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2"/>
  </p:notesMasterIdLst>
  <p:sldIdLst>
    <p:sldId id="492" r:id="rId3"/>
    <p:sldId id="493" r:id="rId4"/>
    <p:sldId id="480" r:id="rId5"/>
    <p:sldId id="256" r:id="rId6"/>
    <p:sldId id="495" r:id="rId7"/>
    <p:sldId id="496" r:id="rId8"/>
    <p:sldId id="497" r:id="rId9"/>
    <p:sldId id="498" r:id="rId10"/>
    <p:sldId id="261" r:id="rId11"/>
    <p:sldId id="262" r:id="rId12"/>
    <p:sldId id="499" r:id="rId13"/>
    <p:sldId id="500" r:id="rId14"/>
    <p:sldId id="501" r:id="rId15"/>
    <p:sldId id="502" r:id="rId16"/>
    <p:sldId id="503" r:id="rId17"/>
    <p:sldId id="257" r:id="rId18"/>
    <p:sldId id="258" r:id="rId19"/>
    <p:sldId id="259" r:id="rId20"/>
    <p:sldId id="260" r:id="rId21"/>
    <p:sldId id="263" r:id="rId22"/>
    <p:sldId id="264" r:id="rId23"/>
    <p:sldId id="265" r:id="rId24"/>
    <p:sldId id="267" r:id="rId25"/>
    <p:sldId id="266" r:id="rId26"/>
    <p:sldId id="494" r:id="rId27"/>
    <p:sldId id="504" r:id="rId28"/>
    <p:sldId id="505" r:id="rId29"/>
    <p:sldId id="506" r:id="rId30"/>
    <p:sldId id="507" r:id="rId31"/>
    <p:sldId id="508" r:id="rId32"/>
    <p:sldId id="509" r:id="rId33"/>
    <p:sldId id="268" r:id="rId34"/>
    <p:sldId id="380" r:id="rId35"/>
    <p:sldId id="353" r:id="rId36"/>
    <p:sldId id="354" r:id="rId37"/>
    <p:sldId id="355" r:id="rId38"/>
    <p:sldId id="382" r:id="rId39"/>
    <p:sldId id="384" r:id="rId40"/>
    <p:sldId id="38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3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51B25-52F1-46EC-9AB4-14464F4309B4}" type="datetimeFigureOut">
              <a:rPr lang="en-IN" smtClean="0"/>
              <a:t>25-09-2023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E1A8F-FA2C-490F-9C46-28CA7D8B6E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4820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85E6-82F2-45DE-84BB-CC179AD8DA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7603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85E6-82F2-45DE-84BB-CC179AD8DA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6219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85E6-82F2-45DE-84BB-CC179AD8DA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485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09474" y="213917"/>
            <a:ext cx="7773053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102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16780" y="735361"/>
            <a:ext cx="8553224" cy="614464"/>
          </a:xfrm>
        </p:spPr>
        <p:txBody>
          <a:bodyPr lIns="0" tIns="0" rIns="0" bIns="0"/>
          <a:lstStyle>
            <a:lvl1pPr>
              <a:defRPr sz="3993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64632" y="3363683"/>
            <a:ext cx="7354295" cy="446917"/>
          </a:xfrm>
        </p:spPr>
        <p:txBody>
          <a:bodyPr lIns="0" tIns="0" rIns="0" bIns="0"/>
          <a:lstStyle>
            <a:lvl1pPr>
              <a:defRPr sz="2904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9125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16780" y="735361"/>
            <a:ext cx="8553224" cy="614464"/>
          </a:xfrm>
        </p:spPr>
        <p:txBody>
          <a:bodyPr lIns="0" tIns="0" rIns="0" bIns="0"/>
          <a:lstStyle>
            <a:lvl1pPr>
              <a:defRPr sz="3993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8166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16780" y="735361"/>
            <a:ext cx="8553224" cy="614464"/>
          </a:xfrm>
        </p:spPr>
        <p:txBody>
          <a:bodyPr lIns="0" tIns="0" rIns="0" bIns="0"/>
          <a:lstStyle>
            <a:lvl1pPr>
              <a:defRPr sz="3993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1764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357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85E6-82F2-45DE-84BB-CC179AD8DA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254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85E6-82F2-45DE-84BB-CC179AD8DA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8669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85E6-82F2-45DE-84BB-CC179AD8DA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342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85E6-82F2-45DE-84BB-CC179AD8DA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06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85E6-82F2-45DE-84BB-CC179AD8DA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754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85E6-82F2-45DE-84BB-CC179AD8DA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37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85E6-82F2-45DE-84BB-CC179AD8DA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893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85E6-82F2-45DE-84BB-CC179AD8DA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480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485E6-82F2-45DE-84BB-CC179AD8DA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815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16780" y="735361"/>
            <a:ext cx="8553224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64632" y="3363683"/>
            <a:ext cx="735429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8793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507.04592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2">
            <a:extLst>
              <a:ext uri="{FF2B5EF4-FFF2-40B4-BE49-F238E27FC236}">
                <a16:creationId xmlns:a16="http://schemas.microsoft.com/office/drawing/2014/main" xmlns="" id="{8F93C3B6-63A9-446E-BA57-9B70776B30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848725" y="635635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7D5387FF-1EE3-4F69-850C-9D7AA2F18D7C}" type="slidenum">
              <a:rPr kumimoji="0" lang="en-US" altLang="zh-TW" smtClean="0">
                <a:solidFill>
                  <a:schemeClr val="tx2"/>
                </a:solidFill>
              </a:rPr>
              <a:pPr/>
              <a:t>1</a:t>
            </a:fld>
            <a:endParaRPr kumimoji="0" lang="en-US" altLang="zh-TW" dirty="0">
              <a:solidFill>
                <a:schemeClr val="tx2"/>
              </a:solidFill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xmlns="" id="{63709C06-E52F-4981-B303-9D0064DA645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990725" y="815975"/>
            <a:ext cx="10201275" cy="21336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4800" dirty="0">
                <a:solidFill>
                  <a:srgbClr val="0A2090"/>
                </a:solidFill>
                <a:ea typeface="新細明體" panose="02020500000000000000" pitchFamily="18" charset="-120"/>
              </a:rPr>
              <a:t>18ECC301T – Wireless Communications</a:t>
            </a:r>
            <a:endParaRPr lang="en-US" altLang="zh-TW" sz="4400" dirty="0">
              <a:solidFill>
                <a:srgbClr val="0A209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5700555-B4FD-4AAA-9FEC-0D30FE8B34BD}"/>
              </a:ext>
            </a:extLst>
          </p:cNvPr>
          <p:cNvSpPr txBox="1">
            <a:spLocks/>
          </p:cNvSpPr>
          <p:nvPr/>
        </p:nvSpPr>
        <p:spPr bwMode="auto">
          <a:xfrm>
            <a:off x="609600" y="1422777"/>
            <a:ext cx="1134427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4800" dirty="0">
                <a:solidFill>
                  <a:srgbClr val="C00000"/>
                </a:solidFill>
                <a:ea typeface="新細明體" panose="02020500000000000000" pitchFamily="18" charset="-120"/>
              </a:rPr>
              <a:t>Unit IV –Improvement on Link Performance </a:t>
            </a:r>
            <a:endParaRPr lang="en-US" altLang="zh-TW" sz="4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4" descr="SRM Logo - Srm logo png 7 » PNG Image">
            <a:extLst>
              <a:ext uri="{FF2B5EF4-FFF2-40B4-BE49-F238E27FC236}">
                <a16:creationId xmlns:a16="http://schemas.microsoft.com/office/drawing/2014/main" xmlns="" id="{516D758C-28AF-442A-91E0-DE44C3ADA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0" y="175576"/>
            <a:ext cx="1897780" cy="640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0209993F-10B3-4FD6-81A9-5783B22AFAE5}"/>
              </a:ext>
            </a:extLst>
          </p:cNvPr>
          <p:cNvSpPr txBox="1">
            <a:spLocks/>
          </p:cNvSpPr>
          <p:nvPr/>
        </p:nvSpPr>
        <p:spPr>
          <a:xfrm>
            <a:off x="720524" y="2489577"/>
            <a:ext cx="10750951" cy="259415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None/>
            </a:pPr>
            <a:r>
              <a:rPr lang="en-US" altLang="en-US" sz="2600" dirty="0">
                <a:latin typeface="Gill Sans MT" panose="020B0502020104020203" pitchFamily="34" charset="0"/>
                <a:ea typeface="新細明體" panose="02020500000000000000" pitchFamily="18" charset="-120"/>
              </a:rPr>
              <a:t>	Week 1 : Introduction to diversity, equalization and capacity, Space diversity, Scanning diversity, Maximal ratio combiner, Equal gain diversity,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600" dirty="0">
                <a:latin typeface="Gill Sans MT" panose="020B0502020104020203" pitchFamily="34" charset="0"/>
                <a:ea typeface="新細明體" panose="02020500000000000000" pitchFamily="18" charset="-120"/>
              </a:rPr>
              <a:t>	Week 2: Rake Receiver, Capacity in AWGN, Capacity of flat fading channels, Equalizer and its mode, Adaptive equalizer block diagram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600" dirty="0">
                <a:latin typeface="Gill Sans MT" panose="020B0502020104020203" pitchFamily="34" charset="0"/>
                <a:ea typeface="新細明體" panose="02020500000000000000" pitchFamily="18" charset="-120"/>
              </a:rPr>
              <a:t>	Week 3: Types of Equalizers - elementary level only, Introduction to MIMO antennas, Case study: Recent trends in Diversity and MIMO antenna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B4F3591-09CE-4E06-9F75-A6AD06D1850A}"/>
              </a:ext>
            </a:extLst>
          </p:cNvPr>
          <p:cNvSpPr txBox="1"/>
          <p:nvPr/>
        </p:nvSpPr>
        <p:spPr>
          <a:xfrm>
            <a:off x="847725" y="5172632"/>
            <a:ext cx="111061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i="1" dirty="0"/>
              <a:t>References : </a:t>
            </a:r>
          </a:p>
          <a:p>
            <a:pPr marL="285750" indent="-285750" eaLnBrk="1" hangingPunct="1"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rgbClr val="0A209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</a:rPr>
              <a:t>Rappaport T.S, </a:t>
            </a:r>
            <a:r>
              <a:rPr lang="en-IN" sz="1800" i="1" dirty="0">
                <a:solidFill>
                  <a:srgbClr val="0A209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</a:rPr>
              <a:t>“Wireless Communications: Principles and Practice”, </a:t>
            </a:r>
            <a:r>
              <a:rPr lang="en-IN" sz="1800" dirty="0">
                <a:solidFill>
                  <a:srgbClr val="0A209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</a:rPr>
              <a:t>Pearson education, 2nd edition, 2009.</a:t>
            </a:r>
            <a:endParaRPr lang="en-US" altLang="en-US" dirty="0">
              <a:solidFill>
                <a:srgbClr val="0A2090"/>
              </a:solidFill>
              <a:latin typeface="Comic Sans MS" panose="030F0702030302020204" pitchFamily="66" charset="0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rgbClr val="0A2090"/>
                </a:solidFill>
                <a:latin typeface="Comic Sans MS" panose="030F0702030302020204" pitchFamily="66" charset="0"/>
              </a:rPr>
              <a:t>Andrea Goldsmith, “Wireless Communications”, Cambridge University Press, Aug 2005</a:t>
            </a:r>
            <a:endParaRPr lang="en-IN" altLang="en-US" dirty="0">
              <a:solidFill>
                <a:srgbClr val="0A209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9705" y="109221"/>
            <a:ext cx="6800252" cy="125224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dirty="0"/>
              <a:t>MIMO </a:t>
            </a:r>
            <a:r>
              <a:rPr spc="-5" dirty="0"/>
              <a:t>Wireless</a:t>
            </a:r>
            <a:r>
              <a:rPr spc="-113" dirty="0"/>
              <a:t> </a:t>
            </a:r>
            <a:r>
              <a:rPr spc="-5" dirty="0"/>
              <a:t>Communications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1946041" y="3428769"/>
            <a:ext cx="8298756" cy="3112034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3" y="3428993"/>
                </a:moveTo>
                <a:lnTo>
                  <a:pt x="9143993" y="0"/>
                </a:lnTo>
                <a:lnTo>
                  <a:pt x="0" y="0"/>
                </a:lnTo>
                <a:lnTo>
                  <a:pt x="0" y="3428993"/>
                </a:lnTo>
                <a:lnTo>
                  <a:pt x="9143993" y="34289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46041" y="1465958"/>
            <a:ext cx="7947788" cy="2977125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57633" defTabSz="829909">
              <a:lnSpc>
                <a:spcPts val="2945"/>
              </a:lnSpc>
              <a:spcBef>
                <a:spcPts val="86"/>
              </a:spcBef>
            </a:pPr>
            <a:r>
              <a:rPr sz="2541" spc="-9" dirty="0">
                <a:solidFill>
                  <a:prstClr val="black"/>
                </a:solidFill>
                <a:latin typeface="Carlito"/>
                <a:cs typeface="Carlito"/>
              </a:rPr>
              <a:t>(ii) </a:t>
            </a:r>
            <a:r>
              <a:rPr sz="2541" spc="-14" dirty="0">
                <a:solidFill>
                  <a:prstClr val="black"/>
                </a:solidFill>
                <a:latin typeface="Carlito"/>
                <a:cs typeface="Carlito"/>
              </a:rPr>
              <a:t>Diversity</a:t>
            </a:r>
            <a:r>
              <a:rPr sz="2541" spc="14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541" spc="-18" dirty="0">
                <a:solidFill>
                  <a:prstClr val="black"/>
                </a:solidFill>
                <a:latin typeface="Carlito"/>
                <a:cs typeface="Carlito"/>
              </a:rPr>
              <a:t>gain</a:t>
            </a:r>
            <a:endParaRPr lang="en-US" sz="2541" spc="-18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57633" defTabSz="829909">
              <a:lnSpc>
                <a:spcPts val="2945"/>
              </a:lnSpc>
              <a:spcBef>
                <a:spcPts val="86"/>
              </a:spcBef>
            </a:pPr>
            <a:endParaRPr sz="2541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368849" indent="-311216" defTabSz="829909">
              <a:lnSpc>
                <a:spcPts val="1321"/>
              </a:lnSpc>
              <a:buFont typeface="Arial"/>
              <a:buChar char="•"/>
              <a:tabLst>
                <a:tab pos="368272" algn="l"/>
                <a:tab pos="368849" algn="l"/>
                <a:tab pos="5610534" algn="l"/>
              </a:tabLst>
            </a:pPr>
            <a:r>
              <a:rPr sz="2541" spc="-14" dirty="0">
                <a:solidFill>
                  <a:prstClr val="black"/>
                </a:solidFill>
                <a:latin typeface="Carlito"/>
                <a:cs typeface="Carlito"/>
              </a:rPr>
              <a:t>Error probability behavior</a:t>
            </a:r>
            <a:r>
              <a:rPr sz="2541" spc="113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541" spc="-14" dirty="0">
                <a:solidFill>
                  <a:prstClr val="black"/>
                </a:solidFill>
                <a:latin typeface="Carlito"/>
                <a:cs typeface="Carlito"/>
              </a:rPr>
              <a:t>(minimize</a:t>
            </a:r>
            <a:r>
              <a:rPr sz="2541" spc="23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541" spc="-9" dirty="0">
                <a:solidFill>
                  <a:prstClr val="black"/>
                </a:solidFill>
                <a:latin typeface="Carlito"/>
                <a:cs typeface="Carlito"/>
              </a:rPr>
              <a:t>it)	</a:t>
            </a:r>
            <a:r>
              <a:rPr sz="3812" i="1" spc="102" baseline="4960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2246" i="1" spc="102" baseline="-16835" dirty="0">
                <a:solidFill>
                  <a:prstClr val="black"/>
                </a:solidFill>
                <a:latin typeface="Times New Roman"/>
                <a:cs typeface="Times New Roman"/>
              </a:rPr>
              <a:t>e </a:t>
            </a:r>
            <a:r>
              <a:rPr sz="5037" spc="-123" baseline="3753" dirty="0">
                <a:solidFill>
                  <a:prstClr val="black"/>
                </a:solidFill>
                <a:latin typeface="Symbol"/>
                <a:cs typeface="Symbol"/>
              </a:rPr>
              <a:t></a:t>
            </a:r>
            <a:r>
              <a:rPr sz="3812" i="1" spc="-123" baseline="4960" dirty="0">
                <a:solidFill>
                  <a:prstClr val="black"/>
                </a:solidFill>
                <a:latin typeface="Times New Roman"/>
                <a:cs typeface="Times New Roman"/>
              </a:rPr>
              <a:t>SNR</a:t>
            </a:r>
            <a:r>
              <a:rPr sz="5037" spc="-123" baseline="3753" dirty="0">
                <a:solidFill>
                  <a:prstClr val="black"/>
                </a:solidFill>
                <a:latin typeface="Symbol"/>
                <a:cs typeface="Symbol"/>
              </a:rPr>
              <a:t></a:t>
            </a:r>
            <a:r>
              <a:rPr sz="5037" spc="-953" baseline="375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812" spc="6" baseline="4960" dirty="0">
                <a:solidFill>
                  <a:prstClr val="black"/>
                </a:solidFill>
                <a:latin typeface="Symbol"/>
                <a:cs typeface="Symbol"/>
              </a:rPr>
              <a:t></a:t>
            </a:r>
            <a:r>
              <a:rPr sz="3812" spc="6" baseline="496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812" i="1" baseline="4960" dirty="0">
                <a:solidFill>
                  <a:prstClr val="black"/>
                </a:solidFill>
                <a:latin typeface="Times New Roman"/>
                <a:cs typeface="Times New Roman"/>
              </a:rPr>
              <a:t>SNR</a:t>
            </a:r>
            <a:endParaRPr sz="3812" baseline="496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R="62243" algn="r" defTabSz="829909">
              <a:lnSpc>
                <a:spcPts val="876"/>
              </a:lnSpc>
            </a:pPr>
            <a:r>
              <a:rPr sz="1498" spc="113" dirty="0">
                <a:solidFill>
                  <a:prstClr val="black"/>
                </a:solidFill>
                <a:latin typeface="Symbol"/>
                <a:cs typeface="Symbol"/>
              </a:rPr>
              <a:t></a:t>
            </a:r>
            <a:r>
              <a:rPr sz="1498" i="1" spc="-5" dirty="0">
                <a:solidFill>
                  <a:prstClr val="black"/>
                </a:solidFill>
                <a:latin typeface="Times New Roman"/>
                <a:cs typeface="Times New Roman"/>
              </a:rPr>
              <a:t>d</a:t>
            </a:r>
            <a:endParaRPr sz="1498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829909">
              <a:spcBef>
                <a:spcPts val="41"/>
              </a:spcBef>
            </a:pPr>
            <a:endParaRPr sz="1861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68272" marR="203442" indent="-311216" defTabSz="829909">
              <a:buFont typeface="Arial"/>
              <a:buChar char="•"/>
              <a:tabLst>
                <a:tab pos="368272" algn="l"/>
                <a:tab pos="368849" algn="l"/>
              </a:tabLst>
            </a:pPr>
            <a:r>
              <a:rPr sz="2541" spc="-9" dirty="0">
                <a:solidFill>
                  <a:prstClr val="black"/>
                </a:solidFill>
                <a:latin typeface="Carlito"/>
                <a:cs typeface="Carlito"/>
              </a:rPr>
              <a:t>Slope </a:t>
            </a:r>
            <a:r>
              <a:rPr sz="2541" spc="-5" dirty="0">
                <a:solidFill>
                  <a:prstClr val="black"/>
                </a:solidFill>
                <a:latin typeface="Carlito"/>
                <a:cs typeface="Carlito"/>
              </a:rPr>
              <a:t>of </a:t>
            </a:r>
            <a:r>
              <a:rPr sz="2541" spc="-14" dirty="0">
                <a:solidFill>
                  <a:prstClr val="black"/>
                </a:solidFill>
                <a:latin typeface="Carlito"/>
                <a:cs typeface="Carlito"/>
              </a:rPr>
              <a:t>symbol error </a:t>
            </a:r>
            <a:r>
              <a:rPr sz="2541" spc="-23" dirty="0">
                <a:solidFill>
                  <a:prstClr val="black"/>
                </a:solidFill>
                <a:latin typeface="Carlito"/>
                <a:cs typeface="Carlito"/>
              </a:rPr>
              <a:t>rate/ </a:t>
            </a:r>
            <a:r>
              <a:rPr sz="2541" spc="-9" dirty="0">
                <a:solidFill>
                  <a:prstClr val="black"/>
                </a:solidFill>
                <a:latin typeface="Carlito"/>
                <a:cs typeface="Carlito"/>
              </a:rPr>
              <a:t>bit </a:t>
            </a:r>
            <a:r>
              <a:rPr sz="2541" spc="-14" dirty="0">
                <a:solidFill>
                  <a:prstClr val="black"/>
                </a:solidFill>
                <a:latin typeface="Carlito"/>
                <a:cs typeface="Carlito"/>
              </a:rPr>
              <a:t>error </a:t>
            </a:r>
            <a:r>
              <a:rPr sz="2541" spc="-27" dirty="0">
                <a:solidFill>
                  <a:prstClr val="black"/>
                </a:solidFill>
                <a:latin typeface="Carlito"/>
                <a:cs typeface="Carlito"/>
              </a:rPr>
              <a:t>rate </a:t>
            </a:r>
            <a:r>
              <a:rPr sz="2541" spc="-5" dirty="0">
                <a:solidFill>
                  <a:prstClr val="black"/>
                </a:solidFill>
                <a:latin typeface="Carlito"/>
                <a:cs typeface="Carlito"/>
              </a:rPr>
              <a:t>(SER/BER curve  </a:t>
            </a:r>
            <a:r>
              <a:rPr sz="2541" spc="-9" dirty="0">
                <a:solidFill>
                  <a:prstClr val="black"/>
                </a:solidFill>
                <a:latin typeface="Carlito"/>
                <a:cs typeface="Carlito"/>
              </a:rPr>
              <a:t>increases)</a:t>
            </a:r>
            <a:endParaRPr sz="2541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368272" marR="873134" indent="-311216" defTabSz="829909">
              <a:spcBef>
                <a:spcPts val="608"/>
              </a:spcBef>
              <a:buFont typeface="Arial"/>
              <a:buChar char="•"/>
              <a:tabLst>
                <a:tab pos="368272" algn="l"/>
                <a:tab pos="368849" algn="l"/>
              </a:tabLst>
            </a:pPr>
            <a:r>
              <a:rPr sz="2541" spc="-14" dirty="0">
                <a:solidFill>
                  <a:prstClr val="black"/>
                </a:solidFill>
                <a:latin typeface="Carlito"/>
                <a:cs typeface="Carlito"/>
              </a:rPr>
              <a:t>Behavior </a:t>
            </a:r>
            <a:r>
              <a:rPr sz="2541" spc="-5" dirty="0">
                <a:solidFill>
                  <a:prstClr val="black"/>
                </a:solidFill>
                <a:latin typeface="Carlito"/>
                <a:cs typeface="Carlito"/>
              </a:rPr>
              <a:t>of </a:t>
            </a:r>
            <a:r>
              <a:rPr sz="2541" spc="-14" dirty="0">
                <a:solidFill>
                  <a:prstClr val="black"/>
                </a:solidFill>
                <a:latin typeface="Carlito"/>
                <a:cs typeface="Carlito"/>
              </a:rPr>
              <a:t>error probability </a:t>
            </a:r>
            <a:r>
              <a:rPr sz="2541" spc="-82" dirty="0">
                <a:solidFill>
                  <a:prstClr val="black"/>
                </a:solidFill>
                <a:latin typeface="Carlito"/>
                <a:cs typeface="Carlito"/>
              </a:rPr>
              <a:t>w.r.t. </a:t>
            </a:r>
            <a:r>
              <a:rPr sz="2541" spc="-23" dirty="0">
                <a:solidFill>
                  <a:prstClr val="black"/>
                </a:solidFill>
                <a:latin typeface="Carlito"/>
                <a:cs typeface="Carlito"/>
              </a:rPr>
              <a:t>average </a:t>
            </a:r>
            <a:r>
              <a:rPr sz="2541" spc="-14" dirty="0">
                <a:solidFill>
                  <a:prstClr val="black"/>
                </a:solidFill>
                <a:latin typeface="Carlito"/>
                <a:cs typeface="Carlito"/>
              </a:rPr>
              <a:t>transmit  power </a:t>
            </a:r>
            <a:r>
              <a:rPr sz="2541" spc="-9" dirty="0">
                <a:solidFill>
                  <a:prstClr val="black"/>
                </a:solidFill>
                <a:latin typeface="Carlito"/>
                <a:cs typeface="Carlito"/>
              </a:rPr>
              <a:t>in log-log</a:t>
            </a:r>
            <a:r>
              <a:rPr sz="2541" spc="27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541" spc="-9" dirty="0">
                <a:solidFill>
                  <a:prstClr val="black"/>
                </a:solidFill>
                <a:latin typeface="Carlito"/>
                <a:cs typeface="Carlito"/>
              </a:rPr>
              <a:t>scale</a:t>
            </a:r>
            <a:endParaRPr sz="2541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81265" y="4403410"/>
            <a:ext cx="3658367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743" indent="-311216" defTabSz="829909">
              <a:spcBef>
                <a:spcPts val="91"/>
              </a:spcBef>
              <a:buFont typeface="Arial"/>
              <a:buChar char="•"/>
              <a:tabLst>
                <a:tab pos="322166" algn="l"/>
                <a:tab pos="322743" algn="l"/>
              </a:tabLst>
            </a:pPr>
            <a:r>
              <a:rPr sz="2178" spc="-18" dirty="0">
                <a:solidFill>
                  <a:prstClr val="black"/>
                </a:solidFill>
                <a:latin typeface="Carlito"/>
                <a:cs typeface="Carlito"/>
              </a:rPr>
              <a:t>for </a:t>
            </a:r>
            <a:r>
              <a:rPr sz="2178" spc="-9" dirty="0">
                <a:solidFill>
                  <a:prstClr val="black"/>
                </a:solidFill>
                <a:latin typeface="Carlito"/>
                <a:cs typeface="Carlito"/>
              </a:rPr>
              <a:t>asymptotically </a:t>
            </a:r>
            <a:r>
              <a:rPr sz="2178" spc="-5" dirty="0">
                <a:solidFill>
                  <a:prstClr val="black"/>
                </a:solidFill>
                <a:latin typeface="Carlito"/>
                <a:cs typeface="Carlito"/>
              </a:rPr>
              <a:t>high</a:t>
            </a:r>
            <a:r>
              <a:rPr sz="2178" spc="-68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178" spc="-9" dirty="0">
                <a:solidFill>
                  <a:prstClr val="black"/>
                </a:solidFill>
                <a:latin typeface="Carlito"/>
                <a:cs typeface="Carlito"/>
              </a:rPr>
              <a:t>power</a:t>
            </a:r>
            <a:endParaRPr sz="2178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85876" y="5277983"/>
            <a:ext cx="2104081" cy="0"/>
          </a:xfrm>
          <a:custGeom>
            <a:avLst/>
            <a:gdLst/>
            <a:ahLst/>
            <a:cxnLst/>
            <a:rect l="l" t="t" r="r" b="b"/>
            <a:pathLst>
              <a:path w="2318384">
                <a:moveTo>
                  <a:pt x="0" y="0"/>
                </a:moveTo>
                <a:lnTo>
                  <a:pt x="2318007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73430" y="4537514"/>
            <a:ext cx="2140964" cy="646552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34580" defTabSz="829909">
              <a:spcBef>
                <a:spcPts val="86"/>
              </a:spcBef>
            </a:pPr>
            <a:r>
              <a:rPr sz="2632" spc="-41" dirty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632" spc="-23" dirty="0">
                <a:solidFill>
                  <a:prstClr val="black"/>
                </a:solidFill>
                <a:latin typeface="Times New Roman"/>
                <a:cs typeface="Times New Roman"/>
              </a:rPr>
              <a:t>o</a:t>
            </a:r>
            <a:r>
              <a:rPr sz="2632" spc="127" dirty="0">
                <a:solidFill>
                  <a:prstClr val="black"/>
                </a:solidFill>
                <a:latin typeface="Times New Roman"/>
                <a:cs typeface="Times New Roman"/>
              </a:rPr>
              <a:t>g</a:t>
            </a:r>
            <a:r>
              <a:rPr sz="2246" spc="14" baseline="-25252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r>
              <a:rPr sz="2246" spc="123" baseline="-2525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6194" spc="-1000" baseline="-4273" dirty="0">
                <a:solidFill>
                  <a:prstClr val="black"/>
                </a:solidFill>
                <a:latin typeface="Symbol"/>
                <a:cs typeface="Symbol"/>
              </a:rPr>
              <a:t></a:t>
            </a:r>
            <a:r>
              <a:rPr sz="2632" i="1" spc="-458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2246" i="1" spc="14" baseline="-25252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46" i="1" baseline="-2525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46" i="1" spc="-224" baseline="-2525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5309" spc="-109" baseline="-3561" dirty="0">
                <a:solidFill>
                  <a:prstClr val="black"/>
                </a:solidFill>
                <a:latin typeface="Symbol"/>
                <a:cs typeface="Symbol"/>
              </a:rPr>
              <a:t></a:t>
            </a:r>
            <a:r>
              <a:rPr sz="2632" i="1" spc="-14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632" i="1" spc="-18" dirty="0">
                <a:solidFill>
                  <a:prstClr val="black"/>
                </a:solidFill>
                <a:latin typeface="Times New Roman"/>
                <a:cs typeface="Times New Roman"/>
              </a:rPr>
              <a:t>N</a:t>
            </a:r>
            <a:r>
              <a:rPr sz="2632" i="1" spc="195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5309" spc="-708" baseline="-3561" dirty="0">
                <a:solidFill>
                  <a:prstClr val="black"/>
                </a:solidFill>
                <a:latin typeface="Symbol"/>
                <a:cs typeface="Symbol"/>
              </a:rPr>
              <a:t></a:t>
            </a:r>
            <a:r>
              <a:rPr sz="6194" spc="-1130" baseline="-4273" dirty="0">
                <a:solidFill>
                  <a:prstClr val="black"/>
                </a:solidFill>
                <a:latin typeface="Symbol"/>
                <a:cs typeface="Symbol"/>
              </a:rPr>
              <a:t></a:t>
            </a:r>
            <a:endParaRPr sz="6194" baseline="-4273"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70802" y="5159915"/>
            <a:ext cx="1541609" cy="559250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34580" defTabSz="829909">
              <a:spcBef>
                <a:spcPts val="113"/>
              </a:spcBef>
            </a:pPr>
            <a:r>
              <a:rPr sz="2632" spc="18" dirty="0">
                <a:solidFill>
                  <a:prstClr val="black"/>
                </a:solidFill>
                <a:latin typeface="Times New Roman"/>
                <a:cs typeface="Times New Roman"/>
              </a:rPr>
              <a:t>log</a:t>
            </a:r>
            <a:r>
              <a:rPr sz="2246" spc="27" baseline="-25252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r>
              <a:rPr sz="2246" spc="231" baseline="-2525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5309" spc="-74" baseline="-3561" dirty="0">
                <a:solidFill>
                  <a:prstClr val="black"/>
                </a:solidFill>
                <a:latin typeface="Symbol"/>
                <a:cs typeface="Symbol"/>
              </a:rPr>
              <a:t></a:t>
            </a:r>
            <a:r>
              <a:rPr sz="2632" i="1" spc="-50" dirty="0">
                <a:solidFill>
                  <a:prstClr val="black"/>
                </a:solidFill>
                <a:latin typeface="Times New Roman"/>
                <a:cs typeface="Times New Roman"/>
              </a:rPr>
              <a:t>SNR</a:t>
            </a:r>
            <a:r>
              <a:rPr sz="5309" spc="-74" baseline="-3561" dirty="0">
                <a:solidFill>
                  <a:prstClr val="black"/>
                </a:solidFill>
                <a:latin typeface="Symbol"/>
                <a:cs typeface="Symbol"/>
              </a:rPr>
              <a:t></a:t>
            </a:r>
            <a:endParaRPr sz="5309" baseline="-3561"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37423" y="5015941"/>
            <a:ext cx="751498" cy="415522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>
              <a:spcBef>
                <a:spcPts val="82"/>
              </a:spcBef>
            </a:pPr>
            <a:r>
              <a:rPr sz="2632" i="1" spc="-5" dirty="0">
                <a:solidFill>
                  <a:prstClr val="black"/>
                </a:solidFill>
                <a:latin typeface="Times New Roman"/>
                <a:cs typeface="Times New Roman"/>
              </a:rPr>
              <a:t>d </a:t>
            </a:r>
            <a:r>
              <a:rPr sz="2632" spc="-5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2632" spc="13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632" spc="-5" dirty="0">
                <a:solidFill>
                  <a:prstClr val="black"/>
                </a:solidFill>
                <a:latin typeface="Symbol"/>
                <a:cs typeface="Symbol"/>
              </a:rPr>
              <a:t></a:t>
            </a:r>
            <a:endParaRPr sz="2632"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14736" y="4670669"/>
            <a:ext cx="1331835" cy="1024998"/>
          </a:xfrm>
          <a:prstGeom prst="rect">
            <a:avLst/>
          </a:prstGeom>
        </p:spPr>
        <p:txBody>
          <a:bodyPr vert="horz" wrap="square" lIns="0" tIns="111226" rIns="0" bIns="0" rtlCol="0">
            <a:spAutoFit/>
          </a:bodyPr>
          <a:lstStyle/>
          <a:p>
            <a:pPr marR="2882" algn="ctr" defTabSz="829909">
              <a:spcBef>
                <a:spcPts val="876"/>
              </a:spcBef>
            </a:pPr>
            <a:r>
              <a:rPr sz="2632" spc="-18" dirty="0">
                <a:solidFill>
                  <a:prstClr val="black"/>
                </a:solidFill>
                <a:latin typeface="Times New Roman"/>
                <a:cs typeface="Times New Roman"/>
              </a:rPr>
              <a:t>lim</a:t>
            </a:r>
            <a:endParaRPr sz="2632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 defTabSz="829909">
              <a:spcBef>
                <a:spcPts val="785"/>
              </a:spcBef>
            </a:pPr>
            <a:r>
              <a:rPr sz="2632" i="1" spc="-9" dirty="0">
                <a:solidFill>
                  <a:prstClr val="black"/>
                </a:solidFill>
                <a:latin typeface="Times New Roman"/>
                <a:cs typeface="Times New Roman"/>
              </a:rPr>
              <a:t>SNR </a:t>
            </a:r>
            <a:r>
              <a:rPr sz="2632" spc="-5" dirty="0">
                <a:solidFill>
                  <a:prstClr val="black"/>
                </a:solidFill>
                <a:latin typeface="Symbol"/>
                <a:cs typeface="Symbol"/>
              </a:rPr>
              <a:t></a:t>
            </a:r>
            <a:r>
              <a:rPr sz="2632" spc="-21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632" spc="-5" dirty="0">
                <a:solidFill>
                  <a:prstClr val="black"/>
                </a:solidFill>
                <a:latin typeface="Symbol"/>
                <a:cs typeface="Symbol"/>
              </a:rPr>
              <a:t></a:t>
            </a:r>
            <a:endParaRPr sz="2632">
              <a:solidFill>
                <a:prstClr val="black"/>
              </a:solidFill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9705" y="230382"/>
            <a:ext cx="6686115" cy="124056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dirty="0"/>
              <a:t>MIMO </a:t>
            </a:r>
            <a:r>
              <a:rPr spc="-5" dirty="0"/>
              <a:t>Wireless</a:t>
            </a:r>
            <a:r>
              <a:rPr spc="-113" dirty="0"/>
              <a:t> </a:t>
            </a:r>
            <a:r>
              <a:rPr spc="-5" dirty="0"/>
              <a:t>Communications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17507" y="1425541"/>
            <a:ext cx="4484210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743" indent="-311216" defTabSz="829909">
              <a:spcBef>
                <a:spcPts val="91"/>
              </a:spcBef>
              <a:buFont typeface="Arial"/>
              <a:buChar char="•"/>
              <a:tabLst>
                <a:tab pos="322166" algn="l"/>
                <a:tab pos="322743" algn="l"/>
              </a:tabLst>
            </a:pPr>
            <a:r>
              <a:rPr sz="2904" spc="-5" dirty="0">
                <a:solidFill>
                  <a:prstClr val="black"/>
                </a:solidFill>
                <a:latin typeface="Carlito"/>
                <a:cs typeface="Carlito"/>
              </a:rPr>
              <a:t>How much is </a:t>
            </a:r>
            <a:r>
              <a:rPr sz="2904" spc="-14" dirty="0">
                <a:solidFill>
                  <a:prstClr val="black"/>
                </a:solidFill>
                <a:latin typeface="Carlito"/>
                <a:cs typeface="Carlito"/>
              </a:rPr>
              <a:t>diversity</a:t>
            </a:r>
            <a:r>
              <a:rPr sz="2904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904" spc="-14" dirty="0">
                <a:solidFill>
                  <a:prstClr val="black"/>
                </a:solidFill>
                <a:latin typeface="Carlito"/>
                <a:cs typeface="Carlito"/>
              </a:rPr>
              <a:t>gain?</a:t>
            </a:r>
            <a:endParaRPr sz="2904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06716" y="1899235"/>
            <a:ext cx="6052560" cy="2616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3550" y="2342553"/>
            <a:ext cx="471415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spc="-5" dirty="0">
                <a:solidFill>
                  <a:prstClr val="black"/>
                </a:solidFill>
                <a:latin typeface="Carlito"/>
                <a:cs typeface="Carlito"/>
              </a:rPr>
              <a:t>Ant</a:t>
            </a:r>
            <a:r>
              <a:rPr sz="1634" spc="-86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1634" dirty="0">
                <a:solidFill>
                  <a:prstClr val="black"/>
                </a:solidFill>
                <a:latin typeface="Carlito"/>
                <a:cs typeface="Carlito"/>
              </a:rPr>
              <a:t>1</a:t>
            </a:r>
            <a:endParaRPr sz="1634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0576" y="2212540"/>
            <a:ext cx="471415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spc="-5" dirty="0">
                <a:solidFill>
                  <a:prstClr val="black"/>
                </a:solidFill>
                <a:latin typeface="Carlito"/>
                <a:cs typeface="Carlito"/>
              </a:rPr>
              <a:t>Ant</a:t>
            </a:r>
            <a:r>
              <a:rPr sz="1634" spc="-86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1634" dirty="0">
                <a:solidFill>
                  <a:prstClr val="black"/>
                </a:solidFill>
                <a:latin typeface="Carlito"/>
                <a:cs typeface="Carlito"/>
              </a:rPr>
              <a:t>1</a:t>
            </a:r>
            <a:endParaRPr sz="1634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0576" y="3056246"/>
            <a:ext cx="518672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spc="-5" dirty="0">
                <a:solidFill>
                  <a:prstClr val="black"/>
                </a:solidFill>
                <a:latin typeface="Carlito"/>
                <a:cs typeface="Carlito"/>
              </a:rPr>
              <a:t>Ant</a:t>
            </a:r>
            <a:r>
              <a:rPr sz="1634" spc="272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1634" dirty="0">
                <a:solidFill>
                  <a:prstClr val="black"/>
                </a:solidFill>
                <a:latin typeface="Carlito"/>
                <a:cs typeface="Carlito"/>
              </a:rPr>
              <a:t>2</a:t>
            </a:r>
            <a:endParaRPr sz="1634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41385" y="2303319"/>
            <a:ext cx="2320194" cy="348857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34580" defTabSz="829909">
              <a:lnSpc>
                <a:spcPts val="1643"/>
              </a:lnSpc>
              <a:spcBef>
                <a:spcPts val="100"/>
              </a:spcBef>
            </a:pPr>
            <a:r>
              <a:rPr sz="2541" i="1" spc="68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2246" i="1" spc="102" baseline="-23569" dirty="0">
                <a:solidFill>
                  <a:prstClr val="black"/>
                </a:solidFill>
                <a:latin typeface="Times New Roman"/>
                <a:cs typeface="Times New Roman"/>
              </a:rPr>
              <a:t>e </a:t>
            </a:r>
            <a:r>
              <a:rPr sz="3358" spc="-77" dirty="0">
                <a:solidFill>
                  <a:prstClr val="black"/>
                </a:solidFill>
                <a:latin typeface="Symbol"/>
                <a:cs typeface="Symbol"/>
              </a:rPr>
              <a:t></a:t>
            </a:r>
            <a:r>
              <a:rPr sz="2541" i="1" spc="-77" dirty="0">
                <a:solidFill>
                  <a:prstClr val="black"/>
                </a:solidFill>
                <a:latin typeface="Times New Roman"/>
                <a:cs typeface="Times New Roman"/>
              </a:rPr>
              <a:t>SNR</a:t>
            </a:r>
            <a:r>
              <a:rPr sz="3358" spc="-77" dirty="0">
                <a:solidFill>
                  <a:prstClr val="black"/>
                </a:solidFill>
                <a:latin typeface="Symbol"/>
                <a:cs typeface="Symbol"/>
              </a:rPr>
              <a:t></a:t>
            </a:r>
            <a:r>
              <a:rPr sz="3358" spc="-65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541" spc="5" dirty="0">
                <a:solidFill>
                  <a:prstClr val="black"/>
                </a:solidFill>
                <a:latin typeface="Symbol"/>
                <a:cs typeface="Symbol"/>
              </a:rPr>
              <a:t></a:t>
            </a:r>
            <a:r>
              <a:rPr sz="2541" spc="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541" i="1" dirty="0">
                <a:solidFill>
                  <a:prstClr val="black"/>
                </a:solidFill>
                <a:latin typeface="Times New Roman"/>
                <a:cs typeface="Times New Roman"/>
              </a:rPr>
              <a:t>SNR</a:t>
            </a:r>
            <a:endParaRPr sz="2541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R="27664" algn="r" defTabSz="829909">
              <a:lnSpc>
                <a:spcPts val="871"/>
              </a:lnSpc>
            </a:pPr>
            <a:r>
              <a:rPr sz="1498" spc="-18" dirty="0">
                <a:solidFill>
                  <a:prstClr val="black"/>
                </a:solidFill>
                <a:latin typeface="Symbol"/>
                <a:cs typeface="Symbol"/>
              </a:rPr>
              <a:t></a:t>
            </a:r>
            <a:r>
              <a:rPr sz="1498" spc="-5" dirty="0">
                <a:solidFill>
                  <a:prstClr val="black"/>
                </a:solidFill>
                <a:latin typeface="Times New Roman"/>
                <a:cs typeface="Times New Roman"/>
              </a:rPr>
              <a:t>9</a:t>
            </a:r>
            <a:endParaRPr sz="1498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17503" y="5674503"/>
            <a:ext cx="5736515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743" indent="-311216" defTabSz="829909">
              <a:spcBef>
                <a:spcPts val="91"/>
              </a:spcBef>
              <a:buFont typeface="Arial"/>
              <a:buChar char="•"/>
              <a:tabLst>
                <a:tab pos="322166" algn="l"/>
                <a:tab pos="322743" algn="l"/>
              </a:tabLst>
            </a:pPr>
            <a:r>
              <a:rPr sz="2904" spc="-14" dirty="0">
                <a:solidFill>
                  <a:prstClr val="black"/>
                </a:solidFill>
                <a:latin typeface="Carlito"/>
                <a:cs typeface="Carlito"/>
              </a:rPr>
              <a:t>For </a:t>
            </a:r>
            <a:r>
              <a:rPr sz="2904" dirty="0">
                <a:solidFill>
                  <a:prstClr val="black"/>
                </a:solidFill>
                <a:latin typeface="Carlito"/>
                <a:cs typeface="Carlito"/>
              </a:rPr>
              <a:t>SISO </a:t>
            </a:r>
            <a:r>
              <a:rPr sz="2904" spc="-9" dirty="0">
                <a:solidFill>
                  <a:prstClr val="black"/>
                </a:solidFill>
                <a:latin typeface="Carlito"/>
                <a:cs typeface="Carlito"/>
              </a:rPr>
              <a:t>(Rayleigh </a:t>
            </a:r>
            <a:r>
              <a:rPr sz="2904" spc="-14" dirty="0">
                <a:solidFill>
                  <a:prstClr val="black"/>
                </a:solidFill>
                <a:latin typeface="Carlito"/>
                <a:cs typeface="Carlito"/>
              </a:rPr>
              <a:t>fading </a:t>
            </a:r>
            <a:r>
              <a:rPr sz="2904" spc="-9" dirty="0">
                <a:solidFill>
                  <a:prstClr val="black"/>
                </a:solidFill>
                <a:latin typeface="Carlito"/>
                <a:cs typeface="Carlito"/>
              </a:rPr>
              <a:t>case),</a:t>
            </a:r>
            <a:r>
              <a:rPr sz="2904" spc="41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904" spc="-5" dirty="0">
                <a:solidFill>
                  <a:prstClr val="black"/>
                </a:solidFill>
                <a:latin typeface="Carlito"/>
                <a:cs typeface="Carlito"/>
              </a:rPr>
              <a:t>d=1,</a:t>
            </a:r>
            <a:endParaRPr sz="2904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08793" y="3732595"/>
            <a:ext cx="204587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spc="-82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634" dirty="0">
                <a:solidFill>
                  <a:srgbClr val="FFFFFF"/>
                </a:solidFill>
                <a:latin typeface="Carlito"/>
                <a:cs typeface="Carlito"/>
              </a:rPr>
              <a:t>x</a:t>
            </a:r>
            <a:endParaRPr sz="1634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24420" y="3797602"/>
            <a:ext cx="225334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spc="-9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634" dirty="0">
                <a:solidFill>
                  <a:srgbClr val="FFFFFF"/>
                </a:solidFill>
                <a:latin typeface="Carlito"/>
                <a:cs typeface="Carlito"/>
              </a:rPr>
              <a:t>x</a:t>
            </a:r>
            <a:endParaRPr sz="1634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33550" y="3509911"/>
            <a:ext cx="471415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spc="-5" dirty="0">
                <a:solidFill>
                  <a:prstClr val="black"/>
                </a:solidFill>
                <a:latin typeface="Carlito"/>
                <a:cs typeface="Carlito"/>
              </a:rPr>
              <a:t>Ant</a:t>
            </a:r>
            <a:r>
              <a:rPr sz="1634" spc="-86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1634" dirty="0">
                <a:solidFill>
                  <a:prstClr val="black"/>
                </a:solidFill>
                <a:latin typeface="Carlito"/>
                <a:cs typeface="Carlito"/>
              </a:rPr>
              <a:t>2</a:t>
            </a:r>
            <a:endParaRPr sz="1634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33550" y="4482249"/>
            <a:ext cx="471415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spc="-5" dirty="0">
                <a:solidFill>
                  <a:prstClr val="black"/>
                </a:solidFill>
                <a:latin typeface="Carlito"/>
                <a:cs typeface="Carlito"/>
              </a:rPr>
              <a:t>Ant</a:t>
            </a:r>
            <a:r>
              <a:rPr sz="1634" spc="-86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1634" dirty="0">
                <a:solidFill>
                  <a:prstClr val="black"/>
                </a:solidFill>
                <a:latin typeface="Carlito"/>
                <a:cs typeface="Carlito"/>
              </a:rPr>
              <a:t>3</a:t>
            </a:r>
            <a:endParaRPr sz="1634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80576" y="4677269"/>
            <a:ext cx="471415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spc="-5" dirty="0">
                <a:solidFill>
                  <a:prstClr val="black"/>
                </a:solidFill>
                <a:latin typeface="Carlito"/>
                <a:cs typeface="Carlito"/>
              </a:rPr>
              <a:t>Ant</a:t>
            </a:r>
            <a:r>
              <a:rPr sz="1634" spc="-86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1634" dirty="0">
                <a:solidFill>
                  <a:prstClr val="black"/>
                </a:solidFill>
                <a:latin typeface="Carlito"/>
                <a:cs typeface="Carlito"/>
              </a:rPr>
              <a:t>3</a:t>
            </a:r>
            <a:endParaRPr sz="1634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61477" y="4801896"/>
            <a:ext cx="6256916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2904" dirty="0">
                <a:solidFill>
                  <a:prstClr val="black"/>
                </a:solidFill>
                <a:latin typeface="Carlito"/>
                <a:cs typeface="Carlito"/>
              </a:rPr>
              <a:t>Fig. 4 </a:t>
            </a:r>
            <a:r>
              <a:rPr sz="2904" spc="-14" dirty="0">
                <a:solidFill>
                  <a:prstClr val="black"/>
                </a:solidFill>
                <a:latin typeface="Carlito"/>
                <a:cs typeface="Carlito"/>
              </a:rPr>
              <a:t>Diversity gain </a:t>
            </a:r>
            <a:r>
              <a:rPr sz="2904" dirty="0">
                <a:solidFill>
                  <a:prstClr val="black"/>
                </a:solidFill>
                <a:latin typeface="Carlito"/>
                <a:cs typeface="Carlito"/>
              </a:rPr>
              <a:t>of 3 × 3 </a:t>
            </a:r>
            <a:r>
              <a:rPr sz="2904" spc="-5" dirty="0">
                <a:solidFill>
                  <a:prstClr val="black"/>
                </a:solidFill>
                <a:latin typeface="Carlito"/>
                <a:cs typeface="Carlito"/>
              </a:rPr>
              <a:t>MIMO</a:t>
            </a:r>
            <a:r>
              <a:rPr sz="2904" spc="-18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904" spc="-27" dirty="0">
                <a:solidFill>
                  <a:prstClr val="black"/>
                </a:solidFill>
                <a:latin typeface="Carlito"/>
                <a:cs typeface="Carlito"/>
              </a:rPr>
              <a:t>system</a:t>
            </a:r>
            <a:endParaRPr sz="2904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32996" y="3473950"/>
            <a:ext cx="341171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dirty="0">
                <a:solidFill>
                  <a:prstClr val="black"/>
                </a:solidFill>
                <a:latin typeface="Carlito"/>
                <a:cs typeface="Carlito"/>
              </a:rPr>
              <a:t>d=9</a:t>
            </a:r>
            <a:endParaRPr sz="1634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22574" y="5610371"/>
            <a:ext cx="2320194" cy="348857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34580" defTabSz="829909">
              <a:lnSpc>
                <a:spcPts val="1643"/>
              </a:lnSpc>
              <a:spcBef>
                <a:spcPts val="100"/>
              </a:spcBef>
            </a:pPr>
            <a:r>
              <a:rPr sz="2541" i="1" spc="68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2246" i="1" spc="102" baseline="-23569" dirty="0">
                <a:solidFill>
                  <a:prstClr val="black"/>
                </a:solidFill>
                <a:latin typeface="Times New Roman"/>
                <a:cs typeface="Times New Roman"/>
              </a:rPr>
              <a:t>e </a:t>
            </a:r>
            <a:r>
              <a:rPr sz="3358" spc="-77" dirty="0">
                <a:solidFill>
                  <a:prstClr val="black"/>
                </a:solidFill>
                <a:latin typeface="Symbol"/>
                <a:cs typeface="Symbol"/>
              </a:rPr>
              <a:t></a:t>
            </a:r>
            <a:r>
              <a:rPr sz="2541" i="1" spc="-77" dirty="0">
                <a:solidFill>
                  <a:prstClr val="black"/>
                </a:solidFill>
                <a:latin typeface="Times New Roman"/>
                <a:cs typeface="Times New Roman"/>
              </a:rPr>
              <a:t>SNR</a:t>
            </a:r>
            <a:r>
              <a:rPr sz="3358" spc="-77" dirty="0">
                <a:solidFill>
                  <a:prstClr val="black"/>
                </a:solidFill>
                <a:latin typeface="Symbol"/>
                <a:cs typeface="Symbol"/>
              </a:rPr>
              <a:t></a:t>
            </a:r>
            <a:r>
              <a:rPr sz="3358" spc="-65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541" spc="5" dirty="0">
                <a:solidFill>
                  <a:prstClr val="black"/>
                </a:solidFill>
                <a:latin typeface="Symbol"/>
                <a:cs typeface="Symbol"/>
              </a:rPr>
              <a:t></a:t>
            </a:r>
            <a:r>
              <a:rPr sz="2541" spc="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541" i="1" dirty="0">
                <a:solidFill>
                  <a:prstClr val="black"/>
                </a:solidFill>
                <a:latin typeface="Times New Roman"/>
                <a:cs typeface="Times New Roman"/>
              </a:rPr>
              <a:t>SNR</a:t>
            </a:r>
            <a:endParaRPr sz="2541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R="27664" algn="r" defTabSz="829909">
              <a:lnSpc>
                <a:spcPts val="871"/>
              </a:lnSpc>
            </a:pPr>
            <a:r>
              <a:rPr sz="1498" spc="-18" dirty="0">
                <a:solidFill>
                  <a:prstClr val="black"/>
                </a:solidFill>
                <a:latin typeface="Symbol"/>
                <a:cs typeface="Symbol"/>
              </a:rPr>
              <a:t></a:t>
            </a:r>
            <a:r>
              <a:rPr sz="1498" spc="-5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1498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9705" y="735361"/>
            <a:ext cx="6808438" cy="62610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dirty="0"/>
              <a:t>MIMO </a:t>
            </a:r>
            <a:r>
              <a:rPr spc="-5" dirty="0"/>
              <a:t>Wireless</a:t>
            </a:r>
            <a:r>
              <a:rPr spc="-113" dirty="0"/>
              <a:t> </a:t>
            </a:r>
            <a:r>
              <a:rPr spc="-5" dirty="0"/>
              <a:t>Communications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32444" y="1775472"/>
            <a:ext cx="581489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743" indent="-311216" defTabSz="829909">
              <a:spcBef>
                <a:spcPts val="91"/>
              </a:spcBef>
              <a:buFont typeface="Arial"/>
              <a:buChar char="•"/>
              <a:tabLst>
                <a:tab pos="322166" algn="l"/>
                <a:tab pos="322743" algn="l"/>
              </a:tabLst>
            </a:pPr>
            <a:r>
              <a:rPr sz="2904" spc="-5" dirty="0">
                <a:solidFill>
                  <a:prstClr val="black"/>
                </a:solidFill>
                <a:latin typeface="Carlito"/>
                <a:cs typeface="Carlito"/>
              </a:rPr>
              <a:t>How much is </a:t>
            </a:r>
            <a:r>
              <a:rPr sz="2904" spc="-32" dirty="0">
                <a:solidFill>
                  <a:prstClr val="black"/>
                </a:solidFill>
                <a:latin typeface="Carlito"/>
                <a:cs typeface="Carlito"/>
              </a:rPr>
              <a:t>rate </a:t>
            </a:r>
            <a:r>
              <a:rPr sz="2904" dirty="0">
                <a:solidFill>
                  <a:prstClr val="black"/>
                </a:solidFill>
                <a:latin typeface="Carlito"/>
                <a:cs typeface="Carlito"/>
              </a:rPr>
              <a:t>and </a:t>
            </a:r>
            <a:r>
              <a:rPr sz="2904" spc="-14" dirty="0">
                <a:solidFill>
                  <a:prstClr val="black"/>
                </a:solidFill>
                <a:latin typeface="Carlito"/>
                <a:cs typeface="Carlito"/>
              </a:rPr>
              <a:t>diversity</a:t>
            </a:r>
            <a:r>
              <a:rPr sz="2904" spc="4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904" spc="-14" dirty="0">
                <a:solidFill>
                  <a:prstClr val="black"/>
                </a:solidFill>
                <a:latin typeface="Carlito"/>
                <a:cs typeface="Carlito"/>
              </a:rPr>
              <a:t>gain?</a:t>
            </a:r>
            <a:endParaRPr sz="2904">
              <a:solidFill>
                <a:prstClr val="black"/>
              </a:solidFill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48664" y="2453665"/>
            <a:ext cx="2413555" cy="1830337"/>
            <a:chOff x="1548246" y="2703575"/>
            <a:chExt cx="2659380" cy="2016760"/>
          </a:xfrm>
        </p:grpSpPr>
        <p:sp>
          <p:nvSpPr>
            <p:cNvPr id="5" name="object 5"/>
            <p:cNvSpPr/>
            <p:nvPr/>
          </p:nvSpPr>
          <p:spPr>
            <a:xfrm>
              <a:off x="2302192" y="2703575"/>
              <a:ext cx="1905635" cy="1075055"/>
            </a:xfrm>
            <a:custGeom>
              <a:avLst/>
              <a:gdLst/>
              <a:ahLst/>
              <a:cxnLst/>
              <a:rect l="l" t="t" r="r" b="b"/>
              <a:pathLst>
                <a:path w="1905635" h="1075054">
                  <a:moveTo>
                    <a:pt x="1902383" y="355092"/>
                  </a:moveTo>
                  <a:lnTo>
                    <a:pt x="1625473" y="285508"/>
                  </a:lnTo>
                  <a:lnTo>
                    <a:pt x="1763699" y="6096"/>
                  </a:lnTo>
                  <a:lnTo>
                    <a:pt x="1753031" y="0"/>
                  </a:lnTo>
                  <a:lnTo>
                    <a:pt x="1610804" y="284454"/>
                  </a:lnTo>
                  <a:lnTo>
                    <a:pt x="0" y="1074432"/>
                  </a:lnTo>
                  <a:lnTo>
                    <a:pt x="26746" y="1074432"/>
                  </a:lnTo>
                  <a:lnTo>
                    <a:pt x="1617357" y="296418"/>
                  </a:lnTo>
                  <a:lnTo>
                    <a:pt x="1899335" y="367284"/>
                  </a:lnTo>
                  <a:lnTo>
                    <a:pt x="1902383" y="355092"/>
                  </a:lnTo>
                  <a:close/>
                </a:path>
                <a:path w="1905635" h="1075054">
                  <a:moveTo>
                    <a:pt x="1905431" y="722376"/>
                  </a:moveTo>
                  <a:lnTo>
                    <a:pt x="1897811" y="713232"/>
                  </a:lnTo>
                  <a:lnTo>
                    <a:pt x="1611299" y="926592"/>
                  </a:lnTo>
                  <a:lnTo>
                    <a:pt x="1611769" y="927265"/>
                  </a:lnTo>
                  <a:lnTo>
                    <a:pt x="1039609" y="1074432"/>
                  </a:lnTo>
                  <a:lnTo>
                    <a:pt x="1090053" y="1074432"/>
                  </a:lnTo>
                  <a:lnTo>
                    <a:pt x="1613750" y="939723"/>
                  </a:lnTo>
                  <a:lnTo>
                    <a:pt x="1749437" y="1074432"/>
                  </a:lnTo>
                  <a:lnTo>
                    <a:pt x="1767789" y="1074432"/>
                  </a:lnTo>
                  <a:lnTo>
                    <a:pt x="1625015" y="932688"/>
                  </a:lnTo>
                  <a:lnTo>
                    <a:pt x="1905431" y="722376"/>
                  </a:lnTo>
                  <a:close/>
                </a:path>
              </a:pathLst>
            </a:custGeom>
            <a:solidFill>
              <a:srgbClr val="497EBA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560438" y="3849624"/>
              <a:ext cx="1214755" cy="858519"/>
            </a:xfrm>
            <a:custGeom>
              <a:avLst/>
              <a:gdLst/>
              <a:ahLst/>
              <a:cxnLst/>
              <a:rect l="l" t="t" r="r" b="b"/>
              <a:pathLst>
                <a:path w="1214755" h="858520">
                  <a:moveTo>
                    <a:pt x="1214628" y="429768"/>
                  </a:moveTo>
                  <a:lnTo>
                    <a:pt x="1212151" y="390592"/>
                  </a:lnTo>
                  <a:lnTo>
                    <a:pt x="1204865" y="352414"/>
                  </a:lnTo>
                  <a:lnTo>
                    <a:pt x="1192981" y="315383"/>
                  </a:lnTo>
                  <a:lnTo>
                    <a:pt x="1176714" y="279650"/>
                  </a:lnTo>
                  <a:lnTo>
                    <a:pt x="1156275" y="245367"/>
                  </a:lnTo>
                  <a:lnTo>
                    <a:pt x="1131880" y="212682"/>
                  </a:lnTo>
                  <a:lnTo>
                    <a:pt x="1103740" y="181747"/>
                  </a:lnTo>
                  <a:lnTo>
                    <a:pt x="1072070" y="152713"/>
                  </a:lnTo>
                  <a:lnTo>
                    <a:pt x="1037082" y="125730"/>
                  </a:lnTo>
                  <a:lnTo>
                    <a:pt x="998989" y="100947"/>
                  </a:lnTo>
                  <a:lnTo>
                    <a:pt x="958005" y="78517"/>
                  </a:lnTo>
                  <a:lnTo>
                    <a:pt x="914343" y="58589"/>
                  </a:lnTo>
                  <a:lnTo>
                    <a:pt x="868216" y="41314"/>
                  </a:lnTo>
                  <a:lnTo>
                    <a:pt x="819838" y="26842"/>
                  </a:lnTo>
                  <a:lnTo>
                    <a:pt x="769422" y="15324"/>
                  </a:lnTo>
                  <a:lnTo>
                    <a:pt x="717181" y="6911"/>
                  </a:lnTo>
                  <a:lnTo>
                    <a:pt x="663327" y="1752"/>
                  </a:lnTo>
                  <a:lnTo>
                    <a:pt x="608076" y="0"/>
                  </a:lnTo>
                  <a:lnTo>
                    <a:pt x="552584" y="1752"/>
                  </a:lnTo>
                  <a:lnTo>
                    <a:pt x="498517" y="6911"/>
                  </a:lnTo>
                  <a:lnTo>
                    <a:pt x="446087" y="15324"/>
                  </a:lnTo>
                  <a:lnTo>
                    <a:pt x="395506" y="26842"/>
                  </a:lnTo>
                  <a:lnTo>
                    <a:pt x="346985" y="41314"/>
                  </a:lnTo>
                  <a:lnTo>
                    <a:pt x="300736" y="58589"/>
                  </a:lnTo>
                  <a:lnTo>
                    <a:pt x="256970" y="78517"/>
                  </a:lnTo>
                  <a:lnTo>
                    <a:pt x="215900" y="100947"/>
                  </a:lnTo>
                  <a:lnTo>
                    <a:pt x="177736" y="125730"/>
                  </a:lnTo>
                  <a:lnTo>
                    <a:pt x="142691" y="152713"/>
                  </a:lnTo>
                  <a:lnTo>
                    <a:pt x="110976" y="181747"/>
                  </a:lnTo>
                  <a:lnTo>
                    <a:pt x="82804" y="212682"/>
                  </a:lnTo>
                  <a:lnTo>
                    <a:pt x="58384" y="245367"/>
                  </a:lnTo>
                  <a:lnTo>
                    <a:pt x="37930" y="279650"/>
                  </a:lnTo>
                  <a:lnTo>
                    <a:pt x="21653" y="315383"/>
                  </a:lnTo>
                  <a:lnTo>
                    <a:pt x="9764" y="352414"/>
                  </a:lnTo>
                  <a:lnTo>
                    <a:pt x="2476" y="390592"/>
                  </a:lnTo>
                  <a:lnTo>
                    <a:pt x="0" y="429768"/>
                  </a:lnTo>
                  <a:lnTo>
                    <a:pt x="2476" y="468703"/>
                  </a:lnTo>
                  <a:lnTo>
                    <a:pt x="9764" y="506668"/>
                  </a:lnTo>
                  <a:lnTo>
                    <a:pt x="21653" y="543510"/>
                  </a:lnTo>
                  <a:lnTo>
                    <a:pt x="37930" y="579078"/>
                  </a:lnTo>
                  <a:lnTo>
                    <a:pt x="58384" y="613218"/>
                  </a:lnTo>
                  <a:lnTo>
                    <a:pt x="82804" y="645780"/>
                  </a:lnTo>
                  <a:lnTo>
                    <a:pt x="110976" y="676611"/>
                  </a:lnTo>
                  <a:lnTo>
                    <a:pt x="142691" y="705559"/>
                  </a:lnTo>
                  <a:lnTo>
                    <a:pt x="177736" y="732472"/>
                  </a:lnTo>
                  <a:lnTo>
                    <a:pt x="215900" y="757198"/>
                  </a:lnTo>
                  <a:lnTo>
                    <a:pt x="256970" y="779584"/>
                  </a:lnTo>
                  <a:lnTo>
                    <a:pt x="300736" y="799479"/>
                  </a:lnTo>
                  <a:lnTo>
                    <a:pt x="346985" y="816730"/>
                  </a:lnTo>
                  <a:lnTo>
                    <a:pt x="395506" y="831186"/>
                  </a:lnTo>
                  <a:lnTo>
                    <a:pt x="446087" y="842694"/>
                  </a:lnTo>
                  <a:lnTo>
                    <a:pt x="498517" y="851102"/>
                  </a:lnTo>
                  <a:lnTo>
                    <a:pt x="552584" y="856259"/>
                  </a:lnTo>
                  <a:lnTo>
                    <a:pt x="608076" y="858012"/>
                  </a:lnTo>
                  <a:lnTo>
                    <a:pt x="663327" y="856259"/>
                  </a:lnTo>
                  <a:lnTo>
                    <a:pt x="717181" y="851102"/>
                  </a:lnTo>
                  <a:lnTo>
                    <a:pt x="769422" y="842694"/>
                  </a:lnTo>
                  <a:lnTo>
                    <a:pt x="819838" y="831186"/>
                  </a:lnTo>
                  <a:lnTo>
                    <a:pt x="868216" y="816730"/>
                  </a:lnTo>
                  <a:lnTo>
                    <a:pt x="914343" y="799479"/>
                  </a:lnTo>
                  <a:lnTo>
                    <a:pt x="958005" y="779584"/>
                  </a:lnTo>
                  <a:lnTo>
                    <a:pt x="998989" y="757198"/>
                  </a:lnTo>
                  <a:lnTo>
                    <a:pt x="1037082" y="732472"/>
                  </a:lnTo>
                  <a:lnTo>
                    <a:pt x="1072070" y="705559"/>
                  </a:lnTo>
                  <a:lnTo>
                    <a:pt x="1103740" y="676611"/>
                  </a:lnTo>
                  <a:lnTo>
                    <a:pt x="1131880" y="645780"/>
                  </a:lnTo>
                  <a:lnTo>
                    <a:pt x="1156275" y="613218"/>
                  </a:lnTo>
                  <a:lnTo>
                    <a:pt x="1176714" y="579078"/>
                  </a:lnTo>
                  <a:lnTo>
                    <a:pt x="1192981" y="543510"/>
                  </a:lnTo>
                  <a:lnTo>
                    <a:pt x="1204865" y="506668"/>
                  </a:lnTo>
                  <a:lnTo>
                    <a:pt x="1212151" y="468703"/>
                  </a:lnTo>
                  <a:lnTo>
                    <a:pt x="1214628" y="429768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548246" y="3837432"/>
              <a:ext cx="1239520" cy="882650"/>
            </a:xfrm>
            <a:custGeom>
              <a:avLst/>
              <a:gdLst/>
              <a:ahLst/>
              <a:cxnLst/>
              <a:rect l="l" t="t" r="r" b="b"/>
              <a:pathLst>
                <a:path w="1239520" h="882650">
                  <a:moveTo>
                    <a:pt x="1239012" y="463296"/>
                  </a:moveTo>
                  <a:lnTo>
                    <a:pt x="1239012" y="417576"/>
                  </a:lnTo>
                  <a:lnTo>
                    <a:pt x="1235964" y="394716"/>
                  </a:lnTo>
                  <a:lnTo>
                    <a:pt x="1231392" y="373380"/>
                  </a:lnTo>
                  <a:lnTo>
                    <a:pt x="1226820" y="350520"/>
                  </a:lnTo>
                  <a:lnTo>
                    <a:pt x="1211580" y="307848"/>
                  </a:lnTo>
                  <a:lnTo>
                    <a:pt x="1190244" y="268224"/>
                  </a:lnTo>
                  <a:lnTo>
                    <a:pt x="1162812" y="228600"/>
                  </a:lnTo>
                  <a:lnTo>
                    <a:pt x="1132332" y="192024"/>
                  </a:lnTo>
                  <a:lnTo>
                    <a:pt x="1095756" y="158496"/>
                  </a:lnTo>
                  <a:lnTo>
                    <a:pt x="1056132" y="128016"/>
                  </a:lnTo>
                  <a:lnTo>
                    <a:pt x="1011936" y="99060"/>
                  </a:lnTo>
                  <a:lnTo>
                    <a:pt x="964692" y="74676"/>
                  </a:lnTo>
                  <a:lnTo>
                    <a:pt x="912876" y="51816"/>
                  </a:lnTo>
                  <a:lnTo>
                    <a:pt x="859536" y="33528"/>
                  </a:lnTo>
                  <a:lnTo>
                    <a:pt x="803148" y="19812"/>
                  </a:lnTo>
                  <a:lnTo>
                    <a:pt x="743712" y="9144"/>
                  </a:lnTo>
                  <a:lnTo>
                    <a:pt x="682752" y="1524"/>
                  </a:lnTo>
                  <a:lnTo>
                    <a:pt x="650748" y="0"/>
                  </a:lnTo>
                  <a:lnTo>
                    <a:pt x="588264" y="0"/>
                  </a:lnTo>
                  <a:lnTo>
                    <a:pt x="525780" y="4572"/>
                  </a:lnTo>
                  <a:lnTo>
                    <a:pt x="464820" y="13716"/>
                  </a:lnTo>
                  <a:lnTo>
                    <a:pt x="406908" y="25908"/>
                  </a:lnTo>
                  <a:lnTo>
                    <a:pt x="379476" y="35052"/>
                  </a:lnTo>
                  <a:lnTo>
                    <a:pt x="352044" y="42672"/>
                  </a:lnTo>
                  <a:lnTo>
                    <a:pt x="298704" y="64008"/>
                  </a:lnTo>
                  <a:lnTo>
                    <a:pt x="249936" y="86868"/>
                  </a:lnTo>
                  <a:lnTo>
                    <a:pt x="204216" y="112776"/>
                  </a:lnTo>
                  <a:lnTo>
                    <a:pt x="161544" y="143256"/>
                  </a:lnTo>
                  <a:lnTo>
                    <a:pt x="143256" y="160020"/>
                  </a:lnTo>
                  <a:lnTo>
                    <a:pt x="123444" y="175260"/>
                  </a:lnTo>
                  <a:lnTo>
                    <a:pt x="89916" y="211836"/>
                  </a:lnTo>
                  <a:lnTo>
                    <a:pt x="60960" y="248412"/>
                  </a:lnTo>
                  <a:lnTo>
                    <a:pt x="38100" y="288036"/>
                  </a:lnTo>
                  <a:lnTo>
                    <a:pt x="12192" y="352044"/>
                  </a:lnTo>
                  <a:lnTo>
                    <a:pt x="0" y="419100"/>
                  </a:lnTo>
                  <a:lnTo>
                    <a:pt x="0" y="464820"/>
                  </a:lnTo>
                  <a:lnTo>
                    <a:pt x="3048" y="487680"/>
                  </a:lnTo>
                  <a:lnTo>
                    <a:pt x="7620" y="510540"/>
                  </a:lnTo>
                  <a:lnTo>
                    <a:pt x="12192" y="531876"/>
                  </a:lnTo>
                  <a:lnTo>
                    <a:pt x="24384" y="566013"/>
                  </a:lnTo>
                  <a:lnTo>
                    <a:pt x="24384" y="440436"/>
                  </a:lnTo>
                  <a:lnTo>
                    <a:pt x="27432" y="399288"/>
                  </a:lnTo>
                  <a:lnTo>
                    <a:pt x="36576" y="358140"/>
                  </a:lnTo>
                  <a:lnTo>
                    <a:pt x="51816" y="318516"/>
                  </a:lnTo>
                  <a:lnTo>
                    <a:pt x="71628" y="280416"/>
                  </a:lnTo>
                  <a:lnTo>
                    <a:pt x="96012" y="243840"/>
                  </a:lnTo>
                  <a:lnTo>
                    <a:pt x="124968" y="210312"/>
                  </a:lnTo>
                  <a:lnTo>
                    <a:pt x="178308" y="163068"/>
                  </a:lnTo>
                  <a:lnTo>
                    <a:pt x="217932" y="134112"/>
                  </a:lnTo>
                  <a:lnTo>
                    <a:pt x="262128" y="109728"/>
                  </a:lnTo>
                  <a:lnTo>
                    <a:pt x="309372" y="86868"/>
                  </a:lnTo>
                  <a:lnTo>
                    <a:pt x="387096" y="57912"/>
                  </a:lnTo>
                  <a:lnTo>
                    <a:pt x="441960" y="44196"/>
                  </a:lnTo>
                  <a:lnTo>
                    <a:pt x="499872" y="33528"/>
                  </a:lnTo>
                  <a:lnTo>
                    <a:pt x="559308" y="27432"/>
                  </a:lnTo>
                  <a:lnTo>
                    <a:pt x="588264" y="25908"/>
                  </a:lnTo>
                  <a:lnTo>
                    <a:pt x="650748" y="25908"/>
                  </a:lnTo>
                  <a:lnTo>
                    <a:pt x="681228" y="27432"/>
                  </a:lnTo>
                  <a:lnTo>
                    <a:pt x="710184" y="30480"/>
                  </a:lnTo>
                  <a:lnTo>
                    <a:pt x="740664" y="33528"/>
                  </a:lnTo>
                  <a:lnTo>
                    <a:pt x="769620" y="38100"/>
                  </a:lnTo>
                  <a:lnTo>
                    <a:pt x="797052" y="44196"/>
                  </a:lnTo>
                  <a:lnTo>
                    <a:pt x="826008" y="51816"/>
                  </a:lnTo>
                  <a:lnTo>
                    <a:pt x="851916" y="57912"/>
                  </a:lnTo>
                  <a:lnTo>
                    <a:pt x="905256" y="76200"/>
                  </a:lnTo>
                  <a:lnTo>
                    <a:pt x="954024" y="97536"/>
                  </a:lnTo>
                  <a:lnTo>
                    <a:pt x="999744" y="121920"/>
                  </a:lnTo>
                  <a:lnTo>
                    <a:pt x="1042416" y="149352"/>
                  </a:lnTo>
                  <a:lnTo>
                    <a:pt x="1080516" y="178308"/>
                  </a:lnTo>
                  <a:lnTo>
                    <a:pt x="1097280" y="195072"/>
                  </a:lnTo>
                  <a:lnTo>
                    <a:pt x="1114044" y="210312"/>
                  </a:lnTo>
                  <a:lnTo>
                    <a:pt x="1156716" y="263652"/>
                  </a:lnTo>
                  <a:lnTo>
                    <a:pt x="1179576" y="300228"/>
                  </a:lnTo>
                  <a:lnTo>
                    <a:pt x="1196340" y="338328"/>
                  </a:lnTo>
                  <a:lnTo>
                    <a:pt x="1211580" y="399288"/>
                  </a:lnTo>
                  <a:lnTo>
                    <a:pt x="1214628" y="441960"/>
                  </a:lnTo>
                  <a:lnTo>
                    <a:pt x="1214628" y="565099"/>
                  </a:lnTo>
                  <a:lnTo>
                    <a:pt x="1219200" y="553212"/>
                  </a:lnTo>
                  <a:lnTo>
                    <a:pt x="1226820" y="530352"/>
                  </a:lnTo>
                  <a:lnTo>
                    <a:pt x="1232916" y="509016"/>
                  </a:lnTo>
                  <a:lnTo>
                    <a:pt x="1239012" y="463296"/>
                  </a:lnTo>
                  <a:close/>
                </a:path>
                <a:path w="1239520" h="882650">
                  <a:moveTo>
                    <a:pt x="1214628" y="565099"/>
                  </a:moveTo>
                  <a:lnTo>
                    <a:pt x="1214628" y="441960"/>
                  </a:lnTo>
                  <a:lnTo>
                    <a:pt x="1211580" y="483108"/>
                  </a:lnTo>
                  <a:lnTo>
                    <a:pt x="1207008" y="504444"/>
                  </a:lnTo>
                  <a:lnTo>
                    <a:pt x="1187196" y="563880"/>
                  </a:lnTo>
                  <a:lnTo>
                    <a:pt x="1156716" y="620268"/>
                  </a:lnTo>
                  <a:lnTo>
                    <a:pt x="1129284" y="655320"/>
                  </a:lnTo>
                  <a:lnTo>
                    <a:pt x="1097280" y="688848"/>
                  </a:lnTo>
                  <a:lnTo>
                    <a:pt x="1060704" y="719328"/>
                  </a:lnTo>
                  <a:lnTo>
                    <a:pt x="1021080" y="748284"/>
                  </a:lnTo>
                  <a:lnTo>
                    <a:pt x="976884" y="774192"/>
                  </a:lnTo>
                  <a:lnTo>
                    <a:pt x="954024" y="784860"/>
                  </a:lnTo>
                  <a:lnTo>
                    <a:pt x="929640" y="797052"/>
                  </a:lnTo>
                  <a:lnTo>
                    <a:pt x="851916" y="824484"/>
                  </a:lnTo>
                  <a:lnTo>
                    <a:pt x="797052" y="838200"/>
                  </a:lnTo>
                  <a:lnTo>
                    <a:pt x="740664" y="848868"/>
                  </a:lnTo>
                  <a:lnTo>
                    <a:pt x="710184" y="851916"/>
                  </a:lnTo>
                  <a:lnTo>
                    <a:pt x="681228" y="854964"/>
                  </a:lnTo>
                  <a:lnTo>
                    <a:pt x="650748" y="856488"/>
                  </a:lnTo>
                  <a:lnTo>
                    <a:pt x="618744" y="858012"/>
                  </a:lnTo>
                  <a:lnTo>
                    <a:pt x="557784" y="854964"/>
                  </a:lnTo>
                  <a:lnTo>
                    <a:pt x="528828" y="851916"/>
                  </a:lnTo>
                  <a:lnTo>
                    <a:pt x="498348" y="848868"/>
                  </a:lnTo>
                  <a:lnTo>
                    <a:pt x="469392" y="844296"/>
                  </a:lnTo>
                  <a:lnTo>
                    <a:pt x="441960" y="838200"/>
                  </a:lnTo>
                  <a:lnTo>
                    <a:pt x="413004" y="832104"/>
                  </a:lnTo>
                  <a:lnTo>
                    <a:pt x="359664" y="815340"/>
                  </a:lnTo>
                  <a:lnTo>
                    <a:pt x="284988" y="784860"/>
                  </a:lnTo>
                  <a:lnTo>
                    <a:pt x="239268" y="760476"/>
                  </a:lnTo>
                  <a:lnTo>
                    <a:pt x="217932" y="748284"/>
                  </a:lnTo>
                  <a:lnTo>
                    <a:pt x="196596" y="734568"/>
                  </a:lnTo>
                  <a:lnTo>
                    <a:pt x="178308" y="719328"/>
                  </a:lnTo>
                  <a:lnTo>
                    <a:pt x="158496" y="704088"/>
                  </a:lnTo>
                  <a:lnTo>
                    <a:pt x="141732" y="688848"/>
                  </a:lnTo>
                  <a:lnTo>
                    <a:pt x="124968" y="672084"/>
                  </a:lnTo>
                  <a:lnTo>
                    <a:pt x="109728" y="655320"/>
                  </a:lnTo>
                  <a:lnTo>
                    <a:pt x="96012" y="637032"/>
                  </a:lnTo>
                  <a:lnTo>
                    <a:pt x="82296" y="620268"/>
                  </a:lnTo>
                  <a:lnTo>
                    <a:pt x="70104" y="601980"/>
                  </a:lnTo>
                  <a:lnTo>
                    <a:pt x="60960" y="582168"/>
                  </a:lnTo>
                  <a:lnTo>
                    <a:pt x="50292" y="563880"/>
                  </a:lnTo>
                  <a:lnTo>
                    <a:pt x="42672" y="544068"/>
                  </a:lnTo>
                  <a:lnTo>
                    <a:pt x="36576" y="524256"/>
                  </a:lnTo>
                  <a:lnTo>
                    <a:pt x="32004" y="502920"/>
                  </a:lnTo>
                  <a:lnTo>
                    <a:pt x="27432" y="483108"/>
                  </a:lnTo>
                  <a:lnTo>
                    <a:pt x="24384" y="440436"/>
                  </a:lnTo>
                  <a:lnTo>
                    <a:pt x="24384" y="566013"/>
                  </a:lnTo>
                  <a:lnTo>
                    <a:pt x="27432" y="574548"/>
                  </a:lnTo>
                  <a:lnTo>
                    <a:pt x="38100" y="594360"/>
                  </a:lnTo>
                  <a:lnTo>
                    <a:pt x="48768" y="615696"/>
                  </a:lnTo>
                  <a:lnTo>
                    <a:pt x="62484" y="633984"/>
                  </a:lnTo>
                  <a:lnTo>
                    <a:pt x="76200" y="653796"/>
                  </a:lnTo>
                  <a:lnTo>
                    <a:pt x="106680" y="690372"/>
                  </a:lnTo>
                  <a:lnTo>
                    <a:pt x="143256" y="723900"/>
                  </a:lnTo>
                  <a:lnTo>
                    <a:pt x="182880" y="754380"/>
                  </a:lnTo>
                  <a:lnTo>
                    <a:pt x="227076" y="783336"/>
                  </a:lnTo>
                  <a:lnTo>
                    <a:pt x="274320" y="807720"/>
                  </a:lnTo>
                  <a:lnTo>
                    <a:pt x="326136" y="830580"/>
                  </a:lnTo>
                  <a:lnTo>
                    <a:pt x="379476" y="848868"/>
                  </a:lnTo>
                  <a:lnTo>
                    <a:pt x="435864" y="862584"/>
                  </a:lnTo>
                  <a:lnTo>
                    <a:pt x="495300" y="873252"/>
                  </a:lnTo>
                  <a:lnTo>
                    <a:pt x="556260" y="880872"/>
                  </a:lnTo>
                  <a:lnTo>
                    <a:pt x="588264" y="882396"/>
                  </a:lnTo>
                  <a:lnTo>
                    <a:pt x="650748" y="882396"/>
                  </a:lnTo>
                  <a:lnTo>
                    <a:pt x="713232" y="877824"/>
                  </a:lnTo>
                  <a:lnTo>
                    <a:pt x="774192" y="868680"/>
                  </a:lnTo>
                  <a:lnTo>
                    <a:pt x="832104" y="856488"/>
                  </a:lnTo>
                  <a:lnTo>
                    <a:pt x="914400" y="830580"/>
                  </a:lnTo>
                  <a:lnTo>
                    <a:pt x="989076" y="795528"/>
                  </a:lnTo>
                  <a:lnTo>
                    <a:pt x="1034796" y="769620"/>
                  </a:lnTo>
                  <a:lnTo>
                    <a:pt x="1077468" y="739140"/>
                  </a:lnTo>
                  <a:lnTo>
                    <a:pt x="1115568" y="707136"/>
                  </a:lnTo>
                  <a:lnTo>
                    <a:pt x="1149096" y="672084"/>
                  </a:lnTo>
                  <a:lnTo>
                    <a:pt x="1178052" y="633984"/>
                  </a:lnTo>
                  <a:lnTo>
                    <a:pt x="1200912" y="594360"/>
                  </a:lnTo>
                  <a:lnTo>
                    <a:pt x="1211580" y="573024"/>
                  </a:lnTo>
                  <a:lnTo>
                    <a:pt x="1214628" y="565099"/>
                  </a:lnTo>
                  <a:close/>
                </a:path>
              </a:pathLst>
            </a:custGeom>
            <a:solidFill>
              <a:srgbClr val="375D89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481306" y="2325035"/>
            <a:ext cx="2219917" cy="2023974"/>
            <a:chOff x="5771250" y="2561844"/>
            <a:chExt cx="2446020" cy="2230120"/>
          </a:xfrm>
        </p:grpSpPr>
        <p:sp>
          <p:nvSpPr>
            <p:cNvPr id="9" name="object 9"/>
            <p:cNvSpPr/>
            <p:nvPr/>
          </p:nvSpPr>
          <p:spPr>
            <a:xfrm>
              <a:off x="5771248" y="2561843"/>
              <a:ext cx="1610360" cy="1216660"/>
            </a:xfrm>
            <a:custGeom>
              <a:avLst/>
              <a:gdLst/>
              <a:ahLst/>
              <a:cxnLst/>
              <a:rect l="l" t="t" r="r" b="b"/>
              <a:pathLst>
                <a:path w="1610359" h="1216660">
                  <a:moveTo>
                    <a:pt x="690092" y="1216164"/>
                  </a:moveTo>
                  <a:lnTo>
                    <a:pt x="292620" y="1068336"/>
                  </a:lnTo>
                  <a:lnTo>
                    <a:pt x="290779" y="1066495"/>
                  </a:lnTo>
                  <a:lnTo>
                    <a:pt x="290779" y="1073200"/>
                  </a:lnTo>
                  <a:lnTo>
                    <a:pt x="290182" y="1074775"/>
                  </a:lnTo>
                  <a:lnTo>
                    <a:pt x="289826" y="1074153"/>
                  </a:lnTo>
                  <a:lnTo>
                    <a:pt x="290779" y="1073200"/>
                  </a:lnTo>
                  <a:lnTo>
                    <a:pt x="290779" y="1066495"/>
                  </a:lnTo>
                  <a:lnTo>
                    <a:pt x="9144" y="783336"/>
                  </a:lnTo>
                  <a:lnTo>
                    <a:pt x="0" y="792480"/>
                  </a:lnTo>
                  <a:lnTo>
                    <a:pt x="278930" y="1072908"/>
                  </a:lnTo>
                  <a:lnTo>
                    <a:pt x="41173" y="1216164"/>
                  </a:lnTo>
                  <a:lnTo>
                    <a:pt x="64973" y="1216164"/>
                  </a:lnTo>
                  <a:lnTo>
                    <a:pt x="289306" y="1080998"/>
                  </a:lnTo>
                  <a:lnTo>
                    <a:pt x="652741" y="1216164"/>
                  </a:lnTo>
                  <a:lnTo>
                    <a:pt x="690092" y="1216164"/>
                  </a:lnTo>
                  <a:close/>
                </a:path>
                <a:path w="1610359" h="1216660">
                  <a:moveTo>
                    <a:pt x="1610309" y="1216164"/>
                  </a:moveTo>
                  <a:lnTo>
                    <a:pt x="366166" y="426427"/>
                  </a:lnTo>
                  <a:lnTo>
                    <a:pt x="224028" y="0"/>
                  </a:lnTo>
                  <a:lnTo>
                    <a:pt x="211836" y="4572"/>
                  </a:lnTo>
                  <a:lnTo>
                    <a:pt x="352983" y="426542"/>
                  </a:lnTo>
                  <a:lnTo>
                    <a:pt x="3048" y="496824"/>
                  </a:lnTo>
                  <a:lnTo>
                    <a:pt x="6096" y="509016"/>
                  </a:lnTo>
                  <a:lnTo>
                    <a:pt x="361061" y="437730"/>
                  </a:lnTo>
                  <a:lnTo>
                    <a:pt x="1587411" y="1216164"/>
                  </a:lnTo>
                  <a:lnTo>
                    <a:pt x="1610309" y="1216164"/>
                  </a:lnTo>
                  <a:close/>
                </a:path>
              </a:pathLst>
            </a:custGeom>
            <a:solidFill>
              <a:srgbClr val="497EBA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6990451" y="3921252"/>
              <a:ext cx="1213485" cy="858519"/>
            </a:xfrm>
            <a:custGeom>
              <a:avLst/>
              <a:gdLst/>
              <a:ahLst/>
              <a:cxnLst/>
              <a:rect l="l" t="t" r="r" b="b"/>
              <a:pathLst>
                <a:path w="1213484" h="858520">
                  <a:moveTo>
                    <a:pt x="1213104" y="428244"/>
                  </a:moveTo>
                  <a:lnTo>
                    <a:pt x="1210627" y="389308"/>
                  </a:lnTo>
                  <a:lnTo>
                    <a:pt x="1203341" y="351343"/>
                  </a:lnTo>
                  <a:lnTo>
                    <a:pt x="1191457" y="314501"/>
                  </a:lnTo>
                  <a:lnTo>
                    <a:pt x="1175190" y="278933"/>
                  </a:lnTo>
                  <a:lnTo>
                    <a:pt x="1154751" y="244793"/>
                  </a:lnTo>
                  <a:lnTo>
                    <a:pt x="1130356" y="212231"/>
                  </a:lnTo>
                  <a:lnTo>
                    <a:pt x="1102216" y="181400"/>
                  </a:lnTo>
                  <a:lnTo>
                    <a:pt x="1070546" y="152452"/>
                  </a:lnTo>
                  <a:lnTo>
                    <a:pt x="1035558" y="125539"/>
                  </a:lnTo>
                  <a:lnTo>
                    <a:pt x="997465" y="100813"/>
                  </a:lnTo>
                  <a:lnTo>
                    <a:pt x="956481" y="78427"/>
                  </a:lnTo>
                  <a:lnTo>
                    <a:pt x="912819" y="58532"/>
                  </a:lnTo>
                  <a:lnTo>
                    <a:pt x="866692" y="41281"/>
                  </a:lnTo>
                  <a:lnTo>
                    <a:pt x="818314" y="26825"/>
                  </a:lnTo>
                  <a:lnTo>
                    <a:pt x="767898" y="15317"/>
                  </a:lnTo>
                  <a:lnTo>
                    <a:pt x="715657" y="6909"/>
                  </a:lnTo>
                  <a:lnTo>
                    <a:pt x="661803" y="1752"/>
                  </a:lnTo>
                  <a:lnTo>
                    <a:pt x="606552" y="0"/>
                  </a:lnTo>
                  <a:lnTo>
                    <a:pt x="551300" y="1752"/>
                  </a:lnTo>
                  <a:lnTo>
                    <a:pt x="497446" y="6909"/>
                  </a:lnTo>
                  <a:lnTo>
                    <a:pt x="445205" y="15317"/>
                  </a:lnTo>
                  <a:lnTo>
                    <a:pt x="394789" y="26825"/>
                  </a:lnTo>
                  <a:lnTo>
                    <a:pt x="346411" y="41281"/>
                  </a:lnTo>
                  <a:lnTo>
                    <a:pt x="300284" y="58532"/>
                  </a:lnTo>
                  <a:lnTo>
                    <a:pt x="256622" y="78427"/>
                  </a:lnTo>
                  <a:lnTo>
                    <a:pt x="215638" y="100813"/>
                  </a:lnTo>
                  <a:lnTo>
                    <a:pt x="177546" y="125539"/>
                  </a:lnTo>
                  <a:lnTo>
                    <a:pt x="142557" y="152452"/>
                  </a:lnTo>
                  <a:lnTo>
                    <a:pt x="110887" y="181400"/>
                  </a:lnTo>
                  <a:lnTo>
                    <a:pt x="82747" y="212231"/>
                  </a:lnTo>
                  <a:lnTo>
                    <a:pt x="58352" y="244793"/>
                  </a:lnTo>
                  <a:lnTo>
                    <a:pt x="37913" y="278933"/>
                  </a:lnTo>
                  <a:lnTo>
                    <a:pt x="21646" y="314501"/>
                  </a:lnTo>
                  <a:lnTo>
                    <a:pt x="9762" y="351343"/>
                  </a:lnTo>
                  <a:lnTo>
                    <a:pt x="2476" y="389308"/>
                  </a:lnTo>
                  <a:lnTo>
                    <a:pt x="0" y="428244"/>
                  </a:lnTo>
                  <a:lnTo>
                    <a:pt x="2476" y="467419"/>
                  </a:lnTo>
                  <a:lnTo>
                    <a:pt x="9762" y="505597"/>
                  </a:lnTo>
                  <a:lnTo>
                    <a:pt x="21646" y="542628"/>
                  </a:lnTo>
                  <a:lnTo>
                    <a:pt x="37913" y="578361"/>
                  </a:lnTo>
                  <a:lnTo>
                    <a:pt x="58352" y="612644"/>
                  </a:lnTo>
                  <a:lnTo>
                    <a:pt x="82747" y="645329"/>
                  </a:lnTo>
                  <a:lnTo>
                    <a:pt x="110887" y="676264"/>
                  </a:lnTo>
                  <a:lnTo>
                    <a:pt x="142557" y="705298"/>
                  </a:lnTo>
                  <a:lnTo>
                    <a:pt x="177546" y="732282"/>
                  </a:lnTo>
                  <a:lnTo>
                    <a:pt x="215638" y="757064"/>
                  </a:lnTo>
                  <a:lnTo>
                    <a:pt x="256622" y="779494"/>
                  </a:lnTo>
                  <a:lnTo>
                    <a:pt x="300284" y="799422"/>
                  </a:lnTo>
                  <a:lnTo>
                    <a:pt x="346411" y="816697"/>
                  </a:lnTo>
                  <a:lnTo>
                    <a:pt x="394789" y="831169"/>
                  </a:lnTo>
                  <a:lnTo>
                    <a:pt x="445205" y="842687"/>
                  </a:lnTo>
                  <a:lnTo>
                    <a:pt x="497446" y="851100"/>
                  </a:lnTo>
                  <a:lnTo>
                    <a:pt x="551300" y="856259"/>
                  </a:lnTo>
                  <a:lnTo>
                    <a:pt x="606552" y="858012"/>
                  </a:lnTo>
                  <a:lnTo>
                    <a:pt x="661803" y="856259"/>
                  </a:lnTo>
                  <a:lnTo>
                    <a:pt x="715657" y="851100"/>
                  </a:lnTo>
                  <a:lnTo>
                    <a:pt x="767898" y="842687"/>
                  </a:lnTo>
                  <a:lnTo>
                    <a:pt x="818314" y="831169"/>
                  </a:lnTo>
                  <a:lnTo>
                    <a:pt x="866692" y="816697"/>
                  </a:lnTo>
                  <a:lnTo>
                    <a:pt x="912819" y="799422"/>
                  </a:lnTo>
                  <a:lnTo>
                    <a:pt x="956481" y="779494"/>
                  </a:lnTo>
                  <a:lnTo>
                    <a:pt x="997465" y="757064"/>
                  </a:lnTo>
                  <a:lnTo>
                    <a:pt x="1035558" y="732282"/>
                  </a:lnTo>
                  <a:lnTo>
                    <a:pt x="1070546" y="705298"/>
                  </a:lnTo>
                  <a:lnTo>
                    <a:pt x="1102216" y="676264"/>
                  </a:lnTo>
                  <a:lnTo>
                    <a:pt x="1130356" y="645329"/>
                  </a:lnTo>
                  <a:lnTo>
                    <a:pt x="1154751" y="612644"/>
                  </a:lnTo>
                  <a:lnTo>
                    <a:pt x="1175190" y="578361"/>
                  </a:lnTo>
                  <a:lnTo>
                    <a:pt x="1191457" y="542628"/>
                  </a:lnTo>
                  <a:lnTo>
                    <a:pt x="1203341" y="505597"/>
                  </a:lnTo>
                  <a:lnTo>
                    <a:pt x="1210627" y="467419"/>
                  </a:lnTo>
                  <a:lnTo>
                    <a:pt x="1213104" y="428244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6976735" y="3909060"/>
              <a:ext cx="1240790" cy="882650"/>
            </a:xfrm>
            <a:custGeom>
              <a:avLst/>
              <a:gdLst/>
              <a:ahLst/>
              <a:cxnLst/>
              <a:rect l="l" t="t" r="r" b="b"/>
              <a:pathLst>
                <a:path w="1240790" h="882650">
                  <a:moveTo>
                    <a:pt x="1240536" y="440436"/>
                  </a:moveTo>
                  <a:lnTo>
                    <a:pt x="1237488" y="394716"/>
                  </a:lnTo>
                  <a:lnTo>
                    <a:pt x="1226820" y="350520"/>
                  </a:lnTo>
                  <a:lnTo>
                    <a:pt x="1211580" y="307848"/>
                  </a:lnTo>
                  <a:lnTo>
                    <a:pt x="1178052" y="248412"/>
                  </a:lnTo>
                  <a:lnTo>
                    <a:pt x="1149096" y="210312"/>
                  </a:lnTo>
                  <a:lnTo>
                    <a:pt x="1115568" y="175260"/>
                  </a:lnTo>
                  <a:lnTo>
                    <a:pt x="1077468" y="143256"/>
                  </a:lnTo>
                  <a:lnTo>
                    <a:pt x="1034796" y="112776"/>
                  </a:lnTo>
                  <a:lnTo>
                    <a:pt x="940308" y="62484"/>
                  </a:lnTo>
                  <a:lnTo>
                    <a:pt x="859536" y="33528"/>
                  </a:lnTo>
                  <a:lnTo>
                    <a:pt x="774192" y="13716"/>
                  </a:lnTo>
                  <a:lnTo>
                    <a:pt x="743712" y="9144"/>
                  </a:lnTo>
                  <a:lnTo>
                    <a:pt x="714756" y="4572"/>
                  </a:lnTo>
                  <a:lnTo>
                    <a:pt x="682752" y="1524"/>
                  </a:lnTo>
                  <a:lnTo>
                    <a:pt x="652272" y="0"/>
                  </a:lnTo>
                  <a:lnTo>
                    <a:pt x="588264" y="0"/>
                  </a:lnTo>
                  <a:lnTo>
                    <a:pt x="525780" y="4572"/>
                  </a:lnTo>
                  <a:lnTo>
                    <a:pt x="466344" y="13716"/>
                  </a:lnTo>
                  <a:lnTo>
                    <a:pt x="408432" y="25908"/>
                  </a:lnTo>
                  <a:lnTo>
                    <a:pt x="353568" y="42672"/>
                  </a:lnTo>
                  <a:lnTo>
                    <a:pt x="326136" y="51816"/>
                  </a:lnTo>
                  <a:lnTo>
                    <a:pt x="227076" y="99060"/>
                  </a:lnTo>
                  <a:lnTo>
                    <a:pt x="182880" y="128016"/>
                  </a:lnTo>
                  <a:lnTo>
                    <a:pt x="143256" y="158496"/>
                  </a:lnTo>
                  <a:lnTo>
                    <a:pt x="108204" y="193548"/>
                  </a:lnTo>
                  <a:lnTo>
                    <a:pt x="91440" y="210312"/>
                  </a:lnTo>
                  <a:lnTo>
                    <a:pt x="62484" y="248412"/>
                  </a:lnTo>
                  <a:lnTo>
                    <a:pt x="38100" y="288036"/>
                  </a:lnTo>
                  <a:lnTo>
                    <a:pt x="19812" y="330708"/>
                  </a:lnTo>
                  <a:lnTo>
                    <a:pt x="7620" y="373380"/>
                  </a:lnTo>
                  <a:lnTo>
                    <a:pt x="0" y="441960"/>
                  </a:lnTo>
                  <a:lnTo>
                    <a:pt x="1524" y="464820"/>
                  </a:lnTo>
                  <a:lnTo>
                    <a:pt x="7620" y="509016"/>
                  </a:lnTo>
                  <a:lnTo>
                    <a:pt x="13716" y="531876"/>
                  </a:lnTo>
                  <a:lnTo>
                    <a:pt x="19812" y="553212"/>
                  </a:lnTo>
                  <a:lnTo>
                    <a:pt x="25908" y="567436"/>
                  </a:lnTo>
                  <a:lnTo>
                    <a:pt x="25908" y="419100"/>
                  </a:lnTo>
                  <a:lnTo>
                    <a:pt x="28956" y="399288"/>
                  </a:lnTo>
                  <a:lnTo>
                    <a:pt x="44196" y="338328"/>
                  </a:lnTo>
                  <a:lnTo>
                    <a:pt x="60960" y="298704"/>
                  </a:lnTo>
                  <a:lnTo>
                    <a:pt x="96012" y="243840"/>
                  </a:lnTo>
                  <a:lnTo>
                    <a:pt x="126492" y="210312"/>
                  </a:lnTo>
                  <a:lnTo>
                    <a:pt x="160020" y="178308"/>
                  </a:lnTo>
                  <a:lnTo>
                    <a:pt x="198120" y="147828"/>
                  </a:lnTo>
                  <a:lnTo>
                    <a:pt x="240792" y="121920"/>
                  </a:lnTo>
                  <a:lnTo>
                    <a:pt x="263652" y="108204"/>
                  </a:lnTo>
                  <a:lnTo>
                    <a:pt x="335280" y="76200"/>
                  </a:lnTo>
                  <a:lnTo>
                    <a:pt x="388620" y="57912"/>
                  </a:lnTo>
                  <a:lnTo>
                    <a:pt x="443484" y="44196"/>
                  </a:lnTo>
                  <a:lnTo>
                    <a:pt x="470916" y="38100"/>
                  </a:lnTo>
                  <a:lnTo>
                    <a:pt x="499872" y="33528"/>
                  </a:lnTo>
                  <a:lnTo>
                    <a:pt x="528828" y="30480"/>
                  </a:lnTo>
                  <a:lnTo>
                    <a:pt x="559308" y="27432"/>
                  </a:lnTo>
                  <a:lnTo>
                    <a:pt x="588264" y="25984"/>
                  </a:lnTo>
                  <a:lnTo>
                    <a:pt x="652272" y="25984"/>
                  </a:lnTo>
                  <a:lnTo>
                    <a:pt x="711708" y="30480"/>
                  </a:lnTo>
                  <a:lnTo>
                    <a:pt x="769620" y="38100"/>
                  </a:lnTo>
                  <a:lnTo>
                    <a:pt x="826008" y="50292"/>
                  </a:lnTo>
                  <a:lnTo>
                    <a:pt x="905256" y="76200"/>
                  </a:lnTo>
                  <a:lnTo>
                    <a:pt x="954024" y="97536"/>
                  </a:lnTo>
                  <a:lnTo>
                    <a:pt x="999744" y="121920"/>
                  </a:lnTo>
                  <a:lnTo>
                    <a:pt x="1022604" y="134112"/>
                  </a:lnTo>
                  <a:lnTo>
                    <a:pt x="1042416" y="149352"/>
                  </a:lnTo>
                  <a:lnTo>
                    <a:pt x="1062228" y="163068"/>
                  </a:lnTo>
                  <a:lnTo>
                    <a:pt x="1098804" y="193548"/>
                  </a:lnTo>
                  <a:lnTo>
                    <a:pt x="1130808" y="227076"/>
                  </a:lnTo>
                  <a:lnTo>
                    <a:pt x="1156716" y="262128"/>
                  </a:lnTo>
                  <a:lnTo>
                    <a:pt x="1179576" y="300228"/>
                  </a:lnTo>
                  <a:lnTo>
                    <a:pt x="1196340" y="338328"/>
                  </a:lnTo>
                  <a:lnTo>
                    <a:pt x="1208532" y="379476"/>
                  </a:lnTo>
                  <a:lnTo>
                    <a:pt x="1214628" y="420624"/>
                  </a:lnTo>
                  <a:lnTo>
                    <a:pt x="1214628" y="565912"/>
                  </a:lnTo>
                  <a:lnTo>
                    <a:pt x="1220724" y="551688"/>
                  </a:lnTo>
                  <a:lnTo>
                    <a:pt x="1232916" y="509016"/>
                  </a:lnTo>
                  <a:lnTo>
                    <a:pt x="1237488" y="486156"/>
                  </a:lnTo>
                  <a:lnTo>
                    <a:pt x="1240536" y="440436"/>
                  </a:lnTo>
                  <a:close/>
                </a:path>
                <a:path w="1240790" h="882650">
                  <a:moveTo>
                    <a:pt x="1214628" y="565912"/>
                  </a:moveTo>
                  <a:lnTo>
                    <a:pt x="1214628" y="463296"/>
                  </a:lnTo>
                  <a:lnTo>
                    <a:pt x="1211580" y="483108"/>
                  </a:lnTo>
                  <a:lnTo>
                    <a:pt x="1208532" y="504444"/>
                  </a:lnTo>
                  <a:lnTo>
                    <a:pt x="1196340" y="544068"/>
                  </a:lnTo>
                  <a:lnTo>
                    <a:pt x="1179576" y="583692"/>
                  </a:lnTo>
                  <a:lnTo>
                    <a:pt x="1144524" y="638556"/>
                  </a:lnTo>
                  <a:lnTo>
                    <a:pt x="1114044" y="672084"/>
                  </a:lnTo>
                  <a:lnTo>
                    <a:pt x="1080516" y="704088"/>
                  </a:lnTo>
                  <a:lnTo>
                    <a:pt x="1042416" y="734568"/>
                  </a:lnTo>
                  <a:lnTo>
                    <a:pt x="999744" y="760476"/>
                  </a:lnTo>
                  <a:lnTo>
                    <a:pt x="976884" y="774192"/>
                  </a:lnTo>
                  <a:lnTo>
                    <a:pt x="905256" y="806196"/>
                  </a:lnTo>
                  <a:lnTo>
                    <a:pt x="853440" y="824484"/>
                  </a:lnTo>
                  <a:lnTo>
                    <a:pt x="798576" y="838200"/>
                  </a:lnTo>
                  <a:lnTo>
                    <a:pt x="740664" y="848868"/>
                  </a:lnTo>
                  <a:lnTo>
                    <a:pt x="681228" y="854964"/>
                  </a:lnTo>
                  <a:lnTo>
                    <a:pt x="652272" y="856411"/>
                  </a:lnTo>
                  <a:lnTo>
                    <a:pt x="588264" y="856411"/>
                  </a:lnTo>
                  <a:lnTo>
                    <a:pt x="528828" y="851916"/>
                  </a:lnTo>
                  <a:lnTo>
                    <a:pt x="470916" y="844296"/>
                  </a:lnTo>
                  <a:lnTo>
                    <a:pt x="414528" y="832104"/>
                  </a:lnTo>
                  <a:lnTo>
                    <a:pt x="335280" y="806196"/>
                  </a:lnTo>
                  <a:lnTo>
                    <a:pt x="286512" y="784860"/>
                  </a:lnTo>
                  <a:lnTo>
                    <a:pt x="240792" y="760476"/>
                  </a:lnTo>
                  <a:lnTo>
                    <a:pt x="217932" y="748284"/>
                  </a:lnTo>
                  <a:lnTo>
                    <a:pt x="198120" y="733044"/>
                  </a:lnTo>
                  <a:lnTo>
                    <a:pt x="178308" y="719328"/>
                  </a:lnTo>
                  <a:lnTo>
                    <a:pt x="141732" y="688848"/>
                  </a:lnTo>
                  <a:lnTo>
                    <a:pt x="111252" y="655320"/>
                  </a:lnTo>
                  <a:lnTo>
                    <a:pt x="83820" y="620268"/>
                  </a:lnTo>
                  <a:lnTo>
                    <a:pt x="60960" y="582168"/>
                  </a:lnTo>
                  <a:lnTo>
                    <a:pt x="44196" y="544068"/>
                  </a:lnTo>
                  <a:lnTo>
                    <a:pt x="32004" y="502920"/>
                  </a:lnTo>
                  <a:lnTo>
                    <a:pt x="25908" y="461772"/>
                  </a:lnTo>
                  <a:lnTo>
                    <a:pt x="25908" y="567436"/>
                  </a:lnTo>
                  <a:lnTo>
                    <a:pt x="50292" y="614172"/>
                  </a:lnTo>
                  <a:lnTo>
                    <a:pt x="76200" y="653796"/>
                  </a:lnTo>
                  <a:lnTo>
                    <a:pt x="108204" y="690372"/>
                  </a:lnTo>
                  <a:lnTo>
                    <a:pt x="143256" y="723900"/>
                  </a:lnTo>
                  <a:lnTo>
                    <a:pt x="205740" y="769620"/>
                  </a:lnTo>
                  <a:lnTo>
                    <a:pt x="251460" y="795528"/>
                  </a:lnTo>
                  <a:lnTo>
                    <a:pt x="300228" y="819912"/>
                  </a:lnTo>
                  <a:lnTo>
                    <a:pt x="381000" y="848868"/>
                  </a:lnTo>
                  <a:lnTo>
                    <a:pt x="466344" y="868680"/>
                  </a:lnTo>
                  <a:lnTo>
                    <a:pt x="527304" y="877824"/>
                  </a:lnTo>
                  <a:lnTo>
                    <a:pt x="588264" y="882396"/>
                  </a:lnTo>
                  <a:lnTo>
                    <a:pt x="652272" y="882396"/>
                  </a:lnTo>
                  <a:lnTo>
                    <a:pt x="714756" y="877824"/>
                  </a:lnTo>
                  <a:lnTo>
                    <a:pt x="774192" y="868680"/>
                  </a:lnTo>
                  <a:lnTo>
                    <a:pt x="832104" y="856488"/>
                  </a:lnTo>
                  <a:lnTo>
                    <a:pt x="888492" y="839724"/>
                  </a:lnTo>
                  <a:lnTo>
                    <a:pt x="940308" y="819912"/>
                  </a:lnTo>
                  <a:lnTo>
                    <a:pt x="990600" y="795528"/>
                  </a:lnTo>
                  <a:lnTo>
                    <a:pt x="1036320" y="769620"/>
                  </a:lnTo>
                  <a:lnTo>
                    <a:pt x="1097280" y="723900"/>
                  </a:lnTo>
                  <a:lnTo>
                    <a:pt x="1133856" y="688848"/>
                  </a:lnTo>
                  <a:lnTo>
                    <a:pt x="1164336" y="652272"/>
                  </a:lnTo>
                  <a:lnTo>
                    <a:pt x="1202436" y="594360"/>
                  </a:lnTo>
                  <a:lnTo>
                    <a:pt x="1214628" y="565912"/>
                  </a:lnTo>
                  <a:close/>
                </a:path>
              </a:pathLst>
            </a:custGeom>
            <a:solidFill>
              <a:srgbClr val="375D89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833550" y="2342553"/>
            <a:ext cx="471415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spc="-5" dirty="0">
                <a:solidFill>
                  <a:prstClr val="black"/>
                </a:solidFill>
                <a:latin typeface="Carlito"/>
                <a:cs typeface="Carlito"/>
              </a:rPr>
              <a:t>Ant</a:t>
            </a:r>
            <a:r>
              <a:rPr sz="1634" spc="-86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1634" dirty="0">
                <a:solidFill>
                  <a:prstClr val="black"/>
                </a:solidFill>
                <a:latin typeface="Carlito"/>
                <a:cs typeface="Carlito"/>
              </a:rPr>
              <a:t>1</a:t>
            </a:r>
            <a:endParaRPr sz="1634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09206" y="2212540"/>
            <a:ext cx="471415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spc="-5" dirty="0">
                <a:solidFill>
                  <a:prstClr val="black"/>
                </a:solidFill>
                <a:latin typeface="Carlito"/>
                <a:cs typeface="Carlito"/>
              </a:rPr>
              <a:t>Ant</a:t>
            </a:r>
            <a:r>
              <a:rPr sz="1634" spc="-86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1634" dirty="0">
                <a:solidFill>
                  <a:prstClr val="black"/>
                </a:solidFill>
                <a:latin typeface="Carlito"/>
                <a:cs typeface="Carlito"/>
              </a:rPr>
              <a:t>1</a:t>
            </a:r>
            <a:endParaRPr sz="1634">
              <a:solidFill>
                <a:prstClr val="black"/>
              </a:solidFill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188084" y="2315353"/>
            <a:ext cx="1037345" cy="737667"/>
            <a:chOff x="4346311" y="2551176"/>
            <a:chExt cx="1143000" cy="812800"/>
          </a:xfrm>
        </p:grpSpPr>
        <p:sp>
          <p:nvSpPr>
            <p:cNvPr id="15" name="object 15"/>
            <p:cNvSpPr/>
            <p:nvPr/>
          </p:nvSpPr>
          <p:spPr>
            <a:xfrm>
              <a:off x="4346311" y="2799588"/>
              <a:ext cx="1143000" cy="104139"/>
            </a:xfrm>
            <a:custGeom>
              <a:avLst/>
              <a:gdLst/>
              <a:ahLst/>
              <a:cxnLst/>
              <a:rect l="l" t="t" r="r" b="b"/>
              <a:pathLst>
                <a:path w="1143000" h="104139">
                  <a:moveTo>
                    <a:pt x="1118719" y="52487"/>
                  </a:moveTo>
                  <a:lnTo>
                    <a:pt x="1107387" y="45688"/>
                  </a:lnTo>
                  <a:lnTo>
                    <a:pt x="0" y="44196"/>
                  </a:lnTo>
                  <a:lnTo>
                    <a:pt x="0" y="56388"/>
                  </a:lnTo>
                  <a:lnTo>
                    <a:pt x="1109416" y="57883"/>
                  </a:lnTo>
                  <a:lnTo>
                    <a:pt x="1118719" y="52487"/>
                  </a:lnTo>
                  <a:close/>
                </a:path>
                <a:path w="1143000" h="104139">
                  <a:moveTo>
                    <a:pt x="1143000" y="51816"/>
                  </a:moveTo>
                  <a:lnTo>
                    <a:pt x="1057656" y="1524"/>
                  </a:lnTo>
                  <a:lnTo>
                    <a:pt x="1054608" y="0"/>
                  </a:lnTo>
                  <a:lnTo>
                    <a:pt x="1051560" y="1524"/>
                  </a:lnTo>
                  <a:lnTo>
                    <a:pt x="1048512" y="4572"/>
                  </a:lnTo>
                  <a:lnTo>
                    <a:pt x="1046988" y="7620"/>
                  </a:lnTo>
                  <a:lnTo>
                    <a:pt x="1048512" y="10668"/>
                  </a:lnTo>
                  <a:lnTo>
                    <a:pt x="1051560" y="12192"/>
                  </a:lnTo>
                  <a:lnTo>
                    <a:pt x="1107387" y="45688"/>
                  </a:lnTo>
                  <a:lnTo>
                    <a:pt x="1130808" y="45720"/>
                  </a:lnTo>
                  <a:lnTo>
                    <a:pt x="1130808" y="59000"/>
                  </a:lnTo>
                  <a:lnTo>
                    <a:pt x="1143000" y="51816"/>
                  </a:lnTo>
                  <a:close/>
                </a:path>
                <a:path w="1143000" h="104139">
                  <a:moveTo>
                    <a:pt x="1127760" y="60796"/>
                  </a:moveTo>
                  <a:lnTo>
                    <a:pt x="1127760" y="57912"/>
                  </a:lnTo>
                  <a:lnTo>
                    <a:pt x="1109416" y="57883"/>
                  </a:lnTo>
                  <a:lnTo>
                    <a:pt x="1051560" y="91440"/>
                  </a:lnTo>
                  <a:lnTo>
                    <a:pt x="1048512" y="92964"/>
                  </a:lnTo>
                  <a:lnTo>
                    <a:pt x="1046988" y="96012"/>
                  </a:lnTo>
                  <a:lnTo>
                    <a:pt x="1050036" y="102108"/>
                  </a:lnTo>
                  <a:lnTo>
                    <a:pt x="1054608" y="103632"/>
                  </a:lnTo>
                  <a:lnTo>
                    <a:pt x="1057656" y="102108"/>
                  </a:lnTo>
                  <a:lnTo>
                    <a:pt x="1127760" y="60796"/>
                  </a:lnTo>
                  <a:close/>
                </a:path>
                <a:path w="1143000" h="104139">
                  <a:moveTo>
                    <a:pt x="1130808" y="57912"/>
                  </a:moveTo>
                  <a:lnTo>
                    <a:pt x="1130808" y="45720"/>
                  </a:lnTo>
                  <a:lnTo>
                    <a:pt x="1107387" y="45688"/>
                  </a:lnTo>
                  <a:lnTo>
                    <a:pt x="1118719" y="52487"/>
                  </a:lnTo>
                  <a:lnTo>
                    <a:pt x="1127760" y="47244"/>
                  </a:lnTo>
                  <a:lnTo>
                    <a:pt x="1127760" y="57907"/>
                  </a:lnTo>
                  <a:lnTo>
                    <a:pt x="1130808" y="57912"/>
                  </a:lnTo>
                  <a:close/>
                </a:path>
                <a:path w="1143000" h="104139">
                  <a:moveTo>
                    <a:pt x="1127753" y="57907"/>
                  </a:moveTo>
                  <a:lnTo>
                    <a:pt x="1118719" y="52487"/>
                  </a:lnTo>
                  <a:lnTo>
                    <a:pt x="1109416" y="57883"/>
                  </a:lnTo>
                  <a:lnTo>
                    <a:pt x="1127753" y="57907"/>
                  </a:lnTo>
                  <a:close/>
                </a:path>
                <a:path w="1143000" h="104139">
                  <a:moveTo>
                    <a:pt x="1127760" y="57907"/>
                  </a:moveTo>
                  <a:lnTo>
                    <a:pt x="1127760" y="47244"/>
                  </a:lnTo>
                  <a:lnTo>
                    <a:pt x="1118719" y="52487"/>
                  </a:lnTo>
                  <a:lnTo>
                    <a:pt x="1127760" y="57907"/>
                  </a:lnTo>
                  <a:close/>
                </a:path>
                <a:path w="1143000" h="104139">
                  <a:moveTo>
                    <a:pt x="1130808" y="59000"/>
                  </a:moveTo>
                  <a:lnTo>
                    <a:pt x="1130808" y="57912"/>
                  </a:lnTo>
                  <a:lnTo>
                    <a:pt x="1127753" y="57907"/>
                  </a:lnTo>
                  <a:lnTo>
                    <a:pt x="1127760" y="60796"/>
                  </a:lnTo>
                  <a:lnTo>
                    <a:pt x="1130808" y="59000"/>
                  </a:lnTo>
                  <a:close/>
                </a:path>
              </a:pathLst>
            </a:custGeom>
            <a:solidFill>
              <a:srgbClr val="497EBA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4477375" y="2551176"/>
              <a:ext cx="810895" cy="812800"/>
            </a:xfrm>
            <a:custGeom>
              <a:avLst/>
              <a:gdLst/>
              <a:ahLst/>
              <a:cxnLst/>
              <a:rect l="l" t="t" r="r" b="b"/>
              <a:pathLst>
                <a:path w="810895" h="812800">
                  <a:moveTo>
                    <a:pt x="810768" y="426720"/>
                  </a:moveTo>
                  <a:lnTo>
                    <a:pt x="810768" y="385572"/>
                  </a:lnTo>
                  <a:lnTo>
                    <a:pt x="807720" y="364236"/>
                  </a:lnTo>
                  <a:lnTo>
                    <a:pt x="806196" y="344424"/>
                  </a:lnTo>
                  <a:lnTo>
                    <a:pt x="792480" y="284988"/>
                  </a:lnTo>
                  <a:lnTo>
                    <a:pt x="771144" y="230124"/>
                  </a:lnTo>
                  <a:lnTo>
                    <a:pt x="740664" y="178308"/>
                  </a:lnTo>
                  <a:lnTo>
                    <a:pt x="705612" y="132588"/>
                  </a:lnTo>
                  <a:lnTo>
                    <a:pt x="678180" y="105156"/>
                  </a:lnTo>
                  <a:lnTo>
                    <a:pt x="647700" y="80772"/>
                  </a:lnTo>
                  <a:lnTo>
                    <a:pt x="630936" y="70104"/>
                  </a:lnTo>
                  <a:lnTo>
                    <a:pt x="615696" y="59436"/>
                  </a:lnTo>
                  <a:lnTo>
                    <a:pt x="580644" y="39624"/>
                  </a:lnTo>
                  <a:lnTo>
                    <a:pt x="544068" y="24384"/>
                  </a:lnTo>
                  <a:lnTo>
                    <a:pt x="466344" y="4572"/>
                  </a:lnTo>
                  <a:lnTo>
                    <a:pt x="423672" y="1406"/>
                  </a:lnTo>
                  <a:lnTo>
                    <a:pt x="405384" y="0"/>
                  </a:lnTo>
                  <a:lnTo>
                    <a:pt x="362712" y="3048"/>
                  </a:lnTo>
                  <a:lnTo>
                    <a:pt x="283464" y="18288"/>
                  </a:lnTo>
                  <a:lnTo>
                    <a:pt x="246888" y="32004"/>
                  </a:lnTo>
                  <a:lnTo>
                    <a:pt x="228600" y="41148"/>
                  </a:lnTo>
                  <a:lnTo>
                    <a:pt x="211836" y="48768"/>
                  </a:lnTo>
                  <a:lnTo>
                    <a:pt x="161544" y="80772"/>
                  </a:lnTo>
                  <a:lnTo>
                    <a:pt x="146304" y="92964"/>
                  </a:lnTo>
                  <a:lnTo>
                    <a:pt x="132588" y="106680"/>
                  </a:lnTo>
                  <a:lnTo>
                    <a:pt x="117348" y="118872"/>
                  </a:lnTo>
                  <a:lnTo>
                    <a:pt x="105156" y="134112"/>
                  </a:lnTo>
                  <a:lnTo>
                    <a:pt x="91440" y="147828"/>
                  </a:lnTo>
                  <a:lnTo>
                    <a:pt x="79248" y="163068"/>
                  </a:lnTo>
                  <a:lnTo>
                    <a:pt x="57912" y="196596"/>
                  </a:lnTo>
                  <a:lnTo>
                    <a:pt x="39624" y="230124"/>
                  </a:lnTo>
                  <a:lnTo>
                    <a:pt x="18288" y="284988"/>
                  </a:lnTo>
                  <a:lnTo>
                    <a:pt x="7620" y="324612"/>
                  </a:lnTo>
                  <a:lnTo>
                    <a:pt x="1524" y="364236"/>
                  </a:lnTo>
                  <a:lnTo>
                    <a:pt x="0" y="385572"/>
                  </a:lnTo>
                  <a:lnTo>
                    <a:pt x="0" y="426720"/>
                  </a:lnTo>
                  <a:lnTo>
                    <a:pt x="7620" y="487680"/>
                  </a:lnTo>
                  <a:lnTo>
                    <a:pt x="18288" y="527304"/>
                  </a:lnTo>
                  <a:lnTo>
                    <a:pt x="24384" y="545592"/>
                  </a:lnTo>
                  <a:lnTo>
                    <a:pt x="24384" y="405384"/>
                  </a:lnTo>
                  <a:lnTo>
                    <a:pt x="28956" y="347472"/>
                  </a:lnTo>
                  <a:lnTo>
                    <a:pt x="32004" y="329184"/>
                  </a:lnTo>
                  <a:lnTo>
                    <a:pt x="36576" y="310896"/>
                  </a:lnTo>
                  <a:lnTo>
                    <a:pt x="42672" y="292608"/>
                  </a:lnTo>
                  <a:lnTo>
                    <a:pt x="47244" y="274320"/>
                  </a:lnTo>
                  <a:lnTo>
                    <a:pt x="71628" y="224028"/>
                  </a:lnTo>
                  <a:lnTo>
                    <a:pt x="100584" y="178308"/>
                  </a:lnTo>
                  <a:lnTo>
                    <a:pt x="149352" y="124968"/>
                  </a:lnTo>
                  <a:lnTo>
                    <a:pt x="192024" y="89916"/>
                  </a:lnTo>
                  <a:lnTo>
                    <a:pt x="208788" y="80772"/>
                  </a:lnTo>
                  <a:lnTo>
                    <a:pt x="224028" y="71628"/>
                  </a:lnTo>
                  <a:lnTo>
                    <a:pt x="274320" y="48768"/>
                  </a:lnTo>
                  <a:lnTo>
                    <a:pt x="329184" y="33528"/>
                  </a:lnTo>
                  <a:lnTo>
                    <a:pt x="384048" y="26025"/>
                  </a:lnTo>
                  <a:lnTo>
                    <a:pt x="426720" y="26025"/>
                  </a:lnTo>
                  <a:lnTo>
                    <a:pt x="481584" y="33528"/>
                  </a:lnTo>
                  <a:lnTo>
                    <a:pt x="536448" y="48768"/>
                  </a:lnTo>
                  <a:lnTo>
                    <a:pt x="586740" y="71628"/>
                  </a:lnTo>
                  <a:lnTo>
                    <a:pt x="647700" y="112776"/>
                  </a:lnTo>
                  <a:lnTo>
                    <a:pt x="687324" y="150876"/>
                  </a:lnTo>
                  <a:lnTo>
                    <a:pt x="697992" y="164592"/>
                  </a:lnTo>
                  <a:lnTo>
                    <a:pt x="710184" y="178308"/>
                  </a:lnTo>
                  <a:lnTo>
                    <a:pt x="720852" y="193548"/>
                  </a:lnTo>
                  <a:lnTo>
                    <a:pt x="729996" y="208788"/>
                  </a:lnTo>
                  <a:lnTo>
                    <a:pt x="739140" y="225552"/>
                  </a:lnTo>
                  <a:lnTo>
                    <a:pt x="748284" y="240792"/>
                  </a:lnTo>
                  <a:lnTo>
                    <a:pt x="755904" y="257556"/>
                  </a:lnTo>
                  <a:lnTo>
                    <a:pt x="762000" y="275844"/>
                  </a:lnTo>
                  <a:lnTo>
                    <a:pt x="768096" y="292608"/>
                  </a:lnTo>
                  <a:lnTo>
                    <a:pt x="777240" y="329184"/>
                  </a:lnTo>
                  <a:lnTo>
                    <a:pt x="780288" y="348996"/>
                  </a:lnTo>
                  <a:lnTo>
                    <a:pt x="783336" y="367284"/>
                  </a:lnTo>
                  <a:lnTo>
                    <a:pt x="784860" y="387096"/>
                  </a:lnTo>
                  <a:lnTo>
                    <a:pt x="784860" y="549249"/>
                  </a:lnTo>
                  <a:lnTo>
                    <a:pt x="786384" y="545592"/>
                  </a:lnTo>
                  <a:lnTo>
                    <a:pt x="792480" y="525780"/>
                  </a:lnTo>
                  <a:lnTo>
                    <a:pt x="798576" y="507492"/>
                  </a:lnTo>
                  <a:lnTo>
                    <a:pt x="803148" y="487680"/>
                  </a:lnTo>
                  <a:lnTo>
                    <a:pt x="806196" y="467868"/>
                  </a:lnTo>
                  <a:lnTo>
                    <a:pt x="809244" y="446532"/>
                  </a:lnTo>
                  <a:lnTo>
                    <a:pt x="810768" y="426720"/>
                  </a:lnTo>
                  <a:close/>
                </a:path>
                <a:path w="810895" h="812800">
                  <a:moveTo>
                    <a:pt x="784860" y="549249"/>
                  </a:moveTo>
                  <a:lnTo>
                    <a:pt x="784860" y="425196"/>
                  </a:lnTo>
                  <a:lnTo>
                    <a:pt x="783336" y="445008"/>
                  </a:lnTo>
                  <a:lnTo>
                    <a:pt x="780288" y="464820"/>
                  </a:lnTo>
                  <a:lnTo>
                    <a:pt x="777240" y="483108"/>
                  </a:lnTo>
                  <a:lnTo>
                    <a:pt x="768096" y="519684"/>
                  </a:lnTo>
                  <a:lnTo>
                    <a:pt x="762000" y="536448"/>
                  </a:lnTo>
                  <a:lnTo>
                    <a:pt x="755904" y="554736"/>
                  </a:lnTo>
                  <a:lnTo>
                    <a:pt x="720852" y="618744"/>
                  </a:lnTo>
                  <a:lnTo>
                    <a:pt x="673608" y="675132"/>
                  </a:lnTo>
                  <a:lnTo>
                    <a:pt x="632460" y="710184"/>
                  </a:lnTo>
                  <a:lnTo>
                    <a:pt x="586740" y="740664"/>
                  </a:lnTo>
                  <a:lnTo>
                    <a:pt x="534924" y="763524"/>
                  </a:lnTo>
                  <a:lnTo>
                    <a:pt x="481584" y="778764"/>
                  </a:lnTo>
                  <a:lnTo>
                    <a:pt x="443484" y="784860"/>
                  </a:lnTo>
                  <a:lnTo>
                    <a:pt x="384048" y="786266"/>
                  </a:lnTo>
                  <a:lnTo>
                    <a:pt x="365760" y="784860"/>
                  </a:lnTo>
                  <a:lnTo>
                    <a:pt x="347472" y="781812"/>
                  </a:lnTo>
                  <a:lnTo>
                    <a:pt x="327660" y="778764"/>
                  </a:lnTo>
                  <a:lnTo>
                    <a:pt x="274320" y="763524"/>
                  </a:lnTo>
                  <a:lnTo>
                    <a:pt x="239268" y="748284"/>
                  </a:lnTo>
                  <a:lnTo>
                    <a:pt x="176784" y="710184"/>
                  </a:lnTo>
                  <a:lnTo>
                    <a:pt x="135636" y="675132"/>
                  </a:lnTo>
                  <a:lnTo>
                    <a:pt x="100584" y="633984"/>
                  </a:lnTo>
                  <a:lnTo>
                    <a:pt x="70104" y="586740"/>
                  </a:lnTo>
                  <a:lnTo>
                    <a:pt x="47244" y="536448"/>
                  </a:lnTo>
                  <a:lnTo>
                    <a:pt x="32004" y="481584"/>
                  </a:lnTo>
                  <a:lnTo>
                    <a:pt x="24384" y="405384"/>
                  </a:lnTo>
                  <a:lnTo>
                    <a:pt x="24384" y="545592"/>
                  </a:lnTo>
                  <a:lnTo>
                    <a:pt x="39624" y="582168"/>
                  </a:lnTo>
                  <a:lnTo>
                    <a:pt x="48768" y="598932"/>
                  </a:lnTo>
                  <a:lnTo>
                    <a:pt x="57912" y="617220"/>
                  </a:lnTo>
                  <a:lnTo>
                    <a:pt x="80772" y="649224"/>
                  </a:lnTo>
                  <a:lnTo>
                    <a:pt x="105156" y="679704"/>
                  </a:lnTo>
                  <a:lnTo>
                    <a:pt x="132588" y="707136"/>
                  </a:lnTo>
                  <a:lnTo>
                    <a:pt x="163068" y="731520"/>
                  </a:lnTo>
                  <a:lnTo>
                    <a:pt x="211836" y="763524"/>
                  </a:lnTo>
                  <a:lnTo>
                    <a:pt x="230124" y="771144"/>
                  </a:lnTo>
                  <a:lnTo>
                    <a:pt x="246888" y="780288"/>
                  </a:lnTo>
                  <a:lnTo>
                    <a:pt x="265176" y="786384"/>
                  </a:lnTo>
                  <a:lnTo>
                    <a:pt x="284988" y="794004"/>
                  </a:lnTo>
                  <a:lnTo>
                    <a:pt x="303276" y="798576"/>
                  </a:lnTo>
                  <a:lnTo>
                    <a:pt x="342900" y="806196"/>
                  </a:lnTo>
                  <a:lnTo>
                    <a:pt x="385572" y="810876"/>
                  </a:lnTo>
                  <a:lnTo>
                    <a:pt x="405384" y="812292"/>
                  </a:lnTo>
                  <a:lnTo>
                    <a:pt x="426720" y="810768"/>
                  </a:lnTo>
                  <a:lnTo>
                    <a:pt x="446532" y="809244"/>
                  </a:lnTo>
                  <a:lnTo>
                    <a:pt x="466344" y="806196"/>
                  </a:lnTo>
                  <a:lnTo>
                    <a:pt x="487680" y="803148"/>
                  </a:lnTo>
                  <a:lnTo>
                    <a:pt x="507492" y="798576"/>
                  </a:lnTo>
                  <a:lnTo>
                    <a:pt x="544068" y="786384"/>
                  </a:lnTo>
                  <a:lnTo>
                    <a:pt x="563880" y="780288"/>
                  </a:lnTo>
                  <a:lnTo>
                    <a:pt x="580644" y="771144"/>
                  </a:lnTo>
                  <a:lnTo>
                    <a:pt x="598932" y="762000"/>
                  </a:lnTo>
                  <a:lnTo>
                    <a:pt x="615696" y="752856"/>
                  </a:lnTo>
                  <a:lnTo>
                    <a:pt x="647700" y="731520"/>
                  </a:lnTo>
                  <a:lnTo>
                    <a:pt x="678180" y="705612"/>
                  </a:lnTo>
                  <a:lnTo>
                    <a:pt x="705612" y="678180"/>
                  </a:lnTo>
                  <a:lnTo>
                    <a:pt x="729996" y="647700"/>
                  </a:lnTo>
                  <a:lnTo>
                    <a:pt x="742188" y="632460"/>
                  </a:lnTo>
                  <a:lnTo>
                    <a:pt x="752856" y="615696"/>
                  </a:lnTo>
                  <a:lnTo>
                    <a:pt x="771144" y="582168"/>
                  </a:lnTo>
                  <a:lnTo>
                    <a:pt x="784860" y="549249"/>
                  </a:lnTo>
                  <a:close/>
                </a:path>
              </a:pathLst>
            </a:custGeom>
            <a:solidFill>
              <a:srgbClr val="375D89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5188084" y="3094053"/>
            <a:ext cx="1037345" cy="334832"/>
            <a:chOff x="4346311" y="3409188"/>
            <a:chExt cx="1143000" cy="368935"/>
          </a:xfrm>
        </p:grpSpPr>
        <p:sp>
          <p:nvSpPr>
            <p:cNvPr id="18" name="object 18"/>
            <p:cNvSpPr/>
            <p:nvPr/>
          </p:nvSpPr>
          <p:spPr>
            <a:xfrm>
              <a:off x="4346308" y="3585984"/>
              <a:ext cx="1143000" cy="192405"/>
            </a:xfrm>
            <a:custGeom>
              <a:avLst/>
              <a:gdLst/>
              <a:ahLst/>
              <a:cxnLst/>
              <a:rect l="l" t="t" r="r" b="b"/>
              <a:pathLst>
                <a:path w="1143000" h="192404">
                  <a:moveTo>
                    <a:pt x="150876" y="192024"/>
                  </a:moveTo>
                  <a:lnTo>
                    <a:pt x="76200" y="117348"/>
                  </a:lnTo>
                  <a:lnTo>
                    <a:pt x="67056" y="126492"/>
                  </a:lnTo>
                  <a:lnTo>
                    <a:pt x="132588" y="192024"/>
                  </a:lnTo>
                  <a:lnTo>
                    <a:pt x="150876" y="192024"/>
                  </a:lnTo>
                  <a:close/>
                </a:path>
                <a:path w="1143000" h="192404">
                  <a:moveTo>
                    <a:pt x="1143000" y="51816"/>
                  </a:moveTo>
                  <a:lnTo>
                    <a:pt x="1057656" y="1524"/>
                  </a:lnTo>
                  <a:lnTo>
                    <a:pt x="1054608" y="0"/>
                  </a:lnTo>
                  <a:lnTo>
                    <a:pt x="1051560" y="0"/>
                  </a:lnTo>
                  <a:lnTo>
                    <a:pt x="1048512" y="3048"/>
                  </a:lnTo>
                  <a:lnTo>
                    <a:pt x="1046988" y="6096"/>
                  </a:lnTo>
                  <a:lnTo>
                    <a:pt x="1048512" y="10668"/>
                  </a:lnTo>
                  <a:lnTo>
                    <a:pt x="1051560" y="12192"/>
                  </a:lnTo>
                  <a:lnTo>
                    <a:pt x="1109319" y="45681"/>
                  </a:lnTo>
                  <a:lnTo>
                    <a:pt x="0" y="44196"/>
                  </a:lnTo>
                  <a:lnTo>
                    <a:pt x="0" y="56388"/>
                  </a:lnTo>
                  <a:lnTo>
                    <a:pt x="1106792" y="57873"/>
                  </a:lnTo>
                  <a:lnTo>
                    <a:pt x="1127760" y="57899"/>
                  </a:lnTo>
                  <a:lnTo>
                    <a:pt x="1130808" y="57912"/>
                  </a:lnTo>
                  <a:lnTo>
                    <a:pt x="1106792" y="57873"/>
                  </a:lnTo>
                  <a:lnTo>
                    <a:pt x="1051560" y="89916"/>
                  </a:lnTo>
                  <a:lnTo>
                    <a:pt x="1048512" y="91440"/>
                  </a:lnTo>
                  <a:lnTo>
                    <a:pt x="1046988" y="96012"/>
                  </a:lnTo>
                  <a:lnTo>
                    <a:pt x="1050036" y="102108"/>
                  </a:lnTo>
                  <a:lnTo>
                    <a:pt x="1054608" y="103632"/>
                  </a:lnTo>
                  <a:lnTo>
                    <a:pt x="1057656" y="100584"/>
                  </a:lnTo>
                  <a:lnTo>
                    <a:pt x="1130808" y="58775"/>
                  </a:lnTo>
                  <a:lnTo>
                    <a:pt x="1143000" y="51816"/>
                  </a:lnTo>
                  <a:close/>
                </a:path>
              </a:pathLst>
            </a:custGeom>
            <a:solidFill>
              <a:srgbClr val="497EBA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5324719" y="3707892"/>
              <a:ext cx="92964" cy="701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4559670" y="3409188"/>
              <a:ext cx="645795" cy="368935"/>
            </a:xfrm>
            <a:custGeom>
              <a:avLst/>
              <a:gdLst/>
              <a:ahLst/>
              <a:cxnLst/>
              <a:rect l="l" t="t" r="r" b="b"/>
              <a:pathLst>
                <a:path w="645795" h="368935">
                  <a:moveTo>
                    <a:pt x="645513" y="368808"/>
                  </a:moveTo>
                  <a:lnTo>
                    <a:pt x="638556" y="345948"/>
                  </a:lnTo>
                  <a:lnTo>
                    <a:pt x="624840" y="312420"/>
                  </a:lnTo>
                  <a:lnTo>
                    <a:pt x="612648" y="278892"/>
                  </a:lnTo>
                  <a:lnTo>
                    <a:pt x="583692" y="217932"/>
                  </a:lnTo>
                  <a:lnTo>
                    <a:pt x="553212" y="164592"/>
                  </a:lnTo>
                  <a:lnTo>
                    <a:pt x="519684" y="115824"/>
                  </a:lnTo>
                  <a:lnTo>
                    <a:pt x="484632" y="76200"/>
                  </a:lnTo>
                  <a:lnTo>
                    <a:pt x="446532" y="44196"/>
                  </a:lnTo>
                  <a:lnTo>
                    <a:pt x="406908" y="19812"/>
                  </a:lnTo>
                  <a:lnTo>
                    <a:pt x="365760" y="4572"/>
                  </a:lnTo>
                  <a:lnTo>
                    <a:pt x="333756" y="0"/>
                  </a:lnTo>
                  <a:lnTo>
                    <a:pt x="310896" y="0"/>
                  </a:lnTo>
                  <a:lnTo>
                    <a:pt x="257556" y="10668"/>
                  </a:lnTo>
                  <a:lnTo>
                    <a:pt x="217932" y="30480"/>
                  </a:lnTo>
                  <a:lnTo>
                    <a:pt x="178308" y="59436"/>
                  </a:lnTo>
                  <a:lnTo>
                    <a:pt x="143256" y="96012"/>
                  </a:lnTo>
                  <a:lnTo>
                    <a:pt x="124968" y="117348"/>
                  </a:lnTo>
                  <a:lnTo>
                    <a:pt x="91440" y="164592"/>
                  </a:lnTo>
                  <a:lnTo>
                    <a:pt x="60960" y="219456"/>
                  </a:lnTo>
                  <a:lnTo>
                    <a:pt x="33528" y="278892"/>
                  </a:lnTo>
                  <a:lnTo>
                    <a:pt x="7620" y="345948"/>
                  </a:lnTo>
                  <a:lnTo>
                    <a:pt x="0" y="368808"/>
                  </a:lnTo>
                  <a:lnTo>
                    <a:pt x="27016" y="368808"/>
                  </a:lnTo>
                  <a:lnTo>
                    <a:pt x="44196" y="321564"/>
                  </a:lnTo>
                  <a:lnTo>
                    <a:pt x="56388" y="289560"/>
                  </a:lnTo>
                  <a:lnTo>
                    <a:pt x="83820" y="230124"/>
                  </a:lnTo>
                  <a:lnTo>
                    <a:pt x="114300" y="176784"/>
                  </a:lnTo>
                  <a:lnTo>
                    <a:pt x="146304" y="132588"/>
                  </a:lnTo>
                  <a:lnTo>
                    <a:pt x="161544" y="111252"/>
                  </a:lnTo>
                  <a:lnTo>
                    <a:pt x="196596" y="77724"/>
                  </a:lnTo>
                  <a:lnTo>
                    <a:pt x="231648" y="51816"/>
                  </a:lnTo>
                  <a:lnTo>
                    <a:pt x="268224" y="35052"/>
                  </a:lnTo>
                  <a:lnTo>
                    <a:pt x="304800" y="25908"/>
                  </a:lnTo>
                  <a:lnTo>
                    <a:pt x="313944" y="25908"/>
                  </a:lnTo>
                  <a:lnTo>
                    <a:pt x="323088" y="24384"/>
                  </a:lnTo>
                  <a:lnTo>
                    <a:pt x="332232" y="25908"/>
                  </a:lnTo>
                  <a:lnTo>
                    <a:pt x="341376" y="25908"/>
                  </a:lnTo>
                  <a:lnTo>
                    <a:pt x="359664" y="28956"/>
                  </a:lnTo>
                  <a:lnTo>
                    <a:pt x="377952" y="35052"/>
                  </a:lnTo>
                  <a:lnTo>
                    <a:pt x="397764" y="42672"/>
                  </a:lnTo>
                  <a:lnTo>
                    <a:pt x="414528" y="53340"/>
                  </a:lnTo>
                  <a:lnTo>
                    <a:pt x="432816" y="64008"/>
                  </a:lnTo>
                  <a:lnTo>
                    <a:pt x="466344" y="94488"/>
                  </a:lnTo>
                  <a:lnTo>
                    <a:pt x="484632" y="112776"/>
                  </a:lnTo>
                  <a:lnTo>
                    <a:pt x="499872" y="132588"/>
                  </a:lnTo>
                  <a:lnTo>
                    <a:pt x="516636" y="153924"/>
                  </a:lnTo>
                  <a:lnTo>
                    <a:pt x="547116" y="202692"/>
                  </a:lnTo>
                  <a:lnTo>
                    <a:pt x="560832" y="230124"/>
                  </a:lnTo>
                  <a:lnTo>
                    <a:pt x="576072" y="259080"/>
                  </a:lnTo>
                  <a:lnTo>
                    <a:pt x="588264" y="289560"/>
                  </a:lnTo>
                  <a:lnTo>
                    <a:pt x="601980" y="321564"/>
                  </a:lnTo>
                  <a:lnTo>
                    <a:pt x="619159" y="368808"/>
                  </a:lnTo>
                  <a:lnTo>
                    <a:pt x="645513" y="368808"/>
                  </a:lnTo>
                  <a:close/>
                </a:path>
              </a:pathLst>
            </a:custGeom>
            <a:solidFill>
              <a:srgbClr val="375D89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108793" y="3732595"/>
            <a:ext cx="204587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spc="-82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634" dirty="0">
                <a:solidFill>
                  <a:srgbClr val="FFFFFF"/>
                </a:solidFill>
                <a:latin typeface="Carlito"/>
                <a:cs typeface="Carlito"/>
              </a:rPr>
              <a:t>x</a:t>
            </a:r>
            <a:endParaRPr sz="1634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24420" y="3797602"/>
            <a:ext cx="225334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spc="-9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634" dirty="0">
                <a:solidFill>
                  <a:srgbClr val="FFFFFF"/>
                </a:solidFill>
                <a:latin typeface="Carlito"/>
                <a:cs typeface="Carlito"/>
              </a:rPr>
              <a:t>x</a:t>
            </a:r>
            <a:endParaRPr sz="1634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08828" y="3428781"/>
            <a:ext cx="1982481" cy="1365261"/>
          </a:xfrm>
          <a:custGeom>
            <a:avLst/>
            <a:gdLst/>
            <a:ahLst/>
            <a:cxnLst/>
            <a:rect l="l" t="t" r="r" b="b"/>
            <a:pathLst>
              <a:path w="2184400" h="1504314">
                <a:moveTo>
                  <a:pt x="163474" y="0"/>
                </a:moveTo>
                <a:lnTo>
                  <a:pt x="136728" y="0"/>
                </a:lnTo>
                <a:lnTo>
                  <a:pt x="0" y="67056"/>
                </a:lnTo>
                <a:lnTo>
                  <a:pt x="4572" y="77724"/>
                </a:lnTo>
                <a:lnTo>
                  <a:pt x="163474" y="0"/>
                </a:lnTo>
                <a:close/>
              </a:path>
              <a:path w="2184400" h="1504314">
                <a:moveTo>
                  <a:pt x="1226781" y="0"/>
                </a:moveTo>
                <a:lnTo>
                  <a:pt x="1176337" y="0"/>
                </a:lnTo>
                <a:lnTo>
                  <a:pt x="429768" y="192024"/>
                </a:lnTo>
                <a:lnTo>
                  <a:pt x="432816" y="204216"/>
                </a:lnTo>
                <a:lnTo>
                  <a:pt x="1226781" y="0"/>
                </a:lnTo>
                <a:close/>
              </a:path>
              <a:path w="2184400" h="1504314">
                <a:moveTo>
                  <a:pt x="1972056" y="67043"/>
                </a:moveTo>
                <a:lnTo>
                  <a:pt x="1904517" y="0"/>
                </a:lnTo>
                <a:lnTo>
                  <a:pt x="1886165" y="0"/>
                </a:lnTo>
                <a:lnTo>
                  <a:pt x="1962912" y="76187"/>
                </a:lnTo>
                <a:lnTo>
                  <a:pt x="1972056" y="67043"/>
                </a:lnTo>
                <a:close/>
              </a:path>
              <a:path w="2184400" h="1504314">
                <a:moveTo>
                  <a:pt x="2183892" y="1007351"/>
                </a:moveTo>
                <a:lnTo>
                  <a:pt x="2179320" y="995159"/>
                </a:lnTo>
                <a:lnTo>
                  <a:pt x="1825269" y="1136777"/>
                </a:lnTo>
                <a:lnTo>
                  <a:pt x="432816" y="797039"/>
                </a:lnTo>
                <a:lnTo>
                  <a:pt x="429768" y="810755"/>
                </a:lnTo>
                <a:lnTo>
                  <a:pt x="1819490" y="1149832"/>
                </a:lnTo>
                <a:lnTo>
                  <a:pt x="2033016" y="1504175"/>
                </a:lnTo>
                <a:lnTo>
                  <a:pt x="2043684" y="1498079"/>
                </a:lnTo>
                <a:lnTo>
                  <a:pt x="1832648" y="1146365"/>
                </a:lnTo>
                <a:lnTo>
                  <a:pt x="2183892" y="1007351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417681" y="3428781"/>
            <a:ext cx="1723721" cy="1301867"/>
          </a:xfrm>
          <a:custGeom>
            <a:avLst/>
            <a:gdLst/>
            <a:ahLst/>
            <a:cxnLst/>
            <a:rect l="l" t="t" r="r" b="b"/>
            <a:pathLst>
              <a:path w="1899284" h="1434464">
                <a:moveTo>
                  <a:pt x="135077" y="0"/>
                </a:moveTo>
                <a:lnTo>
                  <a:pt x="111277" y="0"/>
                </a:lnTo>
                <a:lnTo>
                  <a:pt x="0" y="67043"/>
                </a:lnTo>
                <a:lnTo>
                  <a:pt x="6096" y="77711"/>
                </a:lnTo>
                <a:lnTo>
                  <a:pt x="135077" y="0"/>
                </a:lnTo>
                <a:close/>
              </a:path>
              <a:path w="1899284" h="1434464">
                <a:moveTo>
                  <a:pt x="1469136" y="880859"/>
                </a:moveTo>
                <a:lnTo>
                  <a:pt x="1464564" y="868667"/>
                </a:lnTo>
                <a:lnTo>
                  <a:pt x="432257" y="1207706"/>
                </a:lnTo>
                <a:lnTo>
                  <a:pt x="76200" y="1066787"/>
                </a:lnTo>
                <a:lnTo>
                  <a:pt x="71628" y="1077455"/>
                </a:lnTo>
                <a:lnTo>
                  <a:pt x="419493" y="1216609"/>
                </a:lnTo>
                <a:lnTo>
                  <a:pt x="141732" y="1424927"/>
                </a:lnTo>
                <a:lnTo>
                  <a:pt x="149352" y="1434071"/>
                </a:lnTo>
                <a:lnTo>
                  <a:pt x="435864" y="1220711"/>
                </a:lnTo>
                <a:lnTo>
                  <a:pt x="435279" y="1219911"/>
                </a:lnTo>
                <a:lnTo>
                  <a:pt x="1469136" y="880859"/>
                </a:lnTo>
                <a:close/>
              </a:path>
              <a:path w="1899284" h="1434464">
                <a:moveTo>
                  <a:pt x="1469136" y="263652"/>
                </a:moveTo>
                <a:lnTo>
                  <a:pt x="760196" y="0"/>
                </a:lnTo>
                <a:lnTo>
                  <a:pt x="722845" y="0"/>
                </a:lnTo>
                <a:lnTo>
                  <a:pt x="1464564" y="275844"/>
                </a:lnTo>
                <a:lnTo>
                  <a:pt x="1469136" y="263652"/>
                </a:lnTo>
                <a:close/>
              </a:path>
              <a:path w="1899284" h="1434464">
                <a:moveTo>
                  <a:pt x="1898904" y="138684"/>
                </a:moveTo>
                <a:lnTo>
                  <a:pt x="1680413" y="0"/>
                </a:lnTo>
                <a:lnTo>
                  <a:pt x="1657515" y="0"/>
                </a:lnTo>
                <a:lnTo>
                  <a:pt x="1892808" y="149352"/>
                </a:lnTo>
                <a:lnTo>
                  <a:pt x="1898904" y="138684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57201" y="2533424"/>
            <a:ext cx="3112034" cy="123389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R="73193" algn="ctr" defTabSz="829909">
              <a:spcBef>
                <a:spcPts val="91"/>
              </a:spcBef>
            </a:pPr>
            <a:r>
              <a:rPr sz="1634" spc="-5" dirty="0">
                <a:solidFill>
                  <a:prstClr val="black"/>
                </a:solidFill>
                <a:latin typeface="Carlito"/>
                <a:cs typeface="Carlito"/>
              </a:rPr>
              <a:t>r=1</a:t>
            </a:r>
            <a:endParaRPr sz="1634">
              <a:solidFill>
                <a:prstClr val="black"/>
              </a:solidFill>
              <a:latin typeface="Carlito"/>
              <a:cs typeface="Carlito"/>
            </a:endParaRPr>
          </a:p>
          <a:p>
            <a:pPr defTabSz="829909">
              <a:spcBef>
                <a:spcPts val="36"/>
              </a:spcBef>
            </a:pPr>
            <a:endParaRPr sz="1316">
              <a:solidFill>
                <a:prstClr val="black"/>
              </a:solidFill>
              <a:latin typeface="Carlito"/>
              <a:cs typeface="Carlito"/>
            </a:endParaRPr>
          </a:p>
          <a:p>
            <a:pPr marR="4611" algn="r" defTabSz="829909"/>
            <a:r>
              <a:rPr sz="1634" spc="-5" dirty="0">
                <a:solidFill>
                  <a:prstClr val="black"/>
                </a:solidFill>
                <a:latin typeface="Carlito"/>
                <a:cs typeface="Carlito"/>
              </a:rPr>
              <a:t>Ant</a:t>
            </a:r>
            <a:r>
              <a:rPr sz="1634" spc="263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1634" dirty="0">
                <a:solidFill>
                  <a:prstClr val="black"/>
                </a:solidFill>
                <a:latin typeface="Carlito"/>
                <a:cs typeface="Carlito"/>
              </a:rPr>
              <a:t>2</a:t>
            </a:r>
            <a:endParaRPr sz="1634">
              <a:solidFill>
                <a:prstClr val="black"/>
              </a:solidFill>
              <a:latin typeface="Carlito"/>
              <a:cs typeface="Carlito"/>
            </a:endParaRPr>
          </a:p>
          <a:p>
            <a:pPr defTabSz="829909">
              <a:spcBef>
                <a:spcPts val="18"/>
              </a:spcBef>
            </a:pPr>
            <a:endParaRPr sz="1724">
              <a:solidFill>
                <a:prstClr val="black"/>
              </a:solidFill>
              <a:latin typeface="Carlito"/>
              <a:cs typeface="Carlito"/>
            </a:endParaRPr>
          </a:p>
          <a:p>
            <a:pPr marL="11527" defTabSz="829909"/>
            <a:r>
              <a:rPr sz="1634" spc="-5" dirty="0">
                <a:solidFill>
                  <a:prstClr val="black"/>
                </a:solidFill>
                <a:latin typeface="Carlito"/>
                <a:cs typeface="Carlito"/>
              </a:rPr>
              <a:t>Ant</a:t>
            </a:r>
            <a:r>
              <a:rPr sz="1634" spc="-18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1634" dirty="0">
                <a:solidFill>
                  <a:prstClr val="black"/>
                </a:solidFill>
                <a:latin typeface="Carlito"/>
                <a:cs typeface="Carlito"/>
              </a:rPr>
              <a:t>2</a:t>
            </a:r>
            <a:endParaRPr sz="1634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97174" y="4547255"/>
            <a:ext cx="471415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spc="-5" dirty="0">
                <a:solidFill>
                  <a:prstClr val="black"/>
                </a:solidFill>
                <a:latin typeface="Carlito"/>
                <a:cs typeface="Carlito"/>
              </a:rPr>
              <a:t>Ant</a:t>
            </a:r>
            <a:r>
              <a:rPr sz="1634" spc="-86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1634" dirty="0">
                <a:solidFill>
                  <a:prstClr val="black"/>
                </a:solidFill>
                <a:latin typeface="Carlito"/>
                <a:cs typeface="Carlito"/>
              </a:rPr>
              <a:t>3</a:t>
            </a:r>
            <a:endParaRPr sz="1634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15569" y="4870906"/>
            <a:ext cx="471415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spc="-5" dirty="0">
                <a:solidFill>
                  <a:prstClr val="black"/>
                </a:solidFill>
                <a:latin typeface="Carlito"/>
                <a:cs typeface="Carlito"/>
              </a:rPr>
              <a:t>Ant</a:t>
            </a:r>
            <a:r>
              <a:rPr sz="1634" spc="-86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1634" dirty="0">
                <a:solidFill>
                  <a:prstClr val="black"/>
                </a:solidFill>
                <a:latin typeface="Carlito"/>
                <a:cs typeface="Carlito"/>
              </a:rPr>
              <a:t>3</a:t>
            </a:r>
            <a:endParaRPr sz="1634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17506" y="5314890"/>
            <a:ext cx="5297373" cy="90547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marR="4611" defTabSz="829909">
              <a:spcBef>
                <a:spcPts val="91"/>
              </a:spcBef>
              <a:tabLst>
                <a:tab pos="4830765" algn="l"/>
              </a:tabLst>
            </a:pPr>
            <a:r>
              <a:rPr sz="2904" dirty="0">
                <a:solidFill>
                  <a:prstClr val="black"/>
                </a:solidFill>
                <a:latin typeface="Carlito"/>
                <a:cs typeface="Carlito"/>
              </a:rPr>
              <a:t>Fig. 5 </a:t>
            </a:r>
            <a:r>
              <a:rPr sz="2904" spc="-18" dirty="0">
                <a:solidFill>
                  <a:prstClr val="black"/>
                </a:solidFill>
                <a:latin typeface="Carlito"/>
                <a:cs typeface="Carlito"/>
              </a:rPr>
              <a:t>Rate </a:t>
            </a:r>
            <a:r>
              <a:rPr sz="2904" dirty="0">
                <a:solidFill>
                  <a:prstClr val="black"/>
                </a:solidFill>
                <a:latin typeface="Carlito"/>
                <a:cs typeface="Carlito"/>
              </a:rPr>
              <a:t>and </a:t>
            </a:r>
            <a:r>
              <a:rPr sz="2904" spc="-14" dirty="0">
                <a:solidFill>
                  <a:prstClr val="black"/>
                </a:solidFill>
                <a:latin typeface="Carlito"/>
                <a:cs typeface="Carlito"/>
              </a:rPr>
              <a:t>diversity</a:t>
            </a:r>
            <a:r>
              <a:rPr sz="2904" spc="64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904" spc="-14" dirty="0">
                <a:solidFill>
                  <a:prstClr val="black"/>
                </a:solidFill>
                <a:latin typeface="Carlito"/>
                <a:cs typeface="Carlito"/>
              </a:rPr>
              <a:t>gain</a:t>
            </a:r>
            <a:r>
              <a:rPr sz="2904" spc="18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904" dirty="0">
                <a:solidFill>
                  <a:prstClr val="black"/>
                </a:solidFill>
                <a:latin typeface="Carlito"/>
                <a:cs typeface="Carlito"/>
              </a:rPr>
              <a:t>of	3</a:t>
            </a:r>
            <a:r>
              <a:rPr sz="2904" spc="-82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904" dirty="0">
                <a:solidFill>
                  <a:prstClr val="black"/>
                </a:solidFill>
                <a:latin typeface="Carlito"/>
                <a:cs typeface="Carlito"/>
              </a:rPr>
              <a:t>×  3 </a:t>
            </a:r>
            <a:r>
              <a:rPr sz="2904" spc="-5" dirty="0">
                <a:solidFill>
                  <a:prstClr val="black"/>
                </a:solidFill>
                <a:latin typeface="Carlito"/>
                <a:cs typeface="Carlito"/>
              </a:rPr>
              <a:t>MIMO </a:t>
            </a:r>
            <a:r>
              <a:rPr sz="2904" spc="-27" dirty="0">
                <a:solidFill>
                  <a:prstClr val="black"/>
                </a:solidFill>
                <a:latin typeface="Carlito"/>
                <a:cs typeface="Carlito"/>
              </a:rPr>
              <a:t>system </a:t>
            </a:r>
            <a:r>
              <a:rPr sz="2904" spc="-5" dirty="0">
                <a:solidFill>
                  <a:prstClr val="black"/>
                </a:solidFill>
                <a:latin typeface="Carlito"/>
                <a:cs typeface="Carlito"/>
              </a:rPr>
              <a:t>(Case</a:t>
            </a:r>
            <a:r>
              <a:rPr sz="2904" spc="-182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904" spc="-5" dirty="0">
                <a:solidFill>
                  <a:prstClr val="black"/>
                </a:solidFill>
                <a:latin typeface="Carlito"/>
                <a:cs typeface="Carlito"/>
              </a:rPr>
              <a:t>I)</a:t>
            </a:r>
            <a:endParaRPr sz="2904">
              <a:solidFill>
                <a:prstClr val="black"/>
              </a:solidFill>
              <a:latin typeface="Carlito"/>
              <a:cs typeface="Carli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253090" y="3428770"/>
            <a:ext cx="1102467" cy="1373905"/>
            <a:chOff x="4417938" y="3777996"/>
            <a:chExt cx="1214755" cy="1513840"/>
          </a:xfrm>
        </p:grpSpPr>
        <p:sp>
          <p:nvSpPr>
            <p:cNvPr id="30" name="object 30"/>
            <p:cNvSpPr/>
            <p:nvPr/>
          </p:nvSpPr>
          <p:spPr>
            <a:xfrm>
              <a:off x="4417936" y="3778008"/>
              <a:ext cx="1214755" cy="1339850"/>
            </a:xfrm>
            <a:custGeom>
              <a:avLst/>
              <a:gdLst/>
              <a:ahLst/>
              <a:cxnLst/>
              <a:rect l="l" t="t" r="r" b="b"/>
              <a:pathLst>
                <a:path w="1214754" h="1339850">
                  <a:moveTo>
                    <a:pt x="995362" y="0"/>
                  </a:moveTo>
                  <a:lnTo>
                    <a:pt x="982294" y="0"/>
                  </a:lnTo>
                  <a:lnTo>
                    <a:pt x="979932" y="27432"/>
                  </a:lnTo>
                  <a:lnTo>
                    <a:pt x="979932" y="30480"/>
                  </a:lnTo>
                  <a:lnTo>
                    <a:pt x="982980" y="33528"/>
                  </a:lnTo>
                  <a:lnTo>
                    <a:pt x="990600" y="33528"/>
                  </a:lnTo>
                  <a:lnTo>
                    <a:pt x="993648" y="32004"/>
                  </a:lnTo>
                  <a:lnTo>
                    <a:pt x="993648" y="27432"/>
                  </a:lnTo>
                  <a:lnTo>
                    <a:pt x="995362" y="0"/>
                  </a:lnTo>
                  <a:close/>
                </a:path>
                <a:path w="1214754" h="1339850">
                  <a:moveTo>
                    <a:pt x="1214628" y="1143000"/>
                  </a:moveTo>
                  <a:lnTo>
                    <a:pt x="1188720" y="1048512"/>
                  </a:lnTo>
                  <a:lnTo>
                    <a:pt x="1188720" y="1043940"/>
                  </a:lnTo>
                  <a:lnTo>
                    <a:pt x="1185672" y="1042416"/>
                  </a:lnTo>
                  <a:lnTo>
                    <a:pt x="1181100" y="1043940"/>
                  </a:lnTo>
                  <a:lnTo>
                    <a:pt x="1178052" y="1043940"/>
                  </a:lnTo>
                  <a:lnTo>
                    <a:pt x="1176528" y="1046988"/>
                  </a:lnTo>
                  <a:lnTo>
                    <a:pt x="1176528" y="1051560"/>
                  </a:lnTo>
                  <a:lnTo>
                    <a:pt x="1193253" y="1114005"/>
                  </a:lnTo>
                  <a:lnTo>
                    <a:pt x="601916" y="522681"/>
                  </a:lnTo>
                  <a:lnTo>
                    <a:pt x="959624" y="0"/>
                  </a:lnTo>
                  <a:lnTo>
                    <a:pt x="943813" y="0"/>
                  </a:lnTo>
                  <a:lnTo>
                    <a:pt x="592874" y="513638"/>
                  </a:lnTo>
                  <a:lnTo>
                    <a:pt x="79248" y="0"/>
                  </a:lnTo>
                  <a:lnTo>
                    <a:pt x="60960" y="0"/>
                  </a:lnTo>
                  <a:lnTo>
                    <a:pt x="585444" y="524497"/>
                  </a:lnTo>
                  <a:lnTo>
                    <a:pt x="69075" y="1280248"/>
                  </a:lnTo>
                  <a:lnTo>
                    <a:pt x="0" y="1280160"/>
                  </a:lnTo>
                  <a:lnTo>
                    <a:pt x="0" y="1292352"/>
                  </a:lnTo>
                  <a:lnTo>
                    <a:pt x="1181036" y="1293837"/>
                  </a:lnTo>
                  <a:lnTo>
                    <a:pt x="1199375" y="1293863"/>
                  </a:lnTo>
                  <a:lnTo>
                    <a:pt x="1181036" y="1293837"/>
                  </a:lnTo>
                  <a:lnTo>
                    <a:pt x="1123188" y="1327404"/>
                  </a:lnTo>
                  <a:lnTo>
                    <a:pt x="1120140" y="1328928"/>
                  </a:lnTo>
                  <a:lnTo>
                    <a:pt x="1118616" y="1331976"/>
                  </a:lnTo>
                  <a:lnTo>
                    <a:pt x="1121664" y="1338072"/>
                  </a:lnTo>
                  <a:lnTo>
                    <a:pt x="1126236" y="1339596"/>
                  </a:lnTo>
                  <a:lnTo>
                    <a:pt x="1129284" y="1338072"/>
                  </a:lnTo>
                  <a:lnTo>
                    <a:pt x="1199388" y="1296758"/>
                  </a:lnTo>
                  <a:lnTo>
                    <a:pt x="1202436" y="1294955"/>
                  </a:lnTo>
                  <a:lnTo>
                    <a:pt x="1214628" y="1287780"/>
                  </a:lnTo>
                  <a:lnTo>
                    <a:pt x="1129284" y="1237488"/>
                  </a:lnTo>
                  <a:lnTo>
                    <a:pt x="1126236" y="1235964"/>
                  </a:lnTo>
                  <a:lnTo>
                    <a:pt x="1121664" y="1237488"/>
                  </a:lnTo>
                  <a:lnTo>
                    <a:pt x="1118616" y="1243584"/>
                  </a:lnTo>
                  <a:lnTo>
                    <a:pt x="1120140" y="1246632"/>
                  </a:lnTo>
                  <a:lnTo>
                    <a:pt x="1123188" y="1249680"/>
                  </a:lnTo>
                  <a:lnTo>
                    <a:pt x="1178306" y="1281645"/>
                  </a:lnTo>
                  <a:lnTo>
                    <a:pt x="83426" y="1280274"/>
                  </a:lnTo>
                  <a:lnTo>
                    <a:pt x="594474" y="533527"/>
                  </a:lnTo>
                  <a:lnTo>
                    <a:pt x="1184109" y="1123149"/>
                  </a:lnTo>
                  <a:lnTo>
                    <a:pt x="1121664" y="1106424"/>
                  </a:lnTo>
                  <a:lnTo>
                    <a:pt x="1118616" y="1104900"/>
                  </a:lnTo>
                  <a:lnTo>
                    <a:pt x="1115568" y="1107948"/>
                  </a:lnTo>
                  <a:lnTo>
                    <a:pt x="1114044" y="1110996"/>
                  </a:lnTo>
                  <a:lnTo>
                    <a:pt x="1114044" y="1114044"/>
                  </a:lnTo>
                  <a:lnTo>
                    <a:pt x="1115568" y="1117092"/>
                  </a:lnTo>
                  <a:lnTo>
                    <a:pt x="1118616" y="1118616"/>
                  </a:lnTo>
                  <a:lnTo>
                    <a:pt x="1200327" y="1139367"/>
                  </a:lnTo>
                  <a:lnTo>
                    <a:pt x="1200912" y="1139952"/>
                  </a:lnTo>
                  <a:lnTo>
                    <a:pt x="1201254" y="1139596"/>
                  </a:lnTo>
                  <a:lnTo>
                    <a:pt x="1210056" y="1141831"/>
                  </a:lnTo>
                  <a:lnTo>
                    <a:pt x="1214628" y="1143000"/>
                  </a:lnTo>
                  <a:close/>
                </a:path>
              </a:pathLst>
            </a:custGeom>
            <a:solidFill>
              <a:srgbClr val="497EBA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4475850" y="3777996"/>
              <a:ext cx="812800" cy="1513840"/>
            </a:xfrm>
            <a:custGeom>
              <a:avLst/>
              <a:gdLst/>
              <a:ahLst/>
              <a:cxnLst/>
              <a:rect l="l" t="t" r="r" b="b"/>
              <a:pathLst>
                <a:path w="812800" h="1513839">
                  <a:moveTo>
                    <a:pt x="24384" y="565403"/>
                  </a:moveTo>
                  <a:lnTo>
                    <a:pt x="22860" y="563879"/>
                  </a:lnTo>
                  <a:lnTo>
                    <a:pt x="19812" y="559307"/>
                  </a:lnTo>
                  <a:lnTo>
                    <a:pt x="15240" y="557783"/>
                  </a:lnTo>
                  <a:lnTo>
                    <a:pt x="9144" y="559307"/>
                  </a:lnTo>
                  <a:lnTo>
                    <a:pt x="4572" y="562355"/>
                  </a:lnTo>
                  <a:lnTo>
                    <a:pt x="0" y="566927"/>
                  </a:lnTo>
                  <a:lnTo>
                    <a:pt x="0" y="571499"/>
                  </a:lnTo>
                  <a:lnTo>
                    <a:pt x="1524" y="620267"/>
                  </a:lnTo>
                  <a:lnTo>
                    <a:pt x="1524" y="571499"/>
                  </a:lnTo>
                  <a:lnTo>
                    <a:pt x="24384" y="565403"/>
                  </a:lnTo>
                  <a:close/>
                </a:path>
                <a:path w="812800" h="1513839">
                  <a:moveTo>
                    <a:pt x="110836" y="0"/>
                  </a:moveTo>
                  <a:lnTo>
                    <a:pt x="83819" y="0"/>
                  </a:lnTo>
                  <a:lnTo>
                    <a:pt x="79248" y="13715"/>
                  </a:lnTo>
                  <a:lnTo>
                    <a:pt x="68580" y="50291"/>
                  </a:lnTo>
                  <a:lnTo>
                    <a:pt x="57912" y="88391"/>
                  </a:lnTo>
                  <a:lnTo>
                    <a:pt x="48768" y="126491"/>
                  </a:lnTo>
                  <a:lnTo>
                    <a:pt x="39624" y="167639"/>
                  </a:lnTo>
                  <a:lnTo>
                    <a:pt x="24384" y="251459"/>
                  </a:lnTo>
                  <a:lnTo>
                    <a:pt x="18288" y="294131"/>
                  </a:lnTo>
                  <a:lnTo>
                    <a:pt x="9144" y="384047"/>
                  </a:lnTo>
                  <a:lnTo>
                    <a:pt x="3048" y="477011"/>
                  </a:lnTo>
                  <a:lnTo>
                    <a:pt x="1524" y="524255"/>
                  </a:lnTo>
                  <a:lnTo>
                    <a:pt x="1524" y="565403"/>
                  </a:lnTo>
                  <a:lnTo>
                    <a:pt x="4572" y="562355"/>
                  </a:lnTo>
                  <a:lnTo>
                    <a:pt x="9144" y="559307"/>
                  </a:lnTo>
                  <a:lnTo>
                    <a:pt x="15240" y="557783"/>
                  </a:lnTo>
                  <a:lnTo>
                    <a:pt x="19812" y="559307"/>
                  </a:lnTo>
                  <a:lnTo>
                    <a:pt x="22860" y="563879"/>
                  </a:lnTo>
                  <a:lnTo>
                    <a:pt x="24384" y="565403"/>
                  </a:lnTo>
                  <a:lnTo>
                    <a:pt x="24384" y="572007"/>
                  </a:lnTo>
                  <a:lnTo>
                    <a:pt x="25908" y="571499"/>
                  </a:lnTo>
                  <a:lnTo>
                    <a:pt x="25908" y="573023"/>
                  </a:lnTo>
                  <a:lnTo>
                    <a:pt x="30480" y="431291"/>
                  </a:lnTo>
                  <a:lnTo>
                    <a:pt x="35052" y="385571"/>
                  </a:lnTo>
                  <a:lnTo>
                    <a:pt x="38100" y="341375"/>
                  </a:lnTo>
                  <a:lnTo>
                    <a:pt x="56388" y="213359"/>
                  </a:lnTo>
                  <a:lnTo>
                    <a:pt x="65532" y="172211"/>
                  </a:lnTo>
                  <a:lnTo>
                    <a:pt x="73152" y="132587"/>
                  </a:lnTo>
                  <a:lnTo>
                    <a:pt x="82296" y="92963"/>
                  </a:lnTo>
                  <a:lnTo>
                    <a:pt x="103632" y="19811"/>
                  </a:lnTo>
                  <a:lnTo>
                    <a:pt x="110836" y="0"/>
                  </a:lnTo>
                  <a:close/>
                </a:path>
                <a:path w="812800" h="1513839">
                  <a:moveTo>
                    <a:pt x="24384" y="572007"/>
                  </a:moveTo>
                  <a:lnTo>
                    <a:pt x="24384" y="565403"/>
                  </a:lnTo>
                  <a:lnTo>
                    <a:pt x="1524" y="571499"/>
                  </a:lnTo>
                  <a:lnTo>
                    <a:pt x="1524" y="620267"/>
                  </a:lnTo>
                  <a:lnTo>
                    <a:pt x="3048" y="667511"/>
                  </a:lnTo>
                  <a:lnTo>
                    <a:pt x="3048" y="579119"/>
                  </a:lnTo>
                  <a:lnTo>
                    <a:pt x="24384" y="572007"/>
                  </a:lnTo>
                  <a:close/>
                </a:path>
                <a:path w="812800" h="1513839">
                  <a:moveTo>
                    <a:pt x="25908" y="577595"/>
                  </a:moveTo>
                  <a:lnTo>
                    <a:pt x="25908" y="571499"/>
                  </a:lnTo>
                  <a:lnTo>
                    <a:pt x="3048" y="579119"/>
                  </a:lnTo>
                  <a:lnTo>
                    <a:pt x="3048" y="580643"/>
                  </a:lnTo>
                  <a:lnTo>
                    <a:pt x="6096" y="583691"/>
                  </a:lnTo>
                  <a:lnTo>
                    <a:pt x="12192" y="586739"/>
                  </a:lnTo>
                  <a:lnTo>
                    <a:pt x="18288" y="583691"/>
                  </a:lnTo>
                  <a:lnTo>
                    <a:pt x="22860" y="582167"/>
                  </a:lnTo>
                  <a:lnTo>
                    <a:pt x="25908" y="577595"/>
                  </a:lnTo>
                  <a:close/>
                </a:path>
                <a:path w="812800" h="1513839">
                  <a:moveTo>
                    <a:pt x="786384" y="903731"/>
                  </a:moveTo>
                  <a:lnTo>
                    <a:pt x="786384" y="620267"/>
                  </a:lnTo>
                  <a:lnTo>
                    <a:pt x="784860" y="667511"/>
                  </a:lnTo>
                  <a:lnTo>
                    <a:pt x="778764" y="758951"/>
                  </a:lnTo>
                  <a:lnTo>
                    <a:pt x="769620" y="847343"/>
                  </a:lnTo>
                  <a:lnTo>
                    <a:pt x="763524" y="890015"/>
                  </a:lnTo>
                  <a:lnTo>
                    <a:pt x="748284" y="972311"/>
                  </a:lnTo>
                  <a:lnTo>
                    <a:pt x="729996" y="1051559"/>
                  </a:lnTo>
                  <a:lnTo>
                    <a:pt x="708660" y="1124711"/>
                  </a:lnTo>
                  <a:lnTo>
                    <a:pt x="697992" y="1159763"/>
                  </a:lnTo>
                  <a:lnTo>
                    <a:pt x="685800" y="1191767"/>
                  </a:lnTo>
                  <a:lnTo>
                    <a:pt x="672084" y="1223771"/>
                  </a:lnTo>
                  <a:lnTo>
                    <a:pt x="659892" y="1254251"/>
                  </a:lnTo>
                  <a:lnTo>
                    <a:pt x="644652" y="1283207"/>
                  </a:lnTo>
                  <a:lnTo>
                    <a:pt x="630936" y="1310639"/>
                  </a:lnTo>
                  <a:lnTo>
                    <a:pt x="615696" y="1336547"/>
                  </a:lnTo>
                  <a:lnTo>
                    <a:pt x="583692" y="1380743"/>
                  </a:lnTo>
                  <a:lnTo>
                    <a:pt x="550164" y="1418843"/>
                  </a:lnTo>
                  <a:lnTo>
                    <a:pt x="515112" y="1449323"/>
                  </a:lnTo>
                  <a:lnTo>
                    <a:pt x="480060" y="1470659"/>
                  </a:lnTo>
                  <a:lnTo>
                    <a:pt x="443484" y="1484375"/>
                  </a:lnTo>
                  <a:lnTo>
                    <a:pt x="425196" y="1487423"/>
                  </a:lnTo>
                  <a:lnTo>
                    <a:pt x="416052" y="1487423"/>
                  </a:lnTo>
                  <a:lnTo>
                    <a:pt x="406908" y="1488947"/>
                  </a:lnTo>
                  <a:lnTo>
                    <a:pt x="396240" y="1487423"/>
                  </a:lnTo>
                  <a:lnTo>
                    <a:pt x="387096" y="1487423"/>
                  </a:lnTo>
                  <a:lnTo>
                    <a:pt x="368808" y="1484375"/>
                  </a:lnTo>
                  <a:lnTo>
                    <a:pt x="332232" y="1470659"/>
                  </a:lnTo>
                  <a:lnTo>
                    <a:pt x="297180" y="1449323"/>
                  </a:lnTo>
                  <a:lnTo>
                    <a:pt x="262128" y="1418843"/>
                  </a:lnTo>
                  <a:lnTo>
                    <a:pt x="228600" y="1380743"/>
                  </a:lnTo>
                  <a:lnTo>
                    <a:pt x="182880" y="1310639"/>
                  </a:lnTo>
                  <a:lnTo>
                    <a:pt x="153924" y="1254251"/>
                  </a:lnTo>
                  <a:lnTo>
                    <a:pt x="128016" y="1191767"/>
                  </a:lnTo>
                  <a:lnTo>
                    <a:pt x="103632" y="1123187"/>
                  </a:lnTo>
                  <a:lnTo>
                    <a:pt x="82296" y="1050035"/>
                  </a:lnTo>
                  <a:lnTo>
                    <a:pt x="64008" y="972311"/>
                  </a:lnTo>
                  <a:lnTo>
                    <a:pt x="56388" y="931163"/>
                  </a:lnTo>
                  <a:lnTo>
                    <a:pt x="38100" y="803147"/>
                  </a:lnTo>
                  <a:lnTo>
                    <a:pt x="33528" y="757427"/>
                  </a:lnTo>
                  <a:lnTo>
                    <a:pt x="27432" y="665987"/>
                  </a:lnTo>
                  <a:lnTo>
                    <a:pt x="25908" y="618743"/>
                  </a:lnTo>
                  <a:lnTo>
                    <a:pt x="25908" y="577595"/>
                  </a:lnTo>
                  <a:lnTo>
                    <a:pt x="22860" y="582167"/>
                  </a:lnTo>
                  <a:lnTo>
                    <a:pt x="18288" y="583691"/>
                  </a:lnTo>
                  <a:lnTo>
                    <a:pt x="12192" y="586739"/>
                  </a:lnTo>
                  <a:lnTo>
                    <a:pt x="6096" y="583691"/>
                  </a:lnTo>
                  <a:lnTo>
                    <a:pt x="3048" y="580643"/>
                  </a:lnTo>
                  <a:lnTo>
                    <a:pt x="3048" y="667511"/>
                  </a:lnTo>
                  <a:lnTo>
                    <a:pt x="9144" y="760475"/>
                  </a:lnTo>
                  <a:lnTo>
                    <a:pt x="18288" y="850391"/>
                  </a:lnTo>
                  <a:lnTo>
                    <a:pt x="24384" y="893063"/>
                  </a:lnTo>
                  <a:lnTo>
                    <a:pt x="39624" y="976883"/>
                  </a:lnTo>
                  <a:lnTo>
                    <a:pt x="57912" y="1057655"/>
                  </a:lnTo>
                  <a:lnTo>
                    <a:pt x="68580" y="1095755"/>
                  </a:lnTo>
                  <a:lnTo>
                    <a:pt x="79248" y="1132331"/>
                  </a:lnTo>
                  <a:lnTo>
                    <a:pt x="103632" y="1200911"/>
                  </a:lnTo>
                  <a:lnTo>
                    <a:pt x="144780" y="1295399"/>
                  </a:lnTo>
                  <a:lnTo>
                    <a:pt x="176784" y="1348739"/>
                  </a:lnTo>
                  <a:lnTo>
                    <a:pt x="192024" y="1374647"/>
                  </a:lnTo>
                  <a:lnTo>
                    <a:pt x="245364" y="1437131"/>
                  </a:lnTo>
                  <a:lnTo>
                    <a:pt x="281940" y="1469135"/>
                  </a:lnTo>
                  <a:lnTo>
                    <a:pt x="323088" y="1493519"/>
                  </a:lnTo>
                  <a:lnTo>
                    <a:pt x="364236" y="1508759"/>
                  </a:lnTo>
                  <a:lnTo>
                    <a:pt x="396240" y="1513331"/>
                  </a:lnTo>
                  <a:lnTo>
                    <a:pt x="417576" y="1513331"/>
                  </a:lnTo>
                  <a:lnTo>
                    <a:pt x="470916" y="1502663"/>
                  </a:lnTo>
                  <a:lnTo>
                    <a:pt x="512064" y="1482851"/>
                  </a:lnTo>
                  <a:lnTo>
                    <a:pt x="550164" y="1453895"/>
                  </a:lnTo>
                  <a:lnTo>
                    <a:pt x="586740" y="1417319"/>
                  </a:lnTo>
                  <a:lnTo>
                    <a:pt x="620268" y="1373123"/>
                  </a:lnTo>
                  <a:lnTo>
                    <a:pt x="652272" y="1322831"/>
                  </a:lnTo>
                  <a:lnTo>
                    <a:pt x="682752" y="1264919"/>
                  </a:lnTo>
                  <a:lnTo>
                    <a:pt x="708660" y="1200911"/>
                  </a:lnTo>
                  <a:lnTo>
                    <a:pt x="722376" y="1167383"/>
                  </a:lnTo>
                  <a:lnTo>
                    <a:pt x="733044" y="1130807"/>
                  </a:lnTo>
                  <a:lnTo>
                    <a:pt x="745236" y="1094231"/>
                  </a:lnTo>
                  <a:lnTo>
                    <a:pt x="754380" y="1056131"/>
                  </a:lnTo>
                  <a:lnTo>
                    <a:pt x="765048" y="1018031"/>
                  </a:lnTo>
                  <a:lnTo>
                    <a:pt x="772668" y="976883"/>
                  </a:lnTo>
                  <a:lnTo>
                    <a:pt x="781812" y="935735"/>
                  </a:lnTo>
                  <a:lnTo>
                    <a:pt x="786384" y="903731"/>
                  </a:lnTo>
                  <a:close/>
                </a:path>
                <a:path w="812800" h="1513839">
                  <a:moveTo>
                    <a:pt x="812292" y="620267"/>
                  </a:moveTo>
                  <a:lnTo>
                    <a:pt x="812292" y="524255"/>
                  </a:lnTo>
                  <a:lnTo>
                    <a:pt x="810768" y="477011"/>
                  </a:lnTo>
                  <a:lnTo>
                    <a:pt x="804672" y="384047"/>
                  </a:lnTo>
                  <a:lnTo>
                    <a:pt x="800100" y="338327"/>
                  </a:lnTo>
                  <a:lnTo>
                    <a:pt x="781812" y="208787"/>
                  </a:lnTo>
                  <a:lnTo>
                    <a:pt x="772668" y="167639"/>
                  </a:lnTo>
                  <a:lnTo>
                    <a:pt x="765048" y="126491"/>
                  </a:lnTo>
                  <a:lnTo>
                    <a:pt x="754380" y="86867"/>
                  </a:lnTo>
                  <a:lnTo>
                    <a:pt x="745236" y="48767"/>
                  </a:lnTo>
                  <a:lnTo>
                    <a:pt x="733044" y="12191"/>
                  </a:lnTo>
                  <a:lnTo>
                    <a:pt x="729333" y="0"/>
                  </a:lnTo>
                  <a:lnTo>
                    <a:pt x="702979" y="0"/>
                  </a:lnTo>
                  <a:lnTo>
                    <a:pt x="710184" y="19811"/>
                  </a:lnTo>
                  <a:lnTo>
                    <a:pt x="720852" y="56387"/>
                  </a:lnTo>
                  <a:lnTo>
                    <a:pt x="748284" y="172211"/>
                  </a:lnTo>
                  <a:lnTo>
                    <a:pt x="763524" y="254507"/>
                  </a:lnTo>
                  <a:lnTo>
                    <a:pt x="769620" y="297179"/>
                  </a:lnTo>
                  <a:lnTo>
                    <a:pt x="778764" y="385571"/>
                  </a:lnTo>
                  <a:lnTo>
                    <a:pt x="784860" y="478535"/>
                  </a:lnTo>
                  <a:lnTo>
                    <a:pt x="786384" y="524255"/>
                  </a:lnTo>
                  <a:lnTo>
                    <a:pt x="786384" y="903731"/>
                  </a:lnTo>
                  <a:lnTo>
                    <a:pt x="800100" y="806195"/>
                  </a:lnTo>
                  <a:lnTo>
                    <a:pt x="804672" y="760475"/>
                  </a:lnTo>
                  <a:lnTo>
                    <a:pt x="810768" y="667511"/>
                  </a:lnTo>
                  <a:lnTo>
                    <a:pt x="812292" y="620267"/>
                  </a:lnTo>
                  <a:close/>
                </a:path>
              </a:pathLst>
            </a:custGeom>
            <a:solidFill>
              <a:srgbClr val="375D89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502983" y="3797602"/>
            <a:ext cx="341171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dirty="0">
                <a:solidFill>
                  <a:prstClr val="black"/>
                </a:solidFill>
                <a:latin typeface="Carlito"/>
                <a:cs typeface="Carlito"/>
              </a:rPr>
              <a:t>d=4</a:t>
            </a:r>
            <a:endParaRPr sz="1634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822949" y="4748840"/>
            <a:ext cx="1817082" cy="487676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34580" defTabSz="829909">
              <a:spcBef>
                <a:spcPts val="100"/>
              </a:spcBef>
            </a:pPr>
            <a:r>
              <a:rPr sz="2314" i="1" spc="18" dirty="0">
                <a:solidFill>
                  <a:prstClr val="black"/>
                </a:solidFill>
                <a:latin typeface="Times New Roman"/>
                <a:cs typeface="Times New Roman"/>
              </a:rPr>
              <a:t>R </a:t>
            </a:r>
            <a:r>
              <a:rPr sz="2314" spc="14" dirty="0">
                <a:solidFill>
                  <a:prstClr val="black"/>
                </a:solidFill>
                <a:latin typeface="Symbol"/>
                <a:cs typeface="Symbol"/>
              </a:rPr>
              <a:t></a:t>
            </a:r>
            <a:r>
              <a:rPr sz="2314" spc="1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314" spc="41" dirty="0">
                <a:solidFill>
                  <a:prstClr val="black"/>
                </a:solidFill>
                <a:latin typeface="Times New Roman"/>
                <a:cs typeface="Times New Roman"/>
              </a:rPr>
              <a:t>log</a:t>
            </a:r>
            <a:r>
              <a:rPr sz="2042" spc="61" baseline="-24074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r>
              <a:rPr sz="2042" spc="-347" baseline="-2407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086" spc="-64" dirty="0">
                <a:solidFill>
                  <a:prstClr val="black"/>
                </a:solidFill>
                <a:latin typeface="Symbol"/>
                <a:cs typeface="Symbol"/>
              </a:rPr>
              <a:t></a:t>
            </a:r>
            <a:r>
              <a:rPr sz="2314" i="1" spc="-64" dirty="0">
                <a:solidFill>
                  <a:prstClr val="black"/>
                </a:solidFill>
                <a:latin typeface="Times New Roman"/>
                <a:cs typeface="Times New Roman"/>
              </a:rPr>
              <a:t>SNR</a:t>
            </a:r>
            <a:r>
              <a:rPr sz="3086" spc="-64" dirty="0">
                <a:solidFill>
                  <a:prstClr val="black"/>
                </a:solidFill>
                <a:latin typeface="Symbol"/>
                <a:cs typeface="Symbol"/>
              </a:rPr>
              <a:t></a:t>
            </a:r>
            <a:endParaRPr sz="3086"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482740" y="5545365"/>
            <a:ext cx="2320194" cy="348857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34580" defTabSz="829909">
              <a:lnSpc>
                <a:spcPts val="1643"/>
              </a:lnSpc>
              <a:spcBef>
                <a:spcPts val="100"/>
              </a:spcBef>
            </a:pPr>
            <a:r>
              <a:rPr sz="2541" i="1" spc="68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2246" i="1" spc="102" baseline="-23569" dirty="0">
                <a:solidFill>
                  <a:prstClr val="black"/>
                </a:solidFill>
                <a:latin typeface="Times New Roman"/>
                <a:cs typeface="Times New Roman"/>
              </a:rPr>
              <a:t>e </a:t>
            </a:r>
            <a:r>
              <a:rPr sz="3358" spc="-77" dirty="0">
                <a:solidFill>
                  <a:prstClr val="black"/>
                </a:solidFill>
                <a:latin typeface="Symbol"/>
                <a:cs typeface="Symbol"/>
              </a:rPr>
              <a:t></a:t>
            </a:r>
            <a:r>
              <a:rPr sz="2541" i="1" spc="-77" dirty="0">
                <a:solidFill>
                  <a:prstClr val="black"/>
                </a:solidFill>
                <a:latin typeface="Times New Roman"/>
                <a:cs typeface="Times New Roman"/>
              </a:rPr>
              <a:t>SNR</a:t>
            </a:r>
            <a:r>
              <a:rPr sz="3358" spc="-77" dirty="0">
                <a:solidFill>
                  <a:prstClr val="black"/>
                </a:solidFill>
                <a:latin typeface="Symbol"/>
                <a:cs typeface="Symbol"/>
              </a:rPr>
              <a:t></a:t>
            </a:r>
            <a:r>
              <a:rPr sz="3358" spc="-65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541" spc="5" dirty="0">
                <a:solidFill>
                  <a:prstClr val="black"/>
                </a:solidFill>
                <a:latin typeface="Symbol"/>
                <a:cs typeface="Symbol"/>
              </a:rPr>
              <a:t></a:t>
            </a:r>
            <a:r>
              <a:rPr sz="2541" spc="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541" i="1" dirty="0">
                <a:solidFill>
                  <a:prstClr val="black"/>
                </a:solidFill>
                <a:latin typeface="Times New Roman"/>
                <a:cs typeface="Times New Roman"/>
              </a:rPr>
              <a:t>SNR</a:t>
            </a:r>
            <a:endParaRPr sz="2541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R="27664" algn="r" defTabSz="829909">
              <a:lnSpc>
                <a:spcPts val="871"/>
              </a:lnSpc>
            </a:pPr>
            <a:r>
              <a:rPr sz="1498" spc="-18" dirty="0">
                <a:solidFill>
                  <a:prstClr val="black"/>
                </a:solidFill>
                <a:latin typeface="Symbol"/>
                <a:cs typeface="Symbol"/>
              </a:rPr>
              <a:t></a:t>
            </a:r>
            <a:r>
              <a:rPr sz="1498" spc="-5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1498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9705" y="735361"/>
            <a:ext cx="6808438" cy="62610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dirty="0"/>
              <a:t>MIMO </a:t>
            </a:r>
            <a:r>
              <a:rPr spc="-5" dirty="0"/>
              <a:t>Wireless</a:t>
            </a:r>
            <a:r>
              <a:rPr spc="-113" dirty="0"/>
              <a:t> </a:t>
            </a:r>
            <a:r>
              <a:rPr spc="-5" dirty="0"/>
              <a:t>Communications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32444" y="1775472"/>
            <a:ext cx="581489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743" indent="-311216" defTabSz="829909">
              <a:spcBef>
                <a:spcPts val="91"/>
              </a:spcBef>
              <a:buFont typeface="Arial"/>
              <a:buChar char="•"/>
              <a:tabLst>
                <a:tab pos="322166" algn="l"/>
                <a:tab pos="322743" algn="l"/>
              </a:tabLst>
            </a:pPr>
            <a:r>
              <a:rPr sz="2904" spc="-5" dirty="0">
                <a:solidFill>
                  <a:prstClr val="black"/>
                </a:solidFill>
                <a:latin typeface="Carlito"/>
                <a:cs typeface="Carlito"/>
              </a:rPr>
              <a:t>How much is </a:t>
            </a:r>
            <a:r>
              <a:rPr sz="2904" spc="-32" dirty="0">
                <a:solidFill>
                  <a:prstClr val="black"/>
                </a:solidFill>
                <a:latin typeface="Carlito"/>
                <a:cs typeface="Carlito"/>
              </a:rPr>
              <a:t>rate </a:t>
            </a:r>
            <a:r>
              <a:rPr sz="2904" dirty="0">
                <a:solidFill>
                  <a:prstClr val="black"/>
                </a:solidFill>
                <a:latin typeface="Carlito"/>
                <a:cs typeface="Carlito"/>
              </a:rPr>
              <a:t>and </a:t>
            </a:r>
            <a:r>
              <a:rPr sz="2904" spc="-14" dirty="0">
                <a:solidFill>
                  <a:prstClr val="black"/>
                </a:solidFill>
                <a:latin typeface="Carlito"/>
                <a:cs typeface="Carlito"/>
              </a:rPr>
              <a:t>diversity</a:t>
            </a:r>
            <a:r>
              <a:rPr sz="2904" spc="4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904" spc="-14" dirty="0">
                <a:solidFill>
                  <a:prstClr val="black"/>
                </a:solidFill>
                <a:latin typeface="Carlito"/>
                <a:cs typeface="Carlito"/>
              </a:rPr>
              <a:t>gain?</a:t>
            </a:r>
            <a:endParaRPr sz="2904">
              <a:solidFill>
                <a:prstClr val="black"/>
              </a:solidFill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48664" y="2453665"/>
            <a:ext cx="2413555" cy="1830337"/>
            <a:chOff x="1548246" y="2703575"/>
            <a:chExt cx="2659380" cy="2016760"/>
          </a:xfrm>
        </p:grpSpPr>
        <p:sp>
          <p:nvSpPr>
            <p:cNvPr id="5" name="object 5"/>
            <p:cNvSpPr/>
            <p:nvPr/>
          </p:nvSpPr>
          <p:spPr>
            <a:xfrm>
              <a:off x="2302192" y="2703575"/>
              <a:ext cx="1905635" cy="1075055"/>
            </a:xfrm>
            <a:custGeom>
              <a:avLst/>
              <a:gdLst/>
              <a:ahLst/>
              <a:cxnLst/>
              <a:rect l="l" t="t" r="r" b="b"/>
              <a:pathLst>
                <a:path w="1905635" h="1075054">
                  <a:moveTo>
                    <a:pt x="1902383" y="355092"/>
                  </a:moveTo>
                  <a:lnTo>
                    <a:pt x="1625473" y="285508"/>
                  </a:lnTo>
                  <a:lnTo>
                    <a:pt x="1763699" y="6096"/>
                  </a:lnTo>
                  <a:lnTo>
                    <a:pt x="1753031" y="0"/>
                  </a:lnTo>
                  <a:lnTo>
                    <a:pt x="1610804" y="284454"/>
                  </a:lnTo>
                  <a:lnTo>
                    <a:pt x="0" y="1074432"/>
                  </a:lnTo>
                  <a:lnTo>
                    <a:pt x="26746" y="1074432"/>
                  </a:lnTo>
                  <a:lnTo>
                    <a:pt x="1617357" y="296418"/>
                  </a:lnTo>
                  <a:lnTo>
                    <a:pt x="1899335" y="367284"/>
                  </a:lnTo>
                  <a:lnTo>
                    <a:pt x="1902383" y="355092"/>
                  </a:lnTo>
                  <a:close/>
                </a:path>
                <a:path w="1905635" h="1075054">
                  <a:moveTo>
                    <a:pt x="1905431" y="722376"/>
                  </a:moveTo>
                  <a:lnTo>
                    <a:pt x="1897811" y="713232"/>
                  </a:lnTo>
                  <a:lnTo>
                    <a:pt x="1611299" y="926592"/>
                  </a:lnTo>
                  <a:lnTo>
                    <a:pt x="1611769" y="927265"/>
                  </a:lnTo>
                  <a:lnTo>
                    <a:pt x="1039609" y="1074432"/>
                  </a:lnTo>
                  <a:lnTo>
                    <a:pt x="1090053" y="1074432"/>
                  </a:lnTo>
                  <a:lnTo>
                    <a:pt x="1613750" y="939723"/>
                  </a:lnTo>
                  <a:lnTo>
                    <a:pt x="1749437" y="1074432"/>
                  </a:lnTo>
                  <a:lnTo>
                    <a:pt x="1767789" y="1074432"/>
                  </a:lnTo>
                  <a:lnTo>
                    <a:pt x="1625015" y="932688"/>
                  </a:lnTo>
                  <a:lnTo>
                    <a:pt x="1905431" y="722376"/>
                  </a:lnTo>
                  <a:close/>
                </a:path>
              </a:pathLst>
            </a:custGeom>
            <a:solidFill>
              <a:srgbClr val="497EBA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560438" y="3849624"/>
              <a:ext cx="1214755" cy="858519"/>
            </a:xfrm>
            <a:custGeom>
              <a:avLst/>
              <a:gdLst/>
              <a:ahLst/>
              <a:cxnLst/>
              <a:rect l="l" t="t" r="r" b="b"/>
              <a:pathLst>
                <a:path w="1214755" h="858520">
                  <a:moveTo>
                    <a:pt x="1214628" y="429768"/>
                  </a:moveTo>
                  <a:lnTo>
                    <a:pt x="1212151" y="390592"/>
                  </a:lnTo>
                  <a:lnTo>
                    <a:pt x="1204865" y="352414"/>
                  </a:lnTo>
                  <a:lnTo>
                    <a:pt x="1192981" y="315383"/>
                  </a:lnTo>
                  <a:lnTo>
                    <a:pt x="1176714" y="279650"/>
                  </a:lnTo>
                  <a:lnTo>
                    <a:pt x="1156275" y="245367"/>
                  </a:lnTo>
                  <a:lnTo>
                    <a:pt x="1131880" y="212682"/>
                  </a:lnTo>
                  <a:lnTo>
                    <a:pt x="1103740" y="181747"/>
                  </a:lnTo>
                  <a:lnTo>
                    <a:pt x="1072070" y="152713"/>
                  </a:lnTo>
                  <a:lnTo>
                    <a:pt x="1037082" y="125730"/>
                  </a:lnTo>
                  <a:lnTo>
                    <a:pt x="998989" y="100947"/>
                  </a:lnTo>
                  <a:lnTo>
                    <a:pt x="958005" y="78517"/>
                  </a:lnTo>
                  <a:lnTo>
                    <a:pt x="914343" y="58589"/>
                  </a:lnTo>
                  <a:lnTo>
                    <a:pt x="868216" y="41314"/>
                  </a:lnTo>
                  <a:lnTo>
                    <a:pt x="819838" y="26842"/>
                  </a:lnTo>
                  <a:lnTo>
                    <a:pt x="769422" y="15324"/>
                  </a:lnTo>
                  <a:lnTo>
                    <a:pt x="717181" y="6911"/>
                  </a:lnTo>
                  <a:lnTo>
                    <a:pt x="663327" y="1752"/>
                  </a:lnTo>
                  <a:lnTo>
                    <a:pt x="608076" y="0"/>
                  </a:lnTo>
                  <a:lnTo>
                    <a:pt x="552584" y="1752"/>
                  </a:lnTo>
                  <a:lnTo>
                    <a:pt x="498517" y="6911"/>
                  </a:lnTo>
                  <a:lnTo>
                    <a:pt x="446087" y="15324"/>
                  </a:lnTo>
                  <a:lnTo>
                    <a:pt x="395506" y="26842"/>
                  </a:lnTo>
                  <a:lnTo>
                    <a:pt x="346985" y="41314"/>
                  </a:lnTo>
                  <a:lnTo>
                    <a:pt x="300736" y="58589"/>
                  </a:lnTo>
                  <a:lnTo>
                    <a:pt x="256970" y="78517"/>
                  </a:lnTo>
                  <a:lnTo>
                    <a:pt x="215900" y="100947"/>
                  </a:lnTo>
                  <a:lnTo>
                    <a:pt x="177736" y="125730"/>
                  </a:lnTo>
                  <a:lnTo>
                    <a:pt x="142691" y="152713"/>
                  </a:lnTo>
                  <a:lnTo>
                    <a:pt x="110976" y="181747"/>
                  </a:lnTo>
                  <a:lnTo>
                    <a:pt x="82804" y="212682"/>
                  </a:lnTo>
                  <a:lnTo>
                    <a:pt x="58384" y="245367"/>
                  </a:lnTo>
                  <a:lnTo>
                    <a:pt x="37930" y="279650"/>
                  </a:lnTo>
                  <a:lnTo>
                    <a:pt x="21653" y="315383"/>
                  </a:lnTo>
                  <a:lnTo>
                    <a:pt x="9764" y="352414"/>
                  </a:lnTo>
                  <a:lnTo>
                    <a:pt x="2476" y="390592"/>
                  </a:lnTo>
                  <a:lnTo>
                    <a:pt x="0" y="429768"/>
                  </a:lnTo>
                  <a:lnTo>
                    <a:pt x="2476" y="468703"/>
                  </a:lnTo>
                  <a:lnTo>
                    <a:pt x="9764" y="506668"/>
                  </a:lnTo>
                  <a:lnTo>
                    <a:pt x="21653" y="543510"/>
                  </a:lnTo>
                  <a:lnTo>
                    <a:pt x="37930" y="579078"/>
                  </a:lnTo>
                  <a:lnTo>
                    <a:pt x="58384" y="613218"/>
                  </a:lnTo>
                  <a:lnTo>
                    <a:pt x="82804" y="645780"/>
                  </a:lnTo>
                  <a:lnTo>
                    <a:pt x="110976" y="676611"/>
                  </a:lnTo>
                  <a:lnTo>
                    <a:pt x="142691" y="705559"/>
                  </a:lnTo>
                  <a:lnTo>
                    <a:pt x="177736" y="732472"/>
                  </a:lnTo>
                  <a:lnTo>
                    <a:pt x="215900" y="757198"/>
                  </a:lnTo>
                  <a:lnTo>
                    <a:pt x="256970" y="779584"/>
                  </a:lnTo>
                  <a:lnTo>
                    <a:pt x="300736" y="799479"/>
                  </a:lnTo>
                  <a:lnTo>
                    <a:pt x="346985" y="816730"/>
                  </a:lnTo>
                  <a:lnTo>
                    <a:pt x="395506" y="831186"/>
                  </a:lnTo>
                  <a:lnTo>
                    <a:pt x="446087" y="842694"/>
                  </a:lnTo>
                  <a:lnTo>
                    <a:pt x="498517" y="851102"/>
                  </a:lnTo>
                  <a:lnTo>
                    <a:pt x="552584" y="856259"/>
                  </a:lnTo>
                  <a:lnTo>
                    <a:pt x="608076" y="858012"/>
                  </a:lnTo>
                  <a:lnTo>
                    <a:pt x="663327" y="856259"/>
                  </a:lnTo>
                  <a:lnTo>
                    <a:pt x="717181" y="851102"/>
                  </a:lnTo>
                  <a:lnTo>
                    <a:pt x="769422" y="842694"/>
                  </a:lnTo>
                  <a:lnTo>
                    <a:pt x="819838" y="831186"/>
                  </a:lnTo>
                  <a:lnTo>
                    <a:pt x="868216" y="816730"/>
                  </a:lnTo>
                  <a:lnTo>
                    <a:pt x="914343" y="799479"/>
                  </a:lnTo>
                  <a:lnTo>
                    <a:pt x="958005" y="779584"/>
                  </a:lnTo>
                  <a:lnTo>
                    <a:pt x="998989" y="757198"/>
                  </a:lnTo>
                  <a:lnTo>
                    <a:pt x="1037082" y="732472"/>
                  </a:lnTo>
                  <a:lnTo>
                    <a:pt x="1072070" y="705559"/>
                  </a:lnTo>
                  <a:lnTo>
                    <a:pt x="1103740" y="676611"/>
                  </a:lnTo>
                  <a:lnTo>
                    <a:pt x="1131880" y="645780"/>
                  </a:lnTo>
                  <a:lnTo>
                    <a:pt x="1156275" y="613218"/>
                  </a:lnTo>
                  <a:lnTo>
                    <a:pt x="1176714" y="579078"/>
                  </a:lnTo>
                  <a:lnTo>
                    <a:pt x="1192981" y="543510"/>
                  </a:lnTo>
                  <a:lnTo>
                    <a:pt x="1204865" y="506668"/>
                  </a:lnTo>
                  <a:lnTo>
                    <a:pt x="1212151" y="468703"/>
                  </a:lnTo>
                  <a:lnTo>
                    <a:pt x="1214628" y="429768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548246" y="3837432"/>
              <a:ext cx="1239520" cy="882650"/>
            </a:xfrm>
            <a:custGeom>
              <a:avLst/>
              <a:gdLst/>
              <a:ahLst/>
              <a:cxnLst/>
              <a:rect l="l" t="t" r="r" b="b"/>
              <a:pathLst>
                <a:path w="1239520" h="882650">
                  <a:moveTo>
                    <a:pt x="1239012" y="463296"/>
                  </a:moveTo>
                  <a:lnTo>
                    <a:pt x="1239012" y="417576"/>
                  </a:lnTo>
                  <a:lnTo>
                    <a:pt x="1235964" y="394716"/>
                  </a:lnTo>
                  <a:lnTo>
                    <a:pt x="1231392" y="373380"/>
                  </a:lnTo>
                  <a:lnTo>
                    <a:pt x="1226820" y="350520"/>
                  </a:lnTo>
                  <a:lnTo>
                    <a:pt x="1211580" y="307848"/>
                  </a:lnTo>
                  <a:lnTo>
                    <a:pt x="1190244" y="268224"/>
                  </a:lnTo>
                  <a:lnTo>
                    <a:pt x="1162812" y="228600"/>
                  </a:lnTo>
                  <a:lnTo>
                    <a:pt x="1132332" y="192024"/>
                  </a:lnTo>
                  <a:lnTo>
                    <a:pt x="1095756" y="158496"/>
                  </a:lnTo>
                  <a:lnTo>
                    <a:pt x="1056132" y="128016"/>
                  </a:lnTo>
                  <a:lnTo>
                    <a:pt x="1011936" y="99060"/>
                  </a:lnTo>
                  <a:lnTo>
                    <a:pt x="964692" y="74676"/>
                  </a:lnTo>
                  <a:lnTo>
                    <a:pt x="912876" y="51816"/>
                  </a:lnTo>
                  <a:lnTo>
                    <a:pt x="859536" y="33528"/>
                  </a:lnTo>
                  <a:lnTo>
                    <a:pt x="803148" y="19812"/>
                  </a:lnTo>
                  <a:lnTo>
                    <a:pt x="743712" y="9144"/>
                  </a:lnTo>
                  <a:lnTo>
                    <a:pt x="682752" y="1524"/>
                  </a:lnTo>
                  <a:lnTo>
                    <a:pt x="650748" y="0"/>
                  </a:lnTo>
                  <a:lnTo>
                    <a:pt x="588264" y="0"/>
                  </a:lnTo>
                  <a:lnTo>
                    <a:pt x="525780" y="4572"/>
                  </a:lnTo>
                  <a:lnTo>
                    <a:pt x="464820" y="13716"/>
                  </a:lnTo>
                  <a:lnTo>
                    <a:pt x="406908" y="25908"/>
                  </a:lnTo>
                  <a:lnTo>
                    <a:pt x="379476" y="35052"/>
                  </a:lnTo>
                  <a:lnTo>
                    <a:pt x="352044" y="42672"/>
                  </a:lnTo>
                  <a:lnTo>
                    <a:pt x="298704" y="64008"/>
                  </a:lnTo>
                  <a:lnTo>
                    <a:pt x="249936" y="86868"/>
                  </a:lnTo>
                  <a:lnTo>
                    <a:pt x="204216" y="112776"/>
                  </a:lnTo>
                  <a:lnTo>
                    <a:pt x="161544" y="143256"/>
                  </a:lnTo>
                  <a:lnTo>
                    <a:pt x="143256" y="160020"/>
                  </a:lnTo>
                  <a:lnTo>
                    <a:pt x="123444" y="175260"/>
                  </a:lnTo>
                  <a:lnTo>
                    <a:pt x="89916" y="211836"/>
                  </a:lnTo>
                  <a:lnTo>
                    <a:pt x="60960" y="248412"/>
                  </a:lnTo>
                  <a:lnTo>
                    <a:pt x="38100" y="288036"/>
                  </a:lnTo>
                  <a:lnTo>
                    <a:pt x="12192" y="352044"/>
                  </a:lnTo>
                  <a:lnTo>
                    <a:pt x="0" y="419100"/>
                  </a:lnTo>
                  <a:lnTo>
                    <a:pt x="0" y="464820"/>
                  </a:lnTo>
                  <a:lnTo>
                    <a:pt x="3048" y="487680"/>
                  </a:lnTo>
                  <a:lnTo>
                    <a:pt x="7620" y="510540"/>
                  </a:lnTo>
                  <a:lnTo>
                    <a:pt x="12192" y="531876"/>
                  </a:lnTo>
                  <a:lnTo>
                    <a:pt x="24384" y="566013"/>
                  </a:lnTo>
                  <a:lnTo>
                    <a:pt x="24384" y="440436"/>
                  </a:lnTo>
                  <a:lnTo>
                    <a:pt x="27432" y="399288"/>
                  </a:lnTo>
                  <a:lnTo>
                    <a:pt x="36576" y="358140"/>
                  </a:lnTo>
                  <a:lnTo>
                    <a:pt x="51816" y="318516"/>
                  </a:lnTo>
                  <a:lnTo>
                    <a:pt x="71628" y="280416"/>
                  </a:lnTo>
                  <a:lnTo>
                    <a:pt x="96012" y="243840"/>
                  </a:lnTo>
                  <a:lnTo>
                    <a:pt x="124968" y="210312"/>
                  </a:lnTo>
                  <a:lnTo>
                    <a:pt x="178308" y="163068"/>
                  </a:lnTo>
                  <a:lnTo>
                    <a:pt x="217932" y="134112"/>
                  </a:lnTo>
                  <a:lnTo>
                    <a:pt x="262128" y="109728"/>
                  </a:lnTo>
                  <a:lnTo>
                    <a:pt x="309372" y="86868"/>
                  </a:lnTo>
                  <a:lnTo>
                    <a:pt x="387096" y="57912"/>
                  </a:lnTo>
                  <a:lnTo>
                    <a:pt x="441960" y="44196"/>
                  </a:lnTo>
                  <a:lnTo>
                    <a:pt x="499872" y="33528"/>
                  </a:lnTo>
                  <a:lnTo>
                    <a:pt x="559308" y="27432"/>
                  </a:lnTo>
                  <a:lnTo>
                    <a:pt x="588264" y="25908"/>
                  </a:lnTo>
                  <a:lnTo>
                    <a:pt x="650748" y="25908"/>
                  </a:lnTo>
                  <a:lnTo>
                    <a:pt x="681228" y="27432"/>
                  </a:lnTo>
                  <a:lnTo>
                    <a:pt x="710184" y="30480"/>
                  </a:lnTo>
                  <a:lnTo>
                    <a:pt x="740664" y="33528"/>
                  </a:lnTo>
                  <a:lnTo>
                    <a:pt x="769620" y="38100"/>
                  </a:lnTo>
                  <a:lnTo>
                    <a:pt x="797052" y="44196"/>
                  </a:lnTo>
                  <a:lnTo>
                    <a:pt x="826008" y="51816"/>
                  </a:lnTo>
                  <a:lnTo>
                    <a:pt x="851916" y="57912"/>
                  </a:lnTo>
                  <a:lnTo>
                    <a:pt x="905256" y="76200"/>
                  </a:lnTo>
                  <a:lnTo>
                    <a:pt x="954024" y="97536"/>
                  </a:lnTo>
                  <a:lnTo>
                    <a:pt x="999744" y="121920"/>
                  </a:lnTo>
                  <a:lnTo>
                    <a:pt x="1042416" y="149352"/>
                  </a:lnTo>
                  <a:lnTo>
                    <a:pt x="1080516" y="178308"/>
                  </a:lnTo>
                  <a:lnTo>
                    <a:pt x="1097280" y="195072"/>
                  </a:lnTo>
                  <a:lnTo>
                    <a:pt x="1114044" y="210312"/>
                  </a:lnTo>
                  <a:lnTo>
                    <a:pt x="1156716" y="263652"/>
                  </a:lnTo>
                  <a:lnTo>
                    <a:pt x="1179576" y="300228"/>
                  </a:lnTo>
                  <a:lnTo>
                    <a:pt x="1196340" y="338328"/>
                  </a:lnTo>
                  <a:lnTo>
                    <a:pt x="1211580" y="399288"/>
                  </a:lnTo>
                  <a:lnTo>
                    <a:pt x="1214628" y="441960"/>
                  </a:lnTo>
                  <a:lnTo>
                    <a:pt x="1214628" y="565099"/>
                  </a:lnTo>
                  <a:lnTo>
                    <a:pt x="1219200" y="553212"/>
                  </a:lnTo>
                  <a:lnTo>
                    <a:pt x="1226820" y="530352"/>
                  </a:lnTo>
                  <a:lnTo>
                    <a:pt x="1232916" y="509016"/>
                  </a:lnTo>
                  <a:lnTo>
                    <a:pt x="1239012" y="463296"/>
                  </a:lnTo>
                  <a:close/>
                </a:path>
                <a:path w="1239520" h="882650">
                  <a:moveTo>
                    <a:pt x="1214628" y="565099"/>
                  </a:moveTo>
                  <a:lnTo>
                    <a:pt x="1214628" y="441960"/>
                  </a:lnTo>
                  <a:lnTo>
                    <a:pt x="1211580" y="483108"/>
                  </a:lnTo>
                  <a:lnTo>
                    <a:pt x="1207008" y="504444"/>
                  </a:lnTo>
                  <a:lnTo>
                    <a:pt x="1187196" y="563880"/>
                  </a:lnTo>
                  <a:lnTo>
                    <a:pt x="1156716" y="620268"/>
                  </a:lnTo>
                  <a:lnTo>
                    <a:pt x="1129284" y="655320"/>
                  </a:lnTo>
                  <a:lnTo>
                    <a:pt x="1097280" y="688848"/>
                  </a:lnTo>
                  <a:lnTo>
                    <a:pt x="1060704" y="719328"/>
                  </a:lnTo>
                  <a:lnTo>
                    <a:pt x="1021080" y="748284"/>
                  </a:lnTo>
                  <a:lnTo>
                    <a:pt x="976884" y="774192"/>
                  </a:lnTo>
                  <a:lnTo>
                    <a:pt x="954024" y="784860"/>
                  </a:lnTo>
                  <a:lnTo>
                    <a:pt x="929640" y="797052"/>
                  </a:lnTo>
                  <a:lnTo>
                    <a:pt x="851916" y="824484"/>
                  </a:lnTo>
                  <a:lnTo>
                    <a:pt x="797052" y="838200"/>
                  </a:lnTo>
                  <a:lnTo>
                    <a:pt x="740664" y="848868"/>
                  </a:lnTo>
                  <a:lnTo>
                    <a:pt x="710184" y="851916"/>
                  </a:lnTo>
                  <a:lnTo>
                    <a:pt x="681228" y="854964"/>
                  </a:lnTo>
                  <a:lnTo>
                    <a:pt x="650748" y="856488"/>
                  </a:lnTo>
                  <a:lnTo>
                    <a:pt x="618744" y="858012"/>
                  </a:lnTo>
                  <a:lnTo>
                    <a:pt x="557784" y="854964"/>
                  </a:lnTo>
                  <a:lnTo>
                    <a:pt x="528828" y="851916"/>
                  </a:lnTo>
                  <a:lnTo>
                    <a:pt x="498348" y="848868"/>
                  </a:lnTo>
                  <a:lnTo>
                    <a:pt x="469392" y="844296"/>
                  </a:lnTo>
                  <a:lnTo>
                    <a:pt x="441960" y="838200"/>
                  </a:lnTo>
                  <a:lnTo>
                    <a:pt x="413004" y="832104"/>
                  </a:lnTo>
                  <a:lnTo>
                    <a:pt x="359664" y="815340"/>
                  </a:lnTo>
                  <a:lnTo>
                    <a:pt x="284988" y="784860"/>
                  </a:lnTo>
                  <a:lnTo>
                    <a:pt x="239268" y="760476"/>
                  </a:lnTo>
                  <a:lnTo>
                    <a:pt x="217932" y="748284"/>
                  </a:lnTo>
                  <a:lnTo>
                    <a:pt x="196596" y="734568"/>
                  </a:lnTo>
                  <a:lnTo>
                    <a:pt x="178308" y="719328"/>
                  </a:lnTo>
                  <a:lnTo>
                    <a:pt x="158496" y="704088"/>
                  </a:lnTo>
                  <a:lnTo>
                    <a:pt x="141732" y="688848"/>
                  </a:lnTo>
                  <a:lnTo>
                    <a:pt x="124968" y="672084"/>
                  </a:lnTo>
                  <a:lnTo>
                    <a:pt x="109728" y="655320"/>
                  </a:lnTo>
                  <a:lnTo>
                    <a:pt x="96012" y="637032"/>
                  </a:lnTo>
                  <a:lnTo>
                    <a:pt x="82296" y="620268"/>
                  </a:lnTo>
                  <a:lnTo>
                    <a:pt x="70104" y="601980"/>
                  </a:lnTo>
                  <a:lnTo>
                    <a:pt x="60960" y="582168"/>
                  </a:lnTo>
                  <a:lnTo>
                    <a:pt x="50292" y="563880"/>
                  </a:lnTo>
                  <a:lnTo>
                    <a:pt x="42672" y="544068"/>
                  </a:lnTo>
                  <a:lnTo>
                    <a:pt x="36576" y="524256"/>
                  </a:lnTo>
                  <a:lnTo>
                    <a:pt x="32004" y="502920"/>
                  </a:lnTo>
                  <a:lnTo>
                    <a:pt x="27432" y="483108"/>
                  </a:lnTo>
                  <a:lnTo>
                    <a:pt x="24384" y="440436"/>
                  </a:lnTo>
                  <a:lnTo>
                    <a:pt x="24384" y="566013"/>
                  </a:lnTo>
                  <a:lnTo>
                    <a:pt x="27432" y="574548"/>
                  </a:lnTo>
                  <a:lnTo>
                    <a:pt x="38100" y="594360"/>
                  </a:lnTo>
                  <a:lnTo>
                    <a:pt x="48768" y="615696"/>
                  </a:lnTo>
                  <a:lnTo>
                    <a:pt x="62484" y="633984"/>
                  </a:lnTo>
                  <a:lnTo>
                    <a:pt x="76200" y="653796"/>
                  </a:lnTo>
                  <a:lnTo>
                    <a:pt x="106680" y="690372"/>
                  </a:lnTo>
                  <a:lnTo>
                    <a:pt x="143256" y="723900"/>
                  </a:lnTo>
                  <a:lnTo>
                    <a:pt x="182880" y="754380"/>
                  </a:lnTo>
                  <a:lnTo>
                    <a:pt x="227076" y="783336"/>
                  </a:lnTo>
                  <a:lnTo>
                    <a:pt x="274320" y="807720"/>
                  </a:lnTo>
                  <a:lnTo>
                    <a:pt x="326136" y="830580"/>
                  </a:lnTo>
                  <a:lnTo>
                    <a:pt x="379476" y="848868"/>
                  </a:lnTo>
                  <a:lnTo>
                    <a:pt x="435864" y="862584"/>
                  </a:lnTo>
                  <a:lnTo>
                    <a:pt x="495300" y="873252"/>
                  </a:lnTo>
                  <a:lnTo>
                    <a:pt x="556260" y="880872"/>
                  </a:lnTo>
                  <a:lnTo>
                    <a:pt x="588264" y="882396"/>
                  </a:lnTo>
                  <a:lnTo>
                    <a:pt x="650748" y="882396"/>
                  </a:lnTo>
                  <a:lnTo>
                    <a:pt x="713232" y="877824"/>
                  </a:lnTo>
                  <a:lnTo>
                    <a:pt x="774192" y="868680"/>
                  </a:lnTo>
                  <a:lnTo>
                    <a:pt x="832104" y="856488"/>
                  </a:lnTo>
                  <a:lnTo>
                    <a:pt x="914400" y="830580"/>
                  </a:lnTo>
                  <a:lnTo>
                    <a:pt x="989076" y="795528"/>
                  </a:lnTo>
                  <a:lnTo>
                    <a:pt x="1034796" y="769620"/>
                  </a:lnTo>
                  <a:lnTo>
                    <a:pt x="1077468" y="739140"/>
                  </a:lnTo>
                  <a:lnTo>
                    <a:pt x="1115568" y="707136"/>
                  </a:lnTo>
                  <a:lnTo>
                    <a:pt x="1149096" y="672084"/>
                  </a:lnTo>
                  <a:lnTo>
                    <a:pt x="1178052" y="633984"/>
                  </a:lnTo>
                  <a:lnTo>
                    <a:pt x="1200912" y="594360"/>
                  </a:lnTo>
                  <a:lnTo>
                    <a:pt x="1211580" y="573024"/>
                  </a:lnTo>
                  <a:lnTo>
                    <a:pt x="1214628" y="565099"/>
                  </a:lnTo>
                  <a:close/>
                </a:path>
              </a:pathLst>
            </a:custGeom>
            <a:solidFill>
              <a:srgbClr val="375D89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481306" y="2325035"/>
            <a:ext cx="2219917" cy="2023974"/>
            <a:chOff x="5771250" y="2561844"/>
            <a:chExt cx="2446020" cy="2230120"/>
          </a:xfrm>
        </p:grpSpPr>
        <p:sp>
          <p:nvSpPr>
            <p:cNvPr id="9" name="object 9"/>
            <p:cNvSpPr/>
            <p:nvPr/>
          </p:nvSpPr>
          <p:spPr>
            <a:xfrm>
              <a:off x="5771248" y="2561843"/>
              <a:ext cx="1610360" cy="1216660"/>
            </a:xfrm>
            <a:custGeom>
              <a:avLst/>
              <a:gdLst/>
              <a:ahLst/>
              <a:cxnLst/>
              <a:rect l="l" t="t" r="r" b="b"/>
              <a:pathLst>
                <a:path w="1610359" h="1216660">
                  <a:moveTo>
                    <a:pt x="690092" y="1216164"/>
                  </a:moveTo>
                  <a:lnTo>
                    <a:pt x="292620" y="1068336"/>
                  </a:lnTo>
                  <a:lnTo>
                    <a:pt x="290779" y="1066495"/>
                  </a:lnTo>
                  <a:lnTo>
                    <a:pt x="290779" y="1073200"/>
                  </a:lnTo>
                  <a:lnTo>
                    <a:pt x="290182" y="1074775"/>
                  </a:lnTo>
                  <a:lnTo>
                    <a:pt x="289826" y="1074153"/>
                  </a:lnTo>
                  <a:lnTo>
                    <a:pt x="290779" y="1073200"/>
                  </a:lnTo>
                  <a:lnTo>
                    <a:pt x="290779" y="1066495"/>
                  </a:lnTo>
                  <a:lnTo>
                    <a:pt x="9144" y="783336"/>
                  </a:lnTo>
                  <a:lnTo>
                    <a:pt x="0" y="792480"/>
                  </a:lnTo>
                  <a:lnTo>
                    <a:pt x="278930" y="1072908"/>
                  </a:lnTo>
                  <a:lnTo>
                    <a:pt x="41173" y="1216164"/>
                  </a:lnTo>
                  <a:lnTo>
                    <a:pt x="64973" y="1216164"/>
                  </a:lnTo>
                  <a:lnTo>
                    <a:pt x="289306" y="1080998"/>
                  </a:lnTo>
                  <a:lnTo>
                    <a:pt x="652741" y="1216164"/>
                  </a:lnTo>
                  <a:lnTo>
                    <a:pt x="690092" y="1216164"/>
                  </a:lnTo>
                  <a:close/>
                </a:path>
                <a:path w="1610359" h="1216660">
                  <a:moveTo>
                    <a:pt x="1610309" y="1216164"/>
                  </a:moveTo>
                  <a:lnTo>
                    <a:pt x="366166" y="426427"/>
                  </a:lnTo>
                  <a:lnTo>
                    <a:pt x="224028" y="0"/>
                  </a:lnTo>
                  <a:lnTo>
                    <a:pt x="211836" y="4572"/>
                  </a:lnTo>
                  <a:lnTo>
                    <a:pt x="352983" y="426542"/>
                  </a:lnTo>
                  <a:lnTo>
                    <a:pt x="3048" y="496824"/>
                  </a:lnTo>
                  <a:lnTo>
                    <a:pt x="6096" y="509016"/>
                  </a:lnTo>
                  <a:lnTo>
                    <a:pt x="361061" y="437730"/>
                  </a:lnTo>
                  <a:lnTo>
                    <a:pt x="1587411" y="1216164"/>
                  </a:lnTo>
                  <a:lnTo>
                    <a:pt x="1610309" y="1216164"/>
                  </a:lnTo>
                  <a:close/>
                </a:path>
              </a:pathLst>
            </a:custGeom>
            <a:solidFill>
              <a:srgbClr val="497EBA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6990451" y="3921252"/>
              <a:ext cx="1213485" cy="858519"/>
            </a:xfrm>
            <a:custGeom>
              <a:avLst/>
              <a:gdLst/>
              <a:ahLst/>
              <a:cxnLst/>
              <a:rect l="l" t="t" r="r" b="b"/>
              <a:pathLst>
                <a:path w="1213484" h="858520">
                  <a:moveTo>
                    <a:pt x="1213104" y="428244"/>
                  </a:moveTo>
                  <a:lnTo>
                    <a:pt x="1210627" y="389308"/>
                  </a:lnTo>
                  <a:lnTo>
                    <a:pt x="1203341" y="351343"/>
                  </a:lnTo>
                  <a:lnTo>
                    <a:pt x="1191457" y="314501"/>
                  </a:lnTo>
                  <a:lnTo>
                    <a:pt x="1175190" y="278933"/>
                  </a:lnTo>
                  <a:lnTo>
                    <a:pt x="1154751" y="244793"/>
                  </a:lnTo>
                  <a:lnTo>
                    <a:pt x="1130356" y="212231"/>
                  </a:lnTo>
                  <a:lnTo>
                    <a:pt x="1102216" y="181400"/>
                  </a:lnTo>
                  <a:lnTo>
                    <a:pt x="1070546" y="152452"/>
                  </a:lnTo>
                  <a:lnTo>
                    <a:pt x="1035558" y="125539"/>
                  </a:lnTo>
                  <a:lnTo>
                    <a:pt x="997465" y="100813"/>
                  </a:lnTo>
                  <a:lnTo>
                    <a:pt x="956481" y="78427"/>
                  </a:lnTo>
                  <a:lnTo>
                    <a:pt x="912819" y="58532"/>
                  </a:lnTo>
                  <a:lnTo>
                    <a:pt x="866692" y="41281"/>
                  </a:lnTo>
                  <a:lnTo>
                    <a:pt x="818314" y="26825"/>
                  </a:lnTo>
                  <a:lnTo>
                    <a:pt x="767898" y="15317"/>
                  </a:lnTo>
                  <a:lnTo>
                    <a:pt x="715657" y="6909"/>
                  </a:lnTo>
                  <a:lnTo>
                    <a:pt x="661803" y="1752"/>
                  </a:lnTo>
                  <a:lnTo>
                    <a:pt x="606552" y="0"/>
                  </a:lnTo>
                  <a:lnTo>
                    <a:pt x="551300" y="1752"/>
                  </a:lnTo>
                  <a:lnTo>
                    <a:pt x="497446" y="6909"/>
                  </a:lnTo>
                  <a:lnTo>
                    <a:pt x="445205" y="15317"/>
                  </a:lnTo>
                  <a:lnTo>
                    <a:pt x="394789" y="26825"/>
                  </a:lnTo>
                  <a:lnTo>
                    <a:pt x="346411" y="41281"/>
                  </a:lnTo>
                  <a:lnTo>
                    <a:pt x="300284" y="58532"/>
                  </a:lnTo>
                  <a:lnTo>
                    <a:pt x="256622" y="78427"/>
                  </a:lnTo>
                  <a:lnTo>
                    <a:pt x="215638" y="100813"/>
                  </a:lnTo>
                  <a:lnTo>
                    <a:pt x="177546" y="125539"/>
                  </a:lnTo>
                  <a:lnTo>
                    <a:pt x="142557" y="152452"/>
                  </a:lnTo>
                  <a:lnTo>
                    <a:pt x="110887" y="181400"/>
                  </a:lnTo>
                  <a:lnTo>
                    <a:pt x="82747" y="212231"/>
                  </a:lnTo>
                  <a:lnTo>
                    <a:pt x="58352" y="244793"/>
                  </a:lnTo>
                  <a:lnTo>
                    <a:pt x="37913" y="278933"/>
                  </a:lnTo>
                  <a:lnTo>
                    <a:pt x="21646" y="314501"/>
                  </a:lnTo>
                  <a:lnTo>
                    <a:pt x="9762" y="351343"/>
                  </a:lnTo>
                  <a:lnTo>
                    <a:pt x="2476" y="389308"/>
                  </a:lnTo>
                  <a:lnTo>
                    <a:pt x="0" y="428244"/>
                  </a:lnTo>
                  <a:lnTo>
                    <a:pt x="2476" y="467419"/>
                  </a:lnTo>
                  <a:lnTo>
                    <a:pt x="9762" y="505597"/>
                  </a:lnTo>
                  <a:lnTo>
                    <a:pt x="21646" y="542628"/>
                  </a:lnTo>
                  <a:lnTo>
                    <a:pt x="37913" y="578361"/>
                  </a:lnTo>
                  <a:lnTo>
                    <a:pt x="58352" y="612644"/>
                  </a:lnTo>
                  <a:lnTo>
                    <a:pt x="82747" y="645329"/>
                  </a:lnTo>
                  <a:lnTo>
                    <a:pt x="110887" y="676264"/>
                  </a:lnTo>
                  <a:lnTo>
                    <a:pt x="142557" y="705298"/>
                  </a:lnTo>
                  <a:lnTo>
                    <a:pt x="177546" y="732282"/>
                  </a:lnTo>
                  <a:lnTo>
                    <a:pt x="215638" y="757064"/>
                  </a:lnTo>
                  <a:lnTo>
                    <a:pt x="256622" y="779494"/>
                  </a:lnTo>
                  <a:lnTo>
                    <a:pt x="300284" y="799422"/>
                  </a:lnTo>
                  <a:lnTo>
                    <a:pt x="346411" y="816697"/>
                  </a:lnTo>
                  <a:lnTo>
                    <a:pt x="394789" y="831169"/>
                  </a:lnTo>
                  <a:lnTo>
                    <a:pt x="445205" y="842687"/>
                  </a:lnTo>
                  <a:lnTo>
                    <a:pt x="497446" y="851100"/>
                  </a:lnTo>
                  <a:lnTo>
                    <a:pt x="551300" y="856259"/>
                  </a:lnTo>
                  <a:lnTo>
                    <a:pt x="606552" y="858012"/>
                  </a:lnTo>
                  <a:lnTo>
                    <a:pt x="661803" y="856259"/>
                  </a:lnTo>
                  <a:lnTo>
                    <a:pt x="715657" y="851100"/>
                  </a:lnTo>
                  <a:lnTo>
                    <a:pt x="767898" y="842687"/>
                  </a:lnTo>
                  <a:lnTo>
                    <a:pt x="818314" y="831169"/>
                  </a:lnTo>
                  <a:lnTo>
                    <a:pt x="866692" y="816697"/>
                  </a:lnTo>
                  <a:lnTo>
                    <a:pt x="912819" y="799422"/>
                  </a:lnTo>
                  <a:lnTo>
                    <a:pt x="956481" y="779494"/>
                  </a:lnTo>
                  <a:lnTo>
                    <a:pt x="997465" y="757064"/>
                  </a:lnTo>
                  <a:lnTo>
                    <a:pt x="1035558" y="732282"/>
                  </a:lnTo>
                  <a:lnTo>
                    <a:pt x="1070546" y="705298"/>
                  </a:lnTo>
                  <a:lnTo>
                    <a:pt x="1102216" y="676264"/>
                  </a:lnTo>
                  <a:lnTo>
                    <a:pt x="1130356" y="645329"/>
                  </a:lnTo>
                  <a:lnTo>
                    <a:pt x="1154751" y="612644"/>
                  </a:lnTo>
                  <a:lnTo>
                    <a:pt x="1175190" y="578361"/>
                  </a:lnTo>
                  <a:lnTo>
                    <a:pt x="1191457" y="542628"/>
                  </a:lnTo>
                  <a:lnTo>
                    <a:pt x="1203341" y="505597"/>
                  </a:lnTo>
                  <a:lnTo>
                    <a:pt x="1210627" y="467419"/>
                  </a:lnTo>
                  <a:lnTo>
                    <a:pt x="1213104" y="428244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6976735" y="3909060"/>
              <a:ext cx="1240790" cy="882650"/>
            </a:xfrm>
            <a:custGeom>
              <a:avLst/>
              <a:gdLst/>
              <a:ahLst/>
              <a:cxnLst/>
              <a:rect l="l" t="t" r="r" b="b"/>
              <a:pathLst>
                <a:path w="1240790" h="882650">
                  <a:moveTo>
                    <a:pt x="1240536" y="440436"/>
                  </a:moveTo>
                  <a:lnTo>
                    <a:pt x="1237488" y="394716"/>
                  </a:lnTo>
                  <a:lnTo>
                    <a:pt x="1226820" y="350520"/>
                  </a:lnTo>
                  <a:lnTo>
                    <a:pt x="1211580" y="307848"/>
                  </a:lnTo>
                  <a:lnTo>
                    <a:pt x="1178052" y="248412"/>
                  </a:lnTo>
                  <a:lnTo>
                    <a:pt x="1149096" y="210312"/>
                  </a:lnTo>
                  <a:lnTo>
                    <a:pt x="1115568" y="175260"/>
                  </a:lnTo>
                  <a:lnTo>
                    <a:pt x="1077468" y="143256"/>
                  </a:lnTo>
                  <a:lnTo>
                    <a:pt x="1034796" y="112776"/>
                  </a:lnTo>
                  <a:lnTo>
                    <a:pt x="940308" y="62484"/>
                  </a:lnTo>
                  <a:lnTo>
                    <a:pt x="859536" y="33528"/>
                  </a:lnTo>
                  <a:lnTo>
                    <a:pt x="774192" y="13716"/>
                  </a:lnTo>
                  <a:lnTo>
                    <a:pt x="743712" y="9144"/>
                  </a:lnTo>
                  <a:lnTo>
                    <a:pt x="714756" y="4572"/>
                  </a:lnTo>
                  <a:lnTo>
                    <a:pt x="682752" y="1524"/>
                  </a:lnTo>
                  <a:lnTo>
                    <a:pt x="652272" y="0"/>
                  </a:lnTo>
                  <a:lnTo>
                    <a:pt x="588264" y="0"/>
                  </a:lnTo>
                  <a:lnTo>
                    <a:pt x="525780" y="4572"/>
                  </a:lnTo>
                  <a:lnTo>
                    <a:pt x="466344" y="13716"/>
                  </a:lnTo>
                  <a:lnTo>
                    <a:pt x="408432" y="25908"/>
                  </a:lnTo>
                  <a:lnTo>
                    <a:pt x="353568" y="42672"/>
                  </a:lnTo>
                  <a:lnTo>
                    <a:pt x="326136" y="51816"/>
                  </a:lnTo>
                  <a:lnTo>
                    <a:pt x="227076" y="99060"/>
                  </a:lnTo>
                  <a:lnTo>
                    <a:pt x="182880" y="128016"/>
                  </a:lnTo>
                  <a:lnTo>
                    <a:pt x="143256" y="158496"/>
                  </a:lnTo>
                  <a:lnTo>
                    <a:pt x="108204" y="193548"/>
                  </a:lnTo>
                  <a:lnTo>
                    <a:pt x="91440" y="210312"/>
                  </a:lnTo>
                  <a:lnTo>
                    <a:pt x="62484" y="248412"/>
                  </a:lnTo>
                  <a:lnTo>
                    <a:pt x="38100" y="288036"/>
                  </a:lnTo>
                  <a:lnTo>
                    <a:pt x="19812" y="330708"/>
                  </a:lnTo>
                  <a:lnTo>
                    <a:pt x="7620" y="373380"/>
                  </a:lnTo>
                  <a:lnTo>
                    <a:pt x="0" y="441960"/>
                  </a:lnTo>
                  <a:lnTo>
                    <a:pt x="1524" y="464820"/>
                  </a:lnTo>
                  <a:lnTo>
                    <a:pt x="7620" y="509016"/>
                  </a:lnTo>
                  <a:lnTo>
                    <a:pt x="13716" y="531876"/>
                  </a:lnTo>
                  <a:lnTo>
                    <a:pt x="19812" y="553212"/>
                  </a:lnTo>
                  <a:lnTo>
                    <a:pt x="25908" y="567436"/>
                  </a:lnTo>
                  <a:lnTo>
                    <a:pt x="25908" y="419100"/>
                  </a:lnTo>
                  <a:lnTo>
                    <a:pt x="28956" y="399288"/>
                  </a:lnTo>
                  <a:lnTo>
                    <a:pt x="44196" y="338328"/>
                  </a:lnTo>
                  <a:lnTo>
                    <a:pt x="60960" y="298704"/>
                  </a:lnTo>
                  <a:lnTo>
                    <a:pt x="96012" y="243840"/>
                  </a:lnTo>
                  <a:lnTo>
                    <a:pt x="126492" y="210312"/>
                  </a:lnTo>
                  <a:lnTo>
                    <a:pt x="160020" y="178308"/>
                  </a:lnTo>
                  <a:lnTo>
                    <a:pt x="198120" y="147828"/>
                  </a:lnTo>
                  <a:lnTo>
                    <a:pt x="240792" y="121920"/>
                  </a:lnTo>
                  <a:lnTo>
                    <a:pt x="263652" y="108204"/>
                  </a:lnTo>
                  <a:lnTo>
                    <a:pt x="335280" y="76200"/>
                  </a:lnTo>
                  <a:lnTo>
                    <a:pt x="388620" y="57912"/>
                  </a:lnTo>
                  <a:lnTo>
                    <a:pt x="443484" y="44196"/>
                  </a:lnTo>
                  <a:lnTo>
                    <a:pt x="470916" y="38100"/>
                  </a:lnTo>
                  <a:lnTo>
                    <a:pt x="499872" y="33528"/>
                  </a:lnTo>
                  <a:lnTo>
                    <a:pt x="528828" y="30480"/>
                  </a:lnTo>
                  <a:lnTo>
                    <a:pt x="559308" y="27432"/>
                  </a:lnTo>
                  <a:lnTo>
                    <a:pt x="588264" y="25984"/>
                  </a:lnTo>
                  <a:lnTo>
                    <a:pt x="652272" y="25984"/>
                  </a:lnTo>
                  <a:lnTo>
                    <a:pt x="711708" y="30480"/>
                  </a:lnTo>
                  <a:lnTo>
                    <a:pt x="769620" y="38100"/>
                  </a:lnTo>
                  <a:lnTo>
                    <a:pt x="826008" y="50292"/>
                  </a:lnTo>
                  <a:lnTo>
                    <a:pt x="905256" y="76200"/>
                  </a:lnTo>
                  <a:lnTo>
                    <a:pt x="954024" y="97536"/>
                  </a:lnTo>
                  <a:lnTo>
                    <a:pt x="999744" y="121920"/>
                  </a:lnTo>
                  <a:lnTo>
                    <a:pt x="1022604" y="134112"/>
                  </a:lnTo>
                  <a:lnTo>
                    <a:pt x="1042416" y="149352"/>
                  </a:lnTo>
                  <a:lnTo>
                    <a:pt x="1062228" y="163068"/>
                  </a:lnTo>
                  <a:lnTo>
                    <a:pt x="1098804" y="193548"/>
                  </a:lnTo>
                  <a:lnTo>
                    <a:pt x="1130808" y="227076"/>
                  </a:lnTo>
                  <a:lnTo>
                    <a:pt x="1156716" y="262128"/>
                  </a:lnTo>
                  <a:lnTo>
                    <a:pt x="1179576" y="300228"/>
                  </a:lnTo>
                  <a:lnTo>
                    <a:pt x="1196340" y="338328"/>
                  </a:lnTo>
                  <a:lnTo>
                    <a:pt x="1208532" y="379476"/>
                  </a:lnTo>
                  <a:lnTo>
                    <a:pt x="1214628" y="420624"/>
                  </a:lnTo>
                  <a:lnTo>
                    <a:pt x="1214628" y="565912"/>
                  </a:lnTo>
                  <a:lnTo>
                    <a:pt x="1220724" y="551688"/>
                  </a:lnTo>
                  <a:lnTo>
                    <a:pt x="1232916" y="509016"/>
                  </a:lnTo>
                  <a:lnTo>
                    <a:pt x="1237488" y="486156"/>
                  </a:lnTo>
                  <a:lnTo>
                    <a:pt x="1240536" y="440436"/>
                  </a:lnTo>
                  <a:close/>
                </a:path>
                <a:path w="1240790" h="882650">
                  <a:moveTo>
                    <a:pt x="1214628" y="565912"/>
                  </a:moveTo>
                  <a:lnTo>
                    <a:pt x="1214628" y="463296"/>
                  </a:lnTo>
                  <a:lnTo>
                    <a:pt x="1211580" y="483108"/>
                  </a:lnTo>
                  <a:lnTo>
                    <a:pt x="1208532" y="504444"/>
                  </a:lnTo>
                  <a:lnTo>
                    <a:pt x="1196340" y="544068"/>
                  </a:lnTo>
                  <a:lnTo>
                    <a:pt x="1179576" y="583692"/>
                  </a:lnTo>
                  <a:lnTo>
                    <a:pt x="1144524" y="638556"/>
                  </a:lnTo>
                  <a:lnTo>
                    <a:pt x="1114044" y="672084"/>
                  </a:lnTo>
                  <a:lnTo>
                    <a:pt x="1080516" y="704088"/>
                  </a:lnTo>
                  <a:lnTo>
                    <a:pt x="1042416" y="734568"/>
                  </a:lnTo>
                  <a:lnTo>
                    <a:pt x="999744" y="760476"/>
                  </a:lnTo>
                  <a:lnTo>
                    <a:pt x="976884" y="774192"/>
                  </a:lnTo>
                  <a:lnTo>
                    <a:pt x="905256" y="806196"/>
                  </a:lnTo>
                  <a:lnTo>
                    <a:pt x="853440" y="824484"/>
                  </a:lnTo>
                  <a:lnTo>
                    <a:pt x="798576" y="838200"/>
                  </a:lnTo>
                  <a:lnTo>
                    <a:pt x="740664" y="848868"/>
                  </a:lnTo>
                  <a:lnTo>
                    <a:pt x="681228" y="854964"/>
                  </a:lnTo>
                  <a:lnTo>
                    <a:pt x="652272" y="856411"/>
                  </a:lnTo>
                  <a:lnTo>
                    <a:pt x="588264" y="856411"/>
                  </a:lnTo>
                  <a:lnTo>
                    <a:pt x="528828" y="851916"/>
                  </a:lnTo>
                  <a:lnTo>
                    <a:pt x="470916" y="844296"/>
                  </a:lnTo>
                  <a:lnTo>
                    <a:pt x="414528" y="832104"/>
                  </a:lnTo>
                  <a:lnTo>
                    <a:pt x="335280" y="806196"/>
                  </a:lnTo>
                  <a:lnTo>
                    <a:pt x="286512" y="784860"/>
                  </a:lnTo>
                  <a:lnTo>
                    <a:pt x="240792" y="760476"/>
                  </a:lnTo>
                  <a:lnTo>
                    <a:pt x="217932" y="748284"/>
                  </a:lnTo>
                  <a:lnTo>
                    <a:pt x="198120" y="733044"/>
                  </a:lnTo>
                  <a:lnTo>
                    <a:pt x="178308" y="719328"/>
                  </a:lnTo>
                  <a:lnTo>
                    <a:pt x="141732" y="688848"/>
                  </a:lnTo>
                  <a:lnTo>
                    <a:pt x="111252" y="655320"/>
                  </a:lnTo>
                  <a:lnTo>
                    <a:pt x="83820" y="620268"/>
                  </a:lnTo>
                  <a:lnTo>
                    <a:pt x="60960" y="582168"/>
                  </a:lnTo>
                  <a:lnTo>
                    <a:pt x="44196" y="544068"/>
                  </a:lnTo>
                  <a:lnTo>
                    <a:pt x="32004" y="502920"/>
                  </a:lnTo>
                  <a:lnTo>
                    <a:pt x="25908" y="461772"/>
                  </a:lnTo>
                  <a:lnTo>
                    <a:pt x="25908" y="567436"/>
                  </a:lnTo>
                  <a:lnTo>
                    <a:pt x="50292" y="614172"/>
                  </a:lnTo>
                  <a:lnTo>
                    <a:pt x="76200" y="653796"/>
                  </a:lnTo>
                  <a:lnTo>
                    <a:pt x="108204" y="690372"/>
                  </a:lnTo>
                  <a:lnTo>
                    <a:pt x="143256" y="723900"/>
                  </a:lnTo>
                  <a:lnTo>
                    <a:pt x="205740" y="769620"/>
                  </a:lnTo>
                  <a:lnTo>
                    <a:pt x="251460" y="795528"/>
                  </a:lnTo>
                  <a:lnTo>
                    <a:pt x="300228" y="819912"/>
                  </a:lnTo>
                  <a:lnTo>
                    <a:pt x="381000" y="848868"/>
                  </a:lnTo>
                  <a:lnTo>
                    <a:pt x="466344" y="868680"/>
                  </a:lnTo>
                  <a:lnTo>
                    <a:pt x="527304" y="877824"/>
                  </a:lnTo>
                  <a:lnTo>
                    <a:pt x="588264" y="882396"/>
                  </a:lnTo>
                  <a:lnTo>
                    <a:pt x="652272" y="882396"/>
                  </a:lnTo>
                  <a:lnTo>
                    <a:pt x="714756" y="877824"/>
                  </a:lnTo>
                  <a:lnTo>
                    <a:pt x="774192" y="868680"/>
                  </a:lnTo>
                  <a:lnTo>
                    <a:pt x="832104" y="856488"/>
                  </a:lnTo>
                  <a:lnTo>
                    <a:pt x="888492" y="839724"/>
                  </a:lnTo>
                  <a:lnTo>
                    <a:pt x="940308" y="819912"/>
                  </a:lnTo>
                  <a:lnTo>
                    <a:pt x="990600" y="795528"/>
                  </a:lnTo>
                  <a:lnTo>
                    <a:pt x="1036320" y="769620"/>
                  </a:lnTo>
                  <a:lnTo>
                    <a:pt x="1097280" y="723900"/>
                  </a:lnTo>
                  <a:lnTo>
                    <a:pt x="1133856" y="688848"/>
                  </a:lnTo>
                  <a:lnTo>
                    <a:pt x="1164336" y="652272"/>
                  </a:lnTo>
                  <a:lnTo>
                    <a:pt x="1202436" y="594360"/>
                  </a:lnTo>
                  <a:lnTo>
                    <a:pt x="1214628" y="565912"/>
                  </a:lnTo>
                  <a:close/>
                </a:path>
              </a:pathLst>
            </a:custGeom>
            <a:solidFill>
              <a:srgbClr val="375D89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833550" y="2342553"/>
            <a:ext cx="471415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spc="-5" dirty="0">
                <a:solidFill>
                  <a:prstClr val="black"/>
                </a:solidFill>
                <a:latin typeface="Carlito"/>
                <a:cs typeface="Carlito"/>
              </a:rPr>
              <a:t>Ant</a:t>
            </a:r>
            <a:r>
              <a:rPr sz="1634" spc="-86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1634" dirty="0">
                <a:solidFill>
                  <a:prstClr val="black"/>
                </a:solidFill>
                <a:latin typeface="Carlito"/>
                <a:cs typeface="Carlito"/>
              </a:rPr>
              <a:t>1</a:t>
            </a:r>
            <a:endParaRPr sz="1634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09206" y="2212540"/>
            <a:ext cx="471415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spc="-5" dirty="0">
                <a:solidFill>
                  <a:prstClr val="black"/>
                </a:solidFill>
                <a:latin typeface="Carlito"/>
                <a:cs typeface="Carlito"/>
              </a:rPr>
              <a:t>Ant</a:t>
            </a:r>
            <a:r>
              <a:rPr sz="1634" spc="-86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1634" dirty="0">
                <a:solidFill>
                  <a:prstClr val="black"/>
                </a:solidFill>
                <a:latin typeface="Carlito"/>
                <a:cs typeface="Carlito"/>
              </a:rPr>
              <a:t>1</a:t>
            </a:r>
            <a:endParaRPr sz="1634">
              <a:solidFill>
                <a:prstClr val="black"/>
              </a:solidFill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188084" y="2315353"/>
            <a:ext cx="1037345" cy="1113416"/>
            <a:chOff x="4346311" y="2551176"/>
            <a:chExt cx="1143000" cy="1226820"/>
          </a:xfrm>
        </p:grpSpPr>
        <p:sp>
          <p:nvSpPr>
            <p:cNvPr id="15" name="object 15"/>
            <p:cNvSpPr/>
            <p:nvPr/>
          </p:nvSpPr>
          <p:spPr>
            <a:xfrm>
              <a:off x="4346308" y="2799600"/>
              <a:ext cx="1143000" cy="890269"/>
            </a:xfrm>
            <a:custGeom>
              <a:avLst/>
              <a:gdLst/>
              <a:ahLst/>
              <a:cxnLst/>
              <a:rect l="l" t="t" r="r" b="b"/>
              <a:pathLst>
                <a:path w="1143000" h="890270">
                  <a:moveTo>
                    <a:pt x="1143000" y="838200"/>
                  </a:moveTo>
                  <a:lnTo>
                    <a:pt x="1057656" y="787908"/>
                  </a:lnTo>
                  <a:lnTo>
                    <a:pt x="1054608" y="786384"/>
                  </a:lnTo>
                  <a:lnTo>
                    <a:pt x="1051560" y="786384"/>
                  </a:lnTo>
                  <a:lnTo>
                    <a:pt x="1048512" y="789432"/>
                  </a:lnTo>
                  <a:lnTo>
                    <a:pt x="1046988" y="792480"/>
                  </a:lnTo>
                  <a:lnTo>
                    <a:pt x="1048512" y="797052"/>
                  </a:lnTo>
                  <a:lnTo>
                    <a:pt x="1051560" y="798576"/>
                  </a:lnTo>
                  <a:lnTo>
                    <a:pt x="1109319" y="832065"/>
                  </a:lnTo>
                  <a:lnTo>
                    <a:pt x="0" y="830580"/>
                  </a:lnTo>
                  <a:lnTo>
                    <a:pt x="0" y="842772"/>
                  </a:lnTo>
                  <a:lnTo>
                    <a:pt x="1106792" y="844257"/>
                  </a:lnTo>
                  <a:lnTo>
                    <a:pt x="1127760" y="844283"/>
                  </a:lnTo>
                  <a:lnTo>
                    <a:pt x="1130808" y="844296"/>
                  </a:lnTo>
                  <a:lnTo>
                    <a:pt x="1106792" y="844257"/>
                  </a:lnTo>
                  <a:lnTo>
                    <a:pt x="1051560" y="876300"/>
                  </a:lnTo>
                  <a:lnTo>
                    <a:pt x="1048512" y="877824"/>
                  </a:lnTo>
                  <a:lnTo>
                    <a:pt x="1046988" y="882396"/>
                  </a:lnTo>
                  <a:lnTo>
                    <a:pt x="1050036" y="888492"/>
                  </a:lnTo>
                  <a:lnTo>
                    <a:pt x="1054608" y="890016"/>
                  </a:lnTo>
                  <a:lnTo>
                    <a:pt x="1057656" y="886968"/>
                  </a:lnTo>
                  <a:lnTo>
                    <a:pt x="1130808" y="845159"/>
                  </a:lnTo>
                  <a:lnTo>
                    <a:pt x="1143000" y="838200"/>
                  </a:lnTo>
                  <a:close/>
                </a:path>
                <a:path w="1143000" h="890270">
                  <a:moveTo>
                    <a:pt x="1143000" y="51816"/>
                  </a:moveTo>
                  <a:lnTo>
                    <a:pt x="1057656" y="1524"/>
                  </a:lnTo>
                  <a:lnTo>
                    <a:pt x="1054608" y="0"/>
                  </a:lnTo>
                  <a:lnTo>
                    <a:pt x="1051560" y="1524"/>
                  </a:lnTo>
                  <a:lnTo>
                    <a:pt x="1048512" y="4572"/>
                  </a:lnTo>
                  <a:lnTo>
                    <a:pt x="1046988" y="7620"/>
                  </a:lnTo>
                  <a:lnTo>
                    <a:pt x="1048512" y="10668"/>
                  </a:lnTo>
                  <a:lnTo>
                    <a:pt x="1051560" y="12192"/>
                  </a:lnTo>
                  <a:lnTo>
                    <a:pt x="1107389" y="45681"/>
                  </a:lnTo>
                  <a:lnTo>
                    <a:pt x="0" y="44196"/>
                  </a:lnTo>
                  <a:lnTo>
                    <a:pt x="0" y="56388"/>
                  </a:lnTo>
                  <a:lnTo>
                    <a:pt x="1109408" y="57873"/>
                  </a:lnTo>
                  <a:lnTo>
                    <a:pt x="1127747" y="57899"/>
                  </a:lnTo>
                  <a:lnTo>
                    <a:pt x="1109408" y="57873"/>
                  </a:lnTo>
                  <a:lnTo>
                    <a:pt x="1051560" y="91440"/>
                  </a:lnTo>
                  <a:lnTo>
                    <a:pt x="1048512" y="92964"/>
                  </a:lnTo>
                  <a:lnTo>
                    <a:pt x="1046988" y="96012"/>
                  </a:lnTo>
                  <a:lnTo>
                    <a:pt x="1050036" y="102108"/>
                  </a:lnTo>
                  <a:lnTo>
                    <a:pt x="1054608" y="103632"/>
                  </a:lnTo>
                  <a:lnTo>
                    <a:pt x="1057656" y="102108"/>
                  </a:lnTo>
                  <a:lnTo>
                    <a:pt x="1127760" y="60794"/>
                  </a:lnTo>
                  <a:lnTo>
                    <a:pt x="1130808" y="58991"/>
                  </a:lnTo>
                  <a:lnTo>
                    <a:pt x="1143000" y="51816"/>
                  </a:lnTo>
                  <a:close/>
                </a:path>
              </a:pathLst>
            </a:custGeom>
            <a:solidFill>
              <a:srgbClr val="497EBA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4477375" y="2551176"/>
              <a:ext cx="810895" cy="1226820"/>
            </a:xfrm>
            <a:custGeom>
              <a:avLst/>
              <a:gdLst/>
              <a:ahLst/>
              <a:cxnLst/>
              <a:rect l="l" t="t" r="r" b="b"/>
              <a:pathLst>
                <a:path w="810895" h="1226820">
                  <a:moveTo>
                    <a:pt x="810768" y="688848"/>
                  </a:moveTo>
                  <a:lnTo>
                    <a:pt x="810768" y="621792"/>
                  </a:lnTo>
                  <a:lnTo>
                    <a:pt x="809244" y="589788"/>
                  </a:lnTo>
                  <a:lnTo>
                    <a:pt x="803148" y="524256"/>
                  </a:lnTo>
                  <a:lnTo>
                    <a:pt x="786384" y="431292"/>
                  </a:lnTo>
                  <a:lnTo>
                    <a:pt x="771144" y="373380"/>
                  </a:lnTo>
                  <a:lnTo>
                    <a:pt x="752856" y="318516"/>
                  </a:lnTo>
                  <a:lnTo>
                    <a:pt x="731520" y="265176"/>
                  </a:lnTo>
                  <a:lnTo>
                    <a:pt x="707136" y="217932"/>
                  </a:lnTo>
                  <a:lnTo>
                    <a:pt x="679704" y="172212"/>
                  </a:lnTo>
                  <a:lnTo>
                    <a:pt x="649224" y="132588"/>
                  </a:lnTo>
                  <a:lnTo>
                    <a:pt x="600456" y="80772"/>
                  </a:lnTo>
                  <a:lnTo>
                    <a:pt x="565404" y="53340"/>
                  </a:lnTo>
                  <a:lnTo>
                    <a:pt x="527304" y="30480"/>
                  </a:lnTo>
                  <a:lnTo>
                    <a:pt x="487680" y="13716"/>
                  </a:lnTo>
                  <a:lnTo>
                    <a:pt x="425196" y="1524"/>
                  </a:lnTo>
                  <a:lnTo>
                    <a:pt x="403860" y="0"/>
                  </a:lnTo>
                  <a:lnTo>
                    <a:pt x="384048" y="1524"/>
                  </a:lnTo>
                  <a:lnTo>
                    <a:pt x="341376" y="7620"/>
                  </a:lnTo>
                  <a:lnTo>
                    <a:pt x="301752" y="21336"/>
                  </a:lnTo>
                  <a:lnTo>
                    <a:pt x="263652" y="41148"/>
                  </a:lnTo>
                  <a:lnTo>
                    <a:pt x="227076" y="67056"/>
                  </a:lnTo>
                  <a:lnTo>
                    <a:pt x="208788" y="80772"/>
                  </a:lnTo>
                  <a:lnTo>
                    <a:pt x="175260" y="114300"/>
                  </a:lnTo>
                  <a:lnTo>
                    <a:pt x="144780" y="152400"/>
                  </a:lnTo>
                  <a:lnTo>
                    <a:pt x="115824" y="195072"/>
                  </a:lnTo>
                  <a:lnTo>
                    <a:pt x="103632" y="217932"/>
                  </a:lnTo>
                  <a:lnTo>
                    <a:pt x="89916" y="240792"/>
                  </a:lnTo>
                  <a:lnTo>
                    <a:pt x="79248" y="266700"/>
                  </a:lnTo>
                  <a:lnTo>
                    <a:pt x="67056" y="292608"/>
                  </a:lnTo>
                  <a:lnTo>
                    <a:pt x="56388" y="318516"/>
                  </a:lnTo>
                  <a:lnTo>
                    <a:pt x="38100" y="373380"/>
                  </a:lnTo>
                  <a:lnTo>
                    <a:pt x="22860" y="432816"/>
                  </a:lnTo>
                  <a:lnTo>
                    <a:pt x="7620" y="525780"/>
                  </a:lnTo>
                  <a:lnTo>
                    <a:pt x="1524" y="589788"/>
                  </a:lnTo>
                  <a:lnTo>
                    <a:pt x="0" y="623316"/>
                  </a:lnTo>
                  <a:lnTo>
                    <a:pt x="0" y="690372"/>
                  </a:lnTo>
                  <a:lnTo>
                    <a:pt x="7620" y="787908"/>
                  </a:lnTo>
                  <a:lnTo>
                    <a:pt x="16764" y="850392"/>
                  </a:lnTo>
                  <a:lnTo>
                    <a:pt x="24384" y="885444"/>
                  </a:lnTo>
                  <a:lnTo>
                    <a:pt x="24384" y="655320"/>
                  </a:lnTo>
                  <a:lnTo>
                    <a:pt x="28956" y="559308"/>
                  </a:lnTo>
                  <a:lnTo>
                    <a:pt x="33528" y="527304"/>
                  </a:lnTo>
                  <a:lnTo>
                    <a:pt x="36576" y="496824"/>
                  </a:lnTo>
                  <a:lnTo>
                    <a:pt x="42672" y="466344"/>
                  </a:lnTo>
                  <a:lnTo>
                    <a:pt x="54864" y="408432"/>
                  </a:lnTo>
                  <a:lnTo>
                    <a:pt x="62484" y="381000"/>
                  </a:lnTo>
                  <a:lnTo>
                    <a:pt x="80772" y="326136"/>
                  </a:lnTo>
                  <a:lnTo>
                    <a:pt x="91440" y="301752"/>
                  </a:lnTo>
                  <a:lnTo>
                    <a:pt x="102108" y="275844"/>
                  </a:lnTo>
                  <a:lnTo>
                    <a:pt x="124968" y="230124"/>
                  </a:lnTo>
                  <a:lnTo>
                    <a:pt x="150876" y="187452"/>
                  </a:lnTo>
                  <a:lnTo>
                    <a:pt x="166116" y="167640"/>
                  </a:lnTo>
                  <a:lnTo>
                    <a:pt x="179832" y="149352"/>
                  </a:lnTo>
                  <a:lnTo>
                    <a:pt x="195072" y="131064"/>
                  </a:lnTo>
                  <a:lnTo>
                    <a:pt x="210312" y="114300"/>
                  </a:lnTo>
                  <a:lnTo>
                    <a:pt x="227076" y="100584"/>
                  </a:lnTo>
                  <a:lnTo>
                    <a:pt x="242316" y="86868"/>
                  </a:lnTo>
                  <a:lnTo>
                    <a:pt x="277368" y="62484"/>
                  </a:lnTo>
                  <a:lnTo>
                    <a:pt x="312420" y="44196"/>
                  </a:lnTo>
                  <a:lnTo>
                    <a:pt x="348996" y="32004"/>
                  </a:lnTo>
                  <a:lnTo>
                    <a:pt x="387096" y="25908"/>
                  </a:lnTo>
                  <a:lnTo>
                    <a:pt x="425196" y="25908"/>
                  </a:lnTo>
                  <a:lnTo>
                    <a:pt x="480060" y="38100"/>
                  </a:lnTo>
                  <a:lnTo>
                    <a:pt x="516636" y="53340"/>
                  </a:lnTo>
                  <a:lnTo>
                    <a:pt x="551688" y="74676"/>
                  </a:lnTo>
                  <a:lnTo>
                    <a:pt x="583692" y="100584"/>
                  </a:lnTo>
                  <a:lnTo>
                    <a:pt x="615696" y="131064"/>
                  </a:lnTo>
                  <a:lnTo>
                    <a:pt x="644652" y="167640"/>
                  </a:lnTo>
                  <a:lnTo>
                    <a:pt x="672084" y="208788"/>
                  </a:lnTo>
                  <a:lnTo>
                    <a:pt x="696468" y="252984"/>
                  </a:lnTo>
                  <a:lnTo>
                    <a:pt x="719328" y="301752"/>
                  </a:lnTo>
                  <a:lnTo>
                    <a:pt x="739140" y="353568"/>
                  </a:lnTo>
                  <a:lnTo>
                    <a:pt x="754380" y="409956"/>
                  </a:lnTo>
                  <a:lnTo>
                    <a:pt x="762000" y="437388"/>
                  </a:lnTo>
                  <a:lnTo>
                    <a:pt x="772668" y="496824"/>
                  </a:lnTo>
                  <a:lnTo>
                    <a:pt x="783336" y="591312"/>
                  </a:lnTo>
                  <a:lnTo>
                    <a:pt x="784860" y="623316"/>
                  </a:lnTo>
                  <a:lnTo>
                    <a:pt x="784860" y="885444"/>
                  </a:lnTo>
                  <a:lnTo>
                    <a:pt x="786384" y="879348"/>
                  </a:lnTo>
                  <a:lnTo>
                    <a:pt x="798576" y="818388"/>
                  </a:lnTo>
                  <a:lnTo>
                    <a:pt x="803148" y="786384"/>
                  </a:lnTo>
                  <a:lnTo>
                    <a:pt x="809244" y="722376"/>
                  </a:lnTo>
                  <a:lnTo>
                    <a:pt x="810768" y="688848"/>
                  </a:lnTo>
                  <a:close/>
                </a:path>
                <a:path w="810895" h="1226820">
                  <a:moveTo>
                    <a:pt x="244411" y="1226820"/>
                  </a:moveTo>
                  <a:lnTo>
                    <a:pt x="195072" y="1181100"/>
                  </a:lnTo>
                  <a:lnTo>
                    <a:pt x="164592" y="1144524"/>
                  </a:lnTo>
                  <a:lnTo>
                    <a:pt x="137160" y="1103376"/>
                  </a:lnTo>
                  <a:lnTo>
                    <a:pt x="112776" y="1059180"/>
                  </a:lnTo>
                  <a:lnTo>
                    <a:pt x="91440" y="1010412"/>
                  </a:lnTo>
                  <a:lnTo>
                    <a:pt x="71628" y="958596"/>
                  </a:lnTo>
                  <a:lnTo>
                    <a:pt x="54864" y="902208"/>
                  </a:lnTo>
                  <a:lnTo>
                    <a:pt x="36576" y="813816"/>
                  </a:lnTo>
                  <a:lnTo>
                    <a:pt x="28956" y="752856"/>
                  </a:lnTo>
                  <a:lnTo>
                    <a:pt x="24384" y="655320"/>
                  </a:lnTo>
                  <a:lnTo>
                    <a:pt x="24384" y="885444"/>
                  </a:lnTo>
                  <a:lnTo>
                    <a:pt x="30480" y="909828"/>
                  </a:lnTo>
                  <a:lnTo>
                    <a:pt x="38100" y="938784"/>
                  </a:lnTo>
                  <a:lnTo>
                    <a:pt x="47244" y="966216"/>
                  </a:lnTo>
                  <a:lnTo>
                    <a:pt x="57912" y="993648"/>
                  </a:lnTo>
                  <a:lnTo>
                    <a:pt x="67056" y="1021080"/>
                  </a:lnTo>
                  <a:lnTo>
                    <a:pt x="79248" y="1046988"/>
                  </a:lnTo>
                  <a:lnTo>
                    <a:pt x="89916" y="1071372"/>
                  </a:lnTo>
                  <a:lnTo>
                    <a:pt x="103632" y="1094232"/>
                  </a:lnTo>
                  <a:lnTo>
                    <a:pt x="115824" y="1117092"/>
                  </a:lnTo>
                  <a:lnTo>
                    <a:pt x="131064" y="1138428"/>
                  </a:lnTo>
                  <a:lnTo>
                    <a:pt x="144780" y="1159764"/>
                  </a:lnTo>
                  <a:lnTo>
                    <a:pt x="160020" y="1179576"/>
                  </a:lnTo>
                  <a:lnTo>
                    <a:pt x="192024" y="1214628"/>
                  </a:lnTo>
                  <a:lnTo>
                    <a:pt x="205324" y="1226820"/>
                  </a:lnTo>
                  <a:lnTo>
                    <a:pt x="244411" y="1226820"/>
                  </a:lnTo>
                  <a:close/>
                </a:path>
                <a:path w="810895" h="1226820">
                  <a:moveTo>
                    <a:pt x="784860" y="885444"/>
                  </a:moveTo>
                  <a:lnTo>
                    <a:pt x="784860" y="688848"/>
                  </a:lnTo>
                  <a:lnTo>
                    <a:pt x="783336" y="720852"/>
                  </a:lnTo>
                  <a:lnTo>
                    <a:pt x="777240" y="784860"/>
                  </a:lnTo>
                  <a:lnTo>
                    <a:pt x="768096" y="844296"/>
                  </a:lnTo>
                  <a:lnTo>
                    <a:pt x="754380" y="903732"/>
                  </a:lnTo>
                  <a:lnTo>
                    <a:pt x="739140" y="958596"/>
                  </a:lnTo>
                  <a:lnTo>
                    <a:pt x="728472" y="984504"/>
                  </a:lnTo>
                  <a:lnTo>
                    <a:pt x="719328" y="1010412"/>
                  </a:lnTo>
                  <a:lnTo>
                    <a:pt x="708660" y="1036320"/>
                  </a:lnTo>
                  <a:lnTo>
                    <a:pt x="672084" y="1104900"/>
                  </a:lnTo>
                  <a:lnTo>
                    <a:pt x="644652" y="1144524"/>
                  </a:lnTo>
                  <a:lnTo>
                    <a:pt x="629412" y="1162812"/>
                  </a:lnTo>
                  <a:lnTo>
                    <a:pt x="615696" y="1181100"/>
                  </a:lnTo>
                  <a:lnTo>
                    <a:pt x="598932" y="1197864"/>
                  </a:lnTo>
                  <a:lnTo>
                    <a:pt x="583692" y="1211580"/>
                  </a:lnTo>
                  <a:lnTo>
                    <a:pt x="565064" y="1226820"/>
                  </a:lnTo>
                  <a:lnTo>
                    <a:pt x="603808" y="1226820"/>
                  </a:lnTo>
                  <a:lnTo>
                    <a:pt x="633984" y="1197864"/>
                  </a:lnTo>
                  <a:lnTo>
                    <a:pt x="665988" y="1159764"/>
                  </a:lnTo>
                  <a:lnTo>
                    <a:pt x="693420" y="1117092"/>
                  </a:lnTo>
                  <a:lnTo>
                    <a:pt x="731520" y="1045464"/>
                  </a:lnTo>
                  <a:lnTo>
                    <a:pt x="752856" y="993648"/>
                  </a:lnTo>
                  <a:lnTo>
                    <a:pt x="771144" y="938784"/>
                  </a:lnTo>
                  <a:lnTo>
                    <a:pt x="778764" y="909828"/>
                  </a:lnTo>
                  <a:lnTo>
                    <a:pt x="784860" y="885444"/>
                  </a:lnTo>
                  <a:close/>
                </a:path>
              </a:pathLst>
            </a:custGeom>
            <a:solidFill>
              <a:srgbClr val="375D89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108793" y="3732595"/>
            <a:ext cx="204587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spc="-82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634" dirty="0">
                <a:solidFill>
                  <a:srgbClr val="FFFFFF"/>
                </a:solidFill>
                <a:latin typeface="Carlito"/>
                <a:cs typeface="Carlito"/>
              </a:rPr>
              <a:t>x</a:t>
            </a:r>
            <a:endParaRPr sz="1634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24420" y="3797602"/>
            <a:ext cx="225334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spc="-9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634" dirty="0">
                <a:solidFill>
                  <a:srgbClr val="FFFFFF"/>
                </a:solidFill>
                <a:latin typeface="Carlito"/>
                <a:cs typeface="Carlito"/>
              </a:rPr>
              <a:t>x</a:t>
            </a:r>
            <a:endParaRPr sz="1634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208828" y="3428781"/>
            <a:ext cx="1982481" cy="1365261"/>
          </a:xfrm>
          <a:custGeom>
            <a:avLst/>
            <a:gdLst/>
            <a:ahLst/>
            <a:cxnLst/>
            <a:rect l="l" t="t" r="r" b="b"/>
            <a:pathLst>
              <a:path w="2184400" h="1504314">
                <a:moveTo>
                  <a:pt x="163474" y="0"/>
                </a:moveTo>
                <a:lnTo>
                  <a:pt x="136728" y="0"/>
                </a:lnTo>
                <a:lnTo>
                  <a:pt x="0" y="67056"/>
                </a:lnTo>
                <a:lnTo>
                  <a:pt x="4572" y="77724"/>
                </a:lnTo>
                <a:lnTo>
                  <a:pt x="163474" y="0"/>
                </a:lnTo>
                <a:close/>
              </a:path>
              <a:path w="2184400" h="1504314">
                <a:moveTo>
                  <a:pt x="1226781" y="0"/>
                </a:moveTo>
                <a:lnTo>
                  <a:pt x="1176337" y="0"/>
                </a:lnTo>
                <a:lnTo>
                  <a:pt x="429768" y="192024"/>
                </a:lnTo>
                <a:lnTo>
                  <a:pt x="432816" y="204216"/>
                </a:lnTo>
                <a:lnTo>
                  <a:pt x="1226781" y="0"/>
                </a:lnTo>
                <a:close/>
              </a:path>
              <a:path w="2184400" h="1504314">
                <a:moveTo>
                  <a:pt x="1972056" y="67043"/>
                </a:moveTo>
                <a:lnTo>
                  <a:pt x="1904517" y="0"/>
                </a:lnTo>
                <a:lnTo>
                  <a:pt x="1886165" y="0"/>
                </a:lnTo>
                <a:lnTo>
                  <a:pt x="1962912" y="76187"/>
                </a:lnTo>
                <a:lnTo>
                  <a:pt x="1972056" y="67043"/>
                </a:lnTo>
                <a:close/>
              </a:path>
              <a:path w="2184400" h="1504314">
                <a:moveTo>
                  <a:pt x="2183892" y="1007351"/>
                </a:moveTo>
                <a:lnTo>
                  <a:pt x="2179320" y="995159"/>
                </a:lnTo>
                <a:lnTo>
                  <a:pt x="1825269" y="1136777"/>
                </a:lnTo>
                <a:lnTo>
                  <a:pt x="432816" y="797039"/>
                </a:lnTo>
                <a:lnTo>
                  <a:pt x="429768" y="810755"/>
                </a:lnTo>
                <a:lnTo>
                  <a:pt x="1819490" y="1149832"/>
                </a:lnTo>
                <a:lnTo>
                  <a:pt x="2033016" y="1504175"/>
                </a:lnTo>
                <a:lnTo>
                  <a:pt x="2043684" y="1498079"/>
                </a:lnTo>
                <a:lnTo>
                  <a:pt x="1832648" y="1146365"/>
                </a:lnTo>
                <a:lnTo>
                  <a:pt x="2183892" y="1007351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417681" y="3428781"/>
            <a:ext cx="1723721" cy="1301867"/>
          </a:xfrm>
          <a:custGeom>
            <a:avLst/>
            <a:gdLst/>
            <a:ahLst/>
            <a:cxnLst/>
            <a:rect l="l" t="t" r="r" b="b"/>
            <a:pathLst>
              <a:path w="1899284" h="1434464">
                <a:moveTo>
                  <a:pt x="135077" y="0"/>
                </a:moveTo>
                <a:lnTo>
                  <a:pt x="111277" y="0"/>
                </a:lnTo>
                <a:lnTo>
                  <a:pt x="0" y="67043"/>
                </a:lnTo>
                <a:lnTo>
                  <a:pt x="6096" y="77711"/>
                </a:lnTo>
                <a:lnTo>
                  <a:pt x="135077" y="0"/>
                </a:lnTo>
                <a:close/>
              </a:path>
              <a:path w="1899284" h="1434464">
                <a:moveTo>
                  <a:pt x="1469136" y="880859"/>
                </a:moveTo>
                <a:lnTo>
                  <a:pt x="1464564" y="868667"/>
                </a:lnTo>
                <a:lnTo>
                  <a:pt x="432257" y="1207706"/>
                </a:lnTo>
                <a:lnTo>
                  <a:pt x="76200" y="1066787"/>
                </a:lnTo>
                <a:lnTo>
                  <a:pt x="71628" y="1077455"/>
                </a:lnTo>
                <a:lnTo>
                  <a:pt x="419493" y="1216609"/>
                </a:lnTo>
                <a:lnTo>
                  <a:pt x="141732" y="1424927"/>
                </a:lnTo>
                <a:lnTo>
                  <a:pt x="149352" y="1434071"/>
                </a:lnTo>
                <a:lnTo>
                  <a:pt x="435864" y="1220711"/>
                </a:lnTo>
                <a:lnTo>
                  <a:pt x="435279" y="1219911"/>
                </a:lnTo>
                <a:lnTo>
                  <a:pt x="1469136" y="880859"/>
                </a:lnTo>
                <a:close/>
              </a:path>
              <a:path w="1899284" h="1434464">
                <a:moveTo>
                  <a:pt x="1469136" y="263652"/>
                </a:moveTo>
                <a:lnTo>
                  <a:pt x="760196" y="0"/>
                </a:lnTo>
                <a:lnTo>
                  <a:pt x="722845" y="0"/>
                </a:lnTo>
                <a:lnTo>
                  <a:pt x="1464564" y="275844"/>
                </a:lnTo>
                <a:lnTo>
                  <a:pt x="1469136" y="263652"/>
                </a:lnTo>
                <a:close/>
              </a:path>
              <a:path w="1899284" h="1434464">
                <a:moveTo>
                  <a:pt x="1898904" y="138684"/>
                </a:moveTo>
                <a:lnTo>
                  <a:pt x="1680413" y="0"/>
                </a:lnTo>
                <a:lnTo>
                  <a:pt x="1657515" y="0"/>
                </a:lnTo>
                <a:lnTo>
                  <a:pt x="1892808" y="149352"/>
                </a:lnTo>
                <a:lnTo>
                  <a:pt x="1898904" y="138684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57202" y="2760257"/>
            <a:ext cx="3046911" cy="101576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R="8069" algn="ctr" defTabSz="829909">
              <a:lnSpc>
                <a:spcPts val="1888"/>
              </a:lnSpc>
              <a:spcBef>
                <a:spcPts val="91"/>
              </a:spcBef>
            </a:pPr>
            <a:r>
              <a:rPr sz="1634" spc="-5" dirty="0">
                <a:solidFill>
                  <a:prstClr val="black"/>
                </a:solidFill>
                <a:latin typeface="Carlito"/>
                <a:cs typeface="Carlito"/>
              </a:rPr>
              <a:t>r=2</a:t>
            </a:r>
            <a:endParaRPr sz="1634">
              <a:solidFill>
                <a:prstClr val="black"/>
              </a:solidFill>
              <a:latin typeface="Carlito"/>
              <a:cs typeface="Carlito"/>
            </a:endParaRPr>
          </a:p>
          <a:p>
            <a:pPr marL="2528342" algn="ctr" defTabSz="829909">
              <a:lnSpc>
                <a:spcPts val="1888"/>
              </a:lnSpc>
            </a:pPr>
            <a:r>
              <a:rPr sz="1634" spc="-5" dirty="0">
                <a:solidFill>
                  <a:prstClr val="black"/>
                </a:solidFill>
                <a:latin typeface="Carlito"/>
                <a:cs typeface="Carlito"/>
              </a:rPr>
              <a:t>Ant</a:t>
            </a:r>
            <a:r>
              <a:rPr sz="1634" spc="272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1634" dirty="0">
                <a:solidFill>
                  <a:prstClr val="black"/>
                </a:solidFill>
                <a:latin typeface="Carlito"/>
                <a:cs typeface="Carlito"/>
              </a:rPr>
              <a:t>2</a:t>
            </a:r>
            <a:endParaRPr sz="1634">
              <a:solidFill>
                <a:prstClr val="black"/>
              </a:solidFill>
              <a:latin typeface="Carlito"/>
              <a:cs typeface="Carlito"/>
            </a:endParaRPr>
          </a:p>
          <a:p>
            <a:pPr defTabSz="829909">
              <a:spcBef>
                <a:spcPts val="18"/>
              </a:spcBef>
            </a:pPr>
            <a:endParaRPr sz="1724">
              <a:solidFill>
                <a:prstClr val="black"/>
              </a:solidFill>
              <a:latin typeface="Carlito"/>
              <a:cs typeface="Carlito"/>
            </a:endParaRPr>
          </a:p>
          <a:p>
            <a:pPr marL="11527" defTabSz="829909"/>
            <a:r>
              <a:rPr sz="1634" spc="-5" dirty="0">
                <a:solidFill>
                  <a:prstClr val="black"/>
                </a:solidFill>
                <a:latin typeface="Carlito"/>
                <a:cs typeface="Carlito"/>
              </a:rPr>
              <a:t>Ant</a:t>
            </a:r>
            <a:r>
              <a:rPr sz="1634" spc="-18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1634" dirty="0">
                <a:solidFill>
                  <a:prstClr val="black"/>
                </a:solidFill>
                <a:latin typeface="Carlito"/>
                <a:cs typeface="Carlito"/>
              </a:rPr>
              <a:t>2</a:t>
            </a:r>
            <a:endParaRPr sz="1634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97174" y="4547255"/>
            <a:ext cx="471415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spc="-5" dirty="0">
                <a:solidFill>
                  <a:prstClr val="black"/>
                </a:solidFill>
                <a:latin typeface="Carlito"/>
                <a:cs typeface="Carlito"/>
              </a:rPr>
              <a:t>Ant</a:t>
            </a:r>
            <a:r>
              <a:rPr sz="1634" spc="-86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1634" dirty="0">
                <a:solidFill>
                  <a:prstClr val="black"/>
                </a:solidFill>
                <a:latin typeface="Carlito"/>
                <a:cs typeface="Carlito"/>
              </a:rPr>
              <a:t>3</a:t>
            </a:r>
            <a:endParaRPr sz="1634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15569" y="4870906"/>
            <a:ext cx="471415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spc="-5" dirty="0">
                <a:solidFill>
                  <a:prstClr val="black"/>
                </a:solidFill>
                <a:latin typeface="Carlito"/>
                <a:cs typeface="Carlito"/>
              </a:rPr>
              <a:t>Ant</a:t>
            </a:r>
            <a:r>
              <a:rPr sz="1634" spc="-86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1634" dirty="0">
                <a:solidFill>
                  <a:prstClr val="black"/>
                </a:solidFill>
                <a:latin typeface="Carlito"/>
                <a:cs typeface="Carlito"/>
              </a:rPr>
              <a:t>3</a:t>
            </a:r>
            <a:endParaRPr sz="1634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17506" y="5314890"/>
            <a:ext cx="4676119" cy="90547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marR="4611" defTabSz="829909">
              <a:spcBef>
                <a:spcPts val="91"/>
              </a:spcBef>
            </a:pPr>
            <a:r>
              <a:rPr sz="2904" dirty="0">
                <a:solidFill>
                  <a:prstClr val="black"/>
                </a:solidFill>
                <a:latin typeface="Carlito"/>
                <a:cs typeface="Carlito"/>
              </a:rPr>
              <a:t>Fig. 6 </a:t>
            </a:r>
            <a:r>
              <a:rPr sz="2904" spc="-18" dirty="0">
                <a:solidFill>
                  <a:prstClr val="black"/>
                </a:solidFill>
                <a:latin typeface="Carlito"/>
                <a:cs typeface="Carlito"/>
              </a:rPr>
              <a:t>Rate </a:t>
            </a:r>
            <a:r>
              <a:rPr sz="2904" dirty="0">
                <a:solidFill>
                  <a:prstClr val="black"/>
                </a:solidFill>
                <a:latin typeface="Carlito"/>
                <a:cs typeface="Carlito"/>
              </a:rPr>
              <a:t>and </a:t>
            </a:r>
            <a:r>
              <a:rPr sz="2904" spc="-14" dirty="0">
                <a:solidFill>
                  <a:prstClr val="black"/>
                </a:solidFill>
                <a:latin typeface="Carlito"/>
                <a:cs typeface="Carlito"/>
              </a:rPr>
              <a:t>diversity gain </a:t>
            </a:r>
            <a:r>
              <a:rPr sz="2904" dirty="0">
                <a:solidFill>
                  <a:prstClr val="black"/>
                </a:solidFill>
                <a:latin typeface="Carlito"/>
                <a:cs typeface="Carlito"/>
              </a:rPr>
              <a:t>of  3 × 3 </a:t>
            </a:r>
            <a:r>
              <a:rPr sz="2904" spc="-5" dirty="0">
                <a:solidFill>
                  <a:prstClr val="black"/>
                </a:solidFill>
                <a:latin typeface="Carlito"/>
                <a:cs typeface="Carlito"/>
              </a:rPr>
              <a:t>MIMO </a:t>
            </a:r>
            <a:r>
              <a:rPr sz="2904" spc="-27" dirty="0">
                <a:solidFill>
                  <a:prstClr val="black"/>
                </a:solidFill>
                <a:latin typeface="Carlito"/>
                <a:cs typeface="Carlito"/>
              </a:rPr>
              <a:t>system </a:t>
            </a:r>
            <a:r>
              <a:rPr sz="2904" spc="-5" dirty="0">
                <a:solidFill>
                  <a:prstClr val="black"/>
                </a:solidFill>
                <a:latin typeface="Carlito"/>
                <a:cs typeface="Carlito"/>
              </a:rPr>
              <a:t>(Case</a:t>
            </a:r>
            <a:r>
              <a:rPr sz="2904" spc="-18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904" spc="-5" dirty="0">
                <a:solidFill>
                  <a:prstClr val="black"/>
                </a:solidFill>
                <a:latin typeface="Carlito"/>
                <a:cs typeface="Carlito"/>
              </a:rPr>
              <a:t>II)</a:t>
            </a:r>
            <a:endParaRPr sz="2904">
              <a:solidFill>
                <a:prstClr val="black"/>
              </a:solidFill>
              <a:latin typeface="Carlito"/>
              <a:cs typeface="Carli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253090" y="4066391"/>
            <a:ext cx="1102467" cy="1189488"/>
            <a:chOff x="4417938" y="4480560"/>
            <a:chExt cx="1214755" cy="1310640"/>
          </a:xfrm>
        </p:grpSpPr>
        <p:sp>
          <p:nvSpPr>
            <p:cNvPr id="26" name="object 26"/>
            <p:cNvSpPr/>
            <p:nvPr/>
          </p:nvSpPr>
          <p:spPr>
            <a:xfrm>
              <a:off x="4417938" y="5013960"/>
              <a:ext cx="1214755" cy="104139"/>
            </a:xfrm>
            <a:custGeom>
              <a:avLst/>
              <a:gdLst/>
              <a:ahLst/>
              <a:cxnLst/>
              <a:rect l="l" t="t" r="r" b="b"/>
              <a:pathLst>
                <a:path w="1214754" h="104139">
                  <a:moveTo>
                    <a:pt x="1190191" y="52578"/>
                  </a:moveTo>
                  <a:lnTo>
                    <a:pt x="1178314" y="45689"/>
                  </a:lnTo>
                  <a:lnTo>
                    <a:pt x="0" y="44196"/>
                  </a:lnTo>
                  <a:lnTo>
                    <a:pt x="0" y="56388"/>
                  </a:lnTo>
                  <a:lnTo>
                    <a:pt x="1181041" y="57884"/>
                  </a:lnTo>
                  <a:lnTo>
                    <a:pt x="1190191" y="52578"/>
                  </a:lnTo>
                  <a:close/>
                </a:path>
                <a:path w="1214754" h="104139">
                  <a:moveTo>
                    <a:pt x="1214628" y="51816"/>
                  </a:moveTo>
                  <a:lnTo>
                    <a:pt x="1129284" y="1524"/>
                  </a:lnTo>
                  <a:lnTo>
                    <a:pt x="1126236" y="0"/>
                  </a:lnTo>
                  <a:lnTo>
                    <a:pt x="1121664" y="1524"/>
                  </a:lnTo>
                  <a:lnTo>
                    <a:pt x="1118616" y="7620"/>
                  </a:lnTo>
                  <a:lnTo>
                    <a:pt x="1120140" y="10668"/>
                  </a:lnTo>
                  <a:lnTo>
                    <a:pt x="1123188" y="13716"/>
                  </a:lnTo>
                  <a:lnTo>
                    <a:pt x="1178314" y="45689"/>
                  </a:lnTo>
                  <a:lnTo>
                    <a:pt x="1202436" y="45720"/>
                  </a:lnTo>
                  <a:lnTo>
                    <a:pt x="1202436" y="59000"/>
                  </a:lnTo>
                  <a:lnTo>
                    <a:pt x="1214628" y="51816"/>
                  </a:lnTo>
                  <a:close/>
                </a:path>
                <a:path w="1214754" h="104139">
                  <a:moveTo>
                    <a:pt x="1199388" y="60796"/>
                  </a:moveTo>
                  <a:lnTo>
                    <a:pt x="1199388" y="57912"/>
                  </a:lnTo>
                  <a:lnTo>
                    <a:pt x="1181041" y="57884"/>
                  </a:lnTo>
                  <a:lnTo>
                    <a:pt x="1123188" y="91440"/>
                  </a:lnTo>
                  <a:lnTo>
                    <a:pt x="1120140" y="92964"/>
                  </a:lnTo>
                  <a:lnTo>
                    <a:pt x="1118616" y="96012"/>
                  </a:lnTo>
                  <a:lnTo>
                    <a:pt x="1121664" y="102108"/>
                  </a:lnTo>
                  <a:lnTo>
                    <a:pt x="1126236" y="103632"/>
                  </a:lnTo>
                  <a:lnTo>
                    <a:pt x="1129284" y="102108"/>
                  </a:lnTo>
                  <a:lnTo>
                    <a:pt x="1199388" y="60796"/>
                  </a:lnTo>
                  <a:close/>
                </a:path>
                <a:path w="1214754" h="104139">
                  <a:moveTo>
                    <a:pt x="1202436" y="57912"/>
                  </a:moveTo>
                  <a:lnTo>
                    <a:pt x="1202436" y="45720"/>
                  </a:lnTo>
                  <a:lnTo>
                    <a:pt x="1178314" y="45689"/>
                  </a:lnTo>
                  <a:lnTo>
                    <a:pt x="1190191" y="52578"/>
                  </a:lnTo>
                  <a:lnTo>
                    <a:pt x="1199388" y="47244"/>
                  </a:lnTo>
                  <a:lnTo>
                    <a:pt x="1199388" y="57908"/>
                  </a:lnTo>
                  <a:lnTo>
                    <a:pt x="1202436" y="57912"/>
                  </a:lnTo>
                  <a:close/>
                </a:path>
                <a:path w="1214754" h="104139">
                  <a:moveTo>
                    <a:pt x="1199381" y="57908"/>
                  </a:moveTo>
                  <a:lnTo>
                    <a:pt x="1190191" y="52578"/>
                  </a:lnTo>
                  <a:lnTo>
                    <a:pt x="1181041" y="57884"/>
                  </a:lnTo>
                  <a:lnTo>
                    <a:pt x="1199381" y="57908"/>
                  </a:lnTo>
                  <a:close/>
                </a:path>
                <a:path w="1214754" h="104139">
                  <a:moveTo>
                    <a:pt x="1199388" y="57908"/>
                  </a:moveTo>
                  <a:lnTo>
                    <a:pt x="1199388" y="47244"/>
                  </a:lnTo>
                  <a:lnTo>
                    <a:pt x="1190191" y="52578"/>
                  </a:lnTo>
                  <a:lnTo>
                    <a:pt x="1199388" y="57908"/>
                  </a:lnTo>
                  <a:close/>
                </a:path>
                <a:path w="1214754" h="104139">
                  <a:moveTo>
                    <a:pt x="1202436" y="59000"/>
                  </a:moveTo>
                  <a:lnTo>
                    <a:pt x="1202436" y="57912"/>
                  </a:lnTo>
                  <a:lnTo>
                    <a:pt x="1199381" y="57908"/>
                  </a:lnTo>
                  <a:lnTo>
                    <a:pt x="1199388" y="60796"/>
                  </a:lnTo>
                  <a:lnTo>
                    <a:pt x="1202436" y="59000"/>
                  </a:lnTo>
                  <a:close/>
                </a:path>
              </a:pathLst>
            </a:custGeom>
            <a:solidFill>
              <a:srgbClr val="497EBA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4619106" y="4480560"/>
              <a:ext cx="812800" cy="1310640"/>
            </a:xfrm>
            <a:custGeom>
              <a:avLst/>
              <a:gdLst/>
              <a:ahLst/>
              <a:cxnLst/>
              <a:rect l="l" t="t" r="r" b="b"/>
              <a:pathLst>
                <a:path w="812800" h="1310639">
                  <a:moveTo>
                    <a:pt x="812292" y="655320"/>
                  </a:moveTo>
                  <a:lnTo>
                    <a:pt x="807720" y="556260"/>
                  </a:lnTo>
                  <a:lnTo>
                    <a:pt x="794004" y="461772"/>
                  </a:lnTo>
                  <a:lnTo>
                    <a:pt x="772668" y="373380"/>
                  </a:lnTo>
                  <a:lnTo>
                    <a:pt x="754380" y="316992"/>
                  </a:lnTo>
                  <a:lnTo>
                    <a:pt x="733044" y="265176"/>
                  </a:lnTo>
                  <a:lnTo>
                    <a:pt x="708660" y="216408"/>
                  </a:lnTo>
                  <a:lnTo>
                    <a:pt x="681228" y="172212"/>
                  </a:lnTo>
                  <a:lnTo>
                    <a:pt x="635508" y="114300"/>
                  </a:lnTo>
                  <a:lnTo>
                    <a:pt x="601980" y="80772"/>
                  </a:lnTo>
                  <a:lnTo>
                    <a:pt x="565404" y="51816"/>
                  </a:lnTo>
                  <a:lnTo>
                    <a:pt x="528828" y="30480"/>
                  </a:lnTo>
                  <a:lnTo>
                    <a:pt x="489204" y="13716"/>
                  </a:lnTo>
                  <a:lnTo>
                    <a:pt x="448056" y="3048"/>
                  </a:lnTo>
                  <a:lnTo>
                    <a:pt x="405384" y="0"/>
                  </a:lnTo>
                  <a:lnTo>
                    <a:pt x="362712" y="3048"/>
                  </a:lnTo>
                  <a:lnTo>
                    <a:pt x="323088" y="13716"/>
                  </a:lnTo>
                  <a:lnTo>
                    <a:pt x="283464" y="30480"/>
                  </a:lnTo>
                  <a:lnTo>
                    <a:pt x="245364" y="53340"/>
                  </a:lnTo>
                  <a:lnTo>
                    <a:pt x="210312" y="80772"/>
                  </a:lnTo>
                  <a:lnTo>
                    <a:pt x="176784" y="114300"/>
                  </a:lnTo>
                  <a:lnTo>
                    <a:pt x="131064" y="172212"/>
                  </a:lnTo>
                  <a:lnTo>
                    <a:pt x="103632" y="217932"/>
                  </a:lnTo>
                  <a:lnTo>
                    <a:pt x="79248" y="265176"/>
                  </a:lnTo>
                  <a:lnTo>
                    <a:pt x="57912" y="318516"/>
                  </a:lnTo>
                  <a:lnTo>
                    <a:pt x="39624" y="373380"/>
                  </a:lnTo>
                  <a:lnTo>
                    <a:pt x="24384" y="431292"/>
                  </a:lnTo>
                  <a:lnTo>
                    <a:pt x="4572" y="556260"/>
                  </a:lnTo>
                  <a:lnTo>
                    <a:pt x="0" y="655320"/>
                  </a:lnTo>
                  <a:lnTo>
                    <a:pt x="4572" y="754380"/>
                  </a:lnTo>
                  <a:lnTo>
                    <a:pt x="18288" y="848868"/>
                  </a:lnTo>
                  <a:lnTo>
                    <a:pt x="24384" y="879348"/>
                  </a:lnTo>
                  <a:lnTo>
                    <a:pt x="25908" y="885444"/>
                  </a:lnTo>
                  <a:lnTo>
                    <a:pt x="25908" y="623316"/>
                  </a:lnTo>
                  <a:lnTo>
                    <a:pt x="27432" y="589788"/>
                  </a:lnTo>
                  <a:lnTo>
                    <a:pt x="33528" y="527304"/>
                  </a:lnTo>
                  <a:lnTo>
                    <a:pt x="42672" y="466344"/>
                  </a:lnTo>
                  <a:lnTo>
                    <a:pt x="50292" y="437388"/>
                  </a:lnTo>
                  <a:lnTo>
                    <a:pt x="56388" y="408432"/>
                  </a:lnTo>
                  <a:lnTo>
                    <a:pt x="82296" y="326136"/>
                  </a:lnTo>
                  <a:lnTo>
                    <a:pt x="114300" y="251460"/>
                  </a:lnTo>
                  <a:lnTo>
                    <a:pt x="138684" y="207264"/>
                  </a:lnTo>
                  <a:lnTo>
                    <a:pt x="166116" y="166116"/>
                  </a:lnTo>
                  <a:lnTo>
                    <a:pt x="211836" y="114300"/>
                  </a:lnTo>
                  <a:lnTo>
                    <a:pt x="243840" y="85344"/>
                  </a:lnTo>
                  <a:lnTo>
                    <a:pt x="277368" y="62484"/>
                  </a:lnTo>
                  <a:lnTo>
                    <a:pt x="313944" y="44196"/>
                  </a:lnTo>
                  <a:lnTo>
                    <a:pt x="350520" y="32004"/>
                  </a:lnTo>
                  <a:lnTo>
                    <a:pt x="387096" y="25908"/>
                  </a:lnTo>
                  <a:lnTo>
                    <a:pt x="425196" y="25908"/>
                  </a:lnTo>
                  <a:lnTo>
                    <a:pt x="463296" y="32004"/>
                  </a:lnTo>
                  <a:lnTo>
                    <a:pt x="499872" y="44196"/>
                  </a:lnTo>
                  <a:lnTo>
                    <a:pt x="534924" y="62484"/>
                  </a:lnTo>
                  <a:lnTo>
                    <a:pt x="601980" y="114300"/>
                  </a:lnTo>
                  <a:lnTo>
                    <a:pt x="630936" y="149352"/>
                  </a:lnTo>
                  <a:lnTo>
                    <a:pt x="646176" y="167640"/>
                  </a:lnTo>
                  <a:lnTo>
                    <a:pt x="673608" y="207264"/>
                  </a:lnTo>
                  <a:lnTo>
                    <a:pt x="710184" y="275844"/>
                  </a:lnTo>
                  <a:lnTo>
                    <a:pt x="729996" y="326136"/>
                  </a:lnTo>
                  <a:lnTo>
                    <a:pt x="748284" y="381000"/>
                  </a:lnTo>
                  <a:lnTo>
                    <a:pt x="763524" y="437388"/>
                  </a:lnTo>
                  <a:lnTo>
                    <a:pt x="778764" y="527304"/>
                  </a:lnTo>
                  <a:lnTo>
                    <a:pt x="784860" y="591312"/>
                  </a:lnTo>
                  <a:lnTo>
                    <a:pt x="786384" y="623316"/>
                  </a:lnTo>
                  <a:lnTo>
                    <a:pt x="786384" y="885139"/>
                  </a:lnTo>
                  <a:lnTo>
                    <a:pt x="787908" y="879348"/>
                  </a:lnTo>
                  <a:lnTo>
                    <a:pt x="794004" y="848868"/>
                  </a:lnTo>
                  <a:lnTo>
                    <a:pt x="807720" y="754380"/>
                  </a:lnTo>
                  <a:lnTo>
                    <a:pt x="812292" y="655320"/>
                  </a:lnTo>
                  <a:close/>
                </a:path>
                <a:path w="812800" h="1310639">
                  <a:moveTo>
                    <a:pt x="786384" y="885139"/>
                  </a:moveTo>
                  <a:lnTo>
                    <a:pt x="786384" y="688848"/>
                  </a:lnTo>
                  <a:lnTo>
                    <a:pt x="784860" y="720852"/>
                  </a:lnTo>
                  <a:lnTo>
                    <a:pt x="778764" y="783336"/>
                  </a:lnTo>
                  <a:lnTo>
                    <a:pt x="769620" y="844296"/>
                  </a:lnTo>
                  <a:lnTo>
                    <a:pt x="763524" y="874776"/>
                  </a:lnTo>
                  <a:lnTo>
                    <a:pt x="755904" y="902208"/>
                  </a:lnTo>
                  <a:lnTo>
                    <a:pt x="748284" y="931164"/>
                  </a:lnTo>
                  <a:lnTo>
                    <a:pt x="720852" y="1010412"/>
                  </a:lnTo>
                  <a:lnTo>
                    <a:pt x="697992" y="1059180"/>
                  </a:lnTo>
                  <a:lnTo>
                    <a:pt x="673608" y="1103376"/>
                  </a:lnTo>
                  <a:lnTo>
                    <a:pt x="646176" y="1144524"/>
                  </a:lnTo>
                  <a:lnTo>
                    <a:pt x="615696" y="1181100"/>
                  </a:lnTo>
                  <a:lnTo>
                    <a:pt x="585216" y="1211580"/>
                  </a:lnTo>
                  <a:lnTo>
                    <a:pt x="551688" y="1237488"/>
                  </a:lnTo>
                  <a:lnTo>
                    <a:pt x="516636" y="1258824"/>
                  </a:lnTo>
                  <a:lnTo>
                    <a:pt x="498348" y="1266444"/>
                  </a:lnTo>
                  <a:lnTo>
                    <a:pt x="481584" y="1274064"/>
                  </a:lnTo>
                  <a:lnTo>
                    <a:pt x="461772" y="1278636"/>
                  </a:lnTo>
                  <a:lnTo>
                    <a:pt x="443484" y="1283208"/>
                  </a:lnTo>
                  <a:lnTo>
                    <a:pt x="425196" y="1284732"/>
                  </a:lnTo>
                  <a:lnTo>
                    <a:pt x="405384" y="1286256"/>
                  </a:lnTo>
                  <a:lnTo>
                    <a:pt x="385572" y="1284614"/>
                  </a:lnTo>
                  <a:lnTo>
                    <a:pt x="367284" y="1283208"/>
                  </a:lnTo>
                  <a:lnTo>
                    <a:pt x="312420" y="1266444"/>
                  </a:lnTo>
                  <a:lnTo>
                    <a:pt x="260604" y="1237488"/>
                  </a:lnTo>
                  <a:lnTo>
                    <a:pt x="227076" y="1211580"/>
                  </a:lnTo>
                  <a:lnTo>
                    <a:pt x="195072" y="1179576"/>
                  </a:lnTo>
                  <a:lnTo>
                    <a:pt x="181356" y="1162812"/>
                  </a:lnTo>
                  <a:lnTo>
                    <a:pt x="166116" y="1144524"/>
                  </a:lnTo>
                  <a:lnTo>
                    <a:pt x="138684" y="1103376"/>
                  </a:lnTo>
                  <a:lnTo>
                    <a:pt x="114300" y="1059180"/>
                  </a:lnTo>
                  <a:lnTo>
                    <a:pt x="91440" y="1010412"/>
                  </a:lnTo>
                  <a:lnTo>
                    <a:pt x="73152" y="957072"/>
                  </a:lnTo>
                  <a:lnTo>
                    <a:pt x="64008" y="931164"/>
                  </a:lnTo>
                  <a:lnTo>
                    <a:pt x="48768" y="873252"/>
                  </a:lnTo>
                  <a:lnTo>
                    <a:pt x="33528" y="783336"/>
                  </a:lnTo>
                  <a:lnTo>
                    <a:pt x="27432" y="720852"/>
                  </a:lnTo>
                  <a:lnTo>
                    <a:pt x="25908" y="687324"/>
                  </a:lnTo>
                  <a:lnTo>
                    <a:pt x="25908" y="885444"/>
                  </a:lnTo>
                  <a:lnTo>
                    <a:pt x="39624" y="938784"/>
                  </a:lnTo>
                  <a:lnTo>
                    <a:pt x="57912" y="993648"/>
                  </a:lnTo>
                  <a:lnTo>
                    <a:pt x="79248" y="1045464"/>
                  </a:lnTo>
                  <a:lnTo>
                    <a:pt x="105156" y="1094232"/>
                  </a:lnTo>
                  <a:lnTo>
                    <a:pt x="117348" y="1117092"/>
                  </a:lnTo>
                  <a:lnTo>
                    <a:pt x="146304" y="1159764"/>
                  </a:lnTo>
                  <a:lnTo>
                    <a:pt x="176784" y="1197864"/>
                  </a:lnTo>
                  <a:lnTo>
                    <a:pt x="210312" y="1229868"/>
                  </a:lnTo>
                  <a:lnTo>
                    <a:pt x="246888" y="1258824"/>
                  </a:lnTo>
                  <a:lnTo>
                    <a:pt x="283464" y="1281684"/>
                  </a:lnTo>
                  <a:lnTo>
                    <a:pt x="323088" y="1296924"/>
                  </a:lnTo>
                  <a:lnTo>
                    <a:pt x="364236" y="1307592"/>
                  </a:lnTo>
                  <a:lnTo>
                    <a:pt x="385572" y="1310640"/>
                  </a:lnTo>
                  <a:lnTo>
                    <a:pt x="428244" y="1310640"/>
                  </a:lnTo>
                  <a:lnTo>
                    <a:pt x="469392" y="1303020"/>
                  </a:lnTo>
                  <a:lnTo>
                    <a:pt x="509016" y="1289304"/>
                  </a:lnTo>
                  <a:lnTo>
                    <a:pt x="548640" y="1269492"/>
                  </a:lnTo>
                  <a:lnTo>
                    <a:pt x="585216" y="1245108"/>
                  </a:lnTo>
                  <a:lnTo>
                    <a:pt x="618744" y="1214628"/>
                  </a:lnTo>
                  <a:lnTo>
                    <a:pt x="665988" y="1159764"/>
                  </a:lnTo>
                  <a:lnTo>
                    <a:pt x="694944" y="1117092"/>
                  </a:lnTo>
                  <a:lnTo>
                    <a:pt x="733044" y="1045464"/>
                  </a:lnTo>
                  <a:lnTo>
                    <a:pt x="754380" y="993648"/>
                  </a:lnTo>
                  <a:lnTo>
                    <a:pt x="772668" y="937260"/>
                  </a:lnTo>
                  <a:lnTo>
                    <a:pt x="786384" y="885139"/>
                  </a:lnTo>
                  <a:close/>
                </a:path>
              </a:pathLst>
            </a:custGeom>
            <a:solidFill>
              <a:srgbClr val="375D89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8" name="object 28"/>
          <p:cNvSpPr/>
          <p:nvPr/>
        </p:nvSpPr>
        <p:spPr>
          <a:xfrm>
            <a:off x="5493377" y="3428770"/>
            <a:ext cx="361918" cy="77801"/>
          </a:xfrm>
          <a:custGeom>
            <a:avLst/>
            <a:gdLst/>
            <a:ahLst/>
            <a:cxnLst/>
            <a:rect l="l" t="t" r="r" b="b"/>
            <a:pathLst>
              <a:path w="398779" h="85725">
                <a:moveTo>
                  <a:pt x="398483" y="0"/>
                </a:moveTo>
                <a:lnTo>
                  <a:pt x="359740" y="0"/>
                </a:lnTo>
                <a:lnTo>
                  <a:pt x="344839" y="12191"/>
                </a:lnTo>
                <a:lnTo>
                  <a:pt x="328075" y="22859"/>
                </a:lnTo>
                <a:lnTo>
                  <a:pt x="309787" y="32003"/>
                </a:lnTo>
                <a:lnTo>
                  <a:pt x="293023" y="41147"/>
                </a:lnTo>
                <a:lnTo>
                  <a:pt x="274735" y="47243"/>
                </a:lnTo>
                <a:lnTo>
                  <a:pt x="256447" y="51815"/>
                </a:lnTo>
                <a:lnTo>
                  <a:pt x="236635" y="56387"/>
                </a:lnTo>
                <a:lnTo>
                  <a:pt x="218347" y="59435"/>
                </a:lnTo>
                <a:lnTo>
                  <a:pt x="198535" y="59435"/>
                </a:lnTo>
                <a:lnTo>
                  <a:pt x="178723" y="57794"/>
                </a:lnTo>
                <a:lnTo>
                  <a:pt x="160435" y="56387"/>
                </a:lnTo>
                <a:lnTo>
                  <a:pt x="105571" y="39623"/>
                </a:lnTo>
                <a:lnTo>
                  <a:pt x="70519" y="21335"/>
                </a:lnTo>
                <a:lnTo>
                  <a:pt x="39087" y="0"/>
                </a:lnTo>
                <a:lnTo>
                  <a:pt x="0" y="0"/>
                </a:lnTo>
                <a:lnTo>
                  <a:pt x="40039" y="32003"/>
                </a:lnTo>
                <a:lnTo>
                  <a:pt x="78139" y="54863"/>
                </a:lnTo>
                <a:lnTo>
                  <a:pt x="117763" y="71627"/>
                </a:lnTo>
                <a:lnTo>
                  <a:pt x="157387" y="80771"/>
                </a:lnTo>
                <a:lnTo>
                  <a:pt x="200059" y="85343"/>
                </a:lnTo>
                <a:lnTo>
                  <a:pt x="221395" y="83819"/>
                </a:lnTo>
                <a:lnTo>
                  <a:pt x="242731" y="80771"/>
                </a:lnTo>
                <a:lnTo>
                  <a:pt x="262543" y="76199"/>
                </a:lnTo>
                <a:lnTo>
                  <a:pt x="283879" y="71627"/>
                </a:lnTo>
                <a:lnTo>
                  <a:pt x="323503" y="54863"/>
                </a:lnTo>
                <a:lnTo>
                  <a:pt x="360079" y="32003"/>
                </a:lnTo>
                <a:lnTo>
                  <a:pt x="378367" y="18287"/>
                </a:lnTo>
                <a:lnTo>
                  <a:pt x="398483" y="0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632996" y="4511294"/>
            <a:ext cx="341171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dirty="0">
                <a:solidFill>
                  <a:prstClr val="black"/>
                </a:solidFill>
                <a:latin typeface="Carlito"/>
                <a:cs typeface="Carlito"/>
              </a:rPr>
              <a:t>d=1</a:t>
            </a:r>
            <a:endParaRPr sz="1634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735815" y="4748840"/>
            <a:ext cx="2003804" cy="487676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34580" defTabSz="829909">
              <a:spcBef>
                <a:spcPts val="100"/>
              </a:spcBef>
            </a:pPr>
            <a:r>
              <a:rPr sz="2314" i="1" spc="18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314" i="1" spc="-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314" spc="14" dirty="0">
                <a:solidFill>
                  <a:prstClr val="black"/>
                </a:solidFill>
                <a:latin typeface="Symbol"/>
                <a:cs typeface="Symbol"/>
              </a:rPr>
              <a:t></a:t>
            </a:r>
            <a:r>
              <a:rPr sz="2314" spc="-5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314" spc="14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r>
              <a:rPr sz="2314" spc="-33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314" spc="41" dirty="0">
                <a:solidFill>
                  <a:prstClr val="black"/>
                </a:solidFill>
                <a:latin typeface="Times New Roman"/>
                <a:cs typeface="Times New Roman"/>
              </a:rPr>
              <a:t>log</a:t>
            </a:r>
            <a:r>
              <a:rPr sz="2042" spc="61" baseline="-24074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r>
              <a:rPr sz="2042" spc="-129" baseline="-2407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086" spc="-64" dirty="0">
                <a:solidFill>
                  <a:prstClr val="black"/>
                </a:solidFill>
                <a:latin typeface="Symbol"/>
                <a:cs typeface="Symbol"/>
              </a:rPr>
              <a:t></a:t>
            </a:r>
            <a:r>
              <a:rPr sz="2314" i="1" spc="-64" dirty="0">
                <a:solidFill>
                  <a:prstClr val="black"/>
                </a:solidFill>
                <a:latin typeface="Times New Roman"/>
                <a:cs typeface="Times New Roman"/>
              </a:rPr>
              <a:t>SNR</a:t>
            </a:r>
            <a:r>
              <a:rPr sz="3086" spc="-64" dirty="0">
                <a:solidFill>
                  <a:prstClr val="black"/>
                </a:solidFill>
                <a:latin typeface="Symbol"/>
                <a:cs typeface="Symbol"/>
              </a:rPr>
              <a:t></a:t>
            </a:r>
            <a:endParaRPr sz="3086"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495188" y="5545365"/>
            <a:ext cx="2320194" cy="348857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34580" defTabSz="829909">
              <a:lnSpc>
                <a:spcPts val="1643"/>
              </a:lnSpc>
              <a:spcBef>
                <a:spcPts val="100"/>
              </a:spcBef>
            </a:pPr>
            <a:r>
              <a:rPr sz="2541" i="1" spc="68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2246" i="1" spc="102" baseline="-23569" dirty="0">
                <a:solidFill>
                  <a:prstClr val="black"/>
                </a:solidFill>
                <a:latin typeface="Times New Roman"/>
                <a:cs typeface="Times New Roman"/>
              </a:rPr>
              <a:t>e </a:t>
            </a:r>
            <a:r>
              <a:rPr sz="3358" spc="-77" dirty="0">
                <a:solidFill>
                  <a:prstClr val="black"/>
                </a:solidFill>
                <a:latin typeface="Symbol"/>
                <a:cs typeface="Symbol"/>
              </a:rPr>
              <a:t></a:t>
            </a:r>
            <a:r>
              <a:rPr sz="2541" i="1" spc="-77" dirty="0">
                <a:solidFill>
                  <a:prstClr val="black"/>
                </a:solidFill>
                <a:latin typeface="Times New Roman"/>
                <a:cs typeface="Times New Roman"/>
              </a:rPr>
              <a:t>SNR</a:t>
            </a:r>
            <a:r>
              <a:rPr sz="3358" spc="-77" dirty="0">
                <a:solidFill>
                  <a:prstClr val="black"/>
                </a:solidFill>
                <a:latin typeface="Symbol"/>
                <a:cs typeface="Symbol"/>
              </a:rPr>
              <a:t></a:t>
            </a:r>
            <a:r>
              <a:rPr sz="3358" spc="-65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541" spc="5" dirty="0">
                <a:solidFill>
                  <a:prstClr val="black"/>
                </a:solidFill>
                <a:latin typeface="Symbol"/>
                <a:cs typeface="Symbol"/>
              </a:rPr>
              <a:t></a:t>
            </a:r>
            <a:r>
              <a:rPr sz="2541" spc="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541" i="1" dirty="0">
                <a:solidFill>
                  <a:prstClr val="black"/>
                </a:solidFill>
                <a:latin typeface="Times New Roman"/>
                <a:cs typeface="Times New Roman"/>
              </a:rPr>
              <a:t>SNR</a:t>
            </a:r>
            <a:endParaRPr sz="2541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R="27664" algn="r" defTabSz="829909">
              <a:lnSpc>
                <a:spcPts val="871"/>
              </a:lnSpc>
            </a:pPr>
            <a:r>
              <a:rPr sz="1498" spc="-18" dirty="0">
                <a:solidFill>
                  <a:prstClr val="black"/>
                </a:solidFill>
                <a:latin typeface="Symbol"/>
                <a:cs typeface="Symbol"/>
              </a:rPr>
              <a:t></a:t>
            </a:r>
            <a:r>
              <a:rPr sz="1498" spc="-5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1498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9705" y="735361"/>
            <a:ext cx="6808438" cy="62610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dirty="0"/>
              <a:t>MIMO </a:t>
            </a:r>
            <a:r>
              <a:rPr spc="-5" dirty="0"/>
              <a:t>Wireless</a:t>
            </a:r>
            <a:r>
              <a:rPr spc="-113" dirty="0"/>
              <a:t> </a:t>
            </a:r>
            <a:r>
              <a:rPr spc="-5" dirty="0"/>
              <a:t>Communications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32444" y="2218625"/>
            <a:ext cx="6894307" cy="2157647"/>
          </a:xfrm>
          <a:prstGeom prst="rect">
            <a:avLst/>
          </a:prstGeom>
        </p:spPr>
        <p:txBody>
          <a:bodyPr vert="horz" wrap="square" lIns="0" tIns="99700" rIns="0" bIns="0" rtlCol="0">
            <a:spAutoFit/>
          </a:bodyPr>
          <a:lstStyle/>
          <a:p>
            <a:pPr marL="322743" indent="-311216" defTabSz="829909">
              <a:spcBef>
                <a:spcPts val="785"/>
              </a:spcBef>
              <a:buFont typeface="Arial"/>
              <a:buChar char="•"/>
              <a:tabLst>
                <a:tab pos="322166" algn="l"/>
                <a:tab pos="322743" algn="l"/>
              </a:tabLst>
            </a:pPr>
            <a:r>
              <a:rPr sz="2904" dirty="0">
                <a:solidFill>
                  <a:prstClr val="black"/>
                </a:solidFill>
                <a:latin typeface="Carlito"/>
                <a:cs typeface="Carlito"/>
              </a:rPr>
              <a:t>Need </a:t>
            </a:r>
            <a:r>
              <a:rPr sz="2904" spc="-27" dirty="0">
                <a:solidFill>
                  <a:prstClr val="black"/>
                </a:solidFill>
                <a:latin typeface="Carlito"/>
                <a:cs typeface="Carlito"/>
              </a:rPr>
              <a:t>for </a:t>
            </a:r>
            <a:r>
              <a:rPr sz="2904" dirty="0">
                <a:solidFill>
                  <a:prstClr val="black"/>
                </a:solidFill>
                <a:latin typeface="Carlito"/>
                <a:cs typeface="Carlito"/>
              </a:rPr>
              <a:t>a </a:t>
            </a:r>
            <a:r>
              <a:rPr sz="2904" spc="-9" dirty="0">
                <a:solidFill>
                  <a:prstClr val="black"/>
                </a:solidFill>
                <a:latin typeface="Carlito"/>
                <a:cs typeface="Carlito"/>
              </a:rPr>
              <a:t>proper </a:t>
            </a:r>
            <a:r>
              <a:rPr sz="2904" spc="-5" dirty="0">
                <a:solidFill>
                  <a:prstClr val="black"/>
                </a:solidFill>
                <a:latin typeface="Carlito"/>
                <a:cs typeface="Carlito"/>
              </a:rPr>
              <a:t>design </a:t>
            </a:r>
            <a:r>
              <a:rPr sz="2904" spc="-27" dirty="0">
                <a:solidFill>
                  <a:prstClr val="black"/>
                </a:solidFill>
                <a:latin typeface="Carlito"/>
                <a:cs typeface="Carlito"/>
              </a:rPr>
              <a:t>for </a:t>
            </a:r>
            <a:r>
              <a:rPr sz="2904" spc="-5" dirty="0">
                <a:solidFill>
                  <a:prstClr val="black"/>
                </a:solidFill>
                <a:latin typeface="Carlito"/>
                <a:cs typeface="Carlito"/>
              </a:rPr>
              <a:t>MIMO</a:t>
            </a:r>
            <a:r>
              <a:rPr sz="2904" spc="68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904" spc="-27" dirty="0">
                <a:solidFill>
                  <a:prstClr val="black"/>
                </a:solidFill>
                <a:latin typeface="Carlito"/>
                <a:cs typeface="Carlito"/>
              </a:rPr>
              <a:t>systems</a:t>
            </a:r>
            <a:endParaRPr sz="2904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322743" indent="-311216" defTabSz="829909">
              <a:spcBef>
                <a:spcPts val="699"/>
              </a:spcBef>
              <a:buFont typeface="Arial"/>
              <a:buChar char="•"/>
              <a:tabLst>
                <a:tab pos="322166" algn="l"/>
                <a:tab pos="322743" algn="l"/>
              </a:tabLst>
            </a:pPr>
            <a:r>
              <a:rPr sz="2904" spc="-5" dirty="0">
                <a:solidFill>
                  <a:prstClr val="black"/>
                </a:solidFill>
                <a:latin typeface="Carlito"/>
                <a:cs typeface="Carlito"/>
              </a:rPr>
              <a:t>As </a:t>
            </a:r>
            <a:r>
              <a:rPr sz="2904" dirty="0">
                <a:solidFill>
                  <a:prstClr val="black"/>
                </a:solidFill>
                <a:latin typeface="Carlito"/>
                <a:cs typeface="Carlito"/>
              </a:rPr>
              <a:t>r </a:t>
            </a:r>
            <a:r>
              <a:rPr sz="2904" spc="-5" dirty="0">
                <a:solidFill>
                  <a:prstClr val="black"/>
                </a:solidFill>
                <a:latin typeface="Carlito"/>
                <a:cs typeface="Carlito"/>
              </a:rPr>
              <a:t>decrease, </a:t>
            </a:r>
            <a:r>
              <a:rPr sz="2904" dirty="0">
                <a:solidFill>
                  <a:prstClr val="black"/>
                </a:solidFill>
                <a:latin typeface="Carlito"/>
                <a:cs typeface="Carlito"/>
              </a:rPr>
              <a:t>d</a:t>
            </a:r>
            <a:r>
              <a:rPr sz="2904" spc="-68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904" spc="-9" dirty="0">
                <a:solidFill>
                  <a:prstClr val="black"/>
                </a:solidFill>
                <a:latin typeface="Carlito"/>
                <a:cs typeface="Carlito"/>
              </a:rPr>
              <a:t>increase</a:t>
            </a:r>
            <a:endParaRPr sz="2904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322743" indent="-311216" defTabSz="829909">
              <a:spcBef>
                <a:spcPts val="694"/>
              </a:spcBef>
              <a:buFont typeface="Arial"/>
              <a:buChar char="•"/>
              <a:tabLst>
                <a:tab pos="322166" algn="l"/>
                <a:tab pos="322743" algn="l"/>
              </a:tabLst>
            </a:pPr>
            <a:r>
              <a:rPr sz="2904" spc="-5" dirty="0">
                <a:solidFill>
                  <a:prstClr val="black"/>
                </a:solidFill>
                <a:latin typeface="Carlito"/>
                <a:cs typeface="Carlito"/>
              </a:rPr>
              <a:t>As </a:t>
            </a:r>
            <a:r>
              <a:rPr sz="2904" dirty="0">
                <a:solidFill>
                  <a:prstClr val="black"/>
                </a:solidFill>
                <a:latin typeface="Carlito"/>
                <a:cs typeface="Carlito"/>
              </a:rPr>
              <a:t>r </a:t>
            </a:r>
            <a:r>
              <a:rPr sz="2904" spc="-5" dirty="0">
                <a:solidFill>
                  <a:prstClr val="black"/>
                </a:solidFill>
                <a:latin typeface="Carlito"/>
                <a:cs typeface="Carlito"/>
              </a:rPr>
              <a:t>increase, </a:t>
            </a:r>
            <a:r>
              <a:rPr sz="2904" dirty="0">
                <a:solidFill>
                  <a:prstClr val="black"/>
                </a:solidFill>
                <a:latin typeface="Carlito"/>
                <a:cs typeface="Carlito"/>
              </a:rPr>
              <a:t>d</a:t>
            </a:r>
            <a:r>
              <a:rPr sz="2904" spc="-9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904" spc="-5" dirty="0">
                <a:solidFill>
                  <a:prstClr val="black"/>
                </a:solidFill>
                <a:latin typeface="Carlito"/>
                <a:cs typeface="Carlito"/>
              </a:rPr>
              <a:t>decrease</a:t>
            </a:r>
            <a:endParaRPr sz="2904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322743" indent="-311216" defTabSz="829909">
              <a:spcBef>
                <a:spcPts val="699"/>
              </a:spcBef>
              <a:buFont typeface="Arial"/>
              <a:buChar char="•"/>
              <a:tabLst>
                <a:tab pos="322166" algn="l"/>
                <a:tab pos="322743" algn="l"/>
              </a:tabLst>
            </a:pPr>
            <a:r>
              <a:rPr sz="2904" spc="-9" dirty="0">
                <a:solidFill>
                  <a:prstClr val="black"/>
                </a:solidFill>
                <a:latin typeface="Carlito"/>
                <a:cs typeface="Carlito"/>
              </a:rPr>
              <a:t>Diversity-multiplexing </a:t>
            </a:r>
            <a:r>
              <a:rPr sz="2904" spc="-14" dirty="0">
                <a:solidFill>
                  <a:prstClr val="black"/>
                </a:solidFill>
                <a:latin typeface="Carlito"/>
                <a:cs typeface="Carlito"/>
              </a:rPr>
              <a:t>trade-off</a:t>
            </a:r>
            <a:r>
              <a:rPr sz="2904" spc="36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904" spc="-5" dirty="0">
                <a:solidFill>
                  <a:prstClr val="black"/>
                </a:solidFill>
                <a:latin typeface="Carlito"/>
                <a:cs typeface="Carlito"/>
              </a:rPr>
              <a:t>[1]</a:t>
            </a:r>
            <a:endParaRPr sz="2904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66584" y="4974834"/>
            <a:ext cx="4226026" cy="437007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34580" defTabSz="829909">
              <a:spcBef>
                <a:spcPts val="86"/>
              </a:spcBef>
            </a:pPr>
            <a:r>
              <a:rPr sz="2042" spc="-5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2042" spc="-7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768" spc="-23" dirty="0">
                <a:solidFill>
                  <a:prstClr val="black"/>
                </a:solidFill>
                <a:latin typeface="Symbol"/>
                <a:cs typeface="Symbol"/>
              </a:rPr>
              <a:t></a:t>
            </a:r>
            <a:r>
              <a:rPr sz="2042" i="1" spc="-23" dirty="0">
                <a:solidFill>
                  <a:prstClr val="black"/>
                </a:solidFill>
                <a:latin typeface="Times New Roman"/>
                <a:cs typeface="Times New Roman"/>
              </a:rPr>
              <a:t>N</a:t>
            </a:r>
            <a:r>
              <a:rPr sz="2110" i="1" spc="-34" baseline="-19713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110" i="1" spc="197" baseline="-1971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042" spc="-5" dirty="0">
                <a:solidFill>
                  <a:prstClr val="black"/>
                </a:solidFill>
                <a:latin typeface="Symbol"/>
                <a:cs typeface="Symbol"/>
              </a:rPr>
              <a:t></a:t>
            </a:r>
            <a:r>
              <a:rPr sz="2042" spc="-18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042" i="1" spc="-5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042" i="1" spc="-32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768" spc="-218" dirty="0">
                <a:solidFill>
                  <a:prstClr val="black"/>
                </a:solidFill>
                <a:latin typeface="Symbol"/>
                <a:cs typeface="Symbol"/>
              </a:rPr>
              <a:t></a:t>
            </a:r>
            <a:r>
              <a:rPr sz="2042" i="1" spc="-218" dirty="0">
                <a:solidFill>
                  <a:prstClr val="black"/>
                </a:solidFill>
                <a:latin typeface="Times New Roman"/>
                <a:cs typeface="Times New Roman"/>
              </a:rPr>
              <a:t>N</a:t>
            </a:r>
            <a:r>
              <a:rPr sz="2042" i="1" spc="-25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110" i="1" spc="14" baseline="-19713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110" i="1" spc="496" baseline="-1971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042" spc="-5" dirty="0">
                <a:solidFill>
                  <a:prstClr val="black"/>
                </a:solidFill>
                <a:latin typeface="Symbol"/>
                <a:cs typeface="Symbol"/>
              </a:rPr>
              <a:t></a:t>
            </a:r>
            <a:r>
              <a:rPr sz="2042" spc="-18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042" i="1" spc="-5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042" i="1" spc="-33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768" spc="-154" dirty="0">
                <a:solidFill>
                  <a:prstClr val="black"/>
                </a:solidFill>
                <a:latin typeface="Symbol"/>
                <a:cs typeface="Symbol"/>
              </a:rPr>
              <a:t></a:t>
            </a:r>
            <a:r>
              <a:rPr sz="2042" spc="-154" dirty="0">
                <a:solidFill>
                  <a:prstClr val="black"/>
                </a:solidFill>
                <a:latin typeface="Times New Roman"/>
                <a:cs typeface="Times New Roman"/>
              </a:rPr>
              <a:t>,0</a:t>
            </a:r>
            <a:r>
              <a:rPr sz="2042" spc="-8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042" spc="-5" dirty="0">
                <a:solidFill>
                  <a:prstClr val="black"/>
                </a:solidFill>
                <a:latin typeface="Symbol"/>
                <a:cs typeface="Symbol"/>
              </a:rPr>
              <a:t></a:t>
            </a:r>
            <a:r>
              <a:rPr sz="2042" spc="-3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042" i="1" spc="-5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042" i="1" spc="4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042" spc="-5" dirty="0">
                <a:solidFill>
                  <a:prstClr val="black"/>
                </a:solidFill>
                <a:latin typeface="Symbol"/>
                <a:cs typeface="Symbol"/>
              </a:rPr>
              <a:t></a:t>
            </a:r>
            <a:r>
              <a:rPr sz="2042" spc="-1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042" spc="-14" dirty="0">
                <a:solidFill>
                  <a:prstClr val="black"/>
                </a:solidFill>
                <a:latin typeface="Times New Roman"/>
                <a:cs typeface="Times New Roman"/>
              </a:rPr>
              <a:t>min</a:t>
            </a:r>
            <a:r>
              <a:rPr sz="2768" spc="-14" dirty="0">
                <a:solidFill>
                  <a:prstClr val="black"/>
                </a:solidFill>
                <a:latin typeface="Symbol"/>
                <a:cs typeface="Symbol"/>
              </a:rPr>
              <a:t></a:t>
            </a:r>
            <a:r>
              <a:rPr sz="2042" i="1" spc="-14" dirty="0">
                <a:solidFill>
                  <a:prstClr val="black"/>
                </a:solidFill>
                <a:latin typeface="Times New Roman"/>
                <a:cs typeface="Times New Roman"/>
              </a:rPr>
              <a:t>N</a:t>
            </a:r>
            <a:r>
              <a:rPr sz="2110" i="1" spc="-20" baseline="-19713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110" i="1" spc="150" baseline="-1971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042" spc="-5" dirty="0">
                <a:solidFill>
                  <a:prstClr val="black"/>
                </a:solidFill>
                <a:latin typeface="Times New Roman"/>
                <a:cs typeface="Times New Roman"/>
              </a:rPr>
              <a:t>,</a:t>
            </a:r>
            <a:r>
              <a:rPr sz="2042" spc="-9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042" i="1" spc="132" dirty="0">
                <a:solidFill>
                  <a:prstClr val="black"/>
                </a:solidFill>
                <a:latin typeface="Times New Roman"/>
                <a:cs typeface="Times New Roman"/>
              </a:rPr>
              <a:t>N</a:t>
            </a:r>
            <a:r>
              <a:rPr sz="2110" i="1" spc="197" baseline="-19713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110" i="1" spc="81" baseline="-1971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768" spc="-268" dirty="0">
                <a:solidFill>
                  <a:prstClr val="black"/>
                </a:solidFill>
                <a:latin typeface="Symbol"/>
                <a:cs typeface="Symbol"/>
              </a:rPr>
              <a:t></a:t>
            </a:r>
            <a:endParaRPr sz="2768" dirty="0"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58354" y="5070779"/>
            <a:ext cx="609147" cy="325310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34580" defTabSz="829909">
              <a:spcBef>
                <a:spcPts val="86"/>
              </a:spcBef>
            </a:pPr>
            <a:r>
              <a:rPr sz="3063" i="1" spc="81" baseline="13580" dirty="0">
                <a:solidFill>
                  <a:prstClr val="black"/>
                </a:solidFill>
                <a:latin typeface="Times New Roman"/>
                <a:cs typeface="Times New Roman"/>
              </a:rPr>
              <a:t>d</a:t>
            </a:r>
            <a:r>
              <a:rPr sz="1407" i="1" spc="54" dirty="0">
                <a:solidFill>
                  <a:prstClr val="black"/>
                </a:solidFill>
                <a:latin typeface="Times New Roman"/>
                <a:cs typeface="Times New Roman"/>
              </a:rPr>
              <a:t>opt</a:t>
            </a:r>
            <a:endParaRPr sz="1407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9705" y="735361"/>
            <a:ext cx="6808438" cy="62610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dirty="0"/>
              <a:t>MIMO </a:t>
            </a:r>
            <a:r>
              <a:rPr spc="-5" dirty="0"/>
              <a:t>Wireless</a:t>
            </a:r>
            <a:r>
              <a:rPr spc="-113" dirty="0"/>
              <a:t> </a:t>
            </a:r>
            <a:r>
              <a:rPr spc="-5" dirty="0"/>
              <a:t>Communications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32444" y="1775472"/>
            <a:ext cx="5476027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743" indent="-311216" defTabSz="829909">
              <a:spcBef>
                <a:spcPts val="91"/>
              </a:spcBef>
              <a:buFont typeface="Arial"/>
              <a:buChar char="•"/>
              <a:tabLst>
                <a:tab pos="322166" algn="l"/>
                <a:tab pos="322743" algn="l"/>
              </a:tabLst>
            </a:pPr>
            <a:r>
              <a:rPr sz="2904" spc="-9" dirty="0">
                <a:solidFill>
                  <a:prstClr val="black"/>
                </a:solidFill>
                <a:latin typeface="Carlito"/>
                <a:cs typeface="Carlito"/>
              </a:rPr>
              <a:t>Narrowband </a:t>
            </a:r>
            <a:r>
              <a:rPr sz="2904" spc="-5" dirty="0">
                <a:solidFill>
                  <a:prstClr val="black"/>
                </a:solidFill>
                <a:latin typeface="Carlito"/>
                <a:cs typeface="Carlito"/>
              </a:rPr>
              <a:t>MIMO </a:t>
            </a:r>
            <a:r>
              <a:rPr sz="2904" spc="-23" dirty="0">
                <a:solidFill>
                  <a:prstClr val="black"/>
                </a:solidFill>
                <a:latin typeface="Carlito"/>
                <a:cs typeface="Carlito"/>
              </a:rPr>
              <a:t>System </a:t>
            </a:r>
            <a:r>
              <a:rPr sz="2904" dirty="0">
                <a:solidFill>
                  <a:prstClr val="black"/>
                </a:solidFill>
                <a:latin typeface="Carlito"/>
                <a:cs typeface="Carlito"/>
              </a:rPr>
              <a:t>Model</a:t>
            </a:r>
            <a:endParaRPr sz="2904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32917" y="2453665"/>
            <a:ext cx="1726602" cy="975680"/>
          </a:xfrm>
          <a:custGeom>
            <a:avLst/>
            <a:gdLst/>
            <a:ahLst/>
            <a:cxnLst/>
            <a:rect l="l" t="t" r="r" b="b"/>
            <a:pathLst>
              <a:path w="1902460" h="1075054">
                <a:moveTo>
                  <a:pt x="1902383" y="355092"/>
                </a:moveTo>
                <a:lnTo>
                  <a:pt x="1625473" y="285508"/>
                </a:lnTo>
                <a:lnTo>
                  <a:pt x="1763699" y="6096"/>
                </a:lnTo>
                <a:lnTo>
                  <a:pt x="1753031" y="0"/>
                </a:lnTo>
                <a:lnTo>
                  <a:pt x="1610804" y="284454"/>
                </a:lnTo>
                <a:lnTo>
                  <a:pt x="0" y="1074432"/>
                </a:lnTo>
                <a:lnTo>
                  <a:pt x="26746" y="1074432"/>
                </a:lnTo>
                <a:lnTo>
                  <a:pt x="1617357" y="296418"/>
                </a:lnTo>
                <a:lnTo>
                  <a:pt x="1899335" y="367284"/>
                </a:lnTo>
                <a:lnTo>
                  <a:pt x="1902383" y="355092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84070" y="2325034"/>
            <a:ext cx="1459198" cy="1104196"/>
          </a:xfrm>
          <a:custGeom>
            <a:avLst/>
            <a:gdLst/>
            <a:ahLst/>
            <a:cxnLst/>
            <a:rect l="l" t="t" r="r" b="b"/>
            <a:pathLst>
              <a:path w="1607820" h="1216660">
                <a:moveTo>
                  <a:pt x="1607261" y="1216164"/>
                </a:moveTo>
                <a:lnTo>
                  <a:pt x="363118" y="426427"/>
                </a:lnTo>
                <a:lnTo>
                  <a:pt x="220980" y="0"/>
                </a:lnTo>
                <a:lnTo>
                  <a:pt x="208788" y="4572"/>
                </a:lnTo>
                <a:lnTo>
                  <a:pt x="349935" y="426542"/>
                </a:lnTo>
                <a:lnTo>
                  <a:pt x="0" y="496824"/>
                </a:lnTo>
                <a:lnTo>
                  <a:pt x="3048" y="509016"/>
                </a:lnTo>
                <a:lnTo>
                  <a:pt x="358013" y="437730"/>
                </a:lnTo>
                <a:lnTo>
                  <a:pt x="1584363" y="1216164"/>
                </a:lnTo>
                <a:lnTo>
                  <a:pt x="1607261" y="1216164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3550" y="2342553"/>
            <a:ext cx="471415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spc="-5" dirty="0">
                <a:solidFill>
                  <a:prstClr val="black"/>
                </a:solidFill>
                <a:latin typeface="Carlito"/>
                <a:cs typeface="Carlito"/>
              </a:rPr>
              <a:t>Ant</a:t>
            </a:r>
            <a:r>
              <a:rPr sz="1634" spc="-86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1634" dirty="0">
                <a:solidFill>
                  <a:prstClr val="black"/>
                </a:solidFill>
                <a:latin typeface="Carlito"/>
                <a:cs typeface="Carlito"/>
              </a:rPr>
              <a:t>1</a:t>
            </a:r>
            <a:endParaRPr sz="1634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09206" y="2212540"/>
            <a:ext cx="471415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spc="-5" dirty="0">
                <a:solidFill>
                  <a:prstClr val="black"/>
                </a:solidFill>
                <a:latin typeface="Carlito"/>
                <a:cs typeface="Carlito"/>
              </a:rPr>
              <a:t>Ant</a:t>
            </a:r>
            <a:r>
              <a:rPr sz="1634" spc="-86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1634" dirty="0">
                <a:solidFill>
                  <a:prstClr val="black"/>
                </a:solidFill>
                <a:latin typeface="Carlito"/>
                <a:cs typeface="Carlito"/>
              </a:rPr>
              <a:t>1</a:t>
            </a:r>
            <a:endParaRPr sz="1634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88084" y="2540803"/>
            <a:ext cx="1037345" cy="94513"/>
          </a:xfrm>
          <a:custGeom>
            <a:avLst/>
            <a:gdLst/>
            <a:ahLst/>
            <a:cxnLst/>
            <a:rect l="l" t="t" r="r" b="b"/>
            <a:pathLst>
              <a:path w="1143000" h="104139">
                <a:moveTo>
                  <a:pt x="1118719" y="52487"/>
                </a:moveTo>
                <a:lnTo>
                  <a:pt x="1107387" y="45688"/>
                </a:lnTo>
                <a:lnTo>
                  <a:pt x="0" y="44196"/>
                </a:lnTo>
                <a:lnTo>
                  <a:pt x="0" y="56388"/>
                </a:lnTo>
                <a:lnTo>
                  <a:pt x="1109416" y="57883"/>
                </a:lnTo>
                <a:lnTo>
                  <a:pt x="1118719" y="52487"/>
                </a:lnTo>
                <a:close/>
              </a:path>
              <a:path w="1143000" h="104139">
                <a:moveTo>
                  <a:pt x="1143000" y="51816"/>
                </a:moveTo>
                <a:lnTo>
                  <a:pt x="1057656" y="1524"/>
                </a:lnTo>
                <a:lnTo>
                  <a:pt x="1054608" y="0"/>
                </a:lnTo>
                <a:lnTo>
                  <a:pt x="1051560" y="1524"/>
                </a:lnTo>
                <a:lnTo>
                  <a:pt x="1048512" y="4572"/>
                </a:lnTo>
                <a:lnTo>
                  <a:pt x="1046988" y="7620"/>
                </a:lnTo>
                <a:lnTo>
                  <a:pt x="1048512" y="10668"/>
                </a:lnTo>
                <a:lnTo>
                  <a:pt x="1051560" y="12192"/>
                </a:lnTo>
                <a:lnTo>
                  <a:pt x="1107387" y="45688"/>
                </a:lnTo>
                <a:lnTo>
                  <a:pt x="1130808" y="45720"/>
                </a:lnTo>
                <a:lnTo>
                  <a:pt x="1130808" y="59000"/>
                </a:lnTo>
                <a:lnTo>
                  <a:pt x="1143000" y="51816"/>
                </a:lnTo>
                <a:close/>
              </a:path>
              <a:path w="1143000" h="104139">
                <a:moveTo>
                  <a:pt x="1127760" y="60796"/>
                </a:moveTo>
                <a:lnTo>
                  <a:pt x="1127760" y="57912"/>
                </a:lnTo>
                <a:lnTo>
                  <a:pt x="1109416" y="57883"/>
                </a:lnTo>
                <a:lnTo>
                  <a:pt x="1051560" y="91440"/>
                </a:lnTo>
                <a:lnTo>
                  <a:pt x="1048512" y="92964"/>
                </a:lnTo>
                <a:lnTo>
                  <a:pt x="1046988" y="96012"/>
                </a:lnTo>
                <a:lnTo>
                  <a:pt x="1050036" y="102108"/>
                </a:lnTo>
                <a:lnTo>
                  <a:pt x="1054608" y="103632"/>
                </a:lnTo>
                <a:lnTo>
                  <a:pt x="1057656" y="102108"/>
                </a:lnTo>
                <a:lnTo>
                  <a:pt x="1127760" y="60796"/>
                </a:lnTo>
                <a:close/>
              </a:path>
              <a:path w="1143000" h="104139">
                <a:moveTo>
                  <a:pt x="1130808" y="57912"/>
                </a:moveTo>
                <a:lnTo>
                  <a:pt x="1130808" y="45720"/>
                </a:lnTo>
                <a:lnTo>
                  <a:pt x="1107387" y="45688"/>
                </a:lnTo>
                <a:lnTo>
                  <a:pt x="1118719" y="52487"/>
                </a:lnTo>
                <a:lnTo>
                  <a:pt x="1127760" y="47244"/>
                </a:lnTo>
                <a:lnTo>
                  <a:pt x="1127760" y="57907"/>
                </a:lnTo>
                <a:lnTo>
                  <a:pt x="1130808" y="57912"/>
                </a:lnTo>
                <a:close/>
              </a:path>
              <a:path w="1143000" h="104139">
                <a:moveTo>
                  <a:pt x="1127753" y="57907"/>
                </a:moveTo>
                <a:lnTo>
                  <a:pt x="1118719" y="52487"/>
                </a:lnTo>
                <a:lnTo>
                  <a:pt x="1109416" y="57883"/>
                </a:lnTo>
                <a:lnTo>
                  <a:pt x="1127753" y="57907"/>
                </a:lnTo>
                <a:close/>
              </a:path>
              <a:path w="1143000" h="104139">
                <a:moveTo>
                  <a:pt x="1127760" y="57907"/>
                </a:moveTo>
                <a:lnTo>
                  <a:pt x="1127760" y="47244"/>
                </a:lnTo>
                <a:lnTo>
                  <a:pt x="1118719" y="52487"/>
                </a:lnTo>
                <a:lnTo>
                  <a:pt x="1127760" y="57907"/>
                </a:lnTo>
                <a:close/>
              </a:path>
              <a:path w="1143000" h="104139">
                <a:moveTo>
                  <a:pt x="1130808" y="59000"/>
                </a:moveTo>
                <a:lnTo>
                  <a:pt x="1130808" y="57912"/>
                </a:lnTo>
                <a:lnTo>
                  <a:pt x="1127753" y="57907"/>
                </a:lnTo>
                <a:lnTo>
                  <a:pt x="1127760" y="60796"/>
                </a:lnTo>
                <a:lnTo>
                  <a:pt x="1130808" y="59000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48939" y="2713705"/>
            <a:ext cx="976833" cy="715191"/>
          </a:xfrm>
          <a:custGeom>
            <a:avLst/>
            <a:gdLst/>
            <a:ahLst/>
            <a:cxnLst/>
            <a:rect l="l" t="t" r="r" b="b"/>
            <a:pathLst>
              <a:path w="1076325" h="788035">
                <a:moveTo>
                  <a:pt x="514515" y="787908"/>
                </a:moveTo>
                <a:lnTo>
                  <a:pt x="10668" y="0"/>
                </a:lnTo>
                <a:lnTo>
                  <a:pt x="0" y="6096"/>
                </a:lnTo>
                <a:lnTo>
                  <a:pt x="499948" y="787908"/>
                </a:lnTo>
                <a:lnTo>
                  <a:pt x="514515" y="787908"/>
                </a:lnTo>
                <a:close/>
              </a:path>
              <a:path w="1076325" h="788035">
                <a:moveTo>
                  <a:pt x="1075944" y="74676"/>
                </a:moveTo>
                <a:lnTo>
                  <a:pt x="989076" y="121920"/>
                </a:lnTo>
                <a:lnTo>
                  <a:pt x="986028" y="123444"/>
                </a:lnTo>
                <a:lnTo>
                  <a:pt x="984504" y="128016"/>
                </a:lnTo>
                <a:lnTo>
                  <a:pt x="987552" y="131064"/>
                </a:lnTo>
                <a:lnTo>
                  <a:pt x="989076" y="134112"/>
                </a:lnTo>
                <a:lnTo>
                  <a:pt x="992124" y="134112"/>
                </a:lnTo>
                <a:lnTo>
                  <a:pt x="995172" y="132588"/>
                </a:lnTo>
                <a:lnTo>
                  <a:pt x="1052449" y="101130"/>
                </a:lnTo>
                <a:lnTo>
                  <a:pt x="640626" y="787908"/>
                </a:lnTo>
                <a:lnTo>
                  <a:pt x="656234" y="787908"/>
                </a:lnTo>
                <a:lnTo>
                  <a:pt x="1063332" y="109397"/>
                </a:lnTo>
                <a:lnTo>
                  <a:pt x="1062228" y="173736"/>
                </a:lnTo>
                <a:lnTo>
                  <a:pt x="1062228" y="176784"/>
                </a:lnTo>
                <a:lnTo>
                  <a:pt x="1065276" y="179832"/>
                </a:lnTo>
                <a:lnTo>
                  <a:pt x="1072896" y="179832"/>
                </a:lnTo>
                <a:lnTo>
                  <a:pt x="1074420" y="176784"/>
                </a:lnTo>
                <a:lnTo>
                  <a:pt x="1074420" y="173736"/>
                </a:lnTo>
                <a:lnTo>
                  <a:pt x="1075728" y="88747"/>
                </a:lnTo>
                <a:lnTo>
                  <a:pt x="1075944" y="88392"/>
                </a:lnTo>
                <a:lnTo>
                  <a:pt x="1075728" y="88277"/>
                </a:lnTo>
                <a:lnTo>
                  <a:pt x="1075944" y="74676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78823" y="3042415"/>
            <a:ext cx="319272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4580" defTabSz="829909">
              <a:spcBef>
                <a:spcPts val="91"/>
              </a:spcBef>
            </a:pPr>
            <a:r>
              <a:rPr sz="2451" baseline="13888" dirty="0">
                <a:solidFill>
                  <a:prstClr val="black"/>
                </a:solidFill>
                <a:latin typeface="Carlito"/>
                <a:cs typeface="Carlito"/>
              </a:rPr>
              <a:t>h</a:t>
            </a:r>
            <a:r>
              <a:rPr sz="1089" dirty="0">
                <a:solidFill>
                  <a:prstClr val="black"/>
                </a:solidFill>
                <a:latin typeface="Carlito"/>
                <a:cs typeface="Carlito"/>
              </a:rPr>
              <a:t>12</a:t>
            </a:r>
            <a:endParaRPr sz="1089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36500" y="2263715"/>
            <a:ext cx="319272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4580" defTabSz="829909">
              <a:spcBef>
                <a:spcPts val="91"/>
              </a:spcBef>
            </a:pPr>
            <a:r>
              <a:rPr sz="2451" baseline="13888" dirty="0">
                <a:solidFill>
                  <a:prstClr val="black"/>
                </a:solidFill>
                <a:latin typeface="Carlito"/>
                <a:cs typeface="Carlito"/>
              </a:rPr>
              <a:t>h</a:t>
            </a:r>
            <a:r>
              <a:rPr sz="1089" dirty="0">
                <a:solidFill>
                  <a:prstClr val="black"/>
                </a:solidFill>
                <a:latin typeface="Carlito"/>
                <a:cs typeface="Carlito"/>
              </a:rPr>
              <a:t>11</a:t>
            </a:r>
            <a:endParaRPr sz="1089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55450" y="2991239"/>
            <a:ext cx="229367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4580" defTabSz="829909">
              <a:spcBef>
                <a:spcPts val="91"/>
              </a:spcBef>
            </a:pPr>
            <a:r>
              <a:rPr sz="1634" dirty="0">
                <a:solidFill>
                  <a:prstClr val="black"/>
                </a:solidFill>
                <a:latin typeface="Carlito"/>
                <a:cs typeface="Carlito"/>
              </a:rPr>
              <a:t>x</a:t>
            </a:r>
            <a:r>
              <a:rPr sz="1634" baseline="-20833" dirty="0">
                <a:solidFill>
                  <a:prstClr val="black"/>
                </a:solidFill>
                <a:latin typeface="Carlito"/>
                <a:cs typeface="Carlito"/>
              </a:rPr>
              <a:t>1</a:t>
            </a:r>
            <a:endParaRPr sz="1634" baseline="-20833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04827" y="2861225"/>
            <a:ext cx="233403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4580" defTabSz="829909">
              <a:spcBef>
                <a:spcPts val="91"/>
              </a:spcBef>
            </a:pPr>
            <a:r>
              <a:rPr sz="1634" dirty="0">
                <a:solidFill>
                  <a:prstClr val="black"/>
                </a:solidFill>
                <a:latin typeface="Carlito"/>
                <a:cs typeface="Carlito"/>
              </a:rPr>
              <a:t>y</a:t>
            </a:r>
            <a:r>
              <a:rPr sz="1634" baseline="-20833" dirty="0">
                <a:solidFill>
                  <a:prstClr val="black"/>
                </a:solidFill>
                <a:latin typeface="Carlito"/>
                <a:cs typeface="Carlito"/>
              </a:rPr>
              <a:t>1</a:t>
            </a:r>
            <a:endParaRPr sz="1634" baseline="-20833">
              <a:solidFill>
                <a:prstClr val="black"/>
              </a:solidFill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648663" y="3482711"/>
            <a:ext cx="1124943" cy="801061"/>
            <a:chOff x="1548246" y="3837432"/>
            <a:chExt cx="1239520" cy="882650"/>
          </a:xfrm>
        </p:grpSpPr>
        <p:sp>
          <p:nvSpPr>
            <p:cNvPr id="15" name="object 15"/>
            <p:cNvSpPr/>
            <p:nvPr/>
          </p:nvSpPr>
          <p:spPr>
            <a:xfrm>
              <a:off x="1560438" y="3849624"/>
              <a:ext cx="1214755" cy="858519"/>
            </a:xfrm>
            <a:custGeom>
              <a:avLst/>
              <a:gdLst/>
              <a:ahLst/>
              <a:cxnLst/>
              <a:rect l="l" t="t" r="r" b="b"/>
              <a:pathLst>
                <a:path w="1214755" h="858520">
                  <a:moveTo>
                    <a:pt x="1214628" y="429768"/>
                  </a:moveTo>
                  <a:lnTo>
                    <a:pt x="1212151" y="390592"/>
                  </a:lnTo>
                  <a:lnTo>
                    <a:pt x="1204865" y="352414"/>
                  </a:lnTo>
                  <a:lnTo>
                    <a:pt x="1192981" y="315383"/>
                  </a:lnTo>
                  <a:lnTo>
                    <a:pt x="1176714" y="279650"/>
                  </a:lnTo>
                  <a:lnTo>
                    <a:pt x="1156275" y="245367"/>
                  </a:lnTo>
                  <a:lnTo>
                    <a:pt x="1131880" y="212682"/>
                  </a:lnTo>
                  <a:lnTo>
                    <a:pt x="1103740" y="181747"/>
                  </a:lnTo>
                  <a:lnTo>
                    <a:pt x="1072070" y="152713"/>
                  </a:lnTo>
                  <a:lnTo>
                    <a:pt x="1037082" y="125730"/>
                  </a:lnTo>
                  <a:lnTo>
                    <a:pt x="998989" y="100947"/>
                  </a:lnTo>
                  <a:lnTo>
                    <a:pt x="958005" y="78517"/>
                  </a:lnTo>
                  <a:lnTo>
                    <a:pt x="914343" y="58589"/>
                  </a:lnTo>
                  <a:lnTo>
                    <a:pt x="868216" y="41314"/>
                  </a:lnTo>
                  <a:lnTo>
                    <a:pt x="819838" y="26842"/>
                  </a:lnTo>
                  <a:lnTo>
                    <a:pt x="769422" y="15324"/>
                  </a:lnTo>
                  <a:lnTo>
                    <a:pt x="717181" y="6911"/>
                  </a:lnTo>
                  <a:lnTo>
                    <a:pt x="663327" y="1752"/>
                  </a:lnTo>
                  <a:lnTo>
                    <a:pt x="608076" y="0"/>
                  </a:lnTo>
                  <a:lnTo>
                    <a:pt x="552584" y="1752"/>
                  </a:lnTo>
                  <a:lnTo>
                    <a:pt x="498517" y="6911"/>
                  </a:lnTo>
                  <a:lnTo>
                    <a:pt x="446087" y="15324"/>
                  </a:lnTo>
                  <a:lnTo>
                    <a:pt x="395506" y="26842"/>
                  </a:lnTo>
                  <a:lnTo>
                    <a:pt x="346985" y="41314"/>
                  </a:lnTo>
                  <a:lnTo>
                    <a:pt x="300736" y="58589"/>
                  </a:lnTo>
                  <a:lnTo>
                    <a:pt x="256970" y="78517"/>
                  </a:lnTo>
                  <a:lnTo>
                    <a:pt x="215900" y="100947"/>
                  </a:lnTo>
                  <a:lnTo>
                    <a:pt x="177736" y="125730"/>
                  </a:lnTo>
                  <a:lnTo>
                    <a:pt x="142691" y="152713"/>
                  </a:lnTo>
                  <a:lnTo>
                    <a:pt x="110976" y="181747"/>
                  </a:lnTo>
                  <a:lnTo>
                    <a:pt x="82804" y="212682"/>
                  </a:lnTo>
                  <a:lnTo>
                    <a:pt x="58384" y="245367"/>
                  </a:lnTo>
                  <a:lnTo>
                    <a:pt x="37930" y="279650"/>
                  </a:lnTo>
                  <a:lnTo>
                    <a:pt x="21653" y="315383"/>
                  </a:lnTo>
                  <a:lnTo>
                    <a:pt x="9764" y="352414"/>
                  </a:lnTo>
                  <a:lnTo>
                    <a:pt x="2476" y="390592"/>
                  </a:lnTo>
                  <a:lnTo>
                    <a:pt x="0" y="429768"/>
                  </a:lnTo>
                  <a:lnTo>
                    <a:pt x="2476" y="468703"/>
                  </a:lnTo>
                  <a:lnTo>
                    <a:pt x="9764" y="506668"/>
                  </a:lnTo>
                  <a:lnTo>
                    <a:pt x="21653" y="543510"/>
                  </a:lnTo>
                  <a:lnTo>
                    <a:pt x="37930" y="579078"/>
                  </a:lnTo>
                  <a:lnTo>
                    <a:pt x="58384" y="613218"/>
                  </a:lnTo>
                  <a:lnTo>
                    <a:pt x="82804" y="645780"/>
                  </a:lnTo>
                  <a:lnTo>
                    <a:pt x="110976" y="676611"/>
                  </a:lnTo>
                  <a:lnTo>
                    <a:pt x="142691" y="705559"/>
                  </a:lnTo>
                  <a:lnTo>
                    <a:pt x="177736" y="732472"/>
                  </a:lnTo>
                  <a:lnTo>
                    <a:pt x="215900" y="757198"/>
                  </a:lnTo>
                  <a:lnTo>
                    <a:pt x="256970" y="779584"/>
                  </a:lnTo>
                  <a:lnTo>
                    <a:pt x="300736" y="799479"/>
                  </a:lnTo>
                  <a:lnTo>
                    <a:pt x="346985" y="816730"/>
                  </a:lnTo>
                  <a:lnTo>
                    <a:pt x="395506" y="831186"/>
                  </a:lnTo>
                  <a:lnTo>
                    <a:pt x="446087" y="842694"/>
                  </a:lnTo>
                  <a:lnTo>
                    <a:pt x="498517" y="851102"/>
                  </a:lnTo>
                  <a:lnTo>
                    <a:pt x="552584" y="856259"/>
                  </a:lnTo>
                  <a:lnTo>
                    <a:pt x="608076" y="858012"/>
                  </a:lnTo>
                  <a:lnTo>
                    <a:pt x="663327" y="856259"/>
                  </a:lnTo>
                  <a:lnTo>
                    <a:pt x="717181" y="851102"/>
                  </a:lnTo>
                  <a:lnTo>
                    <a:pt x="769422" y="842694"/>
                  </a:lnTo>
                  <a:lnTo>
                    <a:pt x="819838" y="831186"/>
                  </a:lnTo>
                  <a:lnTo>
                    <a:pt x="868216" y="816730"/>
                  </a:lnTo>
                  <a:lnTo>
                    <a:pt x="914343" y="799479"/>
                  </a:lnTo>
                  <a:lnTo>
                    <a:pt x="958005" y="779584"/>
                  </a:lnTo>
                  <a:lnTo>
                    <a:pt x="998989" y="757198"/>
                  </a:lnTo>
                  <a:lnTo>
                    <a:pt x="1037082" y="732472"/>
                  </a:lnTo>
                  <a:lnTo>
                    <a:pt x="1072070" y="705559"/>
                  </a:lnTo>
                  <a:lnTo>
                    <a:pt x="1103740" y="676611"/>
                  </a:lnTo>
                  <a:lnTo>
                    <a:pt x="1131880" y="645780"/>
                  </a:lnTo>
                  <a:lnTo>
                    <a:pt x="1156275" y="613218"/>
                  </a:lnTo>
                  <a:lnTo>
                    <a:pt x="1176714" y="579078"/>
                  </a:lnTo>
                  <a:lnTo>
                    <a:pt x="1192981" y="543510"/>
                  </a:lnTo>
                  <a:lnTo>
                    <a:pt x="1204865" y="506668"/>
                  </a:lnTo>
                  <a:lnTo>
                    <a:pt x="1212151" y="468703"/>
                  </a:lnTo>
                  <a:lnTo>
                    <a:pt x="1214628" y="429768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548246" y="3837432"/>
              <a:ext cx="1239520" cy="882650"/>
            </a:xfrm>
            <a:custGeom>
              <a:avLst/>
              <a:gdLst/>
              <a:ahLst/>
              <a:cxnLst/>
              <a:rect l="l" t="t" r="r" b="b"/>
              <a:pathLst>
                <a:path w="1239520" h="882650">
                  <a:moveTo>
                    <a:pt x="1239012" y="463296"/>
                  </a:moveTo>
                  <a:lnTo>
                    <a:pt x="1239012" y="417576"/>
                  </a:lnTo>
                  <a:lnTo>
                    <a:pt x="1235964" y="394716"/>
                  </a:lnTo>
                  <a:lnTo>
                    <a:pt x="1231392" y="373380"/>
                  </a:lnTo>
                  <a:lnTo>
                    <a:pt x="1226820" y="350520"/>
                  </a:lnTo>
                  <a:lnTo>
                    <a:pt x="1211580" y="307848"/>
                  </a:lnTo>
                  <a:lnTo>
                    <a:pt x="1190244" y="268224"/>
                  </a:lnTo>
                  <a:lnTo>
                    <a:pt x="1162812" y="228600"/>
                  </a:lnTo>
                  <a:lnTo>
                    <a:pt x="1132332" y="192024"/>
                  </a:lnTo>
                  <a:lnTo>
                    <a:pt x="1095756" y="158496"/>
                  </a:lnTo>
                  <a:lnTo>
                    <a:pt x="1056132" y="128016"/>
                  </a:lnTo>
                  <a:lnTo>
                    <a:pt x="1011936" y="99060"/>
                  </a:lnTo>
                  <a:lnTo>
                    <a:pt x="964692" y="74676"/>
                  </a:lnTo>
                  <a:lnTo>
                    <a:pt x="912876" y="51816"/>
                  </a:lnTo>
                  <a:lnTo>
                    <a:pt x="859536" y="33528"/>
                  </a:lnTo>
                  <a:lnTo>
                    <a:pt x="803148" y="19812"/>
                  </a:lnTo>
                  <a:lnTo>
                    <a:pt x="743712" y="9144"/>
                  </a:lnTo>
                  <a:lnTo>
                    <a:pt x="682752" y="1524"/>
                  </a:lnTo>
                  <a:lnTo>
                    <a:pt x="650748" y="0"/>
                  </a:lnTo>
                  <a:lnTo>
                    <a:pt x="588264" y="0"/>
                  </a:lnTo>
                  <a:lnTo>
                    <a:pt x="525780" y="4572"/>
                  </a:lnTo>
                  <a:lnTo>
                    <a:pt x="464820" y="13716"/>
                  </a:lnTo>
                  <a:lnTo>
                    <a:pt x="406908" y="25908"/>
                  </a:lnTo>
                  <a:lnTo>
                    <a:pt x="379476" y="35052"/>
                  </a:lnTo>
                  <a:lnTo>
                    <a:pt x="352044" y="42672"/>
                  </a:lnTo>
                  <a:lnTo>
                    <a:pt x="298704" y="64008"/>
                  </a:lnTo>
                  <a:lnTo>
                    <a:pt x="249936" y="86868"/>
                  </a:lnTo>
                  <a:lnTo>
                    <a:pt x="204216" y="112776"/>
                  </a:lnTo>
                  <a:lnTo>
                    <a:pt x="161544" y="143256"/>
                  </a:lnTo>
                  <a:lnTo>
                    <a:pt x="143256" y="160020"/>
                  </a:lnTo>
                  <a:lnTo>
                    <a:pt x="123444" y="175260"/>
                  </a:lnTo>
                  <a:lnTo>
                    <a:pt x="89916" y="211836"/>
                  </a:lnTo>
                  <a:lnTo>
                    <a:pt x="60960" y="248412"/>
                  </a:lnTo>
                  <a:lnTo>
                    <a:pt x="38100" y="288036"/>
                  </a:lnTo>
                  <a:lnTo>
                    <a:pt x="12192" y="352044"/>
                  </a:lnTo>
                  <a:lnTo>
                    <a:pt x="0" y="419100"/>
                  </a:lnTo>
                  <a:lnTo>
                    <a:pt x="0" y="464820"/>
                  </a:lnTo>
                  <a:lnTo>
                    <a:pt x="3048" y="487680"/>
                  </a:lnTo>
                  <a:lnTo>
                    <a:pt x="7620" y="510540"/>
                  </a:lnTo>
                  <a:lnTo>
                    <a:pt x="12192" y="531876"/>
                  </a:lnTo>
                  <a:lnTo>
                    <a:pt x="24384" y="566013"/>
                  </a:lnTo>
                  <a:lnTo>
                    <a:pt x="24384" y="440436"/>
                  </a:lnTo>
                  <a:lnTo>
                    <a:pt x="27432" y="399288"/>
                  </a:lnTo>
                  <a:lnTo>
                    <a:pt x="36576" y="358140"/>
                  </a:lnTo>
                  <a:lnTo>
                    <a:pt x="51816" y="318516"/>
                  </a:lnTo>
                  <a:lnTo>
                    <a:pt x="71628" y="280416"/>
                  </a:lnTo>
                  <a:lnTo>
                    <a:pt x="96012" y="243840"/>
                  </a:lnTo>
                  <a:lnTo>
                    <a:pt x="124968" y="210312"/>
                  </a:lnTo>
                  <a:lnTo>
                    <a:pt x="178308" y="163068"/>
                  </a:lnTo>
                  <a:lnTo>
                    <a:pt x="217932" y="134112"/>
                  </a:lnTo>
                  <a:lnTo>
                    <a:pt x="262128" y="109728"/>
                  </a:lnTo>
                  <a:lnTo>
                    <a:pt x="309372" y="86868"/>
                  </a:lnTo>
                  <a:lnTo>
                    <a:pt x="387096" y="57912"/>
                  </a:lnTo>
                  <a:lnTo>
                    <a:pt x="441960" y="44196"/>
                  </a:lnTo>
                  <a:lnTo>
                    <a:pt x="499872" y="33528"/>
                  </a:lnTo>
                  <a:lnTo>
                    <a:pt x="559308" y="27432"/>
                  </a:lnTo>
                  <a:lnTo>
                    <a:pt x="588264" y="25908"/>
                  </a:lnTo>
                  <a:lnTo>
                    <a:pt x="650748" y="25908"/>
                  </a:lnTo>
                  <a:lnTo>
                    <a:pt x="681228" y="27432"/>
                  </a:lnTo>
                  <a:lnTo>
                    <a:pt x="710184" y="30480"/>
                  </a:lnTo>
                  <a:lnTo>
                    <a:pt x="740664" y="33528"/>
                  </a:lnTo>
                  <a:lnTo>
                    <a:pt x="769620" y="38100"/>
                  </a:lnTo>
                  <a:lnTo>
                    <a:pt x="797052" y="44196"/>
                  </a:lnTo>
                  <a:lnTo>
                    <a:pt x="826008" y="51816"/>
                  </a:lnTo>
                  <a:lnTo>
                    <a:pt x="851916" y="57912"/>
                  </a:lnTo>
                  <a:lnTo>
                    <a:pt x="905256" y="76200"/>
                  </a:lnTo>
                  <a:lnTo>
                    <a:pt x="954024" y="97536"/>
                  </a:lnTo>
                  <a:lnTo>
                    <a:pt x="999744" y="121920"/>
                  </a:lnTo>
                  <a:lnTo>
                    <a:pt x="1042416" y="149352"/>
                  </a:lnTo>
                  <a:lnTo>
                    <a:pt x="1080516" y="178308"/>
                  </a:lnTo>
                  <a:lnTo>
                    <a:pt x="1097280" y="195072"/>
                  </a:lnTo>
                  <a:lnTo>
                    <a:pt x="1114044" y="210312"/>
                  </a:lnTo>
                  <a:lnTo>
                    <a:pt x="1156716" y="263652"/>
                  </a:lnTo>
                  <a:lnTo>
                    <a:pt x="1179576" y="300228"/>
                  </a:lnTo>
                  <a:lnTo>
                    <a:pt x="1196340" y="338328"/>
                  </a:lnTo>
                  <a:lnTo>
                    <a:pt x="1211580" y="399288"/>
                  </a:lnTo>
                  <a:lnTo>
                    <a:pt x="1214628" y="441960"/>
                  </a:lnTo>
                  <a:lnTo>
                    <a:pt x="1214628" y="565099"/>
                  </a:lnTo>
                  <a:lnTo>
                    <a:pt x="1219200" y="553212"/>
                  </a:lnTo>
                  <a:lnTo>
                    <a:pt x="1226820" y="530352"/>
                  </a:lnTo>
                  <a:lnTo>
                    <a:pt x="1232916" y="509016"/>
                  </a:lnTo>
                  <a:lnTo>
                    <a:pt x="1239012" y="463296"/>
                  </a:lnTo>
                  <a:close/>
                </a:path>
                <a:path w="1239520" h="882650">
                  <a:moveTo>
                    <a:pt x="1214628" y="565099"/>
                  </a:moveTo>
                  <a:lnTo>
                    <a:pt x="1214628" y="441960"/>
                  </a:lnTo>
                  <a:lnTo>
                    <a:pt x="1211580" y="483108"/>
                  </a:lnTo>
                  <a:lnTo>
                    <a:pt x="1207008" y="504444"/>
                  </a:lnTo>
                  <a:lnTo>
                    <a:pt x="1187196" y="563880"/>
                  </a:lnTo>
                  <a:lnTo>
                    <a:pt x="1156716" y="620268"/>
                  </a:lnTo>
                  <a:lnTo>
                    <a:pt x="1129284" y="655320"/>
                  </a:lnTo>
                  <a:lnTo>
                    <a:pt x="1097280" y="688848"/>
                  </a:lnTo>
                  <a:lnTo>
                    <a:pt x="1060704" y="719328"/>
                  </a:lnTo>
                  <a:lnTo>
                    <a:pt x="1021080" y="748284"/>
                  </a:lnTo>
                  <a:lnTo>
                    <a:pt x="976884" y="774192"/>
                  </a:lnTo>
                  <a:lnTo>
                    <a:pt x="954024" y="784860"/>
                  </a:lnTo>
                  <a:lnTo>
                    <a:pt x="929640" y="797052"/>
                  </a:lnTo>
                  <a:lnTo>
                    <a:pt x="851916" y="824484"/>
                  </a:lnTo>
                  <a:lnTo>
                    <a:pt x="797052" y="838200"/>
                  </a:lnTo>
                  <a:lnTo>
                    <a:pt x="740664" y="848868"/>
                  </a:lnTo>
                  <a:lnTo>
                    <a:pt x="710184" y="851916"/>
                  </a:lnTo>
                  <a:lnTo>
                    <a:pt x="681228" y="854964"/>
                  </a:lnTo>
                  <a:lnTo>
                    <a:pt x="650748" y="856488"/>
                  </a:lnTo>
                  <a:lnTo>
                    <a:pt x="618744" y="858012"/>
                  </a:lnTo>
                  <a:lnTo>
                    <a:pt x="557784" y="854964"/>
                  </a:lnTo>
                  <a:lnTo>
                    <a:pt x="528828" y="851916"/>
                  </a:lnTo>
                  <a:lnTo>
                    <a:pt x="498348" y="848868"/>
                  </a:lnTo>
                  <a:lnTo>
                    <a:pt x="469392" y="844296"/>
                  </a:lnTo>
                  <a:lnTo>
                    <a:pt x="441960" y="838200"/>
                  </a:lnTo>
                  <a:lnTo>
                    <a:pt x="413004" y="832104"/>
                  </a:lnTo>
                  <a:lnTo>
                    <a:pt x="359664" y="815340"/>
                  </a:lnTo>
                  <a:lnTo>
                    <a:pt x="284988" y="784860"/>
                  </a:lnTo>
                  <a:lnTo>
                    <a:pt x="239268" y="760476"/>
                  </a:lnTo>
                  <a:lnTo>
                    <a:pt x="217932" y="748284"/>
                  </a:lnTo>
                  <a:lnTo>
                    <a:pt x="196596" y="734568"/>
                  </a:lnTo>
                  <a:lnTo>
                    <a:pt x="178308" y="719328"/>
                  </a:lnTo>
                  <a:lnTo>
                    <a:pt x="158496" y="704088"/>
                  </a:lnTo>
                  <a:lnTo>
                    <a:pt x="141732" y="688848"/>
                  </a:lnTo>
                  <a:lnTo>
                    <a:pt x="124968" y="672084"/>
                  </a:lnTo>
                  <a:lnTo>
                    <a:pt x="109728" y="655320"/>
                  </a:lnTo>
                  <a:lnTo>
                    <a:pt x="96012" y="637032"/>
                  </a:lnTo>
                  <a:lnTo>
                    <a:pt x="82296" y="620268"/>
                  </a:lnTo>
                  <a:lnTo>
                    <a:pt x="70104" y="601980"/>
                  </a:lnTo>
                  <a:lnTo>
                    <a:pt x="60960" y="582168"/>
                  </a:lnTo>
                  <a:lnTo>
                    <a:pt x="50292" y="563880"/>
                  </a:lnTo>
                  <a:lnTo>
                    <a:pt x="42672" y="544068"/>
                  </a:lnTo>
                  <a:lnTo>
                    <a:pt x="36576" y="524256"/>
                  </a:lnTo>
                  <a:lnTo>
                    <a:pt x="32004" y="502920"/>
                  </a:lnTo>
                  <a:lnTo>
                    <a:pt x="27432" y="483108"/>
                  </a:lnTo>
                  <a:lnTo>
                    <a:pt x="24384" y="440436"/>
                  </a:lnTo>
                  <a:lnTo>
                    <a:pt x="24384" y="566013"/>
                  </a:lnTo>
                  <a:lnTo>
                    <a:pt x="27432" y="574548"/>
                  </a:lnTo>
                  <a:lnTo>
                    <a:pt x="38100" y="594360"/>
                  </a:lnTo>
                  <a:lnTo>
                    <a:pt x="48768" y="615696"/>
                  </a:lnTo>
                  <a:lnTo>
                    <a:pt x="62484" y="633984"/>
                  </a:lnTo>
                  <a:lnTo>
                    <a:pt x="76200" y="653796"/>
                  </a:lnTo>
                  <a:lnTo>
                    <a:pt x="106680" y="690372"/>
                  </a:lnTo>
                  <a:lnTo>
                    <a:pt x="143256" y="723900"/>
                  </a:lnTo>
                  <a:lnTo>
                    <a:pt x="182880" y="754380"/>
                  </a:lnTo>
                  <a:lnTo>
                    <a:pt x="227076" y="783336"/>
                  </a:lnTo>
                  <a:lnTo>
                    <a:pt x="274320" y="807720"/>
                  </a:lnTo>
                  <a:lnTo>
                    <a:pt x="326136" y="830580"/>
                  </a:lnTo>
                  <a:lnTo>
                    <a:pt x="379476" y="848868"/>
                  </a:lnTo>
                  <a:lnTo>
                    <a:pt x="435864" y="862584"/>
                  </a:lnTo>
                  <a:lnTo>
                    <a:pt x="495300" y="873252"/>
                  </a:lnTo>
                  <a:lnTo>
                    <a:pt x="556260" y="880872"/>
                  </a:lnTo>
                  <a:lnTo>
                    <a:pt x="588264" y="882396"/>
                  </a:lnTo>
                  <a:lnTo>
                    <a:pt x="650748" y="882396"/>
                  </a:lnTo>
                  <a:lnTo>
                    <a:pt x="713232" y="877824"/>
                  </a:lnTo>
                  <a:lnTo>
                    <a:pt x="774192" y="868680"/>
                  </a:lnTo>
                  <a:lnTo>
                    <a:pt x="832104" y="856488"/>
                  </a:lnTo>
                  <a:lnTo>
                    <a:pt x="914400" y="830580"/>
                  </a:lnTo>
                  <a:lnTo>
                    <a:pt x="989076" y="795528"/>
                  </a:lnTo>
                  <a:lnTo>
                    <a:pt x="1034796" y="769620"/>
                  </a:lnTo>
                  <a:lnTo>
                    <a:pt x="1077468" y="739140"/>
                  </a:lnTo>
                  <a:lnTo>
                    <a:pt x="1115568" y="707136"/>
                  </a:lnTo>
                  <a:lnTo>
                    <a:pt x="1149096" y="672084"/>
                  </a:lnTo>
                  <a:lnTo>
                    <a:pt x="1178052" y="633984"/>
                  </a:lnTo>
                  <a:lnTo>
                    <a:pt x="1200912" y="594360"/>
                  </a:lnTo>
                  <a:lnTo>
                    <a:pt x="1211580" y="573024"/>
                  </a:lnTo>
                  <a:lnTo>
                    <a:pt x="1214628" y="565099"/>
                  </a:lnTo>
                  <a:close/>
                </a:path>
              </a:pathLst>
            </a:custGeom>
            <a:solidFill>
              <a:srgbClr val="375D89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108793" y="3732595"/>
            <a:ext cx="204587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spc="-82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634" dirty="0">
                <a:solidFill>
                  <a:srgbClr val="FFFFFF"/>
                </a:solidFill>
                <a:latin typeface="Carlito"/>
                <a:cs typeface="Carlito"/>
              </a:rPr>
              <a:t>x</a:t>
            </a:r>
            <a:endParaRPr sz="1634">
              <a:solidFill>
                <a:prstClr val="black"/>
              </a:solidFill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575360" y="3547718"/>
            <a:ext cx="1126095" cy="801061"/>
            <a:chOff x="6976735" y="3909060"/>
            <a:chExt cx="1240790" cy="882650"/>
          </a:xfrm>
        </p:grpSpPr>
        <p:sp>
          <p:nvSpPr>
            <p:cNvPr id="19" name="object 19"/>
            <p:cNvSpPr/>
            <p:nvPr/>
          </p:nvSpPr>
          <p:spPr>
            <a:xfrm>
              <a:off x="6990451" y="3921252"/>
              <a:ext cx="1213485" cy="858519"/>
            </a:xfrm>
            <a:custGeom>
              <a:avLst/>
              <a:gdLst/>
              <a:ahLst/>
              <a:cxnLst/>
              <a:rect l="l" t="t" r="r" b="b"/>
              <a:pathLst>
                <a:path w="1213484" h="858520">
                  <a:moveTo>
                    <a:pt x="1213104" y="428244"/>
                  </a:moveTo>
                  <a:lnTo>
                    <a:pt x="1210627" y="389308"/>
                  </a:lnTo>
                  <a:lnTo>
                    <a:pt x="1203341" y="351343"/>
                  </a:lnTo>
                  <a:lnTo>
                    <a:pt x="1191457" y="314501"/>
                  </a:lnTo>
                  <a:lnTo>
                    <a:pt x="1175190" y="278933"/>
                  </a:lnTo>
                  <a:lnTo>
                    <a:pt x="1154751" y="244793"/>
                  </a:lnTo>
                  <a:lnTo>
                    <a:pt x="1130356" y="212231"/>
                  </a:lnTo>
                  <a:lnTo>
                    <a:pt x="1102216" y="181400"/>
                  </a:lnTo>
                  <a:lnTo>
                    <a:pt x="1070546" y="152452"/>
                  </a:lnTo>
                  <a:lnTo>
                    <a:pt x="1035558" y="125539"/>
                  </a:lnTo>
                  <a:lnTo>
                    <a:pt x="997465" y="100813"/>
                  </a:lnTo>
                  <a:lnTo>
                    <a:pt x="956481" y="78427"/>
                  </a:lnTo>
                  <a:lnTo>
                    <a:pt x="912819" y="58532"/>
                  </a:lnTo>
                  <a:lnTo>
                    <a:pt x="866692" y="41281"/>
                  </a:lnTo>
                  <a:lnTo>
                    <a:pt x="818314" y="26825"/>
                  </a:lnTo>
                  <a:lnTo>
                    <a:pt x="767898" y="15317"/>
                  </a:lnTo>
                  <a:lnTo>
                    <a:pt x="715657" y="6909"/>
                  </a:lnTo>
                  <a:lnTo>
                    <a:pt x="661803" y="1752"/>
                  </a:lnTo>
                  <a:lnTo>
                    <a:pt x="606552" y="0"/>
                  </a:lnTo>
                  <a:lnTo>
                    <a:pt x="551300" y="1752"/>
                  </a:lnTo>
                  <a:lnTo>
                    <a:pt x="497446" y="6909"/>
                  </a:lnTo>
                  <a:lnTo>
                    <a:pt x="445205" y="15317"/>
                  </a:lnTo>
                  <a:lnTo>
                    <a:pt x="394789" y="26825"/>
                  </a:lnTo>
                  <a:lnTo>
                    <a:pt x="346411" y="41281"/>
                  </a:lnTo>
                  <a:lnTo>
                    <a:pt x="300284" y="58532"/>
                  </a:lnTo>
                  <a:lnTo>
                    <a:pt x="256622" y="78427"/>
                  </a:lnTo>
                  <a:lnTo>
                    <a:pt x="215638" y="100813"/>
                  </a:lnTo>
                  <a:lnTo>
                    <a:pt x="177546" y="125539"/>
                  </a:lnTo>
                  <a:lnTo>
                    <a:pt x="142557" y="152452"/>
                  </a:lnTo>
                  <a:lnTo>
                    <a:pt x="110887" y="181400"/>
                  </a:lnTo>
                  <a:lnTo>
                    <a:pt x="82747" y="212231"/>
                  </a:lnTo>
                  <a:lnTo>
                    <a:pt x="58352" y="244793"/>
                  </a:lnTo>
                  <a:lnTo>
                    <a:pt x="37913" y="278933"/>
                  </a:lnTo>
                  <a:lnTo>
                    <a:pt x="21646" y="314501"/>
                  </a:lnTo>
                  <a:lnTo>
                    <a:pt x="9762" y="351343"/>
                  </a:lnTo>
                  <a:lnTo>
                    <a:pt x="2476" y="389308"/>
                  </a:lnTo>
                  <a:lnTo>
                    <a:pt x="0" y="428244"/>
                  </a:lnTo>
                  <a:lnTo>
                    <a:pt x="2476" y="467419"/>
                  </a:lnTo>
                  <a:lnTo>
                    <a:pt x="9762" y="505597"/>
                  </a:lnTo>
                  <a:lnTo>
                    <a:pt x="21646" y="542628"/>
                  </a:lnTo>
                  <a:lnTo>
                    <a:pt x="37913" y="578361"/>
                  </a:lnTo>
                  <a:lnTo>
                    <a:pt x="58352" y="612644"/>
                  </a:lnTo>
                  <a:lnTo>
                    <a:pt x="82747" y="645329"/>
                  </a:lnTo>
                  <a:lnTo>
                    <a:pt x="110887" y="676264"/>
                  </a:lnTo>
                  <a:lnTo>
                    <a:pt x="142557" y="705298"/>
                  </a:lnTo>
                  <a:lnTo>
                    <a:pt x="177546" y="732282"/>
                  </a:lnTo>
                  <a:lnTo>
                    <a:pt x="215638" y="757064"/>
                  </a:lnTo>
                  <a:lnTo>
                    <a:pt x="256622" y="779494"/>
                  </a:lnTo>
                  <a:lnTo>
                    <a:pt x="300284" y="799422"/>
                  </a:lnTo>
                  <a:lnTo>
                    <a:pt x="346411" y="816697"/>
                  </a:lnTo>
                  <a:lnTo>
                    <a:pt x="394789" y="831169"/>
                  </a:lnTo>
                  <a:lnTo>
                    <a:pt x="445205" y="842687"/>
                  </a:lnTo>
                  <a:lnTo>
                    <a:pt x="497446" y="851100"/>
                  </a:lnTo>
                  <a:lnTo>
                    <a:pt x="551300" y="856259"/>
                  </a:lnTo>
                  <a:lnTo>
                    <a:pt x="606552" y="858012"/>
                  </a:lnTo>
                  <a:lnTo>
                    <a:pt x="661803" y="856259"/>
                  </a:lnTo>
                  <a:lnTo>
                    <a:pt x="715657" y="851100"/>
                  </a:lnTo>
                  <a:lnTo>
                    <a:pt x="767898" y="842687"/>
                  </a:lnTo>
                  <a:lnTo>
                    <a:pt x="818314" y="831169"/>
                  </a:lnTo>
                  <a:lnTo>
                    <a:pt x="866692" y="816697"/>
                  </a:lnTo>
                  <a:lnTo>
                    <a:pt x="912819" y="799422"/>
                  </a:lnTo>
                  <a:lnTo>
                    <a:pt x="956481" y="779494"/>
                  </a:lnTo>
                  <a:lnTo>
                    <a:pt x="997465" y="757064"/>
                  </a:lnTo>
                  <a:lnTo>
                    <a:pt x="1035558" y="732282"/>
                  </a:lnTo>
                  <a:lnTo>
                    <a:pt x="1070546" y="705298"/>
                  </a:lnTo>
                  <a:lnTo>
                    <a:pt x="1102216" y="676264"/>
                  </a:lnTo>
                  <a:lnTo>
                    <a:pt x="1130356" y="645329"/>
                  </a:lnTo>
                  <a:lnTo>
                    <a:pt x="1154751" y="612644"/>
                  </a:lnTo>
                  <a:lnTo>
                    <a:pt x="1175190" y="578361"/>
                  </a:lnTo>
                  <a:lnTo>
                    <a:pt x="1191457" y="542628"/>
                  </a:lnTo>
                  <a:lnTo>
                    <a:pt x="1203341" y="505597"/>
                  </a:lnTo>
                  <a:lnTo>
                    <a:pt x="1210627" y="467419"/>
                  </a:lnTo>
                  <a:lnTo>
                    <a:pt x="1213104" y="428244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6976735" y="3909060"/>
              <a:ext cx="1240790" cy="882650"/>
            </a:xfrm>
            <a:custGeom>
              <a:avLst/>
              <a:gdLst/>
              <a:ahLst/>
              <a:cxnLst/>
              <a:rect l="l" t="t" r="r" b="b"/>
              <a:pathLst>
                <a:path w="1240790" h="882650">
                  <a:moveTo>
                    <a:pt x="1240536" y="440436"/>
                  </a:moveTo>
                  <a:lnTo>
                    <a:pt x="1237488" y="394716"/>
                  </a:lnTo>
                  <a:lnTo>
                    <a:pt x="1226820" y="350520"/>
                  </a:lnTo>
                  <a:lnTo>
                    <a:pt x="1211580" y="307848"/>
                  </a:lnTo>
                  <a:lnTo>
                    <a:pt x="1178052" y="248412"/>
                  </a:lnTo>
                  <a:lnTo>
                    <a:pt x="1149096" y="210312"/>
                  </a:lnTo>
                  <a:lnTo>
                    <a:pt x="1115568" y="175260"/>
                  </a:lnTo>
                  <a:lnTo>
                    <a:pt x="1077468" y="143256"/>
                  </a:lnTo>
                  <a:lnTo>
                    <a:pt x="1034796" y="112776"/>
                  </a:lnTo>
                  <a:lnTo>
                    <a:pt x="940308" y="62484"/>
                  </a:lnTo>
                  <a:lnTo>
                    <a:pt x="859536" y="33528"/>
                  </a:lnTo>
                  <a:lnTo>
                    <a:pt x="774192" y="13716"/>
                  </a:lnTo>
                  <a:lnTo>
                    <a:pt x="743712" y="9144"/>
                  </a:lnTo>
                  <a:lnTo>
                    <a:pt x="714756" y="4572"/>
                  </a:lnTo>
                  <a:lnTo>
                    <a:pt x="682752" y="1524"/>
                  </a:lnTo>
                  <a:lnTo>
                    <a:pt x="652272" y="0"/>
                  </a:lnTo>
                  <a:lnTo>
                    <a:pt x="588264" y="0"/>
                  </a:lnTo>
                  <a:lnTo>
                    <a:pt x="525780" y="4572"/>
                  </a:lnTo>
                  <a:lnTo>
                    <a:pt x="466344" y="13716"/>
                  </a:lnTo>
                  <a:lnTo>
                    <a:pt x="408432" y="25908"/>
                  </a:lnTo>
                  <a:lnTo>
                    <a:pt x="353568" y="42672"/>
                  </a:lnTo>
                  <a:lnTo>
                    <a:pt x="326136" y="51816"/>
                  </a:lnTo>
                  <a:lnTo>
                    <a:pt x="227076" y="99060"/>
                  </a:lnTo>
                  <a:lnTo>
                    <a:pt x="182880" y="128016"/>
                  </a:lnTo>
                  <a:lnTo>
                    <a:pt x="143256" y="158496"/>
                  </a:lnTo>
                  <a:lnTo>
                    <a:pt x="108204" y="193548"/>
                  </a:lnTo>
                  <a:lnTo>
                    <a:pt x="91440" y="210312"/>
                  </a:lnTo>
                  <a:lnTo>
                    <a:pt x="62484" y="248412"/>
                  </a:lnTo>
                  <a:lnTo>
                    <a:pt x="38100" y="288036"/>
                  </a:lnTo>
                  <a:lnTo>
                    <a:pt x="19812" y="330708"/>
                  </a:lnTo>
                  <a:lnTo>
                    <a:pt x="7620" y="373380"/>
                  </a:lnTo>
                  <a:lnTo>
                    <a:pt x="0" y="441960"/>
                  </a:lnTo>
                  <a:lnTo>
                    <a:pt x="1524" y="464820"/>
                  </a:lnTo>
                  <a:lnTo>
                    <a:pt x="7620" y="509016"/>
                  </a:lnTo>
                  <a:lnTo>
                    <a:pt x="13716" y="531876"/>
                  </a:lnTo>
                  <a:lnTo>
                    <a:pt x="19812" y="553212"/>
                  </a:lnTo>
                  <a:lnTo>
                    <a:pt x="25908" y="567436"/>
                  </a:lnTo>
                  <a:lnTo>
                    <a:pt x="25908" y="419100"/>
                  </a:lnTo>
                  <a:lnTo>
                    <a:pt x="28956" y="399288"/>
                  </a:lnTo>
                  <a:lnTo>
                    <a:pt x="44196" y="338328"/>
                  </a:lnTo>
                  <a:lnTo>
                    <a:pt x="60960" y="298704"/>
                  </a:lnTo>
                  <a:lnTo>
                    <a:pt x="96012" y="243840"/>
                  </a:lnTo>
                  <a:lnTo>
                    <a:pt x="126492" y="210312"/>
                  </a:lnTo>
                  <a:lnTo>
                    <a:pt x="160020" y="178308"/>
                  </a:lnTo>
                  <a:lnTo>
                    <a:pt x="198120" y="147828"/>
                  </a:lnTo>
                  <a:lnTo>
                    <a:pt x="240792" y="121920"/>
                  </a:lnTo>
                  <a:lnTo>
                    <a:pt x="263652" y="108204"/>
                  </a:lnTo>
                  <a:lnTo>
                    <a:pt x="335280" y="76200"/>
                  </a:lnTo>
                  <a:lnTo>
                    <a:pt x="388620" y="57912"/>
                  </a:lnTo>
                  <a:lnTo>
                    <a:pt x="443484" y="44196"/>
                  </a:lnTo>
                  <a:lnTo>
                    <a:pt x="470916" y="38100"/>
                  </a:lnTo>
                  <a:lnTo>
                    <a:pt x="499872" y="33528"/>
                  </a:lnTo>
                  <a:lnTo>
                    <a:pt x="528828" y="30480"/>
                  </a:lnTo>
                  <a:lnTo>
                    <a:pt x="559308" y="27432"/>
                  </a:lnTo>
                  <a:lnTo>
                    <a:pt x="588264" y="25984"/>
                  </a:lnTo>
                  <a:lnTo>
                    <a:pt x="652272" y="25984"/>
                  </a:lnTo>
                  <a:lnTo>
                    <a:pt x="711708" y="30480"/>
                  </a:lnTo>
                  <a:lnTo>
                    <a:pt x="769620" y="38100"/>
                  </a:lnTo>
                  <a:lnTo>
                    <a:pt x="826008" y="50292"/>
                  </a:lnTo>
                  <a:lnTo>
                    <a:pt x="905256" y="76200"/>
                  </a:lnTo>
                  <a:lnTo>
                    <a:pt x="954024" y="97536"/>
                  </a:lnTo>
                  <a:lnTo>
                    <a:pt x="999744" y="121920"/>
                  </a:lnTo>
                  <a:lnTo>
                    <a:pt x="1022604" y="134112"/>
                  </a:lnTo>
                  <a:lnTo>
                    <a:pt x="1042416" y="149352"/>
                  </a:lnTo>
                  <a:lnTo>
                    <a:pt x="1062228" y="163068"/>
                  </a:lnTo>
                  <a:lnTo>
                    <a:pt x="1098804" y="193548"/>
                  </a:lnTo>
                  <a:lnTo>
                    <a:pt x="1130808" y="227076"/>
                  </a:lnTo>
                  <a:lnTo>
                    <a:pt x="1156716" y="262128"/>
                  </a:lnTo>
                  <a:lnTo>
                    <a:pt x="1179576" y="300228"/>
                  </a:lnTo>
                  <a:lnTo>
                    <a:pt x="1196340" y="338328"/>
                  </a:lnTo>
                  <a:lnTo>
                    <a:pt x="1208532" y="379476"/>
                  </a:lnTo>
                  <a:lnTo>
                    <a:pt x="1214628" y="420624"/>
                  </a:lnTo>
                  <a:lnTo>
                    <a:pt x="1214628" y="565912"/>
                  </a:lnTo>
                  <a:lnTo>
                    <a:pt x="1220724" y="551688"/>
                  </a:lnTo>
                  <a:lnTo>
                    <a:pt x="1232916" y="509016"/>
                  </a:lnTo>
                  <a:lnTo>
                    <a:pt x="1237488" y="486156"/>
                  </a:lnTo>
                  <a:lnTo>
                    <a:pt x="1240536" y="440436"/>
                  </a:lnTo>
                  <a:close/>
                </a:path>
                <a:path w="1240790" h="882650">
                  <a:moveTo>
                    <a:pt x="1214628" y="565912"/>
                  </a:moveTo>
                  <a:lnTo>
                    <a:pt x="1214628" y="463296"/>
                  </a:lnTo>
                  <a:lnTo>
                    <a:pt x="1211580" y="483108"/>
                  </a:lnTo>
                  <a:lnTo>
                    <a:pt x="1208532" y="504444"/>
                  </a:lnTo>
                  <a:lnTo>
                    <a:pt x="1196340" y="544068"/>
                  </a:lnTo>
                  <a:lnTo>
                    <a:pt x="1179576" y="583692"/>
                  </a:lnTo>
                  <a:lnTo>
                    <a:pt x="1144524" y="638556"/>
                  </a:lnTo>
                  <a:lnTo>
                    <a:pt x="1114044" y="672084"/>
                  </a:lnTo>
                  <a:lnTo>
                    <a:pt x="1080516" y="704088"/>
                  </a:lnTo>
                  <a:lnTo>
                    <a:pt x="1042416" y="734568"/>
                  </a:lnTo>
                  <a:lnTo>
                    <a:pt x="999744" y="760476"/>
                  </a:lnTo>
                  <a:lnTo>
                    <a:pt x="976884" y="774192"/>
                  </a:lnTo>
                  <a:lnTo>
                    <a:pt x="905256" y="806196"/>
                  </a:lnTo>
                  <a:lnTo>
                    <a:pt x="853440" y="824484"/>
                  </a:lnTo>
                  <a:lnTo>
                    <a:pt x="798576" y="838200"/>
                  </a:lnTo>
                  <a:lnTo>
                    <a:pt x="740664" y="848868"/>
                  </a:lnTo>
                  <a:lnTo>
                    <a:pt x="681228" y="854964"/>
                  </a:lnTo>
                  <a:lnTo>
                    <a:pt x="652272" y="856411"/>
                  </a:lnTo>
                  <a:lnTo>
                    <a:pt x="588264" y="856411"/>
                  </a:lnTo>
                  <a:lnTo>
                    <a:pt x="528828" y="851916"/>
                  </a:lnTo>
                  <a:lnTo>
                    <a:pt x="470916" y="844296"/>
                  </a:lnTo>
                  <a:lnTo>
                    <a:pt x="414528" y="832104"/>
                  </a:lnTo>
                  <a:lnTo>
                    <a:pt x="335280" y="806196"/>
                  </a:lnTo>
                  <a:lnTo>
                    <a:pt x="286512" y="784860"/>
                  </a:lnTo>
                  <a:lnTo>
                    <a:pt x="240792" y="760476"/>
                  </a:lnTo>
                  <a:lnTo>
                    <a:pt x="217932" y="748284"/>
                  </a:lnTo>
                  <a:lnTo>
                    <a:pt x="198120" y="733044"/>
                  </a:lnTo>
                  <a:lnTo>
                    <a:pt x="178308" y="719328"/>
                  </a:lnTo>
                  <a:lnTo>
                    <a:pt x="141732" y="688848"/>
                  </a:lnTo>
                  <a:lnTo>
                    <a:pt x="111252" y="655320"/>
                  </a:lnTo>
                  <a:lnTo>
                    <a:pt x="83820" y="620268"/>
                  </a:lnTo>
                  <a:lnTo>
                    <a:pt x="60960" y="582168"/>
                  </a:lnTo>
                  <a:lnTo>
                    <a:pt x="44196" y="544068"/>
                  </a:lnTo>
                  <a:lnTo>
                    <a:pt x="32004" y="502920"/>
                  </a:lnTo>
                  <a:lnTo>
                    <a:pt x="25908" y="461772"/>
                  </a:lnTo>
                  <a:lnTo>
                    <a:pt x="25908" y="567436"/>
                  </a:lnTo>
                  <a:lnTo>
                    <a:pt x="50292" y="614172"/>
                  </a:lnTo>
                  <a:lnTo>
                    <a:pt x="76200" y="653796"/>
                  </a:lnTo>
                  <a:lnTo>
                    <a:pt x="108204" y="690372"/>
                  </a:lnTo>
                  <a:lnTo>
                    <a:pt x="143256" y="723900"/>
                  </a:lnTo>
                  <a:lnTo>
                    <a:pt x="205740" y="769620"/>
                  </a:lnTo>
                  <a:lnTo>
                    <a:pt x="251460" y="795528"/>
                  </a:lnTo>
                  <a:lnTo>
                    <a:pt x="300228" y="819912"/>
                  </a:lnTo>
                  <a:lnTo>
                    <a:pt x="381000" y="848868"/>
                  </a:lnTo>
                  <a:lnTo>
                    <a:pt x="466344" y="868680"/>
                  </a:lnTo>
                  <a:lnTo>
                    <a:pt x="527304" y="877824"/>
                  </a:lnTo>
                  <a:lnTo>
                    <a:pt x="588264" y="882396"/>
                  </a:lnTo>
                  <a:lnTo>
                    <a:pt x="652272" y="882396"/>
                  </a:lnTo>
                  <a:lnTo>
                    <a:pt x="714756" y="877824"/>
                  </a:lnTo>
                  <a:lnTo>
                    <a:pt x="774192" y="868680"/>
                  </a:lnTo>
                  <a:lnTo>
                    <a:pt x="832104" y="856488"/>
                  </a:lnTo>
                  <a:lnTo>
                    <a:pt x="888492" y="839724"/>
                  </a:lnTo>
                  <a:lnTo>
                    <a:pt x="940308" y="819912"/>
                  </a:lnTo>
                  <a:lnTo>
                    <a:pt x="990600" y="795528"/>
                  </a:lnTo>
                  <a:lnTo>
                    <a:pt x="1036320" y="769620"/>
                  </a:lnTo>
                  <a:lnTo>
                    <a:pt x="1097280" y="723900"/>
                  </a:lnTo>
                  <a:lnTo>
                    <a:pt x="1133856" y="688848"/>
                  </a:lnTo>
                  <a:lnTo>
                    <a:pt x="1164336" y="652272"/>
                  </a:lnTo>
                  <a:lnTo>
                    <a:pt x="1202436" y="594360"/>
                  </a:lnTo>
                  <a:lnTo>
                    <a:pt x="1214628" y="565912"/>
                  </a:lnTo>
                  <a:close/>
                </a:path>
              </a:pathLst>
            </a:custGeom>
            <a:solidFill>
              <a:srgbClr val="375D89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024420" y="3797602"/>
            <a:ext cx="225334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spc="-9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634" dirty="0">
                <a:solidFill>
                  <a:srgbClr val="FFFFFF"/>
                </a:solidFill>
                <a:latin typeface="Carlito"/>
                <a:cs typeface="Carlito"/>
              </a:rPr>
              <a:t>x</a:t>
            </a:r>
            <a:endParaRPr sz="1634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208828" y="3428781"/>
            <a:ext cx="1982481" cy="1365261"/>
          </a:xfrm>
          <a:custGeom>
            <a:avLst/>
            <a:gdLst/>
            <a:ahLst/>
            <a:cxnLst/>
            <a:rect l="l" t="t" r="r" b="b"/>
            <a:pathLst>
              <a:path w="2184400" h="1504314">
                <a:moveTo>
                  <a:pt x="163474" y="0"/>
                </a:moveTo>
                <a:lnTo>
                  <a:pt x="136728" y="0"/>
                </a:lnTo>
                <a:lnTo>
                  <a:pt x="0" y="67056"/>
                </a:lnTo>
                <a:lnTo>
                  <a:pt x="4572" y="77724"/>
                </a:lnTo>
                <a:lnTo>
                  <a:pt x="163474" y="0"/>
                </a:lnTo>
                <a:close/>
              </a:path>
              <a:path w="2184400" h="1504314">
                <a:moveTo>
                  <a:pt x="2183892" y="1007351"/>
                </a:moveTo>
                <a:lnTo>
                  <a:pt x="2179320" y="995159"/>
                </a:lnTo>
                <a:lnTo>
                  <a:pt x="1825269" y="1136777"/>
                </a:lnTo>
                <a:lnTo>
                  <a:pt x="432816" y="797039"/>
                </a:lnTo>
                <a:lnTo>
                  <a:pt x="429768" y="810755"/>
                </a:lnTo>
                <a:lnTo>
                  <a:pt x="1819490" y="1149832"/>
                </a:lnTo>
                <a:lnTo>
                  <a:pt x="2033016" y="1504175"/>
                </a:lnTo>
                <a:lnTo>
                  <a:pt x="2043684" y="1498079"/>
                </a:lnTo>
                <a:lnTo>
                  <a:pt x="1832648" y="1146365"/>
                </a:lnTo>
                <a:lnTo>
                  <a:pt x="2183892" y="1007351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482687" y="3428781"/>
            <a:ext cx="1658599" cy="1301867"/>
          </a:xfrm>
          <a:custGeom>
            <a:avLst/>
            <a:gdLst/>
            <a:ahLst/>
            <a:cxnLst/>
            <a:rect l="l" t="t" r="r" b="b"/>
            <a:pathLst>
              <a:path w="1827529" h="1434464">
                <a:moveTo>
                  <a:pt x="1397508" y="880859"/>
                </a:moveTo>
                <a:lnTo>
                  <a:pt x="1392936" y="868667"/>
                </a:lnTo>
                <a:lnTo>
                  <a:pt x="360629" y="1207706"/>
                </a:lnTo>
                <a:lnTo>
                  <a:pt x="4572" y="1066787"/>
                </a:lnTo>
                <a:lnTo>
                  <a:pt x="0" y="1077455"/>
                </a:lnTo>
                <a:lnTo>
                  <a:pt x="347865" y="1216609"/>
                </a:lnTo>
                <a:lnTo>
                  <a:pt x="70104" y="1424927"/>
                </a:lnTo>
                <a:lnTo>
                  <a:pt x="77724" y="1434071"/>
                </a:lnTo>
                <a:lnTo>
                  <a:pt x="364236" y="1220711"/>
                </a:lnTo>
                <a:lnTo>
                  <a:pt x="363651" y="1219911"/>
                </a:lnTo>
                <a:lnTo>
                  <a:pt x="1397508" y="880859"/>
                </a:lnTo>
                <a:close/>
              </a:path>
              <a:path w="1827529" h="1434464">
                <a:moveTo>
                  <a:pt x="1827276" y="138684"/>
                </a:moveTo>
                <a:lnTo>
                  <a:pt x="1608785" y="0"/>
                </a:lnTo>
                <a:lnTo>
                  <a:pt x="1585887" y="0"/>
                </a:lnTo>
                <a:lnTo>
                  <a:pt x="1821180" y="149352"/>
                </a:lnTo>
                <a:lnTo>
                  <a:pt x="1827276" y="138684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97174" y="4547255"/>
            <a:ext cx="471415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spc="-5" dirty="0">
                <a:solidFill>
                  <a:prstClr val="black"/>
                </a:solidFill>
                <a:latin typeface="Carlito"/>
                <a:cs typeface="Carlito"/>
              </a:rPr>
              <a:t>Ant</a:t>
            </a:r>
            <a:r>
              <a:rPr sz="1634" spc="-86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1634" dirty="0">
                <a:solidFill>
                  <a:prstClr val="black"/>
                </a:solidFill>
                <a:latin typeface="Carlito"/>
                <a:cs typeface="Carlito"/>
              </a:rPr>
              <a:t>2</a:t>
            </a:r>
            <a:endParaRPr sz="1634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15569" y="4870906"/>
            <a:ext cx="471415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spc="-5" dirty="0">
                <a:solidFill>
                  <a:prstClr val="black"/>
                </a:solidFill>
                <a:latin typeface="Carlito"/>
                <a:cs typeface="Carlito"/>
              </a:rPr>
              <a:t>Ant</a:t>
            </a:r>
            <a:r>
              <a:rPr sz="1634" spc="-86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1634" dirty="0">
                <a:solidFill>
                  <a:prstClr val="black"/>
                </a:solidFill>
                <a:latin typeface="Carlito"/>
                <a:cs typeface="Carlito"/>
              </a:rPr>
              <a:t>2</a:t>
            </a:r>
            <a:endParaRPr sz="1634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17506" y="5314890"/>
            <a:ext cx="7313854" cy="90547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marR="4611" defTabSz="829909">
              <a:spcBef>
                <a:spcPts val="91"/>
              </a:spcBef>
            </a:pPr>
            <a:r>
              <a:rPr sz="2904" dirty="0">
                <a:solidFill>
                  <a:prstClr val="black"/>
                </a:solidFill>
                <a:latin typeface="Carlito"/>
                <a:cs typeface="Carlito"/>
              </a:rPr>
              <a:t>Fig. 7 </a:t>
            </a:r>
            <a:r>
              <a:rPr sz="2904" spc="-9" dirty="0">
                <a:solidFill>
                  <a:prstClr val="black"/>
                </a:solidFill>
                <a:latin typeface="Carlito"/>
                <a:cs typeface="Carlito"/>
              </a:rPr>
              <a:t>Narrowband </a:t>
            </a:r>
            <a:r>
              <a:rPr sz="2904" spc="-5" dirty="0">
                <a:solidFill>
                  <a:prstClr val="black"/>
                </a:solidFill>
                <a:latin typeface="Carlito"/>
                <a:cs typeface="Carlito"/>
              </a:rPr>
              <a:t>MIMO </a:t>
            </a:r>
            <a:r>
              <a:rPr sz="2904" spc="-27" dirty="0">
                <a:solidFill>
                  <a:prstClr val="black"/>
                </a:solidFill>
                <a:latin typeface="Carlito"/>
                <a:cs typeface="Carlito"/>
              </a:rPr>
              <a:t>system </a:t>
            </a:r>
            <a:r>
              <a:rPr sz="2904" dirty="0">
                <a:solidFill>
                  <a:prstClr val="black"/>
                </a:solidFill>
                <a:latin typeface="Carlito"/>
                <a:cs typeface="Carlito"/>
              </a:rPr>
              <a:t>model </a:t>
            </a:r>
            <a:r>
              <a:rPr sz="2904" spc="-27" dirty="0">
                <a:solidFill>
                  <a:prstClr val="black"/>
                </a:solidFill>
                <a:latin typeface="Carlito"/>
                <a:cs typeface="Carlito"/>
              </a:rPr>
              <a:t>for </a:t>
            </a:r>
            <a:r>
              <a:rPr sz="2904" dirty="0">
                <a:solidFill>
                  <a:prstClr val="black"/>
                </a:solidFill>
                <a:latin typeface="Carlito"/>
                <a:cs typeface="Carlito"/>
              </a:rPr>
              <a:t>2 × 2  </a:t>
            </a:r>
            <a:r>
              <a:rPr sz="2904" spc="-5" dirty="0">
                <a:solidFill>
                  <a:prstClr val="black"/>
                </a:solidFill>
                <a:latin typeface="Carlito"/>
                <a:cs typeface="Carlito"/>
              </a:rPr>
              <a:t>MIMO</a:t>
            </a:r>
            <a:r>
              <a:rPr sz="2904" spc="-9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904" spc="-27" dirty="0">
                <a:solidFill>
                  <a:prstClr val="black"/>
                </a:solidFill>
                <a:latin typeface="Carlito"/>
                <a:cs typeface="Carlito"/>
              </a:rPr>
              <a:t>system</a:t>
            </a:r>
            <a:endParaRPr sz="2904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253090" y="4550485"/>
            <a:ext cx="1102467" cy="94513"/>
          </a:xfrm>
          <a:custGeom>
            <a:avLst/>
            <a:gdLst/>
            <a:ahLst/>
            <a:cxnLst/>
            <a:rect l="l" t="t" r="r" b="b"/>
            <a:pathLst>
              <a:path w="1214754" h="104139">
                <a:moveTo>
                  <a:pt x="1190191" y="52578"/>
                </a:moveTo>
                <a:lnTo>
                  <a:pt x="1178314" y="45689"/>
                </a:lnTo>
                <a:lnTo>
                  <a:pt x="0" y="44196"/>
                </a:lnTo>
                <a:lnTo>
                  <a:pt x="0" y="56388"/>
                </a:lnTo>
                <a:lnTo>
                  <a:pt x="1181041" y="57884"/>
                </a:lnTo>
                <a:lnTo>
                  <a:pt x="1190191" y="52578"/>
                </a:lnTo>
                <a:close/>
              </a:path>
              <a:path w="1214754" h="104139">
                <a:moveTo>
                  <a:pt x="1214628" y="51816"/>
                </a:moveTo>
                <a:lnTo>
                  <a:pt x="1129284" y="1524"/>
                </a:lnTo>
                <a:lnTo>
                  <a:pt x="1126236" y="0"/>
                </a:lnTo>
                <a:lnTo>
                  <a:pt x="1121664" y="1524"/>
                </a:lnTo>
                <a:lnTo>
                  <a:pt x="1118616" y="7620"/>
                </a:lnTo>
                <a:lnTo>
                  <a:pt x="1120140" y="10668"/>
                </a:lnTo>
                <a:lnTo>
                  <a:pt x="1123188" y="13716"/>
                </a:lnTo>
                <a:lnTo>
                  <a:pt x="1178314" y="45689"/>
                </a:lnTo>
                <a:lnTo>
                  <a:pt x="1202436" y="45720"/>
                </a:lnTo>
                <a:lnTo>
                  <a:pt x="1202436" y="59000"/>
                </a:lnTo>
                <a:lnTo>
                  <a:pt x="1214628" y="51816"/>
                </a:lnTo>
                <a:close/>
              </a:path>
              <a:path w="1214754" h="104139">
                <a:moveTo>
                  <a:pt x="1199388" y="60796"/>
                </a:moveTo>
                <a:lnTo>
                  <a:pt x="1199388" y="57912"/>
                </a:lnTo>
                <a:lnTo>
                  <a:pt x="1181041" y="57884"/>
                </a:lnTo>
                <a:lnTo>
                  <a:pt x="1123188" y="91440"/>
                </a:lnTo>
                <a:lnTo>
                  <a:pt x="1120140" y="92964"/>
                </a:lnTo>
                <a:lnTo>
                  <a:pt x="1118616" y="96012"/>
                </a:lnTo>
                <a:lnTo>
                  <a:pt x="1121664" y="102108"/>
                </a:lnTo>
                <a:lnTo>
                  <a:pt x="1126236" y="103632"/>
                </a:lnTo>
                <a:lnTo>
                  <a:pt x="1129284" y="102108"/>
                </a:lnTo>
                <a:lnTo>
                  <a:pt x="1199388" y="60796"/>
                </a:lnTo>
                <a:close/>
              </a:path>
              <a:path w="1214754" h="104139">
                <a:moveTo>
                  <a:pt x="1202436" y="57912"/>
                </a:moveTo>
                <a:lnTo>
                  <a:pt x="1202436" y="45720"/>
                </a:lnTo>
                <a:lnTo>
                  <a:pt x="1178314" y="45689"/>
                </a:lnTo>
                <a:lnTo>
                  <a:pt x="1190191" y="52578"/>
                </a:lnTo>
                <a:lnTo>
                  <a:pt x="1199388" y="47244"/>
                </a:lnTo>
                <a:lnTo>
                  <a:pt x="1199388" y="57908"/>
                </a:lnTo>
                <a:lnTo>
                  <a:pt x="1202436" y="57912"/>
                </a:lnTo>
                <a:close/>
              </a:path>
              <a:path w="1214754" h="104139">
                <a:moveTo>
                  <a:pt x="1199381" y="57908"/>
                </a:moveTo>
                <a:lnTo>
                  <a:pt x="1190191" y="52578"/>
                </a:lnTo>
                <a:lnTo>
                  <a:pt x="1181041" y="57884"/>
                </a:lnTo>
                <a:lnTo>
                  <a:pt x="1199381" y="57908"/>
                </a:lnTo>
                <a:close/>
              </a:path>
              <a:path w="1214754" h="104139">
                <a:moveTo>
                  <a:pt x="1199388" y="57908"/>
                </a:moveTo>
                <a:lnTo>
                  <a:pt x="1199388" y="47244"/>
                </a:lnTo>
                <a:lnTo>
                  <a:pt x="1190191" y="52578"/>
                </a:lnTo>
                <a:lnTo>
                  <a:pt x="1199388" y="57908"/>
                </a:lnTo>
                <a:close/>
              </a:path>
              <a:path w="1214754" h="104139">
                <a:moveTo>
                  <a:pt x="1202436" y="59000"/>
                </a:moveTo>
                <a:lnTo>
                  <a:pt x="1202436" y="57912"/>
                </a:lnTo>
                <a:lnTo>
                  <a:pt x="1199381" y="57908"/>
                </a:lnTo>
                <a:lnTo>
                  <a:pt x="1199388" y="60796"/>
                </a:lnTo>
                <a:lnTo>
                  <a:pt x="1202436" y="59000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248939" y="3428781"/>
            <a:ext cx="1041955" cy="976833"/>
          </a:xfrm>
          <a:custGeom>
            <a:avLst/>
            <a:gdLst/>
            <a:ahLst/>
            <a:cxnLst/>
            <a:rect l="l" t="t" r="r" b="b"/>
            <a:pathLst>
              <a:path w="1148079" h="1076325">
                <a:moveTo>
                  <a:pt x="1147572" y="1001268"/>
                </a:moveTo>
                <a:lnTo>
                  <a:pt x="1146048" y="968248"/>
                </a:lnTo>
                <a:lnTo>
                  <a:pt x="1146048" y="987552"/>
                </a:lnTo>
                <a:lnTo>
                  <a:pt x="1144206" y="984681"/>
                </a:lnTo>
                <a:lnTo>
                  <a:pt x="1144524" y="985164"/>
                </a:lnTo>
                <a:lnTo>
                  <a:pt x="1146048" y="987552"/>
                </a:lnTo>
                <a:lnTo>
                  <a:pt x="1146048" y="968248"/>
                </a:lnTo>
                <a:lnTo>
                  <a:pt x="1143000" y="902208"/>
                </a:lnTo>
                <a:lnTo>
                  <a:pt x="1143000" y="897636"/>
                </a:lnTo>
                <a:lnTo>
                  <a:pt x="1139952" y="896112"/>
                </a:lnTo>
                <a:lnTo>
                  <a:pt x="1133856" y="896112"/>
                </a:lnTo>
                <a:lnTo>
                  <a:pt x="1130808" y="899160"/>
                </a:lnTo>
                <a:lnTo>
                  <a:pt x="1130808" y="902208"/>
                </a:lnTo>
                <a:lnTo>
                  <a:pt x="1133043" y="967219"/>
                </a:lnTo>
                <a:lnTo>
                  <a:pt x="587629" y="114338"/>
                </a:lnTo>
                <a:lnTo>
                  <a:pt x="656234" y="0"/>
                </a:lnTo>
                <a:lnTo>
                  <a:pt x="640626" y="0"/>
                </a:lnTo>
                <a:lnTo>
                  <a:pt x="579589" y="101777"/>
                </a:lnTo>
                <a:lnTo>
                  <a:pt x="514515" y="0"/>
                </a:lnTo>
                <a:lnTo>
                  <a:pt x="499948" y="0"/>
                </a:lnTo>
                <a:lnTo>
                  <a:pt x="572541" y="113538"/>
                </a:lnTo>
                <a:lnTo>
                  <a:pt x="0" y="1068324"/>
                </a:lnTo>
                <a:lnTo>
                  <a:pt x="10668" y="1075944"/>
                </a:lnTo>
                <a:lnTo>
                  <a:pt x="580580" y="126098"/>
                </a:lnTo>
                <a:lnTo>
                  <a:pt x="1122476" y="973480"/>
                </a:lnTo>
                <a:lnTo>
                  <a:pt x="1062228" y="943356"/>
                </a:lnTo>
                <a:lnTo>
                  <a:pt x="1057656" y="943356"/>
                </a:lnTo>
                <a:lnTo>
                  <a:pt x="1056132" y="946404"/>
                </a:lnTo>
                <a:lnTo>
                  <a:pt x="1054608" y="950976"/>
                </a:lnTo>
                <a:lnTo>
                  <a:pt x="1056132" y="954024"/>
                </a:lnTo>
                <a:lnTo>
                  <a:pt x="1059180" y="955548"/>
                </a:lnTo>
                <a:lnTo>
                  <a:pt x="1146048" y="1000467"/>
                </a:lnTo>
                <a:lnTo>
                  <a:pt x="1147572" y="1001268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690166" y="3884738"/>
            <a:ext cx="319272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4580" defTabSz="829909">
              <a:spcBef>
                <a:spcPts val="91"/>
              </a:spcBef>
            </a:pPr>
            <a:r>
              <a:rPr sz="2451" baseline="13888" dirty="0">
                <a:solidFill>
                  <a:prstClr val="black"/>
                </a:solidFill>
                <a:latin typeface="Carlito"/>
                <a:cs typeface="Carlito"/>
              </a:rPr>
              <a:t>h</a:t>
            </a:r>
            <a:r>
              <a:rPr sz="1089" dirty="0">
                <a:solidFill>
                  <a:prstClr val="black"/>
                </a:solidFill>
                <a:latin typeface="Carlito"/>
                <a:cs typeface="Carlito"/>
              </a:rPr>
              <a:t>21</a:t>
            </a:r>
            <a:endParaRPr sz="1089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01507" y="4338403"/>
            <a:ext cx="319272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4580" defTabSz="829909">
              <a:spcBef>
                <a:spcPts val="91"/>
              </a:spcBef>
            </a:pPr>
            <a:r>
              <a:rPr sz="2451" baseline="13888" dirty="0">
                <a:solidFill>
                  <a:prstClr val="black"/>
                </a:solidFill>
                <a:latin typeface="Carlito"/>
                <a:cs typeface="Carlito"/>
              </a:rPr>
              <a:t>h</a:t>
            </a:r>
            <a:r>
              <a:rPr sz="1089" dirty="0">
                <a:solidFill>
                  <a:prstClr val="black"/>
                </a:solidFill>
                <a:latin typeface="Carlito"/>
                <a:cs typeface="Carlito"/>
              </a:rPr>
              <a:t>22</a:t>
            </a:r>
            <a:endParaRPr sz="1089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20457" y="4287227"/>
            <a:ext cx="229367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4580" defTabSz="829909">
              <a:spcBef>
                <a:spcPts val="91"/>
              </a:spcBef>
            </a:pPr>
            <a:r>
              <a:rPr sz="1634" dirty="0">
                <a:solidFill>
                  <a:prstClr val="black"/>
                </a:solidFill>
                <a:latin typeface="Carlito"/>
                <a:cs typeface="Carlito"/>
              </a:rPr>
              <a:t>x</a:t>
            </a:r>
            <a:r>
              <a:rPr sz="1634" baseline="-20833" dirty="0">
                <a:solidFill>
                  <a:prstClr val="black"/>
                </a:solidFill>
                <a:latin typeface="Carlito"/>
                <a:cs typeface="Carlito"/>
              </a:rPr>
              <a:t>2</a:t>
            </a:r>
            <a:endParaRPr sz="1634" baseline="-20833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311189" y="4352235"/>
            <a:ext cx="233403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4580" defTabSz="829909">
              <a:spcBef>
                <a:spcPts val="91"/>
              </a:spcBef>
            </a:pPr>
            <a:r>
              <a:rPr sz="1634" dirty="0">
                <a:solidFill>
                  <a:prstClr val="black"/>
                </a:solidFill>
                <a:latin typeface="Carlito"/>
                <a:cs typeface="Carlito"/>
              </a:rPr>
              <a:t>y</a:t>
            </a:r>
            <a:r>
              <a:rPr sz="1634" baseline="-20833" dirty="0">
                <a:solidFill>
                  <a:prstClr val="black"/>
                </a:solidFill>
                <a:latin typeface="Carlito"/>
                <a:cs typeface="Carlito"/>
              </a:rPr>
              <a:t>2</a:t>
            </a:r>
            <a:endParaRPr sz="1634" baseline="-20833">
              <a:solidFill>
                <a:prstClr val="black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DA06DB-DCC3-41F5-8E57-EFAE98BE2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953733"/>
          </a:xfrm>
        </p:spPr>
        <p:txBody>
          <a:bodyPr/>
          <a:lstStyle/>
          <a:p>
            <a:r>
              <a:rPr lang="en-US" altLang="en-US" sz="4400" dirty="0">
                <a:latin typeface="Gill Sans MT" panose="020B0502020104020203" pitchFamily="34" charset="0"/>
                <a:ea typeface="新細明體" panose="02020500000000000000" pitchFamily="18" charset="-120"/>
              </a:rPr>
              <a:t>Introduction to MIMO systems and antennas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67E6E2-15D0-4D9B-8FF5-CF21DE57B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283"/>
            <a:ext cx="10515600" cy="4818680"/>
          </a:xfrm>
        </p:spPr>
        <p:txBody>
          <a:bodyPr/>
          <a:lstStyle/>
          <a:p>
            <a:pPr algn="l"/>
            <a:r>
              <a:rPr lang="en-US" sz="24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use of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antennas </a:t>
            </a:r>
            <a:r>
              <a:rPr lang="en-US" sz="24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the transmitter and receiver in wireless systems, popularly known as MIMO (multiple-input multiple-output) technology.</a:t>
            </a:r>
          </a:p>
          <a:p>
            <a:pPr algn="just"/>
            <a:r>
              <a:rPr lang="en-US" sz="24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in wireless channels is impaired predominantly by multi-path fading.</a:t>
            </a:r>
          </a:p>
          <a:p>
            <a:pPr algn="l"/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0" i="0" u="none" strike="noStrike" baseline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0" i="0" u="none" strike="noStrike" baseline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in wireless channels is impaired predominantly by multi-path fading.</a:t>
            </a:r>
          </a:p>
          <a:p>
            <a:pPr algn="l"/>
            <a:endParaRPr lang="en-US" b="0" i="0" u="none" strike="noStrike" baseline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0" i="0" u="none" strike="noStrike" baseline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IN" dirty="0"/>
          </a:p>
          <a:p>
            <a:pPr marL="0" indent="0" algn="l">
              <a:buNone/>
            </a:pPr>
            <a:endParaRPr lang="en-IN" dirty="0"/>
          </a:p>
          <a:p>
            <a:pPr marL="0" indent="0" algn="l">
              <a:buNone/>
            </a:pPr>
            <a:endParaRPr lang="en-IN" dirty="0"/>
          </a:p>
          <a:p>
            <a:pPr marL="0" indent="0" algn="l">
              <a:buNone/>
            </a:pPr>
            <a:endParaRPr lang="en-IN" dirty="0"/>
          </a:p>
          <a:p>
            <a:pPr marL="0" indent="0" algn="l">
              <a:buNone/>
            </a:pPr>
            <a:endParaRPr lang="en-IN" dirty="0"/>
          </a:p>
          <a:p>
            <a:pPr marL="0" indent="0" algn="l">
              <a:buNone/>
            </a:pPr>
            <a:endParaRPr lang="en-IN" dirty="0"/>
          </a:p>
          <a:p>
            <a:pPr marL="0" indent="0" algn="l">
              <a:buNone/>
            </a:pPr>
            <a:endParaRPr lang="en-IN" dirty="0"/>
          </a:p>
          <a:p>
            <a:pPr marL="0" indent="0" algn="l">
              <a:buNone/>
            </a:pPr>
            <a:endParaRPr lang="en-IN" dirty="0"/>
          </a:p>
        </p:txBody>
      </p:sp>
      <p:sp>
        <p:nvSpPr>
          <p:cNvPr id="4" name="Freeform 1030">
            <a:extLst>
              <a:ext uri="{FF2B5EF4-FFF2-40B4-BE49-F238E27FC236}">
                <a16:creationId xmlns:a16="http://schemas.microsoft.com/office/drawing/2014/main" xmlns="" id="{A80C355D-D010-41BD-80A6-FB7CA4CA5813}"/>
              </a:ext>
            </a:extLst>
          </p:cNvPr>
          <p:cNvSpPr>
            <a:spLocks noEditPoints="1"/>
          </p:cNvSpPr>
          <p:nvPr/>
        </p:nvSpPr>
        <p:spPr bwMode="auto">
          <a:xfrm>
            <a:off x="5814874" y="3167848"/>
            <a:ext cx="458788" cy="458788"/>
          </a:xfrm>
          <a:custGeom>
            <a:avLst/>
            <a:gdLst>
              <a:gd name="T0" fmla="*/ 114 w 289"/>
              <a:gd name="T1" fmla="*/ 248 h 289"/>
              <a:gd name="T2" fmla="*/ 134 w 289"/>
              <a:gd name="T3" fmla="*/ 253 h 289"/>
              <a:gd name="T4" fmla="*/ 150 w 289"/>
              <a:gd name="T5" fmla="*/ 217 h 289"/>
              <a:gd name="T6" fmla="*/ 170 w 289"/>
              <a:gd name="T7" fmla="*/ 181 h 289"/>
              <a:gd name="T8" fmla="*/ 181 w 289"/>
              <a:gd name="T9" fmla="*/ 196 h 289"/>
              <a:gd name="T10" fmla="*/ 160 w 289"/>
              <a:gd name="T11" fmla="*/ 227 h 289"/>
              <a:gd name="T12" fmla="*/ 181 w 289"/>
              <a:gd name="T13" fmla="*/ 253 h 289"/>
              <a:gd name="T14" fmla="*/ 207 w 289"/>
              <a:gd name="T15" fmla="*/ 258 h 289"/>
              <a:gd name="T16" fmla="*/ 227 w 289"/>
              <a:gd name="T17" fmla="*/ 258 h 289"/>
              <a:gd name="T18" fmla="*/ 253 w 289"/>
              <a:gd name="T19" fmla="*/ 248 h 289"/>
              <a:gd name="T20" fmla="*/ 269 w 289"/>
              <a:gd name="T21" fmla="*/ 217 h 289"/>
              <a:gd name="T22" fmla="*/ 253 w 289"/>
              <a:gd name="T23" fmla="*/ 186 h 289"/>
              <a:gd name="T24" fmla="*/ 289 w 289"/>
              <a:gd name="T25" fmla="*/ 155 h 289"/>
              <a:gd name="T26" fmla="*/ 274 w 289"/>
              <a:gd name="T27" fmla="*/ 119 h 289"/>
              <a:gd name="T28" fmla="*/ 279 w 289"/>
              <a:gd name="T29" fmla="*/ 78 h 289"/>
              <a:gd name="T30" fmla="*/ 284 w 289"/>
              <a:gd name="T31" fmla="*/ 36 h 289"/>
              <a:gd name="T32" fmla="*/ 253 w 289"/>
              <a:gd name="T33" fmla="*/ 31 h 289"/>
              <a:gd name="T34" fmla="*/ 227 w 289"/>
              <a:gd name="T35" fmla="*/ 0 h 289"/>
              <a:gd name="T36" fmla="*/ 201 w 289"/>
              <a:gd name="T37" fmla="*/ 31 h 289"/>
              <a:gd name="T38" fmla="*/ 181 w 289"/>
              <a:gd name="T39" fmla="*/ 21 h 289"/>
              <a:gd name="T40" fmla="*/ 134 w 289"/>
              <a:gd name="T41" fmla="*/ 10 h 289"/>
              <a:gd name="T42" fmla="*/ 98 w 289"/>
              <a:gd name="T43" fmla="*/ 10 h 289"/>
              <a:gd name="T44" fmla="*/ 62 w 289"/>
              <a:gd name="T45" fmla="*/ 16 h 289"/>
              <a:gd name="T46" fmla="*/ 41 w 289"/>
              <a:gd name="T47" fmla="*/ 62 h 289"/>
              <a:gd name="T48" fmla="*/ 31 w 289"/>
              <a:gd name="T49" fmla="*/ 98 h 289"/>
              <a:gd name="T50" fmla="*/ 26 w 289"/>
              <a:gd name="T51" fmla="*/ 114 h 289"/>
              <a:gd name="T52" fmla="*/ 0 w 289"/>
              <a:gd name="T53" fmla="*/ 139 h 289"/>
              <a:gd name="T54" fmla="*/ 0 w 289"/>
              <a:gd name="T55" fmla="*/ 176 h 289"/>
              <a:gd name="T56" fmla="*/ 15 w 289"/>
              <a:gd name="T57" fmla="*/ 196 h 289"/>
              <a:gd name="T58" fmla="*/ 26 w 289"/>
              <a:gd name="T59" fmla="*/ 227 h 289"/>
              <a:gd name="T60" fmla="*/ 41 w 289"/>
              <a:gd name="T61" fmla="*/ 253 h 289"/>
              <a:gd name="T62" fmla="*/ 83 w 289"/>
              <a:gd name="T63" fmla="*/ 284 h 289"/>
              <a:gd name="T64" fmla="*/ 124 w 289"/>
              <a:gd name="T65" fmla="*/ 279 h 289"/>
              <a:gd name="T66" fmla="*/ 129 w 289"/>
              <a:gd name="T67" fmla="*/ 191 h 289"/>
              <a:gd name="T68" fmla="*/ 119 w 289"/>
              <a:gd name="T69" fmla="*/ 222 h 289"/>
              <a:gd name="T70" fmla="*/ 108 w 289"/>
              <a:gd name="T71" fmla="*/ 186 h 289"/>
              <a:gd name="T72" fmla="*/ 83 w 289"/>
              <a:gd name="T73" fmla="*/ 232 h 289"/>
              <a:gd name="T74" fmla="*/ 108 w 289"/>
              <a:gd name="T75" fmla="*/ 237 h 289"/>
              <a:gd name="T76" fmla="*/ 83 w 289"/>
              <a:gd name="T77" fmla="*/ 232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89" h="289">
                <a:moveTo>
                  <a:pt x="129" y="263"/>
                </a:moveTo>
                <a:lnTo>
                  <a:pt x="114" y="248"/>
                </a:lnTo>
                <a:lnTo>
                  <a:pt x="119" y="248"/>
                </a:lnTo>
                <a:lnTo>
                  <a:pt x="134" y="253"/>
                </a:lnTo>
                <a:lnTo>
                  <a:pt x="145" y="212"/>
                </a:lnTo>
                <a:lnTo>
                  <a:pt x="150" y="217"/>
                </a:lnTo>
                <a:lnTo>
                  <a:pt x="160" y="206"/>
                </a:lnTo>
                <a:lnTo>
                  <a:pt x="170" y="181"/>
                </a:lnTo>
                <a:lnTo>
                  <a:pt x="181" y="165"/>
                </a:lnTo>
                <a:lnTo>
                  <a:pt x="181" y="196"/>
                </a:lnTo>
                <a:lnTo>
                  <a:pt x="165" y="222"/>
                </a:lnTo>
                <a:lnTo>
                  <a:pt x="160" y="227"/>
                </a:lnTo>
                <a:lnTo>
                  <a:pt x="176" y="237"/>
                </a:lnTo>
                <a:lnTo>
                  <a:pt x="181" y="253"/>
                </a:lnTo>
                <a:lnTo>
                  <a:pt x="196" y="263"/>
                </a:lnTo>
                <a:lnTo>
                  <a:pt x="207" y="258"/>
                </a:lnTo>
                <a:lnTo>
                  <a:pt x="212" y="248"/>
                </a:lnTo>
                <a:lnTo>
                  <a:pt x="227" y="258"/>
                </a:lnTo>
                <a:lnTo>
                  <a:pt x="238" y="258"/>
                </a:lnTo>
                <a:lnTo>
                  <a:pt x="253" y="248"/>
                </a:lnTo>
                <a:lnTo>
                  <a:pt x="264" y="237"/>
                </a:lnTo>
                <a:lnTo>
                  <a:pt x="269" y="217"/>
                </a:lnTo>
                <a:lnTo>
                  <a:pt x="264" y="196"/>
                </a:lnTo>
                <a:lnTo>
                  <a:pt x="253" y="186"/>
                </a:lnTo>
                <a:lnTo>
                  <a:pt x="274" y="176"/>
                </a:lnTo>
                <a:lnTo>
                  <a:pt x="289" y="155"/>
                </a:lnTo>
                <a:lnTo>
                  <a:pt x="284" y="134"/>
                </a:lnTo>
                <a:lnTo>
                  <a:pt x="274" y="119"/>
                </a:lnTo>
                <a:lnTo>
                  <a:pt x="264" y="88"/>
                </a:lnTo>
                <a:lnTo>
                  <a:pt x="279" y="78"/>
                </a:lnTo>
                <a:lnTo>
                  <a:pt x="289" y="57"/>
                </a:lnTo>
                <a:lnTo>
                  <a:pt x="284" y="36"/>
                </a:lnTo>
                <a:lnTo>
                  <a:pt x="269" y="26"/>
                </a:lnTo>
                <a:lnTo>
                  <a:pt x="253" y="31"/>
                </a:lnTo>
                <a:lnTo>
                  <a:pt x="243" y="10"/>
                </a:lnTo>
                <a:lnTo>
                  <a:pt x="227" y="0"/>
                </a:lnTo>
                <a:lnTo>
                  <a:pt x="212" y="10"/>
                </a:lnTo>
                <a:lnTo>
                  <a:pt x="201" y="31"/>
                </a:lnTo>
                <a:lnTo>
                  <a:pt x="191" y="31"/>
                </a:lnTo>
                <a:lnTo>
                  <a:pt x="181" y="21"/>
                </a:lnTo>
                <a:lnTo>
                  <a:pt x="160" y="5"/>
                </a:lnTo>
                <a:lnTo>
                  <a:pt x="134" y="10"/>
                </a:lnTo>
                <a:lnTo>
                  <a:pt x="114" y="31"/>
                </a:lnTo>
                <a:lnTo>
                  <a:pt x="98" y="10"/>
                </a:lnTo>
                <a:lnTo>
                  <a:pt x="83" y="5"/>
                </a:lnTo>
                <a:lnTo>
                  <a:pt x="62" y="16"/>
                </a:lnTo>
                <a:lnTo>
                  <a:pt x="52" y="36"/>
                </a:lnTo>
                <a:lnTo>
                  <a:pt x="41" y="62"/>
                </a:lnTo>
                <a:lnTo>
                  <a:pt x="31" y="78"/>
                </a:lnTo>
                <a:lnTo>
                  <a:pt x="31" y="98"/>
                </a:lnTo>
                <a:lnTo>
                  <a:pt x="41" y="114"/>
                </a:lnTo>
                <a:lnTo>
                  <a:pt x="26" y="114"/>
                </a:lnTo>
                <a:lnTo>
                  <a:pt x="10" y="124"/>
                </a:lnTo>
                <a:lnTo>
                  <a:pt x="0" y="139"/>
                </a:lnTo>
                <a:lnTo>
                  <a:pt x="5" y="165"/>
                </a:lnTo>
                <a:lnTo>
                  <a:pt x="0" y="176"/>
                </a:lnTo>
                <a:lnTo>
                  <a:pt x="5" y="191"/>
                </a:lnTo>
                <a:lnTo>
                  <a:pt x="15" y="196"/>
                </a:lnTo>
                <a:lnTo>
                  <a:pt x="21" y="217"/>
                </a:lnTo>
                <a:lnTo>
                  <a:pt x="26" y="227"/>
                </a:lnTo>
                <a:lnTo>
                  <a:pt x="31" y="243"/>
                </a:lnTo>
                <a:lnTo>
                  <a:pt x="41" y="253"/>
                </a:lnTo>
                <a:lnTo>
                  <a:pt x="57" y="253"/>
                </a:lnTo>
                <a:lnTo>
                  <a:pt x="83" y="284"/>
                </a:lnTo>
                <a:lnTo>
                  <a:pt x="103" y="289"/>
                </a:lnTo>
                <a:lnTo>
                  <a:pt x="124" y="279"/>
                </a:lnTo>
                <a:lnTo>
                  <a:pt x="129" y="263"/>
                </a:lnTo>
                <a:close/>
                <a:moveTo>
                  <a:pt x="129" y="191"/>
                </a:moveTo>
                <a:lnTo>
                  <a:pt x="139" y="237"/>
                </a:lnTo>
                <a:lnTo>
                  <a:pt x="119" y="222"/>
                </a:lnTo>
                <a:lnTo>
                  <a:pt x="103" y="206"/>
                </a:lnTo>
                <a:lnTo>
                  <a:pt x="108" y="186"/>
                </a:lnTo>
                <a:lnTo>
                  <a:pt x="129" y="191"/>
                </a:lnTo>
                <a:close/>
                <a:moveTo>
                  <a:pt x="83" y="232"/>
                </a:moveTo>
                <a:lnTo>
                  <a:pt x="88" y="227"/>
                </a:lnTo>
                <a:lnTo>
                  <a:pt x="108" y="237"/>
                </a:lnTo>
                <a:lnTo>
                  <a:pt x="108" y="248"/>
                </a:lnTo>
                <a:lnTo>
                  <a:pt x="83" y="232"/>
                </a:lnTo>
                <a:close/>
              </a:path>
            </a:pathLst>
          </a:custGeom>
          <a:solidFill>
            <a:srgbClr val="008000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" name="Freeform 1031">
            <a:extLst>
              <a:ext uri="{FF2B5EF4-FFF2-40B4-BE49-F238E27FC236}">
                <a16:creationId xmlns:a16="http://schemas.microsoft.com/office/drawing/2014/main" xmlns="" id="{BACAD8BC-A4E1-47CC-B774-BD99BE46CF61}"/>
              </a:ext>
            </a:extLst>
          </p:cNvPr>
          <p:cNvSpPr>
            <a:spLocks/>
          </p:cNvSpPr>
          <p:nvPr/>
        </p:nvSpPr>
        <p:spPr bwMode="auto">
          <a:xfrm>
            <a:off x="5967274" y="3472648"/>
            <a:ext cx="204788" cy="409575"/>
          </a:xfrm>
          <a:custGeom>
            <a:avLst/>
            <a:gdLst>
              <a:gd name="T0" fmla="*/ 0 w 129"/>
              <a:gd name="T1" fmla="*/ 52 h 258"/>
              <a:gd name="T2" fmla="*/ 52 w 129"/>
              <a:gd name="T3" fmla="*/ 119 h 258"/>
              <a:gd name="T4" fmla="*/ 46 w 129"/>
              <a:gd name="T5" fmla="*/ 114 h 258"/>
              <a:gd name="T6" fmla="*/ 26 w 129"/>
              <a:gd name="T7" fmla="*/ 103 h 258"/>
              <a:gd name="T8" fmla="*/ 0 w 129"/>
              <a:gd name="T9" fmla="*/ 93 h 258"/>
              <a:gd name="T10" fmla="*/ 0 w 129"/>
              <a:gd name="T11" fmla="*/ 108 h 258"/>
              <a:gd name="T12" fmla="*/ 21 w 129"/>
              <a:gd name="T13" fmla="*/ 114 h 258"/>
              <a:gd name="T14" fmla="*/ 46 w 129"/>
              <a:gd name="T15" fmla="*/ 139 h 258"/>
              <a:gd name="T16" fmla="*/ 46 w 129"/>
              <a:gd name="T17" fmla="*/ 258 h 258"/>
              <a:gd name="T18" fmla="*/ 72 w 129"/>
              <a:gd name="T19" fmla="*/ 258 h 258"/>
              <a:gd name="T20" fmla="*/ 72 w 129"/>
              <a:gd name="T21" fmla="*/ 145 h 258"/>
              <a:gd name="T22" fmla="*/ 88 w 129"/>
              <a:gd name="T23" fmla="*/ 98 h 258"/>
              <a:gd name="T24" fmla="*/ 108 w 129"/>
              <a:gd name="T25" fmla="*/ 57 h 258"/>
              <a:gd name="T26" fmla="*/ 129 w 129"/>
              <a:gd name="T27" fmla="*/ 46 h 258"/>
              <a:gd name="T28" fmla="*/ 119 w 129"/>
              <a:gd name="T29" fmla="*/ 21 h 258"/>
              <a:gd name="T30" fmla="*/ 103 w 129"/>
              <a:gd name="T31" fmla="*/ 21 h 258"/>
              <a:gd name="T32" fmla="*/ 98 w 129"/>
              <a:gd name="T33" fmla="*/ 46 h 258"/>
              <a:gd name="T34" fmla="*/ 67 w 129"/>
              <a:gd name="T35" fmla="*/ 5 h 258"/>
              <a:gd name="T36" fmla="*/ 57 w 129"/>
              <a:gd name="T37" fmla="*/ 0 h 258"/>
              <a:gd name="T38" fmla="*/ 57 w 129"/>
              <a:gd name="T39" fmla="*/ 16 h 258"/>
              <a:gd name="T40" fmla="*/ 88 w 129"/>
              <a:gd name="T41" fmla="*/ 67 h 258"/>
              <a:gd name="T42" fmla="*/ 67 w 129"/>
              <a:gd name="T43" fmla="*/ 88 h 258"/>
              <a:gd name="T44" fmla="*/ 31 w 129"/>
              <a:gd name="T45" fmla="*/ 5 h 258"/>
              <a:gd name="T46" fmla="*/ 10 w 129"/>
              <a:gd name="T47" fmla="*/ 5 h 258"/>
              <a:gd name="T48" fmla="*/ 26 w 129"/>
              <a:gd name="T49" fmla="*/ 31 h 258"/>
              <a:gd name="T50" fmla="*/ 41 w 129"/>
              <a:gd name="T51" fmla="*/ 83 h 258"/>
              <a:gd name="T52" fmla="*/ 21 w 129"/>
              <a:gd name="T53" fmla="*/ 62 h 258"/>
              <a:gd name="T54" fmla="*/ 0 w 129"/>
              <a:gd name="T55" fmla="*/ 52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9" h="258">
                <a:moveTo>
                  <a:pt x="0" y="52"/>
                </a:moveTo>
                <a:lnTo>
                  <a:pt x="52" y="119"/>
                </a:lnTo>
                <a:lnTo>
                  <a:pt x="46" y="114"/>
                </a:lnTo>
                <a:lnTo>
                  <a:pt x="26" y="103"/>
                </a:lnTo>
                <a:lnTo>
                  <a:pt x="0" y="93"/>
                </a:lnTo>
                <a:lnTo>
                  <a:pt x="0" y="108"/>
                </a:lnTo>
                <a:lnTo>
                  <a:pt x="21" y="114"/>
                </a:lnTo>
                <a:lnTo>
                  <a:pt x="46" y="139"/>
                </a:lnTo>
                <a:lnTo>
                  <a:pt x="46" y="258"/>
                </a:lnTo>
                <a:lnTo>
                  <a:pt x="72" y="258"/>
                </a:lnTo>
                <a:lnTo>
                  <a:pt x="72" y="145"/>
                </a:lnTo>
                <a:lnTo>
                  <a:pt x="88" y="98"/>
                </a:lnTo>
                <a:lnTo>
                  <a:pt x="108" y="57"/>
                </a:lnTo>
                <a:lnTo>
                  <a:pt x="129" y="46"/>
                </a:lnTo>
                <a:lnTo>
                  <a:pt x="119" y="21"/>
                </a:lnTo>
                <a:lnTo>
                  <a:pt x="103" y="21"/>
                </a:lnTo>
                <a:lnTo>
                  <a:pt x="98" y="46"/>
                </a:lnTo>
                <a:lnTo>
                  <a:pt x="67" y="5"/>
                </a:lnTo>
                <a:lnTo>
                  <a:pt x="57" y="0"/>
                </a:lnTo>
                <a:lnTo>
                  <a:pt x="57" y="16"/>
                </a:lnTo>
                <a:lnTo>
                  <a:pt x="88" y="67"/>
                </a:lnTo>
                <a:lnTo>
                  <a:pt x="67" y="88"/>
                </a:lnTo>
                <a:lnTo>
                  <a:pt x="31" y="5"/>
                </a:lnTo>
                <a:lnTo>
                  <a:pt x="10" y="5"/>
                </a:lnTo>
                <a:lnTo>
                  <a:pt x="26" y="31"/>
                </a:lnTo>
                <a:lnTo>
                  <a:pt x="41" y="83"/>
                </a:lnTo>
                <a:lnTo>
                  <a:pt x="21" y="62"/>
                </a:lnTo>
                <a:lnTo>
                  <a:pt x="0" y="52"/>
                </a:lnTo>
                <a:close/>
              </a:path>
            </a:pathLst>
          </a:custGeom>
          <a:solidFill>
            <a:srgbClr val="800000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" name="Rectangle 1032">
            <a:extLst>
              <a:ext uri="{FF2B5EF4-FFF2-40B4-BE49-F238E27FC236}">
                <a16:creationId xmlns:a16="http://schemas.microsoft.com/office/drawing/2014/main" xmlns="" id="{7C71B8C8-8C04-4D46-BA30-0B013CF1A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6187" y="3625048"/>
            <a:ext cx="1893887" cy="1181100"/>
          </a:xfrm>
          <a:prstGeom prst="rect">
            <a:avLst/>
          </a:prstGeom>
          <a:solidFill>
            <a:srgbClr val="FFFF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en-US" altLang="en-US" sz="2400" dirty="0">
              <a:latin typeface="Times New Roman" panose="02020603050405020304" pitchFamily="18" charset="0"/>
            </a:endParaRPr>
          </a:p>
          <a:p>
            <a:pPr algn="ctr"/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Receiver</a:t>
            </a:r>
          </a:p>
        </p:txBody>
      </p:sp>
      <p:grpSp>
        <p:nvGrpSpPr>
          <p:cNvPr id="7" name="Group 1033">
            <a:extLst>
              <a:ext uri="{FF2B5EF4-FFF2-40B4-BE49-F238E27FC236}">
                <a16:creationId xmlns:a16="http://schemas.microsoft.com/office/drawing/2014/main" xmlns="" id="{99B39F60-A7CF-479B-9165-08E133DAEA85}"/>
              </a:ext>
            </a:extLst>
          </p:cNvPr>
          <p:cNvGrpSpPr>
            <a:grpSpLocks/>
          </p:cNvGrpSpPr>
          <p:nvPr/>
        </p:nvGrpSpPr>
        <p:grpSpPr bwMode="auto">
          <a:xfrm>
            <a:off x="7032487" y="3774273"/>
            <a:ext cx="393700" cy="392113"/>
            <a:chOff x="3599" y="1246"/>
            <a:chExt cx="248" cy="247"/>
          </a:xfrm>
        </p:grpSpPr>
        <p:sp>
          <p:nvSpPr>
            <p:cNvPr id="8" name="Freeform 1034">
              <a:extLst>
                <a:ext uri="{FF2B5EF4-FFF2-40B4-BE49-F238E27FC236}">
                  <a16:creationId xmlns:a16="http://schemas.microsoft.com/office/drawing/2014/main" xmlns="" id="{0CEEC3C2-CB44-4B92-9F12-29F87B4AC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" y="1370"/>
              <a:ext cx="207" cy="123"/>
            </a:xfrm>
            <a:custGeom>
              <a:avLst/>
              <a:gdLst>
                <a:gd name="T0" fmla="*/ 207 w 207"/>
                <a:gd name="T1" fmla="*/ 123 h 123"/>
                <a:gd name="T2" fmla="*/ 0 w 207"/>
                <a:gd name="T3" fmla="*/ 123 h 123"/>
                <a:gd name="T4" fmla="*/ 0 w 207"/>
                <a:gd name="T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7" h="123">
                  <a:moveTo>
                    <a:pt x="207" y="123"/>
                  </a:moveTo>
                  <a:lnTo>
                    <a:pt x="0" y="123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Freeform 1035">
              <a:extLst>
                <a:ext uri="{FF2B5EF4-FFF2-40B4-BE49-F238E27FC236}">
                  <a16:creationId xmlns:a16="http://schemas.microsoft.com/office/drawing/2014/main" xmlns="" id="{374A8702-8B20-41AE-AFFF-FC4F2B281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9" y="1246"/>
              <a:ext cx="83" cy="124"/>
            </a:xfrm>
            <a:custGeom>
              <a:avLst/>
              <a:gdLst>
                <a:gd name="T0" fmla="*/ 41 w 83"/>
                <a:gd name="T1" fmla="*/ 124 h 124"/>
                <a:gd name="T2" fmla="*/ 0 w 83"/>
                <a:gd name="T3" fmla="*/ 0 h 124"/>
                <a:gd name="T4" fmla="*/ 83 w 83"/>
                <a:gd name="T5" fmla="*/ 0 h 124"/>
                <a:gd name="T6" fmla="*/ 41 w 83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124">
                  <a:moveTo>
                    <a:pt x="41" y="124"/>
                  </a:moveTo>
                  <a:lnTo>
                    <a:pt x="0" y="0"/>
                  </a:lnTo>
                  <a:lnTo>
                    <a:pt x="83" y="0"/>
                  </a:lnTo>
                  <a:lnTo>
                    <a:pt x="41" y="124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0" name="Line 1036">
            <a:extLst>
              <a:ext uri="{FF2B5EF4-FFF2-40B4-BE49-F238E27FC236}">
                <a16:creationId xmlns:a16="http://schemas.microsoft.com/office/drawing/2014/main" xmlns="" id="{0908A425-BF32-4689-8410-7BDA747BDA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8473" y="3778241"/>
            <a:ext cx="2697163" cy="4556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" name="Freeform 1037">
            <a:extLst>
              <a:ext uri="{FF2B5EF4-FFF2-40B4-BE49-F238E27FC236}">
                <a16:creationId xmlns:a16="http://schemas.microsoft.com/office/drawing/2014/main" xmlns="" id="{65FBF90D-C95A-4334-814C-AF372A0706D9}"/>
              </a:ext>
            </a:extLst>
          </p:cNvPr>
          <p:cNvSpPr>
            <a:spLocks/>
          </p:cNvSpPr>
          <p:nvPr/>
        </p:nvSpPr>
        <p:spPr bwMode="auto">
          <a:xfrm>
            <a:off x="6818174" y="4199723"/>
            <a:ext cx="115888" cy="65088"/>
          </a:xfrm>
          <a:custGeom>
            <a:avLst/>
            <a:gdLst>
              <a:gd name="T0" fmla="*/ 16 w 73"/>
              <a:gd name="T1" fmla="*/ 0 h 41"/>
              <a:gd name="T2" fmla="*/ 73 w 73"/>
              <a:gd name="T3" fmla="*/ 41 h 41"/>
              <a:gd name="T4" fmla="*/ 0 w 73"/>
              <a:gd name="T5" fmla="*/ 41 h 41"/>
              <a:gd name="T6" fmla="*/ 16 w 73"/>
              <a:gd name="T7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3" h="41">
                <a:moveTo>
                  <a:pt x="16" y="0"/>
                </a:moveTo>
                <a:lnTo>
                  <a:pt x="73" y="41"/>
                </a:lnTo>
                <a:lnTo>
                  <a:pt x="0" y="41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" name="Freeform 1038">
            <a:extLst>
              <a:ext uri="{FF2B5EF4-FFF2-40B4-BE49-F238E27FC236}">
                <a16:creationId xmlns:a16="http://schemas.microsoft.com/office/drawing/2014/main" xmlns="" id="{7FB06151-DAFF-477A-8B12-7FA1C4E54F92}"/>
              </a:ext>
            </a:extLst>
          </p:cNvPr>
          <p:cNvSpPr>
            <a:spLocks/>
          </p:cNvSpPr>
          <p:nvPr/>
        </p:nvSpPr>
        <p:spPr bwMode="auto">
          <a:xfrm>
            <a:off x="7097574" y="4510873"/>
            <a:ext cx="328613" cy="196850"/>
          </a:xfrm>
          <a:custGeom>
            <a:avLst/>
            <a:gdLst>
              <a:gd name="T0" fmla="*/ 207 w 207"/>
              <a:gd name="T1" fmla="*/ 124 h 124"/>
              <a:gd name="T2" fmla="*/ 0 w 207"/>
              <a:gd name="T3" fmla="*/ 124 h 124"/>
              <a:gd name="T4" fmla="*/ 0 w 207"/>
              <a:gd name="T5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7" h="124">
                <a:moveTo>
                  <a:pt x="207" y="124"/>
                </a:moveTo>
                <a:lnTo>
                  <a:pt x="0" y="124"/>
                </a:lnTo>
                <a:lnTo>
                  <a:pt x="0" y="0"/>
                </a:lnTo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" name="Freeform 1039">
            <a:extLst>
              <a:ext uri="{FF2B5EF4-FFF2-40B4-BE49-F238E27FC236}">
                <a16:creationId xmlns:a16="http://schemas.microsoft.com/office/drawing/2014/main" xmlns="" id="{A47BBC3B-93E5-4472-8E89-2EF9A378CB71}"/>
              </a:ext>
            </a:extLst>
          </p:cNvPr>
          <p:cNvSpPr>
            <a:spLocks/>
          </p:cNvSpPr>
          <p:nvPr/>
        </p:nvSpPr>
        <p:spPr bwMode="auto">
          <a:xfrm>
            <a:off x="7032487" y="4314023"/>
            <a:ext cx="131762" cy="196850"/>
          </a:xfrm>
          <a:custGeom>
            <a:avLst/>
            <a:gdLst>
              <a:gd name="T0" fmla="*/ 41 w 83"/>
              <a:gd name="T1" fmla="*/ 124 h 124"/>
              <a:gd name="T2" fmla="*/ 0 w 83"/>
              <a:gd name="T3" fmla="*/ 0 h 124"/>
              <a:gd name="T4" fmla="*/ 83 w 83"/>
              <a:gd name="T5" fmla="*/ 0 h 124"/>
              <a:gd name="T6" fmla="*/ 41 w 83"/>
              <a:gd name="T7" fmla="*/ 12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3" h="124">
                <a:moveTo>
                  <a:pt x="41" y="124"/>
                </a:moveTo>
                <a:lnTo>
                  <a:pt x="0" y="0"/>
                </a:lnTo>
                <a:lnTo>
                  <a:pt x="83" y="0"/>
                </a:lnTo>
                <a:lnTo>
                  <a:pt x="41" y="124"/>
                </a:lnTo>
                <a:close/>
              </a:path>
            </a:pathLst>
          </a:custGeom>
          <a:solidFill>
            <a:srgbClr val="FFFFFF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14" name="Group 1040">
            <a:extLst>
              <a:ext uri="{FF2B5EF4-FFF2-40B4-BE49-F238E27FC236}">
                <a16:creationId xmlns:a16="http://schemas.microsoft.com/office/drawing/2014/main" xmlns="" id="{11E57CC9-BBA7-42C5-B5C0-AC56031D1375}"/>
              </a:ext>
            </a:extLst>
          </p:cNvPr>
          <p:cNvGrpSpPr>
            <a:grpSpLocks/>
          </p:cNvGrpSpPr>
          <p:nvPr/>
        </p:nvGrpSpPr>
        <p:grpSpPr bwMode="auto">
          <a:xfrm>
            <a:off x="4976674" y="4691848"/>
            <a:ext cx="320675" cy="515938"/>
            <a:chOff x="2782" y="1823"/>
            <a:chExt cx="202" cy="325"/>
          </a:xfrm>
        </p:grpSpPr>
        <p:sp>
          <p:nvSpPr>
            <p:cNvPr id="15" name="Rectangle 1041">
              <a:extLst>
                <a:ext uri="{FF2B5EF4-FFF2-40B4-BE49-F238E27FC236}">
                  <a16:creationId xmlns:a16="http://schemas.microsoft.com/office/drawing/2014/main" xmlns="" id="{E566C003-9A64-4DA4-BC34-CC383B652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8" y="1860"/>
              <a:ext cx="20" cy="98"/>
            </a:xfrm>
            <a:prstGeom prst="rect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042">
              <a:extLst>
                <a:ext uri="{FF2B5EF4-FFF2-40B4-BE49-F238E27FC236}">
                  <a16:creationId xmlns:a16="http://schemas.microsoft.com/office/drawing/2014/main" xmlns="" id="{C5F1431C-885B-49C6-837C-C20C5057B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823"/>
              <a:ext cx="202" cy="135"/>
            </a:xfrm>
            <a:custGeom>
              <a:avLst/>
              <a:gdLst>
                <a:gd name="T0" fmla="*/ 0 w 202"/>
                <a:gd name="T1" fmla="*/ 135 h 135"/>
                <a:gd name="T2" fmla="*/ 202 w 202"/>
                <a:gd name="T3" fmla="*/ 135 h 135"/>
                <a:gd name="T4" fmla="*/ 103 w 202"/>
                <a:gd name="T5" fmla="*/ 0 h 135"/>
                <a:gd name="T6" fmla="*/ 0 w 202"/>
                <a:gd name="T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2" h="135">
                  <a:moveTo>
                    <a:pt x="0" y="135"/>
                  </a:moveTo>
                  <a:lnTo>
                    <a:pt x="202" y="135"/>
                  </a:lnTo>
                  <a:lnTo>
                    <a:pt x="103" y="0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CDCDCD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1043">
              <a:extLst>
                <a:ext uri="{FF2B5EF4-FFF2-40B4-BE49-F238E27FC236}">
                  <a16:creationId xmlns:a16="http://schemas.microsoft.com/office/drawing/2014/main" xmlns="" id="{C94F919E-0516-4104-8E26-8724F9D4E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1834"/>
              <a:ext cx="191" cy="314"/>
            </a:xfrm>
            <a:custGeom>
              <a:avLst/>
              <a:gdLst>
                <a:gd name="T0" fmla="*/ 0 w 191"/>
                <a:gd name="T1" fmla="*/ 314 h 314"/>
                <a:gd name="T2" fmla="*/ 191 w 191"/>
                <a:gd name="T3" fmla="*/ 314 h 314"/>
                <a:gd name="T4" fmla="*/ 191 w 191"/>
                <a:gd name="T5" fmla="*/ 124 h 314"/>
                <a:gd name="T6" fmla="*/ 98 w 191"/>
                <a:gd name="T7" fmla="*/ 0 h 314"/>
                <a:gd name="T8" fmla="*/ 0 w 191"/>
                <a:gd name="T9" fmla="*/ 124 h 314"/>
                <a:gd name="T10" fmla="*/ 0 w 191"/>
                <a:gd name="T11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1" h="314">
                  <a:moveTo>
                    <a:pt x="0" y="314"/>
                  </a:moveTo>
                  <a:lnTo>
                    <a:pt x="191" y="314"/>
                  </a:lnTo>
                  <a:lnTo>
                    <a:pt x="191" y="124"/>
                  </a:lnTo>
                  <a:lnTo>
                    <a:pt x="98" y="0"/>
                  </a:lnTo>
                  <a:lnTo>
                    <a:pt x="0" y="124"/>
                  </a:lnTo>
                  <a:lnTo>
                    <a:pt x="0" y="314"/>
                  </a:lnTo>
                  <a:close/>
                </a:path>
              </a:pathLst>
            </a:custGeom>
            <a:solidFill>
              <a:srgbClr val="E6E6E6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Rectangle 1044">
              <a:extLst>
                <a:ext uri="{FF2B5EF4-FFF2-40B4-BE49-F238E27FC236}">
                  <a16:creationId xmlns:a16="http://schemas.microsoft.com/office/drawing/2014/main" xmlns="" id="{5917904B-7DE6-45CF-96A6-6B0A8060C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3" y="2061"/>
              <a:ext cx="46" cy="72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045">
              <a:extLst>
                <a:ext uri="{FF2B5EF4-FFF2-40B4-BE49-F238E27FC236}">
                  <a16:creationId xmlns:a16="http://schemas.microsoft.com/office/drawing/2014/main" xmlns="" id="{51487184-6598-4FEC-9010-9FCD23515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0" y="1880"/>
              <a:ext cx="26" cy="36"/>
            </a:xfrm>
            <a:custGeom>
              <a:avLst/>
              <a:gdLst>
                <a:gd name="T0" fmla="*/ 0 w 26"/>
                <a:gd name="T1" fmla="*/ 36 h 36"/>
                <a:gd name="T2" fmla="*/ 26 w 26"/>
                <a:gd name="T3" fmla="*/ 36 h 36"/>
                <a:gd name="T4" fmla="*/ 26 w 26"/>
                <a:gd name="T5" fmla="*/ 11 h 36"/>
                <a:gd name="T6" fmla="*/ 20 w 26"/>
                <a:gd name="T7" fmla="*/ 0 h 36"/>
                <a:gd name="T8" fmla="*/ 5 w 26"/>
                <a:gd name="T9" fmla="*/ 0 h 36"/>
                <a:gd name="T10" fmla="*/ 0 w 26"/>
                <a:gd name="T11" fmla="*/ 11 h 36"/>
                <a:gd name="T12" fmla="*/ 0 w 26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6">
                  <a:moveTo>
                    <a:pt x="0" y="36"/>
                  </a:moveTo>
                  <a:lnTo>
                    <a:pt x="26" y="36"/>
                  </a:lnTo>
                  <a:lnTo>
                    <a:pt x="26" y="11"/>
                  </a:lnTo>
                  <a:lnTo>
                    <a:pt x="20" y="0"/>
                  </a:lnTo>
                  <a:lnTo>
                    <a:pt x="5" y="0"/>
                  </a:lnTo>
                  <a:lnTo>
                    <a:pt x="0" y="11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1046">
              <a:extLst>
                <a:ext uri="{FF2B5EF4-FFF2-40B4-BE49-F238E27FC236}">
                  <a16:creationId xmlns:a16="http://schemas.microsoft.com/office/drawing/2014/main" xmlns="" id="{0AF25104-D398-4DB7-8F07-F714AEA71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" y="2014"/>
              <a:ext cx="52" cy="11"/>
            </a:xfrm>
            <a:custGeom>
              <a:avLst/>
              <a:gdLst>
                <a:gd name="T0" fmla="*/ 5 w 52"/>
                <a:gd name="T1" fmla="*/ 11 h 11"/>
                <a:gd name="T2" fmla="*/ 46 w 52"/>
                <a:gd name="T3" fmla="*/ 11 h 11"/>
                <a:gd name="T4" fmla="*/ 52 w 52"/>
                <a:gd name="T5" fmla="*/ 0 h 11"/>
                <a:gd name="T6" fmla="*/ 0 w 52"/>
                <a:gd name="T7" fmla="*/ 0 h 11"/>
                <a:gd name="T8" fmla="*/ 5 w 52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1">
                  <a:moveTo>
                    <a:pt x="5" y="11"/>
                  </a:moveTo>
                  <a:lnTo>
                    <a:pt x="46" y="11"/>
                  </a:lnTo>
                  <a:lnTo>
                    <a:pt x="52" y="0"/>
                  </a:lnTo>
                  <a:lnTo>
                    <a:pt x="0" y="0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8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1047">
              <a:extLst>
                <a:ext uri="{FF2B5EF4-FFF2-40B4-BE49-F238E27FC236}">
                  <a16:creationId xmlns:a16="http://schemas.microsoft.com/office/drawing/2014/main" xmlns="" id="{0AB0DC11-9992-4791-A078-34A3AC513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6" y="2014"/>
              <a:ext cx="47" cy="11"/>
            </a:xfrm>
            <a:custGeom>
              <a:avLst/>
              <a:gdLst>
                <a:gd name="T0" fmla="*/ 0 w 47"/>
                <a:gd name="T1" fmla="*/ 11 h 11"/>
                <a:gd name="T2" fmla="*/ 41 w 47"/>
                <a:gd name="T3" fmla="*/ 11 h 11"/>
                <a:gd name="T4" fmla="*/ 47 w 47"/>
                <a:gd name="T5" fmla="*/ 0 h 11"/>
                <a:gd name="T6" fmla="*/ 0 w 47"/>
                <a:gd name="T7" fmla="*/ 0 h 11"/>
                <a:gd name="T8" fmla="*/ 0 w 47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1">
                  <a:moveTo>
                    <a:pt x="0" y="11"/>
                  </a:moveTo>
                  <a:lnTo>
                    <a:pt x="41" y="11"/>
                  </a:lnTo>
                  <a:lnTo>
                    <a:pt x="47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8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1048">
              <a:extLst>
                <a:ext uri="{FF2B5EF4-FFF2-40B4-BE49-F238E27FC236}">
                  <a16:creationId xmlns:a16="http://schemas.microsoft.com/office/drawing/2014/main" xmlns="" id="{3DC062C8-F584-4FD1-944B-E80B16D174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0" y="2107"/>
              <a:ext cx="57" cy="10"/>
            </a:xfrm>
            <a:custGeom>
              <a:avLst/>
              <a:gdLst>
                <a:gd name="T0" fmla="*/ 6 w 57"/>
                <a:gd name="T1" fmla="*/ 10 h 10"/>
                <a:gd name="T2" fmla="*/ 52 w 57"/>
                <a:gd name="T3" fmla="*/ 10 h 10"/>
                <a:gd name="T4" fmla="*/ 57 w 57"/>
                <a:gd name="T5" fmla="*/ 0 h 10"/>
                <a:gd name="T6" fmla="*/ 0 w 57"/>
                <a:gd name="T7" fmla="*/ 0 h 10"/>
                <a:gd name="T8" fmla="*/ 6 w 57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0">
                  <a:moveTo>
                    <a:pt x="6" y="10"/>
                  </a:moveTo>
                  <a:lnTo>
                    <a:pt x="52" y="10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" y="10"/>
                  </a:lnTo>
                  <a:close/>
                </a:path>
              </a:pathLst>
            </a:custGeom>
            <a:solidFill>
              <a:srgbClr val="8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1049">
              <a:extLst>
                <a:ext uri="{FF2B5EF4-FFF2-40B4-BE49-F238E27FC236}">
                  <a16:creationId xmlns:a16="http://schemas.microsoft.com/office/drawing/2014/main" xmlns="" id="{0DBA4578-0EC4-417F-AD64-C7589029C8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08" y="2133"/>
              <a:ext cx="57" cy="15"/>
            </a:xfrm>
            <a:custGeom>
              <a:avLst/>
              <a:gdLst>
                <a:gd name="T0" fmla="*/ 5 w 57"/>
                <a:gd name="T1" fmla="*/ 5 h 15"/>
                <a:gd name="T2" fmla="*/ 51 w 57"/>
                <a:gd name="T3" fmla="*/ 5 h 15"/>
                <a:gd name="T4" fmla="*/ 51 w 57"/>
                <a:gd name="T5" fmla="*/ 0 h 15"/>
                <a:gd name="T6" fmla="*/ 5 w 57"/>
                <a:gd name="T7" fmla="*/ 0 h 15"/>
                <a:gd name="T8" fmla="*/ 5 w 57"/>
                <a:gd name="T9" fmla="*/ 5 h 15"/>
                <a:gd name="T10" fmla="*/ 0 w 57"/>
                <a:gd name="T11" fmla="*/ 15 h 15"/>
                <a:gd name="T12" fmla="*/ 57 w 57"/>
                <a:gd name="T13" fmla="*/ 15 h 15"/>
                <a:gd name="T14" fmla="*/ 57 w 57"/>
                <a:gd name="T15" fmla="*/ 5 h 15"/>
                <a:gd name="T16" fmla="*/ 0 w 57"/>
                <a:gd name="T17" fmla="*/ 5 h 15"/>
                <a:gd name="T18" fmla="*/ 0 w 57"/>
                <a:gd name="T1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5">
                  <a:moveTo>
                    <a:pt x="5" y="5"/>
                  </a:moveTo>
                  <a:lnTo>
                    <a:pt x="51" y="5"/>
                  </a:lnTo>
                  <a:lnTo>
                    <a:pt x="51" y="0"/>
                  </a:lnTo>
                  <a:lnTo>
                    <a:pt x="5" y="0"/>
                  </a:lnTo>
                  <a:lnTo>
                    <a:pt x="5" y="5"/>
                  </a:lnTo>
                  <a:close/>
                  <a:moveTo>
                    <a:pt x="0" y="15"/>
                  </a:moveTo>
                  <a:lnTo>
                    <a:pt x="57" y="15"/>
                  </a:lnTo>
                  <a:lnTo>
                    <a:pt x="57" y="5"/>
                  </a:lnTo>
                  <a:lnTo>
                    <a:pt x="0" y="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1050">
              <a:extLst>
                <a:ext uri="{FF2B5EF4-FFF2-40B4-BE49-F238E27FC236}">
                  <a16:creationId xmlns:a16="http://schemas.microsoft.com/office/drawing/2014/main" xmlns="" id="{7B91DBDE-B006-4555-8A7D-E7ED33C70C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3" y="1963"/>
              <a:ext cx="124" cy="144"/>
            </a:xfrm>
            <a:custGeom>
              <a:avLst/>
              <a:gdLst>
                <a:gd name="T0" fmla="*/ 88 w 124"/>
                <a:gd name="T1" fmla="*/ 51 h 144"/>
                <a:gd name="T2" fmla="*/ 124 w 124"/>
                <a:gd name="T3" fmla="*/ 51 h 144"/>
                <a:gd name="T4" fmla="*/ 124 w 124"/>
                <a:gd name="T5" fmla="*/ 0 h 144"/>
                <a:gd name="T6" fmla="*/ 88 w 124"/>
                <a:gd name="T7" fmla="*/ 0 h 144"/>
                <a:gd name="T8" fmla="*/ 88 w 124"/>
                <a:gd name="T9" fmla="*/ 51 h 144"/>
                <a:gd name="T10" fmla="*/ 0 w 124"/>
                <a:gd name="T11" fmla="*/ 51 h 144"/>
                <a:gd name="T12" fmla="*/ 31 w 124"/>
                <a:gd name="T13" fmla="*/ 51 h 144"/>
                <a:gd name="T14" fmla="*/ 31 w 124"/>
                <a:gd name="T15" fmla="*/ 0 h 144"/>
                <a:gd name="T16" fmla="*/ 0 w 124"/>
                <a:gd name="T17" fmla="*/ 0 h 144"/>
                <a:gd name="T18" fmla="*/ 0 w 124"/>
                <a:gd name="T19" fmla="*/ 51 h 144"/>
                <a:gd name="T20" fmla="*/ 73 w 124"/>
                <a:gd name="T21" fmla="*/ 144 h 144"/>
                <a:gd name="T22" fmla="*/ 119 w 124"/>
                <a:gd name="T23" fmla="*/ 144 h 144"/>
                <a:gd name="T24" fmla="*/ 119 w 124"/>
                <a:gd name="T25" fmla="*/ 98 h 144"/>
                <a:gd name="T26" fmla="*/ 73 w 124"/>
                <a:gd name="T27" fmla="*/ 98 h 144"/>
                <a:gd name="T28" fmla="*/ 73 w 124"/>
                <a:gd name="T2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44">
                  <a:moveTo>
                    <a:pt x="88" y="51"/>
                  </a:moveTo>
                  <a:lnTo>
                    <a:pt x="124" y="51"/>
                  </a:lnTo>
                  <a:lnTo>
                    <a:pt x="124" y="0"/>
                  </a:lnTo>
                  <a:lnTo>
                    <a:pt x="88" y="0"/>
                  </a:lnTo>
                  <a:lnTo>
                    <a:pt x="88" y="51"/>
                  </a:lnTo>
                  <a:close/>
                  <a:moveTo>
                    <a:pt x="0" y="51"/>
                  </a:moveTo>
                  <a:lnTo>
                    <a:pt x="31" y="51"/>
                  </a:lnTo>
                  <a:lnTo>
                    <a:pt x="31" y="0"/>
                  </a:lnTo>
                  <a:lnTo>
                    <a:pt x="0" y="0"/>
                  </a:lnTo>
                  <a:lnTo>
                    <a:pt x="0" y="51"/>
                  </a:lnTo>
                  <a:close/>
                  <a:moveTo>
                    <a:pt x="73" y="144"/>
                  </a:moveTo>
                  <a:lnTo>
                    <a:pt x="119" y="144"/>
                  </a:lnTo>
                  <a:lnTo>
                    <a:pt x="119" y="98"/>
                  </a:lnTo>
                  <a:lnTo>
                    <a:pt x="73" y="98"/>
                  </a:lnTo>
                  <a:lnTo>
                    <a:pt x="73" y="144"/>
                  </a:lnTo>
                  <a:close/>
                </a:path>
              </a:pathLst>
            </a:custGeom>
            <a:solidFill>
              <a:srgbClr val="00FF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1051">
              <a:extLst>
                <a:ext uri="{FF2B5EF4-FFF2-40B4-BE49-F238E27FC236}">
                  <a16:creationId xmlns:a16="http://schemas.microsoft.com/office/drawing/2014/main" xmlns="" id="{3E8A516B-4E72-4670-85CD-C4251BD503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03" y="1963"/>
              <a:ext cx="165" cy="144"/>
            </a:xfrm>
            <a:custGeom>
              <a:avLst/>
              <a:gdLst>
                <a:gd name="T0" fmla="*/ 0 w 165"/>
                <a:gd name="T1" fmla="*/ 51 h 144"/>
                <a:gd name="T2" fmla="*/ 20 w 165"/>
                <a:gd name="T3" fmla="*/ 51 h 144"/>
                <a:gd name="T4" fmla="*/ 20 w 165"/>
                <a:gd name="T5" fmla="*/ 0 h 144"/>
                <a:gd name="T6" fmla="*/ 0 w 165"/>
                <a:gd name="T7" fmla="*/ 0 h 144"/>
                <a:gd name="T8" fmla="*/ 0 w 165"/>
                <a:gd name="T9" fmla="*/ 51 h 144"/>
                <a:gd name="T10" fmla="*/ 51 w 165"/>
                <a:gd name="T11" fmla="*/ 51 h 144"/>
                <a:gd name="T12" fmla="*/ 72 w 165"/>
                <a:gd name="T13" fmla="*/ 51 h 144"/>
                <a:gd name="T14" fmla="*/ 72 w 165"/>
                <a:gd name="T15" fmla="*/ 0 h 144"/>
                <a:gd name="T16" fmla="*/ 51 w 165"/>
                <a:gd name="T17" fmla="*/ 0 h 144"/>
                <a:gd name="T18" fmla="*/ 51 w 165"/>
                <a:gd name="T19" fmla="*/ 51 h 144"/>
                <a:gd name="T20" fmla="*/ 93 w 165"/>
                <a:gd name="T21" fmla="*/ 51 h 144"/>
                <a:gd name="T22" fmla="*/ 108 w 165"/>
                <a:gd name="T23" fmla="*/ 51 h 144"/>
                <a:gd name="T24" fmla="*/ 108 w 165"/>
                <a:gd name="T25" fmla="*/ 0 h 144"/>
                <a:gd name="T26" fmla="*/ 93 w 165"/>
                <a:gd name="T27" fmla="*/ 0 h 144"/>
                <a:gd name="T28" fmla="*/ 93 w 165"/>
                <a:gd name="T29" fmla="*/ 51 h 144"/>
                <a:gd name="T30" fmla="*/ 144 w 165"/>
                <a:gd name="T31" fmla="*/ 51 h 144"/>
                <a:gd name="T32" fmla="*/ 160 w 165"/>
                <a:gd name="T33" fmla="*/ 51 h 144"/>
                <a:gd name="T34" fmla="*/ 160 w 165"/>
                <a:gd name="T35" fmla="*/ 0 h 144"/>
                <a:gd name="T36" fmla="*/ 144 w 165"/>
                <a:gd name="T37" fmla="*/ 0 h 144"/>
                <a:gd name="T38" fmla="*/ 144 w 165"/>
                <a:gd name="T39" fmla="*/ 51 h 144"/>
                <a:gd name="T40" fmla="*/ 72 w 165"/>
                <a:gd name="T41" fmla="*/ 144 h 144"/>
                <a:gd name="T42" fmla="*/ 93 w 165"/>
                <a:gd name="T43" fmla="*/ 144 h 144"/>
                <a:gd name="T44" fmla="*/ 93 w 165"/>
                <a:gd name="T45" fmla="*/ 98 h 144"/>
                <a:gd name="T46" fmla="*/ 72 w 165"/>
                <a:gd name="T47" fmla="*/ 98 h 144"/>
                <a:gd name="T48" fmla="*/ 72 w 165"/>
                <a:gd name="T49" fmla="*/ 144 h 144"/>
                <a:gd name="T50" fmla="*/ 139 w 165"/>
                <a:gd name="T51" fmla="*/ 144 h 144"/>
                <a:gd name="T52" fmla="*/ 165 w 165"/>
                <a:gd name="T53" fmla="*/ 144 h 144"/>
                <a:gd name="T54" fmla="*/ 165 w 165"/>
                <a:gd name="T55" fmla="*/ 98 h 144"/>
                <a:gd name="T56" fmla="*/ 139 w 165"/>
                <a:gd name="T57" fmla="*/ 98 h 144"/>
                <a:gd name="T58" fmla="*/ 139 w 165"/>
                <a:gd name="T5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144">
                  <a:moveTo>
                    <a:pt x="0" y="51"/>
                  </a:moveTo>
                  <a:lnTo>
                    <a:pt x="20" y="51"/>
                  </a:lnTo>
                  <a:lnTo>
                    <a:pt x="20" y="0"/>
                  </a:lnTo>
                  <a:lnTo>
                    <a:pt x="0" y="0"/>
                  </a:lnTo>
                  <a:lnTo>
                    <a:pt x="0" y="51"/>
                  </a:lnTo>
                  <a:close/>
                  <a:moveTo>
                    <a:pt x="51" y="51"/>
                  </a:moveTo>
                  <a:lnTo>
                    <a:pt x="72" y="51"/>
                  </a:lnTo>
                  <a:lnTo>
                    <a:pt x="72" y="0"/>
                  </a:lnTo>
                  <a:lnTo>
                    <a:pt x="51" y="0"/>
                  </a:lnTo>
                  <a:lnTo>
                    <a:pt x="51" y="51"/>
                  </a:lnTo>
                  <a:close/>
                  <a:moveTo>
                    <a:pt x="93" y="51"/>
                  </a:moveTo>
                  <a:lnTo>
                    <a:pt x="108" y="51"/>
                  </a:lnTo>
                  <a:lnTo>
                    <a:pt x="108" y="0"/>
                  </a:lnTo>
                  <a:lnTo>
                    <a:pt x="93" y="0"/>
                  </a:lnTo>
                  <a:lnTo>
                    <a:pt x="93" y="51"/>
                  </a:lnTo>
                  <a:close/>
                  <a:moveTo>
                    <a:pt x="144" y="51"/>
                  </a:moveTo>
                  <a:lnTo>
                    <a:pt x="160" y="51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51"/>
                  </a:lnTo>
                  <a:close/>
                  <a:moveTo>
                    <a:pt x="72" y="144"/>
                  </a:moveTo>
                  <a:lnTo>
                    <a:pt x="93" y="144"/>
                  </a:lnTo>
                  <a:lnTo>
                    <a:pt x="93" y="98"/>
                  </a:lnTo>
                  <a:lnTo>
                    <a:pt x="72" y="98"/>
                  </a:lnTo>
                  <a:lnTo>
                    <a:pt x="72" y="144"/>
                  </a:lnTo>
                  <a:close/>
                  <a:moveTo>
                    <a:pt x="139" y="144"/>
                  </a:moveTo>
                  <a:lnTo>
                    <a:pt x="165" y="144"/>
                  </a:lnTo>
                  <a:lnTo>
                    <a:pt x="165" y="98"/>
                  </a:lnTo>
                  <a:lnTo>
                    <a:pt x="139" y="98"/>
                  </a:lnTo>
                  <a:lnTo>
                    <a:pt x="139" y="144"/>
                  </a:lnTo>
                  <a:close/>
                </a:path>
              </a:pathLst>
            </a:custGeom>
            <a:solidFill>
              <a:srgbClr val="CDCDCD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6" name="Group 1052">
            <a:extLst>
              <a:ext uri="{FF2B5EF4-FFF2-40B4-BE49-F238E27FC236}">
                <a16:creationId xmlns:a16="http://schemas.microsoft.com/office/drawing/2014/main" xmlns="" id="{C4D4A262-BBB9-4864-9E0D-5B57DC037364}"/>
              </a:ext>
            </a:extLst>
          </p:cNvPr>
          <p:cNvGrpSpPr>
            <a:grpSpLocks/>
          </p:cNvGrpSpPr>
          <p:nvPr/>
        </p:nvGrpSpPr>
        <p:grpSpPr bwMode="auto">
          <a:xfrm>
            <a:off x="2004874" y="3320248"/>
            <a:ext cx="2146300" cy="1570038"/>
            <a:chOff x="864" y="960"/>
            <a:chExt cx="1352" cy="989"/>
          </a:xfrm>
        </p:grpSpPr>
        <p:grpSp>
          <p:nvGrpSpPr>
            <p:cNvPr id="27" name="Group 1053">
              <a:extLst>
                <a:ext uri="{FF2B5EF4-FFF2-40B4-BE49-F238E27FC236}">
                  <a16:creationId xmlns:a16="http://schemas.microsoft.com/office/drawing/2014/main" xmlns="" id="{7D6FADE6-1873-4911-A7FE-47BFA71F23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960"/>
              <a:ext cx="248" cy="247"/>
              <a:chOff x="2265" y="1246"/>
              <a:chExt cx="248" cy="247"/>
            </a:xfrm>
          </p:grpSpPr>
          <p:sp>
            <p:nvSpPr>
              <p:cNvPr id="37" name="Freeform 1054">
                <a:extLst>
                  <a:ext uri="{FF2B5EF4-FFF2-40B4-BE49-F238E27FC236}">
                    <a16:creationId xmlns:a16="http://schemas.microsoft.com/office/drawing/2014/main" xmlns="" id="{4D86EA37-A89D-469A-80D8-2E5D087556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5" y="1370"/>
                <a:ext cx="207" cy="123"/>
              </a:xfrm>
              <a:custGeom>
                <a:avLst/>
                <a:gdLst>
                  <a:gd name="T0" fmla="*/ 0 w 207"/>
                  <a:gd name="T1" fmla="*/ 123 h 123"/>
                  <a:gd name="T2" fmla="*/ 207 w 207"/>
                  <a:gd name="T3" fmla="*/ 123 h 123"/>
                  <a:gd name="T4" fmla="*/ 207 w 207"/>
                  <a:gd name="T5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7" h="123">
                    <a:moveTo>
                      <a:pt x="0" y="123"/>
                    </a:moveTo>
                    <a:lnTo>
                      <a:pt x="207" y="123"/>
                    </a:lnTo>
                    <a:lnTo>
                      <a:pt x="207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" name="Freeform 1055">
                <a:extLst>
                  <a:ext uri="{FF2B5EF4-FFF2-40B4-BE49-F238E27FC236}">
                    <a16:creationId xmlns:a16="http://schemas.microsoft.com/office/drawing/2014/main" xmlns="" id="{1C1C210B-CA03-49E0-9DA4-B9C0A8C6AC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0" y="1246"/>
                <a:ext cx="83" cy="124"/>
              </a:xfrm>
              <a:custGeom>
                <a:avLst/>
                <a:gdLst>
                  <a:gd name="T0" fmla="*/ 42 w 83"/>
                  <a:gd name="T1" fmla="*/ 124 h 124"/>
                  <a:gd name="T2" fmla="*/ 83 w 83"/>
                  <a:gd name="T3" fmla="*/ 0 h 124"/>
                  <a:gd name="T4" fmla="*/ 0 w 83"/>
                  <a:gd name="T5" fmla="*/ 0 h 124"/>
                  <a:gd name="T6" fmla="*/ 42 w 83"/>
                  <a:gd name="T7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24">
                    <a:moveTo>
                      <a:pt x="42" y="124"/>
                    </a:moveTo>
                    <a:lnTo>
                      <a:pt x="83" y="0"/>
                    </a:lnTo>
                    <a:lnTo>
                      <a:pt x="0" y="0"/>
                    </a:lnTo>
                    <a:lnTo>
                      <a:pt x="42" y="124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8" name="Group 1056">
              <a:extLst>
                <a:ext uri="{FF2B5EF4-FFF2-40B4-BE49-F238E27FC236}">
                  <a16:creationId xmlns:a16="http://schemas.microsoft.com/office/drawing/2014/main" xmlns="" id="{2598DD37-8672-467A-8D43-BD65E23024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1680"/>
              <a:ext cx="248" cy="248"/>
              <a:chOff x="2265" y="1555"/>
              <a:chExt cx="248" cy="248"/>
            </a:xfrm>
          </p:grpSpPr>
          <p:sp>
            <p:nvSpPr>
              <p:cNvPr id="35" name="Freeform 1057">
                <a:extLst>
                  <a:ext uri="{FF2B5EF4-FFF2-40B4-BE49-F238E27FC236}">
                    <a16:creationId xmlns:a16="http://schemas.microsoft.com/office/drawing/2014/main" xmlns="" id="{DCD53E29-EFC9-47F1-9983-B8D17F9916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5" y="1679"/>
                <a:ext cx="207" cy="124"/>
              </a:xfrm>
              <a:custGeom>
                <a:avLst/>
                <a:gdLst>
                  <a:gd name="T0" fmla="*/ 0 w 207"/>
                  <a:gd name="T1" fmla="*/ 124 h 124"/>
                  <a:gd name="T2" fmla="*/ 207 w 207"/>
                  <a:gd name="T3" fmla="*/ 124 h 124"/>
                  <a:gd name="T4" fmla="*/ 207 w 207"/>
                  <a:gd name="T5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7" h="124">
                    <a:moveTo>
                      <a:pt x="0" y="124"/>
                    </a:moveTo>
                    <a:lnTo>
                      <a:pt x="207" y="124"/>
                    </a:lnTo>
                    <a:lnTo>
                      <a:pt x="207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" name="Freeform 1058">
                <a:extLst>
                  <a:ext uri="{FF2B5EF4-FFF2-40B4-BE49-F238E27FC236}">
                    <a16:creationId xmlns:a16="http://schemas.microsoft.com/office/drawing/2014/main" xmlns="" id="{AF9AA748-3BAC-4CFF-B9D8-C8CA347BFE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0" y="1555"/>
                <a:ext cx="83" cy="124"/>
              </a:xfrm>
              <a:custGeom>
                <a:avLst/>
                <a:gdLst>
                  <a:gd name="T0" fmla="*/ 42 w 83"/>
                  <a:gd name="T1" fmla="*/ 124 h 124"/>
                  <a:gd name="T2" fmla="*/ 83 w 83"/>
                  <a:gd name="T3" fmla="*/ 0 h 124"/>
                  <a:gd name="T4" fmla="*/ 0 w 83"/>
                  <a:gd name="T5" fmla="*/ 0 h 124"/>
                  <a:gd name="T6" fmla="*/ 42 w 83"/>
                  <a:gd name="T7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24">
                    <a:moveTo>
                      <a:pt x="42" y="124"/>
                    </a:moveTo>
                    <a:lnTo>
                      <a:pt x="83" y="0"/>
                    </a:lnTo>
                    <a:lnTo>
                      <a:pt x="0" y="0"/>
                    </a:lnTo>
                    <a:lnTo>
                      <a:pt x="42" y="124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9" name="Rectangle 1059">
              <a:extLst>
                <a:ext uri="{FF2B5EF4-FFF2-40B4-BE49-F238E27FC236}">
                  <a16:creationId xmlns:a16="http://schemas.microsoft.com/office/drawing/2014/main" xmlns="" id="{0E82002E-1225-4767-9A28-185F117FC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152"/>
              <a:ext cx="1086" cy="797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30" name="Group 1060">
              <a:extLst>
                <a:ext uri="{FF2B5EF4-FFF2-40B4-BE49-F238E27FC236}">
                  <a16:creationId xmlns:a16="http://schemas.microsoft.com/office/drawing/2014/main" xmlns="" id="{607199E1-18B2-41E6-8AB9-473E64CD5C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1200"/>
              <a:ext cx="248" cy="248"/>
              <a:chOff x="2265" y="1555"/>
              <a:chExt cx="248" cy="248"/>
            </a:xfrm>
          </p:grpSpPr>
          <p:sp>
            <p:nvSpPr>
              <p:cNvPr id="33" name="Freeform 1061">
                <a:extLst>
                  <a:ext uri="{FF2B5EF4-FFF2-40B4-BE49-F238E27FC236}">
                    <a16:creationId xmlns:a16="http://schemas.microsoft.com/office/drawing/2014/main" xmlns="" id="{034BCBEE-0D39-4ACD-9A08-95DA5F6243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5" y="1679"/>
                <a:ext cx="207" cy="124"/>
              </a:xfrm>
              <a:custGeom>
                <a:avLst/>
                <a:gdLst>
                  <a:gd name="T0" fmla="*/ 0 w 207"/>
                  <a:gd name="T1" fmla="*/ 124 h 124"/>
                  <a:gd name="T2" fmla="*/ 207 w 207"/>
                  <a:gd name="T3" fmla="*/ 124 h 124"/>
                  <a:gd name="T4" fmla="*/ 207 w 207"/>
                  <a:gd name="T5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7" h="124">
                    <a:moveTo>
                      <a:pt x="0" y="124"/>
                    </a:moveTo>
                    <a:lnTo>
                      <a:pt x="207" y="124"/>
                    </a:lnTo>
                    <a:lnTo>
                      <a:pt x="207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4" name="Freeform 1062">
                <a:extLst>
                  <a:ext uri="{FF2B5EF4-FFF2-40B4-BE49-F238E27FC236}">
                    <a16:creationId xmlns:a16="http://schemas.microsoft.com/office/drawing/2014/main" xmlns="" id="{6C485142-81A1-4EBB-B334-B03B85F8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0" y="1555"/>
                <a:ext cx="83" cy="124"/>
              </a:xfrm>
              <a:custGeom>
                <a:avLst/>
                <a:gdLst>
                  <a:gd name="T0" fmla="*/ 42 w 83"/>
                  <a:gd name="T1" fmla="*/ 124 h 124"/>
                  <a:gd name="T2" fmla="*/ 83 w 83"/>
                  <a:gd name="T3" fmla="*/ 0 h 124"/>
                  <a:gd name="T4" fmla="*/ 0 w 83"/>
                  <a:gd name="T5" fmla="*/ 0 h 124"/>
                  <a:gd name="T6" fmla="*/ 42 w 83"/>
                  <a:gd name="T7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24">
                    <a:moveTo>
                      <a:pt x="42" y="124"/>
                    </a:moveTo>
                    <a:lnTo>
                      <a:pt x="83" y="0"/>
                    </a:lnTo>
                    <a:lnTo>
                      <a:pt x="0" y="0"/>
                    </a:lnTo>
                    <a:lnTo>
                      <a:pt x="42" y="124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31" name="Text Box 1063">
              <a:extLst>
                <a:ext uri="{FF2B5EF4-FFF2-40B4-BE49-F238E27FC236}">
                  <a16:creationId xmlns:a16="http://schemas.microsoft.com/office/drawing/2014/main" xmlns="" id="{74B76E61-44A1-4995-95DC-C43C6BAC52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6" y="1454"/>
              <a:ext cx="152" cy="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3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</a:p>
            <a:p>
              <a:r>
                <a:rPr lang="en-US" altLang="en-US" sz="13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</a:p>
            <a:p>
              <a:r>
                <a:rPr lang="en-US" altLang="en-US" sz="13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</a:p>
          </p:txBody>
        </p:sp>
        <p:sp>
          <p:nvSpPr>
            <p:cNvPr id="32" name="Text Box 1064">
              <a:extLst>
                <a:ext uri="{FF2B5EF4-FFF2-40B4-BE49-F238E27FC236}">
                  <a16:creationId xmlns:a16="http://schemas.microsoft.com/office/drawing/2014/main" xmlns="" id="{11D3BC5B-2503-4F9A-B9E9-E2074617CE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344"/>
              <a:ext cx="10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Transmitter</a:t>
              </a:r>
            </a:p>
          </p:txBody>
        </p:sp>
      </p:grpSp>
      <p:sp>
        <p:nvSpPr>
          <p:cNvPr id="39" name="Line 1065">
            <a:extLst>
              <a:ext uri="{FF2B5EF4-FFF2-40B4-BE49-F238E27FC236}">
                <a16:creationId xmlns:a16="http://schemas.microsoft.com/office/drawing/2014/main" xmlns="" id="{8DF79C0F-283F-40E3-A5B4-665B53AA6D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8474" y="4463248"/>
            <a:ext cx="99060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0" name="Line 1066">
            <a:extLst>
              <a:ext uri="{FF2B5EF4-FFF2-40B4-BE49-F238E27FC236}">
                <a16:creationId xmlns:a16="http://schemas.microsoft.com/office/drawing/2014/main" xmlns="" id="{EB00E688-F49D-4C86-AAFD-EAC41EACD0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05274" y="4387048"/>
            <a:ext cx="182880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" name="Line 1067">
            <a:extLst>
              <a:ext uri="{FF2B5EF4-FFF2-40B4-BE49-F238E27FC236}">
                <a16:creationId xmlns:a16="http://schemas.microsoft.com/office/drawing/2014/main" xmlns="" id="{C32956BB-CB1D-476C-A6E3-B352CCE06B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14674" y="3244048"/>
            <a:ext cx="167640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" name="Line 1068">
            <a:extLst>
              <a:ext uri="{FF2B5EF4-FFF2-40B4-BE49-F238E27FC236}">
                <a16:creationId xmlns:a16="http://schemas.microsoft.com/office/drawing/2014/main" xmlns="" id="{2C6F7AA7-B21E-4139-8A01-9A97199C7D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2074" y="3320248"/>
            <a:ext cx="76200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43" name="Group 1069">
            <a:extLst>
              <a:ext uri="{FF2B5EF4-FFF2-40B4-BE49-F238E27FC236}">
                <a16:creationId xmlns:a16="http://schemas.microsoft.com/office/drawing/2014/main" xmlns="" id="{C4C241A8-822D-4535-9002-6B1AF251C446}"/>
              </a:ext>
            </a:extLst>
          </p:cNvPr>
          <p:cNvGrpSpPr>
            <a:grpSpLocks/>
          </p:cNvGrpSpPr>
          <p:nvPr/>
        </p:nvGrpSpPr>
        <p:grpSpPr bwMode="auto">
          <a:xfrm>
            <a:off x="7034074" y="3320248"/>
            <a:ext cx="393700" cy="392113"/>
            <a:chOff x="3599" y="1246"/>
            <a:chExt cx="248" cy="247"/>
          </a:xfrm>
        </p:grpSpPr>
        <p:sp>
          <p:nvSpPr>
            <p:cNvPr id="44" name="Freeform 1070">
              <a:extLst>
                <a:ext uri="{FF2B5EF4-FFF2-40B4-BE49-F238E27FC236}">
                  <a16:creationId xmlns:a16="http://schemas.microsoft.com/office/drawing/2014/main" xmlns="" id="{19D38C39-9DD1-46FB-93DE-19828312F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" y="1370"/>
              <a:ext cx="207" cy="123"/>
            </a:xfrm>
            <a:custGeom>
              <a:avLst/>
              <a:gdLst>
                <a:gd name="T0" fmla="*/ 207 w 207"/>
                <a:gd name="T1" fmla="*/ 123 h 123"/>
                <a:gd name="T2" fmla="*/ 0 w 207"/>
                <a:gd name="T3" fmla="*/ 123 h 123"/>
                <a:gd name="T4" fmla="*/ 0 w 207"/>
                <a:gd name="T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7" h="123">
                  <a:moveTo>
                    <a:pt x="207" y="123"/>
                  </a:moveTo>
                  <a:lnTo>
                    <a:pt x="0" y="123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Freeform 1071">
              <a:extLst>
                <a:ext uri="{FF2B5EF4-FFF2-40B4-BE49-F238E27FC236}">
                  <a16:creationId xmlns:a16="http://schemas.microsoft.com/office/drawing/2014/main" xmlns="" id="{7C5D815E-2746-40E6-98E2-59E25866D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9" y="1246"/>
              <a:ext cx="83" cy="124"/>
            </a:xfrm>
            <a:custGeom>
              <a:avLst/>
              <a:gdLst>
                <a:gd name="T0" fmla="*/ 41 w 83"/>
                <a:gd name="T1" fmla="*/ 124 h 124"/>
                <a:gd name="T2" fmla="*/ 0 w 83"/>
                <a:gd name="T3" fmla="*/ 0 h 124"/>
                <a:gd name="T4" fmla="*/ 83 w 83"/>
                <a:gd name="T5" fmla="*/ 0 h 124"/>
                <a:gd name="T6" fmla="*/ 41 w 83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124">
                  <a:moveTo>
                    <a:pt x="41" y="124"/>
                  </a:moveTo>
                  <a:lnTo>
                    <a:pt x="0" y="0"/>
                  </a:lnTo>
                  <a:lnTo>
                    <a:pt x="83" y="0"/>
                  </a:lnTo>
                  <a:lnTo>
                    <a:pt x="41" y="124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6" name="Line 1072">
            <a:extLst>
              <a:ext uri="{FF2B5EF4-FFF2-40B4-BE49-F238E27FC236}">
                <a16:creationId xmlns:a16="http://schemas.microsoft.com/office/drawing/2014/main" xmlns="" id="{E7D01AC6-70EC-434E-90AD-04732A3D62C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2074" y="3244048"/>
            <a:ext cx="76200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7" name="Line 1073">
            <a:extLst>
              <a:ext uri="{FF2B5EF4-FFF2-40B4-BE49-F238E27FC236}">
                <a16:creationId xmlns:a16="http://schemas.microsoft.com/office/drawing/2014/main" xmlns="" id="{955A4ABB-9874-4E1A-8350-A07CB5502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4674" y="3701248"/>
            <a:ext cx="27432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8" name="Line 1074">
            <a:extLst>
              <a:ext uri="{FF2B5EF4-FFF2-40B4-BE49-F238E27FC236}">
                <a16:creationId xmlns:a16="http://schemas.microsoft.com/office/drawing/2014/main" xmlns="" id="{B1AAF2F0-CF20-4F27-A6AE-83B21CCC1A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38474" y="3472648"/>
            <a:ext cx="2895600" cy="990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" name="Text Box 1075">
            <a:extLst>
              <a:ext uri="{FF2B5EF4-FFF2-40B4-BE49-F238E27FC236}">
                <a16:creationId xmlns:a16="http://schemas.microsoft.com/office/drawing/2014/main" xmlns="" id="{05460EBF-5286-4811-AC30-DE76C8309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6474" y="4158448"/>
            <a:ext cx="2286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</a:p>
          <a:p>
            <a:r>
              <a:rPr lang="en-US" altLang="en-US" sz="1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</a:p>
          <a:p>
            <a:r>
              <a:rPr lang="en-US" altLang="en-US" sz="1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</a:p>
        </p:txBody>
      </p:sp>
    </p:spTree>
    <p:extLst>
      <p:ext uri="{BB962C8B-B14F-4D97-AF65-F5344CB8AC3E}">
        <p14:creationId xmlns:p14="http://schemas.microsoft.com/office/powerpoint/2010/main" val="2184246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369F3D-1026-47E5-8A93-654B408D7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116"/>
          </a:xfrm>
        </p:spPr>
        <p:txBody>
          <a:bodyPr/>
          <a:lstStyle/>
          <a:p>
            <a:r>
              <a:rPr lang="en-US" altLang="en-US" sz="4400" dirty="0">
                <a:latin typeface="Gill Sans MT" panose="020B0502020104020203" pitchFamily="34" charset="0"/>
                <a:ea typeface="新細明體" panose="02020500000000000000" pitchFamily="18" charset="-120"/>
              </a:rPr>
              <a:t>Introduction to MIMO systems and antennas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7FBEE0-1D30-4C4C-B409-053E69BF8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9870"/>
            <a:ext cx="10515600" cy="4871946"/>
          </a:xfrm>
        </p:spPr>
        <p:txBody>
          <a:bodyPr>
            <a:normAutofit/>
          </a:bodyPr>
          <a:lstStyle/>
          <a:p>
            <a:pPr algn="just"/>
            <a:r>
              <a:rPr lang="en-US" sz="24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Multi-path is the arrival of the transmitted signal at an intended receiver through differing angles and/or differing time delays and/or differing frequency (i.e., Doppler) shifts</a:t>
            </a:r>
          </a:p>
          <a:p>
            <a:pPr algn="just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ue to the scattering of electromagnetic waves in the environment. </a:t>
            </a:r>
          </a:p>
          <a:p>
            <a:pPr algn="just"/>
            <a:r>
              <a:rPr lang="en-US" sz="24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Consequently, the received signal power fluctuates in space (due to angle spread) and/or frequency (</a:t>
            </a:r>
            <a:r>
              <a:rPr lang="en-US" sz="2400" b="0" i="0" u="none" strike="noStrike" baseline="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dueto</a:t>
            </a:r>
            <a:r>
              <a:rPr lang="en-US" sz="24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delay spread) and/or time (due to Doppler spread) through the random superposition of the impinging multi-path components.</a:t>
            </a:r>
          </a:p>
          <a:p>
            <a:pPr algn="just"/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MIMO System exploits spatial dimension in addition to the time and frequency dimensions.</a:t>
            </a:r>
          </a:p>
          <a:p>
            <a:pPr algn="just"/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225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DCA695-1B3E-4BAD-A3B6-4082CB0DA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8154"/>
          </a:xfrm>
        </p:spPr>
        <p:txBody>
          <a:bodyPr>
            <a:normAutofit fontScale="90000"/>
          </a:bodyPr>
          <a:lstStyle/>
          <a:p>
            <a:r>
              <a:rPr lang="en-IN" dirty="0"/>
              <a:t>Benefits of MIMO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029E93-E94A-444B-B3EA-F783486D2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3280"/>
            <a:ext cx="10515600" cy="5933440"/>
          </a:xfrm>
        </p:spPr>
        <p:txBody>
          <a:bodyPr>
            <a:noAutofit/>
          </a:bodyPr>
          <a:lstStyle/>
          <a:p>
            <a:pPr algn="l"/>
            <a:r>
              <a:rPr lang="en-US" sz="24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benefits of MIMO technology that help achieve such significant performance gains are </a:t>
            </a:r>
          </a:p>
          <a:p>
            <a:pPr algn="l"/>
            <a:r>
              <a:rPr lang="en-US" sz="2400" b="0" i="1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gain</a:t>
            </a:r>
            <a:r>
              <a:rPr lang="en-US" sz="24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0" i="1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 diversity gain</a:t>
            </a:r>
            <a:r>
              <a:rPr lang="en-US" sz="24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0" i="1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 multiplexing gain </a:t>
            </a:r>
            <a:r>
              <a:rPr lang="en-US" sz="24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0" i="1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interference reduction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gain is the increase in receive SNR that results from a coherent combining effect of the wireless signals at a receiver. 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coherent combining may be realized through spatial processing at the receive antenna array and/or spatial pre-processing at the transmit antenna array. 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gain improves resistance to noise, thereby improving the coverage and the range of a wireless network.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level at a receiver in a wireless system fluctuates or fades. 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 diversity gain mitigates fading and is realized by providing the receiver with multiple (ideally independent) copies of the transmitted signal in space, frequency or time.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26054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BE7AA8-B1AE-4B5C-8BD0-FC2E5BEC7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680720"/>
            <a:ext cx="11144250" cy="5994399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umber of copies is often referred to as the diversity order, the probability that at least one of the copies is not experiencing a deep fade increases, thereby improving the quality and reliability of reception. </a:t>
            </a:r>
          </a:p>
          <a:p>
            <a:pPr algn="just"/>
            <a:r>
              <a:rPr lang="en-IN" sz="24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MIMO </a:t>
            </a:r>
            <a:r>
              <a:rPr lang="en-US" sz="24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 with M transmit antennas and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receive antennas potentially offers MN independently fading links, and hence a spatial diversity order of MN</a:t>
            </a:r>
          </a:p>
          <a:p>
            <a:pPr algn="just"/>
            <a:r>
              <a:rPr lang="en-US" sz="24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MIMO systems offer a linear increase in data rate through spatial multiplexing, i.e., transmitting multiple, independent data streams within the bandwidth of </a:t>
            </a:r>
            <a:r>
              <a:rPr lang="en-IN" sz="24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operation.</a:t>
            </a:r>
          </a:p>
          <a:p>
            <a:pPr algn="just"/>
            <a:r>
              <a:rPr lang="en-US" sz="24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general, the number of data streams that can be reliably supported by a MIMO channel equals the minimum of the number of transmit antennas and the number of receive antennas, i.e., min(M, N). </a:t>
            </a:r>
          </a:p>
          <a:p>
            <a:pPr algn="just"/>
            <a:r>
              <a:rPr lang="en-US" sz="24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spatial multiplexing gain increases the capacity </a:t>
            </a:r>
            <a:r>
              <a:rPr lang="en-IN" sz="24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 wireless network.</a:t>
            </a: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Interference in wireless networks results from multiple users sharing time and frequency </a:t>
            </a:r>
            <a:r>
              <a:rPr lang="en-IN" sz="24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resources.</a:t>
            </a:r>
          </a:p>
          <a:p>
            <a:pPr algn="just"/>
            <a:r>
              <a:rPr lang="en-US" sz="24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Interference may be mitigated in MIMO systems by exploiting the spatial dimension to increase the separation between users.</a:t>
            </a: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A9E0E968-51D2-4830-8301-A9453DE3C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182881"/>
            <a:ext cx="10515600" cy="478154"/>
          </a:xfrm>
        </p:spPr>
        <p:txBody>
          <a:bodyPr>
            <a:normAutofit fontScale="90000"/>
          </a:bodyPr>
          <a:lstStyle/>
          <a:p>
            <a:r>
              <a:rPr lang="en-IN" dirty="0"/>
              <a:t>Benefits of MIMO Technology</a:t>
            </a:r>
          </a:p>
        </p:txBody>
      </p:sp>
    </p:spTree>
    <p:extLst>
      <p:ext uri="{BB962C8B-B14F-4D97-AF65-F5344CB8AC3E}">
        <p14:creationId xmlns:p14="http://schemas.microsoft.com/office/powerpoint/2010/main" val="2945554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>
            <a:extLst>
              <a:ext uri="{FF2B5EF4-FFF2-40B4-BE49-F238E27FC236}">
                <a16:creationId xmlns:a16="http://schemas.microsoft.com/office/drawing/2014/main" xmlns="" id="{5C06ECEA-22EF-409B-B1FD-7DEEDDAA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762915-3A3A-466C-8C08-2A6208BF4C73}" type="slidenum">
              <a:rPr lang="en-US" altLang="zh-TW" sz="1400">
                <a:solidFill>
                  <a:schemeClr val="tx2"/>
                </a:solidFill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TW" sz="1400" dirty="0">
              <a:solidFill>
                <a:schemeClr val="tx2"/>
              </a:solidFill>
              <a:latin typeface="Verdana" panose="020B0604030504040204" pitchFamily="34" charset="0"/>
            </a:endParaRPr>
          </a:p>
        </p:txBody>
      </p:sp>
      <p:sp>
        <p:nvSpPr>
          <p:cNvPr id="17412" name="TextBox 5">
            <a:extLst>
              <a:ext uri="{FF2B5EF4-FFF2-40B4-BE49-F238E27FC236}">
                <a16:creationId xmlns:a16="http://schemas.microsoft.com/office/drawing/2014/main" xmlns="" id="{36D876B4-9D8A-4C01-A234-D8343C001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7" y="930024"/>
            <a:ext cx="78470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WEEK-2</a:t>
            </a:r>
            <a:endParaRPr lang="en-IN" altLang="en-US" sz="4000" dirty="0">
              <a:solidFill>
                <a:srgbClr val="0070C0"/>
              </a:solidFill>
            </a:endParaRPr>
          </a:p>
        </p:txBody>
      </p:sp>
      <p:sp>
        <p:nvSpPr>
          <p:cNvPr id="17413" name="TextBox 9">
            <a:extLst>
              <a:ext uri="{FF2B5EF4-FFF2-40B4-BE49-F238E27FC236}">
                <a16:creationId xmlns:a16="http://schemas.microsoft.com/office/drawing/2014/main" xmlns="" id="{679B9B4B-E863-41C2-A429-5437A1D0A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1980268"/>
            <a:ext cx="1133475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en-US" sz="3600" dirty="0">
                <a:latin typeface="Gill Sans MT" panose="020B0502020104020203" pitchFamily="34" charset="0"/>
                <a:ea typeface="新細明體" panose="02020500000000000000" pitchFamily="18" charset="-120"/>
              </a:rPr>
              <a:t>Types of Equalizers - elementary level only, Introduction to MIMO antennas, Case study: Recent trends in Diversity and MIMO antenna	</a:t>
            </a:r>
            <a:endParaRPr lang="en-IN" altLang="en-US" sz="3600" dirty="0"/>
          </a:p>
        </p:txBody>
      </p:sp>
      <p:pic>
        <p:nvPicPr>
          <p:cNvPr id="2" name="Picture 4" descr="SRM Logo - Srm logo png 7 » PNG Image">
            <a:extLst>
              <a:ext uri="{FF2B5EF4-FFF2-40B4-BE49-F238E27FC236}">
                <a16:creationId xmlns:a16="http://schemas.microsoft.com/office/drawing/2014/main" xmlns="" id="{C8E38270-A201-4327-A7FF-BE983815A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7" y="221823"/>
            <a:ext cx="1853806" cy="62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798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3D525B-CA01-4467-8DEF-CE86B8F8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TX/RX Block diagram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6B2AA16-E560-443F-A559-837562897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5824" y="2012774"/>
            <a:ext cx="7392473" cy="17185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8B48F51-6734-4437-87EC-F25BB2F7F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824" y="3985949"/>
            <a:ext cx="7340958" cy="172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859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E5FC57-287F-4FEA-9870-E09FC558D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355"/>
          </a:xfrm>
        </p:spPr>
        <p:txBody>
          <a:bodyPr/>
          <a:lstStyle/>
          <a:p>
            <a:r>
              <a:rPr lang="en-IN" dirty="0"/>
              <a:t>MIMO channel and Signal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346666AF-0ED0-4A0E-933C-CA583E9454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99515"/>
                <a:ext cx="10515600" cy="529336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just">
                  <a:buNone/>
                </a:pPr>
                <a:endParaRPr lang="en-IN" sz="1800" dirty="0">
                  <a:solidFill>
                    <a:srgbClr val="00206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B060402020202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Latha" panose="020B0604020202020204" pitchFamily="34" charset="0"/>
                      </a:rPr>
                      <m:t>𝐇</m:t>
                    </m:r>
                    <m:r>
                      <a:rPr lang="en-US" sz="18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Latha" panose="020B0604020202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18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Latha" panose="020B0604020202020204" pitchFamily="34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IN" sz="18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Latha" panose="020B060402020202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sz="1800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Latha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Latha" panose="020B0604020202020204" pitchFamily="34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Latha" panose="020B0604020202020204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1800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Latha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Latha" panose="020B0604020202020204" pitchFamily="34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Latha" panose="020B0604020202020204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Latha" panose="020B0604020202020204" pitchFamily="34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IN" sz="1800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Latha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Latha" panose="020B0604020202020204" pitchFamily="34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Latha" panose="020B0604020202020204" pitchFamily="34" charset="0"/>
                                    </a:rPr>
                                    <m:t>1,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Latha" panose="020B0604020202020204" pitchFamily="34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1800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Latha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Latha" panose="020B0604020202020204" pitchFamily="34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Latha" panose="020B0604020202020204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1800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Latha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Latha" panose="020B0604020202020204" pitchFamily="34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Latha" panose="020B0604020202020204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Latha" panose="020B0604020202020204" pitchFamily="34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IN" sz="1800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Latha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Latha" panose="020B0604020202020204" pitchFamily="34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Latha" panose="020B0604020202020204" pitchFamily="34" charset="0"/>
                                    </a:rPr>
                                    <m:t>2,</m:t>
                                  </m:r>
                                  <m:sSub>
                                    <m:sSubPr>
                                      <m:ctrlPr>
                                        <a:rPr lang="en-IN" sz="1800" i="1"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Latha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Latha" panose="020B0604020202020204" pitchFamily="34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Latha" panose="020B0604020202020204" pitchFamily="34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Latha" panose="020B0604020202020204" pitchFamily="34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Latha" panose="020B0604020202020204" pitchFamily="34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Latha" panose="020B0604020202020204" pitchFamily="34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Latha" panose="020B0604020202020204" pitchFamily="34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1800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Latha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Latha" panose="020B0604020202020204" pitchFamily="34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Latha" panose="020B0604020202020204" pitchFamily="34" charset="0"/>
                                    </a:rPr>
                                    <m:t>M</m:t>
                                  </m:r>
                                  <m: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Latha" panose="020B0604020202020204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1800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Latha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Latha" panose="020B0604020202020204" pitchFamily="34" charset="0"/>
                                    </a:rPr>
                                    <m:t>𝐻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IN" sz="1800" i="1"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Latha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Latha" panose="020B0604020202020204" pitchFamily="34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Latha" panose="020B0604020202020204" pitchFamily="34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Latha" panose="020B0604020202020204" pitchFamily="34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Latha" panose="020B0604020202020204" pitchFamily="34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IN" sz="1800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Latha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Latha" panose="020B0604020202020204" pitchFamily="34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Latha" panose="020B0604020202020204" pitchFamily="34" charset="0"/>
                                    </a:rPr>
                                    <m:t>M</m:t>
                                  </m:r>
                                  <m: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Latha" panose="020B0604020202020204" pitchFamily="34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Latha" panose="020B0604020202020204" pitchFamily="34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  <m:e/>
                          </m:mr>
                        </m:m>
                      </m:e>
                    </m:d>
                  </m:oMath>
                </a14:m>
                <a:endParaRPr lang="en-IN" sz="1800" dirty="0">
                  <a:solidFill>
                    <a:srgbClr val="00206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B0604020202020204" pitchFamily="34" charset="0"/>
                </a:endParaRPr>
              </a:p>
              <a:p>
                <a:pPr algn="just"/>
                <a:r>
                  <a:rPr lang="en-US" sz="2400" b="0" i="0" u="none" strike="noStrike" baseline="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system with 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b="0" i="0" u="none" strike="noStrike" baseline="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transmit antennas and M receive antennas, assuming frequency-flat fading over the bandwidth of interest, the MIMO channel at a given time instant may be represented as an M x N  matrix.</a:t>
                </a:r>
              </a:p>
              <a:p>
                <a:pPr algn="just"/>
                <a:r>
                  <a:rPr lang="en-US" sz="2400" b="0" i="0" u="none" strike="noStrike" baseline="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:r>
                  <a:rPr lang="en-US" sz="2400" b="0" i="0" u="none" strike="noStrike" baseline="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Hm,n</a:t>
                </a:r>
                <a:r>
                  <a:rPr lang="en-US" sz="2400" b="0" i="0" u="none" strike="noStrike" baseline="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(single-input single-output) channel gain between the </a:t>
                </a:r>
                <a:r>
                  <a:rPr lang="en-US" sz="2400" b="0" i="0" u="none" strike="noStrike" baseline="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mth</a:t>
                </a:r>
                <a:r>
                  <a:rPr lang="en-US" sz="2400" b="0" i="0" u="none" strike="noStrike" baseline="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receive and </a:t>
                </a:r>
                <a:r>
                  <a:rPr lang="en-IN" sz="2400" b="0" i="0" u="none" strike="noStrike" baseline="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nth transmit antenna pair.</a:t>
                </a:r>
              </a:p>
              <a:p>
                <a:pPr algn="just"/>
                <a:r>
                  <a:rPr lang="en-US" sz="2400" b="0" i="0" u="none" strike="noStrike" baseline="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nth column of </a:t>
                </a:r>
                <a:r>
                  <a:rPr lang="en-US" sz="2400" b="1" i="0" u="none" strike="noStrike" baseline="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 </a:t>
                </a:r>
                <a:r>
                  <a:rPr lang="en-US" sz="2400" b="0" i="0" u="none" strike="noStrike" baseline="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often referred to as the spatial signature of the nth transmit antenna across the receive antenna array.</a:t>
                </a:r>
              </a:p>
              <a:p>
                <a:pPr algn="just"/>
                <a:r>
                  <a:rPr lang="en-IN" sz="2400" b="0" i="0" u="none" strike="noStrike" baseline="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relative geometry of </a:t>
                </a:r>
                <a:r>
                  <a:rPr lang="en-US" sz="2400" b="0" i="0" u="none" strike="noStrike" baseline="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b="0" i="0" u="none" strike="noStrike" baseline="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spatial signatures determines the distinguishability of the signals launched from the transmit antennas at a receiver.</a:t>
                </a:r>
              </a:p>
              <a:p>
                <a:pPr algn="just"/>
                <a:r>
                  <a:rPr lang="en-US" sz="2400" b="0" i="0" u="none" strike="noStrike" baseline="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is particularly important when independent data streams are launched from the transmit antennas, as is done in the case of spatial </a:t>
                </a:r>
                <a:r>
                  <a:rPr lang="en-IN" sz="2400" b="0" i="0" u="none" strike="noStrike" baseline="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multiplexing</a:t>
                </a:r>
                <a:endParaRPr lang="en-IN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666AF-0ED0-4A0E-933C-CA583E9454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99515"/>
                <a:ext cx="10515600" cy="5293360"/>
              </a:xfrm>
              <a:blipFill>
                <a:blip r:embed="rId2"/>
                <a:stretch>
                  <a:fillRect l="-696" r="-6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768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59C64D-6307-4F0B-AFF9-658214ADE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9915"/>
          </a:xfrm>
        </p:spPr>
        <p:txBody>
          <a:bodyPr>
            <a:normAutofit fontScale="90000"/>
          </a:bodyPr>
          <a:lstStyle/>
          <a:p>
            <a:r>
              <a:rPr lang="en-IN" dirty="0"/>
              <a:t>Outage capacity and multiplexing 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51EC8A-0FDF-4E9C-B2AD-5B4A14F49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040"/>
            <a:ext cx="10515600" cy="5659120"/>
          </a:xfrm>
        </p:spPr>
        <p:txBody>
          <a:bodyPr/>
          <a:lstStyle/>
          <a:p>
            <a:pPr algn="just"/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capacity of a communication channel is the maximum, asymptotic (in block length)  error-free transmission rate that can be achieved. The capacity of a MIMO channel is a complicated function of the channel conditions and transmit/receive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processsing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constraints.</a:t>
            </a: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 percentage outage capacity at SNR </a:t>
            </a:r>
            <a:r>
              <a:rPr lang="el-GR" sz="2400" b="0" i="0" u="none" strike="noStrike" baseline="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ρ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Cout,p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400" b="0" i="0" u="none" strike="noStrike" baseline="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ρ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is defined as the transmission rate that can be supported by (100−p)% of the fading realizations of the channel.</a:t>
            </a: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at SNR , if a frame is transmitted with rate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Cout,p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l-GR" sz="2400" b="0" i="0" u="none" strike="noStrike" baseline="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ρ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the probability that the frame will be decoded correctly is (100−p)%.</a:t>
            </a:r>
          </a:p>
          <a:p>
            <a:pPr algn="l"/>
            <a:endParaRPr lang="en-IN" dirty="0"/>
          </a:p>
          <a:p>
            <a:pPr algn="l"/>
            <a:endParaRPr lang="en-IN" sz="1800" b="0" i="0" u="none" strike="noStrike" baseline="0" dirty="0">
              <a:latin typeface="intir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6D41EE8-21EE-4C45-9611-A5C26A716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876" y="4414520"/>
            <a:ext cx="3256814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35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5C9EE3-F891-4CEE-8C0A-BC0178D53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Multiplexing 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6B4602-692A-4DD0-A1C1-7FAEB0ED1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b="0" i="0" u="none" strike="noStrike" baseline="0" dirty="0">
                <a:solidFill>
                  <a:srgbClr val="002060"/>
                </a:solidFill>
                <a:latin typeface="intirr"/>
              </a:rPr>
              <a:t>The maximum multiplexing gain </a:t>
            </a:r>
            <a:r>
              <a:rPr lang="en-US" sz="2800" b="0" i="0" u="none" strike="noStrike" baseline="0" dirty="0" err="1">
                <a:solidFill>
                  <a:srgbClr val="002060"/>
                </a:solidFill>
                <a:latin typeface="R1-tii"/>
              </a:rPr>
              <a:t>r</a:t>
            </a:r>
            <a:r>
              <a:rPr lang="en-US" sz="1800" b="0" i="0" u="none" strike="noStrike" baseline="0" dirty="0" err="1">
                <a:solidFill>
                  <a:srgbClr val="002060"/>
                </a:solidFill>
                <a:latin typeface="R1-tii"/>
              </a:rPr>
              <a:t>max</a:t>
            </a:r>
            <a:r>
              <a:rPr lang="en-US" sz="2800" b="0" i="0" u="none" strike="noStrike" baseline="0" dirty="0">
                <a:solidFill>
                  <a:srgbClr val="002060"/>
                </a:solidFill>
                <a:latin typeface="R1-tii"/>
              </a:rPr>
              <a:t> </a:t>
            </a:r>
            <a:r>
              <a:rPr lang="en-US" sz="2800" b="0" i="0" u="none" strike="noStrike" baseline="0" dirty="0">
                <a:solidFill>
                  <a:srgbClr val="002060"/>
                </a:solidFill>
                <a:latin typeface="intirr"/>
              </a:rPr>
              <a:t>that can be achieved over a MIMO channel is given by the asymptotic (in SNR) slope of the outage capacity (for fixed FER) plotted as a function of the SNR on a linear–log scale, i.e., </a:t>
            </a:r>
            <a:endParaRPr lang="en-IN" dirty="0">
              <a:solidFill>
                <a:srgbClr val="002060"/>
              </a:solidFill>
            </a:endParaRPr>
          </a:p>
          <a:p>
            <a:pPr algn="just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0DCED3A-CEA8-4571-9849-30B329187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036" y="3619585"/>
            <a:ext cx="3892994" cy="101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52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00A32C-E903-4FE5-B12B-1A5A605B0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Diversity 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6FA0C5-56C3-4693-A29D-67C2B31F8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maximum diversity gain </a:t>
            </a:r>
            <a:r>
              <a:rPr lang="en-US" sz="2400" b="0" i="0" u="none" strike="noStrike" baseline="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dmax</a:t>
            </a:r>
            <a:r>
              <a:rPr lang="en-US" sz="24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can be achieved over a MIMO channel is given by the negative of the asymptotic (in SNR) slope of FER for a fixed transmission rate, plotted as a function of SNR on a log–log scale, i.e.,</a:t>
            </a:r>
          </a:p>
          <a:p>
            <a:pPr marL="0" indent="0" algn="just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B3B1AB8-7FFA-43BA-9823-DDFAA76CD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282" y="3189483"/>
            <a:ext cx="3369511" cy="89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240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402FBD-622C-47F6-ACAA-9A9541C8D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400" dirty="0">
                <a:latin typeface="Gill Sans MT" panose="020B0502020104020203" pitchFamily="34" charset="0"/>
                <a:ea typeface="新細明體" panose="02020500000000000000" pitchFamily="18" charset="-120"/>
              </a:rPr>
              <a:t>Case study: Recent trends in Diversity and MIMO antenna	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3FF8531-86BE-4A8D-9FA7-3D9E6DC6A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85E6-82F2-45DE-84BB-CC179AD8DA6D}" type="slidenum">
              <a:rPr lang="en-IN" smtClean="0"/>
              <a:t>25</a:t>
            </a:fld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9768FCC-B843-4CBD-8BF3-D53A0AEB5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500" spc="-5" dirty="0">
              <a:solidFill>
                <a:srgbClr val="BC0000"/>
              </a:solidFill>
            </a:endParaRPr>
          </a:p>
          <a:p>
            <a:pPr marL="0" indent="0" algn="ctr">
              <a:buNone/>
            </a:pPr>
            <a:endParaRPr lang="en-US" sz="4500" spc="-5" dirty="0">
              <a:solidFill>
                <a:srgbClr val="BC0000"/>
              </a:solidFill>
            </a:endParaRPr>
          </a:p>
          <a:p>
            <a:pPr marL="0" indent="0" algn="ctr">
              <a:buNone/>
            </a:pPr>
            <a:r>
              <a:rPr lang="en-US" sz="4500" spc="-5" dirty="0">
                <a:solidFill>
                  <a:srgbClr val="BC0000"/>
                </a:solidFill>
              </a:rPr>
              <a:t>Massive MIMO</a:t>
            </a:r>
            <a:r>
              <a:rPr lang="en-US" sz="4500" dirty="0">
                <a:solidFill>
                  <a:srgbClr val="BC0000"/>
                </a:solidFill>
              </a:rPr>
              <a:t> </a:t>
            </a:r>
            <a:r>
              <a:rPr lang="en-US" sz="4500" spc="-5" dirty="0">
                <a:solidFill>
                  <a:srgbClr val="BC0000"/>
                </a:solidFill>
              </a:rPr>
              <a:t>for</a:t>
            </a:r>
            <a:r>
              <a:rPr lang="en-US" sz="4500" dirty="0">
                <a:solidFill>
                  <a:srgbClr val="BC0000"/>
                </a:solidFill>
              </a:rPr>
              <a:t> </a:t>
            </a:r>
            <a:r>
              <a:rPr lang="en-US" sz="4500" spc="-5" dirty="0">
                <a:solidFill>
                  <a:srgbClr val="BC0000"/>
                </a:solidFill>
              </a:rPr>
              <a:t>5G:</a:t>
            </a:r>
            <a:r>
              <a:rPr lang="en-US" sz="4500" dirty="0">
                <a:solidFill>
                  <a:srgbClr val="BC0000"/>
                </a:solidFill>
              </a:rPr>
              <a:t> </a:t>
            </a:r>
            <a:r>
              <a:rPr lang="en-US" sz="4500" spc="-5" dirty="0">
                <a:solidFill>
                  <a:srgbClr val="BC0000"/>
                </a:solidFill>
              </a:rPr>
              <a:t>From </a:t>
            </a:r>
            <a:r>
              <a:rPr lang="en-US" sz="4500" spc="-1205" dirty="0">
                <a:solidFill>
                  <a:srgbClr val="BC0000"/>
                </a:solidFill>
              </a:rPr>
              <a:t> </a:t>
            </a:r>
            <a:r>
              <a:rPr lang="en-US" sz="4500" spc="-5" dirty="0">
                <a:solidFill>
                  <a:srgbClr val="BC0000"/>
                </a:solidFill>
              </a:rPr>
              <a:t>Theory</a:t>
            </a:r>
            <a:r>
              <a:rPr lang="en-US" sz="4500" dirty="0">
                <a:solidFill>
                  <a:srgbClr val="BC0000"/>
                </a:solidFill>
              </a:rPr>
              <a:t> </a:t>
            </a:r>
            <a:r>
              <a:rPr lang="en-US" sz="4500" spc="-5" dirty="0">
                <a:solidFill>
                  <a:srgbClr val="BC0000"/>
                </a:solidFill>
              </a:rPr>
              <a:t>to</a:t>
            </a:r>
            <a:r>
              <a:rPr lang="en-US" sz="4500" dirty="0">
                <a:solidFill>
                  <a:srgbClr val="BC0000"/>
                </a:solidFill>
              </a:rPr>
              <a:t> </a:t>
            </a:r>
            <a:r>
              <a:rPr lang="en-US" sz="4500" spc="-5" dirty="0">
                <a:solidFill>
                  <a:srgbClr val="BC0000"/>
                </a:solidFill>
              </a:rPr>
              <a:t>Practice</a:t>
            </a:r>
            <a:endParaRPr lang="en-IN" sz="4500" dirty="0"/>
          </a:p>
        </p:txBody>
      </p:sp>
    </p:spTree>
    <p:extLst>
      <p:ext uri="{BB962C8B-B14F-4D97-AF65-F5344CB8AC3E}">
        <p14:creationId xmlns:p14="http://schemas.microsoft.com/office/powerpoint/2010/main" val="1182687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140" y="294385"/>
            <a:ext cx="4116704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How</a:t>
            </a:r>
            <a:r>
              <a:rPr sz="3600" spc="-30" dirty="0"/>
              <a:t> </a:t>
            </a:r>
            <a:r>
              <a:rPr sz="3600" dirty="0"/>
              <a:t>to</a:t>
            </a:r>
            <a:r>
              <a:rPr sz="3600" spc="-25" dirty="0"/>
              <a:t> </a:t>
            </a:r>
            <a:r>
              <a:rPr sz="3600" spc="-5" dirty="0"/>
              <a:t>realize</a:t>
            </a:r>
            <a:r>
              <a:rPr sz="3600" spc="-25" dirty="0"/>
              <a:t> </a:t>
            </a:r>
            <a:r>
              <a:rPr sz="3600" dirty="0"/>
              <a:t>5G?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665986" y="1026667"/>
            <a:ext cx="7387590" cy="106172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spcBef>
                <a:spcPts val="1300"/>
              </a:spcBef>
              <a:buSzPct val="89583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Key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requirement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of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5G: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CC0000"/>
                </a:solidFill>
                <a:latin typeface="Arial"/>
                <a:cs typeface="Arial"/>
              </a:rPr>
              <a:t>1000-fold</a:t>
            </a:r>
            <a:r>
              <a:rPr sz="2400" b="1" spc="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capacity</a:t>
            </a:r>
            <a:endParaRPr sz="2400">
              <a:latin typeface="Arial"/>
              <a:cs typeface="Arial"/>
            </a:endParaRPr>
          </a:p>
          <a:p>
            <a:pPr marL="355600" indent="-342900">
              <a:spcBef>
                <a:spcPts val="1200"/>
              </a:spcBef>
              <a:buSzPct val="89583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How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to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realize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this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goal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from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Shannon</a:t>
            </a:r>
            <a:r>
              <a:rPr sz="24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capacity</a:t>
            </a:r>
            <a:r>
              <a:rPr sz="2400" b="1" spc="-5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5986" y="2215388"/>
            <a:ext cx="5125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Clr>
                <a:srgbClr val="000000"/>
              </a:buClr>
              <a:buSzPct val="89583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Three</a:t>
            </a:r>
            <a:r>
              <a:rPr sz="24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technical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directions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for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5G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71829" y="2932939"/>
            <a:ext cx="5832475" cy="3594735"/>
            <a:chOff x="147828" y="2932938"/>
            <a:chExt cx="5832475" cy="359473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828" y="2932938"/>
              <a:ext cx="5832347" cy="359435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92607" y="3070114"/>
              <a:ext cx="1389380" cy="795020"/>
            </a:xfrm>
            <a:custGeom>
              <a:avLst/>
              <a:gdLst/>
              <a:ahLst/>
              <a:cxnLst/>
              <a:rect l="l" t="t" r="r" b="b"/>
              <a:pathLst>
                <a:path w="1389380" h="795020">
                  <a:moveTo>
                    <a:pt x="1389126" y="406891"/>
                  </a:moveTo>
                  <a:lnTo>
                    <a:pt x="1389126" y="385555"/>
                  </a:lnTo>
                  <a:lnTo>
                    <a:pt x="1388364" y="375649"/>
                  </a:lnTo>
                  <a:lnTo>
                    <a:pt x="1376728" y="322762"/>
                  </a:lnTo>
                  <a:lnTo>
                    <a:pt x="1360523" y="283436"/>
                  </a:lnTo>
                  <a:lnTo>
                    <a:pt x="1338788" y="246947"/>
                  </a:lnTo>
                  <a:lnTo>
                    <a:pt x="1312081" y="213237"/>
                  </a:lnTo>
                  <a:lnTo>
                    <a:pt x="1280962" y="182247"/>
                  </a:lnTo>
                  <a:lnTo>
                    <a:pt x="1245994" y="153921"/>
                  </a:lnTo>
                  <a:lnTo>
                    <a:pt x="1207735" y="128201"/>
                  </a:lnTo>
                  <a:lnTo>
                    <a:pt x="1166746" y="105028"/>
                  </a:lnTo>
                  <a:lnTo>
                    <a:pt x="1123588" y="84346"/>
                  </a:lnTo>
                  <a:lnTo>
                    <a:pt x="1078820" y="66096"/>
                  </a:lnTo>
                  <a:lnTo>
                    <a:pt x="1033004" y="50222"/>
                  </a:lnTo>
                  <a:lnTo>
                    <a:pt x="986699" y="36664"/>
                  </a:lnTo>
                  <a:lnTo>
                    <a:pt x="940467" y="25365"/>
                  </a:lnTo>
                  <a:lnTo>
                    <a:pt x="894866" y="16269"/>
                  </a:lnTo>
                  <a:lnTo>
                    <a:pt x="850459" y="9316"/>
                  </a:lnTo>
                  <a:lnTo>
                    <a:pt x="807804" y="4450"/>
                  </a:lnTo>
                  <a:lnTo>
                    <a:pt x="767463" y="1612"/>
                  </a:lnTo>
                  <a:lnTo>
                    <a:pt x="728472" y="713"/>
                  </a:lnTo>
                  <a:lnTo>
                    <a:pt x="694944" y="0"/>
                  </a:lnTo>
                  <a:lnTo>
                    <a:pt x="656296" y="76"/>
                  </a:lnTo>
                  <a:lnTo>
                    <a:pt x="580768" y="4347"/>
                  </a:lnTo>
                  <a:lnTo>
                    <a:pt x="537976" y="9418"/>
                  </a:lnTo>
                  <a:lnTo>
                    <a:pt x="493508" y="16507"/>
                  </a:lnTo>
                  <a:lnTo>
                    <a:pt x="447913" y="25681"/>
                  </a:lnTo>
                  <a:lnTo>
                    <a:pt x="401740" y="37008"/>
                  </a:lnTo>
                  <a:lnTo>
                    <a:pt x="355537" y="50557"/>
                  </a:lnTo>
                  <a:lnTo>
                    <a:pt x="309853" y="66396"/>
                  </a:lnTo>
                  <a:lnTo>
                    <a:pt x="265237" y="84594"/>
                  </a:lnTo>
                  <a:lnTo>
                    <a:pt x="222238" y="105218"/>
                  </a:lnTo>
                  <a:lnTo>
                    <a:pt x="181404" y="128336"/>
                  </a:lnTo>
                  <a:lnTo>
                    <a:pt x="143284" y="154017"/>
                  </a:lnTo>
                  <a:lnTo>
                    <a:pt x="108426" y="182330"/>
                  </a:lnTo>
                  <a:lnTo>
                    <a:pt x="77380" y="213341"/>
                  </a:lnTo>
                  <a:lnTo>
                    <a:pt x="50695" y="247120"/>
                  </a:lnTo>
                  <a:lnTo>
                    <a:pt x="28918" y="283735"/>
                  </a:lnTo>
                  <a:lnTo>
                    <a:pt x="12598" y="323253"/>
                  </a:lnTo>
                  <a:lnTo>
                    <a:pt x="2285" y="365743"/>
                  </a:lnTo>
                  <a:lnTo>
                    <a:pt x="0" y="386317"/>
                  </a:lnTo>
                  <a:lnTo>
                    <a:pt x="0" y="397747"/>
                  </a:lnTo>
                  <a:lnTo>
                    <a:pt x="762" y="407653"/>
                  </a:lnTo>
                  <a:lnTo>
                    <a:pt x="762" y="418321"/>
                  </a:lnTo>
                  <a:lnTo>
                    <a:pt x="3810" y="439657"/>
                  </a:lnTo>
                  <a:lnTo>
                    <a:pt x="16486" y="481774"/>
                  </a:lnTo>
                  <a:lnTo>
                    <a:pt x="34846" y="520867"/>
                  </a:lnTo>
                  <a:lnTo>
                    <a:pt x="38100" y="525863"/>
                  </a:lnTo>
                  <a:lnTo>
                    <a:pt x="38100" y="387841"/>
                  </a:lnTo>
                  <a:lnTo>
                    <a:pt x="38862" y="378697"/>
                  </a:lnTo>
                  <a:lnTo>
                    <a:pt x="51418" y="328073"/>
                  </a:lnTo>
                  <a:lnTo>
                    <a:pt x="69461" y="289015"/>
                  </a:lnTo>
                  <a:lnTo>
                    <a:pt x="93799" y="253072"/>
                  </a:lnTo>
                  <a:lnTo>
                    <a:pt x="123718" y="220174"/>
                  </a:lnTo>
                  <a:lnTo>
                    <a:pt x="158501" y="190253"/>
                  </a:lnTo>
                  <a:lnTo>
                    <a:pt x="197434" y="163238"/>
                  </a:lnTo>
                  <a:lnTo>
                    <a:pt x="239800" y="139061"/>
                  </a:lnTo>
                  <a:lnTo>
                    <a:pt x="284885" y="117652"/>
                  </a:lnTo>
                  <a:lnTo>
                    <a:pt x="331973" y="98941"/>
                  </a:lnTo>
                  <a:lnTo>
                    <a:pt x="380349" y="82860"/>
                  </a:lnTo>
                  <a:lnTo>
                    <a:pt x="429298" y="69339"/>
                  </a:lnTo>
                  <a:lnTo>
                    <a:pt x="478281" y="58276"/>
                  </a:lnTo>
                  <a:lnTo>
                    <a:pt x="526049" y="49698"/>
                  </a:lnTo>
                  <a:lnTo>
                    <a:pt x="572422" y="43440"/>
                  </a:lnTo>
                  <a:lnTo>
                    <a:pt x="616506" y="39465"/>
                  </a:lnTo>
                  <a:lnTo>
                    <a:pt x="656296" y="37757"/>
                  </a:lnTo>
                  <a:lnTo>
                    <a:pt x="659130" y="37718"/>
                  </a:lnTo>
                  <a:lnTo>
                    <a:pt x="694944" y="38083"/>
                  </a:lnTo>
                  <a:lnTo>
                    <a:pt x="762762" y="39607"/>
                  </a:lnTo>
                  <a:lnTo>
                    <a:pt x="841283" y="46477"/>
                  </a:lnTo>
                  <a:lnTo>
                    <a:pt x="884944" y="53208"/>
                  </a:lnTo>
                  <a:lnTo>
                    <a:pt x="930524" y="62243"/>
                  </a:lnTo>
                  <a:lnTo>
                    <a:pt x="977262" y="73662"/>
                  </a:lnTo>
                  <a:lnTo>
                    <a:pt x="1024398" y="87545"/>
                  </a:lnTo>
                  <a:lnTo>
                    <a:pt x="1071171" y="103972"/>
                  </a:lnTo>
                  <a:lnTo>
                    <a:pt x="1116820" y="123022"/>
                  </a:lnTo>
                  <a:lnTo>
                    <a:pt x="1160585" y="144776"/>
                  </a:lnTo>
                  <a:lnTo>
                    <a:pt x="1201704" y="169314"/>
                  </a:lnTo>
                  <a:lnTo>
                    <a:pt x="1239417" y="196714"/>
                  </a:lnTo>
                  <a:lnTo>
                    <a:pt x="1272963" y="227058"/>
                  </a:lnTo>
                  <a:lnTo>
                    <a:pt x="1301581" y="260424"/>
                  </a:lnTo>
                  <a:lnTo>
                    <a:pt x="1324511" y="296893"/>
                  </a:lnTo>
                  <a:lnTo>
                    <a:pt x="1340992" y="336545"/>
                  </a:lnTo>
                  <a:lnTo>
                    <a:pt x="1350264" y="379459"/>
                  </a:lnTo>
                  <a:lnTo>
                    <a:pt x="1351026" y="388603"/>
                  </a:lnTo>
                  <a:lnTo>
                    <a:pt x="1351026" y="527891"/>
                  </a:lnTo>
                  <a:lnTo>
                    <a:pt x="1369413" y="491513"/>
                  </a:lnTo>
                  <a:lnTo>
                    <a:pt x="1382593" y="450659"/>
                  </a:lnTo>
                  <a:lnTo>
                    <a:pt x="1389126" y="406891"/>
                  </a:lnTo>
                  <a:close/>
                </a:path>
                <a:path w="1389380" h="795020">
                  <a:moveTo>
                    <a:pt x="1351026" y="527891"/>
                  </a:moveTo>
                  <a:lnTo>
                    <a:pt x="1351026" y="406129"/>
                  </a:lnTo>
                  <a:lnTo>
                    <a:pt x="1350264" y="415273"/>
                  </a:lnTo>
                  <a:lnTo>
                    <a:pt x="1341182" y="457630"/>
                  </a:lnTo>
                  <a:lnTo>
                    <a:pt x="1324772" y="496915"/>
                  </a:lnTo>
                  <a:lnTo>
                    <a:pt x="1301814" y="533179"/>
                  </a:lnTo>
                  <a:lnTo>
                    <a:pt x="1273087" y="566476"/>
                  </a:lnTo>
                  <a:lnTo>
                    <a:pt x="1239369" y="596858"/>
                  </a:lnTo>
                  <a:lnTo>
                    <a:pt x="1201440" y="624376"/>
                  </a:lnTo>
                  <a:lnTo>
                    <a:pt x="1160080" y="649084"/>
                  </a:lnTo>
                  <a:lnTo>
                    <a:pt x="1116068" y="671034"/>
                  </a:lnTo>
                  <a:lnTo>
                    <a:pt x="1070182" y="690277"/>
                  </a:lnTo>
                  <a:lnTo>
                    <a:pt x="1023203" y="706867"/>
                  </a:lnTo>
                  <a:lnTo>
                    <a:pt x="975909" y="720855"/>
                  </a:lnTo>
                  <a:lnTo>
                    <a:pt x="929081" y="732293"/>
                  </a:lnTo>
                  <a:lnTo>
                    <a:pt x="883496" y="741235"/>
                  </a:lnTo>
                  <a:lnTo>
                    <a:pt x="839935" y="747732"/>
                  </a:lnTo>
                  <a:lnTo>
                    <a:pt x="799176" y="751837"/>
                  </a:lnTo>
                  <a:lnTo>
                    <a:pt x="728472" y="755125"/>
                  </a:lnTo>
                  <a:lnTo>
                    <a:pt x="656296" y="755881"/>
                  </a:lnTo>
                  <a:lnTo>
                    <a:pt x="615117" y="753917"/>
                  </a:lnTo>
                  <a:lnTo>
                    <a:pt x="571292" y="749911"/>
                  </a:lnTo>
                  <a:lnTo>
                    <a:pt x="525465" y="743780"/>
                  </a:lnTo>
                  <a:lnTo>
                    <a:pt x="478103" y="735397"/>
                  </a:lnTo>
                  <a:lnTo>
                    <a:pt x="430386" y="724798"/>
                  </a:lnTo>
                  <a:lnTo>
                    <a:pt x="382425" y="711779"/>
                  </a:lnTo>
                  <a:lnTo>
                    <a:pt x="335044" y="696295"/>
                  </a:lnTo>
                  <a:lnTo>
                    <a:pt x="288887" y="678262"/>
                  </a:lnTo>
                  <a:lnTo>
                    <a:pt x="244599" y="657593"/>
                  </a:lnTo>
                  <a:lnTo>
                    <a:pt x="202827" y="634206"/>
                  </a:lnTo>
                  <a:lnTo>
                    <a:pt x="164216" y="608015"/>
                  </a:lnTo>
                  <a:lnTo>
                    <a:pt x="129410" y="578935"/>
                  </a:lnTo>
                  <a:lnTo>
                    <a:pt x="99055" y="546882"/>
                  </a:lnTo>
                  <a:lnTo>
                    <a:pt x="73796" y="511771"/>
                  </a:lnTo>
                  <a:lnTo>
                    <a:pt x="54278" y="473518"/>
                  </a:lnTo>
                  <a:lnTo>
                    <a:pt x="41148" y="432037"/>
                  </a:lnTo>
                  <a:lnTo>
                    <a:pt x="38100" y="405367"/>
                  </a:lnTo>
                  <a:lnTo>
                    <a:pt x="38100" y="525863"/>
                  </a:lnTo>
                  <a:lnTo>
                    <a:pt x="86607" y="590275"/>
                  </a:lnTo>
                  <a:lnTo>
                    <a:pt x="119005" y="620733"/>
                  </a:lnTo>
                  <a:lnTo>
                    <a:pt x="155077" y="648459"/>
                  </a:lnTo>
                  <a:lnTo>
                    <a:pt x="194323" y="673525"/>
                  </a:lnTo>
                  <a:lnTo>
                    <a:pt x="236239" y="696003"/>
                  </a:lnTo>
                  <a:lnTo>
                    <a:pt x="280324" y="715965"/>
                  </a:lnTo>
                  <a:lnTo>
                    <a:pt x="326076" y="733485"/>
                  </a:lnTo>
                  <a:lnTo>
                    <a:pt x="372992" y="748635"/>
                  </a:lnTo>
                  <a:lnTo>
                    <a:pt x="420571" y="761488"/>
                  </a:lnTo>
                  <a:lnTo>
                    <a:pt x="468310" y="772116"/>
                  </a:lnTo>
                  <a:lnTo>
                    <a:pt x="515707" y="780591"/>
                  </a:lnTo>
                  <a:lnTo>
                    <a:pt x="562261" y="786987"/>
                  </a:lnTo>
                  <a:lnTo>
                    <a:pt x="607469" y="791376"/>
                  </a:lnTo>
                  <a:lnTo>
                    <a:pt x="650828" y="793830"/>
                  </a:lnTo>
                  <a:lnTo>
                    <a:pt x="691838" y="794422"/>
                  </a:lnTo>
                  <a:lnTo>
                    <a:pt x="729996" y="793225"/>
                  </a:lnTo>
                  <a:lnTo>
                    <a:pt x="799176" y="789426"/>
                  </a:lnTo>
                  <a:lnTo>
                    <a:pt x="837175" y="786130"/>
                  </a:lnTo>
                  <a:lnTo>
                    <a:pt x="877747" y="780698"/>
                  </a:lnTo>
                  <a:lnTo>
                    <a:pt x="920427" y="773070"/>
                  </a:lnTo>
                  <a:lnTo>
                    <a:pt x="964591" y="763194"/>
                  </a:lnTo>
                  <a:lnTo>
                    <a:pt x="1009612" y="751018"/>
                  </a:lnTo>
                  <a:lnTo>
                    <a:pt x="1054865" y="736492"/>
                  </a:lnTo>
                  <a:lnTo>
                    <a:pt x="1099726" y="719564"/>
                  </a:lnTo>
                  <a:lnTo>
                    <a:pt x="1143568" y="700182"/>
                  </a:lnTo>
                  <a:lnTo>
                    <a:pt x="1185766" y="678296"/>
                  </a:lnTo>
                  <a:lnTo>
                    <a:pt x="1225695" y="653854"/>
                  </a:lnTo>
                  <a:lnTo>
                    <a:pt x="1262730" y="626805"/>
                  </a:lnTo>
                  <a:lnTo>
                    <a:pt x="1296244" y="597098"/>
                  </a:lnTo>
                  <a:lnTo>
                    <a:pt x="1325613" y="564681"/>
                  </a:lnTo>
                  <a:lnTo>
                    <a:pt x="1350211" y="529503"/>
                  </a:lnTo>
                  <a:lnTo>
                    <a:pt x="1351026" y="527891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885433" y="2957322"/>
            <a:ext cx="3188335" cy="285976"/>
          </a:xfrm>
          <a:prstGeom prst="rect">
            <a:avLst/>
          </a:prstGeom>
          <a:solidFill>
            <a:srgbClr val="BC0000"/>
          </a:solidFill>
        </p:spPr>
        <p:txBody>
          <a:bodyPr vert="horz" wrap="square" lIns="0" tIns="39370" rIns="0" bIns="0" rtlCol="0">
            <a:spAutoFit/>
          </a:bodyPr>
          <a:lstStyle/>
          <a:p>
            <a:pPr marL="269240">
              <a:spcBef>
                <a:spcPts val="310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*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W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* </a:t>
            </a:r>
            <a:r>
              <a:rPr sz="1600" dirty="0">
                <a:solidFill>
                  <a:srgbClr val="FFFF00"/>
                </a:solidFill>
                <a:latin typeface="Arial MT"/>
                <a:cs typeface="Arial MT"/>
              </a:rPr>
              <a:t>M</a:t>
            </a:r>
            <a:r>
              <a:rPr sz="1600" spc="-5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*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 log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(1+SINR)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450073" y="2699005"/>
            <a:ext cx="1172210" cy="245745"/>
            <a:chOff x="5926073" y="2699004"/>
            <a:chExt cx="1172210" cy="245745"/>
          </a:xfrm>
        </p:grpSpPr>
        <p:sp>
          <p:nvSpPr>
            <p:cNvPr id="10" name="object 10"/>
            <p:cNvSpPr/>
            <p:nvPr/>
          </p:nvSpPr>
          <p:spPr>
            <a:xfrm>
              <a:off x="5926074" y="2699003"/>
              <a:ext cx="290830" cy="241935"/>
            </a:xfrm>
            <a:custGeom>
              <a:avLst/>
              <a:gdLst/>
              <a:ahLst/>
              <a:cxnLst/>
              <a:rect l="l" t="t" r="r" b="b"/>
              <a:pathLst>
                <a:path w="290829" h="241935">
                  <a:moveTo>
                    <a:pt x="290322" y="0"/>
                  </a:moveTo>
                  <a:lnTo>
                    <a:pt x="213360" y="36576"/>
                  </a:lnTo>
                  <a:lnTo>
                    <a:pt x="236067" y="54127"/>
                  </a:lnTo>
                  <a:lnTo>
                    <a:pt x="104940" y="221716"/>
                  </a:lnTo>
                  <a:lnTo>
                    <a:pt x="0" y="220980"/>
                  </a:lnTo>
                  <a:lnTo>
                    <a:pt x="0" y="240030"/>
                  </a:lnTo>
                  <a:lnTo>
                    <a:pt x="219456" y="241554"/>
                  </a:lnTo>
                  <a:lnTo>
                    <a:pt x="219456" y="222504"/>
                  </a:lnTo>
                  <a:lnTo>
                    <a:pt x="128993" y="221881"/>
                  </a:lnTo>
                  <a:lnTo>
                    <a:pt x="251142" y="65760"/>
                  </a:lnTo>
                  <a:lnTo>
                    <a:pt x="259080" y="71882"/>
                  </a:lnTo>
                  <a:lnTo>
                    <a:pt x="273558" y="83058"/>
                  </a:lnTo>
                  <a:lnTo>
                    <a:pt x="290322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81393" y="2720340"/>
              <a:ext cx="516890" cy="224154"/>
            </a:xfrm>
            <a:custGeom>
              <a:avLst/>
              <a:gdLst/>
              <a:ahLst/>
              <a:cxnLst/>
              <a:rect l="l" t="t" r="r" b="b"/>
              <a:pathLst>
                <a:path w="516890" h="224155">
                  <a:moveTo>
                    <a:pt x="449410" y="44341"/>
                  </a:moveTo>
                  <a:lnTo>
                    <a:pt x="442289" y="26914"/>
                  </a:lnTo>
                  <a:lnTo>
                    <a:pt x="0" y="206501"/>
                  </a:lnTo>
                  <a:lnTo>
                    <a:pt x="7620" y="224027"/>
                  </a:lnTo>
                  <a:lnTo>
                    <a:pt x="449410" y="44341"/>
                  </a:lnTo>
                  <a:close/>
                </a:path>
                <a:path w="516890" h="224155">
                  <a:moveTo>
                    <a:pt x="516636" y="6857"/>
                  </a:moveTo>
                  <a:lnTo>
                    <a:pt x="431292" y="0"/>
                  </a:lnTo>
                  <a:lnTo>
                    <a:pt x="442289" y="26914"/>
                  </a:lnTo>
                  <a:lnTo>
                    <a:pt x="454152" y="22097"/>
                  </a:lnTo>
                  <a:lnTo>
                    <a:pt x="461010" y="39623"/>
                  </a:lnTo>
                  <a:lnTo>
                    <a:pt x="461010" y="70001"/>
                  </a:lnTo>
                  <a:lnTo>
                    <a:pt x="516636" y="6857"/>
                  </a:lnTo>
                  <a:close/>
                </a:path>
                <a:path w="516890" h="224155">
                  <a:moveTo>
                    <a:pt x="461010" y="39623"/>
                  </a:moveTo>
                  <a:lnTo>
                    <a:pt x="454152" y="22097"/>
                  </a:lnTo>
                  <a:lnTo>
                    <a:pt x="442289" y="26914"/>
                  </a:lnTo>
                  <a:lnTo>
                    <a:pt x="449410" y="44341"/>
                  </a:lnTo>
                  <a:lnTo>
                    <a:pt x="461010" y="39623"/>
                  </a:lnTo>
                  <a:close/>
                </a:path>
                <a:path w="516890" h="224155">
                  <a:moveTo>
                    <a:pt x="461010" y="70001"/>
                  </a:moveTo>
                  <a:lnTo>
                    <a:pt x="461010" y="39623"/>
                  </a:lnTo>
                  <a:lnTo>
                    <a:pt x="449410" y="44341"/>
                  </a:lnTo>
                  <a:lnTo>
                    <a:pt x="460248" y="70865"/>
                  </a:lnTo>
                  <a:lnTo>
                    <a:pt x="461010" y="70001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054850" y="2443988"/>
            <a:ext cx="217805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216025" algn="l"/>
              </a:tabLst>
            </a:pPr>
            <a:r>
              <a:rPr sz="2400" spc="-7" baseline="1736" dirty="0">
                <a:solidFill>
                  <a:srgbClr val="00B050"/>
                </a:solidFill>
                <a:latin typeface="Arial MT"/>
                <a:cs typeface="Arial MT"/>
              </a:rPr>
              <a:t>No.</a:t>
            </a:r>
            <a:r>
              <a:rPr sz="2400" spc="7" baseline="1736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2400" spc="-7" baseline="1736" dirty="0">
                <a:solidFill>
                  <a:srgbClr val="00B050"/>
                </a:solidFill>
                <a:latin typeface="Arial MT"/>
                <a:cs typeface="Arial MT"/>
              </a:rPr>
              <a:t>of</a:t>
            </a:r>
            <a:r>
              <a:rPr sz="2400" spc="-112" baseline="1736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2400" spc="-7" baseline="1736" dirty="0">
                <a:solidFill>
                  <a:srgbClr val="00B050"/>
                </a:solidFill>
                <a:latin typeface="Arial MT"/>
                <a:cs typeface="Arial MT"/>
              </a:rPr>
              <a:t>APs	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Bandwidth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009382" y="2926080"/>
            <a:ext cx="387350" cy="605155"/>
            <a:chOff x="6485382" y="2926079"/>
            <a:chExt cx="387350" cy="605155"/>
          </a:xfrm>
        </p:grpSpPr>
        <p:sp>
          <p:nvSpPr>
            <p:cNvPr id="14" name="object 14"/>
            <p:cNvSpPr/>
            <p:nvPr/>
          </p:nvSpPr>
          <p:spPr>
            <a:xfrm>
              <a:off x="6485382" y="2926079"/>
              <a:ext cx="223520" cy="19050"/>
            </a:xfrm>
            <a:custGeom>
              <a:avLst/>
              <a:gdLst/>
              <a:ahLst/>
              <a:cxnLst/>
              <a:rect l="l" t="t" r="r" b="b"/>
              <a:pathLst>
                <a:path w="223520" h="19050">
                  <a:moveTo>
                    <a:pt x="223265" y="19050"/>
                  </a:moveTo>
                  <a:lnTo>
                    <a:pt x="223265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223265" y="1905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48628" y="3331463"/>
              <a:ext cx="323850" cy="200025"/>
            </a:xfrm>
            <a:custGeom>
              <a:avLst/>
              <a:gdLst/>
              <a:ahLst/>
              <a:cxnLst/>
              <a:rect l="l" t="t" r="r" b="b"/>
              <a:pathLst>
                <a:path w="323850" h="200025">
                  <a:moveTo>
                    <a:pt x="60178" y="152113"/>
                  </a:moveTo>
                  <a:lnTo>
                    <a:pt x="45720" y="128016"/>
                  </a:lnTo>
                  <a:lnTo>
                    <a:pt x="0" y="199644"/>
                  </a:lnTo>
                  <a:lnTo>
                    <a:pt x="49530" y="195628"/>
                  </a:lnTo>
                  <a:lnTo>
                    <a:pt x="49530" y="158496"/>
                  </a:lnTo>
                  <a:lnTo>
                    <a:pt x="60178" y="152113"/>
                  </a:lnTo>
                  <a:close/>
                </a:path>
                <a:path w="323850" h="200025">
                  <a:moveTo>
                    <a:pt x="70182" y="168787"/>
                  </a:moveTo>
                  <a:lnTo>
                    <a:pt x="60178" y="152113"/>
                  </a:lnTo>
                  <a:lnTo>
                    <a:pt x="49530" y="158496"/>
                  </a:lnTo>
                  <a:lnTo>
                    <a:pt x="59436" y="175260"/>
                  </a:lnTo>
                  <a:lnTo>
                    <a:pt x="70182" y="168787"/>
                  </a:lnTo>
                  <a:close/>
                </a:path>
                <a:path w="323850" h="200025">
                  <a:moveTo>
                    <a:pt x="84582" y="192786"/>
                  </a:moveTo>
                  <a:lnTo>
                    <a:pt x="70182" y="168787"/>
                  </a:lnTo>
                  <a:lnTo>
                    <a:pt x="59436" y="175260"/>
                  </a:lnTo>
                  <a:lnTo>
                    <a:pt x="49530" y="158496"/>
                  </a:lnTo>
                  <a:lnTo>
                    <a:pt x="49530" y="195628"/>
                  </a:lnTo>
                  <a:lnTo>
                    <a:pt x="84582" y="192786"/>
                  </a:lnTo>
                  <a:close/>
                </a:path>
                <a:path w="323850" h="200025">
                  <a:moveTo>
                    <a:pt x="323850" y="16001"/>
                  </a:moveTo>
                  <a:lnTo>
                    <a:pt x="313944" y="0"/>
                  </a:lnTo>
                  <a:lnTo>
                    <a:pt x="60178" y="152113"/>
                  </a:lnTo>
                  <a:lnTo>
                    <a:pt x="70182" y="168787"/>
                  </a:lnTo>
                  <a:lnTo>
                    <a:pt x="323850" y="16001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828535" y="3492501"/>
            <a:ext cx="14605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5" dirty="0">
                <a:solidFill>
                  <a:srgbClr val="C00000"/>
                </a:solidFill>
                <a:latin typeface="Arial MT"/>
                <a:cs typeface="Arial MT"/>
              </a:rPr>
              <a:t>No.</a:t>
            </a:r>
            <a:r>
              <a:rPr sz="1600" spc="-3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Arial MT"/>
                <a:cs typeface="Arial MT"/>
              </a:rPr>
              <a:t>of</a:t>
            </a:r>
            <a:r>
              <a:rPr sz="1600" spc="-3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Arial MT"/>
                <a:cs typeface="Arial MT"/>
              </a:rPr>
              <a:t>antennas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231123" y="3328415"/>
            <a:ext cx="1315720" cy="212090"/>
            <a:chOff x="6707123" y="3328415"/>
            <a:chExt cx="1315720" cy="212090"/>
          </a:xfrm>
        </p:grpSpPr>
        <p:sp>
          <p:nvSpPr>
            <p:cNvPr id="18" name="object 18"/>
            <p:cNvSpPr/>
            <p:nvPr/>
          </p:nvSpPr>
          <p:spPr>
            <a:xfrm>
              <a:off x="6707123" y="3328415"/>
              <a:ext cx="241300" cy="19050"/>
            </a:xfrm>
            <a:custGeom>
              <a:avLst/>
              <a:gdLst/>
              <a:ahLst/>
              <a:cxnLst/>
              <a:rect l="l" t="t" r="r" b="b"/>
              <a:pathLst>
                <a:path w="241300" h="19050">
                  <a:moveTo>
                    <a:pt x="240792" y="19050"/>
                  </a:moveTo>
                  <a:lnTo>
                    <a:pt x="240792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240792" y="1905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5447" y="3332225"/>
              <a:ext cx="246888" cy="208025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8395207" y="3523742"/>
            <a:ext cx="203771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5" dirty="0">
                <a:solidFill>
                  <a:srgbClr val="7030A0"/>
                </a:solidFill>
                <a:latin typeface="Arial MT"/>
                <a:cs typeface="Arial MT"/>
              </a:rPr>
              <a:t>Interference</a:t>
            </a:r>
            <a:r>
              <a:rPr sz="1600" spc="-35" dirty="0">
                <a:solidFill>
                  <a:srgbClr val="7030A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7030A0"/>
                </a:solidFill>
                <a:latin typeface="Arial MT"/>
                <a:cs typeface="Arial MT"/>
              </a:rPr>
              <a:t>mitigation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276588" y="3328415"/>
            <a:ext cx="496570" cy="19050"/>
          </a:xfrm>
          <a:custGeom>
            <a:avLst/>
            <a:gdLst/>
            <a:ahLst/>
            <a:cxnLst/>
            <a:rect l="l" t="t" r="r" b="b"/>
            <a:pathLst>
              <a:path w="496570" h="19050">
                <a:moveTo>
                  <a:pt x="496061" y="19050"/>
                </a:moveTo>
                <a:lnTo>
                  <a:pt x="496061" y="0"/>
                </a:lnTo>
                <a:lnTo>
                  <a:pt x="0" y="0"/>
                </a:lnTo>
                <a:lnTo>
                  <a:pt x="0" y="19050"/>
                </a:lnTo>
                <a:lnTo>
                  <a:pt x="496061" y="1905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186416" y="6598467"/>
            <a:ext cx="27432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ts val="1650"/>
              </a:lnSpc>
            </a:pPr>
            <a:fld id="{81D60167-4931-47E6-BA6A-407CBD079E47}" type="slidenum">
              <a:rPr sz="1400" b="1" spc="-5" dirty="0">
                <a:solidFill>
                  <a:srgbClr val="33339A"/>
                </a:solidFill>
                <a:latin typeface="Arial"/>
                <a:cs typeface="Arial"/>
              </a:rPr>
              <a:pPr marL="48260">
                <a:lnSpc>
                  <a:spcPts val="1650"/>
                </a:lnSpc>
              </a:pPr>
              <a:t>26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1413" y="1174496"/>
            <a:ext cx="8255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100"/>
              </a:spcBef>
              <a:buSzPct val="89583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Use </a:t>
            </a:r>
            <a:r>
              <a:rPr sz="2400" b="1" spc="-5" dirty="0">
                <a:solidFill>
                  <a:srgbClr val="BC0000"/>
                </a:solidFill>
                <a:latin typeface="Arial"/>
                <a:cs typeface="Arial"/>
              </a:rPr>
              <a:t>hundreds of BS antennas </a:t>
            </a:r>
            <a:r>
              <a:rPr sz="2400" b="1" spc="-5" dirty="0">
                <a:latin typeface="Arial"/>
                <a:cs typeface="Arial"/>
              </a:rPr>
              <a:t>to simultaneously </a:t>
            </a:r>
            <a:r>
              <a:rPr sz="2400" b="1" spc="-10" dirty="0">
                <a:latin typeface="Arial"/>
                <a:cs typeface="Arial"/>
              </a:rPr>
              <a:t>serve </a:t>
            </a:r>
            <a:r>
              <a:rPr sz="2400" b="1" spc="-6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multiple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users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0676" y="3003805"/>
            <a:ext cx="4187952" cy="28735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61666" y="2168208"/>
            <a:ext cx="203136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89"/>
              </a:lnSpc>
            </a:pPr>
            <a:r>
              <a:rPr dirty="0">
                <a:solidFill>
                  <a:srgbClr val="FFFF00"/>
                </a:solidFill>
                <a:latin typeface="Arial MT"/>
                <a:cs typeface="Arial MT"/>
              </a:rPr>
              <a:t>Conventional</a:t>
            </a:r>
            <a:r>
              <a:rPr spc="-114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FF00"/>
                </a:solidFill>
                <a:latin typeface="Arial MT"/>
                <a:cs typeface="Arial MT"/>
              </a:rPr>
              <a:t>MIMO</a:t>
            </a:r>
            <a:endParaRPr>
              <a:latin typeface="Arial MT"/>
              <a:cs typeface="Arial MT"/>
            </a:endParaRPr>
          </a:p>
          <a:p>
            <a:pPr>
              <a:spcBef>
                <a:spcPts val="385"/>
              </a:spcBef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M:</a:t>
            </a:r>
            <a:r>
              <a:rPr sz="1600" spc="-5" dirty="0">
                <a:solidFill>
                  <a:srgbClr val="FFFF00"/>
                </a:solidFill>
                <a:latin typeface="Arial MT"/>
                <a:cs typeface="Arial MT"/>
              </a:rPr>
              <a:t>2~8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K:1~4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(LTE-A)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09266" y="2111501"/>
            <a:ext cx="2376170" cy="609782"/>
          </a:xfrm>
          <a:prstGeom prst="rect">
            <a:avLst/>
          </a:prstGeom>
          <a:solidFill>
            <a:srgbClr val="A40000"/>
          </a:solidFill>
        </p:spPr>
        <p:txBody>
          <a:bodyPr vert="horz" wrap="square" lIns="0" tIns="34925" rIns="0" bIns="0" rtlCol="0">
            <a:spAutoFit/>
          </a:bodyPr>
          <a:lstStyle/>
          <a:p>
            <a:pPr marL="165100">
              <a:spcBef>
                <a:spcPts val="275"/>
              </a:spcBef>
            </a:pPr>
            <a:r>
              <a:rPr dirty="0">
                <a:solidFill>
                  <a:srgbClr val="FFFF00"/>
                </a:solidFill>
                <a:latin typeface="Arial MT"/>
                <a:cs typeface="Arial MT"/>
              </a:rPr>
              <a:t>Conventional</a:t>
            </a:r>
            <a:r>
              <a:rPr spc="-65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FF00"/>
                </a:solidFill>
                <a:latin typeface="Arial MT"/>
                <a:cs typeface="Arial MT"/>
              </a:rPr>
              <a:t>MIMO</a:t>
            </a:r>
            <a:endParaRPr>
              <a:latin typeface="Arial MT"/>
              <a:cs typeface="Arial MT"/>
            </a:endParaRPr>
          </a:p>
          <a:p>
            <a:pPr marL="152400">
              <a:spcBef>
                <a:spcPts val="385"/>
              </a:spcBef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M:</a:t>
            </a:r>
            <a:r>
              <a:rPr sz="1600" spc="-5" dirty="0">
                <a:solidFill>
                  <a:srgbClr val="FFFF00"/>
                </a:solidFill>
                <a:latin typeface="Arial MT"/>
                <a:cs typeface="Arial MT"/>
              </a:rPr>
              <a:t>2~8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K:1~4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(LTE-A)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65248" y="2112264"/>
            <a:ext cx="144145" cy="647700"/>
          </a:xfrm>
          <a:custGeom>
            <a:avLst/>
            <a:gdLst/>
            <a:ahLst/>
            <a:cxnLst/>
            <a:rect l="l" t="t" r="r" b="b"/>
            <a:pathLst>
              <a:path w="144144" h="647700">
                <a:moveTo>
                  <a:pt x="144018" y="647700"/>
                </a:moveTo>
                <a:lnTo>
                  <a:pt x="144018" y="0"/>
                </a:lnTo>
                <a:lnTo>
                  <a:pt x="0" y="0"/>
                </a:lnTo>
                <a:lnTo>
                  <a:pt x="0" y="647700"/>
                </a:lnTo>
                <a:lnTo>
                  <a:pt x="144018" y="6477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89065" y="2186497"/>
            <a:ext cx="1958339" cy="512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2575">
              <a:lnSpc>
                <a:spcPts val="1989"/>
              </a:lnSpc>
            </a:pPr>
            <a:r>
              <a:rPr spc="-5" dirty="0">
                <a:solidFill>
                  <a:srgbClr val="FFFF00"/>
                </a:solidFill>
                <a:latin typeface="Arial MT"/>
                <a:cs typeface="Arial MT"/>
              </a:rPr>
              <a:t>Massive</a:t>
            </a:r>
            <a:r>
              <a:rPr spc="-55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00"/>
                </a:solidFill>
                <a:latin typeface="Arial MT"/>
                <a:cs typeface="Arial MT"/>
              </a:rPr>
              <a:t>MIMO</a:t>
            </a:r>
            <a:endParaRPr>
              <a:latin typeface="Arial MT"/>
              <a:cs typeface="Arial MT"/>
            </a:endParaRPr>
          </a:p>
          <a:p>
            <a:pPr>
              <a:spcBef>
                <a:spcPts val="345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M: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~</a:t>
            </a:r>
            <a:r>
              <a:rPr sz="1400" spc="-5" dirty="0">
                <a:solidFill>
                  <a:srgbClr val="FFFF00"/>
                </a:solidFill>
                <a:latin typeface="Arial MT"/>
                <a:cs typeface="Arial MT"/>
              </a:rPr>
              <a:t>100~1000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K: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16~64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30568" y="2111502"/>
            <a:ext cx="2304415" cy="584775"/>
          </a:xfrm>
          <a:prstGeom prst="rect">
            <a:avLst/>
          </a:prstGeom>
          <a:solidFill>
            <a:srgbClr val="A40000"/>
          </a:solidFill>
        </p:spPr>
        <p:txBody>
          <a:bodyPr vert="horz" wrap="square" lIns="0" tIns="53340" rIns="0" bIns="0" rtlCol="0">
            <a:spAutoFit/>
          </a:bodyPr>
          <a:lstStyle/>
          <a:p>
            <a:pPr marL="440690">
              <a:spcBef>
                <a:spcPts val="420"/>
              </a:spcBef>
            </a:pPr>
            <a:r>
              <a:rPr spc="-5" dirty="0">
                <a:solidFill>
                  <a:srgbClr val="FFFF00"/>
                </a:solidFill>
                <a:latin typeface="Arial MT"/>
                <a:cs typeface="Arial MT"/>
              </a:rPr>
              <a:t>Massive</a:t>
            </a:r>
            <a:r>
              <a:rPr spc="-55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00"/>
                </a:solidFill>
                <a:latin typeface="Arial MT"/>
                <a:cs typeface="Arial MT"/>
              </a:rPr>
              <a:t>MIMO</a:t>
            </a:r>
            <a:endParaRPr>
              <a:latin typeface="Arial MT"/>
              <a:cs typeface="Arial MT"/>
            </a:endParaRPr>
          </a:p>
          <a:p>
            <a:pPr marL="158115">
              <a:spcBef>
                <a:spcPts val="345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M: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~</a:t>
            </a:r>
            <a:r>
              <a:rPr sz="1400" spc="-5" dirty="0">
                <a:solidFill>
                  <a:srgbClr val="FFFF00"/>
                </a:solidFill>
                <a:latin typeface="Arial MT"/>
                <a:cs typeface="Arial MT"/>
              </a:rPr>
              <a:t>100~1000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K: 16~64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72005" y="2112264"/>
            <a:ext cx="5259070" cy="3590290"/>
            <a:chOff x="48005" y="2112264"/>
            <a:chExt cx="5259070" cy="3590290"/>
          </a:xfrm>
        </p:grpSpPr>
        <p:sp>
          <p:nvSpPr>
            <p:cNvPr id="10" name="object 10"/>
            <p:cNvSpPr/>
            <p:nvPr/>
          </p:nvSpPr>
          <p:spPr>
            <a:xfrm>
              <a:off x="5162550" y="2112264"/>
              <a:ext cx="144145" cy="647700"/>
            </a:xfrm>
            <a:custGeom>
              <a:avLst/>
              <a:gdLst/>
              <a:ahLst/>
              <a:cxnLst/>
              <a:rect l="l" t="t" r="r" b="b"/>
              <a:pathLst>
                <a:path w="144145" h="647700">
                  <a:moveTo>
                    <a:pt x="144017" y="647700"/>
                  </a:moveTo>
                  <a:lnTo>
                    <a:pt x="144017" y="0"/>
                  </a:lnTo>
                  <a:lnTo>
                    <a:pt x="0" y="0"/>
                  </a:lnTo>
                  <a:lnTo>
                    <a:pt x="0" y="647700"/>
                  </a:lnTo>
                  <a:lnTo>
                    <a:pt x="144017" y="64770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005" y="3108198"/>
              <a:ext cx="4008120" cy="259384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226052" y="2183891"/>
              <a:ext cx="577215" cy="2280285"/>
            </a:xfrm>
            <a:custGeom>
              <a:avLst/>
              <a:gdLst/>
              <a:ahLst/>
              <a:cxnLst/>
              <a:rect l="l" t="t" r="r" b="b"/>
              <a:pathLst>
                <a:path w="577214" h="2280285">
                  <a:moveTo>
                    <a:pt x="576834" y="2079510"/>
                  </a:moveTo>
                  <a:lnTo>
                    <a:pt x="310134" y="1879104"/>
                  </a:lnTo>
                  <a:lnTo>
                    <a:pt x="310134" y="2012454"/>
                  </a:lnTo>
                  <a:lnTo>
                    <a:pt x="0" y="2012454"/>
                  </a:lnTo>
                  <a:lnTo>
                    <a:pt x="0" y="2146566"/>
                  </a:lnTo>
                  <a:lnTo>
                    <a:pt x="310134" y="2146566"/>
                  </a:lnTo>
                  <a:lnTo>
                    <a:pt x="310134" y="2279916"/>
                  </a:lnTo>
                  <a:lnTo>
                    <a:pt x="576834" y="2079510"/>
                  </a:lnTo>
                  <a:close/>
                </a:path>
                <a:path w="577214" h="2280285">
                  <a:moveTo>
                    <a:pt x="576834" y="200406"/>
                  </a:moveTo>
                  <a:lnTo>
                    <a:pt x="310134" y="0"/>
                  </a:lnTo>
                  <a:lnTo>
                    <a:pt x="310134" y="133350"/>
                  </a:lnTo>
                  <a:lnTo>
                    <a:pt x="0" y="133350"/>
                  </a:lnTo>
                  <a:lnTo>
                    <a:pt x="0" y="267462"/>
                  </a:lnTo>
                  <a:lnTo>
                    <a:pt x="310134" y="267462"/>
                  </a:lnTo>
                  <a:lnTo>
                    <a:pt x="310134" y="400812"/>
                  </a:lnTo>
                  <a:lnTo>
                    <a:pt x="576834" y="200406"/>
                  </a:lnTo>
                  <a:close/>
                </a:path>
              </a:pathLst>
            </a:custGeom>
            <a:solidFill>
              <a:srgbClr val="5CA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810512" y="5968746"/>
            <a:ext cx="8522335" cy="502284"/>
          </a:xfrm>
          <a:custGeom>
            <a:avLst/>
            <a:gdLst/>
            <a:ahLst/>
            <a:cxnLst/>
            <a:rect l="l" t="t" r="r" b="b"/>
            <a:pathLst>
              <a:path w="8522335" h="502285">
                <a:moveTo>
                  <a:pt x="8522208" y="502158"/>
                </a:moveTo>
                <a:lnTo>
                  <a:pt x="8522208" y="0"/>
                </a:lnTo>
                <a:lnTo>
                  <a:pt x="0" y="0"/>
                </a:lnTo>
                <a:lnTo>
                  <a:pt x="0" y="502158"/>
                </a:lnTo>
                <a:lnTo>
                  <a:pt x="4572" y="502158"/>
                </a:lnTo>
                <a:lnTo>
                  <a:pt x="4572" y="9906"/>
                </a:lnTo>
                <a:lnTo>
                  <a:pt x="9144" y="4572"/>
                </a:lnTo>
                <a:lnTo>
                  <a:pt x="9144" y="9906"/>
                </a:lnTo>
                <a:lnTo>
                  <a:pt x="8512302" y="9906"/>
                </a:lnTo>
                <a:lnTo>
                  <a:pt x="8512302" y="4572"/>
                </a:lnTo>
                <a:lnTo>
                  <a:pt x="8516874" y="9906"/>
                </a:lnTo>
                <a:lnTo>
                  <a:pt x="8516874" y="502158"/>
                </a:lnTo>
                <a:lnTo>
                  <a:pt x="8522208" y="502158"/>
                </a:lnTo>
                <a:close/>
              </a:path>
              <a:path w="8522335" h="502285">
                <a:moveTo>
                  <a:pt x="9144" y="9906"/>
                </a:moveTo>
                <a:lnTo>
                  <a:pt x="9144" y="4572"/>
                </a:lnTo>
                <a:lnTo>
                  <a:pt x="4572" y="9906"/>
                </a:lnTo>
                <a:lnTo>
                  <a:pt x="9144" y="9906"/>
                </a:lnTo>
                <a:close/>
              </a:path>
              <a:path w="8522335" h="502285">
                <a:moveTo>
                  <a:pt x="9144" y="492252"/>
                </a:moveTo>
                <a:lnTo>
                  <a:pt x="9144" y="9906"/>
                </a:lnTo>
                <a:lnTo>
                  <a:pt x="4572" y="9906"/>
                </a:lnTo>
                <a:lnTo>
                  <a:pt x="4572" y="492252"/>
                </a:lnTo>
                <a:lnTo>
                  <a:pt x="9144" y="492252"/>
                </a:lnTo>
                <a:close/>
              </a:path>
              <a:path w="8522335" h="502285">
                <a:moveTo>
                  <a:pt x="8516874" y="492252"/>
                </a:moveTo>
                <a:lnTo>
                  <a:pt x="4572" y="492252"/>
                </a:lnTo>
                <a:lnTo>
                  <a:pt x="9144" y="497586"/>
                </a:lnTo>
                <a:lnTo>
                  <a:pt x="9144" y="502158"/>
                </a:lnTo>
                <a:lnTo>
                  <a:pt x="8512302" y="502158"/>
                </a:lnTo>
                <a:lnTo>
                  <a:pt x="8512302" y="497586"/>
                </a:lnTo>
                <a:lnTo>
                  <a:pt x="8516874" y="492252"/>
                </a:lnTo>
                <a:close/>
              </a:path>
              <a:path w="8522335" h="502285">
                <a:moveTo>
                  <a:pt x="9144" y="502158"/>
                </a:moveTo>
                <a:lnTo>
                  <a:pt x="9144" y="497586"/>
                </a:lnTo>
                <a:lnTo>
                  <a:pt x="4572" y="492252"/>
                </a:lnTo>
                <a:lnTo>
                  <a:pt x="4572" y="502158"/>
                </a:lnTo>
                <a:lnTo>
                  <a:pt x="9144" y="502158"/>
                </a:lnTo>
                <a:close/>
              </a:path>
              <a:path w="8522335" h="502285">
                <a:moveTo>
                  <a:pt x="8516874" y="9906"/>
                </a:moveTo>
                <a:lnTo>
                  <a:pt x="8512302" y="4572"/>
                </a:lnTo>
                <a:lnTo>
                  <a:pt x="8512302" y="9906"/>
                </a:lnTo>
                <a:lnTo>
                  <a:pt x="8516874" y="9906"/>
                </a:lnTo>
                <a:close/>
              </a:path>
              <a:path w="8522335" h="502285">
                <a:moveTo>
                  <a:pt x="8516874" y="492252"/>
                </a:moveTo>
                <a:lnTo>
                  <a:pt x="8516874" y="9906"/>
                </a:lnTo>
                <a:lnTo>
                  <a:pt x="8512302" y="9906"/>
                </a:lnTo>
                <a:lnTo>
                  <a:pt x="8512302" y="492252"/>
                </a:lnTo>
                <a:lnTo>
                  <a:pt x="8516874" y="492252"/>
                </a:lnTo>
                <a:close/>
              </a:path>
              <a:path w="8522335" h="502285">
                <a:moveTo>
                  <a:pt x="8516874" y="502158"/>
                </a:moveTo>
                <a:lnTo>
                  <a:pt x="8516874" y="492252"/>
                </a:lnTo>
                <a:lnTo>
                  <a:pt x="8512302" y="497586"/>
                </a:lnTo>
                <a:lnTo>
                  <a:pt x="8512302" y="502158"/>
                </a:lnTo>
                <a:lnTo>
                  <a:pt x="8516874" y="502158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893824" y="6001766"/>
            <a:ext cx="8274684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300" spc="-75" dirty="0">
                <a:latin typeface="Arial MT"/>
                <a:cs typeface="Arial MT"/>
              </a:rPr>
              <a:t>T. </a:t>
            </a:r>
            <a:r>
              <a:rPr sz="1300" dirty="0">
                <a:latin typeface="Arial MT"/>
                <a:cs typeface="Arial MT"/>
              </a:rPr>
              <a:t>L. Marzetta, “Non-cooperative Cellular Wireless with Unlimited Numbers of Base Station Antennas,” </a:t>
            </a:r>
            <a:r>
              <a:rPr sz="1300" i="1" dirty="0">
                <a:solidFill>
                  <a:srgbClr val="CC0000"/>
                </a:solidFill>
                <a:latin typeface="Arial"/>
                <a:cs typeface="Arial"/>
              </a:rPr>
              <a:t>IEEE </a:t>
            </a:r>
            <a:r>
              <a:rPr sz="1300" i="1" spc="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300" i="1" spc="-10" dirty="0">
                <a:solidFill>
                  <a:srgbClr val="CC0000"/>
                </a:solidFill>
                <a:latin typeface="Arial"/>
                <a:cs typeface="Arial"/>
              </a:rPr>
              <a:t>Transactions</a:t>
            </a:r>
            <a:r>
              <a:rPr sz="1300" i="1" dirty="0">
                <a:solidFill>
                  <a:srgbClr val="CC0000"/>
                </a:solidFill>
                <a:latin typeface="Arial"/>
                <a:cs typeface="Arial"/>
              </a:rPr>
              <a:t> on </a:t>
            </a:r>
            <a:r>
              <a:rPr sz="1300" i="1" spc="-5" dirty="0">
                <a:solidFill>
                  <a:srgbClr val="CC0000"/>
                </a:solidFill>
                <a:latin typeface="Arial"/>
                <a:cs typeface="Arial"/>
              </a:rPr>
              <a:t>Wireless</a:t>
            </a:r>
            <a:r>
              <a:rPr sz="1300" i="1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300" i="1" spc="-5" dirty="0">
                <a:solidFill>
                  <a:srgbClr val="CC0000"/>
                </a:solidFill>
                <a:latin typeface="Arial"/>
                <a:cs typeface="Arial"/>
              </a:rPr>
              <a:t>Communications</a:t>
            </a:r>
            <a:r>
              <a:rPr sz="1300" spc="-5" dirty="0">
                <a:latin typeface="Arial MT"/>
                <a:cs typeface="Arial MT"/>
              </a:rPr>
              <a:t>,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vol.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9,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no.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35" dirty="0">
                <a:latin typeface="Arial MT"/>
                <a:cs typeface="Arial MT"/>
              </a:rPr>
              <a:t>11,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pp.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3590-3599,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25" dirty="0">
                <a:latin typeface="Arial MT"/>
                <a:cs typeface="Arial MT"/>
              </a:rPr>
              <a:t>Nov.</a:t>
            </a:r>
            <a:r>
              <a:rPr sz="1300" dirty="0">
                <a:latin typeface="Arial MT"/>
                <a:cs typeface="Arial MT"/>
              </a:rPr>
              <a:t> 2010.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(</a:t>
            </a:r>
            <a:r>
              <a:rPr sz="1300" b="1" dirty="0">
                <a:solidFill>
                  <a:srgbClr val="CC0000"/>
                </a:solidFill>
                <a:latin typeface="Arial"/>
                <a:cs typeface="Arial"/>
              </a:rPr>
              <a:t>2013</a:t>
            </a:r>
            <a:r>
              <a:rPr sz="1300" b="1" spc="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CC0000"/>
                </a:solidFill>
                <a:latin typeface="Arial"/>
                <a:cs typeface="Arial"/>
              </a:rPr>
              <a:t>IEEE</a:t>
            </a:r>
            <a:r>
              <a:rPr sz="13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CC0000"/>
                </a:solidFill>
                <a:latin typeface="Arial"/>
                <a:cs typeface="Arial"/>
              </a:rPr>
              <a:t>Marconi</a:t>
            </a:r>
            <a:r>
              <a:rPr sz="1300" b="1" spc="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CC0000"/>
                </a:solidFill>
                <a:latin typeface="Arial"/>
                <a:cs typeface="Arial"/>
              </a:rPr>
              <a:t>prize</a:t>
            </a:r>
            <a:r>
              <a:rPr sz="1300" dirty="0">
                <a:latin typeface="Arial MT"/>
                <a:cs typeface="Arial MT"/>
              </a:rPr>
              <a:t>)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186416" y="6598467"/>
            <a:ext cx="27432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ts val="1650"/>
              </a:lnSpc>
            </a:pPr>
            <a:fld id="{81D60167-4931-47E6-BA6A-407CBD079E47}" type="slidenum">
              <a:rPr sz="1400" b="1" spc="-5" dirty="0">
                <a:solidFill>
                  <a:srgbClr val="33339A"/>
                </a:solidFill>
                <a:latin typeface="Arial"/>
                <a:cs typeface="Arial"/>
              </a:rPr>
              <a:pPr marL="48260">
                <a:lnSpc>
                  <a:spcPts val="1650"/>
                </a:lnSpc>
              </a:pPr>
              <a:t>27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755141" y="294385"/>
            <a:ext cx="5233035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What</a:t>
            </a:r>
            <a:r>
              <a:rPr sz="3600" spc="-35" dirty="0"/>
              <a:t> </a:t>
            </a:r>
            <a:r>
              <a:rPr sz="3600" dirty="0"/>
              <a:t>is</a:t>
            </a:r>
            <a:r>
              <a:rPr sz="3600" spc="-30" dirty="0"/>
              <a:t> </a:t>
            </a:r>
            <a:r>
              <a:rPr sz="3600" spc="-5" dirty="0"/>
              <a:t>massive</a:t>
            </a:r>
            <a:r>
              <a:rPr sz="3600" spc="-30" dirty="0"/>
              <a:t> </a:t>
            </a:r>
            <a:r>
              <a:rPr sz="3600" dirty="0"/>
              <a:t>MIMO?</a:t>
            </a:r>
            <a:endParaRPr sz="3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32632" y="1612392"/>
            <a:ext cx="2241550" cy="235585"/>
          </a:xfrm>
          <a:custGeom>
            <a:avLst/>
            <a:gdLst/>
            <a:ahLst/>
            <a:cxnLst/>
            <a:rect l="l" t="t" r="r" b="b"/>
            <a:pathLst>
              <a:path w="2241550" h="235585">
                <a:moveTo>
                  <a:pt x="78486" y="9906"/>
                </a:moveTo>
                <a:lnTo>
                  <a:pt x="74676" y="0"/>
                </a:lnTo>
                <a:lnTo>
                  <a:pt x="57835" y="6438"/>
                </a:lnTo>
                <a:lnTo>
                  <a:pt x="42862" y="15430"/>
                </a:lnTo>
                <a:lnTo>
                  <a:pt x="10604" y="58000"/>
                </a:lnTo>
                <a:lnTo>
                  <a:pt x="1143" y="96558"/>
                </a:lnTo>
                <a:lnTo>
                  <a:pt x="0" y="118110"/>
                </a:lnTo>
                <a:lnTo>
                  <a:pt x="1143" y="139560"/>
                </a:lnTo>
                <a:lnTo>
                  <a:pt x="10604" y="177584"/>
                </a:lnTo>
                <a:lnTo>
                  <a:pt x="42862" y="220599"/>
                </a:lnTo>
                <a:lnTo>
                  <a:pt x="74676" y="235458"/>
                </a:lnTo>
                <a:lnTo>
                  <a:pt x="77724" y="225552"/>
                </a:lnTo>
                <a:lnTo>
                  <a:pt x="64401" y="219837"/>
                </a:lnTo>
                <a:lnTo>
                  <a:pt x="52959" y="211747"/>
                </a:lnTo>
                <a:lnTo>
                  <a:pt x="29044" y="173062"/>
                </a:lnTo>
                <a:lnTo>
                  <a:pt x="21336" y="116586"/>
                </a:lnTo>
                <a:lnTo>
                  <a:pt x="22186" y="96431"/>
                </a:lnTo>
                <a:lnTo>
                  <a:pt x="35052" y="47244"/>
                </a:lnTo>
                <a:lnTo>
                  <a:pt x="64731" y="15748"/>
                </a:lnTo>
                <a:lnTo>
                  <a:pt x="78486" y="9906"/>
                </a:lnTo>
                <a:close/>
              </a:path>
              <a:path w="2241550" h="235585">
                <a:moveTo>
                  <a:pt x="801624" y="118110"/>
                </a:moveTo>
                <a:lnTo>
                  <a:pt x="796569" y="76492"/>
                </a:lnTo>
                <a:lnTo>
                  <a:pt x="781812" y="41148"/>
                </a:lnTo>
                <a:lnTo>
                  <a:pt x="743331" y="6438"/>
                </a:lnTo>
                <a:lnTo>
                  <a:pt x="726186" y="0"/>
                </a:lnTo>
                <a:lnTo>
                  <a:pt x="723138" y="9906"/>
                </a:lnTo>
                <a:lnTo>
                  <a:pt x="736549" y="15748"/>
                </a:lnTo>
                <a:lnTo>
                  <a:pt x="748182" y="24003"/>
                </a:lnTo>
                <a:lnTo>
                  <a:pt x="771804" y="61836"/>
                </a:lnTo>
                <a:lnTo>
                  <a:pt x="779526" y="116586"/>
                </a:lnTo>
                <a:lnTo>
                  <a:pt x="778662" y="137325"/>
                </a:lnTo>
                <a:lnTo>
                  <a:pt x="765810" y="188214"/>
                </a:lnTo>
                <a:lnTo>
                  <a:pt x="736549" y="219837"/>
                </a:lnTo>
                <a:lnTo>
                  <a:pt x="723138" y="225552"/>
                </a:lnTo>
                <a:lnTo>
                  <a:pt x="726186" y="235458"/>
                </a:lnTo>
                <a:lnTo>
                  <a:pt x="771080" y="208889"/>
                </a:lnTo>
                <a:lnTo>
                  <a:pt x="796569" y="159359"/>
                </a:lnTo>
                <a:lnTo>
                  <a:pt x="800341" y="139560"/>
                </a:lnTo>
                <a:lnTo>
                  <a:pt x="801624" y="118110"/>
                </a:lnTo>
                <a:close/>
              </a:path>
              <a:path w="2241550" h="235585">
                <a:moveTo>
                  <a:pt x="1252728" y="9906"/>
                </a:moveTo>
                <a:lnTo>
                  <a:pt x="1248918" y="0"/>
                </a:lnTo>
                <a:lnTo>
                  <a:pt x="1232077" y="6438"/>
                </a:lnTo>
                <a:lnTo>
                  <a:pt x="1217104" y="15430"/>
                </a:lnTo>
                <a:lnTo>
                  <a:pt x="1184846" y="58000"/>
                </a:lnTo>
                <a:lnTo>
                  <a:pt x="1175385" y="96558"/>
                </a:lnTo>
                <a:lnTo>
                  <a:pt x="1174242" y="118110"/>
                </a:lnTo>
                <a:lnTo>
                  <a:pt x="1175385" y="139560"/>
                </a:lnTo>
                <a:lnTo>
                  <a:pt x="1184846" y="177584"/>
                </a:lnTo>
                <a:lnTo>
                  <a:pt x="1217104" y="220599"/>
                </a:lnTo>
                <a:lnTo>
                  <a:pt x="1248918" y="235458"/>
                </a:lnTo>
                <a:lnTo>
                  <a:pt x="1251966" y="225552"/>
                </a:lnTo>
                <a:lnTo>
                  <a:pt x="1238643" y="219837"/>
                </a:lnTo>
                <a:lnTo>
                  <a:pt x="1227201" y="211747"/>
                </a:lnTo>
                <a:lnTo>
                  <a:pt x="1203286" y="173062"/>
                </a:lnTo>
                <a:lnTo>
                  <a:pt x="1195578" y="116586"/>
                </a:lnTo>
                <a:lnTo>
                  <a:pt x="1196428" y="96431"/>
                </a:lnTo>
                <a:lnTo>
                  <a:pt x="1209294" y="47244"/>
                </a:lnTo>
                <a:lnTo>
                  <a:pt x="1238973" y="15748"/>
                </a:lnTo>
                <a:lnTo>
                  <a:pt x="1252728" y="9906"/>
                </a:lnTo>
                <a:close/>
              </a:path>
              <a:path w="2241550" h="235585">
                <a:moveTo>
                  <a:pt x="2241042" y="118110"/>
                </a:moveTo>
                <a:lnTo>
                  <a:pt x="2235987" y="76492"/>
                </a:lnTo>
                <a:lnTo>
                  <a:pt x="2221230" y="41148"/>
                </a:lnTo>
                <a:lnTo>
                  <a:pt x="2182749" y="6438"/>
                </a:lnTo>
                <a:lnTo>
                  <a:pt x="2165604" y="0"/>
                </a:lnTo>
                <a:lnTo>
                  <a:pt x="2162556" y="9906"/>
                </a:lnTo>
                <a:lnTo>
                  <a:pt x="2175967" y="15748"/>
                </a:lnTo>
                <a:lnTo>
                  <a:pt x="2187600" y="24003"/>
                </a:lnTo>
                <a:lnTo>
                  <a:pt x="2211222" y="61836"/>
                </a:lnTo>
                <a:lnTo>
                  <a:pt x="2218944" y="116586"/>
                </a:lnTo>
                <a:lnTo>
                  <a:pt x="2218080" y="137325"/>
                </a:lnTo>
                <a:lnTo>
                  <a:pt x="2205228" y="188214"/>
                </a:lnTo>
                <a:lnTo>
                  <a:pt x="2175967" y="219837"/>
                </a:lnTo>
                <a:lnTo>
                  <a:pt x="2162556" y="225552"/>
                </a:lnTo>
                <a:lnTo>
                  <a:pt x="2165604" y="235458"/>
                </a:lnTo>
                <a:lnTo>
                  <a:pt x="2210498" y="208889"/>
                </a:lnTo>
                <a:lnTo>
                  <a:pt x="2235987" y="159359"/>
                </a:lnTo>
                <a:lnTo>
                  <a:pt x="2239759" y="139560"/>
                </a:lnTo>
                <a:lnTo>
                  <a:pt x="2241042" y="1181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29155" y="1168401"/>
            <a:ext cx="6360160" cy="21518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42900">
              <a:spcBef>
                <a:spcPts val="100"/>
              </a:spcBef>
              <a:buSzPct val="89583"/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sz="2400" b="1" spc="-5" dirty="0">
                <a:latin typeface="Arial"/>
                <a:cs typeface="Arial"/>
              </a:rPr>
              <a:t>Spatial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multiplexing</a:t>
            </a:r>
            <a:endParaRPr sz="2400">
              <a:latin typeface="Arial"/>
              <a:cs typeface="Arial"/>
            </a:endParaRPr>
          </a:p>
          <a:p>
            <a:pPr marL="781050" lvl="1" indent="-285750">
              <a:lnSpc>
                <a:spcPts val="2395"/>
              </a:lnSpc>
              <a:spcBef>
                <a:spcPts val="10"/>
              </a:spcBef>
              <a:buSzPct val="90000"/>
              <a:buChar char="–"/>
              <a:tabLst>
                <a:tab pos="780415" algn="l"/>
                <a:tab pos="781050" algn="l"/>
              </a:tabLst>
            </a:pPr>
            <a:r>
              <a:rPr sz="2000" spc="-10" dirty="0">
                <a:latin typeface="Arial MT"/>
                <a:cs typeface="Arial MT"/>
              </a:rPr>
              <a:t>Rate</a:t>
            </a:r>
            <a:r>
              <a:rPr sz="2000" spc="-5" dirty="0">
                <a:latin typeface="Arial MT"/>
                <a:cs typeface="Arial MT"/>
              </a:rPr>
              <a:t>: </a:t>
            </a:r>
            <a:r>
              <a:rPr sz="2000" spc="-10" dirty="0">
                <a:latin typeface="Cambria"/>
                <a:cs typeface="Cambria"/>
              </a:rPr>
              <a:t>mi</a:t>
            </a:r>
            <a:r>
              <a:rPr sz="2000" spc="-5" dirty="0">
                <a:latin typeface="Cambria"/>
                <a:cs typeface="Cambria"/>
              </a:rPr>
              <a:t>n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70" dirty="0">
                <a:latin typeface="Cambria"/>
                <a:cs typeface="Cambria"/>
              </a:rPr>
              <a:t>N</a:t>
            </a:r>
            <a:r>
              <a:rPr sz="2175" spc="450" baseline="-15325" dirty="0">
                <a:latin typeface="Cambria"/>
                <a:cs typeface="Cambria"/>
              </a:rPr>
              <a:t>r</a:t>
            </a:r>
            <a:r>
              <a:rPr sz="2000" spc="-5" dirty="0">
                <a:latin typeface="Cambria"/>
                <a:cs typeface="Cambria"/>
              </a:rPr>
              <a:t>,</a:t>
            </a:r>
            <a:r>
              <a:rPr sz="2000" spc="-114" dirty="0">
                <a:latin typeface="Cambria"/>
                <a:cs typeface="Cambria"/>
              </a:rPr>
              <a:t> </a:t>
            </a:r>
            <a:r>
              <a:rPr sz="2000" spc="-70" dirty="0">
                <a:latin typeface="Cambria"/>
                <a:cs typeface="Cambria"/>
              </a:rPr>
              <a:t>N</a:t>
            </a:r>
            <a:r>
              <a:rPr sz="2175" spc="225" baseline="-15325" dirty="0">
                <a:latin typeface="Cambria"/>
                <a:cs typeface="Cambria"/>
              </a:rPr>
              <a:t>t</a:t>
            </a:r>
            <a:r>
              <a:rPr sz="2175" baseline="-15325" dirty="0">
                <a:latin typeface="Cambria"/>
                <a:cs typeface="Cambria"/>
              </a:rPr>
              <a:t>  </a:t>
            </a:r>
            <a:r>
              <a:rPr sz="2175" spc="-7" baseline="-153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lo</a:t>
            </a:r>
            <a:r>
              <a:rPr sz="2000" spc="-5" dirty="0">
                <a:latin typeface="Cambria"/>
                <a:cs typeface="Cambria"/>
              </a:rPr>
              <a:t>g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195" dirty="0">
                <a:latin typeface="Cambria"/>
                <a:cs typeface="Cambria"/>
              </a:rPr>
              <a:t>1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190" dirty="0">
                <a:latin typeface="Cambria"/>
                <a:cs typeface="Cambria"/>
              </a:rPr>
              <a:t>+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</a:t>
            </a:r>
            <a:r>
              <a:rPr sz="2000" spc="-5" dirty="0">
                <a:latin typeface="Cambria"/>
                <a:cs typeface="Cambria"/>
              </a:rPr>
              <a:t>NR</a:t>
            </a:r>
            <a:endParaRPr sz="2000">
              <a:latin typeface="Cambria"/>
              <a:cs typeface="Cambria"/>
            </a:endParaRPr>
          </a:p>
          <a:p>
            <a:pPr marL="381000" indent="-342900">
              <a:lnSpc>
                <a:spcPts val="2875"/>
              </a:lnSpc>
              <a:buSzPct val="89583"/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sz="2400" b="1" spc="-5" dirty="0">
                <a:latin typeface="Arial"/>
                <a:cs typeface="Arial"/>
              </a:rPr>
              <a:t>Reliability</a:t>
            </a:r>
            <a:endParaRPr sz="2400">
              <a:latin typeface="Arial"/>
              <a:cs typeface="Arial"/>
            </a:endParaRPr>
          </a:p>
          <a:p>
            <a:pPr marL="781050" lvl="1" indent="-285750">
              <a:lnSpc>
                <a:spcPts val="2395"/>
              </a:lnSpc>
              <a:spcBef>
                <a:spcPts val="490"/>
              </a:spcBef>
              <a:buSzPct val="90000"/>
              <a:buFont typeface="Arial MT"/>
              <a:buChar char="–"/>
              <a:tabLst>
                <a:tab pos="780415" algn="l"/>
                <a:tab pos="781050" algn="l"/>
              </a:tabLst>
            </a:pPr>
            <a:r>
              <a:rPr sz="2000" dirty="0">
                <a:latin typeface="Cambria"/>
                <a:cs typeface="Cambria"/>
              </a:rPr>
              <a:t>p</a:t>
            </a:r>
            <a:r>
              <a:rPr sz="2175" baseline="-15325" dirty="0">
                <a:latin typeface="Cambria"/>
                <a:cs typeface="Cambria"/>
              </a:rPr>
              <a:t>e</a:t>
            </a:r>
            <a:r>
              <a:rPr sz="2175" spc="30" baseline="-153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∼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SNR</a:t>
            </a:r>
            <a:r>
              <a:rPr sz="2175" spc="142" baseline="28735" dirty="0">
                <a:latin typeface="Cambria"/>
                <a:cs typeface="Cambria"/>
              </a:rPr>
              <a:t>–N</a:t>
            </a:r>
            <a:r>
              <a:rPr spc="142" baseline="20833" dirty="0">
                <a:latin typeface="Cambria"/>
                <a:cs typeface="Cambria"/>
              </a:rPr>
              <a:t>r</a:t>
            </a:r>
            <a:r>
              <a:rPr sz="2175" spc="142" baseline="28735" dirty="0">
                <a:latin typeface="Cambria"/>
                <a:cs typeface="Cambria"/>
              </a:rPr>
              <a:t>N</a:t>
            </a:r>
            <a:r>
              <a:rPr spc="142" baseline="20833" dirty="0">
                <a:latin typeface="Cambria"/>
                <a:cs typeface="Cambria"/>
              </a:rPr>
              <a:t>t</a:t>
            </a:r>
            <a:endParaRPr baseline="20833">
              <a:latin typeface="Cambria"/>
              <a:cs typeface="Cambria"/>
            </a:endParaRPr>
          </a:p>
          <a:p>
            <a:pPr marL="381000" indent="-342900">
              <a:lnSpc>
                <a:spcPts val="2875"/>
              </a:lnSpc>
              <a:buSzPct val="89583"/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sz="2400" b="1" spc="-5" dirty="0">
                <a:latin typeface="Arial"/>
                <a:cs typeface="Arial"/>
              </a:rPr>
              <a:t>Array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gain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(beamforming)</a:t>
            </a:r>
            <a:endParaRPr sz="2400">
              <a:latin typeface="Arial"/>
              <a:cs typeface="Arial"/>
            </a:endParaRPr>
          </a:p>
          <a:p>
            <a:pPr marL="781050" lvl="1" indent="-285750">
              <a:spcBef>
                <a:spcPts val="250"/>
              </a:spcBef>
              <a:buSzPct val="90000"/>
              <a:buChar char="–"/>
              <a:tabLst>
                <a:tab pos="780415" algn="l"/>
                <a:tab pos="781050" algn="l"/>
              </a:tabLst>
            </a:pPr>
            <a:r>
              <a:rPr sz="2000" spc="-5" dirty="0">
                <a:latin typeface="Arial MT"/>
                <a:cs typeface="Arial MT"/>
              </a:rPr>
              <a:t>Several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antennas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can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used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transmit signals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55141" y="294385"/>
            <a:ext cx="4672965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Why</a:t>
            </a:r>
            <a:r>
              <a:rPr sz="3600" spc="-35" dirty="0"/>
              <a:t> </a:t>
            </a:r>
            <a:r>
              <a:rPr sz="3600" spc="-5" dirty="0"/>
              <a:t>Massive</a:t>
            </a:r>
            <a:r>
              <a:rPr sz="3600" spc="-30" dirty="0"/>
              <a:t> </a:t>
            </a:r>
            <a:r>
              <a:rPr sz="3600" dirty="0"/>
              <a:t>MIMO</a:t>
            </a:r>
            <a:r>
              <a:rPr sz="3600" spc="-30" dirty="0"/>
              <a:t> </a:t>
            </a:r>
            <a:r>
              <a:rPr sz="3600" dirty="0"/>
              <a:t>?</a:t>
            </a:r>
            <a:endParaRPr sz="3600"/>
          </a:p>
        </p:txBody>
      </p:sp>
      <p:grpSp>
        <p:nvGrpSpPr>
          <p:cNvPr id="5" name="object 5"/>
          <p:cNvGrpSpPr/>
          <p:nvPr/>
        </p:nvGrpSpPr>
        <p:grpSpPr>
          <a:xfrm>
            <a:off x="2029969" y="3984497"/>
            <a:ext cx="8265159" cy="1720850"/>
            <a:chOff x="505968" y="3984497"/>
            <a:chExt cx="8265159" cy="1720850"/>
          </a:xfrm>
        </p:grpSpPr>
        <p:sp>
          <p:nvSpPr>
            <p:cNvPr id="6" name="object 6"/>
            <p:cNvSpPr/>
            <p:nvPr/>
          </p:nvSpPr>
          <p:spPr>
            <a:xfrm>
              <a:off x="505968" y="3984497"/>
              <a:ext cx="8265159" cy="430530"/>
            </a:xfrm>
            <a:custGeom>
              <a:avLst/>
              <a:gdLst/>
              <a:ahLst/>
              <a:cxnLst/>
              <a:rect l="l" t="t" r="r" b="b"/>
              <a:pathLst>
                <a:path w="8265159" h="430529">
                  <a:moveTo>
                    <a:pt x="8264652" y="430529"/>
                  </a:moveTo>
                  <a:lnTo>
                    <a:pt x="8264652" y="0"/>
                  </a:lnTo>
                  <a:lnTo>
                    <a:pt x="0" y="0"/>
                  </a:lnTo>
                  <a:lnTo>
                    <a:pt x="0" y="430530"/>
                  </a:lnTo>
                  <a:lnTo>
                    <a:pt x="8264652" y="430529"/>
                  </a:lnTo>
                  <a:close/>
                </a:path>
              </a:pathLst>
            </a:custGeom>
            <a:solidFill>
              <a:srgbClr val="DEEC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5968" y="4415027"/>
              <a:ext cx="8265159" cy="429895"/>
            </a:xfrm>
            <a:custGeom>
              <a:avLst/>
              <a:gdLst/>
              <a:ahLst/>
              <a:cxnLst/>
              <a:rect l="l" t="t" r="r" b="b"/>
              <a:pathLst>
                <a:path w="8265159" h="429895">
                  <a:moveTo>
                    <a:pt x="8264652" y="429768"/>
                  </a:moveTo>
                  <a:lnTo>
                    <a:pt x="8264652" y="0"/>
                  </a:lnTo>
                  <a:lnTo>
                    <a:pt x="0" y="0"/>
                  </a:lnTo>
                  <a:lnTo>
                    <a:pt x="0" y="429768"/>
                  </a:lnTo>
                  <a:lnTo>
                    <a:pt x="8264652" y="429768"/>
                  </a:lnTo>
                  <a:close/>
                </a:path>
              </a:pathLst>
            </a:custGeom>
            <a:solidFill>
              <a:srgbClr val="EFF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5968" y="4844795"/>
              <a:ext cx="8265159" cy="429895"/>
            </a:xfrm>
            <a:custGeom>
              <a:avLst/>
              <a:gdLst/>
              <a:ahLst/>
              <a:cxnLst/>
              <a:rect l="l" t="t" r="r" b="b"/>
              <a:pathLst>
                <a:path w="8265159" h="429895">
                  <a:moveTo>
                    <a:pt x="8264652" y="429768"/>
                  </a:moveTo>
                  <a:lnTo>
                    <a:pt x="8264652" y="0"/>
                  </a:lnTo>
                  <a:lnTo>
                    <a:pt x="0" y="0"/>
                  </a:lnTo>
                  <a:lnTo>
                    <a:pt x="0" y="429768"/>
                  </a:lnTo>
                  <a:lnTo>
                    <a:pt x="8264652" y="429768"/>
                  </a:lnTo>
                  <a:close/>
                </a:path>
              </a:pathLst>
            </a:custGeom>
            <a:solidFill>
              <a:srgbClr val="DEEC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5968" y="5274563"/>
              <a:ext cx="8265159" cy="430530"/>
            </a:xfrm>
            <a:custGeom>
              <a:avLst/>
              <a:gdLst/>
              <a:ahLst/>
              <a:cxnLst/>
              <a:rect l="l" t="t" r="r" b="b"/>
              <a:pathLst>
                <a:path w="8265159" h="430529">
                  <a:moveTo>
                    <a:pt x="8264652" y="430529"/>
                  </a:moveTo>
                  <a:lnTo>
                    <a:pt x="8264652" y="0"/>
                  </a:lnTo>
                  <a:lnTo>
                    <a:pt x="0" y="0"/>
                  </a:lnTo>
                  <a:lnTo>
                    <a:pt x="0" y="430530"/>
                  </a:lnTo>
                  <a:lnTo>
                    <a:pt x="8264652" y="430529"/>
                  </a:lnTo>
                  <a:close/>
                </a:path>
              </a:pathLst>
            </a:custGeom>
            <a:solidFill>
              <a:srgbClr val="EFF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81266" y="4114037"/>
              <a:ext cx="1085215" cy="641985"/>
            </a:xfrm>
            <a:custGeom>
              <a:avLst/>
              <a:gdLst/>
              <a:ahLst/>
              <a:cxnLst/>
              <a:rect l="l" t="t" r="r" b="b"/>
              <a:pathLst>
                <a:path w="1085215" h="641985">
                  <a:moveTo>
                    <a:pt x="70866" y="8382"/>
                  </a:moveTo>
                  <a:lnTo>
                    <a:pt x="67818" y="0"/>
                  </a:lnTo>
                  <a:lnTo>
                    <a:pt x="52666" y="5410"/>
                  </a:lnTo>
                  <a:lnTo>
                    <a:pt x="39243" y="13525"/>
                  </a:lnTo>
                  <a:lnTo>
                    <a:pt x="9956" y="52349"/>
                  </a:lnTo>
                  <a:lnTo>
                    <a:pt x="0" y="105918"/>
                  </a:lnTo>
                  <a:lnTo>
                    <a:pt x="1130" y="125209"/>
                  </a:lnTo>
                  <a:lnTo>
                    <a:pt x="17526" y="174498"/>
                  </a:lnTo>
                  <a:lnTo>
                    <a:pt x="52349" y="206121"/>
                  </a:lnTo>
                  <a:lnTo>
                    <a:pt x="67818" y="211836"/>
                  </a:lnTo>
                  <a:lnTo>
                    <a:pt x="70866" y="202692"/>
                  </a:lnTo>
                  <a:lnTo>
                    <a:pt x="58572" y="197561"/>
                  </a:lnTo>
                  <a:lnTo>
                    <a:pt x="48006" y="190220"/>
                  </a:lnTo>
                  <a:lnTo>
                    <a:pt x="26555" y="155727"/>
                  </a:lnTo>
                  <a:lnTo>
                    <a:pt x="19812" y="104394"/>
                  </a:lnTo>
                  <a:lnTo>
                    <a:pt x="20535" y="86385"/>
                  </a:lnTo>
                  <a:lnTo>
                    <a:pt x="32004" y="41910"/>
                  </a:lnTo>
                  <a:lnTo>
                    <a:pt x="58572" y="13843"/>
                  </a:lnTo>
                  <a:lnTo>
                    <a:pt x="70866" y="8382"/>
                  </a:lnTo>
                  <a:close/>
                </a:path>
                <a:path w="1085215" h="641985">
                  <a:moveTo>
                    <a:pt x="196596" y="438912"/>
                  </a:moveTo>
                  <a:lnTo>
                    <a:pt x="193548" y="429768"/>
                  </a:lnTo>
                  <a:lnTo>
                    <a:pt x="178396" y="435495"/>
                  </a:lnTo>
                  <a:lnTo>
                    <a:pt x="164973" y="443585"/>
                  </a:lnTo>
                  <a:lnTo>
                    <a:pt x="135686" y="482117"/>
                  </a:lnTo>
                  <a:lnTo>
                    <a:pt x="125730" y="535686"/>
                  </a:lnTo>
                  <a:lnTo>
                    <a:pt x="126860" y="555421"/>
                  </a:lnTo>
                  <a:lnTo>
                    <a:pt x="143256" y="605028"/>
                  </a:lnTo>
                  <a:lnTo>
                    <a:pt x="178079" y="636219"/>
                  </a:lnTo>
                  <a:lnTo>
                    <a:pt x="193548" y="641604"/>
                  </a:lnTo>
                  <a:lnTo>
                    <a:pt x="196596" y="633222"/>
                  </a:lnTo>
                  <a:lnTo>
                    <a:pt x="184302" y="627659"/>
                  </a:lnTo>
                  <a:lnTo>
                    <a:pt x="173736" y="620077"/>
                  </a:lnTo>
                  <a:lnTo>
                    <a:pt x="152285" y="585508"/>
                  </a:lnTo>
                  <a:lnTo>
                    <a:pt x="145542" y="534924"/>
                  </a:lnTo>
                  <a:lnTo>
                    <a:pt x="146265" y="516813"/>
                  </a:lnTo>
                  <a:lnTo>
                    <a:pt x="157734" y="472440"/>
                  </a:lnTo>
                  <a:lnTo>
                    <a:pt x="184302" y="444055"/>
                  </a:lnTo>
                  <a:lnTo>
                    <a:pt x="196596" y="438912"/>
                  </a:lnTo>
                  <a:close/>
                </a:path>
                <a:path w="1085215" h="641985">
                  <a:moveTo>
                    <a:pt x="959358" y="105918"/>
                  </a:moveTo>
                  <a:lnTo>
                    <a:pt x="949706" y="52349"/>
                  </a:lnTo>
                  <a:lnTo>
                    <a:pt x="920775" y="13525"/>
                  </a:lnTo>
                  <a:lnTo>
                    <a:pt x="892302" y="0"/>
                  </a:lnTo>
                  <a:lnTo>
                    <a:pt x="889254" y="8382"/>
                  </a:lnTo>
                  <a:lnTo>
                    <a:pt x="901534" y="13843"/>
                  </a:lnTo>
                  <a:lnTo>
                    <a:pt x="912114" y="21145"/>
                  </a:lnTo>
                  <a:lnTo>
                    <a:pt x="933234" y="55219"/>
                  </a:lnTo>
                  <a:lnTo>
                    <a:pt x="940308" y="104394"/>
                  </a:lnTo>
                  <a:lnTo>
                    <a:pt x="939457" y="123418"/>
                  </a:lnTo>
                  <a:lnTo>
                    <a:pt x="927354" y="169164"/>
                  </a:lnTo>
                  <a:lnTo>
                    <a:pt x="901420" y="197561"/>
                  </a:lnTo>
                  <a:lnTo>
                    <a:pt x="889254" y="202692"/>
                  </a:lnTo>
                  <a:lnTo>
                    <a:pt x="892302" y="211836"/>
                  </a:lnTo>
                  <a:lnTo>
                    <a:pt x="932268" y="187515"/>
                  </a:lnTo>
                  <a:lnTo>
                    <a:pt x="955167" y="143065"/>
                  </a:lnTo>
                  <a:lnTo>
                    <a:pt x="958329" y="125209"/>
                  </a:lnTo>
                  <a:lnTo>
                    <a:pt x="959358" y="105918"/>
                  </a:lnTo>
                  <a:close/>
                </a:path>
                <a:path w="1085215" h="641985">
                  <a:moveTo>
                    <a:pt x="1085088" y="535686"/>
                  </a:moveTo>
                  <a:lnTo>
                    <a:pt x="1075436" y="482117"/>
                  </a:lnTo>
                  <a:lnTo>
                    <a:pt x="1046505" y="443585"/>
                  </a:lnTo>
                  <a:lnTo>
                    <a:pt x="1018032" y="429768"/>
                  </a:lnTo>
                  <a:lnTo>
                    <a:pt x="1014984" y="438912"/>
                  </a:lnTo>
                  <a:lnTo>
                    <a:pt x="1027264" y="444055"/>
                  </a:lnTo>
                  <a:lnTo>
                    <a:pt x="1037844" y="451396"/>
                  </a:lnTo>
                  <a:lnTo>
                    <a:pt x="1058964" y="485419"/>
                  </a:lnTo>
                  <a:lnTo>
                    <a:pt x="1066038" y="534924"/>
                  </a:lnTo>
                  <a:lnTo>
                    <a:pt x="1065187" y="553504"/>
                  </a:lnTo>
                  <a:lnTo>
                    <a:pt x="1053084" y="598932"/>
                  </a:lnTo>
                  <a:lnTo>
                    <a:pt x="1027150" y="627659"/>
                  </a:lnTo>
                  <a:lnTo>
                    <a:pt x="1014984" y="633222"/>
                  </a:lnTo>
                  <a:lnTo>
                    <a:pt x="1018032" y="641604"/>
                  </a:lnTo>
                  <a:lnTo>
                    <a:pt x="1057998" y="617715"/>
                  </a:lnTo>
                  <a:lnTo>
                    <a:pt x="1080897" y="573506"/>
                  </a:lnTo>
                  <a:lnTo>
                    <a:pt x="1084059" y="555421"/>
                  </a:lnTo>
                  <a:lnTo>
                    <a:pt x="1085088" y="5356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95109" y="4974335"/>
              <a:ext cx="721995" cy="211454"/>
            </a:xfrm>
            <a:custGeom>
              <a:avLst/>
              <a:gdLst/>
              <a:ahLst/>
              <a:cxnLst/>
              <a:rect l="l" t="t" r="r" b="b"/>
              <a:pathLst>
                <a:path w="721995" h="211454">
                  <a:moveTo>
                    <a:pt x="721613" y="105918"/>
                  </a:moveTo>
                  <a:lnTo>
                    <a:pt x="711969" y="51589"/>
                  </a:lnTo>
                  <a:lnTo>
                    <a:pt x="683037" y="13144"/>
                  </a:lnTo>
                  <a:lnTo>
                    <a:pt x="654557" y="0"/>
                  </a:lnTo>
                  <a:lnTo>
                    <a:pt x="651509" y="8382"/>
                  </a:lnTo>
                  <a:lnTo>
                    <a:pt x="663797" y="13513"/>
                  </a:lnTo>
                  <a:lnTo>
                    <a:pt x="674369" y="20859"/>
                  </a:lnTo>
                  <a:lnTo>
                    <a:pt x="695491" y="55209"/>
                  </a:lnTo>
                  <a:lnTo>
                    <a:pt x="702563" y="104394"/>
                  </a:lnTo>
                  <a:lnTo>
                    <a:pt x="702563" y="176570"/>
                  </a:lnTo>
                  <a:lnTo>
                    <a:pt x="704087" y="174498"/>
                  </a:lnTo>
                  <a:lnTo>
                    <a:pt x="711969" y="159496"/>
                  </a:lnTo>
                  <a:lnTo>
                    <a:pt x="717422" y="143065"/>
                  </a:lnTo>
                  <a:lnTo>
                    <a:pt x="720590" y="125206"/>
                  </a:lnTo>
                  <a:lnTo>
                    <a:pt x="721613" y="105918"/>
                  </a:lnTo>
                  <a:close/>
                </a:path>
                <a:path w="721995" h="211454">
                  <a:moveTo>
                    <a:pt x="702563" y="176570"/>
                  </a:moveTo>
                  <a:lnTo>
                    <a:pt x="702563" y="104394"/>
                  </a:lnTo>
                  <a:lnTo>
                    <a:pt x="701718" y="123086"/>
                  </a:lnTo>
                  <a:lnTo>
                    <a:pt x="699230" y="140208"/>
                  </a:lnTo>
                  <a:lnTo>
                    <a:pt x="682585" y="180724"/>
                  </a:lnTo>
                  <a:lnTo>
                    <a:pt x="651509" y="202692"/>
                  </a:lnTo>
                  <a:lnTo>
                    <a:pt x="654557" y="211074"/>
                  </a:lnTo>
                  <a:lnTo>
                    <a:pt x="669690" y="205787"/>
                  </a:lnTo>
                  <a:lnTo>
                    <a:pt x="683037" y="197929"/>
                  </a:lnTo>
                  <a:lnTo>
                    <a:pt x="694527" y="187499"/>
                  </a:lnTo>
                  <a:lnTo>
                    <a:pt x="702563" y="176570"/>
                  </a:lnTo>
                  <a:close/>
                </a:path>
                <a:path w="721995" h="211454">
                  <a:moveTo>
                    <a:pt x="70865" y="8382"/>
                  </a:moveTo>
                  <a:lnTo>
                    <a:pt x="67817" y="0"/>
                  </a:lnTo>
                  <a:lnTo>
                    <a:pt x="52673" y="5286"/>
                  </a:lnTo>
                  <a:lnTo>
                    <a:pt x="39242" y="13144"/>
                  </a:lnTo>
                  <a:lnTo>
                    <a:pt x="9965" y="51589"/>
                  </a:lnTo>
                  <a:lnTo>
                    <a:pt x="0" y="105918"/>
                  </a:lnTo>
                  <a:lnTo>
                    <a:pt x="1131" y="125206"/>
                  </a:lnTo>
                  <a:lnTo>
                    <a:pt x="4476" y="143065"/>
                  </a:lnTo>
                  <a:lnTo>
                    <a:pt x="9965" y="159496"/>
                  </a:lnTo>
                  <a:lnTo>
                    <a:pt x="17525" y="174498"/>
                  </a:lnTo>
                  <a:lnTo>
                    <a:pt x="19811" y="177501"/>
                  </a:lnTo>
                  <a:lnTo>
                    <a:pt x="19811" y="104394"/>
                  </a:lnTo>
                  <a:lnTo>
                    <a:pt x="20538" y="86379"/>
                  </a:lnTo>
                  <a:lnTo>
                    <a:pt x="32003" y="41910"/>
                  </a:lnTo>
                  <a:lnTo>
                    <a:pt x="58578" y="13513"/>
                  </a:lnTo>
                  <a:lnTo>
                    <a:pt x="70865" y="8382"/>
                  </a:lnTo>
                  <a:close/>
                </a:path>
                <a:path w="721995" h="211454">
                  <a:moveTo>
                    <a:pt x="70865" y="202692"/>
                  </a:moveTo>
                  <a:lnTo>
                    <a:pt x="39147" y="180724"/>
                  </a:lnTo>
                  <a:lnTo>
                    <a:pt x="22764" y="140208"/>
                  </a:lnTo>
                  <a:lnTo>
                    <a:pt x="19811" y="104394"/>
                  </a:lnTo>
                  <a:lnTo>
                    <a:pt x="19811" y="177501"/>
                  </a:lnTo>
                  <a:lnTo>
                    <a:pt x="27420" y="187499"/>
                  </a:lnTo>
                  <a:lnTo>
                    <a:pt x="38957" y="197929"/>
                  </a:lnTo>
                  <a:lnTo>
                    <a:pt x="52351" y="205787"/>
                  </a:lnTo>
                  <a:lnTo>
                    <a:pt x="67817" y="211074"/>
                  </a:lnTo>
                  <a:lnTo>
                    <a:pt x="70865" y="202692"/>
                  </a:lnTo>
                  <a:close/>
                </a:path>
              </a:pathLst>
            </a:custGeom>
            <a:solidFill>
              <a:srgbClr val="B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19622" y="4974335"/>
              <a:ext cx="2493010" cy="641985"/>
            </a:xfrm>
            <a:custGeom>
              <a:avLst/>
              <a:gdLst/>
              <a:ahLst/>
              <a:cxnLst/>
              <a:rect l="l" t="t" r="r" b="b"/>
              <a:pathLst>
                <a:path w="2493009" h="641985">
                  <a:moveTo>
                    <a:pt x="70866" y="438150"/>
                  </a:moveTo>
                  <a:lnTo>
                    <a:pt x="67818" y="429768"/>
                  </a:lnTo>
                  <a:lnTo>
                    <a:pt x="52666" y="435178"/>
                  </a:lnTo>
                  <a:lnTo>
                    <a:pt x="39243" y="443293"/>
                  </a:lnTo>
                  <a:lnTo>
                    <a:pt x="9956" y="482117"/>
                  </a:lnTo>
                  <a:lnTo>
                    <a:pt x="0" y="535686"/>
                  </a:lnTo>
                  <a:lnTo>
                    <a:pt x="1130" y="554977"/>
                  </a:lnTo>
                  <a:lnTo>
                    <a:pt x="17526" y="604266"/>
                  </a:lnTo>
                  <a:lnTo>
                    <a:pt x="52349" y="635889"/>
                  </a:lnTo>
                  <a:lnTo>
                    <a:pt x="67818" y="641604"/>
                  </a:lnTo>
                  <a:lnTo>
                    <a:pt x="70866" y="633222"/>
                  </a:lnTo>
                  <a:lnTo>
                    <a:pt x="58572" y="627659"/>
                  </a:lnTo>
                  <a:lnTo>
                    <a:pt x="48006" y="620077"/>
                  </a:lnTo>
                  <a:lnTo>
                    <a:pt x="26555" y="585508"/>
                  </a:lnTo>
                  <a:lnTo>
                    <a:pt x="19812" y="534924"/>
                  </a:lnTo>
                  <a:lnTo>
                    <a:pt x="20535" y="516801"/>
                  </a:lnTo>
                  <a:lnTo>
                    <a:pt x="32004" y="471678"/>
                  </a:lnTo>
                  <a:lnTo>
                    <a:pt x="58572" y="443611"/>
                  </a:lnTo>
                  <a:lnTo>
                    <a:pt x="70866" y="438150"/>
                  </a:lnTo>
                  <a:close/>
                </a:path>
                <a:path w="2493009" h="641985">
                  <a:moveTo>
                    <a:pt x="722376" y="535686"/>
                  </a:moveTo>
                  <a:lnTo>
                    <a:pt x="712724" y="482117"/>
                  </a:lnTo>
                  <a:lnTo>
                    <a:pt x="683793" y="443293"/>
                  </a:lnTo>
                  <a:lnTo>
                    <a:pt x="655320" y="429768"/>
                  </a:lnTo>
                  <a:lnTo>
                    <a:pt x="652272" y="438150"/>
                  </a:lnTo>
                  <a:lnTo>
                    <a:pt x="664552" y="443611"/>
                  </a:lnTo>
                  <a:lnTo>
                    <a:pt x="675132" y="450913"/>
                  </a:lnTo>
                  <a:lnTo>
                    <a:pt x="696252" y="485101"/>
                  </a:lnTo>
                  <a:lnTo>
                    <a:pt x="703326" y="534924"/>
                  </a:lnTo>
                  <a:lnTo>
                    <a:pt x="702475" y="553504"/>
                  </a:lnTo>
                  <a:lnTo>
                    <a:pt x="690372" y="598932"/>
                  </a:lnTo>
                  <a:lnTo>
                    <a:pt x="664438" y="627659"/>
                  </a:lnTo>
                  <a:lnTo>
                    <a:pt x="652272" y="633222"/>
                  </a:lnTo>
                  <a:lnTo>
                    <a:pt x="655320" y="641604"/>
                  </a:lnTo>
                  <a:lnTo>
                    <a:pt x="695286" y="617283"/>
                  </a:lnTo>
                  <a:lnTo>
                    <a:pt x="718185" y="572833"/>
                  </a:lnTo>
                  <a:lnTo>
                    <a:pt x="721347" y="554977"/>
                  </a:lnTo>
                  <a:lnTo>
                    <a:pt x="722376" y="535686"/>
                  </a:lnTo>
                  <a:close/>
                </a:path>
                <a:path w="2493009" h="641985">
                  <a:moveTo>
                    <a:pt x="1604010" y="8382"/>
                  </a:moveTo>
                  <a:lnTo>
                    <a:pt x="1600962" y="0"/>
                  </a:lnTo>
                  <a:lnTo>
                    <a:pt x="1585810" y="5295"/>
                  </a:lnTo>
                  <a:lnTo>
                    <a:pt x="1572387" y="13144"/>
                  </a:lnTo>
                  <a:lnTo>
                    <a:pt x="1543100" y="51600"/>
                  </a:lnTo>
                  <a:lnTo>
                    <a:pt x="1533144" y="105918"/>
                  </a:lnTo>
                  <a:lnTo>
                    <a:pt x="1534274" y="125209"/>
                  </a:lnTo>
                  <a:lnTo>
                    <a:pt x="1550670" y="174498"/>
                  </a:lnTo>
                  <a:lnTo>
                    <a:pt x="1585493" y="205790"/>
                  </a:lnTo>
                  <a:lnTo>
                    <a:pt x="1600962" y="211074"/>
                  </a:lnTo>
                  <a:lnTo>
                    <a:pt x="1604010" y="202692"/>
                  </a:lnTo>
                  <a:lnTo>
                    <a:pt x="1591716" y="197561"/>
                  </a:lnTo>
                  <a:lnTo>
                    <a:pt x="1581150" y="190220"/>
                  </a:lnTo>
                  <a:lnTo>
                    <a:pt x="1559699" y="155625"/>
                  </a:lnTo>
                  <a:lnTo>
                    <a:pt x="1552956" y="104394"/>
                  </a:lnTo>
                  <a:lnTo>
                    <a:pt x="1553679" y="86385"/>
                  </a:lnTo>
                  <a:lnTo>
                    <a:pt x="1565148" y="41910"/>
                  </a:lnTo>
                  <a:lnTo>
                    <a:pt x="1591716" y="13525"/>
                  </a:lnTo>
                  <a:lnTo>
                    <a:pt x="1604010" y="8382"/>
                  </a:lnTo>
                  <a:close/>
                </a:path>
                <a:path w="2493009" h="641985">
                  <a:moveTo>
                    <a:pt x="2492502" y="105918"/>
                  </a:moveTo>
                  <a:lnTo>
                    <a:pt x="2482850" y="51600"/>
                  </a:lnTo>
                  <a:lnTo>
                    <a:pt x="2453919" y="13144"/>
                  </a:lnTo>
                  <a:lnTo>
                    <a:pt x="2425446" y="0"/>
                  </a:lnTo>
                  <a:lnTo>
                    <a:pt x="2422398" y="8382"/>
                  </a:lnTo>
                  <a:lnTo>
                    <a:pt x="2434679" y="13525"/>
                  </a:lnTo>
                  <a:lnTo>
                    <a:pt x="2445258" y="20866"/>
                  </a:lnTo>
                  <a:lnTo>
                    <a:pt x="2466378" y="55219"/>
                  </a:lnTo>
                  <a:lnTo>
                    <a:pt x="2473452" y="104394"/>
                  </a:lnTo>
                  <a:lnTo>
                    <a:pt x="2472601" y="123088"/>
                  </a:lnTo>
                  <a:lnTo>
                    <a:pt x="2460498" y="169164"/>
                  </a:lnTo>
                  <a:lnTo>
                    <a:pt x="2434564" y="197561"/>
                  </a:lnTo>
                  <a:lnTo>
                    <a:pt x="2422398" y="202692"/>
                  </a:lnTo>
                  <a:lnTo>
                    <a:pt x="2425446" y="211074"/>
                  </a:lnTo>
                  <a:lnTo>
                    <a:pt x="2465413" y="187502"/>
                  </a:lnTo>
                  <a:lnTo>
                    <a:pt x="2488311" y="143065"/>
                  </a:lnTo>
                  <a:lnTo>
                    <a:pt x="2491473" y="125209"/>
                  </a:lnTo>
                  <a:lnTo>
                    <a:pt x="2492502" y="105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023619" y="3548380"/>
          <a:ext cx="8264525" cy="21503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591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9768">
                <a:tc>
                  <a:txBody>
                    <a:bodyPr/>
                    <a:lstStyle/>
                    <a:p>
                      <a:pPr marL="4121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b="1" spc="-5" dirty="0">
                          <a:solidFill>
                            <a:srgbClr val="006FDE"/>
                          </a:solidFill>
                          <a:latin typeface="Arial"/>
                          <a:cs typeface="Arial"/>
                        </a:rPr>
                        <a:t>No.</a:t>
                      </a:r>
                      <a:r>
                        <a:rPr sz="1800" b="1" spc="-30" dirty="0">
                          <a:solidFill>
                            <a:srgbClr val="006FD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6FDE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800" b="1" spc="-30" dirty="0">
                          <a:solidFill>
                            <a:srgbClr val="006FD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6FDE"/>
                          </a:solidFill>
                          <a:latin typeface="Arial"/>
                          <a:cs typeface="Arial"/>
                        </a:rPr>
                        <a:t>antennas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b="1" spc="-5" dirty="0">
                          <a:solidFill>
                            <a:srgbClr val="006FDE"/>
                          </a:solidFill>
                          <a:latin typeface="Arial"/>
                          <a:cs typeface="Arial"/>
                        </a:rPr>
                        <a:t>Error</a:t>
                      </a:r>
                      <a:r>
                        <a:rPr sz="1800" b="1" spc="-35" dirty="0">
                          <a:solidFill>
                            <a:srgbClr val="006FD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6FDE"/>
                          </a:solidFill>
                          <a:latin typeface="Arial"/>
                          <a:cs typeface="Arial"/>
                        </a:rPr>
                        <a:t>Probability</a:t>
                      </a:r>
                      <a:r>
                        <a:rPr sz="1800" b="1" spc="-30" dirty="0">
                          <a:solidFill>
                            <a:srgbClr val="006FD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30" dirty="0">
                          <a:solidFill>
                            <a:srgbClr val="006FDE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000" spc="30" dirty="0">
                          <a:solidFill>
                            <a:srgbClr val="006FDE"/>
                          </a:solidFill>
                          <a:latin typeface="Cambria"/>
                          <a:cs typeface="Cambria"/>
                        </a:rPr>
                        <a:t>p</a:t>
                      </a:r>
                      <a:r>
                        <a:rPr sz="2175" spc="44" baseline="-15325" dirty="0">
                          <a:solidFill>
                            <a:srgbClr val="006FDE"/>
                          </a:solidFill>
                          <a:latin typeface="Cambria"/>
                          <a:cs typeface="Cambria"/>
                        </a:rPr>
                        <a:t>e</a:t>
                      </a:r>
                      <a:r>
                        <a:rPr sz="1800" b="1" spc="30" dirty="0">
                          <a:solidFill>
                            <a:srgbClr val="006FDE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99"/>
                    </a:solidFill>
                  </a:tcPr>
                </a:tc>
                <a:tc>
                  <a:txBody>
                    <a:bodyPr/>
                    <a:lstStyle/>
                    <a:p>
                      <a:pPr marL="48514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b="1" spc="-5" dirty="0">
                          <a:solidFill>
                            <a:srgbClr val="006FDE"/>
                          </a:solidFill>
                          <a:latin typeface="Arial"/>
                          <a:cs typeface="Arial"/>
                        </a:rPr>
                        <a:t>Capacity</a:t>
                      </a:r>
                      <a:r>
                        <a:rPr sz="1800" b="1" spc="-25" dirty="0">
                          <a:solidFill>
                            <a:srgbClr val="006FD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25" dirty="0">
                          <a:solidFill>
                            <a:srgbClr val="006FDE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800" spc="25" dirty="0">
                          <a:solidFill>
                            <a:srgbClr val="006FDE"/>
                          </a:solidFill>
                          <a:latin typeface="Cambria"/>
                          <a:cs typeface="Cambria"/>
                        </a:rPr>
                        <a:t>C</a:t>
                      </a:r>
                      <a:r>
                        <a:rPr sz="1800" b="1" spc="25" dirty="0">
                          <a:solidFill>
                            <a:srgbClr val="006FDE"/>
                          </a:solidFill>
                          <a:latin typeface="Arial"/>
                          <a:cs typeface="Arial"/>
                        </a:rPr>
                        <a:t>),</a:t>
                      </a:r>
                      <a:r>
                        <a:rPr sz="1800" b="1" spc="-20" dirty="0">
                          <a:solidFill>
                            <a:srgbClr val="006FD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006FDE"/>
                          </a:solidFill>
                          <a:latin typeface="Arial"/>
                          <a:cs typeface="Arial"/>
                        </a:rPr>
                        <a:t>bps/Hz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052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spc="40" dirty="0">
                          <a:latin typeface="Cambria"/>
                          <a:cs typeface="Cambria"/>
                        </a:rPr>
                        <a:t>N</a:t>
                      </a:r>
                      <a:r>
                        <a:rPr sz="1950" spc="60" baseline="-14957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1950" spc="434" baseline="-14957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345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1800" spc="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1,</a:t>
                      </a:r>
                      <a:r>
                        <a:rPr sz="18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0" dirty="0">
                          <a:latin typeface="Cambria"/>
                          <a:cs typeface="Cambria"/>
                        </a:rPr>
                        <a:t>N</a:t>
                      </a:r>
                      <a:r>
                        <a:rPr sz="1950" spc="75" baseline="-14957" dirty="0">
                          <a:latin typeface="Cambria"/>
                          <a:cs typeface="Cambria"/>
                        </a:rPr>
                        <a:t>r</a:t>
                      </a:r>
                      <a:r>
                        <a:rPr sz="1950" spc="465" baseline="-14957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345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1800" spc="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1</a:t>
                      </a:r>
                      <a:r>
                        <a:rPr sz="1800" spc="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(SISO)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717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E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p</a:t>
                      </a:r>
                      <a:r>
                        <a:rPr sz="1950" baseline="-14957" dirty="0">
                          <a:latin typeface="Cambria"/>
                          <a:cs typeface="Cambria"/>
                        </a:rPr>
                        <a:t>e</a:t>
                      </a:r>
                      <a:r>
                        <a:rPr sz="1950" spc="22" baseline="-14957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∼</a:t>
                      </a:r>
                      <a:r>
                        <a:rPr sz="1800" spc="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60" dirty="0">
                          <a:latin typeface="Cambria"/>
                          <a:cs typeface="Cambria"/>
                        </a:rPr>
                        <a:t>SNR</a:t>
                      </a:r>
                      <a:r>
                        <a:rPr sz="1950" spc="89" baseline="27777" dirty="0">
                          <a:latin typeface="Cambria"/>
                          <a:cs typeface="Cambria"/>
                        </a:rPr>
                        <a:t>–1</a:t>
                      </a:r>
                      <a:endParaRPr sz="1950" baseline="27777">
                        <a:latin typeface="Cambria"/>
                        <a:cs typeface="Cambria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E"/>
                    </a:solidFill>
                  </a:tcPr>
                </a:tc>
                <a:tc>
                  <a:txBody>
                    <a:bodyPr/>
                    <a:lstStyle/>
                    <a:p>
                      <a:pPr marL="70929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spc="60" dirty="0">
                          <a:latin typeface="Cambria"/>
                          <a:cs typeface="Cambria"/>
                        </a:rPr>
                        <a:t>C</a:t>
                      </a:r>
                      <a:r>
                        <a:rPr sz="1800" spc="1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345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1800" spc="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log</a:t>
                      </a:r>
                      <a:r>
                        <a:rPr sz="1800" spc="3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370" dirty="0">
                          <a:latin typeface="Cambria"/>
                          <a:cs typeface="Cambria"/>
                        </a:rPr>
                        <a:t>1+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SNR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976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55"/>
                        </a:spcBef>
                        <a:tabLst>
                          <a:tab pos="1722755" algn="l"/>
                        </a:tabLst>
                      </a:pPr>
                      <a:r>
                        <a:rPr sz="1800" spc="-150" dirty="0">
                          <a:latin typeface="Cambria"/>
                          <a:cs typeface="Cambria"/>
                        </a:rPr>
                        <a:t>N</a:t>
                      </a:r>
                      <a:r>
                        <a:rPr sz="1950" baseline="-14957" dirty="0">
                          <a:latin typeface="Cambria"/>
                          <a:cs typeface="Cambria"/>
                        </a:rPr>
                        <a:t>t </a:t>
                      </a:r>
                      <a:r>
                        <a:rPr sz="1950" spc="30" baseline="-14957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1800" spc="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1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, </a:t>
                      </a:r>
                      <a:r>
                        <a:rPr sz="1800" spc="11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50" dirty="0">
                          <a:latin typeface="Cambria"/>
                          <a:cs typeface="Cambria"/>
                        </a:rPr>
                        <a:t>N</a:t>
                      </a:r>
                      <a:r>
                        <a:rPr sz="1950" baseline="-14957" dirty="0">
                          <a:latin typeface="Cambria"/>
                          <a:cs typeface="Cambria"/>
                        </a:rPr>
                        <a:t>r </a:t>
                      </a:r>
                      <a:r>
                        <a:rPr sz="1950" spc="52" baseline="-14957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100" dirty="0">
                          <a:latin typeface="Cambria"/>
                          <a:cs typeface="Cambria"/>
                        </a:rPr>
                        <a:t>&gt;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 1	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(SIMO)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F6EF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p</a:t>
                      </a:r>
                      <a:r>
                        <a:rPr sz="1950" baseline="-14957" dirty="0">
                          <a:latin typeface="Cambria"/>
                          <a:cs typeface="Cambria"/>
                        </a:rPr>
                        <a:t>e</a:t>
                      </a:r>
                      <a:r>
                        <a:rPr sz="1950" spc="15" baseline="-14957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∼</a:t>
                      </a:r>
                      <a:r>
                        <a:rPr sz="1800" spc="80" dirty="0">
                          <a:latin typeface="Cambria"/>
                          <a:cs typeface="Cambria"/>
                        </a:rPr>
                        <a:t> SNR</a:t>
                      </a:r>
                      <a:r>
                        <a:rPr sz="1950" spc="120" baseline="27777" dirty="0">
                          <a:latin typeface="Cambria"/>
                          <a:cs typeface="Cambria"/>
                        </a:rPr>
                        <a:t>–N</a:t>
                      </a:r>
                      <a:r>
                        <a:rPr sz="1575" spc="120" baseline="21164" dirty="0">
                          <a:latin typeface="Cambria"/>
                          <a:cs typeface="Cambria"/>
                        </a:rPr>
                        <a:t>r</a:t>
                      </a:r>
                      <a:endParaRPr sz="1575" baseline="21164">
                        <a:latin typeface="Cambria"/>
                        <a:cs typeface="Cambria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F6EF"/>
                    </a:solidFill>
                  </a:tcPr>
                </a:tc>
                <a:tc>
                  <a:txBody>
                    <a:bodyPr/>
                    <a:lstStyle/>
                    <a:p>
                      <a:pPr marL="58356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60" dirty="0">
                          <a:latin typeface="Cambria"/>
                          <a:cs typeface="Cambria"/>
                        </a:rPr>
                        <a:t>C</a:t>
                      </a:r>
                      <a:r>
                        <a:rPr sz="1800" spc="1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345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1800" spc="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40" dirty="0">
                          <a:latin typeface="Cambria"/>
                          <a:cs typeface="Cambria"/>
                        </a:rPr>
                        <a:t>N</a:t>
                      </a:r>
                      <a:r>
                        <a:rPr sz="1950" spc="60" baseline="-14957" dirty="0">
                          <a:latin typeface="Cambria"/>
                          <a:cs typeface="Cambria"/>
                        </a:rPr>
                        <a:t>r</a:t>
                      </a:r>
                      <a:r>
                        <a:rPr sz="1800" spc="40" dirty="0">
                          <a:latin typeface="Cambria"/>
                          <a:cs typeface="Cambria"/>
                        </a:rPr>
                        <a:t>log</a:t>
                      </a:r>
                      <a:r>
                        <a:rPr sz="1800" spc="3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370" dirty="0">
                          <a:latin typeface="Cambria"/>
                          <a:cs typeface="Cambria"/>
                        </a:rPr>
                        <a:t>1+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 SNR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40" dirty="0">
                          <a:latin typeface="Cambria"/>
                          <a:cs typeface="Cambria"/>
                        </a:rPr>
                        <a:t>N</a:t>
                      </a:r>
                      <a:r>
                        <a:rPr sz="1950" spc="60" baseline="-14957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1950" spc="434" baseline="-14957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350" dirty="0">
                          <a:latin typeface="Cambria"/>
                          <a:cs typeface="Cambria"/>
                        </a:rPr>
                        <a:t>&gt;</a:t>
                      </a:r>
                      <a:r>
                        <a:rPr sz="1800" spc="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1,</a:t>
                      </a:r>
                      <a:r>
                        <a:rPr sz="1800" spc="49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0" dirty="0">
                          <a:latin typeface="Cambria"/>
                          <a:cs typeface="Cambria"/>
                        </a:rPr>
                        <a:t>N</a:t>
                      </a:r>
                      <a:r>
                        <a:rPr sz="1950" spc="75" baseline="-14957" dirty="0">
                          <a:latin typeface="Cambria"/>
                          <a:cs typeface="Cambria"/>
                        </a:rPr>
                        <a:t>r</a:t>
                      </a:r>
                      <a:r>
                        <a:rPr sz="1950" spc="457" baseline="-14957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275" dirty="0">
                          <a:latin typeface="Cambria"/>
                          <a:cs typeface="Cambria"/>
                        </a:rPr>
                        <a:t>&gt;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175" dirty="0">
                          <a:latin typeface="Cambria"/>
                          <a:cs typeface="Cambria"/>
                        </a:rPr>
                        <a:t>1</a:t>
                      </a:r>
                      <a:r>
                        <a:rPr sz="1800" spc="3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(MIMO)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711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E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p</a:t>
                      </a:r>
                      <a:r>
                        <a:rPr sz="1950" baseline="-14957" dirty="0">
                          <a:latin typeface="Cambria"/>
                          <a:cs typeface="Cambria"/>
                        </a:rPr>
                        <a:t>e</a:t>
                      </a:r>
                      <a:r>
                        <a:rPr sz="1950" spc="22" baseline="-14957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∼</a:t>
                      </a:r>
                      <a:r>
                        <a:rPr sz="1800" spc="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90" dirty="0">
                          <a:latin typeface="Cambria"/>
                          <a:cs typeface="Cambria"/>
                        </a:rPr>
                        <a:t>SNR</a:t>
                      </a:r>
                      <a:r>
                        <a:rPr sz="1950" spc="135" baseline="27777" dirty="0">
                          <a:latin typeface="Cambria"/>
                          <a:cs typeface="Cambria"/>
                        </a:rPr>
                        <a:t>–N</a:t>
                      </a:r>
                      <a:r>
                        <a:rPr sz="1575" spc="135" baseline="21164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1950" spc="135" baseline="27777" dirty="0">
                          <a:latin typeface="Cambria"/>
                          <a:cs typeface="Cambria"/>
                        </a:rPr>
                        <a:t>N</a:t>
                      </a:r>
                      <a:r>
                        <a:rPr sz="1575" spc="135" baseline="21164" dirty="0">
                          <a:latin typeface="Cambria"/>
                          <a:cs typeface="Cambria"/>
                        </a:rPr>
                        <a:t>r</a:t>
                      </a:r>
                      <a:endParaRPr sz="1575" baseline="21164">
                        <a:latin typeface="Cambria"/>
                        <a:cs typeface="Cambria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E"/>
                    </a:solidFill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60" dirty="0">
                          <a:latin typeface="Cambria"/>
                          <a:cs typeface="Cambria"/>
                        </a:rPr>
                        <a:t>C</a:t>
                      </a:r>
                      <a:r>
                        <a:rPr sz="1800" spc="1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345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1800" spc="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BC0000"/>
                          </a:solidFill>
                          <a:latin typeface="Cambria"/>
                          <a:cs typeface="Cambria"/>
                        </a:rPr>
                        <a:t>min</a:t>
                      </a:r>
                      <a:r>
                        <a:rPr sz="1800" spc="335" dirty="0">
                          <a:solidFill>
                            <a:srgbClr val="BC00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60" dirty="0">
                          <a:solidFill>
                            <a:srgbClr val="BC0000"/>
                          </a:solidFill>
                          <a:latin typeface="Cambria"/>
                          <a:cs typeface="Cambria"/>
                        </a:rPr>
                        <a:t>N</a:t>
                      </a:r>
                      <a:r>
                        <a:rPr sz="1950" spc="89" baseline="-14957" dirty="0">
                          <a:solidFill>
                            <a:srgbClr val="BC0000"/>
                          </a:solidFill>
                          <a:latin typeface="Cambria"/>
                          <a:cs typeface="Cambria"/>
                        </a:rPr>
                        <a:t>t</a:t>
                      </a:r>
                      <a:r>
                        <a:rPr sz="1800" spc="60" dirty="0">
                          <a:solidFill>
                            <a:srgbClr val="BC0000"/>
                          </a:solidFill>
                          <a:latin typeface="Cambria"/>
                          <a:cs typeface="Cambria"/>
                        </a:rPr>
                        <a:t>,</a:t>
                      </a:r>
                      <a:r>
                        <a:rPr sz="1800" spc="-100" dirty="0">
                          <a:solidFill>
                            <a:srgbClr val="BC00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0" dirty="0">
                          <a:solidFill>
                            <a:srgbClr val="BC0000"/>
                          </a:solidFill>
                          <a:latin typeface="Cambria"/>
                          <a:cs typeface="Cambria"/>
                        </a:rPr>
                        <a:t>N</a:t>
                      </a:r>
                      <a:r>
                        <a:rPr sz="1950" spc="75" baseline="-14957" dirty="0">
                          <a:solidFill>
                            <a:srgbClr val="BC0000"/>
                          </a:solidFill>
                          <a:latin typeface="Cambria"/>
                          <a:cs typeface="Cambria"/>
                        </a:rPr>
                        <a:t>r</a:t>
                      </a:r>
                      <a:r>
                        <a:rPr sz="1950" spc="352" baseline="-14957" dirty="0">
                          <a:solidFill>
                            <a:srgbClr val="BC00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log</a:t>
                      </a:r>
                      <a:r>
                        <a:rPr sz="1800" spc="3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175" dirty="0">
                          <a:latin typeface="Cambria"/>
                          <a:cs typeface="Cambria"/>
                        </a:rPr>
                        <a:t>1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170" dirty="0">
                          <a:latin typeface="Cambria"/>
                          <a:cs typeface="Cambria"/>
                        </a:rPr>
                        <a:t>+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SNR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05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F6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150" dirty="0">
                          <a:latin typeface="Cambria"/>
                          <a:cs typeface="Cambria"/>
                        </a:rPr>
                        <a:t>N</a:t>
                      </a:r>
                      <a:r>
                        <a:rPr sz="1950" spc="157" baseline="-14957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1800" spc="-155" dirty="0">
                          <a:latin typeface="Cambria"/>
                          <a:cs typeface="Cambria"/>
                        </a:rPr>
                        <a:t>N</a:t>
                      </a:r>
                      <a:r>
                        <a:rPr sz="1950" spc="165" baseline="-14957" dirty="0">
                          <a:latin typeface="Cambria"/>
                          <a:cs typeface="Cambria"/>
                        </a:rPr>
                        <a:t>r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:</a:t>
                      </a:r>
                      <a:r>
                        <a:rPr sz="1800" spc="-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Diversit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y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Gain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F6EF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min </a:t>
                      </a:r>
                      <a:r>
                        <a:rPr sz="1800" spc="-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55" dirty="0">
                          <a:latin typeface="Cambria"/>
                          <a:cs typeface="Cambria"/>
                        </a:rPr>
                        <a:t>N</a:t>
                      </a:r>
                      <a:r>
                        <a:rPr sz="1950" spc="179" baseline="-14957" dirty="0">
                          <a:latin typeface="Cambria"/>
                          <a:cs typeface="Cambria"/>
                        </a:rPr>
                        <a:t>r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,</a:t>
                      </a:r>
                      <a:r>
                        <a:rPr sz="1800" spc="-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50" dirty="0">
                          <a:latin typeface="Cambria"/>
                          <a:cs typeface="Cambria"/>
                        </a:rPr>
                        <a:t>N</a:t>
                      </a:r>
                      <a:r>
                        <a:rPr sz="1950" baseline="-14957" dirty="0">
                          <a:latin typeface="Cambria"/>
                          <a:cs typeface="Cambria"/>
                        </a:rPr>
                        <a:t>t  </a:t>
                      </a:r>
                      <a:r>
                        <a:rPr sz="1950" spc="-15" baseline="-14957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:</a:t>
                      </a:r>
                      <a:r>
                        <a:rPr sz="1800" spc="-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Multplexin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g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Gain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10186416" y="6598467"/>
            <a:ext cx="27432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ts val="1650"/>
              </a:lnSpc>
            </a:pPr>
            <a:fld id="{81D60167-4931-47E6-BA6A-407CBD079E47}" type="slidenum">
              <a:rPr sz="1400" b="1" spc="-5" dirty="0">
                <a:solidFill>
                  <a:srgbClr val="33339A"/>
                </a:solidFill>
                <a:latin typeface="Arial"/>
                <a:cs typeface="Arial"/>
              </a:rPr>
              <a:pPr marL="48260">
                <a:lnSpc>
                  <a:spcPts val="1650"/>
                </a:lnSpc>
              </a:pPr>
              <a:t>28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29740" y="5882894"/>
            <a:ext cx="8667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42900">
              <a:spcBef>
                <a:spcPts val="100"/>
              </a:spcBef>
              <a:buClr>
                <a:srgbClr val="000000"/>
              </a:buClr>
              <a:buSzPct val="89583"/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sz="2400" b="1" spc="-10" dirty="0">
                <a:solidFill>
                  <a:srgbClr val="BC0000"/>
                </a:solidFill>
                <a:latin typeface="Arial"/>
                <a:cs typeface="Arial"/>
              </a:rPr>
              <a:t>Massiv</a:t>
            </a:r>
            <a:r>
              <a:rPr sz="2400" b="1" spc="-5" dirty="0">
                <a:solidFill>
                  <a:srgbClr val="BC0000"/>
                </a:solidFill>
                <a:latin typeface="Arial"/>
                <a:cs typeface="Arial"/>
              </a:rPr>
              <a:t>e</a:t>
            </a:r>
            <a:r>
              <a:rPr sz="2400" b="1" spc="20" dirty="0">
                <a:solidFill>
                  <a:srgbClr val="BC0000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BC0000"/>
                </a:solidFill>
                <a:latin typeface="Cambria"/>
                <a:cs typeface="Cambria"/>
              </a:rPr>
              <a:t>N</a:t>
            </a:r>
            <a:r>
              <a:rPr sz="2625" spc="487" baseline="-15873" dirty="0">
                <a:solidFill>
                  <a:srgbClr val="BC0000"/>
                </a:solidFill>
                <a:latin typeface="Cambria"/>
                <a:cs typeface="Cambria"/>
              </a:rPr>
              <a:t>t</a:t>
            </a:r>
            <a:r>
              <a:rPr sz="2400" dirty="0">
                <a:solidFill>
                  <a:srgbClr val="BC0000"/>
                </a:solidFill>
                <a:latin typeface="Cambria"/>
                <a:cs typeface="Cambria"/>
              </a:rPr>
              <a:t>,</a:t>
            </a:r>
            <a:r>
              <a:rPr sz="2400" spc="-135" dirty="0">
                <a:solidFill>
                  <a:srgbClr val="BC0000"/>
                </a:solidFill>
                <a:latin typeface="Cambria"/>
                <a:cs typeface="Cambria"/>
              </a:rPr>
              <a:t> </a:t>
            </a:r>
            <a:r>
              <a:rPr sz="2400" spc="-80" dirty="0">
                <a:solidFill>
                  <a:srgbClr val="BC0000"/>
                </a:solidFill>
                <a:latin typeface="Cambria"/>
                <a:cs typeface="Cambria"/>
              </a:rPr>
              <a:t>N</a:t>
            </a:r>
            <a:r>
              <a:rPr sz="2625" spc="532" baseline="-15873" dirty="0">
                <a:solidFill>
                  <a:srgbClr val="BC0000"/>
                </a:solidFill>
                <a:latin typeface="Cambria"/>
                <a:cs typeface="Cambria"/>
              </a:rPr>
              <a:t>r</a:t>
            </a:r>
            <a:r>
              <a:rPr sz="2400" b="1" dirty="0">
                <a:latin typeface="Arial"/>
                <a:cs typeface="Arial"/>
              </a:rPr>
              <a:t>:</a:t>
            </a:r>
            <a:r>
              <a:rPr sz="2400" b="1" spc="-5" dirty="0">
                <a:latin typeface="Arial"/>
                <a:cs typeface="Arial"/>
              </a:rPr>
              <a:t> significantl</a:t>
            </a:r>
            <a:r>
              <a:rPr sz="2400" b="1" dirty="0">
                <a:latin typeface="Arial"/>
                <a:cs typeface="Arial"/>
              </a:rPr>
              <a:t>y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increase</a:t>
            </a:r>
            <a:r>
              <a:rPr sz="2400" b="1" spc="-5" dirty="0">
                <a:latin typeface="Arial"/>
                <a:cs typeface="Arial"/>
              </a:rPr>
              <a:t>d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spectra</a:t>
            </a:r>
            <a:r>
              <a:rPr sz="2400" b="1" spc="-5" dirty="0">
                <a:latin typeface="Arial"/>
                <a:cs typeface="Arial"/>
              </a:rPr>
              <a:t>l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efficiency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140" y="294385"/>
            <a:ext cx="3253740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Ideal</a:t>
            </a:r>
            <a:r>
              <a:rPr sz="3600" spc="-105" dirty="0"/>
              <a:t> </a:t>
            </a:r>
            <a:r>
              <a:rPr sz="3600" dirty="0"/>
              <a:t>Channels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3844" y="2017015"/>
            <a:ext cx="4694682" cy="39951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65223" y="1181353"/>
            <a:ext cx="84264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100"/>
              </a:spcBef>
              <a:buClr>
                <a:srgbClr val="000000"/>
              </a:buClr>
              <a:buSzPct val="89583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Massive MIMO </a:t>
            </a:r>
            <a:r>
              <a:rPr sz="2400" b="1" spc="-5" dirty="0">
                <a:latin typeface="Arial"/>
                <a:cs typeface="Arial"/>
              </a:rPr>
              <a:t>has much larger ordered singular values </a:t>
            </a:r>
            <a:r>
              <a:rPr sz="2400" b="1" spc="-6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than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conventional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MIMO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86416" y="6598467"/>
            <a:ext cx="27432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ts val="1650"/>
              </a:lnSpc>
            </a:pPr>
            <a:fld id="{81D60167-4931-47E6-BA6A-407CBD079E47}" type="slidenum">
              <a:rPr sz="1400" b="1" spc="-5" dirty="0">
                <a:solidFill>
                  <a:srgbClr val="33339A"/>
                </a:solidFill>
                <a:latin typeface="Arial"/>
                <a:cs typeface="Arial"/>
              </a:rPr>
              <a:pPr marL="48260">
                <a:lnSpc>
                  <a:spcPts val="1650"/>
                </a:lnSpc>
              </a:pPr>
              <a:t>29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6371" y="6013959"/>
            <a:ext cx="856869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300" spc="-75" dirty="0">
                <a:latin typeface="Arial MT"/>
                <a:cs typeface="Arial MT"/>
              </a:rPr>
              <a:t>F.</a:t>
            </a:r>
            <a:r>
              <a:rPr sz="1300" spc="-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Rusek,</a:t>
            </a:r>
            <a:r>
              <a:rPr sz="1300" spc="-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D.</a:t>
            </a:r>
            <a:r>
              <a:rPr sz="1300" spc="-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Persson,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B. Lau, E. Larsson,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spc="-75" dirty="0">
                <a:latin typeface="Arial MT"/>
                <a:cs typeface="Arial MT"/>
              </a:rPr>
              <a:t>T.</a:t>
            </a:r>
            <a:r>
              <a:rPr sz="1300" spc="-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Marzetta,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O. Edfors, and </a:t>
            </a:r>
            <a:r>
              <a:rPr sz="1300" spc="-75" dirty="0">
                <a:latin typeface="Arial MT"/>
                <a:cs typeface="Arial MT"/>
              </a:rPr>
              <a:t>F.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Tufvesson, </a:t>
            </a:r>
            <a:r>
              <a:rPr sz="1300" dirty="0">
                <a:latin typeface="Arial MT"/>
                <a:cs typeface="Arial MT"/>
              </a:rPr>
              <a:t>“Scaling</a:t>
            </a:r>
            <a:r>
              <a:rPr sz="1300" spc="-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up</a:t>
            </a:r>
            <a:r>
              <a:rPr sz="1300" spc="-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MIMO: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Opportunities </a:t>
            </a:r>
            <a:r>
              <a:rPr sz="1300" spc="-34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and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challenges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with</a:t>
            </a:r>
            <a:r>
              <a:rPr sz="1300" spc="-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very</a:t>
            </a:r>
            <a:r>
              <a:rPr sz="1300" spc="-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large</a:t>
            </a:r>
            <a:r>
              <a:rPr sz="1300" spc="-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arrays,”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i="1" dirty="0">
                <a:solidFill>
                  <a:srgbClr val="C00000"/>
                </a:solidFill>
                <a:latin typeface="Arial"/>
                <a:cs typeface="Arial"/>
              </a:rPr>
              <a:t>IEEE</a:t>
            </a:r>
            <a:r>
              <a:rPr sz="1300" i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300" i="1" dirty="0">
                <a:solidFill>
                  <a:srgbClr val="C00000"/>
                </a:solidFill>
                <a:latin typeface="Arial"/>
                <a:cs typeface="Arial"/>
              </a:rPr>
              <a:t>Signal</a:t>
            </a:r>
            <a:r>
              <a:rPr sz="1300" i="1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300" i="1" dirty="0">
                <a:solidFill>
                  <a:srgbClr val="C00000"/>
                </a:solidFill>
                <a:latin typeface="Arial"/>
                <a:cs typeface="Arial"/>
              </a:rPr>
              <a:t>Processing</a:t>
            </a:r>
            <a:r>
              <a:rPr sz="1300" i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300" i="1" dirty="0">
                <a:solidFill>
                  <a:srgbClr val="C00000"/>
                </a:solidFill>
                <a:latin typeface="Arial"/>
                <a:cs typeface="Arial"/>
              </a:rPr>
              <a:t>Magazine</a:t>
            </a:r>
            <a:r>
              <a:rPr sz="1300" dirty="0">
                <a:latin typeface="Arial MT"/>
                <a:cs typeface="Arial MT"/>
              </a:rPr>
              <a:t>,</a:t>
            </a:r>
            <a:r>
              <a:rPr sz="1300" spc="-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vol. 30, no. 1, pp. 40-60, Jan 2013.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ate Placeholder 1">
            <a:extLst>
              <a:ext uri="{FF2B5EF4-FFF2-40B4-BE49-F238E27FC236}">
                <a16:creationId xmlns:a16="http://schemas.microsoft.com/office/drawing/2014/main" xmlns="" id="{F84F685A-4A43-4BE3-9E17-B70F6D3BA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4FE5E0-018E-4A81-B3F8-40A26EAAC4E1}" type="datetime1">
              <a:rPr lang="en-US"/>
              <a:pPr>
                <a:defRPr/>
              </a:pPr>
              <a:t>9/25/2023</a:t>
            </a:fld>
            <a:endParaRPr lang="en-US"/>
          </a:p>
        </p:txBody>
      </p:sp>
      <p:sp>
        <p:nvSpPr>
          <p:cNvPr id="38" name="Slide Number Placeholder 3">
            <a:extLst>
              <a:ext uri="{FF2B5EF4-FFF2-40B4-BE49-F238E27FC236}">
                <a16:creationId xmlns:a16="http://schemas.microsoft.com/office/drawing/2014/main" xmlns="" id="{49D1AE6F-8802-4FD3-8C1F-321DA74DB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9C9FA68-FC99-42CB-A10C-E94D154DEEC5}" type="slidenum">
              <a:rPr lang="en-US" altLang="en-US" sz="1200">
                <a:latin typeface="Arial" panose="020B0604020202020204" pitchFamily="34" charset="0"/>
              </a:rPr>
              <a:pPr eaLnBrk="1" hangingPunct="1"/>
              <a:t>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1204" name="Text Box 4">
            <a:extLst>
              <a:ext uri="{FF2B5EF4-FFF2-40B4-BE49-F238E27FC236}">
                <a16:creationId xmlns:a16="http://schemas.microsoft.com/office/drawing/2014/main" xmlns="" id="{5DD1B14E-CE54-4089-9307-85476C3D0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0975" y="304800"/>
            <a:ext cx="685800" cy="285750"/>
          </a:xfrm>
          <a:prstGeom prst="rect">
            <a:avLst/>
          </a:prstGeom>
          <a:solidFill>
            <a:srgbClr val="DCEFF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23800" prstMaterial="legacyMatte">
            <a:bevelT w="13500" h="13500" prst="angle"/>
            <a:bevelB w="13500" h="13500" prst="angle"/>
            <a:extrusionClr>
              <a:srgbClr val="DCEFF0"/>
            </a:extrusionClr>
            <a:contourClr>
              <a:srgbClr val="DCEFF0"/>
            </a:contourClr>
          </a:sp3d>
        </p:spPr>
        <p:txBody>
          <a:bodyPr lIns="0" tIns="0" rIns="0" bIns="0">
            <a:spAutoFit/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Arial" panose="020B0604020202020204" pitchFamily="34" charset="0"/>
              </a:rPr>
              <a:t>types</a:t>
            </a:r>
          </a:p>
        </p:txBody>
      </p:sp>
      <p:sp>
        <p:nvSpPr>
          <p:cNvPr id="51205" name="Text Box 5">
            <a:extLst>
              <a:ext uri="{FF2B5EF4-FFF2-40B4-BE49-F238E27FC236}">
                <a16:creationId xmlns:a16="http://schemas.microsoft.com/office/drawing/2014/main" xmlns="" id="{36F2CF44-E396-47A7-A1B5-F812C2E7A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0975" y="700089"/>
            <a:ext cx="1270000" cy="287337"/>
          </a:xfrm>
          <a:prstGeom prst="rect">
            <a:avLst/>
          </a:prstGeom>
          <a:solidFill>
            <a:srgbClr val="E3FFE5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23800" prstMaterial="legacyMatte">
            <a:bevelT w="13500" h="13500" prst="angle"/>
            <a:bevelB w="13500" h="13500" prst="angle"/>
            <a:extrusionClr>
              <a:srgbClr val="E3FFE5"/>
            </a:extrusionClr>
            <a:contourClr>
              <a:srgbClr val="E3FFE5"/>
            </a:contourClr>
          </a:sp3d>
        </p:spPr>
        <p:txBody>
          <a:bodyPr lIns="0" tIns="0" rIns="0" bIns="0">
            <a:spAutoFit/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Arial" panose="020B0604020202020204" pitchFamily="34" charset="0"/>
              </a:rPr>
              <a:t>structures</a:t>
            </a:r>
          </a:p>
        </p:txBody>
      </p:sp>
      <p:sp>
        <p:nvSpPr>
          <p:cNvPr id="51206" name="AutoShape 6">
            <a:extLst>
              <a:ext uri="{FF2B5EF4-FFF2-40B4-BE49-F238E27FC236}">
                <a16:creationId xmlns:a16="http://schemas.microsoft.com/office/drawing/2014/main" xmlns="" id="{29BD2CB2-2624-41AA-A829-ACC5DA6A5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0975" y="1081088"/>
            <a:ext cx="1201738" cy="5953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Arial" panose="020B0604020202020204" pitchFamily="34" charset="0"/>
              </a:rPr>
              <a:t>adaptive </a:t>
            </a:r>
          </a:p>
          <a:p>
            <a:pPr algn="ctr" eaLnBrk="1" hangingPunct="1"/>
            <a:r>
              <a:rPr lang="en-US" altLang="en-US" sz="1800">
                <a:latin typeface="Arial" panose="020B0604020202020204" pitchFamily="34" charset="0"/>
              </a:rPr>
              <a:t>algorithm</a:t>
            </a:r>
          </a:p>
        </p:txBody>
      </p:sp>
      <p:cxnSp>
        <p:nvCxnSpPr>
          <p:cNvPr id="51207" name="_s1028">
            <a:extLst>
              <a:ext uri="{FF2B5EF4-FFF2-40B4-BE49-F238E27FC236}">
                <a16:creationId xmlns:a16="http://schemas.microsoft.com/office/drawing/2014/main" xmlns="" id="{C8AC7A41-5B0E-46D8-9372-D5D3A7D6F46B}"/>
              </a:ext>
            </a:extLst>
          </p:cNvPr>
          <p:cNvCxnSpPr>
            <a:cxnSpLocks noChangeShapeType="1"/>
            <a:stCxn id="51229" idx="0"/>
            <a:endCxn id="51224" idx="2"/>
          </p:cNvCxnSpPr>
          <p:nvPr/>
        </p:nvCxnSpPr>
        <p:spPr bwMode="auto">
          <a:xfrm rot="16200000">
            <a:off x="5907088" y="4986338"/>
            <a:ext cx="4508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08" name="_s1029">
            <a:extLst>
              <a:ext uri="{FF2B5EF4-FFF2-40B4-BE49-F238E27FC236}">
                <a16:creationId xmlns:a16="http://schemas.microsoft.com/office/drawing/2014/main" xmlns="" id="{1B3FB91C-CE1E-43DB-8FD3-C282E2E91D1F}"/>
              </a:ext>
            </a:extLst>
          </p:cNvPr>
          <p:cNvCxnSpPr>
            <a:cxnSpLocks noChangeShapeType="1"/>
            <a:stCxn id="51228" idx="0"/>
            <a:endCxn id="51220" idx="2"/>
          </p:cNvCxnSpPr>
          <p:nvPr/>
        </p:nvCxnSpPr>
        <p:spPr bwMode="auto">
          <a:xfrm rot="16200000">
            <a:off x="3752057" y="5268120"/>
            <a:ext cx="1016000" cy="1587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09" name="_s1032">
            <a:extLst>
              <a:ext uri="{FF2B5EF4-FFF2-40B4-BE49-F238E27FC236}">
                <a16:creationId xmlns:a16="http://schemas.microsoft.com/office/drawing/2014/main" xmlns="" id="{7D203153-C45D-41B5-A6E1-3D771EA8897A}"/>
              </a:ext>
            </a:extLst>
          </p:cNvPr>
          <p:cNvCxnSpPr>
            <a:cxnSpLocks noChangeShapeType="1"/>
            <a:stCxn id="51225" idx="0"/>
            <a:endCxn id="51222" idx="2"/>
          </p:cNvCxnSpPr>
          <p:nvPr/>
        </p:nvCxnSpPr>
        <p:spPr bwMode="auto">
          <a:xfrm rot="16200000">
            <a:off x="7562850" y="4152900"/>
            <a:ext cx="6794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0" name="_s1033">
            <a:extLst>
              <a:ext uri="{FF2B5EF4-FFF2-40B4-BE49-F238E27FC236}">
                <a16:creationId xmlns:a16="http://schemas.microsoft.com/office/drawing/2014/main" xmlns="" id="{517FA43B-5864-4534-8C4E-A9430C4FEB07}"/>
              </a:ext>
            </a:extLst>
          </p:cNvPr>
          <p:cNvCxnSpPr>
            <a:cxnSpLocks noChangeShapeType="1"/>
            <a:stCxn id="51224" idx="0"/>
            <a:endCxn id="51221" idx="2"/>
          </p:cNvCxnSpPr>
          <p:nvPr/>
        </p:nvCxnSpPr>
        <p:spPr bwMode="auto">
          <a:xfrm rot="16200000">
            <a:off x="5792788" y="4037013"/>
            <a:ext cx="6794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1" name="_s1034">
            <a:extLst>
              <a:ext uri="{FF2B5EF4-FFF2-40B4-BE49-F238E27FC236}">
                <a16:creationId xmlns:a16="http://schemas.microsoft.com/office/drawing/2014/main" xmlns="" id="{B83E3E1E-D151-4400-8A84-4ED861831832}"/>
              </a:ext>
            </a:extLst>
          </p:cNvPr>
          <p:cNvCxnSpPr>
            <a:cxnSpLocks noChangeShapeType="1"/>
            <a:stCxn id="51223" idx="0"/>
            <a:endCxn id="51218" idx="2"/>
          </p:cNvCxnSpPr>
          <p:nvPr/>
        </p:nvCxnSpPr>
        <p:spPr bwMode="auto">
          <a:xfrm rot="5400000" flipH="1">
            <a:off x="8367714" y="1987551"/>
            <a:ext cx="720725" cy="1984375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2" name="_s1036">
            <a:extLst>
              <a:ext uri="{FF2B5EF4-FFF2-40B4-BE49-F238E27FC236}">
                <a16:creationId xmlns:a16="http://schemas.microsoft.com/office/drawing/2014/main" xmlns="" id="{B2943DD9-0763-4090-B6EF-F1626AA469EF}"/>
              </a:ext>
            </a:extLst>
          </p:cNvPr>
          <p:cNvCxnSpPr>
            <a:cxnSpLocks noChangeShapeType="1"/>
            <a:stCxn id="51221" idx="0"/>
            <a:endCxn id="51218" idx="2"/>
          </p:cNvCxnSpPr>
          <p:nvPr/>
        </p:nvCxnSpPr>
        <p:spPr bwMode="auto">
          <a:xfrm rot="16200000">
            <a:off x="6544470" y="2207420"/>
            <a:ext cx="779463" cy="1603375"/>
          </a:xfrm>
          <a:prstGeom prst="bentConnector3">
            <a:avLst>
              <a:gd name="adj1" fmla="val 49898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3" name="_s1038">
            <a:extLst>
              <a:ext uri="{FF2B5EF4-FFF2-40B4-BE49-F238E27FC236}">
                <a16:creationId xmlns:a16="http://schemas.microsoft.com/office/drawing/2014/main" xmlns="" id="{0DA52A3B-FD3C-4627-81FD-A781ED331E0D}"/>
              </a:ext>
            </a:extLst>
          </p:cNvPr>
          <p:cNvCxnSpPr>
            <a:cxnSpLocks noChangeShapeType="1"/>
            <a:stCxn id="51219" idx="0"/>
            <a:endCxn id="51217" idx="2"/>
          </p:cNvCxnSpPr>
          <p:nvPr/>
        </p:nvCxnSpPr>
        <p:spPr bwMode="auto">
          <a:xfrm rot="16200000">
            <a:off x="2147094" y="3039269"/>
            <a:ext cx="1714500" cy="1033462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4" name="_s1039">
            <a:extLst>
              <a:ext uri="{FF2B5EF4-FFF2-40B4-BE49-F238E27FC236}">
                <a16:creationId xmlns:a16="http://schemas.microsoft.com/office/drawing/2014/main" xmlns="" id="{A542C1EE-AC3B-479E-AE08-3B577F28EAD6}"/>
              </a:ext>
            </a:extLst>
          </p:cNvPr>
          <p:cNvCxnSpPr>
            <a:cxnSpLocks noChangeShapeType="1"/>
            <a:stCxn id="51218" idx="0"/>
            <a:endCxn id="51216" idx="3"/>
          </p:cNvCxnSpPr>
          <p:nvPr/>
        </p:nvCxnSpPr>
        <p:spPr bwMode="auto">
          <a:xfrm rot="5400000" flipH="1">
            <a:off x="6746082" y="1304132"/>
            <a:ext cx="600075" cy="1379538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5" name="_s1040">
            <a:extLst>
              <a:ext uri="{FF2B5EF4-FFF2-40B4-BE49-F238E27FC236}">
                <a16:creationId xmlns:a16="http://schemas.microsoft.com/office/drawing/2014/main" xmlns="" id="{AFFD3AA7-E100-456A-89EB-027CBA2F2059}"/>
              </a:ext>
            </a:extLst>
          </p:cNvPr>
          <p:cNvCxnSpPr>
            <a:cxnSpLocks noChangeShapeType="1"/>
            <a:stCxn id="51217" idx="0"/>
            <a:endCxn id="51216" idx="1"/>
          </p:cNvCxnSpPr>
          <p:nvPr/>
        </p:nvCxnSpPr>
        <p:spPr bwMode="auto">
          <a:xfrm rot="16200000">
            <a:off x="4081463" y="1133476"/>
            <a:ext cx="619125" cy="1739900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16" name="_s1041">
            <a:extLst>
              <a:ext uri="{FF2B5EF4-FFF2-40B4-BE49-F238E27FC236}">
                <a16:creationId xmlns:a16="http://schemas.microsoft.com/office/drawing/2014/main" xmlns="" id="{D8D3744C-3E1E-4736-8802-74B392B44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0976" y="1455738"/>
            <a:ext cx="1095375" cy="4762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Arial" panose="020B0604020202020204" pitchFamily="34" charset="0"/>
              </a:rPr>
              <a:t>equalizer</a:t>
            </a:r>
          </a:p>
        </p:txBody>
      </p:sp>
      <p:sp>
        <p:nvSpPr>
          <p:cNvPr id="51217" name="_s1042">
            <a:extLst>
              <a:ext uri="{FF2B5EF4-FFF2-40B4-BE49-F238E27FC236}">
                <a16:creationId xmlns:a16="http://schemas.microsoft.com/office/drawing/2014/main" xmlns="" id="{AF1D65F9-8202-4369-A78F-8010701C4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8950" y="2312988"/>
            <a:ext cx="984250" cy="385762"/>
          </a:xfrm>
          <a:prstGeom prst="roundRect">
            <a:avLst>
              <a:gd name="adj" fmla="val 16667"/>
            </a:avLst>
          </a:prstGeom>
          <a:solidFill>
            <a:srgbClr val="DCEFF0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23800" prstMaterial="legacyMatte">
            <a:bevelT w="13500" h="13500" prst="angle"/>
            <a:bevelB w="13500" h="13500" prst="angle"/>
            <a:extrusionClr>
              <a:srgbClr val="DCEFF0"/>
            </a:extrusionClr>
            <a:contourClr>
              <a:srgbClr val="DCEFF0"/>
            </a:contourClr>
          </a:sp3d>
        </p:spPr>
        <p:txBody>
          <a:bodyPr wrap="none" lIns="0" tIns="0" rIns="0" bIns="0" anchor="ctr"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 b="1">
                <a:latin typeface="Arial" panose="020B0604020202020204" pitchFamily="34" charset="0"/>
              </a:rPr>
              <a:t>linear</a:t>
            </a:r>
          </a:p>
        </p:txBody>
      </p:sp>
      <p:sp>
        <p:nvSpPr>
          <p:cNvPr id="51218" name="_s1043">
            <a:extLst>
              <a:ext uri="{FF2B5EF4-FFF2-40B4-BE49-F238E27FC236}">
                <a16:creationId xmlns:a16="http://schemas.microsoft.com/office/drawing/2014/main" xmlns="" id="{29F5ECE7-18B5-4805-8112-B77B43F50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9775" y="2293939"/>
            <a:ext cx="1290638" cy="325437"/>
          </a:xfrm>
          <a:prstGeom prst="roundRect">
            <a:avLst>
              <a:gd name="adj" fmla="val 16667"/>
            </a:avLst>
          </a:prstGeom>
          <a:solidFill>
            <a:srgbClr val="DCEFF0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23800" prstMaterial="legacyMatte">
            <a:bevelT w="13500" h="13500" prst="angle"/>
            <a:bevelB w="13500" h="13500" prst="angle"/>
            <a:extrusionClr>
              <a:srgbClr val="DCEFF0"/>
            </a:extrusionClr>
            <a:contourClr>
              <a:srgbClr val="DCEFF0"/>
            </a:contourClr>
          </a:sp3d>
        </p:spPr>
        <p:txBody>
          <a:bodyPr wrap="none" lIns="0" tIns="0" rIns="0" bIns="0" anchor="ctr"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 b="1">
                <a:latin typeface="Arial" panose="020B0604020202020204" pitchFamily="34" charset="0"/>
              </a:rPr>
              <a:t>non-linear</a:t>
            </a:r>
          </a:p>
        </p:txBody>
      </p:sp>
      <p:sp>
        <p:nvSpPr>
          <p:cNvPr id="51219" name="_s1044">
            <a:extLst>
              <a:ext uri="{FF2B5EF4-FFF2-40B4-BE49-F238E27FC236}">
                <a16:creationId xmlns:a16="http://schemas.microsoft.com/office/drawing/2014/main" xmlns="" id="{F53D0CBF-9050-4DC0-91AF-AAC6996D9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438" y="4413251"/>
            <a:ext cx="1276350" cy="347663"/>
          </a:xfrm>
          <a:prstGeom prst="roundRect">
            <a:avLst>
              <a:gd name="adj" fmla="val 16667"/>
            </a:avLst>
          </a:prstGeom>
          <a:solidFill>
            <a:srgbClr val="E3FFE5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23800" prstMaterial="legacyMatte">
            <a:bevelT w="13500" h="13500" prst="angle"/>
            <a:bevelB w="13500" h="13500" prst="angle"/>
            <a:extrusionClr>
              <a:srgbClr val="E3FFE5"/>
            </a:extrusionClr>
            <a:contourClr>
              <a:srgbClr val="E3FFE5"/>
            </a:contourClr>
          </a:sp3d>
        </p:spPr>
        <p:txBody>
          <a:bodyPr wrap="none" lIns="0" tIns="0" rIns="0" bIns="0" anchor="ctr"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Arial" panose="020B0604020202020204" pitchFamily="34" charset="0"/>
              </a:rPr>
              <a:t>transversal</a:t>
            </a:r>
          </a:p>
        </p:txBody>
      </p:sp>
      <p:sp>
        <p:nvSpPr>
          <p:cNvPr id="51220" name="_s1045">
            <a:extLst>
              <a:ext uri="{FF2B5EF4-FFF2-40B4-BE49-F238E27FC236}">
                <a16:creationId xmlns:a16="http://schemas.microsoft.com/office/drawing/2014/main" xmlns="" id="{D375FF04-A1DB-4740-A159-F1FB34745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7150" y="4414839"/>
            <a:ext cx="787400" cy="346075"/>
          </a:xfrm>
          <a:prstGeom prst="roundRect">
            <a:avLst>
              <a:gd name="adj" fmla="val 16667"/>
            </a:avLst>
          </a:prstGeom>
          <a:solidFill>
            <a:srgbClr val="E3FFE5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23800" prstMaterial="legacyMatte">
            <a:bevelT w="13500" h="13500" prst="angle"/>
            <a:bevelB w="13500" h="13500" prst="angle"/>
            <a:extrusionClr>
              <a:srgbClr val="E3FFE5"/>
            </a:extrusionClr>
            <a:contourClr>
              <a:srgbClr val="E3FFE5"/>
            </a:contourClr>
          </a:sp3d>
        </p:spPr>
        <p:txBody>
          <a:bodyPr wrap="none" lIns="0" tIns="0" rIns="0" bIns="0" anchor="ctr"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Arial" panose="020B0604020202020204" pitchFamily="34" charset="0"/>
              </a:rPr>
              <a:t>lattice</a:t>
            </a:r>
          </a:p>
        </p:txBody>
      </p:sp>
      <p:sp>
        <p:nvSpPr>
          <p:cNvPr id="51221" name="_s1046">
            <a:extLst>
              <a:ext uri="{FF2B5EF4-FFF2-40B4-BE49-F238E27FC236}">
                <a16:creationId xmlns:a16="http://schemas.microsoft.com/office/drawing/2014/main" xmlns="" id="{59FBC936-3745-49E8-AAD5-49476472E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188" y="3398838"/>
            <a:ext cx="628650" cy="298450"/>
          </a:xfrm>
          <a:prstGeom prst="roundRect">
            <a:avLst>
              <a:gd name="adj" fmla="val 16667"/>
            </a:avLst>
          </a:prstGeom>
          <a:solidFill>
            <a:srgbClr val="DCEFF0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23800" prstMaterial="legacyMatte">
            <a:bevelT w="13500" h="13500" prst="angle"/>
            <a:bevelB w="13500" h="13500" prst="angle"/>
            <a:extrusionClr>
              <a:srgbClr val="DCEFF0"/>
            </a:extrusionClr>
            <a:contourClr>
              <a:srgbClr val="DCEFF0"/>
            </a:contourClr>
          </a:sp3d>
        </p:spPr>
        <p:txBody>
          <a:bodyPr wrap="none" lIns="0" tIns="0" rIns="0" bIns="0" anchor="ctr"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Arial" panose="020B0604020202020204" pitchFamily="34" charset="0"/>
              </a:rPr>
              <a:t>DFE</a:t>
            </a:r>
          </a:p>
        </p:txBody>
      </p:sp>
      <p:sp>
        <p:nvSpPr>
          <p:cNvPr id="51222" name="_s1047">
            <a:extLst>
              <a:ext uri="{FF2B5EF4-FFF2-40B4-BE49-F238E27FC236}">
                <a16:creationId xmlns:a16="http://schemas.microsoft.com/office/drawing/2014/main" xmlns="" id="{09E50FFA-C72F-43F3-BA56-335BD1B36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9775" y="3282951"/>
            <a:ext cx="1625600" cy="530225"/>
          </a:xfrm>
          <a:prstGeom prst="roundRect">
            <a:avLst>
              <a:gd name="adj" fmla="val 16667"/>
            </a:avLst>
          </a:prstGeom>
          <a:solidFill>
            <a:srgbClr val="DCEFF0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23800" prstMaterial="legacyMatte">
            <a:bevelT w="13500" h="13500" prst="angle"/>
            <a:bevelB w="13500" h="13500" prst="angle"/>
            <a:extrusionClr>
              <a:srgbClr val="DCEFF0"/>
            </a:extrusionClr>
            <a:contourClr>
              <a:srgbClr val="DCEFF0"/>
            </a:contourClr>
          </a:sp3d>
        </p:spPr>
        <p:txBody>
          <a:bodyPr wrap="none" lIns="0" tIns="0" rIns="0" bIns="0" anchor="ctr"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Arial" panose="020B0604020202020204" pitchFamily="34" charset="0"/>
              </a:rPr>
              <a:t>ML symbol </a:t>
            </a:r>
          </a:p>
          <a:p>
            <a:pPr algn="ctr" eaLnBrk="1" hangingPunct="1"/>
            <a:r>
              <a:rPr lang="en-US" altLang="en-US" sz="1800">
                <a:latin typeface="Arial" panose="020B0604020202020204" pitchFamily="34" charset="0"/>
              </a:rPr>
              <a:t>detector</a:t>
            </a:r>
          </a:p>
        </p:txBody>
      </p:sp>
      <p:sp>
        <p:nvSpPr>
          <p:cNvPr id="51223" name="_s1048">
            <a:extLst>
              <a:ext uri="{FF2B5EF4-FFF2-40B4-BE49-F238E27FC236}">
                <a16:creationId xmlns:a16="http://schemas.microsoft.com/office/drawing/2014/main" xmlns="" id="{71B0B71A-1EE4-4829-8003-C79746BD7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0988" y="3340100"/>
            <a:ext cx="1098550" cy="414338"/>
          </a:xfrm>
          <a:prstGeom prst="roundRect">
            <a:avLst>
              <a:gd name="adj" fmla="val 16667"/>
            </a:avLst>
          </a:prstGeom>
          <a:solidFill>
            <a:srgbClr val="DCEFF0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23800" prstMaterial="legacyMatte">
            <a:bevelT w="13500" h="13500" prst="angle"/>
            <a:bevelB w="13500" h="13500" prst="angle"/>
            <a:extrusionClr>
              <a:srgbClr val="DCEFF0"/>
            </a:extrusionClr>
            <a:contourClr>
              <a:srgbClr val="DCEFF0"/>
            </a:contourClr>
          </a:sp3d>
        </p:spPr>
        <p:txBody>
          <a:bodyPr wrap="none" lIns="0" tIns="0" rIns="0" bIns="0" anchor="ctr"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Arial" panose="020B0604020202020204" pitchFamily="34" charset="0"/>
              </a:rPr>
              <a:t>MLSE</a:t>
            </a:r>
          </a:p>
        </p:txBody>
      </p:sp>
      <p:sp>
        <p:nvSpPr>
          <p:cNvPr id="51224" name="_s1049">
            <a:extLst>
              <a:ext uri="{FF2B5EF4-FFF2-40B4-BE49-F238E27FC236}">
                <a16:creationId xmlns:a16="http://schemas.microsoft.com/office/drawing/2014/main" xmlns="" id="{B1CCAD24-B639-4371-9C76-F34FBE038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9263" y="4376739"/>
            <a:ext cx="1206500" cy="384175"/>
          </a:xfrm>
          <a:prstGeom prst="roundRect">
            <a:avLst>
              <a:gd name="adj" fmla="val 16667"/>
            </a:avLst>
          </a:prstGeom>
          <a:solidFill>
            <a:srgbClr val="E3FFE5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23800" prstMaterial="legacyMatte">
            <a:bevelT w="13500" h="13500" prst="angle"/>
            <a:bevelB w="13500" h="13500" prst="angle"/>
            <a:extrusionClr>
              <a:srgbClr val="E3FFE5"/>
            </a:extrusionClr>
            <a:contourClr>
              <a:srgbClr val="E3FFE5"/>
            </a:contourClr>
          </a:sp3d>
        </p:spPr>
        <p:txBody>
          <a:bodyPr wrap="none" lIns="0" tIns="0" rIns="0" bIns="0" anchor="ctr"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Arial" panose="020B0604020202020204" pitchFamily="34" charset="0"/>
              </a:rPr>
              <a:t>transveral</a:t>
            </a:r>
          </a:p>
        </p:txBody>
      </p:sp>
      <p:sp>
        <p:nvSpPr>
          <p:cNvPr id="51225" name="_s1050">
            <a:extLst>
              <a:ext uri="{FF2B5EF4-FFF2-40B4-BE49-F238E27FC236}">
                <a16:creationId xmlns:a16="http://schemas.microsoft.com/office/drawing/2014/main" xmlns="" id="{594B2C72-5B4C-4869-A953-EE210025E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1089" y="4492625"/>
            <a:ext cx="942975" cy="268288"/>
          </a:xfrm>
          <a:prstGeom prst="roundRect">
            <a:avLst>
              <a:gd name="adj" fmla="val 16667"/>
            </a:avLst>
          </a:prstGeom>
          <a:solidFill>
            <a:srgbClr val="E3FFE5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23800" prstMaterial="legacyMatte">
            <a:bevelT w="13500" h="13500" prst="angle"/>
            <a:bevelB w="13500" h="13500" prst="angle"/>
            <a:extrusionClr>
              <a:srgbClr val="E3FFE5"/>
            </a:extrusionClr>
            <a:contourClr>
              <a:srgbClr val="E3FFE5"/>
            </a:contourClr>
          </a:sp3d>
        </p:spPr>
        <p:txBody>
          <a:bodyPr wrap="none" lIns="0" tIns="0" rIns="0" bIns="0" anchor="ctr"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Arial" panose="020B0604020202020204" pitchFamily="34" charset="0"/>
              </a:rPr>
              <a:t>lattice</a:t>
            </a:r>
          </a:p>
        </p:txBody>
      </p:sp>
      <p:sp>
        <p:nvSpPr>
          <p:cNvPr id="51226" name="_s1051">
            <a:extLst>
              <a:ext uri="{FF2B5EF4-FFF2-40B4-BE49-F238E27FC236}">
                <a16:creationId xmlns:a16="http://schemas.microsoft.com/office/drawing/2014/main" xmlns="" id="{954567F4-5C6A-4351-972E-D7B8EBFFE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1588" y="4017963"/>
            <a:ext cx="1471612" cy="742950"/>
          </a:xfrm>
          <a:prstGeom prst="roundRect">
            <a:avLst>
              <a:gd name="adj" fmla="val 16667"/>
            </a:avLst>
          </a:prstGeom>
          <a:solidFill>
            <a:srgbClr val="E3FFE5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23800" prstMaterial="legacyMatte">
            <a:bevelT w="13500" h="13500" prst="angle"/>
            <a:bevelB w="13500" h="13500" prst="angle"/>
            <a:extrusionClr>
              <a:srgbClr val="E3FFE5"/>
            </a:extrusionClr>
            <a:contourClr>
              <a:srgbClr val="E3FFE5"/>
            </a:contourClr>
          </a:sp3d>
        </p:spPr>
        <p:txBody>
          <a:bodyPr wrap="none" lIns="0" tIns="0" rIns="0" bIns="0" anchor="ctr"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Arial" panose="020B0604020202020204" pitchFamily="34" charset="0"/>
              </a:rPr>
              <a:t>Transversal </a:t>
            </a:r>
          </a:p>
          <a:p>
            <a:pPr algn="ctr" eaLnBrk="1" hangingPunct="1"/>
            <a:r>
              <a:rPr lang="en-US" altLang="en-US" sz="1800">
                <a:latin typeface="Arial" panose="020B0604020202020204" pitchFamily="34" charset="0"/>
              </a:rPr>
              <a:t>Channel </a:t>
            </a:r>
          </a:p>
          <a:p>
            <a:pPr algn="ctr" eaLnBrk="1" hangingPunct="1"/>
            <a:r>
              <a:rPr lang="en-US" altLang="en-US" sz="1800">
                <a:latin typeface="Arial" panose="020B0604020202020204" pitchFamily="34" charset="0"/>
              </a:rPr>
              <a:t>Estimator</a:t>
            </a:r>
          </a:p>
        </p:txBody>
      </p:sp>
      <p:sp>
        <p:nvSpPr>
          <p:cNvPr id="51227" name="_s1052">
            <a:extLst>
              <a:ext uri="{FF2B5EF4-FFF2-40B4-BE49-F238E27FC236}">
                <a16:creationId xmlns:a16="http://schemas.microsoft.com/office/drawing/2014/main" xmlns="" id="{C0AB3588-8E12-46B0-A2B0-8B0F0F66A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576" y="4940300"/>
            <a:ext cx="1616075" cy="11557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Arial" panose="020B0604020202020204" pitchFamily="34" charset="0"/>
              </a:rPr>
              <a:t>0-forcing,</a:t>
            </a:r>
          </a:p>
          <a:p>
            <a:pPr algn="ctr" eaLnBrk="1" hangingPunct="1"/>
            <a:r>
              <a:rPr lang="en-US" altLang="en-US" sz="1800">
                <a:latin typeface="Arial" panose="020B0604020202020204" pitchFamily="34" charset="0"/>
              </a:rPr>
              <a:t>LMS, RLS</a:t>
            </a:r>
          </a:p>
          <a:p>
            <a:pPr algn="ctr" eaLnBrk="1" hangingPunct="1"/>
            <a:r>
              <a:rPr lang="en-US" altLang="en-US" sz="1800">
                <a:latin typeface="Arial" panose="020B0604020202020204" pitchFamily="34" charset="0"/>
              </a:rPr>
              <a:t>Fast RLS, </a:t>
            </a:r>
          </a:p>
          <a:p>
            <a:pPr algn="ctr" eaLnBrk="1" hangingPunct="1"/>
            <a:r>
              <a:rPr lang="en-US" altLang="en-US" sz="1800">
                <a:latin typeface="Arial" panose="020B0604020202020204" pitchFamily="34" charset="0"/>
              </a:rPr>
              <a:t>Sq. Root RLS</a:t>
            </a:r>
          </a:p>
        </p:txBody>
      </p:sp>
      <p:sp>
        <p:nvSpPr>
          <p:cNvPr id="51228" name="_s1053">
            <a:extLst>
              <a:ext uri="{FF2B5EF4-FFF2-40B4-BE49-F238E27FC236}">
                <a16:creationId xmlns:a16="http://schemas.microsoft.com/office/drawing/2014/main" xmlns="" id="{7DE1E0D1-BE6A-4FA6-A9F9-CA122DCEA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76" y="5776914"/>
            <a:ext cx="1501775" cy="3190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Arial" panose="020B0604020202020204" pitchFamily="34" charset="0"/>
              </a:rPr>
              <a:t>Gradient RLS</a:t>
            </a:r>
          </a:p>
        </p:txBody>
      </p:sp>
      <p:sp>
        <p:nvSpPr>
          <p:cNvPr id="51229" name="_s1054">
            <a:extLst>
              <a:ext uri="{FF2B5EF4-FFF2-40B4-BE49-F238E27FC236}">
                <a16:creationId xmlns:a16="http://schemas.microsoft.com/office/drawing/2014/main" xmlns="" id="{BB1B29E0-4936-44FE-B253-D8D91AC67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76" y="5211764"/>
            <a:ext cx="1438275" cy="8842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Arial" panose="020B0604020202020204" pitchFamily="34" charset="0"/>
              </a:rPr>
              <a:t>LMS, RLS, </a:t>
            </a:r>
          </a:p>
          <a:p>
            <a:pPr algn="ctr" eaLnBrk="1" hangingPunct="1"/>
            <a:r>
              <a:rPr lang="en-US" altLang="en-US" sz="1800">
                <a:latin typeface="Arial" panose="020B0604020202020204" pitchFamily="34" charset="0"/>
              </a:rPr>
              <a:t>Fast RLS</a:t>
            </a:r>
          </a:p>
          <a:p>
            <a:pPr algn="ctr" eaLnBrk="1" hangingPunct="1"/>
            <a:r>
              <a:rPr lang="en-US" altLang="en-US" sz="1800">
                <a:latin typeface="Arial" panose="020B0604020202020204" pitchFamily="34" charset="0"/>
              </a:rPr>
              <a:t>Sq. Roor RLS</a:t>
            </a:r>
          </a:p>
        </p:txBody>
      </p:sp>
      <p:sp>
        <p:nvSpPr>
          <p:cNvPr id="51230" name="AutoShape 31">
            <a:extLst>
              <a:ext uri="{FF2B5EF4-FFF2-40B4-BE49-F238E27FC236}">
                <a16:creationId xmlns:a16="http://schemas.microsoft.com/office/drawing/2014/main" xmlns="" id="{2DC8B3DE-0A92-40E5-8189-F8A68B5E5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1689" y="5775326"/>
            <a:ext cx="1500187" cy="3206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Arial" panose="020B0604020202020204" pitchFamily="34" charset="0"/>
              </a:rPr>
              <a:t>Gradient RLS</a:t>
            </a:r>
          </a:p>
        </p:txBody>
      </p:sp>
      <p:cxnSp>
        <p:nvCxnSpPr>
          <p:cNvPr id="51231" name="AutoShape 32">
            <a:extLst>
              <a:ext uri="{FF2B5EF4-FFF2-40B4-BE49-F238E27FC236}">
                <a16:creationId xmlns:a16="http://schemas.microsoft.com/office/drawing/2014/main" xmlns="" id="{FFF49E58-28D1-4413-A032-9709B49AE9CF}"/>
              </a:ext>
            </a:extLst>
          </p:cNvPr>
          <p:cNvCxnSpPr>
            <a:cxnSpLocks noChangeShapeType="1"/>
            <a:stCxn id="51230" idx="0"/>
            <a:endCxn id="51225" idx="2"/>
          </p:cNvCxnSpPr>
          <p:nvPr/>
        </p:nvCxnSpPr>
        <p:spPr bwMode="auto">
          <a:xfrm rot="16200000">
            <a:off x="7395369" y="5268119"/>
            <a:ext cx="10144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32" name="AutoShape 33">
            <a:extLst>
              <a:ext uri="{FF2B5EF4-FFF2-40B4-BE49-F238E27FC236}">
                <a16:creationId xmlns:a16="http://schemas.microsoft.com/office/drawing/2014/main" xmlns="" id="{15BB8A31-1CAF-4897-A458-6985328B9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7463" y="5211764"/>
            <a:ext cx="1439862" cy="8842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Arial" panose="020B0604020202020204" pitchFamily="34" charset="0"/>
              </a:rPr>
              <a:t>LMS, RLS, </a:t>
            </a:r>
          </a:p>
          <a:p>
            <a:pPr algn="ctr" eaLnBrk="1" hangingPunct="1"/>
            <a:r>
              <a:rPr lang="en-US" altLang="en-US" sz="1800">
                <a:latin typeface="Arial" panose="020B0604020202020204" pitchFamily="34" charset="0"/>
              </a:rPr>
              <a:t>Fast RLS</a:t>
            </a:r>
          </a:p>
          <a:p>
            <a:pPr algn="ctr" eaLnBrk="1" hangingPunct="1"/>
            <a:r>
              <a:rPr lang="en-US" altLang="en-US" sz="1800">
                <a:latin typeface="Arial" panose="020B0604020202020204" pitchFamily="34" charset="0"/>
              </a:rPr>
              <a:t>Sq. Roor RLS</a:t>
            </a:r>
          </a:p>
        </p:txBody>
      </p:sp>
      <p:cxnSp>
        <p:nvCxnSpPr>
          <p:cNvPr id="51233" name="_s1028">
            <a:extLst>
              <a:ext uri="{FF2B5EF4-FFF2-40B4-BE49-F238E27FC236}">
                <a16:creationId xmlns:a16="http://schemas.microsoft.com/office/drawing/2014/main" xmlns="" id="{53D8A58D-B39E-446B-A765-C00DB6A540D2}"/>
              </a:ext>
            </a:extLst>
          </p:cNvPr>
          <p:cNvCxnSpPr>
            <a:cxnSpLocks noChangeShapeType="1"/>
            <a:stCxn id="51227" idx="0"/>
            <a:endCxn id="51219" idx="2"/>
          </p:cNvCxnSpPr>
          <p:nvPr/>
        </p:nvCxnSpPr>
        <p:spPr bwMode="auto">
          <a:xfrm rot="16200000">
            <a:off x="2397920" y="4850607"/>
            <a:ext cx="17938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4" name="_s1029">
            <a:extLst>
              <a:ext uri="{FF2B5EF4-FFF2-40B4-BE49-F238E27FC236}">
                <a16:creationId xmlns:a16="http://schemas.microsoft.com/office/drawing/2014/main" xmlns="" id="{B0AA9EBE-D7C3-4E32-A7C1-8218458D61E6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>
            <a:off x="9562307" y="3856832"/>
            <a:ext cx="320675" cy="158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5" name="_s1030">
            <a:extLst>
              <a:ext uri="{FF2B5EF4-FFF2-40B4-BE49-F238E27FC236}">
                <a16:creationId xmlns:a16="http://schemas.microsoft.com/office/drawing/2014/main" xmlns="" id="{7A6F0C22-6D5C-44FD-8F07-CEB3135E6AE3}"/>
              </a:ext>
            </a:extLst>
          </p:cNvPr>
          <p:cNvCxnSpPr>
            <a:cxnSpLocks noChangeShapeType="1"/>
            <a:stCxn id="51222" idx="0"/>
            <a:endCxn id="51218" idx="2"/>
          </p:cNvCxnSpPr>
          <p:nvPr/>
        </p:nvCxnSpPr>
        <p:spPr bwMode="auto">
          <a:xfrm rot="5400000" flipH="1">
            <a:off x="7487445" y="2867820"/>
            <a:ext cx="663575" cy="166687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6" name="_s1031">
            <a:extLst>
              <a:ext uri="{FF2B5EF4-FFF2-40B4-BE49-F238E27FC236}">
                <a16:creationId xmlns:a16="http://schemas.microsoft.com/office/drawing/2014/main" xmlns="" id="{AA76B9D1-7368-4791-9677-D96F2526934D}"/>
              </a:ext>
            </a:extLst>
          </p:cNvPr>
          <p:cNvCxnSpPr>
            <a:cxnSpLocks noChangeShapeType="1"/>
            <a:stCxn id="51220" idx="0"/>
            <a:endCxn id="51217" idx="2"/>
          </p:cNvCxnSpPr>
          <p:nvPr/>
        </p:nvCxnSpPr>
        <p:spPr bwMode="auto">
          <a:xfrm rot="5400000" flipH="1">
            <a:off x="3032919" y="3186907"/>
            <a:ext cx="1716088" cy="739775"/>
          </a:xfrm>
          <a:prstGeom prst="bentConnector3">
            <a:avLst>
              <a:gd name="adj1" fmla="val 49954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7" name="AutoShape 38">
            <a:extLst>
              <a:ext uri="{FF2B5EF4-FFF2-40B4-BE49-F238E27FC236}">
                <a16:creationId xmlns:a16="http://schemas.microsoft.com/office/drawing/2014/main" xmlns="" id="{27B9B0D8-8EFD-4182-A6AB-3E9A39EF3FA4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>
            <a:off x="9403557" y="4985545"/>
            <a:ext cx="450850" cy="1587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88A41DC8-44C3-4AF9-B0F2-BBBF9C0A7080}"/>
              </a:ext>
            </a:extLst>
          </p:cNvPr>
          <p:cNvSpPr txBox="1"/>
          <p:nvPr/>
        </p:nvSpPr>
        <p:spPr>
          <a:xfrm>
            <a:off x="950119" y="367267"/>
            <a:ext cx="609600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4500" dirty="0">
                <a:latin typeface="Gill Sans MT" panose="020B0502020104020203" pitchFamily="34" charset="0"/>
                <a:ea typeface="新細明體" panose="02020500000000000000" pitchFamily="18" charset="-120"/>
              </a:rPr>
              <a:t>Types of Equalizers </a:t>
            </a:r>
            <a:endParaRPr lang="en-IN" sz="45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0"/>
            <a:ext cx="9144000" cy="5212080"/>
            <a:chOff x="0" y="0"/>
            <a:chExt cx="9144000" cy="52120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9036" y="1214627"/>
              <a:ext cx="2618994" cy="193852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9036" y="3230879"/>
              <a:ext cx="2618994" cy="19812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85210" y="1218438"/>
              <a:ext cx="2535935" cy="193471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85210" y="3203447"/>
              <a:ext cx="2535935" cy="200863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25945" y="1198625"/>
              <a:ext cx="2125979" cy="196062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126996" y="5349494"/>
            <a:ext cx="271208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600" spc="-5" dirty="0">
                <a:solidFill>
                  <a:srgbClr val="00009A"/>
                </a:solidFill>
                <a:latin typeface="Arial MT"/>
                <a:cs typeface="Arial MT"/>
              </a:rPr>
              <a:t>Feb. 2012, Rice university </a:t>
            </a:r>
            <a:r>
              <a:rPr sz="1600" dirty="0">
                <a:solidFill>
                  <a:srgbClr val="00009A"/>
                </a:solidFill>
                <a:latin typeface="Arial MT"/>
                <a:cs typeface="Arial MT"/>
              </a:rPr>
              <a:t>&amp; </a:t>
            </a:r>
            <a:r>
              <a:rPr sz="1600" spc="5" dirty="0">
                <a:solidFill>
                  <a:srgbClr val="00009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9A"/>
                </a:solidFill>
                <a:latin typeface="Arial MT"/>
                <a:cs typeface="Arial MT"/>
              </a:rPr>
              <a:t>Bell</a:t>
            </a:r>
            <a:r>
              <a:rPr sz="1600" spc="-25" dirty="0">
                <a:solidFill>
                  <a:srgbClr val="00009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9A"/>
                </a:solidFill>
                <a:latin typeface="Arial MT"/>
                <a:cs typeface="Arial MT"/>
              </a:rPr>
              <a:t>labs,</a:t>
            </a:r>
            <a:r>
              <a:rPr sz="1600" spc="-105" dirty="0">
                <a:solidFill>
                  <a:srgbClr val="00009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BC0000"/>
                </a:solidFill>
                <a:latin typeface="Arial MT"/>
                <a:cs typeface="Arial MT"/>
              </a:rPr>
              <a:t>Argos,</a:t>
            </a:r>
            <a:r>
              <a:rPr sz="1600" spc="-15" dirty="0">
                <a:solidFill>
                  <a:srgbClr val="BC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BC0000"/>
                </a:solidFill>
                <a:latin typeface="Arial MT"/>
                <a:cs typeface="Arial MT"/>
              </a:rPr>
              <a:t>64</a:t>
            </a:r>
            <a:r>
              <a:rPr sz="1600" spc="-15" dirty="0">
                <a:solidFill>
                  <a:srgbClr val="BC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BC0000"/>
                </a:solidFill>
                <a:latin typeface="Arial MT"/>
                <a:cs typeface="Arial MT"/>
              </a:rPr>
              <a:t>antennas, </a:t>
            </a:r>
            <a:r>
              <a:rPr sz="1600" spc="-430" dirty="0">
                <a:solidFill>
                  <a:srgbClr val="BC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BC0000"/>
                </a:solidFill>
                <a:latin typeface="Arial MT"/>
                <a:cs typeface="Arial MT"/>
              </a:rPr>
              <a:t>15 users</a:t>
            </a:r>
            <a:r>
              <a:rPr sz="1600" spc="-5" dirty="0">
                <a:solidFill>
                  <a:srgbClr val="00009A"/>
                </a:solidFill>
                <a:latin typeface="Arial MT"/>
                <a:cs typeface="Arial MT"/>
              </a:rPr>
              <a:t>,</a:t>
            </a:r>
            <a:r>
              <a:rPr sz="1600" dirty="0">
                <a:solidFill>
                  <a:srgbClr val="00009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9A"/>
                </a:solidFill>
                <a:latin typeface="Arial MT"/>
                <a:cs typeface="Arial MT"/>
              </a:rPr>
              <a:t>85 bit/s/Hz, 1/64 </a:t>
            </a:r>
            <a:r>
              <a:rPr sz="1600" dirty="0">
                <a:solidFill>
                  <a:srgbClr val="00009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9A"/>
                </a:solidFill>
                <a:latin typeface="Arial MT"/>
                <a:cs typeface="Arial MT"/>
              </a:rPr>
              <a:t>power</a:t>
            </a:r>
            <a:r>
              <a:rPr sz="1600" spc="-10" dirty="0">
                <a:solidFill>
                  <a:srgbClr val="00009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9A"/>
                </a:solidFill>
                <a:latin typeface="Arial MT"/>
                <a:cs typeface="Arial MT"/>
              </a:rPr>
              <a:t>consumption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87941" y="5383024"/>
            <a:ext cx="25781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600" spc="-5" dirty="0">
                <a:solidFill>
                  <a:srgbClr val="00009A"/>
                </a:solidFill>
                <a:latin typeface="Arial MT"/>
                <a:cs typeface="Arial MT"/>
              </a:rPr>
              <a:t>Sep. 2013, Rice university </a:t>
            </a:r>
            <a:r>
              <a:rPr sz="1600" dirty="0">
                <a:solidFill>
                  <a:srgbClr val="00009A"/>
                </a:solidFill>
                <a:latin typeface="Arial MT"/>
                <a:cs typeface="Arial MT"/>
              </a:rPr>
              <a:t>&amp; </a:t>
            </a:r>
            <a:r>
              <a:rPr sz="1600" spc="-430" dirty="0">
                <a:solidFill>
                  <a:srgbClr val="00009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9A"/>
                </a:solidFill>
                <a:latin typeface="Arial MT"/>
                <a:cs typeface="Arial MT"/>
              </a:rPr>
              <a:t>Bell labs, </a:t>
            </a:r>
            <a:r>
              <a:rPr sz="1600" spc="-5" dirty="0">
                <a:solidFill>
                  <a:srgbClr val="BC0000"/>
                </a:solidFill>
                <a:latin typeface="Arial MT"/>
                <a:cs typeface="Arial MT"/>
              </a:rPr>
              <a:t>ArgosV2, 96 </a:t>
            </a:r>
            <a:r>
              <a:rPr sz="1600" dirty="0">
                <a:solidFill>
                  <a:srgbClr val="BC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BC0000"/>
                </a:solidFill>
                <a:latin typeface="Arial MT"/>
                <a:cs typeface="Arial MT"/>
              </a:rPr>
              <a:t>antennas,</a:t>
            </a:r>
            <a:r>
              <a:rPr sz="1600" dirty="0">
                <a:solidFill>
                  <a:srgbClr val="BC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BC0000"/>
                </a:solidFill>
                <a:latin typeface="Arial MT"/>
                <a:cs typeface="Arial MT"/>
              </a:rPr>
              <a:t>32</a:t>
            </a:r>
            <a:r>
              <a:rPr sz="1600" dirty="0">
                <a:solidFill>
                  <a:srgbClr val="BC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BC0000"/>
                </a:solidFill>
                <a:latin typeface="Arial MT"/>
                <a:cs typeface="Arial MT"/>
              </a:rPr>
              <a:t>users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09810" y="5383024"/>
            <a:ext cx="20669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600" spc="-5" dirty="0">
                <a:solidFill>
                  <a:srgbClr val="00009A"/>
                </a:solidFill>
                <a:latin typeface="Arial MT"/>
                <a:cs typeface="Arial MT"/>
              </a:rPr>
              <a:t>July</a:t>
            </a:r>
            <a:r>
              <a:rPr sz="1600" spc="-40" dirty="0">
                <a:solidFill>
                  <a:srgbClr val="00009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9A"/>
                </a:solidFill>
                <a:latin typeface="Arial MT"/>
                <a:cs typeface="Arial MT"/>
              </a:rPr>
              <a:t>2013,</a:t>
            </a:r>
            <a:r>
              <a:rPr sz="1600" spc="-15" dirty="0">
                <a:solidFill>
                  <a:srgbClr val="00009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9A"/>
                </a:solidFill>
                <a:latin typeface="Arial MT"/>
                <a:cs typeface="Arial MT"/>
              </a:rPr>
              <a:t>Linköping</a:t>
            </a:r>
            <a:r>
              <a:rPr sz="1600" spc="-35" dirty="0">
                <a:solidFill>
                  <a:srgbClr val="00009A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9A"/>
                </a:solidFill>
                <a:latin typeface="Arial MT"/>
                <a:cs typeface="Arial MT"/>
              </a:rPr>
              <a:t>&amp; </a:t>
            </a:r>
            <a:r>
              <a:rPr sz="1600" spc="-430" dirty="0">
                <a:solidFill>
                  <a:srgbClr val="00009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9A"/>
                </a:solidFill>
                <a:latin typeface="Arial MT"/>
                <a:cs typeface="Arial MT"/>
              </a:rPr>
              <a:t>Lund</a:t>
            </a:r>
            <a:r>
              <a:rPr sz="1600" spc="-15" dirty="0">
                <a:solidFill>
                  <a:srgbClr val="00009A"/>
                </a:solidFill>
                <a:latin typeface="Arial MT"/>
                <a:cs typeface="Arial MT"/>
              </a:rPr>
              <a:t> University, </a:t>
            </a:r>
            <a:r>
              <a:rPr sz="1600" spc="-5" dirty="0">
                <a:solidFill>
                  <a:srgbClr val="BC0000"/>
                </a:solidFill>
                <a:latin typeface="Arial MT"/>
                <a:cs typeface="Arial MT"/>
              </a:rPr>
              <a:t>128</a:t>
            </a:r>
            <a:endParaRPr sz="1600">
              <a:latin typeface="Arial MT"/>
              <a:cs typeface="Arial MT"/>
            </a:endParaRPr>
          </a:p>
          <a:p>
            <a:pPr marL="12700"/>
            <a:r>
              <a:rPr sz="1600" spc="-5" dirty="0">
                <a:solidFill>
                  <a:srgbClr val="BC0000"/>
                </a:solidFill>
                <a:latin typeface="Arial MT"/>
                <a:cs typeface="Arial MT"/>
              </a:rPr>
              <a:t>antennas,</a:t>
            </a:r>
            <a:r>
              <a:rPr sz="1600" spc="-20" dirty="0">
                <a:solidFill>
                  <a:srgbClr val="BC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BC0000"/>
                </a:solidFill>
                <a:latin typeface="Arial MT"/>
                <a:cs typeface="Arial MT"/>
              </a:rPr>
              <a:t>36</a:t>
            </a:r>
            <a:r>
              <a:rPr sz="1600" spc="-20" dirty="0">
                <a:solidFill>
                  <a:srgbClr val="BC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BC0000"/>
                </a:solidFill>
                <a:latin typeface="Arial MT"/>
                <a:cs typeface="Arial MT"/>
              </a:rPr>
              <a:t>users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55902" y="295147"/>
            <a:ext cx="7652384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Recent</a:t>
            </a:r>
            <a:r>
              <a:rPr sz="3600" spc="-150" dirty="0"/>
              <a:t> </a:t>
            </a:r>
            <a:r>
              <a:rPr sz="3600" spc="-5" dirty="0"/>
              <a:t>Advances</a:t>
            </a:r>
            <a:r>
              <a:rPr sz="3600" spc="-25" dirty="0"/>
              <a:t> </a:t>
            </a:r>
            <a:r>
              <a:rPr sz="3600" dirty="0"/>
              <a:t>of </a:t>
            </a:r>
            <a:r>
              <a:rPr sz="3600" spc="-5" dirty="0"/>
              <a:t>Massive</a:t>
            </a:r>
            <a:r>
              <a:rPr sz="3600" spc="-15" dirty="0"/>
              <a:t> </a:t>
            </a:r>
            <a:r>
              <a:rPr sz="3600" dirty="0"/>
              <a:t>MIMO</a:t>
            </a:r>
            <a:endParaRPr sz="3600"/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53756" y="3200401"/>
            <a:ext cx="2116073" cy="201625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0186416" y="6598467"/>
            <a:ext cx="27432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ts val="1650"/>
              </a:lnSpc>
            </a:pPr>
            <a:fld id="{81D60167-4931-47E6-BA6A-407CBD079E47}" type="slidenum">
              <a:rPr sz="1400" b="1" spc="-5" dirty="0">
                <a:solidFill>
                  <a:srgbClr val="33339A"/>
                </a:solidFill>
                <a:latin typeface="Arial"/>
                <a:cs typeface="Arial"/>
              </a:rPr>
              <a:pPr marL="48260">
                <a:lnSpc>
                  <a:spcPts val="1650"/>
                </a:lnSpc>
              </a:pPr>
              <a:t>30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6416" y="1191005"/>
            <a:ext cx="6400038" cy="280873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67939" y="4058412"/>
            <a:ext cx="6399852" cy="246735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55140" y="294385"/>
            <a:ext cx="8332470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World’s</a:t>
            </a:r>
            <a:r>
              <a:rPr sz="3600" spc="-25" dirty="0"/>
              <a:t> </a:t>
            </a:r>
            <a:r>
              <a:rPr sz="3600" dirty="0"/>
              <a:t>First</a:t>
            </a:r>
            <a:r>
              <a:rPr sz="3600" spc="-25" dirty="0"/>
              <a:t> </a:t>
            </a:r>
            <a:r>
              <a:rPr sz="3600" spc="-5" dirty="0"/>
              <a:t>Massive</a:t>
            </a:r>
            <a:r>
              <a:rPr sz="3600" spc="-25" dirty="0"/>
              <a:t> </a:t>
            </a:r>
            <a:r>
              <a:rPr sz="3600" dirty="0"/>
              <a:t>MIMO</a:t>
            </a:r>
            <a:r>
              <a:rPr sz="3600" spc="-25" dirty="0"/>
              <a:t> </a:t>
            </a:r>
            <a:r>
              <a:rPr sz="3600" dirty="0"/>
              <a:t>Prototype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10186416" y="6598467"/>
            <a:ext cx="27432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ts val="1650"/>
              </a:lnSpc>
            </a:pPr>
            <a:fld id="{81D60167-4931-47E6-BA6A-407CBD079E47}" type="slidenum">
              <a:rPr sz="1400" b="1" spc="-5" dirty="0">
                <a:solidFill>
                  <a:srgbClr val="33339A"/>
                </a:solidFill>
                <a:latin typeface="Arial"/>
                <a:cs typeface="Arial"/>
              </a:rPr>
              <a:pPr marL="48260">
                <a:lnSpc>
                  <a:spcPts val="1650"/>
                </a:lnSpc>
              </a:pPr>
              <a:t>31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86706" y="1305306"/>
            <a:ext cx="1736725" cy="286617"/>
          </a:xfrm>
          <a:prstGeom prst="rect">
            <a:avLst/>
          </a:prstGeom>
          <a:solidFill>
            <a:srgbClr val="CC0000"/>
          </a:solidFill>
        </p:spPr>
        <p:txBody>
          <a:bodyPr vert="horz" wrap="square" lIns="0" tIns="40005" rIns="0" bIns="0" rtlCol="0">
            <a:spAutoFit/>
          </a:bodyPr>
          <a:lstStyle/>
          <a:p>
            <a:pPr marL="90170">
              <a:spcBef>
                <a:spcPts val="315"/>
              </a:spcBef>
            </a:pPr>
            <a:r>
              <a:rPr sz="1600" b="1" spc="-5" dirty="0">
                <a:solidFill>
                  <a:srgbClr val="FFFF00"/>
                </a:solidFill>
                <a:latin typeface="Arial"/>
                <a:cs typeface="Arial"/>
              </a:rPr>
              <a:t>Samsung,</a:t>
            </a:r>
            <a:r>
              <a:rPr sz="1600" b="1" spc="-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00"/>
                </a:solidFill>
                <a:latin typeface="Arial"/>
                <a:cs typeface="Arial"/>
              </a:rPr>
              <a:t>2014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141" y="294385"/>
            <a:ext cx="6454775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dirty="0"/>
              <a:t>Advantages </a:t>
            </a:r>
            <a:r>
              <a:rPr sz="3600" dirty="0"/>
              <a:t>and</a:t>
            </a:r>
            <a:r>
              <a:rPr sz="3600" spc="-60" dirty="0"/>
              <a:t> </a:t>
            </a:r>
            <a:r>
              <a:rPr sz="3600" dirty="0"/>
              <a:t>challenges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186416" y="6598467"/>
            <a:ext cx="27432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ts val="1650"/>
              </a:lnSpc>
            </a:pPr>
            <a:fld id="{81D60167-4931-47E6-BA6A-407CBD079E47}" type="slidenum">
              <a:rPr sz="1400" b="1" spc="-5" dirty="0">
                <a:solidFill>
                  <a:srgbClr val="33339A"/>
                </a:solidFill>
                <a:latin typeface="Arial"/>
                <a:cs typeface="Arial"/>
              </a:rPr>
              <a:pPr marL="48260">
                <a:lnSpc>
                  <a:spcPts val="1650"/>
                </a:lnSpc>
              </a:pPr>
              <a:t>32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62176" y="1144435"/>
            <a:ext cx="7005320" cy="426270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55600" indent="-342900">
              <a:spcBef>
                <a:spcPts val="400"/>
              </a:spcBef>
              <a:buSzPct val="89583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Advantages</a:t>
            </a:r>
            <a:endParaRPr sz="2400" dirty="0">
              <a:latin typeface="Arial"/>
              <a:cs typeface="Arial"/>
            </a:endParaRPr>
          </a:p>
          <a:p>
            <a:pPr marL="755650" lvl="1" indent="-285750">
              <a:spcBef>
                <a:spcPts val="250"/>
              </a:spcBef>
              <a:buSzPct val="90000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 MT"/>
                <a:cs typeface="Arial MT"/>
              </a:rPr>
              <a:t>Improve the </a:t>
            </a:r>
            <a:r>
              <a:rPr sz="2000" spc="-5" dirty="0">
                <a:solidFill>
                  <a:srgbClr val="C00000"/>
                </a:solidFill>
                <a:latin typeface="Arial MT"/>
                <a:cs typeface="Arial MT"/>
              </a:rPr>
              <a:t>spectrum</a:t>
            </a:r>
            <a:r>
              <a:rPr sz="2000" spc="-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Arial MT"/>
                <a:cs typeface="Arial MT"/>
              </a:rPr>
              <a:t>efficiency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by </a:t>
            </a:r>
            <a:r>
              <a:rPr sz="2000" spc="-10" dirty="0">
                <a:solidFill>
                  <a:srgbClr val="C00000"/>
                </a:solidFill>
                <a:latin typeface="Arial MT"/>
                <a:cs typeface="Arial MT"/>
              </a:rPr>
              <a:t>orders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Arial MT"/>
                <a:cs typeface="Arial MT"/>
              </a:rPr>
              <a:t>of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Arial MT"/>
                <a:cs typeface="Arial MT"/>
              </a:rPr>
              <a:t>magnitude</a:t>
            </a:r>
            <a:endParaRPr sz="2000" dirty="0">
              <a:latin typeface="Arial MT"/>
              <a:cs typeface="Arial MT"/>
            </a:endParaRPr>
          </a:p>
          <a:p>
            <a:pPr marL="755650" lvl="1" indent="-285750">
              <a:spcBef>
                <a:spcPts val="240"/>
              </a:spcBef>
              <a:buSzPct val="90000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 MT"/>
                <a:cs typeface="Arial MT"/>
              </a:rPr>
              <a:t>Improve the </a:t>
            </a:r>
            <a:r>
              <a:rPr sz="2000" spc="-10" dirty="0">
                <a:solidFill>
                  <a:srgbClr val="C00000"/>
                </a:solidFill>
                <a:latin typeface="Arial MT"/>
                <a:cs typeface="Arial MT"/>
              </a:rPr>
              <a:t>energy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Arial MT"/>
                <a:cs typeface="Arial MT"/>
              </a:rPr>
              <a:t>efficiency</a:t>
            </a:r>
            <a:r>
              <a:rPr sz="2000" spc="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by </a:t>
            </a:r>
            <a:r>
              <a:rPr sz="2000" spc="-10" dirty="0">
                <a:solidFill>
                  <a:srgbClr val="C00000"/>
                </a:solidFill>
                <a:latin typeface="Arial MT"/>
                <a:cs typeface="Arial MT"/>
              </a:rPr>
              <a:t>orders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Arial MT"/>
                <a:cs typeface="Arial MT"/>
              </a:rPr>
              <a:t>of </a:t>
            </a:r>
            <a:r>
              <a:rPr sz="2000" spc="-10" dirty="0">
                <a:solidFill>
                  <a:srgbClr val="C00000"/>
                </a:solidFill>
                <a:latin typeface="Arial MT"/>
                <a:cs typeface="Arial MT"/>
              </a:rPr>
              <a:t>magnitude</a:t>
            </a:r>
            <a:endParaRPr sz="2000" dirty="0">
              <a:latin typeface="Arial MT"/>
              <a:cs typeface="Arial MT"/>
            </a:endParaRPr>
          </a:p>
          <a:p>
            <a:pPr lvl="1">
              <a:spcBef>
                <a:spcPts val="55"/>
              </a:spcBef>
              <a:buFont typeface="Arial MT"/>
              <a:buChar char="–"/>
            </a:pPr>
            <a:endParaRPr sz="2450" dirty="0">
              <a:latin typeface="Arial MT"/>
              <a:cs typeface="Arial MT"/>
            </a:endParaRPr>
          </a:p>
          <a:p>
            <a:pPr lvl="1">
              <a:spcBef>
                <a:spcPts val="50"/>
              </a:spcBef>
            </a:pPr>
            <a:endParaRPr sz="2450" dirty="0">
              <a:latin typeface="Arial MT"/>
              <a:cs typeface="Arial MT"/>
            </a:endParaRPr>
          </a:p>
          <a:p>
            <a:pPr marL="355600" indent="-342900">
              <a:buClr>
                <a:srgbClr val="000000"/>
              </a:buClr>
              <a:buSzPct val="89583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Challenges</a:t>
            </a:r>
            <a:endParaRPr sz="2400" dirty="0">
              <a:latin typeface="Arial"/>
              <a:cs typeface="Arial"/>
            </a:endParaRPr>
          </a:p>
          <a:p>
            <a:pPr marL="755650" lvl="1" indent="-285750">
              <a:spcBef>
                <a:spcPts val="250"/>
              </a:spcBef>
              <a:buSzPct val="90000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 MT"/>
                <a:cs typeface="Arial MT"/>
              </a:rPr>
              <a:t>Theoretical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analysis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with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Arial MT"/>
                <a:cs typeface="Arial MT"/>
              </a:rPr>
              <a:t>practical</a:t>
            </a:r>
            <a:r>
              <a:rPr sz="2000" spc="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Arial MT"/>
                <a:cs typeface="Arial MT"/>
              </a:rPr>
              <a:t>constraints</a:t>
            </a:r>
            <a:endParaRPr sz="2000" dirty="0">
              <a:latin typeface="Arial MT"/>
              <a:cs typeface="Arial MT"/>
            </a:endParaRPr>
          </a:p>
          <a:p>
            <a:pPr marL="755650" lvl="1" indent="-285750">
              <a:spcBef>
                <a:spcPts val="240"/>
              </a:spcBef>
              <a:buSzPct val="90000"/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Arial MT"/>
                <a:cs typeface="Arial MT"/>
              </a:rPr>
              <a:t>Reduce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 </a:t>
            </a:r>
            <a:r>
              <a:rPr sz="2000" spc="-10" dirty="0">
                <a:solidFill>
                  <a:srgbClr val="C00000"/>
                </a:solidFill>
                <a:latin typeface="Arial MT"/>
                <a:cs typeface="Arial MT"/>
              </a:rPr>
              <a:t>power</a:t>
            </a:r>
            <a:r>
              <a:rPr sz="2000" spc="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Arial MT"/>
                <a:cs typeface="Arial MT"/>
              </a:rPr>
              <a:t>consumption</a:t>
            </a:r>
            <a:r>
              <a:rPr sz="2000" spc="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 RF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chains</a:t>
            </a:r>
            <a:endParaRPr sz="2000" dirty="0">
              <a:latin typeface="Arial MT"/>
              <a:cs typeface="Arial MT"/>
            </a:endParaRPr>
          </a:p>
          <a:p>
            <a:pPr marL="755650" lvl="1" indent="-285750">
              <a:spcBef>
                <a:spcPts val="240"/>
              </a:spcBef>
              <a:buClr>
                <a:srgbClr val="000000"/>
              </a:buClr>
              <a:buSzPct val="90000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C00000"/>
                </a:solidFill>
                <a:latin typeface="Arial MT"/>
                <a:cs typeface="Arial MT"/>
              </a:rPr>
              <a:t>Pilot</a:t>
            </a:r>
            <a:r>
              <a:rPr sz="2000" spc="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Arial MT"/>
                <a:cs typeface="Arial MT"/>
              </a:rPr>
              <a:t>contamination</a:t>
            </a:r>
            <a:r>
              <a:rPr sz="2000" spc="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 the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uplink</a:t>
            </a:r>
            <a:endParaRPr sz="2000" dirty="0">
              <a:latin typeface="Arial MT"/>
              <a:cs typeface="Arial MT"/>
            </a:endParaRPr>
          </a:p>
          <a:p>
            <a:pPr marL="755650" lvl="1" indent="-285750">
              <a:spcBef>
                <a:spcPts val="240"/>
              </a:spcBef>
              <a:buSzPct val="90000"/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Arial MT"/>
                <a:cs typeface="Arial MT"/>
              </a:rPr>
              <a:t>Efficient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pilot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design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and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Arial MT"/>
                <a:cs typeface="Arial MT"/>
              </a:rPr>
              <a:t>channel</a:t>
            </a:r>
            <a:r>
              <a:rPr sz="2000" spc="2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Arial MT"/>
                <a:cs typeface="Arial MT"/>
              </a:rPr>
              <a:t>estimation</a:t>
            </a:r>
            <a:r>
              <a:rPr sz="2000" spc="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algorithm</a:t>
            </a:r>
            <a:endParaRPr sz="2000" dirty="0">
              <a:latin typeface="Arial MT"/>
              <a:cs typeface="Arial MT"/>
            </a:endParaRPr>
          </a:p>
          <a:p>
            <a:pPr marL="755650" lvl="1" indent="-285750">
              <a:spcBef>
                <a:spcPts val="240"/>
              </a:spcBef>
              <a:buSzPct val="90000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 MT"/>
                <a:cs typeface="Arial MT"/>
              </a:rPr>
              <a:t>Efficient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Arial MT"/>
                <a:cs typeface="Arial MT"/>
              </a:rPr>
              <a:t>channel</a:t>
            </a:r>
            <a:r>
              <a:rPr sz="2000" spc="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Arial MT"/>
                <a:cs typeface="Arial MT"/>
              </a:rPr>
              <a:t>feedback</a:t>
            </a:r>
            <a:r>
              <a:rPr sz="2000" spc="-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mechanism</a:t>
            </a:r>
            <a:endParaRPr sz="2000" dirty="0">
              <a:latin typeface="Arial MT"/>
              <a:cs typeface="Arial MT"/>
            </a:endParaRPr>
          </a:p>
          <a:p>
            <a:pPr marL="755650" lvl="1" indent="-285750">
              <a:spcBef>
                <a:spcPts val="240"/>
              </a:spcBef>
              <a:buSzPct val="90000"/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Arial MT"/>
                <a:cs typeface="Arial MT"/>
              </a:rPr>
              <a:t>Low-complexity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near-optimal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Arial MT"/>
                <a:cs typeface="Arial MT"/>
              </a:rPr>
              <a:t>signal</a:t>
            </a:r>
            <a:r>
              <a:rPr sz="2000" spc="3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Arial MT"/>
                <a:cs typeface="Arial MT"/>
              </a:rPr>
              <a:t>detection</a:t>
            </a:r>
            <a:r>
              <a:rPr sz="2000" spc="2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algorithm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07914" y="3803903"/>
            <a:ext cx="1294130" cy="353060"/>
            <a:chOff x="3883914" y="3803903"/>
            <a:chExt cx="1294130" cy="353060"/>
          </a:xfrm>
        </p:grpSpPr>
        <p:sp>
          <p:nvSpPr>
            <p:cNvPr id="3" name="object 3"/>
            <p:cNvSpPr/>
            <p:nvPr/>
          </p:nvSpPr>
          <p:spPr>
            <a:xfrm>
              <a:off x="3890772" y="3809999"/>
              <a:ext cx="1281430" cy="340360"/>
            </a:xfrm>
            <a:custGeom>
              <a:avLst/>
              <a:gdLst/>
              <a:ahLst/>
              <a:cxnLst/>
              <a:rect l="l" t="t" r="r" b="b"/>
              <a:pathLst>
                <a:path w="1281429" h="340360">
                  <a:moveTo>
                    <a:pt x="1280922" y="283463"/>
                  </a:moveTo>
                  <a:lnTo>
                    <a:pt x="1280922" y="57149"/>
                  </a:lnTo>
                  <a:lnTo>
                    <a:pt x="1276504" y="35040"/>
                  </a:lnTo>
                  <a:lnTo>
                    <a:pt x="1264443" y="16859"/>
                  </a:lnTo>
                  <a:lnTo>
                    <a:pt x="1246524" y="4536"/>
                  </a:lnTo>
                  <a:lnTo>
                    <a:pt x="1224534" y="0"/>
                  </a:lnTo>
                  <a:lnTo>
                    <a:pt x="56388" y="0"/>
                  </a:lnTo>
                  <a:lnTo>
                    <a:pt x="34397" y="4536"/>
                  </a:lnTo>
                  <a:lnTo>
                    <a:pt x="16478" y="16859"/>
                  </a:lnTo>
                  <a:lnTo>
                    <a:pt x="4417" y="35040"/>
                  </a:lnTo>
                  <a:lnTo>
                    <a:pt x="0" y="57150"/>
                  </a:lnTo>
                  <a:lnTo>
                    <a:pt x="0" y="283464"/>
                  </a:lnTo>
                  <a:lnTo>
                    <a:pt x="4417" y="305454"/>
                  </a:lnTo>
                  <a:lnTo>
                    <a:pt x="16478" y="323373"/>
                  </a:lnTo>
                  <a:lnTo>
                    <a:pt x="34397" y="335434"/>
                  </a:lnTo>
                  <a:lnTo>
                    <a:pt x="56388" y="339852"/>
                  </a:lnTo>
                  <a:lnTo>
                    <a:pt x="1224534" y="339851"/>
                  </a:lnTo>
                  <a:lnTo>
                    <a:pt x="1246524" y="335434"/>
                  </a:lnTo>
                  <a:lnTo>
                    <a:pt x="1264443" y="323373"/>
                  </a:lnTo>
                  <a:lnTo>
                    <a:pt x="1276504" y="305454"/>
                  </a:lnTo>
                  <a:lnTo>
                    <a:pt x="1280922" y="283463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83914" y="3803903"/>
              <a:ext cx="1294130" cy="353060"/>
            </a:xfrm>
            <a:custGeom>
              <a:avLst/>
              <a:gdLst/>
              <a:ahLst/>
              <a:cxnLst/>
              <a:rect l="l" t="t" r="r" b="b"/>
              <a:pathLst>
                <a:path w="1294129" h="353060">
                  <a:moveTo>
                    <a:pt x="1293876" y="295656"/>
                  </a:moveTo>
                  <a:lnTo>
                    <a:pt x="1293876" y="56388"/>
                  </a:lnTo>
                  <a:lnTo>
                    <a:pt x="1293114" y="50292"/>
                  </a:lnTo>
                  <a:lnTo>
                    <a:pt x="1273302" y="16369"/>
                  </a:lnTo>
                  <a:lnTo>
                    <a:pt x="1237488" y="762"/>
                  </a:lnTo>
                  <a:lnTo>
                    <a:pt x="1231392" y="0"/>
                  </a:lnTo>
                  <a:lnTo>
                    <a:pt x="63246" y="0"/>
                  </a:lnTo>
                  <a:lnTo>
                    <a:pt x="25846" y="12311"/>
                  </a:lnTo>
                  <a:lnTo>
                    <a:pt x="3047" y="44196"/>
                  </a:lnTo>
                  <a:lnTo>
                    <a:pt x="0" y="63246"/>
                  </a:lnTo>
                  <a:lnTo>
                    <a:pt x="0" y="289560"/>
                  </a:lnTo>
                  <a:lnTo>
                    <a:pt x="762" y="295656"/>
                  </a:lnTo>
                  <a:lnTo>
                    <a:pt x="1524" y="302514"/>
                  </a:lnTo>
                  <a:lnTo>
                    <a:pt x="3048" y="307848"/>
                  </a:lnTo>
                  <a:lnTo>
                    <a:pt x="5334" y="313944"/>
                  </a:lnTo>
                  <a:lnTo>
                    <a:pt x="9394" y="322754"/>
                  </a:lnTo>
                  <a:lnTo>
                    <a:pt x="12954" y="327851"/>
                  </a:lnTo>
                  <a:lnTo>
                    <a:pt x="12954" y="57912"/>
                  </a:lnTo>
                  <a:lnTo>
                    <a:pt x="13716" y="52578"/>
                  </a:lnTo>
                  <a:lnTo>
                    <a:pt x="13716" y="53340"/>
                  </a:lnTo>
                  <a:lnTo>
                    <a:pt x="15240" y="48006"/>
                  </a:lnTo>
                  <a:lnTo>
                    <a:pt x="15240" y="48768"/>
                  </a:lnTo>
                  <a:lnTo>
                    <a:pt x="16764" y="43434"/>
                  </a:lnTo>
                  <a:lnTo>
                    <a:pt x="19049" y="38862"/>
                  </a:lnTo>
                  <a:lnTo>
                    <a:pt x="19049" y="39624"/>
                  </a:lnTo>
                  <a:lnTo>
                    <a:pt x="21336" y="36195"/>
                  </a:lnTo>
                  <a:lnTo>
                    <a:pt x="21336" y="35052"/>
                  </a:lnTo>
                  <a:lnTo>
                    <a:pt x="24383" y="30480"/>
                  </a:lnTo>
                  <a:lnTo>
                    <a:pt x="24383" y="31242"/>
                  </a:lnTo>
                  <a:lnTo>
                    <a:pt x="27432" y="28194"/>
                  </a:lnTo>
                  <a:lnTo>
                    <a:pt x="27432" y="27432"/>
                  </a:lnTo>
                  <a:lnTo>
                    <a:pt x="31242" y="24384"/>
                  </a:lnTo>
                  <a:lnTo>
                    <a:pt x="35052" y="21844"/>
                  </a:lnTo>
                  <a:lnTo>
                    <a:pt x="35052" y="21336"/>
                  </a:lnTo>
                  <a:lnTo>
                    <a:pt x="38862" y="19431"/>
                  </a:lnTo>
                  <a:lnTo>
                    <a:pt x="38862" y="19050"/>
                  </a:lnTo>
                  <a:lnTo>
                    <a:pt x="43433" y="17090"/>
                  </a:lnTo>
                  <a:lnTo>
                    <a:pt x="43433" y="16764"/>
                  </a:lnTo>
                  <a:lnTo>
                    <a:pt x="48006" y="15457"/>
                  </a:lnTo>
                  <a:lnTo>
                    <a:pt x="48006" y="15240"/>
                  </a:lnTo>
                  <a:lnTo>
                    <a:pt x="52577" y="13933"/>
                  </a:lnTo>
                  <a:lnTo>
                    <a:pt x="52577" y="13716"/>
                  </a:lnTo>
                  <a:lnTo>
                    <a:pt x="57912" y="13049"/>
                  </a:lnTo>
                  <a:lnTo>
                    <a:pt x="1236726" y="13062"/>
                  </a:lnTo>
                  <a:lnTo>
                    <a:pt x="1241298" y="13716"/>
                  </a:lnTo>
                  <a:lnTo>
                    <a:pt x="1246632" y="15240"/>
                  </a:lnTo>
                  <a:lnTo>
                    <a:pt x="1246632" y="15457"/>
                  </a:lnTo>
                  <a:lnTo>
                    <a:pt x="1251204" y="16764"/>
                  </a:lnTo>
                  <a:lnTo>
                    <a:pt x="1251204" y="17145"/>
                  </a:lnTo>
                  <a:lnTo>
                    <a:pt x="1259586" y="21336"/>
                  </a:lnTo>
                  <a:lnTo>
                    <a:pt x="1259586" y="21844"/>
                  </a:lnTo>
                  <a:lnTo>
                    <a:pt x="1263396" y="24384"/>
                  </a:lnTo>
                  <a:lnTo>
                    <a:pt x="1263396" y="24892"/>
                  </a:lnTo>
                  <a:lnTo>
                    <a:pt x="1267206" y="27432"/>
                  </a:lnTo>
                  <a:lnTo>
                    <a:pt x="1267206" y="28194"/>
                  </a:lnTo>
                  <a:lnTo>
                    <a:pt x="1270254" y="31242"/>
                  </a:lnTo>
                  <a:lnTo>
                    <a:pt x="1270254" y="31394"/>
                  </a:lnTo>
                  <a:lnTo>
                    <a:pt x="1273302" y="35052"/>
                  </a:lnTo>
                  <a:lnTo>
                    <a:pt x="1273302" y="36195"/>
                  </a:lnTo>
                  <a:lnTo>
                    <a:pt x="1275588" y="39624"/>
                  </a:lnTo>
                  <a:lnTo>
                    <a:pt x="1275588" y="38862"/>
                  </a:lnTo>
                  <a:lnTo>
                    <a:pt x="1277874" y="43434"/>
                  </a:lnTo>
                  <a:lnTo>
                    <a:pt x="1277874" y="45212"/>
                  </a:lnTo>
                  <a:lnTo>
                    <a:pt x="1279398" y="48768"/>
                  </a:lnTo>
                  <a:lnTo>
                    <a:pt x="1279398" y="48006"/>
                  </a:lnTo>
                  <a:lnTo>
                    <a:pt x="1280160" y="53340"/>
                  </a:lnTo>
                  <a:lnTo>
                    <a:pt x="1280160" y="52578"/>
                  </a:lnTo>
                  <a:lnTo>
                    <a:pt x="1281684" y="63246"/>
                  </a:lnTo>
                  <a:lnTo>
                    <a:pt x="1281684" y="325744"/>
                  </a:lnTo>
                  <a:lnTo>
                    <a:pt x="1288766" y="314881"/>
                  </a:lnTo>
                  <a:lnTo>
                    <a:pt x="1293876" y="295656"/>
                  </a:lnTo>
                  <a:close/>
                </a:path>
                <a:path w="1294129" h="353060">
                  <a:moveTo>
                    <a:pt x="22098" y="317754"/>
                  </a:moveTo>
                  <a:lnTo>
                    <a:pt x="19050" y="313182"/>
                  </a:lnTo>
                  <a:lnTo>
                    <a:pt x="19050" y="313944"/>
                  </a:lnTo>
                  <a:lnTo>
                    <a:pt x="16764" y="308610"/>
                  </a:lnTo>
                  <a:lnTo>
                    <a:pt x="16764" y="309372"/>
                  </a:lnTo>
                  <a:lnTo>
                    <a:pt x="15240" y="304038"/>
                  </a:lnTo>
                  <a:lnTo>
                    <a:pt x="15240" y="304800"/>
                  </a:lnTo>
                  <a:lnTo>
                    <a:pt x="13716" y="299466"/>
                  </a:lnTo>
                  <a:lnTo>
                    <a:pt x="13716" y="300228"/>
                  </a:lnTo>
                  <a:lnTo>
                    <a:pt x="12954" y="294132"/>
                  </a:lnTo>
                  <a:lnTo>
                    <a:pt x="12954" y="327851"/>
                  </a:lnTo>
                  <a:lnTo>
                    <a:pt x="17214" y="332274"/>
                  </a:lnTo>
                  <a:lnTo>
                    <a:pt x="21336" y="336694"/>
                  </a:lnTo>
                  <a:lnTo>
                    <a:pt x="21336" y="317754"/>
                  </a:lnTo>
                  <a:lnTo>
                    <a:pt x="22098" y="317754"/>
                  </a:lnTo>
                  <a:close/>
                </a:path>
                <a:path w="1294129" h="353060">
                  <a:moveTo>
                    <a:pt x="22097" y="35052"/>
                  </a:moveTo>
                  <a:lnTo>
                    <a:pt x="21336" y="35052"/>
                  </a:lnTo>
                  <a:lnTo>
                    <a:pt x="21336" y="36195"/>
                  </a:lnTo>
                  <a:lnTo>
                    <a:pt x="22097" y="35052"/>
                  </a:lnTo>
                  <a:close/>
                </a:path>
                <a:path w="1294129" h="353060">
                  <a:moveTo>
                    <a:pt x="35814" y="346187"/>
                  </a:moveTo>
                  <a:lnTo>
                    <a:pt x="35814" y="331470"/>
                  </a:lnTo>
                  <a:lnTo>
                    <a:pt x="31242" y="328422"/>
                  </a:lnTo>
                  <a:lnTo>
                    <a:pt x="24384" y="321564"/>
                  </a:lnTo>
                  <a:lnTo>
                    <a:pt x="21336" y="317754"/>
                  </a:lnTo>
                  <a:lnTo>
                    <a:pt x="21336" y="336694"/>
                  </a:lnTo>
                  <a:lnTo>
                    <a:pt x="22860" y="338328"/>
                  </a:lnTo>
                  <a:lnTo>
                    <a:pt x="28194" y="342138"/>
                  </a:lnTo>
                  <a:lnTo>
                    <a:pt x="33528" y="345186"/>
                  </a:lnTo>
                  <a:lnTo>
                    <a:pt x="35814" y="346187"/>
                  </a:lnTo>
                  <a:close/>
                </a:path>
                <a:path w="1294129" h="353060">
                  <a:moveTo>
                    <a:pt x="28194" y="27432"/>
                  </a:moveTo>
                  <a:lnTo>
                    <a:pt x="27432" y="27432"/>
                  </a:lnTo>
                  <a:lnTo>
                    <a:pt x="27432" y="28194"/>
                  </a:lnTo>
                  <a:lnTo>
                    <a:pt x="28194" y="27432"/>
                  </a:lnTo>
                  <a:close/>
                </a:path>
                <a:path w="1294129" h="353060">
                  <a:moveTo>
                    <a:pt x="35814" y="21336"/>
                  </a:moveTo>
                  <a:lnTo>
                    <a:pt x="35052" y="21336"/>
                  </a:lnTo>
                  <a:lnTo>
                    <a:pt x="35052" y="21844"/>
                  </a:lnTo>
                  <a:lnTo>
                    <a:pt x="35814" y="21336"/>
                  </a:lnTo>
                  <a:close/>
                </a:path>
                <a:path w="1294129" h="353060">
                  <a:moveTo>
                    <a:pt x="39624" y="333756"/>
                  </a:moveTo>
                  <a:lnTo>
                    <a:pt x="35052" y="330708"/>
                  </a:lnTo>
                  <a:lnTo>
                    <a:pt x="35814" y="331470"/>
                  </a:lnTo>
                  <a:lnTo>
                    <a:pt x="35814" y="346187"/>
                  </a:lnTo>
                  <a:lnTo>
                    <a:pt x="38862" y="347521"/>
                  </a:lnTo>
                  <a:lnTo>
                    <a:pt x="38862" y="333756"/>
                  </a:lnTo>
                  <a:lnTo>
                    <a:pt x="39624" y="333756"/>
                  </a:lnTo>
                  <a:close/>
                </a:path>
                <a:path w="1294129" h="353060">
                  <a:moveTo>
                    <a:pt x="39624" y="19050"/>
                  </a:moveTo>
                  <a:lnTo>
                    <a:pt x="38862" y="19050"/>
                  </a:lnTo>
                  <a:lnTo>
                    <a:pt x="38862" y="19431"/>
                  </a:lnTo>
                  <a:lnTo>
                    <a:pt x="39624" y="19050"/>
                  </a:lnTo>
                  <a:close/>
                </a:path>
                <a:path w="1294129" h="353060">
                  <a:moveTo>
                    <a:pt x="53340" y="339090"/>
                  </a:moveTo>
                  <a:lnTo>
                    <a:pt x="48006" y="337566"/>
                  </a:lnTo>
                  <a:lnTo>
                    <a:pt x="48006" y="337348"/>
                  </a:lnTo>
                  <a:lnTo>
                    <a:pt x="43434" y="336042"/>
                  </a:lnTo>
                  <a:lnTo>
                    <a:pt x="43434" y="335715"/>
                  </a:lnTo>
                  <a:lnTo>
                    <a:pt x="38862" y="333756"/>
                  </a:lnTo>
                  <a:lnTo>
                    <a:pt x="38862" y="347521"/>
                  </a:lnTo>
                  <a:lnTo>
                    <a:pt x="41907" y="348855"/>
                  </a:lnTo>
                  <a:lnTo>
                    <a:pt x="43434" y="349337"/>
                  </a:lnTo>
                  <a:lnTo>
                    <a:pt x="43434" y="336042"/>
                  </a:lnTo>
                  <a:lnTo>
                    <a:pt x="44196" y="336042"/>
                  </a:lnTo>
                  <a:lnTo>
                    <a:pt x="44196" y="349578"/>
                  </a:lnTo>
                  <a:lnTo>
                    <a:pt x="48006" y="350775"/>
                  </a:lnTo>
                  <a:lnTo>
                    <a:pt x="48006" y="337566"/>
                  </a:lnTo>
                  <a:lnTo>
                    <a:pt x="48768" y="337566"/>
                  </a:lnTo>
                  <a:lnTo>
                    <a:pt x="48768" y="350900"/>
                  </a:lnTo>
                  <a:lnTo>
                    <a:pt x="52578" y="351524"/>
                  </a:lnTo>
                  <a:lnTo>
                    <a:pt x="52578" y="339090"/>
                  </a:lnTo>
                  <a:lnTo>
                    <a:pt x="53340" y="339090"/>
                  </a:lnTo>
                  <a:close/>
                </a:path>
                <a:path w="1294129" h="353060">
                  <a:moveTo>
                    <a:pt x="44195" y="16764"/>
                  </a:moveTo>
                  <a:lnTo>
                    <a:pt x="43433" y="16764"/>
                  </a:lnTo>
                  <a:lnTo>
                    <a:pt x="43433" y="17090"/>
                  </a:lnTo>
                  <a:lnTo>
                    <a:pt x="44195" y="16764"/>
                  </a:lnTo>
                  <a:close/>
                </a:path>
                <a:path w="1294129" h="353060">
                  <a:moveTo>
                    <a:pt x="48767" y="15240"/>
                  </a:moveTo>
                  <a:lnTo>
                    <a:pt x="48006" y="15240"/>
                  </a:lnTo>
                  <a:lnTo>
                    <a:pt x="48006" y="15457"/>
                  </a:lnTo>
                  <a:lnTo>
                    <a:pt x="48767" y="15240"/>
                  </a:lnTo>
                  <a:close/>
                </a:path>
                <a:path w="1294129" h="353060">
                  <a:moveTo>
                    <a:pt x="53340" y="13716"/>
                  </a:moveTo>
                  <a:lnTo>
                    <a:pt x="52577" y="13716"/>
                  </a:lnTo>
                  <a:lnTo>
                    <a:pt x="52577" y="13933"/>
                  </a:lnTo>
                  <a:lnTo>
                    <a:pt x="53340" y="13716"/>
                  </a:lnTo>
                  <a:close/>
                </a:path>
                <a:path w="1294129" h="353060">
                  <a:moveTo>
                    <a:pt x="1236726" y="352139"/>
                  </a:moveTo>
                  <a:lnTo>
                    <a:pt x="1236726" y="339852"/>
                  </a:lnTo>
                  <a:lnTo>
                    <a:pt x="57912" y="339852"/>
                  </a:lnTo>
                  <a:lnTo>
                    <a:pt x="52578" y="339090"/>
                  </a:lnTo>
                  <a:lnTo>
                    <a:pt x="52578" y="351524"/>
                  </a:lnTo>
                  <a:lnTo>
                    <a:pt x="54223" y="351793"/>
                  </a:lnTo>
                  <a:lnTo>
                    <a:pt x="63246" y="352806"/>
                  </a:lnTo>
                  <a:lnTo>
                    <a:pt x="1231392" y="352806"/>
                  </a:lnTo>
                  <a:lnTo>
                    <a:pt x="1236726" y="352139"/>
                  </a:lnTo>
                  <a:close/>
                </a:path>
                <a:path w="1294129" h="353060">
                  <a:moveTo>
                    <a:pt x="58673" y="12954"/>
                  </a:moveTo>
                  <a:lnTo>
                    <a:pt x="57912" y="12954"/>
                  </a:lnTo>
                  <a:lnTo>
                    <a:pt x="58673" y="12954"/>
                  </a:lnTo>
                  <a:close/>
                </a:path>
                <a:path w="1294129" h="353060">
                  <a:moveTo>
                    <a:pt x="58673" y="339852"/>
                  </a:moveTo>
                  <a:lnTo>
                    <a:pt x="57912" y="339756"/>
                  </a:lnTo>
                  <a:lnTo>
                    <a:pt x="58673" y="339852"/>
                  </a:lnTo>
                  <a:close/>
                </a:path>
                <a:path w="1294129" h="353060">
                  <a:moveTo>
                    <a:pt x="1236726" y="13062"/>
                  </a:moveTo>
                  <a:lnTo>
                    <a:pt x="1235964" y="12954"/>
                  </a:lnTo>
                  <a:lnTo>
                    <a:pt x="1236726" y="13062"/>
                  </a:lnTo>
                  <a:close/>
                </a:path>
                <a:path w="1294129" h="353060">
                  <a:moveTo>
                    <a:pt x="1246632" y="350161"/>
                  </a:moveTo>
                  <a:lnTo>
                    <a:pt x="1246632" y="337566"/>
                  </a:lnTo>
                  <a:lnTo>
                    <a:pt x="1241298" y="339090"/>
                  </a:lnTo>
                  <a:lnTo>
                    <a:pt x="1235964" y="339852"/>
                  </a:lnTo>
                  <a:lnTo>
                    <a:pt x="1236726" y="339852"/>
                  </a:lnTo>
                  <a:lnTo>
                    <a:pt x="1236726" y="352139"/>
                  </a:lnTo>
                  <a:lnTo>
                    <a:pt x="1243584" y="351282"/>
                  </a:lnTo>
                  <a:lnTo>
                    <a:pt x="1246632" y="350161"/>
                  </a:lnTo>
                  <a:close/>
                </a:path>
                <a:path w="1294129" h="353060">
                  <a:moveTo>
                    <a:pt x="1246632" y="15457"/>
                  </a:moveTo>
                  <a:lnTo>
                    <a:pt x="1246632" y="15240"/>
                  </a:lnTo>
                  <a:lnTo>
                    <a:pt x="1245870" y="15240"/>
                  </a:lnTo>
                  <a:lnTo>
                    <a:pt x="1246632" y="15457"/>
                  </a:lnTo>
                  <a:close/>
                </a:path>
                <a:path w="1294129" h="353060">
                  <a:moveTo>
                    <a:pt x="1251204" y="348480"/>
                  </a:moveTo>
                  <a:lnTo>
                    <a:pt x="1251204" y="336042"/>
                  </a:lnTo>
                  <a:lnTo>
                    <a:pt x="1245870" y="337566"/>
                  </a:lnTo>
                  <a:lnTo>
                    <a:pt x="1246632" y="337566"/>
                  </a:lnTo>
                  <a:lnTo>
                    <a:pt x="1246632" y="350161"/>
                  </a:lnTo>
                  <a:lnTo>
                    <a:pt x="1251204" y="348480"/>
                  </a:lnTo>
                  <a:close/>
                </a:path>
                <a:path w="1294129" h="353060">
                  <a:moveTo>
                    <a:pt x="1251204" y="17145"/>
                  </a:moveTo>
                  <a:lnTo>
                    <a:pt x="1251204" y="16764"/>
                  </a:lnTo>
                  <a:lnTo>
                    <a:pt x="1250442" y="16764"/>
                  </a:lnTo>
                  <a:lnTo>
                    <a:pt x="1251204" y="17145"/>
                  </a:lnTo>
                  <a:close/>
                </a:path>
                <a:path w="1294129" h="353060">
                  <a:moveTo>
                    <a:pt x="1259586" y="330708"/>
                  </a:moveTo>
                  <a:lnTo>
                    <a:pt x="1255014" y="333756"/>
                  </a:lnTo>
                  <a:lnTo>
                    <a:pt x="1250442" y="336042"/>
                  </a:lnTo>
                  <a:lnTo>
                    <a:pt x="1251204" y="336042"/>
                  </a:lnTo>
                  <a:lnTo>
                    <a:pt x="1251204" y="348480"/>
                  </a:lnTo>
                  <a:lnTo>
                    <a:pt x="1258824" y="345679"/>
                  </a:lnTo>
                  <a:lnTo>
                    <a:pt x="1258824" y="331470"/>
                  </a:lnTo>
                  <a:lnTo>
                    <a:pt x="1259586" y="330708"/>
                  </a:lnTo>
                  <a:close/>
                </a:path>
                <a:path w="1294129" h="353060">
                  <a:moveTo>
                    <a:pt x="1259586" y="21844"/>
                  </a:moveTo>
                  <a:lnTo>
                    <a:pt x="1259586" y="21336"/>
                  </a:lnTo>
                  <a:lnTo>
                    <a:pt x="1258824" y="21336"/>
                  </a:lnTo>
                  <a:lnTo>
                    <a:pt x="1259586" y="21844"/>
                  </a:lnTo>
                  <a:close/>
                </a:path>
                <a:path w="1294129" h="353060">
                  <a:moveTo>
                    <a:pt x="1263396" y="343505"/>
                  </a:moveTo>
                  <a:lnTo>
                    <a:pt x="1263396" y="328422"/>
                  </a:lnTo>
                  <a:lnTo>
                    <a:pt x="1258824" y="331470"/>
                  </a:lnTo>
                  <a:lnTo>
                    <a:pt x="1258824" y="345679"/>
                  </a:lnTo>
                  <a:lnTo>
                    <a:pt x="1262302" y="344401"/>
                  </a:lnTo>
                  <a:lnTo>
                    <a:pt x="1263396" y="343505"/>
                  </a:lnTo>
                  <a:close/>
                </a:path>
                <a:path w="1294129" h="353060">
                  <a:moveTo>
                    <a:pt x="1263396" y="24892"/>
                  </a:moveTo>
                  <a:lnTo>
                    <a:pt x="1263396" y="24384"/>
                  </a:lnTo>
                  <a:lnTo>
                    <a:pt x="1262634" y="24384"/>
                  </a:lnTo>
                  <a:lnTo>
                    <a:pt x="1263396" y="24892"/>
                  </a:lnTo>
                  <a:close/>
                </a:path>
                <a:path w="1294129" h="353060">
                  <a:moveTo>
                    <a:pt x="1267206" y="324612"/>
                  </a:moveTo>
                  <a:lnTo>
                    <a:pt x="1262634" y="328422"/>
                  </a:lnTo>
                  <a:lnTo>
                    <a:pt x="1263396" y="328422"/>
                  </a:lnTo>
                  <a:lnTo>
                    <a:pt x="1263396" y="343505"/>
                  </a:lnTo>
                  <a:lnTo>
                    <a:pt x="1266444" y="341007"/>
                  </a:lnTo>
                  <a:lnTo>
                    <a:pt x="1266444" y="325374"/>
                  </a:lnTo>
                  <a:lnTo>
                    <a:pt x="1267206" y="324612"/>
                  </a:lnTo>
                  <a:close/>
                </a:path>
                <a:path w="1294129" h="353060">
                  <a:moveTo>
                    <a:pt x="1267206" y="28194"/>
                  </a:moveTo>
                  <a:lnTo>
                    <a:pt x="1267206" y="27432"/>
                  </a:lnTo>
                  <a:lnTo>
                    <a:pt x="1266444" y="27432"/>
                  </a:lnTo>
                  <a:lnTo>
                    <a:pt x="1267206" y="28194"/>
                  </a:lnTo>
                  <a:close/>
                </a:path>
                <a:path w="1294129" h="353060">
                  <a:moveTo>
                    <a:pt x="1270254" y="337884"/>
                  </a:moveTo>
                  <a:lnTo>
                    <a:pt x="1270254" y="321564"/>
                  </a:lnTo>
                  <a:lnTo>
                    <a:pt x="1266444" y="325374"/>
                  </a:lnTo>
                  <a:lnTo>
                    <a:pt x="1266444" y="341007"/>
                  </a:lnTo>
                  <a:lnTo>
                    <a:pt x="1270254" y="337884"/>
                  </a:lnTo>
                  <a:close/>
                </a:path>
                <a:path w="1294129" h="353060">
                  <a:moveTo>
                    <a:pt x="1270254" y="31394"/>
                  </a:moveTo>
                  <a:lnTo>
                    <a:pt x="1270254" y="31242"/>
                  </a:lnTo>
                  <a:lnTo>
                    <a:pt x="1269491" y="30479"/>
                  </a:lnTo>
                  <a:lnTo>
                    <a:pt x="1270254" y="31394"/>
                  </a:lnTo>
                  <a:close/>
                </a:path>
                <a:path w="1294129" h="353060">
                  <a:moveTo>
                    <a:pt x="1273302" y="335386"/>
                  </a:moveTo>
                  <a:lnTo>
                    <a:pt x="1273302" y="317754"/>
                  </a:lnTo>
                  <a:lnTo>
                    <a:pt x="1269491" y="321564"/>
                  </a:lnTo>
                  <a:lnTo>
                    <a:pt x="1270254" y="321564"/>
                  </a:lnTo>
                  <a:lnTo>
                    <a:pt x="1270254" y="337884"/>
                  </a:lnTo>
                  <a:lnTo>
                    <a:pt x="1273302" y="335386"/>
                  </a:lnTo>
                  <a:close/>
                </a:path>
                <a:path w="1294129" h="353060">
                  <a:moveTo>
                    <a:pt x="1273302" y="36195"/>
                  </a:moveTo>
                  <a:lnTo>
                    <a:pt x="1273302" y="35052"/>
                  </a:lnTo>
                  <a:lnTo>
                    <a:pt x="1272540" y="35052"/>
                  </a:lnTo>
                  <a:lnTo>
                    <a:pt x="1273302" y="36195"/>
                  </a:lnTo>
                  <a:close/>
                </a:path>
                <a:path w="1294129" h="353060">
                  <a:moveTo>
                    <a:pt x="1277874" y="331589"/>
                  </a:moveTo>
                  <a:lnTo>
                    <a:pt x="1277874" y="308610"/>
                  </a:lnTo>
                  <a:lnTo>
                    <a:pt x="1275588" y="313944"/>
                  </a:lnTo>
                  <a:lnTo>
                    <a:pt x="1275588" y="313182"/>
                  </a:lnTo>
                  <a:lnTo>
                    <a:pt x="1272540" y="317754"/>
                  </a:lnTo>
                  <a:lnTo>
                    <a:pt x="1273302" y="317754"/>
                  </a:lnTo>
                  <a:lnTo>
                    <a:pt x="1273302" y="335386"/>
                  </a:lnTo>
                  <a:lnTo>
                    <a:pt x="1277802" y="331698"/>
                  </a:lnTo>
                  <a:close/>
                </a:path>
                <a:path w="1294129" h="353060">
                  <a:moveTo>
                    <a:pt x="1277874" y="45212"/>
                  </a:moveTo>
                  <a:lnTo>
                    <a:pt x="1277874" y="43434"/>
                  </a:lnTo>
                  <a:lnTo>
                    <a:pt x="1277112" y="43434"/>
                  </a:lnTo>
                  <a:lnTo>
                    <a:pt x="1277874" y="45212"/>
                  </a:lnTo>
                  <a:close/>
                </a:path>
                <a:path w="1294129" h="353060">
                  <a:moveTo>
                    <a:pt x="1281684" y="325744"/>
                  </a:moveTo>
                  <a:lnTo>
                    <a:pt x="1281684" y="289560"/>
                  </a:lnTo>
                  <a:lnTo>
                    <a:pt x="1280922" y="294894"/>
                  </a:lnTo>
                  <a:lnTo>
                    <a:pt x="1280922" y="294132"/>
                  </a:lnTo>
                  <a:lnTo>
                    <a:pt x="1280160" y="300228"/>
                  </a:lnTo>
                  <a:lnTo>
                    <a:pt x="1280160" y="299466"/>
                  </a:lnTo>
                  <a:lnTo>
                    <a:pt x="1279398" y="304800"/>
                  </a:lnTo>
                  <a:lnTo>
                    <a:pt x="1279398" y="304038"/>
                  </a:lnTo>
                  <a:lnTo>
                    <a:pt x="1277112" y="309372"/>
                  </a:lnTo>
                  <a:lnTo>
                    <a:pt x="1277874" y="308610"/>
                  </a:lnTo>
                  <a:lnTo>
                    <a:pt x="1277874" y="331589"/>
                  </a:lnTo>
                  <a:lnTo>
                    <a:pt x="1281684" y="3257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672845" y="1168782"/>
            <a:ext cx="6901815" cy="3025187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55600" indent="-342900">
              <a:spcBef>
                <a:spcPts val="690"/>
              </a:spcBef>
              <a:buFont typeface="Wingdings"/>
              <a:buChar char=""/>
              <a:tabLst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Advantages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spcBef>
                <a:spcPts val="490"/>
              </a:spcBef>
              <a:buClr>
                <a:srgbClr val="000000"/>
              </a:buClr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solidFill>
                  <a:srgbClr val="C00000"/>
                </a:solidFill>
                <a:latin typeface="Arial MT"/>
                <a:cs typeface="Arial MT"/>
              </a:rPr>
              <a:t>Larger</a:t>
            </a:r>
            <a:r>
              <a:rPr sz="2000" spc="-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bandwidth: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Arial MT"/>
                <a:cs typeface="Arial MT"/>
              </a:rPr>
              <a:t>50MHz</a:t>
            </a:r>
            <a:r>
              <a:rPr sz="2000" spc="10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→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Arial MT"/>
                <a:cs typeface="Arial MT"/>
              </a:rPr>
              <a:t>1GHz</a:t>
            </a:r>
            <a:endParaRPr sz="2000">
              <a:latin typeface="Arial MT"/>
              <a:cs typeface="Arial MT"/>
            </a:endParaRPr>
          </a:p>
          <a:p>
            <a:pPr marL="912494" lvl="2" indent="-286385">
              <a:spcBef>
                <a:spcPts val="480"/>
              </a:spcBef>
              <a:buFont typeface="Wingdings"/>
              <a:buChar char=""/>
              <a:tabLst>
                <a:tab pos="913130" algn="l"/>
              </a:tabLst>
            </a:pPr>
            <a:r>
              <a:rPr sz="2000" spc="-5" dirty="0">
                <a:latin typeface="Arial MT"/>
                <a:cs typeface="Arial MT"/>
              </a:rPr>
              <a:t>More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users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more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traffic</a:t>
            </a:r>
            <a:endParaRPr sz="2000">
              <a:latin typeface="Arial MT"/>
              <a:cs typeface="Arial MT"/>
            </a:endParaRPr>
          </a:p>
          <a:p>
            <a:pPr marL="755015" lvl="1" indent="-285750">
              <a:spcBef>
                <a:spcPts val="480"/>
              </a:spcBef>
              <a:buClr>
                <a:srgbClr val="000000"/>
              </a:buClr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solidFill>
                  <a:srgbClr val="C00000"/>
                </a:solidFill>
                <a:latin typeface="Arial MT"/>
                <a:cs typeface="Arial MT"/>
              </a:rPr>
              <a:t>Larger </a:t>
            </a:r>
            <a:r>
              <a:rPr sz="2000" spc="-10" dirty="0">
                <a:latin typeface="Arial MT"/>
                <a:cs typeface="Arial MT"/>
              </a:rPr>
              <a:t>antenna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array: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Arial MT"/>
                <a:cs typeface="Arial MT"/>
              </a:rPr>
              <a:t>1~8</a:t>
            </a:r>
            <a:r>
              <a:rPr sz="2000" spc="-10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→ </a:t>
            </a:r>
            <a:r>
              <a:rPr sz="2000" spc="-10" dirty="0">
                <a:solidFill>
                  <a:srgbClr val="0033CC"/>
                </a:solidFill>
                <a:latin typeface="Arial MT"/>
                <a:cs typeface="Arial MT"/>
              </a:rPr>
              <a:t>64~256</a:t>
            </a:r>
            <a:endParaRPr sz="2000">
              <a:latin typeface="Arial MT"/>
              <a:cs typeface="Arial MT"/>
            </a:endParaRPr>
          </a:p>
          <a:p>
            <a:pPr marL="912494" lvl="2" indent="-286385">
              <a:spcBef>
                <a:spcPts val="480"/>
              </a:spcBef>
              <a:buFont typeface="Wingdings"/>
              <a:buChar char=""/>
              <a:tabLst>
                <a:tab pos="913130" algn="l"/>
              </a:tabLst>
            </a:pPr>
            <a:r>
              <a:rPr sz="2000" spc="-10" dirty="0">
                <a:latin typeface="Arial MT"/>
                <a:cs typeface="Arial MT"/>
              </a:rPr>
              <a:t>Larger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antenna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gain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compensate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serious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path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loss</a:t>
            </a:r>
            <a:endParaRPr sz="2000">
              <a:latin typeface="Arial MT"/>
              <a:cs typeface="Arial MT"/>
            </a:endParaRPr>
          </a:p>
          <a:p>
            <a:pPr marL="912494" lvl="2" indent="-286385">
              <a:spcBef>
                <a:spcPts val="480"/>
              </a:spcBef>
              <a:buFont typeface="Wingdings"/>
              <a:buChar char=""/>
              <a:tabLst>
                <a:tab pos="913130" algn="l"/>
              </a:tabLst>
            </a:pPr>
            <a:r>
              <a:rPr sz="2000" spc="-5" dirty="0">
                <a:latin typeface="Arial MT"/>
                <a:cs typeface="Arial MT"/>
              </a:rPr>
              <a:t>More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data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streams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-10" dirty="0">
                <a:latin typeface="Arial MT"/>
                <a:cs typeface="Arial MT"/>
              </a:rPr>
              <a:t> improve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spectral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efficiency</a:t>
            </a:r>
            <a:endParaRPr sz="2000">
              <a:latin typeface="Arial MT"/>
              <a:cs typeface="Arial MT"/>
            </a:endParaRPr>
          </a:p>
          <a:p>
            <a:pPr>
              <a:spcBef>
                <a:spcPts val="40"/>
              </a:spcBef>
            </a:pPr>
            <a:endParaRPr sz="2800">
              <a:latin typeface="Arial MT"/>
              <a:cs typeface="Arial MT"/>
            </a:endParaRPr>
          </a:p>
          <a:p>
            <a:pPr marL="3883025"/>
            <a:r>
              <a:rPr b="1" spc="-15" dirty="0">
                <a:latin typeface="Arial"/>
                <a:cs typeface="Arial"/>
              </a:rPr>
              <a:t>mmWave</a:t>
            </a:r>
            <a:endParaRPr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632710" y="4367785"/>
            <a:ext cx="2208530" cy="304165"/>
            <a:chOff x="1108710" y="4367784"/>
            <a:chExt cx="2208530" cy="304165"/>
          </a:xfrm>
        </p:grpSpPr>
        <p:sp>
          <p:nvSpPr>
            <p:cNvPr id="7" name="object 7"/>
            <p:cNvSpPr/>
            <p:nvPr/>
          </p:nvSpPr>
          <p:spPr>
            <a:xfrm>
              <a:off x="1114806" y="4374642"/>
              <a:ext cx="2196465" cy="291465"/>
            </a:xfrm>
            <a:custGeom>
              <a:avLst/>
              <a:gdLst/>
              <a:ahLst/>
              <a:cxnLst/>
              <a:rect l="l" t="t" r="r" b="b"/>
              <a:pathLst>
                <a:path w="2196465" h="291464">
                  <a:moveTo>
                    <a:pt x="2196084" y="242315"/>
                  </a:moveTo>
                  <a:lnTo>
                    <a:pt x="2196084" y="48005"/>
                  </a:lnTo>
                  <a:lnTo>
                    <a:pt x="2192321" y="29253"/>
                  </a:lnTo>
                  <a:lnTo>
                    <a:pt x="2181987" y="14001"/>
                  </a:lnTo>
                  <a:lnTo>
                    <a:pt x="2166508" y="3750"/>
                  </a:lnTo>
                  <a:lnTo>
                    <a:pt x="2147316" y="0"/>
                  </a:lnTo>
                  <a:lnTo>
                    <a:pt x="48767" y="0"/>
                  </a:lnTo>
                  <a:lnTo>
                    <a:pt x="29575" y="3750"/>
                  </a:lnTo>
                  <a:lnTo>
                    <a:pt x="14096" y="14001"/>
                  </a:lnTo>
                  <a:lnTo>
                    <a:pt x="3762" y="29253"/>
                  </a:lnTo>
                  <a:lnTo>
                    <a:pt x="0" y="48005"/>
                  </a:lnTo>
                  <a:lnTo>
                    <a:pt x="0" y="242315"/>
                  </a:lnTo>
                  <a:lnTo>
                    <a:pt x="3762" y="261187"/>
                  </a:lnTo>
                  <a:lnTo>
                    <a:pt x="14097" y="276701"/>
                  </a:lnTo>
                  <a:lnTo>
                    <a:pt x="29575" y="287214"/>
                  </a:lnTo>
                  <a:lnTo>
                    <a:pt x="48768" y="291083"/>
                  </a:lnTo>
                  <a:lnTo>
                    <a:pt x="2147316" y="291083"/>
                  </a:lnTo>
                  <a:lnTo>
                    <a:pt x="2166508" y="287214"/>
                  </a:lnTo>
                  <a:lnTo>
                    <a:pt x="2181987" y="276701"/>
                  </a:lnTo>
                  <a:lnTo>
                    <a:pt x="2192321" y="261187"/>
                  </a:lnTo>
                  <a:lnTo>
                    <a:pt x="2196084" y="242315"/>
                  </a:lnTo>
                  <a:close/>
                </a:path>
              </a:pathLst>
            </a:custGeom>
            <a:solidFill>
              <a:srgbClr val="5CA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08710" y="4367784"/>
              <a:ext cx="2208530" cy="304165"/>
            </a:xfrm>
            <a:custGeom>
              <a:avLst/>
              <a:gdLst/>
              <a:ahLst/>
              <a:cxnLst/>
              <a:rect l="l" t="t" r="r" b="b"/>
              <a:pathLst>
                <a:path w="2208529" h="304164">
                  <a:moveTo>
                    <a:pt x="2208276" y="255270"/>
                  </a:moveTo>
                  <a:lnTo>
                    <a:pt x="2208276" y="49530"/>
                  </a:lnTo>
                  <a:lnTo>
                    <a:pt x="2207514" y="44196"/>
                  </a:lnTo>
                  <a:lnTo>
                    <a:pt x="2176004" y="5019"/>
                  </a:lnTo>
                  <a:lnTo>
                    <a:pt x="2154174" y="0"/>
                  </a:lnTo>
                  <a:lnTo>
                    <a:pt x="54102" y="0"/>
                  </a:lnTo>
                  <a:lnTo>
                    <a:pt x="9789" y="23406"/>
                  </a:lnTo>
                  <a:lnTo>
                    <a:pt x="0" y="49530"/>
                  </a:lnTo>
                  <a:lnTo>
                    <a:pt x="0" y="255270"/>
                  </a:lnTo>
                  <a:lnTo>
                    <a:pt x="12192" y="283806"/>
                  </a:lnTo>
                  <a:lnTo>
                    <a:pt x="12192" y="55626"/>
                  </a:lnTo>
                  <a:lnTo>
                    <a:pt x="12954" y="50292"/>
                  </a:lnTo>
                  <a:lnTo>
                    <a:pt x="12954" y="47244"/>
                  </a:lnTo>
                  <a:lnTo>
                    <a:pt x="15240" y="40386"/>
                  </a:lnTo>
                  <a:lnTo>
                    <a:pt x="15240" y="38862"/>
                  </a:lnTo>
                  <a:lnTo>
                    <a:pt x="19050" y="32512"/>
                  </a:lnTo>
                  <a:lnTo>
                    <a:pt x="19050" y="32004"/>
                  </a:lnTo>
                  <a:lnTo>
                    <a:pt x="22097" y="28194"/>
                  </a:lnTo>
                  <a:lnTo>
                    <a:pt x="22097" y="28956"/>
                  </a:lnTo>
                  <a:lnTo>
                    <a:pt x="24383" y="26098"/>
                  </a:lnTo>
                  <a:lnTo>
                    <a:pt x="24383" y="25908"/>
                  </a:lnTo>
                  <a:lnTo>
                    <a:pt x="25145" y="25146"/>
                  </a:lnTo>
                  <a:lnTo>
                    <a:pt x="25145" y="25298"/>
                  </a:lnTo>
                  <a:lnTo>
                    <a:pt x="27432" y="23469"/>
                  </a:lnTo>
                  <a:lnTo>
                    <a:pt x="27432" y="22860"/>
                  </a:lnTo>
                  <a:lnTo>
                    <a:pt x="31242" y="19812"/>
                  </a:lnTo>
                  <a:lnTo>
                    <a:pt x="31242" y="20193"/>
                  </a:lnTo>
                  <a:lnTo>
                    <a:pt x="34290" y="18669"/>
                  </a:lnTo>
                  <a:lnTo>
                    <a:pt x="34290" y="18288"/>
                  </a:lnTo>
                  <a:lnTo>
                    <a:pt x="38862" y="16002"/>
                  </a:lnTo>
                  <a:lnTo>
                    <a:pt x="38862" y="16383"/>
                  </a:lnTo>
                  <a:lnTo>
                    <a:pt x="42672" y="14478"/>
                  </a:lnTo>
                  <a:lnTo>
                    <a:pt x="42672" y="14986"/>
                  </a:lnTo>
                  <a:lnTo>
                    <a:pt x="45720" y="13970"/>
                  </a:lnTo>
                  <a:lnTo>
                    <a:pt x="45720" y="13716"/>
                  </a:lnTo>
                  <a:lnTo>
                    <a:pt x="50292" y="12954"/>
                  </a:lnTo>
                  <a:lnTo>
                    <a:pt x="2158746" y="13081"/>
                  </a:lnTo>
                  <a:lnTo>
                    <a:pt x="2162556" y="13716"/>
                  </a:lnTo>
                  <a:lnTo>
                    <a:pt x="2162556" y="13970"/>
                  </a:lnTo>
                  <a:lnTo>
                    <a:pt x="2166366" y="15240"/>
                  </a:lnTo>
                  <a:lnTo>
                    <a:pt x="2166366" y="14478"/>
                  </a:lnTo>
                  <a:lnTo>
                    <a:pt x="2170176" y="16764"/>
                  </a:lnTo>
                  <a:lnTo>
                    <a:pt x="2170176" y="16002"/>
                  </a:lnTo>
                  <a:lnTo>
                    <a:pt x="2177034" y="20116"/>
                  </a:lnTo>
                  <a:lnTo>
                    <a:pt x="2177034" y="19812"/>
                  </a:lnTo>
                  <a:lnTo>
                    <a:pt x="2180844" y="22860"/>
                  </a:lnTo>
                  <a:lnTo>
                    <a:pt x="2180844" y="23469"/>
                  </a:lnTo>
                  <a:lnTo>
                    <a:pt x="2183130" y="25298"/>
                  </a:lnTo>
                  <a:lnTo>
                    <a:pt x="2183130" y="25146"/>
                  </a:lnTo>
                  <a:lnTo>
                    <a:pt x="2183892" y="25908"/>
                  </a:lnTo>
                  <a:lnTo>
                    <a:pt x="2183892" y="26098"/>
                  </a:lnTo>
                  <a:lnTo>
                    <a:pt x="2186178" y="28956"/>
                  </a:lnTo>
                  <a:lnTo>
                    <a:pt x="2186178" y="28194"/>
                  </a:lnTo>
                  <a:lnTo>
                    <a:pt x="2189226" y="32004"/>
                  </a:lnTo>
                  <a:lnTo>
                    <a:pt x="2189226" y="32512"/>
                  </a:lnTo>
                  <a:lnTo>
                    <a:pt x="2193036" y="38862"/>
                  </a:lnTo>
                  <a:lnTo>
                    <a:pt x="2193036" y="40386"/>
                  </a:lnTo>
                  <a:lnTo>
                    <a:pt x="2195322" y="47244"/>
                  </a:lnTo>
                  <a:lnTo>
                    <a:pt x="2195322" y="46482"/>
                  </a:lnTo>
                  <a:lnTo>
                    <a:pt x="2196084" y="51054"/>
                  </a:lnTo>
                  <a:lnTo>
                    <a:pt x="2196084" y="283479"/>
                  </a:lnTo>
                  <a:lnTo>
                    <a:pt x="2203827" y="271859"/>
                  </a:lnTo>
                  <a:lnTo>
                    <a:pt x="2208276" y="255270"/>
                  </a:lnTo>
                  <a:close/>
                </a:path>
                <a:path w="2208529" h="304164">
                  <a:moveTo>
                    <a:pt x="16002" y="265938"/>
                  </a:moveTo>
                  <a:lnTo>
                    <a:pt x="14478" y="261366"/>
                  </a:lnTo>
                  <a:lnTo>
                    <a:pt x="14478" y="262128"/>
                  </a:lnTo>
                  <a:lnTo>
                    <a:pt x="12954" y="257556"/>
                  </a:lnTo>
                  <a:lnTo>
                    <a:pt x="12954" y="253746"/>
                  </a:lnTo>
                  <a:lnTo>
                    <a:pt x="12192" y="249174"/>
                  </a:lnTo>
                  <a:lnTo>
                    <a:pt x="12192" y="283806"/>
                  </a:lnTo>
                  <a:lnTo>
                    <a:pt x="15240" y="287319"/>
                  </a:lnTo>
                  <a:lnTo>
                    <a:pt x="15240" y="265176"/>
                  </a:lnTo>
                  <a:lnTo>
                    <a:pt x="16002" y="265938"/>
                  </a:lnTo>
                  <a:close/>
                </a:path>
                <a:path w="2208529" h="304164">
                  <a:moveTo>
                    <a:pt x="13716" y="46482"/>
                  </a:moveTo>
                  <a:lnTo>
                    <a:pt x="12954" y="47244"/>
                  </a:lnTo>
                  <a:lnTo>
                    <a:pt x="12954" y="51054"/>
                  </a:lnTo>
                  <a:lnTo>
                    <a:pt x="13716" y="46482"/>
                  </a:lnTo>
                  <a:close/>
                </a:path>
                <a:path w="2208529" h="304164">
                  <a:moveTo>
                    <a:pt x="13716" y="258318"/>
                  </a:moveTo>
                  <a:lnTo>
                    <a:pt x="12954" y="252984"/>
                  </a:lnTo>
                  <a:lnTo>
                    <a:pt x="12954" y="257556"/>
                  </a:lnTo>
                  <a:lnTo>
                    <a:pt x="13716" y="258318"/>
                  </a:lnTo>
                  <a:close/>
                </a:path>
                <a:path w="2208529" h="304164">
                  <a:moveTo>
                    <a:pt x="16002" y="38100"/>
                  </a:moveTo>
                  <a:lnTo>
                    <a:pt x="15240" y="38862"/>
                  </a:lnTo>
                  <a:lnTo>
                    <a:pt x="15240" y="40386"/>
                  </a:lnTo>
                  <a:lnTo>
                    <a:pt x="16002" y="38100"/>
                  </a:lnTo>
                  <a:close/>
                </a:path>
                <a:path w="2208529" h="304164">
                  <a:moveTo>
                    <a:pt x="19812" y="272796"/>
                  </a:moveTo>
                  <a:lnTo>
                    <a:pt x="17526" y="268986"/>
                  </a:lnTo>
                  <a:lnTo>
                    <a:pt x="17526" y="269748"/>
                  </a:lnTo>
                  <a:lnTo>
                    <a:pt x="15240" y="265176"/>
                  </a:lnTo>
                  <a:lnTo>
                    <a:pt x="15240" y="287319"/>
                  </a:lnTo>
                  <a:lnTo>
                    <a:pt x="15427" y="287535"/>
                  </a:lnTo>
                  <a:lnTo>
                    <a:pt x="19050" y="291096"/>
                  </a:lnTo>
                  <a:lnTo>
                    <a:pt x="19050" y="272796"/>
                  </a:lnTo>
                  <a:lnTo>
                    <a:pt x="19812" y="272796"/>
                  </a:lnTo>
                  <a:close/>
                </a:path>
                <a:path w="2208529" h="304164">
                  <a:moveTo>
                    <a:pt x="19811" y="31242"/>
                  </a:moveTo>
                  <a:lnTo>
                    <a:pt x="19050" y="32004"/>
                  </a:lnTo>
                  <a:lnTo>
                    <a:pt x="19050" y="32512"/>
                  </a:lnTo>
                  <a:lnTo>
                    <a:pt x="19811" y="31242"/>
                  </a:lnTo>
                  <a:close/>
                </a:path>
                <a:path w="2208529" h="304164">
                  <a:moveTo>
                    <a:pt x="24807" y="279230"/>
                  </a:moveTo>
                  <a:lnTo>
                    <a:pt x="22098" y="275844"/>
                  </a:lnTo>
                  <a:lnTo>
                    <a:pt x="22098" y="276606"/>
                  </a:lnTo>
                  <a:lnTo>
                    <a:pt x="19050" y="272796"/>
                  </a:lnTo>
                  <a:lnTo>
                    <a:pt x="19050" y="291096"/>
                  </a:lnTo>
                  <a:lnTo>
                    <a:pt x="19812" y="291846"/>
                  </a:lnTo>
                  <a:lnTo>
                    <a:pt x="23622" y="294894"/>
                  </a:lnTo>
                  <a:lnTo>
                    <a:pt x="24384" y="295275"/>
                  </a:lnTo>
                  <a:lnTo>
                    <a:pt x="24384" y="278892"/>
                  </a:lnTo>
                  <a:lnTo>
                    <a:pt x="24807" y="279230"/>
                  </a:lnTo>
                  <a:close/>
                </a:path>
                <a:path w="2208529" h="304164">
                  <a:moveTo>
                    <a:pt x="25145" y="25146"/>
                  </a:moveTo>
                  <a:lnTo>
                    <a:pt x="24383" y="25908"/>
                  </a:lnTo>
                  <a:lnTo>
                    <a:pt x="24807" y="25569"/>
                  </a:lnTo>
                  <a:lnTo>
                    <a:pt x="25145" y="25146"/>
                  </a:lnTo>
                  <a:close/>
                </a:path>
                <a:path w="2208529" h="304164">
                  <a:moveTo>
                    <a:pt x="24807" y="25569"/>
                  </a:moveTo>
                  <a:lnTo>
                    <a:pt x="24383" y="25908"/>
                  </a:lnTo>
                  <a:lnTo>
                    <a:pt x="24383" y="26098"/>
                  </a:lnTo>
                  <a:lnTo>
                    <a:pt x="24807" y="25569"/>
                  </a:lnTo>
                  <a:close/>
                </a:path>
                <a:path w="2208529" h="304164">
                  <a:moveTo>
                    <a:pt x="25146" y="279654"/>
                  </a:moveTo>
                  <a:lnTo>
                    <a:pt x="24807" y="279230"/>
                  </a:lnTo>
                  <a:lnTo>
                    <a:pt x="24384" y="278892"/>
                  </a:lnTo>
                  <a:lnTo>
                    <a:pt x="25146" y="279654"/>
                  </a:lnTo>
                  <a:close/>
                </a:path>
                <a:path w="2208529" h="304164">
                  <a:moveTo>
                    <a:pt x="25146" y="295656"/>
                  </a:moveTo>
                  <a:lnTo>
                    <a:pt x="25146" y="279654"/>
                  </a:lnTo>
                  <a:lnTo>
                    <a:pt x="24384" y="278892"/>
                  </a:lnTo>
                  <a:lnTo>
                    <a:pt x="24384" y="295275"/>
                  </a:lnTo>
                  <a:lnTo>
                    <a:pt x="25146" y="295656"/>
                  </a:lnTo>
                  <a:close/>
                </a:path>
                <a:path w="2208529" h="304164">
                  <a:moveTo>
                    <a:pt x="25145" y="25298"/>
                  </a:moveTo>
                  <a:lnTo>
                    <a:pt x="25145" y="25146"/>
                  </a:lnTo>
                  <a:lnTo>
                    <a:pt x="24807" y="25569"/>
                  </a:lnTo>
                  <a:lnTo>
                    <a:pt x="25145" y="25298"/>
                  </a:lnTo>
                  <a:close/>
                </a:path>
                <a:path w="2208529" h="304164">
                  <a:moveTo>
                    <a:pt x="28194" y="281940"/>
                  </a:moveTo>
                  <a:lnTo>
                    <a:pt x="24807" y="279230"/>
                  </a:lnTo>
                  <a:lnTo>
                    <a:pt x="25146" y="279654"/>
                  </a:lnTo>
                  <a:lnTo>
                    <a:pt x="25146" y="295656"/>
                  </a:lnTo>
                  <a:lnTo>
                    <a:pt x="27432" y="296799"/>
                  </a:lnTo>
                  <a:lnTo>
                    <a:pt x="27432" y="281940"/>
                  </a:lnTo>
                  <a:lnTo>
                    <a:pt x="28194" y="281940"/>
                  </a:lnTo>
                  <a:close/>
                </a:path>
                <a:path w="2208529" h="304164">
                  <a:moveTo>
                    <a:pt x="28194" y="22860"/>
                  </a:moveTo>
                  <a:lnTo>
                    <a:pt x="27432" y="22860"/>
                  </a:lnTo>
                  <a:lnTo>
                    <a:pt x="27432" y="23469"/>
                  </a:lnTo>
                  <a:lnTo>
                    <a:pt x="28194" y="22860"/>
                  </a:lnTo>
                  <a:close/>
                </a:path>
                <a:path w="2208529" h="304164">
                  <a:moveTo>
                    <a:pt x="31242" y="284226"/>
                  </a:moveTo>
                  <a:lnTo>
                    <a:pt x="27432" y="281940"/>
                  </a:lnTo>
                  <a:lnTo>
                    <a:pt x="27432" y="296799"/>
                  </a:lnTo>
                  <a:lnTo>
                    <a:pt x="28194" y="297180"/>
                  </a:lnTo>
                  <a:lnTo>
                    <a:pt x="30480" y="298452"/>
                  </a:lnTo>
                  <a:lnTo>
                    <a:pt x="30480" y="284226"/>
                  </a:lnTo>
                  <a:lnTo>
                    <a:pt x="31242" y="284226"/>
                  </a:lnTo>
                  <a:close/>
                </a:path>
                <a:path w="2208529" h="304164">
                  <a:moveTo>
                    <a:pt x="31242" y="20193"/>
                  </a:moveTo>
                  <a:lnTo>
                    <a:pt x="31242" y="19812"/>
                  </a:lnTo>
                  <a:lnTo>
                    <a:pt x="30480" y="20574"/>
                  </a:lnTo>
                  <a:lnTo>
                    <a:pt x="31242" y="20193"/>
                  </a:lnTo>
                  <a:close/>
                </a:path>
                <a:path w="2208529" h="304164">
                  <a:moveTo>
                    <a:pt x="35052" y="286512"/>
                  </a:moveTo>
                  <a:lnTo>
                    <a:pt x="30480" y="284226"/>
                  </a:lnTo>
                  <a:lnTo>
                    <a:pt x="30480" y="298452"/>
                  </a:lnTo>
                  <a:lnTo>
                    <a:pt x="33624" y="300203"/>
                  </a:lnTo>
                  <a:lnTo>
                    <a:pt x="34290" y="300428"/>
                  </a:lnTo>
                  <a:lnTo>
                    <a:pt x="34290" y="286512"/>
                  </a:lnTo>
                  <a:lnTo>
                    <a:pt x="35052" y="286512"/>
                  </a:lnTo>
                  <a:close/>
                </a:path>
                <a:path w="2208529" h="304164">
                  <a:moveTo>
                    <a:pt x="35052" y="18288"/>
                  </a:moveTo>
                  <a:lnTo>
                    <a:pt x="34290" y="18288"/>
                  </a:lnTo>
                  <a:lnTo>
                    <a:pt x="34290" y="18669"/>
                  </a:lnTo>
                  <a:lnTo>
                    <a:pt x="35052" y="18288"/>
                  </a:lnTo>
                  <a:close/>
                </a:path>
                <a:path w="2208529" h="304164">
                  <a:moveTo>
                    <a:pt x="38862" y="288036"/>
                  </a:moveTo>
                  <a:lnTo>
                    <a:pt x="34290" y="286512"/>
                  </a:lnTo>
                  <a:lnTo>
                    <a:pt x="34290" y="300428"/>
                  </a:lnTo>
                  <a:lnTo>
                    <a:pt x="38100" y="301716"/>
                  </a:lnTo>
                  <a:lnTo>
                    <a:pt x="38100" y="288036"/>
                  </a:lnTo>
                  <a:lnTo>
                    <a:pt x="38862" y="288036"/>
                  </a:lnTo>
                  <a:close/>
                </a:path>
                <a:path w="2208529" h="304164">
                  <a:moveTo>
                    <a:pt x="38862" y="16383"/>
                  </a:moveTo>
                  <a:lnTo>
                    <a:pt x="38862" y="16002"/>
                  </a:lnTo>
                  <a:lnTo>
                    <a:pt x="38100" y="16764"/>
                  </a:lnTo>
                  <a:lnTo>
                    <a:pt x="38862" y="16383"/>
                  </a:lnTo>
                  <a:close/>
                </a:path>
                <a:path w="2208529" h="304164">
                  <a:moveTo>
                    <a:pt x="42672" y="289560"/>
                  </a:moveTo>
                  <a:lnTo>
                    <a:pt x="38100" y="288036"/>
                  </a:lnTo>
                  <a:lnTo>
                    <a:pt x="38100" y="301716"/>
                  </a:lnTo>
                  <a:lnTo>
                    <a:pt x="40614" y="302566"/>
                  </a:lnTo>
                  <a:lnTo>
                    <a:pt x="41910" y="302813"/>
                  </a:lnTo>
                  <a:lnTo>
                    <a:pt x="41910" y="289560"/>
                  </a:lnTo>
                  <a:lnTo>
                    <a:pt x="42672" y="289560"/>
                  </a:lnTo>
                  <a:close/>
                </a:path>
                <a:path w="2208529" h="304164">
                  <a:moveTo>
                    <a:pt x="42672" y="14986"/>
                  </a:moveTo>
                  <a:lnTo>
                    <a:pt x="42672" y="14478"/>
                  </a:lnTo>
                  <a:lnTo>
                    <a:pt x="41910" y="15240"/>
                  </a:lnTo>
                  <a:lnTo>
                    <a:pt x="42672" y="14986"/>
                  </a:lnTo>
                  <a:close/>
                </a:path>
                <a:path w="2208529" h="304164">
                  <a:moveTo>
                    <a:pt x="2158746" y="304038"/>
                  </a:moveTo>
                  <a:lnTo>
                    <a:pt x="2158746" y="291084"/>
                  </a:lnTo>
                  <a:lnTo>
                    <a:pt x="2154174" y="291737"/>
                  </a:lnTo>
                  <a:lnTo>
                    <a:pt x="54864" y="291846"/>
                  </a:lnTo>
                  <a:lnTo>
                    <a:pt x="45720" y="290322"/>
                  </a:lnTo>
                  <a:lnTo>
                    <a:pt x="41910" y="289560"/>
                  </a:lnTo>
                  <a:lnTo>
                    <a:pt x="41910" y="302813"/>
                  </a:lnTo>
                  <a:lnTo>
                    <a:pt x="47871" y="303950"/>
                  </a:lnTo>
                  <a:lnTo>
                    <a:pt x="2158746" y="304038"/>
                  </a:lnTo>
                  <a:close/>
                </a:path>
                <a:path w="2208529" h="304164">
                  <a:moveTo>
                    <a:pt x="46482" y="13716"/>
                  </a:moveTo>
                  <a:lnTo>
                    <a:pt x="45720" y="13716"/>
                  </a:lnTo>
                  <a:lnTo>
                    <a:pt x="45720" y="13970"/>
                  </a:lnTo>
                  <a:lnTo>
                    <a:pt x="46482" y="13716"/>
                  </a:lnTo>
                  <a:close/>
                </a:path>
                <a:path w="2208529" h="304164">
                  <a:moveTo>
                    <a:pt x="46482" y="290322"/>
                  </a:moveTo>
                  <a:lnTo>
                    <a:pt x="45720" y="290195"/>
                  </a:lnTo>
                  <a:lnTo>
                    <a:pt x="46482" y="290322"/>
                  </a:lnTo>
                  <a:close/>
                </a:path>
                <a:path w="2208529" h="304164">
                  <a:moveTo>
                    <a:pt x="2158746" y="13081"/>
                  </a:moveTo>
                  <a:lnTo>
                    <a:pt x="2157984" y="12954"/>
                  </a:lnTo>
                  <a:lnTo>
                    <a:pt x="2158746" y="13081"/>
                  </a:lnTo>
                  <a:close/>
                </a:path>
                <a:path w="2208529" h="304164">
                  <a:moveTo>
                    <a:pt x="2162556" y="303602"/>
                  </a:moveTo>
                  <a:lnTo>
                    <a:pt x="2162556" y="290322"/>
                  </a:lnTo>
                  <a:lnTo>
                    <a:pt x="2157984" y="291084"/>
                  </a:lnTo>
                  <a:lnTo>
                    <a:pt x="2158746" y="291084"/>
                  </a:lnTo>
                  <a:lnTo>
                    <a:pt x="2158746" y="304038"/>
                  </a:lnTo>
                  <a:lnTo>
                    <a:pt x="2159508" y="304038"/>
                  </a:lnTo>
                  <a:lnTo>
                    <a:pt x="2162556" y="303602"/>
                  </a:lnTo>
                  <a:close/>
                </a:path>
                <a:path w="2208529" h="304164">
                  <a:moveTo>
                    <a:pt x="2162556" y="13970"/>
                  </a:moveTo>
                  <a:lnTo>
                    <a:pt x="2162556" y="13716"/>
                  </a:lnTo>
                  <a:lnTo>
                    <a:pt x="2161794" y="13716"/>
                  </a:lnTo>
                  <a:lnTo>
                    <a:pt x="2162556" y="13970"/>
                  </a:lnTo>
                  <a:close/>
                </a:path>
                <a:path w="2208529" h="304164">
                  <a:moveTo>
                    <a:pt x="2177796" y="298290"/>
                  </a:moveTo>
                  <a:lnTo>
                    <a:pt x="2177796" y="284226"/>
                  </a:lnTo>
                  <a:lnTo>
                    <a:pt x="2173986" y="286512"/>
                  </a:lnTo>
                  <a:lnTo>
                    <a:pt x="2166366" y="289560"/>
                  </a:lnTo>
                  <a:lnTo>
                    <a:pt x="2161794" y="290322"/>
                  </a:lnTo>
                  <a:lnTo>
                    <a:pt x="2162556" y="290322"/>
                  </a:lnTo>
                  <a:lnTo>
                    <a:pt x="2162556" y="303602"/>
                  </a:lnTo>
                  <a:lnTo>
                    <a:pt x="2164842" y="303276"/>
                  </a:lnTo>
                  <a:lnTo>
                    <a:pt x="2177796" y="298290"/>
                  </a:lnTo>
                  <a:close/>
                </a:path>
                <a:path w="2208529" h="304164">
                  <a:moveTo>
                    <a:pt x="2177796" y="20574"/>
                  </a:moveTo>
                  <a:lnTo>
                    <a:pt x="2177034" y="19812"/>
                  </a:lnTo>
                  <a:lnTo>
                    <a:pt x="2177034" y="20116"/>
                  </a:lnTo>
                  <a:lnTo>
                    <a:pt x="2177796" y="20574"/>
                  </a:lnTo>
                  <a:close/>
                </a:path>
                <a:path w="2208529" h="304164">
                  <a:moveTo>
                    <a:pt x="2180844" y="297110"/>
                  </a:moveTo>
                  <a:lnTo>
                    <a:pt x="2180844" y="281940"/>
                  </a:lnTo>
                  <a:lnTo>
                    <a:pt x="2177034" y="284226"/>
                  </a:lnTo>
                  <a:lnTo>
                    <a:pt x="2177796" y="284226"/>
                  </a:lnTo>
                  <a:lnTo>
                    <a:pt x="2177796" y="298290"/>
                  </a:lnTo>
                  <a:lnTo>
                    <a:pt x="2180844" y="297110"/>
                  </a:lnTo>
                  <a:close/>
                </a:path>
                <a:path w="2208529" h="304164">
                  <a:moveTo>
                    <a:pt x="2180844" y="23469"/>
                  </a:moveTo>
                  <a:lnTo>
                    <a:pt x="2180844" y="22860"/>
                  </a:lnTo>
                  <a:lnTo>
                    <a:pt x="2180082" y="22860"/>
                  </a:lnTo>
                  <a:lnTo>
                    <a:pt x="2180844" y="23469"/>
                  </a:lnTo>
                  <a:close/>
                </a:path>
                <a:path w="2208529" h="304164">
                  <a:moveTo>
                    <a:pt x="2183468" y="279230"/>
                  </a:moveTo>
                  <a:lnTo>
                    <a:pt x="2180082" y="281940"/>
                  </a:lnTo>
                  <a:lnTo>
                    <a:pt x="2180844" y="281940"/>
                  </a:lnTo>
                  <a:lnTo>
                    <a:pt x="2180844" y="297110"/>
                  </a:lnTo>
                  <a:lnTo>
                    <a:pt x="2183130" y="295255"/>
                  </a:lnTo>
                  <a:lnTo>
                    <a:pt x="2183130" y="279654"/>
                  </a:lnTo>
                  <a:lnTo>
                    <a:pt x="2183468" y="279230"/>
                  </a:lnTo>
                  <a:close/>
                </a:path>
                <a:path w="2208529" h="304164">
                  <a:moveTo>
                    <a:pt x="2183892" y="25908"/>
                  </a:moveTo>
                  <a:lnTo>
                    <a:pt x="2183130" y="25146"/>
                  </a:lnTo>
                  <a:lnTo>
                    <a:pt x="2183468" y="25569"/>
                  </a:lnTo>
                  <a:lnTo>
                    <a:pt x="2183892" y="25908"/>
                  </a:lnTo>
                  <a:close/>
                </a:path>
                <a:path w="2208529" h="304164">
                  <a:moveTo>
                    <a:pt x="2183468" y="25569"/>
                  </a:moveTo>
                  <a:lnTo>
                    <a:pt x="2183130" y="25146"/>
                  </a:lnTo>
                  <a:lnTo>
                    <a:pt x="2183130" y="25298"/>
                  </a:lnTo>
                  <a:lnTo>
                    <a:pt x="2183468" y="25569"/>
                  </a:lnTo>
                  <a:close/>
                </a:path>
                <a:path w="2208529" h="304164">
                  <a:moveTo>
                    <a:pt x="2183892" y="278892"/>
                  </a:moveTo>
                  <a:lnTo>
                    <a:pt x="2183468" y="279230"/>
                  </a:lnTo>
                  <a:lnTo>
                    <a:pt x="2183130" y="279654"/>
                  </a:lnTo>
                  <a:lnTo>
                    <a:pt x="2183892" y="278892"/>
                  </a:lnTo>
                  <a:close/>
                </a:path>
                <a:path w="2208529" h="304164">
                  <a:moveTo>
                    <a:pt x="2183892" y="294636"/>
                  </a:moveTo>
                  <a:lnTo>
                    <a:pt x="2183892" y="278892"/>
                  </a:lnTo>
                  <a:lnTo>
                    <a:pt x="2183130" y="279654"/>
                  </a:lnTo>
                  <a:lnTo>
                    <a:pt x="2183130" y="295255"/>
                  </a:lnTo>
                  <a:lnTo>
                    <a:pt x="2183892" y="294636"/>
                  </a:lnTo>
                  <a:close/>
                </a:path>
                <a:path w="2208529" h="304164">
                  <a:moveTo>
                    <a:pt x="2183892" y="26098"/>
                  </a:moveTo>
                  <a:lnTo>
                    <a:pt x="2183892" y="25908"/>
                  </a:lnTo>
                  <a:lnTo>
                    <a:pt x="2183468" y="25569"/>
                  </a:lnTo>
                  <a:lnTo>
                    <a:pt x="2183892" y="26098"/>
                  </a:lnTo>
                  <a:close/>
                </a:path>
                <a:path w="2208529" h="304164">
                  <a:moveTo>
                    <a:pt x="2189226" y="290308"/>
                  </a:moveTo>
                  <a:lnTo>
                    <a:pt x="2189226" y="272796"/>
                  </a:lnTo>
                  <a:lnTo>
                    <a:pt x="2186178" y="276606"/>
                  </a:lnTo>
                  <a:lnTo>
                    <a:pt x="2186178" y="275844"/>
                  </a:lnTo>
                  <a:lnTo>
                    <a:pt x="2183468" y="279230"/>
                  </a:lnTo>
                  <a:lnTo>
                    <a:pt x="2183892" y="278892"/>
                  </a:lnTo>
                  <a:lnTo>
                    <a:pt x="2183892" y="294636"/>
                  </a:lnTo>
                  <a:lnTo>
                    <a:pt x="2189226" y="290308"/>
                  </a:lnTo>
                  <a:close/>
                </a:path>
                <a:path w="2208529" h="304164">
                  <a:moveTo>
                    <a:pt x="2189226" y="32512"/>
                  </a:moveTo>
                  <a:lnTo>
                    <a:pt x="2189226" y="32004"/>
                  </a:lnTo>
                  <a:lnTo>
                    <a:pt x="2188464" y="31242"/>
                  </a:lnTo>
                  <a:lnTo>
                    <a:pt x="2189226" y="32512"/>
                  </a:lnTo>
                  <a:close/>
                </a:path>
                <a:path w="2208529" h="304164">
                  <a:moveTo>
                    <a:pt x="2193036" y="287216"/>
                  </a:moveTo>
                  <a:lnTo>
                    <a:pt x="2193036" y="265176"/>
                  </a:lnTo>
                  <a:lnTo>
                    <a:pt x="2190750" y="269748"/>
                  </a:lnTo>
                  <a:lnTo>
                    <a:pt x="2190750" y="268986"/>
                  </a:lnTo>
                  <a:lnTo>
                    <a:pt x="2188464" y="272796"/>
                  </a:lnTo>
                  <a:lnTo>
                    <a:pt x="2189226" y="272796"/>
                  </a:lnTo>
                  <a:lnTo>
                    <a:pt x="2189226" y="290308"/>
                  </a:lnTo>
                  <a:lnTo>
                    <a:pt x="2193036" y="287216"/>
                  </a:lnTo>
                  <a:close/>
                </a:path>
                <a:path w="2208529" h="304164">
                  <a:moveTo>
                    <a:pt x="2193036" y="40386"/>
                  </a:moveTo>
                  <a:lnTo>
                    <a:pt x="2193036" y="38862"/>
                  </a:lnTo>
                  <a:lnTo>
                    <a:pt x="2192274" y="38100"/>
                  </a:lnTo>
                  <a:lnTo>
                    <a:pt x="2193036" y="40386"/>
                  </a:lnTo>
                  <a:close/>
                </a:path>
                <a:path w="2208529" h="304164">
                  <a:moveTo>
                    <a:pt x="2196084" y="283479"/>
                  </a:moveTo>
                  <a:lnTo>
                    <a:pt x="2196084" y="252984"/>
                  </a:lnTo>
                  <a:lnTo>
                    <a:pt x="2195322" y="258318"/>
                  </a:lnTo>
                  <a:lnTo>
                    <a:pt x="2195322" y="257556"/>
                  </a:lnTo>
                  <a:lnTo>
                    <a:pt x="2193798" y="262128"/>
                  </a:lnTo>
                  <a:lnTo>
                    <a:pt x="2193798" y="261366"/>
                  </a:lnTo>
                  <a:lnTo>
                    <a:pt x="2192274" y="265938"/>
                  </a:lnTo>
                  <a:lnTo>
                    <a:pt x="2193036" y="265176"/>
                  </a:lnTo>
                  <a:lnTo>
                    <a:pt x="2193036" y="287216"/>
                  </a:lnTo>
                  <a:lnTo>
                    <a:pt x="2194250" y="286231"/>
                  </a:lnTo>
                  <a:lnTo>
                    <a:pt x="2196084" y="2834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899664" y="4415283"/>
            <a:ext cx="16744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High</a:t>
            </a:r>
            <a:r>
              <a:rPr sz="1600" b="1" spc="-6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frequencies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50715" y="4367785"/>
            <a:ext cx="2209165" cy="304165"/>
            <a:chOff x="3426714" y="4367784"/>
            <a:chExt cx="2209165" cy="304165"/>
          </a:xfrm>
        </p:grpSpPr>
        <p:sp>
          <p:nvSpPr>
            <p:cNvPr id="11" name="object 11"/>
            <p:cNvSpPr/>
            <p:nvPr/>
          </p:nvSpPr>
          <p:spPr>
            <a:xfrm>
              <a:off x="3432810" y="4374642"/>
              <a:ext cx="2196465" cy="291465"/>
            </a:xfrm>
            <a:custGeom>
              <a:avLst/>
              <a:gdLst/>
              <a:ahLst/>
              <a:cxnLst/>
              <a:rect l="l" t="t" r="r" b="b"/>
              <a:pathLst>
                <a:path w="2196465" h="291464">
                  <a:moveTo>
                    <a:pt x="2196084" y="242315"/>
                  </a:moveTo>
                  <a:lnTo>
                    <a:pt x="2196084" y="48005"/>
                  </a:lnTo>
                  <a:lnTo>
                    <a:pt x="2192333" y="29253"/>
                  </a:lnTo>
                  <a:lnTo>
                    <a:pt x="2182082" y="14001"/>
                  </a:lnTo>
                  <a:lnTo>
                    <a:pt x="2166830" y="3750"/>
                  </a:lnTo>
                  <a:lnTo>
                    <a:pt x="2148078" y="0"/>
                  </a:lnTo>
                  <a:lnTo>
                    <a:pt x="48767" y="0"/>
                  </a:lnTo>
                  <a:lnTo>
                    <a:pt x="29896" y="3750"/>
                  </a:lnTo>
                  <a:lnTo>
                    <a:pt x="14382" y="14001"/>
                  </a:lnTo>
                  <a:lnTo>
                    <a:pt x="3869" y="29253"/>
                  </a:lnTo>
                  <a:lnTo>
                    <a:pt x="0" y="48005"/>
                  </a:lnTo>
                  <a:lnTo>
                    <a:pt x="0" y="242315"/>
                  </a:lnTo>
                  <a:lnTo>
                    <a:pt x="3869" y="261187"/>
                  </a:lnTo>
                  <a:lnTo>
                    <a:pt x="14382" y="276701"/>
                  </a:lnTo>
                  <a:lnTo>
                    <a:pt x="29896" y="287214"/>
                  </a:lnTo>
                  <a:lnTo>
                    <a:pt x="48768" y="291083"/>
                  </a:lnTo>
                  <a:lnTo>
                    <a:pt x="2148078" y="291083"/>
                  </a:lnTo>
                  <a:lnTo>
                    <a:pt x="2166830" y="287214"/>
                  </a:lnTo>
                  <a:lnTo>
                    <a:pt x="2182082" y="276701"/>
                  </a:lnTo>
                  <a:lnTo>
                    <a:pt x="2192333" y="261187"/>
                  </a:lnTo>
                  <a:lnTo>
                    <a:pt x="2196084" y="242315"/>
                  </a:lnTo>
                  <a:close/>
                </a:path>
              </a:pathLst>
            </a:custGeom>
            <a:solidFill>
              <a:srgbClr val="5CA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26714" y="4367784"/>
              <a:ext cx="2209165" cy="304165"/>
            </a:xfrm>
            <a:custGeom>
              <a:avLst/>
              <a:gdLst/>
              <a:ahLst/>
              <a:cxnLst/>
              <a:rect l="l" t="t" r="r" b="b"/>
              <a:pathLst>
                <a:path w="2209165" h="304164">
                  <a:moveTo>
                    <a:pt x="2209038" y="249174"/>
                  </a:moveTo>
                  <a:lnTo>
                    <a:pt x="2209038" y="54864"/>
                  </a:lnTo>
                  <a:lnTo>
                    <a:pt x="2207514" y="44196"/>
                  </a:lnTo>
                  <a:lnTo>
                    <a:pt x="2176211" y="5042"/>
                  </a:lnTo>
                  <a:lnTo>
                    <a:pt x="2154174" y="0"/>
                  </a:lnTo>
                  <a:lnTo>
                    <a:pt x="54864" y="0"/>
                  </a:lnTo>
                  <a:lnTo>
                    <a:pt x="10412" y="23042"/>
                  </a:lnTo>
                  <a:lnTo>
                    <a:pt x="0" y="49530"/>
                  </a:lnTo>
                  <a:lnTo>
                    <a:pt x="0" y="255270"/>
                  </a:lnTo>
                  <a:lnTo>
                    <a:pt x="762" y="260604"/>
                  </a:lnTo>
                  <a:lnTo>
                    <a:pt x="2286" y="265938"/>
                  </a:lnTo>
                  <a:lnTo>
                    <a:pt x="4572" y="270510"/>
                  </a:lnTo>
                  <a:lnTo>
                    <a:pt x="7503" y="277020"/>
                  </a:lnTo>
                  <a:lnTo>
                    <a:pt x="10782" y="282220"/>
                  </a:lnTo>
                  <a:lnTo>
                    <a:pt x="12954" y="284771"/>
                  </a:lnTo>
                  <a:lnTo>
                    <a:pt x="12954" y="51054"/>
                  </a:lnTo>
                  <a:lnTo>
                    <a:pt x="13716" y="46482"/>
                  </a:lnTo>
                  <a:lnTo>
                    <a:pt x="13716" y="47244"/>
                  </a:lnTo>
                  <a:lnTo>
                    <a:pt x="14478" y="42672"/>
                  </a:lnTo>
                  <a:lnTo>
                    <a:pt x="16002" y="38100"/>
                  </a:lnTo>
                  <a:lnTo>
                    <a:pt x="16002" y="38862"/>
                  </a:lnTo>
                  <a:lnTo>
                    <a:pt x="17526" y="35052"/>
                  </a:lnTo>
                  <a:lnTo>
                    <a:pt x="19811" y="31242"/>
                  </a:lnTo>
                  <a:lnTo>
                    <a:pt x="19812" y="32004"/>
                  </a:lnTo>
                  <a:lnTo>
                    <a:pt x="22097" y="28194"/>
                  </a:lnTo>
                  <a:lnTo>
                    <a:pt x="22097" y="28956"/>
                  </a:lnTo>
                  <a:lnTo>
                    <a:pt x="24383" y="26098"/>
                  </a:lnTo>
                  <a:lnTo>
                    <a:pt x="24383" y="25908"/>
                  </a:lnTo>
                  <a:lnTo>
                    <a:pt x="25145" y="25146"/>
                  </a:lnTo>
                  <a:lnTo>
                    <a:pt x="25145" y="25298"/>
                  </a:lnTo>
                  <a:lnTo>
                    <a:pt x="27432" y="23469"/>
                  </a:lnTo>
                  <a:lnTo>
                    <a:pt x="27432" y="22860"/>
                  </a:lnTo>
                  <a:lnTo>
                    <a:pt x="31242" y="19812"/>
                  </a:lnTo>
                  <a:lnTo>
                    <a:pt x="31242" y="20574"/>
                  </a:lnTo>
                  <a:lnTo>
                    <a:pt x="34290" y="18745"/>
                  </a:lnTo>
                  <a:lnTo>
                    <a:pt x="34290" y="18288"/>
                  </a:lnTo>
                  <a:lnTo>
                    <a:pt x="38862" y="16002"/>
                  </a:lnTo>
                  <a:lnTo>
                    <a:pt x="38862" y="16383"/>
                  </a:lnTo>
                  <a:lnTo>
                    <a:pt x="42672" y="14478"/>
                  </a:lnTo>
                  <a:lnTo>
                    <a:pt x="42672" y="14986"/>
                  </a:lnTo>
                  <a:lnTo>
                    <a:pt x="45720" y="13970"/>
                  </a:lnTo>
                  <a:lnTo>
                    <a:pt x="45720" y="13716"/>
                  </a:lnTo>
                  <a:lnTo>
                    <a:pt x="50292" y="13062"/>
                  </a:lnTo>
                  <a:lnTo>
                    <a:pt x="2158746" y="13081"/>
                  </a:lnTo>
                  <a:lnTo>
                    <a:pt x="2162556" y="13716"/>
                  </a:lnTo>
                  <a:lnTo>
                    <a:pt x="2162556" y="13933"/>
                  </a:lnTo>
                  <a:lnTo>
                    <a:pt x="2166366" y="15022"/>
                  </a:lnTo>
                  <a:lnTo>
                    <a:pt x="2166366" y="14478"/>
                  </a:lnTo>
                  <a:lnTo>
                    <a:pt x="2170176" y="16383"/>
                  </a:lnTo>
                  <a:lnTo>
                    <a:pt x="2170176" y="16002"/>
                  </a:lnTo>
                  <a:lnTo>
                    <a:pt x="2177034" y="20116"/>
                  </a:lnTo>
                  <a:lnTo>
                    <a:pt x="2177034" y="19812"/>
                  </a:lnTo>
                  <a:lnTo>
                    <a:pt x="2180844" y="22860"/>
                  </a:lnTo>
                  <a:lnTo>
                    <a:pt x="2183892" y="25908"/>
                  </a:lnTo>
                  <a:lnTo>
                    <a:pt x="2183892" y="25146"/>
                  </a:lnTo>
                  <a:lnTo>
                    <a:pt x="2186940" y="28956"/>
                  </a:lnTo>
                  <a:lnTo>
                    <a:pt x="2186940" y="29146"/>
                  </a:lnTo>
                  <a:lnTo>
                    <a:pt x="2189226" y="32004"/>
                  </a:lnTo>
                  <a:lnTo>
                    <a:pt x="2189226" y="32194"/>
                  </a:lnTo>
                  <a:lnTo>
                    <a:pt x="2191512" y="35052"/>
                  </a:lnTo>
                  <a:lnTo>
                    <a:pt x="2191512" y="36322"/>
                  </a:lnTo>
                  <a:lnTo>
                    <a:pt x="2193036" y="38862"/>
                  </a:lnTo>
                  <a:lnTo>
                    <a:pt x="2193036" y="38100"/>
                  </a:lnTo>
                  <a:lnTo>
                    <a:pt x="2194560" y="42672"/>
                  </a:lnTo>
                  <a:lnTo>
                    <a:pt x="2194560" y="44958"/>
                  </a:lnTo>
                  <a:lnTo>
                    <a:pt x="2195322" y="47244"/>
                  </a:lnTo>
                  <a:lnTo>
                    <a:pt x="2195322" y="46482"/>
                  </a:lnTo>
                  <a:lnTo>
                    <a:pt x="2196084" y="51054"/>
                  </a:lnTo>
                  <a:lnTo>
                    <a:pt x="2196084" y="283861"/>
                  </a:lnTo>
                  <a:lnTo>
                    <a:pt x="2203998" y="271943"/>
                  </a:lnTo>
                  <a:lnTo>
                    <a:pt x="2208276" y="255270"/>
                  </a:lnTo>
                  <a:lnTo>
                    <a:pt x="2209038" y="249174"/>
                  </a:lnTo>
                  <a:close/>
                </a:path>
                <a:path w="2209165" h="304164">
                  <a:moveTo>
                    <a:pt x="24807" y="279230"/>
                  </a:moveTo>
                  <a:lnTo>
                    <a:pt x="22098" y="275844"/>
                  </a:lnTo>
                  <a:lnTo>
                    <a:pt x="22098" y="276606"/>
                  </a:lnTo>
                  <a:lnTo>
                    <a:pt x="17526" y="268986"/>
                  </a:lnTo>
                  <a:lnTo>
                    <a:pt x="17526" y="269748"/>
                  </a:lnTo>
                  <a:lnTo>
                    <a:pt x="16002" y="265176"/>
                  </a:lnTo>
                  <a:lnTo>
                    <a:pt x="16002" y="265938"/>
                  </a:lnTo>
                  <a:lnTo>
                    <a:pt x="14478" y="261366"/>
                  </a:lnTo>
                  <a:lnTo>
                    <a:pt x="14478" y="262128"/>
                  </a:lnTo>
                  <a:lnTo>
                    <a:pt x="13716" y="257556"/>
                  </a:lnTo>
                  <a:lnTo>
                    <a:pt x="13716" y="258318"/>
                  </a:lnTo>
                  <a:lnTo>
                    <a:pt x="12954" y="252984"/>
                  </a:lnTo>
                  <a:lnTo>
                    <a:pt x="12954" y="284771"/>
                  </a:lnTo>
                  <a:lnTo>
                    <a:pt x="14766" y="286899"/>
                  </a:lnTo>
                  <a:lnTo>
                    <a:pt x="19812" y="291846"/>
                  </a:lnTo>
                  <a:lnTo>
                    <a:pt x="24384" y="294894"/>
                  </a:lnTo>
                  <a:lnTo>
                    <a:pt x="24384" y="278892"/>
                  </a:lnTo>
                  <a:lnTo>
                    <a:pt x="24807" y="279230"/>
                  </a:lnTo>
                  <a:close/>
                </a:path>
                <a:path w="2209165" h="304164">
                  <a:moveTo>
                    <a:pt x="25145" y="25146"/>
                  </a:moveTo>
                  <a:lnTo>
                    <a:pt x="24383" y="25908"/>
                  </a:lnTo>
                  <a:lnTo>
                    <a:pt x="24807" y="25569"/>
                  </a:lnTo>
                  <a:lnTo>
                    <a:pt x="25145" y="25146"/>
                  </a:lnTo>
                  <a:close/>
                </a:path>
                <a:path w="2209165" h="304164">
                  <a:moveTo>
                    <a:pt x="24807" y="25569"/>
                  </a:moveTo>
                  <a:lnTo>
                    <a:pt x="24383" y="25908"/>
                  </a:lnTo>
                  <a:lnTo>
                    <a:pt x="24383" y="26098"/>
                  </a:lnTo>
                  <a:lnTo>
                    <a:pt x="24807" y="25569"/>
                  </a:lnTo>
                  <a:close/>
                </a:path>
                <a:path w="2209165" h="304164">
                  <a:moveTo>
                    <a:pt x="25146" y="279654"/>
                  </a:moveTo>
                  <a:lnTo>
                    <a:pt x="24807" y="279230"/>
                  </a:lnTo>
                  <a:lnTo>
                    <a:pt x="24384" y="278892"/>
                  </a:lnTo>
                  <a:lnTo>
                    <a:pt x="25146" y="279654"/>
                  </a:lnTo>
                  <a:close/>
                </a:path>
                <a:path w="2209165" h="304164">
                  <a:moveTo>
                    <a:pt x="25146" y="295275"/>
                  </a:moveTo>
                  <a:lnTo>
                    <a:pt x="25146" y="279654"/>
                  </a:lnTo>
                  <a:lnTo>
                    <a:pt x="24384" y="278892"/>
                  </a:lnTo>
                  <a:lnTo>
                    <a:pt x="24384" y="294894"/>
                  </a:lnTo>
                  <a:lnTo>
                    <a:pt x="25146" y="295275"/>
                  </a:lnTo>
                  <a:close/>
                </a:path>
                <a:path w="2209165" h="304164">
                  <a:moveTo>
                    <a:pt x="25145" y="25298"/>
                  </a:moveTo>
                  <a:lnTo>
                    <a:pt x="25145" y="25146"/>
                  </a:lnTo>
                  <a:lnTo>
                    <a:pt x="24807" y="25569"/>
                  </a:lnTo>
                  <a:lnTo>
                    <a:pt x="25145" y="25298"/>
                  </a:lnTo>
                  <a:close/>
                </a:path>
                <a:path w="2209165" h="304164">
                  <a:moveTo>
                    <a:pt x="28194" y="281940"/>
                  </a:moveTo>
                  <a:lnTo>
                    <a:pt x="24807" y="279230"/>
                  </a:lnTo>
                  <a:lnTo>
                    <a:pt x="25146" y="279654"/>
                  </a:lnTo>
                  <a:lnTo>
                    <a:pt x="25146" y="295275"/>
                  </a:lnTo>
                  <a:lnTo>
                    <a:pt x="27432" y="296418"/>
                  </a:lnTo>
                  <a:lnTo>
                    <a:pt x="27432" y="281940"/>
                  </a:lnTo>
                  <a:lnTo>
                    <a:pt x="28194" y="281940"/>
                  </a:lnTo>
                  <a:close/>
                </a:path>
                <a:path w="2209165" h="304164">
                  <a:moveTo>
                    <a:pt x="28194" y="22860"/>
                  </a:moveTo>
                  <a:lnTo>
                    <a:pt x="27432" y="22860"/>
                  </a:lnTo>
                  <a:lnTo>
                    <a:pt x="27432" y="23469"/>
                  </a:lnTo>
                  <a:lnTo>
                    <a:pt x="28194" y="22860"/>
                  </a:lnTo>
                  <a:close/>
                </a:path>
                <a:path w="2209165" h="304164">
                  <a:moveTo>
                    <a:pt x="35052" y="286512"/>
                  </a:moveTo>
                  <a:lnTo>
                    <a:pt x="27432" y="281940"/>
                  </a:lnTo>
                  <a:lnTo>
                    <a:pt x="27432" y="296418"/>
                  </a:lnTo>
                  <a:lnTo>
                    <a:pt x="28956" y="297180"/>
                  </a:lnTo>
                  <a:lnTo>
                    <a:pt x="33528" y="300228"/>
                  </a:lnTo>
                  <a:lnTo>
                    <a:pt x="34290" y="300445"/>
                  </a:lnTo>
                  <a:lnTo>
                    <a:pt x="34290" y="286512"/>
                  </a:lnTo>
                  <a:lnTo>
                    <a:pt x="35052" y="286512"/>
                  </a:lnTo>
                  <a:close/>
                </a:path>
                <a:path w="2209165" h="304164">
                  <a:moveTo>
                    <a:pt x="35052" y="18288"/>
                  </a:moveTo>
                  <a:lnTo>
                    <a:pt x="34290" y="18288"/>
                  </a:lnTo>
                  <a:lnTo>
                    <a:pt x="34290" y="18745"/>
                  </a:lnTo>
                  <a:lnTo>
                    <a:pt x="35052" y="18288"/>
                  </a:lnTo>
                  <a:close/>
                </a:path>
                <a:path w="2209165" h="304164">
                  <a:moveTo>
                    <a:pt x="38862" y="288036"/>
                  </a:moveTo>
                  <a:lnTo>
                    <a:pt x="34290" y="286512"/>
                  </a:lnTo>
                  <a:lnTo>
                    <a:pt x="34290" y="300445"/>
                  </a:lnTo>
                  <a:lnTo>
                    <a:pt x="38100" y="301534"/>
                  </a:lnTo>
                  <a:lnTo>
                    <a:pt x="38100" y="288036"/>
                  </a:lnTo>
                  <a:lnTo>
                    <a:pt x="38862" y="288036"/>
                  </a:lnTo>
                  <a:close/>
                </a:path>
                <a:path w="2209165" h="304164">
                  <a:moveTo>
                    <a:pt x="38862" y="16383"/>
                  </a:moveTo>
                  <a:lnTo>
                    <a:pt x="38862" y="16002"/>
                  </a:lnTo>
                  <a:lnTo>
                    <a:pt x="38100" y="16764"/>
                  </a:lnTo>
                  <a:lnTo>
                    <a:pt x="38862" y="16383"/>
                  </a:lnTo>
                  <a:close/>
                </a:path>
                <a:path w="2209165" h="304164">
                  <a:moveTo>
                    <a:pt x="42672" y="289560"/>
                  </a:moveTo>
                  <a:lnTo>
                    <a:pt x="38100" y="288036"/>
                  </a:lnTo>
                  <a:lnTo>
                    <a:pt x="38100" y="301534"/>
                  </a:lnTo>
                  <a:lnTo>
                    <a:pt x="38862" y="301752"/>
                  </a:lnTo>
                  <a:lnTo>
                    <a:pt x="41910" y="302768"/>
                  </a:lnTo>
                  <a:lnTo>
                    <a:pt x="41910" y="289560"/>
                  </a:lnTo>
                  <a:lnTo>
                    <a:pt x="42672" y="289560"/>
                  </a:lnTo>
                  <a:close/>
                </a:path>
                <a:path w="2209165" h="304164">
                  <a:moveTo>
                    <a:pt x="42672" y="14986"/>
                  </a:moveTo>
                  <a:lnTo>
                    <a:pt x="42672" y="14478"/>
                  </a:lnTo>
                  <a:lnTo>
                    <a:pt x="41910" y="15240"/>
                  </a:lnTo>
                  <a:lnTo>
                    <a:pt x="42672" y="14986"/>
                  </a:lnTo>
                  <a:close/>
                </a:path>
                <a:path w="2209165" h="304164">
                  <a:moveTo>
                    <a:pt x="2154174" y="304038"/>
                  </a:moveTo>
                  <a:lnTo>
                    <a:pt x="2154174" y="291846"/>
                  </a:lnTo>
                  <a:lnTo>
                    <a:pt x="54864" y="291846"/>
                  </a:lnTo>
                  <a:lnTo>
                    <a:pt x="50292" y="291084"/>
                  </a:lnTo>
                  <a:lnTo>
                    <a:pt x="45720" y="290322"/>
                  </a:lnTo>
                  <a:lnTo>
                    <a:pt x="41910" y="289560"/>
                  </a:lnTo>
                  <a:lnTo>
                    <a:pt x="41910" y="302768"/>
                  </a:lnTo>
                  <a:lnTo>
                    <a:pt x="43434" y="303276"/>
                  </a:lnTo>
                  <a:lnTo>
                    <a:pt x="49530" y="304038"/>
                  </a:lnTo>
                  <a:lnTo>
                    <a:pt x="2154174" y="304038"/>
                  </a:lnTo>
                  <a:close/>
                </a:path>
                <a:path w="2209165" h="304164">
                  <a:moveTo>
                    <a:pt x="46482" y="13716"/>
                  </a:moveTo>
                  <a:lnTo>
                    <a:pt x="45720" y="13716"/>
                  </a:lnTo>
                  <a:lnTo>
                    <a:pt x="45720" y="13970"/>
                  </a:lnTo>
                  <a:lnTo>
                    <a:pt x="46482" y="13716"/>
                  </a:lnTo>
                  <a:close/>
                </a:path>
                <a:path w="2209165" h="304164">
                  <a:moveTo>
                    <a:pt x="46482" y="290322"/>
                  </a:moveTo>
                  <a:lnTo>
                    <a:pt x="45720" y="290195"/>
                  </a:lnTo>
                  <a:lnTo>
                    <a:pt x="46482" y="290322"/>
                  </a:lnTo>
                  <a:close/>
                </a:path>
                <a:path w="2209165" h="304164">
                  <a:moveTo>
                    <a:pt x="51053" y="12954"/>
                  </a:moveTo>
                  <a:lnTo>
                    <a:pt x="50292" y="12954"/>
                  </a:lnTo>
                  <a:lnTo>
                    <a:pt x="51053" y="12954"/>
                  </a:lnTo>
                  <a:close/>
                </a:path>
                <a:path w="2209165" h="304164">
                  <a:moveTo>
                    <a:pt x="51054" y="291084"/>
                  </a:moveTo>
                  <a:lnTo>
                    <a:pt x="50292" y="290975"/>
                  </a:lnTo>
                  <a:lnTo>
                    <a:pt x="51054" y="291084"/>
                  </a:lnTo>
                  <a:close/>
                </a:path>
                <a:path w="2209165" h="304164">
                  <a:moveTo>
                    <a:pt x="2158746" y="304038"/>
                  </a:moveTo>
                  <a:lnTo>
                    <a:pt x="2158746" y="291084"/>
                  </a:lnTo>
                  <a:lnTo>
                    <a:pt x="2153412" y="291846"/>
                  </a:lnTo>
                  <a:lnTo>
                    <a:pt x="2154174" y="291846"/>
                  </a:lnTo>
                  <a:lnTo>
                    <a:pt x="2154174" y="304038"/>
                  </a:lnTo>
                  <a:lnTo>
                    <a:pt x="2158746" y="304038"/>
                  </a:lnTo>
                  <a:close/>
                </a:path>
                <a:path w="2209165" h="304164">
                  <a:moveTo>
                    <a:pt x="2158746" y="13081"/>
                  </a:moveTo>
                  <a:lnTo>
                    <a:pt x="2157984" y="12954"/>
                  </a:lnTo>
                  <a:lnTo>
                    <a:pt x="2158746" y="13081"/>
                  </a:lnTo>
                  <a:close/>
                </a:path>
                <a:path w="2209165" h="304164">
                  <a:moveTo>
                    <a:pt x="2162556" y="303602"/>
                  </a:moveTo>
                  <a:lnTo>
                    <a:pt x="2162556" y="290322"/>
                  </a:lnTo>
                  <a:lnTo>
                    <a:pt x="2157984" y="291084"/>
                  </a:lnTo>
                  <a:lnTo>
                    <a:pt x="2158746" y="291084"/>
                  </a:lnTo>
                  <a:lnTo>
                    <a:pt x="2158746" y="304038"/>
                  </a:lnTo>
                  <a:lnTo>
                    <a:pt x="2159508" y="304038"/>
                  </a:lnTo>
                  <a:lnTo>
                    <a:pt x="2162556" y="303602"/>
                  </a:lnTo>
                  <a:close/>
                </a:path>
                <a:path w="2209165" h="304164">
                  <a:moveTo>
                    <a:pt x="2162556" y="13933"/>
                  </a:moveTo>
                  <a:lnTo>
                    <a:pt x="2162556" y="13716"/>
                  </a:lnTo>
                  <a:lnTo>
                    <a:pt x="2161794" y="13716"/>
                  </a:lnTo>
                  <a:lnTo>
                    <a:pt x="2162556" y="13933"/>
                  </a:lnTo>
                  <a:close/>
                </a:path>
                <a:path w="2209165" h="304164">
                  <a:moveTo>
                    <a:pt x="2167128" y="302410"/>
                  </a:moveTo>
                  <a:lnTo>
                    <a:pt x="2167128" y="289560"/>
                  </a:lnTo>
                  <a:lnTo>
                    <a:pt x="2161794" y="290322"/>
                  </a:lnTo>
                  <a:lnTo>
                    <a:pt x="2162556" y="290322"/>
                  </a:lnTo>
                  <a:lnTo>
                    <a:pt x="2162556" y="303602"/>
                  </a:lnTo>
                  <a:lnTo>
                    <a:pt x="2164842" y="303276"/>
                  </a:lnTo>
                  <a:lnTo>
                    <a:pt x="2167128" y="302410"/>
                  </a:lnTo>
                  <a:close/>
                </a:path>
                <a:path w="2209165" h="304164">
                  <a:moveTo>
                    <a:pt x="2167128" y="15240"/>
                  </a:moveTo>
                  <a:lnTo>
                    <a:pt x="2166366" y="14478"/>
                  </a:lnTo>
                  <a:lnTo>
                    <a:pt x="2166366" y="15022"/>
                  </a:lnTo>
                  <a:lnTo>
                    <a:pt x="2167128" y="15240"/>
                  </a:lnTo>
                  <a:close/>
                </a:path>
                <a:path w="2209165" h="304164">
                  <a:moveTo>
                    <a:pt x="2170938" y="300968"/>
                  </a:moveTo>
                  <a:lnTo>
                    <a:pt x="2170938" y="288036"/>
                  </a:lnTo>
                  <a:lnTo>
                    <a:pt x="2166366" y="289560"/>
                  </a:lnTo>
                  <a:lnTo>
                    <a:pt x="2167128" y="289560"/>
                  </a:lnTo>
                  <a:lnTo>
                    <a:pt x="2167128" y="302410"/>
                  </a:lnTo>
                  <a:lnTo>
                    <a:pt x="2170938" y="300968"/>
                  </a:lnTo>
                  <a:close/>
                </a:path>
                <a:path w="2209165" h="304164">
                  <a:moveTo>
                    <a:pt x="2170938" y="16764"/>
                  </a:moveTo>
                  <a:lnTo>
                    <a:pt x="2170176" y="16002"/>
                  </a:lnTo>
                  <a:lnTo>
                    <a:pt x="2170176" y="16383"/>
                  </a:lnTo>
                  <a:lnTo>
                    <a:pt x="2170938" y="16764"/>
                  </a:lnTo>
                  <a:close/>
                </a:path>
                <a:path w="2209165" h="304164">
                  <a:moveTo>
                    <a:pt x="2177796" y="298371"/>
                  </a:moveTo>
                  <a:lnTo>
                    <a:pt x="2177796" y="284226"/>
                  </a:lnTo>
                  <a:lnTo>
                    <a:pt x="2173986" y="286512"/>
                  </a:lnTo>
                  <a:lnTo>
                    <a:pt x="2170176" y="288036"/>
                  </a:lnTo>
                  <a:lnTo>
                    <a:pt x="2170938" y="288036"/>
                  </a:lnTo>
                  <a:lnTo>
                    <a:pt x="2170938" y="300968"/>
                  </a:lnTo>
                  <a:lnTo>
                    <a:pt x="2177796" y="298371"/>
                  </a:lnTo>
                  <a:close/>
                </a:path>
                <a:path w="2209165" h="304164">
                  <a:moveTo>
                    <a:pt x="2177796" y="20574"/>
                  </a:moveTo>
                  <a:lnTo>
                    <a:pt x="2177034" y="19812"/>
                  </a:lnTo>
                  <a:lnTo>
                    <a:pt x="2177034" y="20116"/>
                  </a:lnTo>
                  <a:lnTo>
                    <a:pt x="2177796" y="20574"/>
                  </a:lnTo>
                  <a:close/>
                </a:path>
                <a:path w="2209165" h="304164">
                  <a:moveTo>
                    <a:pt x="2186940" y="292362"/>
                  </a:moveTo>
                  <a:lnTo>
                    <a:pt x="2186940" y="275844"/>
                  </a:lnTo>
                  <a:lnTo>
                    <a:pt x="2183892" y="279654"/>
                  </a:lnTo>
                  <a:lnTo>
                    <a:pt x="2183892" y="278892"/>
                  </a:lnTo>
                  <a:lnTo>
                    <a:pt x="2180844" y="281940"/>
                  </a:lnTo>
                  <a:lnTo>
                    <a:pt x="2177034" y="284226"/>
                  </a:lnTo>
                  <a:lnTo>
                    <a:pt x="2177796" y="284226"/>
                  </a:lnTo>
                  <a:lnTo>
                    <a:pt x="2177796" y="298371"/>
                  </a:lnTo>
                  <a:lnTo>
                    <a:pt x="2180956" y="297175"/>
                  </a:lnTo>
                  <a:lnTo>
                    <a:pt x="2186940" y="292362"/>
                  </a:lnTo>
                  <a:close/>
                </a:path>
                <a:path w="2209165" h="304164">
                  <a:moveTo>
                    <a:pt x="2186940" y="29146"/>
                  </a:moveTo>
                  <a:lnTo>
                    <a:pt x="2186940" y="28956"/>
                  </a:lnTo>
                  <a:lnTo>
                    <a:pt x="2186178" y="28194"/>
                  </a:lnTo>
                  <a:lnTo>
                    <a:pt x="2186940" y="29146"/>
                  </a:lnTo>
                  <a:close/>
                </a:path>
                <a:path w="2209165" h="304164">
                  <a:moveTo>
                    <a:pt x="2189226" y="290523"/>
                  </a:moveTo>
                  <a:lnTo>
                    <a:pt x="2189226" y="272796"/>
                  </a:lnTo>
                  <a:lnTo>
                    <a:pt x="2186178" y="276606"/>
                  </a:lnTo>
                  <a:lnTo>
                    <a:pt x="2186940" y="275844"/>
                  </a:lnTo>
                  <a:lnTo>
                    <a:pt x="2186940" y="292362"/>
                  </a:lnTo>
                  <a:lnTo>
                    <a:pt x="2189226" y="290523"/>
                  </a:lnTo>
                  <a:close/>
                </a:path>
                <a:path w="2209165" h="304164">
                  <a:moveTo>
                    <a:pt x="2189226" y="32194"/>
                  </a:moveTo>
                  <a:lnTo>
                    <a:pt x="2189226" y="32004"/>
                  </a:lnTo>
                  <a:lnTo>
                    <a:pt x="2188464" y="31242"/>
                  </a:lnTo>
                  <a:lnTo>
                    <a:pt x="2189226" y="32194"/>
                  </a:lnTo>
                  <a:close/>
                </a:path>
                <a:path w="2209165" h="304164">
                  <a:moveTo>
                    <a:pt x="2191512" y="288685"/>
                  </a:moveTo>
                  <a:lnTo>
                    <a:pt x="2191512" y="268986"/>
                  </a:lnTo>
                  <a:lnTo>
                    <a:pt x="2188464" y="272796"/>
                  </a:lnTo>
                  <a:lnTo>
                    <a:pt x="2189226" y="272796"/>
                  </a:lnTo>
                  <a:lnTo>
                    <a:pt x="2189226" y="290523"/>
                  </a:lnTo>
                  <a:lnTo>
                    <a:pt x="2191512" y="288685"/>
                  </a:lnTo>
                  <a:close/>
                </a:path>
                <a:path w="2209165" h="304164">
                  <a:moveTo>
                    <a:pt x="2191512" y="36322"/>
                  </a:moveTo>
                  <a:lnTo>
                    <a:pt x="2191512" y="35052"/>
                  </a:lnTo>
                  <a:lnTo>
                    <a:pt x="2190750" y="35052"/>
                  </a:lnTo>
                  <a:lnTo>
                    <a:pt x="2191512" y="36322"/>
                  </a:lnTo>
                  <a:close/>
                </a:path>
                <a:path w="2209165" h="304164">
                  <a:moveTo>
                    <a:pt x="2194560" y="286156"/>
                  </a:moveTo>
                  <a:lnTo>
                    <a:pt x="2194560" y="261366"/>
                  </a:lnTo>
                  <a:lnTo>
                    <a:pt x="2193036" y="265938"/>
                  </a:lnTo>
                  <a:lnTo>
                    <a:pt x="2193036" y="265176"/>
                  </a:lnTo>
                  <a:lnTo>
                    <a:pt x="2190750" y="269748"/>
                  </a:lnTo>
                  <a:lnTo>
                    <a:pt x="2191512" y="268986"/>
                  </a:lnTo>
                  <a:lnTo>
                    <a:pt x="2191512" y="288685"/>
                  </a:lnTo>
                  <a:lnTo>
                    <a:pt x="2194450" y="286321"/>
                  </a:lnTo>
                  <a:lnTo>
                    <a:pt x="2194560" y="286156"/>
                  </a:lnTo>
                  <a:close/>
                </a:path>
                <a:path w="2209165" h="304164">
                  <a:moveTo>
                    <a:pt x="2194560" y="44958"/>
                  </a:moveTo>
                  <a:lnTo>
                    <a:pt x="2194560" y="42672"/>
                  </a:lnTo>
                  <a:lnTo>
                    <a:pt x="2193798" y="42672"/>
                  </a:lnTo>
                  <a:lnTo>
                    <a:pt x="2194560" y="44958"/>
                  </a:lnTo>
                  <a:close/>
                </a:path>
                <a:path w="2209165" h="304164">
                  <a:moveTo>
                    <a:pt x="2196084" y="283861"/>
                  </a:moveTo>
                  <a:lnTo>
                    <a:pt x="2196084" y="252984"/>
                  </a:lnTo>
                  <a:lnTo>
                    <a:pt x="2195322" y="258318"/>
                  </a:lnTo>
                  <a:lnTo>
                    <a:pt x="2195322" y="257556"/>
                  </a:lnTo>
                  <a:lnTo>
                    <a:pt x="2193798" y="262128"/>
                  </a:lnTo>
                  <a:lnTo>
                    <a:pt x="2194560" y="261366"/>
                  </a:lnTo>
                  <a:lnTo>
                    <a:pt x="2194560" y="286156"/>
                  </a:lnTo>
                  <a:lnTo>
                    <a:pt x="2196084" y="2838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194808" y="4415283"/>
            <a:ext cx="171958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Short</a:t>
            </a:r>
            <a:r>
              <a:rPr sz="1600" b="1" spc="-6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wavelength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268718" y="4367785"/>
            <a:ext cx="2209165" cy="304165"/>
            <a:chOff x="5744717" y="4367784"/>
            <a:chExt cx="2209165" cy="304165"/>
          </a:xfrm>
        </p:grpSpPr>
        <p:sp>
          <p:nvSpPr>
            <p:cNvPr id="15" name="object 15"/>
            <p:cNvSpPr/>
            <p:nvPr/>
          </p:nvSpPr>
          <p:spPr>
            <a:xfrm>
              <a:off x="5750813" y="4374642"/>
              <a:ext cx="2197100" cy="291465"/>
            </a:xfrm>
            <a:custGeom>
              <a:avLst/>
              <a:gdLst/>
              <a:ahLst/>
              <a:cxnLst/>
              <a:rect l="l" t="t" r="r" b="b"/>
              <a:pathLst>
                <a:path w="2197100" h="291464">
                  <a:moveTo>
                    <a:pt x="2196846" y="242315"/>
                  </a:moveTo>
                  <a:lnTo>
                    <a:pt x="2196846" y="48005"/>
                  </a:lnTo>
                  <a:lnTo>
                    <a:pt x="2192976" y="29253"/>
                  </a:lnTo>
                  <a:lnTo>
                    <a:pt x="2182463" y="14001"/>
                  </a:lnTo>
                  <a:lnTo>
                    <a:pt x="2166949" y="3750"/>
                  </a:lnTo>
                  <a:lnTo>
                    <a:pt x="2148078" y="0"/>
                  </a:lnTo>
                  <a:lnTo>
                    <a:pt x="48767" y="0"/>
                  </a:lnTo>
                  <a:lnTo>
                    <a:pt x="29896" y="3750"/>
                  </a:lnTo>
                  <a:lnTo>
                    <a:pt x="14382" y="14001"/>
                  </a:lnTo>
                  <a:lnTo>
                    <a:pt x="3869" y="29253"/>
                  </a:lnTo>
                  <a:lnTo>
                    <a:pt x="0" y="48005"/>
                  </a:lnTo>
                  <a:lnTo>
                    <a:pt x="0" y="242315"/>
                  </a:lnTo>
                  <a:lnTo>
                    <a:pt x="3869" y="261187"/>
                  </a:lnTo>
                  <a:lnTo>
                    <a:pt x="14382" y="276701"/>
                  </a:lnTo>
                  <a:lnTo>
                    <a:pt x="29896" y="287214"/>
                  </a:lnTo>
                  <a:lnTo>
                    <a:pt x="48768" y="291083"/>
                  </a:lnTo>
                  <a:lnTo>
                    <a:pt x="2148078" y="291083"/>
                  </a:lnTo>
                  <a:lnTo>
                    <a:pt x="2166949" y="287214"/>
                  </a:lnTo>
                  <a:lnTo>
                    <a:pt x="2182463" y="276701"/>
                  </a:lnTo>
                  <a:lnTo>
                    <a:pt x="2192976" y="261187"/>
                  </a:lnTo>
                  <a:lnTo>
                    <a:pt x="2196846" y="242315"/>
                  </a:lnTo>
                  <a:close/>
                </a:path>
              </a:pathLst>
            </a:custGeom>
            <a:solidFill>
              <a:srgbClr val="5CA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44717" y="4367784"/>
              <a:ext cx="2209165" cy="304165"/>
            </a:xfrm>
            <a:custGeom>
              <a:avLst/>
              <a:gdLst/>
              <a:ahLst/>
              <a:cxnLst/>
              <a:rect l="l" t="t" r="r" b="b"/>
              <a:pathLst>
                <a:path w="2209165" h="304164">
                  <a:moveTo>
                    <a:pt x="2209038" y="255270"/>
                  </a:moveTo>
                  <a:lnTo>
                    <a:pt x="2209038" y="49530"/>
                  </a:lnTo>
                  <a:lnTo>
                    <a:pt x="2208276" y="44196"/>
                  </a:lnTo>
                  <a:lnTo>
                    <a:pt x="2176404" y="5116"/>
                  </a:lnTo>
                  <a:lnTo>
                    <a:pt x="2154174" y="0"/>
                  </a:lnTo>
                  <a:lnTo>
                    <a:pt x="54864" y="0"/>
                  </a:lnTo>
                  <a:lnTo>
                    <a:pt x="10967" y="22818"/>
                  </a:lnTo>
                  <a:lnTo>
                    <a:pt x="0" y="54864"/>
                  </a:lnTo>
                  <a:lnTo>
                    <a:pt x="0" y="249174"/>
                  </a:lnTo>
                  <a:lnTo>
                    <a:pt x="762" y="255270"/>
                  </a:lnTo>
                  <a:lnTo>
                    <a:pt x="2286" y="265938"/>
                  </a:lnTo>
                  <a:lnTo>
                    <a:pt x="4572" y="270510"/>
                  </a:lnTo>
                  <a:lnTo>
                    <a:pt x="6858" y="275844"/>
                  </a:lnTo>
                  <a:lnTo>
                    <a:pt x="9906" y="279654"/>
                  </a:lnTo>
                  <a:lnTo>
                    <a:pt x="12954" y="284226"/>
                  </a:lnTo>
                  <a:lnTo>
                    <a:pt x="12954" y="51054"/>
                  </a:lnTo>
                  <a:lnTo>
                    <a:pt x="13716" y="46482"/>
                  </a:lnTo>
                  <a:lnTo>
                    <a:pt x="13716" y="47244"/>
                  </a:lnTo>
                  <a:lnTo>
                    <a:pt x="14478" y="42672"/>
                  </a:lnTo>
                  <a:lnTo>
                    <a:pt x="16002" y="38100"/>
                  </a:lnTo>
                  <a:lnTo>
                    <a:pt x="16002" y="38862"/>
                  </a:lnTo>
                  <a:lnTo>
                    <a:pt x="17526" y="36322"/>
                  </a:lnTo>
                  <a:lnTo>
                    <a:pt x="17526" y="35052"/>
                  </a:lnTo>
                  <a:lnTo>
                    <a:pt x="19812" y="32194"/>
                  </a:lnTo>
                  <a:lnTo>
                    <a:pt x="19812" y="32004"/>
                  </a:lnTo>
                  <a:lnTo>
                    <a:pt x="22097" y="29146"/>
                  </a:lnTo>
                  <a:lnTo>
                    <a:pt x="22097" y="28956"/>
                  </a:lnTo>
                  <a:lnTo>
                    <a:pt x="25145" y="25146"/>
                  </a:lnTo>
                  <a:lnTo>
                    <a:pt x="25145" y="25908"/>
                  </a:lnTo>
                  <a:lnTo>
                    <a:pt x="28194" y="22860"/>
                  </a:lnTo>
                  <a:lnTo>
                    <a:pt x="32004" y="19812"/>
                  </a:lnTo>
                  <a:lnTo>
                    <a:pt x="32004" y="20116"/>
                  </a:lnTo>
                  <a:lnTo>
                    <a:pt x="34290" y="18745"/>
                  </a:lnTo>
                  <a:lnTo>
                    <a:pt x="34290" y="18288"/>
                  </a:lnTo>
                  <a:lnTo>
                    <a:pt x="38862" y="16002"/>
                  </a:lnTo>
                  <a:lnTo>
                    <a:pt x="38862" y="16383"/>
                  </a:lnTo>
                  <a:lnTo>
                    <a:pt x="42672" y="14478"/>
                  </a:lnTo>
                  <a:lnTo>
                    <a:pt x="42672" y="14986"/>
                  </a:lnTo>
                  <a:lnTo>
                    <a:pt x="46482" y="13716"/>
                  </a:lnTo>
                  <a:lnTo>
                    <a:pt x="50292" y="13081"/>
                  </a:lnTo>
                  <a:lnTo>
                    <a:pt x="2158746" y="13081"/>
                  </a:lnTo>
                  <a:lnTo>
                    <a:pt x="2162556" y="13716"/>
                  </a:lnTo>
                  <a:lnTo>
                    <a:pt x="2166366" y="14986"/>
                  </a:lnTo>
                  <a:lnTo>
                    <a:pt x="2166366" y="14478"/>
                  </a:lnTo>
                  <a:lnTo>
                    <a:pt x="2170176" y="16383"/>
                  </a:lnTo>
                  <a:lnTo>
                    <a:pt x="2170176" y="16002"/>
                  </a:lnTo>
                  <a:lnTo>
                    <a:pt x="2174748" y="18288"/>
                  </a:lnTo>
                  <a:lnTo>
                    <a:pt x="2174748" y="18745"/>
                  </a:lnTo>
                  <a:lnTo>
                    <a:pt x="2177796" y="20574"/>
                  </a:lnTo>
                  <a:lnTo>
                    <a:pt x="2177796" y="19812"/>
                  </a:lnTo>
                  <a:lnTo>
                    <a:pt x="2183892" y="25908"/>
                  </a:lnTo>
                  <a:lnTo>
                    <a:pt x="2183892" y="25146"/>
                  </a:lnTo>
                  <a:lnTo>
                    <a:pt x="2186940" y="28956"/>
                  </a:lnTo>
                  <a:lnTo>
                    <a:pt x="2186940" y="29146"/>
                  </a:lnTo>
                  <a:lnTo>
                    <a:pt x="2189226" y="32004"/>
                  </a:lnTo>
                  <a:lnTo>
                    <a:pt x="2189226" y="31242"/>
                  </a:lnTo>
                  <a:lnTo>
                    <a:pt x="2191512" y="35052"/>
                  </a:lnTo>
                  <a:lnTo>
                    <a:pt x="2191512" y="36322"/>
                  </a:lnTo>
                  <a:lnTo>
                    <a:pt x="2193036" y="38862"/>
                  </a:lnTo>
                  <a:lnTo>
                    <a:pt x="2193036" y="38100"/>
                  </a:lnTo>
                  <a:lnTo>
                    <a:pt x="2194560" y="42672"/>
                  </a:lnTo>
                  <a:lnTo>
                    <a:pt x="2195322" y="47244"/>
                  </a:lnTo>
                  <a:lnTo>
                    <a:pt x="2195322" y="46482"/>
                  </a:lnTo>
                  <a:lnTo>
                    <a:pt x="2196084" y="51054"/>
                  </a:lnTo>
                  <a:lnTo>
                    <a:pt x="2196084" y="284295"/>
                  </a:lnTo>
                  <a:lnTo>
                    <a:pt x="2204029" y="272338"/>
                  </a:lnTo>
                  <a:lnTo>
                    <a:pt x="2209038" y="255270"/>
                  </a:lnTo>
                  <a:close/>
                </a:path>
                <a:path w="2209165" h="304164">
                  <a:moveTo>
                    <a:pt x="18288" y="269748"/>
                  </a:moveTo>
                  <a:lnTo>
                    <a:pt x="16002" y="265176"/>
                  </a:lnTo>
                  <a:lnTo>
                    <a:pt x="16002" y="265938"/>
                  </a:lnTo>
                  <a:lnTo>
                    <a:pt x="14478" y="261366"/>
                  </a:lnTo>
                  <a:lnTo>
                    <a:pt x="14478" y="262128"/>
                  </a:lnTo>
                  <a:lnTo>
                    <a:pt x="13716" y="257556"/>
                  </a:lnTo>
                  <a:lnTo>
                    <a:pt x="13716" y="258318"/>
                  </a:lnTo>
                  <a:lnTo>
                    <a:pt x="12954" y="252984"/>
                  </a:lnTo>
                  <a:lnTo>
                    <a:pt x="12954" y="284226"/>
                  </a:lnTo>
                  <a:lnTo>
                    <a:pt x="16002" y="288036"/>
                  </a:lnTo>
                  <a:lnTo>
                    <a:pt x="17526" y="289560"/>
                  </a:lnTo>
                  <a:lnTo>
                    <a:pt x="17526" y="268986"/>
                  </a:lnTo>
                  <a:lnTo>
                    <a:pt x="18288" y="269748"/>
                  </a:lnTo>
                  <a:close/>
                </a:path>
                <a:path w="2209165" h="304164">
                  <a:moveTo>
                    <a:pt x="18288" y="35052"/>
                  </a:moveTo>
                  <a:lnTo>
                    <a:pt x="17526" y="35052"/>
                  </a:lnTo>
                  <a:lnTo>
                    <a:pt x="17526" y="36322"/>
                  </a:lnTo>
                  <a:lnTo>
                    <a:pt x="18288" y="35052"/>
                  </a:lnTo>
                  <a:close/>
                </a:path>
                <a:path w="2209165" h="304164">
                  <a:moveTo>
                    <a:pt x="20574" y="272796"/>
                  </a:moveTo>
                  <a:lnTo>
                    <a:pt x="17526" y="268986"/>
                  </a:lnTo>
                  <a:lnTo>
                    <a:pt x="17526" y="289560"/>
                  </a:lnTo>
                  <a:lnTo>
                    <a:pt x="19812" y="291846"/>
                  </a:lnTo>
                  <a:lnTo>
                    <a:pt x="19812" y="272796"/>
                  </a:lnTo>
                  <a:lnTo>
                    <a:pt x="20574" y="272796"/>
                  </a:lnTo>
                  <a:close/>
                </a:path>
                <a:path w="2209165" h="304164">
                  <a:moveTo>
                    <a:pt x="20574" y="31242"/>
                  </a:moveTo>
                  <a:lnTo>
                    <a:pt x="19812" y="32004"/>
                  </a:lnTo>
                  <a:lnTo>
                    <a:pt x="19812" y="32194"/>
                  </a:lnTo>
                  <a:lnTo>
                    <a:pt x="20574" y="31242"/>
                  </a:lnTo>
                  <a:close/>
                </a:path>
                <a:path w="2209165" h="304164">
                  <a:moveTo>
                    <a:pt x="22860" y="276606"/>
                  </a:moveTo>
                  <a:lnTo>
                    <a:pt x="19812" y="272796"/>
                  </a:lnTo>
                  <a:lnTo>
                    <a:pt x="19812" y="291846"/>
                  </a:lnTo>
                  <a:lnTo>
                    <a:pt x="22098" y="293370"/>
                  </a:lnTo>
                  <a:lnTo>
                    <a:pt x="22098" y="275844"/>
                  </a:lnTo>
                  <a:lnTo>
                    <a:pt x="22860" y="276606"/>
                  </a:lnTo>
                  <a:close/>
                </a:path>
                <a:path w="2209165" h="304164">
                  <a:moveTo>
                    <a:pt x="22859" y="28194"/>
                  </a:moveTo>
                  <a:lnTo>
                    <a:pt x="22097" y="28956"/>
                  </a:lnTo>
                  <a:lnTo>
                    <a:pt x="22097" y="29146"/>
                  </a:lnTo>
                  <a:lnTo>
                    <a:pt x="22859" y="28194"/>
                  </a:lnTo>
                  <a:close/>
                </a:path>
                <a:path w="2209165" h="304164">
                  <a:moveTo>
                    <a:pt x="32004" y="284226"/>
                  </a:moveTo>
                  <a:lnTo>
                    <a:pt x="28194" y="281940"/>
                  </a:lnTo>
                  <a:lnTo>
                    <a:pt x="25146" y="278892"/>
                  </a:lnTo>
                  <a:lnTo>
                    <a:pt x="25146" y="279654"/>
                  </a:lnTo>
                  <a:lnTo>
                    <a:pt x="22098" y="275844"/>
                  </a:lnTo>
                  <a:lnTo>
                    <a:pt x="22098" y="293370"/>
                  </a:lnTo>
                  <a:lnTo>
                    <a:pt x="24384" y="294894"/>
                  </a:lnTo>
                  <a:lnTo>
                    <a:pt x="28956" y="297180"/>
                  </a:lnTo>
                  <a:lnTo>
                    <a:pt x="31242" y="298704"/>
                  </a:lnTo>
                  <a:lnTo>
                    <a:pt x="31242" y="284226"/>
                  </a:lnTo>
                  <a:lnTo>
                    <a:pt x="32004" y="284226"/>
                  </a:lnTo>
                  <a:close/>
                </a:path>
                <a:path w="2209165" h="304164">
                  <a:moveTo>
                    <a:pt x="32004" y="20116"/>
                  </a:moveTo>
                  <a:lnTo>
                    <a:pt x="32004" y="19812"/>
                  </a:lnTo>
                  <a:lnTo>
                    <a:pt x="31242" y="20574"/>
                  </a:lnTo>
                  <a:lnTo>
                    <a:pt x="32004" y="20116"/>
                  </a:lnTo>
                  <a:close/>
                </a:path>
                <a:path w="2209165" h="304164">
                  <a:moveTo>
                    <a:pt x="35052" y="286512"/>
                  </a:moveTo>
                  <a:lnTo>
                    <a:pt x="31242" y="284226"/>
                  </a:lnTo>
                  <a:lnTo>
                    <a:pt x="31242" y="298704"/>
                  </a:lnTo>
                  <a:lnTo>
                    <a:pt x="33528" y="300228"/>
                  </a:lnTo>
                  <a:lnTo>
                    <a:pt x="34290" y="300445"/>
                  </a:lnTo>
                  <a:lnTo>
                    <a:pt x="34290" y="286512"/>
                  </a:lnTo>
                  <a:lnTo>
                    <a:pt x="35052" y="286512"/>
                  </a:lnTo>
                  <a:close/>
                </a:path>
                <a:path w="2209165" h="304164">
                  <a:moveTo>
                    <a:pt x="35052" y="18288"/>
                  </a:moveTo>
                  <a:lnTo>
                    <a:pt x="34290" y="18288"/>
                  </a:lnTo>
                  <a:lnTo>
                    <a:pt x="34290" y="18745"/>
                  </a:lnTo>
                  <a:lnTo>
                    <a:pt x="35052" y="18288"/>
                  </a:lnTo>
                  <a:close/>
                </a:path>
                <a:path w="2209165" h="304164">
                  <a:moveTo>
                    <a:pt x="38862" y="288036"/>
                  </a:moveTo>
                  <a:lnTo>
                    <a:pt x="34290" y="286512"/>
                  </a:lnTo>
                  <a:lnTo>
                    <a:pt x="34290" y="300445"/>
                  </a:lnTo>
                  <a:lnTo>
                    <a:pt x="38100" y="301534"/>
                  </a:lnTo>
                  <a:lnTo>
                    <a:pt x="38100" y="288036"/>
                  </a:lnTo>
                  <a:lnTo>
                    <a:pt x="38862" y="288036"/>
                  </a:lnTo>
                  <a:close/>
                </a:path>
                <a:path w="2209165" h="304164">
                  <a:moveTo>
                    <a:pt x="38862" y="16383"/>
                  </a:moveTo>
                  <a:lnTo>
                    <a:pt x="38862" y="16002"/>
                  </a:lnTo>
                  <a:lnTo>
                    <a:pt x="38100" y="16764"/>
                  </a:lnTo>
                  <a:lnTo>
                    <a:pt x="38862" y="16383"/>
                  </a:lnTo>
                  <a:close/>
                </a:path>
                <a:path w="2209165" h="304164">
                  <a:moveTo>
                    <a:pt x="42672" y="289560"/>
                  </a:moveTo>
                  <a:lnTo>
                    <a:pt x="38100" y="288036"/>
                  </a:lnTo>
                  <a:lnTo>
                    <a:pt x="38100" y="301534"/>
                  </a:lnTo>
                  <a:lnTo>
                    <a:pt x="41910" y="302622"/>
                  </a:lnTo>
                  <a:lnTo>
                    <a:pt x="41910" y="289560"/>
                  </a:lnTo>
                  <a:lnTo>
                    <a:pt x="42672" y="289560"/>
                  </a:lnTo>
                  <a:close/>
                </a:path>
                <a:path w="2209165" h="304164">
                  <a:moveTo>
                    <a:pt x="42672" y="14986"/>
                  </a:moveTo>
                  <a:lnTo>
                    <a:pt x="42672" y="14478"/>
                  </a:lnTo>
                  <a:lnTo>
                    <a:pt x="41910" y="15240"/>
                  </a:lnTo>
                  <a:lnTo>
                    <a:pt x="42672" y="14986"/>
                  </a:lnTo>
                  <a:close/>
                </a:path>
                <a:path w="2209165" h="304164">
                  <a:moveTo>
                    <a:pt x="2158746" y="304038"/>
                  </a:moveTo>
                  <a:lnTo>
                    <a:pt x="2158746" y="291084"/>
                  </a:lnTo>
                  <a:lnTo>
                    <a:pt x="2154174" y="291846"/>
                  </a:lnTo>
                  <a:lnTo>
                    <a:pt x="54864" y="291846"/>
                  </a:lnTo>
                  <a:lnTo>
                    <a:pt x="50292" y="291084"/>
                  </a:lnTo>
                  <a:lnTo>
                    <a:pt x="50292" y="290957"/>
                  </a:lnTo>
                  <a:lnTo>
                    <a:pt x="41910" y="289560"/>
                  </a:lnTo>
                  <a:lnTo>
                    <a:pt x="41910" y="302622"/>
                  </a:lnTo>
                  <a:lnTo>
                    <a:pt x="44196" y="303276"/>
                  </a:lnTo>
                  <a:lnTo>
                    <a:pt x="49530" y="304038"/>
                  </a:lnTo>
                  <a:lnTo>
                    <a:pt x="50292" y="304038"/>
                  </a:lnTo>
                  <a:lnTo>
                    <a:pt x="50292" y="291084"/>
                  </a:lnTo>
                  <a:lnTo>
                    <a:pt x="51054" y="291084"/>
                  </a:lnTo>
                  <a:lnTo>
                    <a:pt x="51054" y="304038"/>
                  </a:lnTo>
                  <a:lnTo>
                    <a:pt x="2158746" y="304038"/>
                  </a:lnTo>
                  <a:close/>
                </a:path>
                <a:path w="2209165" h="304164">
                  <a:moveTo>
                    <a:pt x="51053" y="12954"/>
                  </a:moveTo>
                  <a:lnTo>
                    <a:pt x="50292" y="12954"/>
                  </a:lnTo>
                  <a:lnTo>
                    <a:pt x="51053" y="12954"/>
                  </a:lnTo>
                  <a:close/>
                </a:path>
                <a:path w="2209165" h="304164">
                  <a:moveTo>
                    <a:pt x="55626" y="291846"/>
                  </a:moveTo>
                  <a:lnTo>
                    <a:pt x="54864" y="291737"/>
                  </a:lnTo>
                  <a:lnTo>
                    <a:pt x="55626" y="291846"/>
                  </a:lnTo>
                  <a:close/>
                </a:path>
                <a:path w="2209165" h="304164">
                  <a:moveTo>
                    <a:pt x="2158746" y="13081"/>
                  </a:moveTo>
                  <a:lnTo>
                    <a:pt x="2157984" y="12954"/>
                  </a:lnTo>
                  <a:lnTo>
                    <a:pt x="2158746" y="13081"/>
                  </a:lnTo>
                  <a:close/>
                </a:path>
                <a:path w="2209165" h="304164">
                  <a:moveTo>
                    <a:pt x="2167128" y="302399"/>
                  </a:moveTo>
                  <a:lnTo>
                    <a:pt x="2167128" y="289560"/>
                  </a:lnTo>
                  <a:lnTo>
                    <a:pt x="2157984" y="291084"/>
                  </a:lnTo>
                  <a:lnTo>
                    <a:pt x="2158746" y="291084"/>
                  </a:lnTo>
                  <a:lnTo>
                    <a:pt x="2158746" y="304038"/>
                  </a:lnTo>
                  <a:lnTo>
                    <a:pt x="2159508" y="304038"/>
                  </a:lnTo>
                  <a:lnTo>
                    <a:pt x="2164842" y="303276"/>
                  </a:lnTo>
                  <a:lnTo>
                    <a:pt x="2167128" y="302399"/>
                  </a:lnTo>
                  <a:close/>
                </a:path>
                <a:path w="2209165" h="304164">
                  <a:moveTo>
                    <a:pt x="2167128" y="15240"/>
                  </a:moveTo>
                  <a:lnTo>
                    <a:pt x="2166366" y="14478"/>
                  </a:lnTo>
                  <a:lnTo>
                    <a:pt x="2166366" y="14986"/>
                  </a:lnTo>
                  <a:lnTo>
                    <a:pt x="2167128" y="15240"/>
                  </a:lnTo>
                  <a:close/>
                </a:path>
                <a:path w="2209165" h="304164">
                  <a:moveTo>
                    <a:pt x="2170938" y="300938"/>
                  </a:moveTo>
                  <a:lnTo>
                    <a:pt x="2170938" y="288036"/>
                  </a:lnTo>
                  <a:lnTo>
                    <a:pt x="2166366" y="289560"/>
                  </a:lnTo>
                  <a:lnTo>
                    <a:pt x="2167128" y="289560"/>
                  </a:lnTo>
                  <a:lnTo>
                    <a:pt x="2167128" y="302399"/>
                  </a:lnTo>
                  <a:lnTo>
                    <a:pt x="2170938" y="300938"/>
                  </a:lnTo>
                  <a:close/>
                </a:path>
                <a:path w="2209165" h="304164">
                  <a:moveTo>
                    <a:pt x="2170938" y="16764"/>
                  </a:moveTo>
                  <a:lnTo>
                    <a:pt x="2170176" y="16002"/>
                  </a:lnTo>
                  <a:lnTo>
                    <a:pt x="2170176" y="16383"/>
                  </a:lnTo>
                  <a:lnTo>
                    <a:pt x="2170938" y="16764"/>
                  </a:lnTo>
                  <a:close/>
                </a:path>
                <a:path w="2209165" h="304164">
                  <a:moveTo>
                    <a:pt x="2174748" y="299477"/>
                  </a:moveTo>
                  <a:lnTo>
                    <a:pt x="2174748" y="286512"/>
                  </a:lnTo>
                  <a:lnTo>
                    <a:pt x="2170176" y="288036"/>
                  </a:lnTo>
                  <a:lnTo>
                    <a:pt x="2170938" y="288036"/>
                  </a:lnTo>
                  <a:lnTo>
                    <a:pt x="2170938" y="300938"/>
                  </a:lnTo>
                  <a:lnTo>
                    <a:pt x="2174748" y="299477"/>
                  </a:lnTo>
                  <a:close/>
                </a:path>
                <a:path w="2209165" h="304164">
                  <a:moveTo>
                    <a:pt x="2174748" y="18745"/>
                  </a:moveTo>
                  <a:lnTo>
                    <a:pt x="2174748" y="18288"/>
                  </a:lnTo>
                  <a:lnTo>
                    <a:pt x="2173986" y="18288"/>
                  </a:lnTo>
                  <a:lnTo>
                    <a:pt x="2174748" y="18745"/>
                  </a:lnTo>
                  <a:close/>
                </a:path>
                <a:path w="2209165" h="304164">
                  <a:moveTo>
                    <a:pt x="2186940" y="292554"/>
                  </a:moveTo>
                  <a:lnTo>
                    <a:pt x="2186940" y="275844"/>
                  </a:lnTo>
                  <a:lnTo>
                    <a:pt x="2183892" y="279654"/>
                  </a:lnTo>
                  <a:lnTo>
                    <a:pt x="2183892" y="278892"/>
                  </a:lnTo>
                  <a:lnTo>
                    <a:pt x="2180844" y="281940"/>
                  </a:lnTo>
                  <a:lnTo>
                    <a:pt x="2177796" y="284226"/>
                  </a:lnTo>
                  <a:lnTo>
                    <a:pt x="2173986" y="286512"/>
                  </a:lnTo>
                  <a:lnTo>
                    <a:pt x="2174748" y="286512"/>
                  </a:lnTo>
                  <a:lnTo>
                    <a:pt x="2174748" y="299477"/>
                  </a:lnTo>
                  <a:lnTo>
                    <a:pt x="2181466" y="296901"/>
                  </a:lnTo>
                  <a:lnTo>
                    <a:pt x="2186940" y="292554"/>
                  </a:lnTo>
                  <a:close/>
                </a:path>
                <a:path w="2209165" h="304164">
                  <a:moveTo>
                    <a:pt x="2186940" y="29146"/>
                  </a:moveTo>
                  <a:lnTo>
                    <a:pt x="2186940" y="28956"/>
                  </a:lnTo>
                  <a:lnTo>
                    <a:pt x="2186178" y="28194"/>
                  </a:lnTo>
                  <a:lnTo>
                    <a:pt x="2186940" y="29146"/>
                  </a:lnTo>
                  <a:close/>
                </a:path>
                <a:path w="2209165" h="304164">
                  <a:moveTo>
                    <a:pt x="2191512" y="288922"/>
                  </a:moveTo>
                  <a:lnTo>
                    <a:pt x="2191512" y="268986"/>
                  </a:lnTo>
                  <a:lnTo>
                    <a:pt x="2189226" y="272796"/>
                  </a:lnTo>
                  <a:lnTo>
                    <a:pt x="2186178" y="276606"/>
                  </a:lnTo>
                  <a:lnTo>
                    <a:pt x="2186940" y="275844"/>
                  </a:lnTo>
                  <a:lnTo>
                    <a:pt x="2186940" y="292554"/>
                  </a:lnTo>
                  <a:lnTo>
                    <a:pt x="2191512" y="288922"/>
                  </a:lnTo>
                  <a:close/>
                </a:path>
                <a:path w="2209165" h="304164">
                  <a:moveTo>
                    <a:pt x="2191512" y="36322"/>
                  </a:moveTo>
                  <a:lnTo>
                    <a:pt x="2191512" y="35052"/>
                  </a:lnTo>
                  <a:lnTo>
                    <a:pt x="2190750" y="35052"/>
                  </a:lnTo>
                  <a:lnTo>
                    <a:pt x="2191512" y="36322"/>
                  </a:lnTo>
                  <a:close/>
                </a:path>
                <a:path w="2209165" h="304164">
                  <a:moveTo>
                    <a:pt x="2196084" y="284295"/>
                  </a:moveTo>
                  <a:lnTo>
                    <a:pt x="2196084" y="252984"/>
                  </a:lnTo>
                  <a:lnTo>
                    <a:pt x="2195322" y="258318"/>
                  </a:lnTo>
                  <a:lnTo>
                    <a:pt x="2195322" y="257556"/>
                  </a:lnTo>
                  <a:lnTo>
                    <a:pt x="2194560" y="262128"/>
                  </a:lnTo>
                  <a:lnTo>
                    <a:pt x="2194560" y="261366"/>
                  </a:lnTo>
                  <a:lnTo>
                    <a:pt x="2193036" y="265938"/>
                  </a:lnTo>
                  <a:lnTo>
                    <a:pt x="2193036" y="265176"/>
                  </a:lnTo>
                  <a:lnTo>
                    <a:pt x="2190750" y="269748"/>
                  </a:lnTo>
                  <a:lnTo>
                    <a:pt x="2191512" y="268986"/>
                  </a:lnTo>
                  <a:lnTo>
                    <a:pt x="2191512" y="288922"/>
                  </a:lnTo>
                  <a:lnTo>
                    <a:pt x="2194683" y="286402"/>
                  </a:lnTo>
                  <a:lnTo>
                    <a:pt x="2196084" y="2842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507479" y="4415283"/>
            <a:ext cx="173037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Serious</a:t>
            </a:r>
            <a:r>
              <a:rPr sz="1600" b="1" spc="-6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path-loss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632710" y="4950714"/>
            <a:ext cx="2208530" cy="303530"/>
            <a:chOff x="1108710" y="4950714"/>
            <a:chExt cx="2208530" cy="303530"/>
          </a:xfrm>
        </p:grpSpPr>
        <p:sp>
          <p:nvSpPr>
            <p:cNvPr id="19" name="object 19"/>
            <p:cNvSpPr/>
            <p:nvPr/>
          </p:nvSpPr>
          <p:spPr>
            <a:xfrm>
              <a:off x="1114806" y="4956810"/>
              <a:ext cx="2196465" cy="291465"/>
            </a:xfrm>
            <a:custGeom>
              <a:avLst/>
              <a:gdLst/>
              <a:ahLst/>
              <a:cxnLst/>
              <a:rect l="l" t="t" r="r" b="b"/>
              <a:pathLst>
                <a:path w="2196465" h="291464">
                  <a:moveTo>
                    <a:pt x="2196084" y="242316"/>
                  </a:moveTo>
                  <a:lnTo>
                    <a:pt x="2196084" y="48768"/>
                  </a:lnTo>
                  <a:lnTo>
                    <a:pt x="2192321" y="29575"/>
                  </a:lnTo>
                  <a:lnTo>
                    <a:pt x="2181987" y="14097"/>
                  </a:lnTo>
                  <a:lnTo>
                    <a:pt x="2166508" y="3762"/>
                  </a:lnTo>
                  <a:lnTo>
                    <a:pt x="2147316" y="0"/>
                  </a:lnTo>
                  <a:lnTo>
                    <a:pt x="48767" y="0"/>
                  </a:lnTo>
                  <a:lnTo>
                    <a:pt x="29575" y="3762"/>
                  </a:lnTo>
                  <a:lnTo>
                    <a:pt x="14096" y="14097"/>
                  </a:lnTo>
                  <a:lnTo>
                    <a:pt x="3762" y="29575"/>
                  </a:lnTo>
                  <a:lnTo>
                    <a:pt x="0" y="48768"/>
                  </a:lnTo>
                  <a:lnTo>
                    <a:pt x="0" y="242316"/>
                  </a:lnTo>
                  <a:lnTo>
                    <a:pt x="3762" y="261187"/>
                  </a:lnTo>
                  <a:lnTo>
                    <a:pt x="14097" y="276701"/>
                  </a:lnTo>
                  <a:lnTo>
                    <a:pt x="29575" y="287214"/>
                  </a:lnTo>
                  <a:lnTo>
                    <a:pt x="48768" y="291084"/>
                  </a:lnTo>
                  <a:lnTo>
                    <a:pt x="2147316" y="291084"/>
                  </a:lnTo>
                  <a:lnTo>
                    <a:pt x="2166508" y="287214"/>
                  </a:lnTo>
                  <a:lnTo>
                    <a:pt x="2181987" y="276701"/>
                  </a:lnTo>
                  <a:lnTo>
                    <a:pt x="2192321" y="261187"/>
                  </a:lnTo>
                  <a:lnTo>
                    <a:pt x="2196084" y="242316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08710" y="4950714"/>
              <a:ext cx="2208530" cy="303530"/>
            </a:xfrm>
            <a:custGeom>
              <a:avLst/>
              <a:gdLst/>
              <a:ahLst/>
              <a:cxnLst/>
              <a:rect l="l" t="t" r="r" b="b"/>
              <a:pathLst>
                <a:path w="2208529" h="303529">
                  <a:moveTo>
                    <a:pt x="2208276" y="254508"/>
                  </a:moveTo>
                  <a:lnTo>
                    <a:pt x="2208276" y="48768"/>
                  </a:lnTo>
                  <a:lnTo>
                    <a:pt x="2207514" y="43434"/>
                  </a:lnTo>
                  <a:lnTo>
                    <a:pt x="2201457" y="27446"/>
                  </a:lnTo>
                  <a:lnTo>
                    <a:pt x="2190545" y="13925"/>
                  </a:lnTo>
                  <a:lnTo>
                    <a:pt x="2176115" y="4300"/>
                  </a:lnTo>
                  <a:lnTo>
                    <a:pt x="2159508" y="0"/>
                  </a:lnTo>
                  <a:lnTo>
                    <a:pt x="54102" y="0"/>
                  </a:lnTo>
                  <a:lnTo>
                    <a:pt x="9623" y="22990"/>
                  </a:lnTo>
                  <a:lnTo>
                    <a:pt x="0" y="48768"/>
                  </a:lnTo>
                  <a:lnTo>
                    <a:pt x="0" y="254508"/>
                  </a:lnTo>
                  <a:lnTo>
                    <a:pt x="12192" y="283268"/>
                  </a:lnTo>
                  <a:lnTo>
                    <a:pt x="12192" y="54864"/>
                  </a:lnTo>
                  <a:lnTo>
                    <a:pt x="12954" y="49530"/>
                  </a:lnTo>
                  <a:lnTo>
                    <a:pt x="12954" y="46482"/>
                  </a:lnTo>
                  <a:lnTo>
                    <a:pt x="14478" y="41910"/>
                  </a:lnTo>
                  <a:lnTo>
                    <a:pt x="15240" y="40005"/>
                  </a:lnTo>
                  <a:lnTo>
                    <a:pt x="15240" y="38100"/>
                  </a:lnTo>
                  <a:lnTo>
                    <a:pt x="17526" y="34290"/>
                  </a:lnTo>
                  <a:lnTo>
                    <a:pt x="17526" y="35052"/>
                  </a:lnTo>
                  <a:lnTo>
                    <a:pt x="19050" y="32004"/>
                  </a:lnTo>
                  <a:lnTo>
                    <a:pt x="19050" y="31242"/>
                  </a:lnTo>
                  <a:lnTo>
                    <a:pt x="22097" y="27432"/>
                  </a:lnTo>
                  <a:lnTo>
                    <a:pt x="22097" y="28194"/>
                  </a:lnTo>
                  <a:lnTo>
                    <a:pt x="24383" y="25336"/>
                  </a:lnTo>
                  <a:lnTo>
                    <a:pt x="24383" y="25146"/>
                  </a:lnTo>
                  <a:lnTo>
                    <a:pt x="25145" y="24384"/>
                  </a:lnTo>
                  <a:lnTo>
                    <a:pt x="25145" y="24536"/>
                  </a:lnTo>
                  <a:lnTo>
                    <a:pt x="27432" y="22707"/>
                  </a:lnTo>
                  <a:lnTo>
                    <a:pt x="27432" y="22098"/>
                  </a:lnTo>
                  <a:lnTo>
                    <a:pt x="31242" y="19050"/>
                  </a:lnTo>
                  <a:lnTo>
                    <a:pt x="31242" y="19431"/>
                  </a:lnTo>
                  <a:lnTo>
                    <a:pt x="34290" y="17907"/>
                  </a:lnTo>
                  <a:lnTo>
                    <a:pt x="34290" y="17526"/>
                  </a:lnTo>
                  <a:lnTo>
                    <a:pt x="38862" y="15240"/>
                  </a:lnTo>
                  <a:lnTo>
                    <a:pt x="38862" y="15748"/>
                  </a:lnTo>
                  <a:lnTo>
                    <a:pt x="41910" y="14732"/>
                  </a:lnTo>
                  <a:lnTo>
                    <a:pt x="41910" y="14478"/>
                  </a:lnTo>
                  <a:lnTo>
                    <a:pt x="45720" y="13208"/>
                  </a:lnTo>
                  <a:lnTo>
                    <a:pt x="45720" y="12954"/>
                  </a:lnTo>
                  <a:lnTo>
                    <a:pt x="50292" y="12192"/>
                  </a:lnTo>
                  <a:lnTo>
                    <a:pt x="50292" y="12954"/>
                  </a:lnTo>
                  <a:lnTo>
                    <a:pt x="54102" y="12319"/>
                  </a:lnTo>
                  <a:lnTo>
                    <a:pt x="2153412" y="12192"/>
                  </a:lnTo>
                  <a:lnTo>
                    <a:pt x="2157984" y="12845"/>
                  </a:lnTo>
                  <a:lnTo>
                    <a:pt x="2157984" y="12192"/>
                  </a:lnTo>
                  <a:lnTo>
                    <a:pt x="2162556" y="12954"/>
                  </a:lnTo>
                  <a:lnTo>
                    <a:pt x="2162556" y="13208"/>
                  </a:lnTo>
                  <a:lnTo>
                    <a:pt x="2166366" y="14478"/>
                  </a:lnTo>
                  <a:lnTo>
                    <a:pt x="2170176" y="16002"/>
                  </a:lnTo>
                  <a:lnTo>
                    <a:pt x="2170176" y="15240"/>
                  </a:lnTo>
                  <a:lnTo>
                    <a:pt x="2177034" y="19354"/>
                  </a:lnTo>
                  <a:lnTo>
                    <a:pt x="2177034" y="19050"/>
                  </a:lnTo>
                  <a:lnTo>
                    <a:pt x="2180844" y="22098"/>
                  </a:lnTo>
                  <a:lnTo>
                    <a:pt x="2180844" y="22707"/>
                  </a:lnTo>
                  <a:lnTo>
                    <a:pt x="2183130" y="24536"/>
                  </a:lnTo>
                  <a:lnTo>
                    <a:pt x="2183130" y="24384"/>
                  </a:lnTo>
                  <a:lnTo>
                    <a:pt x="2183892" y="25146"/>
                  </a:lnTo>
                  <a:lnTo>
                    <a:pt x="2183892" y="25336"/>
                  </a:lnTo>
                  <a:lnTo>
                    <a:pt x="2186178" y="28194"/>
                  </a:lnTo>
                  <a:lnTo>
                    <a:pt x="2186178" y="27432"/>
                  </a:lnTo>
                  <a:lnTo>
                    <a:pt x="2189226" y="31242"/>
                  </a:lnTo>
                  <a:lnTo>
                    <a:pt x="2189226" y="32004"/>
                  </a:lnTo>
                  <a:lnTo>
                    <a:pt x="2190750" y="35052"/>
                  </a:lnTo>
                  <a:lnTo>
                    <a:pt x="2190750" y="34290"/>
                  </a:lnTo>
                  <a:lnTo>
                    <a:pt x="2193036" y="38100"/>
                  </a:lnTo>
                  <a:lnTo>
                    <a:pt x="2193036" y="40005"/>
                  </a:lnTo>
                  <a:lnTo>
                    <a:pt x="2193798" y="41910"/>
                  </a:lnTo>
                  <a:lnTo>
                    <a:pt x="2195322" y="46482"/>
                  </a:lnTo>
                  <a:lnTo>
                    <a:pt x="2195322" y="45720"/>
                  </a:lnTo>
                  <a:lnTo>
                    <a:pt x="2196084" y="50292"/>
                  </a:lnTo>
                  <a:lnTo>
                    <a:pt x="2196084" y="282857"/>
                  </a:lnTo>
                  <a:lnTo>
                    <a:pt x="2203911" y="271045"/>
                  </a:lnTo>
                  <a:lnTo>
                    <a:pt x="2208276" y="254508"/>
                  </a:lnTo>
                  <a:close/>
                </a:path>
                <a:path w="2208529" h="303529">
                  <a:moveTo>
                    <a:pt x="16002" y="265176"/>
                  </a:moveTo>
                  <a:lnTo>
                    <a:pt x="14478" y="260604"/>
                  </a:lnTo>
                  <a:lnTo>
                    <a:pt x="14478" y="261366"/>
                  </a:lnTo>
                  <a:lnTo>
                    <a:pt x="12954" y="256794"/>
                  </a:lnTo>
                  <a:lnTo>
                    <a:pt x="12954" y="252984"/>
                  </a:lnTo>
                  <a:lnTo>
                    <a:pt x="12192" y="248412"/>
                  </a:lnTo>
                  <a:lnTo>
                    <a:pt x="12192" y="283268"/>
                  </a:lnTo>
                  <a:lnTo>
                    <a:pt x="14997" y="286323"/>
                  </a:lnTo>
                  <a:lnTo>
                    <a:pt x="15240" y="286563"/>
                  </a:lnTo>
                  <a:lnTo>
                    <a:pt x="15240" y="264414"/>
                  </a:lnTo>
                  <a:lnTo>
                    <a:pt x="16002" y="265176"/>
                  </a:lnTo>
                  <a:close/>
                </a:path>
                <a:path w="2208529" h="303529">
                  <a:moveTo>
                    <a:pt x="13716" y="45720"/>
                  </a:moveTo>
                  <a:lnTo>
                    <a:pt x="12954" y="46482"/>
                  </a:lnTo>
                  <a:lnTo>
                    <a:pt x="12954" y="50292"/>
                  </a:lnTo>
                  <a:lnTo>
                    <a:pt x="13716" y="45720"/>
                  </a:lnTo>
                  <a:close/>
                </a:path>
                <a:path w="2208529" h="303529">
                  <a:moveTo>
                    <a:pt x="13716" y="257556"/>
                  </a:moveTo>
                  <a:lnTo>
                    <a:pt x="12954" y="252222"/>
                  </a:lnTo>
                  <a:lnTo>
                    <a:pt x="12954" y="256794"/>
                  </a:lnTo>
                  <a:lnTo>
                    <a:pt x="13716" y="257556"/>
                  </a:lnTo>
                  <a:close/>
                </a:path>
                <a:path w="2208529" h="303529">
                  <a:moveTo>
                    <a:pt x="16002" y="38100"/>
                  </a:moveTo>
                  <a:lnTo>
                    <a:pt x="15240" y="38100"/>
                  </a:lnTo>
                  <a:lnTo>
                    <a:pt x="15240" y="40005"/>
                  </a:lnTo>
                  <a:lnTo>
                    <a:pt x="16002" y="38100"/>
                  </a:lnTo>
                  <a:close/>
                </a:path>
                <a:path w="2208529" h="303529">
                  <a:moveTo>
                    <a:pt x="19812" y="272796"/>
                  </a:moveTo>
                  <a:lnTo>
                    <a:pt x="17526" y="268224"/>
                  </a:lnTo>
                  <a:lnTo>
                    <a:pt x="17526" y="268986"/>
                  </a:lnTo>
                  <a:lnTo>
                    <a:pt x="15240" y="264414"/>
                  </a:lnTo>
                  <a:lnTo>
                    <a:pt x="15240" y="286563"/>
                  </a:lnTo>
                  <a:lnTo>
                    <a:pt x="19050" y="290330"/>
                  </a:lnTo>
                  <a:lnTo>
                    <a:pt x="19050" y="272034"/>
                  </a:lnTo>
                  <a:lnTo>
                    <a:pt x="19812" y="272796"/>
                  </a:lnTo>
                  <a:close/>
                </a:path>
                <a:path w="2208529" h="303529">
                  <a:moveTo>
                    <a:pt x="19811" y="30480"/>
                  </a:moveTo>
                  <a:lnTo>
                    <a:pt x="19050" y="31242"/>
                  </a:lnTo>
                  <a:lnTo>
                    <a:pt x="19050" y="32004"/>
                  </a:lnTo>
                  <a:lnTo>
                    <a:pt x="19811" y="30480"/>
                  </a:lnTo>
                  <a:close/>
                </a:path>
                <a:path w="2208529" h="303529">
                  <a:moveTo>
                    <a:pt x="24807" y="278468"/>
                  </a:moveTo>
                  <a:lnTo>
                    <a:pt x="22098" y="275082"/>
                  </a:lnTo>
                  <a:lnTo>
                    <a:pt x="22098" y="275844"/>
                  </a:lnTo>
                  <a:lnTo>
                    <a:pt x="19050" y="272034"/>
                  </a:lnTo>
                  <a:lnTo>
                    <a:pt x="19050" y="290330"/>
                  </a:lnTo>
                  <a:lnTo>
                    <a:pt x="19812" y="291084"/>
                  </a:lnTo>
                  <a:lnTo>
                    <a:pt x="23622" y="294132"/>
                  </a:lnTo>
                  <a:lnTo>
                    <a:pt x="24384" y="294640"/>
                  </a:lnTo>
                  <a:lnTo>
                    <a:pt x="24384" y="278130"/>
                  </a:lnTo>
                  <a:lnTo>
                    <a:pt x="24807" y="278468"/>
                  </a:lnTo>
                  <a:close/>
                </a:path>
                <a:path w="2208529" h="303529">
                  <a:moveTo>
                    <a:pt x="25145" y="24384"/>
                  </a:moveTo>
                  <a:lnTo>
                    <a:pt x="24383" y="25146"/>
                  </a:lnTo>
                  <a:lnTo>
                    <a:pt x="24807" y="24807"/>
                  </a:lnTo>
                  <a:lnTo>
                    <a:pt x="25145" y="24384"/>
                  </a:lnTo>
                  <a:close/>
                </a:path>
                <a:path w="2208529" h="303529">
                  <a:moveTo>
                    <a:pt x="24807" y="24807"/>
                  </a:moveTo>
                  <a:lnTo>
                    <a:pt x="24383" y="25146"/>
                  </a:lnTo>
                  <a:lnTo>
                    <a:pt x="24383" y="25336"/>
                  </a:lnTo>
                  <a:lnTo>
                    <a:pt x="24807" y="24807"/>
                  </a:lnTo>
                  <a:close/>
                </a:path>
                <a:path w="2208529" h="303529">
                  <a:moveTo>
                    <a:pt x="25146" y="278892"/>
                  </a:moveTo>
                  <a:lnTo>
                    <a:pt x="24807" y="278468"/>
                  </a:lnTo>
                  <a:lnTo>
                    <a:pt x="24384" y="278130"/>
                  </a:lnTo>
                  <a:lnTo>
                    <a:pt x="25146" y="278892"/>
                  </a:lnTo>
                  <a:close/>
                </a:path>
                <a:path w="2208529" h="303529">
                  <a:moveTo>
                    <a:pt x="25146" y="295148"/>
                  </a:moveTo>
                  <a:lnTo>
                    <a:pt x="25146" y="278892"/>
                  </a:lnTo>
                  <a:lnTo>
                    <a:pt x="24384" y="278130"/>
                  </a:lnTo>
                  <a:lnTo>
                    <a:pt x="24384" y="294640"/>
                  </a:lnTo>
                  <a:lnTo>
                    <a:pt x="25146" y="295148"/>
                  </a:lnTo>
                  <a:close/>
                </a:path>
                <a:path w="2208529" h="303529">
                  <a:moveTo>
                    <a:pt x="25145" y="24536"/>
                  </a:moveTo>
                  <a:lnTo>
                    <a:pt x="25145" y="24384"/>
                  </a:lnTo>
                  <a:lnTo>
                    <a:pt x="24807" y="24807"/>
                  </a:lnTo>
                  <a:lnTo>
                    <a:pt x="25145" y="24536"/>
                  </a:lnTo>
                  <a:close/>
                </a:path>
                <a:path w="2208529" h="303529">
                  <a:moveTo>
                    <a:pt x="28194" y="281178"/>
                  </a:moveTo>
                  <a:lnTo>
                    <a:pt x="24807" y="278468"/>
                  </a:lnTo>
                  <a:lnTo>
                    <a:pt x="25146" y="278892"/>
                  </a:lnTo>
                  <a:lnTo>
                    <a:pt x="25146" y="295148"/>
                  </a:lnTo>
                  <a:lnTo>
                    <a:pt x="27432" y="296672"/>
                  </a:lnTo>
                  <a:lnTo>
                    <a:pt x="27432" y="281178"/>
                  </a:lnTo>
                  <a:lnTo>
                    <a:pt x="28194" y="281178"/>
                  </a:lnTo>
                  <a:close/>
                </a:path>
                <a:path w="2208529" h="303529">
                  <a:moveTo>
                    <a:pt x="28194" y="22098"/>
                  </a:moveTo>
                  <a:lnTo>
                    <a:pt x="27432" y="22098"/>
                  </a:lnTo>
                  <a:lnTo>
                    <a:pt x="27432" y="22707"/>
                  </a:lnTo>
                  <a:lnTo>
                    <a:pt x="28194" y="22098"/>
                  </a:lnTo>
                  <a:close/>
                </a:path>
                <a:path w="2208529" h="303529">
                  <a:moveTo>
                    <a:pt x="31242" y="283464"/>
                  </a:moveTo>
                  <a:lnTo>
                    <a:pt x="27432" y="281178"/>
                  </a:lnTo>
                  <a:lnTo>
                    <a:pt x="27432" y="296672"/>
                  </a:lnTo>
                  <a:lnTo>
                    <a:pt x="28194" y="297180"/>
                  </a:lnTo>
                  <a:lnTo>
                    <a:pt x="30480" y="298132"/>
                  </a:lnTo>
                  <a:lnTo>
                    <a:pt x="30480" y="283464"/>
                  </a:lnTo>
                  <a:lnTo>
                    <a:pt x="31242" y="283464"/>
                  </a:lnTo>
                  <a:close/>
                </a:path>
                <a:path w="2208529" h="303529">
                  <a:moveTo>
                    <a:pt x="31242" y="19431"/>
                  </a:moveTo>
                  <a:lnTo>
                    <a:pt x="31242" y="19050"/>
                  </a:lnTo>
                  <a:lnTo>
                    <a:pt x="30480" y="19812"/>
                  </a:lnTo>
                  <a:lnTo>
                    <a:pt x="31242" y="19431"/>
                  </a:lnTo>
                  <a:close/>
                </a:path>
                <a:path w="2208529" h="303529">
                  <a:moveTo>
                    <a:pt x="35052" y="285750"/>
                  </a:moveTo>
                  <a:lnTo>
                    <a:pt x="30480" y="283464"/>
                  </a:lnTo>
                  <a:lnTo>
                    <a:pt x="30480" y="298132"/>
                  </a:lnTo>
                  <a:lnTo>
                    <a:pt x="34290" y="299720"/>
                  </a:lnTo>
                  <a:lnTo>
                    <a:pt x="34290" y="285750"/>
                  </a:lnTo>
                  <a:lnTo>
                    <a:pt x="35052" y="285750"/>
                  </a:lnTo>
                  <a:close/>
                </a:path>
                <a:path w="2208529" h="303529">
                  <a:moveTo>
                    <a:pt x="35052" y="17526"/>
                  </a:moveTo>
                  <a:lnTo>
                    <a:pt x="34290" y="17526"/>
                  </a:lnTo>
                  <a:lnTo>
                    <a:pt x="34290" y="17907"/>
                  </a:lnTo>
                  <a:lnTo>
                    <a:pt x="35052" y="17526"/>
                  </a:lnTo>
                  <a:close/>
                </a:path>
                <a:path w="2208529" h="303529">
                  <a:moveTo>
                    <a:pt x="38862" y="287274"/>
                  </a:moveTo>
                  <a:lnTo>
                    <a:pt x="34290" y="285750"/>
                  </a:lnTo>
                  <a:lnTo>
                    <a:pt x="34290" y="299720"/>
                  </a:lnTo>
                  <a:lnTo>
                    <a:pt x="38100" y="300960"/>
                  </a:lnTo>
                  <a:lnTo>
                    <a:pt x="38100" y="287274"/>
                  </a:lnTo>
                  <a:lnTo>
                    <a:pt x="38862" y="287274"/>
                  </a:lnTo>
                  <a:close/>
                </a:path>
                <a:path w="2208529" h="303529">
                  <a:moveTo>
                    <a:pt x="38862" y="15748"/>
                  </a:moveTo>
                  <a:lnTo>
                    <a:pt x="38862" y="15240"/>
                  </a:lnTo>
                  <a:lnTo>
                    <a:pt x="38100" y="16002"/>
                  </a:lnTo>
                  <a:lnTo>
                    <a:pt x="38862" y="15748"/>
                  </a:lnTo>
                  <a:close/>
                </a:path>
                <a:path w="2208529" h="303529">
                  <a:moveTo>
                    <a:pt x="42672" y="288798"/>
                  </a:moveTo>
                  <a:lnTo>
                    <a:pt x="38100" y="287274"/>
                  </a:lnTo>
                  <a:lnTo>
                    <a:pt x="38100" y="300960"/>
                  </a:lnTo>
                  <a:lnTo>
                    <a:pt x="40824" y="301847"/>
                  </a:lnTo>
                  <a:lnTo>
                    <a:pt x="41910" y="302060"/>
                  </a:lnTo>
                  <a:lnTo>
                    <a:pt x="41910" y="288798"/>
                  </a:lnTo>
                  <a:lnTo>
                    <a:pt x="42672" y="288798"/>
                  </a:lnTo>
                  <a:close/>
                </a:path>
                <a:path w="2208529" h="303529">
                  <a:moveTo>
                    <a:pt x="42672" y="14478"/>
                  </a:moveTo>
                  <a:lnTo>
                    <a:pt x="41910" y="14478"/>
                  </a:lnTo>
                  <a:lnTo>
                    <a:pt x="41910" y="14732"/>
                  </a:lnTo>
                  <a:lnTo>
                    <a:pt x="42672" y="14478"/>
                  </a:lnTo>
                  <a:close/>
                </a:path>
                <a:path w="2208529" h="303529">
                  <a:moveTo>
                    <a:pt x="46482" y="302958"/>
                  </a:moveTo>
                  <a:lnTo>
                    <a:pt x="46482" y="290322"/>
                  </a:lnTo>
                  <a:lnTo>
                    <a:pt x="41910" y="288798"/>
                  </a:lnTo>
                  <a:lnTo>
                    <a:pt x="41910" y="302060"/>
                  </a:lnTo>
                  <a:lnTo>
                    <a:pt x="46482" y="302958"/>
                  </a:lnTo>
                  <a:close/>
                </a:path>
                <a:path w="2208529" h="303529">
                  <a:moveTo>
                    <a:pt x="46482" y="12954"/>
                  </a:moveTo>
                  <a:lnTo>
                    <a:pt x="45720" y="12954"/>
                  </a:lnTo>
                  <a:lnTo>
                    <a:pt x="45720" y="13208"/>
                  </a:lnTo>
                  <a:lnTo>
                    <a:pt x="46482" y="12954"/>
                  </a:lnTo>
                  <a:close/>
                </a:path>
                <a:path w="2208529" h="303529">
                  <a:moveTo>
                    <a:pt x="2158746" y="303276"/>
                  </a:moveTo>
                  <a:lnTo>
                    <a:pt x="2158746" y="290322"/>
                  </a:lnTo>
                  <a:lnTo>
                    <a:pt x="2153412" y="291084"/>
                  </a:lnTo>
                  <a:lnTo>
                    <a:pt x="54864" y="291084"/>
                  </a:lnTo>
                  <a:lnTo>
                    <a:pt x="45720" y="289560"/>
                  </a:lnTo>
                  <a:lnTo>
                    <a:pt x="46482" y="290322"/>
                  </a:lnTo>
                  <a:lnTo>
                    <a:pt x="46482" y="302958"/>
                  </a:lnTo>
                  <a:lnTo>
                    <a:pt x="47507" y="303159"/>
                  </a:lnTo>
                  <a:lnTo>
                    <a:pt x="2158746" y="303276"/>
                  </a:lnTo>
                  <a:close/>
                </a:path>
                <a:path w="2208529" h="303529">
                  <a:moveTo>
                    <a:pt x="2158746" y="12954"/>
                  </a:moveTo>
                  <a:lnTo>
                    <a:pt x="2157984" y="12192"/>
                  </a:lnTo>
                  <a:lnTo>
                    <a:pt x="2157984" y="12845"/>
                  </a:lnTo>
                  <a:lnTo>
                    <a:pt x="2158746" y="12954"/>
                  </a:lnTo>
                  <a:close/>
                </a:path>
                <a:path w="2208529" h="303529">
                  <a:moveTo>
                    <a:pt x="2162556" y="289560"/>
                  </a:moveTo>
                  <a:lnTo>
                    <a:pt x="2157984" y="290322"/>
                  </a:lnTo>
                  <a:lnTo>
                    <a:pt x="2158746" y="290322"/>
                  </a:lnTo>
                  <a:lnTo>
                    <a:pt x="2158746" y="303276"/>
                  </a:lnTo>
                  <a:lnTo>
                    <a:pt x="2159508" y="303276"/>
                  </a:lnTo>
                  <a:lnTo>
                    <a:pt x="2161794" y="302949"/>
                  </a:lnTo>
                  <a:lnTo>
                    <a:pt x="2161794" y="290322"/>
                  </a:lnTo>
                  <a:lnTo>
                    <a:pt x="2162556" y="289560"/>
                  </a:lnTo>
                  <a:close/>
                </a:path>
                <a:path w="2208529" h="303529">
                  <a:moveTo>
                    <a:pt x="2162556" y="13208"/>
                  </a:moveTo>
                  <a:lnTo>
                    <a:pt x="2162556" y="12954"/>
                  </a:lnTo>
                  <a:lnTo>
                    <a:pt x="2161794" y="12954"/>
                  </a:lnTo>
                  <a:lnTo>
                    <a:pt x="2162556" y="13208"/>
                  </a:lnTo>
                  <a:close/>
                </a:path>
                <a:path w="2208529" h="303529">
                  <a:moveTo>
                    <a:pt x="2177796" y="297700"/>
                  </a:moveTo>
                  <a:lnTo>
                    <a:pt x="2177796" y="283464"/>
                  </a:lnTo>
                  <a:lnTo>
                    <a:pt x="2173986" y="285750"/>
                  </a:lnTo>
                  <a:lnTo>
                    <a:pt x="2166366" y="288798"/>
                  </a:lnTo>
                  <a:lnTo>
                    <a:pt x="2161794" y="290322"/>
                  </a:lnTo>
                  <a:lnTo>
                    <a:pt x="2161794" y="302949"/>
                  </a:lnTo>
                  <a:lnTo>
                    <a:pt x="2164842" y="302514"/>
                  </a:lnTo>
                  <a:lnTo>
                    <a:pt x="2177796" y="297700"/>
                  </a:lnTo>
                  <a:close/>
                </a:path>
                <a:path w="2208529" h="303529">
                  <a:moveTo>
                    <a:pt x="2177796" y="19812"/>
                  </a:moveTo>
                  <a:lnTo>
                    <a:pt x="2177034" y="19050"/>
                  </a:lnTo>
                  <a:lnTo>
                    <a:pt x="2177034" y="19354"/>
                  </a:lnTo>
                  <a:lnTo>
                    <a:pt x="2177796" y="19812"/>
                  </a:lnTo>
                  <a:close/>
                </a:path>
                <a:path w="2208529" h="303529">
                  <a:moveTo>
                    <a:pt x="2180844" y="296539"/>
                  </a:moveTo>
                  <a:lnTo>
                    <a:pt x="2180844" y="281178"/>
                  </a:lnTo>
                  <a:lnTo>
                    <a:pt x="2177034" y="283464"/>
                  </a:lnTo>
                  <a:lnTo>
                    <a:pt x="2177796" y="283464"/>
                  </a:lnTo>
                  <a:lnTo>
                    <a:pt x="2177796" y="297700"/>
                  </a:lnTo>
                  <a:lnTo>
                    <a:pt x="2180779" y="296591"/>
                  </a:lnTo>
                  <a:close/>
                </a:path>
                <a:path w="2208529" h="303529">
                  <a:moveTo>
                    <a:pt x="2180844" y="22707"/>
                  </a:moveTo>
                  <a:lnTo>
                    <a:pt x="2180844" y="22098"/>
                  </a:lnTo>
                  <a:lnTo>
                    <a:pt x="2180082" y="22098"/>
                  </a:lnTo>
                  <a:lnTo>
                    <a:pt x="2180844" y="22707"/>
                  </a:lnTo>
                  <a:close/>
                </a:path>
                <a:path w="2208529" h="303529">
                  <a:moveTo>
                    <a:pt x="2183468" y="278468"/>
                  </a:moveTo>
                  <a:lnTo>
                    <a:pt x="2180082" y="281178"/>
                  </a:lnTo>
                  <a:lnTo>
                    <a:pt x="2180844" y="281178"/>
                  </a:lnTo>
                  <a:lnTo>
                    <a:pt x="2180844" y="296539"/>
                  </a:lnTo>
                  <a:lnTo>
                    <a:pt x="2183130" y="294675"/>
                  </a:lnTo>
                  <a:lnTo>
                    <a:pt x="2183130" y="278892"/>
                  </a:lnTo>
                  <a:lnTo>
                    <a:pt x="2183468" y="278468"/>
                  </a:lnTo>
                  <a:close/>
                </a:path>
                <a:path w="2208529" h="303529">
                  <a:moveTo>
                    <a:pt x="2183892" y="25146"/>
                  </a:moveTo>
                  <a:lnTo>
                    <a:pt x="2183130" y="24384"/>
                  </a:lnTo>
                  <a:lnTo>
                    <a:pt x="2183468" y="24807"/>
                  </a:lnTo>
                  <a:lnTo>
                    <a:pt x="2183892" y="25146"/>
                  </a:lnTo>
                  <a:close/>
                </a:path>
                <a:path w="2208529" h="303529">
                  <a:moveTo>
                    <a:pt x="2183468" y="24807"/>
                  </a:moveTo>
                  <a:lnTo>
                    <a:pt x="2183130" y="24384"/>
                  </a:lnTo>
                  <a:lnTo>
                    <a:pt x="2183130" y="24536"/>
                  </a:lnTo>
                  <a:lnTo>
                    <a:pt x="2183468" y="24807"/>
                  </a:lnTo>
                  <a:close/>
                </a:path>
                <a:path w="2208529" h="303529">
                  <a:moveTo>
                    <a:pt x="2183892" y="278130"/>
                  </a:moveTo>
                  <a:lnTo>
                    <a:pt x="2183468" y="278468"/>
                  </a:lnTo>
                  <a:lnTo>
                    <a:pt x="2183130" y="278892"/>
                  </a:lnTo>
                  <a:lnTo>
                    <a:pt x="2183892" y="278130"/>
                  </a:lnTo>
                  <a:close/>
                </a:path>
                <a:path w="2208529" h="303529">
                  <a:moveTo>
                    <a:pt x="2183892" y="294053"/>
                  </a:moveTo>
                  <a:lnTo>
                    <a:pt x="2183892" y="278130"/>
                  </a:lnTo>
                  <a:lnTo>
                    <a:pt x="2183130" y="278892"/>
                  </a:lnTo>
                  <a:lnTo>
                    <a:pt x="2183130" y="294675"/>
                  </a:lnTo>
                  <a:lnTo>
                    <a:pt x="2183892" y="294053"/>
                  </a:lnTo>
                  <a:close/>
                </a:path>
                <a:path w="2208529" h="303529">
                  <a:moveTo>
                    <a:pt x="2183892" y="25336"/>
                  </a:moveTo>
                  <a:lnTo>
                    <a:pt x="2183892" y="25146"/>
                  </a:lnTo>
                  <a:lnTo>
                    <a:pt x="2183468" y="24807"/>
                  </a:lnTo>
                  <a:lnTo>
                    <a:pt x="2183892" y="25336"/>
                  </a:lnTo>
                  <a:close/>
                </a:path>
                <a:path w="2208529" h="303529">
                  <a:moveTo>
                    <a:pt x="2189226" y="289704"/>
                  </a:moveTo>
                  <a:lnTo>
                    <a:pt x="2189226" y="272034"/>
                  </a:lnTo>
                  <a:lnTo>
                    <a:pt x="2186178" y="275844"/>
                  </a:lnTo>
                  <a:lnTo>
                    <a:pt x="2186178" y="275082"/>
                  </a:lnTo>
                  <a:lnTo>
                    <a:pt x="2183468" y="278468"/>
                  </a:lnTo>
                  <a:lnTo>
                    <a:pt x="2183892" y="278130"/>
                  </a:lnTo>
                  <a:lnTo>
                    <a:pt x="2183892" y="294053"/>
                  </a:lnTo>
                  <a:lnTo>
                    <a:pt x="2189226" y="289704"/>
                  </a:lnTo>
                  <a:close/>
                </a:path>
                <a:path w="2208529" h="303529">
                  <a:moveTo>
                    <a:pt x="2189226" y="32004"/>
                  </a:moveTo>
                  <a:lnTo>
                    <a:pt x="2189226" y="31242"/>
                  </a:lnTo>
                  <a:lnTo>
                    <a:pt x="2188464" y="30480"/>
                  </a:lnTo>
                  <a:lnTo>
                    <a:pt x="2189226" y="32004"/>
                  </a:lnTo>
                  <a:close/>
                </a:path>
                <a:path w="2208529" h="303529">
                  <a:moveTo>
                    <a:pt x="2193036" y="286597"/>
                  </a:moveTo>
                  <a:lnTo>
                    <a:pt x="2193036" y="264414"/>
                  </a:lnTo>
                  <a:lnTo>
                    <a:pt x="2190750" y="268986"/>
                  </a:lnTo>
                  <a:lnTo>
                    <a:pt x="2190750" y="268224"/>
                  </a:lnTo>
                  <a:lnTo>
                    <a:pt x="2188464" y="272796"/>
                  </a:lnTo>
                  <a:lnTo>
                    <a:pt x="2189226" y="272034"/>
                  </a:lnTo>
                  <a:lnTo>
                    <a:pt x="2189226" y="289704"/>
                  </a:lnTo>
                  <a:lnTo>
                    <a:pt x="2193036" y="286597"/>
                  </a:lnTo>
                  <a:close/>
                </a:path>
                <a:path w="2208529" h="303529">
                  <a:moveTo>
                    <a:pt x="2193036" y="40005"/>
                  </a:moveTo>
                  <a:lnTo>
                    <a:pt x="2193036" y="38100"/>
                  </a:lnTo>
                  <a:lnTo>
                    <a:pt x="2192274" y="38100"/>
                  </a:lnTo>
                  <a:lnTo>
                    <a:pt x="2193036" y="40005"/>
                  </a:lnTo>
                  <a:close/>
                </a:path>
                <a:path w="2208529" h="303529">
                  <a:moveTo>
                    <a:pt x="2196084" y="282857"/>
                  </a:moveTo>
                  <a:lnTo>
                    <a:pt x="2196084" y="252222"/>
                  </a:lnTo>
                  <a:lnTo>
                    <a:pt x="2195322" y="257556"/>
                  </a:lnTo>
                  <a:lnTo>
                    <a:pt x="2195322" y="256794"/>
                  </a:lnTo>
                  <a:lnTo>
                    <a:pt x="2193798" y="261366"/>
                  </a:lnTo>
                  <a:lnTo>
                    <a:pt x="2193798" y="260604"/>
                  </a:lnTo>
                  <a:lnTo>
                    <a:pt x="2192274" y="265176"/>
                  </a:lnTo>
                  <a:lnTo>
                    <a:pt x="2193036" y="264414"/>
                  </a:lnTo>
                  <a:lnTo>
                    <a:pt x="2193036" y="286597"/>
                  </a:lnTo>
                  <a:lnTo>
                    <a:pt x="2194274" y="285588"/>
                  </a:lnTo>
                  <a:lnTo>
                    <a:pt x="2196084" y="2828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725167" y="4997451"/>
            <a:ext cx="202374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Spectrum</a:t>
            </a:r>
            <a:r>
              <a:rPr sz="1600" b="1" spc="-6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expansion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950715" y="4950714"/>
            <a:ext cx="2209165" cy="303530"/>
            <a:chOff x="3426714" y="4950714"/>
            <a:chExt cx="2209165" cy="303530"/>
          </a:xfrm>
        </p:grpSpPr>
        <p:sp>
          <p:nvSpPr>
            <p:cNvPr id="23" name="object 23"/>
            <p:cNvSpPr/>
            <p:nvPr/>
          </p:nvSpPr>
          <p:spPr>
            <a:xfrm>
              <a:off x="3432810" y="4956810"/>
              <a:ext cx="2196465" cy="291465"/>
            </a:xfrm>
            <a:custGeom>
              <a:avLst/>
              <a:gdLst/>
              <a:ahLst/>
              <a:cxnLst/>
              <a:rect l="l" t="t" r="r" b="b"/>
              <a:pathLst>
                <a:path w="2196465" h="291464">
                  <a:moveTo>
                    <a:pt x="2196084" y="242316"/>
                  </a:moveTo>
                  <a:lnTo>
                    <a:pt x="2196084" y="48768"/>
                  </a:lnTo>
                  <a:lnTo>
                    <a:pt x="2192333" y="29575"/>
                  </a:lnTo>
                  <a:lnTo>
                    <a:pt x="2182082" y="14097"/>
                  </a:lnTo>
                  <a:lnTo>
                    <a:pt x="2166830" y="3762"/>
                  </a:lnTo>
                  <a:lnTo>
                    <a:pt x="2148078" y="0"/>
                  </a:lnTo>
                  <a:lnTo>
                    <a:pt x="48767" y="0"/>
                  </a:lnTo>
                  <a:lnTo>
                    <a:pt x="29896" y="3762"/>
                  </a:lnTo>
                  <a:lnTo>
                    <a:pt x="14382" y="14097"/>
                  </a:lnTo>
                  <a:lnTo>
                    <a:pt x="3869" y="29575"/>
                  </a:lnTo>
                  <a:lnTo>
                    <a:pt x="0" y="48768"/>
                  </a:lnTo>
                  <a:lnTo>
                    <a:pt x="0" y="242316"/>
                  </a:lnTo>
                  <a:lnTo>
                    <a:pt x="3869" y="261187"/>
                  </a:lnTo>
                  <a:lnTo>
                    <a:pt x="14382" y="276701"/>
                  </a:lnTo>
                  <a:lnTo>
                    <a:pt x="29896" y="287214"/>
                  </a:lnTo>
                  <a:lnTo>
                    <a:pt x="48768" y="291084"/>
                  </a:lnTo>
                  <a:lnTo>
                    <a:pt x="2148078" y="291084"/>
                  </a:lnTo>
                  <a:lnTo>
                    <a:pt x="2166830" y="287214"/>
                  </a:lnTo>
                  <a:lnTo>
                    <a:pt x="2182082" y="276701"/>
                  </a:lnTo>
                  <a:lnTo>
                    <a:pt x="2192333" y="261187"/>
                  </a:lnTo>
                  <a:lnTo>
                    <a:pt x="2196084" y="242316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26714" y="4950714"/>
              <a:ext cx="2209165" cy="303530"/>
            </a:xfrm>
            <a:custGeom>
              <a:avLst/>
              <a:gdLst/>
              <a:ahLst/>
              <a:cxnLst/>
              <a:rect l="l" t="t" r="r" b="b"/>
              <a:pathLst>
                <a:path w="2209165" h="303529">
                  <a:moveTo>
                    <a:pt x="2209038" y="248412"/>
                  </a:moveTo>
                  <a:lnTo>
                    <a:pt x="2209038" y="54102"/>
                  </a:lnTo>
                  <a:lnTo>
                    <a:pt x="2207514" y="43434"/>
                  </a:lnTo>
                  <a:lnTo>
                    <a:pt x="2201670" y="27430"/>
                  </a:lnTo>
                  <a:lnTo>
                    <a:pt x="2190835" y="13939"/>
                  </a:lnTo>
                  <a:lnTo>
                    <a:pt x="2176338" y="4338"/>
                  </a:lnTo>
                  <a:lnTo>
                    <a:pt x="2159508" y="0"/>
                  </a:lnTo>
                  <a:lnTo>
                    <a:pt x="54864" y="0"/>
                  </a:lnTo>
                  <a:lnTo>
                    <a:pt x="10388" y="22440"/>
                  </a:lnTo>
                  <a:lnTo>
                    <a:pt x="0" y="48768"/>
                  </a:lnTo>
                  <a:lnTo>
                    <a:pt x="0" y="254508"/>
                  </a:lnTo>
                  <a:lnTo>
                    <a:pt x="762" y="259842"/>
                  </a:lnTo>
                  <a:lnTo>
                    <a:pt x="2286" y="265176"/>
                  </a:lnTo>
                  <a:lnTo>
                    <a:pt x="4572" y="269748"/>
                  </a:lnTo>
                  <a:lnTo>
                    <a:pt x="7722" y="277023"/>
                  </a:lnTo>
                  <a:lnTo>
                    <a:pt x="10634" y="281649"/>
                  </a:lnTo>
                  <a:lnTo>
                    <a:pt x="12954" y="284169"/>
                  </a:lnTo>
                  <a:lnTo>
                    <a:pt x="12954" y="50292"/>
                  </a:lnTo>
                  <a:lnTo>
                    <a:pt x="13716" y="45720"/>
                  </a:lnTo>
                  <a:lnTo>
                    <a:pt x="13716" y="46482"/>
                  </a:lnTo>
                  <a:lnTo>
                    <a:pt x="14478" y="41910"/>
                  </a:lnTo>
                  <a:lnTo>
                    <a:pt x="17526" y="34290"/>
                  </a:lnTo>
                  <a:lnTo>
                    <a:pt x="17526" y="35052"/>
                  </a:lnTo>
                  <a:lnTo>
                    <a:pt x="19811" y="30480"/>
                  </a:lnTo>
                  <a:lnTo>
                    <a:pt x="19812" y="31242"/>
                  </a:lnTo>
                  <a:lnTo>
                    <a:pt x="22097" y="27432"/>
                  </a:lnTo>
                  <a:lnTo>
                    <a:pt x="22097" y="28194"/>
                  </a:lnTo>
                  <a:lnTo>
                    <a:pt x="24383" y="25336"/>
                  </a:lnTo>
                  <a:lnTo>
                    <a:pt x="24383" y="25146"/>
                  </a:lnTo>
                  <a:lnTo>
                    <a:pt x="25145" y="24384"/>
                  </a:lnTo>
                  <a:lnTo>
                    <a:pt x="25145" y="24536"/>
                  </a:lnTo>
                  <a:lnTo>
                    <a:pt x="27432" y="22707"/>
                  </a:lnTo>
                  <a:lnTo>
                    <a:pt x="27432" y="22098"/>
                  </a:lnTo>
                  <a:lnTo>
                    <a:pt x="31242" y="19050"/>
                  </a:lnTo>
                  <a:lnTo>
                    <a:pt x="31242" y="19812"/>
                  </a:lnTo>
                  <a:lnTo>
                    <a:pt x="34290" y="17983"/>
                  </a:lnTo>
                  <a:lnTo>
                    <a:pt x="34290" y="17526"/>
                  </a:lnTo>
                  <a:lnTo>
                    <a:pt x="38862" y="15240"/>
                  </a:lnTo>
                  <a:lnTo>
                    <a:pt x="38862" y="15748"/>
                  </a:lnTo>
                  <a:lnTo>
                    <a:pt x="41910" y="14732"/>
                  </a:lnTo>
                  <a:lnTo>
                    <a:pt x="41910" y="14478"/>
                  </a:lnTo>
                  <a:lnTo>
                    <a:pt x="45720" y="13208"/>
                  </a:lnTo>
                  <a:lnTo>
                    <a:pt x="45720" y="12954"/>
                  </a:lnTo>
                  <a:lnTo>
                    <a:pt x="51053" y="12192"/>
                  </a:lnTo>
                  <a:lnTo>
                    <a:pt x="51053" y="12827"/>
                  </a:lnTo>
                  <a:lnTo>
                    <a:pt x="54864" y="12192"/>
                  </a:lnTo>
                  <a:lnTo>
                    <a:pt x="2154174" y="12300"/>
                  </a:lnTo>
                  <a:lnTo>
                    <a:pt x="2157984" y="12845"/>
                  </a:lnTo>
                  <a:lnTo>
                    <a:pt x="2157984" y="12192"/>
                  </a:lnTo>
                  <a:lnTo>
                    <a:pt x="2162556" y="12954"/>
                  </a:lnTo>
                  <a:lnTo>
                    <a:pt x="2162556" y="13171"/>
                  </a:lnTo>
                  <a:lnTo>
                    <a:pt x="2167128" y="14478"/>
                  </a:lnTo>
                  <a:lnTo>
                    <a:pt x="2167128" y="14732"/>
                  </a:lnTo>
                  <a:lnTo>
                    <a:pt x="2170176" y="15748"/>
                  </a:lnTo>
                  <a:lnTo>
                    <a:pt x="2170176" y="15240"/>
                  </a:lnTo>
                  <a:lnTo>
                    <a:pt x="2177034" y="19354"/>
                  </a:lnTo>
                  <a:lnTo>
                    <a:pt x="2177034" y="19050"/>
                  </a:lnTo>
                  <a:lnTo>
                    <a:pt x="2180844" y="22098"/>
                  </a:lnTo>
                  <a:lnTo>
                    <a:pt x="2183892" y="25146"/>
                  </a:lnTo>
                  <a:lnTo>
                    <a:pt x="2183892" y="24384"/>
                  </a:lnTo>
                  <a:lnTo>
                    <a:pt x="2186940" y="28194"/>
                  </a:lnTo>
                  <a:lnTo>
                    <a:pt x="2186940" y="28384"/>
                  </a:lnTo>
                  <a:lnTo>
                    <a:pt x="2189226" y="31242"/>
                  </a:lnTo>
                  <a:lnTo>
                    <a:pt x="2189226" y="31623"/>
                  </a:lnTo>
                  <a:lnTo>
                    <a:pt x="2191512" y="35052"/>
                  </a:lnTo>
                  <a:lnTo>
                    <a:pt x="2191512" y="35560"/>
                  </a:lnTo>
                  <a:lnTo>
                    <a:pt x="2193036" y="38100"/>
                  </a:lnTo>
                  <a:lnTo>
                    <a:pt x="2194560" y="41910"/>
                  </a:lnTo>
                  <a:lnTo>
                    <a:pt x="2194569" y="44224"/>
                  </a:lnTo>
                  <a:lnTo>
                    <a:pt x="2195322" y="46482"/>
                  </a:lnTo>
                  <a:lnTo>
                    <a:pt x="2195322" y="45720"/>
                  </a:lnTo>
                  <a:lnTo>
                    <a:pt x="2196084" y="50292"/>
                  </a:lnTo>
                  <a:lnTo>
                    <a:pt x="2196084" y="283243"/>
                  </a:lnTo>
                  <a:lnTo>
                    <a:pt x="2204168" y="270958"/>
                  </a:lnTo>
                  <a:lnTo>
                    <a:pt x="2208276" y="254508"/>
                  </a:lnTo>
                  <a:lnTo>
                    <a:pt x="2209038" y="248412"/>
                  </a:lnTo>
                  <a:close/>
                </a:path>
                <a:path w="2209165" h="303529">
                  <a:moveTo>
                    <a:pt x="24807" y="278468"/>
                  </a:moveTo>
                  <a:lnTo>
                    <a:pt x="22098" y="275082"/>
                  </a:lnTo>
                  <a:lnTo>
                    <a:pt x="22098" y="275844"/>
                  </a:lnTo>
                  <a:lnTo>
                    <a:pt x="19812" y="272034"/>
                  </a:lnTo>
                  <a:lnTo>
                    <a:pt x="19812" y="272796"/>
                  </a:lnTo>
                  <a:lnTo>
                    <a:pt x="17526" y="268224"/>
                  </a:lnTo>
                  <a:lnTo>
                    <a:pt x="17526" y="268986"/>
                  </a:lnTo>
                  <a:lnTo>
                    <a:pt x="16002" y="264414"/>
                  </a:lnTo>
                  <a:lnTo>
                    <a:pt x="16002" y="265176"/>
                  </a:lnTo>
                  <a:lnTo>
                    <a:pt x="14478" y="260604"/>
                  </a:lnTo>
                  <a:lnTo>
                    <a:pt x="14478" y="261366"/>
                  </a:lnTo>
                  <a:lnTo>
                    <a:pt x="13716" y="256794"/>
                  </a:lnTo>
                  <a:lnTo>
                    <a:pt x="13716" y="257556"/>
                  </a:lnTo>
                  <a:lnTo>
                    <a:pt x="12954" y="252222"/>
                  </a:lnTo>
                  <a:lnTo>
                    <a:pt x="12954" y="284169"/>
                  </a:lnTo>
                  <a:lnTo>
                    <a:pt x="14325" y="285658"/>
                  </a:lnTo>
                  <a:lnTo>
                    <a:pt x="19812" y="291084"/>
                  </a:lnTo>
                  <a:lnTo>
                    <a:pt x="24384" y="294132"/>
                  </a:lnTo>
                  <a:lnTo>
                    <a:pt x="24384" y="278130"/>
                  </a:lnTo>
                  <a:lnTo>
                    <a:pt x="24807" y="278468"/>
                  </a:lnTo>
                  <a:close/>
                </a:path>
                <a:path w="2209165" h="303529">
                  <a:moveTo>
                    <a:pt x="25145" y="24384"/>
                  </a:moveTo>
                  <a:lnTo>
                    <a:pt x="24383" y="25146"/>
                  </a:lnTo>
                  <a:lnTo>
                    <a:pt x="24807" y="24807"/>
                  </a:lnTo>
                  <a:lnTo>
                    <a:pt x="25145" y="24384"/>
                  </a:lnTo>
                  <a:close/>
                </a:path>
                <a:path w="2209165" h="303529">
                  <a:moveTo>
                    <a:pt x="24807" y="24807"/>
                  </a:moveTo>
                  <a:lnTo>
                    <a:pt x="24383" y="25146"/>
                  </a:lnTo>
                  <a:lnTo>
                    <a:pt x="24383" y="25336"/>
                  </a:lnTo>
                  <a:lnTo>
                    <a:pt x="24807" y="24807"/>
                  </a:lnTo>
                  <a:close/>
                </a:path>
                <a:path w="2209165" h="303529">
                  <a:moveTo>
                    <a:pt x="25146" y="278892"/>
                  </a:moveTo>
                  <a:lnTo>
                    <a:pt x="24807" y="278468"/>
                  </a:lnTo>
                  <a:lnTo>
                    <a:pt x="24384" y="278130"/>
                  </a:lnTo>
                  <a:lnTo>
                    <a:pt x="25146" y="278892"/>
                  </a:lnTo>
                  <a:close/>
                </a:path>
                <a:path w="2209165" h="303529">
                  <a:moveTo>
                    <a:pt x="25146" y="294640"/>
                  </a:moveTo>
                  <a:lnTo>
                    <a:pt x="25146" y="278892"/>
                  </a:lnTo>
                  <a:lnTo>
                    <a:pt x="24384" y="278130"/>
                  </a:lnTo>
                  <a:lnTo>
                    <a:pt x="24384" y="294132"/>
                  </a:lnTo>
                  <a:lnTo>
                    <a:pt x="25146" y="294640"/>
                  </a:lnTo>
                  <a:close/>
                </a:path>
                <a:path w="2209165" h="303529">
                  <a:moveTo>
                    <a:pt x="25145" y="24536"/>
                  </a:moveTo>
                  <a:lnTo>
                    <a:pt x="25145" y="24384"/>
                  </a:lnTo>
                  <a:lnTo>
                    <a:pt x="24807" y="24807"/>
                  </a:lnTo>
                  <a:lnTo>
                    <a:pt x="25145" y="24536"/>
                  </a:lnTo>
                  <a:close/>
                </a:path>
                <a:path w="2209165" h="303529">
                  <a:moveTo>
                    <a:pt x="28194" y="281178"/>
                  </a:moveTo>
                  <a:lnTo>
                    <a:pt x="24807" y="278468"/>
                  </a:lnTo>
                  <a:lnTo>
                    <a:pt x="25146" y="278892"/>
                  </a:lnTo>
                  <a:lnTo>
                    <a:pt x="25146" y="294640"/>
                  </a:lnTo>
                  <a:lnTo>
                    <a:pt x="27432" y="296164"/>
                  </a:lnTo>
                  <a:lnTo>
                    <a:pt x="27432" y="281178"/>
                  </a:lnTo>
                  <a:lnTo>
                    <a:pt x="28194" y="281178"/>
                  </a:lnTo>
                  <a:close/>
                </a:path>
                <a:path w="2209165" h="303529">
                  <a:moveTo>
                    <a:pt x="28194" y="22098"/>
                  </a:moveTo>
                  <a:lnTo>
                    <a:pt x="27432" y="22098"/>
                  </a:lnTo>
                  <a:lnTo>
                    <a:pt x="27432" y="22707"/>
                  </a:lnTo>
                  <a:lnTo>
                    <a:pt x="28194" y="22098"/>
                  </a:lnTo>
                  <a:close/>
                </a:path>
                <a:path w="2209165" h="303529">
                  <a:moveTo>
                    <a:pt x="35052" y="285750"/>
                  </a:moveTo>
                  <a:lnTo>
                    <a:pt x="27432" y="281178"/>
                  </a:lnTo>
                  <a:lnTo>
                    <a:pt x="27432" y="296164"/>
                  </a:lnTo>
                  <a:lnTo>
                    <a:pt x="28956" y="297180"/>
                  </a:lnTo>
                  <a:lnTo>
                    <a:pt x="34290" y="299624"/>
                  </a:lnTo>
                  <a:lnTo>
                    <a:pt x="34290" y="285750"/>
                  </a:lnTo>
                  <a:lnTo>
                    <a:pt x="35052" y="285750"/>
                  </a:lnTo>
                  <a:close/>
                </a:path>
                <a:path w="2209165" h="303529">
                  <a:moveTo>
                    <a:pt x="35052" y="17526"/>
                  </a:moveTo>
                  <a:lnTo>
                    <a:pt x="34290" y="17526"/>
                  </a:lnTo>
                  <a:lnTo>
                    <a:pt x="34290" y="17983"/>
                  </a:lnTo>
                  <a:lnTo>
                    <a:pt x="35052" y="17526"/>
                  </a:lnTo>
                  <a:close/>
                </a:path>
                <a:path w="2209165" h="303529">
                  <a:moveTo>
                    <a:pt x="38862" y="287274"/>
                  </a:moveTo>
                  <a:lnTo>
                    <a:pt x="34290" y="285750"/>
                  </a:lnTo>
                  <a:lnTo>
                    <a:pt x="34290" y="299624"/>
                  </a:lnTo>
                  <a:lnTo>
                    <a:pt x="34623" y="299777"/>
                  </a:lnTo>
                  <a:lnTo>
                    <a:pt x="38100" y="300857"/>
                  </a:lnTo>
                  <a:lnTo>
                    <a:pt x="38100" y="287274"/>
                  </a:lnTo>
                  <a:lnTo>
                    <a:pt x="38862" y="287274"/>
                  </a:lnTo>
                  <a:close/>
                </a:path>
                <a:path w="2209165" h="303529">
                  <a:moveTo>
                    <a:pt x="38862" y="15748"/>
                  </a:moveTo>
                  <a:lnTo>
                    <a:pt x="38862" y="15240"/>
                  </a:lnTo>
                  <a:lnTo>
                    <a:pt x="38100" y="16002"/>
                  </a:lnTo>
                  <a:lnTo>
                    <a:pt x="38862" y="15748"/>
                  </a:lnTo>
                  <a:close/>
                </a:path>
                <a:path w="2209165" h="303529">
                  <a:moveTo>
                    <a:pt x="46482" y="302832"/>
                  </a:moveTo>
                  <a:lnTo>
                    <a:pt x="46482" y="290322"/>
                  </a:lnTo>
                  <a:lnTo>
                    <a:pt x="41910" y="288798"/>
                  </a:lnTo>
                  <a:lnTo>
                    <a:pt x="41910" y="288544"/>
                  </a:lnTo>
                  <a:lnTo>
                    <a:pt x="38100" y="287274"/>
                  </a:lnTo>
                  <a:lnTo>
                    <a:pt x="38100" y="300857"/>
                  </a:lnTo>
                  <a:lnTo>
                    <a:pt x="41543" y="301928"/>
                  </a:lnTo>
                  <a:lnTo>
                    <a:pt x="41910" y="301995"/>
                  </a:lnTo>
                  <a:lnTo>
                    <a:pt x="41910" y="288798"/>
                  </a:lnTo>
                  <a:lnTo>
                    <a:pt x="42672" y="288798"/>
                  </a:lnTo>
                  <a:lnTo>
                    <a:pt x="42672" y="302134"/>
                  </a:lnTo>
                  <a:lnTo>
                    <a:pt x="46482" y="302832"/>
                  </a:lnTo>
                  <a:close/>
                </a:path>
                <a:path w="2209165" h="303529">
                  <a:moveTo>
                    <a:pt x="42672" y="14478"/>
                  </a:moveTo>
                  <a:lnTo>
                    <a:pt x="41910" y="14478"/>
                  </a:lnTo>
                  <a:lnTo>
                    <a:pt x="41910" y="14732"/>
                  </a:lnTo>
                  <a:lnTo>
                    <a:pt x="42672" y="14478"/>
                  </a:lnTo>
                  <a:close/>
                </a:path>
                <a:path w="2209165" h="303529">
                  <a:moveTo>
                    <a:pt x="46482" y="12954"/>
                  </a:moveTo>
                  <a:lnTo>
                    <a:pt x="45720" y="12954"/>
                  </a:lnTo>
                  <a:lnTo>
                    <a:pt x="45720" y="13208"/>
                  </a:lnTo>
                  <a:lnTo>
                    <a:pt x="46482" y="12954"/>
                  </a:lnTo>
                  <a:close/>
                </a:path>
                <a:path w="2209165" h="303529">
                  <a:moveTo>
                    <a:pt x="2154174" y="303276"/>
                  </a:moveTo>
                  <a:lnTo>
                    <a:pt x="2154174" y="291084"/>
                  </a:lnTo>
                  <a:lnTo>
                    <a:pt x="54864" y="291084"/>
                  </a:lnTo>
                  <a:lnTo>
                    <a:pt x="50292" y="290322"/>
                  </a:lnTo>
                  <a:lnTo>
                    <a:pt x="45720" y="289560"/>
                  </a:lnTo>
                  <a:lnTo>
                    <a:pt x="46482" y="290322"/>
                  </a:lnTo>
                  <a:lnTo>
                    <a:pt x="46482" y="302832"/>
                  </a:lnTo>
                  <a:lnTo>
                    <a:pt x="48645" y="303228"/>
                  </a:lnTo>
                  <a:lnTo>
                    <a:pt x="2154174" y="303276"/>
                  </a:lnTo>
                  <a:close/>
                </a:path>
                <a:path w="2209165" h="303529">
                  <a:moveTo>
                    <a:pt x="51053" y="12827"/>
                  </a:moveTo>
                  <a:lnTo>
                    <a:pt x="51053" y="12192"/>
                  </a:lnTo>
                  <a:lnTo>
                    <a:pt x="50292" y="12954"/>
                  </a:lnTo>
                  <a:lnTo>
                    <a:pt x="51053" y="12827"/>
                  </a:lnTo>
                  <a:close/>
                </a:path>
                <a:path w="2209165" h="303529">
                  <a:moveTo>
                    <a:pt x="51054" y="290322"/>
                  </a:moveTo>
                  <a:lnTo>
                    <a:pt x="50292" y="290213"/>
                  </a:lnTo>
                  <a:lnTo>
                    <a:pt x="51054" y="290322"/>
                  </a:lnTo>
                  <a:close/>
                </a:path>
                <a:path w="2209165" h="303529">
                  <a:moveTo>
                    <a:pt x="2154174" y="12300"/>
                  </a:moveTo>
                  <a:lnTo>
                    <a:pt x="2153412" y="12192"/>
                  </a:lnTo>
                  <a:lnTo>
                    <a:pt x="2154174" y="12300"/>
                  </a:lnTo>
                  <a:close/>
                </a:path>
                <a:path w="2209165" h="303529">
                  <a:moveTo>
                    <a:pt x="2158746" y="303276"/>
                  </a:moveTo>
                  <a:lnTo>
                    <a:pt x="2158746" y="290322"/>
                  </a:lnTo>
                  <a:lnTo>
                    <a:pt x="2153412" y="291084"/>
                  </a:lnTo>
                  <a:lnTo>
                    <a:pt x="2154174" y="291084"/>
                  </a:lnTo>
                  <a:lnTo>
                    <a:pt x="2154174" y="303276"/>
                  </a:lnTo>
                  <a:lnTo>
                    <a:pt x="2158746" y="303276"/>
                  </a:lnTo>
                  <a:close/>
                </a:path>
                <a:path w="2209165" h="303529">
                  <a:moveTo>
                    <a:pt x="2158746" y="12954"/>
                  </a:moveTo>
                  <a:lnTo>
                    <a:pt x="2157984" y="12192"/>
                  </a:lnTo>
                  <a:lnTo>
                    <a:pt x="2157984" y="12845"/>
                  </a:lnTo>
                  <a:lnTo>
                    <a:pt x="2158746" y="12954"/>
                  </a:lnTo>
                  <a:close/>
                </a:path>
                <a:path w="2209165" h="303529">
                  <a:moveTo>
                    <a:pt x="2162556" y="289560"/>
                  </a:moveTo>
                  <a:lnTo>
                    <a:pt x="2157984" y="290322"/>
                  </a:lnTo>
                  <a:lnTo>
                    <a:pt x="2158746" y="290322"/>
                  </a:lnTo>
                  <a:lnTo>
                    <a:pt x="2158746" y="303276"/>
                  </a:lnTo>
                  <a:lnTo>
                    <a:pt x="2159508" y="303276"/>
                  </a:lnTo>
                  <a:lnTo>
                    <a:pt x="2161794" y="302949"/>
                  </a:lnTo>
                  <a:lnTo>
                    <a:pt x="2161794" y="290322"/>
                  </a:lnTo>
                  <a:lnTo>
                    <a:pt x="2162556" y="289560"/>
                  </a:lnTo>
                  <a:close/>
                </a:path>
                <a:path w="2209165" h="303529">
                  <a:moveTo>
                    <a:pt x="2162556" y="13171"/>
                  </a:moveTo>
                  <a:lnTo>
                    <a:pt x="2162556" y="12954"/>
                  </a:lnTo>
                  <a:lnTo>
                    <a:pt x="2161794" y="12954"/>
                  </a:lnTo>
                  <a:lnTo>
                    <a:pt x="2162556" y="13171"/>
                  </a:lnTo>
                  <a:close/>
                </a:path>
                <a:path w="2209165" h="303529">
                  <a:moveTo>
                    <a:pt x="2167128" y="301677"/>
                  </a:moveTo>
                  <a:lnTo>
                    <a:pt x="2167128" y="288798"/>
                  </a:lnTo>
                  <a:lnTo>
                    <a:pt x="2161794" y="290322"/>
                  </a:lnTo>
                  <a:lnTo>
                    <a:pt x="2161794" y="302949"/>
                  </a:lnTo>
                  <a:lnTo>
                    <a:pt x="2164842" y="302514"/>
                  </a:lnTo>
                  <a:lnTo>
                    <a:pt x="2167128" y="301677"/>
                  </a:lnTo>
                  <a:close/>
                </a:path>
                <a:path w="2209165" h="303529">
                  <a:moveTo>
                    <a:pt x="2167128" y="14732"/>
                  </a:moveTo>
                  <a:lnTo>
                    <a:pt x="2167128" y="14478"/>
                  </a:lnTo>
                  <a:lnTo>
                    <a:pt x="2166366" y="14478"/>
                  </a:lnTo>
                  <a:lnTo>
                    <a:pt x="2167128" y="14732"/>
                  </a:lnTo>
                  <a:close/>
                </a:path>
                <a:path w="2209165" h="303529">
                  <a:moveTo>
                    <a:pt x="2170938" y="300283"/>
                  </a:moveTo>
                  <a:lnTo>
                    <a:pt x="2170938" y="287274"/>
                  </a:lnTo>
                  <a:lnTo>
                    <a:pt x="2166366" y="288798"/>
                  </a:lnTo>
                  <a:lnTo>
                    <a:pt x="2167128" y="288798"/>
                  </a:lnTo>
                  <a:lnTo>
                    <a:pt x="2167128" y="301677"/>
                  </a:lnTo>
                  <a:lnTo>
                    <a:pt x="2170938" y="300283"/>
                  </a:lnTo>
                  <a:close/>
                </a:path>
                <a:path w="2209165" h="303529">
                  <a:moveTo>
                    <a:pt x="2170938" y="16002"/>
                  </a:moveTo>
                  <a:lnTo>
                    <a:pt x="2170176" y="15240"/>
                  </a:lnTo>
                  <a:lnTo>
                    <a:pt x="2170176" y="15748"/>
                  </a:lnTo>
                  <a:lnTo>
                    <a:pt x="2170938" y="16002"/>
                  </a:lnTo>
                  <a:close/>
                </a:path>
                <a:path w="2209165" h="303529">
                  <a:moveTo>
                    <a:pt x="2177796" y="297774"/>
                  </a:moveTo>
                  <a:lnTo>
                    <a:pt x="2177796" y="283464"/>
                  </a:lnTo>
                  <a:lnTo>
                    <a:pt x="2173986" y="285750"/>
                  </a:lnTo>
                  <a:lnTo>
                    <a:pt x="2170176" y="287274"/>
                  </a:lnTo>
                  <a:lnTo>
                    <a:pt x="2170938" y="287274"/>
                  </a:lnTo>
                  <a:lnTo>
                    <a:pt x="2170938" y="300283"/>
                  </a:lnTo>
                  <a:lnTo>
                    <a:pt x="2177796" y="297774"/>
                  </a:lnTo>
                  <a:close/>
                </a:path>
                <a:path w="2209165" h="303529">
                  <a:moveTo>
                    <a:pt x="2177796" y="19812"/>
                  </a:moveTo>
                  <a:lnTo>
                    <a:pt x="2177034" y="19050"/>
                  </a:lnTo>
                  <a:lnTo>
                    <a:pt x="2177034" y="19354"/>
                  </a:lnTo>
                  <a:lnTo>
                    <a:pt x="2177796" y="19812"/>
                  </a:lnTo>
                  <a:close/>
                </a:path>
                <a:path w="2209165" h="303529">
                  <a:moveTo>
                    <a:pt x="2186940" y="291753"/>
                  </a:moveTo>
                  <a:lnTo>
                    <a:pt x="2186940" y="275082"/>
                  </a:lnTo>
                  <a:lnTo>
                    <a:pt x="2183892" y="278892"/>
                  </a:lnTo>
                  <a:lnTo>
                    <a:pt x="2183892" y="278130"/>
                  </a:lnTo>
                  <a:lnTo>
                    <a:pt x="2180844" y="281178"/>
                  </a:lnTo>
                  <a:lnTo>
                    <a:pt x="2177034" y="283464"/>
                  </a:lnTo>
                  <a:lnTo>
                    <a:pt x="2177796" y="283464"/>
                  </a:lnTo>
                  <a:lnTo>
                    <a:pt x="2177796" y="297774"/>
                  </a:lnTo>
                  <a:lnTo>
                    <a:pt x="2180965" y="296615"/>
                  </a:lnTo>
                  <a:lnTo>
                    <a:pt x="2186940" y="291753"/>
                  </a:lnTo>
                  <a:close/>
                </a:path>
                <a:path w="2209165" h="303529">
                  <a:moveTo>
                    <a:pt x="2186940" y="28384"/>
                  </a:moveTo>
                  <a:lnTo>
                    <a:pt x="2186940" y="28194"/>
                  </a:lnTo>
                  <a:lnTo>
                    <a:pt x="2186178" y="27432"/>
                  </a:lnTo>
                  <a:lnTo>
                    <a:pt x="2186940" y="28384"/>
                  </a:lnTo>
                  <a:close/>
                </a:path>
                <a:path w="2209165" h="303529">
                  <a:moveTo>
                    <a:pt x="2189226" y="289893"/>
                  </a:moveTo>
                  <a:lnTo>
                    <a:pt x="2189226" y="272034"/>
                  </a:lnTo>
                  <a:lnTo>
                    <a:pt x="2186178" y="275844"/>
                  </a:lnTo>
                  <a:lnTo>
                    <a:pt x="2186940" y="275082"/>
                  </a:lnTo>
                  <a:lnTo>
                    <a:pt x="2186940" y="291753"/>
                  </a:lnTo>
                  <a:lnTo>
                    <a:pt x="2189226" y="289893"/>
                  </a:lnTo>
                  <a:close/>
                </a:path>
                <a:path w="2209165" h="303529">
                  <a:moveTo>
                    <a:pt x="2189226" y="31623"/>
                  </a:moveTo>
                  <a:lnTo>
                    <a:pt x="2189226" y="31242"/>
                  </a:lnTo>
                  <a:lnTo>
                    <a:pt x="2188464" y="30480"/>
                  </a:lnTo>
                  <a:lnTo>
                    <a:pt x="2189226" y="31623"/>
                  </a:lnTo>
                  <a:close/>
                </a:path>
                <a:path w="2209165" h="303529">
                  <a:moveTo>
                    <a:pt x="2191512" y="288033"/>
                  </a:moveTo>
                  <a:lnTo>
                    <a:pt x="2191512" y="268224"/>
                  </a:lnTo>
                  <a:lnTo>
                    <a:pt x="2188464" y="272796"/>
                  </a:lnTo>
                  <a:lnTo>
                    <a:pt x="2189226" y="272034"/>
                  </a:lnTo>
                  <a:lnTo>
                    <a:pt x="2189226" y="289893"/>
                  </a:lnTo>
                  <a:lnTo>
                    <a:pt x="2191512" y="288033"/>
                  </a:lnTo>
                  <a:close/>
                </a:path>
                <a:path w="2209165" h="303529">
                  <a:moveTo>
                    <a:pt x="2191512" y="35560"/>
                  </a:moveTo>
                  <a:lnTo>
                    <a:pt x="2191512" y="35052"/>
                  </a:lnTo>
                  <a:lnTo>
                    <a:pt x="2190750" y="34290"/>
                  </a:lnTo>
                  <a:lnTo>
                    <a:pt x="2191512" y="35560"/>
                  </a:lnTo>
                  <a:close/>
                </a:path>
                <a:path w="2209165" h="303529">
                  <a:moveTo>
                    <a:pt x="2194560" y="285552"/>
                  </a:moveTo>
                  <a:lnTo>
                    <a:pt x="2194560" y="260604"/>
                  </a:lnTo>
                  <a:lnTo>
                    <a:pt x="2193036" y="265176"/>
                  </a:lnTo>
                  <a:lnTo>
                    <a:pt x="2193036" y="264414"/>
                  </a:lnTo>
                  <a:lnTo>
                    <a:pt x="2190750" y="268986"/>
                  </a:lnTo>
                  <a:lnTo>
                    <a:pt x="2191512" y="268224"/>
                  </a:lnTo>
                  <a:lnTo>
                    <a:pt x="2191512" y="288033"/>
                  </a:lnTo>
                  <a:lnTo>
                    <a:pt x="2194560" y="285552"/>
                  </a:lnTo>
                  <a:close/>
                </a:path>
                <a:path w="2209165" h="303529">
                  <a:moveTo>
                    <a:pt x="2194560" y="44196"/>
                  </a:moveTo>
                  <a:lnTo>
                    <a:pt x="2194560" y="41910"/>
                  </a:lnTo>
                  <a:lnTo>
                    <a:pt x="2193798" y="41910"/>
                  </a:lnTo>
                  <a:lnTo>
                    <a:pt x="2194560" y="44196"/>
                  </a:lnTo>
                  <a:close/>
                </a:path>
                <a:path w="2209165" h="303529">
                  <a:moveTo>
                    <a:pt x="2196084" y="283243"/>
                  </a:moveTo>
                  <a:lnTo>
                    <a:pt x="2196084" y="252222"/>
                  </a:lnTo>
                  <a:lnTo>
                    <a:pt x="2195322" y="257556"/>
                  </a:lnTo>
                  <a:lnTo>
                    <a:pt x="2195322" y="256794"/>
                  </a:lnTo>
                  <a:lnTo>
                    <a:pt x="2193798" y="261366"/>
                  </a:lnTo>
                  <a:lnTo>
                    <a:pt x="2194560" y="260604"/>
                  </a:lnTo>
                  <a:lnTo>
                    <a:pt x="2194560" y="285552"/>
                  </a:lnTo>
                  <a:lnTo>
                    <a:pt x="2196084" y="2832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071364" y="4997451"/>
            <a:ext cx="196723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Large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antenna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array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268718" y="4950714"/>
            <a:ext cx="2209165" cy="303530"/>
            <a:chOff x="5744717" y="4950714"/>
            <a:chExt cx="2209165" cy="303530"/>
          </a:xfrm>
        </p:grpSpPr>
        <p:sp>
          <p:nvSpPr>
            <p:cNvPr id="27" name="object 27"/>
            <p:cNvSpPr/>
            <p:nvPr/>
          </p:nvSpPr>
          <p:spPr>
            <a:xfrm>
              <a:off x="5750813" y="4956810"/>
              <a:ext cx="2197100" cy="291465"/>
            </a:xfrm>
            <a:custGeom>
              <a:avLst/>
              <a:gdLst/>
              <a:ahLst/>
              <a:cxnLst/>
              <a:rect l="l" t="t" r="r" b="b"/>
              <a:pathLst>
                <a:path w="2197100" h="291464">
                  <a:moveTo>
                    <a:pt x="2196846" y="242316"/>
                  </a:moveTo>
                  <a:lnTo>
                    <a:pt x="2196846" y="48768"/>
                  </a:lnTo>
                  <a:lnTo>
                    <a:pt x="2192976" y="29575"/>
                  </a:lnTo>
                  <a:lnTo>
                    <a:pt x="2182463" y="14097"/>
                  </a:lnTo>
                  <a:lnTo>
                    <a:pt x="2166949" y="3762"/>
                  </a:lnTo>
                  <a:lnTo>
                    <a:pt x="2148078" y="0"/>
                  </a:lnTo>
                  <a:lnTo>
                    <a:pt x="48767" y="0"/>
                  </a:lnTo>
                  <a:lnTo>
                    <a:pt x="29896" y="3762"/>
                  </a:lnTo>
                  <a:lnTo>
                    <a:pt x="14382" y="14097"/>
                  </a:lnTo>
                  <a:lnTo>
                    <a:pt x="3869" y="29575"/>
                  </a:lnTo>
                  <a:lnTo>
                    <a:pt x="0" y="48768"/>
                  </a:lnTo>
                  <a:lnTo>
                    <a:pt x="0" y="242316"/>
                  </a:lnTo>
                  <a:lnTo>
                    <a:pt x="3869" y="261187"/>
                  </a:lnTo>
                  <a:lnTo>
                    <a:pt x="14382" y="276701"/>
                  </a:lnTo>
                  <a:lnTo>
                    <a:pt x="29896" y="287214"/>
                  </a:lnTo>
                  <a:lnTo>
                    <a:pt x="48768" y="291084"/>
                  </a:lnTo>
                  <a:lnTo>
                    <a:pt x="2148078" y="291084"/>
                  </a:lnTo>
                  <a:lnTo>
                    <a:pt x="2166949" y="287214"/>
                  </a:lnTo>
                  <a:lnTo>
                    <a:pt x="2182463" y="276701"/>
                  </a:lnTo>
                  <a:lnTo>
                    <a:pt x="2192976" y="261187"/>
                  </a:lnTo>
                  <a:lnTo>
                    <a:pt x="2196846" y="242316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744717" y="4950714"/>
              <a:ext cx="2209165" cy="303530"/>
            </a:xfrm>
            <a:custGeom>
              <a:avLst/>
              <a:gdLst/>
              <a:ahLst/>
              <a:cxnLst/>
              <a:rect l="l" t="t" r="r" b="b"/>
              <a:pathLst>
                <a:path w="2209165" h="303529">
                  <a:moveTo>
                    <a:pt x="2209038" y="254508"/>
                  </a:moveTo>
                  <a:lnTo>
                    <a:pt x="2209038" y="48768"/>
                  </a:lnTo>
                  <a:lnTo>
                    <a:pt x="2208276" y="43434"/>
                  </a:lnTo>
                  <a:lnTo>
                    <a:pt x="2201473" y="26821"/>
                  </a:lnTo>
                  <a:lnTo>
                    <a:pt x="2190930" y="13716"/>
                  </a:lnTo>
                  <a:lnTo>
                    <a:pt x="2176868" y="4611"/>
                  </a:lnTo>
                  <a:lnTo>
                    <a:pt x="2159508" y="0"/>
                  </a:lnTo>
                  <a:lnTo>
                    <a:pt x="54864" y="0"/>
                  </a:lnTo>
                  <a:lnTo>
                    <a:pt x="10772" y="22420"/>
                  </a:lnTo>
                  <a:lnTo>
                    <a:pt x="0" y="54102"/>
                  </a:lnTo>
                  <a:lnTo>
                    <a:pt x="0" y="248412"/>
                  </a:lnTo>
                  <a:lnTo>
                    <a:pt x="762" y="254508"/>
                  </a:lnTo>
                  <a:lnTo>
                    <a:pt x="2286" y="265176"/>
                  </a:lnTo>
                  <a:lnTo>
                    <a:pt x="4572" y="269748"/>
                  </a:lnTo>
                  <a:lnTo>
                    <a:pt x="6930" y="275124"/>
                  </a:lnTo>
                  <a:lnTo>
                    <a:pt x="10968" y="281092"/>
                  </a:lnTo>
                  <a:lnTo>
                    <a:pt x="12954" y="283496"/>
                  </a:lnTo>
                  <a:lnTo>
                    <a:pt x="12954" y="50292"/>
                  </a:lnTo>
                  <a:lnTo>
                    <a:pt x="13716" y="45720"/>
                  </a:lnTo>
                  <a:lnTo>
                    <a:pt x="13716" y="46482"/>
                  </a:lnTo>
                  <a:lnTo>
                    <a:pt x="14478" y="41910"/>
                  </a:lnTo>
                  <a:lnTo>
                    <a:pt x="16002" y="38100"/>
                  </a:lnTo>
                  <a:lnTo>
                    <a:pt x="17526" y="35560"/>
                  </a:lnTo>
                  <a:lnTo>
                    <a:pt x="17526" y="35052"/>
                  </a:lnTo>
                  <a:lnTo>
                    <a:pt x="19812" y="31623"/>
                  </a:lnTo>
                  <a:lnTo>
                    <a:pt x="19812" y="31242"/>
                  </a:lnTo>
                  <a:lnTo>
                    <a:pt x="22097" y="28384"/>
                  </a:lnTo>
                  <a:lnTo>
                    <a:pt x="22097" y="28194"/>
                  </a:lnTo>
                  <a:lnTo>
                    <a:pt x="25145" y="24384"/>
                  </a:lnTo>
                  <a:lnTo>
                    <a:pt x="25145" y="25146"/>
                  </a:lnTo>
                  <a:lnTo>
                    <a:pt x="28194" y="22098"/>
                  </a:lnTo>
                  <a:lnTo>
                    <a:pt x="32004" y="19050"/>
                  </a:lnTo>
                  <a:lnTo>
                    <a:pt x="32004" y="19354"/>
                  </a:lnTo>
                  <a:lnTo>
                    <a:pt x="34290" y="17983"/>
                  </a:lnTo>
                  <a:lnTo>
                    <a:pt x="34290" y="17526"/>
                  </a:lnTo>
                  <a:lnTo>
                    <a:pt x="38862" y="15240"/>
                  </a:lnTo>
                  <a:lnTo>
                    <a:pt x="38862" y="15748"/>
                  </a:lnTo>
                  <a:lnTo>
                    <a:pt x="41910" y="14732"/>
                  </a:lnTo>
                  <a:lnTo>
                    <a:pt x="41910" y="14478"/>
                  </a:lnTo>
                  <a:lnTo>
                    <a:pt x="46482" y="12954"/>
                  </a:lnTo>
                  <a:lnTo>
                    <a:pt x="51053" y="12192"/>
                  </a:lnTo>
                  <a:lnTo>
                    <a:pt x="51053" y="12845"/>
                  </a:lnTo>
                  <a:lnTo>
                    <a:pt x="54864" y="12300"/>
                  </a:lnTo>
                  <a:lnTo>
                    <a:pt x="2154174" y="12192"/>
                  </a:lnTo>
                  <a:lnTo>
                    <a:pt x="2157984" y="12827"/>
                  </a:lnTo>
                  <a:lnTo>
                    <a:pt x="2157984" y="12192"/>
                  </a:lnTo>
                  <a:lnTo>
                    <a:pt x="2162556" y="12954"/>
                  </a:lnTo>
                  <a:lnTo>
                    <a:pt x="2167128" y="14478"/>
                  </a:lnTo>
                  <a:lnTo>
                    <a:pt x="2167128" y="14732"/>
                  </a:lnTo>
                  <a:lnTo>
                    <a:pt x="2170176" y="15748"/>
                  </a:lnTo>
                  <a:lnTo>
                    <a:pt x="2170176" y="15240"/>
                  </a:lnTo>
                  <a:lnTo>
                    <a:pt x="2174748" y="17526"/>
                  </a:lnTo>
                  <a:lnTo>
                    <a:pt x="2174748" y="17983"/>
                  </a:lnTo>
                  <a:lnTo>
                    <a:pt x="2177796" y="19812"/>
                  </a:lnTo>
                  <a:lnTo>
                    <a:pt x="2177796" y="19050"/>
                  </a:lnTo>
                  <a:lnTo>
                    <a:pt x="2183892" y="25146"/>
                  </a:lnTo>
                  <a:lnTo>
                    <a:pt x="2183892" y="24384"/>
                  </a:lnTo>
                  <a:lnTo>
                    <a:pt x="2186940" y="28194"/>
                  </a:lnTo>
                  <a:lnTo>
                    <a:pt x="2186940" y="28384"/>
                  </a:lnTo>
                  <a:lnTo>
                    <a:pt x="2189226" y="31242"/>
                  </a:lnTo>
                  <a:lnTo>
                    <a:pt x="2189226" y="30480"/>
                  </a:lnTo>
                  <a:lnTo>
                    <a:pt x="2191512" y="35052"/>
                  </a:lnTo>
                  <a:lnTo>
                    <a:pt x="2191512" y="35560"/>
                  </a:lnTo>
                  <a:lnTo>
                    <a:pt x="2193036" y="38100"/>
                  </a:lnTo>
                  <a:lnTo>
                    <a:pt x="2194560" y="41910"/>
                  </a:lnTo>
                  <a:lnTo>
                    <a:pt x="2195322" y="46482"/>
                  </a:lnTo>
                  <a:lnTo>
                    <a:pt x="2195322" y="45720"/>
                  </a:lnTo>
                  <a:lnTo>
                    <a:pt x="2196084" y="50292"/>
                  </a:lnTo>
                  <a:lnTo>
                    <a:pt x="2196084" y="283686"/>
                  </a:lnTo>
                  <a:lnTo>
                    <a:pt x="2204123" y="271486"/>
                  </a:lnTo>
                  <a:lnTo>
                    <a:pt x="2209038" y="254508"/>
                  </a:lnTo>
                  <a:close/>
                </a:path>
                <a:path w="2209165" h="303529">
                  <a:moveTo>
                    <a:pt x="18288" y="268986"/>
                  </a:moveTo>
                  <a:lnTo>
                    <a:pt x="16002" y="264414"/>
                  </a:lnTo>
                  <a:lnTo>
                    <a:pt x="16002" y="265176"/>
                  </a:lnTo>
                  <a:lnTo>
                    <a:pt x="14478" y="260604"/>
                  </a:lnTo>
                  <a:lnTo>
                    <a:pt x="14478" y="261366"/>
                  </a:lnTo>
                  <a:lnTo>
                    <a:pt x="13716" y="256794"/>
                  </a:lnTo>
                  <a:lnTo>
                    <a:pt x="13716" y="257556"/>
                  </a:lnTo>
                  <a:lnTo>
                    <a:pt x="12954" y="252222"/>
                  </a:lnTo>
                  <a:lnTo>
                    <a:pt x="12954" y="283496"/>
                  </a:lnTo>
                  <a:lnTo>
                    <a:pt x="15618" y="286721"/>
                  </a:lnTo>
                  <a:lnTo>
                    <a:pt x="17526" y="288706"/>
                  </a:lnTo>
                  <a:lnTo>
                    <a:pt x="17526" y="268224"/>
                  </a:lnTo>
                  <a:lnTo>
                    <a:pt x="18288" y="268986"/>
                  </a:lnTo>
                  <a:close/>
                </a:path>
                <a:path w="2209165" h="303529">
                  <a:moveTo>
                    <a:pt x="18288" y="34290"/>
                  </a:moveTo>
                  <a:lnTo>
                    <a:pt x="17526" y="35052"/>
                  </a:lnTo>
                  <a:lnTo>
                    <a:pt x="17526" y="35560"/>
                  </a:lnTo>
                  <a:lnTo>
                    <a:pt x="18288" y="34290"/>
                  </a:lnTo>
                  <a:close/>
                </a:path>
                <a:path w="2209165" h="303529">
                  <a:moveTo>
                    <a:pt x="20574" y="272796"/>
                  </a:moveTo>
                  <a:lnTo>
                    <a:pt x="17526" y="268224"/>
                  </a:lnTo>
                  <a:lnTo>
                    <a:pt x="17526" y="288706"/>
                  </a:lnTo>
                  <a:lnTo>
                    <a:pt x="19812" y="291084"/>
                  </a:lnTo>
                  <a:lnTo>
                    <a:pt x="19812" y="272034"/>
                  </a:lnTo>
                  <a:lnTo>
                    <a:pt x="20574" y="272796"/>
                  </a:lnTo>
                  <a:close/>
                </a:path>
                <a:path w="2209165" h="303529">
                  <a:moveTo>
                    <a:pt x="20574" y="30480"/>
                  </a:moveTo>
                  <a:lnTo>
                    <a:pt x="19812" y="31242"/>
                  </a:lnTo>
                  <a:lnTo>
                    <a:pt x="19812" y="31623"/>
                  </a:lnTo>
                  <a:lnTo>
                    <a:pt x="20574" y="30480"/>
                  </a:lnTo>
                  <a:close/>
                </a:path>
                <a:path w="2209165" h="303529">
                  <a:moveTo>
                    <a:pt x="22860" y="275844"/>
                  </a:moveTo>
                  <a:lnTo>
                    <a:pt x="19812" y="272034"/>
                  </a:lnTo>
                  <a:lnTo>
                    <a:pt x="19812" y="291084"/>
                  </a:lnTo>
                  <a:lnTo>
                    <a:pt x="22098" y="292608"/>
                  </a:lnTo>
                  <a:lnTo>
                    <a:pt x="22098" y="275082"/>
                  </a:lnTo>
                  <a:lnTo>
                    <a:pt x="22860" y="275844"/>
                  </a:lnTo>
                  <a:close/>
                </a:path>
                <a:path w="2209165" h="303529">
                  <a:moveTo>
                    <a:pt x="22859" y="27432"/>
                  </a:moveTo>
                  <a:lnTo>
                    <a:pt x="22097" y="28194"/>
                  </a:lnTo>
                  <a:lnTo>
                    <a:pt x="22097" y="28384"/>
                  </a:lnTo>
                  <a:lnTo>
                    <a:pt x="22859" y="27432"/>
                  </a:lnTo>
                  <a:close/>
                </a:path>
                <a:path w="2209165" h="303529">
                  <a:moveTo>
                    <a:pt x="32004" y="283464"/>
                  </a:moveTo>
                  <a:lnTo>
                    <a:pt x="28194" y="281178"/>
                  </a:lnTo>
                  <a:lnTo>
                    <a:pt x="25146" y="278130"/>
                  </a:lnTo>
                  <a:lnTo>
                    <a:pt x="25146" y="278892"/>
                  </a:lnTo>
                  <a:lnTo>
                    <a:pt x="22098" y="275082"/>
                  </a:lnTo>
                  <a:lnTo>
                    <a:pt x="22098" y="292608"/>
                  </a:lnTo>
                  <a:lnTo>
                    <a:pt x="28956" y="297180"/>
                  </a:lnTo>
                  <a:lnTo>
                    <a:pt x="31242" y="298235"/>
                  </a:lnTo>
                  <a:lnTo>
                    <a:pt x="31242" y="283464"/>
                  </a:lnTo>
                  <a:lnTo>
                    <a:pt x="32004" y="283464"/>
                  </a:lnTo>
                  <a:close/>
                </a:path>
                <a:path w="2209165" h="303529">
                  <a:moveTo>
                    <a:pt x="32004" y="19354"/>
                  </a:moveTo>
                  <a:lnTo>
                    <a:pt x="32004" y="19050"/>
                  </a:lnTo>
                  <a:lnTo>
                    <a:pt x="31242" y="19812"/>
                  </a:lnTo>
                  <a:lnTo>
                    <a:pt x="32004" y="19354"/>
                  </a:lnTo>
                  <a:close/>
                </a:path>
                <a:path w="2209165" h="303529">
                  <a:moveTo>
                    <a:pt x="35052" y="285750"/>
                  </a:moveTo>
                  <a:lnTo>
                    <a:pt x="31242" y="283464"/>
                  </a:lnTo>
                  <a:lnTo>
                    <a:pt x="31242" y="298235"/>
                  </a:lnTo>
                  <a:lnTo>
                    <a:pt x="34290" y="299643"/>
                  </a:lnTo>
                  <a:lnTo>
                    <a:pt x="34290" y="285750"/>
                  </a:lnTo>
                  <a:lnTo>
                    <a:pt x="35052" y="285750"/>
                  </a:lnTo>
                  <a:close/>
                </a:path>
                <a:path w="2209165" h="303529">
                  <a:moveTo>
                    <a:pt x="35052" y="17526"/>
                  </a:moveTo>
                  <a:lnTo>
                    <a:pt x="34290" y="17526"/>
                  </a:lnTo>
                  <a:lnTo>
                    <a:pt x="34290" y="17983"/>
                  </a:lnTo>
                  <a:lnTo>
                    <a:pt x="35052" y="17526"/>
                  </a:lnTo>
                  <a:close/>
                </a:path>
                <a:path w="2209165" h="303529">
                  <a:moveTo>
                    <a:pt x="38862" y="287274"/>
                  </a:moveTo>
                  <a:lnTo>
                    <a:pt x="34290" y="285750"/>
                  </a:lnTo>
                  <a:lnTo>
                    <a:pt x="34290" y="299643"/>
                  </a:lnTo>
                  <a:lnTo>
                    <a:pt x="38100" y="300803"/>
                  </a:lnTo>
                  <a:lnTo>
                    <a:pt x="38100" y="287274"/>
                  </a:lnTo>
                  <a:lnTo>
                    <a:pt x="38862" y="287274"/>
                  </a:lnTo>
                  <a:close/>
                </a:path>
                <a:path w="2209165" h="303529">
                  <a:moveTo>
                    <a:pt x="38862" y="15748"/>
                  </a:moveTo>
                  <a:lnTo>
                    <a:pt x="38862" y="15240"/>
                  </a:lnTo>
                  <a:lnTo>
                    <a:pt x="38100" y="16002"/>
                  </a:lnTo>
                  <a:lnTo>
                    <a:pt x="38862" y="15748"/>
                  </a:lnTo>
                  <a:close/>
                </a:path>
                <a:path w="2209165" h="303529">
                  <a:moveTo>
                    <a:pt x="51054" y="290322"/>
                  </a:moveTo>
                  <a:lnTo>
                    <a:pt x="46482" y="289560"/>
                  </a:lnTo>
                  <a:lnTo>
                    <a:pt x="46482" y="290322"/>
                  </a:lnTo>
                  <a:lnTo>
                    <a:pt x="41910" y="288798"/>
                  </a:lnTo>
                  <a:lnTo>
                    <a:pt x="41910" y="288544"/>
                  </a:lnTo>
                  <a:lnTo>
                    <a:pt x="38100" y="287274"/>
                  </a:lnTo>
                  <a:lnTo>
                    <a:pt x="38100" y="300803"/>
                  </a:lnTo>
                  <a:lnTo>
                    <a:pt x="41538" y="301842"/>
                  </a:lnTo>
                  <a:lnTo>
                    <a:pt x="41910" y="301911"/>
                  </a:lnTo>
                  <a:lnTo>
                    <a:pt x="41910" y="288798"/>
                  </a:lnTo>
                  <a:lnTo>
                    <a:pt x="42672" y="288798"/>
                  </a:lnTo>
                  <a:lnTo>
                    <a:pt x="42672" y="302052"/>
                  </a:lnTo>
                  <a:lnTo>
                    <a:pt x="48915" y="303207"/>
                  </a:lnTo>
                  <a:lnTo>
                    <a:pt x="50292" y="303223"/>
                  </a:lnTo>
                  <a:lnTo>
                    <a:pt x="50292" y="290322"/>
                  </a:lnTo>
                  <a:lnTo>
                    <a:pt x="51054" y="290322"/>
                  </a:lnTo>
                  <a:close/>
                </a:path>
                <a:path w="2209165" h="303529">
                  <a:moveTo>
                    <a:pt x="42672" y="14478"/>
                  </a:moveTo>
                  <a:lnTo>
                    <a:pt x="41910" y="14478"/>
                  </a:lnTo>
                  <a:lnTo>
                    <a:pt x="41910" y="14732"/>
                  </a:lnTo>
                  <a:lnTo>
                    <a:pt x="42672" y="14478"/>
                  </a:lnTo>
                  <a:close/>
                </a:path>
                <a:path w="2209165" h="303529">
                  <a:moveTo>
                    <a:pt x="51053" y="12845"/>
                  </a:moveTo>
                  <a:lnTo>
                    <a:pt x="51053" y="12192"/>
                  </a:lnTo>
                  <a:lnTo>
                    <a:pt x="50292" y="12954"/>
                  </a:lnTo>
                  <a:lnTo>
                    <a:pt x="51053" y="12845"/>
                  </a:lnTo>
                  <a:close/>
                </a:path>
                <a:path w="2209165" h="303529">
                  <a:moveTo>
                    <a:pt x="2158746" y="303276"/>
                  </a:moveTo>
                  <a:lnTo>
                    <a:pt x="2158746" y="290322"/>
                  </a:lnTo>
                  <a:lnTo>
                    <a:pt x="2154174" y="291084"/>
                  </a:lnTo>
                  <a:lnTo>
                    <a:pt x="54864" y="291084"/>
                  </a:lnTo>
                  <a:lnTo>
                    <a:pt x="50292" y="290322"/>
                  </a:lnTo>
                  <a:lnTo>
                    <a:pt x="50292" y="303223"/>
                  </a:lnTo>
                  <a:lnTo>
                    <a:pt x="2158746" y="303276"/>
                  </a:lnTo>
                  <a:close/>
                </a:path>
                <a:path w="2209165" h="303529">
                  <a:moveTo>
                    <a:pt x="55625" y="12192"/>
                  </a:moveTo>
                  <a:lnTo>
                    <a:pt x="54864" y="12192"/>
                  </a:lnTo>
                  <a:lnTo>
                    <a:pt x="55625" y="12192"/>
                  </a:lnTo>
                  <a:close/>
                </a:path>
                <a:path w="2209165" h="303529">
                  <a:moveTo>
                    <a:pt x="55625" y="291084"/>
                  </a:moveTo>
                  <a:lnTo>
                    <a:pt x="54864" y="290975"/>
                  </a:lnTo>
                  <a:lnTo>
                    <a:pt x="55625" y="291084"/>
                  </a:lnTo>
                  <a:close/>
                </a:path>
                <a:path w="2209165" h="303529">
                  <a:moveTo>
                    <a:pt x="2158746" y="12954"/>
                  </a:moveTo>
                  <a:lnTo>
                    <a:pt x="2157984" y="12192"/>
                  </a:lnTo>
                  <a:lnTo>
                    <a:pt x="2157984" y="12827"/>
                  </a:lnTo>
                  <a:lnTo>
                    <a:pt x="2158746" y="12954"/>
                  </a:lnTo>
                  <a:close/>
                </a:path>
                <a:path w="2209165" h="303529">
                  <a:moveTo>
                    <a:pt x="2167128" y="301665"/>
                  </a:moveTo>
                  <a:lnTo>
                    <a:pt x="2167128" y="288798"/>
                  </a:lnTo>
                  <a:lnTo>
                    <a:pt x="2162556" y="290322"/>
                  </a:lnTo>
                  <a:lnTo>
                    <a:pt x="2162556" y="289560"/>
                  </a:lnTo>
                  <a:lnTo>
                    <a:pt x="2157984" y="290322"/>
                  </a:lnTo>
                  <a:lnTo>
                    <a:pt x="2158746" y="290322"/>
                  </a:lnTo>
                  <a:lnTo>
                    <a:pt x="2158746" y="303276"/>
                  </a:lnTo>
                  <a:lnTo>
                    <a:pt x="2159508" y="303276"/>
                  </a:lnTo>
                  <a:lnTo>
                    <a:pt x="2164842" y="302514"/>
                  </a:lnTo>
                  <a:lnTo>
                    <a:pt x="2167128" y="301665"/>
                  </a:lnTo>
                  <a:close/>
                </a:path>
                <a:path w="2209165" h="303529">
                  <a:moveTo>
                    <a:pt x="2167128" y="14732"/>
                  </a:moveTo>
                  <a:lnTo>
                    <a:pt x="2167128" y="14478"/>
                  </a:lnTo>
                  <a:lnTo>
                    <a:pt x="2166366" y="14478"/>
                  </a:lnTo>
                  <a:lnTo>
                    <a:pt x="2167128" y="14732"/>
                  </a:lnTo>
                  <a:close/>
                </a:path>
                <a:path w="2209165" h="303529">
                  <a:moveTo>
                    <a:pt x="2170938" y="300251"/>
                  </a:moveTo>
                  <a:lnTo>
                    <a:pt x="2170938" y="287274"/>
                  </a:lnTo>
                  <a:lnTo>
                    <a:pt x="2166366" y="288798"/>
                  </a:lnTo>
                  <a:lnTo>
                    <a:pt x="2167128" y="288798"/>
                  </a:lnTo>
                  <a:lnTo>
                    <a:pt x="2167128" y="301665"/>
                  </a:lnTo>
                  <a:lnTo>
                    <a:pt x="2170938" y="300251"/>
                  </a:lnTo>
                  <a:close/>
                </a:path>
                <a:path w="2209165" h="303529">
                  <a:moveTo>
                    <a:pt x="2170938" y="16002"/>
                  </a:moveTo>
                  <a:lnTo>
                    <a:pt x="2170176" y="15240"/>
                  </a:lnTo>
                  <a:lnTo>
                    <a:pt x="2170176" y="15748"/>
                  </a:lnTo>
                  <a:lnTo>
                    <a:pt x="2170938" y="16002"/>
                  </a:lnTo>
                  <a:close/>
                </a:path>
                <a:path w="2209165" h="303529">
                  <a:moveTo>
                    <a:pt x="2174748" y="298836"/>
                  </a:moveTo>
                  <a:lnTo>
                    <a:pt x="2174748" y="285750"/>
                  </a:lnTo>
                  <a:lnTo>
                    <a:pt x="2170176" y="287274"/>
                  </a:lnTo>
                  <a:lnTo>
                    <a:pt x="2170938" y="287274"/>
                  </a:lnTo>
                  <a:lnTo>
                    <a:pt x="2170938" y="300251"/>
                  </a:lnTo>
                  <a:lnTo>
                    <a:pt x="2174748" y="298836"/>
                  </a:lnTo>
                  <a:close/>
                </a:path>
                <a:path w="2209165" h="303529">
                  <a:moveTo>
                    <a:pt x="2174748" y="17983"/>
                  </a:moveTo>
                  <a:lnTo>
                    <a:pt x="2174748" y="17526"/>
                  </a:lnTo>
                  <a:lnTo>
                    <a:pt x="2173986" y="17526"/>
                  </a:lnTo>
                  <a:lnTo>
                    <a:pt x="2174748" y="17983"/>
                  </a:lnTo>
                  <a:close/>
                </a:path>
                <a:path w="2209165" h="303529">
                  <a:moveTo>
                    <a:pt x="2186940" y="291962"/>
                  </a:moveTo>
                  <a:lnTo>
                    <a:pt x="2186940" y="275082"/>
                  </a:lnTo>
                  <a:lnTo>
                    <a:pt x="2183892" y="278892"/>
                  </a:lnTo>
                  <a:lnTo>
                    <a:pt x="2183892" y="278130"/>
                  </a:lnTo>
                  <a:lnTo>
                    <a:pt x="2180844" y="281178"/>
                  </a:lnTo>
                  <a:lnTo>
                    <a:pt x="2177796" y="283464"/>
                  </a:lnTo>
                  <a:lnTo>
                    <a:pt x="2173986" y="285750"/>
                  </a:lnTo>
                  <a:lnTo>
                    <a:pt x="2174748" y="285750"/>
                  </a:lnTo>
                  <a:lnTo>
                    <a:pt x="2174748" y="298836"/>
                  </a:lnTo>
                  <a:lnTo>
                    <a:pt x="2181464" y="296343"/>
                  </a:lnTo>
                  <a:lnTo>
                    <a:pt x="2186940" y="291962"/>
                  </a:lnTo>
                  <a:close/>
                </a:path>
                <a:path w="2209165" h="303529">
                  <a:moveTo>
                    <a:pt x="2186940" y="28384"/>
                  </a:moveTo>
                  <a:lnTo>
                    <a:pt x="2186940" y="28194"/>
                  </a:lnTo>
                  <a:lnTo>
                    <a:pt x="2186178" y="27432"/>
                  </a:lnTo>
                  <a:lnTo>
                    <a:pt x="2186940" y="28384"/>
                  </a:lnTo>
                  <a:close/>
                </a:path>
                <a:path w="2209165" h="303529">
                  <a:moveTo>
                    <a:pt x="2191512" y="288304"/>
                  </a:moveTo>
                  <a:lnTo>
                    <a:pt x="2191512" y="268224"/>
                  </a:lnTo>
                  <a:lnTo>
                    <a:pt x="2189226" y="272796"/>
                  </a:lnTo>
                  <a:lnTo>
                    <a:pt x="2189226" y="272034"/>
                  </a:lnTo>
                  <a:lnTo>
                    <a:pt x="2186178" y="275844"/>
                  </a:lnTo>
                  <a:lnTo>
                    <a:pt x="2186940" y="275082"/>
                  </a:lnTo>
                  <a:lnTo>
                    <a:pt x="2186940" y="291962"/>
                  </a:lnTo>
                  <a:lnTo>
                    <a:pt x="2191512" y="288304"/>
                  </a:lnTo>
                  <a:close/>
                </a:path>
                <a:path w="2209165" h="303529">
                  <a:moveTo>
                    <a:pt x="2191512" y="35560"/>
                  </a:moveTo>
                  <a:lnTo>
                    <a:pt x="2191512" y="35052"/>
                  </a:lnTo>
                  <a:lnTo>
                    <a:pt x="2190750" y="34290"/>
                  </a:lnTo>
                  <a:lnTo>
                    <a:pt x="2191512" y="35560"/>
                  </a:lnTo>
                  <a:close/>
                </a:path>
                <a:path w="2209165" h="303529">
                  <a:moveTo>
                    <a:pt x="2196084" y="283686"/>
                  </a:moveTo>
                  <a:lnTo>
                    <a:pt x="2196084" y="252222"/>
                  </a:lnTo>
                  <a:lnTo>
                    <a:pt x="2195322" y="257556"/>
                  </a:lnTo>
                  <a:lnTo>
                    <a:pt x="2195322" y="256794"/>
                  </a:lnTo>
                  <a:lnTo>
                    <a:pt x="2194560" y="261366"/>
                  </a:lnTo>
                  <a:lnTo>
                    <a:pt x="2194560" y="260604"/>
                  </a:lnTo>
                  <a:lnTo>
                    <a:pt x="2193036" y="265176"/>
                  </a:lnTo>
                  <a:lnTo>
                    <a:pt x="2193036" y="264414"/>
                  </a:lnTo>
                  <a:lnTo>
                    <a:pt x="2190750" y="268986"/>
                  </a:lnTo>
                  <a:lnTo>
                    <a:pt x="2191512" y="268224"/>
                  </a:lnTo>
                  <a:lnTo>
                    <a:pt x="2191512" y="288304"/>
                  </a:lnTo>
                  <a:lnTo>
                    <a:pt x="2194745" y="285716"/>
                  </a:lnTo>
                  <a:lnTo>
                    <a:pt x="2196084" y="2836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890765" y="4997451"/>
            <a:ext cx="96456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Small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cell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618482" y="5502403"/>
            <a:ext cx="2882900" cy="304165"/>
            <a:chOff x="3094482" y="5502402"/>
            <a:chExt cx="2882900" cy="304165"/>
          </a:xfrm>
        </p:grpSpPr>
        <p:sp>
          <p:nvSpPr>
            <p:cNvPr id="31" name="object 31"/>
            <p:cNvSpPr/>
            <p:nvPr/>
          </p:nvSpPr>
          <p:spPr>
            <a:xfrm>
              <a:off x="3100578" y="5508498"/>
              <a:ext cx="2870200" cy="291465"/>
            </a:xfrm>
            <a:custGeom>
              <a:avLst/>
              <a:gdLst/>
              <a:ahLst/>
              <a:cxnLst/>
              <a:rect l="l" t="t" r="r" b="b"/>
              <a:pathLst>
                <a:path w="2870200" h="291464">
                  <a:moveTo>
                    <a:pt x="2869692" y="243078"/>
                  </a:moveTo>
                  <a:lnTo>
                    <a:pt x="2869692" y="48768"/>
                  </a:lnTo>
                  <a:lnTo>
                    <a:pt x="2865941" y="29896"/>
                  </a:lnTo>
                  <a:lnTo>
                    <a:pt x="2855690" y="14382"/>
                  </a:lnTo>
                  <a:lnTo>
                    <a:pt x="2840438" y="3869"/>
                  </a:lnTo>
                  <a:lnTo>
                    <a:pt x="2821686" y="0"/>
                  </a:lnTo>
                  <a:lnTo>
                    <a:pt x="48767" y="0"/>
                  </a:lnTo>
                  <a:lnTo>
                    <a:pt x="29575" y="3869"/>
                  </a:lnTo>
                  <a:lnTo>
                    <a:pt x="14096" y="14382"/>
                  </a:lnTo>
                  <a:lnTo>
                    <a:pt x="3762" y="29896"/>
                  </a:lnTo>
                  <a:lnTo>
                    <a:pt x="0" y="48768"/>
                  </a:lnTo>
                  <a:lnTo>
                    <a:pt x="0" y="243078"/>
                  </a:lnTo>
                  <a:lnTo>
                    <a:pt x="3762" y="261830"/>
                  </a:lnTo>
                  <a:lnTo>
                    <a:pt x="14097" y="277082"/>
                  </a:lnTo>
                  <a:lnTo>
                    <a:pt x="29575" y="287333"/>
                  </a:lnTo>
                  <a:lnTo>
                    <a:pt x="48768" y="291084"/>
                  </a:lnTo>
                  <a:lnTo>
                    <a:pt x="2821686" y="291084"/>
                  </a:lnTo>
                  <a:lnTo>
                    <a:pt x="2840438" y="287333"/>
                  </a:lnTo>
                  <a:lnTo>
                    <a:pt x="2855690" y="277082"/>
                  </a:lnTo>
                  <a:lnTo>
                    <a:pt x="2865941" y="261830"/>
                  </a:lnTo>
                  <a:lnTo>
                    <a:pt x="2869692" y="243078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94482" y="5502402"/>
              <a:ext cx="2882900" cy="304165"/>
            </a:xfrm>
            <a:custGeom>
              <a:avLst/>
              <a:gdLst/>
              <a:ahLst/>
              <a:cxnLst/>
              <a:rect l="l" t="t" r="r" b="b"/>
              <a:pathLst>
                <a:path w="2882900" h="304164">
                  <a:moveTo>
                    <a:pt x="2882646" y="249173"/>
                  </a:moveTo>
                  <a:lnTo>
                    <a:pt x="2882646" y="54863"/>
                  </a:lnTo>
                  <a:lnTo>
                    <a:pt x="2881884" y="49529"/>
                  </a:lnTo>
                  <a:lnTo>
                    <a:pt x="2881122" y="43433"/>
                  </a:lnTo>
                  <a:lnTo>
                    <a:pt x="2874810" y="27021"/>
                  </a:lnTo>
                  <a:lnTo>
                    <a:pt x="2864234" y="13944"/>
                  </a:lnTo>
                  <a:lnTo>
                    <a:pt x="2850100" y="4754"/>
                  </a:lnTo>
                  <a:lnTo>
                    <a:pt x="2833116" y="0"/>
                  </a:lnTo>
                  <a:lnTo>
                    <a:pt x="54102" y="0"/>
                  </a:lnTo>
                  <a:lnTo>
                    <a:pt x="9630" y="23277"/>
                  </a:lnTo>
                  <a:lnTo>
                    <a:pt x="0" y="49529"/>
                  </a:lnTo>
                  <a:lnTo>
                    <a:pt x="0" y="254507"/>
                  </a:lnTo>
                  <a:lnTo>
                    <a:pt x="12192" y="283486"/>
                  </a:lnTo>
                  <a:lnTo>
                    <a:pt x="12192" y="54863"/>
                  </a:lnTo>
                  <a:lnTo>
                    <a:pt x="12954" y="50291"/>
                  </a:lnTo>
                  <a:lnTo>
                    <a:pt x="12954" y="46481"/>
                  </a:lnTo>
                  <a:lnTo>
                    <a:pt x="14478" y="41909"/>
                  </a:lnTo>
                  <a:lnTo>
                    <a:pt x="14478" y="42671"/>
                  </a:lnTo>
                  <a:lnTo>
                    <a:pt x="15240" y="40385"/>
                  </a:lnTo>
                  <a:lnTo>
                    <a:pt x="15240" y="38861"/>
                  </a:lnTo>
                  <a:lnTo>
                    <a:pt x="17526" y="34289"/>
                  </a:lnTo>
                  <a:lnTo>
                    <a:pt x="17526" y="35051"/>
                  </a:lnTo>
                  <a:lnTo>
                    <a:pt x="19050" y="32511"/>
                  </a:lnTo>
                  <a:lnTo>
                    <a:pt x="19049" y="31241"/>
                  </a:lnTo>
                  <a:lnTo>
                    <a:pt x="22097" y="27431"/>
                  </a:lnTo>
                  <a:lnTo>
                    <a:pt x="22097" y="28193"/>
                  </a:lnTo>
                  <a:lnTo>
                    <a:pt x="24383" y="25336"/>
                  </a:lnTo>
                  <a:lnTo>
                    <a:pt x="24383" y="25145"/>
                  </a:lnTo>
                  <a:lnTo>
                    <a:pt x="25145" y="24383"/>
                  </a:lnTo>
                  <a:lnTo>
                    <a:pt x="25145" y="24536"/>
                  </a:lnTo>
                  <a:lnTo>
                    <a:pt x="27432" y="22707"/>
                  </a:lnTo>
                  <a:lnTo>
                    <a:pt x="27432" y="22097"/>
                  </a:lnTo>
                  <a:lnTo>
                    <a:pt x="30480" y="20269"/>
                  </a:lnTo>
                  <a:lnTo>
                    <a:pt x="30480" y="19811"/>
                  </a:lnTo>
                  <a:lnTo>
                    <a:pt x="34290" y="17906"/>
                  </a:lnTo>
                  <a:lnTo>
                    <a:pt x="34290" y="17525"/>
                  </a:lnTo>
                  <a:lnTo>
                    <a:pt x="38100" y="16001"/>
                  </a:lnTo>
                  <a:lnTo>
                    <a:pt x="41910" y="14731"/>
                  </a:lnTo>
                  <a:lnTo>
                    <a:pt x="41910" y="14477"/>
                  </a:lnTo>
                  <a:lnTo>
                    <a:pt x="45720" y="13842"/>
                  </a:lnTo>
                  <a:lnTo>
                    <a:pt x="45720" y="13715"/>
                  </a:lnTo>
                  <a:lnTo>
                    <a:pt x="50292" y="12953"/>
                  </a:lnTo>
                  <a:lnTo>
                    <a:pt x="2832354" y="12953"/>
                  </a:lnTo>
                  <a:lnTo>
                    <a:pt x="2832354" y="13080"/>
                  </a:lnTo>
                  <a:lnTo>
                    <a:pt x="2836164" y="13715"/>
                  </a:lnTo>
                  <a:lnTo>
                    <a:pt x="2840736" y="14477"/>
                  </a:lnTo>
                  <a:lnTo>
                    <a:pt x="2840736" y="14731"/>
                  </a:lnTo>
                  <a:lnTo>
                    <a:pt x="2844546" y="16001"/>
                  </a:lnTo>
                  <a:lnTo>
                    <a:pt x="2844546" y="16306"/>
                  </a:lnTo>
                  <a:lnTo>
                    <a:pt x="2847594" y="17525"/>
                  </a:lnTo>
                  <a:lnTo>
                    <a:pt x="2851404" y="19811"/>
                  </a:lnTo>
                  <a:lnTo>
                    <a:pt x="2851404" y="20269"/>
                  </a:lnTo>
                  <a:lnTo>
                    <a:pt x="2854452" y="22097"/>
                  </a:lnTo>
                  <a:lnTo>
                    <a:pt x="2857500" y="25145"/>
                  </a:lnTo>
                  <a:lnTo>
                    <a:pt x="2857500" y="24383"/>
                  </a:lnTo>
                  <a:lnTo>
                    <a:pt x="2860548" y="28193"/>
                  </a:lnTo>
                  <a:lnTo>
                    <a:pt x="2860548" y="28384"/>
                  </a:lnTo>
                  <a:lnTo>
                    <a:pt x="2862834" y="31241"/>
                  </a:lnTo>
                  <a:lnTo>
                    <a:pt x="2862834" y="32194"/>
                  </a:lnTo>
                  <a:lnTo>
                    <a:pt x="2865120" y="35051"/>
                  </a:lnTo>
                  <a:lnTo>
                    <a:pt x="2865120" y="35813"/>
                  </a:lnTo>
                  <a:lnTo>
                    <a:pt x="2866644" y="38861"/>
                  </a:lnTo>
                  <a:lnTo>
                    <a:pt x="2866644" y="38099"/>
                  </a:lnTo>
                  <a:lnTo>
                    <a:pt x="2868168" y="42671"/>
                  </a:lnTo>
                  <a:lnTo>
                    <a:pt x="2868168" y="44195"/>
                  </a:lnTo>
                  <a:lnTo>
                    <a:pt x="2868930" y="46481"/>
                  </a:lnTo>
                  <a:lnTo>
                    <a:pt x="2868930" y="45719"/>
                  </a:lnTo>
                  <a:lnTo>
                    <a:pt x="2869692" y="51053"/>
                  </a:lnTo>
                  <a:lnTo>
                    <a:pt x="2869692" y="283493"/>
                  </a:lnTo>
                  <a:lnTo>
                    <a:pt x="2877719" y="271272"/>
                  </a:lnTo>
                  <a:lnTo>
                    <a:pt x="2881884" y="254507"/>
                  </a:lnTo>
                  <a:lnTo>
                    <a:pt x="2882646" y="249173"/>
                  </a:lnTo>
                  <a:close/>
                </a:path>
                <a:path w="2882900" h="304164">
                  <a:moveTo>
                    <a:pt x="16002" y="265937"/>
                  </a:moveTo>
                  <a:lnTo>
                    <a:pt x="14478" y="261365"/>
                  </a:lnTo>
                  <a:lnTo>
                    <a:pt x="14478" y="262127"/>
                  </a:lnTo>
                  <a:lnTo>
                    <a:pt x="12954" y="256793"/>
                  </a:lnTo>
                  <a:lnTo>
                    <a:pt x="12954" y="253745"/>
                  </a:lnTo>
                  <a:lnTo>
                    <a:pt x="12192" y="248411"/>
                  </a:lnTo>
                  <a:lnTo>
                    <a:pt x="12192" y="283486"/>
                  </a:lnTo>
                  <a:lnTo>
                    <a:pt x="15240" y="287087"/>
                  </a:lnTo>
                  <a:lnTo>
                    <a:pt x="15240" y="265175"/>
                  </a:lnTo>
                  <a:lnTo>
                    <a:pt x="16002" y="265937"/>
                  </a:lnTo>
                  <a:close/>
                </a:path>
                <a:path w="2882900" h="304164">
                  <a:moveTo>
                    <a:pt x="13716" y="45719"/>
                  </a:moveTo>
                  <a:lnTo>
                    <a:pt x="12954" y="46481"/>
                  </a:lnTo>
                  <a:lnTo>
                    <a:pt x="12954" y="51053"/>
                  </a:lnTo>
                  <a:lnTo>
                    <a:pt x="13716" y="45719"/>
                  </a:lnTo>
                  <a:close/>
                </a:path>
                <a:path w="2882900" h="304164">
                  <a:moveTo>
                    <a:pt x="13716" y="257555"/>
                  </a:moveTo>
                  <a:lnTo>
                    <a:pt x="12954" y="252983"/>
                  </a:lnTo>
                  <a:lnTo>
                    <a:pt x="12954" y="256793"/>
                  </a:lnTo>
                  <a:lnTo>
                    <a:pt x="13716" y="257555"/>
                  </a:lnTo>
                  <a:close/>
                </a:path>
                <a:path w="2882900" h="304164">
                  <a:moveTo>
                    <a:pt x="16002" y="38099"/>
                  </a:moveTo>
                  <a:lnTo>
                    <a:pt x="15240" y="38861"/>
                  </a:lnTo>
                  <a:lnTo>
                    <a:pt x="15240" y="40385"/>
                  </a:lnTo>
                  <a:lnTo>
                    <a:pt x="16002" y="38099"/>
                  </a:lnTo>
                  <a:close/>
                </a:path>
                <a:path w="2882900" h="304164">
                  <a:moveTo>
                    <a:pt x="19812" y="272795"/>
                  </a:moveTo>
                  <a:lnTo>
                    <a:pt x="15240" y="265175"/>
                  </a:lnTo>
                  <a:lnTo>
                    <a:pt x="15240" y="287087"/>
                  </a:lnTo>
                  <a:lnTo>
                    <a:pt x="15563" y="287469"/>
                  </a:lnTo>
                  <a:lnTo>
                    <a:pt x="19050" y="290435"/>
                  </a:lnTo>
                  <a:lnTo>
                    <a:pt x="19050" y="272033"/>
                  </a:lnTo>
                  <a:lnTo>
                    <a:pt x="19812" y="272795"/>
                  </a:lnTo>
                  <a:close/>
                </a:path>
                <a:path w="2882900" h="304164">
                  <a:moveTo>
                    <a:pt x="19811" y="31241"/>
                  </a:moveTo>
                  <a:lnTo>
                    <a:pt x="19049" y="31241"/>
                  </a:lnTo>
                  <a:lnTo>
                    <a:pt x="19050" y="32511"/>
                  </a:lnTo>
                  <a:lnTo>
                    <a:pt x="19811" y="31241"/>
                  </a:lnTo>
                  <a:close/>
                </a:path>
                <a:path w="2882900" h="304164">
                  <a:moveTo>
                    <a:pt x="28194" y="297179"/>
                  </a:moveTo>
                  <a:lnTo>
                    <a:pt x="28194" y="281939"/>
                  </a:lnTo>
                  <a:lnTo>
                    <a:pt x="22098" y="275843"/>
                  </a:lnTo>
                  <a:lnTo>
                    <a:pt x="19050" y="272033"/>
                  </a:lnTo>
                  <a:lnTo>
                    <a:pt x="19050" y="290435"/>
                  </a:lnTo>
                  <a:lnTo>
                    <a:pt x="19812" y="291083"/>
                  </a:lnTo>
                  <a:lnTo>
                    <a:pt x="23622" y="294131"/>
                  </a:lnTo>
                  <a:lnTo>
                    <a:pt x="28194" y="297179"/>
                  </a:lnTo>
                  <a:close/>
                </a:path>
                <a:path w="2882900" h="304164">
                  <a:moveTo>
                    <a:pt x="25145" y="24383"/>
                  </a:moveTo>
                  <a:lnTo>
                    <a:pt x="24383" y="25145"/>
                  </a:lnTo>
                  <a:lnTo>
                    <a:pt x="24807" y="24807"/>
                  </a:lnTo>
                  <a:lnTo>
                    <a:pt x="25145" y="24383"/>
                  </a:lnTo>
                  <a:close/>
                </a:path>
                <a:path w="2882900" h="304164">
                  <a:moveTo>
                    <a:pt x="24807" y="24807"/>
                  </a:moveTo>
                  <a:lnTo>
                    <a:pt x="24383" y="25145"/>
                  </a:lnTo>
                  <a:lnTo>
                    <a:pt x="24383" y="25336"/>
                  </a:lnTo>
                  <a:lnTo>
                    <a:pt x="24807" y="24807"/>
                  </a:lnTo>
                  <a:close/>
                </a:path>
                <a:path w="2882900" h="304164">
                  <a:moveTo>
                    <a:pt x="25145" y="24536"/>
                  </a:moveTo>
                  <a:lnTo>
                    <a:pt x="25145" y="24383"/>
                  </a:lnTo>
                  <a:lnTo>
                    <a:pt x="24807" y="24807"/>
                  </a:lnTo>
                  <a:lnTo>
                    <a:pt x="25145" y="24536"/>
                  </a:lnTo>
                  <a:close/>
                </a:path>
                <a:path w="2882900" h="304164">
                  <a:moveTo>
                    <a:pt x="28194" y="22097"/>
                  </a:moveTo>
                  <a:lnTo>
                    <a:pt x="27432" y="22097"/>
                  </a:lnTo>
                  <a:lnTo>
                    <a:pt x="27432" y="22707"/>
                  </a:lnTo>
                  <a:lnTo>
                    <a:pt x="28194" y="22097"/>
                  </a:lnTo>
                  <a:close/>
                </a:path>
                <a:path w="2882900" h="304164">
                  <a:moveTo>
                    <a:pt x="31242" y="298455"/>
                  </a:moveTo>
                  <a:lnTo>
                    <a:pt x="31242" y="284225"/>
                  </a:lnTo>
                  <a:lnTo>
                    <a:pt x="27432" y="281177"/>
                  </a:lnTo>
                  <a:lnTo>
                    <a:pt x="28194" y="281939"/>
                  </a:lnTo>
                  <a:lnTo>
                    <a:pt x="28194" y="297179"/>
                  </a:lnTo>
                  <a:lnTo>
                    <a:pt x="31242" y="298455"/>
                  </a:lnTo>
                  <a:close/>
                </a:path>
                <a:path w="2882900" h="304164">
                  <a:moveTo>
                    <a:pt x="31242" y="19811"/>
                  </a:moveTo>
                  <a:lnTo>
                    <a:pt x="30480" y="19811"/>
                  </a:lnTo>
                  <a:lnTo>
                    <a:pt x="30480" y="20269"/>
                  </a:lnTo>
                  <a:lnTo>
                    <a:pt x="31242" y="19811"/>
                  </a:lnTo>
                  <a:close/>
                </a:path>
                <a:path w="2882900" h="304164">
                  <a:moveTo>
                    <a:pt x="35052" y="300015"/>
                  </a:moveTo>
                  <a:lnTo>
                    <a:pt x="35052" y="286511"/>
                  </a:lnTo>
                  <a:lnTo>
                    <a:pt x="30480" y="283463"/>
                  </a:lnTo>
                  <a:lnTo>
                    <a:pt x="31242" y="284225"/>
                  </a:lnTo>
                  <a:lnTo>
                    <a:pt x="31242" y="298455"/>
                  </a:lnTo>
                  <a:lnTo>
                    <a:pt x="34740" y="299919"/>
                  </a:lnTo>
                  <a:lnTo>
                    <a:pt x="35052" y="300015"/>
                  </a:lnTo>
                  <a:close/>
                </a:path>
                <a:path w="2882900" h="304164">
                  <a:moveTo>
                    <a:pt x="35052" y="17525"/>
                  </a:moveTo>
                  <a:lnTo>
                    <a:pt x="34290" y="17525"/>
                  </a:lnTo>
                  <a:lnTo>
                    <a:pt x="34290" y="17906"/>
                  </a:lnTo>
                  <a:lnTo>
                    <a:pt x="35052" y="17525"/>
                  </a:lnTo>
                  <a:close/>
                </a:path>
                <a:path w="2882900" h="304164">
                  <a:moveTo>
                    <a:pt x="42672" y="302185"/>
                  </a:moveTo>
                  <a:lnTo>
                    <a:pt x="42672" y="289559"/>
                  </a:lnTo>
                  <a:lnTo>
                    <a:pt x="38100" y="288035"/>
                  </a:lnTo>
                  <a:lnTo>
                    <a:pt x="34290" y="285749"/>
                  </a:lnTo>
                  <a:lnTo>
                    <a:pt x="35052" y="286511"/>
                  </a:lnTo>
                  <a:lnTo>
                    <a:pt x="35052" y="300015"/>
                  </a:lnTo>
                  <a:lnTo>
                    <a:pt x="40847" y="301809"/>
                  </a:lnTo>
                  <a:lnTo>
                    <a:pt x="42672" y="302185"/>
                  </a:lnTo>
                  <a:close/>
                </a:path>
                <a:path w="2882900" h="304164">
                  <a:moveTo>
                    <a:pt x="42672" y="14477"/>
                  </a:moveTo>
                  <a:lnTo>
                    <a:pt x="41910" y="14477"/>
                  </a:lnTo>
                  <a:lnTo>
                    <a:pt x="41910" y="14731"/>
                  </a:lnTo>
                  <a:lnTo>
                    <a:pt x="42672" y="14477"/>
                  </a:lnTo>
                  <a:close/>
                </a:path>
                <a:path w="2882900" h="304164">
                  <a:moveTo>
                    <a:pt x="46482" y="290321"/>
                  </a:moveTo>
                  <a:lnTo>
                    <a:pt x="41910" y="288797"/>
                  </a:lnTo>
                  <a:lnTo>
                    <a:pt x="42672" y="289559"/>
                  </a:lnTo>
                  <a:lnTo>
                    <a:pt x="42672" y="302185"/>
                  </a:lnTo>
                  <a:lnTo>
                    <a:pt x="45720" y="302813"/>
                  </a:lnTo>
                  <a:lnTo>
                    <a:pt x="45720" y="290321"/>
                  </a:lnTo>
                  <a:lnTo>
                    <a:pt x="46482" y="290321"/>
                  </a:lnTo>
                  <a:close/>
                </a:path>
                <a:path w="2882900" h="304164">
                  <a:moveTo>
                    <a:pt x="46482" y="13715"/>
                  </a:moveTo>
                  <a:lnTo>
                    <a:pt x="45720" y="13715"/>
                  </a:lnTo>
                  <a:lnTo>
                    <a:pt x="45720" y="13842"/>
                  </a:lnTo>
                  <a:lnTo>
                    <a:pt x="46482" y="13715"/>
                  </a:lnTo>
                  <a:close/>
                </a:path>
                <a:path w="2882900" h="304164">
                  <a:moveTo>
                    <a:pt x="2832354" y="303384"/>
                  </a:moveTo>
                  <a:lnTo>
                    <a:pt x="2832354" y="291083"/>
                  </a:lnTo>
                  <a:lnTo>
                    <a:pt x="50292" y="291083"/>
                  </a:lnTo>
                  <a:lnTo>
                    <a:pt x="45720" y="290321"/>
                  </a:lnTo>
                  <a:lnTo>
                    <a:pt x="45720" y="302813"/>
                  </a:lnTo>
                  <a:lnTo>
                    <a:pt x="47105" y="303098"/>
                  </a:lnTo>
                  <a:lnTo>
                    <a:pt x="54102" y="304037"/>
                  </a:lnTo>
                  <a:lnTo>
                    <a:pt x="2827782" y="304037"/>
                  </a:lnTo>
                  <a:lnTo>
                    <a:pt x="2832354" y="303384"/>
                  </a:lnTo>
                  <a:close/>
                </a:path>
                <a:path w="2882900" h="304164">
                  <a:moveTo>
                    <a:pt x="2832354" y="13080"/>
                  </a:moveTo>
                  <a:lnTo>
                    <a:pt x="2832354" y="12953"/>
                  </a:lnTo>
                  <a:lnTo>
                    <a:pt x="2831592" y="12953"/>
                  </a:lnTo>
                  <a:lnTo>
                    <a:pt x="2832354" y="13080"/>
                  </a:lnTo>
                  <a:close/>
                </a:path>
                <a:path w="2882900" h="304164">
                  <a:moveTo>
                    <a:pt x="2836164" y="302840"/>
                  </a:moveTo>
                  <a:lnTo>
                    <a:pt x="2836164" y="290321"/>
                  </a:lnTo>
                  <a:lnTo>
                    <a:pt x="2831592" y="291083"/>
                  </a:lnTo>
                  <a:lnTo>
                    <a:pt x="2832354" y="291083"/>
                  </a:lnTo>
                  <a:lnTo>
                    <a:pt x="2832354" y="303384"/>
                  </a:lnTo>
                  <a:lnTo>
                    <a:pt x="2836164" y="302840"/>
                  </a:lnTo>
                  <a:close/>
                </a:path>
                <a:path w="2882900" h="304164">
                  <a:moveTo>
                    <a:pt x="2836164" y="13824"/>
                  </a:moveTo>
                  <a:lnTo>
                    <a:pt x="2835402" y="13715"/>
                  </a:lnTo>
                  <a:lnTo>
                    <a:pt x="2836164" y="13824"/>
                  </a:lnTo>
                  <a:close/>
                </a:path>
                <a:path w="2882900" h="304164">
                  <a:moveTo>
                    <a:pt x="2840736" y="288797"/>
                  </a:moveTo>
                  <a:lnTo>
                    <a:pt x="2835402" y="290321"/>
                  </a:lnTo>
                  <a:lnTo>
                    <a:pt x="2836164" y="290321"/>
                  </a:lnTo>
                  <a:lnTo>
                    <a:pt x="2836164" y="302840"/>
                  </a:lnTo>
                  <a:lnTo>
                    <a:pt x="2838450" y="302513"/>
                  </a:lnTo>
                  <a:lnTo>
                    <a:pt x="2839974" y="301956"/>
                  </a:lnTo>
                  <a:lnTo>
                    <a:pt x="2839974" y="289559"/>
                  </a:lnTo>
                  <a:lnTo>
                    <a:pt x="2840736" y="288797"/>
                  </a:lnTo>
                  <a:close/>
                </a:path>
                <a:path w="2882900" h="304164">
                  <a:moveTo>
                    <a:pt x="2840736" y="14731"/>
                  </a:moveTo>
                  <a:lnTo>
                    <a:pt x="2840736" y="14477"/>
                  </a:lnTo>
                  <a:lnTo>
                    <a:pt x="2839974" y="14477"/>
                  </a:lnTo>
                  <a:lnTo>
                    <a:pt x="2840736" y="14731"/>
                  </a:lnTo>
                  <a:close/>
                </a:path>
                <a:path w="2882900" h="304164">
                  <a:moveTo>
                    <a:pt x="2844546" y="300285"/>
                  </a:moveTo>
                  <a:lnTo>
                    <a:pt x="2844546" y="288035"/>
                  </a:lnTo>
                  <a:lnTo>
                    <a:pt x="2839974" y="289559"/>
                  </a:lnTo>
                  <a:lnTo>
                    <a:pt x="2839974" y="301956"/>
                  </a:lnTo>
                  <a:lnTo>
                    <a:pt x="2844546" y="300285"/>
                  </a:lnTo>
                  <a:close/>
                </a:path>
                <a:path w="2882900" h="304164">
                  <a:moveTo>
                    <a:pt x="2844546" y="16306"/>
                  </a:moveTo>
                  <a:lnTo>
                    <a:pt x="2844546" y="16001"/>
                  </a:lnTo>
                  <a:lnTo>
                    <a:pt x="2843784" y="16001"/>
                  </a:lnTo>
                  <a:lnTo>
                    <a:pt x="2844546" y="16306"/>
                  </a:lnTo>
                  <a:close/>
                </a:path>
                <a:path w="2882900" h="304164">
                  <a:moveTo>
                    <a:pt x="2851404" y="283463"/>
                  </a:moveTo>
                  <a:lnTo>
                    <a:pt x="2847594" y="286511"/>
                  </a:lnTo>
                  <a:lnTo>
                    <a:pt x="2847594" y="285749"/>
                  </a:lnTo>
                  <a:lnTo>
                    <a:pt x="2843784" y="288035"/>
                  </a:lnTo>
                  <a:lnTo>
                    <a:pt x="2844546" y="288035"/>
                  </a:lnTo>
                  <a:lnTo>
                    <a:pt x="2844546" y="300285"/>
                  </a:lnTo>
                  <a:lnTo>
                    <a:pt x="2850642" y="298056"/>
                  </a:lnTo>
                  <a:lnTo>
                    <a:pt x="2850642" y="284225"/>
                  </a:lnTo>
                  <a:lnTo>
                    <a:pt x="2851404" y="283463"/>
                  </a:lnTo>
                  <a:close/>
                </a:path>
                <a:path w="2882900" h="304164">
                  <a:moveTo>
                    <a:pt x="2851404" y="20269"/>
                  </a:moveTo>
                  <a:lnTo>
                    <a:pt x="2851404" y="19811"/>
                  </a:lnTo>
                  <a:lnTo>
                    <a:pt x="2850642" y="19811"/>
                  </a:lnTo>
                  <a:lnTo>
                    <a:pt x="2851404" y="20269"/>
                  </a:lnTo>
                  <a:close/>
                </a:path>
                <a:path w="2882900" h="304164">
                  <a:moveTo>
                    <a:pt x="2860548" y="291883"/>
                  </a:moveTo>
                  <a:lnTo>
                    <a:pt x="2860548" y="275843"/>
                  </a:lnTo>
                  <a:lnTo>
                    <a:pt x="2857500" y="278891"/>
                  </a:lnTo>
                  <a:lnTo>
                    <a:pt x="2857500" y="278129"/>
                  </a:lnTo>
                  <a:lnTo>
                    <a:pt x="2854452" y="281939"/>
                  </a:lnTo>
                  <a:lnTo>
                    <a:pt x="2854452" y="281177"/>
                  </a:lnTo>
                  <a:lnTo>
                    <a:pt x="2850642" y="284225"/>
                  </a:lnTo>
                  <a:lnTo>
                    <a:pt x="2850642" y="298056"/>
                  </a:lnTo>
                  <a:lnTo>
                    <a:pt x="2854702" y="296572"/>
                  </a:lnTo>
                  <a:lnTo>
                    <a:pt x="2860548" y="291883"/>
                  </a:lnTo>
                  <a:close/>
                </a:path>
                <a:path w="2882900" h="304164">
                  <a:moveTo>
                    <a:pt x="2860548" y="28384"/>
                  </a:moveTo>
                  <a:lnTo>
                    <a:pt x="2860548" y="28193"/>
                  </a:lnTo>
                  <a:lnTo>
                    <a:pt x="2859786" y="27431"/>
                  </a:lnTo>
                  <a:lnTo>
                    <a:pt x="2860548" y="28384"/>
                  </a:lnTo>
                  <a:close/>
                </a:path>
                <a:path w="2882900" h="304164">
                  <a:moveTo>
                    <a:pt x="2862834" y="290050"/>
                  </a:moveTo>
                  <a:lnTo>
                    <a:pt x="2862834" y="272033"/>
                  </a:lnTo>
                  <a:lnTo>
                    <a:pt x="2859786" y="275843"/>
                  </a:lnTo>
                  <a:lnTo>
                    <a:pt x="2860548" y="275843"/>
                  </a:lnTo>
                  <a:lnTo>
                    <a:pt x="2860548" y="291883"/>
                  </a:lnTo>
                  <a:lnTo>
                    <a:pt x="2862834" y="290050"/>
                  </a:lnTo>
                  <a:close/>
                </a:path>
                <a:path w="2882900" h="304164">
                  <a:moveTo>
                    <a:pt x="2862834" y="32194"/>
                  </a:moveTo>
                  <a:lnTo>
                    <a:pt x="2862834" y="31241"/>
                  </a:lnTo>
                  <a:lnTo>
                    <a:pt x="2862072" y="31241"/>
                  </a:lnTo>
                  <a:lnTo>
                    <a:pt x="2862834" y="32194"/>
                  </a:lnTo>
                  <a:close/>
                </a:path>
                <a:path w="2882900" h="304164">
                  <a:moveTo>
                    <a:pt x="2865120" y="288216"/>
                  </a:moveTo>
                  <a:lnTo>
                    <a:pt x="2865120" y="268985"/>
                  </a:lnTo>
                  <a:lnTo>
                    <a:pt x="2862072" y="272795"/>
                  </a:lnTo>
                  <a:lnTo>
                    <a:pt x="2862834" y="272033"/>
                  </a:lnTo>
                  <a:lnTo>
                    <a:pt x="2862834" y="290050"/>
                  </a:lnTo>
                  <a:lnTo>
                    <a:pt x="2865120" y="288216"/>
                  </a:lnTo>
                  <a:close/>
                </a:path>
                <a:path w="2882900" h="304164">
                  <a:moveTo>
                    <a:pt x="2865120" y="35813"/>
                  </a:moveTo>
                  <a:lnTo>
                    <a:pt x="2865120" y="35051"/>
                  </a:lnTo>
                  <a:lnTo>
                    <a:pt x="2864358" y="34289"/>
                  </a:lnTo>
                  <a:lnTo>
                    <a:pt x="2865120" y="35813"/>
                  </a:lnTo>
                  <a:close/>
                </a:path>
                <a:path w="2882900" h="304164">
                  <a:moveTo>
                    <a:pt x="2868168" y="285772"/>
                  </a:moveTo>
                  <a:lnTo>
                    <a:pt x="2868168" y="261365"/>
                  </a:lnTo>
                  <a:lnTo>
                    <a:pt x="2866644" y="265937"/>
                  </a:lnTo>
                  <a:lnTo>
                    <a:pt x="2866644" y="265175"/>
                  </a:lnTo>
                  <a:lnTo>
                    <a:pt x="2864358" y="268985"/>
                  </a:lnTo>
                  <a:lnTo>
                    <a:pt x="2865120" y="268985"/>
                  </a:lnTo>
                  <a:lnTo>
                    <a:pt x="2865120" y="288216"/>
                  </a:lnTo>
                  <a:lnTo>
                    <a:pt x="2868168" y="285772"/>
                  </a:lnTo>
                  <a:close/>
                </a:path>
                <a:path w="2882900" h="304164">
                  <a:moveTo>
                    <a:pt x="2868168" y="44195"/>
                  </a:moveTo>
                  <a:lnTo>
                    <a:pt x="2868168" y="42671"/>
                  </a:lnTo>
                  <a:lnTo>
                    <a:pt x="2867406" y="41909"/>
                  </a:lnTo>
                  <a:lnTo>
                    <a:pt x="2868168" y="44195"/>
                  </a:lnTo>
                  <a:close/>
                </a:path>
                <a:path w="2882900" h="304164">
                  <a:moveTo>
                    <a:pt x="2869692" y="283493"/>
                  </a:moveTo>
                  <a:lnTo>
                    <a:pt x="2869692" y="252983"/>
                  </a:lnTo>
                  <a:lnTo>
                    <a:pt x="2868930" y="257555"/>
                  </a:lnTo>
                  <a:lnTo>
                    <a:pt x="2868930" y="256793"/>
                  </a:lnTo>
                  <a:lnTo>
                    <a:pt x="2867406" y="262127"/>
                  </a:lnTo>
                  <a:lnTo>
                    <a:pt x="2868168" y="261365"/>
                  </a:lnTo>
                  <a:lnTo>
                    <a:pt x="2868168" y="285772"/>
                  </a:lnTo>
                  <a:lnTo>
                    <a:pt x="2869692" y="2834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781804" y="5549139"/>
            <a:ext cx="255587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spc="-5" dirty="0">
                <a:solidFill>
                  <a:srgbClr val="FFFF00"/>
                </a:solidFill>
                <a:latin typeface="Arial"/>
                <a:cs typeface="Arial"/>
              </a:rPr>
              <a:t>1000x</a:t>
            </a:r>
            <a:r>
              <a:rPr sz="1600" b="1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rates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increase!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681222" y="4140709"/>
            <a:ext cx="4747260" cy="1412875"/>
            <a:chOff x="2157222" y="4140708"/>
            <a:chExt cx="4747260" cy="1412875"/>
          </a:xfrm>
        </p:grpSpPr>
        <p:sp>
          <p:nvSpPr>
            <p:cNvPr id="35" name="object 35"/>
            <p:cNvSpPr/>
            <p:nvPr/>
          </p:nvSpPr>
          <p:spPr>
            <a:xfrm>
              <a:off x="2212848" y="4140708"/>
              <a:ext cx="2319655" cy="280035"/>
            </a:xfrm>
            <a:custGeom>
              <a:avLst/>
              <a:gdLst/>
              <a:ahLst/>
              <a:cxnLst/>
              <a:rect l="l" t="t" r="r" b="b"/>
              <a:pathLst>
                <a:path w="2319654" h="280035">
                  <a:moveTo>
                    <a:pt x="101345" y="179070"/>
                  </a:moveTo>
                  <a:lnTo>
                    <a:pt x="98297" y="174498"/>
                  </a:lnTo>
                  <a:lnTo>
                    <a:pt x="95250" y="170688"/>
                  </a:lnTo>
                  <a:lnTo>
                    <a:pt x="89153" y="169164"/>
                  </a:lnTo>
                  <a:lnTo>
                    <a:pt x="84581" y="172974"/>
                  </a:lnTo>
                  <a:lnTo>
                    <a:pt x="0" y="233934"/>
                  </a:lnTo>
                  <a:lnTo>
                    <a:pt x="17525" y="241925"/>
                  </a:lnTo>
                  <a:lnTo>
                    <a:pt x="17525" y="222504"/>
                  </a:lnTo>
                  <a:lnTo>
                    <a:pt x="52674" y="219103"/>
                  </a:lnTo>
                  <a:lnTo>
                    <a:pt x="96011" y="188214"/>
                  </a:lnTo>
                  <a:lnTo>
                    <a:pt x="99821" y="185166"/>
                  </a:lnTo>
                  <a:lnTo>
                    <a:pt x="101345" y="179070"/>
                  </a:lnTo>
                  <a:close/>
                </a:path>
                <a:path w="2319654" h="280035">
                  <a:moveTo>
                    <a:pt x="52674" y="219103"/>
                  </a:moveTo>
                  <a:lnTo>
                    <a:pt x="17525" y="222504"/>
                  </a:lnTo>
                  <a:lnTo>
                    <a:pt x="19811" y="241554"/>
                  </a:lnTo>
                  <a:lnTo>
                    <a:pt x="22859" y="241259"/>
                  </a:lnTo>
                  <a:lnTo>
                    <a:pt x="22859" y="223266"/>
                  </a:lnTo>
                  <a:lnTo>
                    <a:pt x="37466" y="229943"/>
                  </a:lnTo>
                  <a:lnTo>
                    <a:pt x="52674" y="219103"/>
                  </a:lnTo>
                  <a:close/>
                </a:path>
                <a:path w="2319654" h="280035">
                  <a:moveTo>
                    <a:pt x="109727" y="268224"/>
                  </a:moveTo>
                  <a:lnTo>
                    <a:pt x="107441" y="262128"/>
                  </a:lnTo>
                  <a:lnTo>
                    <a:pt x="102869" y="259842"/>
                  </a:lnTo>
                  <a:lnTo>
                    <a:pt x="55344" y="238116"/>
                  </a:lnTo>
                  <a:lnTo>
                    <a:pt x="19811" y="241554"/>
                  </a:lnTo>
                  <a:lnTo>
                    <a:pt x="17525" y="222504"/>
                  </a:lnTo>
                  <a:lnTo>
                    <a:pt x="17525" y="241925"/>
                  </a:lnTo>
                  <a:lnTo>
                    <a:pt x="95250" y="277368"/>
                  </a:lnTo>
                  <a:lnTo>
                    <a:pt x="99821" y="279654"/>
                  </a:lnTo>
                  <a:lnTo>
                    <a:pt x="105155" y="277368"/>
                  </a:lnTo>
                  <a:lnTo>
                    <a:pt x="109727" y="268224"/>
                  </a:lnTo>
                  <a:close/>
                </a:path>
                <a:path w="2319654" h="280035">
                  <a:moveTo>
                    <a:pt x="37466" y="229943"/>
                  </a:moveTo>
                  <a:lnTo>
                    <a:pt x="22859" y="223266"/>
                  </a:lnTo>
                  <a:lnTo>
                    <a:pt x="24383" y="239268"/>
                  </a:lnTo>
                  <a:lnTo>
                    <a:pt x="37466" y="229943"/>
                  </a:lnTo>
                  <a:close/>
                </a:path>
                <a:path w="2319654" h="280035">
                  <a:moveTo>
                    <a:pt x="55344" y="238116"/>
                  </a:moveTo>
                  <a:lnTo>
                    <a:pt x="37466" y="229943"/>
                  </a:lnTo>
                  <a:lnTo>
                    <a:pt x="24383" y="239268"/>
                  </a:lnTo>
                  <a:lnTo>
                    <a:pt x="22859" y="223266"/>
                  </a:lnTo>
                  <a:lnTo>
                    <a:pt x="22859" y="241259"/>
                  </a:lnTo>
                  <a:lnTo>
                    <a:pt x="55344" y="238116"/>
                  </a:lnTo>
                  <a:close/>
                </a:path>
                <a:path w="2319654" h="280035">
                  <a:moveTo>
                    <a:pt x="2319528" y="19050"/>
                  </a:moveTo>
                  <a:lnTo>
                    <a:pt x="2317241" y="0"/>
                  </a:lnTo>
                  <a:lnTo>
                    <a:pt x="52674" y="219103"/>
                  </a:lnTo>
                  <a:lnTo>
                    <a:pt x="37466" y="229943"/>
                  </a:lnTo>
                  <a:lnTo>
                    <a:pt x="55344" y="238116"/>
                  </a:lnTo>
                  <a:lnTo>
                    <a:pt x="2319528" y="1905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5988" y="4150614"/>
              <a:ext cx="110490" cy="224027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157222" y="4140720"/>
              <a:ext cx="4747260" cy="1412875"/>
            </a:xfrm>
            <a:custGeom>
              <a:avLst/>
              <a:gdLst/>
              <a:ahLst/>
              <a:cxnLst/>
              <a:rect l="l" t="t" r="r" b="b"/>
              <a:pathLst>
                <a:path w="4747259" h="1412875">
                  <a:moveTo>
                    <a:pt x="110490" y="721601"/>
                  </a:moveTo>
                  <a:lnTo>
                    <a:pt x="108966" y="716267"/>
                  </a:lnTo>
                  <a:lnTo>
                    <a:pt x="104394" y="713219"/>
                  </a:lnTo>
                  <a:lnTo>
                    <a:pt x="99822" y="710933"/>
                  </a:lnTo>
                  <a:lnTo>
                    <a:pt x="94488" y="712457"/>
                  </a:lnTo>
                  <a:lnTo>
                    <a:pt x="91440" y="717029"/>
                  </a:lnTo>
                  <a:lnTo>
                    <a:pt x="64858" y="762393"/>
                  </a:lnTo>
                  <a:lnTo>
                    <a:pt x="65532" y="525767"/>
                  </a:lnTo>
                  <a:lnTo>
                    <a:pt x="46482" y="525005"/>
                  </a:lnTo>
                  <a:lnTo>
                    <a:pt x="45808" y="762889"/>
                  </a:lnTo>
                  <a:lnTo>
                    <a:pt x="19050" y="716267"/>
                  </a:lnTo>
                  <a:lnTo>
                    <a:pt x="16764" y="711695"/>
                  </a:lnTo>
                  <a:lnTo>
                    <a:pt x="10668" y="710171"/>
                  </a:lnTo>
                  <a:lnTo>
                    <a:pt x="6096" y="713219"/>
                  </a:lnTo>
                  <a:lnTo>
                    <a:pt x="1524" y="715505"/>
                  </a:lnTo>
                  <a:lnTo>
                    <a:pt x="0" y="721601"/>
                  </a:lnTo>
                  <a:lnTo>
                    <a:pt x="3048" y="726173"/>
                  </a:lnTo>
                  <a:lnTo>
                    <a:pt x="45720" y="800849"/>
                  </a:lnTo>
                  <a:lnTo>
                    <a:pt x="54864" y="816851"/>
                  </a:lnTo>
                  <a:lnTo>
                    <a:pt x="108204" y="726173"/>
                  </a:lnTo>
                  <a:lnTo>
                    <a:pt x="110490" y="721601"/>
                  </a:lnTo>
                  <a:close/>
                </a:path>
                <a:path w="4747259" h="1412875">
                  <a:moveTo>
                    <a:pt x="2429256" y="721601"/>
                  </a:moveTo>
                  <a:lnTo>
                    <a:pt x="2427732" y="716267"/>
                  </a:lnTo>
                  <a:lnTo>
                    <a:pt x="2423160" y="713219"/>
                  </a:lnTo>
                  <a:lnTo>
                    <a:pt x="2418588" y="710933"/>
                  </a:lnTo>
                  <a:lnTo>
                    <a:pt x="2412492" y="712457"/>
                  </a:lnTo>
                  <a:lnTo>
                    <a:pt x="2410206" y="717029"/>
                  </a:lnTo>
                  <a:lnTo>
                    <a:pt x="2382964" y="762736"/>
                  </a:lnTo>
                  <a:lnTo>
                    <a:pt x="2384298" y="525767"/>
                  </a:lnTo>
                  <a:lnTo>
                    <a:pt x="2365248" y="525005"/>
                  </a:lnTo>
                  <a:lnTo>
                    <a:pt x="2363914" y="762533"/>
                  </a:lnTo>
                  <a:lnTo>
                    <a:pt x="2337816" y="716267"/>
                  </a:lnTo>
                  <a:lnTo>
                    <a:pt x="2334768" y="711695"/>
                  </a:lnTo>
                  <a:lnTo>
                    <a:pt x="2328672" y="710171"/>
                  </a:lnTo>
                  <a:lnTo>
                    <a:pt x="2324100" y="713219"/>
                  </a:lnTo>
                  <a:lnTo>
                    <a:pt x="2319528" y="715505"/>
                  </a:lnTo>
                  <a:lnTo>
                    <a:pt x="2318004" y="721601"/>
                  </a:lnTo>
                  <a:lnTo>
                    <a:pt x="2321052" y="726173"/>
                  </a:lnTo>
                  <a:lnTo>
                    <a:pt x="2363724" y="800849"/>
                  </a:lnTo>
                  <a:lnTo>
                    <a:pt x="2372868" y="816851"/>
                  </a:lnTo>
                  <a:lnTo>
                    <a:pt x="2426208" y="726173"/>
                  </a:lnTo>
                  <a:lnTo>
                    <a:pt x="2429256" y="721601"/>
                  </a:lnTo>
                  <a:close/>
                </a:path>
                <a:path w="4747259" h="1412875">
                  <a:moveTo>
                    <a:pt x="4692396" y="233934"/>
                  </a:moveTo>
                  <a:lnTo>
                    <a:pt x="4607052" y="172974"/>
                  </a:lnTo>
                  <a:lnTo>
                    <a:pt x="4603242" y="169164"/>
                  </a:lnTo>
                  <a:lnTo>
                    <a:pt x="4597146" y="170688"/>
                  </a:lnTo>
                  <a:lnTo>
                    <a:pt x="4594098" y="174498"/>
                  </a:lnTo>
                  <a:lnTo>
                    <a:pt x="4591050" y="179070"/>
                  </a:lnTo>
                  <a:lnTo>
                    <a:pt x="4591812" y="185166"/>
                  </a:lnTo>
                  <a:lnTo>
                    <a:pt x="4596384" y="188214"/>
                  </a:lnTo>
                  <a:lnTo>
                    <a:pt x="4639830" y="219176"/>
                  </a:lnTo>
                  <a:lnTo>
                    <a:pt x="2375154" y="0"/>
                  </a:lnTo>
                  <a:lnTo>
                    <a:pt x="2372868" y="19050"/>
                  </a:lnTo>
                  <a:lnTo>
                    <a:pt x="4637049" y="238112"/>
                  </a:lnTo>
                  <a:lnTo>
                    <a:pt x="4669536" y="241249"/>
                  </a:lnTo>
                  <a:lnTo>
                    <a:pt x="4672584" y="241554"/>
                  </a:lnTo>
                  <a:lnTo>
                    <a:pt x="4637049" y="238112"/>
                  </a:lnTo>
                  <a:lnTo>
                    <a:pt x="4589526" y="259842"/>
                  </a:lnTo>
                  <a:lnTo>
                    <a:pt x="4584192" y="262128"/>
                  </a:lnTo>
                  <a:lnTo>
                    <a:pt x="4582668" y="268224"/>
                  </a:lnTo>
                  <a:lnTo>
                    <a:pt x="4584192" y="272796"/>
                  </a:lnTo>
                  <a:lnTo>
                    <a:pt x="4586478" y="277368"/>
                  </a:lnTo>
                  <a:lnTo>
                    <a:pt x="4592574" y="279654"/>
                  </a:lnTo>
                  <a:lnTo>
                    <a:pt x="4597146" y="277368"/>
                  </a:lnTo>
                  <a:lnTo>
                    <a:pt x="4674108" y="242265"/>
                  </a:lnTo>
                  <a:lnTo>
                    <a:pt x="4692396" y="233934"/>
                  </a:lnTo>
                  <a:close/>
                </a:path>
                <a:path w="4747259" h="1412875">
                  <a:moveTo>
                    <a:pt x="4693158" y="1116317"/>
                  </a:moveTo>
                  <a:lnTo>
                    <a:pt x="4690872" y="1098029"/>
                  </a:lnTo>
                  <a:lnTo>
                    <a:pt x="2430437" y="1352448"/>
                  </a:lnTo>
                  <a:lnTo>
                    <a:pt x="2473452" y="1320533"/>
                  </a:lnTo>
                  <a:lnTo>
                    <a:pt x="2478024" y="1317485"/>
                  </a:lnTo>
                  <a:lnTo>
                    <a:pt x="2478786" y="1311389"/>
                  </a:lnTo>
                  <a:lnTo>
                    <a:pt x="2475738" y="1307579"/>
                  </a:lnTo>
                  <a:lnTo>
                    <a:pt x="2471928" y="1303007"/>
                  </a:lnTo>
                  <a:lnTo>
                    <a:pt x="2466594" y="1302245"/>
                  </a:lnTo>
                  <a:lnTo>
                    <a:pt x="2462022" y="1305293"/>
                  </a:lnTo>
                  <a:lnTo>
                    <a:pt x="2401862" y="1350137"/>
                  </a:lnTo>
                  <a:lnTo>
                    <a:pt x="2426208" y="1309103"/>
                  </a:lnTo>
                  <a:lnTo>
                    <a:pt x="2429256" y="1304531"/>
                  </a:lnTo>
                  <a:lnTo>
                    <a:pt x="2427732" y="1298435"/>
                  </a:lnTo>
                  <a:lnTo>
                    <a:pt x="2423160" y="1295387"/>
                  </a:lnTo>
                  <a:lnTo>
                    <a:pt x="2418588" y="1293101"/>
                  </a:lnTo>
                  <a:lnTo>
                    <a:pt x="2412492" y="1294625"/>
                  </a:lnTo>
                  <a:lnTo>
                    <a:pt x="2410206" y="1299197"/>
                  </a:lnTo>
                  <a:lnTo>
                    <a:pt x="2382964" y="1345374"/>
                  </a:lnTo>
                  <a:lnTo>
                    <a:pt x="2384298" y="1107935"/>
                  </a:lnTo>
                  <a:lnTo>
                    <a:pt x="2365248" y="1107935"/>
                  </a:lnTo>
                  <a:lnTo>
                    <a:pt x="2363914" y="1344701"/>
                  </a:lnTo>
                  <a:lnTo>
                    <a:pt x="2337816" y="1298435"/>
                  </a:lnTo>
                  <a:lnTo>
                    <a:pt x="2334768" y="1293863"/>
                  </a:lnTo>
                  <a:lnTo>
                    <a:pt x="2328672" y="1292339"/>
                  </a:lnTo>
                  <a:lnTo>
                    <a:pt x="2324100" y="1295387"/>
                  </a:lnTo>
                  <a:lnTo>
                    <a:pt x="2319528" y="1297673"/>
                  </a:lnTo>
                  <a:lnTo>
                    <a:pt x="2318004" y="1303769"/>
                  </a:lnTo>
                  <a:lnTo>
                    <a:pt x="2321052" y="1308341"/>
                  </a:lnTo>
                  <a:lnTo>
                    <a:pt x="2337803" y="1337678"/>
                  </a:lnTo>
                  <a:lnTo>
                    <a:pt x="2294382" y="1305293"/>
                  </a:lnTo>
                  <a:lnTo>
                    <a:pt x="2290572" y="1302245"/>
                  </a:lnTo>
                  <a:lnTo>
                    <a:pt x="2284476" y="1303007"/>
                  </a:lnTo>
                  <a:lnTo>
                    <a:pt x="2281428" y="1307579"/>
                  </a:lnTo>
                  <a:lnTo>
                    <a:pt x="2278380" y="1311389"/>
                  </a:lnTo>
                  <a:lnTo>
                    <a:pt x="2279142" y="1317485"/>
                  </a:lnTo>
                  <a:lnTo>
                    <a:pt x="2282952" y="1320533"/>
                  </a:lnTo>
                  <a:lnTo>
                    <a:pt x="2325979" y="1352461"/>
                  </a:lnTo>
                  <a:lnTo>
                    <a:pt x="56388" y="1098029"/>
                  </a:lnTo>
                  <a:lnTo>
                    <a:pt x="54864" y="1116317"/>
                  </a:lnTo>
                  <a:lnTo>
                    <a:pt x="2323655" y="1371498"/>
                  </a:lnTo>
                  <a:lnTo>
                    <a:pt x="2275332" y="1392923"/>
                  </a:lnTo>
                  <a:lnTo>
                    <a:pt x="2269998" y="1395209"/>
                  </a:lnTo>
                  <a:lnTo>
                    <a:pt x="2267712" y="1400543"/>
                  </a:lnTo>
                  <a:lnTo>
                    <a:pt x="2269998" y="1405115"/>
                  </a:lnTo>
                  <a:lnTo>
                    <a:pt x="2272284" y="1410449"/>
                  </a:lnTo>
                  <a:lnTo>
                    <a:pt x="2277618" y="1412735"/>
                  </a:lnTo>
                  <a:lnTo>
                    <a:pt x="2282952" y="1410449"/>
                  </a:lnTo>
                  <a:lnTo>
                    <a:pt x="2359736" y="1376057"/>
                  </a:lnTo>
                  <a:lnTo>
                    <a:pt x="2363724" y="1383017"/>
                  </a:lnTo>
                  <a:lnTo>
                    <a:pt x="2372868" y="1399019"/>
                  </a:lnTo>
                  <a:lnTo>
                    <a:pt x="2388641" y="1372425"/>
                  </a:lnTo>
                  <a:lnTo>
                    <a:pt x="2395728" y="1375575"/>
                  </a:lnTo>
                  <a:lnTo>
                    <a:pt x="2474214" y="1410449"/>
                  </a:lnTo>
                  <a:lnTo>
                    <a:pt x="2478786" y="1411973"/>
                  </a:lnTo>
                  <a:lnTo>
                    <a:pt x="2484120" y="1410449"/>
                  </a:lnTo>
                  <a:lnTo>
                    <a:pt x="2486406" y="1405115"/>
                  </a:lnTo>
                  <a:lnTo>
                    <a:pt x="2488692" y="1400543"/>
                  </a:lnTo>
                  <a:lnTo>
                    <a:pt x="2486406" y="1395209"/>
                  </a:lnTo>
                  <a:lnTo>
                    <a:pt x="2481834" y="1392923"/>
                  </a:lnTo>
                  <a:lnTo>
                    <a:pt x="2433307" y="1371422"/>
                  </a:lnTo>
                  <a:lnTo>
                    <a:pt x="4693158" y="1116317"/>
                  </a:lnTo>
                  <a:close/>
                </a:path>
                <a:path w="4747259" h="1412875">
                  <a:moveTo>
                    <a:pt x="4747260" y="721601"/>
                  </a:moveTo>
                  <a:lnTo>
                    <a:pt x="4745736" y="716267"/>
                  </a:lnTo>
                  <a:lnTo>
                    <a:pt x="4741164" y="713219"/>
                  </a:lnTo>
                  <a:lnTo>
                    <a:pt x="4736592" y="710933"/>
                  </a:lnTo>
                  <a:lnTo>
                    <a:pt x="4730496" y="712457"/>
                  </a:lnTo>
                  <a:lnTo>
                    <a:pt x="4728210" y="717029"/>
                  </a:lnTo>
                  <a:lnTo>
                    <a:pt x="4700968" y="762736"/>
                  </a:lnTo>
                  <a:lnTo>
                    <a:pt x="4702302" y="525767"/>
                  </a:lnTo>
                  <a:lnTo>
                    <a:pt x="4683252" y="525005"/>
                  </a:lnTo>
                  <a:lnTo>
                    <a:pt x="4681918" y="761746"/>
                  </a:lnTo>
                  <a:lnTo>
                    <a:pt x="4655820" y="716267"/>
                  </a:lnTo>
                  <a:lnTo>
                    <a:pt x="4652772" y="711695"/>
                  </a:lnTo>
                  <a:lnTo>
                    <a:pt x="4647438" y="710171"/>
                  </a:lnTo>
                  <a:lnTo>
                    <a:pt x="4642866" y="713219"/>
                  </a:lnTo>
                  <a:lnTo>
                    <a:pt x="4638294" y="715505"/>
                  </a:lnTo>
                  <a:lnTo>
                    <a:pt x="4636770" y="721601"/>
                  </a:lnTo>
                  <a:lnTo>
                    <a:pt x="4639056" y="726173"/>
                  </a:lnTo>
                  <a:lnTo>
                    <a:pt x="4681728" y="799769"/>
                  </a:lnTo>
                  <a:lnTo>
                    <a:pt x="4691634" y="816851"/>
                  </a:lnTo>
                  <a:lnTo>
                    <a:pt x="4744212" y="726173"/>
                  </a:lnTo>
                  <a:lnTo>
                    <a:pt x="4747260" y="721601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755140" y="294385"/>
            <a:ext cx="6761480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Millimeter-Wave</a:t>
            </a:r>
            <a:r>
              <a:rPr sz="3600" spc="-55" dirty="0"/>
              <a:t> </a:t>
            </a:r>
            <a:r>
              <a:rPr sz="3600" spc="-5" dirty="0"/>
              <a:t>Massive</a:t>
            </a:r>
            <a:r>
              <a:rPr sz="3600" spc="-50" dirty="0"/>
              <a:t> </a:t>
            </a:r>
            <a:r>
              <a:rPr sz="3600" spc="-5" dirty="0"/>
              <a:t>MIMO</a:t>
            </a:r>
            <a:endParaRPr sz="360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xfrm>
            <a:off x="8563356" y="6598466"/>
            <a:ext cx="37465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1" i="0" kern="1200">
                <a:solidFill>
                  <a:srgbClr val="33339A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6525">
              <a:lnSpc>
                <a:spcPts val="1645"/>
              </a:lnSpc>
            </a:pPr>
            <a:fld id="{81D60167-4931-47E6-BA6A-407CBD079E47}" type="slidenum">
              <a:rPr lang="en-IN" spc="-5" smtClean="0"/>
              <a:pPr marL="136525">
                <a:lnSpc>
                  <a:spcPts val="1645"/>
                </a:lnSpc>
              </a:pPr>
              <a:t>33</a:t>
            </a:fld>
            <a:endParaRPr spc="-5" dirty="0"/>
          </a:p>
        </p:txBody>
      </p:sp>
      <p:sp>
        <p:nvSpPr>
          <p:cNvPr id="39" name="object 39"/>
          <p:cNvSpPr txBox="1"/>
          <p:nvPr/>
        </p:nvSpPr>
        <p:spPr>
          <a:xfrm>
            <a:off x="1608060" y="6088633"/>
            <a:ext cx="895604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050" spc="-5" dirty="0">
                <a:latin typeface="Arial MT"/>
                <a:cs typeface="Arial MT"/>
              </a:rPr>
              <a:t>Xinyu</a:t>
            </a:r>
            <a:r>
              <a:rPr sz="1050" spc="1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Gao, </a:t>
            </a:r>
            <a:r>
              <a:rPr sz="1050" b="1" spc="-10" dirty="0">
                <a:solidFill>
                  <a:srgbClr val="0000FF"/>
                </a:solidFill>
                <a:latin typeface="Arial"/>
                <a:cs typeface="Arial"/>
              </a:rPr>
              <a:t>Linglong</a:t>
            </a:r>
            <a:r>
              <a:rPr sz="1050"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50" b="1" spc="-5" dirty="0">
                <a:solidFill>
                  <a:srgbClr val="0000FF"/>
                </a:solidFill>
                <a:latin typeface="Arial"/>
                <a:cs typeface="Arial"/>
              </a:rPr>
              <a:t>Dai</a:t>
            </a:r>
            <a:r>
              <a:rPr sz="1050" spc="-5" dirty="0">
                <a:latin typeface="Arial MT"/>
                <a:cs typeface="Arial MT"/>
              </a:rPr>
              <a:t>, Shuangfeng</a:t>
            </a:r>
            <a:r>
              <a:rPr sz="1050" spc="1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Han,</a:t>
            </a:r>
            <a:r>
              <a:rPr sz="1050" spc="1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Chih-Lin</a:t>
            </a:r>
            <a:r>
              <a:rPr sz="1050" spc="2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I,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and</a:t>
            </a:r>
            <a:r>
              <a:rPr sz="1050" spc="1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Robert</a:t>
            </a:r>
            <a:r>
              <a:rPr sz="1050" spc="1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Heath,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“Energy-Efficient</a:t>
            </a:r>
            <a:r>
              <a:rPr sz="1050" spc="1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Hybrid</a:t>
            </a:r>
            <a:r>
              <a:rPr sz="1050" spc="1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Analog</a:t>
            </a:r>
            <a:r>
              <a:rPr sz="1050" spc="2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and</a:t>
            </a:r>
            <a:r>
              <a:rPr sz="1050" spc="1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Digital</a:t>
            </a:r>
            <a:r>
              <a:rPr sz="1050" spc="1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Precoding</a:t>
            </a:r>
            <a:r>
              <a:rPr sz="1050" spc="2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for mmWave</a:t>
            </a:r>
            <a:r>
              <a:rPr sz="1050" spc="1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MIMO 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Systems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with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Large</a:t>
            </a:r>
            <a:r>
              <a:rPr sz="1050" spc="1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Antenna</a:t>
            </a:r>
            <a:r>
              <a:rPr sz="1050" spc="1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Arrays”, to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appear</a:t>
            </a:r>
            <a:r>
              <a:rPr sz="1050" spc="2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in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b="1" i="1" dirty="0">
                <a:solidFill>
                  <a:srgbClr val="C00000"/>
                </a:solidFill>
                <a:latin typeface="Arial"/>
                <a:cs typeface="Arial"/>
              </a:rPr>
              <a:t>IEEE</a:t>
            </a:r>
            <a:r>
              <a:rPr sz="1050" b="1" i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050" b="1" i="1" spc="-5" dirty="0">
                <a:solidFill>
                  <a:srgbClr val="C00000"/>
                </a:solidFill>
                <a:latin typeface="Arial"/>
                <a:cs typeface="Arial"/>
              </a:rPr>
              <a:t>Journal</a:t>
            </a:r>
            <a:r>
              <a:rPr sz="1050" b="1" i="1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050" b="1" i="1" dirty="0">
                <a:solidFill>
                  <a:srgbClr val="C00000"/>
                </a:solidFill>
                <a:latin typeface="Arial"/>
                <a:cs typeface="Arial"/>
              </a:rPr>
              <a:t>on</a:t>
            </a:r>
            <a:r>
              <a:rPr sz="1050" b="1" i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050" b="1" i="1" dirty="0">
                <a:solidFill>
                  <a:srgbClr val="C00000"/>
                </a:solidFill>
                <a:latin typeface="Arial"/>
                <a:cs typeface="Arial"/>
              </a:rPr>
              <a:t>Selected</a:t>
            </a:r>
            <a:r>
              <a:rPr sz="1050" b="1" i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050" b="1" i="1" spc="-5" dirty="0">
                <a:solidFill>
                  <a:srgbClr val="C00000"/>
                </a:solidFill>
                <a:latin typeface="Arial"/>
                <a:cs typeface="Arial"/>
              </a:rPr>
              <a:t>Areas</a:t>
            </a:r>
            <a:r>
              <a:rPr sz="1050" b="1" i="1" spc="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050" b="1" i="1" dirty="0">
                <a:solidFill>
                  <a:srgbClr val="C00000"/>
                </a:solidFill>
                <a:latin typeface="Arial"/>
                <a:cs typeface="Arial"/>
              </a:rPr>
              <a:t>in</a:t>
            </a:r>
            <a:r>
              <a:rPr sz="1050" b="1" i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050" b="1" i="1" spc="-5" dirty="0">
                <a:solidFill>
                  <a:srgbClr val="C00000"/>
                </a:solidFill>
                <a:latin typeface="Arial"/>
                <a:cs typeface="Arial"/>
              </a:rPr>
              <a:t>Communications</a:t>
            </a:r>
            <a:r>
              <a:rPr sz="1050" spc="-5" dirty="0">
                <a:latin typeface="Arial MT"/>
                <a:cs typeface="Arial MT"/>
              </a:rPr>
              <a:t>,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available</a:t>
            </a:r>
            <a:r>
              <a:rPr sz="1050" spc="2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at: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u="sng" spc="-5" dirty="0">
                <a:solidFill>
                  <a:srgbClr val="65659A"/>
                </a:solidFill>
                <a:uFill>
                  <a:solidFill>
                    <a:srgbClr val="666699"/>
                  </a:solidFill>
                </a:uFill>
                <a:latin typeface="Arial MT"/>
                <a:cs typeface="Arial MT"/>
                <a:hlinkClick r:id="rId3"/>
              </a:rPr>
              <a:t>http://arxiv.org/abs/1507.04592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3126" y="1092582"/>
            <a:ext cx="7551420" cy="229679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55600" indent="-342900">
              <a:spcBef>
                <a:spcPts val="690"/>
              </a:spcBef>
              <a:buFont typeface="Wingdings"/>
              <a:buChar char=""/>
              <a:tabLst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Challenges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spcBef>
                <a:spcPts val="49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 MT"/>
                <a:cs typeface="Arial MT"/>
              </a:rPr>
              <a:t>Traditional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MIMO: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Arial MT"/>
                <a:cs typeface="Arial MT"/>
              </a:rPr>
              <a:t>one</a:t>
            </a:r>
            <a:r>
              <a:rPr sz="2000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Arial MT"/>
                <a:cs typeface="Arial MT"/>
              </a:rPr>
              <a:t>dedicated</a:t>
            </a:r>
            <a:r>
              <a:rPr sz="2000" spc="10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Arial MT"/>
                <a:cs typeface="Arial MT"/>
              </a:rPr>
              <a:t>RF</a:t>
            </a:r>
            <a:r>
              <a:rPr sz="2000" spc="10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Arial MT"/>
                <a:cs typeface="Arial MT"/>
              </a:rPr>
              <a:t>chain</a:t>
            </a:r>
            <a:r>
              <a:rPr sz="2000" spc="10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Arial MT"/>
                <a:cs typeface="Arial MT"/>
              </a:rPr>
              <a:t>for</a:t>
            </a:r>
            <a:r>
              <a:rPr sz="2000" spc="-15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Arial MT"/>
                <a:cs typeface="Arial MT"/>
              </a:rPr>
              <a:t>one</a:t>
            </a:r>
            <a:r>
              <a:rPr sz="2000" spc="10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Arial MT"/>
                <a:cs typeface="Arial MT"/>
              </a:rPr>
              <a:t>antenna</a:t>
            </a:r>
            <a:endParaRPr sz="2000">
              <a:latin typeface="Arial MT"/>
              <a:cs typeface="Arial MT"/>
            </a:endParaRPr>
          </a:p>
          <a:p>
            <a:pPr marL="912494" lvl="2" indent="-286385">
              <a:spcBef>
                <a:spcPts val="480"/>
              </a:spcBef>
              <a:buClr>
                <a:srgbClr val="000000"/>
              </a:buClr>
              <a:buFont typeface="Wingdings"/>
              <a:buChar char=""/>
              <a:tabLst>
                <a:tab pos="913130" algn="l"/>
              </a:tabLst>
            </a:pPr>
            <a:r>
              <a:rPr sz="2000" spc="-10" dirty="0">
                <a:solidFill>
                  <a:srgbClr val="C00000"/>
                </a:solidFill>
                <a:latin typeface="Arial MT"/>
                <a:cs typeface="Arial MT"/>
              </a:rPr>
              <a:t>Enormous</a:t>
            </a:r>
            <a:r>
              <a:rPr sz="2000" spc="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number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RF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chains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due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large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antenna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array</a:t>
            </a:r>
            <a:endParaRPr sz="2000">
              <a:latin typeface="Arial MT"/>
              <a:cs typeface="Arial MT"/>
            </a:endParaRPr>
          </a:p>
          <a:p>
            <a:pPr marL="912494" lvl="2" indent="-286385">
              <a:spcBef>
                <a:spcPts val="480"/>
              </a:spcBef>
              <a:buClr>
                <a:srgbClr val="000000"/>
              </a:buClr>
              <a:buFont typeface="Wingdings"/>
              <a:buChar char=""/>
              <a:tabLst>
                <a:tab pos="913130" algn="l"/>
              </a:tabLst>
            </a:pPr>
            <a:r>
              <a:rPr sz="2000" spc="-5" dirty="0">
                <a:solidFill>
                  <a:srgbClr val="C00000"/>
                </a:solidFill>
                <a:latin typeface="Arial MT"/>
                <a:cs typeface="Arial MT"/>
              </a:rPr>
              <a:t>High</a:t>
            </a:r>
            <a:r>
              <a:rPr sz="2000" spc="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complexity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signal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processing</a:t>
            </a:r>
            <a:endParaRPr sz="2000">
              <a:latin typeface="Arial MT"/>
              <a:cs typeface="Arial MT"/>
            </a:endParaRPr>
          </a:p>
          <a:p>
            <a:pPr marL="912494" lvl="2" indent="-286385">
              <a:spcBef>
                <a:spcPts val="480"/>
              </a:spcBef>
              <a:buClr>
                <a:srgbClr val="000000"/>
              </a:buClr>
              <a:buFont typeface="Wingdings"/>
              <a:buChar char=""/>
              <a:tabLst>
                <a:tab pos="913130" algn="l"/>
              </a:tabLst>
            </a:pPr>
            <a:r>
              <a:rPr sz="2000" spc="-10" dirty="0">
                <a:solidFill>
                  <a:srgbClr val="C00000"/>
                </a:solidFill>
                <a:latin typeface="Arial MT"/>
                <a:cs typeface="Arial MT"/>
              </a:rPr>
              <a:t>Unaffordable</a:t>
            </a:r>
            <a:r>
              <a:rPr sz="2000" spc="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energy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consumption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(250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mW per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RF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chain)</a:t>
            </a:r>
            <a:endParaRPr sz="2000">
              <a:latin typeface="Arial MT"/>
              <a:cs typeface="Arial MT"/>
            </a:endParaRPr>
          </a:p>
          <a:p>
            <a:pPr marL="1164590" lvl="3" indent="-286385">
              <a:spcBef>
                <a:spcPts val="480"/>
              </a:spcBef>
              <a:buFont typeface="Wingdings"/>
              <a:buChar char=""/>
              <a:tabLst>
                <a:tab pos="1165225" algn="l"/>
              </a:tabLst>
            </a:pPr>
            <a:r>
              <a:rPr sz="2000" spc="-5" dirty="0">
                <a:latin typeface="Arial MT"/>
                <a:cs typeface="Arial MT"/>
              </a:rPr>
              <a:t>64 </a:t>
            </a:r>
            <a:r>
              <a:rPr sz="2000" spc="-10" dirty="0">
                <a:latin typeface="Arial MT"/>
                <a:cs typeface="Arial MT"/>
              </a:rPr>
              <a:t>antennas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→ 64 RF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chains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→ </a:t>
            </a:r>
            <a:r>
              <a:rPr sz="2000" spc="-5" dirty="0">
                <a:solidFill>
                  <a:srgbClr val="C00000"/>
                </a:solidFill>
                <a:latin typeface="Arial MT"/>
                <a:cs typeface="Arial MT"/>
              </a:rPr>
              <a:t>16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Arial MT"/>
                <a:cs typeface="Arial MT"/>
              </a:rPr>
              <a:t>W </a:t>
            </a:r>
            <a:r>
              <a:rPr sz="2000" spc="-5" dirty="0">
                <a:latin typeface="Arial MT"/>
                <a:cs typeface="Arial MT"/>
              </a:rPr>
              <a:t>!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01840" y="4863499"/>
            <a:ext cx="3168650" cy="588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0"/>
              </a:lnSpc>
            </a:pPr>
            <a:r>
              <a:rPr sz="2000" spc="-5" dirty="0">
                <a:solidFill>
                  <a:srgbClr val="FFFF00"/>
                </a:solidFill>
                <a:latin typeface="Arial MT"/>
                <a:cs typeface="Arial MT"/>
              </a:rPr>
              <a:t>How</a:t>
            </a:r>
            <a:r>
              <a:rPr sz="2000" spc="200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 MT"/>
                <a:cs typeface="Arial MT"/>
              </a:rPr>
              <a:t>to</a:t>
            </a:r>
            <a:r>
              <a:rPr sz="2000" spc="210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 MT"/>
                <a:cs typeface="Arial MT"/>
              </a:rPr>
              <a:t>reduce</a:t>
            </a:r>
            <a:r>
              <a:rPr sz="2000" spc="200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 MT"/>
                <a:cs typeface="Arial MT"/>
              </a:rPr>
              <a:t>the</a:t>
            </a:r>
            <a:r>
              <a:rPr sz="2000" spc="210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 MT"/>
                <a:cs typeface="Arial MT"/>
              </a:rPr>
              <a:t>required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r>
              <a:rPr sz="2000" spc="-10" dirty="0">
                <a:solidFill>
                  <a:srgbClr val="FFFF00"/>
                </a:solidFill>
                <a:latin typeface="Arial MT"/>
                <a:cs typeface="Arial MT"/>
              </a:rPr>
              <a:t>number </a:t>
            </a:r>
            <a:r>
              <a:rPr sz="2000" spc="-5" dirty="0">
                <a:solidFill>
                  <a:srgbClr val="FFFF00"/>
                </a:solidFill>
                <a:latin typeface="Arial MT"/>
                <a:cs typeface="Arial MT"/>
              </a:rPr>
              <a:t>of</a:t>
            </a:r>
            <a:r>
              <a:rPr sz="2000" spc="-20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 MT"/>
                <a:cs typeface="Arial MT"/>
              </a:rPr>
              <a:t>RF </a:t>
            </a:r>
            <a:r>
              <a:rPr sz="2000" spc="-10" dirty="0">
                <a:solidFill>
                  <a:srgbClr val="FFFF00"/>
                </a:solidFill>
                <a:latin typeface="Arial MT"/>
                <a:cs typeface="Arial MT"/>
              </a:rPr>
              <a:t>chains?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0400" y="4800601"/>
            <a:ext cx="3352800" cy="654025"/>
          </a:xfrm>
          <a:prstGeom prst="rect">
            <a:avLst/>
          </a:prstGeom>
          <a:solidFill>
            <a:srgbClr val="CC0000"/>
          </a:solidFill>
        </p:spPr>
        <p:txBody>
          <a:bodyPr vert="horz" wrap="square" lIns="0" tIns="38100" rIns="0" bIns="0" rtlCol="0">
            <a:spAutoFit/>
          </a:bodyPr>
          <a:lstStyle/>
          <a:p>
            <a:pPr marL="90805" marR="85090">
              <a:spcBef>
                <a:spcPts val="300"/>
              </a:spcBef>
            </a:pPr>
            <a:r>
              <a:rPr sz="2000" spc="-5" dirty="0">
                <a:solidFill>
                  <a:srgbClr val="FFFF00"/>
                </a:solidFill>
                <a:latin typeface="Arial MT"/>
                <a:cs typeface="Arial MT"/>
              </a:rPr>
              <a:t>How</a:t>
            </a:r>
            <a:r>
              <a:rPr sz="2000" spc="190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 MT"/>
                <a:cs typeface="Arial MT"/>
              </a:rPr>
              <a:t>to</a:t>
            </a:r>
            <a:r>
              <a:rPr sz="2000" spc="200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 MT"/>
                <a:cs typeface="Arial MT"/>
              </a:rPr>
              <a:t>reduce</a:t>
            </a:r>
            <a:r>
              <a:rPr sz="2000" spc="190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 MT"/>
                <a:cs typeface="Arial MT"/>
              </a:rPr>
              <a:t>the</a:t>
            </a:r>
            <a:r>
              <a:rPr sz="2000" spc="195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 MT"/>
                <a:cs typeface="Arial MT"/>
              </a:rPr>
              <a:t>required </a:t>
            </a:r>
            <a:r>
              <a:rPr sz="2000" spc="-540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00"/>
                </a:solidFill>
                <a:latin typeface="Arial MT"/>
                <a:cs typeface="Arial MT"/>
              </a:rPr>
              <a:t>number</a:t>
            </a:r>
            <a:r>
              <a:rPr sz="2000" spc="-5" dirty="0">
                <a:solidFill>
                  <a:srgbClr val="FFFF00"/>
                </a:solidFill>
                <a:latin typeface="Arial MT"/>
                <a:cs typeface="Arial MT"/>
              </a:rPr>
              <a:t> of</a:t>
            </a:r>
            <a:r>
              <a:rPr sz="2000" spc="-15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 MT"/>
                <a:cs typeface="Arial MT"/>
              </a:rPr>
              <a:t>RF</a:t>
            </a:r>
            <a:r>
              <a:rPr sz="2000" spc="5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00"/>
                </a:solidFill>
                <a:latin typeface="Arial MT"/>
                <a:cs typeface="Arial MT"/>
              </a:rPr>
              <a:t>chains?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78939" y="294385"/>
            <a:ext cx="8437880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Challenges</a:t>
            </a:r>
            <a:r>
              <a:rPr sz="3600" spc="-30" dirty="0"/>
              <a:t> </a:t>
            </a:r>
            <a:r>
              <a:rPr sz="3600" spc="-5" dirty="0"/>
              <a:t>of</a:t>
            </a:r>
            <a:r>
              <a:rPr sz="3600" spc="-30" dirty="0"/>
              <a:t> mmWave</a:t>
            </a:r>
            <a:r>
              <a:rPr sz="3600" spc="-20" dirty="0"/>
              <a:t> </a:t>
            </a:r>
            <a:r>
              <a:rPr sz="3600" spc="-5" dirty="0"/>
              <a:t>massive</a:t>
            </a:r>
            <a:r>
              <a:rPr sz="3600" spc="-30" dirty="0"/>
              <a:t> </a:t>
            </a:r>
            <a:r>
              <a:rPr sz="3600" spc="-5" dirty="0"/>
              <a:t>MIMO</a:t>
            </a:r>
            <a:endParaRPr sz="3600"/>
          </a:p>
        </p:txBody>
      </p:sp>
      <p:grpSp>
        <p:nvGrpSpPr>
          <p:cNvPr id="6" name="object 6"/>
          <p:cNvGrpSpPr/>
          <p:nvPr/>
        </p:nvGrpSpPr>
        <p:grpSpPr>
          <a:xfrm>
            <a:off x="1530858" y="3373374"/>
            <a:ext cx="5397500" cy="3122295"/>
            <a:chOff x="6858" y="3373373"/>
            <a:chExt cx="5397500" cy="31222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99" y="3657599"/>
              <a:ext cx="4801476" cy="28376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858" y="3373373"/>
              <a:ext cx="5397500" cy="849630"/>
            </a:xfrm>
            <a:custGeom>
              <a:avLst/>
              <a:gdLst/>
              <a:ahLst/>
              <a:cxnLst/>
              <a:rect l="l" t="t" r="r" b="b"/>
              <a:pathLst>
                <a:path w="5397500" h="849629">
                  <a:moveTo>
                    <a:pt x="5397500" y="437387"/>
                  </a:moveTo>
                  <a:lnTo>
                    <a:pt x="5397500" y="412241"/>
                  </a:lnTo>
                  <a:lnTo>
                    <a:pt x="5384800" y="399287"/>
                  </a:lnTo>
                  <a:lnTo>
                    <a:pt x="5384800" y="387095"/>
                  </a:lnTo>
                  <a:lnTo>
                    <a:pt x="5372100" y="374903"/>
                  </a:lnTo>
                  <a:lnTo>
                    <a:pt x="5346700" y="346416"/>
                  </a:lnTo>
                  <a:lnTo>
                    <a:pt x="5321300" y="319963"/>
                  </a:lnTo>
                  <a:lnTo>
                    <a:pt x="5270500" y="295496"/>
                  </a:lnTo>
                  <a:lnTo>
                    <a:pt x="5232400" y="272971"/>
                  </a:lnTo>
                  <a:lnTo>
                    <a:pt x="5181600" y="252343"/>
                  </a:lnTo>
                  <a:lnTo>
                    <a:pt x="5118100" y="233565"/>
                  </a:lnTo>
                  <a:lnTo>
                    <a:pt x="5067300" y="216593"/>
                  </a:lnTo>
                  <a:lnTo>
                    <a:pt x="5003800" y="201380"/>
                  </a:lnTo>
                  <a:lnTo>
                    <a:pt x="4953000" y="187881"/>
                  </a:lnTo>
                  <a:lnTo>
                    <a:pt x="4902200" y="176050"/>
                  </a:lnTo>
                  <a:lnTo>
                    <a:pt x="4851400" y="165843"/>
                  </a:lnTo>
                  <a:lnTo>
                    <a:pt x="4800600" y="157212"/>
                  </a:lnTo>
                  <a:lnTo>
                    <a:pt x="4775200" y="150113"/>
                  </a:lnTo>
                  <a:lnTo>
                    <a:pt x="4724400" y="142493"/>
                  </a:lnTo>
                  <a:lnTo>
                    <a:pt x="4686300" y="134873"/>
                  </a:lnTo>
                  <a:lnTo>
                    <a:pt x="4635500" y="126926"/>
                  </a:lnTo>
                  <a:lnTo>
                    <a:pt x="4584700" y="119293"/>
                  </a:lnTo>
                  <a:lnTo>
                    <a:pt x="4533900" y="111968"/>
                  </a:lnTo>
                  <a:lnTo>
                    <a:pt x="4483100" y="104945"/>
                  </a:lnTo>
                  <a:lnTo>
                    <a:pt x="4432300" y="98217"/>
                  </a:lnTo>
                  <a:lnTo>
                    <a:pt x="4381500" y="91778"/>
                  </a:lnTo>
                  <a:lnTo>
                    <a:pt x="4330700" y="85622"/>
                  </a:lnTo>
                  <a:lnTo>
                    <a:pt x="4279900" y="79741"/>
                  </a:lnTo>
                  <a:lnTo>
                    <a:pt x="4229100" y="74129"/>
                  </a:lnTo>
                  <a:lnTo>
                    <a:pt x="4178300" y="68781"/>
                  </a:lnTo>
                  <a:lnTo>
                    <a:pt x="4127500" y="63688"/>
                  </a:lnTo>
                  <a:lnTo>
                    <a:pt x="4076700" y="58845"/>
                  </a:lnTo>
                  <a:lnTo>
                    <a:pt x="4025900" y="54245"/>
                  </a:lnTo>
                  <a:lnTo>
                    <a:pt x="3975100" y="49882"/>
                  </a:lnTo>
                  <a:lnTo>
                    <a:pt x="3924300" y="45749"/>
                  </a:lnTo>
                  <a:lnTo>
                    <a:pt x="3873500" y="41839"/>
                  </a:lnTo>
                  <a:lnTo>
                    <a:pt x="3822700" y="38147"/>
                  </a:lnTo>
                  <a:lnTo>
                    <a:pt x="3771900" y="34665"/>
                  </a:lnTo>
                  <a:lnTo>
                    <a:pt x="3733800" y="31388"/>
                  </a:lnTo>
                  <a:lnTo>
                    <a:pt x="3683000" y="28308"/>
                  </a:lnTo>
                  <a:lnTo>
                    <a:pt x="3632200" y="25419"/>
                  </a:lnTo>
                  <a:lnTo>
                    <a:pt x="3581400" y="22715"/>
                  </a:lnTo>
                  <a:lnTo>
                    <a:pt x="3530600" y="20188"/>
                  </a:lnTo>
                  <a:lnTo>
                    <a:pt x="3479800" y="17833"/>
                  </a:lnTo>
                  <a:lnTo>
                    <a:pt x="3429000" y="15644"/>
                  </a:lnTo>
                  <a:lnTo>
                    <a:pt x="3378200" y="13612"/>
                  </a:lnTo>
                  <a:lnTo>
                    <a:pt x="3327400" y="11733"/>
                  </a:lnTo>
                  <a:lnTo>
                    <a:pt x="3276600" y="9999"/>
                  </a:lnTo>
                  <a:lnTo>
                    <a:pt x="3225800" y="8404"/>
                  </a:lnTo>
                  <a:lnTo>
                    <a:pt x="3175000" y="6941"/>
                  </a:lnTo>
                  <a:lnTo>
                    <a:pt x="3124200" y="5605"/>
                  </a:lnTo>
                  <a:lnTo>
                    <a:pt x="3073400" y="4388"/>
                  </a:lnTo>
                  <a:lnTo>
                    <a:pt x="3022600" y="3283"/>
                  </a:lnTo>
                  <a:lnTo>
                    <a:pt x="2971800" y="2286"/>
                  </a:lnTo>
                  <a:lnTo>
                    <a:pt x="2832100" y="762"/>
                  </a:lnTo>
                  <a:lnTo>
                    <a:pt x="2692400" y="0"/>
                  </a:lnTo>
                  <a:lnTo>
                    <a:pt x="2552700" y="762"/>
                  </a:lnTo>
                  <a:lnTo>
                    <a:pt x="2413000" y="2286"/>
                  </a:lnTo>
                  <a:lnTo>
                    <a:pt x="2374900" y="3282"/>
                  </a:lnTo>
                  <a:lnTo>
                    <a:pt x="2324100" y="4386"/>
                  </a:lnTo>
                  <a:lnTo>
                    <a:pt x="2273300" y="5603"/>
                  </a:lnTo>
                  <a:lnTo>
                    <a:pt x="2222500" y="6940"/>
                  </a:lnTo>
                  <a:lnTo>
                    <a:pt x="2171700" y="8403"/>
                  </a:lnTo>
                  <a:lnTo>
                    <a:pt x="2120900" y="9998"/>
                  </a:lnTo>
                  <a:lnTo>
                    <a:pt x="2070100" y="11733"/>
                  </a:lnTo>
                  <a:lnTo>
                    <a:pt x="2019300" y="13613"/>
                  </a:lnTo>
                  <a:lnTo>
                    <a:pt x="1968500" y="15646"/>
                  </a:lnTo>
                  <a:lnTo>
                    <a:pt x="1917700" y="17837"/>
                  </a:lnTo>
                  <a:lnTo>
                    <a:pt x="1866900" y="20193"/>
                  </a:lnTo>
                  <a:lnTo>
                    <a:pt x="1816100" y="22721"/>
                  </a:lnTo>
                  <a:lnTo>
                    <a:pt x="1765300" y="25427"/>
                  </a:lnTo>
                  <a:lnTo>
                    <a:pt x="1714500" y="28318"/>
                  </a:lnTo>
                  <a:lnTo>
                    <a:pt x="1663700" y="31399"/>
                  </a:lnTo>
                  <a:lnTo>
                    <a:pt x="1612900" y="34678"/>
                  </a:lnTo>
                  <a:lnTo>
                    <a:pt x="1562100" y="38161"/>
                  </a:lnTo>
                  <a:lnTo>
                    <a:pt x="1511300" y="41855"/>
                  </a:lnTo>
                  <a:lnTo>
                    <a:pt x="1460500" y="45766"/>
                  </a:lnTo>
                  <a:lnTo>
                    <a:pt x="1409700" y="49900"/>
                  </a:lnTo>
                  <a:lnTo>
                    <a:pt x="1358900" y="54264"/>
                  </a:lnTo>
                  <a:lnTo>
                    <a:pt x="1308100" y="58864"/>
                  </a:lnTo>
                  <a:lnTo>
                    <a:pt x="1257300" y="63708"/>
                  </a:lnTo>
                  <a:lnTo>
                    <a:pt x="1206500" y="68801"/>
                  </a:lnTo>
                  <a:lnTo>
                    <a:pt x="1155700" y="74149"/>
                  </a:lnTo>
                  <a:lnTo>
                    <a:pt x="1104900" y="79760"/>
                  </a:lnTo>
                  <a:lnTo>
                    <a:pt x="1054100" y="85640"/>
                  </a:lnTo>
                  <a:lnTo>
                    <a:pt x="1003300" y="91796"/>
                  </a:lnTo>
                  <a:lnTo>
                    <a:pt x="952500" y="98233"/>
                  </a:lnTo>
                  <a:lnTo>
                    <a:pt x="901700" y="104958"/>
                  </a:lnTo>
                  <a:lnTo>
                    <a:pt x="850900" y="111979"/>
                  </a:lnTo>
                  <a:lnTo>
                    <a:pt x="800100" y="119300"/>
                  </a:lnTo>
                  <a:lnTo>
                    <a:pt x="749300" y="126930"/>
                  </a:lnTo>
                  <a:lnTo>
                    <a:pt x="698500" y="134874"/>
                  </a:lnTo>
                  <a:lnTo>
                    <a:pt x="622300" y="150114"/>
                  </a:lnTo>
                  <a:lnTo>
                    <a:pt x="584200" y="157395"/>
                  </a:lnTo>
                  <a:lnTo>
                    <a:pt x="533400" y="166120"/>
                  </a:lnTo>
                  <a:lnTo>
                    <a:pt x="482600" y="176350"/>
                  </a:lnTo>
                  <a:lnTo>
                    <a:pt x="431800" y="188147"/>
                  </a:lnTo>
                  <a:lnTo>
                    <a:pt x="381000" y="201572"/>
                  </a:lnTo>
                  <a:lnTo>
                    <a:pt x="317500" y="216685"/>
                  </a:lnTo>
                  <a:lnTo>
                    <a:pt x="266700" y="233548"/>
                  </a:lnTo>
                  <a:lnTo>
                    <a:pt x="215900" y="252223"/>
                  </a:lnTo>
                  <a:lnTo>
                    <a:pt x="165100" y="272770"/>
                  </a:lnTo>
                  <a:lnTo>
                    <a:pt x="114300" y="295250"/>
                  </a:lnTo>
                  <a:lnTo>
                    <a:pt x="76199" y="319725"/>
                  </a:lnTo>
                  <a:lnTo>
                    <a:pt x="38100" y="346256"/>
                  </a:lnTo>
                  <a:lnTo>
                    <a:pt x="12700" y="374904"/>
                  </a:lnTo>
                  <a:lnTo>
                    <a:pt x="0" y="387096"/>
                  </a:lnTo>
                  <a:lnTo>
                    <a:pt x="0" y="462534"/>
                  </a:lnTo>
                  <a:lnTo>
                    <a:pt x="12700" y="474726"/>
                  </a:lnTo>
                  <a:lnTo>
                    <a:pt x="12700" y="486156"/>
                  </a:lnTo>
                  <a:lnTo>
                    <a:pt x="25400" y="494693"/>
                  </a:lnTo>
                  <a:lnTo>
                    <a:pt x="25400" y="400812"/>
                  </a:lnTo>
                  <a:lnTo>
                    <a:pt x="38100" y="390144"/>
                  </a:lnTo>
                  <a:lnTo>
                    <a:pt x="38100" y="382524"/>
                  </a:lnTo>
                  <a:lnTo>
                    <a:pt x="50800" y="371856"/>
                  </a:lnTo>
                  <a:lnTo>
                    <a:pt x="50800" y="372618"/>
                  </a:lnTo>
                  <a:lnTo>
                    <a:pt x="63500" y="362712"/>
                  </a:lnTo>
                  <a:lnTo>
                    <a:pt x="63500" y="363474"/>
                  </a:lnTo>
                  <a:lnTo>
                    <a:pt x="88900" y="343662"/>
                  </a:lnTo>
                  <a:lnTo>
                    <a:pt x="88900" y="344424"/>
                  </a:lnTo>
                  <a:lnTo>
                    <a:pt x="114300" y="324612"/>
                  </a:lnTo>
                  <a:lnTo>
                    <a:pt x="114300" y="325374"/>
                  </a:lnTo>
                  <a:lnTo>
                    <a:pt x="139700" y="315468"/>
                  </a:lnTo>
                  <a:lnTo>
                    <a:pt x="152400" y="306324"/>
                  </a:lnTo>
                  <a:lnTo>
                    <a:pt x="177800" y="297180"/>
                  </a:lnTo>
                  <a:lnTo>
                    <a:pt x="203200" y="287274"/>
                  </a:lnTo>
                  <a:lnTo>
                    <a:pt x="203200" y="288036"/>
                  </a:lnTo>
                  <a:lnTo>
                    <a:pt x="228600" y="278130"/>
                  </a:lnTo>
                  <a:lnTo>
                    <a:pt x="228600" y="278892"/>
                  </a:lnTo>
                  <a:lnTo>
                    <a:pt x="304800" y="251460"/>
                  </a:lnTo>
                  <a:lnTo>
                    <a:pt x="330200" y="243078"/>
                  </a:lnTo>
                  <a:lnTo>
                    <a:pt x="368300" y="234696"/>
                  </a:lnTo>
                  <a:lnTo>
                    <a:pt x="406400" y="225552"/>
                  </a:lnTo>
                  <a:lnTo>
                    <a:pt x="431800" y="217170"/>
                  </a:lnTo>
                  <a:lnTo>
                    <a:pt x="431800" y="217932"/>
                  </a:lnTo>
                  <a:lnTo>
                    <a:pt x="520700" y="198362"/>
                  </a:lnTo>
                  <a:lnTo>
                    <a:pt x="571500" y="187817"/>
                  </a:lnTo>
                  <a:lnTo>
                    <a:pt x="622300" y="177880"/>
                  </a:lnTo>
                  <a:lnTo>
                    <a:pt x="673100" y="168518"/>
                  </a:lnTo>
                  <a:lnTo>
                    <a:pt x="723900" y="159697"/>
                  </a:lnTo>
                  <a:lnTo>
                    <a:pt x="774700" y="151382"/>
                  </a:lnTo>
                  <a:lnTo>
                    <a:pt x="825500" y="143541"/>
                  </a:lnTo>
                  <a:lnTo>
                    <a:pt x="876300" y="136139"/>
                  </a:lnTo>
                  <a:lnTo>
                    <a:pt x="939800" y="129143"/>
                  </a:lnTo>
                  <a:lnTo>
                    <a:pt x="990600" y="122518"/>
                  </a:lnTo>
                  <a:lnTo>
                    <a:pt x="1041400" y="116231"/>
                  </a:lnTo>
                  <a:lnTo>
                    <a:pt x="1092200" y="110248"/>
                  </a:lnTo>
                  <a:lnTo>
                    <a:pt x="1143000" y="104536"/>
                  </a:lnTo>
                  <a:lnTo>
                    <a:pt x="1193800" y="99060"/>
                  </a:lnTo>
                  <a:lnTo>
                    <a:pt x="1244600" y="92964"/>
                  </a:lnTo>
                  <a:lnTo>
                    <a:pt x="1244600" y="93726"/>
                  </a:lnTo>
                  <a:lnTo>
                    <a:pt x="1308100" y="88392"/>
                  </a:lnTo>
                  <a:lnTo>
                    <a:pt x="1358900" y="83058"/>
                  </a:lnTo>
                  <a:lnTo>
                    <a:pt x="1409700" y="78486"/>
                  </a:lnTo>
                  <a:lnTo>
                    <a:pt x="1473200" y="73914"/>
                  </a:lnTo>
                  <a:lnTo>
                    <a:pt x="1587500" y="64770"/>
                  </a:lnTo>
                  <a:lnTo>
                    <a:pt x="1651000" y="60960"/>
                  </a:lnTo>
                  <a:lnTo>
                    <a:pt x="1765300" y="53340"/>
                  </a:lnTo>
                  <a:lnTo>
                    <a:pt x="1892300" y="47244"/>
                  </a:lnTo>
                  <a:lnTo>
                    <a:pt x="2019300" y="41910"/>
                  </a:lnTo>
                  <a:lnTo>
                    <a:pt x="2159000" y="37338"/>
                  </a:lnTo>
                  <a:lnTo>
                    <a:pt x="2286000" y="33528"/>
                  </a:lnTo>
                  <a:lnTo>
                    <a:pt x="2425700" y="30480"/>
                  </a:lnTo>
                  <a:lnTo>
                    <a:pt x="2552700" y="28956"/>
                  </a:lnTo>
                  <a:lnTo>
                    <a:pt x="2743200" y="28995"/>
                  </a:lnTo>
                  <a:lnTo>
                    <a:pt x="2794000" y="29177"/>
                  </a:lnTo>
                  <a:lnTo>
                    <a:pt x="2844800" y="29503"/>
                  </a:lnTo>
                  <a:lnTo>
                    <a:pt x="2895600" y="29976"/>
                  </a:lnTo>
                  <a:lnTo>
                    <a:pt x="2946400" y="30598"/>
                  </a:lnTo>
                  <a:lnTo>
                    <a:pt x="2997200" y="31371"/>
                  </a:lnTo>
                  <a:lnTo>
                    <a:pt x="3048000" y="32298"/>
                  </a:lnTo>
                  <a:lnTo>
                    <a:pt x="3098800" y="33381"/>
                  </a:lnTo>
                  <a:lnTo>
                    <a:pt x="3149600" y="34623"/>
                  </a:lnTo>
                  <a:lnTo>
                    <a:pt x="3200400" y="36025"/>
                  </a:lnTo>
                  <a:lnTo>
                    <a:pt x="3251200" y="37591"/>
                  </a:lnTo>
                  <a:lnTo>
                    <a:pt x="3302000" y="39323"/>
                  </a:lnTo>
                  <a:lnTo>
                    <a:pt x="3352800" y="41224"/>
                  </a:lnTo>
                  <a:lnTo>
                    <a:pt x="3403600" y="43294"/>
                  </a:lnTo>
                  <a:lnTo>
                    <a:pt x="3454400" y="45538"/>
                  </a:lnTo>
                  <a:lnTo>
                    <a:pt x="3505200" y="47958"/>
                  </a:lnTo>
                  <a:lnTo>
                    <a:pt x="3556000" y="50555"/>
                  </a:lnTo>
                  <a:lnTo>
                    <a:pt x="3606800" y="53332"/>
                  </a:lnTo>
                  <a:lnTo>
                    <a:pt x="3657600" y="56292"/>
                  </a:lnTo>
                  <a:lnTo>
                    <a:pt x="3708400" y="59436"/>
                  </a:lnTo>
                  <a:lnTo>
                    <a:pt x="3759200" y="62769"/>
                  </a:lnTo>
                  <a:lnTo>
                    <a:pt x="3810000" y="66291"/>
                  </a:lnTo>
                  <a:lnTo>
                    <a:pt x="3860800" y="70005"/>
                  </a:lnTo>
                  <a:lnTo>
                    <a:pt x="3911600" y="73914"/>
                  </a:lnTo>
                  <a:lnTo>
                    <a:pt x="3975100" y="78486"/>
                  </a:lnTo>
                  <a:lnTo>
                    <a:pt x="4025900" y="83057"/>
                  </a:lnTo>
                  <a:lnTo>
                    <a:pt x="4089400" y="88391"/>
                  </a:lnTo>
                  <a:lnTo>
                    <a:pt x="4140200" y="93725"/>
                  </a:lnTo>
                  <a:lnTo>
                    <a:pt x="4140200" y="92963"/>
                  </a:lnTo>
                  <a:lnTo>
                    <a:pt x="4191000" y="99059"/>
                  </a:lnTo>
                  <a:lnTo>
                    <a:pt x="4241800" y="104227"/>
                  </a:lnTo>
                  <a:lnTo>
                    <a:pt x="4292600" y="109720"/>
                  </a:lnTo>
                  <a:lnTo>
                    <a:pt x="4343400" y="115528"/>
                  </a:lnTo>
                  <a:lnTo>
                    <a:pt x="4394200" y="121643"/>
                  </a:lnTo>
                  <a:lnTo>
                    <a:pt x="4445000" y="128054"/>
                  </a:lnTo>
                  <a:lnTo>
                    <a:pt x="4495800" y="134754"/>
                  </a:lnTo>
                  <a:lnTo>
                    <a:pt x="4546600" y="141731"/>
                  </a:lnTo>
                  <a:lnTo>
                    <a:pt x="4597400" y="148589"/>
                  </a:lnTo>
                  <a:lnTo>
                    <a:pt x="4597400" y="150304"/>
                  </a:lnTo>
                  <a:lnTo>
                    <a:pt x="4635500" y="155447"/>
                  </a:lnTo>
                  <a:lnTo>
                    <a:pt x="4686300" y="163067"/>
                  </a:lnTo>
                  <a:lnTo>
                    <a:pt x="4724400" y="170687"/>
                  </a:lnTo>
                  <a:lnTo>
                    <a:pt x="4762500" y="177545"/>
                  </a:lnTo>
                  <a:lnTo>
                    <a:pt x="4800600" y="185165"/>
                  </a:lnTo>
                  <a:lnTo>
                    <a:pt x="4838700" y="193547"/>
                  </a:lnTo>
                  <a:lnTo>
                    <a:pt x="4876800" y="201167"/>
                  </a:lnTo>
                  <a:lnTo>
                    <a:pt x="4953000" y="217931"/>
                  </a:lnTo>
                  <a:lnTo>
                    <a:pt x="4953000" y="217169"/>
                  </a:lnTo>
                  <a:lnTo>
                    <a:pt x="4991100" y="225551"/>
                  </a:lnTo>
                  <a:lnTo>
                    <a:pt x="5016500" y="234695"/>
                  </a:lnTo>
                  <a:lnTo>
                    <a:pt x="5054600" y="243077"/>
                  </a:lnTo>
                  <a:lnTo>
                    <a:pt x="5080000" y="251459"/>
                  </a:lnTo>
                  <a:lnTo>
                    <a:pt x="5105400" y="260603"/>
                  </a:lnTo>
                  <a:lnTo>
                    <a:pt x="5143500" y="269747"/>
                  </a:lnTo>
                  <a:lnTo>
                    <a:pt x="5168900" y="278891"/>
                  </a:lnTo>
                  <a:lnTo>
                    <a:pt x="5168900" y="278129"/>
                  </a:lnTo>
                  <a:lnTo>
                    <a:pt x="5194300" y="288035"/>
                  </a:lnTo>
                  <a:lnTo>
                    <a:pt x="5194300" y="287273"/>
                  </a:lnTo>
                  <a:lnTo>
                    <a:pt x="5207000" y="297179"/>
                  </a:lnTo>
                  <a:lnTo>
                    <a:pt x="5257800" y="315467"/>
                  </a:lnTo>
                  <a:lnTo>
                    <a:pt x="5270500" y="325373"/>
                  </a:lnTo>
                  <a:lnTo>
                    <a:pt x="5270500" y="324611"/>
                  </a:lnTo>
                  <a:lnTo>
                    <a:pt x="5283200" y="334517"/>
                  </a:lnTo>
                  <a:lnTo>
                    <a:pt x="5308600" y="344423"/>
                  </a:lnTo>
                  <a:lnTo>
                    <a:pt x="5308600" y="343661"/>
                  </a:lnTo>
                  <a:lnTo>
                    <a:pt x="5334000" y="363473"/>
                  </a:lnTo>
                  <a:lnTo>
                    <a:pt x="5334000" y="371855"/>
                  </a:lnTo>
                  <a:lnTo>
                    <a:pt x="5346700" y="382523"/>
                  </a:lnTo>
                  <a:lnTo>
                    <a:pt x="5346700" y="380999"/>
                  </a:lnTo>
                  <a:lnTo>
                    <a:pt x="5359400" y="391667"/>
                  </a:lnTo>
                  <a:lnTo>
                    <a:pt x="5359400" y="415289"/>
                  </a:lnTo>
                  <a:lnTo>
                    <a:pt x="5370739" y="424814"/>
                  </a:lnTo>
                  <a:lnTo>
                    <a:pt x="5372100" y="423671"/>
                  </a:lnTo>
                  <a:lnTo>
                    <a:pt x="5372100" y="480003"/>
                  </a:lnTo>
                  <a:lnTo>
                    <a:pt x="5384800" y="450341"/>
                  </a:lnTo>
                  <a:lnTo>
                    <a:pt x="5397500" y="437387"/>
                  </a:lnTo>
                  <a:close/>
                </a:path>
                <a:path w="5397500" h="849629">
                  <a:moveTo>
                    <a:pt x="4597400" y="729372"/>
                  </a:moveTo>
                  <a:lnTo>
                    <a:pt x="4597400" y="701040"/>
                  </a:lnTo>
                  <a:lnTo>
                    <a:pt x="4546600" y="707897"/>
                  </a:lnTo>
                  <a:lnTo>
                    <a:pt x="4495800" y="715153"/>
                  </a:lnTo>
                  <a:lnTo>
                    <a:pt x="4445000" y="722106"/>
                  </a:lnTo>
                  <a:lnTo>
                    <a:pt x="4394200" y="728754"/>
                  </a:lnTo>
                  <a:lnTo>
                    <a:pt x="4343400" y="735094"/>
                  </a:lnTo>
                  <a:lnTo>
                    <a:pt x="4292600" y="741125"/>
                  </a:lnTo>
                  <a:lnTo>
                    <a:pt x="4241800" y="746845"/>
                  </a:lnTo>
                  <a:lnTo>
                    <a:pt x="4191000" y="752252"/>
                  </a:lnTo>
                  <a:lnTo>
                    <a:pt x="4127500" y="757343"/>
                  </a:lnTo>
                  <a:lnTo>
                    <a:pt x="4076700" y="762117"/>
                  </a:lnTo>
                  <a:lnTo>
                    <a:pt x="4025900" y="766572"/>
                  </a:lnTo>
                  <a:lnTo>
                    <a:pt x="3975100" y="771906"/>
                  </a:lnTo>
                  <a:lnTo>
                    <a:pt x="3911600" y="776478"/>
                  </a:lnTo>
                  <a:lnTo>
                    <a:pt x="3860800" y="780204"/>
                  </a:lnTo>
                  <a:lnTo>
                    <a:pt x="3810000" y="783770"/>
                  </a:lnTo>
                  <a:lnTo>
                    <a:pt x="3759200" y="787175"/>
                  </a:lnTo>
                  <a:lnTo>
                    <a:pt x="3708400" y="790418"/>
                  </a:lnTo>
                  <a:lnTo>
                    <a:pt x="3657600" y="793498"/>
                  </a:lnTo>
                  <a:lnTo>
                    <a:pt x="3606800" y="796417"/>
                  </a:lnTo>
                  <a:lnTo>
                    <a:pt x="3556000" y="799172"/>
                  </a:lnTo>
                  <a:lnTo>
                    <a:pt x="3505200" y="801765"/>
                  </a:lnTo>
                  <a:lnTo>
                    <a:pt x="3454400" y="804193"/>
                  </a:lnTo>
                  <a:lnTo>
                    <a:pt x="3403600" y="806457"/>
                  </a:lnTo>
                  <a:lnTo>
                    <a:pt x="3352800" y="808557"/>
                  </a:lnTo>
                  <a:lnTo>
                    <a:pt x="3302000" y="810491"/>
                  </a:lnTo>
                  <a:lnTo>
                    <a:pt x="3251200" y="812260"/>
                  </a:lnTo>
                  <a:lnTo>
                    <a:pt x="3200400" y="813863"/>
                  </a:lnTo>
                  <a:lnTo>
                    <a:pt x="3149600" y="815300"/>
                  </a:lnTo>
                  <a:lnTo>
                    <a:pt x="3098800" y="816570"/>
                  </a:lnTo>
                  <a:lnTo>
                    <a:pt x="3048000" y="817673"/>
                  </a:lnTo>
                  <a:lnTo>
                    <a:pt x="2997200" y="818608"/>
                  </a:lnTo>
                  <a:lnTo>
                    <a:pt x="2946400" y="819375"/>
                  </a:lnTo>
                  <a:lnTo>
                    <a:pt x="2895600" y="819973"/>
                  </a:lnTo>
                  <a:lnTo>
                    <a:pt x="2844800" y="820403"/>
                  </a:lnTo>
                  <a:lnTo>
                    <a:pt x="2794000" y="820663"/>
                  </a:lnTo>
                  <a:lnTo>
                    <a:pt x="2552700" y="820674"/>
                  </a:lnTo>
                  <a:lnTo>
                    <a:pt x="2425700" y="819150"/>
                  </a:lnTo>
                  <a:lnTo>
                    <a:pt x="2286000" y="816102"/>
                  </a:lnTo>
                  <a:lnTo>
                    <a:pt x="2159000" y="813054"/>
                  </a:lnTo>
                  <a:lnTo>
                    <a:pt x="2019300" y="808482"/>
                  </a:lnTo>
                  <a:lnTo>
                    <a:pt x="1765300" y="796290"/>
                  </a:lnTo>
                  <a:lnTo>
                    <a:pt x="1651000" y="788670"/>
                  </a:lnTo>
                  <a:lnTo>
                    <a:pt x="1587500" y="784860"/>
                  </a:lnTo>
                  <a:lnTo>
                    <a:pt x="1536700" y="780288"/>
                  </a:lnTo>
                  <a:lnTo>
                    <a:pt x="1473200" y="776478"/>
                  </a:lnTo>
                  <a:lnTo>
                    <a:pt x="1409700" y="771906"/>
                  </a:lnTo>
                  <a:lnTo>
                    <a:pt x="1358900" y="767431"/>
                  </a:lnTo>
                  <a:lnTo>
                    <a:pt x="1308100" y="762797"/>
                  </a:lnTo>
                  <a:lnTo>
                    <a:pt x="1257300" y="757980"/>
                  </a:lnTo>
                  <a:lnTo>
                    <a:pt x="1206500" y="752960"/>
                  </a:lnTo>
                  <a:lnTo>
                    <a:pt x="1155700" y="747711"/>
                  </a:lnTo>
                  <a:lnTo>
                    <a:pt x="1104900" y="742213"/>
                  </a:lnTo>
                  <a:lnTo>
                    <a:pt x="1054100" y="736442"/>
                  </a:lnTo>
                  <a:lnTo>
                    <a:pt x="1003300" y="730375"/>
                  </a:lnTo>
                  <a:lnTo>
                    <a:pt x="952500" y="723990"/>
                  </a:lnTo>
                  <a:lnTo>
                    <a:pt x="914400" y="717264"/>
                  </a:lnTo>
                  <a:lnTo>
                    <a:pt x="863600" y="710175"/>
                  </a:lnTo>
                  <a:lnTo>
                    <a:pt x="812800" y="702699"/>
                  </a:lnTo>
                  <a:lnTo>
                    <a:pt x="762000" y="694814"/>
                  </a:lnTo>
                  <a:lnTo>
                    <a:pt x="711200" y="686498"/>
                  </a:lnTo>
                  <a:lnTo>
                    <a:pt x="660400" y="677727"/>
                  </a:lnTo>
                  <a:lnTo>
                    <a:pt x="609600" y="668479"/>
                  </a:lnTo>
                  <a:lnTo>
                    <a:pt x="558800" y="658732"/>
                  </a:lnTo>
                  <a:lnTo>
                    <a:pt x="508000" y="648462"/>
                  </a:lnTo>
                  <a:lnTo>
                    <a:pt x="469900" y="640080"/>
                  </a:lnTo>
                  <a:lnTo>
                    <a:pt x="469900" y="640842"/>
                  </a:lnTo>
                  <a:lnTo>
                    <a:pt x="431800" y="632460"/>
                  </a:lnTo>
                  <a:lnTo>
                    <a:pt x="406400" y="624078"/>
                  </a:lnTo>
                  <a:lnTo>
                    <a:pt x="368300" y="615696"/>
                  </a:lnTo>
                  <a:lnTo>
                    <a:pt x="330200" y="606552"/>
                  </a:lnTo>
                  <a:lnTo>
                    <a:pt x="304800" y="598170"/>
                  </a:lnTo>
                  <a:lnTo>
                    <a:pt x="254000" y="579882"/>
                  </a:lnTo>
                  <a:lnTo>
                    <a:pt x="254000" y="580644"/>
                  </a:lnTo>
                  <a:lnTo>
                    <a:pt x="203200" y="562356"/>
                  </a:lnTo>
                  <a:lnTo>
                    <a:pt x="177800" y="552450"/>
                  </a:lnTo>
                  <a:lnTo>
                    <a:pt x="177800" y="553212"/>
                  </a:lnTo>
                  <a:lnTo>
                    <a:pt x="152400" y="543306"/>
                  </a:lnTo>
                  <a:lnTo>
                    <a:pt x="139700" y="534162"/>
                  </a:lnTo>
                  <a:lnTo>
                    <a:pt x="114300" y="524256"/>
                  </a:lnTo>
                  <a:lnTo>
                    <a:pt x="114300" y="525018"/>
                  </a:lnTo>
                  <a:lnTo>
                    <a:pt x="88900" y="505206"/>
                  </a:lnTo>
                  <a:lnTo>
                    <a:pt x="88900" y="505968"/>
                  </a:lnTo>
                  <a:lnTo>
                    <a:pt x="63500" y="486156"/>
                  </a:lnTo>
                  <a:lnTo>
                    <a:pt x="63500" y="486918"/>
                  </a:lnTo>
                  <a:lnTo>
                    <a:pt x="50800" y="477012"/>
                  </a:lnTo>
                  <a:lnTo>
                    <a:pt x="50800" y="477774"/>
                  </a:lnTo>
                  <a:lnTo>
                    <a:pt x="38100" y="467868"/>
                  </a:lnTo>
                  <a:lnTo>
                    <a:pt x="38100" y="459486"/>
                  </a:lnTo>
                  <a:lnTo>
                    <a:pt x="25400" y="449580"/>
                  </a:lnTo>
                  <a:lnTo>
                    <a:pt x="25400" y="494693"/>
                  </a:lnTo>
                  <a:lnTo>
                    <a:pt x="50800" y="511767"/>
                  </a:lnTo>
                  <a:lnTo>
                    <a:pt x="76200" y="535654"/>
                  </a:lnTo>
                  <a:lnTo>
                    <a:pt x="114300" y="557873"/>
                  </a:lnTo>
                  <a:lnTo>
                    <a:pt x="165100" y="578479"/>
                  </a:lnTo>
                  <a:lnTo>
                    <a:pt x="215900" y="597529"/>
                  </a:lnTo>
                  <a:lnTo>
                    <a:pt x="266700" y="615079"/>
                  </a:lnTo>
                  <a:lnTo>
                    <a:pt x="317500" y="631184"/>
                  </a:lnTo>
                  <a:lnTo>
                    <a:pt x="368300" y="645901"/>
                  </a:lnTo>
                  <a:lnTo>
                    <a:pt x="419100" y="659286"/>
                  </a:lnTo>
                  <a:lnTo>
                    <a:pt x="482600" y="671395"/>
                  </a:lnTo>
                  <a:lnTo>
                    <a:pt x="533400" y="682283"/>
                  </a:lnTo>
                  <a:lnTo>
                    <a:pt x="584200" y="692008"/>
                  </a:lnTo>
                  <a:lnTo>
                    <a:pt x="622300" y="700624"/>
                  </a:lnTo>
                  <a:lnTo>
                    <a:pt x="660400" y="708188"/>
                  </a:lnTo>
                  <a:lnTo>
                    <a:pt x="698500" y="714756"/>
                  </a:lnTo>
                  <a:lnTo>
                    <a:pt x="749300" y="722376"/>
                  </a:lnTo>
                  <a:lnTo>
                    <a:pt x="787400" y="729234"/>
                  </a:lnTo>
                  <a:lnTo>
                    <a:pt x="838200" y="736403"/>
                  </a:lnTo>
                  <a:lnTo>
                    <a:pt x="889000" y="743299"/>
                  </a:lnTo>
                  <a:lnTo>
                    <a:pt x="939800" y="749927"/>
                  </a:lnTo>
                  <a:lnTo>
                    <a:pt x="990600" y="756291"/>
                  </a:lnTo>
                  <a:lnTo>
                    <a:pt x="1041400" y="762396"/>
                  </a:lnTo>
                  <a:lnTo>
                    <a:pt x="1092200" y="768248"/>
                  </a:lnTo>
                  <a:lnTo>
                    <a:pt x="1143000" y="773850"/>
                  </a:lnTo>
                  <a:lnTo>
                    <a:pt x="1193800" y="779207"/>
                  </a:lnTo>
                  <a:lnTo>
                    <a:pt x="1244600" y="784325"/>
                  </a:lnTo>
                  <a:lnTo>
                    <a:pt x="1295400" y="789207"/>
                  </a:lnTo>
                  <a:lnTo>
                    <a:pt x="1333500" y="793859"/>
                  </a:lnTo>
                  <a:lnTo>
                    <a:pt x="1384300" y="798285"/>
                  </a:lnTo>
                  <a:lnTo>
                    <a:pt x="1435100" y="802490"/>
                  </a:lnTo>
                  <a:lnTo>
                    <a:pt x="1485900" y="806479"/>
                  </a:lnTo>
                  <a:lnTo>
                    <a:pt x="1536700" y="810256"/>
                  </a:lnTo>
                  <a:lnTo>
                    <a:pt x="1587500" y="813827"/>
                  </a:lnTo>
                  <a:lnTo>
                    <a:pt x="1638300" y="817196"/>
                  </a:lnTo>
                  <a:lnTo>
                    <a:pt x="1689100" y="820367"/>
                  </a:lnTo>
                  <a:lnTo>
                    <a:pt x="1739900" y="823345"/>
                  </a:lnTo>
                  <a:lnTo>
                    <a:pt x="1790700" y="826136"/>
                  </a:lnTo>
                  <a:lnTo>
                    <a:pt x="1841500" y="828743"/>
                  </a:lnTo>
                  <a:lnTo>
                    <a:pt x="1892300" y="831173"/>
                  </a:lnTo>
                  <a:lnTo>
                    <a:pt x="1943100" y="833428"/>
                  </a:lnTo>
                  <a:lnTo>
                    <a:pt x="1993900" y="835514"/>
                  </a:lnTo>
                  <a:lnTo>
                    <a:pt x="2044700" y="837436"/>
                  </a:lnTo>
                  <a:lnTo>
                    <a:pt x="2095500" y="839199"/>
                  </a:lnTo>
                  <a:lnTo>
                    <a:pt x="2146300" y="840807"/>
                  </a:lnTo>
                  <a:lnTo>
                    <a:pt x="2197100" y="842265"/>
                  </a:lnTo>
                  <a:lnTo>
                    <a:pt x="2247900" y="843577"/>
                  </a:lnTo>
                  <a:lnTo>
                    <a:pt x="2298700" y="844749"/>
                  </a:lnTo>
                  <a:lnTo>
                    <a:pt x="2349500" y="845785"/>
                  </a:lnTo>
                  <a:lnTo>
                    <a:pt x="2400300" y="846690"/>
                  </a:lnTo>
                  <a:lnTo>
                    <a:pt x="2438400" y="847468"/>
                  </a:lnTo>
                  <a:lnTo>
                    <a:pt x="2489200" y="848125"/>
                  </a:lnTo>
                  <a:lnTo>
                    <a:pt x="2540000" y="848665"/>
                  </a:lnTo>
                  <a:lnTo>
                    <a:pt x="2590800" y="849092"/>
                  </a:lnTo>
                  <a:lnTo>
                    <a:pt x="2641600" y="849412"/>
                  </a:lnTo>
                  <a:lnTo>
                    <a:pt x="2692400" y="849630"/>
                  </a:lnTo>
                  <a:lnTo>
                    <a:pt x="2832100" y="848868"/>
                  </a:lnTo>
                  <a:lnTo>
                    <a:pt x="2971800" y="847344"/>
                  </a:lnTo>
                  <a:lnTo>
                    <a:pt x="3098800" y="845058"/>
                  </a:lnTo>
                  <a:lnTo>
                    <a:pt x="3238500" y="841248"/>
                  </a:lnTo>
                  <a:lnTo>
                    <a:pt x="3289300" y="839435"/>
                  </a:lnTo>
                  <a:lnTo>
                    <a:pt x="3340100" y="837506"/>
                  </a:lnTo>
                  <a:lnTo>
                    <a:pt x="3390900" y="835451"/>
                  </a:lnTo>
                  <a:lnTo>
                    <a:pt x="3441700" y="833261"/>
                  </a:lnTo>
                  <a:lnTo>
                    <a:pt x="3492500" y="830927"/>
                  </a:lnTo>
                  <a:lnTo>
                    <a:pt x="3543300" y="828441"/>
                  </a:lnTo>
                  <a:lnTo>
                    <a:pt x="3594100" y="825794"/>
                  </a:lnTo>
                  <a:lnTo>
                    <a:pt x="3644900" y="822977"/>
                  </a:lnTo>
                  <a:lnTo>
                    <a:pt x="3695700" y="819982"/>
                  </a:lnTo>
                  <a:lnTo>
                    <a:pt x="3746500" y="816799"/>
                  </a:lnTo>
                  <a:lnTo>
                    <a:pt x="3797300" y="813419"/>
                  </a:lnTo>
                  <a:lnTo>
                    <a:pt x="3848100" y="809835"/>
                  </a:lnTo>
                  <a:lnTo>
                    <a:pt x="3898900" y="806038"/>
                  </a:lnTo>
                  <a:lnTo>
                    <a:pt x="3949700" y="802017"/>
                  </a:lnTo>
                  <a:lnTo>
                    <a:pt x="4000500" y="797766"/>
                  </a:lnTo>
                  <a:lnTo>
                    <a:pt x="4051300" y="793274"/>
                  </a:lnTo>
                  <a:lnTo>
                    <a:pt x="4102100" y="788534"/>
                  </a:lnTo>
                  <a:lnTo>
                    <a:pt x="4152900" y="783536"/>
                  </a:lnTo>
                  <a:lnTo>
                    <a:pt x="4216400" y="778272"/>
                  </a:lnTo>
                  <a:lnTo>
                    <a:pt x="4267200" y="772732"/>
                  </a:lnTo>
                  <a:lnTo>
                    <a:pt x="4318000" y="766909"/>
                  </a:lnTo>
                  <a:lnTo>
                    <a:pt x="4368800" y="760793"/>
                  </a:lnTo>
                  <a:lnTo>
                    <a:pt x="4419600" y="754376"/>
                  </a:lnTo>
                  <a:lnTo>
                    <a:pt x="4470400" y="747648"/>
                  </a:lnTo>
                  <a:lnTo>
                    <a:pt x="4521200" y="740602"/>
                  </a:lnTo>
                  <a:lnTo>
                    <a:pt x="4572000" y="733227"/>
                  </a:lnTo>
                  <a:lnTo>
                    <a:pt x="4597400" y="729372"/>
                  </a:lnTo>
                  <a:close/>
                </a:path>
                <a:path w="5397500" h="849629">
                  <a:moveTo>
                    <a:pt x="4597400" y="150304"/>
                  </a:moveTo>
                  <a:lnTo>
                    <a:pt x="4597400" y="148589"/>
                  </a:lnTo>
                  <a:lnTo>
                    <a:pt x="4584700" y="148589"/>
                  </a:lnTo>
                  <a:lnTo>
                    <a:pt x="4597400" y="150304"/>
                  </a:lnTo>
                  <a:close/>
                </a:path>
                <a:path w="5397500" h="849629">
                  <a:moveTo>
                    <a:pt x="5372100" y="480003"/>
                  </a:moveTo>
                  <a:lnTo>
                    <a:pt x="5372100" y="425957"/>
                  </a:lnTo>
                  <a:lnTo>
                    <a:pt x="5370739" y="424814"/>
                  </a:lnTo>
                  <a:lnTo>
                    <a:pt x="5359400" y="434339"/>
                  </a:lnTo>
                  <a:lnTo>
                    <a:pt x="5359400" y="457961"/>
                  </a:lnTo>
                  <a:lnTo>
                    <a:pt x="5346700" y="468629"/>
                  </a:lnTo>
                  <a:lnTo>
                    <a:pt x="5346700" y="467867"/>
                  </a:lnTo>
                  <a:lnTo>
                    <a:pt x="5334000" y="477773"/>
                  </a:lnTo>
                  <a:lnTo>
                    <a:pt x="5334000" y="486155"/>
                  </a:lnTo>
                  <a:lnTo>
                    <a:pt x="5308600" y="505967"/>
                  </a:lnTo>
                  <a:lnTo>
                    <a:pt x="5308600" y="505205"/>
                  </a:lnTo>
                  <a:lnTo>
                    <a:pt x="5283200" y="515111"/>
                  </a:lnTo>
                  <a:lnTo>
                    <a:pt x="5270500" y="525017"/>
                  </a:lnTo>
                  <a:lnTo>
                    <a:pt x="5270500" y="524255"/>
                  </a:lnTo>
                  <a:lnTo>
                    <a:pt x="5257800" y="534161"/>
                  </a:lnTo>
                  <a:lnTo>
                    <a:pt x="5232400" y="543305"/>
                  </a:lnTo>
                  <a:lnTo>
                    <a:pt x="5207000" y="553211"/>
                  </a:lnTo>
                  <a:lnTo>
                    <a:pt x="5207000" y="552449"/>
                  </a:lnTo>
                  <a:lnTo>
                    <a:pt x="5194300" y="562355"/>
                  </a:lnTo>
                  <a:lnTo>
                    <a:pt x="5143500" y="580643"/>
                  </a:lnTo>
                  <a:lnTo>
                    <a:pt x="5143500" y="579882"/>
                  </a:lnTo>
                  <a:lnTo>
                    <a:pt x="5105400" y="589026"/>
                  </a:lnTo>
                  <a:lnTo>
                    <a:pt x="5080000" y="598169"/>
                  </a:lnTo>
                  <a:lnTo>
                    <a:pt x="5054600" y="606551"/>
                  </a:lnTo>
                  <a:lnTo>
                    <a:pt x="5016500" y="615695"/>
                  </a:lnTo>
                  <a:lnTo>
                    <a:pt x="4991100" y="624077"/>
                  </a:lnTo>
                  <a:lnTo>
                    <a:pt x="4914900" y="640841"/>
                  </a:lnTo>
                  <a:lnTo>
                    <a:pt x="4914900" y="640079"/>
                  </a:lnTo>
                  <a:lnTo>
                    <a:pt x="4876800" y="648461"/>
                  </a:lnTo>
                  <a:lnTo>
                    <a:pt x="4838700" y="656082"/>
                  </a:lnTo>
                  <a:lnTo>
                    <a:pt x="4800600" y="664463"/>
                  </a:lnTo>
                  <a:lnTo>
                    <a:pt x="4724400" y="679704"/>
                  </a:lnTo>
                  <a:lnTo>
                    <a:pt x="4686300" y="686561"/>
                  </a:lnTo>
                  <a:lnTo>
                    <a:pt x="4635500" y="694182"/>
                  </a:lnTo>
                  <a:lnTo>
                    <a:pt x="4584700" y="701040"/>
                  </a:lnTo>
                  <a:lnTo>
                    <a:pt x="4597400" y="701040"/>
                  </a:lnTo>
                  <a:lnTo>
                    <a:pt x="4597400" y="729372"/>
                  </a:lnTo>
                  <a:lnTo>
                    <a:pt x="4622800" y="725517"/>
                  </a:lnTo>
                  <a:lnTo>
                    <a:pt x="4673600" y="717461"/>
                  </a:lnTo>
                  <a:lnTo>
                    <a:pt x="4724400" y="709050"/>
                  </a:lnTo>
                  <a:lnTo>
                    <a:pt x="4775200" y="700278"/>
                  </a:lnTo>
                  <a:lnTo>
                    <a:pt x="4813300" y="692657"/>
                  </a:lnTo>
                  <a:lnTo>
                    <a:pt x="4851400" y="684276"/>
                  </a:lnTo>
                  <a:lnTo>
                    <a:pt x="4876800" y="677663"/>
                  </a:lnTo>
                  <a:lnTo>
                    <a:pt x="4914900" y="669201"/>
                  </a:lnTo>
                  <a:lnTo>
                    <a:pt x="4965700" y="658877"/>
                  </a:lnTo>
                  <a:lnTo>
                    <a:pt x="5016500" y="646676"/>
                  </a:lnTo>
                  <a:lnTo>
                    <a:pt x="5067300" y="632587"/>
                  </a:lnTo>
                  <a:lnTo>
                    <a:pt x="5118100" y="616597"/>
                  </a:lnTo>
                  <a:lnTo>
                    <a:pt x="5168900" y="598693"/>
                  </a:lnTo>
                  <a:lnTo>
                    <a:pt x="5219700" y="578861"/>
                  </a:lnTo>
                  <a:lnTo>
                    <a:pt x="5270500" y="557089"/>
                  </a:lnTo>
                  <a:lnTo>
                    <a:pt x="5308600" y="533364"/>
                  </a:lnTo>
                  <a:lnTo>
                    <a:pt x="5346700" y="507673"/>
                  </a:lnTo>
                  <a:lnTo>
                    <a:pt x="5372100" y="480003"/>
                  </a:lnTo>
                  <a:close/>
                </a:path>
                <a:path w="5397500" h="849629">
                  <a:moveTo>
                    <a:pt x="5372100" y="425957"/>
                  </a:moveTo>
                  <a:lnTo>
                    <a:pt x="5372100" y="423671"/>
                  </a:lnTo>
                  <a:lnTo>
                    <a:pt x="5370739" y="424814"/>
                  </a:lnTo>
                  <a:lnTo>
                    <a:pt x="5372100" y="425957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54178" y="6599227"/>
            <a:ext cx="374713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rgbClr val="003365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645"/>
              </a:lnSpc>
            </a:pPr>
            <a:r>
              <a:rPr lang="en-US" spc="-5"/>
              <a:t>Massive</a:t>
            </a:r>
            <a:r>
              <a:rPr lang="en-US" spc="-15"/>
              <a:t> </a:t>
            </a:r>
            <a:r>
              <a:rPr lang="en-US" spc="-5"/>
              <a:t>MIMO</a:t>
            </a:r>
            <a:r>
              <a:rPr lang="en-US"/>
              <a:t> </a:t>
            </a:r>
            <a:r>
              <a:rPr lang="en-US" spc="-5"/>
              <a:t>for</a:t>
            </a:r>
            <a:r>
              <a:rPr lang="en-US" spc="-15"/>
              <a:t> </a:t>
            </a:r>
            <a:r>
              <a:rPr lang="en-US" spc="-5"/>
              <a:t>5G:</a:t>
            </a:r>
            <a:r>
              <a:rPr lang="en-US" spc="5"/>
              <a:t> </a:t>
            </a:r>
            <a:r>
              <a:rPr lang="en-US" spc="-5"/>
              <a:t>From</a:t>
            </a:r>
            <a:r>
              <a:rPr lang="en-US" spc="-35"/>
              <a:t> </a:t>
            </a:r>
            <a:r>
              <a:rPr lang="en-US" spc="-5"/>
              <a:t>Theory</a:t>
            </a:r>
            <a:r>
              <a:rPr lang="en-US" spc="-20"/>
              <a:t> </a:t>
            </a:r>
            <a:r>
              <a:rPr lang="en-US" spc="-5"/>
              <a:t>to</a:t>
            </a:r>
            <a:r>
              <a:rPr lang="en-US"/>
              <a:t> </a:t>
            </a:r>
            <a:r>
              <a:rPr lang="en-US" spc="-5"/>
              <a:t>Practice</a:t>
            </a:r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8563356" y="6598466"/>
            <a:ext cx="37465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1" i="0" kern="1200">
                <a:solidFill>
                  <a:srgbClr val="33339A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6525">
              <a:lnSpc>
                <a:spcPts val="1645"/>
              </a:lnSpc>
            </a:pPr>
            <a:fld id="{81D60167-4931-47E6-BA6A-407CBD079E47}" type="slidenum">
              <a:rPr lang="en-IN" spc="-5" smtClean="0"/>
              <a:pPr marL="136525">
                <a:lnSpc>
                  <a:spcPts val="1645"/>
                </a:lnSpc>
              </a:pPr>
              <a:t>34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4103901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141" y="193802"/>
            <a:ext cx="7136765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339A"/>
                </a:solidFill>
              </a:rPr>
              <a:t>Category</a:t>
            </a:r>
            <a:r>
              <a:rPr sz="3600" spc="-30" dirty="0">
                <a:solidFill>
                  <a:srgbClr val="00339A"/>
                </a:solidFill>
              </a:rPr>
              <a:t> </a:t>
            </a:r>
            <a:r>
              <a:rPr sz="3600" spc="-5" dirty="0">
                <a:solidFill>
                  <a:srgbClr val="00339A"/>
                </a:solidFill>
              </a:rPr>
              <a:t>1:</a:t>
            </a:r>
            <a:r>
              <a:rPr sz="3600" spc="-25" dirty="0">
                <a:solidFill>
                  <a:srgbClr val="00339A"/>
                </a:solidFill>
              </a:rPr>
              <a:t> </a:t>
            </a:r>
            <a:r>
              <a:rPr sz="3600" dirty="0">
                <a:solidFill>
                  <a:srgbClr val="00339A"/>
                </a:solidFill>
              </a:rPr>
              <a:t>Hybrid</a:t>
            </a:r>
            <a:r>
              <a:rPr sz="3600" spc="-30" dirty="0">
                <a:solidFill>
                  <a:srgbClr val="00339A"/>
                </a:solidFill>
              </a:rPr>
              <a:t> </a:t>
            </a:r>
            <a:r>
              <a:rPr sz="3600" dirty="0">
                <a:solidFill>
                  <a:srgbClr val="00339A"/>
                </a:solidFill>
              </a:rPr>
              <a:t>beamforming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678939" y="1092582"/>
            <a:ext cx="7950200" cy="156527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55600" indent="-342900">
              <a:spcBef>
                <a:spcPts val="690"/>
              </a:spcBef>
              <a:buFont typeface="Wingdings"/>
              <a:buChar char=""/>
              <a:tabLst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Basic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idea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C00CC"/>
                </a:solidFill>
                <a:latin typeface="Arial MT"/>
                <a:cs typeface="Arial MT"/>
              </a:rPr>
              <a:t>[Ayach’14,Gao’15]</a:t>
            </a:r>
            <a:endParaRPr sz="2400">
              <a:latin typeface="Arial MT"/>
              <a:cs typeface="Arial MT"/>
            </a:endParaRPr>
          </a:p>
          <a:p>
            <a:pPr marL="755015" lvl="1" indent="-285750">
              <a:spcBef>
                <a:spcPts val="49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Arial MT"/>
                <a:cs typeface="Arial MT"/>
              </a:rPr>
              <a:t>Decompose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fully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digital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beamformer</a:t>
            </a:r>
            <a:r>
              <a:rPr sz="2000" spc="-5" dirty="0">
                <a:latin typeface="Arial MT"/>
                <a:cs typeface="Arial MT"/>
              </a:rPr>
              <a:t> of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large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size:</a:t>
            </a:r>
            <a:endParaRPr sz="2000">
              <a:latin typeface="Arial MT"/>
              <a:cs typeface="Arial MT"/>
            </a:endParaRPr>
          </a:p>
          <a:p>
            <a:pPr marL="912494" lvl="2" indent="-286385">
              <a:spcBef>
                <a:spcPts val="480"/>
              </a:spcBef>
              <a:buClr>
                <a:srgbClr val="000000"/>
              </a:buClr>
              <a:buFont typeface="Wingdings"/>
              <a:buChar char=""/>
              <a:tabLst>
                <a:tab pos="913130" algn="l"/>
              </a:tabLst>
            </a:pPr>
            <a:r>
              <a:rPr sz="2000" spc="-10" dirty="0">
                <a:solidFill>
                  <a:srgbClr val="0033CC"/>
                </a:solidFill>
                <a:latin typeface="Arial MT"/>
                <a:cs typeface="Arial MT"/>
              </a:rPr>
              <a:t>Digital</a:t>
            </a:r>
            <a:r>
              <a:rPr sz="2000" spc="25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beamformer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with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small</a:t>
            </a:r>
            <a:r>
              <a:rPr sz="200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size</a:t>
            </a:r>
            <a:r>
              <a:rPr sz="20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(realized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by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RF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chains)</a:t>
            </a:r>
            <a:endParaRPr sz="2000">
              <a:latin typeface="Arial MT"/>
              <a:cs typeface="Arial MT"/>
            </a:endParaRPr>
          </a:p>
          <a:p>
            <a:pPr marL="912494" lvl="2" indent="-286385">
              <a:spcBef>
                <a:spcPts val="480"/>
              </a:spcBef>
              <a:buClr>
                <a:srgbClr val="000000"/>
              </a:buClr>
              <a:buFont typeface="Wingdings"/>
              <a:buChar char=""/>
              <a:tabLst>
                <a:tab pos="913130" algn="l"/>
              </a:tabLst>
            </a:pPr>
            <a:r>
              <a:rPr sz="2000" spc="-10" dirty="0">
                <a:solidFill>
                  <a:srgbClr val="0033CC"/>
                </a:solidFill>
                <a:latin typeface="Arial MT"/>
                <a:cs typeface="Arial MT"/>
              </a:rPr>
              <a:t>Analog</a:t>
            </a:r>
            <a:r>
              <a:rPr sz="2000" spc="20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beamformer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with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large</a:t>
            </a:r>
            <a:r>
              <a:rPr sz="20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size</a:t>
            </a:r>
            <a:r>
              <a:rPr sz="200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(realized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by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phase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shifters)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8939" y="3149983"/>
            <a:ext cx="4213860" cy="223583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55600" indent="-342900">
              <a:spcBef>
                <a:spcPts val="690"/>
              </a:spcBef>
              <a:buFont typeface="Wingdings"/>
              <a:buChar char=""/>
              <a:tabLst>
                <a:tab pos="355600" algn="l"/>
              </a:tabLst>
            </a:pPr>
            <a:r>
              <a:rPr sz="2400" b="1" spc="-10" dirty="0">
                <a:latin typeface="Arial"/>
                <a:cs typeface="Arial"/>
              </a:rPr>
              <a:t>Performance</a:t>
            </a:r>
            <a:endParaRPr sz="2400">
              <a:latin typeface="Arial"/>
              <a:cs typeface="Arial"/>
            </a:endParaRPr>
          </a:p>
          <a:p>
            <a:pPr marL="755650" marR="288925" lvl="1" indent="-286385">
              <a:spcBef>
                <a:spcPts val="49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Arial MT"/>
                <a:cs typeface="Arial MT"/>
              </a:rPr>
              <a:t>Reduce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RF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chains by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Arial MT"/>
                <a:cs typeface="Arial MT"/>
              </a:rPr>
              <a:t>signal </a:t>
            </a:r>
            <a:r>
              <a:rPr sz="2000" spc="-540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Arial MT"/>
                <a:cs typeface="Arial MT"/>
              </a:rPr>
              <a:t>processing</a:t>
            </a:r>
            <a:endParaRPr sz="2000">
              <a:latin typeface="Arial MT"/>
              <a:cs typeface="Arial MT"/>
            </a:endParaRPr>
          </a:p>
          <a:p>
            <a:pPr marL="755015" lvl="1" indent="-285750"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 MT"/>
                <a:cs typeface="Arial MT"/>
              </a:rPr>
              <a:t>Not </a:t>
            </a:r>
            <a:r>
              <a:rPr sz="2000" spc="-10" dirty="0">
                <a:latin typeface="Arial MT"/>
                <a:cs typeface="Arial MT"/>
              </a:rPr>
              <a:t>obvious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performance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loss</a:t>
            </a:r>
            <a:endParaRPr sz="2000">
              <a:latin typeface="Arial MT"/>
              <a:cs typeface="Arial MT"/>
            </a:endParaRPr>
          </a:p>
          <a:p>
            <a:pPr marL="755015" lvl="1" indent="-285750"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Arial MT"/>
                <a:cs typeface="Arial MT"/>
              </a:rPr>
              <a:t>Require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complicated</a:t>
            </a:r>
            <a:r>
              <a:rPr sz="20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design</a:t>
            </a:r>
            <a:endParaRPr sz="2000">
              <a:latin typeface="Arial MT"/>
              <a:cs typeface="Arial MT"/>
            </a:endParaRPr>
          </a:p>
          <a:p>
            <a:pPr marL="755650" lvl="1" indent="-286385">
              <a:spcBef>
                <a:spcPts val="480"/>
              </a:spcBef>
              <a:buClr>
                <a:srgbClr val="000000"/>
              </a:buClr>
              <a:buChar char="–"/>
              <a:tabLst>
                <a:tab pos="755015" algn="l"/>
                <a:tab pos="756285" algn="l"/>
              </a:tabLst>
            </a:pP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High</a:t>
            </a:r>
            <a:r>
              <a:rPr sz="20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computational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complexity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4227" y="6167628"/>
            <a:ext cx="8544560" cy="440690"/>
          </a:xfrm>
          <a:custGeom>
            <a:avLst/>
            <a:gdLst/>
            <a:ahLst/>
            <a:cxnLst/>
            <a:rect l="l" t="t" r="r" b="b"/>
            <a:pathLst>
              <a:path w="8544560" h="440690">
                <a:moveTo>
                  <a:pt x="8544306" y="440436"/>
                </a:moveTo>
                <a:lnTo>
                  <a:pt x="8544306" y="0"/>
                </a:lnTo>
                <a:lnTo>
                  <a:pt x="0" y="0"/>
                </a:lnTo>
                <a:lnTo>
                  <a:pt x="0" y="440436"/>
                </a:lnTo>
                <a:lnTo>
                  <a:pt x="4572" y="440436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8534400" y="9905"/>
                </a:lnTo>
                <a:lnTo>
                  <a:pt x="8534400" y="4571"/>
                </a:lnTo>
                <a:lnTo>
                  <a:pt x="8538972" y="9905"/>
                </a:lnTo>
                <a:lnTo>
                  <a:pt x="8538972" y="440436"/>
                </a:lnTo>
                <a:lnTo>
                  <a:pt x="8544306" y="440436"/>
                </a:lnTo>
                <a:close/>
              </a:path>
              <a:path w="8544560" h="440690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8544560" h="440690">
                <a:moveTo>
                  <a:pt x="9905" y="431292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431292"/>
                </a:lnTo>
                <a:lnTo>
                  <a:pt x="9905" y="431292"/>
                </a:lnTo>
                <a:close/>
              </a:path>
              <a:path w="8544560" h="440690">
                <a:moveTo>
                  <a:pt x="8538972" y="431292"/>
                </a:moveTo>
                <a:lnTo>
                  <a:pt x="4572" y="431292"/>
                </a:lnTo>
                <a:lnTo>
                  <a:pt x="9905" y="435864"/>
                </a:lnTo>
                <a:lnTo>
                  <a:pt x="9905" y="440436"/>
                </a:lnTo>
                <a:lnTo>
                  <a:pt x="8534400" y="440436"/>
                </a:lnTo>
                <a:lnTo>
                  <a:pt x="8534400" y="435864"/>
                </a:lnTo>
                <a:lnTo>
                  <a:pt x="8538972" y="431292"/>
                </a:lnTo>
                <a:close/>
              </a:path>
              <a:path w="8544560" h="440690">
                <a:moveTo>
                  <a:pt x="9905" y="440436"/>
                </a:moveTo>
                <a:lnTo>
                  <a:pt x="9905" y="435864"/>
                </a:lnTo>
                <a:lnTo>
                  <a:pt x="4572" y="431292"/>
                </a:lnTo>
                <a:lnTo>
                  <a:pt x="4572" y="440436"/>
                </a:lnTo>
                <a:lnTo>
                  <a:pt x="9905" y="440436"/>
                </a:lnTo>
                <a:close/>
              </a:path>
              <a:path w="8544560" h="440690">
                <a:moveTo>
                  <a:pt x="8538972" y="9905"/>
                </a:moveTo>
                <a:lnTo>
                  <a:pt x="8534400" y="4571"/>
                </a:lnTo>
                <a:lnTo>
                  <a:pt x="8534400" y="9905"/>
                </a:lnTo>
                <a:lnTo>
                  <a:pt x="8538972" y="9905"/>
                </a:lnTo>
                <a:close/>
              </a:path>
              <a:path w="8544560" h="440690">
                <a:moveTo>
                  <a:pt x="8538972" y="431292"/>
                </a:moveTo>
                <a:lnTo>
                  <a:pt x="8538972" y="9905"/>
                </a:lnTo>
                <a:lnTo>
                  <a:pt x="8534400" y="9905"/>
                </a:lnTo>
                <a:lnTo>
                  <a:pt x="8534400" y="431292"/>
                </a:lnTo>
                <a:lnTo>
                  <a:pt x="8538972" y="431292"/>
                </a:lnTo>
                <a:close/>
              </a:path>
              <a:path w="8544560" h="440690">
                <a:moveTo>
                  <a:pt x="8538972" y="440436"/>
                </a:moveTo>
                <a:lnTo>
                  <a:pt x="8538972" y="431292"/>
                </a:lnTo>
                <a:lnTo>
                  <a:pt x="8534400" y="435864"/>
                </a:lnTo>
                <a:lnTo>
                  <a:pt x="8534400" y="440436"/>
                </a:lnTo>
                <a:lnTo>
                  <a:pt x="8538972" y="4404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97635" y="5846013"/>
            <a:ext cx="8386445" cy="71628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spcBef>
                <a:spcPts val="835"/>
              </a:spcBef>
            </a:pPr>
            <a:r>
              <a:rPr sz="1100" spc="-5" dirty="0">
                <a:latin typeface="Arial MT"/>
                <a:cs typeface="Arial MT"/>
              </a:rPr>
              <a:t>[Ayach’14]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O.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El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Ayach,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et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al.,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“Spatially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sparse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precoding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millimeter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wave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MIMO systems,”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b="1" i="1" spc="-5" dirty="0">
                <a:solidFill>
                  <a:srgbClr val="0033CC"/>
                </a:solidFill>
                <a:latin typeface="Arial"/>
                <a:cs typeface="Arial"/>
              </a:rPr>
              <a:t>IEEE</a:t>
            </a:r>
            <a:r>
              <a:rPr sz="1100" b="1" i="1" spc="2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100" b="1" i="1" spc="-5" dirty="0">
                <a:solidFill>
                  <a:srgbClr val="0033CC"/>
                </a:solidFill>
                <a:latin typeface="Arial"/>
                <a:cs typeface="Arial"/>
              </a:rPr>
              <a:t>Trans.</a:t>
            </a:r>
            <a:r>
              <a:rPr sz="1100" b="1" i="1" spc="1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100" b="1" i="1" spc="-5" dirty="0">
                <a:solidFill>
                  <a:srgbClr val="0033CC"/>
                </a:solidFill>
                <a:latin typeface="Arial"/>
                <a:cs typeface="Arial"/>
              </a:rPr>
              <a:t>Wireless</a:t>
            </a:r>
            <a:r>
              <a:rPr sz="1100" b="1" i="1" spc="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100" b="1" i="1" spc="-5" dirty="0">
                <a:solidFill>
                  <a:srgbClr val="0033CC"/>
                </a:solidFill>
                <a:latin typeface="Arial"/>
                <a:cs typeface="Arial"/>
              </a:rPr>
              <a:t>Commun.,</a:t>
            </a:r>
            <a:r>
              <a:rPr sz="1100" b="1" i="1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2014.</a:t>
            </a:r>
            <a:endParaRPr sz="1100">
              <a:latin typeface="Arial"/>
              <a:cs typeface="Arial"/>
            </a:endParaRPr>
          </a:p>
          <a:p>
            <a:pPr marL="22225">
              <a:spcBef>
                <a:spcPts val="740"/>
              </a:spcBef>
            </a:pPr>
            <a:r>
              <a:rPr sz="1100" spc="-5" dirty="0">
                <a:latin typeface="Arial MT"/>
                <a:cs typeface="Arial MT"/>
              </a:rPr>
              <a:t>[Gao’15]</a:t>
            </a:r>
            <a:r>
              <a:rPr sz="1100" spc="10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X.</a:t>
            </a:r>
            <a:r>
              <a:rPr sz="1100" spc="10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Gao,</a:t>
            </a:r>
            <a:r>
              <a:rPr sz="1100" spc="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et</a:t>
            </a:r>
            <a:r>
              <a:rPr sz="1100" spc="1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al.,</a:t>
            </a:r>
            <a:r>
              <a:rPr sz="1100" spc="10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“Energy-efficient</a:t>
            </a:r>
            <a:r>
              <a:rPr sz="1100" spc="10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hybrid</a:t>
            </a:r>
            <a:r>
              <a:rPr sz="1100" spc="10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analog</a:t>
            </a:r>
            <a:r>
              <a:rPr sz="1100" spc="1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</a:t>
            </a:r>
            <a:r>
              <a:rPr sz="1100" spc="10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digital</a:t>
            </a:r>
            <a:r>
              <a:rPr sz="1100" spc="1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precoding</a:t>
            </a:r>
            <a:r>
              <a:rPr sz="1100" spc="1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for</a:t>
            </a:r>
            <a:r>
              <a:rPr sz="1100" spc="10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mmwave</a:t>
            </a:r>
            <a:r>
              <a:rPr sz="1100" spc="10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MIMO</a:t>
            </a:r>
            <a:r>
              <a:rPr sz="1100" spc="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systems</a:t>
            </a:r>
            <a:r>
              <a:rPr sz="1100" spc="10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with</a:t>
            </a:r>
            <a:r>
              <a:rPr sz="1100" spc="10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large</a:t>
            </a:r>
            <a:r>
              <a:rPr sz="1100" spc="1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antenna</a:t>
            </a:r>
            <a:r>
              <a:rPr sz="1100" spc="1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arrays,”</a:t>
            </a:r>
            <a:endParaRPr sz="1100">
              <a:latin typeface="Arial MT"/>
              <a:cs typeface="Arial MT"/>
            </a:endParaRPr>
          </a:p>
          <a:p>
            <a:pPr marL="22225"/>
            <a:r>
              <a:rPr sz="1100" b="1" i="1" spc="-5" dirty="0">
                <a:solidFill>
                  <a:srgbClr val="0033CC"/>
                </a:solidFill>
                <a:latin typeface="Arial"/>
                <a:cs typeface="Arial"/>
              </a:rPr>
              <a:t>IEEE</a:t>
            </a:r>
            <a:r>
              <a:rPr sz="1100" b="1" i="1" spc="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100" b="1" i="1" spc="-5" dirty="0">
                <a:solidFill>
                  <a:srgbClr val="0033CC"/>
                </a:solidFill>
                <a:latin typeface="Arial"/>
                <a:cs typeface="Arial"/>
              </a:rPr>
              <a:t>J.</a:t>
            </a:r>
            <a:r>
              <a:rPr sz="1100" b="1" i="1" spc="-1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100" b="1" i="1" spc="-5" dirty="0">
                <a:solidFill>
                  <a:srgbClr val="0033CC"/>
                </a:solidFill>
                <a:latin typeface="Arial"/>
                <a:cs typeface="Arial"/>
              </a:rPr>
              <a:t>Sel.</a:t>
            </a:r>
            <a:r>
              <a:rPr sz="1100" b="1" i="1" spc="-1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100" b="1" i="1" spc="-5" dirty="0">
                <a:solidFill>
                  <a:srgbClr val="0033CC"/>
                </a:solidFill>
                <a:latin typeface="Arial"/>
                <a:cs typeface="Arial"/>
              </a:rPr>
              <a:t>Areas</a:t>
            </a:r>
            <a:r>
              <a:rPr sz="1100" b="1" i="1" spc="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100" b="1" i="1" spc="-5" dirty="0">
                <a:solidFill>
                  <a:srgbClr val="0033CC"/>
                </a:solidFill>
                <a:latin typeface="Arial"/>
                <a:cs typeface="Arial"/>
              </a:rPr>
              <a:t>Commun., </a:t>
            </a:r>
            <a:r>
              <a:rPr sz="1100" i="1" spc="-5" dirty="0">
                <a:latin typeface="Arial"/>
                <a:cs typeface="Arial"/>
              </a:rPr>
              <a:t>2015.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788145" y="2928366"/>
            <a:ext cx="1026160" cy="2853690"/>
            <a:chOff x="7264145" y="2928366"/>
            <a:chExt cx="1026160" cy="2853690"/>
          </a:xfrm>
        </p:grpSpPr>
        <p:sp>
          <p:nvSpPr>
            <p:cNvPr id="8" name="object 8"/>
            <p:cNvSpPr/>
            <p:nvPr/>
          </p:nvSpPr>
          <p:spPr>
            <a:xfrm>
              <a:off x="7275575" y="2939796"/>
              <a:ext cx="1003300" cy="2830830"/>
            </a:xfrm>
            <a:custGeom>
              <a:avLst/>
              <a:gdLst/>
              <a:ahLst/>
              <a:cxnLst/>
              <a:rect l="l" t="t" r="r" b="b"/>
              <a:pathLst>
                <a:path w="1003300" h="2830829">
                  <a:moveTo>
                    <a:pt x="0" y="0"/>
                  </a:moveTo>
                  <a:lnTo>
                    <a:pt x="0" y="2830830"/>
                  </a:lnTo>
                  <a:lnTo>
                    <a:pt x="1002791" y="2830830"/>
                  </a:lnTo>
                  <a:lnTo>
                    <a:pt x="1002791" y="0"/>
                  </a:lnTo>
                  <a:lnTo>
                    <a:pt x="0" y="0"/>
                  </a:lnTo>
                  <a:close/>
                </a:path>
              </a:pathLst>
            </a:custGeom>
            <a:ln w="22834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77149" y="3307080"/>
              <a:ext cx="386080" cy="0"/>
            </a:xfrm>
            <a:custGeom>
              <a:avLst/>
              <a:gdLst/>
              <a:ahLst/>
              <a:cxnLst/>
              <a:rect l="l" t="t" r="r" b="b"/>
              <a:pathLst>
                <a:path w="386079">
                  <a:moveTo>
                    <a:pt x="0" y="0"/>
                  </a:moveTo>
                  <a:lnTo>
                    <a:pt x="385572" y="0"/>
                  </a:lnTo>
                </a:path>
              </a:pathLst>
            </a:custGeom>
            <a:ln w="22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071103" y="3673647"/>
            <a:ext cx="8572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400" spc="-930" dirty="0">
                <a:latin typeface="Times New Roman"/>
                <a:cs typeface="Times New Roman"/>
              </a:rPr>
              <a:t>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852916" y="3156205"/>
            <a:ext cx="408940" cy="1017269"/>
            <a:chOff x="7328916" y="3156204"/>
            <a:chExt cx="408940" cy="1017269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4282" y="3210318"/>
              <a:ext cx="194284" cy="19428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469124" y="3167634"/>
              <a:ext cx="257175" cy="257175"/>
            </a:xfrm>
            <a:custGeom>
              <a:avLst/>
              <a:gdLst/>
              <a:ahLst/>
              <a:cxnLst/>
              <a:rect l="l" t="t" r="r" b="b"/>
              <a:pathLst>
                <a:path w="257175" h="257175">
                  <a:moveTo>
                    <a:pt x="256794" y="0"/>
                  </a:moveTo>
                  <a:lnTo>
                    <a:pt x="210312" y="42672"/>
                  </a:lnTo>
                  <a:lnTo>
                    <a:pt x="0" y="256794"/>
                  </a:lnTo>
                </a:path>
              </a:pathLst>
            </a:custGeom>
            <a:ln w="22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06284" y="3167634"/>
              <a:ext cx="119633" cy="11658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94282" y="3947172"/>
              <a:ext cx="194284" cy="19428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469124" y="3905250"/>
              <a:ext cx="257175" cy="257175"/>
            </a:xfrm>
            <a:custGeom>
              <a:avLst/>
              <a:gdLst/>
              <a:ahLst/>
              <a:cxnLst/>
              <a:rect l="l" t="t" r="r" b="b"/>
              <a:pathLst>
                <a:path w="257175" h="257175">
                  <a:moveTo>
                    <a:pt x="256794" y="0"/>
                  </a:moveTo>
                  <a:lnTo>
                    <a:pt x="210312" y="42671"/>
                  </a:lnTo>
                  <a:lnTo>
                    <a:pt x="0" y="256793"/>
                  </a:lnTo>
                </a:path>
              </a:pathLst>
            </a:custGeom>
            <a:ln w="22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06284" y="3905250"/>
              <a:ext cx="119633" cy="11658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94282" y="3493020"/>
              <a:ext cx="194284" cy="19428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469124" y="3451098"/>
              <a:ext cx="257175" cy="257175"/>
            </a:xfrm>
            <a:custGeom>
              <a:avLst/>
              <a:gdLst/>
              <a:ahLst/>
              <a:cxnLst/>
              <a:rect l="l" t="t" r="r" b="b"/>
              <a:pathLst>
                <a:path w="257175" h="257175">
                  <a:moveTo>
                    <a:pt x="256794" y="0"/>
                  </a:moveTo>
                  <a:lnTo>
                    <a:pt x="210312" y="42672"/>
                  </a:lnTo>
                  <a:lnTo>
                    <a:pt x="0" y="256794"/>
                  </a:lnTo>
                </a:path>
              </a:pathLst>
            </a:custGeom>
            <a:ln w="22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06284" y="3451098"/>
              <a:ext cx="119633" cy="11582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340346" y="3307080"/>
              <a:ext cx="165735" cy="737870"/>
            </a:xfrm>
            <a:custGeom>
              <a:avLst/>
              <a:gdLst/>
              <a:ahLst/>
              <a:cxnLst/>
              <a:rect l="l" t="t" r="r" b="b"/>
              <a:pathLst>
                <a:path w="165734" h="737870">
                  <a:moveTo>
                    <a:pt x="165353" y="0"/>
                  </a:moveTo>
                  <a:lnTo>
                    <a:pt x="0" y="0"/>
                  </a:lnTo>
                  <a:lnTo>
                    <a:pt x="0" y="737616"/>
                  </a:lnTo>
                </a:path>
              </a:pathLst>
            </a:custGeom>
            <a:ln w="22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40346" y="4044696"/>
              <a:ext cx="165735" cy="0"/>
            </a:xfrm>
            <a:custGeom>
              <a:avLst/>
              <a:gdLst/>
              <a:ahLst/>
              <a:cxnLst/>
              <a:rect l="l" t="t" r="r" b="b"/>
              <a:pathLst>
                <a:path w="165734">
                  <a:moveTo>
                    <a:pt x="165353" y="0"/>
                  </a:moveTo>
                  <a:lnTo>
                    <a:pt x="0" y="0"/>
                  </a:lnTo>
                </a:path>
              </a:pathLst>
            </a:custGeom>
            <a:ln w="22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9071103" y="5174025"/>
            <a:ext cx="8572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400" spc="-930" dirty="0">
                <a:latin typeface="Times New Roman"/>
                <a:cs typeface="Times New Roman"/>
              </a:rPr>
              <a:t>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560307" y="3272029"/>
            <a:ext cx="1325880" cy="2402205"/>
            <a:chOff x="7036307" y="3272028"/>
            <a:chExt cx="1325880" cy="2402205"/>
          </a:xfrm>
        </p:grpSpPr>
        <p:sp>
          <p:nvSpPr>
            <p:cNvPr id="25" name="object 25"/>
            <p:cNvSpPr/>
            <p:nvPr/>
          </p:nvSpPr>
          <p:spPr>
            <a:xfrm>
              <a:off x="7056119" y="5090922"/>
              <a:ext cx="449580" cy="10160"/>
            </a:xfrm>
            <a:custGeom>
              <a:avLst/>
              <a:gdLst/>
              <a:ahLst/>
              <a:cxnLst/>
              <a:rect l="l" t="t" r="r" b="b"/>
              <a:pathLst>
                <a:path w="449579" h="10160">
                  <a:moveTo>
                    <a:pt x="449579" y="0"/>
                  </a:moveTo>
                  <a:lnTo>
                    <a:pt x="449579" y="9906"/>
                  </a:lnTo>
                  <a:lnTo>
                    <a:pt x="0" y="9906"/>
                  </a:lnTo>
                </a:path>
              </a:pathLst>
            </a:custGeom>
            <a:ln w="22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94282" y="4710696"/>
              <a:ext cx="194284" cy="19428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469123" y="4668012"/>
              <a:ext cx="257175" cy="257810"/>
            </a:xfrm>
            <a:custGeom>
              <a:avLst/>
              <a:gdLst/>
              <a:ahLst/>
              <a:cxnLst/>
              <a:rect l="l" t="t" r="r" b="b"/>
              <a:pathLst>
                <a:path w="257175" h="257810">
                  <a:moveTo>
                    <a:pt x="256794" y="0"/>
                  </a:moveTo>
                  <a:lnTo>
                    <a:pt x="210312" y="43434"/>
                  </a:lnTo>
                  <a:lnTo>
                    <a:pt x="0" y="257556"/>
                  </a:lnTo>
                </a:path>
              </a:pathLst>
            </a:custGeom>
            <a:ln w="22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06283" y="4668012"/>
              <a:ext cx="119633" cy="11658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4282" y="5448312"/>
              <a:ext cx="194284" cy="19428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469123" y="5405628"/>
              <a:ext cx="257175" cy="257175"/>
            </a:xfrm>
            <a:custGeom>
              <a:avLst/>
              <a:gdLst/>
              <a:ahLst/>
              <a:cxnLst/>
              <a:rect l="l" t="t" r="r" b="b"/>
              <a:pathLst>
                <a:path w="257175" h="257175">
                  <a:moveTo>
                    <a:pt x="256794" y="0"/>
                  </a:moveTo>
                  <a:lnTo>
                    <a:pt x="210312" y="42672"/>
                  </a:lnTo>
                  <a:lnTo>
                    <a:pt x="0" y="256794"/>
                  </a:lnTo>
                </a:path>
              </a:pathLst>
            </a:custGeom>
            <a:ln w="22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06283" y="5405628"/>
              <a:ext cx="119633" cy="11658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94282" y="4993398"/>
              <a:ext cx="194284" cy="19428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469123" y="4951476"/>
              <a:ext cx="257175" cy="257175"/>
            </a:xfrm>
            <a:custGeom>
              <a:avLst/>
              <a:gdLst/>
              <a:ahLst/>
              <a:cxnLst/>
              <a:rect l="l" t="t" r="r" b="b"/>
              <a:pathLst>
                <a:path w="257175" h="257175">
                  <a:moveTo>
                    <a:pt x="256794" y="0"/>
                  </a:moveTo>
                  <a:lnTo>
                    <a:pt x="210312" y="42671"/>
                  </a:lnTo>
                  <a:lnTo>
                    <a:pt x="0" y="256793"/>
                  </a:lnTo>
                </a:path>
              </a:pathLst>
            </a:custGeom>
            <a:ln w="22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06283" y="4951476"/>
              <a:ext cx="119633" cy="116586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7340345" y="4807458"/>
              <a:ext cx="165735" cy="737870"/>
            </a:xfrm>
            <a:custGeom>
              <a:avLst/>
              <a:gdLst/>
              <a:ahLst/>
              <a:cxnLst/>
              <a:rect l="l" t="t" r="r" b="b"/>
              <a:pathLst>
                <a:path w="165734" h="737870">
                  <a:moveTo>
                    <a:pt x="165353" y="0"/>
                  </a:moveTo>
                  <a:lnTo>
                    <a:pt x="0" y="0"/>
                  </a:lnTo>
                  <a:lnTo>
                    <a:pt x="0" y="737616"/>
                  </a:lnTo>
                </a:path>
              </a:pathLst>
            </a:custGeom>
            <a:ln w="22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340345" y="5545074"/>
              <a:ext cx="165735" cy="0"/>
            </a:xfrm>
            <a:custGeom>
              <a:avLst/>
              <a:gdLst/>
              <a:ahLst/>
              <a:cxnLst/>
              <a:rect l="l" t="t" r="r" b="b"/>
              <a:pathLst>
                <a:path w="165734">
                  <a:moveTo>
                    <a:pt x="165353" y="0"/>
                  </a:moveTo>
                  <a:lnTo>
                    <a:pt x="0" y="0"/>
                  </a:lnTo>
                </a:path>
              </a:pathLst>
            </a:custGeom>
            <a:ln w="22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677149" y="3590544"/>
              <a:ext cx="386080" cy="0"/>
            </a:xfrm>
            <a:custGeom>
              <a:avLst/>
              <a:gdLst/>
              <a:ahLst/>
              <a:cxnLst/>
              <a:rect l="l" t="t" r="r" b="b"/>
              <a:pathLst>
                <a:path w="386079">
                  <a:moveTo>
                    <a:pt x="0" y="0"/>
                  </a:moveTo>
                  <a:lnTo>
                    <a:pt x="385572" y="0"/>
                  </a:lnTo>
                </a:path>
              </a:pathLst>
            </a:custGeom>
            <a:ln w="22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065007" y="3561588"/>
              <a:ext cx="128905" cy="128905"/>
            </a:xfrm>
            <a:custGeom>
              <a:avLst/>
              <a:gdLst/>
              <a:ahLst/>
              <a:cxnLst/>
              <a:rect l="l" t="t" r="r" b="b"/>
              <a:pathLst>
                <a:path w="128904" h="128904">
                  <a:moveTo>
                    <a:pt x="0" y="64770"/>
                  </a:moveTo>
                  <a:lnTo>
                    <a:pt x="5083" y="39540"/>
                  </a:lnTo>
                  <a:lnTo>
                    <a:pt x="18954" y="18954"/>
                  </a:lnTo>
                  <a:lnTo>
                    <a:pt x="39540" y="5083"/>
                  </a:lnTo>
                  <a:lnTo>
                    <a:pt x="64769" y="0"/>
                  </a:lnTo>
                  <a:lnTo>
                    <a:pt x="89558" y="5083"/>
                  </a:lnTo>
                  <a:lnTo>
                    <a:pt x="109918" y="18954"/>
                  </a:lnTo>
                  <a:lnTo>
                    <a:pt x="123705" y="39540"/>
                  </a:lnTo>
                  <a:lnTo>
                    <a:pt x="128778" y="64770"/>
                  </a:lnTo>
                  <a:lnTo>
                    <a:pt x="123705" y="89880"/>
                  </a:lnTo>
                  <a:lnTo>
                    <a:pt x="109918" y="110204"/>
                  </a:lnTo>
                  <a:lnTo>
                    <a:pt x="89558" y="123813"/>
                  </a:lnTo>
                  <a:lnTo>
                    <a:pt x="64769" y="128778"/>
                  </a:lnTo>
                  <a:lnTo>
                    <a:pt x="39540" y="123813"/>
                  </a:lnTo>
                  <a:lnTo>
                    <a:pt x="18954" y="110204"/>
                  </a:lnTo>
                  <a:lnTo>
                    <a:pt x="5083" y="89880"/>
                  </a:lnTo>
                  <a:lnTo>
                    <a:pt x="0" y="64770"/>
                  </a:lnTo>
                  <a:lnTo>
                    <a:pt x="128778" y="64770"/>
                  </a:lnTo>
                </a:path>
              </a:pathLst>
            </a:custGeom>
            <a:ln w="22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129777" y="3561588"/>
              <a:ext cx="0" cy="128905"/>
            </a:xfrm>
            <a:custGeom>
              <a:avLst/>
              <a:gdLst/>
              <a:ahLst/>
              <a:cxnLst/>
              <a:rect l="l" t="t" r="r" b="b"/>
              <a:pathLst>
                <a:path h="128904">
                  <a:moveTo>
                    <a:pt x="0" y="0"/>
                  </a:moveTo>
                  <a:lnTo>
                    <a:pt x="0" y="128778"/>
                  </a:lnTo>
                </a:path>
              </a:pathLst>
            </a:custGeom>
            <a:ln w="22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677149" y="3390138"/>
              <a:ext cx="392430" cy="1417320"/>
            </a:xfrm>
            <a:custGeom>
              <a:avLst/>
              <a:gdLst/>
              <a:ahLst/>
              <a:cxnLst/>
              <a:rect l="l" t="t" r="r" b="b"/>
              <a:pathLst>
                <a:path w="392429" h="1417320">
                  <a:moveTo>
                    <a:pt x="0" y="1417320"/>
                  </a:moveTo>
                  <a:lnTo>
                    <a:pt x="177546" y="1417320"/>
                  </a:lnTo>
                  <a:lnTo>
                    <a:pt x="177545" y="0"/>
                  </a:lnTo>
                  <a:lnTo>
                    <a:pt x="392429" y="0"/>
                  </a:lnTo>
                </a:path>
              </a:pathLst>
            </a:custGeom>
            <a:ln w="22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061197" y="3283458"/>
              <a:ext cx="128905" cy="128905"/>
            </a:xfrm>
            <a:custGeom>
              <a:avLst/>
              <a:gdLst/>
              <a:ahLst/>
              <a:cxnLst/>
              <a:rect l="l" t="t" r="r" b="b"/>
              <a:pathLst>
                <a:path w="128904" h="128904">
                  <a:moveTo>
                    <a:pt x="0" y="64008"/>
                  </a:moveTo>
                  <a:lnTo>
                    <a:pt x="4964" y="38897"/>
                  </a:lnTo>
                  <a:lnTo>
                    <a:pt x="18573" y="18573"/>
                  </a:lnTo>
                  <a:lnTo>
                    <a:pt x="38897" y="4964"/>
                  </a:lnTo>
                  <a:lnTo>
                    <a:pt x="64008" y="0"/>
                  </a:lnTo>
                  <a:lnTo>
                    <a:pt x="89237" y="4964"/>
                  </a:lnTo>
                  <a:lnTo>
                    <a:pt x="109823" y="18573"/>
                  </a:lnTo>
                  <a:lnTo>
                    <a:pt x="123694" y="38897"/>
                  </a:lnTo>
                  <a:lnTo>
                    <a:pt x="128778" y="64008"/>
                  </a:lnTo>
                  <a:lnTo>
                    <a:pt x="123694" y="89237"/>
                  </a:lnTo>
                  <a:lnTo>
                    <a:pt x="109823" y="109823"/>
                  </a:lnTo>
                  <a:lnTo>
                    <a:pt x="89237" y="123694"/>
                  </a:lnTo>
                  <a:lnTo>
                    <a:pt x="64008" y="128778"/>
                  </a:lnTo>
                  <a:lnTo>
                    <a:pt x="38897" y="123694"/>
                  </a:lnTo>
                  <a:lnTo>
                    <a:pt x="18573" y="109823"/>
                  </a:lnTo>
                  <a:lnTo>
                    <a:pt x="4964" y="89237"/>
                  </a:lnTo>
                  <a:lnTo>
                    <a:pt x="0" y="64008"/>
                  </a:lnTo>
                  <a:lnTo>
                    <a:pt x="128778" y="64008"/>
                  </a:lnTo>
                </a:path>
              </a:pathLst>
            </a:custGeom>
            <a:ln w="22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125205" y="3283458"/>
              <a:ext cx="0" cy="128905"/>
            </a:xfrm>
            <a:custGeom>
              <a:avLst/>
              <a:gdLst/>
              <a:ahLst/>
              <a:cxnLst/>
              <a:rect l="l" t="t" r="r" b="b"/>
              <a:pathLst>
                <a:path h="128904">
                  <a:moveTo>
                    <a:pt x="0" y="0"/>
                  </a:moveTo>
                  <a:lnTo>
                    <a:pt x="0" y="128778"/>
                  </a:lnTo>
                </a:path>
              </a:pathLst>
            </a:custGeom>
            <a:ln w="22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677149" y="3665220"/>
              <a:ext cx="392430" cy="1426210"/>
            </a:xfrm>
            <a:custGeom>
              <a:avLst/>
              <a:gdLst/>
              <a:ahLst/>
              <a:cxnLst/>
              <a:rect l="l" t="t" r="r" b="b"/>
              <a:pathLst>
                <a:path w="392429" h="1426210">
                  <a:moveTo>
                    <a:pt x="0" y="1425702"/>
                  </a:moveTo>
                  <a:lnTo>
                    <a:pt x="263652" y="1425702"/>
                  </a:lnTo>
                  <a:lnTo>
                    <a:pt x="263651" y="0"/>
                  </a:lnTo>
                  <a:lnTo>
                    <a:pt x="392429" y="0"/>
                  </a:lnTo>
                </a:path>
              </a:pathLst>
            </a:custGeom>
            <a:ln w="22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677149" y="5545074"/>
              <a:ext cx="414020" cy="0"/>
            </a:xfrm>
            <a:custGeom>
              <a:avLst/>
              <a:gdLst/>
              <a:ahLst/>
              <a:cxnLst/>
              <a:rect l="l" t="t" r="r" b="b"/>
              <a:pathLst>
                <a:path w="414020">
                  <a:moveTo>
                    <a:pt x="0" y="0"/>
                  </a:moveTo>
                  <a:lnTo>
                    <a:pt x="413766" y="0"/>
                  </a:lnTo>
                </a:path>
              </a:pathLst>
            </a:custGeom>
            <a:ln w="22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086343" y="5439918"/>
              <a:ext cx="128905" cy="128905"/>
            </a:xfrm>
            <a:custGeom>
              <a:avLst/>
              <a:gdLst/>
              <a:ahLst/>
              <a:cxnLst/>
              <a:rect l="l" t="t" r="r" b="b"/>
              <a:pathLst>
                <a:path w="128904" h="128904">
                  <a:moveTo>
                    <a:pt x="0" y="64769"/>
                  </a:moveTo>
                  <a:lnTo>
                    <a:pt x="5083" y="39540"/>
                  </a:lnTo>
                  <a:lnTo>
                    <a:pt x="18954" y="18954"/>
                  </a:lnTo>
                  <a:lnTo>
                    <a:pt x="39540" y="5083"/>
                  </a:lnTo>
                  <a:lnTo>
                    <a:pt x="64769" y="0"/>
                  </a:lnTo>
                  <a:lnTo>
                    <a:pt x="89880" y="5083"/>
                  </a:lnTo>
                  <a:lnTo>
                    <a:pt x="110204" y="18954"/>
                  </a:lnTo>
                  <a:lnTo>
                    <a:pt x="123813" y="39540"/>
                  </a:lnTo>
                  <a:lnTo>
                    <a:pt x="128778" y="64769"/>
                  </a:lnTo>
                  <a:lnTo>
                    <a:pt x="123813" y="89880"/>
                  </a:lnTo>
                  <a:lnTo>
                    <a:pt x="110204" y="110204"/>
                  </a:lnTo>
                  <a:lnTo>
                    <a:pt x="89880" y="123813"/>
                  </a:lnTo>
                  <a:lnTo>
                    <a:pt x="64769" y="128777"/>
                  </a:lnTo>
                  <a:lnTo>
                    <a:pt x="39540" y="123813"/>
                  </a:lnTo>
                  <a:lnTo>
                    <a:pt x="18954" y="110204"/>
                  </a:lnTo>
                  <a:lnTo>
                    <a:pt x="5083" y="89880"/>
                  </a:lnTo>
                  <a:lnTo>
                    <a:pt x="0" y="64769"/>
                  </a:lnTo>
                  <a:lnTo>
                    <a:pt x="128778" y="64769"/>
                  </a:lnTo>
                </a:path>
              </a:pathLst>
            </a:custGeom>
            <a:ln w="22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151113" y="5439918"/>
              <a:ext cx="0" cy="128905"/>
            </a:xfrm>
            <a:custGeom>
              <a:avLst/>
              <a:gdLst/>
              <a:ahLst/>
              <a:cxnLst/>
              <a:rect l="l" t="t" r="r" b="b"/>
              <a:pathLst>
                <a:path h="128904">
                  <a:moveTo>
                    <a:pt x="0" y="0"/>
                  </a:moveTo>
                  <a:lnTo>
                    <a:pt x="0" y="128777"/>
                  </a:lnTo>
                </a:path>
              </a:pathLst>
            </a:custGeom>
            <a:ln w="22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677149" y="4044696"/>
              <a:ext cx="409575" cy="1421130"/>
            </a:xfrm>
            <a:custGeom>
              <a:avLst/>
              <a:gdLst/>
              <a:ahLst/>
              <a:cxnLst/>
              <a:rect l="l" t="t" r="r" b="b"/>
              <a:pathLst>
                <a:path w="409575" h="1421129">
                  <a:moveTo>
                    <a:pt x="0" y="0"/>
                  </a:moveTo>
                  <a:lnTo>
                    <a:pt x="92202" y="0"/>
                  </a:lnTo>
                  <a:lnTo>
                    <a:pt x="92202" y="1421130"/>
                  </a:lnTo>
                  <a:lnTo>
                    <a:pt x="409194" y="1421130"/>
                  </a:lnTo>
                </a:path>
              </a:pathLst>
            </a:custGeom>
            <a:ln w="22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215121" y="5504688"/>
              <a:ext cx="135890" cy="0"/>
            </a:xfrm>
            <a:custGeom>
              <a:avLst/>
              <a:gdLst/>
              <a:ahLst/>
              <a:cxnLst/>
              <a:rect l="l" t="t" r="r" b="b"/>
              <a:pathLst>
                <a:path w="135890">
                  <a:moveTo>
                    <a:pt x="0" y="0"/>
                  </a:moveTo>
                  <a:lnTo>
                    <a:pt x="135636" y="0"/>
                  </a:lnTo>
                </a:path>
              </a:pathLst>
            </a:custGeom>
            <a:ln w="22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047737" y="3590544"/>
              <a:ext cx="458470" cy="9525"/>
            </a:xfrm>
            <a:custGeom>
              <a:avLst/>
              <a:gdLst/>
              <a:ahLst/>
              <a:cxnLst/>
              <a:rect l="l" t="t" r="r" b="b"/>
              <a:pathLst>
                <a:path w="458470" h="9525">
                  <a:moveTo>
                    <a:pt x="457961" y="0"/>
                  </a:moveTo>
                  <a:lnTo>
                    <a:pt x="0" y="0"/>
                  </a:lnTo>
                  <a:lnTo>
                    <a:pt x="0" y="9144"/>
                  </a:lnTo>
                </a:path>
              </a:pathLst>
            </a:custGeom>
            <a:ln w="22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193785" y="3626358"/>
              <a:ext cx="135890" cy="0"/>
            </a:xfrm>
            <a:custGeom>
              <a:avLst/>
              <a:gdLst/>
              <a:ahLst/>
              <a:cxnLst/>
              <a:rect l="l" t="t" r="r" b="b"/>
              <a:pathLst>
                <a:path w="135890">
                  <a:moveTo>
                    <a:pt x="0" y="0"/>
                  </a:moveTo>
                  <a:lnTo>
                    <a:pt x="135636" y="0"/>
                  </a:lnTo>
                </a:path>
              </a:pathLst>
            </a:custGeom>
            <a:ln w="22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189975" y="3347466"/>
              <a:ext cx="135255" cy="0"/>
            </a:xfrm>
            <a:custGeom>
              <a:avLst/>
              <a:gdLst/>
              <a:ahLst/>
              <a:cxnLst/>
              <a:rect l="l" t="t" r="r" b="b"/>
              <a:pathLst>
                <a:path w="135254">
                  <a:moveTo>
                    <a:pt x="0" y="0"/>
                  </a:moveTo>
                  <a:lnTo>
                    <a:pt x="134874" y="0"/>
                  </a:lnTo>
                </a:path>
              </a:pathLst>
            </a:custGeom>
            <a:ln w="22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593833" y="4191966"/>
            <a:ext cx="115570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2100" spc="-1395" dirty="0">
                <a:latin typeface="Times New Roman"/>
                <a:cs typeface="Times New Roman"/>
              </a:rPr>
              <a:t>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979917" y="3934759"/>
            <a:ext cx="210820" cy="692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4350" spc="-2895" dirty="0">
                <a:latin typeface="Times New Roman"/>
                <a:cs typeface="Times New Roman"/>
              </a:rPr>
              <a:t></a:t>
            </a:r>
            <a:endParaRPr sz="4350">
              <a:latin typeface="Times New Roman"/>
              <a:cs typeface="Times New Roman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5987987" y="2988754"/>
            <a:ext cx="4412615" cy="2528570"/>
            <a:chOff x="4463986" y="2988754"/>
            <a:chExt cx="4412615" cy="2528570"/>
          </a:xfrm>
        </p:grpSpPr>
        <p:pic>
          <p:nvPicPr>
            <p:cNvPr id="55" name="object 5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61684" y="3508248"/>
              <a:ext cx="1186434" cy="396240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5862065" y="3509010"/>
              <a:ext cx="1186180" cy="395605"/>
            </a:xfrm>
            <a:custGeom>
              <a:avLst/>
              <a:gdLst/>
              <a:ahLst/>
              <a:cxnLst/>
              <a:rect l="l" t="t" r="r" b="b"/>
              <a:pathLst>
                <a:path w="1186179" h="395604">
                  <a:moveTo>
                    <a:pt x="0" y="0"/>
                  </a:moveTo>
                  <a:lnTo>
                    <a:pt x="0" y="395477"/>
                  </a:lnTo>
                  <a:lnTo>
                    <a:pt x="1185672" y="395477"/>
                  </a:lnTo>
                  <a:lnTo>
                    <a:pt x="1185672" y="0"/>
                  </a:lnTo>
                  <a:lnTo>
                    <a:pt x="0" y="0"/>
                  </a:lnTo>
                  <a:close/>
                </a:path>
              </a:pathLst>
            </a:custGeom>
            <a:ln w="571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05144" y="3633978"/>
              <a:ext cx="701039" cy="155447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69304" y="4748784"/>
              <a:ext cx="1187196" cy="396240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5869685" y="4749546"/>
              <a:ext cx="1186815" cy="395605"/>
            </a:xfrm>
            <a:custGeom>
              <a:avLst/>
              <a:gdLst/>
              <a:ahLst/>
              <a:cxnLst/>
              <a:rect l="l" t="t" r="r" b="b"/>
              <a:pathLst>
                <a:path w="1186815" h="395604">
                  <a:moveTo>
                    <a:pt x="0" y="0"/>
                  </a:moveTo>
                  <a:lnTo>
                    <a:pt x="0" y="395477"/>
                  </a:lnTo>
                  <a:lnTo>
                    <a:pt x="1186434" y="395477"/>
                  </a:lnTo>
                  <a:lnTo>
                    <a:pt x="1186434" y="0"/>
                  </a:lnTo>
                  <a:lnTo>
                    <a:pt x="0" y="0"/>
                  </a:lnTo>
                  <a:close/>
                </a:path>
              </a:pathLst>
            </a:custGeom>
            <a:ln w="571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112763" y="4874514"/>
              <a:ext cx="701039" cy="155447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5737859" y="3706368"/>
              <a:ext cx="124460" cy="0"/>
            </a:xfrm>
            <a:custGeom>
              <a:avLst/>
              <a:gdLst/>
              <a:ahLst/>
              <a:cxnLst/>
              <a:rect l="l" t="t" r="r" b="b"/>
              <a:pathLst>
                <a:path w="124460">
                  <a:moveTo>
                    <a:pt x="124205" y="0"/>
                  </a:moveTo>
                  <a:lnTo>
                    <a:pt x="0" y="0"/>
                  </a:lnTo>
                </a:path>
              </a:pathLst>
            </a:custGeom>
            <a:ln w="22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743193" y="4947666"/>
              <a:ext cx="127000" cy="0"/>
            </a:xfrm>
            <a:custGeom>
              <a:avLst/>
              <a:gdLst/>
              <a:ahLst/>
              <a:cxnLst/>
              <a:rect l="l" t="t" r="r" b="b"/>
              <a:pathLst>
                <a:path w="127000">
                  <a:moveTo>
                    <a:pt x="126491" y="0"/>
                  </a:moveTo>
                  <a:lnTo>
                    <a:pt x="0" y="0"/>
                  </a:lnTo>
                </a:path>
              </a:pathLst>
            </a:custGeom>
            <a:ln w="22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466462" y="3547872"/>
              <a:ext cx="1277112" cy="1541526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4466843" y="3548634"/>
              <a:ext cx="1276350" cy="1541145"/>
            </a:xfrm>
            <a:custGeom>
              <a:avLst/>
              <a:gdLst/>
              <a:ahLst/>
              <a:cxnLst/>
              <a:rect l="l" t="t" r="r" b="b"/>
              <a:pathLst>
                <a:path w="1276350" h="1541145">
                  <a:moveTo>
                    <a:pt x="0" y="0"/>
                  </a:moveTo>
                  <a:lnTo>
                    <a:pt x="0" y="1540764"/>
                  </a:lnTo>
                  <a:lnTo>
                    <a:pt x="1276350" y="1540764"/>
                  </a:lnTo>
                  <a:lnTo>
                    <a:pt x="1276349" y="0"/>
                  </a:lnTo>
                  <a:lnTo>
                    <a:pt x="0" y="0"/>
                  </a:lnTo>
                  <a:close/>
                </a:path>
              </a:pathLst>
            </a:custGeom>
            <a:ln w="571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76393" y="3917442"/>
              <a:ext cx="854201" cy="161544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788407" y="4136898"/>
              <a:ext cx="640079" cy="155447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53939" y="4355592"/>
              <a:ext cx="499872" cy="201168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735829" y="4575048"/>
              <a:ext cx="737616" cy="146304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735829" y="4721352"/>
              <a:ext cx="737616" cy="146304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8301989" y="3224784"/>
              <a:ext cx="436880" cy="123189"/>
            </a:xfrm>
            <a:custGeom>
              <a:avLst/>
              <a:gdLst/>
              <a:ahLst/>
              <a:cxnLst/>
              <a:rect l="l" t="t" r="r" b="b"/>
              <a:pathLst>
                <a:path w="436879" h="123189">
                  <a:moveTo>
                    <a:pt x="436625" y="0"/>
                  </a:moveTo>
                  <a:lnTo>
                    <a:pt x="436625" y="122682"/>
                  </a:lnTo>
                  <a:lnTo>
                    <a:pt x="0" y="122682"/>
                  </a:lnTo>
                </a:path>
              </a:pathLst>
            </a:custGeom>
            <a:ln w="22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604503" y="2991612"/>
              <a:ext cx="268986" cy="233172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8604503" y="2991612"/>
              <a:ext cx="269240" cy="233679"/>
            </a:xfrm>
            <a:custGeom>
              <a:avLst/>
              <a:gdLst/>
              <a:ahLst/>
              <a:cxnLst/>
              <a:rect l="l" t="t" r="r" b="b"/>
              <a:pathLst>
                <a:path w="269240" h="233680">
                  <a:moveTo>
                    <a:pt x="0" y="0"/>
                  </a:moveTo>
                  <a:lnTo>
                    <a:pt x="134112" y="233172"/>
                  </a:lnTo>
                  <a:lnTo>
                    <a:pt x="268986" y="0"/>
                  </a:lnTo>
                  <a:lnTo>
                    <a:pt x="0" y="0"/>
                  </a:lnTo>
                  <a:close/>
                </a:path>
              </a:pathLst>
            </a:custGeom>
            <a:ln w="5714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295894" y="3502914"/>
              <a:ext cx="436880" cy="123189"/>
            </a:xfrm>
            <a:custGeom>
              <a:avLst/>
              <a:gdLst/>
              <a:ahLst/>
              <a:cxnLst/>
              <a:rect l="l" t="t" r="r" b="b"/>
              <a:pathLst>
                <a:path w="436879" h="123189">
                  <a:moveTo>
                    <a:pt x="436625" y="0"/>
                  </a:moveTo>
                  <a:lnTo>
                    <a:pt x="436625" y="122682"/>
                  </a:lnTo>
                  <a:lnTo>
                    <a:pt x="0" y="122682"/>
                  </a:lnTo>
                </a:path>
              </a:pathLst>
            </a:custGeom>
            <a:ln w="22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597645" y="3269742"/>
              <a:ext cx="269748" cy="233172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8597645" y="3269742"/>
              <a:ext cx="269875" cy="233679"/>
            </a:xfrm>
            <a:custGeom>
              <a:avLst/>
              <a:gdLst/>
              <a:ahLst/>
              <a:cxnLst/>
              <a:rect l="l" t="t" r="r" b="b"/>
              <a:pathLst>
                <a:path w="269875" h="233679">
                  <a:moveTo>
                    <a:pt x="0" y="0"/>
                  </a:moveTo>
                  <a:lnTo>
                    <a:pt x="134874" y="233172"/>
                  </a:lnTo>
                  <a:lnTo>
                    <a:pt x="269748" y="0"/>
                  </a:lnTo>
                  <a:lnTo>
                    <a:pt x="0" y="0"/>
                  </a:lnTo>
                  <a:close/>
                </a:path>
              </a:pathLst>
            </a:custGeom>
            <a:ln w="571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301989" y="5382006"/>
              <a:ext cx="436880" cy="123825"/>
            </a:xfrm>
            <a:custGeom>
              <a:avLst/>
              <a:gdLst/>
              <a:ahLst/>
              <a:cxnLst/>
              <a:rect l="l" t="t" r="r" b="b"/>
              <a:pathLst>
                <a:path w="436879" h="123825">
                  <a:moveTo>
                    <a:pt x="436625" y="0"/>
                  </a:moveTo>
                  <a:lnTo>
                    <a:pt x="436625" y="123444"/>
                  </a:lnTo>
                  <a:lnTo>
                    <a:pt x="0" y="123444"/>
                  </a:lnTo>
                </a:path>
              </a:pathLst>
            </a:custGeom>
            <a:ln w="22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604503" y="5149596"/>
              <a:ext cx="268986" cy="232409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8604503" y="5149596"/>
              <a:ext cx="269240" cy="232410"/>
            </a:xfrm>
            <a:custGeom>
              <a:avLst/>
              <a:gdLst/>
              <a:ahLst/>
              <a:cxnLst/>
              <a:rect l="l" t="t" r="r" b="b"/>
              <a:pathLst>
                <a:path w="269240" h="232410">
                  <a:moveTo>
                    <a:pt x="0" y="0"/>
                  </a:moveTo>
                  <a:lnTo>
                    <a:pt x="134112" y="232410"/>
                  </a:lnTo>
                  <a:lnTo>
                    <a:pt x="268986" y="0"/>
                  </a:lnTo>
                  <a:lnTo>
                    <a:pt x="0" y="0"/>
                  </a:lnTo>
                  <a:close/>
                </a:path>
              </a:pathLst>
            </a:custGeom>
            <a:ln w="571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>
            <a:spLocks noGrp="1"/>
          </p:cNvSpPr>
          <p:nvPr>
            <p:ph type="ftr" sz="quarter" idx="5"/>
          </p:nvPr>
        </p:nvSpPr>
        <p:spPr>
          <a:xfrm>
            <a:off x="154178" y="6599227"/>
            <a:ext cx="374713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rgbClr val="003365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645"/>
              </a:lnSpc>
            </a:pPr>
            <a:r>
              <a:rPr lang="en-US" spc="-5"/>
              <a:t>Massive</a:t>
            </a:r>
            <a:r>
              <a:rPr lang="en-US" spc="-15"/>
              <a:t> </a:t>
            </a:r>
            <a:r>
              <a:rPr lang="en-US" spc="-5"/>
              <a:t>MIMO</a:t>
            </a:r>
            <a:r>
              <a:rPr lang="en-US"/>
              <a:t> </a:t>
            </a:r>
            <a:r>
              <a:rPr lang="en-US" spc="-5"/>
              <a:t>for</a:t>
            </a:r>
            <a:r>
              <a:rPr lang="en-US" spc="-15"/>
              <a:t> </a:t>
            </a:r>
            <a:r>
              <a:rPr lang="en-US" spc="-5"/>
              <a:t>5G:</a:t>
            </a:r>
            <a:r>
              <a:rPr lang="en-US" spc="5"/>
              <a:t> </a:t>
            </a:r>
            <a:r>
              <a:rPr lang="en-US" spc="-5"/>
              <a:t>From</a:t>
            </a:r>
            <a:r>
              <a:rPr lang="en-US" spc="-35"/>
              <a:t> </a:t>
            </a:r>
            <a:r>
              <a:rPr lang="en-US" spc="-5"/>
              <a:t>Theory</a:t>
            </a:r>
            <a:r>
              <a:rPr lang="en-US" spc="-20"/>
              <a:t> </a:t>
            </a:r>
            <a:r>
              <a:rPr lang="en-US" spc="-5"/>
              <a:t>to</a:t>
            </a:r>
            <a:r>
              <a:rPr lang="en-US"/>
              <a:t> </a:t>
            </a:r>
            <a:r>
              <a:rPr lang="en-US" spc="-5"/>
              <a:t>Practice</a:t>
            </a:r>
            <a:endParaRPr spc="-5" dirty="0"/>
          </a:p>
        </p:txBody>
      </p:sp>
      <p:sp>
        <p:nvSpPr>
          <p:cNvPr id="80" name="object 80"/>
          <p:cNvSpPr txBox="1">
            <a:spLocks noGrp="1"/>
          </p:cNvSpPr>
          <p:nvPr>
            <p:ph type="sldNum" sz="quarter" idx="7"/>
          </p:nvPr>
        </p:nvSpPr>
        <p:spPr>
          <a:xfrm>
            <a:off x="8563356" y="6598466"/>
            <a:ext cx="37465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1" i="0" kern="1200">
                <a:solidFill>
                  <a:srgbClr val="33339A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6525">
              <a:lnSpc>
                <a:spcPts val="1645"/>
              </a:lnSpc>
            </a:pPr>
            <a:fld id="{81D60167-4931-47E6-BA6A-407CBD079E47}" type="slidenum">
              <a:rPr lang="en-IN" spc="-5" smtClean="0"/>
              <a:pPr marL="136525">
                <a:lnSpc>
                  <a:spcPts val="1645"/>
                </a:lnSpc>
              </a:pPr>
              <a:t>35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42860671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37505" y="2855213"/>
            <a:ext cx="4431791" cy="294741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5903" y="194564"/>
            <a:ext cx="6577965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339A"/>
                </a:solidFill>
              </a:rPr>
              <a:t>Category</a:t>
            </a:r>
            <a:r>
              <a:rPr sz="3600" spc="-15" dirty="0">
                <a:solidFill>
                  <a:srgbClr val="00339A"/>
                </a:solidFill>
              </a:rPr>
              <a:t> </a:t>
            </a:r>
            <a:r>
              <a:rPr sz="3600" spc="-5" dirty="0">
                <a:solidFill>
                  <a:srgbClr val="00339A"/>
                </a:solidFill>
              </a:rPr>
              <a:t>2:</a:t>
            </a:r>
            <a:r>
              <a:rPr sz="3600" spc="-15" dirty="0">
                <a:solidFill>
                  <a:srgbClr val="00339A"/>
                </a:solidFill>
              </a:rPr>
              <a:t> </a:t>
            </a:r>
            <a:r>
              <a:rPr sz="3600" spc="-5" dirty="0">
                <a:solidFill>
                  <a:srgbClr val="00339A"/>
                </a:solidFill>
              </a:rPr>
              <a:t>Beamspace</a:t>
            </a:r>
            <a:r>
              <a:rPr sz="3600" spc="-25" dirty="0">
                <a:solidFill>
                  <a:srgbClr val="00339A"/>
                </a:solidFill>
              </a:rPr>
              <a:t> </a:t>
            </a:r>
            <a:r>
              <a:rPr sz="3600" dirty="0">
                <a:solidFill>
                  <a:srgbClr val="00339A"/>
                </a:solidFill>
              </a:rPr>
              <a:t>MIMO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673605" y="1093343"/>
            <a:ext cx="8514080" cy="436145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55600" indent="-342900">
              <a:spcBef>
                <a:spcPts val="690"/>
              </a:spcBef>
              <a:buFont typeface="Wingdings"/>
              <a:buChar char=""/>
              <a:tabLst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Basic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idea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C00CC"/>
                </a:solidFill>
                <a:latin typeface="Arial MT"/>
                <a:cs typeface="Arial MT"/>
              </a:rPr>
              <a:t>[Brady’14]</a:t>
            </a:r>
            <a:endParaRPr sz="2400">
              <a:latin typeface="Arial MT"/>
              <a:cs typeface="Arial MT"/>
            </a:endParaRPr>
          </a:p>
          <a:p>
            <a:pPr marL="755015" lvl="1" indent="-285750">
              <a:spcBef>
                <a:spcPts val="49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Arial MT"/>
                <a:cs typeface="Arial MT"/>
              </a:rPr>
              <a:t>Transform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spatial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channel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into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beamspace</a:t>
            </a:r>
            <a:r>
              <a:rPr sz="200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channel</a:t>
            </a:r>
            <a:r>
              <a:rPr sz="200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(realized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by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lens)</a:t>
            </a:r>
            <a:endParaRPr sz="2000">
              <a:latin typeface="Arial MT"/>
              <a:cs typeface="Arial MT"/>
            </a:endParaRPr>
          </a:p>
          <a:p>
            <a:pPr marL="912494" lvl="2" indent="-286385">
              <a:spcBef>
                <a:spcPts val="480"/>
              </a:spcBef>
              <a:buFont typeface="Wingdings"/>
              <a:buChar char=""/>
              <a:tabLst>
                <a:tab pos="913130" algn="l"/>
              </a:tabLst>
            </a:pPr>
            <a:r>
              <a:rPr sz="2000" spc="-10" dirty="0">
                <a:latin typeface="Arial MT"/>
                <a:cs typeface="Arial MT"/>
              </a:rPr>
              <a:t>Limited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scatters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→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beamspace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channel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approximately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Arial MT"/>
                <a:cs typeface="Arial MT"/>
              </a:rPr>
              <a:t>sparse</a:t>
            </a:r>
            <a:endParaRPr sz="2000">
              <a:latin typeface="Arial MT"/>
              <a:cs typeface="Arial MT"/>
            </a:endParaRPr>
          </a:p>
          <a:p>
            <a:pPr marL="755015" lvl="1" indent="-286385"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 MT"/>
                <a:cs typeface="Arial MT"/>
              </a:rPr>
              <a:t>Select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beams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reduce</a:t>
            </a:r>
            <a:r>
              <a:rPr sz="20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dimension</a:t>
            </a:r>
            <a:r>
              <a:rPr sz="2000" spc="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(realized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by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switching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network)</a:t>
            </a:r>
            <a:endParaRPr sz="2000">
              <a:latin typeface="Arial MT"/>
              <a:cs typeface="Arial MT"/>
            </a:endParaRPr>
          </a:p>
          <a:p>
            <a:pPr marL="755650" lvl="1" indent="-286385">
              <a:spcBef>
                <a:spcPts val="480"/>
              </a:spcBef>
              <a:buClr>
                <a:srgbClr val="000000"/>
              </a:buClr>
              <a:buChar char="–"/>
              <a:tabLst>
                <a:tab pos="755015" algn="l"/>
                <a:tab pos="756285" algn="l"/>
              </a:tabLst>
            </a:pPr>
            <a:r>
              <a:rPr sz="2000" spc="-10" dirty="0">
                <a:solidFill>
                  <a:srgbClr val="0033CC"/>
                </a:solidFill>
                <a:latin typeface="Arial MT"/>
                <a:cs typeface="Arial MT"/>
              </a:rPr>
              <a:t>Digital</a:t>
            </a:r>
            <a:r>
              <a:rPr sz="2000" spc="25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beamformer</a:t>
            </a:r>
            <a:r>
              <a:rPr sz="2000" spc="-5" dirty="0">
                <a:latin typeface="Arial MT"/>
                <a:cs typeface="Arial MT"/>
              </a:rPr>
              <a:t> with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small</a:t>
            </a:r>
            <a:r>
              <a:rPr sz="200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size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(realized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by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RF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chains)</a:t>
            </a:r>
            <a:endParaRPr sz="2000">
              <a:latin typeface="Arial MT"/>
              <a:cs typeface="Arial MT"/>
            </a:endParaRPr>
          </a:p>
          <a:p>
            <a:pPr lvl="1">
              <a:spcBef>
                <a:spcPts val="30"/>
              </a:spcBef>
              <a:buFont typeface="Arial MT"/>
              <a:buChar char="–"/>
            </a:pPr>
            <a:endParaRPr sz="2050">
              <a:latin typeface="Arial MT"/>
              <a:cs typeface="Arial MT"/>
            </a:endParaRPr>
          </a:p>
          <a:p>
            <a:pPr marL="361315" indent="-343535">
              <a:buFont typeface="Wingdings"/>
              <a:buChar char=""/>
              <a:tabLst>
                <a:tab pos="361950" algn="l"/>
              </a:tabLst>
            </a:pPr>
            <a:r>
              <a:rPr sz="2400" b="1" spc="-10" dirty="0">
                <a:latin typeface="Arial"/>
                <a:cs typeface="Arial"/>
              </a:rPr>
              <a:t>Performance</a:t>
            </a:r>
            <a:endParaRPr sz="2400">
              <a:latin typeface="Arial"/>
              <a:cs typeface="Arial"/>
            </a:endParaRPr>
          </a:p>
          <a:p>
            <a:pPr marL="761365" marR="4357370" lvl="1" indent="-286385">
              <a:spcBef>
                <a:spcPts val="490"/>
              </a:spcBef>
              <a:buChar char="–"/>
              <a:tabLst>
                <a:tab pos="761365" algn="l"/>
                <a:tab pos="762000" algn="l"/>
              </a:tabLst>
            </a:pPr>
            <a:r>
              <a:rPr sz="2000" spc="-10" dirty="0">
                <a:latin typeface="Arial MT"/>
                <a:cs typeface="Arial MT"/>
              </a:rPr>
              <a:t>Reduce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RF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chains by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Arial MT"/>
                <a:cs typeface="Arial MT"/>
              </a:rPr>
              <a:t>discrete </a:t>
            </a:r>
            <a:r>
              <a:rPr sz="2000" spc="-540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Arial MT"/>
                <a:cs typeface="Arial MT"/>
              </a:rPr>
              <a:t>lens array</a:t>
            </a:r>
            <a:r>
              <a:rPr sz="2000" spc="-15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Arial MT"/>
                <a:cs typeface="Arial MT"/>
              </a:rPr>
              <a:t>(DLA)</a:t>
            </a:r>
            <a:endParaRPr sz="2000">
              <a:latin typeface="Arial MT"/>
              <a:cs typeface="Arial MT"/>
            </a:endParaRPr>
          </a:p>
          <a:p>
            <a:pPr marL="761365" marR="4331970" lvl="1" indent="-285750">
              <a:spcBef>
                <a:spcPts val="480"/>
              </a:spcBef>
              <a:buChar char="–"/>
              <a:tabLst>
                <a:tab pos="761365" algn="l"/>
                <a:tab pos="762000" algn="l"/>
              </a:tabLst>
            </a:pPr>
            <a:r>
              <a:rPr sz="2000" spc="-10" dirty="0">
                <a:latin typeface="Arial MT"/>
                <a:cs typeface="Arial MT"/>
              </a:rPr>
              <a:t>Classical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beamformers </a:t>
            </a:r>
            <a:r>
              <a:rPr sz="2000" spc="-5" dirty="0">
                <a:latin typeface="Arial MT"/>
                <a:cs typeface="Arial MT"/>
              </a:rPr>
              <a:t>can </a:t>
            </a:r>
            <a:r>
              <a:rPr sz="2000" spc="-10" dirty="0">
                <a:latin typeface="Arial MT"/>
                <a:cs typeface="Arial MT"/>
              </a:rPr>
              <a:t>be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directly </a:t>
            </a:r>
            <a:r>
              <a:rPr sz="2000" spc="-10" dirty="0">
                <a:latin typeface="Arial MT"/>
                <a:cs typeface="Arial MT"/>
              </a:rPr>
              <a:t>employed</a:t>
            </a:r>
            <a:endParaRPr sz="2000">
              <a:latin typeface="Arial MT"/>
              <a:cs typeface="Arial MT"/>
            </a:endParaRPr>
          </a:p>
          <a:p>
            <a:pPr marL="761365" lvl="1" indent="-286385">
              <a:spcBef>
                <a:spcPts val="480"/>
              </a:spcBef>
              <a:buClr>
                <a:srgbClr val="000000"/>
              </a:buClr>
              <a:buChar char="–"/>
              <a:tabLst>
                <a:tab pos="761365" algn="l"/>
                <a:tab pos="762000" algn="l"/>
              </a:tabLst>
            </a:pP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Low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computational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complexity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6901" y="6104634"/>
            <a:ext cx="7842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[Brady’14]</a:t>
            </a:r>
            <a:r>
              <a:rPr sz="1200" spc="1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J.</a:t>
            </a:r>
            <a:r>
              <a:rPr sz="1200" spc="10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Brady,</a:t>
            </a:r>
            <a:r>
              <a:rPr sz="1200" spc="1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et</a:t>
            </a:r>
            <a:r>
              <a:rPr sz="1200" spc="10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al.,</a:t>
            </a:r>
            <a:r>
              <a:rPr sz="1200" spc="1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“Beamspace</a:t>
            </a:r>
            <a:r>
              <a:rPr sz="1200" spc="1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MIMO</a:t>
            </a:r>
            <a:r>
              <a:rPr sz="1200" spc="1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for</a:t>
            </a:r>
            <a:r>
              <a:rPr sz="1200" spc="10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millimeterwave</a:t>
            </a:r>
            <a:r>
              <a:rPr sz="1200" spc="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communications:</a:t>
            </a:r>
            <a:r>
              <a:rPr sz="1200" spc="10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System</a:t>
            </a:r>
            <a:r>
              <a:rPr sz="1200" spc="10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architecture,</a:t>
            </a:r>
            <a:r>
              <a:rPr sz="1200" spc="1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modeling,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analysis,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 measurements,”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b="1" i="1" spc="-5" dirty="0">
                <a:solidFill>
                  <a:srgbClr val="0033CC"/>
                </a:solidFill>
                <a:latin typeface="Arial"/>
                <a:cs typeface="Arial"/>
              </a:rPr>
              <a:t>IEEE</a:t>
            </a:r>
            <a:r>
              <a:rPr sz="1200" b="1" i="1" spc="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200" b="1" i="1" spc="-10" dirty="0">
                <a:solidFill>
                  <a:srgbClr val="0033CC"/>
                </a:solidFill>
                <a:latin typeface="Arial"/>
                <a:cs typeface="Arial"/>
              </a:rPr>
              <a:t>Trans.</a:t>
            </a:r>
            <a:r>
              <a:rPr sz="1200" b="1" i="1" spc="-4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0033CC"/>
                </a:solidFill>
                <a:latin typeface="Arial"/>
                <a:cs typeface="Arial"/>
              </a:rPr>
              <a:t>Ant.</a:t>
            </a:r>
            <a:r>
              <a:rPr sz="1200" b="1" i="1" spc="1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0033CC"/>
                </a:solidFill>
                <a:latin typeface="Arial"/>
                <a:cs typeface="Arial"/>
              </a:rPr>
              <a:t>and</a:t>
            </a:r>
            <a:r>
              <a:rPr sz="1200" b="1" i="1" spc="1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0033CC"/>
                </a:solidFill>
                <a:latin typeface="Arial"/>
                <a:cs typeface="Arial"/>
              </a:rPr>
              <a:t>Propag.,</a:t>
            </a:r>
            <a:r>
              <a:rPr sz="1200" b="1" i="1" spc="1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vol.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61, no. 7,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pp.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3814–3827, </a:t>
            </a:r>
            <a:r>
              <a:rPr sz="1200" spc="-5" dirty="0">
                <a:latin typeface="Arial MT"/>
                <a:cs typeface="Arial MT"/>
              </a:rPr>
              <a:t>Jul.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2013.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64002" y="5763421"/>
            <a:ext cx="598551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0"/>
              </a:lnSpc>
            </a:pPr>
            <a:r>
              <a:rPr sz="2000" spc="-5" dirty="0">
                <a:solidFill>
                  <a:srgbClr val="FFFF00"/>
                </a:solidFill>
                <a:latin typeface="Arial MT"/>
                <a:cs typeface="Arial MT"/>
              </a:rPr>
              <a:t>A</a:t>
            </a:r>
            <a:r>
              <a:rPr sz="2000" spc="-114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00"/>
                </a:solidFill>
                <a:latin typeface="Arial MT"/>
                <a:cs typeface="Arial MT"/>
              </a:rPr>
              <a:t>different </a:t>
            </a:r>
            <a:r>
              <a:rPr sz="2000" spc="-5" dirty="0">
                <a:solidFill>
                  <a:srgbClr val="FFFF00"/>
                </a:solidFill>
                <a:latin typeface="Arial MT"/>
                <a:cs typeface="Arial MT"/>
              </a:rPr>
              <a:t>but</a:t>
            </a:r>
            <a:r>
              <a:rPr sz="2000" spc="-10" dirty="0">
                <a:solidFill>
                  <a:srgbClr val="FFFF00"/>
                </a:solidFill>
                <a:latin typeface="Arial MT"/>
                <a:cs typeface="Arial MT"/>
              </a:rPr>
              <a:t> promising</a:t>
            </a:r>
            <a:r>
              <a:rPr sz="2000" spc="20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 MT"/>
                <a:cs typeface="Arial MT"/>
              </a:rPr>
              <a:t>thought</a:t>
            </a:r>
            <a:r>
              <a:rPr sz="2000" spc="-10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 MT"/>
                <a:cs typeface="Arial MT"/>
              </a:rPr>
              <a:t>to </a:t>
            </a:r>
            <a:r>
              <a:rPr sz="2000" spc="-10" dirty="0">
                <a:solidFill>
                  <a:srgbClr val="FFFF00"/>
                </a:solidFill>
                <a:latin typeface="Arial MT"/>
                <a:cs typeface="Arial MT"/>
              </a:rPr>
              <a:t>reduce</a:t>
            </a:r>
            <a:r>
              <a:rPr sz="2000" spc="5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 MT"/>
                <a:cs typeface="Arial MT"/>
              </a:rPr>
              <a:t>RF</a:t>
            </a:r>
            <a:r>
              <a:rPr sz="2000" spc="15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00"/>
                </a:solidFill>
                <a:latin typeface="Arial MT"/>
                <a:cs typeface="Arial MT"/>
              </a:rPr>
              <a:t>chains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81522" y="3034284"/>
            <a:ext cx="4296410" cy="2695575"/>
          </a:xfrm>
          <a:custGeom>
            <a:avLst/>
            <a:gdLst/>
            <a:ahLst/>
            <a:cxnLst/>
            <a:rect l="l" t="t" r="r" b="b"/>
            <a:pathLst>
              <a:path w="4296409" h="2695575">
                <a:moveTo>
                  <a:pt x="1247140" y="1313700"/>
                </a:moveTo>
                <a:lnTo>
                  <a:pt x="1243330" y="1266698"/>
                </a:lnTo>
                <a:lnTo>
                  <a:pt x="1235710" y="1220470"/>
                </a:lnTo>
                <a:lnTo>
                  <a:pt x="1226820" y="1175143"/>
                </a:lnTo>
                <a:lnTo>
                  <a:pt x="1214120" y="1130896"/>
                </a:lnTo>
                <a:lnTo>
                  <a:pt x="1197610" y="1087856"/>
                </a:lnTo>
                <a:lnTo>
                  <a:pt x="1179830" y="1046175"/>
                </a:lnTo>
                <a:lnTo>
                  <a:pt x="1158240" y="1006005"/>
                </a:lnTo>
                <a:lnTo>
                  <a:pt x="1134110" y="967498"/>
                </a:lnTo>
                <a:lnTo>
                  <a:pt x="1108710" y="930808"/>
                </a:lnTo>
                <a:lnTo>
                  <a:pt x="1079500" y="896061"/>
                </a:lnTo>
                <a:lnTo>
                  <a:pt x="1049020" y="863434"/>
                </a:lnTo>
                <a:lnTo>
                  <a:pt x="1016000" y="833056"/>
                </a:lnTo>
                <a:lnTo>
                  <a:pt x="981710" y="805091"/>
                </a:lnTo>
                <a:lnTo>
                  <a:pt x="944880" y="779678"/>
                </a:lnTo>
                <a:lnTo>
                  <a:pt x="905510" y="756958"/>
                </a:lnTo>
                <a:lnTo>
                  <a:pt x="864870" y="737095"/>
                </a:lnTo>
                <a:lnTo>
                  <a:pt x="822960" y="720242"/>
                </a:lnTo>
                <a:lnTo>
                  <a:pt x="779780" y="706539"/>
                </a:lnTo>
                <a:lnTo>
                  <a:pt x="734060" y="696125"/>
                </a:lnTo>
                <a:lnTo>
                  <a:pt x="688340" y="689165"/>
                </a:lnTo>
                <a:lnTo>
                  <a:pt x="640080" y="685812"/>
                </a:lnTo>
                <a:lnTo>
                  <a:pt x="607060" y="685812"/>
                </a:lnTo>
                <a:lnTo>
                  <a:pt x="558800" y="689267"/>
                </a:lnTo>
                <a:lnTo>
                  <a:pt x="510540" y="696556"/>
                </a:lnTo>
                <a:lnTo>
                  <a:pt x="463550" y="707529"/>
                </a:lnTo>
                <a:lnTo>
                  <a:pt x="419100" y="721995"/>
                </a:lnTo>
                <a:lnTo>
                  <a:pt x="375920" y="739825"/>
                </a:lnTo>
                <a:lnTo>
                  <a:pt x="334010" y="760818"/>
                </a:lnTo>
                <a:lnTo>
                  <a:pt x="294640" y="784834"/>
                </a:lnTo>
                <a:lnTo>
                  <a:pt x="257810" y="811707"/>
                </a:lnTo>
                <a:lnTo>
                  <a:pt x="222250" y="841260"/>
                </a:lnTo>
                <a:lnTo>
                  <a:pt x="187960" y="873353"/>
                </a:lnTo>
                <a:lnTo>
                  <a:pt x="157480" y="907796"/>
                </a:lnTo>
                <a:lnTo>
                  <a:pt x="128270" y="944435"/>
                </a:lnTo>
                <a:lnTo>
                  <a:pt x="102870" y="983107"/>
                </a:lnTo>
                <a:lnTo>
                  <a:pt x="80010" y="1023645"/>
                </a:lnTo>
                <a:lnTo>
                  <a:pt x="58420" y="1065885"/>
                </a:lnTo>
                <a:lnTo>
                  <a:pt x="40640" y="1109675"/>
                </a:lnTo>
                <a:lnTo>
                  <a:pt x="26670" y="1154836"/>
                </a:lnTo>
                <a:lnTo>
                  <a:pt x="15240" y="1201204"/>
                </a:lnTo>
                <a:lnTo>
                  <a:pt x="6350" y="1248625"/>
                </a:lnTo>
                <a:lnTo>
                  <a:pt x="1270" y="1296936"/>
                </a:lnTo>
                <a:lnTo>
                  <a:pt x="444" y="1318615"/>
                </a:lnTo>
                <a:lnTo>
                  <a:pt x="0" y="1318272"/>
                </a:lnTo>
                <a:lnTo>
                  <a:pt x="0" y="1330464"/>
                </a:lnTo>
                <a:lnTo>
                  <a:pt x="0" y="1347228"/>
                </a:lnTo>
                <a:lnTo>
                  <a:pt x="0" y="1364754"/>
                </a:lnTo>
                <a:lnTo>
                  <a:pt x="1270" y="1398282"/>
                </a:lnTo>
                <a:lnTo>
                  <a:pt x="5080" y="1433398"/>
                </a:lnTo>
                <a:lnTo>
                  <a:pt x="6350" y="1445107"/>
                </a:lnTo>
                <a:lnTo>
                  <a:pt x="13970" y="1491094"/>
                </a:lnTo>
                <a:lnTo>
                  <a:pt x="25400" y="1536115"/>
                </a:lnTo>
                <a:lnTo>
                  <a:pt x="39370" y="1580019"/>
                </a:lnTo>
                <a:lnTo>
                  <a:pt x="55880" y="1622628"/>
                </a:lnTo>
                <a:lnTo>
                  <a:pt x="74930" y="1663827"/>
                </a:lnTo>
                <a:lnTo>
                  <a:pt x="97790" y="1703451"/>
                </a:lnTo>
                <a:lnTo>
                  <a:pt x="121920" y="1741347"/>
                </a:lnTo>
                <a:lnTo>
                  <a:pt x="146050" y="1772462"/>
                </a:lnTo>
                <a:lnTo>
                  <a:pt x="149860" y="1777377"/>
                </a:lnTo>
                <a:lnTo>
                  <a:pt x="179070" y="1811375"/>
                </a:lnTo>
                <a:lnTo>
                  <a:pt x="210820" y="1843214"/>
                </a:lnTo>
                <a:lnTo>
                  <a:pt x="243840" y="1872729"/>
                </a:lnTo>
                <a:lnTo>
                  <a:pt x="279400" y="1899780"/>
                </a:lnTo>
                <a:lnTo>
                  <a:pt x="317500" y="1924215"/>
                </a:lnTo>
                <a:lnTo>
                  <a:pt x="356870" y="1945868"/>
                </a:lnTo>
                <a:lnTo>
                  <a:pt x="397510" y="1964613"/>
                </a:lnTo>
                <a:lnTo>
                  <a:pt x="439420" y="1980298"/>
                </a:lnTo>
                <a:lnTo>
                  <a:pt x="483870" y="1992769"/>
                </a:lnTo>
                <a:lnTo>
                  <a:pt x="529590" y="2001875"/>
                </a:lnTo>
                <a:lnTo>
                  <a:pt x="575310" y="2007463"/>
                </a:lnTo>
                <a:lnTo>
                  <a:pt x="623570" y="2009406"/>
                </a:lnTo>
                <a:lnTo>
                  <a:pt x="640080" y="2009406"/>
                </a:lnTo>
                <a:lnTo>
                  <a:pt x="654050" y="2008759"/>
                </a:lnTo>
                <a:lnTo>
                  <a:pt x="654050" y="1980450"/>
                </a:lnTo>
                <a:lnTo>
                  <a:pt x="654050" y="1979739"/>
                </a:lnTo>
                <a:lnTo>
                  <a:pt x="638810" y="1980450"/>
                </a:lnTo>
                <a:lnTo>
                  <a:pt x="640080" y="1980450"/>
                </a:lnTo>
                <a:lnTo>
                  <a:pt x="623570" y="1981212"/>
                </a:lnTo>
                <a:lnTo>
                  <a:pt x="609600" y="1980514"/>
                </a:lnTo>
                <a:lnTo>
                  <a:pt x="593090" y="1980450"/>
                </a:lnTo>
                <a:lnTo>
                  <a:pt x="594360" y="1980450"/>
                </a:lnTo>
                <a:lnTo>
                  <a:pt x="593090" y="1980323"/>
                </a:lnTo>
                <a:lnTo>
                  <a:pt x="577850" y="1978926"/>
                </a:lnTo>
                <a:lnTo>
                  <a:pt x="579120" y="1978926"/>
                </a:lnTo>
                <a:lnTo>
                  <a:pt x="577850" y="1978799"/>
                </a:lnTo>
                <a:lnTo>
                  <a:pt x="562610" y="1977402"/>
                </a:lnTo>
                <a:lnTo>
                  <a:pt x="563880" y="1977402"/>
                </a:lnTo>
                <a:lnTo>
                  <a:pt x="562610" y="1977275"/>
                </a:lnTo>
                <a:lnTo>
                  <a:pt x="548640" y="1975878"/>
                </a:lnTo>
                <a:lnTo>
                  <a:pt x="518160" y="1971306"/>
                </a:lnTo>
                <a:lnTo>
                  <a:pt x="519430" y="1971306"/>
                </a:lnTo>
                <a:lnTo>
                  <a:pt x="504190" y="1968258"/>
                </a:lnTo>
                <a:lnTo>
                  <a:pt x="488950" y="1964448"/>
                </a:lnTo>
                <a:lnTo>
                  <a:pt x="488950" y="1965210"/>
                </a:lnTo>
                <a:lnTo>
                  <a:pt x="474980" y="1961400"/>
                </a:lnTo>
                <a:lnTo>
                  <a:pt x="476250" y="1961400"/>
                </a:lnTo>
                <a:lnTo>
                  <a:pt x="447040" y="1952256"/>
                </a:lnTo>
                <a:lnTo>
                  <a:pt x="447040" y="1953018"/>
                </a:lnTo>
                <a:lnTo>
                  <a:pt x="419100" y="1942350"/>
                </a:lnTo>
                <a:lnTo>
                  <a:pt x="419100" y="1943112"/>
                </a:lnTo>
                <a:lnTo>
                  <a:pt x="405130" y="1937016"/>
                </a:lnTo>
                <a:lnTo>
                  <a:pt x="406400" y="1937016"/>
                </a:lnTo>
                <a:lnTo>
                  <a:pt x="392430" y="1930920"/>
                </a:lnTo>
                <a:lnTo>
                  <a:pt x="392430" y="1931682"/>
                </a:lnTo>
                <a:lnTo>
                  <a:pt x="378460" y="1924824"/>
                </a:lnTo>
                <a:lnTo>
                  <a:pt x="379730" y="1925586"/>
                </a:lnTo>
                <a:lnTo>
                  <a:pt x="340360" y="1905012"/>
                </a:lnTo>
                <a:lnTo>
                  <a:pt x="279400" y="1864626"/>
                </a:lnTo>
                <a:lnTo>
                  <a:pt x="245110" y="1836432"/>
                </a:lnTo>
                <a:lnTo>
                  <a:pt x="245110" y="1837194"/>
                </a:lnTo>
                <a:lnTo>
                  <a:pt x="223520" y="1816620"/>
                </a:lnTo>
                <a:lnTo>
                  <a:pt x="224790" y="1816620"/>
                </a:lnTo>
                <a:lnTo>
                  <a:pt x="203200" y="1795284"/>
                </a:lnTo>
                <a:lnTo>
                  <a:pt x="203200" y="1796046"/>
                </a:lnTo>
                <a:lnTo>
                  <a:pt x="182880" y="1773186"/>
                </a:lnTo>
                <a:lnTo>
                  <a:pt x="184150" y="1773948"/>
                </a:lnTo>
                <a:lnTo>
                  <a:pt x="165100" y="1750326"/>
                </a:lnTo>
                <a:lnTo>
                  <a:pt x="165100" y="1751088"/>
                </a:lnTo>
                <a:lnTo>
                  <a:pt x="146050" y="1726704"/>
                </a:lnTo>
                <a:lnTo>
                  <a:pt x="147320" y="1727466"/>
                </a:lnTo>
                <a:lnTo>
                  <a:pt x="130810" y="1701558"/>
                </a:lnTo>
                <a:lnTo>
                  <a:pt x="130810" y="1702320"/>
                </a:lnTo>
                <a:lnTo>
                  <a:pt x="121920" y="1689366"/>
                </a:lnTo>
                <a:lnTo>
                  <a:pt x="123190" y="1689366"/>
                </a:lnTo>
                <a:lnTo>
                  <a:pt x="114300" y="1676412"/>
                </a:lnTo>
                <a:lnTo>
                  <a:pt x="115570" y="1676412"/>
                </a:lnTo>
                <a:lnTo>
                  <a:pt x="107950" y="1662696"/>
                </a:lnTo>
                <a:lnTo>
                  <a:pt x="107950" y="1663458"/>
                </a:lnTo>
                <a:lnTo>
                  <a:pt x="87630" y="1622310"/>
                </a:lnTo>
                <a:lnTo>
                  <a:pt x="81280" y="1608594"/>
                </a:lnTo>
                <a:lnTo>
                  <a:pt x="76200" y="1594116"/>
                </a:lnTo>
                <a:lnTo>
                  <a:pt x="76200" y="1594878"/>
                </a:lnTo>
                <a:lnTo>
                  <a:pt x="69850" y="1579638"/>
                </a:lnTo>
                <a:lnTo>
                  <a:pt x="69850" y="1580400"/>
                </a:lnTo>
                <a:lnTo>
                  <a:pt x="64770" y="1565160"/>
                </a:lnTo>
                <a:lnTo>
                  <a:pt x="64770" y="1565922"/>
                </a:lnTo>
                <a:lnTo>
                  <a:pt x="59690" y="1550682"/>
                </a:lnTo>
                <a:lnTo>
                  <a:pt x="59690" y="1551444"/>
                </a:lnTo>
                <a:lnTo>
                  <a:pt x="54610" y="1536204"/>
                </a:lnTo>
                <a:lnTo>
                  <a:pt x="46990" y="1505724"/>
                </a:lnTo>
                <a:lnTo>
                  <a:pt x="46990" y="1506486"/>
                </a:lnTo>
                <a:lnTo>
                  <a:pt x="43180" y="1490484"/>
                </a:lnTo>
                <a:lnTo>
                  <a:pt x="43180" y="1491246"/>
                </a:lnTo>
                <a:lnTo>
                  <a:pt x="38100" y="1459242"/>
                </a:lnTo>
                <a:lnTo>
                  <a:pt x="38100" y="1460004"/>
                </a:lnTo>
                <a:lnTo>
                  <a:pt x="33020" y="1428000"/>
                </a:lnTo>
                <a:lnTo>
                  <a:pt x="33020" y="1428762"/>
                </a:lnTo>
                <a:lnTo>
                  <a:pt x="31750" y="1411998"/>
                </a:lnTo>
                <a:lnTo>
                  <a:pt x="31750" y="1412760"/>
                </a:lnTo>
                <a:lnTo>
                  <a:pt x="30480" y="1395996"/>
                </a:lnTo>
                <a:lnTo>
                  <a:pt x="30480" y="1396758"/>
                </a:lnTo>
                <a:lnTo>
                  <a:pt x="27940" y="1363992"/>
                </a:lnTo>
                <a:lnTo>
                  <a:pt x="27940" y="1347228"/>
                </a:lnTo>
                <a:lnTo>
                  <a:pt x="27940" y="1331226"/>
                </a:lnTo>
                <a:lnTo>
                  <a:pt x="29210" y="1314462"/>
                </a:lnTo>
                <a:lnTo>
                  <a:pt x="29210" y="1315224"/>
                </a:lnTo>
                <a:lnTo>
                  <a:pt x="30480" y="1298460"/>
                </a:lnTo>
                <a:lnTo>
                  <a:pt x="30480" y="1299222"/>
                </a:lnTo>
                <a:lnTo>
                  <a:pt x="31750" y="1282458"/>
                </a:lnTo>
                <a:lnTo>
                  <a:pt x="31750" y="1283220"/>
                </a:lnTo>
                <a:lnTo>
                  <a:pt x="33020" y="1266456"/>
                </a:lnTo>
                <a:lnTo>
                  <a:pt x="33020" y="1267218"/>
                </a:lnTo>
                <a:lnTo>
                  <a:pt x="35560" y="1250454"/>
                </a:lnTo>
                <a:lnTo>
                  <a:pt x="35560" y="1251216"/>
                </a:lnTo>
                <a:lnTo>
                  <a:pt x="40640" y="1219212"/>
                </a:lnTo>
                <a:lnTo>
                  <a:pt x="40640" y="1219974"/>
                </a:lnTo>
                <a:lnTo>
                  <a:pt x="43180" y="1203972"/>
                </a:lnTo>
                <a:lnTo>
                  <a:pt x="43180" y="1204734"/>
                </a:lnTo>
                <a:lnTo>
                  <a:pt x="46990" y="1188732"/>
                </a:lnTo>
                <a:lnTo>
                  <a:pt x="46990" y="1189494"/>
                </a:lnTo>
                <a:lnTo>
                  <a:pt x="50800" y="1173492"/>
                </a:lnTo>
                <a:lnTo>
                  <a:pt x="50800" y="1174254"/>
                </a:lnTo>
                <a:lnTo>
                  <a:pt x="54610" y="1159014"/>
                </a:lnTo>
                <a:lnTo>
                  <a:pt x="59690" y="1143774"/>
                </a:lnTo>
                <a:lnTo>
                  <a:pt x="59690" y="1144536"/>
                </a:lnTo>
                <a:lnTo>
                  <a:pt x="64770" y="1129296"/>
                </a:lnTo>
                <a:lnTo>
                  <a:pt x="64770" y="1130058"/>
                </a:lnTo>
                <a:lnTo>
                  <a:pt x="69850" y="1114818"/>
                </a:lnTo>
                <a:lnTo>
                  <a:pt x="69850" y="1115580"/>
                </a:lnTo>
                <a:lnTo>
                  <a:pt x="76200" y="1100340"/>
                </a:lnTo>
                <a:lnTo>
                  <a:pt x="76200" y="1101102"/>
                </a:lnTo>
                <a:lnTo>
                  <a:pt x="81280" y="1086624"/>
                </a:lnTo>
                <a:lnTo>
                  <a:pt x="87630" y="1072146"/>
                </a:lnTo>
                <a:lnTo>
                  <a:pt x="87630" y="1072908"/>
                </a:lnTo>
                <a:lnTo>
                  <a:pt x="93980" y="1058430"/>
                </a:lnTo>
                <a:lnTo>
                  <a:pt x="93980" y="1059192"/>
                </a:lnTo>
                <a:lnTo>
                  <a:pt x="107950" y="1031760"/>
                </a:lnTo>
                <a:lnTo>
                  <a:pt x="107950" y="1032522"/>
                </a:lnTo>
                <a:lnTo>
                  <a:pt x="114300" y="1021092"/>
                </a:lnTo>
                <a:lnTo>
                  <a:pt x="115570" y="1018806"/>
                </a:lnTo>
                <a:lnTo>
                  <a:pt x="114300" y="1018806"/>
                </a:lnTo>
                <a:lnTo>
                  <a:pt x="121920" y="1007694"/>
                </a:lnTo>
                <a:lnTo>
                  <a:pt x="123190" y="1005852"/>
                </a:lnTo>
                <a:lnTo>
                  <a:pt x="121920" y="1005852"/>
                </a:lnTo>
                <a:lnTo>
                  <a:pt x="130810" y="992898"/>
                </a:lnTo>
                <a:lnTo>
                  <a:pt x="130810" y="993660"/>
                </a:lnTo>
                <a:lnTo>
                  <a:pt x="146050" y="969733"/>
                </a:lnTo>
                <a:lnTo>
                  <a:pt x="147320" y="967752"/>
                </a:lnTo>
                <a:lnTo>
                  <a:pt x="146050" y="968514"/>
                </a:lnTo>
                <a:lnTo>
                  <a:pt x="165100" y="944130"/>
                </a:lnTo>
                <a:lnTo>
                  <a:pt x="165100" y="944892"/>
                </a:lnTo>
                <a:lnTo>
                  <a:pt x="182880" y="922845"/>
                </a:lnTo>
                <a:lnTo>
                  <a:pt x="184150" y="921270"/>
                </a:lnTo>
                <a:lnTo>
                  <a:pt x="182880" y="921270"/>
                </a:lnTo>
                <a:lnTo>
                  <a:pt x="203200" y="899172"/>
                </a:lnTo>
                <a:lnTo>
                  <a:pt x="203200" y="899934"/>
                </a:lnTo>
                <a:lnTo>
                  <a:pt x="223520" y="879132"/>
                </a:lnTo>
                <a:lnTo>
                  <a:pt x="224790" y="877836"/>
                </a:lnTo>
                <a:lnTo>
                  <a:pt x="223520" y="878598"/>
                </a:lnTo>
                <a:lnTo>
                  <a:pt x="245110" y="858024"/>
                </a:lnTo>
                <a:lnTo>
                  <a:pt x="245110" y="858786"/>
                </a:lnTo>
                <a:lnTo>
                  <a:pt x="256540" y="848880"/>
                </a:lnTo>
                <a:lnTo>
                  <a:pt x="279400" y="830592"/>
                </a:lnTo>
                <a:lnTo>
                  <a:pt x="316230" y="805446"/>
                </a:lnTo>
                <a:lnTo>
                  <a:pt x="365760" y="776490"/>
                </a:lnTo>
                <a:lnTo>
                  <a:pt x="379730" y="769632"/>
                </a:lnTo>
                <a:lnTo>
                  <a:pt x="378460" y="770394"/>
                </a:lnTo>
                <a:lnTo>
                  <a:pt x="379730" y="769759"/>
                </a:lnTo>
                <a:lnTo>
                  <a:pt x="392430" y="763536"/>
                </a:lnTo>
                <a:lnTo>
                  <a:pt x="405130" y="758685"/>
                </a:lnTo>
                <a:lnTo>
                  <a:pt x="406400" y="758202"/>
                </a:lnTo>
                <a:lnTo>
                  <a:pt x="405130" y="758202"/>
                </a:lnTo>
                <a:lnTo>
                  <a:pt x="419100" y="752106"/>
                </a:lnTo>
                <a:lnTo>
                  <a:pt x="419100" y="752868"/>
                </a:lnTo>
                <a:lnTo>
                  <a:pt x="447040" y="742200"/>
                </a:lnTo>
                <a:lnTo>
                  <a:pt x="447040" y="742962"/>
                </a:lnTo>
                <a:lnTo>
                  <a:pt x="474980" y="734212"/>
                </a:lnTo>
                <a:lnTo>
                  <a:pt x="476250" y="733818"/>
                </a:lnTo>
                <a:lnTo>
                  <a:pt x="474980" y="733818"/>
                </a:lnTo>
                <a:lnTo>
                  <a:pt x="488950" y="730008"/>
                </a:lnTo>
                <a:lnTo>
                  <a:pt x="518160" y="724166"/>
                </a:lnTo>
                <a:lnTo>
                  <a:pt x="519430" y="723912"/>
                </a:lnTo>
                <a:lnTo>
                  <a:pt x="518160" y="723912"/>
                </a:lnTo>
                <a:lnTo>
                  <a:pt x="563880" y="717054"/>
                </a:lnTo>
                <a:lnTo>
                  <a:pt x="562610" y="717816"/>
                </a:lnTo>
                <a:lnTo>
                  <a:pt x="563880" y="717689"/>
                </a:lnTo>
                <a:lnTo>
                  <a:pt x="577850" y="716407"/>
                </a:lnTo>
                <a:lnTo>
                  <a:pt x="579120" y="716292"/>
                </a:lnTo>
                <a:lnTo>
                  <a:pt x="577850" y="716292"/>
                </a:lnTo>
                <a:lnTo>
                  <a:pt x="593090" y="714768"/>
                </a:lnTo>
                <a:lnTo>
                  <a:pt x="607060" y="714070"/>
                </a:lnTo>
                <a:lnTo>
                  <a:pt x="640080" y="714057"/>
                </a:lnTo>
                <a:lnTo>
                  <a:pt x="655320" y="714768"/>
                </a:lnTo>
                <a:lnTo>
                  <a:pt x="654050" y="714768"/>
                </a:lnTo>
                <a:lnTo>
                  <a:pt x="655320" y="714883"/>
                </a:lnTo>
                <a:lnTo>
                  <a:pt x="670560" y="716292"/>
                </a:lnTo>
                <a:lnTo>
                  <a:pt x="669290" y="716292"/>
                </a:lnTo>
                <a:lnTo>
                  <a:pt x="670560" y="716407"/>
                </a:lnTo>
                <a:lnTo>
                  <a:pt x="684530" y="717689"/>
                </a:lnTo>
                <a:lnTo>
                  <a:pt x="685800" y="717816"/>
                </a:lnTo>
                <a:lnTo>
                  <a:pt x="684530" y="717054"/>
                </a:lnTo>
                <a:lnTo>
                  <a:pt x="699770" y="719340"/>
                </a:lnTo>
                <a:lnTo>
                  <a:pt x="713740" y="721626"/>
                </a:lnTo>
                <a:lnTo>
                  <a:pt x="728980" y="723912"/>
                </a:lnTo>
                <a:lnTo>
                  <a:pt x="744220" y="726960"/>
                </a:lnTo>
                <a:lnTo>
                  <a:pt x="742950" y="726960"/>
                </a:lnTo>
                <a:lnTo>
                  <a:pt x="744220" y="727214"/>
                </a:lnTo>
                <a:lnTo>
                  <a:pt x="758190" y="730008"/>
                </a:lnTo>
                <a:lnTo>
                  <a:pt x="773430" y="733818"/>
                </a:lnTo>
                <a:lnTo>
                  <a:pt x="772160" y="733818"/>
                </a:lnTo>
                <a:lnTo>
                  <a:pt x="773430" y="734212"/>
                </a:lnTo>
                <a:lnTo>
                  <a:pt x="800100" y="742556"/>
                </a:lnTo>
                <a:lnTo>
                  <a:pt x="801370" y="742962"/>
                </a:lnTo>
                <a:lnTo>
                  <a:pt x="800100" y="742200"/>
                </a:lnTo>
                <a:lnTo>
                  <a:pt x="815340" y="747534"/>
                </a:lnTo>
                <a:lnTo>
                  <a:pt x="828040" y="752868"/>
                </a:lnTo>
                <a:lnTo>
                  <a:pt x="828040" y="752106"/>
                </a:lnTo>
                <a:lnTo>
                  <a:pt x="842010" y="758202"/>
                </a:lnTo>
                <a:lnTo>
                  <a:pt x="854710" y="763536"/>
                </a:lnTo>
                <a:lnTo>
                  <a:pt x="868680" y="770394"/>
                </a:lnTo>
                <a:lnTo>
                  <a:pt x="868680" y="769632"/>
                </a:lnTo>
                <a:lnTo>
                  <a:pt x="881380" y="776490"/>
                </a:lnTo>
                <a:lnTo>
                  <a:pt x="908050" y="790206"/>
                </a:lnTo>
                <a:lnTo>
                  <a:pt x="906780" y="790206"/>
                </a:lnTo>
                <a:lnTo>
                  <a:pt x="908050" y="790956"/>
                </a:lnTo>
                <a:lnTo>
                  <a:pt x="932180" y="805446"/>
                </a:lnTo>
                <a:lnTo>
                  <a:pt x="956310" y="822210"/>
                </a:lnTo>
                <a:lnTo>
                  <a:pt x="967740" y="830592"/>
                </a:lnTo>
                <a:lnTo>
                  <a:pt x="980440" y="839736"/>
                </a:lnTo>
                <a:lnTo>
                  <a:pt x="979170" y="839736"/>
                </a:lnTo>
                <a:lnTo>
                  <a:pt x="980440" y="840651"/>
                </a:lnTo>
                <a:lnTo>
                  <a:pt x="991870" y="848880"/>
                </a:lnTo>
                <a:lnTo>
                  <a:pt x="990600" y="848880"/>
                </a:lnTo>
                <a:lnTo>
                  <a:pt x="991870" y="849972"/>
                </a:lnTo>
                <a:lnTo>
                  <a:pt x="1002030" y="858786"/>
                </a:lnTo>
                <a:lnTo>
                  <a:pt x="1002030" y="858024"/>
                </a:lnTo>
                <a:lnTo>
                  <a:pt x="1024890" y="878598"/>
                </a:lnTo>
                <a:lnTo>
                  <a:pt x="1023620" y="877836"/>
                </a:lnTo>
                <a:lnTo>
                  <a:pt x="1024890" y="879132"/>
                </a:lnTo>
                <a:lnTo>
                  <a:pt x="1045210" y="899934"/>
                </a:lnTo>
                <a:lnTo>
                  <a:pt x="1043940" y="899172"/>
                </a:lnTo>
                <a:lnTo>
                  <a:pt x="1045210" y="900544"/>
                </a:lnTo>
                <a:lnTo>
                  <a:pt x="1064260" y="921270"/>
                </a:lnTo>
                <a:lnTo>
                  <a:pt x="1083310" y="944892"/>
                </a:lnTo>
                <a:lnTo>
                  <a:pt x="1083310" y="944130"/>
                </a:lnTo>
                <a:lnTo>
                  <a:pt x="1101090" y="968514"/>
                </a:lnTo>
                <a:lnTo>
                  <a:pt x="1101090" y="967752"/>
                </a:lnTo>
                <a:lnTo>
                  <a:pt x="1117600" y="993660"/>
                </a:lnTo>
                <a:lnTo>
                  <a:pt x="1117600" y="992898"/>
                </a:lnTo>
                <a:lnTo>
                  <a:pt x="1140460" y="1031760"/>
                </a:lnTo>
                <a:lnTo>
                  <a:pt x="1154430" y="1059192"/>
                </a:lnTo>
                <a:lnTo>
                  <a:pt x="1154430" y="1058430"/>
                </a:lnTo>
                <a:lnTo>
                  <a:pt x="1159510" y="1072908"/>
                </a:lnTo>
                <a:lnTo>
                  <a:pt x="1159510" y="1072146"/>
                </a:lnTo>
                <a:lnTo>
                  <a:pt x="1167130" y="1086624"/>
                </a:lnTo>
                <a:lnTo>
                  <a:pt x="1165860" y="1086624"/>
                </a:lnTo>
                <a:lnTo>
                  <a:pt x="1167130" y="1089520"/>
                </a:lnTo>
                <a:lnTo>
                  <a:pt x="1172210" y="1101102"/>
                </a:lnTo>
                <a:lnTo>
                  <a:pt x="1172210" y="1100340"/>
                </a:lnTo>
                <a:lnTo>
                  <a:pt x="1182370" y="1129296"/>
                </a:lnTo>
                <a:lnTo>
                  <a:pt x="1187450" y="1144536"/>
                </a:lnTo>
                <a:lnTo>
                  <a:pt x="1187450" y="1143774"/>
                </a:lnTo>
                <a:lnTo>
                  <a:pt x="1196340" y="1174254"/>
                </a:lnTo>
                <a:lnTo>
                  <a:pt x="1196340" y="1173492"/>
                </a:lnTo>
                <a:lnTo>
                  <a:pt x="1203960" y="1203972"/>
                </a:lnTo>
                <a:lnTo>
                  <a:pt x="1207770" y="1219974"/>
                </a:lnTo>
                <a:lnTo>
                  <a:pt x="1207770" y="1219212"/>
                </a:lnTo>
                <a:lnTo>
                  <a:pt x="1211580" y="1251216"/>
                </a:lnTo>
                <a:lnTo>
                  <a:pt x="1211580" y="1250454"/>
                </a:lnTo>
                <a:lnTo>
                  <a:pt x="1214120" y="1266456"/>
                </a:lnTo>
                <a:lnTo>
                  <a:pt x="1217930" y="1315224"/>
                </a:lnTo>
                <a:lnTo>
                  <a:pt x="1217930" y="1314462"/>
                </a:lnTo>
                <a:lnTo>
                  <a:pt x="1219200" y="1331226"/>
                </a:lnTo>
                <a:lnTo>
                  <a:pt x="1219200" y="1379994"/>
                </a:lnTo>
                <a:lnTo>
                  <a:pt x="1216660" y="1396758"/>
                </a:lnTo>
                <a:lnTo>
                  <a:pt x="1216660" y="1411998"/>
                </a:lnTo>
                <a:lnTo>
                  <a:pt x="1214120" y="1428762"/>
                </a:lnTo>
                <a:lnTo>
                  <a:pt x="1214120" y="1428000"/>
                </a:lnTo>
                <a:lnTo>
                  <a:pt x="1212850" y="1444002"/>
                </a:lnTo>
                <a:lnTo>
                  <a:pt x="1209040" y="1460004"/>
                </a:lnTo>
                <a:lnTo>
                  <a:pt x="1210310" y="1460004"/>
                </a:lnTo>
                <a:lnTo>
                  <a:pt x="1207770" y="1475244"/>
                </a:lnTo>
                <a:lnTo>
                  <a:pt x="1203960" y="1491246"/>
                </a:lnTo>
                <a:lnTo>
                  <a:pt x="1203960" y="1490484"/>
                </a:lnTo>
                <a:lnTo>
                  <a:pt x="1200150" y="1506486"/>
                </a:lnTo>
                <a:lnTo>
                  <a:pt x="1200150" y="1505724"/>
                </a:lnTo>
                <a:lnTo>
                  <a:pt x="1196340" y="1521726"/>
                </a:lnTo>
                <a:lnTo>
                  <a:pt x="1196340" y="1520964"/>
                </a:lnTo>
                <a:lnTo>
                  <a:pt x="1188720" y="1551444"/>
                </a:lnTo>
                <a:lnTo>
                  <a:pt x="1188720" y="1550682"/>
                </a:lnTo>
                <a:lnTo>
                  <a:pt x="1182370" y="1565922"/>
                </a:lnTo>
                <a:lnTo>
                  <a:pt x="1182370" y="1565160"/>
                </a:lnTo>
                <a:lnTo>
                  <a:pt x="1177290" y="1580400"/>
                </a:lnTo>
                <a:lnTo>
                  <a:pt x="1177290" y="1579638"/>
                </a:lnTo>
                <a:lnTo>
                  <a:pt x="1172210" y="1594878"/>
                </a:lnTo>
                <a:lnTo>
                  <a:pt x="1172210" y="1594116"/>
                </a:lnTo>
                <a:lnTo>
                  <a:pt x="1165860" y="1608594"/>
                </a:lnTo>
                <a:lnTo>
                  <a:pt x="1167130" y="1608594"/>
                </a:lnTo>
                <a:lnTo>
                  <a:pt x="1159510" y="1623072"/>
                </a:lnTo>
                <a:lnTo>
                  <a:pt x="1160780" y="1622310"/>
                </a:lnTo>
                <a:lnTo>
                  <a:pt x="1154430" y="1636788"/>
                </a:lnTo>
                <a:lnTo>
                  <a:pt x="1154430" y="1636026"/>
                </a:lnTo>
                <a:lnTo>
                  <a:pt x="1140460" y="1663458"/>
                </a:lnTo>
                <a:lnTo>
                  <a:pt x="1140460" y="1662696"/>
                </a:lnTo>
                <a:lnTo>
                  <a:pt x="1132840" y="1676412"/>
                </a:lnTo>
                <a:lnTo>
                  <a:pt x="1117600" y="1702320"/>
                </a:lnTo>
                <a:lnTo>
                  <a:pt x="1117600" y="1701558"/>
                </a:lnTo>
                <a:lnTo>
                  <a:pt x="1101090" y="1727466"/>
                </a:lnTo>
                <a:lnTo>
                  <a:pt x="1101090" y="1726704"/>
                </a:lnTo>
                <a:lnTo>
                  <a:pt x="1083310" y="1751088"/>
                </a:lnTo>
                <a:lnTo>
                  <a:pt x="1083310" y="1750326"/>
                </a:lnTo>
                <a:lnTo>
                  <a:pt x="1064260" y="1773948"/>
                </a:lnTo>
                <a:lnTo>
                  <a:pt x="1064260" y="1773186"/>
                </a:lnTo>
                <a:lnTo>
                  <a:pt x="1043940" y="1796046"/>
                </a:lnTo>
                <a:lnTo>
                  <a:pt x="1045210" y="1795284"/>
                </a:lnTo>
                <a:lnTo>
                  <a:pt x="1023620" y="1816620"/>
                </a:lnTo>
                <a:lnTo>
                  <a:pt x="1024890" y="1816620"/>
                </a:lnTo>
                <a:lnTo>
                  <a:pt x="1002030" y="1837194"/>
                </a:lnTo>
                <a:lnTo>
                  <a:pt x="1002030" y="1836432"/>
                </a:lnTo>
                <a:lnTo>
                  <a:pt x="990600" y="1846338"/>
                </a:lnTo>
                <a:lnTo>
                  <a:pt x="991870" y="1846338"/>
                </a:lnTo>
                <a:lnTo>
                  <a:pt x="979170" y="1855482"/>
                </a:lnTo>
                <a:lnTo>
                  <a:pt x="980440" y="1855482"/>
                </a:lnTo>
                <a:lnTo>
                  <a:pt x="967740" y="1864626"/>
                </a:lnTo>
                <a:lnTo>
                  <a:pt x="956310" y="1873008"/>
                </a:lnTo>
                <a:lnTo>
                  <a:pt x="932180" y="1889772"/>
                </a:lnTo>
                <a:lnTo>
                  <a:pt x="895350" y="1911870"/>
                </a:lnTo>
                <a:lnTo>
                  <a:pt x="881380" y="1918728"/>
                </a:lnTo>
                <a:lnTo>
                  <a:pt x="868680" y="1925586"/>
                </a:lnTo>
                <a:lnTo>
                  <a:pt x="868680" y="1924824"/>
                </a:lnTo>
                <a:lnTo>
                  <a:pt x="854710" y="1931682"/>
                </a:lnTo>
                <a:lnTo>
                  <a:pt x="854710" y="1930920"/>
                </a:lnTo>
                <a:lnTo>
                  <a:pt x="842010" y="1937016"/>
                </a:lnTo>
                <a:lnTo>
                  <a:pt x="814070" y="1947684"/>
                </a:lnTo>
                <a:lnTo>
                  <a:pt x="815340" y="1947684"/>
                </a:lnTo>
                <a:lnTo>
                  <a:pt x="800100" y="1952256"/>
                </a:lnTo>
                <a:lnTo>
                  <a:pt x="801370" y="1952256"/>
                </a:lnTo>
                <a:lnTo>
                  <a:pt x="772160" y="1961400"/>
                </a:lnTo>
                <a:lnTo>
                  <a:pt x="773430" y="1960638"/>
                </a:lnTo>
                <a:lnTo>
                  <a:pt x="742950" y="1968258"/>
                </a:lnTo>
                <a:lnTo>
                  <a:pt x="744220" y="1968258"/>
                </a:lnTo>
                <a:lnTo>
                  <a:pt x="728980" y="1971306"/>
                </a:lnTo>
                <a:lnTo>
                  <a:pt x="713740" y="1973592"/>
                </a:lnTo>
                <a:lnTo>
                  <a:pt x="699770" y="1975878"/>
                </a:lnTo>
                <a:lnTo>
                  <a:pt x="669290" y="1978926"/>
                </a:lnTo>
                <a:lnTo>
                  <a:pt x="670560" y="1978926"/>
                </a:lnTo>
                <a:lnTo>
                  <a:pt x="655320" y="1980336"/>
                </a:lnTo>
                <a:lnTo>
                  <a:pt x="655320" y="2008695"/>
                </a:lnTo>
                <a:lnTo>
                  <a:pt x="656590" y="2008644"/>
                </a:lnTo>
                <a:lnTo>
                  <a:pt x="670560" y="2007247"/>
                </a:lnTo>
                <a:lnTo>
                  <a:pt x="704850" y="2003831"/>
                </a:lnTo>
                <a:lnTo>
                  <a:pt x="744220" y="1996808"/>
                </a:lnTo>
                <a:lnTo>
                  <a:pt x="753110" y="1995220"/>
                </a:lnTo>
                <a:lnTo>
                  <a:pt x="772160" y="1990128"/>
                </a:lnTo>
                <a:lnTo>
                  <a:pt x="798830" y="1983003"/>
                </a:lnTo>
                <a:lnTo>
                  <a:pt x="801370" y="1982101"/>
                </a:lnTo>
                <a:lnTo>
                  <a:pt x="815340" y="1977174"/>
                </a:lnTo>
                <a:lnTo>
                  <a:pt x="843280" y="1967306"/>
                </a:lnTo>
                <a:lnTo>
                  <a:pt x="886460" y="1948319"/>
                </a:lnTo>
                <a:lnTo>
                  <a:pt x="927100" y="1926221"/>
                </a:lnTo>
                <a:lnTo>
                  <a:pt x="966470" y="1901139"/>
                </a:lnTo>
                <a:lnTo>
                  <a:pt x="991870" y="1881924"/>
                </a:lnTo>
                <a:lnTo>
                  <a:pt x="1003300" y="1873275"/>
                </a:lnTo>
                <a:lnTo>
                  <a:pt x="1037590" y="1842782"/>
                </a:lnTo>
                <a:lnTo>
                  <a:pt x="1070610" y="1809826"/>
                </a:lnTo>
                <a:lnTo>
                  <a:pt x="1101090" y="1774583"/>
                </a:lnTo>
                <a:lnTo>
                  <a:pt x="1127760" y="1737207"/>
                </a:lnTo>
                <a:lnTo>
                  <a:pt x="1153160" y="1697863"/>
                </a:lnTo>
                <a:lnTo>
                  <a:pt x="1160780" y="1684147"/>
                </a:lnTo>
                <a:lnTo>
                  <a:pt x="1167130" y="1672729"/>
                </a:lnTo>
                <a:lnTo>
                  <a:pt x="1195070" y="1613966"/>
                </a:lnTo>
                <a:lnTo>
                  <a:pt x="1210310" y="1573136"/>
                </a:lnTo>
                <a:lnTo>
                  <a:pt x="1225550" y="1524203"/>
                </a:lnTo>
                <a:lnTo>
                  <a:pt x="1235710" y="1477543"/>
                </a:lnTo>
                <a:lnTo>
                  <a:pt x="1243330" y="1429931"/>
                </a:lnTo>
                <a:lnTo>
                  <a:pt x="1247140" y="1381518"/>
                </a:lnTo>
                <a:lnTo>
                  <a:pt x="1247140" y="1313700"/>
                </a:lnTo>
                <a:close/>
              </a:path>
              <a:path w="4296409" h="2695575">
                <a:moveTo>
                  <a:pt x="3124962" y="1710626"/>
                </a:moveTo>
                <a:lnTo>
                  <a:pt x="3124949" y="1309497"/>
                </a:lnTo>
                <a:lnTo>
                  <a:pt x="3122422" y="1418082"/>
                </a:lnTo>
                <a:lnTo>
                  <a:pt x="3119882" y="1471422"/>
                </a:lnTo>
                <a:lnTo>
                  <a:pt x="3119882" y="1470660"/>
                </a:lnTo>
                <a:lnTo>
                  <a:pt x="3117342" y="1523238"/>
                </a:lnTo>
                <a:lnTo>
                  <a:pt x="3112262" y="1575054"/>
                </a:lnTo>
                <a:lnTo>
                  <a:pt x="3112262" y="1574292"/>
                </a:lnTo>
                <a:lnTo>
                  <a:pt x="3102102" y="1674876"/>
                </a:lnTo>
                <a:lnTo>
                  <a:pt x="3102102" y="1674114"/>
                </a:lnTo>
                <a:lnTo>
                  <a:pt x="3094482" y="1722882"/>
                </a:lnTo>
                <a:lnTo>
                  <a:pt x="3094482" y="1722120"/>
                </a:lnTo>
                <a:lnTo>
                  <a:pt x="3079242" y="1815084"/>
                </a:lnTo>
                <a:lnTo>
                  <a:pt x="3069082" y="1860042"/>
                </a:lnTo>
                <a:lnTo>
                  <a:pt x="3069082" y="1859280"/>
                </a:lnTo>
                <a:lnTo>
                  <a:pt x="3060192" y="1902714"/>
                </a:lnTo>
                <a:lnTo>
                  <a:pt x="3048762" y="1944624"/>
                </a:lnTo>
                <a:lnTo>
                  <a:pt x="3048762" y="1943862"/>
                </a:lnTo>
                <a:lnTo>
                  <a:pt x="3037332" y="1984248"/>
                </a:lnTo>
                <a:lnTo>
                  <a:pt x="3037332" y="1983486"/>
                </a:lnTo>
                <a:lnTo>
                  <a:pt x="3025902" y="2022348"/>
                </a:lnTo>
                <a:lnTo>
                  <a:pt x="3013202" y="2058924"/>
                </a:lnTo>
                <a:lnTo>
                  <a:pt x="3000502" y="2093976"/>
                </a:lnTo>
                <a:lnTo>
                  <a:pt x="2986532" y="2127504"/>
                </a:lnTo>
                <a:lnTo>
                  <a:pt x="2986532" y="2126742"/>
                </a:lnTo>
                <a:lnTo>
                  <a:pt x="2972562" y="2158746"/>
                </a:lnTo>
                <a:lnTo>
                  <a:pt x="2972562" y="2157984"/>
                </a:lnTo>
                <a:lnTo>
                  <a:pt x="2957322" y="2187702"/>
                </a:lnTo>
                <a:lnTo>
                  <a:pt x="2958592" y="2186940"/>
                </a:lnTo>
                <a:lnTo>
                  <a:pt x="2942082" y="2215134"/>
                </a:lnTo>
                <a:lnTo>
                  <a:pt x="2943352" y="2214372"/>
                </a:lnTo>
                <a:lnTo>
                  <a:pt x="2926842" y="2240280"/>
                </a:lnTo>
                <a:lnTo>
                  <a:pt x="2926842" y="2239518"/>
                </a:lnTo>
                <a:lnTo>
                  <a:pt x="2911602" y="2263140"/>
                </a:lnTo>
                <a:lnTo>
                  <a:pt x="2911602" y="2262378"/>
                </a:lnTo>
                <a:lnTo>
                  <a:pt x="2893822" y="2283714"/>
                </a:lnTo>
                <a:lnTo>
                  <a:pt x="2895092" y="2282952"/>
                </a:lnTo>
                <a:lnTo>
                  <a:pt x="2878582" y="2302002"/>
                </a:lnTo>
                <a:lnTo>
                  <a:pt x="2878582" y="2301240"/>
                </a:lnTo>
                <a:lnTo>
                  <a:pt x="2860802" y="2318004"/>
                </a:lnTo>
                <a:lnTo>
                  <a:pt x="2862072" y="2317242"/>
                </a:lnTo>
                <a:lnTo>
                  <a:pt x="2844292" y="2331720"/>
                </a:lnTo>
                <a:lnTo>
                  <a:pt x="2844292" y="2330958"/>
                </a:lnTo>
                <a:lnTo>
                  <a:pt x="2827337" y="2341867"/>
                </a:lnTo>
                <a:lnTo>
                  <a:pt x="2826512" y="2342286"/>
                </a:lnTo>
                <a:lnTo>
                  <a:pt x="2808732" y="2351532"/>
                </a:lnTo>
                <a:lnTo>
                  <a:pt x="2810002" y="2350770"/>
                </a:lnTo>
                <a:lnTo>
                  <a:pt x="2792539" y="2357056"/>
                </a:lnTo>
                <a:lnTo>
                  <a:pt x="2774442" y="2360676"/>
                </a:lnTo>
                <a:lnTo>
                  <a:pt x="2775712" y="2360676"/>
                </a:lnTo>
                <a:lnTo>
                  <a:pt x="2757881" y="2362111"/>
                </a:lnTo>
                <a:lnTo>
                  <a:pt x="2759202" y="2362200"/>
                </a:lnTo>
                <a:lnTo>
                  <a:pt x="2757881" y="2362200"/>
                </a:lnTo>
                <a:lnTo>
                  <a:pt x="2757881" y="2388793"/>
                </a:lnTo>
                <a:lnTo>
                  <a:pt x="2759202" y="2388793"/>
                </a:lnTo>
                <a:lnTo>
                  <a:pt x="2775712" y="2388857"/>
                </a:lnTo>
                <a:lnTo>
                  <a:pt x="2779522" y="2388870"/>
                </a:lnTo>
                <a:lnTo>
                  <a:pt x="2790952" y="2386457"/>
                </a:lnTo>
                <a:lnTo>
                  <a:pt x="2793492" y="2385923"/>
                </a:lnTo>
                <a:lnTo>
                  <a:pt x="2801112" y="2384298"/>
                </a:lnTo>
                <a:lnTo>
                  <a:pt x="2854452" y="2358085"/>
                </a:lnTo>
                <a:lnTo>
                  <a:pt x="2884932" y="2333409"/>
                </a:lnTo>
                <a:lnTo>
                  <a:pt x="2895092" y="2323122"/>
                </a:lnTo>
                <a:lnTo>
                  <a:pt x="2914142" y="2303843"/>
                </a:lnTo>
                <a:lnTo>
                  <a:pt x="2940812" y="2269833"/>
                </a:lnTo>
                <a:lnTo>
                  <a:pt x="2943352" y="2266035"/>
                </a:lnTo>
                <a:lnTo>
                  <a:pt x="2958592" y="2243226"/>
                </a:lnTo>
                <a:lnTo>
                  <a:pt x="2966212" y="2231821"/>
                </a:lnTo>
                <a:lnTo>
                  <a:pt x="2989072" y="2190242"/>
                </a:lnTo>
                <a:lnTo>
                  <a:pt x="3010662" y="2145538"/>
                </a:lnTo>
                <a:lnTo>
                  <a:pt x="3029712" y="2098154"/>
                </a:lnTo>
                <a:lnTo>
                  <a:pt x="3047492" y="2048522"/>
                </a:lnTo>
                <a:lnTo>
                  <a:pt x="3064002" y="1997087"/>
                </a:lnTo>
                <a:lnTo>
                  <a:pt x="3091942" y="1890572"/>
                </a:lnTo>
                <a:lnTo>
                  <a:pt x="3103372" y="1836381"/>
                </a:lnTo>
                <a:lnTo>
                  <a:pt x="3113532" y="1782140"/>
                </a:lnTo>
                <a:lnTo>
                  <a:pt x="3122422" y="1728292"/>
                </a:lnTo>
                <a:lnTo>
                  <a:pt x="3124962" y="1710626"/>
                </a:lnTo>
                <a:close/>
              </a:path>
              <a:path w="4296409" h="2695575">
                <a:moveTo>
                  <a:pt x="3152902" y="1254252"/>
                </a:moveTo>
                <a:lnTo>
                  <a:pt x="3151632" y="1200150"/>
                </a:lnTo>
                <a:lnTo>
                  <a:pt x="3147822" y="1140421"/>
                </a:lnTo>
                <a:lnTo>
                  <a:pt x="3132582" y="972591"/>
                </a:lnTo>
                <a:lnTo>
                  <a:pt x="3126232" y="920445"/>
                </a:lnTo>
                <a:lnTo>
                  <a:pt x="3118612" y="870191"/>
                </a:lnTo>
                <a:lnTo>
                  <a:pt x="3109722" y="821829"/>
                </a:lnTo>
                <a:lnTo>
                  <a:pt x="3102102" y="775360"/>
                </a:lnTo>
                <a:lnTo>
                  <a:pt x="3091942" y="730796"/>
                </a:lnTo>
                <a:lnTo>
                  <a:pt x="3081782" y="688136"/>
                </a:lnTo>
                <a:lnTo>
                  <a:pt x="3071622" y="647357"/>
                </a:lnTo>
                <a:lnTo>
                  <a:pt x="3060192" y="608482"/>
                </a:lnTo>
                <a:lnTo>
                  <a:pt x="3048762" y="571500"/>
                </a:lnTo>
                <a:lnTo>
                  <a:pt x="3023362" y="503237"/>
                </a:lnTo>
                <a:lnTo>
                  <a:pt x="2996692" y="442544"/>
                </a:lnTo>
                <a:lnTo>
                  <a:pt x="2953512" y="365747"/>
                </a:lnTo>
                <a:lnTo>
                  <a:pt x="2923032" y="324027"/>
                </a:lnTo>
                <a:lnTo>
                  <a:pt x="2891282" y="289890"/>
                </a:lnTo>
                <a:lnTo>
                  <a:pt x="2858262" y="263347"/>
                </a:lnTo>
                <a:lnTo>
                  <a:pt x="2808732" y="237744"/>
                </a:lnTo>
                <a:lnTo>
                  <a:pt x="2759202" y="229273"/>
                </a:lnTo>
                <a:lnTo>
                  <a:pt x="2756662" y="229273"/>
                </a:lnTo>
                <a:lnTo>
                  <a:pt x="2707132" y="237744"/>
                </a:lnTo>
                <a:lnTo>
                  <a:pt x="2656332" y="263347"/>
                </a:lnTo>
                <a:lnTo>
                  <a:pt x="2624582" y="289890"/>
                </a:lnTo>
                <a:lnTo>
                  <a:pt x="2592832" y="324027"/>
                </a:lnTo>
                <a:lnTo>
                  <a:pt x="2562352" y="365747"/>
                </a:lnTo>
                <a:lnTo>
                  <a:pt x="2517902" y="442544"/>
                </a:lnTo>
                <a:lnTo>
                  <a:pt x="2505202" y="471944"/>
                </a:lnTo>
                <a:lnTo>
                  <a:pt x="2491232" y="503237"/>
                </a:lnTo>
                <a:lnTo>
                  <a:pt x="2465832" y="571500"/>
                </a:lnTo>
                <a:lnTo>
                  <a:pt x="2454402" y="608482"/>
                </a:lnTo>
                <a:lnTo>
                  <a:pt x="2442972" y="647357"/>
                </a:lnTo>
                <a:lnTo>
                  <a:pt x="2432812" y="688136"/>
                </a:lnTo>
                <a:lnTo>
                  <a:pt x="2422652" y="730796"/>
                </a:lnTo>
                <a:lnTo>
                  <a:pt x="2413762" y="775360"/>
                </a:lnTo>
                <a:lnTo>
                  <a:pt x="2395982" y="870191"/>
                </a:lnTo>
                <a:lnTo>
                  <a:pt x="2389632" y="920445"/>
                </a:lnTo>
                <a:lnTo>
                  <a:pt x="2382012" y="972591"/>
                </a:lnTo>
                <a:lnTo>
                  <a:pt x="2366772" y="1140421"/>
                </a:lnTo>
                <a:lnTo>
                  <a:pt x="2364232" y="1200150"/>
                </a:lnTo>
                <a:lnTo>
                  <a:pt x="2362962" y="1254252"/>
                </a:lnTo>
                <a:lnTo>
                  <a:pt x="2362962" y="1364742"/>
                </a:lnTo>
                <a:lnTo>
                  <a:pt x="2364232" y="1418844"/>
                </a:lnTo>
                <a:lnTo>
                  <a:pt x="2366772" y="1472946"/>
                </a:lnTo>
                <a:lnTo>
                  <a:pt x="2370582" y="1525524"/>
                </a:lnTo>
                <a:lnTo>
                  <a:pt x="2371852" y="1552663"/>
                </a:lnTo>
                <a:lnTo>
                  <a:pt x="2376932" y="1620367"/>
                </a:lnTo>
                <a:lnTo>
                  <a:pt x="2382012" y="1659877"/>
                </a:lnTo>
                <a:lnTo>
                  <a:pt x="2390902" y="1720494"/>
                </a:lnTo>
                <a:lnTo>
                  <a:pt x="2394712" y="1747545"/>
                </a:lnTo>
                <a:lnTo>
                  <a:pt x="2403602" y="1794662"/>
                </a:lnTo>
                <a:lnTo>
                  <a:pt x="2423922" y="1892769"/>
                </a:lnTo>
                <a:lnTo>
                  <a:pt x="2436622" y="1942706"/>
                </a:lnTo>
                <a:lnTo>
                  <a:pt x="2450592" y="1992541"/>
                </a:lnTo>
                <a:lnTo>
                  <a:pt x="2465832" y="2041728"/>
                </a:lnTo>
                <a:lnTo>
                  <a:pt x="2482342" y="2089734"/>
                </a:lnTo>
                <a:lnTo>
                  <a:pt x="2501392" y="2136038"/>
                </a:lnTo>
                <a:lnTo>
                  <a:pt x="2520442" y="2180107"/>
                </a:lnTo>
                <a:lnTo>
                  <a:pt x="2542032" y="2221420"/>
                </a:lnTo>
                <a:lnTo>
                  <a:pt x="2566162" y="2259444"/>
                </a:lnTo>
                <a:lnTo>
                  <a:pt x="2590292" y="2293632"/>
                </a:lnTo>
                <a:lnTo>
                  <a:pt x="2602992" y="2307844"/>
                </a:lnTo>
                <a:lnTo>
                  <a:pt x="2616962" y="2323477"/>
                </a:lnTo>
                <a:lnTo>
                  <a:pt x="2619502" y="2325649"/>
                </a:lnTo>
                <a:lnTo>
                  <a:pt x="2636012" y="2339759"/>
                </a:lnTo>
                <a:lnTo>
                  <a:pt x="2646172" y="2348446"/>
                </a:lnTo>
                <a:lnTo>
                  <a:pt x="2652522" y="2352510"/>
                </a:lnTo>
                <a:lnTo>
                  <a:pt x="2670302" y="2363914"/>
                </a:lnTo>
                <a:lnTo>
                  <a:pt x="2676652" y="2367991"/>
                </a:lnTo>
                <a:lnTo>
                  <a:pt x="2688082" y="2372893"/>
                </a:lnTo>
                <a:lnTo>
                  <a:pt x="2705862" y="2380513"/>
                </a:lnTo>
                <a:lnTo>
                  <a:pt x="2708402" y="2381605"/>
                </a:lnTo>
                <a:lnTo>
                  <a:pt x="2721102" y="2384247"/>
                </a:lnTo>
                <a:lnTo>
                  <a:pt x="2723642" y="2384768"/>
                </a:lnTo>
                <a:lnTo>
                  <a:pt x="2738882" y="2387943"/>
                </a:lnTo>
                <a:lnTo>
                  <a:pt x="2742692" y="2388743"/>
                </a:lnTo>
                <a:lnTo>
                  <a:pt x="2756662" y="2388793"/>
                </a:lnTo>
                <a:lnTo>
                  <a:pt x="2756662" y="2362200"/>
                </a:lnTo>
                <a:lnTo>
                  <a:pt x="2756662" y="2362009"/>
                </a:lnTo>
                <a:lnTo>
                  <a:pt x="2738882" y="2360676"/>
                </a:lnTo>
                <a:lnTo>
                  <a:pt x="2741422" y="2360676"/>
                </a:lnTo>
                <a:lnTo>
                  <a:pt x="2721978" y="2357043"/>
                </a:lnTo>
                <a:lnTo>
                  <a:pt x="2704592" y="2350770"/>
                </a:lnTo>
                <a:lnTo>
                  <a:pt x="2705862" y="2351532"/>
                </a:lnTo>
                <a:lnTo>
                  <a:pt x="2687243" y="2341867"/>
                </a:lnTo>
                <a:lnTo>
                  <a:pt x="2686812" y="2341575"/>
                </a:lnTo>
                <a:lnTo>
                  <a:pt x="2670302" y="2330958"/>
                </a:lnTo>
                <a:lnTo>
                  <a:pt x="2671572" y="2331720"/>
                </a:lnTo>
                <a:lnTo>
                  <a:pt x="2652522" y="2317242"/>
                </a:lnTo>
                <a:lnTo>
                  <a:pt x="2653792" y="2318004"/>
                </a:lnTo>
                <a:lnTo>
                  <a:pt x="2636012" y="2301240"/>
                </a:lnTo>
                <a:lnTo>
                  <a:pt x="2637282" y="2302002"/>
                </a:lnTo>
                <a:lnTo>
                  <a:pt x="2619502" y="2282952"/>
                </a:lnTo>
                <a:lnTo>
                  <a:pt x="2620772" y="2283714"/>
                </a:lnTo>
                <a:lnTo>
                  <a:pt x="2602992" y="2262378"/>
                </a:lnTo>
                <a:lnTo>
                  <a:pt x="2604262" y="2263140"/>
                </a:lnTo>
                <a:lnTo>
                  <a:pt x="2587752" y="2239518"/>
                </a:lnTo>
                <a:lnTo>
                  <a:pt x="2587752" y="2240280"/>
                </a:lnTo>
                <a:lnTo>
                  <a:pt x="2572512" y="2214372"/>
                </a:lnTo>
                <a:lnTo>
                  <a:pt x="2572512" y="2215134"/>
                </a:lnTo>
                <a:lnTo>
                  <a:pt x="2557272" y="2186940"/>
                </a:lnTo>
                <a:lnTo>
                  <a:pt x="2557272" y="2187702"/>
                </a:lnTo>
                <a:lnTo>
                  <a:pt x="2542032" y="2157984"/>
                </a:lnTo>
                <a:lnTo>
                  <a:pt x="2542032" y="2158746"/>
                </a:lnTo>
                <a:lnTo>
                  <a:pt x="2528062" y="2126742"/>
                </a:lnTo>
                <a:lnTo>
                  <a:pt x="2528062" y="2127504"/>
                </a:lnTo>
                <a:lnTo>
                  <a:pt x="2515362" y="2093976"/>
                </a:lnTo>
                <a:lnTo>
                  <a:pt x="2501392" y="2058924"/>
                </a:lnTo>
                <a:lnTo>
                  <a:pt x="2488692" y="2022348"/>
                </a:lnTo>
                <a:lnTo>
                  <a:pt x="2477262" y="1983486"/>
                </a:lnTo>
                <a:lnTo>
                  <a:pt x="2477262" y="1984248"/>
                </a:lnTo>
                <a:lnTo>
                  <a:pt x="2465832" y="1943862"/>
                </a:lnTo>
                <a:lnTo>
                  <a:pt x="2465832" y="1944624"/>
                </a:lnTo>
                <a:lnTo>
                  <a:pt x="2445512" y="1859280"/>
                </a:lnTo>
                <a:lnTo>
                  <a:pt x="2445512" y="1860042"/>
                </a:lnTo>
                <a:lnTo>
                  <a:pt x="2427732" y="1769364"/>
                </a:lnTo>
                <a:lnTo>
                  <a:pt x="2420112" y="1722120"/>
                </a:lnTo>
                <a:lnTo>
                  <a:pt x="2420112" y="1722882"/>
                </a:lnTo>
                <a:lnTo>
                  <a:pt x="2413762" y="1674114"/>
                </a:lnTo>
                <a:lnTo>
                  <a:pt x="2413762" y="1674876"/>
                </a:lnTo>
                <a:lnTo>
                  <a:pt x="2408682" y="1625346"/>
                </a:lnTo>
                <a:lnTo>
                  <a:pt x="2402332" y="1574292"/>
                </a:lnTo>
                <a:lnTo>
                  <a:pt x="2402332" y="1575054"/>
                </a:lnTo>
                <a:lnTo>
                  <a:pt x="2394712" y="1470660"/>
                </a:lnTo>
                <a:lnTo>
                  <a:pt x="2394712" y="1471422"/>
                </a:lnTo>
                <a:lnTo>
                  <a:pt x="2393442" y="1418082"/>
                </a:lnTo>
                <a:lnTo>
                  <a:pt x="2390902" y="1363980"/>
                </a:lnTo>
                <a:lnTo>
                  <a:pt x="2390902" y="1255014"/>
                </a:lnTo>
                <a:lnTo>
                  <a:pt x="2392172" y="1202474"/>
                </a:lnTo>
                <a:lnTo>
                  <a:pt x="2394712" y="1150200"/>
                </a:lnTo>
                <a:lnTo>
                  <a:pt x="2402332" y="1045933"/>
                </a:lnTo>
                <a:lnTo>
                  <a:pt x="2413762" y="944118"/>
                </a:lnTo>
                <a:lnTo>
                  <a:pt x="2413762" y="944880"/>
                </a:lnTo>
                <a:lnTo>
                  <a:pt x="2420112" y="896112"/>
                </a:lnTo>
                <a:lnTo>
                  <a:pt x="2420112" y="896874"/>
                </a:lnTo>
                <a:lnTo>
                  <a:pt x="2427732" y="849630"/>
                </a:lnTo>
                <a:lnTo>
                  <a:pt x="2445512" y="758952"/>
                </a:lnTo>
                <a:lnTo>
                  <a:pt x="2445512" y="759714"/>
                </a:lnTo>
                <a:lnTo>
                  <a:pt x="2465832" y="674370"/>
                </a:lnTo>
                <a:lnTo>
                  <a:pt x="2465832" y="675132"/>
                </a:lnTo>
                <a:lnTo>
                  <a:pt x="2477262" y="634746"/>
                </a:lnTo>
                <a:lnTo>
                  <a:pt x="2488692" y="596646"/>
                </a:lnTo>
                <a:lnTo>
                  <a:pt x="2501392" y="560070"/>
                </a:lnTo>
                <a:lnTo>
                  <a:pt x="2515362" y="525018"/>
                </a:lnTo>
                <a:lnTo>
                  <a:pt x="2528062" y="491490"/>
                </a:lnTo>
                <a:lnTo>
                  <a:pt x="2528062" y="492252"/>
                </a:lnTo>
                <a:lnTo>
                  <a:pt x="2542032" y="460248"/>
                </a:lnTo>
                <a:lnTo>
                  <a:pt x="2542032" y="461010"/>
                </a:lnTo>
                <a:lnTo>
                  <a:pt x="2557272" y="431292"/>
                </a:lnTo>
                <a:lnTo>
                  <a:pt x="2557272" y="432054"/>
                </a:lnTo>
                <a:lnTo>
                  <a:pt x="2572512" y="403860"/>
                </a:lnTo>
                <a:lnTo>
                  <a:pt x="2572512" y="404622"/>
                </a:lnTo>
                <a:lnTo>
                  <a:pt x="2587752" y="378714"/>
                </a:lnTo>
                <a:lnTo>
                  <a:pt x="2587752" y="379476"/>
                </a:lnTo>
                <a:lnTo>
                  <a:pt x="2602992" y="357682"/>
                </a:lnTo>
                <a:lnTo>
                  <a:pt x="2604262" y="355854"/>
                </a:lnTo>
                <a:lnTo>
                  <a:pt x="2602992" y="356616"/>
                </a:lnTo>
                <a:lnTo>
                  <a:pt x="2619502" y="336804"/>
                </a:lnTo>
                <a:lnTo>
                  <a:pt x="2620772" y="335280"/>
                </a:lnTo>
                <a:lnTo>
                  <a:pt x="2619502" y="336042"/>
                </a:lnTo>
                <a:lnTo>
                  <a:pt x="2636012" y="318363"/>
                </a:lnTo>
                <a:lnTo>
                  <a:pt x="2637282" y="316992"/>
                </a:lnTo>
                <a:lnTo>
                  <a:pt x="2636012" y="317754"/>
                </a:lnTo>
                <a:lnTo>
                  <a:pt x="2652522" y="302196"/>
                </a:lnTo>
                <a:lnTo>
                  <a:pt x="2653792" y="300990"/>
                </a:lnTo>
                <a:lnTo>
                  <a:pt x="2652522" y="301752"/>
                </a:lnTo>
                <a:lnTo>
                  <a:pt x="2670302" y="288239"/>
                </a:lnTo>
                <a:lnTo>
                  <a:pt x="2671572" y="287274"/>
                </a:lnTo>
                <a:lnTo>
                  <a:pt x="2670302" y="288036"/>
                </a:lnTo>
                <a:lnTo>
                  <a:pt x="2686812" y="277431"/>
                </a:lnTo>
                <a:lnTo>
                  <a:pt x="2687243" y="277139"/>
                </a:lnTo>
                <a:lnTo>
                  <a:pt x="2688082" y="276707"/>
                </a:lnTo>
                <a:lnTo>
                  <a:pt x="2705862" y="267462"/>
                </a:lnTo>
                <a:lnTo>
                  <a:pt x="2704592" y="268224"/>
                </a:lnTo>
                <a:lnTo>
                  <a:pt x="2705862" y="267766"/>
                </a:lnTo>
                <a:lnTo>
                  <a:pt x="2721102" y="262280"/>
                </a:lnTo>
                <a:lnTo>
                  <a:pt x="2721978" y="261962"/>
                </a:lnTo>
                <a:lnTo>
                  <a:pt x="2723642" y="261658"/>
                </a:lnTo>
                <a:lnTo>
                  <a:pt x="2738882" y="258800"/>
                </a:lnTo>
                <a:lnTo>
                  <a:pt x="2741422" y="258318"/>
                </a:lnTo>
                <a:lnTo>
                  <a:pt x="2738882" y="258318"/>
                </a:lnTo>
                <a:lnTo>
                  <a:pt x="2756662" y="256984"/>
                </a:lnTo>
                <a:lnTo>
                  <a:pt x="2757881" y="256895"/>
                </a:lnTo>
                <a:lnTo>
                  <a:pt x="2756662" y="256794"/>
                </a:lnTo>
                <a:lnTo>
                  <a:pt x="2759202" y="256794"/>
                </a:lnTo>
                <a:lnTo>
                  <a:pt x="2757881" y="256895"/>
                </a:lnTo>
                <a:lnTo>
                  <a:pt x="2759202" y="256997"/>
                </a:lnTo>
                <a:lnTo>
                  <a:pt x="2775712" y="258318"/>
                </a:lnTo>
                <a:lnTo>
                  <a:pt x="2774442" y="258318"/>
                </a:lnTo>
                <a:lnTo>
                  <a:pt x="2775712" y="258572"/>
                </a:lnTo>
                <a:lnTo>
                  <a:pt x="2790952" y="261620"/>
                </a:lnTo>
                <a:lnTo>
                  <a:pt x="2792539" y="261937"/>
                </a:lnTo>
                <a:lnTo>
                  <a:pt x="2793492" y="262280"/>
                </a:lnTo>
                <a:lnTo>
                  <a:pt x="2808732" y="267766"/>
                </a:lnTo>
                <a:lnTo>
                  <a:pt x="2810002" y="268224"/>
                </a:lnTo>
                <a:lnTo>
                  <a:pt x="2808732" y="267462"/>
                </a:lnTo>
                <a:lnTo>
                  <a:pt x="2826512" y="276707"/>
                </a:lnTo>
                <a:lnTo>
                  <a:pt x="2827337" y="277139"/>
                </a:lnTo>
                <a:lnTo>
                  <a:pt x="2827782" y="277431"/>
                </a:lnTo>
                <a:lnTo>
                  <a:pt x="2844292" y="288036"/>
                </a:lnTo>
                <a:lnTo>
                  <a:pt x="2844292" y="287274"/>
                </a:lnTo>
                <a:lnTo>
                  <a:pt x="2862072" y="301752"/>
                </a:lnTo>
                <a:lnTo>
                  <a:pt x="2860802" y="300990"/>
                </a:lnTo>
                <a:lnTo>
                  <a:pt x="2862072" y="302196"/>
                </a:lnTo>
                <a:lnTo>
                  <a:pt x="2878582" y="317754"/>
                </a:lnTo>
                <a:lnTo>
                  <a:pt x="2878582" y="316992"/>
                </a:lnTo>
                <a:lnTo>
                  <a:pt x="2895092" y="336042"/>
                </a:lnTo>
                <a:lnTo>
                  <a:pt x="2893822" y="335280"/>
                </a:lnTo>
                <a:lnTo>
                  <a:pt x="2895092" y="336804"/>
                </a:lnTo>
                <a:lnTo>
                  <a:pt x="2911602" y="356616"/>
                </a:lnTo>
                <a:lnTo>
                  <a:pt x="2911602" y="355854"/>
                </a:lnTo>
                <a:lnTo>
                  <a:pt x="2926842" y="379476"/>
                </a:lnTo>
                <a:lnTo>
                  <a:pt x="2926842" y="378714"/>
                </a:lnTo>
                <a:lnTo>
                  <a:pt x="2943352" y="404622"/>
                </a:lnTo>
                <a:lnTo>
                  <a:pt x="2942082" y="403860"/>
                </a:lnTo>
                <a:lnTo>
                  <a:pt x="2943352" y="406031"/>
                </a:lnTo>
                <a:lnTo>
                  <a:pt x="2958592" y="432054"/>
                </a:lnTo>
                <a:lnTo>
                  <a:pt x="2957322" y="431292"/>
                </a:lnTo>
                <a:lnTo>
                  <a:pt x="2958592" y="433768"/>
                </a:lnTo>
                <a:lnTo>
                  <a:pt x="2972562" y="461010"/>
                </a:lnTo>
                <a:lnTo>
                  <a:pt x="2972562" y="460248"/>
                </a:lnTo>
                <a:lnTo>
                  <a:pt x="2986532" y="492252"/>
                </a:lnTo>
                <a:lnTo>
                  <a:pt x="2986532" y="491490"/>
                </a:lnTo>
                <a:lnTo>
                  <a:pt x="3000502" y="525018"/>
                </a:lnTo>
                <a:lnTo>
                  <a:pt x="3013202" y="560070"/>
                </a:lnTo>
                <a:lnTo>
                  <a:pt x="3025902" y="596646"/>
                </a:lnTo>
                <a:lnTo>
                  <a:pt x="3037332" y="634746"/>
                </a:lnTo>
                <a:lnTo>
                  <a:pt x="3048762" y="675132"/>
                </a:lnTo>
                <a:lnTo>
                  <a:pt x="3048762" y="674370"/>
                </a:lnTo>
                <a:lnTo>
                  <a:pt x="3060192" y="716280"/>
                </a:lnTo>
                <a:lnTo>
                  <a:pt x="3069082" y="759714"/>
                </a:lnTo>
                <a:lnTo>
                  <a:pt x="3069082" y="758952"/>
                </a:lnTo>
                <a:lnTo>
                  <a:pt x="3079242" y="803910"/>
                </a:lnTo>
                <a:lnTo>
                  <a:pt x="3094482" y="896874"/>
                </a:lnTo>
                <a:lnTo>
                  <a:pt x="3094482" y="896112"/>
                </a:lnTo>
                <a:lnTo>
                  <a:pt x="3102102" y="944880"/>
                </a:lnTo>
                <a:lnTo>
                  <a:pt x="3102102" y="944118"/>
                </a:lnTo>
                <a:lnTo>
                  <a:pt x="3117342" y="1098067"/>
                </a:lnTo>
                <a:lnTo>
                  <a:pt x="3122422" y="1202474"/>
                </a:lnTo>
                <a:lnTo>
                  <a:pt x="3124949" y="1309497"/>
                </a:lnTo>
                <a:lnTo>
                  <a:pt x="3124962" y="1309116"/>
                </a:lnTo>
                <a:lnTo>
                  <a:pt x="3124962" y="1710626"/>
                </a:lnTo>
                <a:lnTo>
                  <a:pt x="3130042" y="1675295"/>
                </a:lnTo>
                <a:lnTo>
                  <a:pt x="3136392" y="1623568"/>
                </a:lnTo>
                <a:lnTo>
                  <a:pt x="3141472" y="1573555"/>
                </a:lnTo>
                <a:lnTo>
                  <a:pt x="3149092" y="1480477"/>
                </a:lnTo>
                <a:lnTo>
                  <a:pt x="3152902" y="1364742"/>
                </a:lnTo>
                <a:lnTo>
                  <a:pt x="3152902" y="1254252"/>
                </a:lnTo>
                <a:close/>
              </a:path>
              <a:path w="4296409" h="2695575">
                <a:moveTo>
                  <a:pt x="4295902" y="1347216"/>
                </a:moveTo>
                <a:lnTo>
                  <a:pt x="4293362" y="1210818"/>
                </a:lnTo>
                <a:lnTo>
                  <a:pt x="4289552" y="1115682"/>
                </a:lnTo>
                <a:lnTo>
                  <a:pt x="4287012" y="1083665"/>
                </a:lnTo>
                <a:lnTo>
                  <a:pt x="4285742" y="1048067"/>
                </a:lnTo>
                <a:lnTo>
                  <a:pt x="4278122" y="967473"/>
                </a:lnTo>
                <a:lnTo>
                  <a:pt x="4273042" y="923188"/>
                </a:lnTo>
                <a:lnTo>
                  <a:pt x="4267949" y="885952"/>
                </a:lnTo>
                <a:lnTo>
                  <a:pt x="4260342" y="828357"/>
                </a:lnTo>
                <a:lnTo>
                  <a:pt x="4233672" y="675703"/>
                </a:lnTo>
                <a:lnTo>
                  <a:pt x="4222242" y="623430"/>
                </a:lnTo>
                <a:lnTo>
                  <a:pt x="4196842" y="518871"/>
                </a:lnTo>
                <a:lnTo>
                  <a:pt x="4166362" y="416610"/>
                </a:lnTo>
                <a:lnTo>
                  <a:pt x="4149852" y="367220"/>
                </a:lnTo>
                <a:lnTo>
                  <a:pt x="4130802" y="319443"/>
                </a:lnTo>
                <a:lnTo>
                  <a:pt x="4111752" y="273634"/>
                </a:lnTo>
                <a:lnTo>
                  <a:pt x="4090162" y="230136"/>
                </a:lnTo>
                <a:lnTo>
                  <a:pt x="4068572" y="189306"/>
                </a:lnTo>
                <a:lnTo>
                  <a:pt x="4044442" y="151472"/>
                </a:lnTo>
                <a:lnTo>
                  <a:pt x="4019042" y="117005"/>
                </a:lnTo>
                <a:lnTo>
                  <a:pt x="3993642" y="86220"/>
                </a:lnTo>
                <a:lnTo>
                  <a:pt x="3964432" y="59499"/>
                </a:lnTo>
                <a:lnTo>
                  <a:pt x="3903472" y="19570"/>
                </a:lnTo>
                <a:lnTo>
                  <a:pt x="3837432" y="0"/>
                </a:lnTo>
                <a:lnTo>
                  <a:pt x="3812032" y="0"/>
                </a:lnTo>
                <a:lnTo>
                  <a:pt x="3743452" y="19951"/>
                </a:lnTo>
                <a:lnTo>
                  <a:pt x="3682492" y="60096"/>
                </a:lnTo>
                <a:lnTo>
                  <a:pt x="3654552" y="86868"/>
                </a:lnTo>
                <a:lnTo>
                  <a:pt x="3627882" y="117665"/>
                </a:lnTo>
                <a:lnTo>
                  <a:pt x="3602482" y="152120"/>
                </a:lnTo>
                <a:lnTo>
                  <a:pt x="3579622" y="189915"/>
                </a:lnTo>
                <a:lnTo>
                  <a:pt x="3556762" y="230695"/>
                </a:lnTo>
                <a:lnTo>
                  <a:pt x="3536442" y="274116"/>
                </a:lnTo>
                <a:lnTo>
                  <a:pt x="3516122" y="319824"/>
                </a:lnTo>
                <a:lnTo>
                  <a:pt x="3498342" y="367499"/>
                </a:lnTo>
                <a:lnTo>
                  <a:pt x="3481832" y="416775"/>
                </a:lnTo>
                <a:lnTo>
                  <a:pt x="3451352" y="518782"/>
                </a:lnTo>
                <a:lnTo>
                  <a:pt x="3425952" y="623112"/>
                </a:lnTo>
                <a:lnTo>
                  <a:pt x="3405632" y="727011"/>
                </a:lnTo>
                <a:lnTo>
                  <a:pt x="3396742" y="777938"/>
                </a:lnTo>
                <a:lnTo>
                  <a:pt x="3381502" y="876020"/>
                </a:lnTo>
                <a:lnTo>
                  <a:pt x="3366262" y="1008595"/>
                </a:lnTo>
                <a:lnTo>
                  <a:pt x="3358642" y="1115466"/>
                </a:lnTo>
                <a:lnTo>
                  <a:pt x="3358642" y="1143762"/>
                </a:lnTo>
                <a:lnTo>
                  <a:pt x="3354832" y="1210818"/>
                </a:lnTo>
                <a:lnTo>
                  <a:pt x="3353562" y="1278636"/>
                </a:lnTo>
                <a:lnTo>
                  <a:pt x="3353562" y="1416558"/>
                </a:lnTo>
                <a:lnTo>
                  <a:pt x="3354832" y="1484376"/>
                </a:lnTo>
                <a:lnTo>
                  <a:pt x="3362452" y="1616964"/>
                </a:lnTo>
                <a:lnTo>
                  <a:pt x="3371342" y="1728939"/>
                </a:lnTo>
                <a:lnTo>
                  <a:pt x="3377692" y="1776984"/>
                </a:lnTo>
                <a:lnTo>
                  <a:pt x="3381502" y="1813534"/>
                </a:lnTo>
                <a:lnTo>
                  <a:pt x="3382772" y="1825726"/>
                </a:lnTo>
                <a:lnTo>
                  <a:pt x="3405632" y="1974545"/>
                </a:lnTo>
                <a:lnTo>
                  <a:pt x="3408172" y="1987029"/>
                </a:lnTo>
                <a:lnTo>
                  <a:pt x="3425952" y="2074418"/>
                </a:lnTo>
                <a:lnTo>
                  <a:pt x="3437382" y="2124075"/>
                </a:lnTo>
                <a:lnTo>
                  <a:pt x="3450082" y="2173363"/>
                </a:lnTo>
                <a:lnTo>
                  <a:pt x="3464052" y="2222106"/>
                </a:lnTo>
                <a:lnTo>
                  <a:pt x="3479292" y="2270175"/>
                </a:lnTo>
                <a:lnTo>
                  <a:pt x="3512312" y="2363622"/>
                </a:lnTo>
                <a:lnTo>
                  <a:pt x="3532632" y="2408694"/>
                </a:lnTo>
                <a:lnTo>
                  <a:pt x="3552952" y="2452471"/>
                </a:lnTo>
                <a:lnTo>
                  <a:pt x="3563112" y="2472385"/>
                </a:lnTo>
                <a:lnTo>
                  <a:pt x="3574542" y="2494788"/>
                </a:lnTo>
                <a:lnTo>
                  <a:pt x="3598672" y="2533650"/>
                </a:lnTo>
                <a:lnTo>
                  <a:pt x="3613912" y="2558034"/>
                </a:lnTo>
                <a:lnTo>
                  <a:pt x="3617722" y="2562898"/>
                </a:lnTo>
                <a:lnTo>
                  <a:pt x="3636772" y="2587193"/>
                </a:lnTo>
                <a:lnTo>
                  <a:pt x="3645662" y="2598534"/>
                </a:lnTo>
                <a:lnTo>
                  <a:pt x="3657092" y="2609735"/>
                </a:lnTo>
                <a:lnTo>
                  <a:pt x="3683762" y="2635872"/>
                </a:lnTo>
                <a:lnTo>
                  <a:pt x="3707892" y="2653601"/>
                </a:lnTo>
                <a:lnTo>
                  <a:pt x="3718052" y="2661069"/>
                </a:lnTo>
                <a:lnTo>
                  <a:pt x="3725672" y="2666682"/>
                </a:lnTo>
                <a:lnTo>
                  <a:pt x="3728212" y="2667800"/>
                </a:lnTo>
                <a:lnTo>
                  <a:pt x="3759962" y="2681935"/>
                </a:lnTo>
                <a:lnTo>
                  <a:pt x="3770122" y="2686443"/>
                </a:lnTo>
                <a:lnTo>
                  <a:pt x="3772662" y="2687574"/>
                </a:lnTo>
                <a:lnTo>
                  <a:pt x="3791712" y="2690431"/>
                </a:lnTo>
                <a:lnTo>
                  <a:pt x="3823462" y="2695194"/>
                </a:lnTo>
                <a:lnTo>
                  <a:pt x="3824732" y="2695194"/>
                </a:lnTo>
                <a:lnTo>
                  <a:pt x="3837432" y="2695194"/>
                </a:lnTo>
                <a:lnTo>
                  <a:pt x="3846322" y="2694127"/>
                </a:lnTo>
                <a:lnTo>
                  <a:pt x="3850132" y="2693670"/>
                </a:lnTo>
                <a:lnTo>
                  <a:pt x="3862832" y="2691384"/>
                </a:lnTo>
                <a:lnTo>
                  <a:pt x="3866642" y="2689987"/>
                </a:lnTo>
                <a:lnTo>
                  <a:pt x="3878072" y="2685758"/>
                </a:lnTo>
                <a:lnTo>
                  <a:pt x="3895852" y="2679179"/>
                </a:lnTo>
                <a:lnTo>
                  <a:pt x="3898392" y="2677845"/>
                </a:lnTo>
                <a:lnTo>
                  <a:pt x="3909822" y="2671889"/>
                </a:lnTo>
                <a:lnTo>
                  <a:pt x="3919982" y="2666581"/>
                </a:lnTo>
                <a:lnTo>
                  <a:pt x="3928872" y="2661945"/>
                </a:lnTo>
                <a:lnTo>
                  <a:pt x="3951732" y="2645486"/>
                </a:lnTo>
                <a:lnTo>
                  <a:pt x="3959352" y="2639999"/>
                </a:lnTo>
                <a:lnTo>
                  <a:pt x="3972052" y="2628023"/>
                </a:lnTo>
                <a:lnTo>
                  <a:pt x="3987292" y="2613660"/>
                </a:lnTo>
                <a:lnTo>
                  <a:pt x="4011422" y="2587383"/>
                </a:lnTo>
                <a:lnTo>
                  <a:pt x="4015232" y="2583230"/>
                </a:lnTo>
                <a:lnTo>
                  <a:pt x="4030472" y="2562720"/>
                </a:lnTo>
                <a:lnTo>
                  <a:pt x="4040632" y="2549055"/>
                </a:lnTo>
                <a:lnTo>
                  <a:pt x="4064762" y="2511412"/>
                </a:lnTo>
                <a:lnTo>
                  <a:pt x="4087622" y="2470645"/>
                </a:lnTo>
                <a:lnTo>
                  <a:pt x="4109212" y="2427046"/>
                </a:lnTo>
                <a:lnTo>
                  <a:pt x="4129532" y="2380945"/>
                </a:lnTo>
                <a:lnTo>
                  <a:pt x="4148582" y="2332647"/>
                </a:lnTo>
                <a:lnTo>
                  <a:pt x="4181602" y="2230729"/>
                </a:lnTo>
                <a:lnTo>
                  <a:pt x="4196842" y="2177745"/>
                </a:lnTo>
                <a:lnTo>
                  <a:pt x="4222242" y="2069274"/>
                </a:lnTo>
                <a:lnTo>
                  <a:pt x="4233672" y="2014423"/>
                </a:lnTo>
                <a:lnTo>
                  <a:pt x="4243832" y="1959571"/>
                </a:lnTo>
                <a:lnTo>
                  <a:pt x="4261612" y="1851164"/>
                </a:lnTo>
                <a:lnTo>
                  <a:pt x="4267962" y="1807057"/>
                </a:lnTo>
                <a:lnTo>
                  <a:pt x="4267949" y="1347597"/>
                </a:lnTo>
                <a:lnTo>
                  <a:pt x="4265422" y="1467815"/>
                </a:lnTo>
                <a:lnTo>
                  <a:pt x="4257802" y="1623771"/>
                </a:lnTo>
                <a:lnTo>
                  <a:pt x="4252722" y="1675688"/>
                </a:lnTo>
                <a:lnTo>
                  <a:pt x="4248912" y="1727517"/>
                </a:lnTo>
                <a:lnTo>
                  <a:pt x="4236212" y="1830908"/>
                </a:lnTo>
                <a:lnTo>
                  <a:pt x="4220972" y="1933803"/>
                </a:lnTo>
                <a:lnTo>
                  <a:pt x="4200652" y="2036064"/>
                </a:lnTo>
                <a:lnTo>
                  <a:pt x="4189222" y="2090166"/>
                </a:lnTo>
                <a:lnTo>
                  <a:pt x="4189222" y="2089404"/>
                </a:lnTo>
                <a:lnTo>
                  <a:pt x="4176522" y="2141982"/>
                </a:lnTo>
                <a:lnTo>
                  <a:pt x="4162552" y="2192274"/>
                </a:lnTo>
                <a:lnTo>
                  <a:pt x="4162552" y="2191512"/>
                </a:lnTo>
                <a:lnTo>
                  <a:pt x="4149852" y="2240280"/>
                </a:lnTo>
                <a:lnTo>
                  <a:pt x="4149852" y="2239518"/>
                </a:lnTo>
                <a:lnTo>
                  <a:pt x="4134612" y="2286000"/>
                </a:lnTo>
                <a:lnTo>
                  <a:pt x="4118102" y="2330196"/>
                </a:lnTo>
                <a:lnTo>
                  <a:pt x="4118102" y="2329434"/>
                </a:lnTo>
                <a:lnTo>
                  <a:pt x="4101592" y="2371344"/>
                </a:lnTo>
                <a:lnTo>
                  <a:pt x="4101592" y="2370582"/>
                </a:lnTo>
                <a:lnTo>
                  <a:pt x="4085082" y="2410206"/>
                </a:lnTo>
                <a:lnTo>
                  <a:pt x="4067302" y="2446782"/>
                </a:lnTo>
                <a:lnTo>
                  <a:pt x="4048252" y="2481072"/>
                </a:lnTo>
                <a:lnTo>
                  <a:pt x="4048252" y="2480310"/>
                </a:lnTo>
                <a:lnTo>
                  <a:pt x="4029202" y="2513076"/>
                </a:lnTo>
                <a:lnTo>
                  <a:pt x="4030472" y="2512314"/>
                </a:lnTo>
                <a:lnTo>
                  <a:pt x="4010152" y="2541270"/>
                </a:lnTo>
                <a:lnTo>
                  <a:pt x="4011422" y="2541270"/>
                </a:lnTo>
                <a:lnTo>
                  <a:pt x="3991102" y="2567940"/>
                </a:lnTo>
                <a:lnTo>
                  <a:pt x="3991102" y="2567178"/>
                </a:lnTo>
                <a:lnTo>
                  <a:pt x="3970782" y="2590800"/>
                </a:lnTo>
                <a:lnTo>
                  <a:pt x="3972052" y="2590038"/>
                </a:lnTo>
                <a:lnTo>
                  <a:pt x="3950462" y="2610612"/>
                </a:lnTo>
                <a:lnTo>
                  <a:pt x="3951732" y="2610612"/>
                </a:lnTo>
                <a:lnTo>
                  <a:pt x="3940302" y="2619756"/>
                </a:lnTo>
                <a:lnTo>
                  <a:pt x="3940302" y="2618994"/>
                </a:lnTo>
                <a:lnTo>
                  <a:pt x="3930142" y="2628138"/>
                </a:lnTo>
                <a:lnTo>
                  <a:pt x="3930142" y="2627376"/>
                </a:lnTo>
                <a:lnTo>
                  <a:pt x="3918712" y="2634996"/>
                </a:lnTo>
                <a:lnTo>
                  <a:pt x="3919982" y="2634996"/>
                </a:lnTo>
                <a:lnTo>
                  <a:pt x="3908552" y="2641854"/>
                </a:lnTo>
                <a:lnTo>
                  <a:pt x="3909822" y="2641854"/>
                </a:lnTo>
                <a:lnTo>
                  <a:pt x="3898392" y="2647950"/>
                </a:lnTo>
                <a:lnTo>
                  <a:pt x="3899662" y="2647188"/>
                </a:lnTo>
                <a:lnTo>
                  <a:pt x="3888232" y="2652522"/>
                </a:lnTo>
                <a:lnTo>
                  <a:pt x="3876802" y="2657094"/>
                </a:lnTo>
                <a:lnTo>
                  <a:pt x="3878072" y="2657094"/>
                </a:lnTo>
                <a:lnTo>
                  <a:pt x="3866642" y="2660904"/>
                </a:lnTo>
                <a:lnTo>
                  <a:pt x="3867912" y="2660142"/>
                </a:lnTo>
                <a:lnTo>
                  <a:pt x="3856482" y="2663190"/>
                </a:lnTo>
                <a:lnTo>
                  <a:pt x="3845052" y="2665476"/>
                </a:lnTo>
                <a:lnTo>
                  <a:pt x="3846322" y="2665476"/>
                </a:lnTo>
                <a:lnTo>
                  <a:pt x="3824097" y="2666962"/>
                </a:lnTo>
                <a:lnTo>
                  <a:pt x="3824732" y="2667000"/>
                </a:lnTo>
                <a:lnTo>
                  <a:pt x="3823462" y="2667000"/>
                </a:lnTo>
                <a:lnTo>
                  <a:pt x="3824097" y="2666962"/>
                </a:lnTo>
                <a:lnTo>
                  <a:pt x="3823462" y="2666923"/>
                </a:lnTo>
                <a:lnTo>
                  <a:pt x="3813302" y="2666238"/>
                </a:lnTo>
                <a:lnTo>
                  <a:pt x="3814572" y="2666238"/>
                </a:lnTo>
                <a:lnTo>
                  <a:pt x="3813302" y="2666161"/>
                </a:lnTo>
                <a:lnTo>
                  <a:pt x="3803142" y="2665476"/>
                </a:lnTo>
                <a:lnTo>
                  <a:pt x="3791712" y="2663190"/>
                </a:lnTo>
                <a:lnTo>
                  <a:pt x="3792982" y="2663190"/>
                </a:lnTo>
                <a:lnTo>
                  <a:pt x="3781552" y="2660142"/>
                </a:lnTo>
                <a:lnTo>
                  <a:pt x="3781552" y="2660904"/>
                </a:lnTo>
                <a:lnTo>
                  <a:pt x="3770122" y="2657094"/>
                </a:lnTo>
                <a:lnTo>
                  <a:pt x="3771392" y="2657094"/>
                </a:lnTo>
                <a:lnTo>
                  <a:pt x="3759962" y="2652522"/>
                </a:lnTo>
                <a:lnTo>
                  <a:pt x="3761232" y="2652522"/>
                </a:lnTo>
                <a:lnTo>
                  <a:pt x="3749802" y="2647188"/>
                </a:lnTo>
                <a:lnTo>
                  <a:pt x="3749802" y="2647950"/>
                </a:lnTo>
                <a:lnTo>
                  <a:pt x="3728212" y="2634996"/>
                </a:lnTo>
                <a:lnTo>
                  <a:pt x="3729482" y="2634996"/>
                </a:lnTo>
                <a:lnTo>
                  <a:pt x="3718052" y="2627376"/>
                </a:lnTo>
                <a:lnTo>
                  <a:pt x="3719322" y="2628138"/>
                </a:lnTo>
                <a:lnTo>
                  <a:pt x="3707892" y="2618994"/>
                </a:lnTo>
                <a:lnTo>
                  <a:pt x="3709162" y="2619756"/>
                </a:lnTo>
                <a:lnTo>
                  <a:pt x="3697732" y="2610612"/>
                </a:lnTo>
                <a:lnTo>
                  <a:pt x="3677412" y="2590038"/>
                </a:lnTo>
                <a:lnTo>
                  <a:pt x="3677412" y="2590800"/>
                </a:lnTo>
                <a:lnTo>
                  <a:pt x="3657092" y="2567178"/>
                </a:lnTo>
                <a:lnTo>
                  <a:pt x="3658362" y="2567940"/>
                </a:lnTo>
                <a:lnTo>
                  <a:pt x="3636772" y="2541270"/>
                </a:lnTo>
                <a:lnTo>
                  <a:pt x="3638042" y="2541270"/>
                </a:lnTo>
                <a:lnTo>
                  <a:pt x="3617722" y="2512314"/>
                </a:lnTo>
                <a:lnTo>
                  <a:pt x="3618992" y="2513076"/>
                </a:lnTo>
                <a:lnTo>
                  <a:pt x="3598672" y="2480310"/>
                </a:lnTo>
                <a:lnTo>
                  <a:pt x="3599942" y="2481072"/>
                </a:lnTo>
                <a:lnTo>
                  <a:pt x="3563112" y="2410206"/>
                </a:lnTo>
                <a:lnTo>
                  <a:pt x="3564382" y="2410206"/>
                </a:lnTo>
                <a:lnTo>
                  <a:pt x="3546602" y="2370582"/>
                </a:lnTo>
                <a:lnTo>
                  <a:pt x="3546602" y="2371344"/>
                </a:lnTo>
                <a:lnTo>
                  <a:pt x="3530092" y="2329434"/>
                </a:lnTo>
                <a:lnTo>
                  <a:pt x="3514852" y="2286000"/>
                </a:lnTo>
                <a:lnTo>
                  <a:pt x="3499612" y="2239518"/>
                </a:lnTo>
                <a:lnTo>
                  <a:pt x="3499612" y="2240280"/>
                </a:lnTo>
                <a:lnTo>
                  <a:pt x="3484372" y="2191512"/>
                </a:lnTo>
                <a:lnTo>
                  <a:pt x="3485642" y="2192274"/>
                </a:lnTo>
                <a:lnTo>
                  <a:pt x="3471672" y="2141982"/>
                </a:lnTo>
                <a:lnTo>
                  <a:pt x="3458972" y="2089404"/>
                </a:lnTo>
                <a:lnTo>
                  <a:pt x="3458972" y="2090166"/>
                </a:lnTo>
                <a:lnTo>
                  <a:pt x="3436112" y="1980438"/>
                </a:lnTo>
                <a:lnTo>
                  <a:pt x="3425952" y="1923288"/>
                </a:lnTo>
                <a:lnTo>
                  <a:pt x="3408172" y="1804416"/>
                </a:lnTo>
                <a:lnTo>
                  <a:pt x="3409442" y="1804416"/>
                </a:lnTo>
                <a:lnTo>
                  <a:pt x="3401822" y="1742694"/>
                </a:lnTo>
                <a:lnTo>
                  <a:pt x="3395472" y="1679448"/>
                </a:lnTo>
                <a:lnTo>
                  <a:pt x="3390392" y="1615440"/>
                </a:lnTo>
                <a:lnTo>
                  <a:pt x="3386582" y="1549908"/>
                </a:lnTo>
                <a:lnTo>
                  <a:pt x="3381502" y="1415796"/>
                </a:lnTo>
                <a:lnTo>
                  <a:pt x="3381502" y="1279398"/>
                </a:lnTo>
                <a:lnTo>
                  <a:pt x="3382772" y="1224813"/>
                </a:lnTo>
                <a:lnTo>
                  <a:pt x="3387852" y="1115733"/>
                </a:lnTo>
                <a:lnTo>
                  <a:pt x="3391662" y="1061262"/>
                </a:lnTo>
                <a:lnTo>
                  <a:pt x="3401822" y="952500"/>
                </a:lnTo>
                <a:lnTo>
                  <a:pt x="3408172" y="901065"/>
                </a:lnTo>
                <a:lnTo>
                  <a:pt x="3409442" y="890778"/>
                </a:lnTo>
                <a:lnTo>
                  <a:pt x="3408172" y="890778"/>
                </a:lnTo>
                <a:lnTo>
                  <a:pt x="3417062" y="830580"/>
                </a:lnTo>
                <a:lnTo>
                  <a:pt x="3432302" y="737692"/>
                </a:lnTo>
                <a:lnTo>
                  <a:pt x="3450082" y="644791"/>
                </a:lnTo>
                <a:lnTo>
                  <a:pt x="3460242" y="598754"/>
                </a:lnTo>
                <a:lnTo>
                  <a:pt x="3471672" y="553212"/>
                </a:lnTo>
                <a:lnTo>
                  <a:pt x="3484372" y="507492"/>
                </a:lnTo>
                <a:lnTo>
                  <a:pt x="3485642" y="502920"/>
                </a:lnTo>
                <a:lnTo>
                  <a:pt x="3484372" y="503682"/>
                </a:lnTo>
                <a:lnTo>
                  <a:pt x="3499612" y="454914"/>
                </a:lnTo>
                <a:lnTo>
                  <a:pt x="3499612" y="455676"/>
                </a:lnTo>
                <a:lnTo>
                  <a:pt x="3514852" y="409194"/>
                </a:lnTo>
                <a:lnTo>
                  <a:pt x="3530092" y="364998"/>
                </a:lnTo>
                <a:lnTo>
                  <a:pt x="3530092" y="365760"/>
                </a:lnTo>
                <a:lnTo>
                  <a:pt x="3546602" y="323850"/>
                </a:lnTo>
                <a:lnTo>
                  <a:pt x="3546602" y="324612"/>
                </a:lnTo>
                <a:lnTo>
                  <a:pt x="3563112" y="287820"/>
                </a:lnTo>
                <a:lnTo>
                  <a:pt x="3564382" y="284988"/>
                </a:lnTo>
                <a:lnTo>
                  <a:pt x="3563112" y="284988"/>
                </a:lnTo>
                <a:lnTo>
                  <a:pt x="3582162" y="247650"/>
                </a:lnTo>
                <a:lnTo>
                  <a:pt x="3582162" y="248412"/>
                </a:lnTo>
                <a:lnTo>
                  <a:pt x="3598672" y="216573"/>
                </a:lnTo>
                <a:lnTo>
                  <a:pt x="3599942" y="214122"/>
                </a:lnTo>
                <a:lnTo>
                  <a:pt x="3598672" y="214122"/>
                </a:lnTo>
                <a:lnTo>
                  <a:pt x="3617722" y="184124"/>
                </a:lnTo>
                <a:lnTo>
                  <a:pt x="3618992" y="182118"/>
                </a:lnTo>
                <a:lnTo>
                  <a:pt x="3617722" y="182880"/>
                </a:lnTo>
                <a:lnTo>
                  <a:pt x="3636772" y="155028"/>
                </a:lnTo>
                <a:lnTo>
                  <a:pt x="3638042" y="153162"/>
                </a:lnTo>
                <a:lnTo>
                  <a:pt x="3636772" y="153924"/>
                </a:lnTo>
                <a:lnTo>
                  <a:pt x="3657092" y="128828"/>
                </a:lnTo>
                <a:lnTo>
                  <a:pt x="3658362" y="127254"/>
                </a:lnTo>
                <a:lnTo>
                  <a:pt x="3657092" y="128016"/>
                </a:lnTo>
                <a:lnTo>
                  <a:pt x="3677412" y="104394"/>
                </a:lnTo>
                <a:lnTo>
                  <a:pt x="3677412" y="105156"/>
                </a:lnTo>
                <a:lnTo>
                  <a:pt x="3697732" y="84582"/>
                </a:lnTo>
                <a:lnTo>
                  <a:pt x="3707892" y="76454"/>
                </a:lnTo>
                <a:lnTo>
                  <a:pt x="3709162" y="75438"/>
                </a:lnTo>
                <a:lnTo>
                  <a:pt x="3707892" y="76200"/>
                </a:lnTo>
                <a:lnTo>
                  <a:pt x="3718052" y="68072"/>
                </a:lnTo>
                <a:lnTo>
                  <a:pt x="3719322" y="67056"/>
                </a:lnTo>
                <a:lnTo>
                  <a:pt x="3718052" y="67818"/>
                </a:lnTo>
                <a:lnTo>
                  <a:pt x="3728212" y="61048"/>
                </a:lnTo>
                <a:lnTo>
                  <a:pt x="3729482" y="60198"/>
                </a:lnTo>
                <a:lnTo>
                  <a:pt x="3728212" y="60198"/>
                </a:lnTo>
                <a:lnTo>
                  <a:pt x="3749802" y="47244"/>
                </a:lnTo>
                <a:lnTo>
                  <a:pt x="3749802" y="48006"/>
                </a:lnTo>
                <a:lnTo>
                  <a:pt x="3759962" y="43268"/>
                </a:lnTo>
                <a:lnTo>
                  <a:pt x="3761232" y="42672"/>
                </a:lnTo>
                <a:lnTo>
                  <a:pt x="3759962" y="42672"/>
                </a:lnTo>
                <a:lnTo>
                  <a:pt x="3770122" y="38608"/>
                </a:lnTo>
                <a:lnTo>
                  <a:pt x="3771392" y="38100"/>
                </a:lnTo>
                <a:lnTo>
                  <a:pt x="3770122" y="38100"/>
                </a:lnTo>
                <a:lnTo>
                  <a:pt x="3781552" y="34290"/>
                </a:lnTo>
                <a:lnTo>
                  <a:pt x="3781552" y="35052"/>
                </a:lnTo>
                <a:lnTo>
                  <a:pt x="3791712" y="32346"/>
                </a:lnTo>
                <a:lnTo>
                  <a:pt x="3792982" y="32004"/>
                </a:lnTo>
                <a:lnTo>
                  <a:pt x="3791712" y="32004"/>
                </a:lnTo>
                <a:lnTo>
                  <a:pt x="3803142" y="29718"/>
                </a:lnTo>
                <a:lnTo>
                  <a:pt x="3813302" y="29044"/>
                </a:lnTo>
                <a:lnTo>
                  <a:pt x="3814572" y="28956"/>
                </a:lnTo>
                <a:lnTo>
                  <a:pt x="3813302" y="28956"/>
                </a:lnTo>
                <a:lnTo>
                  <a:pt x="3823462" y="28282"/>
                </a:lnTo>
                <a:lnTo>
                  <a:pt x="3824097" y="28244"/>
                </a:lnTo>
                <a:lnTo>
                  <a:pt x="3824732" y="28282"/>
                </a:lnTo>
                <a:lnTo>
                  <a:pt x="3846322" y="29718"/>
                </a:lnTo>
                <a:lnTo>
                  <a:pt x="3845052" y="29718"/>
                </a:lnTo>
                <a:lnTo>
                  <a:pt x="3846322" y="29972"/>
                </a:lnTo>
                <a:lnTo>
                  <a:pt x="3856482" y="32004"/>
                </a:lnTo>
                <a:lnTo>
                  <a:pt x="3866642" y="34721"/>
                </a:lnTo>
                <a:lnTo>
                  <a:pt x="3867912" y="35052"/>
                </a:lnTo>
                <a:lnTo>
                  <a:pt x="3866642" y="34290"/>
                </a:lnTo>
                <a:lnTo>
                  <a:pt x="3878072" y="38100"/>
                </a:lnTo>
                <a:lnTo>
                  <a:pt x="3876802" y="38100"/>
                </a:lnTo>
                <a:lnTo>
                  <a:pt x="3878072" y="38608"/>
                </a:lnTo>
                <a:lnTo>
                  <a:pt x="3888232" y="42672"/>
                </a:lnTo>
                <a:lnTo>
                  <a:pt x="3898392" y="47421"/>
                </a:lnTo>
                <a:lnTo>
                  <a:pt x="3899662" y="48006"/>
                </a:lnTo>
                <a:lnTo>
                  <a:pt x="3898392" y="47244"/>
                </a:lnTo>
                <a:lnTo>
                  <a:pt x="3909822" y="53340"/>
                </a:lnTo>
                <a:lnTo>
                  <a:pt x="3908552" y="53340"/>
                </a:lnTo>
                <a:lnTo>
                  <a:pt x="3909822" y="54102"/>
                </a:lnTo>
                <a:lnTo>
                  <a:pt x="3919982" y="60198"/>
                </a:lnTo>
                <a:lnTo>
                  <a:pt x="3918712" y="60198"/>
                </a:lnTo>
                <a:lnTo>
                  <a:pt x="3919982" y="61048"/>
                </a:lnTo>
                <a:lnTo>
                  <a:pt x="3930142" y="67818"/>
                </a:lnTo>
                <a:lnTo>
                  <a:pt x="3930142" y="67056"/>
                </a:lnTo>
                <a:lnTo>
                  <a:pt x="3940302" y="76200"/>
                </a:lnTo>
                <a:lnTo>
                  <a:pt x="3940302" y="75438"/>
                </a:lnTo>
                <a:lnTo>
                  <a:pt x="3951732" y="84582"/>
                </a:lnTo>
                <a:lnTo>
                  <a:pt x="3950462" y="84582"/>
                </a:lnTo>
                <a:lnTo>
                  <a:pt x="3951732" y="85801"/>
                </a:lnTo>
                <a:lnTo>
                  <a:pt x="3972052" y="105156"/>
                </a:lnTo>
                <a:lnTo>
                  <a:pt x="3970782" y="104394"/>
                </a:lnTo>
                <a:lnTo>
                  <a:pt x="3972052" y="105879"/>
                </a:lnTo>
                <a:lnTo>
                  <a:pt x="3991102" y="128016"/>
                </a:lnTo>
                <a:lnTo>
                  <a:pt x="3991102" y="127254"/>
                </a:lnTo>
                <a:lnTo>
                  <a:pt x="4011422" y="153924"/>
                </a:lnTo>
                <a:lnTo>
                  <a:pt x="4010152" y="153162"/>
                </a:lnTo>
                <a:lnTo>
                  <a:pt x="4011422" y="155028"/>
                </a:lnTo>
                <a:lnTo>
                  <a:pt x="4030472" y="182880"/>
                </a:lnTo>
                <a:lnTo>
                  <a:pt x="4029202" y="182118"/>
                </a:lnTo>
                <a:lnTo>
                  <a:pt x="4030472" y="184251"/>
                </a:lnTo>
                <a:lnTo>
                  <a:pt x="4048252" y="214122"/>
                </a:lnTo>
                <a:lnTo>
                  <a:pt x="4067302" y="248412"/>
                </a:lnTo>
                <a:lnTo>
                  <a:pt x="4067302" y="247650"/>
                </a:lnTo>
                <a:lnTo>
                  <a:pt x="4085082" y="284988"/>
                </a:lnTo>
                <a:lnTo>
                  <a:pt x="4101592" y="324612"/>
                </a:lnTo>
                <a:lnTo>
                  <a:pt x="4101592" y="323850"/>
                </a:lnTo>
                <a:lnTo>
                  <a:pt x="4118102" y="365760"/>
                </a:lnTo>
                <a:lnTo>
                  <a:pt x="4118102" y="364998"/>
                </a:lnTo>
                <a:lnTo>
                  <a:pt x="4134612" y="409194"/>
                </a:lnTo>
                <a:lnTo>
                  <a:pt x="4149852" y="455676"/>
                </a:lnTo>
                <a:lnTo>
                  <a:pt x="4149852" y="454914"/>
                </a:lnTo>
                <a:lnTo>
                  <a:pt x="4162552" y="503682"/>
                </a:lnTo>
                <a:lnTo>
                  <a:pt x="4162552" y="502920"/>
                </a:lnTo>
                <a:lnTo>
                  <a:pt x="4176522" y="553212"/>
                </a:lnTo>
                <a:lnTo>
                  <a:pt x="4189222" y="603554"/>
                </a:lnTo>
                <a:lnTo>
                  <a:pt x="4200652" y="654392"/>
                </a:lnTo>
                <a:lnTo>
                  <a:pt x="4210812" y="705650"/>
                </a:lnTo>
                <a:lnTo>
                  <a:pt x="4228592" y="809180"/>
                </a:lnTo>
                <a:lnTo>
                  <a:pt x="4236212" y="861326"/>
                </a:lnTo>
                <a:lnTo>
                  <a:pt x="4242562" y="913650"/>
                </a:lnTo>
                <a:lnTo>
                  <a:pt x="4257802" y="1071016"/>
                </a:lnTo>
                <a:lnTo>
                  <a:pt x="4265422" y="1227645"/>
                </a:lnTo>
                <a:lnTo>
                  <a:pt x="4267949" y="1347597"/>
                </a:lnTo>
                <a:lnTo>
                  <a:pt x="4267962" y="1347216"/>
                </a:lnTo>
                <a:lnTo>
                  <a:pt x="4267962" y="1807057"/>
                </a:lnTo>
                <a:lnTo>
                  <a:pt x="4269232" y="1798243"/>
                </a:lnTo>
                <a:lnTo>
                  <a:pt x="4274312" y="1746567"/>
                </a:lnTo>
                <a:lnTo>
                  <a:pt x="4280662" y="1696491"/>
                </a:lnTo>
                <a:lnTo>
                  <a:pt x="4288282" y="1602320"/>
                </a:lnTo>
                <a:lnTo>
                  <a:pt x="4293362" y="1518246"/>
                </a:lnTo>
                <a:lnTo>
                  <a:pt x="4294632" y="1480781"/>
                </a:lnTo>
                <a:lnTo>
                  <a:pt x="4294632" y="1416558"/>
                </a:lnTo>
                <a:lnTo>
                  <a:pt x="4295902" y="1347216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971800" y="5699760"/>
            <a:ext cx="6248400" cy="347531"/>
          </a:xfrm>
          <a:prstGeom prst="rect">
            <a:avLst/>
          </a:prstGeom>
          <a:solidFill>
            <a:srgbClr val="CC0000"/>
          </a:solidFill>
        </p:spPr>
        <p:txBody>
          <a:bodyPr vert="horz" wrap="square" lIns="0" tIns="39370" rIns="0" bIns="0" rtlCol="0">
            <a:spAutoFit/>
          </a:bodyPr>
          <a:lstStyle/>
          <a:p>
            <a:pPr marL="92075">
              <a:spcBef>
                <a:spcPts val="310"/>
              </a:spcBef>
            </a:pPr>
            <a:r>
              <a:rPr sz="2000" spc="-5" dirty="0">
                <a:solidFill>
                  <a:srgbClr val="FFFF00"/>
                </a:solidFill>
                <a:latin typeface="Arial MT"/>
                <a:cs typeface="Arial MT"/>
              </a:rPr>
              <a:t>A</a:t>
            </a:r>
            <a:r>
              <a:rPr sz="2000" spc="-114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00"/>
                </a:solidFill>
                <a:latin typeface="Arial MT"/>
                <a:cs typeface="Arial MT"/>
              </a:rPr>
              <a:t>different </a:t>
            </a:r>
            <a:r>
              <a:rPr sz="2000" spc="-5" dirty="0">
                <a:solidFill>
                  <a:srgbClr val="FFFF00"/>
                </a:solidFill>
                <a:latin typeface="Arial MT"/>
                <a:cs typeface="Arial MT"/>
              </a:rPr>
              <a:t>but</a:t>
            </a:r>
            <a:r>
              <a:rPr sz="2000" spc="-10" dirty="0">
                <a:solidFill>
                  <a:srgbClr val="FFFF00"/>
                </a:solidFill>
                <a:latin typeface="Arial MT"/>
                <a:cs typeface="Arial MT"/>
              </a:rPr>
              <a:t> promising</a:t>
            </a:r>
            <a:r>
              <a:rPr sz="2000" spc="15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 MT"/>
                <a:cs typeface="Arial MT"/>
              </a:rPr>
              <a:t>thought to</a:t>
            </a:r>
            <a:r>
              <a:rPr sz="2000" spc="-10" dirty="0">
                <a:solidFill>
                  <a:srgbClr val="FFFF00"/>
                </a:solidFill>
                <a:latin typeface="Arial MT"/>
                <a:cs typeface="Arial MT"/>
              </a:rPr>
              <a:t> reduce</a:t>
            </a:r>
            <a:r>
              <a:rPr sz="2000" spc="5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 MT"/>
                <a:cs typeface="Arial MT"/>
              </a:rPr>
              <a:t>RF</a:t>
            </a:r>
            <a:r>
              <a:rPr sz="2000" spc="10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00"/>
                </a:solidFill>
                <a:latin typeface="Arial MT"/>
                <a:cs typeface="Arial MT"/>
              </a:rPr>
              <a:t>chains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54178" y="6599227"/>
            <a:ext cx="374713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rgbClr val="003365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645"/>
              </a:lnSpc>
            </a:pPr>
            <a:r>
              <a:rPr lang="en-US" spc="-5"/>
              <a:t>Massive</a:t>
            </a:r>
            <a:r>
              <a:rPr lang="en-US" spc="-15"/>
              <a:t> </a:t>
            </a:r>
            <a:r>
              <a:rPr lang="en-US" spc="-5"/>
              <a:t>MIMO</a:t>
            </a:r>
            <a:r>
              <a:rPr lang="en-US"/>
              <a:t> </a:t>
            </a:r>
            <a:r>
              <a:rPr lang="en-US" spc="-5"/>
              <a:t>for</a:t>
            </a:r>
            <a:r>
              <a:rPr lang="en-US" spc="-15"/>
              <a:t> </a:t>
            </a:r>
            <a:r>
              <a:rPr lang="en-US" spc="-5"/>
              <a:t>5G:</a:t>
            </a:r>
            <a:r>
              <a:rPr lang="en-US" spc="5"/>
              <a:t> </a:t>
            </a:r>
            <a:r>
              <a:rPr lang="en-US" spc="-5"/>
              <a:t>From</a:t>
            </a:r>
            <a:r>
              <a:rPr lang="en-US" spc="-35"/>
              <a:t> </a:t>
            </a:r>
            <a:r>
              <a:rPr lang="en-US" spc="-5"/>
              <a:t>Theory</a:t>
            </a:r>
            <a:r>
              <a:rPr lang="en-US" spc="-20"/>
              <a:t> </a:t>
            </a:r>
            <a:r>
              <a:rPr lang="en-US" spc="-5"/>
              <a:t>to</a:t>
            </a:r>
            <a:r>
              <a:rPr lang="en-US"/>
              <a:t> </a:t>
            </a:r>
            <a:r>
              <a:rPr lang="en-US" spc="-5"/>
              <a:t>Practice</a:t>
            </a:r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8563356" y="6598466"/>
            <a:ext cx="37465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1" i="0" kern="1200">
                <a:solidFill>
                  <a:srgbClr val="33339A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6525">
              <a:lnSpc>
                <a:spcPts val="1645"/>
              </a:lnSpc>
            </a:pPr>
            <a:fld id="{81D60167-4931-47E6-BA6A-407CBD079E47}" type="slidenum">
              <a:rPr lang="en-IN" spc="-5" smtClean="0"/>
              <a:pPr marL="136525">
                <a:lnSpc>
                  <a:spcPts val="1645"/>
                </a:lnSpc>
              </a:pPr>
              <a:t>36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9893262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2844" y="1168782"/>
            <a:ext cx="7266940" cy="3158557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55600" indent="-342900">
              <a:spcBef>
                <a:spcPts val="690"/>
              </a:spcBef>
              <a:buFont typeface="Wingdings"/>
              <a:buChar char=""/>
              <a:tabLst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Spatial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Modulation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(SM)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spcBef>
                <a:spcPts val="49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 MT"/>
                <a:cs typeface="Arial MT"/>
              </a:rPr>
              <a:t>Exploit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antenna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selection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pattern</a:t>
            </a:r>
            <a:r>
              <a:rPr sz="2000" spc="-5" dirty="0">
                <a:latin typeface="Arial MT"/>
                <a:cs typeface="Arial MT"/>
              </a:rPr>
              <a:t> to transmit extra </a:t>
            </a:r>
            <a:r>
              <a:rPr sz="2000" spc="-10" dirty="0">
                <a:latin typeface="Arial MT"/>
                <a:cs typeface="Arial MT"/>
              </a:rPr>
              <a:t>data</a:t>
            </a:r>
            <a:endParaRPr sz="2000">
              <a:latin typeface="Arial MT"/>
              <a:cs typeface="Arial MT"/>
            </a:endParaRPr>
          </a:p>
          <a:p>
            <a:pPr marL="755015" lvl="1" indent="-285750"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Arial MT"/>
                <a:cs typeface="Arial MT"/>
              </a:rPr>
              <a:t>Energy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efficient</a:t>
            </a:r>
            <a:r>
              <a:rPr sz="2000" spc="-5" dirty="0">
                <a:latin typeface="Arial MT"/>
                <a:cs typeface="Arial MT"/>
              </a:rPr>
              <a:t> but spectrum </a:t>
            </a:r>
            <a:r>
              <a:rPr sz="2000" spc="-10" dirty="0">
                <a:latin typeface="Arial MT"/>
                <a:cs typeface="Arial MT"/>
              </a:rPr>
              <a:t>inefficient</a:t>
            </a: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Font typeface="Arial MT"/>
              <a:buChar char="–"/>
            </a:pPr>
            <a:endParaRPr sz="2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Font typeface="Arial MT"/>
              <a:buChar char="–"/>
            </a:pPr>
            <a:endParaRPr sz="2200">
              <a:latin typeface="Arial MT"/>
              <a:cs typeface="Arial MT"/>
            </a:endParaRPr>
          </a:p>
          <a:p>
            <a:pPr marL="355600" indent="-342900">
              <a:spcBef>
                <a:spcPts val="1265"/>
              </a:spcBef>
              <a:buFont typeface="Wingdings"/>
              <a:buChar char=""/>
              <a:tabLst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Massive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SM-MIMO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spcBef>
                <a:spcPts val="49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 MT"/>
                <a:cs typeface="Arial MT"/>
              </a:rPr>
              <a:t>Exploit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more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antennas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increase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spectrum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efficiency</a:t>
            </a:r>
            <a:endParaRPr sz="2000">
              <a:latin typeface="Arial MT"/>
              <a:cs typeface="Arial MT"/>
            </a:endParaRPr>
          </a:p>
          <a:p>
            <a:pPr marL="755015" lvl="1" indent="-285750"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 MT"/>
                <a:cs typeface="Arial MT"/>
              </a:rPr>
              <a:t>Key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challenges: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signal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detection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and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channel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estimation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5140" y="294385"/>
            <a:ext cx="8409940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Massive</a:t>
            </a:r>
            <a:r>
              <a:rPr sz="3600" spc="-25" dirty="0"/>
              <a:t> </a:t>
            </a:r>
            <a:r>
              <a:rPr sz="3600" dirty="0"/>
              <a:t>MIMO</a:t>
            </a:r>
            <a:r>
              <a:rPr sz="3600" spc="-25" dirty="0"/>
              <a:t> </a:t>
            </a:r>
            <a:r>
              <a:rPr sz="3600" dirty="0"/>
              <a:t>with</a:t>
            </a:r>
            <a:r>
              <a:rPr sz="3600" spc="-25" dirty="0"/>
              <a:t> </a:t>
            </a:r>
            <a:r>
              <a:rPr sz="3600" dirty="0"/>
              <a:t>Spatial</a:t>
            </a:r>
            <a:r>
              <a:rPr sz="3600" spc="-25" dirty="0"/>
              <a:t> </a:t>
            </a:r>
            <a:r>
              <a:rPr sz="3600" dirty="0"/>
              <a:t>Modulation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3866" y="2640329"/>
            <a:ext cx="2707385" cy="87096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51853" y="4348733"/>
            <a:ext cx="3637489" cy="172745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187195" y="6104634"/>
            <a:ext cx="73196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1100" spc="-5" dirty="0">
                <a:latin typeface="Arial MT"/>
                <a:cs typeface="Arial MT"/>
              </a:rPr>
              <a:t>Zhen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Gao,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b="1" spc="-5" dirty="0">
                <a:solidFill>
                  <a:srgbClr val="0000FF"/>
                </a:solidFill>
                <a:latin typeface="Arial"/>
                <a:cs typeface="Arial"/>
              </a:rPr>
              <a:t>Linglong</a:t>
            </a:r>
            <a:r>
              <a:rPr sz="1100" b="1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0000FF"/>
                </a:solidFill>
                <a:latin typeface="Arial"/>
                <a:cs typeface="Arial"/>
              </a:rPr>
              <a:t>Dai</a:t>
            </a:r>
            <a:r>
              <a:rPr sz="1100" spc="-5" dirty="0">
                <a:latin typeface="Arial MT"/>
                <a:cs typeface="Arial MT"/>
              </a:rPr>
              <a:t>,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Zhaocheng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Wang,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Sheng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Chen,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Lajos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Hanzo,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“Compressive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Sensing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Based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Multi-User </a:t>
            </a:r>
            <a:r>
              <a:rPr sz="1100" spc="-29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Detector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for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Large-Scale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SM-MIMO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Uplink,”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to appear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b="1" i="1" spc="-5" dirty="0">
                <a:solidFill>
                  <a:srgbClr val="C00000"/>
                </a:solidFill>
                <a:latin typeface="Arial"/>
                <a:cs typeface="Arial"/>
              </a:rPr>
              <a:t>IEEE</a:t>
            </a:r>
            <a:r>
              <a:rPr sz="1100" b="1" i="1" spc="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100" b="1" i="1" spc="-5" dirty="0">
                <a:solidFill>
                  <a:srgbClr val="C00000"/>
                </a:solidFill>
                <a:latin typeface="Arial"/>
                <a:cs typeface="Arial"/>
              </a:rPr>
              <a:t>Transactions</a:t>
            </a:r>
            <a:r>
              <a:rPr sz="1100" b="1" i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100" b="1" i="1" spc="-5" dirty="0">
                <a:solidFill>
                  <a:srgbClr val="C00000"/>
                </a:solidFill>
                <a:latin typeface="Arial"/>
                <a:cs typeface="Arial"/>
              </a:rPr>
              <a:t>on</a:t>
            </a:r>
            <a:r>
              <a:rPr sz="1100" b="1" i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100" b="1" i="1" spc="-5" dirty="0">
                <a:solidFill>
                  <a:srgbClr val="C00000"/>
                </a:solidFill>
                <a:latin typeface="Arial"/>
                <a:cs typeface="Arial"/>
              </a:rPr>
              <a:t>Vehicular</a:t>
            </a:r>
            <a:r>
              <a:rPr sz="1100" b="1" i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100" b="1" i="1" spc="-5" dirty="0">
                <a:solidFill>
                  <a:srgbClr val="C00000"/>
                </a:solidFill>
                <a:latin typeface="Arial"/>
                <a:cs typeface="Arial"/>
              </a:rPr>
              <a:t>Technology</a:t>
            </a:r>
            <a:r>
              <a:rPr sz="1100" spc="-5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563356" y="6598466"/>
            <a:ext cx="37465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1" i="0" kern="1200">
                <a:solidFill>
                  <a:srgbClr val="33339A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6525">
              <a:lnSpc>
                <a:spcPts val="1645"/>
              </a:lnSpc>
            </a:pPr>
            <a:fld id="{81D60167-4931-47E6-BA6A-407CBD079E47}" type="slidenum">
              <a:rPr lang="en-IN" spc="-5" smtClean="0"/>
              <a:pPr marL="136525">
                <a:lnSpc>
                  <a:spcPts val="1645"/>
                </a:lnSpc>
              </a:pPr>
              <a:t>37</a:t>
            </a:fld>
            <a:endParaRPr spc="-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4555" y="1168400"/>
            <a:ext cx="6578600" cy="32701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SzPct val="89583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Massive MIMO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for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THz</a:t>
            </a:r>
            <a:endParaRPr sz="2400">
              <a:latin typeface="Arial"/>
              <a:cs typeface="Arial"/>
            </a:endParaRPr>
          </a:p>
          <a:p>
            <a:pPr>
              <a:spcBef>
                <a:spcPts val="5"/>
              </a:spcBef>
              <a:buFont typeface="Wingdings"/>
              <a:buChar char=""/>
            </a:pPr>
            <a:endParaRPr sz="2500">
              <a:latin typeface="Arial"/>
              <a:cs typeface="Arial"/>
            </a:endParaRPr>
          </a:p>
          <a:p>
            <a:pPr marL="355600" indent="-342900">
              <a:buSzPct val="89583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Massive MIMO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and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NOMA</a:t>
            </a:r>
            <a:endParaRPr sz="2400">
              <a:latin typeface="Arial"/>
              <a:cs typeface="Arial"/>
            </a:endParaRPr>
          </a:p>
          <a:p>
            <a:pPr>
              <a:spcBef>
                <a:spcPts val="50"/>
              </a:spcBef>
              <a:buFont typeface="Wingdings"/>
              <a:buChar char=""/>
            </a:pPr>
            <a:endParaRPr sz="2250">
              <a:latin typeface="Arial"/>
              <a:cs typeface="Arial"/>
            </a:endParaRPr>
          </a:p>
          <a:p>
            <a:pPr marL="355600" indent="-342900">
              <a:buSzPct val="89583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Massive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MIMO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for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UDN</a:t>
            </a:r>
            <a:endParaRPr sz="2400">
              <a:latin typeface="Arial"/>
              <a:cs typeface="Arial"/>
            </a:endParaRPr>
          </a:p>
          <a:p>
            <a:pPr>
              <a:spcBef>
                <a:spcPts val="55"/>
              </a:spcBef>
              <a:buFont typeface="Wingdings"/>
              <a:buChar char=""/>
            </a:pPr>
            <a:endParaRPr sz="2250">
              <a:latin typeface="Arial"/>
              <a:cs typeface="Arial"/>
            </a:endParaRPr>
          </a:p>
          <a:p>
            <a:pPr marL="355600" indent="-342900">
              <a:buSzPct val="89583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Massive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MIMO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for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Energy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Harvesting</a:t>
            </a:r>
            <a:endParaRPr sz="2400">
              <a:latin typeface="Arial"/>
              <a:cs typeface="Arial"/>
            </a:endParaRPr>
          </a:p>
          <a:p>
            <a:pPr marL="355600" indent="-342900">
              <a:spcBef>
                <a:spcPts val="2375"/>
              </a:spcBef>
              <a:buSzPct val="89583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Massive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MIMO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for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Wireless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Power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Transfer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563356" y="6598466"/>
            <a:ext cx="37465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1" i="0" kern="1200">
                <a:solidFill>
                  <a:srgbClr val="33339A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6525">
              <a:lnSpc>
                <a:spcPts val="1645"/>
              </a:lnSpc>
            </a:pPr>
            <a:fld id="{81D60167-4931-47E6-BA6A-407CBD079E47}" type="slidenum">
              <a:rPr lang="en-IN" spc="-5" smtClean="0"/>
              <a:pPr marL="136525">
                <a:lnSpc>
                  <a:spcPts val="1645"/>
                </a:lnSpc>
              </a:pPr>
              <a:t>38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5141" y="294385"/>
            <a:ext cx="6044565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Extension</a:t>
            </a:r>
            <a:r>
              <a:rPr sz="3600" spc="-45" dirty="0"/>
              <a:t> </a:t>
            </a:r>
            <a:r>
              <a:rPr sz="3600" dirty="0"/>
              <a:t>of</a:t>
            </a:r>
            <a:r>
              <a:rPr sz="3600" spc="-20" dirty="0"/>
              <a:t> </a:t>
            </a:r>
            <a:r>
              <a:rPr sz="3600" spc="-5" dirty="0"/>
              <a:t>Massive</a:t>
            </a:r>
            <a:r>
              <a:rPr sz="3600" spc="-40" dirty="0"/>
              <a:t> </a:t>
            </a:r>
            <a:r>
              <a:rPr sz="3600" dirty="0"/>
              <a:t>MIMO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738375" y="6058153"/>
            <a:ext cx="87172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1100" b="1" spc="-5" dirty="0">
                <a:solidFill>
                  <a:srgbClr val="0000FF"/>
                </a:solidFill>
                <a:latin typeface="Arial"/>
                <a:cs typeface="Arial"/>
              </a:rPr>
              <a:t>Linglong</a:t>
            </a:r>
            <a:r>
              <a:rPr sz="1100" b="1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0000FF"/>
                </a:solidFill>
                <a:latin typeface="Arial"/>
                <a:cs typeface="Arial"/>
              </a:rPr>
              <a:t>Dai</a:t>
            </a:r>
            <a:r>
              <a:rPr sz="1100" spc="-5" dirty="0">
                <a:latin typeface="Arial MT"/>
                <a:cs typeface="Arial MT"/>
              </a:rPr>
              <a:t>,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Bichai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Wang,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Yifei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Yuan,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Shuangfeng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Han,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Chih-Lin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Zhaocheng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Wang,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“Non-Orthogonal Multiple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Access for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5G: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Solutions,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Challenges,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Opportunities,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Future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Research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Trends,”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b="1" i="1" spc="-5" dirty="0">
                <a:solidFill>
                  <a:srgbClr val="C00000"/>
                </a:solidFill>
                <a:latin typeface="Arial"/>
                <a:cs typeface="Arial"/>
              </a:rPr>
              <a:t>IEEE</a:t>
            </a:r>
            <a:r>
              <a:rPr sz="1100" b="1" i="1" spc="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100" b="1" i="1" spc="-5" dirty="0">
                <a:solidFill>
                  <a:srgbClr val="C00000"/>
                </a:solidFill>
                <a:latin typeface="Arial"/>
                <a:cs typeface="Arial"/>
              </a:rPr>
              <a:t>Communications</a:t>
            </a:r>
            <a:r>
              <a:rPr sz="1100" b="1" i="1" spc="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100" b="1" i="1" spc="-5" dirty="0">
                <a:solidFill>
                  <a:srgbClr val="C00000"/>
                </a:solidFill>
                <a:latin typeface="Arial"/>
                <a:cs typeface="Arial"/>
              </a:rPr>
              <a:t>Magazine</a:t>
            </a:r>
            <a:r>
              <a:rPr sz="1100" spc="-5" dirty="0">
                <a:latin typeface="Arial MT"/>
                <a:cs typeface="Arial MT"/>
              </a:rPr>
              <a:t>,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vol.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53,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no.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9,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pp.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74-81,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Sep.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2015.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140" y="297994"/>
            <a:ext cx="9541510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Summary</a:t>
            </a:r>
            <a:r>
              <a:rPr lang="en-IN" sz="3600" spc="-10" dirty="0"/>
              <a:t> on the case study </a:t>
            </a:r>
            <a:endParaRPr sz="36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563356" y="6598466"/>
            <a:ext cx="37465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1" i="0" kern="1200">
                <a:solidFill>
                  <a:srgbClr val="33339A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6525">
              <a:lnSpc>
                <a:spcPts val="1645"/>
              </a:lnSpc>
            </a:pPr>
            <a:fld id="{81D60167-4931-47E6-BA6A-407CBD079E47}" type="slidenum">
              <a:rPr lang="en-IN" spc="-5" smtClean="0"/>
              <a:pPr marL="136525">
                <a:lnSpc>
                  <a:spcPts val="1645"/>
                </a:lnSpc>
              </a:pPr>
              <a:t>39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651508" y="1182878"/>
            <a:ext cx="9407017" cy="50629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2900" algn="just">
              <a:spcBef>
                <a:spcPts val="100"/>
              </a:spcBef>
              <a:buClr>
                <a:srgbClr val="000000"/>
              </a:buClr>
              <a:buSzPct val="89583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Massive</a:t>
            </a:r>
            <a:r>
              <a:rPr sz="2400" spc="24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MIMO</a:t>
            </a:r>
            <a:r>
              <a:rPr sz="2400" spc="24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2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very</a:t>
            </a:r>
            <a:r>
              <a:rPr sz="2400" spc="2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promising</a:t>
            </a:r>
            <a:r>
              <a:rPr sz="2400" spc="2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technology</a:t>
            </a:r>
            <a:r>
              <a:rPr sz="2400" spc="2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254" dirty="0"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5G</a:t>
            </a:r>
            <a:r>
              <a:rPr sz="2400" spc="25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wireless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communications</a:t>
            </a:r>
            <a:endParaRPr sz="2400" dirty="0">
              <a:latin typeface="Arial MT"/>
              <a:cs typeface="Arial MT"/>
            </a:endParaRPr>
          </a:p>
          <a:p>
            <a:pPr marL="355600" marR="5080" indent="-342900" algn="just">
              <a:buClr>
                <a:srgbClr val="000000"/>
              </a:buClr>
              <a:buSzPct val="89583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15" dirty="0">
                <a:solidFill>
                  <a:srgbClr val="BC0000"/>
                </a:solidFill>
                <a:latin typeface="Arial MT"/>
                <a:cs typeface="Arial MT"/>
              </a:rPr>
              <a:t>Theoretically</a:t>
            </a:r>
            <a:r>
              <a:rPr sz="2400" spc="-15" dirty="0">
                <a:latin typeface="Arial MT"/>
                <a:cs typeface="Arial MT"/>
              </a:rPr>
              <a:t>,</a:t>
            </a:r>
            <a:r>
              <a:rPr sz="2400" spc="19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massive</a:t>
            </a:r>
            <a:r>
              <a:rPr sz="2400" spc="1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MIMO</a:t>
            </a:r>
            <a:r>
              <a:rPr sz="2400" spc="1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1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increase</a:t>
            </a:r>
            <a:r>
              <a:rPr sz="2400" spc="18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1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spectrum</a:t>
            </a:r>
            <a:r>
              <a:rPr sz="2400" spc="1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energy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efficiency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by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BC0000"/>
                </a:solidFill>
                <a:latin typeface="Arial MT"/>
                <a:cs typeface="Arial MT"/>
              </a:rPr>
              <a:t>orders</a:t>
            </a:r>
            <a:r>
              <a:rPr sz="2400" spc="15" dirty="0">
                <a:solidFill>
                  <a:srgbClr val="BC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BC0000"/>
                </a:solidFill>
                <a:latin typeface="Arial MT"/>
                <a:cs typeface="Arial MT"/>
              </a:rPr>
              <a:t>of</a:t>
            </a:r>
            <a:r>
              <a:rPr sz="2400" spc="-10" dirty="0">
                <a:solidFill>
                  <a:srgbClr val="BC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BC0000"/>
                </a:solidFill>
                <a:latin typeface="Arial MT"/>
                <a:cs typeface="Arial MT"/>
              </a:rPr>
              <a:t>magnitude</a:t>
            </a:r>
            <a:endParaRPr sz="2400" dirty="0">
              <a:latin typeface="Arial MT"/>
              <a:cs typeface="Arial MT"/>
            </a:endParaRPr>
          </a:p>
          <a:p>
            <a:pPr marL="354965" marR="6350" indent="-342900" algn="just">
              <a:buSzPct val="89583"/>
              <a:buFont typeface="Wingdings"/>
              <a:buChar char=""/>
              <a:tabLst>
                <a:tab pos="354965" algn="l"/>
                <a:tab pos="355600" algn="l"/>
                <a:tab pos="990600" algn="l"/>
                <a:tab pos="1837055" algn="l"/>
                <a:tab pos="3293745" algn="l"/>
                <a:tab pos="4463415" algn="l"/>
                <a:tab pos="5782945" algn="l"/>
                <a:tab pos="7172325" algn="l"/>
                <a:tab pos="7610475" algn="l"/>
              </a:tabLst>
            </a:pPr>
            <a:r>
              <a:rPr lang="en-IN" sz="2400" dirty="0">
                <a:latin typeface="Arial MT"/>
                <a:cs typeface="Arial MT"/>
              </a:rPr>
              <a:t>S</a:t>
            </a:r>
            <a:r>
              <a:rPr sz="2400" dirty="0" err="1">
                <a:latin typeface="Arial MT"/>
                <a:cs typeface="Arial MT"/>
              </a:rPr>
              <a:t>everal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practical	solutions	</a:t>
            </a:r>
            <a:r>
              <a:rPr sz="2400" dirty="0">
                <a:latin typeface="Arial MT"/>
                <a:cs typeface="Arial MT"/>
              </a:rPr>
              <a:t>to	address  </a:t>
            </a:r>
            <a:r>
              <a:rPr sz="2400" spc="-5" dirty="0">
                <a:latin typeface="Arial MT"/>
                <a:cs typeface="Arial MT"/>
              </a:rPr>
              <a:t>challenging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problems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 realize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massive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MIMO</a:t>
            </a:r>
            <a:endParaRPr sz="2400" dirty="0">
              <a:latin typeface="Arial MT"/>
              <a:cs typeface="Arial MT"/>
            </a:endParaRPr>
          </a:p>
          <a:p>
            <a:pPr marL="755650" lvl="1" indent="-285750" algn="just">
              <a:lnSpc>
                <a:spcPts val="1810"/>
              </a:lnSpc>
              <a:buClr>
                <a:srgbClr val="000000"/>
              </a:buClr>
              <a:buSzPct val="80000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Performance</a:t>
            </a:r>
            <a:r>
              <a:rPr sz="200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Arial MT"/>
                <a:cs typeface="Arial MT"/>
              </a:rPr>
              <a:t>analysis</a:t>
            </a:r>
            <a:r>
              <a:rPr sz="2000" spc="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with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practical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constraints</a:t>
            </a:r>
            <a:endParaRPr sz="2000" dirty="0">
              <a:latin typeface="Arial MT"/>
              <a:cs typeface="Arial MT"/>
            </a:endParaRPr>
          </a:p>
          <a:p>
            <a:pPr marL="755650" lvl="1" indent="-285750" algn="just">
              <a:lnSpc>
                <a:spcPts val="2000"/>
              </a:lnSpc>
              <a:buClr>
                <a:srgbClr val="000000"/>
              </a:buClr>
              <a:buSzPct val="80000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Pilot</a:t>
            </a:r>
            <a:r>
              <a:rPr sz="200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Arial MT"/>
                <a:cs typeface="Arial MT"/>
              </a:rPr>
              <a:t>decontamination</a:t>
            </a:r>
            <a:r>
              <a:rPr sz="2000" spc="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based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graph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coloring</a:t>
            </a:r>
            <a:endParaRPr sz="2000" dirty="0">
              <a:latin typeface="Arial MT"/>
              <a:cs typeface="Arial MT"/>
            </a:endParaRPr>
          </a:p>
          <a:p>
            <a:pPr marL="755650" lvl="1" indent="-285750" algn="just">
              <a:lnSpc>
                <a:spcPts val="2000"/>
              </a:lnSpc>
              <a:buSzPct val="80000"/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Arial MT"/>
                <a:cs typeface="Arial MT"/>
              </a:rPr>
              <a:t>Efficient</a:t>
            </a:r>
            <a:r>
              <a:rPr sz="2000" spc="-5" dirty="0">
                <a:latin typeface="Arial MT"/>
                <a:cs typeface="Arial MT"/>
              </a:rPr>
              <a:t> pilot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design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and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Arial MT"/>
                <a:cs typeface="Arial MT"/>
              </a:rPr>
              <a:t>channel</a:t>
            </a:r>
            <a:r>
              <a:rPr sz="2000" spc="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Arial MT"/>
                <a:cs typeface="Arial MT"/>
              </a:rPr>
              <a:t>estimation</a:t>
            </a:r>
            <a:r>
              <a:rPr sz="200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based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on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CS</a:t>
            </a:r>
            <a:endParaRPr sz="2000" dirty="0">
              <a:latin typeface="Arial MT"/>
              <a:cs typeface="Arial MT"/>
            </a:endParaRPr>
          </a:p>
          <a:p>
            <a:pPr marL="755650" lvl="1" indent="-285750" algn="just">
              <a:lnSpc>
                <a:spcPts val="2000"/>
              </a:lnSpc>
              <a:buSzPct val="80000"/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Arial MT"/>
                <a:cs typeface="Arial MT"/>
              </a:rPr>
              <a:t>Low-complexity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multi-user</a:t>
            </a:r>
            <a:r>
              <a:rPr sz="200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Arial MT"/>
                <a:cs typeface="Arial MT"/>
              </a:rPr>
              <a:t>detection</a:t>
            </a:r>
            <a:r>
              <a:rPr sz="2000" spc="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for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uplink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massive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SM-MIMO</a:t>
            </a:r>
            <a:endParaRPr sz="2000" dirty="0">
              <a:latin typeface="Arial MT"/>
              <a:cs typeface="Arial MT"/>
            </a:endParaRPr>
          </a:p>
          <a:p>
            <a:pPr marL="755650" lvl="1" indent="-285750" algn="just">
              <a:lnSpc>
                <a:spcPts val="2000"/>
              </a:lnSpc>
              <a:buSzPct val="80000"/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Arial MT"/>
                <a:cs typeface="Arial MT"/>
              </a:rPr>
              <a:t>Energy-efficient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SIC-based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Arial MT"/>
                <a:cs typeface="Arial MT"/>
              </a:rPr>
              <a:t>hybrid</a:t>
            </a:r>
            <a:r>
              <a:rPr sz="200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Arial MT"/>
                <a:cs typeface="Arial MT"/>
              </a:rPr>
              <a:t>precoding</a:t>
            </a:r>
            <a:endParaRPr sz="2000" dirty="0">
              <a:latin typeface="Arial MT"/>
              <a:cs typeface="Arial MT"/>
            </a:endParaRPr>
          </a:p>
          <a:p>
            <a:pPr marL="755650" lvl="1" indent="-285750" algn="just">
              <a:lnSpc>
                <a:spcPts val="2195"/>
              </a:lnSpc>
              <a:buClr>
                <a:srgbClr val="000000"/>
              </a:buClr>
              <a:buSzPct val="80000"/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solidFill>
                  <a:srgbClr val="0000FF"/>
                </a:solidFill>
                <a:latin typeface="Arial MT"/>
                <a:cs typeface="Arial MT"/>
              </a:rPr>
              <a:t>Beamspace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massive MIMO</a:t>
            </a:r>
            <a:endParaRPr sz="2000" dirty="0">
              <a:latin typeface="Arial MT"/>
              <a:cs typeface="Arial MT"/>
            </a:endParaRPr>
          </a:p>
          <a:p>
            <a:pPr marL="355600" indent="-342900" algn="just">
              <a:lnSpc>
                <a:spcPts val="2875"/>
              </a:lnSpc>
              <a:buSzPct val="89583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Future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research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directions</a:t>
            </a:r>
            <a:endParaRPr sz="2400" dirty="0">
              <a:latin typeface="Arial MT"/>
              <a:cs typeface="Arial MT"/>
            </a:endParaRPr>
          </a:p>
          <a:p>
            <a:pPr marL="755650" marR="375920" lvl="1" indent="-285750" algn="just">
              <a:spcBef>
                <a:spcPts val="10"/>
              </a:spcBef>
              <a:buSzPct val="80000"/>
              <a:buChar char="–"/>
              <a:tabLst>
                <a:tab pos="755015" algn="l"/>
                <a:tab pos="755650" algn="l"/>
              </a:tabLst>
            </a:pPr>
            <a:r>
              <a:rPr sz="2000" spc="-20" dirty="0">
                <a:latin typeface="Arial MT"/>
                <a:cs typeface="Arial MT"/>
              </a:rPr>
              <a:t>mmWave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massive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MIMO,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massive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SM-MIMO,</a:t>
            </a:r>
            <a:r>
              <a:rPr sz="2000" spc="-10" dirty="0">
                <a:latin typeface="Arial MT"/>
                <a:cs typeface="Arial MT"/>
              </a:rPr>
              <a:t> beamspace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massive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MIMO</a:t>
            </a:r>
            <a:endParaRPr sz="2000" dirty="0">
              <a:latin typeface="Arial MT"/>
              <a:cs typeface="Arial MT"/>
            </a:endParaRPr>
          </a:p>
          <a:p>
            <a:pPr marL="755650" marR="550545" lvl="1" indent="-285750" algn="just">
              <a:buSzPct val="80000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 MT"/>
                <a:cs typeface="Arial MT"/>
              </a:rPr>
              <a:t>Massive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MIMO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for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NOMA,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UDN,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THz,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energy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harvesting,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wireless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power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transfer…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9705" y="735361"/>
            <a:ext cx="6808438" cy="62610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dirty="0"/>
              <a:t>MIMO </a:t>
            </a:r>
            <a:r>
              <a:rPr spc="-5" dirty="0"/>
              <a:t>Wireless</a:t>
            </a:r>
            <a:r>
              <a:rPr spc="-113" dirty="0"/>
              <a:t> </a:t>
            </a:r>
            <a:r>
              <a:rPr spc="-5" dirty="0"/>
              <a:t>Communications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32444" y="1731212"/>
            <a:ext cx="522879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743" indent="-311216" defTabSz="829909">
              <a:spcBef>
                <a:spcPts val="91"/>
              </a:spcBef>
              <a:buFont typeface="Arial"/>
              <a:buChar char="•"/>
              <a:tabLst>
                <a:tab pos="322166" algn="l"/>
                <a:tab pos="322743" algn="l"/>
              </a:tabLst>
            </a:pPr>
            <a:r>
              <a:rPr sz="2904" spc="-5" dirty="0">
                <a:solidFill>
                  <a:prstClr val="black"/>
                </a:solidFill>
                <a:latin typeface="Carlito"/>
                <a:cs typeface="Carlito"/>
              </a:rPr>
              <a:t>Single Input Single Output</a:t>
            </a:r>
            <a:r>
              <a:rPr sz="2904" spc="64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904" dirty="0">
                <a:solidFill>
                  <a:prstClr val="black"/>
                </a:solidFill>
                <a:latin typeface="Carlito"/>
                <a:cs typeface="Carlito"/>
              </a:rPr>
              <a:t>(SISO)</a:t>
            </a:r>
            <a:endParaRPr sz="2904">
              <a:solidFill>
                <a:prstClr val="black"/>
              </a:solidFill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48663" y="2705395"/>
            <a:ext cx="1124943" cy="723836"/>
            <a:chOff x="1548246" y="2980944"/>
            <a:chExt cx="1239520" cy="797560"/>
          </a:xfrm>
        </p:grpSpPr>
        <p:sp>
          <p:nvSpPr>
            <p:cNvPr id="5" name="object 5"/>
            <p:cNvSpPr/>
            <p:nvPr/>
          </p:nvSpPr>
          <p:spPr>
            <a:xfrm>
              <a:off x="1560438" y="2993136"/>
              <a:ext cx="1214755" cy="784860"/>
            </a:xfrm>
            <a:custGeom>
              <a:avLst/>
              <a:gdLst/>
              <a:ahLst/>
              <a:cxnLst/>
              <a:rect l="l" t="t" r="r" b="b"/>
              <a:pathLst>
                <a:path w="1214755" h="784860">
                  <a:moveTo>
                    <a:pt x="1214628" y="428244"/>
                  </a:moveTo>
                  <a:lnTo>
                    <a:pt x="1212151" y="389308"/>
                  </a:lnTo>
                  <a:lnTo>
                    <a:pt x="1204865" y="351343"/>
                  </a:lnTo>
                  <a:lnTo>
                    <a:pt x="1192981" y="314501"/>
                  </a:lnTo>
                  <a:lnTo>
                    <a:pt x="1176714" y="278933"/>
                  </a:lnTo>
                  <a:lnTo>
                    <a:pt x="1156275" y="244793"/>
                  </a:lnTo>
                  <a:lnTo>
                    <a:pt x="1131880" y="212231"/>
                  </a:lnTo>
                  <a:lnTo>
                    <a:pt x="1103740" y="181400"/>
                  </a:lnTo>
                  <a:lnTo>
                    <a:pt x="1072070" y="152452"/>
                  </a:lnTo>
                  <a:lnTo>
                    <a:pt x="1037082" y="125539"/>
                  </a:lnTo>
                  <a:lnTo>
                    <a:pt x="998989" y="100813"/>
                  </a:lnTo>
                  <a:lnTo>
                    <a:pt x="958005" y="78427"/>
                  </a:lnTo>
                  <a:lnTo>
                    <a:pt x="914343" y="58532"/>
                  </a:lnTo>
                  <a:lnTo>
                    <a:pt x="868216" y="41281"/>
                  </a:lnTo>
                  <a:lnTo>
                    <a:pt x="819838" y="26825"/>
                  </a:lnTo>
                  <a:lnTo>
                    <a:pt x="769422" y="15317"/>
                  </a:lnTo>
                  <a:lnTo>
                    <a:pt x="717181" y="6909"/>
                  </a:lnTo>
                  <a:lnTo>
                    <a:pt x="663327" y="1752"/>
                  </a:lnTo>
                  <a:lnTo>
                    <a:pt x="608076" y="0"/>
                  </a:lnTo>
                  <a:lnTo>
                    <a:pt x="552584" y="1752"/>
                  </a:lnTo>
                  <a:lnTo>
                    <a:pt x="498517" y="6909"/>
                  </a:lnTo>
                  <a:lnTo>
                    <a:pt x="446087" y="15317"/>
                  </a:lnTo>
                  <a:lnTo>
                    <a:pt x="395506" y="26825"/>
                  </a:lnTo>
                  <a:lnTo>
                    <a:pt x="346985" y="41281"/>
                  </a:lnTo>
                  <a:lnTo>
                    <a:pt x="300736" y="58532"/>
                  </a:lnTo>
                  <a:lnTo>
                    <a:pt x="256970" y="78427"/>
                  </a:lnTo>
                  <a:lnTo>
                    <a:pt x="215900" y="100813"/>
                  </a:lnTo>
                  <a:lnTo>
                    <a:pt x="177736" y="125539"/>
                  </a:lnTo>
                  <a:lnTo>
                    <a:pt x="142691" y="152452"/>
                  </a:lnTo>
                  <a:lnTo>
                    <a:pt x="110976" y="181400"/>
                  </a:lnTo>
                  <a:lnTo>
                    <a:pt x="82804" y="212231"/>
                  </a:lnTo>
                  <a:lnTo>
                    <a:pt x="58384" y="244793"/>
                  </a:lnTo>
                  <a:lnTo>
                    <a:pt x="37930" y="278933"/>
                  </a:lnTo>
                  <a:lnTo>
                    <a:pt x="21653" y="314501"/>
                  </a:lnTo>
                  <a:lnTo>
                    <a:pt x="9764" y="351343"/>
                  </a:lnTo>
                  <a:lnTo>
                    <a:pt x="2476" y="389308"/>
                  </a:lnTo>
                  <a:lnTo>
                    <a:pt x="0" y="428244"/>
                  </a:lnTo>
                  <a:lnTo>
                    <a:pt x="2476" y="467179"/>
                  </a:lnTo>
                  <a:lnTo>
                    <a:pt x="9764" y="505144"/>
                  </a:lnTo>
                  <a:lnTo>
                    <a:pt x="21653" y="541986"/>
                  </a:lnTo>
                  <a:lnTo>
                    <a:pt x="37930" y="577554"/>
                  </a:lnTo>
                  <a:lnTo>
                    <a:pt x="58384" y="611694"/>
                  </a:lnTo>
                  <a:lnTo>
                    <a:pt x="82804" y="644256"/>
                  </a:lnTo>
                  <a:lnTo>
                    <a:pt x="110976" y="675087"/>
                  </a:lnTo>
                  <a:lnTo>
                    <a:pt x="142691" y="704035"/>
                  </a:lnTo>
                  <a:lnTo>
                    <a:pt x="177736" y="730948"/>
                  </a:lnTo>
                  <a:lnTo>
                    <a:pt x="215900" y="755674"/>
                  </a:lnTo>
                  <a:lnTo>
                    <a:pt x="256970" y="778060"/>
                  </a:lnTo>
                  <a:lnTo>
                    <a:pt x="271929" y="784860"/>
                  </a:lnTo>
                  <a:lnTo>
                    <a:pt x="943081" y="784860"/>
                  </a:lnTo>
                  <a:lnTo>
                    <a:pt x="998989" y="755674"/>
                  </a:lnTo>
                  <a:lnTo>
                    <a:pt x="1037082" y="730948"/>
                  </a:lnTo>
                  <a:lnTo>
                    <a:pt x="1072070" y="704035"/>
                  </a:lnTo>
                  <a:lnTo>
                    <a:pt x="1103740" y="675087"/>
                  </a:lnTo>
                  <a:lnTo>
                    <a:pt x="1131880" y="644256"/>
                  </a:lnTo>
                  <a:lnTo>
                    <a:pt x="1156275" y="611694"/>
                  </a:lnTo>
                  <a:lnTo>
                    <a:pt x="1176714" y="577554"/>
                  </a:lnTo>
                  <a:lnTo>
                    <a:pt x="1192981" y="541986"/>
                  </a:lnTo>
                  <a:lnTo>
                    <a:pt x="1204865" y="505144"/>
                  </a:lnTo>
                  <a:lnTo>
                    <a:pt x="1212151" y="467179"/>
                  </a:lnTo>
                  <a:lnTo>
                    <a:pt x="1214628" y="428244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548246" y="2980944"/>
              <a:ext cx="1239520" cy="797560"/>
            </a:xfrm>
            <a:custGeom>
              <a:avLst/>
              <a:gdLst/>
              <a:ahLst/>
              <a:cxnLst/>
              <a:rect l="l" t="t" r="r" b="b"/>
              <a:pathLst>
                <a:path w="1239520" h="797560">
                  <a:moveTo>
                    <a:pt x="1239012" y="463296"/>
                  </a:moveTo>
                  <a:lnTo>
                    <a:pt x="1239012" y="417576"/>
                  </a:lnTo>
                  <a:lnTo>
                    <a:pt x="1235964" y="394716"/>
                  </a:lnTo>
                  <a:lnTo>
                    <a:pt x="1226820" y="350520"/>
                  </a:lnTo>
                  <a:lnTo>
                    <a:pt x="1211580" y="307848"/>
                  </a:lnTo>
                  <a:lnTo>
                    <a:pt x="1190244" y="266700"/>
                  </a:lnTo>
                  <a:lnTo>
                    <a:pt x="1162812" y="228600"/>
                  </a:lnTo>
                  <a:lnTo>
                    <a:pt x="1132332" y="192024"/>
                  </a:lnTo>
                  <a:lnTo>
                    <a:pt x="1095756" y="158496"/>
                  </a:lnTo>
                  <a:lnTo>
                    <a:pt x="1056132" y="126492"/>
                  </a:lnTo>
                  <a:lnTo>
                    <a:pt x="989076" y="85344"/>
                  </a:lnTo>
                  <a:lnTo>
                    <a:pt x="912876" y="51816"/>
                  </a:lnTo>
                  <a:lnTo>
                    <a:pt x="859536" y="33528"/>
                  </a:lnTo>
                  <a:lnTo>
                    <a:pt x="830580" y="25908"/>
                  </a:lnTo>
                  <a:lnTo>
                    <a:pt x="803148" y="18288"/>
                  </a:lnTo>
                  <a:lnTo>
                    <a:pt x="772668" y="12192"/>
                  </a:lnTo>
                  <a:lnTo>
                    <a:pt x="743712" y="7620"/>
                  </a:lnTo>
                  <a:lnTo>
                    <a:pt x="682752" y="1524"/>
                  </a:lnTo>
                  <a:lnTo>
                    <a:pt x="650748" y="0"/>
                  </a:lnTo>
                  <a:lnTo>
                    <a:pt x="588264" y="0"/>
                  </a:lnTo>
                  <a:lnTo>
                    <a:pt x="495300" y="7620"/>
                  </a:lnTo>
                  <a:lnTo>
                    <a:pt x="435864" y="18288"/>
                  </a:lnTo>
                  <a:lnTo>
                    <a:pt x="379476" y="33528"/>
                  </a:lnTo>
                  <a:lnTo>
                    <a:pt x="324612" y="51816"/>
                  </a:lnTo>
                  <a:lnTo>
                    <a:pt x="274320" y="73152"/>
                  </a:lnTo>
                  <a:lnTo>
                    <a:pt x="204216" y="112776"/>
                  </a:lnTo>
                  <a:lnTo>
                    <a:pt x="161544" y="143256"/>
                  </a:lnTo>
                  <a:lnTo>
                    <a:pt x="123444" y="175260"/>
                  </a:lnTo>
                  <a:lnTo>
                    <a:pt x="89916" y="210312"/>
                  </a:lnTo>
                  <a:lnTo>
                    <a:pt x="60960" y="248412"/>
                  </a:lnTo>
                  <a:lnTo>
                    <a:pt x="27432" y="307848"/>
                  </a:lnTo>
                  <a:lnTo>
                    <a:pt x="12192" y="350520"/>
                  </a:lnTo>
                  <a:lnTo>
                    <a:pt x="0" y="417576"/>
                  </a:lnTo>
                  <a:lnTo>
                    <a:pt x="0" y="464820"/>
                  </a:lnTo>
                  <a:lnTo>
                    <a:pt x="7620" y="509016"/>
                  </a:lnTo>
                  <a:lnTo>
                    <a:pt x="19812" y="553212"/>
                  </a:lnTo>
                  <a:lnTo>
                    <a:pt x="24384" y="565099"/>
                  </a:lnTo>
                  <a:lnTo>
                    <a:pt x="24384" y="440436"/>
                  </a:lnTo>
                  <a:lnTo>
                    <a:pt x="27432" y="397764"/>
                  </a:lnTo>
                  <a:lnTo>
                    <a:pt x="32004" y="377952"/>
                  </a:lnTo>
                  <a:lnTo>
                    <a:pt x="36576" y="356616"/>
                  </a:lnTo>
                  <a:lnTo>
                    <a:pt x="44196" y="336804"/>
                  </a:lnTo>
                  <a:lnTo>
                    <a:pt x="60960" y="298704"/>
                  </a:lnTo>
                  <a:lnTo>
                    <a:pt x="82296" y="262128"/>
                  </a:lnTo>
                  <a:lnTo>
                    <a:pt x="109728" y="227076"/>
                  </a:lnTo>
                  <a:lnTo>
                    <a:pt x="160020" y="176784"/>
                  </a:lnTo>
                  <a:lnTo>
                    <a:pt x="217932" y="134112"/>
                  </a:lnTo>
                  <a:lnTo>
                    <a:pt x="262128" y="108204"/>
                  </a:lnTo>
                  <a:lnTo>
                    <a:pt x="309372" y="85344"/>
                  </a:lnTo>
                  <a:lnTo>
                    <a:pt x="335280" y="76200"/>
                  </a:lnTo>
                  <a:lnTo>
                    <a:pt x="361188" y="65532"/>
                  </a:lnTo>
                  <a:lnTo>
                    <a:pt x="414528" y="50292"/>
                  </a:lnTo>
                  <a:lnTo>
                    <a:pt x="470916" y="38100"/>
                  </a:lnTo>
                  <a:lnTo>
                    <a:pt x="528828" y="28956"/>
                  </a:lnTo>
                  <a:lnTo>
                    <a:pt x="559308" y="27432"/>
                  </a:lnTo>
                  <a:lnTo>
                    <a:pt x="588264" y="25908"/>
                  </a:lnTo>
                  <a:lnTo>
                    <a:pt x="682752" y="27512"/>
                  </a:lnTo>
                  <a:lnTo>
                    <a:pt x="740664" y="33528"/>
                  </a:lnTo>
                  <a:lnTo>
                    <a:pt x="797052" y="44196"/>
                  </a:lnTo>
                  <a:lnTo>
                    <a:pt x="826008" y="50292"/>
                  </a:lnTo>
                  <a:lnTo>
                    <a:pt x="879348" y="67056"/>
                  </a:lnTo>
                  <a:lnTo>
                    <a:pt x="929640" y="85344"/>
                  </a:lnTo>
                  <a:lnTo>
                    <a:pt x="999744" y="120396"/>
                  </a:lnTo>
                  <a:lnTo>
                    <a:pt x="1042416" y="147828"/>
                  </a:lnTo>
                  <a:lnTo>
                    <a:pt x="1080516" y="178308"/>
                  </a:lnTo>
                  <a:lnTo>
                    <a:pt x="1114044" y="210312"/>
                  </a:lnTo>
                  <a:lnTo>
                    <a:pt x="1143000" y="243840"/>
                  </a:lnTo>
                  <a:lnTo>
                    <a:pt x="1168908" y="280416"/>
                  </a:lnTo>
                  <a:lnTo>
                    <a:pt x="1178052" y="298704"/>
                  </a:lnTo>
                  <a:lnTo>
                    <a:pt x="1188720" y="318516"/>
                  </a:lnTo>
                  <a:lnTo>
                    <a:pt x="1202436" y="358140"/>
                  </a:lnTo>
                  <a:lnTo>
                    <a:pt x="1211580" y="399288"/>
                  </a:lnTo>
                  <a:lnTo>
                    <a:pt x="1214628" y="440436"/>
                  </a:lnTo>
                  <a:lnTo>
                    <a:pt x="1214628" y="564489"/>
                  </a:lnTo>
                  <a:lnTo>
                    <a:pt x="1226820" y="530352"/>
                  </a:lnTo>
                  <a:lnTo>
                    <a:pt x="1232916" y="507492"/>
                  </a:lnTo>
                  <a:lnTo>
                    <a:pt x="1239012" y="463296"/>
                  </a:lnTo>
                  <a:close/>
                </a:path>
                <a:path w="1239520" h="797560">
                  <a:moveTo>
                    <a:pt x="312856" y="797052"/>
                  </a:moveTo>
                  <a:lnTo>
                    <a:pt x="239268" y="760476"/>
                  </a:lnTo>
                  <a:lnTo>
                    <a:pt x="196596" y="733044"/>
                  </a:lnTo>
                  <a:lnTo>
                    <a:pt x="158496" y="704088"/>
                  </a:lnTo>
                  <a:lnTo>
                    <a:pt x="124968" y="670560"/>
                  </a:lnTo>
                  <a:lnTo>
                    <a:pt x="96012" y="637032"/>
                  </a:lnTo>
                  <a:lnTo>
                    <a:pt x="70104" y="600456"/>
                  </a:lnTo>
                  <a:lnTo>
                    <a:pt x="60960" y="582168"/>
                  </a:lnTo>
                  <a:lnTo>
                    <a:pt x="50292" y="562356"/>
                  </a:lnTo>
                  <a:lnTo>
                    <a:pt x="36576" y="522732"/>
                  </a:lnTo>
                  <a:lnTo>
                    <a:pt x="27432" y="481584"/>
                  </a:lnTo>
                  <a:lnTo>
                    <a:pt x="24384" y="440436"/>
                  </a:lnTo>
                  <a:lnTo>
                    <a:pt x="24384" y="565099"/>
                  </a:lnTo>
                  <a:lnTo>
                    <a:pt x="48768" y="614172"/>
                  </a:lnTo>
                  <a:lnTo>
                    <a:pt x="76200" y="652272"/>
                  </a:lnTo>
                  <a:lnTo>
                    <a:pt x="106680" y="688848"/>
                  </a:lnTo>
                  <a:lnTo>
                    <a:pt x="143256" y="722376"/>
                  </a:lnTo>
                  <a:lnTo>
                    <a:pt x="163068" y="739140"/>
                  </a:lnTo>
                  <a:lnTo>
                    <a:pt x="182880" y="754380"/>
                  </a:lnTo>
                  <a:lnTo>
                    <a:pt x="204216" y="768096"/>
                  </a:lnTo>
                  <a:lnTo>
                    <a:pt x="249936" y="795528"/>
                  </a:lnTo>
                  <a:lnTo>
                    <a:pt x="252984" y="797052"/>
                  </a:lnTo>
                  <a:lnTo>
                    <a:pt x="312856" y="797052"/>
                  </a:lnTo>
                  <a:close/>
                </a:path>
                <a:path w="1239520" h="797560">
                  <a:moveTo>
                    <a:pt x="1214628" y="564489"/>
                  </a:moveTo>
                  <a:lnTo>
                    <a:pt x="1214628" y="440436"/>
                  </a:lnTo>
                  <a:lnTo>
                    <a:pt x="1211580" y="483108"/>
                  </a:lnTo>
                  <a:lnTo>
                    <a:pt x="1207008" y="502920"/>
                  </a:lnTo>
                  <a:lnTo>
                    <a:pt x="1187196" y="563880"/>
                  </a:lnTo>
                  <a:lnTo>
                    <a:pt x="1167384" y="601980"/>
                  </a:lnTo>
                  <a:lnTo>
                    <a:pt x="1143000" y="637032"/>
                  </a:lnTo>
                  <a:lnTo>
                    <a:pt x="1129284" y="655320"/>
                  </a:lnTo>
                  <a:lnTo>
                    <a:pt x="1097280" y="688848"/>
                  </a:lnTo>
                  <a:lnTo>
                    <a:pt x="1060704" y="719328"/>
                  </a:lnTo>
                  <a:lnTo>
                    <a:pt x="1021080" y="746760"/>
                  </a:lnTo>
                  <a:lnTo>
                    <a:pt x="954024" y="784860"/>
                  </a:lnTo>
                  <a:lnTo>
                    <a:pt x="925938" y="797052"/>
                  </a:lnTo>
                  <a:lnTo>
                    <a:pt x="986027" y="797052"/>
                  </a:lnTo>
                  <a:lnTo>
                    <a:pt x="1034796" y="768096"/>
                  </a:lnTo>
                  <a:lnTo>
                    <a:pt x="1077468" y="739140"/>
                  </a:lnTo>
                  <a:lnTo>
                    <a:pt x="1115568" y="705612"/>
                  </a:lnTo>
                  <a:lnTo>
                    <a:pt x="1149096" y="670560"/>
                  </a:lnTo>
                  <a:lnTo>
                    <a:pt x="1178052" y="633984"/>
                  </a:lnTo>
                  <a:lnTo>
                    <a:pt x="1200912" y="592836"/>
                  </a:lnTo>
                  <a:lnTo>
                    <a:pt x="1211580" y="573024"/>
                  </a:lnTo>
                  <a:lnTo>
                    <a:pt x="1214628" y="564489"/>
                  </a:lnTo>
                  <a:close/>
                </a:path>
              </a:pathLst>
            </a:custGeom>
            <a:solidFill>
              <a:srgbClr val="375D89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108793" y="2955278"/>
            <a:ext cx="204587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spc="-82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634" dirty="0">
                <a:solidFill>
                  <a:srgbClr val="FFFFFF"/>
                </a:solidFill>
                <a:latin typeface="Carlito"/>
                <a:cs typeface="Carlito"/>
              </a:rPr>
              <a:t>x</a:t>
            </a:r>
            <a:endParaRPr sz="1634">
              <a:solidFill>
                <a:prstClr val="black"/>
              </a:solidFill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640366" y="2705395"/>
            <a:ext cx="1126095" cy="723836"/>
            <a:chOff x="7048362" y="2980944"/>
            <a:chExt cx="1240790" cy="797560"/>
          </a:xfrm>
        </p:grpSpPr>
        <p:sp>
          <p:nvSpPr>
            <p:cNvPr id="9" name="object 9"/>
            <p:cNvSpPr/>
            <p:nvPr/>
          </p:nvSpPr>
          <p:spPr>
            <a:xfrm>
              <a:off x="7060554" y="2993136"/>
              <a:ext cx="1214755" cy="784860"/>
            </a:xfrm>
            <a:custGeom>
              <a:avLst/>
              <a:gdLst/>
              <a:ahLst/>
              <a:cxnLst/>
              <a:rect l="l" t="t" r="r" b="b"/>
              <a:pathLst>
                <a:path w="1214754" h="784860">
                  <a:moveTo>
                    <a:pt x="1214628" y="428244"/>
                  </a:moveTo>
                  <a:lnTo>
                    <a:pt x="1212151" y="389308"/>
                  </a:lnTo>
                  <a:lnTo>
                    <a:pt x="1204865" y="351343"/>
                  </a:lnTo>
                  <a:lnTo>
                    <a:pt x="1192981" y="314501"/>
                  </a:lnTo>
                  <a:lnTo>
                    <a:pt x="1176714" y="278933"/>
                  </a:lnTo>
                  <a:lnTo>
                    <a:pt x="1156275" y="244793"/>
                  </a:lnTo>
                  <a:lnTo>
                    <a:pt x="1131880" y="212231"/>
                  </a:lnTo>
                  <a:lnTo>
                    <a:pt x="1103740" y="181400"/>
                  </a:lnTo>
                  <a:lnTo>
                    <a:pt x="1072070" y="152452"/>
                  </a:lnTo>
                  <a:lnTo>
                    <a:pt x="1037082" y="125539"/>
                  </a:lnTo>
                  <a:lnTo>
                    <a:pt x="998989" y="100813"/>
                  </a:lnTo>
                  <a:lnTo>
                    <a:pt x="958005" y="78427"/>
                  </a:lnTo>
                  <a:lnTo>
                    <a:pt x="914343" y="58532"/>
                  </a:lnTo>
                  <a:lnTo>
                    <a:pt x="868216" y="41281"/>
                  </a:lnTo>
                  <a:lnTo>
                    <a:pt x="819838" y="26825"/>
                  </a:lnTo>
                  <a:lnTo>
                    <a:pt x="769422" y="15317"/>
                  </a:lnTo>
                  <a:lnTo>
                    <a:pt x="717181" y="6909"/>
                  </a:lnTo>
                  <a:lnTo>
                    <a:pt x="663327" y="1752"/>
                  </a:lnTo>
                  <a:lnTo>
                    <a:pt x="608076" y="0"/>
                  </a:lnTo>
                  <a:lnTo>
                    <a:pt x="552810" y="1752"/>
                  </a:lnTo>
                  <a:lnTo>
                    <a:pt x="498918" y="6909"/>
                  </a:lnTo>
                  <a:lnTo>
                    <a:pt x="446616" y="15317"/>
                  </a:lnTo>
                  <a:lnTo>
                    <a:pt x="396120" y="26825"/>
                  </a:lnTo>
                  <a:lnTo>
                    <a:pt x="347647" y="41281"/>
                  </a:lnTo>
                  <a:lnTo>
                    <a:pt x="301413" y="58532"/>
                  </a:lnTo>
                  <a:lnTo>
                    <a:pt x="257634" y="78427"/>
                  </a:lnTo>
                  <a:lnTo>
                    <a:pt x="216527" y="100813"/>
                  </a:lnTo>
                  <a:lnTo>
                    <a:pt x="178308" y="125539"/>
                  </a:lnTo>
                  <a:lnTo>
                    <a:pt x="143193" y="152452"/>
                  </a:lnTo>
                  <a:lnTo>
                    <a:pt x="111399" y="181400"/>
                  </a:lnTo>
                  <a:lnTo>
                    <a:pt x="83142" y="212231"/>
                  </a:lnTo>
                  <a:lnTo>
                    <a:pt x="58639" y="244793"/>
                  </a:lnTo>
                  <a:lnTo>
                    <a:pt x="38106" y="278933"/>
                  </a:lnTo>
                  <a:lnTo>
                    <a:pt x="21759" y="314501"/>
                  </a:lnTo>
                  <a:lnTo>
                    <a:pt x="9815" y="351343"/>
                  </a:lnTo>
                  <a:lnTo>
                    <a:pt x="2489" y="389308"/>
                  </a:lnTo>
                  <a:lnTo>
                    <a:pt x="0" y="428244"/>
                  </a:lnTo>
                  <a:lnTo>
                    <a:pt x="2489" y="467179"/>
                  </a:lnTo>
                  <a:lnTo>
                    <a:pt x="9815" y="505144"/>
                  </a:lnTo>
                  <a:lnTo>
                    <a:pt x="21759" y="541986"/>
                  </a:lnTo>
                  <a:lnTo>
                    <a:pt x="38106" y="577554"/>
                  </a:lnTo>
                  <a:lnTo>
                    <a:pt x="58639" y="611694"/>
                  </a:lnTo>
                  <a:lnTo>
                    <a:pt x="83142" y="644256"/>
                  </a:lnTo>
                  <a:lnTo>
                    <a:pt x="111399" y="675087"/>
                  </a:lnTo>
                  <a:lnTo>
                    <a:pt x="143193" y="704035"/>
                  </a:lnTo>
                  <a:lnTo>
                    <a:pt x="178308" y="730948"/>
                  </a:lnTo>
                  <a:lnTo>
                    <a:pt x="216527" y="755674"/>
                  </a:lnTo>
                  <a:lnTo>
                    <a:pt x="257634" y="778060"/>
                  </a:lnTo>
                  <a:lnTo>
                    <a:pt x="272598" y="784860"/>
                  </a:lnTo>
                  <a:lnTo>
                    <a:pt x="943081" y="784860"/>
                  </a:lnTo>
                  <a:lnTo>
                    <a:pt x="998989" y="755674"/>
                  </a:lnTo>
                  <a:lnTo>
                    <a:pt x="1037082" y="730948"/>
                  </a:lnTo>
                  <a:lnTo>
                    <a:pt x="1072070" y="704035"/>
                  </a:lnTo>
                  <a:lnTo>
                    <a:pt x="1103740" y="675087"/>
                  </a:lnTo>
                  <a:lnTo>
                    <a:pt x="1131880" y="644256"/>
                  </a:lnTo>
                  <a:lnTo>
                    <a:pt x="1156275" y="611694"/>
                  </a:lnTo>
                  <a:lnTo>
                    <a:pt x="1176714" y="577554"/>
                  </a:lnTo>
                  <a:lnTo>
                    <a:pt x="1192981" y="541986"/>
                  </a:lnTo>
                  <a:lnTo>
                    <a:pt x="1204865" y="505144"/>
                  </a:lnTo>
                  <a:lnTo>
                    <a:pt x="1212151" y="467179"/>
                  </a:lnTo>
                  <a:lnTo>
                    <a:pt x="1214628" y="428244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7048362" y="2980944"/>
              <a:ext cx="1240790" cy="797560"/>
            </a:xfrm>
            <a:custGeom>
              <a:avLst/>
              <a:gdLst/>
              <a:ahLst/>
              <a:cxnLst/>
              <a:rect l="l" t="t" r="r" b="b"/>
              <a:pathLst>
                <a:path w="1240790" h="797560">
                  <a:moveTo>
                    <a:pt x="1240536" y="440436"/>
                  </a:moveTo>
                  <a:lnTo>
                    <a:pt x="1237488" y="394716"/>
                  </a:lnTo>
                  <a:lnTo>
                    <a:pt x="1220724" y="329184"/>
                  </a:lnTo>
                  <a:lnTo>
                    <a:pt x="1202436" y="286512"/>
                  </a:lnTo>
                  <a:lnTo>
                    <a:pt x="1178052" y="246888"/>
                  </a:lnTo>
                  <a:lnTo>
                    <a:pt x="1149096" y="210312"/>
                  </a:lnTo>
                  <a:lnTo>
                    <a:pt x="1115568" y="175260"/>
                  </a:lnTo>
                  <a:lnTo>
                    <a:pt x="1077468" y="141732"/>
                  </a:lnTo>
                  <a:lnTo>
                    <a:pt x="1034796" y="112776"/>
                  </a:lnTo>
                  <a:lnTo>
                    <a:pt x="989076" y="85344"/>
                  </a:lnTo>
                  <a:lnTo>
                    <a:pt x="940308" y="62484"/>
                  </a:lnTo>
                  <a:lnTo>
                    <a:pt x="859536" y="33528"/>
                  </a:lnTo>
                  <a:lnTo>
                    <a:pt x="803148" y="18288"/>
                  </a:lnTo>
                  <a:lnTo>
                    <a:pt x="743712" y="7620"/>
                  </a:lnTo>
                  <a:lnTo>
                    <a:pt x="682752" y="1524"/>
                  </a:lnTo>
                  <a:lnTo>
                    <a:pt x="652272" y="0"/>
                  </a:lnTo>
                  <a:lnTo>
                    <a:pt x="588264" y="0"/>
                  </a:lnTo>
                  <a:lnTo>
                    <a:pt x="495300" y="7620"/>
                  </a:lnTo>
                  <a:lnTo>
                    <a:pt x="437388" y="18288"/>
                  </a:lnTo>
                  <a:lnTo>
                    <a:pt x="379476" y="33528"/>
                  </a:lnTo>
                  <a:lnTo>
                    <a:pt x="326136" y="51816"/>
                  </a:lnTo>
                  <a:lnTo>
                    <a:pt x="274320" y="73152"/>
                  </a:lnTo>
                  <a:lnTo>
                    <a:pt x="227076" y="99060"/>
                  </a:lnTo>
                  <a:lnTo>
                    <a:pt x="182880" y="128016"/>
                  </a:lnTo>
                  <a:lnTo>
                    <a:pt x="143256" y="158496"/>
                  </a:lnTo>
                  <a:lnTo>
                    <a:pt x="106680" y="192024"/>
                  </a:lnTo>
                  <a:lnTo>
                    <a:pt x="76200" y="228600"/>
                  </a:lnTo>
                  <a:lnTo>
                    <a:pt x="38100" y="288036"/>
                  </a:lnTo>
                  <a:lnTo>
                    <a:pt x="19812" y="329184"/>
                  </a:lnTo>
                  <a:lnTo>
                    <a:pt x="7620" y="373380"/>
                  </a:lnTo>
                  <a:lnTo>
                    <a:pt x="0" y="440436"/>
                  </a:lnTo>
                  <a:lnTo>
                    <a:pt x="3048" y="486156"/>
                  </a:lnTo>
                  <a:lnTo>
                    <a:pt x="7620" y="509016"/>
                  </a:lnTo>
                  <a:lnTo>
                    <a:pt x="13716" y="530352"/>
                  </a:lnTo>
                  <a:lnTo>
                    <a:pt x="19812" y="553212"/>
                  </a:lnTo>
                  <a:lnTo>
                    <a:pt x="25908" y="566420"/>
                  </a:lnTo>
                  <a:lnTo>
                    <a:pt x="25908" y="419100"/>
                  </a:lnTo>
                  <a:lnTo>
                    <a:pt x="28956" y="397764"/>
                  </a:lnTo>
                  <a:lnTo>
                    <a:pt x="38100" y="356616"/>
                  </a:lnTo>
                  <a:lnTo>
                    <a:pt x="51816" y="318516"/>
                  </a:lnTo>
                  <a:lnTo>
                    <a:pt x="71628" y="280416"/>
                  </a:lnTo>
                  <a:lnTo>
                    <a:pt x="96012" y="243840"/>
                  </a:lnTo>
                  <a:lnTo>
                    <a:pt x="111252" y="227076"/>
                  </a:lnTo>
                  <a:lnTo>
                    <a:pt x="126492" y="208788"/>
                  </a:lnTo>
                  <a:lnTo>
                    <a:pt x="143256" y="193548"/>
                  </a:lnTo>
                  <a:lnTo>
                    <a:pt x="160020" y="176784"/>
                  </a:lnTo>
                  <a:lnTo>
                    <a:pt x="178308" y="161544"/>
                  </a:lnTo>
                  <a:lnTo>
                    <a:pt x="240792" y="120396"/>
                  </a:lnTo>
                  <a:lnTo>
                    <a:pt x="286512" y="96012"/>
                  </a:lnTo>
                  <a:lnTo>
                    <a:pt x="335280" y="76200"/>
                  </a:lnTo>
                  <a:lnTo>
                    <a:pt x="361188" y="65532"/>
                  </a:lnTo>
                  <a:lnTo>
                    <a:pt x="414528" y="50292"/>
                  </a:lnTo>
                  <a:lnTo>
                    <a:pt x="470916" y="38100"/>
                  </a:lnTo>
                  <a:lnTo>
                    <a:pt x="528828" y="28956"/>
                  </a:lnTo>
                  <a:lnTo>
                    <a:pt x="620268" y="24384"/>
                  </a:lnTo>
                  <a:lnTo>
                    <a:pt x="711708" y="28956"/>
                  </a:lnTo>
                  <a:lnTo>
                    <a:pt x="769620" y="38100"/>
                  </a:lnTo>
                  <a:lnTo>
                    <a:pt x="826008" y="50292"/>
                  </a:lnTo>
                  <a:lnTo>
                    <a:pt x="905256" y="76200"/>
                  </a:lnTo>
                  <a:lnTo>
                    <a:pt x="954024" y="97536"/>
                  </a:lnTo>
                  <a:lnTo>
                    <a:pt x="978408" y="108204"/>
                  </a:lnTo>
                  <a:lnTo>
                    <a:pt x="1022604" y="134112"/>
                  </a:lnTo>
                  <a:lnTo>
                    <a:pt x="1062228" y="163068"/>
                  </a:lnTo>
                  <a:lnTo>
                    <a:pt x="1098804" y="193548"/>
                  </a:lnTo>
                  <a:lnTo>
                    <a:pt x="1114044" y="210312"/>
                  </a:lnTo>
                  <a:lnTo>
                    <a:pt x="1130808" y="227076"/>
                  </a:lnTo>
                  <a:lnTo>
                    <a:pt x="1168908" y="280416"/>
                  </a:lnTo>
                  <a:lnTo>
                    <a:pt x="1188720" y="318516"/>
                  </a:lnTo>
                  <a:lnTo>
                    <a:pt x="1208532" y="377952"/>
                  </a:lnTo>
                  <a:lnTo>
                    <a:pt x="1214628" y="420624"/>
                  </a:lnTo>
                  <a:lnTo>
                    <a:pt x="1214628" y="565912"/>
                  </a:lnTo>
                  <a:lnTo>
                    <a:pt x="1220724" y="551688"/>
                  </a:lnTo>
                  <a:lnTo>
                    <a:pt x="1226820" y="530352"/>
                  </a:lnTo>
                  <a:lnTo>
                    <a:pt x="1232916" y="507492"/>
                  </a:lnTo>
                  <a:lnTo>
                    <a:pt x="1237488" y="486156"/>
                  </a:lnTo>
                  <a:lnTo>
                    <a:pt x="1240536" y="440436"/>
                  </a:lnTo>
                  <a:close/>
                </a:path>
                <a:path w="1240790" h="797560">
                  <a:moveTo>
                    <a:pt x="313074" y="797052"/>
                  </a:moveTo>
                  <a:lnTo>
                    <a:pt x="262128" y="772668"/>
                  </a:lnTo>
                  <a:lnTo>
                    <a:pt x="217932" y="746760"/>
                  </a:lnTo>
                  <a:lnTo>
                    <a:pt x="178308" y="719328"/>
                  </a:lnTo>
                  <a:lnTo>
                    <a:pt x="141732" y="687324"/>
                  </a:lnTo>
                  <a:lnTo>
                    <a:pt x="109728" y="653796"/>
                  </a:lnTo>
                  <a:lnTo>
                    <a:pt x="71628" y="600456"/>
                  </a:lnTo>
                  <a:lnTo>
                    <a:pt x="51816" y="562356"/>
                  </a:lnTo>
                  <a:lnTo>
                    <a:pt x="32004" y="502920"/>
                  </a:lnTo>
                  <a:lnTo>
                    <a:pt x="28956" y="481584"/>
                  </a:lnTo>
                  <a:lnTo>
                    <a:pt x="25908" y="461772"/>
                  </a:lnTo>
                  <a:lnTo>
                    <a:pt x="25908" y="566420"/>
                  </a:lnTo>
                  <a:lnTo>
                    <a:pt x="28956" y="573024"/>
                  </a:lnTo>
                  <a:lnTo>
                    <a:pt x="38100" y="594360"/>
                  </a:lnTo>
                  <a:lnTo>
                    <a:pt x="62484" y="633984"/>
                  </a:lnTo>
                  <a:lnTo>
                    <a:pt x="76200" y="652272"/>
                  </a:lnTo>
                  <a:lnTo>
                    <a:pt x="91440" y="672084"/>
                  </a:lnTo>
                  <a:lnTo>
                    <a:pt x="108204" y="688848"/>
                  </a:lnTo>
                  <a:lnTo>
                    <a:pt x="124968" y="707136"/>
                  </a:lnTo>
                  <a:lnTo>
                    <a:pt x="143256" y="722376"/>
                  </a:lnTo>
                  <a:lnTo>
                    <a:pt x="163068" y="739140"/>
                  </a:lnTo>
                  <a:lnTo>
                    <a:pt x="184404" y="754380"/>
                  </a:lnTo>
                  <a:lnTo>
                    <a:pt x="205740" y="768096"/>
                  </a:lnTo>
                  <a:lnTo>
                    <a:pt x="251460" y="795528"/>
                  </a:lnTo>
                  <a:lnTo>
                    <a:pt x="254508" y="797052"/>
                  </a:lnTo>
                  <a:lnTo>
                    <a:pt x="313074" y="797052"/>
                  </a:lnTo>
                  <a:close/>
                </a:path>
                <a:path w="1240790" h="797560">
                  <a:moveTo>
                    <a:pt x="1214628" y="565912"/>
                  </a:moveTo>
                  <a:lnTo>
                    <a:pt x="1214628" y="461772"/>
                  </a:lnTo>
                  <a:lnTo>
                    <a:pt x="1211580" y="483108"/>
                  </a:lnTo>
                  <a:lnTo>
                    <a:pt x="1208532" y="502920"/>
                  </a:lnTo>
                  <a:lnTo>
                    <a:pt x="1196340" y="544068"/>
                  </a:lnTo>
                  <a:lnTo>
                    <a:pt x="1179576" y="582168"/>
                  </a:lnTo>
                  <a:lnTo>
                    <a:pt x="1156716" y="620268"/>
                  </a:lnTo>
                  <a:lnTo>
                    <a:pt x="1129284" y="655320"/>
                  </a:lnTo>
                  <a:lnTo>
                    <a:pt x="1097280" y="687324"/>
                  </a:lnTo>
                  <a:lnTo>
                    <a:pt x="1080516" y="704088"/>
                  </a:lnTo>
                  <a:lnTo>
                    <a:pt x="1042416" y="733044"/>
                  </a:lnTo>
                  <a:lnTo>
                    <a:pt x="999744" y="760476"/>
                  </a:lnTo>
                  <a:lnTo>
                    <a:pt x="954024" y="784860"/>
                  </a:lnTo>
                  <a:lnTo>
                    <a:pt x="926155" y="797052"/>
                  </a:lnTo>
                  <a:lnTo>
                    <a:pt x="986027" y="797052"/>
                  </a:lnTo>
                  <a:lnTo>
                    <a:pt x="1036320" y="768096"/>
                  </a:lnTo>
                  <a:lnTo>
                    <a:pt x="1077468" y="739140"/>
                  </a:lnTo>
                  <a:lnTo>
                    <a:pt x="1115568" y="705612"/>
                  </a:lnTo>
                  <a:lnTo>
                    <a:pt x="1149096" y="670560"/>
                  </a:lnTo>
                  <a:lnTo>
                    <a:pt x="1178052" y="633984"/>
                  </a:lnTo>
                  <a:lnTo>
                    <a:pt x="1202436" y="592836"/>
                  </a:lnTo>
                  <a:lnTo>
                    <a:pt x="1211580" y="573024"/>
                  </a:lnTo>
                  <a:lnTo>
                    <a:pt x="1214628" y="565912"/>
                  </a:lnTo>
                  <a:close/>
                </a:path>
              </a:pathLst>
            </a:custGeom>
            <a:solidFill>
              <a:srgbClr val="375D89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089428" y="2955278"/>
            <a:ext cx="225334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spc="-9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634" dirty="0">
                <a:solidFill>
                  <a:srgbClr val="FFFFFF"/>
                </a:solidFill>
                <a:latin typeface="Carlito"/>
                <a:cs typeface="Carlito"/>
              </a:rPr>
              <a:t>x</a:t>
            </a:r>
            <a:endParaRPr sz="1634">
              <a:solidFill>
                <a:prstClr val="black"/>
              </a:solidFill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878264" y="2840941"/>
            <a:ext cx="2053942" cy="665629"/>
            <a:chOff x="1801231" y="3130295"/>
            <a:chExt cx="2263140" cy="733425"/>
          </a:xfrm>
        </p:grpSpPr>
        <p:sp>
          <p:nvSpPr>
            <p:cNvPr id="13" name="object 13"/>
            <p:cNvSpPr/>
            <p:nvPr/>
          </p:nvSpPr>
          <p:spPr>
            <a:xfrm>
              <a:off x="2775064" y="3130295"/>
              <a:ext cx="1289685" cy="439420"/>
            </a:xfrm>
            <a:custGeom>
              <a:avLst/>
              <a:gdLst/>
              <a:ahLst/>
              <a:cxnLst/>
              <a:rect l="l" t="t" r="r" b="b"/>
              <a:pathLst>
                <a:path w="1289685" h="439420">
                  <a:moveTo>
                    <a:pt x="1289304" y="10668"/>
                  </a:moveTo>
                  <a:lnTo>
                    <a:pt x="1281684" y="0"/>
                  </a:lnTo>
                  <a:lnTo>
                    <a:pt x="999871" y="212496"/>
                  </a:lnTo>
                  <a:lnTo>
                    <a:pt x="999871" y="219329"/>
                  </a:lnTo>
                  <a:lnTo>
                    <a:pt x="999744" y="219456"/>
                  </a:lnTo>
                  <a:lnTo>
                    <a:pt x="999744" y="219151"/>
                  </a:lnTo>
                  <a:lnTo>
                    <a:pt x="999871" y="219329"/>
                  </a:lnTo>
                  <a:lnTo>
                    <a:pt x="999871" y="212496"/>
                  </a:lnTo>
                  <a:lnTo>
                    <a:pt x="998626" y="213423"/>
                  </a:lnTo>
                  <a:lnTo>
                    <a:pt x="0" y="268224"/>
                  </a:lnTo>
                  <a:lnTo>
                    <a:pt x="0" y="280416"/>
                  </a:lnTo>
                  <a:lnTo>
                    <a:pt x="996848" y="225717"/>
                  </a:lnTo>
                  <a:lnTo>
                    <a:pt x="1210056" y="438912"/>
                  </a:lnTo>
                  <a:lnTo>
                    <a:pt x="1219200" y="429768"/>
                  </a:lnTo>
                  <a:lnTo>
                    <a:pt x="1010386" y="220967"/>
                  </a:lnTo>
                  <a:lnTo>
                    <a:pt x="1289304" y="10668"/>
                  </a:lnTo>
                  <a:close/>
                </a:path>
              </a:pathLst>
            </a:custGeom>
            <a:solidFill>
              <a:srgbClr val="497EBA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832368" y="3777996"/>
              <a:ext cx="671195" cy="71755"/>
            </a:xfrm>
            <a:custGeom>
              <a:avLst/>
              <a:gdLst/>
              <a:ahLst/>
              <a:cxnLst/>
              <a:rect l="l" t="t" r="r" b="b"/>
              <a:pathLst>
                <a:path w="671194" h="71754">
                  <a:moveTo>
                    <a:pt x="671152" y="0"/>
                  </a:moveTo>
                  <a:lnTo>
                    <a:pt x="0" y="0"/>
                  </a:lnTo>
                  <a:lnTo>
                    <a:pt x="28806" y="13094"/>
                  </a:lnTo>
                  <a:lnTo>
                    <a:pt x="75055" y="30346"/>
                  </a:lnTo>
                  <a:lnTo>
                    <a:pt x="123576" y="44801"/>
                  </a:lnTo>
                  <a:lnTo>
                    <a:pt x="174157" y="56310"/>
                  </a:lnTo>
                  <a:lnTo>
                    <a:pt x="226587" y="64718"/>
                  </a:lnTo>
                  <a:lnTo>
                    <a:pt x="280654" y="69874"/>
                  </a:lnTo>
                  <a:lnTo>
                    <a:pt x="336146" y="71627"/>
                  </a:lnTo>
                  <a:lnTo>
                    <a:pt x="391398" y="69874"/>
                  </a:lnTo>
                  <a:lnTo>
                    <a:pt x="445251" y="64718"/>
                  </a:lnTo>
                  <a:lnTo>
                    <a:pt x="497492" y="56310"/>
                  </a:lnTo>
                  <a:lnTo>
                    <a:pt x="547909" y="44801"/>
                  </a:lnTo>
                  <a:lnTo>
                    <a:pt x="596287" y="30346"/>
                  </a:lnTo>
                  <a:lnTo>
                    <a:pt x="642414" y="13094"/>
                  </a:lnTo>
                  <a:lnTo>
                    <a:pt x="671152" y="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801231" y="3777996"/>
              <a:ext cx="733425" cy="85725"/>
            </a:xfrm>
            <a:custGeom>
              <a:avLst/>
              <a:gdLst/>
              <a:ahLst/>
              <a:cxnLst/>
              <a:rect l="l" t="t" r="r" b="b"/>
              <a:pathLst>
                <a:path w="733425" h="85725">
                  <a:moveTo>
                    <a:pt x="733042" y="0"/>
                  </a:moveTo>
                  <a:lnTo>
                    <a:pt x="672953" y="0"/>
                  </a:lnTo>
                  <a:lnTo>
                    <a:pt x="650747" y="9143"/>
                  </a:lnTo>
                  <a:lnTo>
                    <a:pt x="624839" y="18287"/>
                  </a:lnTo>
                  <a:lnTo>
                    <a:pt x="544067" y="41147"/>
                  </a:lnTo>
                  <a:lnTo>
                    <a:pt x="457199" y="54863"/>
                  </a:lnTo>
                  <a:lnTo>
                    <a:pt x="397763" y="59435"/>
                  </a:lnTo>
                  <a:lnTo>
                    <a:pt x="335279" y="59435"/>
                  </a:lnTo>
                  <a:lnTo>
                    <a:pt x="275843" y="54863"/>
                  </a:lnTo>
                  <a:lnTo>
                    <a:pt x="216407" y="45719"/>
                  </a:lnTo>
                  <a:lnTo>
                    <a:pt x="160019" y="33527"/>
                  </a:lnTo>
                  <a:lnTo>
                    <a:pt x="134111" y="25907"/>
                  </a:lnTo>
                  <a:lnTo>
                    <a:pt x="106679" y="18287"/>
                  </a:lnTo>
                  <a:lnTo>
                    <a:pt x="80771" y="9143"/>
                  </a:lnTo>
                  <a:lnTo>
                    <a:pt x="59871" y="0"/>
                  </a:lnTo>
                  <a:lnTo>
                    <a:pt x="0" y="0"/>
                  </a:lnTo>
                  <a:lnTo>
                    <a:pt x="21335" y="10667"/>
                  </a:lnTo>
                  <a:lnTo>
                    <a:pt x="99059" y="42671"/>
                  </a:lnTo>
                  <a:lnTo>
                    <a:pt x="126491" y="50291"/>
                  </a:lnTo>
                  <a:lnTo>
                    <a:pt x="155447" y="57911"/>
                  </a:lnTo>
                  <a:lnTo>
                    <a:pt x="182879" y="65531"/>
                  </a:lnTo>
                  <a:lnTo>
                    <a:pt x="213359" y="71627"/>
                  </a:lnTo>
                  <a:lnTo>
                    <a:pt x="242315" y="76199"/>
                  </a:lnTo>
                  <a:lnTo>
                    <a:pt x="303275" y="82295"/>
                  </a:lnTo>
                  <a:lnTo>
                    <a:pt x="367283" y="85343"/>
                  </a:lnTo>
                  <a:lnTo>
                    <a:pt x="397763" y="83819"/>
                  </a:lnTo>
                  <a:lnTo>
                    <a:pt x="429767" y="82295"/>
                  </a:lnTo>
                  <a:lnTo>
                    <a:pt x="490727" y="76199"/>
                  </a:lnTo>
                  <a:lnTo>
                    <a:pt x="550163" y="65531"/>
                  </a:lnTo>
                  <a:lnTo>
                    <a:pt x="606551" y="50291"/>
                  </a:lnTo>
                  <a:lnTo>
                    <a:pt x="661415" y="32003"/>
                  </a:lnTo>
                  <a:lnTo>
                    <a:pt x="711707" y="10667"/>
                  </a:lnTo>
                  <a:lnTo>
                    <a:pt x="733042" y="0"/>
                  </a:lnTo>
                  <a:close/>
                </a:path>
              </a:pathLst>
            </a:custGeom>
            <a:solidFill>
              <a:srgbClr val="375D89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6417682" y="2842323"/>
            <a:ext cx="2117912" cy="663901"/>
            <a:chOff x="5701146" y="3131819"/>
            <a:chExt cx="2333625" cy="731520"/>
          </a:xfrm>
        </p:grpSpPr>
        <p:sp>
          <p:nvSpPr>
            <p:cNvPr id="17" name="object 17"/>
            <p:cNvSpPr/>
            <p:nvPr/>
          </p:nvSpPr>
          <p:spPr>
            <a:xfrm>
              <a:off x="5701144" y="3131819"/>
              <a:ext cx="1324610" cy="509270"/>
            </a:xfrm>
            <a:custGeom>
              <a:avLst/>
              <a:gdLst/>
              <a:ahLst/>
              <a:cxnLst/>
              <a:rect l="l" t="t" r="r" b="b"/>
              <a:pathLst>
                <a:path w="1324609" h="509270">
                  <a:moveTo>
                    <a:pt x="364236" y="284988"/>
                  </a:moveTo>
                  <a:lnTo>
                    <a:pt x="79248" y="0"/>
                  </a:lnTo>
                  <a:lnTo>
                    <a:pt x="70104" y="9144"/>
                  </a:lnTo>
                  <a:lnTo>
                    <a:pt x="349935" y="288988"/>
                  </a:lnTo>
                  <a:lnTo>
                    <a:pt x="0" y="498348"/>
                  </a:lnTo>
                  <a:lnTo>
                    <a:pt x="6096" y="509016"/>
                  </a:lnTo>
                  <a:lnTo>
                    <a:pt x="362712" y="295656"/>
                  </a:lnTo>
                  <a:lnTo>
                    <a:pt x="359384" y="289839"/>
                  </a:lnTo>
                  <a:lnTo>
                    <a:pt x="364236" y="284988"/>
                  </a:lnTo>
                  <a:close/>
                </a:path>
                <a:path w="1324609" h="509270">
                  <a:moveTo>
                    <a:pt x="1324356" y="295656"/>
                  </a:moveTo>
                  <a:lnTo>
                    <a:pt x="1322832" y="283464"/>
                  </a:lnTo>
                  <a:lnTo>
                    <a:pt x="359664" y="300228"/>
                  </a:lnTo>
                  <a:lnTo>
                    <a:pt x="359664" y="313944"/>
                  </a:lnTo>
                  <a:lnTo>
                    <a:pt x="1324356" y="295656"/>
                  </a:lnTo>
                  <a:close/>
                </a:path>
              </a:pathLst>
            </a:custGeom>
            <a:solidFill>
              <a:srgbClr val="497EBA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7333152" y="3777996"/>
              <a:ext cx="670560" cy="71755"/>
            </a:xfrm>
            <a:custGeom>
              <a:avLst/>
              <a:gdLst/>
              <a:ahLst/>
              <a:cxnLst/>
              <a:rect l="l" t="t" r="r" b="b"/>
              <a:pathLst>
                <a:path w="670559" h="71754">
                  <a:moveTo>
                    <a:pt x="670483" y="0"/>
                  </a:moveTo>
                  <a:lnTo>
                    <a:pt x="0" y="0"/>
                  </a:lnTo>
                  <a:lnTo>
                    <a:pt x="28815" y="13094"/>
                  </a:lnTo>
                  <a:lnTo>
                    <a:pt x="75049" y="30346"/>
                  </a:lnTo>
                  <a:lnTo>
                    <a:pt x="123522" y="44801"/>
                  </a:lnTo>
                  <a:lnTo>
                    <a:pt x="174018" y="56310"/>
                  </a:lnTo>
                  <a:lnTo>
                    <a:pt x="226320" y="64718"/>
                  </a:lnTo>
                  <a:lnTo>
                    <a:pt x="280212" y="69874"/>
                  </a:lnTo>
                  <a:lnTo>
                    <a:pt x="335477" y="71627"/>
                  </a:lnTo>
                  <a:lnTo>
                    <a:pt x="390729" y="69874"/>
                  </a:lnTo>
                  <a:lnTo>
                    <a:pt x="444582" y="64718"/>
                  </a:lnTo>
                  <a:lnTo>
                    <a:pt x="496824" y="56310"/>
                  </a:lnTo>
                  <a:lnTo>
                    <a:pt x="547240" y="44801"/>
                  </a:lnTo>
                  <a:lnTo>
                    <a:pt x="595618" y="30346"/>
                  </a:lnTo>
                  <a:lnTo>
                    <a:pt x="641745" y="13094"/>
                  </a:lnTo>
                  <a:lnTo>
                    <a:pt x="670483" y="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7302871" y="3777996"/>
              <a:ext cx="731520" cy="85725"/>
            </a:xfrm>
            <a:custGeom>
              <a:avLst/>
              <a:gdLst/>
              <a:ahLst/>
              <a:cxnLst/>
              <a:rect l="l" t="t" r="r" b="b"/>
              <a:pathLst>
                <a:path w="731520" h="85725">
                  <a:moveTo>
                    <a:pt x="731518" y="0"/>
                  </a:moveTo>
                  <a:lnTo>
                    <a:pt x="671647" y="0"/>
                  </a:lnTo>
                  <a:lnTo>
                    <a:pt x="650747" y="9143"/>
                  </a:lnTo>
                  <a:lnTo>
                    <a:pt x="624839" y="18287"/>
                  </a:lnTo>
                  <a:lnTo>
                    <a:pt x="597407" y="25907"/>
                  </a:lnTo>
                  <a:lnTo>
                    <a:pt x="571499" y="33527"/>
                  </a:lnTo>
                  <a:lnTo>
                    <a:pt x="542543" y="41147"/>
                  </a:lnTo>
                  <a:lnTo>
                    <a:pt x="515111" y="45719"/>
                  </a:lnTo>
                  <a:lnTo>
                    <a:pt x="457199" y="54863"/>
                  </a:lnTo>
                  <a:lnTo>
                    <a:pt x="426719" y="57911"/>
                  </a:lnTo>
                  <a:lnTo>
                    <a:pt x="397763" y="59359"/>
                  </a:lnTo>
                  <a:lnTo>
                    <a:pt x="333755" y="59359"/>
                  </a:lnTo>
                  <a:lnTo>
                    <a:pt x="274319" y="54863"/>
                  </a:lnTo>
                  <a:lnTo>
                    <a:pt x="187451" y="41147"/>
                  </a:lnTo>
                  <a:lnTo>
                    <a:pt x="132587" y="25907"/>
                  </a:lnTo>
                  <a:lnTo>
                    <a:pt x="80771" y="9143"/>
                  </a:lnTo>
                  <a:lnTo>
                    <a:pt x="58565" y="0"/>
                  </a:lnTo>
                  <a:lnTo>
                    <a:pt x="0" y="0"/>
                  </a:lnTo>
                  <a:lnTo>
                    <a:pt x="45719" y="21335"/>
                  </a:lnTo>
                  <a:lnTo>
                    <a:pt x="99059" y="42671"/>
                  </a:lnTo>
                  <a:lnTo>
                    <a:pt x="153923" y="57911"/>
                  </a:lnTo>
                  <a:lnTo>
                    <a:pt x="211835" y="71627"/>
                  </a:lnTo>
                  <a:lnTo>
                    <a:pt x="303275" y="82295"/>
                  </a:lnTo>
                  <a:lnTo>
                    <a:pt x="365759" y="85343"/>
                  </a:lnTo>
                  <a:lnTo>
                    <a:pt x="397763" y="83819"/>
                  </a:lnTo>
                  <a:lnTo>
                    <a:pt x="460247" y="79247"/>
                  </a:lnTo>
                  <a:lnTo>
                    <a:pt x="519683" y="71627"/>
                  </a:lnTo>
                  <a:lnTo>
                    <a:pt x="606551" y="50291"/>
                  </a:lnTo>
                  <a:lnTo>
                    <a:pt x="632459" y="41147"/>
                  </a:lnTo>
                  <a:lnTo>
                    <a:pt x="659891" y="32003"/>
                  </a:lnTo>
                  <a:lnTo>
                    <a:pt x="685799" y="21335"/>
                  </a:lnTo>
                  <a:lnTo>
                    <a:pt x="710183" y="10667"/>
                  </a:lnTo>
                  <a:lnTo>
                    <a:pt x="731518" y="0"/>
                  </a:lnTo>
                  <a:close/>
                </a:path>
              </a:pathLst>
            </a:custGeom>
            <a:solidFill>
              <a:srgbClr val="375D89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432444" y="3509912"/>
            <a:ext cx="6100738" cy="2013084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R="50717" algn="ctr" defTabSz="829909">
              <a:spcBef>
                <a:spcPts val="91"/>
              </a:spcBef>
              <a:tabLst>
                <a:tab pos="2721988" algn="l"/>
              </a:tabLst>
            </a:pPr>
            <a:r>
              <a:rPr sz="1634" spc="-5" dirty="0">
                <a:solidFill>
                  <a:prstClr val="black"/>
                </a:solidFill>
                <a:latin typeface="Carlito"/>
                <a:cs typeface="Carlito"/>
              </a:rPr>
              <a:t>Ant</a:t>
            </a:r>
            <a:r>
              <a:rPr sz="1634" spc="-14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1634" dirty="0">
                <a:solidFill>
                  <a:prstClr val="black"/>
                </a:solidFill>
                <a:latin typeface="Carlito"/>
                <a:cs typeface="Carlito"/>
              </a:rPr>
              <a:t>1	</a:t>
            </a:r>
            <a:r>
              <a:rPr sz="1634" spc="-5" dirty="0">
                <a:solidFill>
                  <a:prstClr val="black"/>
                </a:solidFill>
                <a:latin typeface="Carlito"/>
                <a:cs typeface="Carlito"/>
              </a:rPr>
              <a:t>Ant</a:t>
            </a:r>
            <a:r>
              <a:rPr sz="1634" spc="349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1634" dirty="0">
                <a:solidFill>
                  <a:prstClr val="black"/>
                </a:solidFill>
                <a:latin typeface="Carlito"/>
                <a:cs typeface="Carlito"/>
              </a:rPr>
              <a:t>1</a:t>
            </a:r>
            <a:endParaRPr sz="1634">
              <a:solidFill>
                <a:prstClr val="black"/>
              </a:solidFill>
              <a:latin typeface="Carlito"/>
              <a:cs typeface="Carlito"/>
            </a:endParaRPr>
          </a:p>
          <a:p>
            <a:pPr defTabSz="829909"/>
            <a:endParaRPr sz="1634">
              <a:solidFill>
                <a:prstClr val="black"/>
              </a:solidFill>
              <a:latin typeface="Carlito"/>
              <a:cs typeface="Carlito"/>
            </a:endParaRPr>
          </a:p>
          <a:p>
            <a:pPr marL="2254587" defTabSz="829909">
              <a:spcBef>
                <a:spcPts val="1080"/>
              </a:spcBef>
            </a:pPr>
            <a:r>
              <a:rPr sz="2904" dirty="0">
                <a:solidFill>
                  <a:prstClr val="black"/>
                </a:solidFill>
                <a:latin typeface="Carlito"/>
                <a:cs typeface="Carlito"/>
              </a:rPr>
              <a:t>Fig. 1 SISO</a:t>
            </a:r>
            <a:r>
              <a:rPr sz="2904" spc="-18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904" spc="-27" dirty="0">
                <a:solidFill>
                  <a:prstClr val="black"/>
                </a:solidFill>
                <a:latin typeface="Carlito"/>
                <a:cs typeface="Carlito"/>
              </a:rPr>
              <a:t>system</a:t>
            </a:r>
            <a:endParaRPr sz="2904">
              <a:solidFill>
                <a:prstClr val="black"/>
              </a:solidFill>
              <a:latin typeface="Carlito"/>
              <a:cs typeface="Carlito"/>
            </a:endParaRPr>
          </a:p>
          <a:p>
            <a:pPr marL="322166" marR="4611" indent="-311216" defTabSz="829909">
              <a:lnSpc>
                <a:spcPts val="3140"/>
              </a:lnSpc>
              <a:spcBef>
                <a:spcPts val="871"/>
              </a:spcBef>
              <a:buFont typeface="Arial"/>
              <a:buChar char="•"/>
              <a:tabLst>
                <a:tab pos="322166" algn="l"/>
                <a:tab pos="322743" algn="l"/>
              </a:tabLst>
            </a:pPr>
            <a:r>
              <a:rPr sz="2904" spc="-5" dirty="0">
                <a:solidFill>
                  <a:prstClr val="black"/>
                </a:solidFill>
                <a:latin typeface="Carlito"/>
                <a:cs typeface="Carlito"/>
              </a:rPr>
              <a:t>What will happen if </a:t>
            </a:r>
            <a:r>
              <a:rPr sz="2904" spc="-68" dirty="0">
                <a:solidFill>
                  <a:prstClr val="black"/>
                </a:solidFill>
                <a:latin typeface="Carlito"/>
                <a:cs typeface="Carlito"/>
              </a:rPr>
              <a:t>Tx </a:t>
            </a:r>
            <a:r>
              <a:rPr sz="2904" dirty="0">
                <a:solidFill>
                  <a:prstClr val="black"/>
                </a:solidFill>
                <a:latin typeface="Carlito"/>
                <a:cs typeface="Carlito"/>
              </a:rPr>
              <a:t>and Rx </a:t>
            </a:r>
            <a:r>
              <a:rPr sz="2904" spc="-9" dirty="0">
                <a:solidFill>
                  <a:prstClr val="black"/>
                </a:solidFill>
                <a:latin typeface="Carlito"/>
                <a:cs typeface="Carlito"/>
              </a:rPr>
              <a:t>employs  </a:t>
            </a:r>
            <a:r>
              <a:rPr sz="2904" spc="-5" dirty="0">
                <a:solidFill>
                  <a:prstClr val="black"/>
                </a:solidFill>
                <a:latin typeface="Carlito"/>
                <a:cs typeface="Carlito"/>
              </a:rPr>
              <a:t>multiple</a:t>
            </a:r>
            <a:r>
              <a:rPr sz="2904" spc="14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904" spc="-9" dirty="0">
                <a:solidFill>
                  <a:prstClr val="black"/>
                </a:solidFill>
                <a:latin typeface="Carlito"/>
                <a:cs typeface="Carlito"/>
              </a:rPr>
              <a:t>antennas?</a:t>
            </a:r>
            <a:endParaRPr sz="2904">
              <a:solidFill>
                <a:prstClr val="black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9705" y="-38454"/>
            <a:ext cx="6711872" cy="124056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dirty="0"/>
              <a:t>MIMO </a:t>
            </a:r>
            <a:r>
              <a:rPr spc="-5" dirty="0"/>
              <a:t>Wireless</a:t>
            </a:r>
            <a:r>
              <a:rPr spc="-113" dirty="0"/>
              <a:t> </a:t>
            </a:r>
            <a:r>
              <a:rPr spc="-5" dirty="0"/>
              <a:t>Communications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72692" y="1156705"/>
            <a:ext cx="64384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743" indent="-311216" defTabSz="829909">
              <a:spcBef>
                <a:spcPts val="91"/>
              </a:spcBef>
              <a:buFont typeface="Arial"/>
              <a:buChar char="•"/>
              <a:tabLst>
                <a:tab pos="322166" algn="l"/>
                <a:tab pos="322743" algn="l"/>
              </a:tabLst>
            </a:pPr>
            <a:r>
              <a:rPr sz="2904" spc="-5" dirty="0">
                <a:solidFill>
                  <a:prstClr val="black"/>
                </a:solidFill>
                <a:latin typeface="Carlito"/>
                <a:cs typeface="Carlito"/>
              </a:rPr>
              <a:t>Multiple Input Multiple Output</a:t>
            </a:r>
            <a:r>
              <a:rPr sz="2904" spc="10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904" spc="-5" dirty="0">
                <a:solidFill>
                  <a:prstClr val="black"/>
                </a:solidFill>
                <a:latin typeface="Carlito"/>
                <a:cs typeface="Carlito"/>
              </a:rPr>
              <a:t>(MIMO)?</a:t>
            </a:r>
            <a:endParaRPr sz="2904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48663" y="2315353"/>
            <a:ext cx="6052560" cy="2616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3550" y="2342553"/>
            <a:ext cx="471415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spc="-5" dirty="0">
                <a:solidFill>
                  <a:prstClr val="black"/>
                </a:solidFill>
                <a:latin typeface="Carlito"/>
                <a:cs typeface="Carlito"/>
              </a:rPr>
              <a:t>Ant</a:t>
            </a:r>
            <a:r>
              <a:rPr sz="1634" spc="-86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1634" dirty="0">
                <a:solidFill>
                  <a:prstClr val="black"/>
                </a:solidFill>
                <a:latin typeface="Carlito"/>
                <a:cs typeface="Carlito"/>
              </a:rPr>
              <a:t>1</a:t>
            </a:r>
            <a:endParaRPr sz="1634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09206" y="2212540"/>
            <a:ext cx="471415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spc="-5" dirty="0">
                <a:solidFill>
                  <a:prstClr val="black"/>
                </a:solidFill>
                <a:latin typeface="Carlito"/>
                <a:cs typeface="Carlito"/>
              </a:rPr>
              <a:t>Ant</a:t>
            </a:r>
            <a:r>
              <a:rPr sz="1634" spc="-86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1634" dirty="0">
                <a:solidFill>
                  <a:prstClr val="black"/>
                </a:solidFill>
                <a:latin typeface="Carlito"/>
                <a:cs typeface="Carlito"/>
              </a:rPr>
              <a:t>1</a:t>
            </a:r>
            <a:endParaRPr sz="1634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15569" y="2991239"/>
            <a:ext cx="518672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spc="-5" dirty="0">
                <a:solidFill>
                  <a:prstClr val="black"/>
                </a:solidFill>
                <a:latin typeface="Carlito"/>
                <a:cs typeface="Carlito"/>
              </a:rPr>
              <a:t>Ant</a:t>
            </a:r>
            <a:r>
              <a:rPr sz="1634" spc="272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1634" dirty="0">
                <a:solidFill>
                  <a:prstClr val="black"/>
                </a:solidFill>
                <a:latin typeface="Carlito"/>
                <a:cs typeface="Carlito"/>
              </a:rPr>
              <a:t>2</a:t>
            </a:r>
            <a:endParaRPr sz="1634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08793" y="3732595"/>
            <a:ext cx="204587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spc="-82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634" dirty="0">
                <a:solidFill>
                  <a:srgbClr val="FFFFFF"/>
                </a:solidFill>
                <a:latin typeface="Carlito"/>
                <a:cs typeface="Carlito"/>
              </a:rPr>
              <a:t>x</a:t>
            </a:r>
            <a:endParaRPr sz="1634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24420" y="3797602"/>
            <a:ext cx="225334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spc="-9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634" dirty="0">
                <a:solidFill>
                  <a:srgbClr val="FFFFFF"/>
                </a:solidFill>
                <a:latin typeface="Carlito"/>
                <a:cs typeface="Carlito"/>
              </a:rPr>
              <a:t>x</a:t>
            </a:r>
            <a:endParaRPr sz="1634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57201" y="3509911"/>
            <a:ext cx="471415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spc="-5" dirty="0">
                <a:solidFill>
                  <a:prstClr val="black"/>
                </a:solidFill>
                <a:latin typeface="Carlito"/>
                <a:cs typeface="Carlito"/>
              </a:rPr>
              <a:t>Ant</a:t>
            </a:r>
            <a:r>
              <a:rPr sz="1634" spc="-86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1634" dirty="0">
                <a:solidFill>
                  <a:prstClr val="black"/>
                </a:solidFill>
                <a:latin typeface="Carlito"/>
                <a:cs typeface="Carlito"/>
              </a:rPr>
              <a:t>2</a:t>
            </a:r>
            <a:endParaRPr sz="1634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74122" y="4547255"/>
            <a:ext cx="613762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4580" defTabSz="829909">
              <a:spcBef>
                <a:spcPts val="91"/>
              </a:spcBef>
            </a:pPr>
            <a:r>
              <a:rPr sz="1634" spc="-5" dirty="0">
                <a:solidFill>
                  <a:prstClr val="black"/>
                </a:solidFill>
                <a:latin typeface="Carlito"/>
                <a:cs typeface="Carlito"/>
              </a:rPr>
              <a:t>Ant</a:t>
            </a:r>
            <a:r>
              <a:rPr sz="1634" spc="-68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1634" dirty="0">
                <a:solidFill>
                  <a:prstClr val="black"/>
                </a:solidFill>
                <a:latin typeface="Carlito"/>
                <a:cs typeface="Carlito"/>
              </a:rPr>
              <a:t>N</a:t>
            </a:r>
            <a:r>
              <a:rPr sz="1634" baseline="-20833" dirty="0">
                <a:solidFill>
                  <a:prstClr val="black"/>
                </a:solidFill>
                <a:latin typeface="Carlito"/>
                <a:cs typeface="Carlito"/>
              </a:rPr>
              <a:t>T</a:t>
            </a:r>
            <a:endParaRPr sz="1634" baseline="-20833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92517" y="4870906"/>
            <a:ext cx="621830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4580" defTabSz="829909">
              <a:spcBef>
                <a:spcPts val="91"/>
              </a:spcBef>
            </a:pPr>
            <a:r>
              <a:rPr sz="1634" spc="-5" dirty="0">
                <a:solidFill>
                  <a:prstClr val="black"/>
                </a:solidFill>
                <a:latin typeface="Carlito"/>
                <a:cs typeface="Carlito"/>
              </a:rPr>
              <a:t>Ant</a:t>
            </a:r>
            <a:r>
              <a:rPr sz="1634" spc="-68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1634" dirty="0">
                <a:solidFill>
                  <a:prstClr val="black"/>
                </a:solidFill>
                <a:latin typeface="Carlito"/>
                <a:cs typeface="Carlito"/>
              </a:rPr>
              <a:t>N</a:t>
            </a:r>
            <a:r>
              <a:rPr sz="1634" baseline="-20833" dirty="0">
                <a:solidFill>
                  <a:prstClr val="black"/>
                </a:solidFill>
                <a:latin typeface="Carlito"/>
                <a:cs typeface="Carlito"/>
              </a:rPr>
              <a:t>R</a:t>
            </a:r>
            <a:endParaRPr sz="1634" baseline="-20833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70894" y="3242968"/>
            <a:ext cx="104887" cy="1184070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 defTabSz="829909">
              <a:spcBef>
                <a:spcPts val="86"/>
              </a:spcBef>
            </a:pPr>
            <a:r>
              <a:rPr sz="2541" spc="-5" dirty="0">
                <a:solidFill>
                  <a:prstClr val="black"/>
                </a:solidFill>
                <a:latin typeface="Carlito"/>
                <a:cs typeface="Carlito"/>
              </a:rPr>
              <a:t>.</a:t>
            </a:r>
            <a:endParaRPr sz="2541">
              <a:solidFill>
                <a:prstClr val="black"/>
              </a:solidFill>
              <a:latin typeface="Carlito"/>
              <a:cs typeface="Carlito"/>
            </a:endParaRPr>
          </a:p>
          <a:p>
            <a:pPr marL="11527" defTabSz="829909"/>
            <a:r>
              <a:rPr sz="2541" spc="-5" dirty="0">
                <a:solidFill>
                  <a:prstClr val="black"/>
                </a:solidFill>
                <a:latin typeface="Carlito"/>
                <a:cs typeface="Carlito"/>
              </a:rPr>
              <a:t>.</a:t>
            </a:r>
            <a:endParaRPr sz="2541">
              <a:solidFill>
                <a:prstClr val="black"/>
              </a:solidFill>
              <a:latin typeface="Carlito"/>
              <a:cs typeface="Carlito"/>
            </a:endParaRPr>
          </a:p>
          <a:p>
            <a:pPr marL="11527" defTabSz="829909"/>
            <a:r>
              <a:rPr sz="2541" spc="-5" dirty="0">
                <a:solidFill>
                  <a:prstClr val="black"/>
                </a:solidFill>
                <a:latin typeface="Carlito"/>
                <a:cs typeface="Carlito"/>
              </a:rPr>
              <a:t>.</a:t>
            </a:r>
            <a:endParaRPr sz="2541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55541" y="3242968"/>
            <a:ext cx="104887" cy="1184070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 defTabSz="829909">
              <a:spcBef>
                <a:spcPts val="86"/>
              </a:spcBef>
            </a:pPr>
            <a:r>
              <a:rPr sz="2541" spc="-5" dirty="0">
                <a:solidFill>
                  <a:prstClr val="black"/>
                </a:solidFill>
                <a:latin typeface="Carlito"/>
                <a:cs typeface="Carlito"/>
              </a:rPr>
              <a:t>.</a:t>
            </a:r>
            <a:endParaRPr sz="2541">
              <a:solidFill>
                <a:prstClr val="black"/>
              </a:solidFill>
              <a:latin typeface="Carlito"/>
              <a:cs typeface="Carlito"/>
            </a:endParaRPr>
          </a:p>
          <a:p>
            <a:pPr marL="11527" defTabSz="829909"/>
            <a:r>
              <a:rPr sz="2541" spc="-5" dirty="0">
                <a:solidFill>
                  <a:prstClr val="black"/>
                </a:solidFill>
                <a:latin typeface="Carlito"/>
                <a:cs typeface="Carlito"/>
              </a:rPr>
              <a:t>.</a:t>
            </a:r>
            <a:endParaRPr sz="2541">
              <a:solidFill>
                <a:prstClr val="black"/>
              </a:solidFill>
              <a:latin typeface="Carlito"/>
              <a:cs typeface="Carlito"/>
            </a:endParaRPr>
          </a:p>
          <a:p>
            <a:pPr marL="11527" defTabSz="829909"/>
            <a:r>
              <a:rPr sz="2541" spc="-5" dirty="0">
                <a:solidFill>
                  <a:prstClr val="black"/>
                </a:solidFill>
                <a:latin typeface="Carlito"/>
                <a:cs typeface="Carlito"/>
              </a:rPr>
              <a:t>.</a:t>
            </a:r>
            <a:endParaRPr sz="2541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04136" y="5314890"/>
            <a:ext cx="417531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4580" defTabSz="829909">
              <a:spcBef>
                <a:spcPts val="91"/>
              </a:spcBef>
            </a:pPr>
            <a:r>
              <a:rPr sz="2904" dirty="0">
                <a:solidFill>
                  <a:prstClr val="black"/>
                </a:solidFill>
                <a:latin typeface="Carlito"/>
                <a:cs typeface="Carlito"/>
              </a:rPr>
              <a:t>Fig. 2 </a:t>
            </a:r>
            <a:r>
              <a:rPr sz="2904" spc="5" dirty="0">
                <a:solidFill>
                  <a:prstClr val="black"/>
                </a:solidFill>
                <a:latin typeface="Carlito"/>
                <a:cs typeface="Carlito"/>
              </a:rPr>
              <a:t>N</a:t>
            </a:r>
            <a:r>
              <a:rPr sz="2859" spc="6" baseline="-21164" dirty="0">
                <a:solidFill>
                  <a:prstClr val="black"/>
                </a:solidFill>
                <a:latin typeface="Carlito"/>
                <a:cs typeface="Carlito"/>
              </a:rPr>
              <a:t>T </a:t>
            </a:r>
            <a:r>
              <a:rPr sz="2904" dirty="0">
                <a:solidFill>
                  <a:prstClr val="black"/>
                </a:solidFill>
                <a:latin typeface="Carlito"/>
                <a:cs typeface="Carlito"/>
              </a:rPr>
              <a:t>× </a:t>
            </a:r>
            <a:r>
              <a:rPr sz="2904" spc="5" dirty="0">
                <a:solidFill>
                  <a:prstClr val="black"/>
                </a:solidFill>
                <a:latin typeface="Carlito"/>
                <a:cs typeface="Carlito"/>
              </a:rPr>
              <a:t>N</a:t>
            </a:r>
            <a:r>
              <a:rPr sz="2859" spc="6" baseline="-21164" dirty="0">
                <a:solidFill>
                  <a:prstClr val="black"/>
                </a:solidFill>
                <a:latin typeface="Carlito"/>
                <a:cs typeface="Carlito"/>
              </a:rPr>
              <a:t>R </a:t>
            </a:r>
            <a:r>
              <a:rPr sz="2904" spc="-5" dirty="0">
                <a:solidFill>
                  <a:prstClr val="black"/>
                </a:solidFill>
                <a:latin typeface="Carlito"/>
                <a:cs typeface="Carlito"/>
              </a:rPr>
              <a:t>MIMO</a:t>
            </a:r>
            <a:r>
              <a:rPr sz="2904" spc="-259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904" spc="-27" dirty="0">
                <a:solidFill>
                  <a:prstClr val="black"/>
                </a:solidFill>
                <a:latin typeface="Carlito"/>
                <a:cs typeface="Carlito"/>
              </a:rPr>
              <a:t>system</a:t>
            </a:r>
            <a:endParaRPr sz="2904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91918" y="3473950"/>
            <a:ext cx="689258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spc="-5" dirty="0">
                <a:solidFill>
                  <a:prstClr val="black"/>
                </a:solidFill>
                <a:latin typeface="Carlito"/>
                <a:cs typeface="Carlito"/>
              </a:rPr>
              <a:t>c</a:t>
            </a:r>
            <a:r>
              <a:rPr sz="1634" dirty="0">
                <a:solidFill>
                  <a:prstClr val="black"/>
                </a:solidFill>
                <a:latin typeface="Carlito"/>
                <a:cs typeface="Carlito"/>
              </a:rPr>
              <a:t>hann</a:t>
            </a:r>
            <a:r>
              <a:rPr sz="1634" spc="5" dirty="0">
                <a:solidFill>
                  <a:prstClr val="black"/>
                </a:solidFill>
                <a:latin typeface="Carlito"/>
                <a:cs typeface="Carlito"/>
              </a:rPr>
              <a:t>e</a:t>
            </a:r>
            <a:r>
              <a:rPr sz="1634" dirty="0">
                <a:solidFill>
                  <a:prstClr val="black"/>
                </a:solidFill>
                <a:latin typeface="Carlito"/>
                <a:cs typeface="Carlito"/>
              </a:rPr>
              <a:t>l</a:t>
            </a:r>
            <a:endParaRPr sz="1634">
              <a:solidFill>
                <a:prstClr val="black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9705" y="735361"/>
            <a:ext cx="6808438" cy="62610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dirty="0"/>
              <a:t>MIMO </a:t>
            </a:r>
            <a:r>
              <a:rPr spc="-5" dirty="0"/>
              <a:t>Wireless</a:t>
            </a:r>
            <a:r>
              <a:rPr spc="-113" dirty="0"/>
              <a:t> </a:t>
            </a:r>
            <a:r>
              <a:rPr spc="-5" dirty="0"/>
              <a:t>Communications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1946041" y="3428769"/>
            <a:ext cx="8298756" cy="3112034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3" y="3428993"/>
                </a:moveTo>
                <a:lnTo>
                  <a:pt x="9143993" y="0"/>
                </a:lnTo>
                <a:lnTo>
                  <a:pt x="0" y="0"/>
                </a:lnTo>
                <a:lnTo>
                  <a:pt x="0" y="3428993"/>
                </a:lnTo>
                <a:lnTo>
                  <a:pt x="9143993" y="34289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54482" y="1687505"/>
            <a:ext cx="7651569" cy="4602366"/>
          </a:xfrm>
          <a:prstGeom prst="rect">
            <a:avLst/>
          </a:prstGeom>
        </p:spPr>
        <p:txBody>
          <a:bodyPr vert="horz" wrap="square" lIns="0" tIns="55325" rIns="0" bIns="0" rtlCol="0">
            <a:spAutoFit/>
          </a:bodyPr>
          <a:lstStyle/>
          <a:p>
            <a:pPr marL="345796" indent="-311216" defTabSz="829909">
              <a:spcBef>
                <a:spcPts val="436"/>
              </a:spcBef>
              <a:buFont typeface="Arial"/>
              <a:buChar char="•"/>
              <a:tabLst>
                <a:tab pos="345219" algn="l"/>
                <a:tab pos="345796" algn="l"/>
              </a:tabLst>
            </a:pPr>
            <a:r>
              <a:rPr sz="2904" spc="-5" dirty="0">
                <a:solidFill>
                  <a:prstClr val="black"/>
                </a:solidFill>
                <a:latin typeface="Carlito"/>
                <a:cs typeface="Carlito"/>
              </a:rPr>
              <a:t>What </a:t>
            </a:r>
            <a:r>
              <a:rPr sz="2904" spc="-14" dirty="0">
                <a:solidFill>
                  <a:prstClr val="black"/>
                </a:solidFill>
                <a:latin typeface="Carlito"/>
                <a:cs typeface="Carlito"/>
              </a:rPr>
              <a:t>are advantages </a:t>
            </a:r>
            <a:r>
              <a:rPr sz="2904" dirty="0">
                <a:solidFill>
                  <a:prstClr val="black"/>
                </a:solidFill>
                <a:latin typeface="Carlito"/>
                <a:cs typeface="Carlito"/>
              </a:rPr>
              <a:t>of</a:t>
            </a:r>
            <a:r>
              <a:rPr sz="2904" spc="-5" dirty="0">
                <a:solidFill>
                  <a:prstClr val="black"/>
                </a:solidFill>
                <a:latin typeface="Carlito"/>
                <a:cs typeface="Carlito"/>
              </a:rPr>
              <a:t> MIMO?</a:t>
            </a:r>
            <a:endParaRPr sz="2904">
              <a:solidFill>
                <a:prstClr val="black"/>
              </a:solidFill>
              <a:latin typeface="Carlito"/>
              <a:cs typeface="Carlito"/>
            </a:endParaRPr>
          </a:p>
          <a:p>
            <a:pPr marL="345219" marR="27664" indent="-311216" defTabSz="829909">
              <a:lnSpc>
                <a:spcPts val="3140"/>
              </a:lnSpc>
              <a:spcBef>
                <a:spcPts val="744"/>
              </a:spcBef>
              <a:buFont typeface="Arial"/>
              <a:buChar char="•"/>
              <a:tabLst>
                <a:tab pos="345219" algn="l"/>
                <a:tab pos="345796" algn="l"/>
              </a:tabLst>
            </a:pPr>
            <a:r>
              <a:rPr sz="2904" spc="-5" dirty="0">
                <a:solidFill>
                  <a:prstClr val="black"/>
                </a:solidFill>
                <a:latin typeface="Carlito"/>
                <a:cs typeface="Carlito"/>
              </a:rPr>
              <a:t>Capacity (C) </a:t>
            </a:r>
            <a:r>
              <a:rPr sz="2904" spc="-27" dirty="0">
                <a:solidFill>
                  <a:prstClr val="black"/>
                </a:solidFill>
                <a:latin typeface="Carlito"/>
                <a:cs typeface="Carlito"/>
              </a:rPr>
              <a:t>for </a:t>
            </a:r>
            <a:r>
              <a:rPr sz="2904" spc="-5" dirty="0">
                <a:solidFill>
                  <a:prstClr val="black"/>
                </a:solidFill>
                <a:latin typeface="Carlito"/>
                <a:cs typeface="Carlito"/>
              </a:rPr>
              <a:t>Single Input Single Output </a:t>
            </a:r>
            <a:r>
              <a:rPr sz="2904" dirty="0">
                <a:solidFill>
                  <a:prstClr val="black"/>
                </a:solidFill>
                <a:latin typeface="Carlito"/>
                <a:cs typeface="Carlito"/>
              </a:rPr>
              <a:t>(SISO)  </a:t>
            </a:r>
            <a:r>
              <a:rPr sz="2904" spc="-27" dirty="0">
                <a:solidFill>
                  <a:prstClr val="black"/>
                </a:solidFill>
                <a:latin typeface="Carlito"/>
                <a:cs typeface="Carlito"/>
              </a:rPr>
              <a:t>system</a:t>
            </a:r>
            <a:endParaRPr sz="2904">
              <a:solidFill>
                <a:prstClr val="black"/>
              </a:solidFill>
              <a:latin typeface="Carlito"/>
              <a:cs typeface="Carlito"/>
            </a:endParaRPr>
          </a:p>
          <a:p>
            <a:pPr marL="903102" defTabSz="829909">
              <a:lnSpc>
                <a:spcPts val="3354"/>
              </a:lnSpc>
            </a:pPr>
            <a:r>
              <a:rPr sz="2859" i="1" spc="14" dirty="0">
                <a:solidFill>
                  <a:prstClr val="black"/>
                </a:solidFill>
                <a:latin typeface="Times New Roman"/>
                <a:cs typeface="Times New Roman"/>
              </a:rPr>
              <a:t>C </a:t>
            </a:r>
            <a:r>
              <a:rPr sz="2859" spc="14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2859" spc="1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59" i="1" spc="18" dirty="0">
                <a:solidFill>
                  <a:prstClr val="black"/>
                </a:solidFill>
                <a:latin typeface="Times New Roman"/>
                <a:cs typeface="Times New Roman"/>
              </a:rPr>
              <a:t>BW </a:t>
            </a:r>
            <a:r>
              <a:rPr sz="2859" spc="45" dirty="0">
                <a:solidFill>
                  <a:prstClr val="black"/>
                </a:solidFill>
                <a:latin typeface="Times New Roman"/>
                <a:cs typeface="Times New Roman"/>
              </a:rPr>
              <a:t>log</a:t>
            </a:r>
            <a:r>
              <a:rPr sz="2519" spc="68" baseline="-24024" dirty="0">
                <a:solidFill>
                  <a:prstClr val="black"/>
                </a:solidFill>
                <a:latin typeface="Times New Roman"/>
                <a:cs typeface="Times New Roman"/>
              </a:rPr>
              <a:t>2 </a:t>
            </a:r>
            <a:r>
              <a:rPr sz="3812" spc="-145" dirty="0">
                <a:solidFill>
                  <a:prstClr val="black"/>
                </a:solidFill>
                <a:latin typeface="Symbol"/>
                <a:cs typeface="Symbol"/>
              </a:rPr>
              <a:t></a:t>
            </a:r>
            <a:r>
              <a:rPr sz="2859" spc="-145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r>
              <a:rPr sz="2859" spc="-145" dirty="0">
                <a:solidFill>
                  <a:prstClr val="black"/>
                </a:solidFill>
                <a:latin typeface="Symbol"/>
                <a:cs typeface="Symbol"/>
              </a:rPr>
              <a:t></a:t>
            </a:r>
            <a:r>
              <a:rPr sz="2859" spc="-23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59" i="1" spc="-27" dirty="0">
                <a:solidFill>
                  <a:prstClr val="black"/>
                </a:solidFill>
                <a:latin typeface="Times New Roman"/>
                <a:cs typeface="Times New Roman"/>
              </a:rPr>
              <a:t>SNR</a:t>
            </a:r>
            <a:r>
              <a:rPr sz="3812" spc="-27" dirty="0">
                <a:solidFill>
                  <a:prstClr val="black"/>
                </a:solidFill>
                <a:latin typeface="Symbol"/>
                <a:cs typeface="Symbol"/>
              </a:rPr>
              <a:t></a:t>
            </a:r>
            <a:endParaRPr sz="3812">
              <a:solidFill>
                <a:prstClr val="black"/>
              </a:solidFill>
              <a:latin typeface="Symbol"/>
              <a:cs typeface="Symbol"/>
            </a:endParaRPr>
          </a:p>
          <a:p>
            <a:pPr marL="345796" indent="-311792" defTabSz="829909">
              <a:spcBef>
                <a:spcPts val="776"/>
              </a:spcBef>
              <a:buFont typeface="Arial"/>
              <a:buChar char="•"/>
              <a:tabLst>
                <a:tab pos="345219" algn="l"/>
                <a:tab pos="345796" algn="l"/>
              </a:tabLst>
            </a:pPr>
            <a:r>
              <a:rPr sz="2904" spc="-18" dirty="0">
                <a:solidFill>
                  <a:prstClr val="black"/>
                </a:solidFill>
                <a:latin typeface="Carlito"/>
                <a:cs typeface="Carlito"/>
              </a:rPr>
              <a:t>Data </a:t>
            </a:r>
            <a:r>
              <a:rPr sz="2904" spc="-32" dirty="0">
                <a:solidFill>
                  <a:prstClr val="black"/>
                </a:solidFill>
                <a:latin typeface="Carlito"/>
                <a:cs typeface="Carlito"/>
              </a:rPr>
              <a:t>rate </a:t>
            </a:r>
            <a:r>
              <a:rPr sz="2904" spc="-9" dirty="0">
                <a:solidFill>
                  <a:prstClr val="black"/>
                </a:solidFill>
                <a:latin typeface="Carlito"/>
                <a:cs typeface="Carlito"/>
              </a:rPr>
              <a:t>increase</a:t>
            </a:r>
            <a:r>
              <a:rPr sz="2904" spc="-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904" dirty="0">
                <a:solidFill>
                  <a:prstClr val="black"/>
                </a:solidFill>
                <a:latin typeface="Carlito"/>
                <a:cs typeface="Carlito"/>
              </a:rPr>
              <a:t>when</a:t>
            </a:r>
            <a:endParaRPr sz="2904">
              <a:solidFill>
                <a:prstClr val="black"/>
              </a:solidFill>
              <a:latin typeface="Carlito"/>
              <a:cs typeface="Carlito"/>
            </a:endParaRPr>
          </a:p>
          <a:p>
            <a:pPr marL="709457" lvl="1" indent="-261076" defTabSz="829909">
              <a:spcBef>
                <a:spcPts val="318"/>
              </a:spcBef>
              <a:buFont typeface="Arial"/>
              <a:buChar char="–"/>
              <a:tabLst>
                <a:tab pos="710034" algn="l"/>
              </a:tabLst>
            </a:pPr>
            <a:r>
              <a:rPr sz="2541" spc="-9" dirty="0">
                <a:solidFill>
                  <a:prstClr val="black"/>
                </a:solidFill>
                <a:latin typeface="Carlito"/>
                <a:cs typeface="Carlito"/>
              </a:rPr>
              <a:t>Bandwidth </a:t>
            </a:r>
            <a:r>
              <a:rPr sz="2541" spc="-14" dirty="0">
                <a:solidFill>
                  <a:prstClr val="black"/>
                </a:solidFill>
                <a:latin typeface="Carlito"/>
                <a:cs typeface="Carlito"/>
              </a:rPr>
              <a:t>(BW)</a:t>
            </a:r>
            <a:r>
              <a:rPr sz="2541" spc="36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541" spc="-9" dirty="0">
                <a:solidFill>
                  <a:prstClr val="black"/>
                </a:solidFill>
                <a:latin typeface="Carlito"/>
                <a:cs typeface="Carlito"/>
              </a:rPr>
              <a:t>and</a:t>
            </a:r>
            <a:endParaRPr sz="2541">
              <a:solidFill>
                <a:prstClr val="black"/>
              </a:solidFill>
              <a:latin typeface="Carlito"/>
              <a:cs typeface="Carlito"/>
            </a:endParaRPr>
          </a:p>
          <a:p>
            <a:pPr marL="709457" lvl="1" indent="-261076" defTabSz="829909">
              <a:spcBef>
                <a:spcPts val="304"/>
              </a:spcBef>
              <a:buFont typeface="Arial"/>
              <a:buChar char="–"/>
              <a:tabLst>
                <a:tab pos="710034" algn="l"/>
              </a:tabLst>
            </a:pPr>
            <a:r>
              <a:rPr sz="2541" spc="-9" dirty="0">
                <a:solidFill>
                  <a:prstClr val="black"/>
                </a:solidFill>
                <a:latin typeface="Carlito"/>
                <a:cs typeface="Carlito"/>
              </a:rPr>
              <a:t>Signal </a:t>
            </a:r>
            <a:r>
              <a:rPr sz="2541" spc="-14" dirty="0">
                <a:solidFill>
                  <a:prstClr val="black"/>
                </a:solidFill>
                <a:latin typeface="Carlito"/>
                <a:cs typeface="Carlito"/>
              </a:rPr>
              <a:t>to </a:t>
            </a:r>
            <a:r>
              <a:rPr sz="2541" spc="-9" dirty="0">
                <a:solidFill>
                  <a:prstClr val="black"/>
                </a:solidFill>
                <a:latin typeface="Carlito"/>
                <a:cs typeface="Carlito"/>
              </a:rPr>
              <a:t>noise </a:t>
            </a:r>
            <a:r>
              <a:rPr sz="2541" spc="-5" dirty="0">
                <a:solidFill>
                  <a:prstClr val="black"/>
                </a:solidFill>
                <a:latin typeface="Carlito"/>
                <a:cs typeface="Carlito"/>
              </a:rPr>
              <a:t>(SNR) </a:t>
            </a:r>
            <a:r>
              <a:rPr sz="2541" spc="-14" dirty="0">
                <a:solidFill>
                  <a:prstClr val="black"/>
                </a:solidFill>
                <a:latin typeface="Carlito"/>
                <a:cs typeface="Carlito"/>
              </a:rPr>
              <a:t>power</a:t>
            </a:r>
            <a:r>
              <a:rPr sz="2541" spc="5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541" spc="-9" dirty="0">
                <a:solidFill>
                  <a:prstClr val="black"/>
                </a:solidFill>
                <a:latin typeface="Carlito"/>
                <a:cs typeface="Carlito"/>
              </a:rPr>
              <a:t>increase</a:t>
            </a:r>
            <a:endParaRPr sz="2541">
              <a:solidFill>
                <a:prstClr val="black"/>
              </a:solidFill>
              <a:latin typeface="Carlito"/>
              <a:cs typeface="Carlito"/>
            </a:endParaRPr>
          </a:p>
          <a:p>
            <a:pPr marL="34003" defTabSz="829909">
              <a:spcBef>
                <a:spcPts val="336"/>
              </a:spcBef>
            </a:pPr>
            <a:r>
              <a:rPr sz="2904" spc="-9" dirty="0">
                <a:solidFill>
                  <a:prstClr val="black"/>
                </a:solidFill>
                <a:latin typeface="Carlito"/>
                <a:cs typeface="Carlito"/>
              </a:rPr>
              <a:t>Inherent</a:t>
            </a:r>
            <a:r>
              <a:rPr sz="2904" spc="-14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904" spc="-9" dirty="0">
                <a:solidFill>
                  <a:prstClr val="black"/>
                </a:solidFill>
                <a:latin typeface="Carlito"/>
                <a:cs typeface="Carlito"/>
              </a:rPr>
              <a:t>problems:</a:t>
            </a:r>
            <a:endParaRPr sz="2904">
              <a:solidFill>
                <a:prstClr val="black"/>
              </a:solidFill>
              <a:latin typeface="Carlito"/>
              <a:cs typeface="Carlito"/>
            </a:endParaRPr>
          </a:p>
          <a:p>
            <a:pPr marL="345219" marR="861031" indent="-311216" defTabSz="829909">
              <a:lnSpc>
                <a:spcPts val="3140"/>
              </a:lnSpc>
              <a:spcBef>
                <a:spcPts val="740"/>
              </a:spcBef>
              <a:buFont typeface="Arial"/>
              <a:buChar char="•"/>
              <a:tabLst>
                <a:tab pos="345219" algn="l"/>
                <a:tab pos="345796" algn="l"/>
              </a:tabLst>
            </a:pPr>
            <a:r>
              <a:rPr sz="2904" spc="-18" dirty="0">
                <a:solidFill>
                  <a:prstClr val="black"/>
                </a:solidFill>
                <a:latin typeface="Carlito"/>
                <a:cs typeface="Carlito"/>
              </a:rPr>
              <a:t>BW </a:t>
            </a:r>
            <a:r>
              <a:rPr sz="2904" spc="-5" dirty="0">
                <a:solidFill>
                  <a:prstClr val="black"/>
                </a:solidFill>
                <a:latin typeface="Carlito"/>
                <a:cs typeface="Carlito"/>
              </a:rPr>
              <a:t>is </a:t>
            </a:r>
            <a:r>
              <a:rPr sz="2904" spc="-9" dirty="0">
                <a:solidFill>
                  <a:prstClr val="black"/>
                </a:solidFill>
                <a:latin typeface="Carlito"/>
                <a:cs typeface="Carlito"/>
              </a:rPr>
              <a:t>precious, almost </a:t>
            </a:r>
            <a:r>
              <a:rPr sz="2904" dirty="0">
                <a:solidFill>
                  <a:prstClr val="black"/>
                </a:solidFill>
                <a:latin typeface="Carlito"/>
                <a:cs typeface="Carlito"/>
              </a:rPr>
              <a:t>and </a:t>
            </a:r>
            <a:r>
              <a:rPr sz="2904" spc="-18" dirty="0">
                <a:solidFill>
                  <a:prstClr val="black"/>
                </a:solidFill>
                <a:latin typeface="Carlito"/>
                <a:cs typeface="Carlito"/>
              </a:rPr>
              <a:t>always fixed </a:t>
            </a:r>
            <a:r>
              <a:rPr sz="2904" spc="-27" dirty="0">
                <a:solidFill>
                  <a:prstClr val="black"/>
                </a:solidFill>
                <a:latin typeface="Carlito"/>
                <a:cs typeface="Carlito"/>
              </a:rPr>
              <a:t>for  </a:t>
            </a:r>
            <a:r>
              <a:rPr sz="2904" spc="-23" dirty="0">
                <a:solidFill>
                  <a:prstClr val="black"/>
                </a:solidFill>
                <a:latin typeface="Carlito"/>
                <a:cs typeface="Carlito"/>
              </a:rPr>
              <a:t>different</a:t>
            </a:r>
            <a:r>
              <a:rPr sz="2904" spc="-14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904" spc="-9" dirty="0">
                <a:solidFill>
                  <a:prstClr val="black"/>
                </a:solidFill>
                <a:latin typeface="Carlito"/>
                <a:cs typeface="Carlito"/>
              </a:rPr>
              <a:t>applications</a:t>
            </a:r>
            <a:endParaRPr sz="2904">
              <a:solidFill>
                <a:prstClr val="black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9705" y="735361"/>
            <a:ext cx="6808438" cy="62610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dirty="0"/>
              <a:t>MIMO </a:t>
            </a:r>
            <a:r>
              <a:rPr spc="-5" dirty="0"/>
              <a:t>Wireless</a:t>
            </a:r>
            <a:r>
              <a:rPr spc="-113" dirty="0"/>
              <a:t> </a:t>
            </a:r>
            <a:r>
              <a:rPr spc="-5" dirty="0"/>
              <a:t>Communications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32444" y="1684178"/>
            <a:ext cx="5866760" cy="3430075"/>
          </a:xfrm>
          <a:prstGeom prst="rect">
            <a:avLst/>
          </a:prstGeom>
        </p:spPr>
        <p:txBody>
          <a:bodyPr vert="horz" wrap="square" lIns="0" tIns="103157" rIns="0" bIns="0" rtlCol="0">
            <a:spAutoFit/>
          </a:bodyPr>
          <a:lstStyle/>
          <a:p>
            <a:pPr marL="322743" indent="-311216" defTabSz="829909">
              <a:spcBef>
                <a:spcPts val="811"/>
              </a:spcBef>
              <a:buFont typeface="Arial"/>
              <a:buChar char="•"/>
              <a:tabLst>
                <a:tab pos="322166" algn="l"/>
                <a:tab pos="322743" algn="l"/>
              </a:tabLst>
            </a:pPr>
            <a:r>
              <a:rPr sz="2904" spc="-5" dirty="0">
                <a:solidFill>
                  <a:prstClr val="black"/>
                </a:solidFill>
                <a:latin typeface="Carlito"/>
                <a:cs typeface="Carlito"/>
              </a:rPr>
              <a:t>Signal </a:t>
            </a:r>
            <a:r>
              <a:rPr sz="2904" spc="-9" dirty="0">
                <a:solidFill>
                  <a:prstClr val="black"/>
                </a:solidFill>
                <a:latin typeface="Carlito"/>
                <a:cs typeface="Carlito"/>
              </a:rPr>
              <a:t>power</a:t>
            </a:r>
            <a:r>
              <a:rPr sz="2904" spc="-18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904" spc="-9" dirty="0">
                <a:solidFill>
                  <a:prstClr val="black"/>
                </a:solidFill>
                <a:latin typeface="Carlito"/>
                <a:cs typeface="Carlito"/>
              </a:rPr>
              <a:t>increase</a:t>
            </a:r>
            <a:endParaRPr sz="2904">
              <a:solidFill>
                <a:prstClr val="black"/>
              </a:solidFill>
              <a:latin typeface="Carlito"/>
              <a:cs typeface="Carlito"/>
            </a:endParaRPr>
          </a:p>
          <a:p>
            <a:pPr marL="686404" lvl="1" indent="-261076" defTabSz="829909">
              <a:spcBef>
                <a:spcPts val="626"/>
              </a:spcBef>
              <a:buFont typeface="Arial"/>
              <a:buChar char="–"/>
              <a:tabLst>
                <a:tab pos="686981" algn="l"/>
              </a:tabLst>
            </a:pPr>
            <a:r>
              <a:rPr sz="2541" spc="-14" dirty="0">
                <a:solidFill>
                  <a:prstClr val="black"/>
                </a:solidFill>
                <a:latin typeface="Carlito"/>
                <a:cs typeface="Carlito"/>
              </a:rPr>
              <a:t>battery </a:t>
            </a:r>
            <a:r>
              <a:rPr sz="2541" spc="-18" dirty="0">
                <a:solidFill>
                  <a:prstClr val="black"/>
                </a:solidFill>
                <a:latin typeface="Carlito"/>
                <a:cs typeface="Carlito"/>
              </a:rPr>
              <a:t>lifetime</a:t>
            </a:r>
            <a:r>
              <a:rPr sz="2541" spc="-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541" spc="-9" dirty="0">
                <a:solidFill>
                  <a:prstClr val="black"/>
                </a:solidFill>
                <a:latin typeface="Carlito"/>
                <a:cs typeface="Carlito"/>
              </a:rPr>
              <a:t>decrease</a:t>
            </a:r>
            <a:endParaRPr sz="2541">
              <a:solidFill>
                <a:prstClr val="black"/>
              </a:solidFill>
              <a:latin typeface="Carlito"/>
              <a:cs typeface="Carlito"/>
            </a:endParaRPr>
          </a:p>
          <a:p>
            <a:pPr marL="686404" marR="1375114" lvl="1" indent="-260499" defTabSz="829909">
              <a:lnSpc>
                <a:spcPct val="120000"/>
              </a:lnSpc>
              <a:buFont typeface="Arial"/>
              <a:buChar char="–"/>
              <a:tabLst>
                <a:tab pos="686981" algn="l"/>
              </a:tabLst>
            </a:pPr>
            <a:r>
              <a:rPr sz="2541" spc="-14" dirty="0">
                <a:solidFill>
                  <a:prstClr val="black"/>
                </a:solidFill>
                <a:latin typeface="Carlito"/>
                <a:cs typeface="Carlito"/>
              </a:rPr>
              <a:t>creates </a:t>
            </a:r>
            <a:r>
              <a:rPr sz="2541" spc="-9" dirty="0">
                <a:solidFill>
                  <a:prstClr val="black"/>
                </a:solidFill>
                <a:latin typeface="Carlito"/>
                <a:cs typeface="Carlito"/>
              </a:rPr>
              <a:t>higher </a:t>
            </a:r>
            <a:r>
              <a:rPr sz="2541" spc="-18" dirty="0">
                <a:solidFill>
                  <a:prstClr val="black"/>
                </a:solidFill>
                <a:latin typeface="Carlito"/>
                <a:cs typeface="Carlito"/>
              </a:rPr>
              <a:t>interference  </a:t>
            </a:r>
            <a:r>
              <a:rPr sz="2541" spc="-9" dirty="0">
                <a:solidFill>
                  <a:prstClr val="black"/>
                </a:solidFill>
                <a:latin typeface="Carlito"/>
                <a:cs typeface="Carlito"/>
              </a:rPr>
              <a:t>needs </a:t>
            </a:r>
            <a:r>
              <a:rPr sz="2541" spc="-14" dirty="0">
                <a:solidFill>
                  <a:prstClr val="black"/>
                </a:solidFill>
                <a:latin typeface="Carlito"/>
                <a:cs typeface="Carlito"/>
              </a:rPr>
              <a:t>expensive </a:t>
            </a:r>
            <a:r>
              <a:rPr sz="2541" dirty="0">
                <a:solidFill>
                  <a:prstClr val="black"/>
                </a:solidFill>
                <a:latin typeface="Carlito"/>
                <a:cs typeface="Carlito"/>
              </a:rPr>
              <a:t>RF</a:t>
            </a:r>
            <a:r>
              <a:rPr sz="2541" spc="9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541" spc="-9" dirty="0">
                <a:solidFill>
                  <a:prstClr val="black"/>
                </a:solidFill>
                <a:latin typeface="Carlito"/>
                <a:cs typeface="Carlito"/>
              </a:rPr>
              <a:t>amplifier</a:t>
            </a:r>
            <a:endParaRPr sz="2541">
              <a:solidFill>
                <a:prstClr val="black"/>
              </a:solidFill>
              <a:latin typeface="Carlito"/>
              <a:cs typeface="Carlito"/>
            </a:endParaRPr>
          </a:p>
          <a:p>
            <a:pPr marL="322743" indent="-311216" defTabSz="829909">
              <a:spcBef>
                <a:spcPts val="681"/>
              </a:spcBef>
              <a:buFont typeface="Arial"/>
              <a:buChar char="•"/>
              <a:tabLst>
                <a:tab pos="322166" algn="l"/>
                <a:tab pos="322743" algn="l"/>
              </a:tabLst>
            </a:pPr>
            <a:r>
              <a:rPr sz="2904" spc="-5" dirty="0">
                <a:solidFill>
                  <a:prstClr val="black"/>
                </a:solidFill>
                <a:latin typeface="Carlito"/>
                <a:cs typeface="Carlito"/>
              </a:rPr>
              <a:t>In </a:t>
            </a:r>
            <a:r>
              <a:rPr sz="2904" spc="-14" dirty="0">
                <a:solidFill>
                  <a:prstClr val="black"/>
                </a:solidFill>
                <a:latin typeface="Carlito"/>
                <a:cs typeface="Carlito"/>
              </a:rPr>
              <a:t>MIMO, </a:t>
            </a:r>
            <a:r>
              <a:rPr sz="2904" spc="-9" dirty="0">
                <a:solidFill>
                  <a:prstClr val="black"/>
                </a:solidFill>
                <a:latin typeface="Carlito"/>
                <a:cs typeface="Carlito"/>
              </a:rPr>
              <a:t>spectral efficiency</a:t>
            </a:r>
            <a:r>
              <a:rPr sz="2904" spc="-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904" spc="-9" dirty="0">
                <a:solidFill>
                  <a:prstClr val="black"/>
                </a:solidFill>
                <a:latin typeface="Carlito"/>
                <a:cs typeface="Carlito"/>
              </a:rPr>
              <a:t>increase</a:t>
            </a:r>
            <a:endParaRPr sz="2904">
              <a:solidFill>
                <a:prstClr val="black"/>
              </a:solidFill>
              <a:latin typeface="Carlito"/>
              <a:cs typeface="Carlito"/>
            </a:endParaRPr>
          </a:p>
          <a:p>
            <a:pPr marL="686404" lvl="1" indent="-261076" defTabSz="829909">
              <a:spcBef>
                <a:spcPts val="626"/>
              </a:spcBef>
              <a:buFont typeface="Arial"/>
              <a:buChar char="–"/>
              <a:tabLst>
                <a:tab pos="686981" algn="l"/>
              </a:tabLst>
            </a:pPr>
            <a:r>
              <a:rPr sz="2541" spc="-9" dirty="0">
                <a:solidFill>
                  <a:prstClr val="black"/>
                </a:solidFill>
                <a:latin typeface="Carlito"/>
                <a:cs typeface="Carlito"/>
              </a:rPr>
              <a:t>Without increasing </a:t>
            </a:r>
            <a:r>
              <a:rPr sz="2541" spc="-23" dirty="0">
                <a:solidFill>
                  <a:prstClr val="black"/>
                </a:solidFill>
                <a:latin typeface="Carlito"/>
                <a:cs typeface="Carlito"/>
              </a:rPr>
              <a:t>BW</a:t>
            </a:r>
            <a:r>
              <a:rPr sz="2541" spc="54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541" spc="-9" dirty="0">
                <a:solidFill>
                  <a:prstClr val="black"/>
                </a:solidFill>
                <a:latin typeface="Carlito"/>
                <a:cs typeface="Carlito"/>
              </a:rPr>
              <a:t>and</a:t>
            </a:r>
            <a:endParaRPr sz="2541">
              <a:solidFill>
                <a:prstClr val="black"/>
              </a:solidFill>
              <a:latin typeface="Carlito"/>
              <a:cs typeface="Carlito"/>
            </a:endParaRPr>
          </a:p>
          <a:p>
            <a:pPr marL="686404" lvl="1" indent="-261076" defTabSz="829909">
              <a:spcBef>
                <a:spcPts val="608"/>
              </a:spcBef>
              <a:buFont typeface="Arial"/>
              <a:buChar char="–"/>
              <a:tabLst>
                <a:tab pos="686981" algn="l"/>
              </a:tabLst>
            </a:pPr>
            <a:r>
              <a:rPr sz="2541" spc="-9" dirty="0">
                <a:solidFill>
                  <a:prstClr val="black"/>
                </a:solidFill>
                <a:latin typeface="Carlito"/>
                <a:cs typeface="Carlito"/>
              </a:rPr>
              <a:t>Signal</a:t>
            </a:r>
            <a:r>
              <a:rPr sz="2541" spc="-23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541" spc="-14" dirty="0">
                <a:solidFill>
                  <a:prstClr val="black"/>
                </a:solidFill>
                <a:latin typeface="Carlito"/>
                <a:cs typeface="Carlito"/>
              </a:rPr>
              <a:t>power</a:t>
            </a:r>
            <a:endParaRPr sz="2541">
              <a:solidFill>
                <a:prstClr val="black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6683" y="95054"/>
            <a:ext cx="6808438" cy="62610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dirty="0"/>
              <a:t>MIMO </a:t>
            </a:r>
            <a:r>
              <a:rPr spc="-5" dirty="0"/>
              <a:t>Wireless</a:t>
            </a:r>
            <a:r>
              <a:rPr spc="-113" dirty="0"/>
              <a:t> </a:t>
            </a:r>
            <a:r>
              <a:rPr spc="-5" dirty="0"/>
              <a:t>Communications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26683" y="1100792"/>
            <a:ext cx="6049448" cy="1552225"/>
          </a:xfrm>
          <a:prstGeom prst="rect">
            <a:avLst/>
          </a:prstGeom>
        </p:spPr>
        <p:txBody>
          <a:bodyPr vert="horz" wrap="square" lIns="0" tIns="99700" rIns="0" bIns="0" rtlCol="0">
            <a:spAutoFit/>
          </a:bodyPr>
          <a:lstStyle/>
          <a:p>
            <a:pPr marL="322743" indent="-311216" defTabSz="829909">
              <a:spcBef>
                <a:spcPts val="785"/>
              </a:spcBef>
              <a:buFont typeface="Arial"/>
              <a:buChar char="•"/>
              <a:tabLst>
                <a:tab pos="322166" algn="l"/>
                <a:tab pos="322743" algn="l"/>
              </a:tabLst>
            </a:pPr>
            <a:r>
              <a:rPr sz="2904" spc="-5" dirty="0">
                <a:solidFill>
                  <a:prstClr val="black"/>
                </a:solidFill>
                <a:latin typeface="Carlito"/>
                <a:cs typeface="Carlito"/>
              </a:rPr>
              <a:t>But, how?</a:t>
            </a:r>
            <a:endParaRPr sz="2904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322743" indent="-311216" defTabSz="829909">
              <a:spcBef>
                <a:spcPts val="699"/>
              </a:spcBef>
              <a:buFont typeface="Arial"/>
              <a:buChar char="•"/>
              <a:tabLst>
                <a:tab pos="322166" algn="l"/>
                <a:tab pos="322743" algn="l"/>
              </a:tabLst>
            </a:pPr>
            <a:r>
              <a:rPr sz="2904" spc="-5" dirty="0">
                <a:solidFill>
                  <a:prstClr val="black"/>
                </a:solidFill>
                <a:latin typeface="Carlito"/>
                <a:cs typeface="Carlito"/>
              </a:rPr>
              <a:t>Basically </a:t>
            </a:r>
            <a:r>
              <a:rPr sz="2904" spc="-9" dirty="0">
                <a:solidFill>
                  <a:prstClr val="black"/>
                </a:solidFill>
                <a:latin typeface="Carlito"/>
                <a:cs typeface="Carlito"/>
              </a:rPr>
              <a:t>two </a:t>
            </a:r>
            <a:r>
              <a:rPr sz="2904" spc="-14" dirty="0">
                <a:solidFill>
                  <a:prstClr val="black"/>
                </a:solidFill>
                <a:latin typeface="Carlito"/>
                <a:cs typeface="Carlito"/>
              </a:rPr>
              <a:t>gains </a:t>
            </a:r>
            <a:r>
              <a:rPr sz="2904" spc="-27" dirty="0">
                <a:solidFill>
                  <a:prstClr val="black"/>
                </a:solidFill>
                <a:latin typeface="Carlito"/>
                <a:cs typeface="Carlito"/>
              </a:rPr>
              <a:t>for </a:t>
            </a:r>
            <a:r>
              <a:rPr sz="2904" spc="-5" dirty="0">
                <a:solidFill>
                  <a:prstClr val="black"/>
                </a:solidFill>
                <a:latin typeface="Carlito"/>
                <a:cs typeface="Carlito"/>
              </a:rPr>
              <a:t>MIMO</a:t>
            </a:r>
            <a:r>
              <a:rPr sz="2904" spc="32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904" spc="-23" dirty="0">
                <a:solidFill>
                  <a:prstClr val="black"/>
                </a:solidFill>
                <a:latin typeface="Carlito"/>
                <a:cs typeface="Carlito"/>
              </a:rPr>
              <a:t>systems:</a:t>
            </a:r>
            <a:endParaRPr sz="2904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425905" defTabSz="829909">
              <a:spcBef>
                <a:spcPts val="622"/>
              </a:spcBef>
            </a:pPr>
            <a:r>
              <a:rPr sz="2541" spc="-5" dirty="0">
                <a:solidFill>
                  <a:prstClr val="black"/>
                </a:solidFill>
                <a:latin typeface="Arial"/>
                <a:cs typeface="Arial"/>
              </a:rPr>
              <a:t>– </a:t>
            </a:r>
            <a:r>
              <a:rPr sz="2541" spc="-5" dirty="0">
                <a:solidFill>
                  <a:prstClr val="black"/>
                </a:solidFill>
                <a:latin typeface="Carlito"/>
                <a:cs typeface="Carlito"/>
              </a:rPr>
              <a:t>(i) </a:t>
            </a:r>
            <a:r>
              <a:rPr sz="2541" spc="-18" dirty="0">
                <a:solidFill>
                  <a:prstClr val="black"/>
                </a:solidFill>
                <a:latin typeface="Carlito"/>
                <a:cs typeface="Carlito"/>
              </a:rPr>
              <a:t>MUX/rate</a:t>
            </a:r>
            <a:r>
              <a:rPr sz="2541" spc="-64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541" spc="-18" dirty="0">
                <a:solidFill>
                  <a:prstClr val="black"/>
                </a:solidFill>
                <a:latin typeface="Carlito"/>
                <a:cs typeface="Carlito"/>
              </a:rPr>
              <a:t>gain</a:t>
            </a:r>
            <a:endParaRPr sz="2541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47382" y="3294144"/>
            <a:ext cx="2616990" cy="402061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 defTabSz="829909">
              <a:spcBef>
                <a:spcPts val="86"/>
              </a:spcBef>
            </a:pPr>
            <a:r>
              <a:rPr sz="2541" spc="-5" dirty="0">
                <a:solidFill>
                  <a:prstClr val="black"/>
                </a:solidFill>
                <a:latin typeface="Arial"/>
                <a:cs typeface="Arial"/>
              </a:rPr>
              <a:t>– </a:t>
            </a:r>
            <a:r>
              <a:rPr sz="2541" spc="-5" dirty="0">
                <a:solidFill>
                  <a:prstClr val="black"/>
                </a:solidFill>
                <a:latin typeface="Carlito"/>
                <a:cs typeface="Carlito"/>
              </a:rPr>
              <a:t>Capacity</a:t>
            </a:r>
            <a:r>
              <a:rPr sz="2541" spc="-141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541" spc="-14" dirty="0">
                <a:solidFill>
                  <a:prstClr val="black"/>
                </a:solidFill>
                <a:latin typeface="Carlito"/>
                <a:cs typeface="Carlito"/>
              </a:rPr>
              <a:t>behavior</a:t>
            </a:r>
            <a:endParaRPr sz="2541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89006" y="3918480"/>
            <a:ext cx="1256916" cy="467936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 defTabSz="829909">
              <a:spcBef>
                <a:spcPts val="109"/>
              </a:spcBef>
              <a:tabLst>
                <a:tab pos="211512" algn="l"/>
                <a:tab pos="1244864" algn="l"/>
              </a:tabLst>
            </a:pPr>
            <a:r>
              <a:rPr sz="2178" u="heavy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178" i="1" u="heavy" spc="-54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2950" u="heavy" spc="-54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</a:t>
            </a:r>
            <a:r>
              <a:rPr sz="2178" i="1" u="heavy" spc="-54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SNR</a:t>
            </a:r>
            <a:r>
              <a:rPr sz="2950" u="heavy" spc="-54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</a:t>
            </a:r>
            <a:r>
              <a:rPr sz="2950" u="heavy" spc="-54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295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16403" y="4195942"/>
            <a:ext cx="368257" cy="347959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 defTabSz="829909">
              <a:spcBef>
                <a:spcPts val="100"/>
              </a:spcBef>
            </a:pPr>
            <a:r>
              <a:rPr sz="2178" i="1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178" i="1" spc="3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178" spc="5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endParaRPr sz="2178"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96501" y="3991239"/>
            <a:ext cx="394767" cy="347959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 defTabSz="829909">
              <a:spcBef>
                <a:spcPts val="100"/>
              </a:spcBef>
            </a:pPr>
            <a:r>
              <a:rPr sz="2178" dirty="0">
                <a:solidFill>
                  <a:prstClr val="black"/>
                </a:solidFill>
                <a:latin typeface="Times New Roman"/>
                <a:cs typeface="Times New Roman"/>
              </a:rPr>
              <a:t>li</a:t>
            </a:r>
            <a:r>
              <a:rPr sz="2178" spc="9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endParaRPr sz="2178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12438" y="4315437"/>
            <a:ext cx="2463693" cy="467936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34580" defTabSz="829909">
              <a:spcBef>
                <a:spcPts val="109"/>
              </a:spcBef>
            </a:pPr>
            <a:r>
              <a:rPr sz="3267" i="1" spc="6" baseline="1157" dirty="0">
                <a:solidFill>
                  <a:prstClr val="black"/>
                </a:solidFill>
                <a:latin typeface="Times New Roman"/>
                <a:cs typeface="Times New Roman"/>
              </a:rPr>
              <a:t>SNR </a:t>
            </a:r>
            <a:r>
              <a:rPr sz="3267" spc="14" baseline="1157" dirty="0">
                <a:solidFill>
                  <a:prstClr val="black"/>
                </a:solidFill>
                <a:latin typeface="Symbol"/>
                <a:cs typeface="Symbol"/>
              </a:rPr>
              <a:t></a:t>
            </a:r>
            <a:r>
              <a:rPr sz="3267" spc="14" baseline="115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267" spc="6" baseline="1157" dirty="0">
                <a:solidFill>
                  <a:prstClr val="black"/>
                </a:solidFill>
                <a:latin typeface="Symbol"/>
                <a:cs typeface="Symbol"/>
              </a:rPr>
              <a:t></a:t>
            </a:r>
            <a:r>
              <a:rPr sz="3267" spc="6" baseline="115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178" spc="5" dirty="0">
                <a:solidFill>
                  <a:prstClr val="black"/>
                </a:solidFill>
                <a:latin typeface="Times New Roman"/>
                <a:cs typeface="Times New Roman"/>
              </a:rPr>
              <a:t>log</a:t>
            </a:r>
            <a:r>
              <a:rPr sz="2178" spc="-43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46" spc="20" baseline="-20202" dirty="0">
                <a:solidFill>
                  <a:prstClr val="black"/>
                </a:solidFill>
                <a:latin typeface="Times New Roman"/>
                <a:cs typeface="Times New Roman"/>
              </a:rPr>
              <a:t>2 </a:t>
            </a:r>
            <a:r>
              <a:rPr sz="2950" spc="-82" dirty="0">
                <a:solidFill>
                  <a:prstClr val="black"/>
                </a:solidFill>
                <a:latin typeface="Symbol"/>
                <a:cs typeface="Symbol"/>
              </a:rPr>
              <a:t></a:t>
            </a:r>
            <a:r>
              <a:rPr sz="2178" i="1" spc="-82" dirty="0">
                <a:solidFill>
                  <a:prstClr val="black"/>
                </a:solidFill>
                <a:latin typeface="Times New Roman"/>
                <a:cs typeface="Times New Roman"/>
              </a:rPr>
              <a:t>SNR</a:t>
            </a:r>
            <a:r>
              <a:rPr sz="2950" spc="-82" dirty="0">
                <a:solidFill>
                  <a:prstClr val="black"/>
                </a:solidFill>
                <a:latin typeface="Symbol"/>
                <a:cs typeface="Symbol"/>
              </a:rPr>
              <a:t></a:t>
            </a:r>
            <a:endParaRPr sz="2950" dirty="0"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91134" y="3192824"/>
            <a:ext cx="1989973" cy="487676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34580" defTabSz="829909">
              <a:spcBef>
                <a:spcPts val="100"/>
              </a:spcBef>
            </a:pPr>
            <a:r>
              <a:rPr sz="2314" i="1" spc="18" dirty="0">
                <a:solidFill>
                  <a:prstClr val="black"/>
                </a:solidFill>
                <a:latin typeface="Times New Roman"/>
                <a:cs typeface="Times New Roman"/>
              </a:rPr>
              <a:t>R </a:t>
            </a:r>
            <a:r>
              <a:rPr sz="2314" spc="14" dirty="0">
                <a:solidFill>
                  <a:prstClr val="black"/>
                </a:solidFill>
                <a:latin typeface="Symbol"/>
                <a:cs typeface="Symbol"/>
              </a:rPr>
              <a:t></a:t>
            </a:r>
            <a:r>
              <a:rPr sz="2314" spc="1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314" i="1" spc="9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314" i="1" spc="-41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314" spc="41" dirty="0">
                <a:solidFill>
                  <a:prstClr val="black"/>
                </a:solidFill>
                <a:latin typeface="Times New Roman"/>
                <a:cs typeface="Times New Roman"/>
              </a:rPr>
              <a:t>log</a:t>
            </a:r>
            <a:r>
              <a:rPr sz="2042" spc="61" baseline="-24074" dirty="0">
                <a:solidFill>
                  <a:prstClr val="black"/>
                </a:solidFill>
                <a:latin typeface="Times New Roman"/>
                <a:cs typeface="Times New Roman"/>
              </a:rPr>
              <a:t>2 </a:t>
            </a:r>
            <a:r>
              <a:rPr sz="3086" spc="-64" dirty="0">
                <a:solidFill>
                  <a:prstClr val="black"/>
                </a:solidFill>
                <a:latin typeface="Symbol"/>
                <a:cs typeface="Symbol"/>
              </a:rPr>
              <a:t></a:t>
            </a:r>
            <a:r>
              <a:rPr sz="2314" i="1" spc="-64" dirty="0">
                <a:solidFill>
                  <a:prstClr val="black"/>
                </a:solidFill>
                <a:latin typeface="Times New Roman"/>
                <a:cs typeface="Times New Roman"/>
              </a:rPr>
              <a:t>SNR</a:t>
            </a:r>
            <a:r>
              <a:rPr sz="3086" spc="-64" dirty="0">
                <a:solidFill>
                  <a:prstClr val="black"/>
                </a:solidFill>
                <a:latin typeface="Symbol"/>
                <a:cs typeface="Symbol"/>
              </a:rPr>
              <a:t></a:t>
            </a:r>
            <a:endParaRPr sz="3086" dirty="0">
              <a:solidFill>
                <a:prstClr val="black"/>
              </a:solidFill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2375" y="667387"/>
            <a:ext cx="7762590" cy="62610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dirty="0"/>
              <a:t>MIMO </a:t>
            </a:r>
            <a:r>
              <a:rPr spc="-5" dirty="0"/>
              <a:t>Wireless</a:t>
            </a:r>
            <a:r>
              <a:rPr spc="-113" dirty="0"/>
              <a:t> </a:t>
            </a:r>
            <a:r>
              <a:rPr spc="-5" dirty="0"/>
              <a:t>Communications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17507" y="1207560"/>
            <a:ext cx="6077685" cy="1084276"/>
          </a:xfrm>
          <a:prstGeom prst="rect">
            <a:avLst/>
          </a:prstGeom>
        </p:spPr>
        <p:txBody>
          <a:bodyPr vert="horz" wrap="square" lIns="0" tIns="99700" rIns="0" bIns="0" rtlCol="0">
            <a:spAutoFit/>
          </a:bodyPr>
          <a:lstStyle/>
          <a:p>
            <a:pPr marL="322743" indent="-311216" defTabSz="829909">
              <a:spcBef>
                <a:spcPts val="785"/>
              </a:spcBef>
              <a:buFont typeface="Arial"/>
              <a:buChar char="•"/>
              <a:tabLst>
                <a:tab pos="322166" algn="l"/>
                <a:tab pos="322743" algn="l"/>
              </a:tabLst>
            </a:pPr>
            <a:r>
              <a:rPr sz="2904" spc="-14" dirty="0">
                <a:solidFill>
                  <a:prstClr val="black"/>
                </a:solidFill>
                <a:latin typeface="Carlito"/>
                <a:cs typeface="Carlito"/>
              </a:rPr>
              <a:t>For</a:t>
            </a:r>
            <a:r>
              <a:rPr sz="2904" spc="-23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904" spc="-14" dirty="0">
                <a:solidFill>
                  <a:prstClr val="black"/>
                </a:solidFill>
                <a:latin typeface="Carlito"/>
                <a:cs typeface="Carlito"/>
              </a:rPr>
              <a:t>instance</a:t>
            </a:r>
            <a:endParaRPr sz="2904">
              <a:solidFill>
                <a:prstClr val="black"/>
              </a:solidFill>
              <a:latin typeface="Carlito"/>
              <a:cs typeface="Carlito"/>
            </a:endParaRPr>
          </a:p>
          <a:p>
            <a:pPr marL="322743" indent="-311216" defTabSz="829909">
              <a:spcBef>
                <a:spcPts val="699"/>
              </a:spcBef>
              <a:buFont typeface="Arial"/>
              <a:buChar char="•"/>
              <a:tabLst>
                <a:tab pos="322166" algn="l"/>
                <a:tab pos="322743" algn="l"/>
              </a:tabLst>
            </a:pPr>
            <a:r>
              <a:rPr sz="2904" spc="-5" dirty="0">
                <a:solidFill>
                  <a:prstClr val="black"/>
                </a:solidFill>
                <a:latin typeface="Carlito"/>
                <a:cs typeface="Carlito"/>
              </a:rPr>
              <a:t>How much is the </a:t>
            </a:r>
            <a:r>
              <a:rPr sz="2904" spc="-9" dirty="0">
                <a:solidFill>
                  <a:prstClr val="black"/>
                </a:solidFill>
                <a:latin typeface="Carlito"/>
                <a:cs typeface="Carlito"/>
              </a:rPr>
              <a:t>achievable </a:t>
            </a:r>
            <a:r>
              <a:rPr sz="2904" spc="-32" dirty="0">
                <a:solidFill>
                  <a:prstClr val="black"/>
                </a:solidFill>
                <a:latin typeface="Carlito"/>
                <a:cs typeface="Carlito"/>
              </a:rPr>
              <a:t>rate</a:t>
            </a:r>
            <a:r>
              <a:rPr sz="2904" spc="36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904" spc="-14" dirty="0">
                <a:solidFill>
                  <a:prstClr val="black"/>
                </a:solidFill>
                <a:latin typeface="Carlito"/>
                <a:cs typeface="Carlito"/>
              </a:rPr>
              <a:t>gain?</a:t>
            </a:r>
            <a:endParaRPr sz="2904">
              <a:solidFill>
                <a:prstClr val="black"/>
              </a:solidFill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48664" y="2453665"/>
            <a:ext cx="2413555" cy="1830337"/>
            <a:chOff x="1548246" y="2703575"/>
            <a:chExt cx="2659380" cy="2016760"/>
          </a:xfrm>
        </p:grpSpPr>
        <p:sp>
          <p:nvSpPr>
            <p:cNvPr id="5" name="object 5"/>
            <p:cNvSpPr/>
            <p:nvPr/>
          </p:nvSpPr>
          <p:spPr>
            <a:xfrm>
              <a:off x="2302192" y="2703575"/>
              <a:ext cx="1905635" cy="1075055"/>
            </a:xfrm>
            <a:custGeom>
              <a:avLst/>
              <a:gdLst/>
              <a:ahLst/>
              <a:cxnLst/>
              <a:rect l="l" t="t" r="r" b="b"/>
              <a:pathLst>
                <a:path w="1905635" h="1075054">
                  <a:moveTo>
                    <a:pt x="1902383" y="355092"/>
                  </a:moveTo>
                  <a:lnTo>
                    <a:pt x="1625473" y="285508"/>
                  </a:lnTo>
                  <a:lnTo>
                    <a:pt x="1763699" y="6096"/>
                  </a:lnTo>
                  <a:lnTo>
                    <a:pt x="1753031" y="0"/>
                  </a:lnTo>
                  <a:lnTo>
                    <a:pt x="1610804" y="284454"/>
                  </a:lnTo>
                  <a:lnTo>
                    <a:pt x="0" y="1074432"/>
                  </a:lnTo>
                  <a:lnTo>
                    <a:pt x="26746" y="1074432"/>
                  </a:lnTo>
                  <a:lnTo>
                    <a:pt x="1617357" y="296418"/>
                  </a:lnTo>
                  <a:lnTo>
                    <a:pt x="1899335" y="367284"/>
                  </a:lnTo>
                  <a:lnTo>
                    <a:pt x="1902383" y="355092"/>
                  </a:lnTo>
                  <a:close/>
                </a:path>
                <a:path w="1905635" h="1075054">
                  <a:moveTo>
                    <a:pt x="1905431" y="722376"/>
                  </a:moveTo>
                  <a:lnTo>
                    <a:pt x="1897811" y="713232"/>
                  </a:lnTo>
                  <a:lnTo>
                    <a:pt x="1611299" y="926592"/>
                  </a:lnTo>
                  <a:lnTo>
                    <a:pt x="1611769" y="927265"/>
                  </a:lnTo>
                  <a:lnTo>
                    <a:pt x="1039609" y="1074432"/>
                  </a:lnTo>
                  <a:lnTo>
                    <a:pt x="1090053" y="1074432"/>
                  </a:lnTo>
                  <a:lnTo>
                    <a:pt x="1613750" y="939723"/>
                  </a:lnTo>
                  <a:lnTo>
                    <a:pt x="1749437" y="1074432"/>
                  </a:lnTo>
                  <a:lnTo>
                    <a:pt x="1767789" y="1074432"/>
                  </a:lnTo>
                  <a:lnTo>
                    <a:pt x="1625015" y="932688"/>
                  </a:lnTo>
                  <a:lnTo>
                    <a:pt x="1905431" y="722376"/>
                  </a:lnTo>
                  <a:close/>
                </a:path>
              </a:pathLst>
            </a:custGeom>
            <a:solidFill>
              <a:srgbClr val="497EBA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560438" y="3849624"/>
              <a:ext cx="1214755" cy="858519"/>
            </a:xfrm>
            <a:custGeom>
              <a:avLst/>
              <a:gdLst/>
              <a:ahLst/>
              <a:cxnLst/>
              <a:rect l="l" t="t" r="r" b="b"/>
              <a:pathLst>
                <a:path w="1214755" h="858520">
                  <a:moveTo>
                    <a:pt x="1214628" y="429768"/>
                  </a:moveTo>
                  <a:lnTo>
                    <a:pt x="1212151" y="390592"/>
                  </a:lnTo>
                  <a:lnTo>
                    <a:pt x="1204865" y="352414"/>
                  </a:lnTo>
                  <a:lnTo>
                    <a:pt x="1192981" y="315383"/>
                  </a:lnTo>
                  <a:lnTo>
                    <a:pt x="1176714" y="279650"/>
                  </a:lnTo>
                  <a:lnTo>
                    <a:pt x="1156275" y="245367"/>
                  </a:lnTo>
                  <a:lnTo>
                    <a:pt x="1131880" y="212682"/>
                  </a:lnTo>
                  <a:lnTo>
                    <a:pt x="1103740" y="181747"/>
                  </a:lnTo>
                  <a:lnTo>
                    <a:pt x="1072070" y="152713"/>
                  </a:lnTo>
                  <a:lnTo>
                    <a:pt x="1037082" y="125730"/>
                  </a:lnTo>
                  <a:lnTo>
                    <a:pt x="998989" y="100947"/>
                  </a:lnTo>
                  <a:lnTo>
                    <a:pt x="958005" y="78517"/>
                  </a:lnTo>
                  <a:lnTo>
                    <a:pt x="914343" y="58589"/>
                  </a:lnTo>
                  <a:lnTo>
                    <a:pt x="868216" y="41314"/>
                  </a:lnTo>
                  <a:lnTo>
                    <a:pt x="819838" y="26842"/>
                  </a:lnTo>
                  <a:lnTo>
                    <a:pt x="769422" y="15324"/>
                  </a:lnTo>
                  <a:lnTo>
                    <a:pt x="717181" y="6911"/>
                  </a:lnTo>
                  <a:lnTo>
                    <a:pt x="663327" y="1752"/>
                  </a:lnTo>
                  <a:lnTo>
                    <a:pt x="608076" y="0"/>
                  </a:lnTo>
                  <a:lnTo>
                    <a:pt x="552584" y="1752"/>
                  </a:lnTo>
                  <a:lnTo>
                    <a:pt x="498517" y="6911"/>
                  </a:lnTo>
                  <a:lnTo>
                    <a:pt x="446087" y="15324"/>
                  </a:lnTo>
                  <a:lnTo>
                    <a:pt x="395506" y="26842"/>
                  </a:lnTo>
                  <a:lnTo>
                    <a:pt x="346985" y="41314"/>
                  </a:lnTo>
                  <a:lnTo>
                    <a:pt x="300736" y="58589"/>
                  </a:lnTo>
                  <a:lnTo>
                    <a:pt x="256970" y="78517"/>
                  </a:lnTo>
                  <a:lnTo>
                    <a:pt x="215900" y="100947"/>
                  </a:lnTo>
                  <a:lnTo>
                    <a:pt x="177736" y="125730"/>
                  </a:lnTo>
                  <a:lnTo>
                    <a:pt x="142691" y="152713"/>
                  </a:lnTo>
                  <a:lnTo>
                    <a:pt x="110976" y="181747"/>
                  </a:lnTo>
                  <a:lnTo>
                    <a:pt x="82804" y="212682"/>
                  </a:lnTo>
                  <a:lnTo>
                    <a:pt x="58384" y="245367"/>
                  </a:lnTo>
                  <a:lnTo>
                    <a:pt x="37930" y="279650"/>
                  </a:lnTo>
                  <a:lnTo>
                    <a:pt x="21653" y="315383"/>
                  </a:lnTo>
                  <a:lnTo>
                    <a:pt x="9764" y="352414"/>
                  </a:lnTo>
                  <a:lnTo>
                    <a:pt x="2476" y="390592"/>
                  </a:lnTo>
                  <a:lnTo>
                    <a:pt x="0" y="429768"/>
                  </a:lnTo>
                  <a:lnTo>
                    <a:pt x="2476" y="468703"/>
                  </a:lnTo>
                  <a:lnTo>
                    <a:pt x="9764" y="506668"/>
                  </a:lnTo>
                  <a:lnTo>
                    <a:pt x="21653" y="543510"/>
                  </a:lnTo>
                  <a:lnTo>
                    <a:pt x="37930" y="579078"/>
                  </a:lnTo>
                  <a:lnTo>
                    <a:pt x="58384" y="613218"/>
                  </a:lnTo>
                  <a:lnTo>
                    <a:pt x="82804" y="645780"/>
                  </a:lnTo>
                  <a:lnTo>
                    <a:pt x="110976" y="676611"/>
                  </a:lnTo>
                  <a:lnTo>
                    <a:pt x="142691" y="705559"/>
                  </a:lnTo>
                  <a:lnTo>
                    <a:pt x="177736" y="732472"/>
                  </a:lnTo>
                  <a:lnTo>
                    <a:pt x="215900" y="757198"/>
                  </a:lnTo>
                  <a:lnTo>
                    <a:pt x="256970" y="779584"/>
                  </a:lnTo>
                  <a:lnTo>
                    <a:pt x="300736" y="799479"/>
                  </a:lnTo>
                  <a:lnTo>
                    <a:pt x="346985" y="816730"/>
                  </a:lnTo>
                  <a:lnTo>
                    <a:pt x="395506" y="831186"/>
                  </a:lnTo>
                  <a:lnTo>
                    <a:pt x="446087" y="842694"/>
                  </a:lnTo>
                  <a:lnTo>
                    <a:pt x="498517" y="851102"/>
                  </a:lnTo>
                  <a:lnTo>
                    <a:pt x="552584" y="856259"/>
                  </a:lnTo>
                  <a:lnTo>
                    <a:pt x="608076" y="858012"/>
                  </a:lnTo>
                  <a:lnTo>
                    <a:pt x="663327" y="856259"/>
                  </a:lnTo>
                  <a:lnTo>
                    <a:pt x="717181" y="851102"/>
                  </a:lnTo>
                  <a:lnTo>
                    <a:pt x="769422" y="842694"/>
                  </a:lnTo>
                  <a:lnTo>
                    <a:pt x="819838" y="831186"/>
                  </a:lnTo>
                  <a:lnTo>
                    <a:pt x="868216" y="816730"/>
                  </a:lnTo>
                  <a:lnTo>
                    <a:pt x="914343" y="799479"/>
                  </a:lnTo>
                  <a:lnTo>
                    <a:pt x="958005" y="779584"/>
                  </a:lnTo>
                  <a:lnTo>
                    <a:pt x="998989" y="757198"/>
                  </a:lnTo>
                  <a:lnTo>
                    <a:pt x="1037082" y="732472"/>
                  </a:lnTo>
                  <a:lnTo>
                    <a:pt x="1072070" y="705559"/>
                  </a:lnTo>
                  <a:lnTo>
                    <a:pt x="1103740" y="676611"/>
                  </a:lnTo>
                  <a:lnTo>
                    <a:pt x="1131880" y="645780"/>
                  </a:lnTo>
                  <a:lnTo>
                    <a:pt x="1156275" y="613218"/>
                  </a:lnTo>
                  <a:lnTo>
                    <a:pt x="1176714" y="579078"/>
                  </a:lnTo>
                  <a:lnTo>
                    <a:pt x="1192981" y="543510"/>
                  </a:lnTo>
                  <a:lnTo>
                    <a:pt x="1204865" y="506668"/>
                  </a:lnTo>
                  <a:lnTo>
                    <a:pt x="1212151" y="468703"/>
                  </a:lnTo>
                  <a:lnTo>
                    <a:pt x="1214628" y="429768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548246" y="3837432"/>
              <a:ext cx="1239520" cy="882650"/>
            </a:xfrm>
            <a:custGeom>
              <a:avLst/>
              <a:gdLst/>
              <a:ahLst/>
              <a:cxnLst/>
              <a:rect l="l" t="t" r="r" b="b"/>
              <a:pathLst>
                <a:path w="1239520" h="882650">
                  <a:moveTo>
                    <a:pt x="1239012" y="463296"/>
                  </a:moveTo>
                  <a:lnTo>
                    <a:pt x="1239012" y="417576"/>
                  </a:lnTo>
                  <a:lnTo>
                    <a:pt x="1235964" y="394716"/>
                  </a:lnTo>
                  <a:lnTo>
                    <a:pt x="1231392" y="373380"/>
                  </a:lnTo>
                  <a:lnTo>
                    <a:pt x="1226820" y="350520"/>
                  </a:lnTo>
                  <a:lnTo>
                    <a:pt x="1211580" y="307848"/>
                  </a:lnTo>
                  <a:lnTo>
                    <a:pt x="1190244" y="268224"/>
                  </a:lnTo>
                  <a:lnTo>
                    <a:pt x="1162812" y="228600"/>
                  </a:lnTo>
                  <a:lnTo>
                    <a:pt x="1132332" y="192024"/>
                  </a:lnTo>
                  <a:lnTo>
                    <a:pt x="1095756" y="158496"/>
                  </a:lnTo>
                  <a:lnTo>
                    <a:pt x="1056132" y="128016"/>
                  </a:lnTo>
                  <a:lnTo>
                    <a:pt x="1011936" y="99060"/>
                  </a:lnTo>
                  <a:lnTo>
                    <a:pt x="964692" y="74676"/>
                  </a:lnTo>
                  <a:lnTo>
                    <a:pt x="912876" y="51816"/>
                  </a:lnTo>
                  <a:lnTo>
                    <a:pt x="859536" y="33528"/>
                  </a:lnTo>
                  <a:lnTo>
                    <a:pt x="803148" y="19812"/>
                  </a:lnTo>
                  <a:lnTo>
                    <a:pt x="743712" y="9144"/>
                  </a:lnTo>
                  <a:lnTo>
                    <a:pt x="682752" y="1524"/>
                  </a:lnTo>
                  <a:lnTo>
                    <a:pt x="650748" y="0"/>
                  </a:lnTo>
                  <a:lnTo>
                    <a:pt x="588264" y="0"/>
                  </a:lnTo>
                  <a:lnTo>
                    <a:pt x="525780" y="4572"/>
                  </a:lnTo>
                  <a:lnTo>
                    <a:pt x="464820" y="13716"/>
                  </a:lnTo>
                  <a:lnTo>
                    <a:pt x="406908" y="25908"/>
                  </a:lnTo>
                  <a:lnTo>
                    <a:pt x="379476" y="35052"/>
                  </a:lnTo>
                  <a:lnTo>
                    <a:pt x="352044" y="42672"/>
                  </a:lnTo>
                  <a:lnTo>
                    <a:pt x="298704" y="64008"/>
                  </a:lnTo>
                  <a:lnTo>
                    <a:pt x="249936" y="86868"/>
                  </a:lnTo>
                  <a:lnTo>
                    <a:pt x="204216" y="112776"/>
                  </a:lnTo>
                  <a:lnTo>
                    <a:pt x="161544" y="143256"/>
                  </a:lnTo>
                  <a:lnTo>
                    <a:pt x="143256" y="160020"/>
                  </a:lnTo>
                  <a:lnTo>
                    <a:pt x="123444" y="175260"/>
                  </a:lnTo>
                  <a:lnTo>
                    <a:pt x="89916" y="211836"/>
                  </a:lnTo>
                  <a:lnTo>
                    <a:pt x="60960" y="248412"/>
                  </a:lnTo>
                  <a:lnTo>
                    <a:pt x="38100" y="288036"/>
                  </a:lnTo>
                  <a:lnTo>
                    <a:pt x="12192" y="352044"/>
                  </a:lnTo>
                  <a:lnTo>
                    <a:pt x="0" y="419100"/>
                  </a:lnTo>
                  <a:lnTo>
                    <a:pt x="0" y="464820"/>
                  </a:lnTo>
                  <a:lnTo>
                    <a:pt x="3048" y="487680"/>
                  </a:lnTo>
                  <a:lnTo>
                    <a:pt x="7620" y="510540"/>
                  </a:lnTo>
                  <a:lnTo>
                    <a:pt x="12192" y="531876"/>
                  </a:lnTo>
                  <a:lnTo>
                    <a:pt x="24384" y="566013"/>
                  </a:lnTo>
                  <a:lnTo>
                    <a:pt x="24384" y="440436"/>
                  </a:lnTo>
                  <a:lnTo>
                    <a:pt x="27432" y="399288"/>
                  </a:lnTo>
                  <a:lnTo>
                    <a:pt x="36576" y="358140"/>
                  </a:lnTo>
                  <a:lnTo>
                    <a:pt x="51816" y="318516"/>
                  </a:lnTo>
                  <a:lnTo>
                    <a:pt x="71628" y="280416"/>
                  </a:lnTo>
                  <a:lnTo>
                    <a:pt x="96012" y="243840"/>
                  </a:lnTo>
                  <a:lnTo>
                    <a:pt x="124968" y="210312"/>
                  </a:lnTo>
                  <a:lnTo>
                    <a:pt x="178308" y="163068"/>
                  </a:lnTo>
                  <a:lnTo>
                    <a:pt x="217932" y="134112"/>
                  </a:lnTo>
                  <a:lnTo>
                    <a:pt x="262128" y="109728"/>
                  </a:lnTo>
                  <a:lnTo>
                    <a:pt x="309372" y="86868"/>
                  </a:lnTo>
                  <a:lnTo>
                    <a:pt x="387096" y="57912"/>
                  </a:lnTo>
                  <a:lnTo>
                    <a:pt x="441960" y="44196"/>
                  </a:lnTo>
                  <a:lnTo>
                    <a:pt x="499872" y="33528"/>
                  </a:lnTo>
                  <a:lnTo>
                    <a:pt x="559308" y="27432"/>
                  </a:lnTo>
                  <a:lnTo>
                    <a:pt x="588264" y="25908"/>
                  </a:lnTo>
                  <a:lnTo>
                    <a:pt x="650748" y="25908"/>
                  </a:lnTo>
                  <a:lnTo>
                    <a:pt x="681228" y="27432"/>
                  </a:lnTo>
                  <a:lnTo>
                    <a:pt x="710184" y="30480"/>
                  </a:lnTo>
                  <a:lnTo>
                    <a:pt x="740664" y="33528"/>
                  </a:lnTo>
                  <a:lnTo>
                    <a:pt x="769620" y="38100"/>
                  </a:lnTo>
                  <a:lnTo>
                    <a:pt x="797052" y="44196"/>
                  </a:lnTo>
                  <a:lnTo>
                    <a:pt x="826008" y="51816"/>
                  </a:lnTo>
                  <a:lnTo>
                    <a:pt x="851916" y="57912"/>
                  </a:lnTo>
                  <a:lnTo>
                    <a:pt x="905256" y="76200"/>
                  </a:lnTo>
                  <a:lnTo>
                    <a:pt x="954024" y="97536"/>
                  </a:lnTo>
                  <a:lnTo>
                    <a:pt x="999744" y="121920"/>
                  </a:lnTo>
                  <a:lnTo>
                    <a:pt x="1042416" y="149352"/>
                  </a:lnTo>
                  <a:lnTo>
                    <a:pt x="1080516" y="178308"/>
                  </a:lnTo>
                  <a:lnTo>
                    <a:pt x="1097280" y="195072"/>
                  </a:lnTo>
                  <a:lnTo>
                    <a:pt x="1114044" y="210312"/>
                  </a:lnTo>
                  <a:lnTo>
                    <a:pt x="1156716" y="263652"/>
                  </a:lnTo>
                  <a:lnTo>
                    <a:pt x="1179576" y="300228"/>
                  </a:lnTo>
                  <a:lnTo>
                    <a:pt x="1196340" y="338328"/>
                  </a:lnTo>
                  <a:lnTo>
                    <a:pt x="1211580" y="399288"/>
                  </a:lnTo>
                  <a:lnTo>
                    <a:pt x="1214628" y="441960"/>
                  </a:lnTo>
                  <a:lnTo>
                    <a:pt x="1214628" y="565099"/>
                  </a:lnTo>
                  <a:lnTo>
                    <a:pt x="1219200" y="553212"/>
                  </a:lnTo>
                  <a:lnTo>
                    <a:pt x="1226820" y="530352"/>
                  </a:lnTo>
                  <a:lnTo>
                    <a:pt x="1232916" y="509016"/>
                  </a:lnTo>
                  <a:lnTo>
                    <a:pt x="1239012" y="463296"/>
                  </a:lnTo>
                  <a:close/>
                </a:path>
                <a:path w="1239520" h="882650">
                  <a:moveTo>
                    <a:pt x="1214628" y="565099"/>
                  </a:moveTo>
                  <a:lnTo>
                    <a:pt x="1214628" y="441960"/>
                  </a:lnTo>
                  <a:lnTo>
                    <a:pt x="1211580" y="483108"/>
                  </a:lnTo>
                  <a:lnTo>
                    <a:pt x="1207008" y="504444"/>
                  </a:lnTo>
                  <a:lnTo>
                    <a:pt x="1187196" y="563880"/>
                  </a:lnTo>
                  <a:lnTo>
                    <a:pt x="1156716" y="620268"/>
                  </a:lnTo>
                  <a:lnTo>
                    <a:pt x="1129284" y="655320"/>
                  </a:lnTo>
                  <a:lnTo>
                    <a:pt x="1097280" y="688848"/>
                  </a:lnTo>
                  <a:lnTo>
                    <a:pt x="1060704" y="719328"/>
                  </a:lnTo>
                  <a:lnTo>
                    <a:pt x="1021080" y="748284"/>
                  </a:lnTo>
                  <a:lnTo>
                    <a:pt x="976884" y="774192"/>
                  </a:lnTo>
                  <a:lnTo>
                    <a:pt x="954024" y="784860"/>
                  </a:lnTo>
                  <a:lnTo>
                    <a:pt x="929640" y="797052"/>
                  </a:lnTo>
                  <a:lnTo>
                    <a:pt x="851916" y="824484"/>
                  </a:lnTo>
                  <a:lnTo>
                    <a:pt x="797052" y="838200"/>
                  </a:lnTo>
                  <a:lnTo>
                    <a:pt x="740664" y="848868"/>
                  </a:lnTo>
                  <a:lnTo>
                    <a:pt x="710184" y="851916"/>
                  </a:lnTo>
                  <a:lnTo>
                    <a:pt x="681228" y="854964"/>
                  </a:lnTo>
                  <a:lnTo>
                    <a:pt x="650748" y="856488"/>
                  </a:lnTo>
                  <a:lnTo>
                    <a:pt x="618744" y="858012"/>
                  </a:lnTo>
                  <a:lnTo>
                    <a:pt x="557784" y="854964"/>
                  </a:lnTo>
                  <a:lnTo>
                    <a:pt x="528828" y="851916"/>
                  </a:lnTo>
                  <a:lnTo>
                    <a:pt x="498348" y="848868"/>
                  </a:lnTo>
                  <a:lnTo>
                    <a:pt x="469392" y="844296"/>
                  </a:lnTo>
                  <a:lnTo>
                    <a:pt x="441960" y="838200"/>
                  </a:lnTo>
                  <a:lnTo>
                    <a:pt x="413004" y="832104"/>
                  </a:lnTo>
                  <a:lnTo>
                    <a:pt x="359664" y="815340"/>
                  </a:lnTo>
                  <a:lnTo>
                    <a:pt x="284988" y="784860"/>
                  </a:lnTo>
                  <a:lnTo>
                    <a:pt x="239268" y="760476"/>
                  </a:lnTo>
                  <a:lnTo>
                    <a:pt x="217932" y="748284"/>
                  </a:lnTo>
                  <a:lnTo>
                    <a:pt x="196596" y="734568"/>
                  </a:lnTo>
                  <a:lnTo>
                    <a:pt x="178308" y="719328"/>
                  </a:lnTo>
                  <a:lnTo>
                    <a:pt x="158496" y="704088"/>
                  </a:lnTo>
                  <a:lnTo>
                    <a:pt x="141732" y="688848"/>
                  </a:lnTo>
                  <a:lnTo>
                    <a:pt x="124968" y="672084"/>
                  </a:lnTo>
                  <a:lnTo>
                    <a:pt x="109728" y="655320"/>
                  </a:lnTo>
                  <a:lnTo>
                    <a:pt x="96012" y="637032"/>
                  </a:lnTo>
                  <a:lnTo>
                    <a:pt x="82296" y="620268"/>
                  </a:lnTo>
                  <a:lnTo>
                    <a:pt x="70104" y="601980"/>
                  </a:lnTo>
                  <a:lnTo>
                    <a:pt x="60960" y="582168"/>
                  </a:lnTo>
                  <a:lnTo>
                    <a:pt x="50292" y="563880"/>
                  </a:lnTo>
                  <a:lnTo>
                    <a:pt x="42672" y="544068"/>
                  </a:lnTo>
                  <a:lnTo>
                    <a:pt x="36576" y="524256"/>
                  </a:lnTo>
                  <a:lnTo>
                    <a:pt x="32004" y="502920"/>
                  </a:lnTo>
                  <a:lnTo>
                    <a:pt x="27432" y="483108"/>
                  </a:lnTo>
                  <a:lnTo>
                    <a:pt x="24384" y="440436"/>
                  </a:lnTo>
                  <a:lnTo>
                    <a:pt x="24384" y="566013"/>
                  </a:lnTo>
                  <a:lnTo>
                    <a:pt x="27432" y="574548"/>
                  </a:lnTo>
                  <a:lnTo>
                    <a:pt x="38100" y="594360"/>
                  </a:lnTo>
                  <a:lnTo>
                    <a:pt x="48768" y="615696"/>
                  </a:lnTo>
                  <a:lnTo>
                    <a:pt x="62484" y="633984"/>
                  </a:lnTo>
                  <a:lnTo>
                    <a:pt x="76200" y="653796"/>
                  </a:lnTo>
                  <a:lnTo>
                    <a:pt x="106680" y="690372"/>
                  </a:lnTo>
                  <a:lnTo>
                    <a:pt x="143256" y="723900"/>
                  </a:lnTo>
                  <a:lnTo>
                    <a:pt x="182880" y="754380"/>
                  </a:lnTo>
                  <a:lnTo>
                    <a:pt x="227076" y="783336"/>
                  </a:lnTo>
                  <a:lnTo>
                    <a:pt x="274320" y="807720"/>
                  </a:lnTo>
                  <a:lnTo>
                    <a:pt x="326136" y="830580"/>
                  </a:lnTo>
                  <a:lnTo>
                    <a:pt x="379476" y="848868"/>
                  </a:lnTo>
                  <a:lnTo>
                    <a:pt x="435864" y="862584"/>
                  </a:lnTo>
                  <a:lnTo>
                    <a:pt x="495300" y="873252"/>
                  </a:lnTo>
                  <a:lnTo>
                    <a:pt x="556260" y="880872"/>
                  </a:lnTo>
                  <a:lnTo>
                    <a:pt x="588264" y="882396"/>
                  </a:lnTo>
                  <a:lnTo>
                    <a:pt x="650748" y="882396"/>
                  </a:lnTo>
                  <a:lnTo>
                    <a:pt x="713232" y="877824"/>
                  </a:lnTo>
                  <a:lnTo>
                    <a:pt x="774192" y="868680"/>
                  </a:lnTo>
                  <a:lnTo>
                    <a:pt x="832104" y="856488"/>
                  </a:lnTo>
                  <a:lnTo>
                    <a:pt x="914400" y="830580"/>
                  </a:lnTo>
                  <a:lnTo>
                    <a:pt x="989076" y="795528"/>
                  </a:lnTo>
                  <a:lnTo>
                    <a:pt x="1034796" y="769620"/>
                  </a:lnTo>
                  <a:lnTo>
                    <a:pt x="1077468" y="739140"/>
                  </a:lnTo>
                  <a:lnTo>
                    <a:pt x="1115568" y="707136"/>
                  </a:lnTo>
                  <a:lnTo>
                    <a:pt x="1149096" y="672084"/>
                  </a:lnTo>
                  <a:lnTo>
                    <a:pt x="1178052" y="633984"/>
                  </a:lnTo>
                  <a:lnTo>
                    <a:pt x="1200912" y="594360"/>
                  </a:lnTo>
                  <a:lnTo>
                    <a:pt x="1211580" y="573024"/>
                  </a:lnTo>
                  <a:lnTo>
                    <a:pt x="1214628" y="565099"/>
                  </a:lnTo>
                  <a:close/>
                </a:path>
              </a:pathLst>
            </a:custGeom>
            <a:solidFill>
              <a:srgbClr val="375D89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object 8"/>
          <p:cNvSpPr/>
          <p:nvPr/>
        </p:nvSpPr>
        <p:spPr>
          <a:xfrm>
            <a:off x="6481304" y="2325034"/>
            <a:ext cx="1461503" cy="1104196"/>
          </a:xfrm>
          <a:custGeom>
            <a:avLst/>
            <a:gdLst/>
            <a:ahLst/>
            <a:cxnLst/>
            <a:rect l="l" t="t" r="r" b="b"/>
            <a:pathLst>
              <a:path w="1610359" h="1216660">
                <a:moveTo>
                  <a:pt x="690092" y="1216164"/>
                </a:moveTo>
                <a:lnTo>
                  <a:pt x="292620" y="1068336"/>
                </a:lnTo>
                <a:lnTo>
                  <a:pt x="290779" y="1066495"/>
                </a:lnTo>
                <a:lnTo>
                  <a:pt x="290779" y="1073200"/>
                </a:lnTo>
                <a:lnTo>
                  <a:pt x="290182" y="1074775"/>
                </a:lnTo>
                <a:lnTo>
                  <a:pt x="289826" y="1074153"/>
                </a:lnTo>
                <a:lnTo>
                  <a:pt x="290779" y="1073200"/>
                </a:lnTo>
                <a:lnTo>
                  <a:pt x="290779" y="1066495"/>
                </a:lnTo>
                <a:lnTo>
                  <a:pt x="9144" y="783336"/>
                </a:lnTo>
                <a:lnTo>
                  <a:pt x="0" y="792480"/>
                </a:lnTo>
                <a:lnTo>
                  <a:pt x="278930" y="1072908"/>
                </a:lnTo>
                <a:lnTo>
                  <a:pt x="41173" y="1216164"/>
                </a:lnTo>
                <a:lnTo>
                  <a:pt x="64973" y="1216164"/>
                </a:lnTo>
                <a:lnTo>
                  <a:pt x="289306" y="1080998"/>
                </a:lnTo>
                <a:lnTo>
                  <a:pt x="652741" y="1216164"/>
                </a:lnTo>
                <a:lnTo>
                  <a:pt x="690092" y="1216164"/>
                </a:lnTo>
                <a:close/>
              </a:path>
              <a:path w="1610359" h="1216660">
                <a:moveTo>
                  <a:pt x="1610309" y="1216164"/>
                </a:moveTo>
                <a:lnTo>
                  <a:pt x="366166" y="426427"/>
                </a:lnTo>
                <a:lnTo>
                  <a:pt x="224028" y="0"/>
                </a:lnTo>
                <a:lnTo>
                  <a:pt x="211836" y="4572"/>
                </a:lnTo>
                <a:lnTo>
                  <a:pt x="352983" y="426542"/>
                </a:lnTo>
                <a:lnTo>
                  <a:pt x="3048" y="496824"/>
                </a:lnTo>
                <a:lnTo>
                  <a:pt x="6096" y="509016"/>
                </a:lnTo>
                <a:lnTo>
                  <a:pt x="361061" y="437730"/>
                </a:lnTo>
                <a:lnTo>
                  <a:pt x="1587411" y="1216164"/>
                </a:lnTo>
                <a:lnTo>
                  <a:pt x="1610309" y="1216164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3550" y="2342553"/>
            <a:ext cx="471415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spc="-5" dirty="0">
                <a:solidFill>
                  <a:prstClr val="black"/>
                </a:solidFill>
                <a:latin typeface="Carlito"/>
                <a:cs typeface="Carlito"/>
              </a:rPr>
              <a:t>Ant</a:t>
            </a:r>
            <a:r>
              <a:rPr sz="1634" spc="-86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1634" dirty="0">
                <a:solidFill>
                  <a:prstClr val="black"/>
                </a:solidFill>
                <a:latin typeface="Carlito"/>
                <a:cs typeface="Carlito"/>
              </a:rPr>
              <a:t>1</a:t>
            </a:r>
            <a:endParaRPr sz="1634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15569" y="2212540"/>
            <a:ext cx="471415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spc="-5" dirty="0">
                <a:solidFill>
                  <a:prstClr val="black"/>
                </a:solidFill>
                <a:latin typeface="Carlito"/>
                <a:cs typeface="Carlito"/>
              </a:rPr>
              <a:t>Ant</a:t>
            </a:r>
            <a:r>
              <a:rPr sz="1634" spc="-86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1634" dirty="0">
                <a:solidFill>
                  <a:prstClr val="black"/>
                </a:solidFill>
                <a:latin typeface="Carlito"/>
                <a:cs typeface="Carlito"/>
              </a:rPr>
              <a:t>1</a:t>
            </a:r>
            <a:endParaRPr sz="1634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15569" y="3056246"/>
            <a:ext cx="518672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spc="-5" dirty="0">
                <a:solidFill>
                  <a:prstClr val="black"/>
                </a:solidFill>
                <a:latin typeface="Carlito"/>
                <a:cs typeface="Carlito"/>
              </a:rPr>
              <a:t>Ant</a:t>
            </a:r>
            <a:r>
              <a:rPr sz="1634" spc="272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1634" dirty="0">
                <a:solidFill>
                  <a:prstClr val="black"/>
                </a:solidFill>
                <a:latin typeface="Carlito"/>
                <a:cs typeface="Carlito"/>
              </a:rPr>
              <a:t>2</a:t>
            </a:r>
            <a:endParaRPr sz="1634">
              <a:solidFill>
                <a:prstClr val="black"/>
              </a:solidFill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188084" y="2315353"/>
            <a:ext cx="1167589" cy="2616990"/>
            <a:chOff x="4346311" y="2551176"/>
            <a:chExt cx="1286510" cy="2883535"/>
          </a:xfrm>
        </p:grpSpPr>
        <p:sp>
          <p:nvSpPr>
            <p:cNvPr id="13" name="object 13"/>
            <p:cNvSpPr/>
            <p:nvPr/>
          </p:nvSpPr>
          <p:spPr>
            <a:xfrm>
              <a:off x="4346308" y="2799600"/>
              <a:ext cx="1143000" cy="890269"/>
            </a:xfrm>
            <a:custGeom>
              <a:avLst/>
              <a:gdLst/>
              <a:ahLst/>
              <a:cxnLst/>
              <a:rect l="l" t="t" r="r" b="b"/>
              <a:pathLst>
                <a:path w="1143000" h="890270">
                  <a:moveTo>
                    <a:pt x="1143000" y="838200"/>
                  </a:moveTo>
                  <a:lnTo>
                    <a:pt x="1057656" y="787908"/>
                  </a:lnTo>
                  <a:lnTo>
                    <a:pt x="1054608" y="786384"/>
                  </a:lnTo>
                  <a:lnTo>
                    <a:pt x="1051560" y="786384"/>
                  </a:lnTo>
                  <a:lnTo>
                    <a:pt x="1048512" y="789432"/>
                  </a:lnTo>
                  <a:lnTo>
                    <a:pt x="1046988" y="792480"/>
                  </a:lnTo>
                  <a:lnTo>
                    <a:pt x="1048512" y="797052"/>
                  </a:lnTo>
                  <a:lnTo>
                    <a:pt x="1051560" y="798576"/>
                  </a:lnTo>
                  <a:lnTo>
                    <a:pt x="1109319" y="832065"/>
                  </a:lnTo>
                  <a:lnTo>
                    <a:pt x="0" y="830580"/>
                  </a:lnTo>
                  <a:lnTo>
                    <a:pt x="0" y="842772"/>
                  </a:lnTo>
                  <a:lnTo>
                    <a:pt x="1106792" y="844257"/>
                  </a:lnTo>
                  <a:lnTo>
                    <a:pt x="1127760" y="844283"/>
                  </a:lnTo>
                  <a:lnTo>
                    <a:pt x="1130808" y="844296"/>
                  </a:lnTo>
                  <a:lnTo>
                    <a:pt x="1106792" y="844257"/>
                  </a:lnTo>
                  <a:lnTo>
                    <a:pt x="1051560" y="876300"/>
                  </a:lnTo>
                  <a:lnTo>
                    <a:pt x="1048512" y="877824"/>
                  </a:lnTo>
                  <a:lnTo>
                    <a:pt x="1046988" y="882396"/>
                  </a:lnTo>
                  <a:lnTo>
                    <a:pt x="1050036" y="888492"/>
                  </a:lnTo>
                  <a:lnTo>
                    <a:pt x="1054608" y="890016"/>
                  </a:lnTo>
                  <a:lnTo>
                    <a:pt x="1057656" y="886968"/>
                  </a:lnTo>
                  <a:lnTo>
                    <a:pt x="1130808" y="845159"/>
                  </a:lnTo>
                  <a:lnTo>
                    <a:pt x="1143000" y="838200"/>
                  </a:lnTo>
                  <a:close/>
                </a:path>
                <a:path w="1143000" h="890270">
                  <a:moveTo>
                    <a:pt x="1143000" y="51816"/>
                  </a:moveTo>
                  <a:lnTo>
                    <a:pt x="1057656" y="1524"/>
                  </a:lnTo>
                  <a:lnTo>
                    <a:pt x="1054608" y="0"/>
                  </a:lnTo>
                  <a:lnTo>
                    <a:pt x="1051560" y="1524"/>
                  </a:lnTo>
                  <a:lnTo>
                    <a:pt x="1048512" y="4572"/>
                  </a:lnTo>
                  <a:lnTo>
                    <a:pt x="1046988" y="7620"/>
                  </a:lnTo>
                  <a:lnTo>
                    <a:pt x="1048512" y="10668"/>
                  </a:lnTo>
                  <a:lnTo>
                    <a:pt x="1051560" y="12192"/>
                  </a:lnTo>
                  <a:lnTo>
                    <a:pt x="1107389" y="45681"/>
                  </a:lnTo>
                  <a:lnTo>
                    <a:pt x="0" y="44196"/>
                  </a:lnTo>
                  <a:lnTo>
                    <a:pt x="0" y="56388"/>
                  </a:lnTo>
                  <a:lnTo>
                    <a:pt x="1109408" y="57873"/>
                  </a:lnTo>
                  <a:lnTo>
                    <a:pt x="1127747" y="57899"/>
                  </a:lnTo>
                  <a:lnTo>
                    <a:pt x="1109408" y="57873"/>
                  </a:lnTo>
                  <a:lnTo>
                    <a:pt x="1051560" y="91440"/>
                  </a:lnTo>
                  <a:lnTo>
                    <a:pt x="1048512" y="92964"/>
                  </a:lnTo>
                  <a:lnTo>
                    <a:pt x="1046988" y="96012"/>
                  </a:lnTo>
                  <a:lnTo>
                    <a:pt x="1050036" y="102108"/>
                  </a:lnTo>
                  <a:lnTo>
                    <a:pt x="1054608" y="103632"/>
                  </a:lnTo>
                  <a:lnTo>
                    <a:pt x="1057656" y="102108"/>
                  </a:lnTo>
                  <a:lnTo>
                    <a:pt x="1127760" y="60794"/>
                  </a:lnTo>
                  <a:lnTo>
                    <a:pt x="1130808" y="58991"/>
                  </a:lnTo>
                  <a:lnTo>
                    <a:pt x="1143000" y="51816"/>
                  </a:lnTo>
                  <a:close/>
                </a:path>
              </a:pathLst>
            </a:custGeom>
            <a:solidFill>
              <a:srgbClr val="497EBA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481817" y="2551176"/>
              <a:ext cx="802005" cy="1226820"/>
            </a:xfrm>
            <a:custGeom>
              <a:avLst/>
              <a:gdLst/>
              <a:ahLst/>
              <a:cxnLst/>
              <a:rect l="l" t="t" r="r" b="b"/>
              <a:pathLst>
                <a:path w="802004" h="1226820">
                  <a:moveTo>
                    <a:pt x="801883" y="1226820"/>
                  </a:moveTo>
                  <a:lnTo>
                    <a:pt x="798705" y="1152144"/>
                  </a:lnTo>
                  <a:lnTo>
                    <a:pt x="794133" y="1083564"/>
                  </a:lnTo>
                  <a:lnTo>
                    <a:pt x="775845" y="883920"/>
                  </a:lnTo>
                  <a:lnTo>
                    <a:pt x="766701" y="819912"/>
                  </a:lnTo>
                  <a:lnTo>
                    <a:pt x="759081" y="758952"/>
                  </a:lnTo>
                  <a:lnTo>
                    <a:pt x="748413" y="697992"/>
                  </a:lnTo>
                  <a:lnTo>
                    <a:pt x="739269" y="640080"/>
                  </a:lnTo>
                  <a:lnTo>
                    <a:pt x="728601" y="583692"/>
                  </a:lnTo>
                  <a:lnTo>
                    <a:pt x="704217" y="478536"/>
                  </a:lnTo>
                  <a:lnTo>
                    <a:pt x="696597" y="452628"/>
                  </a:lnTo>
                  <a:lnTo>
                    <a:pt x="684405" y="403860"/>
                  </a:lnTo>
                  <a:lnTo>
                    <a:pt x="669165" y="358140"/>
                  </a:lnTo>
                  <a:lnTo>
                    <a:pt x="663069" y="335280"/>
                  </a:lnTo>
                  <a:lnTo>
                    <a:pt x="640209" y="271272"/>
                  </a:lnTo>
                  <a:lnTo>
                    <a:pt x="632589" y="252984"/>
                  </a:lnTo>
                  <a:lnTo>
                    <a:pt x="623445" y="233172"/>
                  </a:lnTo>
                  <a:lnTo>
                    <a:pt x="608205" y="196596"/>
                  </a:lnTo>
                  <a:lnTo>
                    <a:pt x="589917" y="163068"/>
                  </a:lnTo>
                  <a:lnTo>
                    <a:pt x="582297" y="147828"/>
                  </a:lnTo>
                  <a:lnTo>
                    <a:pt x="573153" y="132588"/>
                  </a:lnTo>
                  <a:lnTo>
                    <a:pt x="545721" y="91440"/>
                  </a:lnTo>
                  <a:lnTo>
                    <a:pt x="507621" y="48768"/>
                  </a:lnTo>
                  <a:lnTo>
                    <a:pt x="477141" y="24384"/>
                  </a:lnTo>
                  <a:lnTo>
                    <a:pt x="432945" y="4572"/>
                  </a:lnTo>
                  <a:lnTo>
                    <a:pt x="399417" y="0"/>
                  </a:lnTo>
                  <a:lnTo>
                    <a:pt x="378081" y="3048"/>
                  </a:lnTo>
                  <a:lnTo>
                    <a:pt x="365889" y="4572"/>
                  </a:lnTo>
                  <a:lnTo>
                    <a:pt x="333885" y="18288"/>
                  </a:lnTo>
                  <a:lnTo>
                    <a:pt x="323217" y="24384"/>
                  </a:lnTo>
                  <a:lnTo>
                    <a:pt x="314073" y="32004"/>
                  </a:lnTo>
                  <a:lnTo>
                    <a:pt x="303405" y="39624"/>
                  </a:lnTo>
                  <a:lnTo>
                    <a:pt x="292737" y="48768"/>
                  </a:lnTo>
                  <a:lnTo>
                    <a:pt x="283593" y="57912"/>
                  </a:lnTo>
                  <a:lnTo>
                    <a:pt x="274449" y="68580"/>
                  </a:lnTo>
                  <a:lnTo>
                    <a:pt x="265305" y="80772"/>
                  </a:lnTo>
                  <a:lnTo>
                    <a:pt x="254637" y="92964"/>
                  </a:lnTo>
                  <a:lnTo>
                    <a:pt x="245493" y="105156"/>
                  </a:lnTo>
                  <a:lnTo>
                    <a:pt x="227205" y="132588"/>
                  </a:lnTo>
                  <a:lnTo>
                    <a:pt x="219585" y="147828"/>
                  </a:lnTo>
                  <a:lnTo>
                    <a:pt x="210441" y="163068"/>
                  </a:lnTo>
                  <a:lnTo>
                    <a:pt x="201297" y="179832"/>
                  </a:lnTo>
                  <a:lnTo>
                    <a:pt x="193677" y="196596"/>
                  </a:lnTo>
                  <a:lnTo>
                    <a:pt x="184533" y="214884"/>
                  </a:lnTo>
                  <a:lnTo>
                    <a:pt x="154053" y="292608"/>
                  </a:lnTo>
                  <a:lnTo>
                    <a:pt x="138813" y="335280"/>
                  </a:lnTo>
                  <a:lnTo>
                    <a:pt x="123573" y="381000"/>
                  </a:lnTo>
                  <a:lnTo>
                    <a:pt x="117477" y="403860"/>
                  </a:lnTo>
                  <a:lnTo>
                    <a:pt x="109857" y="428244"/>
                  </a:lnTo>
                  <a:lnTo>
                    <a:pt x="85473" y="530352"/>
                  </a:lnTo>
                  <a:lnTo>
                    <a:pt x="73281" y="585216"/>
                  </a:lnTo>
                  <a:lnTo>
                    <a:pt x="62613" y="640080"/>
                  </a:lnTo>
                  <a:lnTo>
                    <a:pt x="51945" y="699516"/>
                  </a:lnTo>
                  <a:lnTo>
                    <a:pt x="33657" y="821436"/>
                  </a:lnTo>
                  <a:lnTo>
                    <a:pt x="18417" y="949452"/>
                  </a:lnTo>
                  <a:lnTo>
                    <a:pt x="12321" y="1016508"/>
                  </a:lnTo>
                  <a:lnTo>
                    <a:pt x="3177" y="1153668"/>
                  </a:lnTo>
                  <a:lnTo>
                    <a:pt x="0" y="1226820"/>
                  </a:lnTo>
                  <a:lnTo>
                    <a:pt x="24480" y="1226820"/>
                  </a:lnTo>
                  <a:lnTo>
                    <a:pt x="24513" y="1225296"/>
                  </a:lnTo>
                  <a:lnTo>
                    <a:pt x="29085" y="1155192"/>
                  </a:lnTo>
                  <a:lnTo>
                    <a:pt x="32133" y="1085088"/>
                  </a:lnTo>
                  <a:lnTo>
                    <a:pt x="44325" y="952500"/>
                  </a:lnTo>
                  <a:lnTo>
                    <a:pt x="67185" y="762000"/>
                  </a:lnTo>
                  <a:lnTo>
                    <a:pt x="77853" y="702564"/>
                  </a:lnTo>
                  <a:lnTo>
                    <a:pt x="86997" y="644652"/>
                  </a:lnTo>
                  <a:lnTo>
                    <a:pt x="97665" y="589788"/>
                  </a:lnTo>
                  <a:lnTo>
                    <a:pt x="128145" y="458724"/>
                  </a:lnTo>
                  <a:lnTo>
                    <a:pt x="135765" y="434340"/>
                  </a:lnTo>
                  <a:lnTo>
                    <a:pt x="147957" y="388620"/>
                  </a:lnTo>
                  <a:lnTo>
                    <a:pt x="163197" y="342900"/>
                  </a:lnTo>
                  <a:lnTo>
                    <a:pt x="169293" y="321564"/>
                  </a:lnTo>
                  <a:lnTo>
                    <a:pt x="176913" y="301752"/>
                  </a:lnTo>
                  <a:lnTo>
                    <a:pt x="184533" y="280416"/>
                  </a:lnTo>
                  <a:lnTo>
                    <a:pt x="192153" y="262128"/>
                  </a:lnTo>
                  <a:lnTo>
                    <a:pt x="208917" y="225552"/>
                  </a:lnTo>
                  <a:lnTo>
                    <a:pt x="216537" y="207264"/>
                  </a:lnTo>
                  <a:lnTo>
                    <a:pt x="224157" y="190500"/>
                  </a:lnTo>
                  <a:lnTo>
                    <a:pt x="233301" y="175260"/>
                  </a:lnTo>
                  <a:lnTo>
                    <a:pt x="240921" y="160020"/>
                  </a:lnTo>
                  <a:lnTo>
                    <a:pt x="250065" y="146304"/>
                  </a:lnTo>
                  <a:lnTo>
                    <a:pt x="257685" y="132588"/>
                  </a:lnTo>
                  <a:lnTo>
                    <a:pt x="266829" y="118872"/>
                  </a:lnTo>
                  <a:lnTo>
                    <a:pt x="275973" y="106680"/>
                  </a:lnTo>
                  <a:lnTo>
                    <a:pt x="285117" y="96012"/>
                  </a:lnTo>
                  <a:lnTo>
                    <a:pt x="292737" y="85344"/>
                  </a:lnTo>
                  <a:lnTo>
                    <a:pt x="311025" y="67056"/>
                  </a:lnTo>
                  <a:lnTo>
                    <a:pt x="329313" y="51816"/>
                  </a:lnTo>
                  <a:lnTo>
                    <a:pt x="338457" y="45720"/>
                  </a:lnTo>
                  <a:lnTo>
                    <a:pt x="347601" y="41148"/>
                  </a:lnTo>
                  <a:lnTo>
                    <a:pt x="356745" y="35052"/>
                  </a:lnTo>
                  <a:lnTo>
                    <a:pt x="365889" y="32004"/>
                  </a:lnTo>
                  <a:lnTo>
                    <a:pt x="373509" y="28956"/>
                  </a:lnTo>
                  <a:lnTo>
                    <a:pt x="391797" y="25908"/>
                  </a:lnTo>
                  <a:lnTo>
                    <a:pt x="410085" y="25908"/>
                  </a:lnTo>
                  <a:lnTo>
                    <a:pt x="428373" y="28956"/>
                  </a:lnTo>
                  <a:lnTo>
                    <a:pt x="437517" y="32004"/>
                  </a:lnTo>
                  <a:lnTo>
                    <a:pt x="445137" y="36576"/>
                  </a:lnTo>
                  <a:lnTo>
                    <a:pt x="463425" y="45720"/>
                  </a:lnTo>
                  <a:lnTo>
                    <a:pt x="472569" y="51816"/>
                  </a:lnTo>
                  <a:lnTo>
                    <a:pt x="490857" y="67056"/>
                  </a:lnTo>
                  <a:lnTo>
                    <a:pt x="500001" y="76200"/>
                  </a:lnTo>
                  <a:lnTo>
                    <a:pt x="507621" y="85344"/>
                  </a:lnTo>
                  <a:lnTo>
                    <a:pt x="516765" y="96012"/>
                  </a:lnTo>
                  <a:lnTo>
                    <a:pt x="525909" y="108204"/>
                  </a:lnTo>
                  <a:lnTo>
                    <a:pt x="535053" y="118872"/>
                  </a:lnTo>
                  <a:lnTo>
                    <a:pt x="542673" y="132588"/>
                  </a:lnTo>
                  <a:lnTo>
                    <a:pt x="551817" y="146304"/>
                  </a:lnTo>
                  <a:lnTo>
                    <a:pt x="559437" y="160020"/>
                  </a:lnTo>
                  <a:lnTo>
                    <a:pt x="568581" y="175260"/>
                  </a:lnTo>
                  <a:lnTo>
                    <a:pt x="576201" y="192024"/>
                  </a:lnTo>
                  <a:lnTo>
                    <a:pt x="585345" y="207264"/>
                  </a:lnTo>
                  <a:lnTo>
                    <a:pt x="608205" y="262128"/>
                  </a:lnTo>
                  <a:lnTo>
                    <a:pt x="631065" y="321564"/>
                  </a:lnTo>
                  <a:lnTo>
                    <a:pt x="638685" y="342900"/>
                  </a:lnTo>
                  <a:lnTo>
                    <a:pt x="646305" y="365760"/>
                  </a:lnTo>
                  <a:lnTo>
                    <a:pt x="652401" y="388620"/>
                  </a:lnTo>
                  <a:lnTo>
                    <a:pt x="660021" y="411480"/>
                  </a:lnTo>
                  <a:lnTo>
                    <a:pt x="666117" y="434340"/>
                  </a:lnTo>
                  <a:lnTo>
                    <a:pt x="672213" y="458724"/>
                  </a:lnTo>
                  <a:lnTo>
                    <a:pt x="679833" y="484632"/>
                  </a:lnTo>
                  <a:lnTo>
                    <a:pt x="692025" y="536448"/>
                  </a:lnTo>
                  <a:lnTo>
                    <a:pt x="702693" y="589788"/>
                  </a:lnTo>
                  <a:lnTo>
                    <a:pt x="724029" y="702564"/>
                  </a:lnTo>
                  <a:lnTo>
                    <a:pt x="742317" y="824484"/>
                  </a:lnTo>
                  <a:lnTo>
                    <a:pt x="757557" y="952500"/>
                  </a:lnTo>
                  <a:lnTo>
                    <a:pt x="763653" y="1018032"/>
                  </a:lnTo>
                  <a:lnTo>
                    <a:pt x="772797" y="1153668"/>
                  </a:lnTo>
                  <a:lnTo>
                    <a:pt x="775912" y="1226820"/>
                  </a:lnTo>
                  <a:lnTo>
                    <a:pt x="801883" y="1226820"/>
                  </a:lnTo>
                  <a:close/>
                </a:path>
              </a:pathLst>
            </a:custGeom>
            <a:solidFill>
              <a:srgbClr val="375D89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4417939" y="5013960"/>
              <a:ext cx="1214755" cy="104139"/>
            </a:xfrm>
            <a:custGeom>
              <a:avLst/>
              <a:gdLst/>
              <a:ahLst/>
              <a:cxnLst/>
              <a:rect l="l" t="t" r="r" b="b"/>
              <a:pathLst>
                <a:path w="1214754" h="104139">
                  <a:moveTo>
                    <a:pt x="1190191" y="52578"/>
                  </a:moveTo>
                  <a:lnTo>
                    <a:pt x="1178314" y="45689"/>
                  </a:lnTo>
                  <a:lnTo>
                    <a:pt x="0" y="44196"/>
                  </a:lnTo>
                  <a:lnTo>
                    <a:pt x="0" y="56388"/>
                  </a:lnTo>
                  <a:lnTo>
                    <a:pt x="1181041" y="57884"/>
                  </a:lnTo>
                  <a:lnTo>
                    <a:pt x="1190191" y="52578"/>
                  </a:lnTo>
                  <a:close/>
                </a:path>
                <a:path w="1214754" h="104139">
                  <a:moveTo>
                    <a:pt x="1214628" y="51816"/>
                  </a:moveTo>
                  <a:lnTo>
                    <a:pt x="1129284" y="1524"/>
                  </a:lnTo>
                  <a:lnTo>
                    <a:pt x="1126236" y="0"/>
                  </a:lnTo>
                  <a:lnTo>
                    <a:pt x="1121664" y="1524"/>
                  </a:lnTo>
                  <a:lnTo>
                    <a:pt x="1118616" y="7620"/>
                  </a:lnTo>
                  <a:lnTo>
                    <a:pt x="1120140" y="10668"/>
                  </a:lnTo>
                  <a:lnTo>
                    <a:pt x="1123188" y="13716"/>
                  </a:lnTo>
                  <a:lnTo>
                    <a:pt x="1178314" y="45689"/>
                  </a:lnTo>
                  <a:lnTo>
                    <a:pt x="1202436" y="45720"/>
                  </a:lnTo>
                  <a:lnTo>
                    <a:pt x="1202436" y="59000"/>
                  </a:lnTo>
                  <a:lnTo>
                    <a:pt x="1214628" y="51816"/>
                  </a:lnTo>
                  <a:close/>
                </a:path>
                <a:path w="1214754" h="104139">
                  <a:moveTo>
                    <a:pt x="1199388" y="60796"/>
                  </a:moveTo>
                  <a:lnTo>
                    <a:pt x="1199388" y="57912"/>
                  </a:lnTo>
                  <a:lnTo>
                    <a:pt x="1181041" y="57884"/>
                  </a:lnTo>
                  <a:lnTo>
                    <a:pt x="1123188" y="91440"/>
                  </a:lnTo>
                  <a:lnTo>
                    <a:pt x="1120140" y="92964"/>
                  </a:lnTo>
                  <a:lnTo>
                    <a:pt x="1118616" y="96012"/>
                  </a:lnTo>
                  <a:lnTo>
                    <a:pt x="1121664" y="102108"/>
                  </a:lnTo>
                  <a:lnTo>
                    <a:pt x="1126236" y="103632"/>
                  </a:lnTo>
                  <a:lnTo>
                    <a:pt x="1129284" y="102108"/>
                  </a:lnTo>
                  <a:lnTo>
                    <a:pt x="1199388" y="60796"/>
                  </a:lnTo>
                  <a:close/>
                </a:path>
                <a:path w="1214754" h="104139">
                  <a:moveTo>
                    <a:pt x="1202436" y="57912"/>
                  </a:moveTo>
                  <a:lnTo>
                    <a:pt x="1202436" y="45720"/>
                  </a:lnTo>
                  <a:lnTo>
                    <a:pt x="1178314" y="45689"/>
                  </a:lnTo>
                  <a:lnTo>
                    <a:pt x="1190191" y="52578"/>
                  </a:lnTo>
                  <a:lnTo>
                    <a:pt x="1199388" y="47244"/>
                  </a:lnTo>
                  <a:lnTo>
                    <a:pt x="1199388" y="57908"/>
                  </a:lnTo>
                  <a:lnTo>
                    <a:pt x="1202436" y="57912"/>
                  </a:lnTo>
                  <a:close/>
                </a:path>
                <a:path w="1214754" h="104139">
                  <a:moveTo>
                    <a:pt x="1199381" y="57908"/>
                  </a:moveTo>
                  <a:lnTo>
                    <a:pt x="1190191" y="52578"/>
                  </a:lnTo>
                  <a:lnTo>
                    <a:pt x="1181041" y="57884"/>
                  </a:lnTo>
                  <a:lnTo>
                    <a:pt x="1199381" y="57908"/>
                  </a:lnTo>
                  <a:close/>
                </a:path>
                <a:path w="1214754" h="104139">
                  <a:moveTo>
                    <a:pt x="1199388" y="57908"/>
                  </a:moveTo>
                  <a:lnTo>
                    <a:pt x="1199388" y="47244"/>
                  </a:lnTo>
                  <a:lnTo>
                    <a:pt x="1190191" y="52578"/>
                  </a:lnTo>
                  <a:lnTo>
                    <a:pt x="1199388" y="57908"/>
                  </a:lnTo>
                  <a:close/>
                </a:path>
                <a:path w="1214754" h="104139">
                  <a:moveTo>
                    <a:pt x="1202436" y="59000"/>
                  </a:moveTo>
                  <a:lnTo>
                    <a:pt x="1202436" y="57912"/>
                  </a:lnTo>
                  <a:lnTo>
                    <a:pt x="1199381" y="57908"/>
                  </a:lnTo>
                  <a:lnTo>
                    <a:pt x="1199388" y="60796"/>
                  </a:lnTo>
                  <a:lnTo>
                    <a:pt x="1202436" y="59000"/>
                  </a:lnTo>
                  <a:close/>
                </a:path>
              </a:pathLst>
            </a:custGeom>
            <a:solidFill>
              <a:srgbClr val="497EBA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4475851" y="3777996"/>
              <a:ext cx="812800" cy="1656714"/>
            </a:xfrm>
            <a:custGeom>
              <a:avLst/>
              <a:gdLst/>
              <a:ahLst/>
              <a:cxnLst/>
              <a:rect l="l" t="t" r="r" b="b"/>
              <a:pathLst>
                <a:path w="812800" h="1656714">
                  <a:moveTo>
                    <a:pt x="13716" y="202691"/>
                  </a:moveTo>
                  <a:lnTo>
                    <a:pt x="10668" y="202691"/>
                  </a:lnTo>
                  <a:lnTo>
                    <a:pt x="6096" y="204215"/>
                  </a:lnTo>
                  <a:lnTo>
                    <a:pt x="1524" y="208787"/>
                  </a:lnTo>
                  <a:lnTo>
                    <a:pt x="0" y="211835"/>
                  </a:lnTo>
                  <a:lnTo>
                    <a:pt x="0" y="214883"/>
                  </a:lnTo>
                  <a:lnTo>
                    <a:pt x="1524" y="289559"/>
                  </a:lnTo>
                  <a:lnTo>
                    <a:pt x="1524" y="214883"/>
                  </a:lnTo>
                  <a:lnTo>
                    <a:pt x="13716" y="202691"/>
                  </a:lnTo>
                  <a:close/>
                </a:path>
                <a:path w="812800" h="1656714">
                  <a:moveTo>
                    <a:pt x="30446" y="0"/>
                  </a:moveTo>
                  <a:lnTo>
                    <a:pt x="5966" y="0"/>
                  </a:lnTo>
                  <a:lnTo>
                    <a:pt x="3048" y="68579"/>
                  </a:lnTo>
                  <a:lnTo>
                    <a:pt x="1524" y="141731"/>
                  </a:lnTo>
                  <a:lnTo>
                    <a:pt x="1524" y="208787"/>
                  </a:lnTo>
                  <a:lnTo>
                    <a:pt x="6096" y="204215"/>
                  </a:lnTo>
                  <a:lnTo>
                    <a:pt x="10668" y="202691"/>
                  </a:lnTo>
                  <a:lnTo>
                    <a:pt x="13716" y="202691"/>
                  </a:lnTo>
                  <a:lnTo>
                    <a:pt x="13716" y="227075"/>
                  </a:lnTo>
                  <a:lnTo>
                    <a:pt x="25908" y="214883"/>
                  </a:lnTo>
                  <a:lnTo>
                    <a:pt x="30446" y="0"/>
                  </a:lnTo>
                  <a:close/>
                </a:path>
                <a:path w="812800" h="1656714">
                  <a:moveTo>
                    <a:pt x="786384" y="723518"/>
                  </a:moveTo>
                  <a:lnTo>
                    <a:pt x="786384" y="288035"/>
                  </a:lnTo>
                  <a:lnTo>
                    <a:pt x="784860" y="361187"/>
                  </a:lnTo>
                  <a:lnTo>
                    <a:pt x="778764" y="502919"/>
                  </a:lnTo>
                  <a:lnTo>
                    <a:pt x="769620" y="638555"/>
                  </a:lnTo>
                  <a:lnTo>
                    <a:pt x="763524" y="705611"/>
                  </a:lnTo>
                  <a:lnTo>
                    <a:pt x="748284" y="833627"/>
                  </a:lnTo>
                  <a:lnTo>
                    <a:pt x="729996" y="954023"/>
                  </a:lnTo>
                  <a:lnTo>
                    <a:pt x="719328" y="1011935"/>
                  </a:lnTo>
                  <a:lnTo>
                    <a:pt x="697992" y="1121663"/>
                  </a:lnTo>
                  <a:lnTo>
                    <a:pt x="685800" y="1173479"/>
                  </a:lnTo>
                  <a:lnTo>
                    <a:pt x="678180" y="1197863"/>
                  </a:lnTo>
                  <a:lnTo>
                    <a:pt x="665988" y="1246631"/>
                  </a:lnTo>
                  <a:lnTo>
                    <a:pt x="658368" y="1269491"/>
                  </a:lnTo>
                  <a:lnTo>
                    <a:pt x="652272" y="1292351"/>
                  </a:lnTo>
                  <a:lnTo>
                    <a:pt x="629412" y="1356359"/>
                  </a:lnTo>
                  <a:lnTo>
                    <a:pt x="621792" y="1376171"/>
                  </a:lnTo>
                  <a:lnTo>
                    <a:pt x="614172" y="1394459"/>
                  </a:lnTo>
                  <a:lnTo>
                    <a:pt x="606552" y="1414271"/>
                  </a:lnTo>
                  <a:lnTo>
                    <a:pt x="598932" y="1432559"/>
                  </a:lnTo>
                  <a:lnTo>
                    <a:pt x="591312" y="1449323"/>
                  </a:lnTo>
                  <a:lnTo>
                    <a:pt x="582168" y="1466087"/>
                  </a:lnTo>
                  <a:lnTo>
                    <a:pt x="574548" y="1481327"/>
                  </a:lnTo>
                  <a:lnTo>
                    <a:pt x="565404" y="1496567"/>
                  </a:lnTo>
                  <a:lnTo>
                    <a:pt x="557784" y="1511807"/>
                  </a:lnTo>
                  <a:lnTo>
                    <a:pt x="548640" y="1525523"/>
                  </a:lnTo>
                  <a:lnTo>
                    <a:pt x="539496" y="1537715"/>
                  </a:lnTo>
                  <a:lnTo>
                    <a:pt x="531876" y="1549907"/>
                  </a:lnTo>
                  <a:lnTo>
                    <a:pt x="513588" y="1571243"/>
                  </a:lnTo>
                  <a:lnTo>
                    <a:pt x="495300" y="1589531"/>
                  </a:lnTo>
                  <a:lnTo>
                    <a:pt x="486156" y="1597151"/>
                  </a:lnTo>
                  <a:lnTo>
                    <a:pt x="478536" y="1604771"/>
                  </a:lnTo>
                  <a:lnTo>
                    <a:pt x="460248" y="1616963"/>
                  </a:lnTo>
                  <a:lnTo>
                    <a:pt x="451104" y="1621535"/>
                  </a:lnTo>
                  <a:lnTo>
                    <a:pt x="432816" y="1627631"/>
                  </a:lnTo>
                  <a:lnTo>
                    <a:pt x="414528" y="1630679"/>
                  </a:lnTo>
                  <a:lnTo>
                    <a:pt x="397764" y="1630679"/>
                  </a:lnTo>
                  <a:lnTo>
                    <a:pt x="342900" y="1610867"/>
                  </a:lnTo>
                  <a:lnTo>
                    <a:pt x="298704" y="1571243"/>
                  </a:lnTo>
                  <a:lnTo>
                    <a:pt x="281940" y="1549907"/>
                  </a:lnTo>
                  <a:lnTo>
                    <a:pt x="272796" y="1537715"/>
                  </a:lnTo>
                  <a:lnTo>
                    <a:pt x="263652" y="1523999"/>
                  </a:lnTo>
                  <a:lnTo>
                    <a:pt x="256032" y="1510283"/>
                  </a:lnTo>
                  <a:lnTo>
                    <a:pt x="246888" y="1496567"/>
                  </a:lnTo>
                  <a:lnTo>
                    <a:pt x="239268" y="1481327"/>
                  </a:lnTo>
                  <a:lnTo>
                    <a:pt x="230124" y="1466087"/>
                  </a:lnTo>
                  <a:lnTo>
                    <a:pt x="222504" y="1449323"/>
                  </a:lnTo>
                  <a:lnTo>
                    <a:pt x="214884" y="1431035"/>
                  </a:lnTo>
                  <a:lnTo>
                    <a:pt x="205740" y="1414271"/>
                  </a:lnTo>
                  <a:lnTo>
                    <a:pt x="198120" y="1394459"/>
                  </a:lnTo>
                  <a:lnTo>
                    <a:pt x="190500" y="1376171"/>
                  </a:lnTo>
                  <a:lnTo>
                    <a:pt x="182880" y="1354835"/>
                  </a:lnTo>
                  <a:lnTo>
                    <a:pt x="175260" y="1335023"/>
                  </a:lnTo>
                  <a:lnTo>
                    <a:pt x="169164" y="1313687"/>
                  </a:lnTo>
                  <a:lnTo>
                    <a:pt x="161544" y="1290827"/>
                  </a:lnTo>
                  <a:lnTo>
                    <a:pt x="153924" y="1269491"/>
                  </a:lnTo>
                  <a:lnTo>
                    <a:pt x="147828" y="1245107"/>
                  </a:lnTo>
                  <a:lnTo>
                    <a:pt x="134112" y="1197863"/>
                  </a:lnTo>
                  <a:lnTo>
                    <a:pt x="115824" y="1121663"/>
                  </a:lnTo>
                  <a:lnTo>
                    <a:pt x="103632" y="1066799"/>
                  </a:lnTo>
                  <a:lnTo>
                    <a:pt x="92964" y="1011935"/>
                  </a:lnTo>
                  <a:lnTo>
                    <a:pt x="82296" y="954023"/>
                  </a:lnTo>
                  <a:lnTo>
                    <a:pt x="73152" y="894587"/>
                  </a:lnTo>
                  <a:lnTo>
                    <a:pt x="65532" y="832103"/>
                  </a:lnTo>
                  <a:lnTo>
                    <a:pt x="56388" y="769619"/>
                  </a:lnTo>
                  <a:lnTo>
                    <a:pt x="38100" y="571499"/>
                  </a:lnTo>
                  <a:lnTo>
                    <a:pt x="33528" y="502919"/>
                  </a:lnTo>
                  <a:lnTo>
                    <a:pt x="27432" y="361187"/>
                  </a:lnTo>
                  <a:lnTo>
                    <a:pt x="25908" y="288035"/>
                  </a:lnTo>
                  <a:lnTo>
                    <a:pt x="25908" y="222503"/>
                  </a:lnTo>
                  <a:lnTo>
                    <a:pt x="21336" y="227075"/>
                  </a:lnTo>
                  <a:lnTo>
                    <a:pt x="13716" y="227075"/>
                  </a:lnTo>
                  <a:lnTo>
                    <a:pt x="13716" y="202691"/>
                  </a:lnTo>
                  <a:lnTo>
                    <a:pt x="1524" y="214883"/>
                  </a:lnTo>
                  <a:lnTo>
                    <a:pt x="1524" y="289559"/>
                  </a:lnTo>
                  <a:lnTo>
                    <a:pt x="3048" y="361187"/>
                  </a:lnTo>
                  <a:lnTo>
                    <a:pt x="9144" y="504443"/>
                  </a:lnTo>
                  <a:lnTo>
                    <a:pt x="18288" y="641603"/>
                  </a:lnTo>
                  <a:lnTo>
                    <a:pt x="24384" y="707135"/>
                  </a:lnTo>
                  <a:lnTo>
                    <a:pt x="39624" y="836675"/>
                  </a:lnTo>
                  <a:lnTo>
                    <a:pt x="57912" y="958595"/>
                  </a:lnTo>
                  <a:lnTo>
                    <a:pt x="79248" y="1072895"/>
                  </a:lnTo>
                  <a:lnTo>
                    <a:pt x="103632" y="1179575"/>
                  </a:lnTo>
                  <a:lnTo>
                    <a:pt x="115824" y="1228343"/>
                  </a:lnTo>
                  <a:lnTo>
                    <a:pt x="123444" y="1252727"/>
                  </a:lnTo>
                  <a:lnTo>
                    <a:pt x="129540" y="1277111"/>
                  </a:lnTo>
                  <a:lnTo>
                    <a:pt x="137160" y="1299971"/>
                  </a:lnTo>
                  <a:lnTo>
                    <a:pt x="144780" y="1321307"/>
                  </a:lnTo>
                  <a:lnTo>
                    <a:pt x="152400" y="1344167"/>
                  </a:lnTo>
                  <a:lnTo>
                    <a:pt x="160020" y="1363979"/>
                  </a:lnTo>
                  <a:lnTo>
                    <a:pt x="167640" y="1385315"/>
                  </a:lnTo>
                  <a:lnTo>
                    <a:pt x="175260" y="1405127"/>
                  </a:lnTo>
                  <a:lnTo>
                    <a:pt x="182880" y="1423415"/>
                  </a:lnTo>
                  <a:lnTo>
                    <a:pt x="192024" y="1441703"/>
                  </a:lnTo>
                  <a:lnTo>
                    <a:pt x="199644" y="1459991"/>
                  </a:lnTo>
                  <a:lnTo>
                    <a:pt x="208788" y="1476755"/>
                  </a:lnTo>
                  <a:lnTo>
                    <a:pt x="216408" y="1493519"/>
                  </a:lnTo>
                  <a:lnTo>
                    <a:pt x="243840" y="1539239"/>
                  </a:lnTo>
                  <a:lnTo>
                    <a:pt x="252984" y="1551431"/>
                  </a:lnTo>
                  <a:lnTo>
                    <a:pt x="262128" y="1565147"/>
                  </a:lnTo>
                  <a:lnTo>
                    <a:pt x="271272" y="1577339"/>
                  </a:lnTo>
                  <a:lnTo>
                    <a:pt x="289560" y="1598675"/>
                  </a:lnTo>
                  <a:lnTo>
                    <a:pt x="300228" y="1607819"/>
                  </a:lnTo>
                  <a:lnTo>
                    <a:pt x="309372" y="1616963"/>
                  </a:lnTo>
                  <a:lnTo>
                    <a:pt x="352044" y="1644395"/>
                  </a:lnTo>
                  <a:lnTo>
                    <a:pt x="396240" y="1656587"/>
                  </a:lnTo>
                  <a:lnTo>
                    <a:pt x="419100" y="1656587"/>
                  </a:lnTo>
                  <a:lnTo>
                    <a:pt x="429768" y="1655063"/>
                  </a:lnTo>
                  <a:lnTo>
                    <a:pt x="440436" y="1652015"/>
                  </a:lnTo>
                  <a:lnTo>
                    <a:pt x="451104" y="1647443"/>
                  </a:lnTo>
                  <a:lnTo>
                    <a:pt x="461772" y="1644395"/>
                  </a:lnTo>
                  <a:lnTo>
                    <a:pt x="504444" y="1616963"/>
                  </a:lnTo>
                  <a:lnTo>
                    <a:pt x="533400" y="1588007"/>
                  </a:lnTo>
                  <a:lnTo>
                    <a:pt x="579120" y="1523999"/>
                  </a:lnTo>
                  <a:lnTo>
                    <a:pt x="605028" y="1476755"/>
                  </a:lnTo>
                  <a:lnTo>
                    <a:pt x="614172" y="1459991"/>
                  </a:lnTo>
                  <a:lnTo>
                    <a:pt x="629412" y="1423415"/>
                  </a:lnTo>
                  <a:lnTo>
                    <a:pt x="638556" y="1405127"/>
                  </a:lnTo>
                  <a:lnTo>
                    <a:pt x="646176" y="1385315"/>
                  </a:lnTo>
                  <a:lnTo>
                    <a:pt x="669036" y="1321307"/>
                  </a:lnTo>
                  <a:lnTo>
                    <a:pt x="675132" y="1298447"/>
                  </a:lnTo>
                  <a:lnTo>
                    <a:pt x="690372" y="1252727"/>
                  </a:lnTo>
                  <a:lnTo>
                    <a:pt x="702564" y="1203959"/>
                  </a:lnTo>
                  <a:lnTo>
                    <a:pt x="710184" y="1178051"/>
                  </a:lnTo>
                  <a:lnTo>
                    <a:pt x="734568" y="1072895"/>
                  </a:lnTo>
                  <a:lnTo>
                    <a:pt x="755904" y="958595"/>
                  </a:lnTo>
                  <a:lnTo>
                    <a:pt x="765048" y="897635"/>
                  </a:lnTo>
                  <a:lnTo>
                    <a:pt x="772668" y="836675"/>
                  </a:lnTo>
                  <a:lnTo>
                    <a:pt x="781812" y="772667"/>
                  </a:lnTo>
                  <a:lnTo>
                    <a:pt x="786384" y="723518"/>
                  </a:lnTo>
                  <a:close/>
                </a:path>
                <a:path w="812800" h="1656714">
                  <a:moveTo>
                    <a:pt x="25908" y="222503"/>
                  </a:moveTo>
                  <a:lnTo>
                    <a:pt x="25908" y="214883"/>
                  </a:lnTo>
                  <a:lnTo>
                    <a:pt x="13716" y="227075"/>
                  </a:lnTo>
                  <a:lnTo>
                    <a:pt x="21336" y="227075"/>
                  </a:lnTo>
                  <a:lnTo>
                    <a:pt x="25908" y="222503"/>
                  </a:lnTo>
                  <a:close/>
                </a:path>
                <a:path w="812800" h="1656714">
                  <a:moveTo>
                    <a:pt x="812292" y="288035"/>
                  </a:moveTo>
                  <a:lnTo>
                    <a:pt x="812292" y="140207"/>
                  </a:lnTo>
                  <a:lnTo>
                    <a:pt x="810768" y="68579"/>
                  </a:lnTo>
                  <a:lnTo>
                    <a:pt x="807849" y="0"/>
                  </a:lnTo>
                  <a:lnTo>
                    <a:pt x="781878" y="0"/>
                  </a:lnTo>
                  <a:lnTo>
                    <a:pt x="784860" y="68579"/>
                  </a:lnTo>
                  <a:lnTo>
                    <a:pt x="786384" y="141731"/>
                  </a:lnTo>
                  <a:lnTo>
                    <a:pt x="786384" y="723518"/>
                  </a:lnTo>
                  <a:lnTo>
                    <a:pt x="800100" y="573023"/>
                  </a:lnTo>
                  <a:lnTo>
                    <a:pt x="804672" y="502919"/>
                  </a:lnTo>
                  <a:lnTo>
                    <a:pt x="810768" y="361187"/>
                  </a:lnTo>
                  <a:lnTo>
                    <a:pt x="812292" y="288035"/>
                  </a:lnTo>
                  <a:close/>
                </a:path>
              </a:pathLst>
            </a:custGeom>
            <a:solidFill>
              <a:srgbClr val="375D89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108793" y="3732595"/>
            <a:ext cx="204587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spc="-82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634" dirty="0">
                <a:solidFill>
                  <a:srgbClr val="FFFFFF"/>
                </a:solidFill>
                <a:latin typeface="Carlito"/>
                <a:cs typeface="Carlito"/>
              </a:rPr>
              <a:t>x</a:t>
            </a:r>
            <a:endParaRPr sz="1634">
              <a:solidFill>
                <a:prstClr val="black"/>
              </a:solidFill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575360" y="3547718"/>
            <a:ext cx="1126095" cy="801061"/>
            <a:chOff x="6976735" y="3909060"/>
            <a:chExt cx="1240790" cy="882650"/>
          </a:xfrm>
        </p:grpSpPr>
        <p:sp>
          <p:nvSpPr>
            <p:cNvPr id="19" name="object 19"/>
            <p:cNvSpPr/>
            <p:nvPr/>
          </p:nvSpPr>
          <p:spPr>
            <a:xfrm>
              <a:off x="6990451" y="3921252"/>
              <a:ext cx="1213485" cy="858519"/>
            </a:xfrm>
            <a:custGeom>
              <a:avLst/>
              <a:gdLst/>
              <a:ahLst/>
              <a:cxnLst/>
              <a:rect l="l" t="t" r="r" b="b"/>
              <a:pathLst>
                <a:path w="1213484" h="858520">
                  <a:moveTo>
                    <a:pt x="1213104" y="428244"/>
                  </a:moveTo>
                  <a:lnTo>
                    <a:pt x="1210627" y="389308"/>
                  </a:lnTo>
                  <a:lnTo>
                    <a:pt x="1203341" y="351343"/>
                  </a:lnTo>
                  <a:lnTo>
                    <a:pt x="1191457" y="314501"/>
                  </a:lnTo>
                  <a:lnTo>
                    <a:pt x="1175190" y="278933"/>
                  </a:lnTo>
                  <a:lnTo>
                    <a:pt x="1154751" y="244793"/>
                  </a:lnTo>
                  <a:lnTo>
                    <a:pt x="1130356" y="212231"/>
                  </a:lnTo>
                  <a:lnTo>
                    <a:pt x="1102216" y="181400"/>
                  </a:lnTo>
                  <a:lnTo>
                    <a:pt x="1070546" y="152452"/>
                  </a:lnTo>
                  <a:lnTo>
                    <a:pt x="1035558" y="125539"/>
                  </a:lnTo>
                  <a:lnTo>
                    <a:pt x="997465" y="100813"/>
                  </a:lnTo>
                  <a:lnTo>
                    <a:pt x="956481" y="78427"/>
                  </a:lnTo>
                  <a:lnTo>
                    <a:pt x="912819" y="58532"/>
                  </a:lnTo>
                  <a:lnTo>
                    <a:pt x="866692" y="41281"/>
                  </a:lnTo>
                  <a:lnTo>
                    <a:pt x="818314" y="26825"/>
                  </a:lnTo>
                  <a:lnTo>
                    <a:pt x="767898" y="15317"/>
                  </a:lnTo>
                  <a:lnTo>
                    <a:pt x="715657" y="6909"/>
                  </a:lnTo>
                  <a:lnTo>
                    <a:pt x="661803" y="1752"/>
                  </a:lnTo>
                  <a:lnTo>
                    <a:pt x="606552" y="0"/>
                  </a:lnTo>
                  <a:lnTo>
                    <a:pt x="551300" y="1752"/>
                  </a:lnTo>
                  <a:lnTo>
                    <a:pt x="497446" y="6909"/>
                  </a:lnTo>
                  <a:lnTo>
                    <a:pt x="445205" y="15317"/>
                  </a:lnTo>
                  <a:lnTo>
                    <a:pt x="394789" y="26825"/>
                  </a:lnTo>
                  <a:lnTo>
                    <a:pt x="346411" y="41281"/>
                  </a:lnTo>
                  <a:lnTo>
                    <a:pt x="300284" y="58532"/>
                  </a:lnTo>
                  <a:lnTo>
                    <a:pt x="256622" y="78427"/>
                  </a:lnTo>
                  <a:lnTo>
                    <a:pt x="215638" y="100813"/>
                  </a:lnTo>
                  <a:lnTo>
                    <a:pt x="177546" y="125539"/>
                  </a:lnTo>
                  <a:lnTo>
                    <a:pt x="142557" y="152452"/>
                  </a:lnTo>
                  <a:lnTo>
                    <a:pt x="110887" y="181400"/>
                  </a:lnTo>
                  <a:lnTo>
                    <a:pt x="82747" y="212231"/>
                  </a:lnTo>
                  <a:lnTo>
                    <a:pt x="58352" y="244793"/>
                  </a:lnTo>
                  <a:lnTo>
                    <a:pt x="37913" y="278933"/>
                  </a:lnTo>
                  <a:lnTo>
                    <a:pt x="21646" y="314501"/>
                  </a:lnTo>
                  <a:lnTo>
                    <a:pt x="9762" y="351343"/>
                  </a:lnTo>
                  <a:lnTo>
                    <a:pt x="2476" y="389308"/>
                  </a:lnTo>
                  <a:lnTo>
                    <a:pt x="0" y="428244"/>
                  </a:lnTo>
                  <a:lnTo>
                    <a:pt x="2476" y="467419"/>
                  </a:lnTo>
                  <a:lnTo>
                    <a:pt x="9762" y="505597"/>
                  </a:lnTo>
                  <a:lnTo>
                    <a:pt x="21646" y="542628"/>
                  </a:lnTo>
                  <a:lnTo>
                    <a:pt x="37913" y="578361"/>
                  </a:lnTo>
                  <a:lnTo>
                    <a:pt x="58352" y="612644"/>
                  </a:lnTo>
                  <a:lnTo>
                    <a:pt x="82747" y="645329"/>
                  </a:lnTo>
                  <a:lnTo>
                    <a:pt x="110887" y="676264"/>
                  </a:lnTo>
                  <a:lnTo>
                    <a:pt x="142557" y="705298"/>
                  </a:lnTo>
                  <a:lnTo>
                    <a:pt x="177546" y="732282"/>
                  </a:lnTo>
                  <a:lnTo>
                    <a:pt x="215638" y="757064"/>
                  </a:lnTo>
                  <a:lnTo>
                    <a:pt x="256622" y="779494"/>
                  </a:lnTo>
                  <a:lnTo>
                    <a:pt x="300284" y="799422"/>
                  </a:lnTo>
                  <a:lnTo>
                    <a:pt x="346411" y="816697"/>
                  </a:lnTo>
                  <a:lnTo>
                    <a:pt x="394789" y="831169"/>
                  </a:lnTo>
                  <a:lnTo>
                    <a:pt x="445205" y="842687"/>
                  </a:lnTo>
                  <a:lnTo>
                    <a:pt x="497446" y="851100"/>
                  </a:lnTo>
                  <a:lnTo>
                    <a:pt x="551300" y="856259"/>
                  </a:lnTo>
                  <a:lnTo>
                    <a:pt x="606552" y="858012"/>
                  </a:lnTo>
                  <a:lnTo>
                    <a:pt x="661803" y="856259"/>
                  </a:lnTo>
                  <a:lnTo>
                    <a:pt x="715657" y="851100"/>
                  </a:lnTo>
                  <a:lnTo>
                    <a:pt x="767898" y="842687"/>
                  </a:lnTo>
                  <a:lnTo>
                    <a:pt x="818314" y="831169"/>
                  </a:lnTo>
                  <a:lnTo>
                    <a:pt x="866692" y="816697"/>
                  </a:lnTo>
                  <a:lnTo>
                    <a:pt x="912819" y="799422"/>
                  </a:lnTo>
                  <a:lnTo>
                    <a:pt x="956481" y="779494"/>
                  </a:lnTo>
                  <a:lnTo>
                    <a:pt x="997465" y="757064"/>
                  </a:lnTo>
                  <a:lnTo>
                    <a:pt x="1035558" y="732282"/>
                  </a:lnTo>
                  <a:lnTo>
                    <a:pt x="1070546" y="705298"/>
                  </a:lnTo>
                  <a:lnTo>
                    <a:pt x="1102216" y="676264"/>
                  </a:lnTo>
                  <a:lnTo>
                    <a:pt x="1130356" y="645329"/>
                  </a:lnTo>
                  <a:lnTo>
                    <a:pt x="1154751" y="612644"/>
                  </a:lnTo>
                  <a:lnTo>
                    <a:pt x="1175190" y="578361"/>
                  </a:lnTo>
                  <a:lnTo>
                    <a:pt x="1191457" y="542628"/>
                  </a:lnTo>
                  <a:lnTo>
                    <a:pt x="1203341" y="505597"/>
                  </a:lnTo>
                  <a:lnTo>
                    <a:pt x="1210627" y="467419"/>
                  </a:lnTo>
                  <a:lnTo>
                    <a:pt x="1213104" y="428244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6976735" y="3909060"/>
              <a:ext cx="1240790" cy="882650"/>
            </a:xfrm>
            <a:custGeom>
              <a:avLst/>
              <a:gdLst/>
              <a:ahLst/>
              <a:cxnLst/>
              <a:rect l="l" t="t" r="r" b="b"/>
              <a:pathLst>
                <a:path w="1240790" h="882650">
                  <a:moveTo>
                    <a:pt x="1240536" y="440436"/>
                  </a:moveTo>
                  <a:lnTo>
                    <a:pt x="1237488" y="394716"/>
                  </a:lnTo>
                  <a:lnTo>
                    <a:pt x="1226820" y="350520"/>
                  </a:lnTo>
                  <a:lnTo>
                    <a:pt x="1211580" y="307848"/>
                  </a:lnTo>
                  <a:lnTo>
                    <a:pt x="1178052" y="248412"/>
                  </a:lnTo>
                  <a:lnTo>
                    <a:pt x="1149096" y="210312"/>
                  </a:lnTo>
                  <a:lnTo>
                    <a:pt x="1115568" y="175260"/>
                  </a:lnTo>
                  <a:lnTo>
                    <a:pt x="1077468" y="143256"/>
                  </a:lnTo>
                  <a:lnTo>
                    <a:pt x="1034796" y="112776"/>
                  </a:lnTo>
                  <a:lnTo>
                    <a:pt x="940308" y="62484"/>
                  </a:lnTo>
                  <a:lnTo>
                    <a:pt x="859536" y="33528"/>
                  </a:lnTo>
                  <a:lnTo>
                    <a:pt x="774192" y="13716"/>
                  </a:lnTo>
                  <a:lnTo>
                    <a:pt x="743712" y="9144"/>
                  </a:lnTo>
                  <a:lnTo>
                    <a:pt x="714756" y="4572"/>
                  </a:lnTo>
                  <a:lnTo>
                    <a:pt x="682752" y="1524"/>
                  </a:lnTo>
                  <a:lnTo>
                    <a:pt x="652272" y="0"/>
                  </a:lnTo>
                  <a:lnTo>
                    <a:pt x="588264" y="0"/>
                  </a:lnTo>
                  <a:lnTo>
                    <a:pt x="525780" y="4572"/>
                  </a:lnTo>
                  <a:lnTo>
                    <a:pt x="466344" y="13716"/>
                  </a:lnTo>
                  <a:lnTo>
                    <a:pt x="408432" y="25908"/>
                  </a:lnTo>
                  <a:lnTo>
                    <a:pt x="353568" y="42672"/>
                  </a:lnTo>
                  <a:lnTo>
                    <a:pt x="326136" y="51816"/>
                  </a:lnTo>
                  <a:lnTo>
                    <a:pt x="227076" y="99060"/>
                  </a:lnTo>
                  <a:lnTo>
                    <a:pt x="182880" y="128016"/>
                  </a:lnTo>
                  <a:lnTo>
                    <a:pt x="143256" y="158496"/>
                  </a:lnTo>
                  <a:lnTo>
                    <a:pt x="108204" y="193548"/>
                  </a:lnTo>
                  <a:lnTo>
                    <a:pt x="91440" y="210312"/>
                  </a:lnTo>
                  <a:lnTo>
                    <a:pt x="62484" y="248412"/>
                  </a:lnTo>
                  <a:lnTo>
                    <a:pt x="38100" y="288036"/>
                  </a:lnTo>
                  <a:lnTo>
                    <a:pt x="19812" y="330708"/>
                  </a:lnTo>
                  <a:lnTo>
                    <a:pt x="7620" y="373380"/>
                  </a:lnTo>
                  <a:lnTo>
                    <a:pt x="0" y="441960"/>
                  </a:lnTo>
                  <a:lnTo>
                    <a:pt x="1524" y="464820"/>
                  </a:lnTo>
                  <a:lnTo>
                    <a:pt x="7620" y="509016"/>
                  </a:lnTo>
                  <a:lnTo>
                    <a:pt x="13716" y="531876"/>
                  </a:lnTo>
                  <a:lnTo>
                    <a:pt x="19812" y="553212"/>
                  </a:lnTo>
                  <a:lnTo>
                    <a:pt x="25908" y="567436"/>
                  </a:lnTo>
                  <a:lnTo>
                    <a:pt x="25908" y="419100"/>
                  </a:lnTo>
                  <a:lnTo>
                    <a:pt x="28956" y="399288"/>
                  </a:lnTo>
                  <a:lnTo>
                    <a:pt x="44196" y="338328"/>
                  </a:lnTo>
                  <a:lnTo>
                    <a:pt x="60960" y="298704"/>
                  </a:lnTo>
                  <a:lnTo>
                    <a:pt x="96012" y="243840"/>
                  </a:lnTo>
                  <a:lnTo>
                    <a:pt x="126492" y="210312"/>
                  </a:lnTo>
                  <a:lnTo>
                    <a:pt x="160020" y="178308"/>
                  </a:lnTo>
                  <a:lnTo>
                    <a:pt x="198120" y="147828"/>
                  </a:lnTo>
                  <a:lnTo>
                    <a:pt x="240792" y="121920"/>
                  </a:lnTo>
                  <a:lnTo>
                    <a:pt x="263652" y="108204"/>
                  </a:lnTo>
                  <a:lnTo>
                    <a:pt x="335280" y="76200"/>
                  </a:lnTo>
                  <a:lnTo>
                    <a:pt x="388620" y="57912"/>
                  </a:lnTo>
                  <a:lnTo>
                    <a:pt x="443484" y="44196"/>
                  </a:lnTo>
                  <a:lnTo>
                    <a:pt x="470916" y="38100"/>
                  </a:lnTo>
                  <a:lnTo>
                    <a:pt x="499872" y="33528"/>
                  </a:lnTo>
                  <a:lnTo>
                    <a:pt x="528828" y="30480"/>
                  </a:lnTo>
                  <a:lnTo>
                    <a:pt x="559308" y="27432"/>
                  </a:lnTo>
                  <a:lnTo>
                    <a:pt x="588264" y="25984"/>
                  </a:lnTo>
                  <a:lnTo>
                    <a:pt x="652272" y="25984"/>
                  </a:lnTo>
                  <a:lnTo>
                    <a:pt x="711708" y="30480"/>
                  </a:lnTo>
                  <a:lnTo>
                    <a:pt x="769620" y="38100"/>
                  </a:lnTo>
                  <a:lnTo>
                    <a:pt x="826008" y="50292"/>
                  </a:lnTo>
                  <a:lnTo>
                    <a:pt x="905256" y="76200"/>
                  </a:lnTo>
                  <a:lnTo>
                    <a:pt x="954024" y="97536"/>
                  </a:lnTo>
                  <a:lnTo>
                    <a:pt x="999744" y="121920"/>
                  </a:lnTo>
                  <a:lnTo>
                    <a:pt x="1022604" y="134112"/>
                  </a:lnTo>
                  <a:lnTo>
                    <a:pt x="1042416" y="149352"/>
                  </a:lnTo>
                  <a:lnTo>
                    <a:pt x="1062228" y="163068"/>
                  </a:lnTo>
                  <a:lnTo>
                    <a:pt x="1098804" y="193548"/>
                  </a:lnTo>
                  <a:lnTo>
                    <a:pt x="1130808" y="227076"/>
                  </a:lnTo>
                  <a:lnTo>
                    <a:pt x="1156716" y="262128"/>
                  </a:lnTo>
                  <a:lnTo>
                    <a:pt x="1179576" y="300228"/>
                  </a:lnTo>
                  <a:lnTo>
                    <a:pt x="1196340" y="338328"/>
                  </a:lnTo>
                  <a:lnTo>
                    <a:pt x="1208532" y="379476"/>
                  </a:lnTo>
                  <a:lnTo>
                    <a:pt x="1214628" y="420624"/>
                  </a:lnTo>
                  <a:lnTo>
                    <a:pt x="1214628" y="565912"/>
                  </a:lnTo>
                  <a:lnTo>
                    <a:pt x="1220724" y="551688"/>
                  </a:lnTo>
                  <a:lnTo>
                    <a:pt x="1232916" y="509016"/>
                  </a:lnTo>
                  <a:lnTo>
                    <a:pt x="1237488" y="486156"/>
                  </a:lnTo>
                  <a:lnTo>
                    <a:pt x="1240536" y="440436"/>
                  </a:lnTo>
                  <a:close/>
                </a:path>
                <a:path w="1240790" h="882650">
                  <a:moveTo>
                    <a:pt x="1214628" y="565912"/>
                  </a:moveTo>
                  <a:lnTo>
                    <a:pt x="1214628" y="463296"/>
                  </a:lnTo>
                  <a:lnTo>
                    <a:pt x="1211580" y="483108"/>
                  </a:lnTo>
                  <a:lnTo>
                    <a:pt x="1208532" y="504444"/>
                  </a:lnTo>
                  <a:lnTo>
                    <a:pt x="1196340" y="544068"/>
                  </a:lnTo>
                  <a:lnTo>
                    <a:pt x="1179576" y="583692"/>
                  </a:lnTo>
                  <a:lnTo>
                    <a:pt x="1144524" y="638556"/>
                  </a:lnTo>
                  <a:lnTo>
                    <a:pt x="1114044" y="672084"/>
                  </a:lnTo>
                  <a:lnTo>
                    <a:pt x="1080516" y="704088"/>
                  </a:lnTo>
                  <a:lnTo>
                    <a:pt x="1042416" y="734568"/>
                  </a:lnTo>
                  <a:lnTo>
                    <a:pt x="999744" y="760476"/>
                  </a:lnTo>
                  <a:lnTo>
                    <a:pt x="976884" y="774192"/>
                  </a:lnTo>
                  <a:lnTo>
                    <a:pt x="905256" y="806196"/>
                  </a:lnTo>
                  <a:lnTo>
                    <a:pt x="853440" y="824484"/>
                  </a:lnTo>
                  <a:lnTo>
                    <a:pt x="798576" y="838200"/>
                  </a:lnTo>
                  <a:lnTo>
                    <a:pt x="740664" y="848868"/>
                  </a:lnTo>
                  <a:lnTo>
                    <a:pt x="681228" y="854964"/>
                  </a:lnTo>
                  <a:lnTo>
                    <a:pt x="652272" y="856411"/>
                  </a:lnTo>
                  <a:lnTo>
                    <a:pt x="588264" y="856411"/>
                  </a:lnTo>
                  <a:lnTo>
                    <a:pt x="528828" y="851916"/>
                  </a:lnTo>
                  <a:lnTo>
                    <a:pt x="470916" y="844296"/>
                  </a:lnTo>
                  <a:lnTo>
                    <a:pt x="414528" y="832104"/>
                  </a:lnTo>
                  <a:lnTo>
                    <a:pt x="335280" y="806196"/>
                  </a:lnTo>
                  <a:lnTo>
                    <a:pt x="286512" y="784860"/>
                  </a:lnTo>
                  <a:lnTo>
                    <a:pt x="240792" y="760476"/>
                  </a:lnTo>
                  <a:lnTo>
                    <a:pt x="217932" y="748284"/>
                  </a:lnTo>
                  <a:lnTo>
                    <a:pt x="198120" y="733044"/>
                  </a:lnTo>
                  <a:lnTo>
                    <a:pt x="178308" y="719328"/>
                  </a:lnTo>
                  <a:lnTo>
                    <a:pt x="141732" y="688848"/>
                  </a:lnTo>
                  <a:lnTo>
                    <a:pt x="111252" y="655320"/>
                  </a:lnTo>
                  <a:lnTo>
                    <a:pt x="83820" y="620268"/>
                  </a:lnTo>
                  <a:lnTo>
                    <a:pt x="60960" y="582168"/>
                  </a:lnTo>
                  <a:lnTo>
                    <a:pt x="44196" y="544068"/>
                  </a:lnTo>
                  <a:lnTo>
                    <a:pt x="32004" y="502920"/>
                  </a:lnTo>
                  <a:lnTo>
                    <a:pt x="25908" y="461772"/>
                  </a:lnTo>
                  <a:lnTo>
                    <a:pt x="25908" y="567436"/>
                  </a:lnTo>
                  <a:lnTo>
                    <a:pt x="50292" y="614172"/>
                  </a:lnTo>
                  <a:lnTo>
                    <a:pt x="76200" y="653796"/>
                  </a:lnTo>
                  <a:lnTo>
                    <a:pt x="108204" y="690372"/>
                  </a:lnTo>
                  <a:lnTo>
                    <a:pt x="143256" y="723900"/>
                  </a:lnTo>
                  <a:lnTo>
                    <a:pt x="205740" y="769620"/>
                  </a:lnTo>
                  <a:lnTo>
                    <a:pt x="251460" y="795528"/>
                  </a:lnTo>
                  <a:lnTo>
                    <a:pt x="300228" y="819912"/>
                  </a:lnTo>
                  <a:lnTo>
                    <a:pt x="381000" y="848868"/>
                  </a:lnTo>
                  <a:lnTo>
                    <a:pt x="466344" y="868680"/>
                  </a:lnTo>
                  <a:lnTo>
                    <a:pt x="527304" y="877824"/>
                  </a:lnTo>
                  <a:lnTo>
                    <a:pt x="588264" y="882396"/>
                  </a:lnTo>
                  <a:lnTo>
                    <a:pt x="652272" y="882396"/>
                  </a:lnTo>
                  <a:lnTo>
                    <a:pt x="714756" y="877824"/>
                  </a:lnTo>
                  <a:lnTo>
                    <a:pt x="774192" y="868680"/>
                  </a:lnTo>
                  <a:lnTo>
                    <a:pt x="832104" y="856488"/>
                  </a:lnTo>
                  <a:lnTo>
                    <a:pt x="888492" y="839724"/>
                  </a:lnTo>
                  <a:lnTo>
                    <a:pt x="940308" y="819912"/>
                  </a:lnTo>
                  <a:lnTo>
                    <a:pt x="990600" y="795528"/>
                  </a:lnTo>
                  <a:lnTo>
                    <a:pt x="1036320" y="769620"/>
                  </a:lnTo>
                  <a:lnTo>
                    <a:pt x="1097280" y="723900"/>
                  </a:lnTo>
                  <a:lnTo>
                    <a:pt x="1133856" y="688848"/>
                  </a:lnTo>
                  <a:lnTo>
                    <a:pt x="1164336" y="652272"/>
                  </a:lnTo>
                  <a:lnTo>
                    <a:pt x="1202436" y="594360"/>
                  </a:lnTo>
                  <a:lnTo>
                    <a:pt x="1214628" y="565912"/>
                  </a:lnTo>
                  <a:close/>
                </a:path>
              </a:pathLst>
            </a:custGeom>
            <a:solidFill>
              <a:srgbClr val="375D89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024420" y="3797602"/>
            <a:ext cx="225334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spc="-9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634" dirty="0">
                <a:solidFill>
                  <a:srgbClr val="FFFFFF"/>
                </a:solidFill>
                <a:latin typeface="Carlito"/>
                <a:cs typeface="Carlito"/>
              </a:rPr>
              <a:t>x</a:t>
            </a:r>
            <a:endParaRPr sz="1634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208828" y="3428781"/>
            <a:ext cx="1982481" cy="1365261"/>
          </a:xfrm>
          <a:custGeom>
            <a:avLst/>
            <a:gdLst/>
            <a:ahLst/>
            <a:cxnLst/>
            <a:rect l="l" t="t" r="r" b="b"/>
            <a:pathLst>
              <a:path w="2184400" h="1504314">
                <a:moveTo>
                  <a:pt x="163474" y="0"/>
                </a:moveTo>
                <a:lnTo>
                  <a:pt x="136728" y="0"/>
                </a:lnTo>
                <a:lnTo>
                  <a:pt x="0" y="67056"/>
                </a:lnTo>
                <a:lnTo>
                  <a:pt x="4572" y="77724"/>
                </a:lnTo>
                <a:lnTo>
                  <a:pt x="163474" y="0"/>
                </a:lnTo>
                <a:close/>
              </a:path>
              <a:path w="2184400" h="1504314">
                <a:moveTo>
                  <a:pt x="1226781" y="0"/>
                </a:moveTo>
                <a:lnTo>
                  <a:pt x="1176337" y="0"/>
                </a:lnTo>
                <a:lnTo>
                  <a:pt x="429768" y="192024"/>
                </a:lnTo>
                <a:lnTo>
                  <a:pt x="432816" y="204216"/>
                </a:lnTo>
                <a:lnTo>
                  <a:pt x="1226781" y="0"/>
                </a:lnTo>
                <a:close/>
              </a:path>
              <a:path w="2184400" h="1504314">
                <a:moveTo>
                  <a:pt x="1972056" y="67043"/>
                </a:moveTo>
                <a:lnTo>
                  <a:pt x="1904517" y="0"/>
                </a:lnTo>
                <a:lnTo>
                  <a:pt x="1886165" y="0"/>
                </a:lnTo>
                <a:lnTo>
                  <a:pt x="1962912" y="76187"/>
                </a:lnTo>
                <a:lnTo>
                  <a:pt x="1972056" y="67043"/>
                </a:lnTo>
                <a:close/>
              </a:path>
              <a:path w="2184400" h="1504314">
                <a:moveTo>
                  <a:pt x="2183892" y="1007351"/>
                </a:moveTo>
                <a:lnTo>
                  <a:pt x="2179320" y="995159"/>
                </a:lnTo>
                <a:lnTo>
                  <a:pt x="1825269" y="1136777"/>
                </a:lnTo>
                <a:lnTo>
                  <a:pt x="432816" y="797039"/>
                </a:lnTo>
                <a:lnTo>
                  <a:pt x="429768" y="810755"/>
                </a:lnTo>
                <a:lnTo>
                  <a:pt x="1819490" y="1149832"/>
                </a:lnTo>
                <a:lnTo>
                  <a:pt x="2033016" y="1504175"/>
                </a:lnTo>
                <a:lnTo>
                  <a:pt x="2043684" y="1498079"/>
                </a:lnTo>
                <a:lnTo>
                  <a:pt x="1832648" y="1146365"/>
                </a:lnTo>
                <a:lnTo>
                  <a:pt x="2183892" y="1007351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417681" y="3428781"/>
            <a:ext cx="1723721" cy="1301867"/>
          </a:xfrm>
          <a:custGeom>
            <a:avLst/>
            <a:gdLst/>
            <a:ahLst/>
            <a:cxnLst/>
            <a:rect l="l" t="t" r="r" b="b"/>
            <a:pathLst>
              <a:path w="1899284" h="1434464">
                <a:moveTo>
                  <a:pt x="135077" y="0"/>
                </a:moveTo>
                <a:lnTo>
                  <a:pt x="111277" y="0"/>
                </a:lnTo>
                <a:lnTo>
                  <a:pt x="0" y="67043"/>
                </a:lnTo>
                <a:lnTo>
                  <a:pt x="6096" y="77711"/>
                </a:lnTo>
                <a:lnTo>
                  <a:pt x="135077" y="0"/>
                </a:lnTo>
                <a:close/>
              </a:path>
              <a:path w="1899284" h="1434464">
                <a:moveTo>
                  <a:pt x="1469136" y="880859"/>
                </a:moveTo>
                <a:lnTo>
                  <a:pt x="1464564" y="868667"/>
                </a:lnTo>
                <a:lnTo>
                  <a:pt x="432257" y="1207706"/>
                </a:lnTo>
                <a:lnTo>
                  <a:pt x="76200" y="1066787"/>
                </a:lnTo>
                <a:lnTo>
                  <a:pt x="71628" y="1077455"/>
                </a:lnTo>
                <a:lnTo>
                  <a:pt x="419493" y="1216609"/>
                </a:lnTo>
                <a:lnTo>
                  <a:pt x="141732" y="1424927"/>
                </a:lnTo>
                <a:lnTo>
                  <a:pt x="149352" y="1434071"/>
                </a:lnTo>
                <a:lnTo>
                  <a:pt x="435864" y="1220711"/>
                </a:lnTo>
                <a:lnTo>
                  <a:pt x="435279" y="1219911"/>
                </a:lnTo>
                <a:lnTo>
                  <a:pt x="1469136" y="880859"/>
                </a:lnTo>
                <a:close/>
              </a:path>
              <a:path w="1899284" h="1434464">
                <a:moveTo>
                  <a:pt x="1469136" y="263652"/>
                </a:moveTo>
                <a:lnTo>
                  <a:pt x="760196" y="0"/>
                </a:lnTo>
                <a:lnTo>
                  <a:pt x="722845" y="0"/>
                </a:lnTo>
                <a:lnTo>
                  <a:pt x="1464564" y="275844"/>
                </a:lnTo>
                <a:lnTo>
                  <a:pt x="1469136" y="263652"/>
                </a:lnTo>
                <a:close/>
              </a:path>
              <a:path w="1899284" h="1434464">
                <a:moveTo>
                  <a:pt x="1898904" y="138684"/>
                </a:moveTo>
                <a:lnTo>
                  <a:pt x="1680413" y="0"/>
                </a:lnTo>
                <a:lnTo>
                  <a:pt x="1657515" y="0"/>
                </a:lnTo>
                <a:lnTo>
                  <a:pt x="1892808" y="149352"/>
                </a:lnTo>
                <a:lnTo>
                  <a:pt x="1898904" y="138684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97174" y="3574918"/>
            <a:ext cx="471415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spc="-5" dirty="0">
                <a:solidFill>
                  <a:prstClr val="black"/>
                </a:solidFill>
                <a:latin typeface="Carlito"/>
                <a:cs typeface="Carlito"/>
              </a:rPr>
              <a:t>Ant</a:t>
            </a:r>
            <a:r>
              <a:rPr sz="1634" spc="-86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1634" dirty="0">
                <a:solidFill>
                  <a:prstClr val="black"/>
                </a:solidFill>
                <a:latin typeface="Carlito"/>
                <a:cs typeface="Carlito"/>
              </a:rPr>
              <a:t>2</a:t>
            </a:r>
            <a:endParaRPr sz="1634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97174" y="4547255"/>
            <a:ext cx="471415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spc="-5" dirty="0">
                <a:solidFill>
                  <a:prstClr val="black"/>
                </a:solidFill>
                <a:latin typeface="Carlito"/>
                <a:cs typeface="Carlito"/>
              </a:rPr>
              <a:t>Ant</a:t>
            </a:r>
            <a:r>
              <a:rPr sz="1634" spc="-86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1634" dirty="0">
                <a:solidFill>
                  <a:prstClr val="black"/>
                </a:solidFill>
                <a:latin typeface="Carlito"/>
                <a:cs typeface="Carlito"/>
              </a:rPr>
              <a:t>3</a:t>
            </a:r>
            <a:endParaRPr sz="1634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15569" y="4870906"/>
            <a:ext cx="471415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spc="-5" dirty="0">
                <a:solidFill>
                  <a:prstClr val="black"/>
                </a:solidFill>
                <a:latin typeface="Carlito"/>
                <a:cs typeface="Carlito"/>
              </a:rPr>
              <a:t>Ant</a:t>
            </a:r>
            <a:r>
              <a:rPr sz="1634" spc="-86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1634" dirty="0">
                <a:solidFill>
                  <a:prstClr val="black"/>
                </a:solidFill>
                <a:latin typeface="Carlito"/>
                <a:cs typeface="Carlito"/>
              </a:rPr>
              <a:t>3</a:t>
            </a:r>
            <a:endParaRPr sz="1634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01001" y="5007484"/>
            <a:ext cx="7650992" cy="910484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R="81262" algn="r" defTabSz="829909">
              <a:lnSpc>
                <a:spcPts val="3571"/>
              </a:lnSpc>
              <a:spcBef>
                <a:spcPts val="100"/>
              </a:spcBef>
            </a:pPr>
            <a:r>
              <a:rPr sz="2314" i="1" spc="18" dirty="0">
                <a:solidFill>
                  <a:prstClr val="black"/>
                </a:solidFill>
                <a:latin typeface="Times New Roman"/>
                <a:cs typeface="Times New Roman"/>
              </a:rPr>
              <a:t>R </a:t>
            </a:r>
            <a:r>
              <a:rPr sz="2314" spc="14" dirty="0">
                <a:solidFill>
                  <a:prstClr val="black"/>
                </a:solidFill>
                <a:latin typeface="Symbol"/>
                <a:cs typeface="Symbol"/>
              </a:rPr>
              <a:t></a:t>
            </a:r>
            <a:r>
              <a:rPr sz="2314" spc="-34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314" spc="73" dirty="0">
                <a:solidFill>
                  <a:prstClr val="black"/>
                </a:solidFill>
                <a:latin typeface="Times New Roman"/>
                <a:cs typeface="Times New Roman"/>
              </a:rPr>
              <a:t>3log</a:t>
            </a:r>
            <a:r>
              <a:rPr sz="2042" spc="109" baseline="-24074" dirty="0">
                <a:solidFill>
                  <a:prstClr val="black"/>
                </a:solidFill>
                <a:latin typeface="Times New Roman"/>
                <a:cs typeface="Times New Roman"/>
              </a:rPr>
              <a:t>2 </a:t>
            </a:r>
            <a:r>
              <a:rPr sz="3086" spc="-64" dirty="0">
                <a:solidFill>
                  <a:prstClr val="black"/>
                </a:solidFill>
                <a:latin typeface="Symbol"/>
                <a:cs typeface="Symbol"/>
              </a:rPr>
              <a:t></a:t>
            </a:r>
            <a:r>
              <a:rPr sz="2314" i="1" spc="-64" dirty="0">
                <a:solidFill>
                  <a:prstClr val="black"/>
                </a:solidFill>
                <a:latin typeface="Times New Roman"/>
                <a:cs typeface="Times New Roman"/>
              </a:rPr>
              <a:t>SNR</a:t>
            </a:r>
            <a:r>
              <a:rPr sz="3086" spc="-64" dirty="0">
                <a:solidFill>
                  <a:prstClr val="black"/>
                </a:solidFill>
                <a:latin typeface="Symbol"/>
                <a:cs typeface="Symbol"/>
              </a:rPr>
              <a:t></a:t>
            </a:r>
            <a:endParaRPr sz="3086">
              <a:solidFill>
                <a:prstClr val="black"/>
              </a:solidFill>
              <a:latin typeface="Symbol"/>
              <a:cs typeface="Symbol"/>
            </a:endParaRPr>
          </a:p>
          <a:p>
            <a:pPr marL="23053" defTabSz="829909">
              <a:lnSpc>
                <a:spcPts val="3354"/>
              </a:lnSpc>
            </a:pPr>
            <a:r>
              <a:rPr sz="2904" dirty="0">
                <a:solidFill>
                  <a:prstClr val="black"/>
                </a:solidFill>
                <a:latin typeface="Carlito"/>
                <a:cs typeface="Carlito"/>
              </a:rPr>
              <a:t>Fig. 3 </a:t>
            </a:r>
            <a:r>
              <a:rPr sz="2904" spc="-9" dirty="0">
                <a:solidFill>
                  <a:prstClr val="black"/>
                </a:solidFill>
                <a:latin typeface="Carlito"/>
                <a:cs typeface="Carlito"/>
              </a:rPr>
              <a:t>Achievable </a:t>
            </a:r>
            <a:r>
              <a:rPr sz="2904" spc="-32" dirty="0">
                <a:solidFill>
                  <a:prstClr val="black"/>
                </a:solidFill>
                <a:latin typeface="Carlito"/>
                <a:cs typeface="Carlito"/>
              </a:rPr>
              <a:t>rate </a:t>
            </a:r>
            <a:r>
              <a:rPr sz="2904" spc="-14" dirty="0">
                <a:solidFill>
                  <a:prstClr val="black"/>
                </a:solidFill>
                <a:latin typeface="Carlito"/>
                <a:cs typeface="Carlito"/>
              </a:rPr>
              <a:t>gain </a:t>
            </a:r>
            <a:r>
              <a:rPr sz="2904" spc="-5" dirty="0">
                <a:solidFill>
                  <a:prstClr val="black"/>
                </a:solidFill>
                <a:latin typeface="Carlito"/>
                <a:cs typeface="Carlito"/>
              </a:rPr>
              <a:t>with </a:t>
            </a:r>
            <a:r>
              <a:rPr sz="2904" dirty="0">
                <a:solidFill>
                  <a:prstClr val="black"/>
                </a:solidFill>
                <a:latin typeface="Carlito"/>
                <a:cs typeface="Carlito"/>
              </a:rPr>
              <a:t>3 × 3 </a:t>
            </a:r>
            <a:r>
              <a:rPr sz="2904" spc="-5" dirty="0">
                <a:solidFill>
                  <a:prstClr val="black"/>
                </a:solidFill>
                <a:latin typeface="Carlito"/>
                <a:cs typeface="Carlito"/>
              </a:rPr>
              <a:t>MIMO</a:t>
            </a:r>
            <a:r>
              <a:rPr sz="2904" spc="-132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904" spc="-27" dirty="0">
                <a:solidFill>
                  <a:prstClr val="black"/>
                </a:solidFill>
                <a:latin typeface="Carlito"/>
                <a:cs typeface="Carlito"/>
              </a:rPr>
              <a:t>system</a:t>
            </a:r>
            <a:endParaRPr sz="2904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64255" y="4482249"/>
            <a:ext cx="294491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spc="-95" dirty="0">
                <a:solidFill>
                  <a:prstClr val="black"/>
                </a:solidFill>
                <a:latin typeface="Carlito"/>
                <a:cs typeface="Carlito"/>
              </a:rPr>
              <a:t>P</a:t>
            </a:r>
            <a:r>
              <a:rPr sz="1634" dirty="0">
                <a:solidFill>
                  <a:prstClr val="black"/>
                </a:solidFill>
                <a:latin typeface="Carlito"/>
                <a:cs typeface="Carlito"/>
              </a:rPr>
              <a:t>/S</a:t>
            </a:r>
            <a:endParaRPr sz="1634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23177" y="4490548"/>
            <a:ext cx="306017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dirty="0">
                <a:solidFill>
                  <a:prstClr val="black"/>
                </a:solidFill>
                <a:latin typeface="Carlito"/>
                <a:cs typeface="Carlito"/>
              </a:rPr>
              <a:t>S/P</a:t>
            </a:r>
            <a:endParaRPr sz="1634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520963" y="3473950"/>
            <a:ext cx="304288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spc="-5" dirty="0">
                <a:solidFill>
                  <a:prstClr val="black"/>
                </a:solidFill>
                <a:latin typeface="Carlito"/>
                <a:cs typeface="Carlito"/>
              </a:rPr>
              <a:t>r</a:t>
            </a:r>
            <a:r>
              <a:rPr sz="1634" dirty="0">
                <a:solidFill>
                  <a:prstClr val="black"/>
                </a:solidFill>
                <a:latin typeface="Carlito"/>
                <a:cs typeface="Carlito"/>
              </a:rPr>
              <a:t>=3</a:t>
            </a:r>
            <a:endParaRPr sz="1634">
              <a:solidFill>
                <a:prstClr val="black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2517</Words>
  <Application>Microsoft Office PowerPoint</Application>
  <PresentationFormat>Widescreen</PresentationFormat>
  <Paragraphs>444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58" baseType="lpstr">
      <vt:lpstr>Arial</vt:lpstr>
      <vt:lpstr>Arial MT</vt:lpstr>
      <vt:lpstr>Calibri</vt:lpstr>
      <vt:lpstr>Calibri Light</vt:lpstr>
      <vt:lpstr>Cambria</vt:lpstr>
      <vt:lpstr>Cambria Math</vt:lpstr>
      <vt:lpstr>Carlito</vt:lpstr>
      <vt:lpstr>Comic Sans MS</vt:lpstr>
      <vt:lpstr>Gill Sans MT</vt:lpstr>
      <vt:lpstr>intirr</vt:lpstr>
      <vt:lpstr>Latha</vt:lpstr>
      <vt:lpstr>新細明體</vt:lpstr>
      <vt:lpstr>R1-tii</vt:lpstr>
      <vt:lpstr>Symbol</vt:lpstr>
      <vt:lpstr>Times New Roman</vt:lpstr>
      <vt:lpstr>Verdana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MIMO Wireless Communications</vt:lpstr>
      <vt:lpstr>MIMO Wireless Communications</vt:lpstr>
      <vt:lpstr>MIMO Wireless Communications</vt:lpstr>
      <vt:lpstr>MIMO Wireless Communications</vt:lpstr>
      <vt:lpstr>MIMO Wireless Communications</vt:lpstr>
      <vt:lpstr>MIMO Wireless Communications</vt:lpstr>
      <vt:lpstr>MIMO Wireless Communications</vt:lpstr>
      <vt:lpstr>MIMO Wireless Communications</vt:lpstr>
      <vt:lpstr>MIMO Wireless Communications</vt:lpstr>
      <vt:lpstr>MIMO Wireless Communications</vt:lpstr>
      <vt:lpstr>MIMO Wireless Communications</vt:lpstr>
      <vt:lpstr>MIMO Wireless Communications</vt:lpstr>
      <vt:lpstr>Introduction to MIMO systems and antennas</vt:lpstr>
      <vt:lpstr>Introduction to MIMO systems and antennas</vt:lpstr>
      <vt:lpstr>Benefits of MIMO Technology</vt:lpstr>
      <vt:lpstr>Benefits of MIMO Technology</vt:lpstr>
      <vt:lpstr>Basic TX/RX Block diagram </vt:lpstr>
      <vt:lpstr>MIMO channel and Signal model</vt:lpstr>
      <vt:lpstr>Outage capacity and multiplexing gain</vt:lpstr>
      <vt:lpstr>Multiplexing gain</vt:lpstr>
      <vt:lpstr>Diversity gain</vt:lpstr>
      <vt:lpstr>Case study: Recent trends in Diversity and MIMO antenna </vt:lpstr>
      <vt:lpstr>How to realize 5G?</vt:lpstr>
      <vt:lpstr>What is massive MIMO?</vt:lpstr>
      <vt:lpstr>Why Massive MIMO ?</vt:lpstr>
      <vt:lpstr>Ideal Channels</vt:lpstr>
      <vt:lpstr>Recent Advances of Massive MIMO</vt:lpstr>
      <vt:lpstr>World’s First Massive MIMO Prototype</vt:lpstr>
      <vt:lpstr>Advantages and challenges</vt:lpstr>
      <vt:lpstr>Millimeter-Wave Massive MIMO</vt:lpstr>
      <vt:lpstr>Challenges of mmWave massive MIMO</vt:lpstr>
      <vt:lpstr>Category 1: Hybrid beamforming</vt:lpstr>
      <vt:lpstr>Category 2: Beamspace MIMO</vt:lpstr>
      <vt:lpstr>Massive MIMO with Spatial Modulation</vt:lpstr>
      <vt:lpstr>Extension of Massive MIMO</vt:lpstr>
      <vt:lpstr>Summary on the case study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ELCOT</dc:creator>
  <cp:lastModifiedBy>admin</cp:lastModifiedBy>
  <cp:revision>179</cp:revision>
  <dcterms:created xsi:type="dcterms:W3CDTF">2016-08-02T05:09:28Z</dcterms:created>
  <dcterms:modified xsi:type="dcterms:W3CDTF">2023-09-25T09:48:33Z</dcterms:modified>
</cp:coreProperties>
</file>