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4"/>
  </p:notesMasterIdLst>
  <p:handoutMasterIdLst>
    <p:handoutMasterId r:id="rId45"/>
  </p:handoutMasterIdLst>
  <p:sldIdLst>
    <p:sldId id="411" r:id="rId2"/>
    <p:sldId id="476" r:id="rId3"/>
    <p:sldId id="440" r:id="rId4"/>
    <p:sldId id="460" r:id="rId5"/>
    <p:sldId id="439" r:id="rId6"/>
    <p:sldId id="441" r:id="rId7"/>
    <p:sldId id="442" r:id="rId8"/>
    <p:sldId id="461" r:id="rId9"/>
    <p:sldId id="410" r:id="rId10"/>
    <p:sldId id="446" r:id="rId11"/>
    <p:sldId id="462" r:id="rId12"/>
    <p:sldId id="463" r:id="rId13"/>
    <p:sldId id="447" r:id="rId14"/>
    <p:sldId id="448" r:id="rId15"/>
    <p:sldId id="449" r:id="rId16"/>
    <p:sldId id="403" r:id="rId17"/>
    <p:sldId id="464" r:id="rId18"/>
    <p:sldId id="465" r:id="rId19"/>
    <p:sldId id="466" r:id="rId20"/>
    <p:sldId id="467" r:id="rId21"/>
    <p:sldId id="475" r:id="rId22"/>
    <p:sldId id="450" r:id="rId23"/>
    <p:sldId id="469" r:id="rId24"/>
    <p:sldId id="451" r:id="rId25"/>
    <p:sldId id="468" r:id="rId26"/>
    <p:sldId id="470" r:id="rId27"/>
    <p:sldId id="471" r:id="rId28"/>
    <p:sldId id="408" r:id="rId29"/>
    <p:sldId id="452" r:id="rId30"/>
    <p:sldId id="472" r:id="rId31"/>
    <p:sldId id="473" r:id="rId32"/>
    <p:sldId id="456" r:id="rId33"/>
    <p:sldId id="457" r:id="rId34"/>
    <p:sldId id="474" r:id="rId35"/>
    <p:sldId id="459" r:id="rId36"/>
    <p:sldId id="480" r:id="rId37"/>
    <p:sldId id="481" r:id="rId38"/>
    <p:sldId id="482" r:id="rId39"/>
    <p:sldId id="483" r:id="rId40"/>
    <p:sldId id="484" r:id="rId41"/>
    <p:sldId id="485" r:id="rId42"/>
    <p:sldId id="486" r:id="rId4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6FEBB"/>
    <a:srgbClr val="5EF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46" autoAdjust="0"/>
    <p:restoredTop sz="94660"/>
  </p:normalViewPr>
  <p:slideViewPr>
    <p:cSldViewPr>
      <p:cViewPr varScale="1">
        <p:scale>
          <a:sx n="73" d="100"/>
          <a:sy n="73" d="100"/>
        </p:scale>
        <p:origin x="14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panose="020B0604020202020204" pitchFamily="34" charset="0"/>
                <a:cs typeface="Arial" panose="020B0604020202020204" pitchFamily="34" charset="0"/>
              </a:defRPr>
            </a:lvl1pPr>
          </a:lstStyle>
          <a:p>
            <a:pPr>
              <a:defRPr/>
            </a:pPr>
            <a:fld id="{7590B5AD-4FD4-4026-BF1A-ADB464463D6F}" type="datetimeFigureOut">
              <a:rPr lang="en-US"/>
              <a:t>26-Sep-22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panose="020B0604020202020204" pitchFamily="34" charset="0"/>
                <a:cs typeface="Arial" panose="020B0604020202020204" pitchFamily="34" charset="0"/>
              </a:defRPr>
            </a:lvl1pPr>
          </a:lstStyle>
          <a:p>
            <a:pPr>
              <a:defRPr/>
            </a:pPr>
            <a:fld id="{B1ED43FE-021F-4D75-9DFB-54C2A3F99DB5}"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36E1AEED-EC03-41EA-850B-4113C1932F95}" type="datetimeFigureOut">
              <a:rPr lang="en-US"/>
              <a:t>26-Sep-22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921F1A87-18FD-485E-8F91-D8336CF61B8E}"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D85A293-D4A5-44BC-A3CC-16FCCF94BBE5}" type="slidenum">
              <a:rPr lang="en-US"/>
              <a:t>16</a:t>
            </a:fld>
            <a:endParaRPr lang="en-US"/>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r>
              <a:rPr lang="en-US"/>
              <a:t>Fig. 2.11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7F51B4-CCD9-4361-9FE2-7C245D77417E}" type="slidenum">
              <a:rPr lang="en-US"/>
              <a:t>28</a:t>
            </a:fld>
            <a:endParaRPr lang="en-US"/>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r>
              <a:rPr lang="en-US"/>
              <a:t>Fig. 2.9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otes Placeholder"/>
          <p:cNvSpPr>
            <a:spLocks noGrp="1"/>
          </p:cNvSpPr>
          <p:nvPr>
            <p:ph type="body" idx="1"/>
          </p:nvPr>
        </p:nvSpPr>
        <p:spPr bwMode="auto">
          <a:xfrm>
            <a:off x="-1717986918" y="-2147483648"/>
            <a:ext cx="0" cy="0"/>
          </a:xfrm>
          <a:prstGeom prst="rect">
            <a:avLst/>
          </a:prstGeom>
          <a:noFill/>
          <a:ln>
            <a:miter lim="800000"/>
          </a:ln>
        </p:spPr>
        <p:txBody>
          <a:bodyPr>
            <a:normAutofit fontScale="25000" lnSpcReduction="20000"/>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3037FFC-5C5E-4BD0-8726-096E0E50247F}" type="datetime1">
              <a:rPr lang="en-US" smtClean="0"/>
              <a:t>26-Sep-22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BEB46B-4C1F-499A-AB58-766FD8C9EA0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7CB510-A675-4B50-9E90-B3B0D158C150}" type="datetime1">
              <a:rPr lang="en-US" smtClean="0"/>
              <a:t>26-Sep-22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17DA8C-8EA9-4CCB-AC7C-EEB318ECD8E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A49F0C-8396-4E27-A204-E756149AEAD7}" type="datetime1">
              <a:rPr lang="en-US" smtClean="0"/>
              <a:t>26-Sep-22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194D2B-8EBE-41B2-A85B-93D7CF91FFCE}"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52267F2E-7057-4AF4-B17F-DDB8C686BB00}" type="datetime1">
              <a:rPr lang="en-US" smtClean="0"/>
              <a:t>26-Sep-22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22EC49-5750-44D6-8762-3B3BF16C1DB0}"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Click to edit Master title style</a:t>
            </a:r>
          </a:p>
        </p:txBody>
      </p:sp>
      <p:sp>
        <p:nvSpPr>
          <p:cNvPr id="3" name="Content Placeholder 2"/>
          <p:cNvSpPr>
            <a:spLocks noGrp="1"/>
          </p:cNvSpPr>
          <p:nvPr>
            <p:ph idx="1"/>
          </p:nvPr>
        </p:nvSpPr>
        <p:spPr>
          <a:xfrm>
            <a:off x="152400" y="1143000"/>
            <a:ext cx="8839200" cy="50593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36B8339F-CA82-4D22-9684-F9BF7342E502}" type="datetime1">
              <a:rPr lang="en-US" smtClean="0"/>
              <a:t>26-Sep-22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97827E-A267-44F0-99A2-526748F6E35A}"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235E114-D56D-4AEE-8419-F2961E8E4D5F}" type="datetime1">
              <a:rPr lang="en-US" smtClean="0"/>
              <a:t>26-Sep-22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C619F-D143-4303-9813-AC11CD7C999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8E4560F-D057-4E76-AA65-2066E1DD05D9}" type="datetime1">
              <a:rPr lang="en-US" smtClean="0"/>
              <a:t>26-Sep-22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4A9D9C-6E51-4AA8-BD02-B3A17326912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042B0F5-6723-4F03-9E45-6604352AF123}" type="datetime1">
              <a:rPr lang="en-US" smtClean="0"/>
              <a:t>26-Sep-22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60B207-22D9-4D1F-BD67-02614D7AC65E}"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CF0C60A-683D-4A96-A322-CA76137FE652}" type="datetime1">
              <a:rPr lang="en-US" smtClean="0"/>
              <a:t>26-Sep-22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03B0BCD-0E9C-4EDE-A176-3A21679911B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8FE430-4ADF-41A1-8A8E-36C0D2BD4E4F}" type="datetime1">
              <a:rPr lang="en-US" smtClean="0"/>
              <a:t>26-Sep-22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34BE62-23B8-430C-9415-34CBB8E1FC02}"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E6CEB4-ACF9-438A-81BB-A0EBD07D1DEB}" type="datetime1">
              <a:rPr lang="en-US" smtClean="0"/>
              <a:t>26-Sep-22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9FC01E-3577-421E-896D-77A7AF50268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E83472-FC45-49CC-995E-54CDE0744EAE}" type="datetime1">
              <a:rPr lang="en-US" smtClean="0"/>
              <a:t>26-Sep-22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3C287D-3865-45C4-942D-BC279C6081C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C24964-F481-4BDA-8D5F-5B0DA5D5E913}" type="datetime1">
              <a:rPr lang="en-US" smtClean="0"/>
              <a:t>26-Sep-22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03D8F37-2DFA-448A-B433-20CAC0E4EEF8}"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3608" y="4293096"/>
            <a:ext cx="7772400" cy="1229995"/>
          </a:xfrm>
          <a:prstGeom prst="rect">
            <a:avLst/>
          </a:prstGeom>
        </p:spPr>
        <p:txBody>
          <a:bodyPr wrap="square">
            <a:spAutoFit/>
          </a:bodyPr>
          <a:lstStyle/>
          <a:p>
            <a:r>
              <a:rPr lang="en-US" sz="2000" b="1" dirty="0"/>
              <a:t>References:</a:t>
            </a:r>
          </a:p>
          <a:p>
            <a:pPr marL="285750" indent="-285750">
              <a:buFont typeface="Arial" panose="020B0604020202020204" pitchFamily="34" charset="0"/>
              <a:buChar char="•"/>
            </a:pPr>
            <a:r>
              <a:rPr lang="en-US" dirty="0"/>
              <a:t>William Stallings, "Wireless Communication &amp; Networking", Pearson Education Asia, 2009</a:t>
            </a:r>
          </a:p>
          <a:p>
            <a:pPr marL="285750" indent="-285750">
              <a:buFont typeface="Arial" panose="020B0604020202020204" pitchFamily="34" charset="0"/>
              <a:buChar char="•"/>
            </a:pPr>
            <a:r>
              <a:rPr lang="en-US" dirty="0" err="1"/>
              <a:t>Rappaport.T.S</a:t>
            </a:r>
            <a:r>
              <a:rPr lang="en-US" dirty="0"/>
              <a:t>, “Wireless </a:t>
            </a:r>
            <a:r>
              <a:rPr lang="en-US" dirty="0" err="1"/>
              <a:t>Communications:Principles</a:t>
            </a:r>
            <a:r>
              <a:rPr lang="en-US" dirty="0"/>
              <a:t> and Practice”</a:t>
            </a:r>
          </a:p>
        </p:txBody>
      </p:sp>
      <p:sp>
        <p:nvSpPr>
          <p:cNvPr id="6" name="TextBox 5">
            <a:extLst>
              <a:ext uri="{FF2B5EF4-FFF2-40B4-BE49-F238E27FC236}">
                <a16:creationId xmlns:a16="http://schemas.microsoft.com/office/drawing/2014/main" id="{CF841E93-9CC4-4C40-965D-F0F80980B1B3}"/>
              </a:ext>
            </a:extLst>
          </p:cNvPr>
          <p:cNvSpPr txBox="1"/>
          <p:nvPr/>
        </p:nvSpPr>
        <p:spPr>
          <a:xfrm>
            <a:off x="685800" y="1484784"/>
            <a:ext cx="7772400" cy="2554545"/>
          </a:xfrm>
          <a:prstGeom prst="rect">
            <a:avLst/>
          </a:prstGeom>
          <a:noFill/>
        </p:spPr>
        <p:txBody>
          <a:bodyPr wrap="square">
            <a:spAutoFit/>
          </a:bodyPr>
          <a:lstStyle/>
          <a:p>
            <a:pPr algn="ctr"/>
            <a:r>
              <a:rPr lang="en-US" sz="3200" b="1" dirty="0">
                <a:solidFill>
                  <a:srgbClr val="002060"/>
                </a:solidFill>
              </a:rPr>
              <a:t>WEEK 2</a:t>
            </a:r>
          </a:p>
          <a:p>
            <a:pPr algn="ctr"/>
            <a:r>
              <a:rPr lang="en-US" sz="3200" b="1" dirty="0">
                <a:solidFill>
                  <a:srgbClr val="002060"/>
                </a:solidFill>
              </a:rPr>
              <a:t>Forward CDMA process, Reverse CDMA Process, Multicarrier modulation, OFDM </a:t>
            </a:r>
          </a:p>
          <a:p>
            <a:pPr algn="ctr"/>
            <a:endParaRPr lang="en-US" sz="32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GB" altLang="en-US"/>
              <a:t>IS-95 Channel Structure</a:t>
            </a:r>
          </a:p>
        </p:txBody>
      </p:sp>
      <p:pic>
        <p:nvPicPr>
          <p:cNvPr id="46083" name="Picture 1027"/>
          <p:cNvPicPr>
            <a:picLocks noChangeAspect="1" noChangeArrowheads="1"/>
          </p:cNvPicPr>
          <p:nvPr/>
        </p:nvPicPr>
        <p:blipFill>
          <a:blip r:embed="rId2"/>
          <a:srcRect b="8507"/>
          <a:stretch>
            <a:fillRect/>
          </a:stretch>
        </p:blipFill>
        <p:spPr bwMode="auto">
          <a:xfrm>
            <a:off x="152400" y="1295400"/>
            <a:ext cx="8048625" cy="4953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B03B0BCD-0E9C-4EDE-A176-3A21679911B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643998" cy="1143000"/>
          </a:xfrm>
        </p:spPr>
        <p:txBody>
          <a:bodyPr/>
          <a:lstStyle/>
          <a:p>
            <a:r>
              <a:rPr lang="en-IN" dirty="0"/>
              <a:t>Forward Link</a:t>
            </a:r>
            <a:endParaRPr lang="en-US" dirty="0"/>
          </a:p>
        </p:txBody>
      </p:sp>
      <p:sp>
        <p:nvSpPr>
          <p:cNvPr id="3" name="Content Placeholder 2"/>
          <p:cNvSpPr>
            <a:spLocks noGrp="1"/>
          </p:cNvSpPr>
          <p:nvPr>
            <p:ph idx="1"/>
          </p:nvPr>
        </p:nvSpPr>
        <p:spPr>
          <a:xfrm>
            <a:off x="428596" y="1071545"/>
            <a:ext cx="8072494" cy="4929223"/>
          </a:xfrm>
        </p:spPr>
        <p:txBody>
          <a:bodyPr/>
          <a:lstStyle/>
          <a:p>
            <a:pPr algn="just"/>
            <a:r>
              <a:rPr lang="en-US" sz="2000" dirty="0"/>
              <a:t>On the forward link, the user data stream is encoded using a rate 1/2 </a:t>
            </a:r>
            <a:r>
              <a:rPr lang="en-US" sz="2000" dirty="0" err="1"/>
              <a:t>convolutional</a:t>
            </a:r>
            <a:r>
              <a:rPr lang="en-US" sz="2000" dirty="0"/>
              <a:t> code, interleaved, and spread by one of sixty-four orthogonal spreading sequences (Walsh functions).</a:t>
            </a:r>
          </a:p>
          <a:p>
            <a:pPr marL="0" indent="0" algn="just">
              <a:buNone/>
            </a:pPr>
            <a:endParaRPr lang="en-US" sz="2000" dirty="0"/>
          </a:p>
          <a:p>
            <a:pPr algn="just"/>
            <a:r>
              <a:rPr lang="en-US" sz="2000" dirty="0"/>
              <a:t>To reduce interference between mobiles that use the same spreading sequence in different cells, and to provide the desired wideband spectral characteristics </a:t>
            </a:r>
            <a:r>
              <a:rPr lang="en-US" sz="2000" b="1" dirty="0"/>
              <a:t>all signals in a particular cell are scrambled using a pseudorandom sequence of length 2 </a:t>
            </a:r>
            <a:r>
              <a:rPr lang="en-US" sz="2000" b="1" baseline="30000" dirty="0"/>
              <a:t>15</a:t>
            </a:r>
            <a:r>
              <a:rPr lang="en-US" sz="2000" b="1" dirty="0"/>
              <a:t> chips</a:t>
            </a:r>
            <a:r>
              <a:rPr lang="en-US" sz="2000" dirty="0"/>
              <a:t>.</a:t>
            </a:r>
          </a:p>
          <a:p>
            <a:pPr marL="0" indent="0" algn="just">
              <a:buNone/>
            </a:pPr>
            <a:endParaRPr lang="en-US" sz="2000" dirty="0"/>
          </a:p>
          <a:p>
            <a:pPr algn="just"/>
            <a:r>
              <a:rPr lang="en-US" sz="2000" dirty="0"/>
              <a:t>Orthogonality among all forward channel users within a cell is preserved because their signals are scrambled synchronously</a:t>
            </a:r>
            <a:r>
              <a:rPr lang="en-US" sz="2000" b="1" dirty="0"/>
              <a:t>. </a:t>
            </a:r>
          </a:p>
          <a:p>
            <a:pPr marL="0" indent="0" algn="just">
              <a:buNone/>
            </a:pPr>
            <a:endParaRPr lang="en-US" sz="2000" b="1" dirty="0"/>
          </a:p>
          <a:p>
            <a:pPr algn="just"/>
            <a:r>
              <a:rPr lang="en-US" sz="2000" b="1" dirty="0"/>
              <a:t>A pilot channel (code) is provided on the forward link </a:t>
            </a:r>
            <a:r>
              <a:rPr lang="en-US" sz="2000" dirty="0"/>
              <a:t>so that each subscriber within the cell can determine and react to the channel characteristics while employing coherent detection.</a:t>
            </a:r>
          </a:p>
          <a:p>
            <a:endParaRPr lang="en-US" sz="2400" dirty="0"/>
          </a:p>
          <a:p>
            <a:endParaRPr lang="en-US" sz="2400" dirty="0"/>
          </a:p>
          <a:p>
            <a:pPr algn="just"/>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15370" cy="500066"/>
          </a:xfrm>
        </p:spPr>
        <p:txBody>
          <a:bodyPr/>
          <a:lstStyle/>
          <a:p>
            <a:r>
              <a:rPr lang="en-IN" dirty="0"/>
              <a:t>Reverse Link</a:t>
            </a:r>
            <a:endParaRPr lang="en-US" dirty="0"/>
          </a:p>
        </p:txBody>
      </p:sp>
      <p:sp>
        <p:nvSpPr>
          <p:cNvPr id="3" name="Content Placeholder 2"/>
          <p:cNvSpPr>
            <a:spLocks noGrp="1"/>
          </p:cNvSpPr>
          <p:nvPr>
            <p:ph idx="1"/>
          </p:nvPr>
        </p:nvSpPr>
        <p:spPr>
          <a:xfrm>
            <a:off x="428596" y="714356"/>
            <a:ext cx="8215370" cy="5286413"/>
          </a:xfrm>
        </p:spPr>
        <p:txBody>
          <a:bodyPr/>
          <a:lstStyle/>
          <a:p>
            <a:pPr algn="just"/>
            <a:r>
              <a:rPr lang="en-US" sz="2000" dirty="0"/>
              <a:t>On the reverse link, a different spreading strategy is used since each received signal arrives at the base station via a different propagation path. </a:t>
            </a:r>
          </a:p>
          <a:p>
            <a:pPr algn="just"/>
            <a:r>
              <a:rPr lang="en-US" sz="2000" dirty="0"/>
              <a:t>The reverse channel user data stream is first </a:t>
            </a:r>
            <a:r>
              <a:rPr lang="en-US" sz="2000" dirty="0" err="1"/>
              <a:t>convolutionally</a:t>
            </a:r>
            <a:r>
              <a:rPr lang="en-US" sz="2000" dirty="0"/>
              <a:t> encoded with a rate 1/3.</a:t>
            </a:r>
          </a:p>
          <a:p>
            <a:pPr algn="just"/>
            <a:r>
              <a:rPr lang="en-US" sz="2000" dirty="0"/>
              <a:t> After interleaving, each block of six encoded symbols is mapped to one of the 64 orthogonal Walsh functions, providing sixty-four-</a:t>
            </a:r>
            <a:r>
              <a:rPr lang="en-US" sz="2000" dirty="0" err="1"/>
              <a:t>ary</a:t>
            </a:r>
            <a:r>
              <a:rPr lang="en-US" sz="2000" dirty="0"/>
              <a:t> orthogonal signaling.</a:t>
            </a:r>
          </a:p>
          <a:p>
            <a:pPr algn="just"/>
            <a:r>
              <a:rPr lang="en-US" sz="2000" dirty="0"/>
              <a:t>A final four fold spreading, giving a rate of 1.2288 </a:t>
            </a:r>
            <a:r>
              <a:rPr lang="en-US" sz="2000" dirty="0" err="1"/>
              <a:t>Mchip</a:t>
            </a:r>
            <a:r>
              <a:rPr lang="en-US" sz="2000" dirty="0"/>
              <a:t>/s, is achieved by spreading the resulting 307.2 </a:t>
            </a:r>
            <a:r>
              <a:rPr lang="en-US" sz="2000" dirty="0" err="1"/>
              <a:t>kchip</a:t>
            </a:r>
            <a:r>
              <a:rPr lang="en-US" sz="2000" dirty="0"/>
              <a:t>/s stream by user-specific and base-station specific codes having periods of 2</a:t>
            </a:r>
            <a:r>
              <a:rPr lang="en-US" sz="2000" baseline="30000" dirty="0"/>
              <a:t> 42</a:t>
            </a:r>
            <a:r>
              <a:rPr lang="en-US" sz="2000" dirty="0"/>
              <a:t> – 1  chips and 2</a:t>
            </a:r>
            <a:r>
              <a:rPr lang="en-US" sz="2000" baseline="30000" dirty="0"/>
              <a:t> 15</a:t>
            </a:r>
            <a:r>
              <a:rPr lang="en-US" sz="2000" dirty="0"/>
              <a:t> chips are used.</a:t>
            </a:r>
          </a:p>
          <a:p>
            <a:pPr algn="just"/>
            <a:r>
              <a:rPr lang="en-US" sz="2000" dirty="0"/>
              <a:t>The rate 1/3 coding and the mapping onto Walsh functions result in a greater tolerance for interference.</a:t>
            </a:r>
          </a:p>
          <a:p>
            <a:pPr algn="just"/>
            <a:r>
              <a:rPr lang="en-US" sz="2000" dirty="0"/>
              <a:t>This added robustness is important on the reverse link, due to the non coherent detection and the in-cell interference received at the base station. Another element is tight control of each subscriber's transmitter power, to avoid the "near-far" problem that arises from varying received powers of the users. </a:t>
            </a:r>
          </a:p>
          <a:p>
            <a:endParaRPr lang="en-US" sz="2000" dirty="0"/>
          </a:p>
          <a:p>
            <a:endParaRPr lang="en-US" sz="2000" dirty="0"/>
          </a:p>
          <a:p>
            <a:pPr algn="just"/>
            <a:endParaRPr lang="en-US" sz="2400" dirty="0"/>
          </a:p>
          <a:p>
            <a:endParaRPr lang="en-US" sz="2400" dirty="0"/>
          </a:p>
          <a:p>
            <a:pPr algn="just"/>
            <a:endParaRPr lang="en-US" sz="2400" dirty="0"/>
          </a:p>
          <a:p>
            <a:endParaRPr lang="en-US" sz="2400" dirty="0"/>
          </a:p>
          <a:p>
            <a:endParaRPr lang="en-US" sz="2400" dirty="0"/>
          </a:p>
          <a:p>
            <a:pPr algn="just"/>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GB" altLang="en-US" dirty="0"/>
              <a:t>IS-95 Forward Link (1)</a:t>
            </a:r>
          </a:p>
        </p:txBody>
      </p:sp>
      <p:sp>
        <p:nvSpPr>
          <p:cNvPr id="47107" name="Rectangle 5"/>
          <p:cNvSpPr>
            <a:spLocks noGrp="1" noChangeArrowheads="1"/>
          </p:cNvSpPr>
          <p:nvPr>
            <p:ph type="body" idx="1"/>
          </p:nvPr>
        </p:nvSpPr>
        <p:spPr>
          <a:xfrm>
            <a:off x="152400" y="1143001"/>
            <a:ext cx="6477000" cy="2514599"/>
          </a:xfrm>
        </p:spPr>
        <p:txBody>
          <a:bodyPr/>
          <a:lstStyle/>
          <a:p>
            <a:pPr>
              <a:lnSpc>
                <a:spcPct val="90000"/>
              </a:lnSpc>
            </a:pPr>
            <a:r>
              <a:rPr lang="en-US" sz="2000" dirty="0"/>
              <a:t>Up to 64 logical CDMA channels each occupying the same 1228-kHz bandwidth</a:t>
            </a:r>
          </a:p>
          <a:p>
            <a:pPr>
              <a:lnSpc>
                <a:spcPct val="90000"/>
              </a:lnSpc>
            </a:pPr>
            <a:r>
              <a:rPr lang="en-US" sz="2000" dirty="0"/>
              <a:t>Four types of channels:</a:t>
            </a:r>
          </a:p>
          <a:p>
            <a:pPr lvl="1">
              <a:lnSpc>
                <a:spcPct val="90000"/>
              </a:lnSpc>
            </a:pPr>
            <a:r>
              <a:rPr lang="en-US" sz="2000" dirty="0"/>
              <a:t>Pilot (channel 0)</a:t>
            </a:r>
          </a:p>
          <a:p>
            <a:pPr lvl="2">
              <a:lnSpc>
                <a:spcPct val="90000"/>
              </a:lnSpc>
            </a:pPr>
            <a:r>
              <a:rPr lang="en-US" sz="2000" dirty="0"/>
              <a:t>Continuous signal on a single channel</a:t>
            </a:r>
          </a:p>
          <a:p>
            <a:pPr lvl="2">
              <a:lnSpc>
                <a:spcPct val="90000"/>
              </a:lnSpc>
            </a:pPr>
            <a:r>
              <a:rPr lang="en-US" sz="2000" dirty="0"/>
              <a:t>Allows mobile unit to acquire timing information</a:t>
            </a:r>
          </a:p>
          <a:p>
            <a:pPr lvl="2">
              <a:lnSpc>
                <a:spcPct val="90000"/>
              </a:lnSpc>
            </a:pPr>
            <a:r>
              <a:rPr lang="en-US" sz="2000" dirty="0"/>
              <a:t>Provides phase reference for demodulation process</a:t>
            </a:r>
          </a:p>
          <a:p>
            <a:pPr lvl="2">
              <a:lnSpc>
                <a:spcPct val="90000"/>
              </a:lnSpc>
            </a:pPr>
            <a:r>
              <a:rPr lang="en-US" sz="2000" dirty="0"/>
              <a:t>Provides signal strength comparison for handoff determination</a:t>
            </a:r>
          </a:p>
          <a:p>
            <a:pPr lvl="2">
              <a:lnSpc>
                <a:spcPct val="90000"/>
              </a:lnSpc>
            </a:pPr>
            <a:r>
              <a:rPr lang="en-US" sz="2000" dirty="0"/>
              <a:t>Consists of all zeros</a:t>
            </a:r>
          </a:p>
          <a:p>
            <a:pPr lvl="1">
              <a:lnSpc>
                <a:spcPct val="90000"/>
              </a:lnSpc>
            </a:pPr>
            <a:r>
              <a:rPr lang="en-US" dirty="0"/>
              <a:t>Synchronization (channel 32)</a:t>
            </a:r>
          </a:p>
          <a:p>
            <a:pPr lvl="2">
              <a:lnSpc>
                <a:spcPct val="90000"/>
              </a:lnSpc>
            </a:pPr>
            <a:r>
              <a:rPr lang="en-US" sz="2000" dirty="0"/>
              <a:t>1200-bps channel used by mobile station to obtain identification information about the cellular system </a:t>
            </a:r>
          </a:p>
          <a:p>
            <a:pPr lvl="2">
              <a:lnSpc>
                <a:spcPct val="90000"/>
              </a:lnSpc>
            </a:pPr>
            <a:r>
              <a:rPr lang="en-US" sz="2000" dirty="0"/>
              <a:t>System time, long code state, protocol revision, etc. </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a:t>IS-95 Forward Link (2)</a:t>
            </a:r>
          </a:p>
        </p:txBody>
      </p:sp>
      <p:sp>
        <p:nvSpPr>
          <p:cNvPr id="48131" name="Rectangle 3"/>
          <p:cNvSpPr>
            <a:spLocks noGrp="1" noChangeArrowheads="1"/>
          </p:cNvSpPr>
          <p:nvPr>
            <p:ph type="body" idx="1"/>
          </p:nvPr>
        </p:nvSpPr>
        <p:spPr/>
        <p:txBody>
          <a:bodyPr/>
          <a:lstStyle/>
          <a:p>
            <a:pPr lvl="1"/>
            <a:r>
              <a:rPr lang="en-US"/>
              <a:t>Paging (channels 1 to 7)</a:t>
            </a:r>
          </a:p>
          <a:p>
            <a:pPr lvl="2"/>
            <a:r>
              <a:rPr lang="en-US"/>
              <a:t>Contain messages for one or more mobile stations</a:t>
            </a:r>
          </a:p>
          <a:p>
            <a:pPr lvl="1"/>
            <a:r>
              <a:rPr lang="en-US"/>
              <a:t>Traffic (channels 8 to 31 and 33 to 63)</a:t>
            </a:r>
          </a:p>
          <a:p>
            <a:pPr lvl="2"/>
            <a:r>
              <a:rPr lang="en-US"/>
              <a:t>55 traffic channels</a:t>
            </a:r>
          </a:p>
          <a:p>
            <a:pPr lvl="2"/>
            <a:r>
              <a:rPr lang="en-US"/>
              <a:t>Original specification supported data rates of up to 9600 bps</a:t>
            </a:r>
          </a:p>
          <a:p>
            <a:pPr lvl="2"/>
            <a:r>
              <a:rPr lang="en-US"/>
              <a:t>Revision added rates up to 14,400 bps</a:t>
            </a:r>
          </a:p>
          <a:p>
            <a:pPr lvl="1"/>
            <a:r>
              <a:rPr lang="en-US"/>
              <a:t>All channels use same bandwidth</a:t>
            </a:r>
          </a:p>
          <a:p>
            <a:pPr lvl="2"/>
            <a:r>
              <a:rPr lang="en-US"/>
              <a:t>Chipping code distinguishes among channels</a:t>
            </a:r>
          </a:p>
          <a:p>
            <a:pPr lvl="2"/>
            <a:r>
              <a:rPr lang="en-US"/>
              <a:t>Chipping codes are the 64 orthogonal 64-bit codes derived from 64 </a:t>
            </a:r>
            <a:r>
              <a:rPr lang="en-US">
                <a:sym typeface="Symbol" panose="05050102010706020507" pitchFamily="18" charset="2"/>
              </a:rPr>
              <a:t></a:t>
            </a:r>
            <a:r>
              <a:rPr lang="en-US"/>
              <a:t> 64 Walsh matrix</a:t>
            </a:r>
          </a:p>
          <a:p>
            <a:endParaRPr lang="en-GB" altLang="en-US"/>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title"/>
          </p:nvPr>
        </p:nvSpPr>
        <p:spPr/>
        <p:txBody>
          <a:bodyPr/>
          <a:lstStyle/>
          <a:p>
            <a:r>
              <a:rPr lang="en-GB" altLang="en-US" dirty="0"/>
              <a:t>Forward Link Processing</a:t>
            </a:r>
          </a:p>
        </p:txBody>
      </p:sp>
      <p:sp>
        <p:nvSpPr>
          <p:cNvPr id="49155" name="Rectangle 7"/>
          <p:cNvSpPr>
            <a:spLocks noGrp="1" noChangeArrowheads="1"/>
          </p:cNvSpPr>
          <p:nvPr>
            <p:ph type="body" idx="1"/>
          </p:nvPr>
        </p:nvSpPr>
        <p:spPr/>
        <p:txBody>
          <a:bodyPr/>
          <a:lstStyle/>
          <a:p>
            <a:pPr>
              <a:lnSpc>
                <a:spcPct val="90000"/>
              </a:lnSpc>
            </a:pPr>
            <a:r>
              <a:rPr lang="en-US" sz="2000"/>
              <a:t>Voice traffic encoded at 8550 bps</a:t>
            </a:r>
          </a:p>
          <a:p>
            <a:pPr>
              <a:lnSpc>
                <a:spcPct val="90000"/>
              </a:lnSpc>
            </a:pPr>
            <a:r>
              <a:rPr lang="en-US" sz="2000"/>
              <a:t>Additional bits added for error detection</a:t>
            </a:r>
          </a:p>
          <a:p>
            <a:pPr lvl="1">
              <a:lnSpc>
                <a:spcPct val="90000"/>
              </a:lnSpc>
            </a:pPr>
            <a:r>
              <a:rPr lang="en-US" sz="1800"/>
              <a:t>Rate now 9600 bps</a:t>
            </a:r>
          </a:p>
          <a:p>
            <a:pPr>
              <a:lnSpc>
                <a:spcPct val="90000"/>
              </a:lnSpc>
            </a:pPr>
            <a:r>
              <a:rPr lang="en-US" sz="2000"/>
              <a:t>Full capacity not used when user not speaking</a:t>
            </a:r>
          </a:p>
          <a:p>
            <a:pPr>
              <a:lnSpc>
                <a:spcPct val="90000"/>
              </a:lnSpc>
            </a:pPr>
            <a:r>
              <a:rPr lang="en-US" sz="2000"/>
              <a:t>Quiet period data rate as low as 1200 bps</a:t>
            </a:r>
          </a:p>
          <a:p>
            <a:pPr>
              <a:lnSpc>
                <a:spcPct val="90000"/>
              </a:lnSpc>
            </a:pPr>
            <a:r>
              <a:rPr lang="en-US" sz="2000"/>
              <a:t>2400 bps rate used to transmit transients in background noise</a:t>
            </a:r>
          </a:p>
          <a:p>
            <a:pPr>
              <a:lnSpc>
                <a:spcPct val="90000"/>
              </a:lnSpc>
            </a:pPr>
            <a:r>
              <a:rPr lang="en-US" sz="2000"/>
              <a:t>4800 bps rate to mix digitized speech and signaling data</a:t>
            </a:r>
          </a:p>
          <a:p>
            <a:pPr>
              <a:lnSpc>
                <a:spcPct val="90000"/>
              </a:lnSpc>
            </a:pPr>
            <a:r>
              <a:rPr lang="en-US" sz="2000"/>
              <a:t>Data transmitted in 20 ms blocks</a:t>
            </a:r>
          </a:p>
          <a:p>
            <a:pPr>
              <a:lnSpc>
                <a:spcPct val="90000"/>
              </a:lnSpc>
            </a:pPr>
            <a:r>
              <a:rPr lang="en-US" sz="2000"/>
              <a:t>Forward error correction </a:t>
            </a:r>
          </a:p>
          <a:p>
            <a:pPr lvl="1">
              <a:lnSpc>
                <a:spcPct val="90000"/>
              </a:lnSpc>
            </a:pPr>
            <a:r>
              <a:rPr lang="en-US" sz="1800"/>
              <a:t>Convolutional encoder with rate ½</a:t>
            </a:r>
          </a:p>
          <a:p>
            <a:pPr lvl="1">
              <a:lnSpc>
                <a:spcPct val="90000"/>
              </a:lnSpc>
            </a:pPr>
            <a:r>
              <a:rPr lang="en-US" sz="1800"/>
              <a:t>Doubling effective data rate to 19.2 kbps</a:t>
            </a:r>
          </a:p>
          <a:p>
            <a:pPr lvl="1">
              <a:lnSpc>
                <a:spcPct val="90000"/>
              </a:lnSpc>
            </a:pPr>
            <a:r>
              <a:rPr lang="en-US" sz="1800"/>
              <a:t>For lower data rates encoder output bits (called code symbols) replicated to yield 19.2-kbps </a:t>
            </a:r>
          </a:p>
          <a:p>
            <a:pPr>
              <a:lnSpc>
                <a:spcPct val="90000"/>
              </a:lnSpc>
            </a:pPr>
            <a:r>
              <a:rPr lang="en-US" sz="2000"/>
              <a:t>Data interleaved in blocks to reduce effects of errors by spreading them</a:t>
            </a:r>
            <a:endParaRPr lang="en-GB" altLang="en-US" sz="200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0034" y="214290"/>
            <a:ext cx="8358246" cy="928710"/>
          </a:xfrm>
        </p:spPr>
        <p:txBody>
          <a:bodyPr/>
          <a:lstStyle/>
          <a:p>
            <a:pPr eaLnBrk="1" hangingPunct="1"/>
            <a:r>
              <a:rPr lang="en-US" altLang="en-US" dirty="0"/>
              <a:t>CDMA- Forward channel </a:t>
            </a:r>
          </a:p>
        </p:txBody>
      </p:sp>
      <p:pic>
        <p:nvPicPr>
          <p:cNvPr id="20483" name="Picture 7" descr="F11_14"/>
          <p:cNvPicPr>
            <a:picLocks noGrp="1" noChangeAspect="1" noChangeArrowheads="1"/>
          </p:cNvPicPr>
          <p:nvPr>
            <p:ph idx="1"/>
          </p:nvPr>
        </p:nvPicPr>
        <p:blipFill>
          <a:blip r:embed="rId3">
            <a:lum bright="-20000" contrast="40000"/>
          </a:blip>
          <a:srcRect/>
          <a:stretch>
            <a:fillRect/>
          </a:stretch>
        </p:blipFill>
        <p:spPr>
          <a:xfrm>
            <a:off x="428596" y="1214422"/>
            <a:ext cx="8286808" cy="4643470"/>
          </a:xfrm>
          <a:noFill/>
        </p:spPr>
      </p:pic>
      <p:sp>
        <p:nvSpPr>
          <p:cNvPr id="4" name="Slide Number Placeholder 3"/>
          <p:cNvSpPr>
            <a:spLocks noGrp="1"/>
          </p:cNvSpPr>
          <p:nvPr>
            <p:ph type="sldNum" sz="quarter" idx="12"/>
          </p:nvPr>
        </p:nvSpPr>
        <p:spPr/>
        <p:txBody>
          <a:bodyPr/>
          <a:lstStyle/>
          <a:p>
            <a:pPr>
              <a:defRPr/>
            </a:pPr>
            <a:fld id="{AD97827E-A267-44F0-99A2-526748F6E35A}"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2"/>
            <a:ext cx="8643998" cy="642942"/>
          </a:xfrm>
        </p:spPr>
        <p:txBody>
          <a:bodyPr/>
          <a:lstStyle/>
          <a:p>
            <a:r>
              <a:rPr lang="en-US" altLang="en-US" dirty="0"/>
              <a:t>CDMA- Forward channel </a:t>
            </a:r>
            <a:endParaRPr lang="en-US" dirty="0"/>
          </a:p>
        </p:txBody>
      </p:sp>
      <p:sp>
        <p:nvSpPr>
          <p:cNvPr id="3" name="Content Placeholder 2"/>
          <p:cNvSpPr>
            <a:spLocks noGrp="1"/>
          </p:cNvSpPr>
          <p:nvPr>
            <p:ph idx="1"/>
          </p:nvPr>
        </p:nvSpPr>
        <p:spPr>
          <a:xfrm>
            <a:off x="356870" y="785495"/>
            <a:ext cx="8501380" cy="5838825"/>
          </a:xfrm>
        </p:spPr>
        <p:txBody>
          <a:bodyPr/>
          <a:lstStyle/>
          <a:p>
            <a:r>
              <a:rPr lang="en-US" sz="2000" dirty="0"/>
              <a:t>Consists of a pilot channel, a synchronization channel, up to seven paging channels, and up to sixty-three forward traffic channels.</a:t>
            </a:r>
          </a:p>
          <a:p>
            <a:pPr marL="0" indent="0">
              <a:buNone/>
            </a:pPr>
            <a:endParaRPr lang="en-US" sz="2000" dirty="0"/>
          </a:p>
          <a:p>
            <a:r>
              <a:rPr lang="en-US" sz="2000" dirty="0"/>
              <a:t>The pilot channel allows a mobile station to acquire timing for the Forward CDMA channel, provides a phase reference for coherent demodulation,</a:t>
            </a:r>
          </a:p>
          <a:p>
            <a:pPr>
              <a:buNone/>
            </a:pPr>
            <a:r>
              <a:rPr lang="en-US" sz="2000" dirty="0"/>
              <a:t>      and provides each mobile with a means for signal strength comparisons between base stations for determining when to handoff.</a:t>
            </a:r>
          </a:p>
          <a:p>
            <a:pPr>
              <a:buNone/>
            </a:pPr>
            <a:endParaRPr lang="en-US" sz="2000" dirty="0"/>
          </a:p>
          <a:p>
            <a:r>
              <a:rPr lang="en-US" sz="2000" dirty="0"/>
              <a:t>The synchronization channel broadcasts synchronization messages to the mobile stations and operates at 1200 bps.</a:t>
            </a:r>
          </a:p>
          <a:p>
            <a:pPr marL="0" indent="0">
              <a:buNone/>
            </a:pPr>
            <a:endParaRPr lang="en-US" sz="2000" dirty="0"/>
          </a:p>
          <a:p>
            <a:r>
              <a:rPr lang="en-US" sz="2000" dirty="0"/>
              <a:t>The paging channel is used to send control information and paging messages from the base station to the mobiles and operates at 9600, 4800, and 2400 bps. </a:t>
            </a:r>
          </a:p>
          <a:p>
            <a:r>
              <a:rPr lang="en-US" sz="2000" dirty="0"/>
              <a:t>The forward traffic channel  supports variable user data rates at 9600,</a:t>
            </a:r>
          </a:p>
          <a:p>
            <a:pPr>
              <a:buNone/>
            </a:pPr>
            <a:r>
              <a:rPr lang="en-US" sz="2000" dirty="0"/>
              <a:t>	4800, 2400, or 1200 bps. Data on the forward traffic channel is grouped into 20 ms frames. </a:t>
            </a:r>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643998" cy="642942"/>
          </a:xfrm>
        </p:spPr>
        <p:txBody>
          <a:bodyPr/>
          <a:lstStyle/>
          <a:p>
            <a:r>
              <a:rPr lang="en-US" altLang="en-US" dirty="0"/>
              <a:t>CDMA- Forward channel </a:t>
            </a:r>
            <a:endParaRPr lang="en-US" dirty="0"/>
          </a:p>
        </p:txBody>
      </p:sp>
      <p:sp>
        <p:nvSpPr>
          <p:cNvPr id="3" name="Content Placeholder 2"/>
          <p:cNvSpPr>
            <a:spLocks noGrp="1"/>
          </p:cNvSpPr>
          <p:nvPr>
            <p:ph idx="1"/>
          </p:nvPr>
        </p:nvSpPr>
        <p:spPr>
          <a:xfrm>
            <a:off x="357158" y="1214422"/>
            <a:ext cx="8501122" cy="4786347"/>
          </a:xfrm>
        </p:spPr>
        <p:txBody>
          <a:bodyPr/>
          <a:lstStyle/>
          <a:p>
            <a:r>
              <a:rPr lang="en-US" sz="2000" dirty="0"/>
              <a:t>Data on the forward traffic channel is grouped into 20 ms frames. </a:t>
            </a:r>
          </a:p>
          <a:p>
            <a:pPr marL="0" indent="0">
              <a:buNone/>
            </a:pPr>
            <a:endParaRPr lang="en-US" sz="2000" dirty="0"/>
          </a:p>
          <a:p>
            <a:r>
              <a:rPr lang="en-US" sz="2000" dirty="0"/>
              <a:t>The user data is first </a:t>
            </a:r>
            <a:r>
              <a:rPr lang="en-US" sz="2000" dirty="0" err="1"/>
              <a:t>convolutionally</a:t>
            </a:r>
            <a:r>
              <a:rPr lang="en-US" sz="2000" dirty="0"/>
              <a:t> coded and then formatted and interleaved to adjust for the actual user data rate, which may vary.</a:t>
            </a:r>
          </a:p>
          <a:p>
            <a:pPr marL="0" indent="0">
              <a:buNone/>
            </a:pPr>
            <a:endParaRPr lang="en-US" sz="2000" dirty="0"/>
          </a:p>
          <a:p>
            <a:r>
              <a:rPr lang="en-US" sz="2000" dirty="0"/>
              <a:t>Then the signal is spread with a Walsh code and a long PN sequence at a rate of 1.2288 </a:t>
            </a:r>
            <a:r>
              <a:rPr lang="en-US" sz="2000" dirty="0" err="1"/>
              <a:t>Mcps</a:t>
            </a:r>
            <a:r>
              <a:rPr lang="en-US" sz="2000" dirty="0"/>
              <a:t>.</a:t>
            </a:r>
          </a:p>
          <a:p>
            <a:pPr marL="0" indent="0">
              <a:buNone/>
            </a:pPr>
            <a:endParaRPr lang="en-US" sz="2000" dirty="0"/>
          </a:p>
          <a:p>
            <a:r>
              <a:rPr lang="en-US" sz="2000" dirty="0"/>
              <a:t>The speech data rate applied to the transmitter is variable over the range of</a:t>
            </a:r>
          </a:p>
          <a:p>
            <a:pPr>
              <a:buNone/>
            </a:pPr>
            <a:r>
              <a:rPr lang="en-US" sz="2000" dirty="0"/>
              <a:t>      1200 bps to 9600 bps.</a:t>
            </a:r>
          </a:p>
          <a:p>
            <a:endParaRPr lang="en-US" sz="2000" dirty="0"/>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643998" cy="1000132"/>
          </a:xfrm>
        </p:spPr>
        <p:txBody>
          <a:bodyPr/>
          <a:lstStyle/>
          <a:p>
            <a:r>
              <a:rPr lang="en-US" sz="2800" dirty="0"/>
              <a:t/>
            </a:r>
            <a:br>
              <a:rPr lang="en-US" sz="2800" dirty="0"/>
            </a:br>
            <a:r>
              <a:rPr lang="en-US" sz="3600" dirty="0" err="1"/>
              <a:t>Convolutional</a:t>
            </a:r>
            <a:r>
              <a:rPr lang="en-US" sz="3600" dirty="0"/>
              <a:t> Encoder and Repetition Circuit</a:t>
            </a:r>
            <a:r>
              <a:rPr lang="en-US" sz="2800" dirty="0"/>
              <a:t/>
            </a:r>
            <a:br>
              <a:rPr lang="en-US" sz="2800" dirty="0"/>
            </a:br>
            <a:endParaRPr lang="en-US" sz="2800" dirty="0"/>
          </a:p>
        </p:txBody>
      </p:sp>
      <p:sp>
        <p:nvSpPr>
          <p:cNvPr id="3" name="Content Placeholder 2"/>
          <p:cNvSpPr>
            <a:spLocks noGrp="1"/>
          </p:cNvSpPr>
          <p:nvPr>
            <p:ph idx="1"/>
          </p:nvPr>
        </p:nvSpPr>
        <p:spPr>
          <a:xfrm>
            <a:off x="428596" y="1142984"/>
            <a:ext cx="8143932" cy="5214974"/>
          </a:xfrm>
        </p:spPr>
        <p:txBody>
          <a:bodyPr/>
          <a:lstStyle/>
          <a:p>
            <a:pPr algn="just"/>
            <a:r>
              <a:rPr lang="en-US" sz="2000" dirty="0"/>
              <a:t>Speech coded voice or user data are encoded using a half-rate </a:t>
            </a:r>
            <a:r>
              <a:rPr lang="en-US" sz="2000" dirty="0" err="1"/>
              <a:t>convolutional</a:t>
            </a:r>
            <a:r>
              <a:rPr lang="en-US" sz="2000" dirty="0"/>
              <a:t> encoder with constraint length 9. The encoding process is described by generator vectors and G1 which are 753 (octal) and 561 (octal).</a:t>
            </a:r>
          </a:p>
          <a:p>
            <a:pPr algn="just"/>
            <a:r>
              <a:rPr lang="en-US" sz="2000" dirty="0"/>
              <a:t>The speech encoder exploits pauses and gaps in speech, and reduces its output from 9600 bps to 1200 bps during silent periods.</a:t>
            </a:r>
          </a:p>
          <a:p>
            <a:pPr algn="just"/>
            <a:r>
              <a:rPr lang="en-US" sz="2000" dirty="0"/>
              <a:t>In order to keep a constant baseband symbol rate of 19.2 kbps, whenever the user rate is less than 9600 bps, each symbol from the convolution encoder is repeated before block interleaving.</a:t>
            </a:r>
          </a:p>
          <a:p>
            <a:pPr algn="just">
              <a:buNone/>
            </a:pPr>
            <a:r>
              <a:rPr lang="en-US" sz="2400" b="1" dirty="0"/>
              <a:t>Block </a:t>
            </a:r>
            <a:r>
              <a:rPr lang="en-US" sz="2400" b="1" dirty="0" err="1"/>
              <a:t>Interleaver</a:t>
            </a:r>
            <a:r>
              <a:rPr lang="en-US" sz="2400" b="1" dirty="0"/>
              <a:t> </a:t>
            </a:r>
          </a:p>
          <a:p>
            <a:pPr algn="just"/>
            <a:r>
              <a:rPr lang="en-US" sz="2000" dirty="0"/>
              <a:t>After convolution coding and repetition, symbols are sent to a 20ms block </a:t>
            </a:r>
            <a:r>
              <a:rPr lang="en-US" sz="2000" dirty="0" err="1"/>
              <a:t>interleaver</a:t>
            </a:r>
            <a:r>
              <a:rPr lang="en-US" sz="2000" dirty="0"/>
              <a:t> , which is a 24 by 16 array.</a:t>
            </a:r>
          </a:p>
          <a:p>
            <a:pPr algn="just"/>
            <a:endParaRPr lang="en-US" sz="2400" dirty="0"/>
          </a:p>
          <a:p>
            <a:endParaRPr lang="en-US" sz="2400" dirty="0"/>
          </a:p>
          <a:p>
            <a:pPr>
              <a:buNone/>
            </a:pPr>
            <a:endParaRPr lang="en-US" sz="2400" dirty="0"/>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658A3-F09A-480B-8401-EE6D88152CA8}"/>
              </a:ext>
            </a:extLst>
          </p:cNvPr>
          <p:cNvSpPr>
            <a:spLocks noGrp="1"/>
          </p:cNvSpPr>
          <p:nvPr>
            <p:ph idx="1"/>
          </p:nvPr>
        </p:nvSpPr>
        <p:spPr>
          <a:xfrm>
            <a:off x="107504" y="1291282"/>
            <a:ext cx="8839200" cy="5059363"/>
          </a:xfrm>
        </p:spPr>
        <p:txBody>
          <a:bodyPr/>
          <a:lstStyle/>
          <a:p>
            <a:pPr marL="0" indent="0" algn="ctr">
              <a:buNone/>
            </a:pPr>
            <a:r>
              <a:rPr lang="en-US" sz="9200" dirty="0"/>
              <a:t>Code Division Multiple Access</a:t>
            </a:r>
            <a:r>
              <a:rPr lang="en-GB" altLang="en-US" sz="9200" dirty="0"/>
              <a:t> (</a:t>
            </a:r>
            <a:r>
              <a:rPr lang="en-US" sz="9200" dirty="0"/>
              <a:t>CDMA)</a:t>
            </a:r>
            <a:endParaRPr lang="en-IN" sz="9200" dirty="0"/>
          </a:p>
        </p:txBody>
      </p:sp>
      <p:sp>
        <p:nvSpPr>
          <p:cNvPr id="4" name="Slide Number Placeholder 3">
            <a:extLst>
              <a:ext uri="{FF2B5EF4-FFF2-40B4-BE49-F238E27FC236}">
                <a16:creationId xmlns:a16="http://schemas.microsoft.com/office/drawing/2014/main" id="{37C916F5-5D4F-4D32-9C65-D79A60C3FAFF}"/>
              </a:ext>
            </a:extLst>
          </p:cNvPr>
          <p:cNvSpPr>
            <a:spLocks noGrp="1"/>
          </p:cNvSpPr>
          <p:nvPr>
            <p:ph type="sldNum" sz="quarter" idx="12"/>
          </p:nvPr>
        </p:nvSpPr>
        <p:spPr/>
        <p:txBody>
          <a:bodyPr/>
          <a:lstStyle/>
          <a:p>
            <a:pPr>
              <a:defRPr/>
            </a:pPr>
            <a:fld id="{AD97827E-A267-44F0-99A2-526748F6E35A}" type="slidenum">
              <a:rPr lang="en-US" smtClean="0"/>
              <a:t>2</a:t>
            </a:fld>
            <a:endParaRPr lang="en-US"/>
          </a:p>
        </p:txBody>
      </p:sp>
    </p:spTree>
    <p:extLst>
      <p:ext uri="{BB962C8B-B14F-4D97-AF65-F5344CB8AC3E}">
        <p14:creationId xmlns:p14="http://schemas.microsoft.com/office/powerpoint/2010/main" val="234181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15370" cy="785818"/>
          </a:xfrm>
        </p:spPr>
        <p:txBody>
          <a:bodyPr/>
          <a:lstStyle/>
          <a:p>
            <a:r>
              <a:rPr lang="en-US" sz="2800" dirty="0"/>
              <a:t/>
            </a:r>
            <a:br>
              <a:rPr lang="en-US" sz="2800" dirty="0"/>
            </a:br>
            <a:r>
              <a:rPr lang="en-US" sz="2800" dirty="0"/>
              <a:t> </a:t>
            </a:r>
            <a:r>
              <a:rPr lang="en-US" sz="3200" dirty="0"/>
              <a:t>Long PN Sequence</a:t>
            </a:r>
            <a:r>
              <a:rPr lang="en-US" sz="2800" dirty="0"/>
              <a:t/>
            </a:r>
            <a:br>
              <a:rPr lang="en-US" sz="2800" dirty="0"/>
            </a:br>
            <a:endParaRPr lang="en-US" sz="2800" dirty="0"/>
          </a:p>
        </p:txBody>
      </p:sp>
      <p:sp>
        <p:nvSpPr>
          <p:cNvPr id="3" name="Content Placeholder 2"/>
          <p:cNvSpPr>
            <a:spLocks noGrp="1"/>
          </p:cNvSpPr>
          <p:nvPr>
            <p:ph idx="1"/>
          </p:nvPr>
        </p:nvSpPr>
        <p:spPr>
          <a:xfrm>
            <a:off x="357158" y="857232"/>
            <a:ext cx="8215370" cy="5286412"/>
          </a:xfrm>
        </p:spPr>
        <p:txBody>
          <a:bodyPr/>
          <a:lstStyle/>
          <a:p>
            <a:pPr algn="just"/>
            <a:r>
              <a:rPr lang="en-US" sz="2000" dirty="0"/>
              <a:t>In the forward channel, direct sequence is used for data scrambling.</a:t>
            </a:r>
          </a:p>
          <a:p>
            <a:pPr algn="just"/>
            <a:r>
              <a:rPr lang="en-US" sz="2000" dirty="0"/>
              <a:t>uniquely assigned to each user is a periodic long code with period 2</a:t>
            </a:r>
            <a:r>
              <a:rPr lang="en-US" sz="2000" baseline="30000" dirty="0"/>
              <a:t> 42</a:t>
            </a:r>
            <a:r>
              <a:rPr lang="en-US" sz="2000" dirty="0"/>
              <a:t> -1 chips</a:t>
            </a:r>
          </a:p>
          <a:p>
            <a:pPr algn="just"/>
            <a:r>
              <a:rPr lang="en-US" sz="2000" dirty="0"/>
              <a:t>Each PN chip of the long code is generated by the modulo-2 inner product of a 42 bit mask and the 42 bit state vector of the sequence generator. </a:t>
            </a:r>
          </a:p>
          <a:p>
            <a:pPr algn="just"/>
            <a:r>
              <a:rPr lang="en-US" sz="2000" dirty="0"/>
              <a:t>The initial state of the generator is defined to be when the output of the generator becomes '1' after following 41 consecutive '0' outputs, with the binary mask consisting of '1' in the most significant bit (MSB) followed by 41 '0's.</a:t>
            </a:r>
          </a:p>
          <a:p>
            <a:pPr algn="just"/>
            <a:r>
              <a:rPr lang="en-US" sz="2000" dirty="0"/>
              <a:t>Two types of masks are used in the long code generator: a public mask for the mobile station's electronic serial number (ESN) and a private mask for the mobile station identification number (MIN). </a:t>
            </a:r>
          </a:p>
          <a:p>
            <a:pPr algn="just"/>
            <a:r>
              <a:rPr lang="en-US" sz="2000" dirty="0"/>
              <a:t>All CDMA calls are initiated using the public mask. </a:t>
            </a:r>
          </a:p>
          <a:p>
            <a:pPr algn="just"/>
            <a:r>
              <a:rPr lang="en-US" sz="2000" dirty="0"/>
              <a:t>Transition to the private mask is carried out after authentication is performed.</a:t>
            </a:r>
          </a:p>
          <a:p>
            <a:pPr>
              <a:buNone/>
            </a:pPr>
            <a:endParaRPr lang="en-US" sz="2400" dirty="0"/>
          </a:p>
          <a:p>
            <a:pPr>
              <a:buNone/>
            </a:pPr>
            <a:endParaRPr lang="en-US" sz="2400" dirty="0"/>
          </a:p>
          <a:p>
            <a:endParaRPr lang="en-US" sz="2400" dirty="0"/>
          </a:p>
          <a:p>
            <a:pPr>
              <a:buNone/>
            </a:pPr>
            <a:endParaRPr lang="en-US" sz="2400" dirty="0"/>
          </a:p>
          <a:p>
            <a:pPr>
              <a:buNone/>
            </a:pPr>
            <a:endParaRPr lang="en-US" sz="2000" dirty="0"/>
          </a:p>
          <a:p>
            <a:endParaRPr lang="en-US" sz="2000" dirty="0"/>
          </a:p>
          <a:p>
            <a:endParaRPr lang="en-US" sz="2000" dirty="0"/>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Characteristic Polynomials</a:t>
            </a:r>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21</a:t>
            </a:fld>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571472" y="1643050"/>
            <a:ext cx="7572428" cy="642942"/>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81025" y="2857496"/>
            <a:ext cx="7981950" cy="2205042"/>
          </a:xfrm>
          <a:prstGeom prst="rect">
            <a:avLst/>
          </a:prstGeom>
          <a:noFill/>
          <a:ln w="9525">
            <a:noFill/>
            <a:miter lim="800000"/>
            <a:headEnd/>
            <a:tailEnd/>
          </a:ln>
          <a:effectLst/>
        </p:spPr>
      </p:pic>
      <p:sp>
        <p:nvSpPr>
          <p:cNvPr id="9" name="TextBox 8"/>
          <p:cNvSpPr txBox="1"/>
          <p:nvPr/>
        </p:nvSpPr>
        <p:spPr>
          <a:xfrm>
            <a:off x="642910" y="2214554"/>
            <a:ext cx="7858180" cy="646331"/>
          </a:xfrm>
          <a:prstGeom prst="rect">
            <a:avLst/>
          </a:prstGeom>
          <a:noFill/>
        </p:spPr>
        <p:txBody>
          <a:bodyPr wrap="square" rtlCol="0">
            <a:spAutoFit/>
          </a:bodyPr>
          <a:lstStyle/>
          <a:p>
            <a:r>
              <a:rPr lang="en-US" dirty="0">
                <a:latin typeface="+mn-lt"/>
              </a:rPr>
              <a:t>This short spreading sequence is called the pilot </a:t>
            </a:r>
            <a:r>
              <a:rPr lang="en-US" dirty="0" err="1">
                <a:latin typeface="+mn-lt"/>
              </a:rPr>
              <a:t>PNsequence</a:t>
            </a:r>
            <a:r>
              <a:rPr lang="en-US" dirty="0">
                <a:latin typeface="+mn-lt"/>
              </a:rPr>
              <a:t>, and it is based on the following characteristic polynomials used in </a:t>
            </a:r>
            <a:r>
              <a:rPr lang="en-US" dirty="0" err="1">
                <a:latin typeface="+mn-lt"/>
              </a:rPr>
              <a:t>Quadrature</a:t>
            </a:r>
            <a:r>
              <a:rPr lang="en-US" dirty="0">
                <a:latin typeface="+mn-lt"/>
              </a:rPr>
              <a:t> Modulation</a:t>
            </a:r>
          </a:p>
        </p:txBody>
      </p:sp>
      <p:sp>
        <p:nvSpPr>
          <p:cNvPr id="10" name="TextBox 9"/>
          <p:cNvSpPr txBox="1"/>
          <p:nvPr/>
        </p:nvSpPr>
        <p:spPr>
          <a:xfrm>
            <a:off x="642910" y="1071546"/>
            <a:ext cx="7358114" cy="646331"/>
          </a:xfrm>
          <a:prstGeom prst="rect">
            <a:avLst/>
          </a:prstGeom>
          <a:noFill/>
        </p:spPr>
        <p:txBody>
          <a:bodyPr wrap="square" rtlCol="0">
            <a:spAutoFit/>
          </a:bodyPr>
          <a:lstStyle/>
          <a:p>
            <a:r>
              <a:rPr lang="en-US" dirty="0">
                <a:latin typeface="+mn-lt"/>
              </a:rPr>
              <a:t>The long code is specified by the following characteristic polynomial is given below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GB" altLang="en-US" sz="4000" dirty="0"/>
              <a:t>Data Scrambling</a:t>
            </a:r>
          </a:p>
        </p:txBody>
      </p:sp>
      <p:sp>
        <p:nvSpPr>
          <p:cNvPr id="50179" name="Rectangle 5"/>
          <p:cNvSpPr>
            <a:spLocks noGrp="1" noChangeArrowheads="1"/>
          </p:cNvSpPr>
          <p:nvPr>
            <p:ph type="body" idx="1"/>
          </p:nvPr>
        </p:nvSpPr>
        <p:spPr>
          <a:xfrm>
            <a:off x="152400" y="1000108"/>
            <a:ext cx="8839200" cy="5202255"/>
          </a:xfrm>
        </p:spPr>
        <p:txBody>
          <a:bodyPr/>
          <a:lstStyle/>
          <a:p>
            <a:r>
              <a:rPr lang="en-US" sz="2000" dirty="0"/>
              <a:t>After Block </a:t>
            </a:r>
            <a:r>
              <a:rPr lang="en-US" sz="2000" dirty="0" err="1"/>
              <a:t>interleaver</a:t>
            </a:r>
            <a:r>
              <a:rPr lang="en-US" sz="2000" dirty="0"/>
              <a:t>, data is scrambled.</a:t>
            </a:r>
          </a:p>
          <a:p>
            <a:r>
              <a:rPr lang="en-US" sz="2000" dirty="0"/>
              <a:t>Privacy mask</a:t>
            </a:r>
          </a:p>
          <a:p>
            <a:r>
              <a:rPr lang="en-US" sz="2000" dirty="0"/>
              <a:t>Prevent sending of repetitive patterns</a:t>
            </a:r>
          </a:p>
          <a:p>
            <a:pPr lvl="1"/>
            <a:r>
              <a:rPr lang="en-US" sz="2000" dirty="0"/>
              <a:t>Reduces probability of users sending at peak power at same time.</a:t>
            </a:r>
          </a:p>
          <a:p>
            <a:r>
              <a:rPr lang="en-US" sz="2000" dirty="0"/>
              <a:t>Scrambling done by long code </a:t>
            </a:r>
          </a:p>
          <a:p>
            <a:pPr lvl="1"/>
            <a:r>
              <a:rPr lang="en-US" sz="2000" dirty="0"/>
              <a:t>Pseudorandom number generated from 42-bit-long shift register</a:t>
            </a:r>
          </a:p>
          <a:p>
            <a:pPr lvl="1"/>
            <a:r>
              <a:rPr lang="en-US" sz="2000" dirty="0"/>
              <a:t>Shift register initialized with user's electronic serial number</a:t>
            </a:r>
          </a:p>
          <a:p>
            <a:pPr lvl="1"/>
            <a:r>
              <a:rPr lang="en-US" sz="2000" dirty="0"/>
              <a:t>Output of long code generator is at a rate of 1.2288 Mbps</a:t>
            </a:r>
          </a:p>
          <a:p>
            <a:pPr lvl="2"/>
            <a:r>
              <a:rPr lang="en-US" sz="2000" dirty="0"/>
              <a:t>64 times 19.2 kbps</a:t>
            </a:r>
          </a:p>
          <a:p>
            <a:pPr lvl="2"/>
            <a:r>
              <a:rPr lang="en-US" sz="2000" dirty="0"/>
              <a:t>One bit in 64 selected (by the decimator function)</a:t>
            </a:r>
          </a:p>
          <a:p>
            <a:pPr lvl="2"/>
            <a:r>
              <a:rPr lang="en-US" sz="2000" dirty="0"/>
              <a:t>Resulting stream XOR </a:t>
            </a:r>
            <a:r>
              <a:rPr lang="en-US" sz="2000" dirty="0" err="1"/>
              <a:t>ed</a:t>
            </a:r>
            <a:r>
              <a:rPr lang="en-US" sz="2000" dirty="0"/>
              <a:t> with output of block </a:t>
            </a:r>
            <a:r>
              <a:rPr lang="en-US" sz="2000" dirty="0" err="1"/>
              <a:t>interleaver</a:t>
            </a:r>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71414"/>
            <a:ext cx="9144000" cy="928694"/>
          </a:xfrm>
        </p:spPr>
        <p:txBody>
          <a:bodyPr/>
          <a:lstStyle/>
          <a:p>
            <a:r>
              <a:rPr lang="en-GB" altLang="en-US" sz="3600" dirty="0"/>
              <a:t>Power Control</a:t>
            </a:r>
          </a:p>
        </p:txBody>
      </p:sp>
      <p:sp>
        <p:nvSpPr>
          <p:cNvPr id="51203" name="Rectangle 5"/>
          <p:cNvSpPr>
            <a:spLocks noGrp="1" noChangeArrowheads="1"/>
          </p:cNvSpPr>
          <p:nvPr>
            <p:ph type="body" idx="1"/>
          </p:nvPr>
        </p:nvSpPr>
        <p:spPr>
          <a:xfrm>
            <a:off x="428596" y="857232"/>
            <a:ext cx="8358246" cy="5345131"/>
          </a:xfrm>
        </p:spPr>
        <p:txBody>
          <a:bodyPr/>
          <a:lstStyle/>
          <a:p>
            <a:r>
              <a:rPr lang="en-US" sz="2000" dirty="0"/>
              <a:t>To minimize the average BER for each user, IS-95 strives to force each user</a:t>
            </a:r>
          </a:p>
          <a:p>
            <a:pPr>
              <a:buNone/>
            </a:pPr>
            <a:r>
              <a:rPr lang="en-US" sz="2000" dirty="0"/>
              <a:t>	to provide the same power level at the base station receiver.</a:t>
            </a:r>
          </a:p>
          <a:p>
            <a:r>
              <a:rPr lang="en-US" sz="2000" dirty="0"/>
              <a:t>both the signal and interference are continually varying, power control updates are sent by the base station every 1.25 </a:t>
            </a:r>
            <a:r>
              <a:rPr lang="en-US" sz="2000" dirty="0" err="1"/>
              <a:t>ms.</a:t>
            </a:r>
            <a:r>
              <a:rPr lang="en-US" sz="2000" dirty="0"/>
              <a:t> </a:t>
            </a:r>
          </a:p>
          <a:p>
            <a:r>
              <a:rPr lang="en-US" sz="2000" dirty="0"/>
              <a:t>Power control commands are sent to each subscriber unit on the forward control </a:t>
            </a:r>
            <a:r>
              <a:rPr lang="en-US" sz="2000" dirty="0" err="1"/>
              <a:t>subchannel</a:t>
            </a:r>
            <a:r>
              <a:rPr lang="en-US" sz="2000" dirty="0"/>
              <a:t> which instruct the mobile to raise or lower its transmitted power in 1 dB steps.</a:t>
            </a:r>
          </a:p>
          <a:p>
            <a:r>
              <a:rPr lang="en-US" sz="2000" dirty="0"/>
              <a:t>Power control bits are transmitted by using puncturing techniques.</a:t>
            </a:r>
          </a:p>
          <a:p>
            <a:r>
              <a:rPr lang="en-US" sz="2000" dirty="0"/>
              <a:t>During a 1.25 ms period, twenty-four data symbols are transmitted, and IS-95 specifies sixteen possible power control group positions for the power control bit.</a:t>
            </a:r>
          </a:p>
          <a:p>
            <a:r>
              <a:rPr lang="en-US" sz="2000" dirty="0"/>
              <a:t>Each position corresponds to one of the first sixteen modulation symbols.</a:t>
            </a:r>
          </a:p>
          <a:p>
            <a:r>
              <a:rPr lang="en-US" sz="2000" dirty="0"/>
              <a:t>Twenty-four bits from the long code decimator are used for data scrambling in a period of 1.25 ms</a:t>
            </a:r>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214290"/>
            <a:ext cx="9144000" cy="571504"/>
          </a:xfrm>
        </p:spPr>
        <p:txBody>
          <a:bodyPr/>
          <a:lstStyle/>
          <a:p>
            <a:r>
              <a:rPr lang="en-US" sz="3600" dirty="0"/>
              <a:t/>
            </a:r>
            <a:br>
              <a:rPr lang="en-US" sz="3600" dirty="0"/>
            </a:br>
            <a:r>
              <a:rPr lang="en-US" sz="3600" dirty="0"/>
              <a:t>Orthogonal Covering</a:t>
            </a:r>
            <a:br>
              <a:rPr lang="en-US" sz="3600" dirty="0"/>
            </a:br>
            <a:endParaRPr lang="en-GB" altLang="en-US" sz="3600" dirty="0"/>
          </a:p>
        </p:txBody>
      </p:sp>
      <p:sp>
        <p:nvSpPr>
          <p:cNvPr id="51203" name="Rectangle 5"/>
          <p:cNvSpPr>
            <a:spLocks noGrp="1" noChangeArrowheads="1"/>
          </p:cNvSpPr>
          <p:nvPr>
            <p:ph type="body" idx="1"/>
          </p:nvPr>
        </p:nvSpPr>
        <p:spPr>
          <a:xfrm>
            <a:off x="152400" y="857232"/>
            <a:ext cx="8839200" cy="5345131"/>
          </a:xfrm>
        </p:spPr>
        <p:txBody>
          <a:bodyPr/>
          <a:lstStyle/>
          <a:p>
            <a:pPr algn="just"/>
            <a:r>
              <a:rPr lang="en-US" sz="2000" dirty="0"/>
              <a:t>Each traffic channel transmitted on the forward CDMA channel is spread with a Walsh function at a fixed chip rate of 1.2288 </a:t>
            </a:r>
            <a:r>
              <a:rPr lang="en-US" sz="2000" dirty="0" err="1"/>
              <a:t>Mcps</a:t>
            </a:r>
            <a:r>
              <a:rPr lang="en-US" sz="2000" dirty="0"/>
              <a:t>. </a:t>
            </a:r>
          </a:p>
          <a:p>
            <a:pPr algn="just"/>
            <a:r>
              <a:rPr lang="en-US" sz="2000" dirty="0"/>
              <a:t>The Walsh functions comprise of sixty-four binary sequences, each of length 64, which are completely orthogonal to each other and provide orthogonal channelization for all users on the forward link.</a:t>
            </a:r>
          </a:p>
          <a:p>
            <a:pPr algn="just"/>
            <a:r>
              <a:rPr lang="en-US" sz="2000" dirty="0"/>
              <a:t>The Walsh functions comprise of sixty-four binary sequences, each of length 64, which are completely orthogonal to each other and provide orthogonal channelization for all users on the forward link. </a:t>
            </a:r>
          </a:p>
          <a:p>
            <a:pPr algn="just"/>
            <a:r>
              <a:rPr lang="en-US" sz="2000" dirty="0"/>
              <a:t>A user that is spread using Walsh function n is assigned channel number n (n = 0 to 63). </a:t>
            </a:r>
          </a:p>
          <a:p>
            <a:pPr algn="just"/>
            <a:r>
              <a:rPr lang="en-US" sz="2000" dirty="0"/>
              <a:t>The Walsh sequence repeats every 52.083 µs, which is equal to one coded data symbol. In other words, each data symbol is spread by 64 Walsh chips.</a:t>
            </a:r>
          </a:p>
          <a:p>
            <a:endParaRPr lang="en-US" sz="2000" dirty="0"/>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428596" y="642918"/>
            <a:ext cx="8215370" cy="857272"/>
          </a:xfrm>
        </p:spPr>
        <p:txBody>
          <a:bodyPr/>
          <a:lstStyle/>
          <a:p>
            <a:r>
              <a:rPr lang="en-GB" altLang="en-US" dirty="0"/>
              <a:t>Walsh </a:t>
            </a:r>
            <a:r>
              <a:rPr lang="en-GB" altLang="en-US" dirty="0" err="1"/>
              <a:t>Hadamard</a:t>
            </a:r>
            <a:r>
              <a:rPr lang="en-GB" altLang="en-US" dirty="0"/>
              <a:t> Matrix</a:t>
            </a:r>
          </a:p>
        </p:txBody>
      </p:sp>
      <p:sp>
        <p:nvSpPr>
          <p:cNvPr id="52227" name="Rectangle 5"/>
          <p:cNvSpPr>
            <a:spLocks noGrp="1" noChangeArrowheads="1"/>
          </p:cNvSpPr>
          <p:nvPr>
            <p:ph type="body" idx="1"/>
          </p:nvPr>
        </p:nvSpPr>
        <p:spPr>
          <a:xfrm>
            <a:off x="152400" y="2143117"/>
            <a:ext cx="8839200" cy="3714776"/>
          </a:xfrm>
        </p:spPr>
        <p:txBody>
          <a:bodyPr/>
          <a:lstStyle/>
          <a:p>
            <a:pPr>
              <a:lnSpc>
                <a:spcPct val="90000"/>
              </a:lnSpc>
              <a:buNone/>
            </a:pPr>
            <a:endParaRPr lang="en-GB" altLang="en-US" dirty="0"/>
          </a:p>
        </p:txBody>
      </p:sp>
      <p:pic>
        <p:nvPicPr>
          <p:cNvPr id="2050" name="Picture 2"/>
          <p:cNvPicPr>
            <a:picLocks noChangeAspect="1" noChangeArrowheads="1"/>
          </p:cNvPicPr>
          <p:nvPr/>
        </p:nvPicPr>
        <p:blipFill>
          <a:blip r:embed="rId2"/>
          <a:srcRect/>
          <a:stretch>
            <a:fillRect/>
          </a:stretch>
        </p:blipFill>
        <p:spPr bwMode="auto">
          <a:xfrm>
            <a:off x="142844" y="2000240"/>
            <a:ext cx="8358246" cy="381794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AD97827E-A267-44F0-99A2-526748F6E35A}"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214290"/>
            <a:ext cx="9144000" cy="571504"/>
          </a:xfrm>
        </p:spPr>
        <p:txBody>
          <a:bodyPr/>
          <a:lstStyle/>
          <a:p>
            <a:r>
              <a:rPr lang="en-US" sz="3600" dirty="0"/>
              <a:t/>
            </a:r>
            <a:br>
              <a:rPr lang="en-US" sz="3600" dirty="0"/>
            </a:br>
            <a:r>
              <a:rPr lang="en-US" sz="3600" dirty="0"/>
              <a:t/>
            </a:r>
            <a:br>
              <a:rPr lang="en-US" sz="3600" dirty="0"/>
            </a:br>
            <a:r>
              <a:rPr lang="en-US" sz="3600" dirty="0" err="1"/>
              <a:t>Quadrature</a:t>
            </a:r>
            <a:r>
              <a:rPr lang="en-US" sz="3600" dirty="0"/>
              <a:t> Modulation</a:t>
            </a:r>
            <a:br>
              <a:rPr lang="en-US" sz="3600" dirty="0"/>
            </a:br>
            <a:r>
              <a:rPr lang="en-US" sz="3600" dirty="0"/>
              <a:t/>
            </a:r>
            <a:br>
              <a:rPr lang="en-US" sz="3600" dirty="0"/>
            </a:br>
            <a:endParaRPr lang="en-GB" altLang="en-US" sz="3600" dirty="0"/>
          </a:p>
        </p:txBody>
      </p:sp>
      <p:sp>
        <p:nvSpPr>
          <p:cNvPr id="51203" name="Rectangle 5"/>
          <p:cNvSpPr>
            <a:spLocks noGrp="1" noChangeArrowheads="1"/>
          </p:cNvSpPr>
          <p:nvPr>
            <p:ph type="body" idx="1"/>
          </p:nvPr>
        </p:nvSpPr>
        <p:spPr>
          <a:xfrm>
            <a:off x="152400" y="857232"/>
            <a:ext cx="8839200" cy="5345131"/>
          </a:xfrm>
        </p:spPr>
        <p:txBody>
          <a:bodyPr/>
          <a:lstStyle/>
          <a:p>
            <a:pPr algn="just"/>
            <a:r>
              <a:rPr lang="en-US" sz="2000" dirty="0"/>
              <a:t>After the orthogonal covering, symbols are spread in </a:t>
            </a:r>
            <a:r>
              <a:rPr lang="en-US" sz="2000" dirty="0" err="1"/>
              <a:t>quadrature</a:t>
            </a:r>
            <a:r>
              <a:rPr lang="en-US" sz="2000" dirty="0"/>
              <a:t>.</a:t>
            </a:r>
          </a:p>
          <a:p>
            <a:r>
              <a:rPr lang="en-US" sz="2000" dirty="0"/>
              <a:t>A short binary spreading sequence, with a period of chips, is used for easy acquisition and synchronization at each mobile receiver and is</a:t>
            </a:r>
          </a:p>
          <a:p>
            <a:pPr>
              <a:buNone/>
            </a:pPr>
            <a:r>
              <a:rPr lang="en-US" sz="2000" dirty="0"/>
              <a:t>	used for modulation. </a:t>
            </a:r>
          </a:p>
          <a:p>
            <a:pPr>
              <a:buNone/>
            </a:pPr>
            <a:r>
              <a:rPr lang="en-US" sz="2000" dirty="0"/>
              <a:t>      This short spreading sequence is called the pilot PN sequence, and it is based on the characteristic polynomials P</a:t>
            </a:r>
            <a:r>
              <a:rPr lang="en-US" sz="2000" baseline="-25000" dirty="0"/>
              <a:t> I</a:t>
            </a:r>
            <a:r>
              <a:rPr lang="en-US" sz="2000" dirty="0"/>
              <a:t> &amp; P</a:t>
            </a:r>
            <a:r>
              <a:rPr lang="en-US" sz="2000" baseline="-25000" dirty="0"/>
              <a:t> Q</a:t>
            </a:r>
            <a:endParaRPr lang="en-US" sz="2000" dirty="0"/>
          </a:p>
          <a:p>
            <a:r>
              <a:rPr lang="en-US" sz="2000" dirty="0"/>
              <a:t>Based on the characteristic polynomials, the pilot PN sequences </a:t>
            </a:r>
            <a:r>
              <a:rPr lang="en-US" sz="2000" dirty="0" err="1"/>
              <a:t>i</a:t>
            </a:r>
            <a:r>
              <a:rPr lang="en-US" sz="2000" dirty="0"/>
              <a:t>(n) and</a:t>
            </a:r>
          </a:p>
          <a:p>
            <a:pPr>
              <a:buNone/>
            </a:pPr>
            <a:r>
              <a:rPr lang="en-US" sz="2000" dirty="0"/>
              <a:t>	q(n) are generated by  linear recursions.</a:t>
            </a:r>
          </a:p>
          <a:p>
            <a:r>
              <a:rPr lang="en-US" sz="2000" dirty="0"/>
              <a:t>The initial state of both land Q pilot PN sequences is defined as the state in</a:t>
            </a:r>
          </a:p>
          <a:p>
            <a:pPr>
              <a:buNone/>
            </a:pPr>
            <a:r>
              <a:rPr lang="en-US" sz="2000" dirty="0"/>
              <a:t>	which the output of the pilot PN sequence generator is the first '1' output</a:t>
            </a:r>
          </a:p>
          <a:p>
            <a:r>
              <a:rPr lang="en-US" sz="2000" dirty="0"/>
              <a:t>following fifteen consecutive '0' outputs. </a:t>
            </a:r>
          </a:p>
          <a:p>
            <a:r>
              <a:rPr lang="en-US" sz="2000" dirty="0"/>
              <a:t>The chip rates for the pilot PN sequences are 1.2288 </a:t>
            </a:r>
            <a:r>
              <a:rPr lang="en-US" sz="2000" dirty="0" err="1"/>
              <a:t>Mcps</a:t>
            </a:r>
            <a:r>
              <a:rPr lang="en-US" sz="2000" dirty="0"/>
              <a:t>. The binary I and Q outputs of the </a:t>
            </a:r>
            <a:r>
              <a:rPr lang="en-US" sz="2000" dirty="0" err="1"/>
              <a:t>quadrature</a:t>
            </a:r>
            <a:r>
              <a:rPr lang="en-US" sz="2000" dirty="0"/>
              <a:t> spreading are mapped into phase accordingly. </a:t>
            </a:r>
          </a:p>
          <a:p>
            <a:endParaRPr lang="en-US" sz="2000" dirty="0"/>
          </a:p>
          <a:p>
            <a:pPr>
              <a:buNone/>
            </a:pPr>
            <a:endParaRPr lang="en-US" sz="2000" dirty="0"/>
          </a:p>
          <a:p>
            <a:endParaRPr lang="en-US" sz="2000" dirty="0"/>
          </a:p>
          <a:p>
            <a:pPr>
              <a:buNone/>
            </a:pPr>
            <a:endParaRPr lang="en-US" sz="2000" dirty="0"/>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CDMA I and Q Mapping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27</a:t>
            </a:fld>
            <a:endParaRPr lang="en-US"/>
          </a:p>
        </p:txBody>
      </p:sp>
      <p:pic>
        <p:nvPicPr>
          <p:cNvPr id="3074" name="Picture 2"/>
          <p:cNvPicPr>
            <a:picLocks noChangeAspect="1" noChangeArrowheads="1"/>
          </p:cNvPicPr>
          <p:nvPr/>
        </p:nvPicPr>
        <p:blipFill>
          <a:blip r:embed="rId2"/>
          <a:srcRect/>
          <a:stretch>
            <a:fillRect/>
          </a:stretch>
        </p:blipFill>
        <p:spPr bwMode="auto">
          <a:xfrm>
            <a:off x="1200150" y="1681163"/>
            <a:ext cx="6743700" cy="34956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altLang="en-US" dirty="0"/>
              <a:t>CDMA-Reverse Channel</a:t>
            </a:r>
          </a:p>
        </p:txBody>
      </p:sp>
      <p:pic>
        <p:nvPicPr>
          <p:cNvPr id="25603" name="Picture 26" descr="F11_17"/>
          <p:cNvPicPr>
            <a:picLocks noGrp="1" noChangeAspect="1" noChangeArrowheads="1"/>
          </p:cNvPicPr>
          <p:nvPr>
            <p:ph idx="1"/>
          </p:nvPr>
        </p:nvPicPr>
        <p:blipFill>
          <a:blip r:embed="rId3">
            <a:lum bright="-20000" contrast="40000"/>
          </a:blip>
          <a:srcRect/>
          <a:stretch>
            <a:fillRect/>
          </a:stretch>
        </p:blipFill>
        <p:spPr>
          <a:xfrm>
            <a:off x="571472" y="1795463"/>
            <a:ext cx="8072494" cy="4205305"/>
          </a:xfrm>
          <a:noFill/>
        </p:spPr>
      </p:pic>
      <p:sp>
        <p:nvSpPr>
          <p:cNvPr id="4" name="Slide Number Placeholder 3"/>
          <p:cNvSpPr>
            <a:spLocks noGrp="1"/>
          </p:cNvSpPr>
          <p:nvPr>
            <p:ph type="sldNum" sz="quarter" idx="12"/>
          </p:nvPr>
        </p:nvSpPr>
        <p:spPr/>
        <p:txBody>
          <a:bodyPr/>
          <a:lstStyle/>
          <a:p>
            <a:pPr>
              <a:defRPr/>
            </a:pPr>
            <a:fld id="{AD97827E-A267-44F0-99A2-526748F6E35A}"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altLang="en-US" dirty="0"/>
              <a:t>CDMA-Reverse Channel</a:t>
            </a:r>
            <a:endParaRPr lang="en-GB" altLang="en-US" dirty="0"/>
          </a:p>
        </p:txBody>
      </p:sp>
      <p:sp>
        <p:nvSpPr>
          <p:cNvPr id="52227" name="Rectangle 5"/>
          <p:cNvSpPr>
            <a:spLocks noGrp="1" noChangeArrowheads="1"/>
          </p:cNvSpPr>
          <p:nvPr>
            <p:ph type="body" idx="1"/>
          </p:nvPr>
        </p:nvSpPr>
        <p:spPr>
          <a:xfrm>
            <a:off x="152400" y="928670"/>
            <a:ext cx="8839200" cy="5273693"/>
          </a:xfrm>
        </p:spPr>
        <p:txBody>
          <a:bodyPr/>
          <a:lstStyle/>
          <a:p>
            <a:r>
              <a:rPr lang="en-US" sz="2000" dirty="0"/>
              <a:t>User data on the reverse channel are grouped into 20 ms frames. </a:t>
            </a:r>
          </a:p>
          <a:p>
            <a:r>
              <a:rPr lang="en-US" sz="2000" dirty="0"/>
              <a:t>All data transmitted on the reverse channel are </a:t>
            </a:r>
            <a:r>
              <a:rPr lang="en-US" sz="2000" dirty="0" err="1"/>
              <a:t>convolutionally</a:t>
            </a:r>
            <a:r>
              <a:rPr lang="en-US" sz="2000" dirty="0"/>
              <a:t> encoded, block interleaved, modulated by a 64-ary orthogonal modulation, and spread prior to transmission.</a:t>
            </a:r>
          </a:p>
          <a:p>
            <a:r>
              <a:rPr lang="en-US" sz="2000" dirty="0"/>
              <a:t>The speech or user data rate in the reverse channel may be sent at 9600, 4800, 2400, or 1200 bps.</a:t>
            </a:r>
          </a:p>
          <a:p>
            <a:r>
              <a:rPr lang="en-US" sz="2000" dirty="0"/>
              <a:t>The reverse CDMA channels are made up of access channels (AC) and reverse traffic channels (RTC). </a:t>
            </a:r>
          </a:p>
          <a:p>
            <a:r>
              <a:rPr lang="en-US" sz="2000" dirty="0"/>
              <a:t>Both share the same frequency assignment, and each Traffic/Access channel is identified by a distinct user long code</a:t>
            </a:r>
            <a:r>
              <a:rPr lang="en-US" sz="2400" dirty="0"/>
              <a:t>.</a:t>
            </a:r>
          </a:p>
          <a:p>
            <a:r>
              <a:rPr lang="en-US" sz="2000" dirty="0"/>
              <a:t>The Reverse CDMA channel may contain a maximum of 32 ACs per supported paging channel. While the RTC operates on a variable data rate, the AC works at a fixed data rate of 4800 bps.</a:t>
            </a:r>
          </a:p>
          <a:p>
            <a:pPr>
              <a:buNone/>
            </a:pPr>
            <a:endParaRPr lang="en-US" sz="2400" dirty="0"/>
          </a:p>
          <a:p>
            <a:endParaRPr lang="en-US" sz="2400" dirty="0"/>
          </a:p>
          <a:p>
            <a:pPr>
              <a:lnSpc>
                <a:spcPct val="90000"/>
              </a:lnSpc>
            </a:pPr>
            <a:endParaRPr lang="en-GB" alt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xfrm>
            <a:off x="0" y="142852"/>
            <a:ext cx="9144000" cy="1000148"/>
          </a:xfrm>
        </p:spPr>
        <p:txBody>
          <a:bodyPr/>
          <a:lstStyle/>
          <a:p>
            <a:r>
              <a:rPr lang="en-US" dirty="0"/>
              <a:t>Code Division Multiple Access</a:t>
            </a:r>
            <a:r>
              <a:rPr lang="en-GB" altLang="en-US" dirty="0"/>
              <a:t> </a:t>
            </a:r>
          </a:p>
        </p:txBody>
      </p:sp>
      <p:sp>
        <p:nvSpPr>
          <p:cNvPr id="39939" name="Rectangle 7"/>
          <p:cNvSpPr>
            <a:spLocks noGrp="1" noChangeArrowheads="1"/>
          </p:cNvSpPr>
          <p:nvPr>
            <p:ph type="body" idx="1"/>
          </p:nvPr>
        </p:nvSpPr>
        <p:spPr>
          <a:xfrm>
            <a:off x="152400" y="1143000"/>
            <a:ext cx="8634442" cy="5214958"/>
          </a:xfrm>
        </p:spPr>
        <p:txBody>
          <a:bodyPr/>
          <a:lstStyle/>
          <a:p>
            <a:pPr algn="just"/>
            <a:r>
              <a:rPr lang="en-US" sz="2000" dirty="0"/>
              <a:t>A digital cellular system based on CDMA which promises increased capacity  and has been standardized as Interim Standard 95 (IS-95) by the U.S Telecommunications Industry Association (TIA).</a:t>
            </a:r>
          </a:p>
          <a:p>
            <a:pPr algn="just"/>
            <a:endParaRPr lang="en-US" sz="2000" dirty="0"/>
          </a:p>
          <a:p>
            <a:pPr algn="just"/>
            <a:r>
              <a:rPr lang="en-US" sz="2000" dirty="0"/>
              <a:t>IS-95 allows each user within a cell to use the same radio channel, and users in adjacent cells also use the same radio channel, since this is a direct sequence spread spectrum CDMA system .</a:t>
            </a:r>
          </a:p>
          <a:p>
            <a:pPr marL="0" indent="0" algn="just">
              <a:buNone/>
            </a:pPr>
            <a:endParaRPr lang="en-US" sz="2000" dirty="0"/>
          </a:p>
          <a:p>
            <a:pPr algn="just"/>
            <a:r>
              <a:rPr lang="en-US" sz="2000" dirty="0"/>
              <a:t>The IS-95 system is designed to be  compatible with the existing U.S. analog cellular system (AMPS) frequency band, hence mobiles and base stations can be economically produced for dual mode operation.</a:t>
            </a:r>
          </a:p>
          <a:p>
            <a:pPr marL="0" indent="0" algn="just">
              <a:buNone/>
            </a:pPr>
            <a:endParaRPr lang="en-US" sz="2000" dirty="0"/>
          </a:p>
          <a:p>
            <a:pPr algn="just"/>
            <a:r>
              <a:rPr lang="en-US" sz="2000" dirty="0"/>
              <a:t>To facilitate graceful transition from AMPS to CDMA, each IS-95 channel occupies 1.25 MHz of spectrum on each one-way link.</a:t>
            </a:r>
          </a:p>
          <a:p>
            <a:pPr marL="0" indent="0" algn="just">
              <a:buNone/>
            </a:pPr>
            <a:endParaRPr lang="en-US" sz="2000" dirty="0"/>
          </a:p>
          <a:p>
            <a:pPr algn="just"/>
            <a:endParaRPr lang="en-US" sz="2000" dirty="0"/>
          </a:p>
          <a:p>
            <a:pPr algn="just"/>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title"/>
          </p:nvPr>
        </p:nvSpPr>
        <p:spPr>
          <a:xfrm>
            <a:off x="0" y="214290"/>
            <a:ext cx="9144000" cy="571504"/>
          </a:xfrm>
        </p:spPr>
        <p:txBody>
          <a:bodyPr/>
          <a:lstStyle/>
          <a:p>
            <a:r>
              <a:rPr lang="en-GB" altLang="en-US" dirty="0"/>
              <a:t/>
            </a:r>
            <a:br>
              <a:rPr lang="en-GB" altLang="en-US" dirty="0"/>
            </a:br>
            <a:r>
              <a:rPr lang="en-GB" altLang="en-US" sz="4000" dirty="0"/>
              <a:t>Reverse Link Processing</a:t>
            </a:r>
            <a:r>
              <a:rPr lang="en-GB" altLang="en-US" dirty="0"/>
              <a:t/>
            </a:r>
            <a:br>
              <a:rPr lang="en-GB" altLang="en-US" dirty="0"/>
            </a:br>
            <a:r>
              <a:rPr lang="en-GB" altLang="en-US" dirty="0"/>
              <a:t> </a:t>
            </a:r>
          </a:p>
        </p:txBody>
      </p:sp>
      <p:sp>
        <p:nvSpPr>
          <p:cNvPr id="55299" name="Rectangle 7"/>
          <p:cNvSpPr>
            <a:spLocks noGrp="1" noChangeArrowheads="1"/>
          </p:cNvSpPr>
          <p:nvPr>
            <p:ph type="body" idx="1"/>
          </p:nvPr>
        </p:nvSpPr>
        <p:spPr>
          <a:xfrm>
            <a:off x="152400" y="857232"/>
            <a:ext cx="8839200" cy="5345131"/>
          </a:xfrm>
        </p:spPr>
        <p:txBody>
          <a:bodyPr/>
          <a:lstStyle/>
          <a:p>
            <a:pPr algn="just">
              <a:buNone/>
            </a:pPr>
            <a:r>
              <a:rPr lang="en-US" sz="2000" b="1" dirty="0" err="1"/>
              <a:t>Convolutional</a:t>
            </a:r>
            <a:r>
              <a:rPr lang="en-US" sz="2000" b="1" dirty="0"/>
              <a:t> Encoder and Symbol Repetition</a:t>
            </a:r>
          </a:p>
          <a:p>
            <a:r>
              <a:rPr lang="en-US" sz="2000" dirty="0"/>
              <a:t>The </a:t>
            </a:r>
            <a:r>
              <a:rPr lang="en-US" sz="2000" dirty="0" err="1"/>
              <a:t>convolutional</a:t>
            </a:r>
            <a:r>
              <a:rPr lang="en-US" sz="2000" dirty="0"/>
              <a:t> coder used in the reverse traffic channel is rate 1/3 and</a:t>
            </a:r>
          </a:p>
          <a:p>
            <a:r>
              <a:rPr lang="en-US" sz="2000" dirty="0"/>
              <a:t>constraint length 9. </a:t>
            </a:r>
          </a:p>
          <a:p>
            <a:r>
              <a:rPr lang="en-US" sz="2000" dirty="0"/>
              <a:t>The three generator vectors g0, g1, and g2 are 557 (octal), 663 (octal), and 771 (octal), respectively.</a:t>
            </a:r>
          </a:p>
          <a:p>
            <a:pPr algn="just"/>
            <a:r>
              <a:rPr lang="en-US" sz="2000" dirty="0"/>
              <a:t>Coded bits after the </a:t>
            </a:r>
            <a:r>
              <a:rPr lang="en-US" sz="2000" dirty="0" err="1"/>
              <a:t>convolutional</a:t>
            </a:r>
            <a:r>
              <a:rPr lang="en-US" sz="2000" dirty="0"/>
              <a:t> encoder are repeated before interleaving</a:t>
            </a:r>
          </a:p>
          <a:p>
            <a:pPr algn="just">
              <a:buNone/>
            </a:pPr>
            <a:r>
              <a:rPr lang="en-US" sz="2000" dirty="0"/>
              <a:t>	when the data rate is less than 9600 bps. This is identical to the method used on</a:t>
            </a:r>
          </a:p>
          <a:p>
            <a:pPr algn="just">
              <a:buNone/>
            </a:pPr>
            <a:r>
              <a:rPr lang="en-US" sz="2000" dirty="0"/>
              <a:t>	the forward channel. </a:t>
            </a:r>
          </a:p>
          <a:p>
            <a:pPr algn="just"/>
            <a:r>
              <a:rPr lang="en-US" sz="2000" dirty="0"/>
              <a:t>After repetition, the symbol rate out of the coder is fixed at 28,800 bps.</a:t>
            </a:r>
          </a:p>
          <a:p>
            <a:pPr>
              <a:lnSpc>
                <a:spcPct val="90000"/>
              </a:lnSpc>
              <a:buNone/>
            </a:pPr>
            <a:endParaRPr lang="en-US" sz="2000" dirty="0"/>
          </a:p>
          <a:p>
            <a:pPr>
              <a:buNone/>
            </a:pPr>
            <a:r>
              <a:rPr lang="en-US" sz="2000" b="1" dirty="0"/>
              <a:t>Block </a:t>
            </a:r>
            <a:r>
              <a:rPr lang="en-US" sz="2000" b="1" dirty="0" err="1"/>
              <a:t>interleaver</a:t>
            </a:r>
            <a:endParaRPr lang="en-US" sz="2000" b="1" dirty="0"/>
          </a:p>
          <a:p>
            <a:r>
              <a:rPr lang="en-US" sz="2000" dirty="0"/>
              <a:t>performed following </a:t>
            </a:r>
            <a:r>
              <a:rPr lang="en-US" sz="2000" dirty="0" err="1"/>
              <a:t>convolutional</a:t>
            </a:r>
            <a:r>
              <a:rPr lang="en-US" sz="2000" dirty="0"/>
              <a:t> encoding and repetition. </a:t>
            </a:r>
          </a:p>
          <a:p>
            <a:r>
              <a:rPr lang="en-US" sz="2000" dirty="0"/>
              <a:t>The block </a:t>
            </a:r>
            <a:r>
              <a:rPr lang="en-US" sz="2000" dirty="0" err="1"/>
              <a:t>interleaver</a:t>
            </a:r>
            <a:r>
              <a:rPr lang="en-US" sz="2000" dirty="0"/>
              <a:t> spans 20 ms, and is an array with 32 rows and 18 columns.</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56"/>
          </a:xfrm>
        </p:spPr>
        <p:txBody>
          <a:bodyPr/>
          <a:lstStyle/>
          <a:p>
            <a:r>
              <a:rPr lang="en-GB" altLang="en-US" dirty="0"/>
              <a:t>Reverse Link Processing-Contd.</a:t>
            </a:r>
            <a:endParaRPr lang="en-US" dirty="0"/>
          </a:p>
        </p:txBody>
      </p:sp>
      <p:sp>
        <p:nvSpPr>
          <p:cNvPr id="3" name="Content Placeholder 2"/>
          <p:cNvSpPr>
            <a:spLocks noGrp="1"/>
          </p:cNvSpPr>
          <p:nvPr>
            <p:ph idx="1"/>
          </p:nvPr>
        </p:nvSpPr>
        <p:spPr>
          <a:xfrm>
            <a:off x="152400" y="928670"/>
            <a:ext cx="8839200" cy="5273693"/>
          </a:xfrm>
        </p:spPr>
        <p:txBody>
          <a:bodyPr/>
          <a:lstStyle/>
          <a:p>
            <a:pPr>
              <a:buNone/>
            </a:pPr>
            <a:r>
              <a:rPr lang="en-US" sz="2000" b="1" dirty="0"/>
              <a:t>Orthogonal Modulation</a:t>
            </a:r>
            <a:r>
              <a:rPr lang="en-US" sz="2000" dirty="0"/>
              <a:t>:</a:t>
            </a:r>
          </a:p>
          <a:p>
            <a:r>
              <a:rPr lang="en-US" sz="2000" dirty="0"/>
              <a:t>A 64-ary orthogonal modulation is used for the reverse CDMA channel. </a:t>
            </a:r>
          </a:p>
          <a:p>
            <a:r>
              <a:rPr lang="en-US" sz="2000" dirty="0"/>
              <a:t>One of sixty-four possible Walsh functions is transmitted for each group of six coded bits. </a:t>
            </a:r>
          </a:p>
          <a:p>
            <a:r>
              <a:rPr lang="en-US" sz="2000" dirty="0"/>
              <a:t>Within a Walsh function, sixty-four Walsh chips are transmitted. </a:t>
            </a:r>
          </a:p>
          <a:p>
            <a:r>
              <a:rPr lang="en-US" sz="2000" dirty="0"/>
              <a:t>Walsh function is selected according to the following formula:</a:t>
            </a:r>
          </a:p>
          <a:p>
            <a:pPr>
              <a:buNone/>
            </a:pPr>
            <a:r>
              <a:rPr lang="en-US" sz="2000" dirty="0"/>
              <a:t>	Walsh function number = c</a:t>
            </a:r>
            <a:r>
              <a:rPr lang="en-US" sz="2000" baseline="-25000" dirty="0"/>
              <a:t> 0</a:t>
            </a:r>
            <a:r>
              <a:rPr lang="en-US" sz="2000" dirty="0"/>
              <a:t> + 2c</a:t>
            </a:r>
            <a:r>
              <a:rPr lang="en-US" sz="2000" baseline="-25000" dirty="0"/>
              <a:t> 1</a:t>
            </a:r>
            <a:r>
              <a:rPr lang="en-US" sz="2000" dirty="0"/>
              <a:t>+ 4c</a:t>
            </a:r>
            <a:r>
              <a:rPr lang="en-US" sz="2000" baseline="-25000" dirty="0"/>
              <a:t> 2</a:t>
            </a:r>
            <a:r>
              <a:rPr lang="en-US" sz="2000" dirty="0"/>
              <a:t> + 5c</a:t>
            </a:r>
            <a:r>
              <a:rPr lang="en-US" sz="2000" baseline="-25000" dirty="0"/>
              <a:t> 3</a:t>
            </a:r>
            <a:r>
              <a:rPr lang="en-US" sz="2000" dirty="0"/>
              <a:t> + 16c</a:t>
            </a:r>
            <a:r>
              <a:rPr lang="en-US" sz="2000" baseline="-25000" dirty="0"/>
              <a:t> 4</a:t>
            </a:r>
            <a:r>
              <a:rPr lang="en-US" sz="2000" dirty="0"/>
              <a:t> + 32c</a:t>
            </a:r>
            <a:r>
              <a:rPr lang="en-US" sz="2000" baseline="-25000" dirty="0"/>
              <a:t> 5</a:t>
            </a:r>
            <a:r>
              <a:rPr lang="en-US" sz="2000" dirty="0"/>
              <a:t>,</a:t>
            </a:r>
          </a:p>
          <a:p>
            <a:pPr>
              <a:buNone/>
            </a:pPr>
            <a:r>
              <a:rPr lang="en-US" sz="2000" dirty="0"/>
              <a:t>	where c</a:t>
            </a:r>
            <a:r>
              <a:rPr lang="en-US" sz="2000" baseline="-25000" dirty="0"/>
              <a:t>5</a:t>
            </a:r>
            <a:r>
              <a:rPr lang="en-US" sz="2000" dirty="0"/>
              <a:t> represents the last coded bit and c</a:t>
            </a:r>
            <a:r>
              <a:rPr lang="en-US" sz="2000" baseline="-25000" dirty="0"/>
              <a:t>0</a:t>
            </a:r>
            <a:r>
              <a:rPr lang="en-US" sz="2000" dirty="0"/>
              <a:t> represents the first coded bit of each group of six coded symbols that are used to select a Walsh function. Walsh chips are transmitted at a rate of 307.2 </a:t>
            </a:r>
            <a:r>
              <a:rPr lang="en-US" sz="2000" dirty="0" err="1"/>
              <a:t>kcps</a:t>
            </a:r>
            <a:endParaRPr lang="en-US" sz="2000" dirty="0"/>
          </a:p>
          <a:p>
            <a:pPr>
              <a:buNone/>
            </a:pPr>
            <a:r>
              <a:rPr lang="en-US" sz="2000" dirty="0"/>
              <a:t>	28.8 kbps x (64 Walsh chips) / (6 coded bits) = 307.2 kbps</a:t>
            </a:r>
          </a:p>
          <a:p>
            <a:r>
              <a:rPr lang="en-US" sz="2000" dirty="0"/>
              <a:t>Walsh functions are used for different purposes on the forward and reverse channels. On the forward channel, Walsh functions are used for spreading</a:t>
            </a:r>
          </a:p>
          <a:p>
            <a:pPr>
              <a:buNone/>
            </a:pPr>
            <a:r>
              <a:rPr lang="en-US" sz="2000" dirty="0"/>
              <a:t>	to denote a particular user channel, while on the reverse channel, Walsh</a:t>
            </a:r>
          </a:p>
          <a:p>
            <a:pPr>
              <a:buNone/>
            </a:pPr>
            <a:r>
              <a:rPr lang="en-US" sz="2000" dirty="0"/>
              <a:t>	functions are used for data modulation.</a:t>
            </a:r>
          </a:p>
          <a:p>
            <a:pPr>
              <a:buNone/>
            </a:pPr>
            <a:endParaRPr lang="en-US" sz="2000" dirty="0"/>
          </a:p>
          <a:p>
            <a:pPr>
              <a:buNone/>
            </a:pPr>
            <a:endParaRPr lang="en-US" sz="2000" dirty="0"/>
          </a:p>
          <a:p>
            <a:pPr>
              <a:buNone/>
            </a:pPr>
            <a:endParaRPr lang="en-US" sz="2000" dirty="0"/>
          </a:p>
          <a:p>
            <a:pPr>
              <a:buNone/>
            </a:pPr>
            <a:endParaRPr lang="en-US" sz="2000" dirty="0"/>
          </a:p>
          <a:p>
            <a:endParaRPr lang="en-GB" altLang="en-US" sz="2000" dirty="0"/>
          </a:p>
          <a:p>
            <a:endParaRPr 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0" y="0"/>
            <a:ext cx="9144000" cy="928670"/>
          </a:xfrm>
        </p:spPr>
        <p:txBody>
          <a:bodyPr/>
          <a:lstStyle/>
          <a:p>
            <a:r>
              <a:rPr lang="en-GB" altLang="en-US" sz="3600" dirty="0"/>
              <a:t>Data Burst Randomizer</a:t>
            </a:r>
          </a:p>
        </p:txBody>
      </p:sp>
      <p:sp>
        <p:nvSpPr>
          <p:cNvPr id="56323" name="Rectangle 5"/>
          <p:cNvSpPr>
            <a:spLocks noGrp="1" noChangeArrowheads="1"/>
          </p:cNvSpPr>
          <p:nvPr>
            <p:ph type="body" idx="1"/>
          </p:nvPr>
        </p:nvSpPr>
        <p:spPr>
          <a:xfrm>
            <a:off x="152400" y="928670"/>
            <a:ext cx="8839200" cy="5273693"/>
          </a:xfrm>
        </p:spPr>
        <p:txBody>
          <a:bodyPr/>
          <a:lstStyle/>
          <a:p>
            <a:pPr algn="just"/>
            <a:r>
              <a:rPr lang="en-US" sz="2400" dirty="0"/>
              <a:t>Reduce interference from other mobile stations </a:t>
            </a:r>
          </a:p>
          <a:p>
            <a:pPr algn="just"/>
            <a:r>
              <a:rPr lang="en-US" sz="2400" dirty="0"/>
              <a:t>Using long code mask to smooth data out over 20 ms frame</a:t>
            </a:r>
          </a:p>
          <a:p>
            <a:pPr algn="just"/>
            <a:r>
              <a:rPr lang="en-US" sz="2400" dirty="0"/>
              <a:t>The data burst randomizer generates a masking pattern 0’'s and 1’s that randomly masks the redundant data generated by the code repetition process.</a:t>
            </a:r>
          </a:p>
          <a:p>
            <a:pPr algn="just"/>
            <a:r>
              <a:rPr lang="en-US" sz="2400" dirty="0"/>
              <a:t> A block of 14 bits taken from the long code determines the masking pattern. </a:t>
            </a:r>
          </a:p>
          <a:p>
            <a:pPr algn="just"/>
            <a:r>
              <a:rPr lang="en-US" sz="2400" dirty="0"/>
              <a:t>The last 14 bits of the long code used for spreading in the second to last power control group of the previous frame are used to determine the random mask for the gating.</a:t>
            </a:r>
          </a:p>
          <a:p>
            <a:pPr algn="just"/>
            <a:endParaRPr lang="en-GB" altLang="en-US" sz="24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GB" altLang="en-US" dirty="0"/>
              <a:t>Direct Sequence Spreading</a:t>
            </a:r>
          </a:p>
        </p:txBody>
      </p:sp>
      <p:sp>
        <p:nvSpPr>
          <p:cNvPr id="57347" name="Rectangle 5"/>
          <p:cNvSpPr>
            <a:spLocks noGrp="1" noChangeArrowheads="1"/>
          </p:cNvSpPr>
          <p:nvPr>
            <p:ph type="body" idx="1"/>
          </p:nvPr>
        </p:nvSpPr>
        <p:spPr>
          <a:xfrm>
            <a:off x="152400" y="1143000"/>
            <a:ext cx="8348690" cy="5059363"/>
          </a:xfrm>
        </p:spPr>
        <p:txBody>
          <a:bodyPr/>
          <a:lstStyle/>
          <a:p>
            <a:pPr>
              <a:lnSpc>
                <a:spcPct val="90000"/>
              </a:lnSpc>
            </a:pPr>
            <a:r>
              <a:rPr lang="en-US" sz="2000" dirty="0"/>
              <a:t>Long code unique to mobile XOR </a:t>
            </a:r>
            <a:r>
              <a:rPr lang="en-US" sz="2000" dirty="0" err="1"/>
              <a:t>ed</a:t>
            </a:r>
            <a:r>
              <a:rPr lang="en-US" sz="2000" dirty="0"/>
              <a:t> with output of randomizer</a:t>
            </a:r>
          </a:p>
          <a:p>
            <a:pPr>
              <a:lnSpc>
                <a:spcPct val="90000"/>
              </a:lnSpc>
            </a:pPr>
            <a:r>
              <a:rPr lang="en-US" sz="2000" dirty="0"/>
              <a:t>1.2288-Mbps final data stream</a:t>
            </a:r>
          </a:p>
          <a:p>
            <a:pPr>
              <a:lnSpc>
                <a:spcPct val="90000"/>
              </a:lnSpc>
            </a:pPr>
            <a:r>
              <a:rPr lang="en-US" sz="2000" dirty="0"/>
              <a:t>Modulated using orthogonal QPSK modulation scheme</a:t>
            </a:r>
          </a:p>
          <a:p>
            <a:pPr>
              <a:lnSpc>
                <a:spcPct val="90000"/>
              </a:lnSpc>
            </a:pPr>
            <a:r>
              <a:rPr lang="en-US" sz="2000" dirty="0"/>
              <a:t>Differs from forward channel in use of delay element in modulator to produce orthogonality</a:t>
            </a:r>
          </a:p>
          <a:p>
            <a:pPr lvl="1">
              <a:lnSpc>
                <a:spcPct val="90000"/>
              </a:lnSpc>
            </a:pPr>
            <a:r>
              <a:rPr lang="en-US" sz="2000" dirty="0"/>
              <a:t>Forward channel, spreading codes orthogonal</a:t>
            </a:r>
          </a:p>
          <a:p>
            <a:pPr lvl="1">
              <a:lnSpc>
                <a:spcPct val="90000"/>
              </a:lnSpc>
            </a:pPr>
            <a:r>
              <a:rPr lang="en-US" sz="2000" dirty="0"/>
              <a:t>Coming from Walsh matrix.</a:t>
            </a:r>
          </a:p>
          <a:p>
            <a:pPr lvl="1">
              <a:lnSpc>
                <a:spcPct val="90000"/>
              </a:lnSpc>
            </a:pPr>
            <a:r>
              <a:rPr lang="en-US" sz="2000" dirty="0"/>
              <a:t>Each Walsh chip is spread by four long code PN chips</a:t>
            </a:r>
            <a:r>
              <a:rPr lang="en-US" dirty="0"/>
              <a:t>.</a:t>
            </a:r>
            <a:endParaRPr lang="en-US" sz="2000" dirty="0"/>
          </a:p>
          <a:p>
            <a:pPr lvl="1">
              <a:lnSpc>
                <a:spcPct val="90000"/>
              </a:lnSpc>
            </a:pPr>
            <a:r>
              <a:rPr lang="en-US" sz="2000" dirty="0"/>
              <a:t>Reverse channel orthogonality of spreading codes not guaranteed.</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0" y="214290"/>
            <a:ext cx="9144000" cy="857256"/>
          </a:xfrm>
        </p:spPr>
        <p:txBody>
          <a:bodyPr/>
          <a:lstStyle/>
          <a:p>
            <a:r>
              <a:rPr lang="en-US" sz="3600" dirty="0"/>
              <a:t/>
            </a:r>
            <a:br>
              <a:rPr lang="en-US" sz="3600" dirty="0"/>
            </a:br>
            <a:r>
              <a:rPr lang="en-US" sz="3600" dirty="0"/>
              <a:t/>
            </a:r>
            <a:br>
              <a:rPr lang="en-US" sz="3600" dirty="0"/>
            </a:br>
            <a:r>
              <a:rPr lang="en-US" sz="3600" dirty="0" err="1"/>
              <a:t>Quadrature</a:t>
            </a:r>
            <a:r>
              <a:rPr lang="en-US" sz="3600" dirty="0"/>
              <a:t> Modulation</a:t>
            </a:r>
            <a:br>
              <a:rPr lang="en-US" sz="3600" dirty="0"/>
            </a:br>
            <a:r>
              <a:rPr lang="en-US" sz="3600" dirty="0"/>
              <a:t/>
            </a:r>
            <a:br>
              <a:rPr lang="en-US" sz="3600" dirty="0"/>
            </a:br>
            <a:endParaRPr lang="en-GB" altLang="en-US" sz="3600" dirty="0"/>
          </a:p>
        </p:txBody>
      </p:sp>
      <p:sp>
        <p:nvSpPr>
          <p:cNvPr id="51203" name="Rectangle 5"/>
          <p:cNvSpPr>
            <a:spLocks noGrp="1" noChangeArrowheads="1"/>
          </p:cNvSpPr>
          <p:nvPr>
            <p:ph type="body" idx="1"/>
          </p:nvPr>
        </p:nvSpPr>
        <p:spPr>
          <a:xfrm>
            <a:off x="642910" y="1071546"/>
            <a:ext cx="7858180" cy="5130817"/>
          </a:xfrm>
        </p:spPr>
        <p:txBody>
          <a:bodyPr/>
          <a:lstStyle/>
          <a:p>
            <a:endParaRPr lang="en-US" sz="2000" dirty="0"/>
          </a:p>
          <a:p>
            <a:pPr algn="just"/>
            <a:r>
              <a:rPr lang="en-US" sz="2000" dirty="0"/>
              <a:t>Prior to transmission, the reverse traffic channel is spread by I and Q channel</a:t>
            </a:r>
          </a:p>
          <a:p>
            <a:pPr algn="just"/>
            <a:r>
              <a:rPr lang="en-US" sz="2000" dirty="0"/>
              <a:t>pilot PN sequences which are identical to those used in the forward CDMA channel process. These pilot sequences are used for synchronization purpose.</a:t>
            </a:r>
          </a:p>
          <a:p>
            <a:pPr algn="just"/>
            <a:r>
              <a:rPr lang="en-US" sz="2000" dirty="0"/>
              <a:t>The reverse link modulation is offset </a:t>
            </a:r>
            <a:r>
              <a:rPr lang="en-US" sz="2000" dirty="0" err="1"/>
              <a:t>quadrature</a:t>
            </a:r>
            <a:r>
              <a:rPr lang="en-US" sz="2000" dirty="0"/>
              <a:t> phase shift keying (OQPSK).</a:t>
            </a:r>
          </a:p>
          <a:p>
            <a:pPr algn="just"/>
            <a:r>
              <a:rPr lang="en-US" sz="2000" dirty="0"/>
              <a:t>The data spread by the Q pilot PN sequence is delayed by half a chip (406.901 ns) with respect to the data spread by the I pilot PM sequence.  </a:t>
            </a:r>
          </a:p>
          <a:p>
            <a:pPr algn="just"/>
            <a:r>
              <a:rPr lang="en-US" sz="2000" dirty="0"/>
              <a:t>This delay is used for improved spectral shaping and synchronization</a:t>
            </a:r>
          </a:p>
          <a:p>
            <a:endParaRPr lang="en-US" sz="2000" b="1" dirty="0"/>
          </a:p>
          <a:p>
            <a:pPr>
              <a:buNone/>
            </a:pPr>
            <a:endParaRPr lang="en-US" sz="2000" dirty="0"/>
          </a:p>
          <a:p>
            <a:endParaRPr lang="en-US" sz="2000" dirty="0"/>
          </a:p>
          <a:p>
            <a:pPr>
              <a:buNone/>
            </a:pPr>
            <a:endParaRPr lang="en-US" sz="2000" dirty="0"/>
          </a:p>
          <a:p>
            <a:endParaRPr lang="en-US" sz="2000" dirty="0"/>
          </a:p>
          <a:p>
            <a:endParaRPr lang="en-GB" altLang="en-US" sz="20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143932" cy="1143008"/>
          </a:xfrm>
        </p:spPr>
        <p:txBody>
          <a:bodyPr/>
          <a:lstStyle/>
          <a:p>
            <a:r>
              <a:rPr lang="en-IN" dirty="0"/>
              <a:t>Review Questions</a:t>
            </a:r>
            <a:endParaRPr lang="en-US" dirty="0"/>
          </a:p>
        </p:txBody>
      </p:sp>
      <p:sp>
        <p:nvSpPr>
          <p:cNvPr id="3" name="Content Placeholder 2"/>
          <p:cNvSpPr>
            <a:spLocks noGrp="1"/>
          </p:cNvSpPr>
          <p:nvPr>
            <p:ph idx="1"/>
          </p:nvPr>
        </p:nvSpPr>
        <p:spPr>
          <a:xfrm>
            <a:off x="152400" y="1285860"/>
            <a:ext cx="8839200" cy="4916503"/>
          </a:xfrm>
        </p:spPr>
        <p:txBody>
          <a:bodyPr/>
          <a:lstStyle/>
          <a:p>
            <a:r>
              <a:rPr lang="en-IN" dirty="0"/>
              <a:t>How are different channels within the forward link in an IS-95 system identified?</a:t>
            </a:r>
          </a:p>
          <a:p>
            <a:pPr>
              <a:buNone/>
            </a:pPr>
            <a:r>
              <a:rPr lang="en-IN" dirty="0"/>
              <a:t>	</a:t>
            </a:r>
            <a:r>
              <a:rPr lang="en-IN" dirty="0" err="1"/>
              <a:t>Ans</a:t>
            </a:r>
            <a:r>
              <a:rPr lang="en-IN" dirty="0"/>
              <a:t>- using </a:t>
            </a:r>
            <a:r>
              <a:rPr lang="en-IN"/>
              <a:t>Walsh code</a:t>
            </a:r>
          </a:p>
          <a:p>
            <a:pPr>
              <a:buNone/>
            </a:pPr>
            <a:endParaRPr lang="en-IN"/>
          </a:p>
          <a:p>
            <a:pPr>
              <a:buNone/>
            </a:pPr>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884045"/>
            <a:ext cx="7620000" cy="2122805"/>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Orthogonal Frequency Divison Multiplexing </a:t>
            </a:r>
          </a:p>
          <a:p>
            <a:pPr algn="ctr"/>
            <a:r>
              <a:rPr lang="en-US" sz="4400" b="1" dirty="0">
                <a:latin typeface="Times New Roman" panose="02020603050405020304" pitchFamily="18" charset="0"/>
                <a:cs typeface="Times New Roman" panose="02020603050405020304" pitchFamily="18" charset="0"/>
              </a:rPr>
              <a:t>(OFDM)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4850" y="560705"/>
            <a:ext cx="7734300" cy="1230630"/>
          </a:xfrm>
          <a:prstGeom prst="rect">
            <a:avLst/>
          </a:prstGeom>
        </p:spPr>
        <p:txBody>
          <a:bodyPr wrap="square" lIns="0" tIns="0" rIns="0" bIns="0">
            <a:spAutoFit/>
          </a:bodyPr>
          <a:lstStyle/>
          <a:p>
            <a:pPr marL="12700" fontAlgn="auto">
              <a:spcBef>
                <a:spcPts val="0"/>
              </a:spcBef>
              <a:spcAft>
                <a:spcPts val="0"/>
              </a:spcAft>
              <a:defRPr/>
            </a:pPr>
            <a:r>
              <a:rPr sz="4000" b="1" spc="-35" dirty="0">
                <a:solidFill>
                  <a:srgbClr val="03607A"/>
                </a:solidFill>
                <a:latin typeface="Calibri" panose="020F0502020204030204"/>
                <a:cs typeface="Calibri" panose="020F0502020204030204"/>
              </a:rPr>
              <a:t>MU</a:t>
            </a:r>
            <a:r>
              <a:rPr sz="4000" b="1" spc="-315" dirty="0">
                <a:solidFill>
                  <a:srgbClr val="03607A"/>
                </a:solidFill>
                <a:latin typeface="Calibri" panose="020F0502020204030204"/>
                <a:cs typeface="Calibri" panose="020F0502020204030204"/>
              </a:rPr>
              <a:t>L</a:t>
            </a:r>
            <a:r>
              <a:rPr sz="4000" b="1" spc="-25" dirty="0">
                <a:solidFill>
                  <a:srgbClr val="03607A"/>
                </a:solidFill>
                <a:latin typeface="Calibri" panose="020F0502020204030204"/>
                <a:cs typeface="Calibri" panose="020F0502020204030204"/>
              </a:rPr>
              <a:t>TI CAR</a:t>
            </a:r>
            <a:r>
              <a:rPr sz="4000" b="1" spc="-40" dirty="0">
                <a:solidFill>
                  <a:srgbClr val="03607A"/>
                </a:solidFill>
                <a:latin typeface="Calibri" panose="020F0502020204030204"/>
                <a:cs typeface="Calibri" panose="020F0502020204030204"/>
              </a:rPr>
              <a:t>R</a:t>
            </a:r>
            <a:r>
              <a:rPr sz="4000" b="1" spc="-20" dirty="0">
                <a:solidFill>
                  <a:srgbClr val="03607A"/>
                </a:solidFill>
                <a:latin typeface="Calibri" panose="020F0502020204030204"/>
                <a:cs typeface="Calibri" panose="020F0502020204030204"/>
              </a:rPr>
              <a:t>IER</a:t>
            </a:r>
            <a:r>
              <a:rPr sz="4000" b="1" spc="-110" dirty="0">
                <a:solidFill>
                  <a:srgbClr val="03607A"/>
                </a:solidFill>
                <a:latin typeface="Times New Roman" panose="02020603050405020304"/>
                <a:cs typeface="Times New Roman" panose="02020603050405020304"/>
              </a:rPr>
              <a:t> </a:t>
            </a:r>
            <a:r>
              <a:rPr sz="4000" b="1" spc="-30" dirty="0">
                <a:solidFill>
                  <a:srgbClr val="03607A"/>
                </a:solidFill>
                <a:latin typeface="Calibri" panose="020F0502020204030204"/>
                <a:cs typeface="Calibri" panose="020F0502020204030204"/>
              </a:rPr>
              <a:t>MODU</a:t>
            </a:r>
            <a:r>
              <a:rPr sz="4000" b="1" spc="-25" dirty="0">
                <a:solidFill>
                  <a:srgbClr val="03607A"/>
                </a:solidFill>
                <a:latin typeface="Calibri" panose="020F0502020204030204"/>
                <a:cs typeface="Calibri" panose="020F0502020204030204"/>
              </a:rPr>
              <a:t>L</a:t>
            </a:r>
            <a:r>
              <a:rPr sz="4000" b="1" spc="-340" dirty="0">
                <a:solidFill>
                  <a:srgbClr val="03607A"/>
                </a:solidFill>
                <a:latin typeface="Calibri" panose="020F0502020204030204"/>
                <a:cs typeface="Calibri" panose="020F0502020204030204"/>
              </a:rPr>
              <a:t>A</a:t>
            </a:r>
            <a:r>
              <a:rPr sz="4000" b="1" spc="-30" dirty="0">
                <a:solidFill>
                  <a:srgbClr val="03607A"/>
                </a:solidFill>
                <a:latin typeface="Calibri" panose="020F0502020204030204"/>
                <a:cs typeface="Calibri" panose="020F0502020204030204"/>
              </a:rPr>
              <a:t>TION </a:t>
            </a:r>
            <a:r>
              <a:rPr lang="en-US" sz="4000" b="1" spc="-30" dirty="0">
                <a:solidFill>
                  <a:srgbClr val="03607A"/>
                </a:solidFill>
                <a:latin typeface="Calibri" panose="020F0502020204030204"/>
                <a:cs typeface="Calibri" panose="020F0502020204030204"/>
              </a:rPr>
              <a:t>(MCM)</a:t>
            </a:r>
          </a:p>
        </p:txBody>
      </p:sp>
      <p:sp>
        <p:nvSpPr>
          <p:cNvPr id="3" name="object 3"/>
          <p:cNvSpPr txBox="1"/>
          <p:nvPr/>
        </p:nvSpPr>
        <p:spPr>
          <a:xfrm>
            <a:off x="536575" y="1935163"/>
            <a:ext cx="7880350" cy="3200400"/>
          </a:xfrm>
          <a:prstGeom prst="rect">
            <a:avLst/>
          </a:prstGeom>
        </p:spPr>
        <p:txBody>
          <a:bodyPr wrap="square" lIns="0" tIns="0" rIns="0" bIns="0">
            <a:spAutoFit/>
          </a:bodyPr>
          <a:lstStyle/>
          <a:p>
            <a:pPr marL="350520" indent="-337820" fontAlgn="auto">
              <a:spcBef>
                <a:spcPts val="0"/>
              </a:spcBef>
              <a:spcAft>
                <a:spcPts val="0"/>
              </a:spcAft>
              <a:buClr>
                <a:srgbClr val="0AD0D9"/>
              </a:buClr>
              <a:buSzPct val="95000"/>
              <a:buFont typeface="Wingdings 2" panose="05020102010507070707"/>
              <a:buChar char=""/>
              <a:tabLst>
                <a:tab pos="351155" algn="l"/>
              </a:tabLst>
              <a:defRPr/>
            </a:pPr>
            <a:r>
              <a:rPr sz="2000" spc="-50" dirty="0">
                <a:latin typeface="Constantia" panose="02030602050306030303"/>
                <a:cs typeface="Constantia" panose="02030602050306030303"/>
              </a:rPr>
              <a:t>M</a:t>
            </a:r>
            <a:r>
              <a:rPr sz="2000" spc="-5" dirty="0">
                <a:latin typeface="Constantia" panose="02030602050306030303"/>
                <a:cs typeface="Constantia" panose="02030602050306030303"/>
              </a:rPr>
              <a:t>ul</a:t>
            </a:r>
            <a:r>
              <a:rPr sz="2000" spc="5" dirty="0">
                <a:latin typeface="Constantia" panose="02030602050306030303"/>
                <a:cs typeface="Constantia" panose="02030602050306030303"/>
              </a:rPr>
              <a:t>t</a:t>
            </a:r>
            <a:r>
              <a:rPr sz="2000" spc="-5" dirty="0">
                <a:latin typeface="Constantia" panose="02030602050306030303"/>
                <a:cs typeface="Constantia" panose="02030602050306030303"/>
              </a:rPr>
              <a:t>ipat</a:t>
            </a:r>
            <a:r>
              <a:rPr sz="2000" dirty="0">
                <a:latin typeface="Constantia" panose="02030602050306030303"/>
                <a:cs typeface="Constantia" panose="02030602050306030303"/>
              </a:rPr>
              <a:t>h</a:t>
            </a:r>
            <a:r>
              <a:rPr sz="2000" spc="-75" dirty="0">
                <a:latin typeface="Times New Roman" panose="02020603050405020304"/>
                <a:cs typeface="Times New Roman" panose="02020603050405020304"/>
              </a:rPr>
              <a:t> </a:t>
            </a:r>
            <a:r>
              <a:rPr sz="2000" dirty="0">
                <a:latin typeface="Constantia" panose="02030602050306030303"/>
                <a:cs typeface="Constantia" panose="02030602050306030303"/>
              </a:rPr>
              <a:t>p</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opagation,</a:t>
            </a:r>
            <a:r>
              <a:rPr sz="2000" spc="-45" dirty="0">
                <a:latin typeface="Times New Roman" panose="02020603050405020304"/>
                <a:cs typeface="Times New Roman" panose="02020603050405020304"/>
              </a:rPr>
              <a:t> </a:t>
            </a:r>
            <a:r>
              <a:rPr sz="2000" dirty="0">
                <a:latin typeface="Constantia" panose="02030602050306030303"/>
                <a:cs typeface="Constantia" panose="02030602050306030303"/>
              </a:rPr>
              <a:t>ti</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e</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domain</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sp</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ea</a:t>
            </a:r>
            <a:r>
              <a:rPr sz="2000" spc="5" dirty="0">
                <a:latin typeface="Constantia" panose="02030602050306030303"/>
                <a:cs typeface="Constantia" panose="02030602050306030303"/>
              </a:rPr>
              <a:t>d</a:t>
            </a:r>
            <a:r>
              <a:rPr sz="2000" spc="-5" dirty="0">
                <a:latin typeface="Constantia" panose="02030602050306030303"/>
                <a:cs typeface="Constantia" panose="02030602050306030303"/>
              </a:rPr>
              <a:t>in</a:t>
            </a:r>
            <a:r>
              <a:rPr sz="2000" dirty="0">
                <a:latin typeface="Constantia" panose="02030602050306030303"/>
                <a:cs typeface="Constantia" panose="02030602050306030303"/>
              </a:rPr>
              <a:t>g</a:t>
            </a:r>
            <a:r>
              <a:rPr sz="2000" spc="-65" dirty="0">
                <a:latin typeface="Times New Roman" panose="02020603050405020304"/>
                <a:cs typeface="Times New Roman" panose="02020603050405020304"/>
              </a:rPr>
              <a:t> </a:t>
            </a:r>
            <a:r>
              <a:rPr sz="2000" dirty="0">
                <a:latin typeface="Constantia" panose="02030602050306030303"/>
                <a:cs typeface="Constantia" panose="02030602050306030303"/>
              </a:rPr>
              <a:t>of</a:t>
            </a:r>
            <a:r>
              <a:rPr sz="2000" spc="-5" dirty="0">
                <a:latin typeface="Times New Roman" panose="02020603050405020304"/>
                <a:cs typeface="Times New Roman" panose="02020603050405020304"/>
              </a:rPr>
              <a:t> </a:t>
            </a:r>
            <a:r>
              <a:rPr sz="2000" dirty="0">
                <a:latin typeface="Constantia" panose="02030602050306030303"/>
                <a:cs typeface="Constantia" panose="02030602050306030303"/>
              </a:rPr>
              <a:t>a</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igna</a:t>
            </a:r>
            <a:r>
              <a:rPr sz="2000" spc="5" dirty="0">
                <a:latin typeface="Constantia" panose="02030602050306030303"/>
                <a:cs typeface="Constantia" panose="02030602050306030303"/>
              </a:rPr>
              <a:t>l</a:t>
            </a:r>
            <a:r>
              <a:rPr sz="2000" dirty="0">
                <a:latin typeface="Constantia" panose="02030602050306030303"/>
                <a:cs typeface="Constantia" panose="02030602050306030303"/>
              </a:rPr>
              <a:t>,</a:t>
            </a:r>
            <a:r>
              <a:rPr sz="2000" spc="-15" dirty="0">
                <a:latin typeface="Times New Roman" panose="02020603050405020304"/>
                <a:cs typeface="Times New Roman" panose="02020603050405020304"/>
              </a:rPr>
              <a:t> </a:t>
            </a:r>
            <a:r>
              <a:rPr sz="2000" dirty="0">
                <a:latin typeface="Constantia" panose="02030602050306030303"/>
                <a:cs typeface="Constantia" panose="02030602050306030303"/>
              </a:rPr>
              <a:t>ISI</a:t>
            </a:r>
            <a:r>
              <a:rPr sz="2000" spc="-50" dirty="0">
                <a:latin typeface="Times New Roman" panose="02020603050405020304"/>
                <a:cs typeface="Times New Roman" panose="02020603050405020304"/>
              </a:rPr>
              <a:t> </a:t>
            </a:r>
            <a:r>
              <a:rPr sz="2000" dirty="0">
                <a:latin typeface="Constantia" panose="02030602050306030303"/>
                <a:cs typeface="Constantia" panose="02030602050306030303"/>
              </a:rPr>
              <a:t>o</a:t>
            </a:r>
            <a:r>
              <a:rPr sz="2000" spc="-40" dirty="0">
                <a:latin typeface="Constantia" panose="02030602050306030303"/>
                <a:cs typeface="Constantia" panose="02030602050306030303"/>
              </a:rPr>
              <a:t>c</a:t>
            </a:r>
            <a:r>
              <a:rPr sz="2000" spc="-5" dirty="0">
                <a:latin typeface="Constantia" panose="02030602050306030303"/>
                <a:cs typeface="Constantia" panose="02030602050306030303"/>
              </a:rPr>
              <a:t>cu</a:t>
            </a:r>
            <a:r>
              <a:rPr sz="2000" spc="5" dirty="0">
                <a:latin typeface="Constantia" panose="02030602050306030303"/>
                <a:cs typeface="Constantia" panose="02030602050306030303"/>
              </a:rPr>
              <a:t>r</a:t>
            </a:r>
            <a:r>
              <a:rPr sz="2000" dirty="0">
                <a:latin typeface="Constantia" panose="02030602050306030303"/>
                <a:cs typeface="Constantia" panose="02030602050306030303"/>
              </a:rPr>
              <a:t>s</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0" dirty="0">
                <a:latin typeface="Constantia" panose="02030602050306030303"/>
                <a:cs typeface="Constantia" panose="02030602050306030303"/>
              </a:rPr>
              <a:t>F</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equen</a:t>
            </a:r>
            <a:r>
              <a:rPr sz="2000" spc="20" dirty="0">
                <a:latin typeface="Constantia" panose="02030602050306030303"/>
                <a:cs typeface="Constantia" panose="02030602050306030303"/>
              </a:rPr>
              <a:t>c</a:t>
            </a:r>
            <a:r>
              <a:rPr sz="2000" dirty="0">
                <a:latin typeface="Constantia" panose="02030602050306030303"/>
                <a:cs typeface="Constantia" panose="02030602050306030303"/>
              </a:rPr>
              <a:t>y</a:t>
            </a:r>
            <a:r>
              <a:rPr sz="2000" spc="-10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e</a:t>
            </a:r>
            <a:r>
              <a:rPr sz="2000" dirty="0">
                <a:latin typeface="Constantia" panose="02030602050306030303"/>
                <a:cs typeface="Constantia" panose="02030602050306030303"/>
              </a:rPr>
              <a:t>lect</a:t>
            </a:r>
            <a:r>
              <a:rPr sz="2000" spc="-30" dirty="0">
                <a:latin typeface="Constantia" panose="02030602050306030303"/>
                <a:cs typeface="Constantia" panose="02030602050306030303"/>
              </a:rPr>
              <a:t>i</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fad</a:t>
            </a:r>
            <a:r>
              <a:rPr sz="2000" spc="-5" dirty="0">
                <a:latin typeface="Constantia" panose="02030602050306030303"/>
                <a:cs typeface="Constantia" panose="02030602050306030303"/>
              </a:rPr>
              <a:t>in</a:t>
            </a:r>
            <a:r>
              <a:rPr sz="2000" spc="-25" dirty="0">
                <a:latin typeface="Constantia" panose="02030602050306030303"/>
                <a:cs typeface="Constantia" panose="02030602050306030303"/>
              </a:rPr>
              <a:t>g</a:t>
            </a:r>
            <a:r>
              <a:rPr sz="2000" dirty="0">
                <a:latin typeface="Constantia" panose="02030602050306030303"/>
                <a:cs typeface="Constantia" panose="02030602050306030303"/>
              </a:rPr>
              <a:t>,</a:t>
            </a:r>
            <a:r>
              <a:rPr sz="2000" spc="-55" dirty="0">
                <a:latin typeface="Times New Roman" panose="02020603050405020304"/>
                <a:cs typeface="Times New Roman" panose="02020603050405020304"/>
              </a:rPr>
              <a:t> </a:t>
            </a:r>
            <a:r>
              <a:rPr sz="2000" spc="-5" dirty="0">
                <a:latin typeface="Constantia" panose="02030602050306030303"/>
                <a:cs typeface="Constantia" panose="02030602050306030303"/>
              </a:rPr>
              <a:t>di</a:t>
            </a:r>
            <a:r>
              <a:rPr sz="2000" spc="5" dirty="0">
                <a:latin typeface="Constantia" panose="02030602050306030303"/>
                <a:cs typeface="Constantia" panose="02030602050306030303"/>
              </a:rPr>
              <a:t>s</a:t>
            </a:r>
            <a:r>
              <a:rPr sz="2000" spc="-25" dirty="0">
                <a:latin typeface="Constantia" panose="02030602050306030303"/>
                <a:cs typeface="Constantia" panose="02030602050306030303"/>
              </a:rPr>
              <a:t>t</a:t>
            </a:r>
            <a:r>
              <a:rPr sz="2000" dirty="0">
                <a:latin typeface="Constantia" panose="02030602050306030303"/>
                <a:cs typeface="Constantia" panose="02030602050306030303"/>
              </a:rPr>
              <a:t>or</a:t>
            </a:r>
            <a:r>
              <a:rPr sz="2000" spc="-15" dirty="0">
                <a:latin typeface="Constantia" panose="02030602050306030303"/>
                <a:cs typeface="Constantia" panose="02030602050306030303"/>
              </a:rPr>
              <a:t>t</a:t>
            </a:r>
            <a:r>
              <a:rPr sz="2000" spc="-5" dirty="0">
                <a:latin typeface="Constantia" panose="02030602050306030303"/>
                <a:cs typeface="Constantia" panose="02030602050306030303"/>
              </a:rPr>
              <a:t>ion</a:t>
            </a:r>
            <a:r>
              <a:rPr sz="2000" dirty="0">
                <a:latin typeface="Constantia" panose="02030602050306030303"/>
                <a:cs typeface="Constantia" panose="02030602050306030303"/>
              </a:rPr>
              <a:t>,</a:t>
            </a:r>
            <a:r>
              <a:rPr sz="2000" spc="-85" dirty="0">
                <a:latin typeface="Times New Roman" panose="02020603050405020304"/>
                <a:cs typeface="Times New Roman" panose="02020603050405020304"/>
              </a:rPr>
              <a:t> </a:t>
            </a:r>
            <a:r>
              <a:rPr sz="2000" dirty="0">
                <a:latin typeface="Constantia" panose="02030602050306030303"/>
                <a:cs typeface="Constantia" panose="02030602050306030303"/>
              </a:rPr>
              <a:t>si</a:t>
            </a:r>
            <a:r>
              <a:rPr sz="2000" spc="5" dirty="0">
                <a:latin typeface="Constantia" panose="02030602050306030303"/>
                <a:cs typeface="Constantia" panose="02030602050306030303"/>
              </a:rPr>
              <a:t>g</a:t>
            </a:r>
            <a:r>
              <a:rPr sz="2000" spc="-5" dirty="0">
                <a:latin typeface="Constantia" panose="02030602050306030303"/>
                <a:cs typeface="Constantia" panose="02030602050306030303"/>
              </a:rPr>
              <a:t>na</a:t>
            </a:r>
            <a:r>
              <a:rPr sz="2000" dirty="0">
                <a:latin typeface="Constantia" panose="02030602050306030303"/>
                <a:cs typeface="Constantia" panose="02030602050306030303"/>
              </a:rPr>
              <a:t>l</a:t>
            </a:r>
            <a:r>
              <a:rPr sz="2000" spc="-70" dirty="0">
                <a:latin typeface="Times New Roman" panose="02020603050405020304"/>
                <a:cs typeface="Times New Roman" panose="02020603050405020304"/>
              </a:rPr>
              <a:t> </a:t>
            </a:r>
            <a:r>
              <a:rPr sz="2000" spc="-5" dirty="0">
                <a:latin typeface="Constantia" panose="02030602050306030303"/>
                <a:cs typeface="Constantia" panose="02030602050306030303"/>
              </a:rPr>
              <a:t>d</a:t>
            </a:r>
            <a:r>
              <a:rPr sz="2000" dirty="0">
                <a:latin typeface="Constantia" panose="02030602050306030303"/>
                <a:cs typeface="Constantia" panose="02030602050306030303"/>
              </a:rPr>
              <a:t>e</a:t>
            </a:r>
            <a:r>
              <a:rPr sz="2000" spc="-25" dirty="0">
                <a:latin typeface="Constantia" panose="02030602050306030303"/>
                <a:cs typeface="Constantia" panose="02030602050306030303"/>
              </a:rPr>
              <a:t>t</a:t>
            </a:r>
            <a:r>
              <a:rPr sz="2000" dirty="0">
                <a:latin typeface="Constantia" panose="02030602050306030303"/>
                <a:cs typeface="Constantia" panose="02030602050306030303"/>
              </a:rPr>
              <a:t>ection</a:t>
            </a:r>
            <a:r>
              <a:rPr sz="2000" spc="-60" dirty="0">
                <a:latin typeface="Times New Roman" panose="02020603050405020304"/>
                <a:cs typeface="Times New Roman" panose="02020603050405020304"/>
              </a:rPr>
              <a:t> </a:t>
            </a:r>
            <a:r>
              <a:rPr sz="2000" spc="-5" dirty="0">
                <a:latin typeface="Constantia" panose="02030602050306030303"/>
                <a:cs typeface="Constantia" panose="02030602050306030303"/>
              </a:rPr>
              <a:t>be</a:t>
            </a:r>
            <a:r>
              <a:rPr sz="2000" spc="-35" dirty="0">
                <a:latin typeface="Constantia" panose="02030602050306030303"/>
                <a:cs typeface="Constantia" panose="02030602050306030303"/>
              </a:rPr>
              <a:t>c</a:t>
            </a:r>
            <a:r>
              <a:rPr sz="2000" dirty="0">
                <a:latin typeface="Constantia" panose="02030602050306030303"/>
                <a:cs typeface="Constantia" panose="02030602050306030303"/>
              </a:rPr>
              <a:t>omes</a:t>
            </a:r>
            <a:endParaRPr sz="2000">
              <a:latin typeface="Constantia" panose="02030602050306030303"/>
              <a:cs typeface="Constantia" panose="02030602050306030303"/>
            </a:endParaRPr>
          </a:p>
          <a:p>
            <a:pPr marL="287020" fontAlgn="auto">
              <a:spcBef>
                <a:spcPts val="0"/>
              </a:spcBef>
              <a:spcAft>
                <a:spcPts val="0"/>
              </a:spcAft>
              <a:defRPr/>
            </a:pPr>
            <a:r>
              <a:rPr sz="2000" spc="-5" dirty="0">
                <a:latin typeface="Constantia" panose="02030602050306030303"/>
                <a:cs typeface="Constantia" panose="02030602050306030303"/>
              </a:rPr>
              <a:t>dif</a:t>
            </a:r>
            <a:r>
              <a:rPr sz="2000" spc="55" dirty="0">
                <a:latin typeface="Constantia" panose="02030602050306030303"/>
                <a:cs typeface="Constantia" panose="02030602050306030303"/>
              </a:rPr>
              <a:t>f</a:t>
            </a:r>
            <a:r>
              <a:rPr sz="2000" spc="-5" dirty="0">
                <a:latin typeface="Constantia" panose="02030602050306030303"/>
                <a:cs typeface="Constantia" panose="02030602050306030303"/>
              </a:rPr>
              <a:t>icult</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M</a:t>
            </a:r>
            <a:r>
              <a:rPr sz="2000" dirty="0">
                <a:latin typeface="Constantia" panose="02030602050306030303"/>
                <a:cs typeface="Constantia" panose="02030602050306030303"/>
              </a:rPr>
              <a:t>CM</a:t>
            </a:r>
            <a:r>
              <a:rPr sz="2000" spc="-60" dirty="0">
                <a:latin typeface="Times New Roman" panose="02020603050405020304"/>
                <a:cs typeface="Times New Roman" panose="02020603050405020304"/>
              </a:rPr>
              <a:t> </a:t>
            </a:r>
            <a:r>
              <a:rPr sz="2000" spc="-40" dirty="0">
                <a:latin typeface="Constantia" panose="02030602050306030303"/>
                <a:cs typeface="Constantia" panose="02030602050306030303"/>
              </a:rPr>
              <a:t>c</a:t>
            </a:r>
            <a:r>
              <a:rPr sz="2000" dirty="0">
                <a:latin typeface="Constantia" panose="02030602050306030303"/>
                <a:cs typeface="Constantia" panose="02030602050306030303"/>
              </a:rPr>
              <a:t>o</a:t>
            </a:r>
            <a:r>
              <a:rPr sz="2000" spc="-45" dirty="0">
                <a:latin typeface="Constantia" panose="02030602050306030303"/>
                <a:cs typeface="Constantia" panose="02030602050306030303"/>
              </a:rPr>
              <a:t>nv</a:t>
            </a:r>
            <a:r>
              <a:rPr sz="2000" dirty="0">
                <a:latin typeface="Constantia" panose="02030602050306030303"/>
                <a:cs typeface="Constantia" panose="02030602050306030303"/>
              </a:rPr>
              <a:t>erts</a:t>
            </a:r>
            <a:r>
              <a:rPr sz="2000" spc="-125" dirty="0">
                <a:latin typeface="Times New Roman" panose="02020603050405020304"/>
                <a:cs typeface="Times New Roman" panose="02020603050405020304"/>
              </a:rPr>
              <a:t> </a:t>
            </a:r>
            <a:r>
              <a:rPr sz="2000" dirty="0">
                <a:latin typeface="Constantia" panose="02030602050306030303"/>
                <a:cs typeface="Constantia" panose="02030602050306030303"/>
              </a:rPr>
              <a:t>a</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f</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eque</a:t>
            </a:r>
            <a:r>
              <a:rPr sz="2000" spc="-10" dirty="0">
                <a:latin typeface="Constantia" panose="02030602050306030303"/>
                <a:cs typeface="Constantia" panose="02030602050306030303"/>
              </a:rPr>
              <a:t>n</a:t>
            </a:r>
            <a:r>
              <a:rPr sz="2000" spc="20" dirty="0">
                <a:latin typeface="Constantia" panose="02030602050306030303"/>
                <a:cs typeface="Constantia" panose="02030602050306030303"/>
              </a:rPr>
              <a:t>c</a:t>
            </a:r>
            <a:r>
              <a:rPr sz="2000" dirty="0">
                <a:latin typeface="Constantia" panose="02030602050306030303"/>
                <a:cs typeface="Constantia" panose="02030602050306030303"/>
              </a:rPr>
              <a:t>y</a:t>
            </a:r>
            <a:r>
              <a:rPr sz="2000" spc="-100" dirty="0">
                <a:latin typeface="Times New Roman" panose="02020603050405020304"/>
                <a:cs typeface="Times New Roman" panose="02020603050405020304"/>
              </a:rPr>
              <a:t> </a:t>
            </a:r>
            <a:r>
              <a:rPr sz="2000" dirty="0">
                <a:latin typeface="Constantia" panose="02030602050306030303"/>
                <a:cs typeface="Constantia" panose="02030602050306030303"/>
              </a:rPr>
              <a:t>select</a:t>
            </a:r>
            <a:r>
              <a:rPr sz="2000" spc="-30" dirty="0">
                <a:latin typeface="Constantia" panose="02030602050306030303"/>
                <a:cs typeface="Constantia" panose="02030602050306030303"/>
              </a:rPr>
              <a:t>i</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fading</a:t>
            </a:r>
            <a:r>
              <a:rPr sz="2000" spc="-20" dirty="0">
                <a:latin typeface="Times New Roman" panose="02020603050405020304"/>
                <a:cs typeface="Times New Roman" panose="02020603050405020304"/>
              </a:rPr>
              <a:t> </a:t>
            </a:r>
            <a:r>
              <a:rPr sz="2000" spc="-5" dirty="0">
                <a:latin typeface="Constantia" panose="02030602050306030303"/>
                <a:cs typeface="Constantia" panose="02030602050306030303"/>
              </a:rPr>
              <a:t>in</a:t>
            </a:r>
            <a:r>
              <a:rPr sz="2000" spc="-30" dirty="0">
                <a:latin typeface="Constantia" panose="02030602050306030303"/>
                <a:cs typeface="Constantia" panose="02030602050306030303"/>
              </a:rPr>
              <a:t>t</a:t>
            </a:r>
            <a:r>
              <a:rPr sz="2000" dirty="0">
                <a:latin typeface="Constantia" panose="02030602050306030303"/>
                <a:cs typeface="Constantia" panose="02030602050306030303"/>
              </a:rPr>
              <a:t>o</a:t>
            </a:r>
            <a:r>
              <a:rPr sz="2000" spc="-85" dirty="0">
                <a:latin typeface="Times New Roman" panose="02020603050405020304"/>
                <a:cs typeface="Times New Roman" panose="02020603050405020304"/>
              </a:rPr>
              <a:t> </a:t>
            </a:r>
            <a:r>
              <a:rPr sz="2000" spc="155" dirty="0">
                <a:latin typeface="Constantia" panose="02030602050306030303"/>
                <a:cs typeface="Constantia" panose="02030602050306030303"/>
              </a:rPr>
              <a:t>f</a:t>
            </a:r>
            <a:r>
              <a:rPr sz="2000" dirty="0">
                <a:latin typeface="Constantia" panose="02030602050306030303"/>
                <a:cs typeface="Constantia" panose="02030602050306030303"/>
              </a:rPr>
              <a:t>lat</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fading</a:t>
            </a:r>
            <a:r>
              <a:rPr sz="2000" spc="-65" dirty="0">
                <a:latin typeface="Times New Roman" panose="02020603050405020304"/>
                <a:cs typeface="Times New Roman" panose="02020603050405020304"/>
              </a:rPr>
              <a:t> </a:t>
            </a:r>
            <a:r>
              <a:rPr sz="2000" spc="-5" dirty="0">
                <a:latin typeface="Constantia" panose="02030602050306030303"/>
                <a:cs typeface="Constantia" panose="02030602050306030303"/>
              </a:rPr>
              <a:t>channel</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Fla</a:t>
            </a:r>
            <a:r>
              <a:rPr sz="2000" dirty="0">
                <a:latin typeface="Constantia" panose="02030602050306030303"/>
                <a:cs typeface="Constantia" panose="02030602050306030303"/>
              </a:rPr>
              <a:t>t</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fa</a:t>
            </a:r>
            <a:r>
              <a:rPr sz="2000" spc="5" dirty="0">
                <a:latin typeface="Constantia" panose="02030602050306030303"/>
                <a:cs typeface="Constantia" panose="02030602050306030303"/>
              </a:rPr>
              <a:t>d</a:t>
            </a:r>
            <a:r>
              <a:rPr sz="2000" spc="-5" dirty="0">
                <a:latin typeface="Constantia" panose="02030602050306030303"/>
                <a:cs typeface="Constantia" panose="02030602050306030303"/>
              </a:rPr>
              <a:t>in</a:t>
            </a:r>
            <a:r>
              <a:rPr sz="2000" dirty="0">
                <a:latin typeface="Constantia" panose="02030602050306030303"/>
                <a:cs typeface="Constantia" panose="02030602050306030303"/>
              </a:rPr>
              <a:t>g</a:t>
            </a:r>
            <a:r>
              <a:rPr sz="2000" spc="-5" dirty="0">
                <a:latin typeface="Times New Roman" panose="02020603050405020304"/>
                <a:cs typeface="Times New Roman" panose="02020603050405020304"/>
              </a:rPr>
              <a:t> </a:t>
            </a:r>
            <a:r>
              <a:rPr sz="2000" dirty="0">
                <a:latin typeface="Constantia" panose="02030602050306030303"/>
                <a:cs typeface="Constantia" panose="02030602050306030303"/>
              </a:rPr>
              <a:t>ma</a:t>
            </a:r>
            <a:r>
              <a:rPr sz="2000" spc="-50" dirty="0">
                <a:latin typeface="Constantia" panose="02030602050306030303"/>
                <a:cs typeface="Constantia" panose="02030602050306030303"/>
              </a:rPr>
              <a:t>k</a:t>
            </a:r>
            <a:r>
              <a:rPr sz="2000" dirty="0">
                <a:latin typeface="Constantia" panose="02030602050306030303"/>
                <a:cs typeface="Constantia" panose="02030602050306030303"/>
              </a:rPr>
              <a:t>es</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igna</a:t>
            </a:r>
            <a:r>
              <a:rPr sz="2000" dirty="0">
                <a:latin typeface="Constantia" panose="02030602050306030303"/>
                <a:cs typeface="Constantia" panose="02030602050306030303"/>
              </a:rPr>
              <a:t>l</a:t>
            </a:r>
            <a:r>
              <a:rPr sz="2000" spc="-50" dirty="0">
                <a:latin typeface="Times New Roman" panose="02020603050405020304"/>
                <a:cs typeface="Times New Roman" panose="02020603050405020304"/>
              </a:rPr>
              <a:t> </a:t>
            </a:r>
            <a:r>
              <a:rPr sz="2000" dirty="0">
                <a:latin typeface="Constantia" panose="02030602050306030303"/>
                <a:cs typeface="Constantia" panose="02030602050306030303"/>
              </a:rPr>
              <a:t>de</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ec</a:t>
            </a:r>
            <a:r>
              <a:rPr sz="2000" spc="5" dirty="0">
                <a:latin typeface="Constantia" panose="02030602050306030303"/>
                <a:cs typeface="Constantia" panose="02030602050306030303"/>
              </a:rPr>
              <a:t>t</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ea</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ier</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M</a:t>
            </a:r>
            <a:r>
              <a:rPr sz="2000" dirty="0">
                <a:latin typeface="Constantia" panose="02030602050306030303"/>
                <a:cs typeface="Constantia" panose="02030602050306030303"/>
              </a:rPr>
              <a:t>CM</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ea</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a:t>
            </a:r>
            <a:r>
              <a:rPr sz="2000" spc="-25"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85" dirty="0">
                <a:latin typeface="Times New Roman" panose="02020603050405020304"/>
                <a:cs typeface="Times New Roman" panose="02020603050405020304"/>
              </a:rPr>
              <a:t> </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m</a:t>
            </a:r>
            <a:r>
              <a:rPr sz="2000" spc="-25" dirty="0">
                <a:latin typeface="Constantia" panose="02030602050306030303"/>
                <a:cs typeface="Constantia" panose="02030602050306030303"/>
              </a:rPr>
              <a:t>o</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es</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ISI</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MC</a:t>
            </a:r>
            <a:r>
              <a:rPr sz="2000" dirty="0">
                <a:latin typeface="Constantia" panose="02030602050306030303"/>
                <a:cs typeface="Constantia" panose="02030602050306030303"/>
              </a:rPr>
              <a:t>M</a:t>
            </a:r>
            <a:r>
              <a:rPr sz="2000" spc="-35"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ans</a:t>
            </a:r>
            <a:r>
              <a:rPr sz="2000" spc="5" dirty="0">
                <a:latin typeface="Constantia" panose="02030602050306030303"/>
                <a:cs typeface="Constantia" panose="02030602050306030303"/>
              </a:rPr>
              <a:t>m</a:t>
            </a:r>
            <a:r>
              <a:rPr sz="2000" spc="-5" dirty="0">
                <a:latin typeface="Constantia" panose="02030602050306030303"/>
                <a:cs typeface="Constantia" panose="02030602050306030303"/>
              </a:rPr>
              <a:t>it</a:t>
            </a:r>
            <a:r>
              <a:rPr sz="2000" dirty="0">
                <a:latin typeface="Constantia" panose="02030602050306030303"/>
                <a:cs typeface="Constantia" panose="02030602050306030303"/>
              </a:rPr>
              <a:t>s</a:t>
            </a:r>
            <a:r>
              <a:rPr sz="2000" spc="-110" dirty="0">
                <a:latin typeface="Times New Roman" panose="02020603050405020304"/>
                <a:cs typeface="Times New Roman" panose="02020603050405020304"/>
              </a:rPr>
              <a:t> </a:t>
            </a:r>
            <a:r>
              <a:rPr sz="2000" spc="-5" dirty="0">
                <a:latin typeface="Constantia" panose="02030602050306030303"/>
                <a:cs typeface="Constantia" panose="02030602050306030303"/>
              </a:rPr>
              <a:t>da</a:t>
            </a:r>
            <a:r>
              <a:rPr sz="2000" dirty="0">
                <a:latin typeface="Constantia" panose="02030602050306030303"/>
                <a:cs typeface="Constantia" panose="02030602050306030303"/>
              </a:rPr>
              <a:t>ta</a:t>
            </a:r>
            <a:r>
              <a:rPr sz="2000" spc="-105" dirty="0">
                <a:latin typeface="Times New Roman" panose="02020603050405020304"/>
                <a:cs typeface="Times New Roman" panose="02020603050405020304"/>
              </a:rPr>
              <a:t> </a:t>
            </a:r>
            <a:r>
              <a:rPr sz="2000" spc="-30" dirty="0">
                <a:latin typeface="Constantia" panose="02030602050306030303"/>
                <a:cs typeface="Constantia" panose="02030602050306030303"/>
              </a:rPr>
              <a:t>o</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er</a:t>
            </a:r>
            <a:r>
              <a:rPr sz="2000" spc="-13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e</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al</a:t>
            </a:r>
            <a:r>
              <a:rPr sz="2000" spc="-70" dirty="0">
                <a:latin typeface="Times New Roman" panose="02020603050405020304"/>
                <a:cs typeface="Times New Roman" panose="02020603050405020304"/>
              </a:rPr>
              <a:t> </a:t>
            </a:r>
            <a:r>
              <a:rPr sz="2000" spc="-5" dirty="0">
                <a:latin typeface="Constantia" panose="02030602050306030303"/>
                <a:cs typeface="Constantia" panose="02030602050306030303"/>
              </a:rPr>
              <a:t>carrie</a:t>
            </a:r>
            <a:r>
              <a:rPr sz="2000" dirty="0">
                <a:latin typeface="Constantia" panose="02030602050306030303"/>
                <a:cs typeface="Constantia" panose="02030602050306030303"/>
              </a:rPr>
              <a:t>r</a:t>
            </a:r>
            <a:r>
              <a:rPr sz="2000" spc="-75" dirty="0">
                <a:latin typeface="Times New Roman" panose="02020603050405020304"/>
                <a:cs typeface="Times New Roman" panose="02020603050405020304"/>
              </a:rPr>
              <a:t> </a:t>
            </a:r>
            <a:r>
              <a:rPr sz="2000" dirty="0">
                <a:latin typeface="Constantia" panose="02030602050306030303"/>
                <a:cs typeface="Constantia" panose="02030602050306030303"/>
              </a:rPr>
              <a:t>f</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equencies</a:t>
            </a:r>
            <a:r>
              <a:rPr sz="2000" spc="-170" dirty="0">
                <a:latin typeface="Times New Roman" panose="02020603050405020304"/>
                <a:cs typeface="Times New Roman" panose="02020603050405020304"/>
              </a:rPr>
              <a:t> </a:t>
            </a:r>
            <a:r>
              <a:rPr sz="2000" dirty="0">
                <a:latin typeface="Constantia" panose="02030602050306030303"/>
                <a:cs typeface="Constantia" panose="02030602050306030303"/>
              </a:rPr>
              <a:t>simulta</a:t>
            </a:r>
            <a:r>
              <a:rPr sz="2000" spc="-10" dirty="0">
                <a:latin typeface="Constantia" panose="02030602050306030303"/>
                <a:cs typeface="Constantia" panose="02030602050306030303"/>
              </a:rPr>
              <a:t>n</a:t>
            </a:r>
            <a:r>
              <a:rPr sz="2000" dirty="0">
                <a:latin typeface="Constantia" panose="02030602050306030303"/>
                <a:cs typeface="Constantia" panose="02030602050306030303"/>
              </a:rPr>
              <a:t>e</a:t>
            </a:r>
            <a:r>
              <a:rPr sz="2000" spc="-10" dirty="0">
                <a:latin typeface="Constantia" panose="02030602050306030303"/>
                <a:cs typeface="Constantia" panose="02030602050306030303"/>
              </a:rPr>
              <a:t>o</a:t>
            </a:r>
            <a:r>
              <a:rPr sz="2000" spc="-5" dirty="0">
                <a:latin typeface="Constantia" panose="02030602050306030303"/>
                <a:cs typeface="Constantia" panose="02030602050306030303"/>
              </a:rPr>
              <a:t>us</a:t>
            </a:r>
            <a:r>
              <a:rPr sz="2000" spc="-25" dirty="0">
                <a:latin typeface="Constantia" panose="02030602050306030303"/>
                <a:cs typeface="Constantia" panose="02030602050306030303"/>
              </a:rPr>
              <a:t>l</a:t>
            </a:r>
            <a:r>
              <a:rPr sz="2000" dirty="0">
                <a:latin typeface="Constantia" panose="02030602050306030303"/>
                <a:cs typeface="Constantia" panose="02030602050306030303"/>
              </a:rPr>
              <a:t>y</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dirty="0">
                <a:latin typeface="Constantia" panose="02030602050306030303"/>
                <a:cs typeface="Constantia" panose="02030602050306030303"/>
              </a:rPr>
              <a:t>Each</a:t>
            </a:r>
            <a:r>
              <a:rPr sz="2000" spc="-60"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u</a:t>
            </a:r>
            <a:r>
              <a:rPr sz="2000" spc="-10" dirty="0">
                <a:latin typeface="Constantia" panose="02030602050306030303"/>
                <a:cs typeface="Constantia" panose="02030602050306030303"/>
              </a:rPr>
              <a:t>b</a:t>
            </a:r>
            <a:r>
              <a:rPr sz="2000" spc="-5" dirty="0">
                <a:latin typeface="Constantia" panose="02030602050306030303"/>
                <a:cs typeface="Constantia" panose="02030602050306030303"/>
              </a:rPr>
              <a:t>-</a:t>
            </a:r>
            <a:r>
              <a:rPr sz="2000" dirty="0">
                <a:latin typeface="Constantia" panose="02030602050306030303"/>
                <a:cs typeface="Constantia" panose="02030602050306030303"/>
              </a:rPr>
              <a:t>st</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eam</a:t>
            </a:r>
            <a:r>
              <a:rPr sz="2000" spc="-55" dirty="0">
                <a:latin typeface="Times New Roman" panose="02020603050405020304"/>
                <a:cs typeface="Times New Roman" panose="02020603050405020304"/>
              </a:rPr>
              <a:t> </a:t>
            </a:r>
            <a:r>
              <a:rPr sz="2000" spc="-5" dirty="0">
                <a:latin typeface="Constantia" panose="02030602050306030303"/>
                <a:cs typeface="Constantia" panose="02030602050306030303"/>
              </a:rPr>
              <a:t>modula</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es</a:t>
            </a:r>
            <a:r>
              <a:rPr sz="2000" spc="-114" dirty="0">
                <a:latin typeface="Times New Roman" panose="02020603050405020304"/>
                <a:cs typeface="Times New Roman" panose="02020603050405020304"/>
              </a:rPr>
              <a:t> </a:t>
            </a:r>
            <a:r>
              <a:rPr sz="2000" spc="-5" dirty="0">
                <a:latin typeface="Constantia" panose="02030602050306030303"/>
                <a:cs typeface="Constantia" panose="02030602050306030303"/>
              </a:rPr>
              <a:t>diffe</a:t>
            </a:r>
            <a:r>
              <a:rPr sz="2000" spc="-30" dirty="0">
                <a:latin typeface="Constantia" panose="02030602050306030303"/>
                <a:cs typeface="Constantia" panose="02030602050306030303"/>
              </a:rPr>
              <a:t>r</a:t>
            </a:r>
            <a:r>
              <a:rPr sz="2000" dirty="0">
                <a:latin typeface="Constantia" panose="02030602050306030303"/>
                <a:cs typeface="Constantia" panose="02030602050306030303"/>
              </a:rPr>
              <a:t>ent</a:t>
            </a:r>
            <a:r>
              <a:rPr sz="2000" spc="-120" dirty="0">
                <a:latin typeface="Times New Roman" panose="02020603050405020304"/>
                <a:cs typeface="Times New Roman" panose="02020603050405020304"/>
              </a:rPr>
              <a:t> </a:t>
            </a:r>
            <a:r>
              <a:rPr sz="2000" spc="-5" dirty="0">
                <a:latin typeface="Constantia" panose="02030602050306030303"/>
                <a:cs typeface="Constantia" panose="02030602050306030303"/>
              </a:rPr>
              <a:t>carrie</a:t>
            </a:r>
            <a:r>
              <a:rPr sz="2000" dirty="0">
                <a:latin typeface="Constantia" panose="02030602050306030303"/>
                <a:cs typeface="Constantia" panose="02030602050306030303"/>
              </a:rPr>
              <a:t>r</a:t>
            </a:r>
            <a:r>
              <a:rPr sz="2000" spc="-95" dirty="0">
                <a:latin typeface="Times New Roman" panose="02020603050405020304"/>
                <a:cs typeface="Times New Roman" panose="02020603050405020304"/>
              </a:rPr>
              <a:t> </a:t>
            </a:r>
            <a:r>
              <a:rPr sz="2000" dirty="0">
                <a:latin typeface="Constantia" panose="02030602050306030303"/>
                <a:cs typeface="Constantia" panose="02030602050306030303"/>
              </a:rPr>
              <a:t>f</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eque</a:t>
            </a:r>
            <a:r>
              <a:rPr sz="2000" spc="-10" dirty="0">
                <a:latin typeface="Constantia" panose="02030602050306030303"/>
                <a:cs typeface="Constantia" panose="02030602050306030303"/>
              </a:rPr>
              <a:t>n</a:t>
            </a:r>
            <a:r>
              <a:rPr sz="2000" spc="20" dirty="0">
                <a:latin typeface="Constantia" panose="02030602050306030303"/>
                <a:cs typeface="Constantia" panose="02030602050306030303"/>
              </a:rPr>
              <a:t>c</a:t>
            </a:r>
            <a:r>
              <a:rPr sz="2000" dirty="0">
                <a:latin typeface="Constantia" panose="02030602050306030303"/>
                <a:cs typeface="Constantia" panose="02030602050306030303"/>
              </a:rPr>
              <a:t>y</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25" dirty="0">
                <a:latin typeface="Constantia" panose="02030602050306030303"/>
                <a:cs typeface="Constantia" panose="02030602050306030303"/>
              </a:rPr>
              <a:t>P</a:t>
            </a:r>
            <a:r>
              <a:rPr sz="2000" dirty="0">
                <a:latin typeface="Constantia" panose="02030602050306030303"/>
                <a:cs typeface="Constantia" panose="02030602050306030303"/>
              </a:rPr>
              <a:t>a</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al</a:t>
            </a:r>
            <a:r>
              <a:rPr sz="2000" spc="5" dirty="0">
                <a:latin typeface="Constantia" panose="02030602050306030303"/>
                <a:cs typeface="Constantia" panose="02030602050306030303"/>
              </a:rPr>
              <a:t>l</a:t>
            </a:r>
            <a:r>
              <a:rPr sz="2000" dirty="0">
                <a:latin typeface="Constantia" panose="02030602050306030303"/>
                <a:cs typeface="Constantia" panose="02030602050306030303"/>
              </a:rPr>
              <a:t>el</a:t>
            </a:r>
            <a:r>
              <a:rPr sz="2000" spc="-55" dirty="0">
                <a:latin typeface="Times New Roman" panose="02020603050405020304"/>
                <a:cs typeface="Times New Roman" panose="02020603050405020304"/>
              </a:rPr>
              <a:t> </a:t>
            </a:r>
            <a:r>
              <a:rPr sz="2000" spc="-35" dirty="0">
                <a:latin typeface="Constantia" panose="02030602050306030303"/>
                <a:cs typeface="Constantia" panose="02030602050306030303"/>
              </a:rPr>
              <a:t>c</a:t>
            </a:r>
            <a:r>
              <a:rPr sz="2000" dirty="0">
                <a:latin typeface="Constantia" panose="02030602050306030303"/>
                <a:cs typeface="Constantia" panose="02030602050306030303"/>
              </a:rPr>
              <a:t>o</a:t>
            </a:r>
            <a:r>
              <a:rPr sz="2000" spc="-40" dirty="0">
                <a:latin typeface="Constantia" panose="02030602050306030303"/>
                <a:cs typeface="Constantia" panose="02030602050306030303"/>
              </a:rPr>
              <a:t>n</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er</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l</a:t>
            </a:r>
            <a:r>
              <a:rPr sz="2000" spc="-35" dirty="0">
                <a:latin typeface="Constantia" panose="02030602050306030303"/>
                <a:cs typeface="Constantia" panose="02030602050306030303"/>
              </a:rPr>
              <a:t>o</a:t>
            </a:r>
            <a:r>
              <a:rPr sz="2000" spc="-50" dirty="0">
                <a:latin typeface="Constantia" panose="02030602050306030303"/>
                <a:cs typeface="Constantia" panose="02030602050306030303"/>
              </a:rPr>
              <a:t>w</a:t>
            </a:r>
            <a:r>
              <a:rPr sz="2000" dirty="0">
                <a:latin typeface="Constantia" panose="02030602050306030303"/>
                <a:cs typeface="Constantia" panose="02030602050306030303"/>
              </a:rPr>
              <a:t>ers</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5" dirty="0">
                <a:latin typeface="Constantia" panose="02030602050306030303"/>
                <a:cs typeface="Constantia" panose="02030602050306030303"/>
              </a:rPr>
              <a:t>h</a:t>
            </a:r>
            <a:r>
              <a:rPr sz="2000" dirty="0">
                <a:latin typeface="Constantia" panose="02030602050306030303"/>
                <a:cs typeface="Constantia" panose="02030602050306030303"/>
              </a:rPr>
              <a:t>e</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data</a:t>
            </a:r>
            <a:r>
              <a:rPr sz="2000" spc="-80" dirty="0">
                <a:latin typeface="Times New Roman" panose="02020603050405020304"/>
                <a:cs typeface="Times New Roman" panose="02020603050405020304"/>
              </a:rPr>
              <a:t> </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a:t>
            </a:r>
            <a:r>
              <a:rPr sz="2000" spc="-25" dirty="0">
                <a:latin typeface="Constantia" panose="02030602050306030303"/>
                <a:cs typeface="Constantia" panose="02030602050306030303"/>
              </a:rPr>
              <a:t>t</a:t>
            </a:r>
            <a:r>
              <a:rPr sz="2000" dirty="0">
                <a:latin typeface="Constantia" panose="02030602050306030303"/>
                <a:cs typeface="Constantia" panose="02030602050306030303"/>
              </a:rPr>
              <a:t>e</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&amp;</a:t>
            </a:r>
            <a:r>
              <a:rPr sz="2000" spc="-10" dirty="0">
                <a:latin typeface="Times New Roman" panose="02020603050405020304"/>
                <a:cs typeface="Times New Roman" panose="02020603050405020304"/>
              </a:rPr>
              <a:t> </a:t>
            </a:r>
            <a:r>
              <a:rPr sz="2000" spc="-5" dirty="0">
                <a:latin typeface="Constantia" panose="02030602050306030303"/>
                <a:cs typeface="Constantia" panose="02030602050306030303"/>
              </a:rPr>
              <a:t>ban</a:t>
            </a:r>
            <a:r>
              <a:rPr sz="2000" spc="-20" dirty="0">
                <a:latin typeface="Constantia" panose="02030602050306030303"/>
                <a:cs typeface="Constantia" panose="02030602050306030303"/>
              </a:rPr>
              <a:t>d</a:t>
            </a:r>
            <a:r>
              <a:rPr sz="2000" dirty="0">
                <a:latin typeface="Constantia" panose="02030602050306030303"/>
                <a:cs typeface="Constantia" panose="02030602050306030303"/>
              </a:rPr>
              <a:t>width</a:t>
            </a:r>
            <a:r>
              <a:rPr sz="2000" spc="-40" dirty="0">
                <a:latin typeface="Times New Roman" panose="02020603050405020304"/>
                <a:cs typeface="Times New Roman" panose="02020603050405020304"/>
              </a:rPr>
              <a:t> </a:t>
            </a:r>
            <a:r>
              <a:rPr sz="2000" spc="-5" dirty="0">
                <a:latin typeface="Constantia" panose="02030602050306030303"/>
                <a:cs typeface="Constantia" panose="02030602050306030303"/>
              </a:rPr>
              <a:t>i</a:t>
            </a:r>
            <a:r>
              <a:rPr sz="2000" dirty="0">
                <a:latin typeface="Constantia" panose="02030602050306030303"/>
                <a:cs typeface="Constantia" panose="02030602050306030303"/>
              </a:rPr>
              <a:t>n</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each</a:t>
            </a:r>
            <a:r>
              <a:rPr sz="2000" spc="-170" dirty="0">
                <a:latin typeface="Times New Roman" panose="02020603050405020304"/>
                <a:cs typeface="Times New Roman" panose="02020603050405020304"/>
              </a:rPr>
              <a:t> </a:t>
            </a:r>
            <a:r>
              <a:rPr sz="2000" dirty="0">
                <a:latin typeface="Constantia" panose="02030602050306030303"/>
                <a:cs typeface="Constantia" panose="02030602050306030303"/>
              </a:rPr>
              <a:t>st</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eam</a:t>
            </a:r>
            <a:endParaRPr sz="2000">
              <a:latin typeface="Constantia" panose="02030602050306030303"/>
              <a:cs typeface="Constantia" panose="02030602050306030303"/>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044575"/>
            <a:ext cx="4464050" cy="533400"/>
          </a:xfrm>
          <a:prstGeom prst="rect">
            <a:avLst/>
          </a:prstGeom>
        </p:spPr>
        <p:txBody>
          <a:bodyPr lIns="0" tIns="0" rIns="0" bIns="0">
            <a:spAutoFit/>
          </a:bodyPr>
          <a:lstStyle/>
          <a:p>
            <a:pPr marL="12700" fontAlgn="auto">
              <a:spcBef>
                <a:spcPts val="0"/>
              </a:spcBef>
              <a:spcAft>
                <a:spcPts val="0"/>
              </a:spcAft>
              <a:defRPr/>
            </a:pPr>
            <a:r>
              <a:rPr sz="4000" b="1" spc="-30" dirty="0">
                <a:solidFill>
                  <a:srgbClr val="03607A"/>
                </a:solidFill>
                <a:latin typeface="Calibri" panose="020F0502020204030204"/>
                <a:cs typeface="Calibri" panose="020F0502020204030204"/>
              </a:rPr>
              <a:t>OPE</a:t>
            </a:r>
            <a:r>
              <a:rPr sz="4000" b="1" spc="-40" dirty="0">
                <a:solidFill>
                  <a:srgbClr val="03607A"/>
                </a:solidFill>
                <a:latin typeface="Calibri" panose="020F0502020204030204"/>
                <a:cs typeface="Calibri" panose="020F0502020204030204"/>
              </a:rPr>
              <a:t>R</a:t>
            </a:r>
            <a:r>
              <a:rPr sz="4000" b="1" spc="-335" dirty="0">
                <a:solidFill>
                  <a:srgbClr val="03607A"/>
                </a:solidFill>
                <a:latin typeface="Calibri" panose="020F0502020204030204"/>
                <a:cs typeface="Calibri" panose="020F0502020204030204"/>
              </a:rPr>
              <a:t>A</a:t>
            </a:r>
            <a:r>
              <a:rPr sz="4000" b="1" spc="-25" dirty="0">
                <a:solidFill>
                  <a:srgbClr val="03607A"/>
                </a:solidFill>
                <a:latin typeface="Calibri" panose="020F0502020204030204"/>
                <a:cs typeface="Calibri" panose="020F0502020204030204"/>
              </a:rPr>
              <a:t>TIO</a:t>
            </a:r>
            <a:r>
              <a:rPr sz="4000" b="1" spc="-30" dirty="0">
                <a:solidFill>
                  <a:srgbClr val="03607A"/>
                </a:solidFill>
                <a:latin typeface="Calibri" panose="020F0502020204030204"/>
                <a:cs typeface="Calibri" panose="020F0502020204030204"/>
              </a:rPr>
              <a:t>N</a:t>
            </a:r>
            <a:r>
              <a:rPr sz="4000" b="1" spc="-95" dirty="0">
                <a:solidFill>
                  <a:srgbClr val="03607A"/>
                </a:solidFill>
                <a:latin typeface="Times New Roman" panose="02020603050405020304"/>
                <a:cs typeface="Times New Roman" panose="02020603050405020304"/>
              </a:rPr>
              <a:t> </a:t>
            </a:r>
            <a:r>
              <a:rPr sz="4000" b="1" spc="-35" dirty="0">
                <a:solidFill>
                  <a:srgbClr val="03607A"/>
                </a:solidFill>
                <a:latin typeface="Calibri" panose="020F0502020204030204"/>
                <a:cs typeface="Calibri" panose="020F0502020204030204"/>
              </a:rPr>
              <a:t>O</a:t>
            </a:r>
            <a:r>
              <a:rPr sz="4000" b="1" spc="-20" dirty="0">
                <a:solidFill>
                  <a:srgbClr val="03607A"/>
                </a:solidFill>
                <a:latin typeface="Calibri" panose="020F0502020204030204"/>
                <a:cs typeface="Calibri" panose="020F0502020204030204"/>
              </a:rPr>
              <a:t>F</a:t>
            </a:r>
            <a:r>
              <a:rPr sz="4000" b="1" spc="-100" dirty="0">
                <a:solidFill>
                  <a:srgbClr val="03607A"/>
                </a:solidFill>
                <a:latin typeface="Times New Roman" panose="02020603050405020304"/>
                <a:cs typeface="Times New Roman" panose="02020603050405020304"/>
              </a:rPr>
              <a:t> </a:t>
            </a:r>
            <a:r>
              <a:rPr sz="4000" b="1" spc="-35" dirty="0">
                <a:solidFill>
                  <a:srgbClr val="03607A"/>
                </a:solidFill>
                <a:latin typeface="Calibri" panose="020F0502020204030204"/>
                <a:cs typeface="Calibri" panose="020F0502020204030204"/>
              </a:rPr>
              <a:t>MCM</a:t>
            </a:r>
            <a:endParaRPr sz="4000">
              <a:latin typeface="Calibri" panose="020F0502020204030204"/>
              <a:cs typeface="Calibri" panose="020F0502020204030204"/>
            </a:endParaRPr>
          </a:p>
        </p:txBody>
      </p:sp>
      <p:sp>
        <p:nvSpPr>
          <p:cNvPr id="3" name="object 3"/>
          <p:cNvSpPr txBox="1"/>
          <p:nvPr/>
        </p:nvSpPr>
        <p:spPr>
          <a:xfrm>
            <a:off x="579438" y="2008188"/>
            <a:ext cx="7854950" cy="2766695"/>
          </a:xfrm>
          <a:prstGeom prst="rect">
            <a:avLst/>
          </a:prstGeom>
        </p:spPr>
        <p:txBody>
          <a:bodyPr wrap="square" lIns="0" tIns="0" rIns="0" bIns="0">
            <a:spAutoFit/>
          </a:bodyPr>
          <a:lstStyle/>
          <a:p>
            <a:pPr marL="285750" indent="-273050">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PSK</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QAM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modulation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scheme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used</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Signals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from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each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stream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are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summed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together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form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transmitted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signal</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No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change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original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rate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&amp;</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system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bandwidth,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but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ISI</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p>
          <a:p>
            <a:pPr marL="285750" indent="-273050">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eliminated</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MCM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needs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larger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bandwidth,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spectrally</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inefficient</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Multiple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carriers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and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multiple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oscillators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increases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BW</a:t>
            </a:r>
          </a:p>
          <a:p>
            <a:pPr marL="285750" indent="-273050">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OFDM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special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case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MCM,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which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addresses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all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above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issues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116013"/>
            <a:ext cx="3457575" cy="533400"/>
          </a:xfrm>
          <a:prstGeom prst="rect">
            <a:avLst/>
          </a:prstGeom>
        </p:spPr>
        <p:txBody>
          <a:bodyPr lIns="0" tIns="0" rIns="0" bIns="0">
            <a:spAutoFit/>
          </a:bodyPr>
          <a:lstStyle/>
          <a:p>
            <a:pPr marL="12700" fontAlgn="auto">
              <a:spcBef>
                <a:spcPts val="0"/>
              </a:spcBef>
              <a:spcAft>
                <a:spcPts val="0"/>
              </a:spcAft>
              <a:defRPr/>
            </a:pPr>
            <a:r>
              <a:rPr sz="4000" b="1" spc="-30" dirty="0">
                <a:solidFill>
                  <a:srgbClr val="03607A"/>
                </a:solidFill>
                <a:latin typeface="Calibri" panose="020F0502020204030204"/>
                <a:cs typeface="Calibri" panose="020F0502020204030204"/>
              </a:rPr>
              <a:t>OFD</a:t>
            </a:r>
            <a:r>
              <a:rPr sz="4000" b="1" spc="-35" dirty="0">
                <a:solidFill>
                  <a:srgbClr val="03607A"/>
                </a:solidFill>
                <a:latin typeface="Calibri" panose="020F0502020204030204"/>
                <a:cs typeface="Calibri" panose="020F0502020204030204"/>
              </a:rPr>
              <a:t>M</a:t>
            </a:r>
            <a:r>
              <a:rPr sz="4000" b="1" spc="-95" dirty="0">
                <a:solidFill>
                  <a:srgbClr val="03607A"/>
                </a:solidFill>
                <a:latin typeface="Times New Roman" panose="02020603050405020304"/>
                <a:cs typeface="Times New Roman" panose="02020603050405020304"/>
              </a:rPr>
              <a:t> </a:t>
            </a:r>
            <a:r>
              <a:rPr sz="4000" b="1" spc="-45" dirty="0">
                <a:solidFill>
                  <a:srgbClr val="03607A"/>
                </a:solidFill>
                <a:latin typeface="Calibri" panose="020F0502020204030204"/>
                <a:cs typeface="Calibri" panose="020F0502020204030204"/>
              </a:rPr>
              <a:t>C</a:t>
            </a:r>
            <a:r>
              <a:rPr sz="4000" b="1" spc="-30" dirty="0">
                <a:solidFill>
                  <a:srgbClr val="03607A"/>
                </a:solidFill>
                <a:latin typeface="Calibri" panose="020F0502020204030204"/>
                <a:cs typeface="Calibri" panose="020F0502020204030204"/>
              </a:rPr>
              <a:t>ONC</a:t>
            </a:r>
            <a:r>
              <a:rPr sz="4000" b="1" spc="-40" dirty="0">
                <a:solidFill>
                  <a:srgbClr val="03607A"/>
                </a:solidFill>
                <a:latin typeface="Calibri" panose="020F0502020204030204"/>
                <a:cs typeface="Calibri" panose="020F0502020204030204"/>
              </a:rPr>
              <a:t>EP</a:t>
            </a:r>
            <a:r>
              <a:rPr sz="4000" b="1" spc="-20" dirty="0">
                <a:solidFill>
                  <a:srgbClr val="03607A"/>
                </a:solidFill>
                <a:latin typeface="Calibri" panose="020F0502020204030204"/>
                <a:cs typeface="Calibri" panose="020F0502020204030204"/>
              </a:rPr>
              <a:t>T</a:t>
            </a:r>
            <a:endParaRPr sz="4000">
              <a:latin typeface="Calibri" panose="020F0502020204030204"/>
              <a:cs typeface="Calibri" panose="020F0502020204030204"/>
            </a:endParaRPr>
          </a:p>
        </p:txBody>
      </p:sp>
      <p:sp>
        <p:nvSpPr>
          <p:cNvPr id="3" name="object 3"/>
          <p:cNvSpPr txBox="1"/>
          <p:nvPr/>
        </p:nvSpPr>
        <p:spPr>
          <a:xfrm>
            <a:off x="536575" y="2293938"/>
            <a:ext cx="7843838" cy="3442970"/>
          </a:xfrm>
          <a:prstGeom prst="rect">
            <a:avLst/>
          </a:prstGeom>
        </p:spPr>
        <p:txBody>
          <a:bodyPr wrap="square" lIns="0" tIns="0" rIns="0" bIns="0">
            <a:spAutoFit/>
          </a:bodyPr>
          <a:lstStyle/>
          <a:p>
            <a:pPr marL="285750" indent="-273050">
              <a:lnSpc>
                <a:spcPct val="100000"/>
              </a:lnSpc>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System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bandwidth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divided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set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parallel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overlapping,</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yet</a:t>
            </a:r>
          </a:p>
          <a:p>
            <a:pPr marL="285750" indent="-273050">
              <a:lnSpc>
                <a:spcPct val="100000"/>
              </a:lnSpc>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orthogonal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sub-bands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independent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each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other</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Data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first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split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independent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streams,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which</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modulate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different</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sub-carriers</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Then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are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multiplexed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to</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create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OFDM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signal</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OFDM</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special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case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FDM</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Significantly</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improves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spectral</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efficiency</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Avoid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need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for</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steep</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pass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filters</a:t>
            </a:r>
          </a:p>
          <a:p>
            <a:pPr marL="285750" indent="-273050">
              <a:lnSpc>
                <a:spcPct val="100000"/>
              </a:lnSpc>
              <a:spcBef>
                <a:spcPts val="475"/>
              </a:spcBef>
              <a:buClr>
                <a:srgbClr val="0AD0D9"/>
              </a:buClr>
              <a:buSzPct val="95000"/>
              <a:buFont typeface="Wingdings 2" panose="05020102010507070707" pitchFamily="18" charset="2"/>
              <a:buChar char=""/>
              <a:tabLst>
                <a:tab pos="350520" algn="l"/>
              </a:tabLst>
            </a:pPr>
            <a:r>
              <a:rPr lang="en-US" sz="2000">
                <a:latin typeface="Constantia" panose="02030602050306030303" pitchFamily="18" charset="0"/>
                <a:ea typeface="Constantia" panose="02030602050306030303" pitchFamily="18" charset="0"/>
                <a:cs typeface="Constantia" panose="02030602050306030303" pitchFamily="18" charset="0"/>
              </a:rPr>
              <a:t>Avoids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the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need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a</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bank</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of</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oscillators,</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since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can</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be</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implanted</a:t>
            </a:r>
            <a:r>
              <a:rPr lang="en-US" sz="2000">
                <a:latin typeface="Times New Roman" panose="02020603050405020304" pitchFamily="18" charset="0"/>
                <a:cs typeface="Times New Roman" panose="02020603050405020304" pitchFamily="18" charset="0"/>
              </a:rPr>
              <a:t> </a:t>
            </a:r>
            <a:r>
              <a:rPr lang="en-US" sz="2000">
                <a:latin typeface="Constantia" panose="02030602050306030303" pitchFamily="18" charset="0"/>
                <a:ea typeface="Constantia" panose="02030602050306030303" pitchFamily="18" charset="0"/>
                <a:cs typeface="Constantia" panose="02030602050306030303" pitchFamily="18" charset="0"/>
              </a:rPr>
              <a:t>digitally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CDMA(IS-95) Contd.</a:t>
            </a:r>
            <a:endParaRPr lang="en-US" dirty="0"/>
          </a:p>
        </p:txBody>
      </p:sp>
      <p:sp>
        <p:nvSpPr>
          <p:cNvPr id="3" name="Content Placeholder 2"/>
          <p:cNvSpPr>
            <a:spLocks noGrp="1"/>
          </p:cNvSpPr>
          <p:nvPr>
            <p:ph idx="1"/>
          </p:nvPr>
        </p:nvSpPr>
        <p:spPr>
          <a:xfrm>
            <a:off x="152400" y="1071546"/>
            <a:ext cx="8563004" cy="5130817"/>
          </a:xfrm>
        </p:spPr>
        <p:txBody>
          <a:bodyPr/>
          <a:lstStyle/>
          <a:p>
            <a:pPr algn="just"/>
            <a:r>
              <a:rPr lang="en-US" sz="2000" dirty="0"/>
              <a:t>A pilot code is also transmitted simultaneously and at a higher power level, thereby allowing all mobiles to use coherent carrier detection while estimating the channel conditions. </a:t>
            </a:r>
          </a:p>
          <a:p>
            <a:pPr algn="just"/>
            <a:endParaRPr lang="en-US" sz="2000" dirty="0"/>
          </a:p>
          <a:p>
            <a:pPr algn="just"/>
            <a:r>
              <a:rPr lang="en-US" sz="2000" dirty="0"/>
              <a:t>On the reverse link, all mobiles respond in an asynchronous fashion and have ideally a constant signal level due to power control applied by the base station.</a:t>
            </a:r>
          </a:p>
          <a:p>
            <a:pPr algn="just"/>
            <a:endParaRPr lang="en-US" sz="2000" dirty="0"/>
          </a:p>
          <a:p>
            <a:r>
              <a:rPr lang="en-US" sz="2000" dirty="0"/>
              <a:t>The speech coder used in the 15-95 system is the Qualcomm 9600 bps Code Excited Linear Predictive (QCELP) coder. </a:t>
            </a:r>
          </a:p>
          <a:p>
            <a:pPr marL="0" indent="0">
              <a:buNone/>
            </a:pPr>
            <a:endParaRPr lang="en-US" sz="2000" dirty="0"/>
          </a:p>
          <a:p>
            <a:r>
              <a:rPr lang="en-US" sz="2000" dirty="0"/>
              <a:t>The original implementation of this </a:t>
            </a:r>
            <a:r>
              <a:rPr lang="en-US" sz="2000" dirty="0" err="1"/>
              <a:t>vocoder</a:t>
            </a:r>
            <a:r>
              <a:rPr lang="en-US" sz="2000" dirty="0"/>
              <a:t> detects voice activity, and reduces the data rate to 1200 bps during silent periods. Intermediate user data rates of 2400, 4800, and 9600 bps.</a:t>
            </a:r>
          </a:p>
          <a:p>
            <a:pPr algn="just"/>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p:cNvSpPr>
            <a:spLocks noChangeArrowheads="1"/>
          </p:cNvSpPr>
          <p:nvPr/>
        </p:nvSpPr>
        <p:spPr bwMode="auto">
          <a:xfrm>
            <a:off x="684213" y="857250"/>
            <a:ext cx="7920037" cy="5715000"/>
          </a:xfrm>
          <a:prstGeom prst="rect">
            <a:avLst/>
          </a:prstGeom>
          <a:blipFill dpi="0" rotWithShape="1">
            <a:blip r:embed="rId3"/>
            <a:srcRect/>
            <a:stretch>
              <a:fillRect/>
            </a:stretch>
          </a:blipFill>
          <a:ln w="9525">
            <a:noFill/>
            <a:miter lim="800000"/>
          </a:ln>
        </p:spPr>
        <p:txBody>
          <a:bodyPr lIns="0" tIns="0" rIns="0" bIns="0"/>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p:cNvSpPr>
            <a:spLocks noChangeArrowheads="1"/>
          </p:cNvSpPr>
          <p:nvPr/>
        </p:nvSpPr>
        <p:spPr bwMode="auto">
          <a:xfrm>
            <a:off x="611188" y="928688"/>
            <a:ext cx="8064500" cy="5380037"/>
          </a:xfrm>
          <a:prstGeom prst="rect">
            <a:avLst/>
          </a:prstGeom>
          <a:blipFill dpi="0" rotWithShape="1">
            <a:blip r:embed="rId3"/>
            <a:srcRect/>
            <a:stretch>
              <a:fillRect/>
            </a:stretch>
          </a:blipFill>
          <a:ln w="9525">
            <a:noFill/>
            <a:miter lim="800000"/>
          </a:ln>
        </p:spPr>
        <p:txBody>
          <a:bodyPr lIns="0" tIns="0" rIns="0" bIns="0"/>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258888"/>
            <a:ext cx="4333875" cy="533400"/>
          </a:xfrm>
          <a:prstGeom prst="rect">
            <a:avLst/>
          </a:prstGeom>
        </p:spPr>
        <p:txBody>
          <a:bodyPr lIns="0" tIns="0" rIns="0" bIns="0">
            <a:spAutoFit/>
          </a:bodyPr>
          <a:lstStyle/>
          <a:p>
            <a:pPr marL="12700" fontAlgn="auto">
              <a:spcBef>
                <a:spcPts val="0"/>
              </a:spcBef>
              <a:spcAft>
                <a:spcPts val="0"/>
              </a:spcAft>
              <a:defRPr/>
            </a:pPr>
            <a:r>
              <a:rPr sz="4000" b="1" spc="-30" dirty="0">
                <a:solidFill>
                  <a:srgbClr val="03607A"/>
                </a:solidFill>
                <a:latin typeface="Calibri" panose="020F0502020204030204"/>
                <a:cs typeface="Calibri" panose="020F0502020204030204"/>
              </a:rPr>
              <a:t>OFD</a:t>
            </a:r>
            <a:r>
              <a:rPr sz="4000" b="1" spc="-35" dirty="0">
                <a:solidFill>
                  <a:srgbClr val="03607A"/>
                </a:solidFill>
                <a:latin typeface="Calibri" panose="020F0502020204030204"/>
                <a:cs typeface="Calibri" panose="020F0502020204030204"/>
              </a:rPr>
              <a:t>M</a:t>
            </a:r>
            <a:r>
              <a:rPr sz="4000" b="1" spc="-95" dirty="0">
                <a:solidFill>
                  <a:srgbClr val="03607A"/>
                </a:solidFill>
                <a:latin typeface="Times New Roman" panose="02020603050405020304"/>
                <a:cs typeface="Times New Roman" panose="02020603050405020304"/>
              </a:rPr>
              <a:t> </a:t>
            </a:r>
            <a:r>
              <a:rPr sz="4000" b="1" spc="-25" dirty="0">
                <a:solidFill>
                  <a:srgbClr val="03607A"/>
                </a:solidFill>
                <a:latin typeface="Calibri" panose="020F0502020204030204"/>
                <a:cs typeface="Calibri" panose="020F0502020204030204"/>
              </a:rPr>
              <a:t>A</a:t>
            </a:r>
            <a:r>
              <a:rPr sz="4000" b="1" spc="-85" dirty="0">
                <a:solidFill>
                  <a:srgbClr val="03607A"/>
                </a:solidFill>
                <a:latin typeface="Calibri" panose="020F0502020204030204"/>
                <a:cs typeface="Calibri" panose="020F0502020204030204"/>
              </a:rPr>
              <a:t>D</a:t>
            </a:r>
            <a:r>
              <a:rPr sz="4000" b="1" spc="-220" dirty="0">
                <a:solidFill>
                  <a:srgbClr val="03607A"/>
                </a:solidFill>
                <a:latin typeface="Calibri" panose="020F0502020204030204"/>
                <a:cs typeface="Calibri" panose="020F0502020204030204"/>
              </a:rPr>
              <a:t>V</a:t>
            </a:r>
            <a:r>
              <a:rPr sz="4000" b="1" spc="-30" dirty="0">
                <a:solidFill>
                  <a:srgbClr val="03607A"/>
                </a:solidFill>
                <a:latin typeface="Calibri" panose="020F0502020204030204"/>
                <a:cs typeface="Calibri" panose="020F0502020204030204"/>
              </a:rPr>
              <a:t>AN</a:t>
            </a:r>
            <a:r>
              <a:rPr sz="4000" b="1" spc="-340" dirty="0">
                <a:solidFill>
                  <a:srgbClr val="03607A"/>
                </a:solidFill>
                <a:latin typeface="Calibri" panose="020F0502020204030204"/>
                <a:cs typeface="Calibri" panose="020F0502020204030204"/>
              </a:rPr>
              <a:t>T</a:t>
            </a:r>
            <a:r>
              <a:rPr sz="4000" b="1" spc="-75" dirty="0">
                <a:solidFill>
                  <a:srgbClr val="03607A"/>
                </a:solidFill>
                <a:latin typeface="Calibri" panose="020F0502020204030204"/>
                <a:cs typeface="Calibri" panose="020F0502020204030204"/>
              </a:rPr>
              <a:t>A</a:t>
            </a:r>
            <a:r>
              <a:rPr sz="4000" b="1" spc="-35" dirty="0">
                <a:solidFill>
                  <a:srgbClr val="03607A"/>
                </a:solidFill>
                <a:latin typeface="Calibri" panose="020F0502020204030204"/>
                <a:cs typeface="Calibri" panose="020F0502020204030204"/>
              </a:rPr>
              <a:t>G</a:t>
            </a:r>
            <a:r>
              <a:rPr sz="4000" b="1" spc="-70" dirty="0">
                <a:solidFill>
                  <a:srgbClr val="03607A"/>
                </a:solidFill>
                <a:latin typeface="Calibri" panose="020F0502020204030204"/>
                <a:cs typeface="Calibri" panose="020F0502020204030204"/>
              </a:rPr>
              <a:t>E</a:t>
            </a:r>
            <a:r>
              <a:rPr sz="4000" b="1" spc="-20" dirty="0">
                <a:solidFill>
                  <a:srgbClr val="03607A"/>
                </a:solidFill>
                <a:latin typeface="Calibri" panose="020F0502020204030204"/>
                <a:cs typeface="Calibri" panose="020F0502020204030204"/>
              </a:rPr>
              <a:t>S</a:t>
            </a:r>
            <a:endParaRPr sz="4000">
              <a:latin typeface="Calibri" panose="020F0502020204030204"/>
              <a:cs typeface="Calibri" panose="020F0502020204030204"/>
            </a:endParaRPr>
          </a:p>
        </p:txBody>
      </p:sp>
      <p:sp>
        <p:nvSpPr>
          <p:cNvPr id="3" name="object 3"/>
          <p:cNvSpPr txBox="1"/>
          <p:nvPr/>
        </p:nvSpPr>
        <p:spPr>
          <a:xfrm>
            <a:off x="536575" y="2222500"/>
            <a:ext cx="7889875" cy="2109788"/>
          </a:xfrm>
          <a:prstGeom prst="rect">
            <a:avLst/>
          </a:prstGeom>
        </p:spPr>
        <p:txBody>
          <a:bodyPr lIns="0" tIns="0" rIns="0" bIns="0">
            <a:spAutoFit/>
          </a:bodyPr>
          <a:lstStyle/>
          <a:p>
            <a:pPr marL="350520" indent="-337820" fontAlgn="auto">
              <a:spcBef>
                <a:spcPts val="0"/>
              </a:spcBef>
              <a:spcAft>
                <a:spcPts val="0"/>
              </a:spcAft>
              <a:buClr>
                <a:srgbClr val="0AD0D9"/>
              </a:buClr>
              <a:buSzPct val="95000"/>
              <a:buFont typeface="Wingdings 2" panose="05020102010507070707"/>
              <a:buChar char=""/>
              <a:tabLst>
                <a:tab pos="351155" algn="l"/>
              </a:tabLst>
              <a:defRPr/>
            </a:pPr>
            <a:r>
              <a:rPr sz="2000" spc="-60" dirty="0">
                <a:latin typeface="Constantia" panose="02030602050306030303"/>
                <a:cs typeface="Constantia" panose="02030602050306030303"/>
              </a:rPr>
              <a:t>P</a:t>
            </a:r>
            <a:r>
              <a:rPr sz="2000" dirty="0">
                <a:latin typeface="Constantia" panose="02030602050306030303"/>
                <a:cs typeface="Constantia" panose="02030602050306030303"/>
              </a:rPr>
              <a:t>er</a:t>
            </a:r>
            <a:r>
              <a:rPr sz="2000" spc="5" dirty="0">
                <a:latin typeface="Constantia" panose="02030602050306030303"/>
                <a:cs typeface="Constantia" panose="02030602050306030303"/>
              </a:rPr>
              <a:t>m</a:t>
            </a:r>
            <a:r>
              <a:rPr sz="2000" spc="-5" dirty="0">
                <a:latin typeface="Constantia" panose="02030602050306030303"/>
                <a:cs typeface="Constantia" panose="02030602050306030303"/>
              </a:rPr>
              <a:t>it</a:t>
            </a:r>
            <a:r>
              <a:rPr sz="2000" dirty="0">
                <a:latin typeface="Constantia" panose="02030602050306030303"/>
                <a:cs typeface="Constantia" panose="02030602050306030303"/>
              </a:rPr>
              <a:t>s</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den</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e</a:t>
            </a:r>
            <a:r>
              <a:rPr sz="2000" spc="-20"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pac</a:t>
            </a:r>
            <a:r>
              <a:rPr sz="2000" spc="-55" dirty="0">
                <a:latin typeface="Constantia" panose="02030602050306030303"/>
                <a:cs typeface="Constantia" panose="02030602050306030303"/>
              </a:rPr>
              <a:t>k</a:t>
            </a:r>
            <a:r>
              <a:rPr sz="2000" dirty="0">
                <a:latin typeface="Constantia" panose="02030602050306030303"/>
                <a:cs typeface="Constantia" panose="02030602050306030303"/>
              </a:rPr>
              <a:t>ed</a:t>
            </a:r>
            <a:r>
              <a:rPr sz="2000" spc="20" dirty="0">
                <a:latin typeface="Times New Roman" panose="02020603050405020304"/>
                <a:cs typeface="Times New Roman" panose="02020603050405020304"/>
              </a:rPr>
              <a:t> </a:t>
            </a:r>
            <a:r>
              <a:rPr sz="2000" dirty="0">
                <a:latin typeface="Constantia" panose="02030602050306030303"/>
                <a:cs typeface="Constantia" panose="02030602050306030303"/>
              </a:rPr>
              <a:t>&amp;</a:t>
            </a:r>
            <a:r>
              <a:rPr sz="2000" spc="-85" dirty="0">
                <a:latin typeface="Times New Roman" panose="02020603050405020304"/>
                <a:cs typeface="Times New Roman" panose="02020603050405020304"/>
              </a:rPr>
              <a:t> </a:t>
            </a:r>
            <a:r>
              <a:rPr sz="2000" spc="-30" dirty="0">
                <a:latin typeface="Constantia" panose="02030602050306030303"/>
                <a:cs typeface="Constantia" panose="02030602050306030303"/>
              </a:rPr>
              <a:t>o</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e</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la</a:t>
            </a:r>
            <a:r>
              <a:rPr sz="2000" spc="-10" dirty="0">
                <a:latin typeface="Constantia" panose="02030602050306030303"/>
                <a:cs typeface="Constantia" panose="02030602050306030303"/>
              </a:rPr>
              <a:t>pp</a:t>
            </a:r>
            <a:r>
              <a:rPr sz="2000" spc="-5" dirty="0">
                <a:latin typeface="Constantia" panose="02030602050306030303"/>
                <a:cs typeface="Constantia" panose="02030602050306030303"/>
              </a:rPr>
              <a:t>in</a:t>
            </a:r>
            <a:r>
              <a:rPr sz="2000" dirty="0">
                <a:latin typeface="Constantia" panose="02030602050306030303"/>
                <a:cs typeface="Constantia" panose="02030602050306030303"/>
              </a:rPr>
              <a:t>g</a:t>
            </a:r>
            <a:r>
              <a:rPr sz="2000" dirty="0">
                <a:latin typeface="Times New Roman" panose="02020603050405020304"/>
                <a:cs typeface="Times New Roman" panose="02020603050405020304"/>
              </a:rPr>
              <a:t> </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sub</a:t>
            </a:r>
            <a:r>
              <a:rPr sz="2000" spc="-5" dirty="0">
                <a:latin typeface="Constantia" panose="02030602050306030303"/>
                <a:cs typeface="Constantia" panose="02030602050306030303"/>
              </a:rPr>
              <a:t>-carriers</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Offer</a:t>
            </a:r>
            <a:r>
              <a:rPr sz="2000" dirty="0">
                <a:latin typeface="Constantia" panose="02030602050306030303"/>
                <a:cs typeface="Constantia" panose="02030602050306030303"/>
              </a:rPr>
              <a:t>s</a:t>
            </a:r>
            <a:r>
              <a:rPr sz="2000" spc="-70" dirty="0">
                <a:latin typeface="Times New Roman" panose="02020603050405020304"/>
                <a:cs typeface="Times New Roman" panose="02020603050405020304"/>
              </a:rPr>
              <a:t> </a:t>
            </a:r>
            <a:r>
              <a:rPr sz="2000" dirty="0">
                <a:latin typeface="Constantia" panose="02030602050306030303"/>
                <a:cs typeface="Constantia" panose="02030602050306030303"/>
              </a:rPr>
              <a:t>spect</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al</a:t>
            </a:r>
            <a:r>
              <a:rPr sz="2000" spc="-15"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110" dirty="0">
                <a:latin typeface="Times New Roman" panose="02020603050405020304"/>
                <a:cs typeface="Times New Roman" panose="02020603050405020304"/>
              </a:rPr>
              <a:t> </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f</a:t>
            </a:r>
            <a:r>
              <a:rPr sz="2000" spc="50" dirty="0">
                <a:latin typeface="Constantia" panose="02030602050306030303"/>
                <a:cs typeface="Constantia" panose="02030602050306030303"/>
              </a:rPr>
              <a:t>f</a:t>
            </a:r>
            <a:r>
              <a:rPr sz="2000" spc="-5" dirty="0">
                <a:latin typeface="Constantia" panose="02030602050306030303"/>
                <a:cs typeface="Constantia" panose="02030602050306030303"/>
              </a:rPr>
              <a:t>icien</a:t>
            </a:r>
            <a:r>
              <a:rPr sz="2000" dirty="0">
                <a:latin typeface="Constantia" panose="02030602050306030303"/>
                <a:cs typeface="Constantia" panose="02030602050306030303"/>
              </a:rPr>
              <a:t>t</a:t>
            </a:r>
            <a:r>
              <a:rPr sz="2000" spc="-65"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35" dirty="0">
                <a:latin typeface="Constantia" panose="02030602050306030303"/>
                <a:cs typeface="Constantia" panose="02030602050306030303"/>
              </a:rPr>
              <a:t>r</a:t>
            </a:r>
            <a:r>
              <a:rPr sz="2000" dirty="0">
                <a:latin typeface="Constantia" panose="02030602050306030303"/>
                <a:cs typeface="Constantia" panose="02030602050306030303"/>
              </a:rPr>
              <a:t>an</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m</a:t>
            </a:r>
            <a:r>
              <a:rPr sz="2000" spc="-5" dirty="0">
                <a:latin typeface="Constantia" panose="02030602050306030303"/>
                <a:cs typeface="Constantia" panose="02030602050306030303"/>
              </a:rPr>
              <a:t>i</a:t>
            </a:r>
            <a:r>
              <a:rPr sz="2000" dirty="0">
                <a:latin typeface="Constantia" panose="02030602050306030303"/>
                <a:cs typeface="Constantia" panose="02030602050306030303"/>
              </a:rPr>
              <a:t>ss</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c</a:t>
            </a:r>
            <a:r>
              <a:rPr sz="2000" dirty="0">
                <a:latin typeface="Constantia" panose="02030602050306030303"/>
                <a:cs typeface="Constantia" panose="02030602050306030303"/>
              </a:rPr>
              <a:t>he</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e</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spc="-5" dirty="0">
                <a:latin typeface="Constantia" panose="02030602050306030303"/>
                <a:cs typeface="Constantia" panose="02030602050306030303"/>
              </a:rPr>
              <a:t>C</a:t>
            </a:r>
            <a:r>
              <a:rPr sz="2000" dirty="0">
                <a:latin typeface="Constantia" panose="02030602050306030303"/>
                <a:cs typeface="Constantia" panose="02030602050306030303"/>
              </a:rPr>
              <a:t>an</a:t>
            </a:r>
            <a:r>
              <a:rPr sz="2000" spc="-45" dirty="0">
                <a:latin typeface="Times New Roman" panose="02020603050405020304"/>
                <a:cs typeface="Times New Roman" panose="02020603050405020304"/>
              </a:rPr>
              <a:t> </a:t>
            </a:r>
            <a:r>
              <a:rPr sz="2000" spc="-5" dirty="0">
                <a:latin typeface="Constantia" panose="02030602050306030303"/>
                <a:cs typeface="Constantia" panose="02030602050306030303"/>
              </a:rPr>
              <a:t>b</a:t>
            </a:r>
            <a:r>
              <a:rPr sz="2000" dirty="0">
                <a:latin typeface="Constantia" panose="02030602050306030303"/>
                <a:cs typeface="Constantia" panose="02030602050306030303"/>
              </a:rPr>
              <a:t>e</a:t>
            </a:r>
            <a:r>
              <a:rPr sz="2000" spc="-90" dirty="0">
                <a:latin typeface="Times New Roman" panose="02020603050405020304"/>
                <a:cs typeface="Times New Roman" panose="02020603050405020304"/>
              </a:rPr>
              <a:t> </a:t>
            </a:r>
            <a:r>
              <a:rPr sz="2000" dirty="0">
                <a:latin typeface="Constantia" panose="02030602050306030303"/>
                <a:cs typeface="Constantia" panose="02030602050306030303"/>
              </a:rPr>
              <a:t>d</a:t>
            </a:r>
            <a:r>
              <a:rPr sz="2000" spc="-5" dirty="0">
                <a:latin typeface="Constantia" panose="02030602050306030303"/>
                <a:cs typeface="Constantia" panose="02030602050306030303"/>
              </a:rPr>
              <a:t>igit</a:t>
            </a:r>
            <a:r>
              <a:rPr sz="2000" spc="5" dirty="0">
                <a:latin typeface="Constantia" panose="02030602050306030303"/>
                <a:cs typeface="Constantia" panose="02030602050306030303"/>
              </a:rPr>
              <a:t>a</a:t>
            </a:r>
            <a:r>
              <a:rPr sz="2000" dirty="0">
                <a:latin typeface="Constantia" panose="02030602050306030303"/>
                <a:cs typeface="Constantia" panose="02030602050306030303"/>
              </a:rPr>
              <a:t>l</a:t>
            </a:r>
            <a:r>
              <a:rPr sz="2000" spc="-20"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70" dirty="0">
                <a:latin typeface="Times New Roman" panose="02020603050405020304"/>
                <a:cs typeface="Times New Roman" panose="02020603050405020304"/>
              </a:rPr>
              <a:t> </a:t>
            </a:r>
            <a:r>
              <a:rPr sz="2000" spc="-5" dirty="0">
                <a:latin typeface="Constantia" panose="02030602050306030303"/>
                <a:cs typeface="Constantia" panose="02030602050306030303"/>
              </a:rPr>
              <a:t>i</a:t>
            </a:r>
            <a:r>
              <a:rPr sz="2000" dirty="0">
                <a:latin typeface="Constantia" panose="02030602050306030303"/>
                <a:cs typeface="Constantia" panose="02030602050306030303"/>
              </a:rPr>
              <a:t>mplemen</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ed</a:t>
            </a:r>
            <a:r>
              <a:rPr sz="2000" spc="-30" dirty="0">
                <a:latin typeface="Times New Roman" panose="02020603050405020304"/>
                <a:cs typeface="Times New Roman" panose="02020603050405020304"/>
              </a:rPr>
              <a:t> </a:t>
            </a:r>
            <a:r>
              <a:rPr sz="2000" spc="-5" dirty="0">
                <a:latin typeface="Constantia" panose="02030602050306030303"/>
                <a:cs typeface="Constantia" panose="02030602050306030303"/>
              </a:rPr>
              <a:t>u</a:t>
            </a:r>
            <a:r>
              <a:rPr sz="2000" spc="5" dirty="0">
                <a:latin typeface="Constantia" panose="02030602050306030303"/>
                <a:cs typeface="Constantia" panose="02030602050306030303"/>
              </a:rPr>
              <a:t>s</a:t>
            </a:r>
            <a:r>
              <a:rPr sz="2000" spc="-5" dirty="0">
                <a:latin typeface="Constantia" panose="02030602050306030303"/>
                <a:cs typeface="Constantia" panose="02030602050306030303"/>
              </a:rPr>
              <a:t>in</a:t>
            </a:r>
            <a:r>
              <a:rPr sz="2000" spc="-20" dirty="0">
                <a:latin typeface="Constantia" panose="02030602050306030303"/>
                <a:cs typeface="Constantia" panose="02030602050306030303"/>
              </a:rPr>
              <a:t>g</a:t>
            </a:r>
            <a:r>
              <a:rPr sz="2000" dirty="0">
                <a:latin typeface="Constantia" panose="02030602050306030303"/>
                <a:cs typeface="Constantia" panose="02030602050306030303"/>
              </a:rPr>
              <a:t>,</a:t>
            </a:r>
            <a:r>
              <a:rPr sz="2000" spc="-40" dirty="0">
                <a:latin typeface="Times New Roman" panose="02020603050405020304"/>
                <a:cs typeface="Times New Roman" panose="02020603050405020304"/>
              </a:rPr>
              <a:t> </a:t>
            </a:r>
            <a:r>
              <a:rPr sz="2000" dirty="0">
                <a:latin typeface="Constantia" panose="02030602050306030303"/>
                <a:cs typeface="Constantia" panose="02030602050306030303"/>
              </a:rPr>
              <a:t>fa</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t</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&amp;</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f</a:t>
            </a:r>
            <a:r>
              <a:rPr sz="2000" spc="50" dirty="0">
                <a:latin typeface="Constantia" panose="02030602050306030303"/>
                <a:cs typeface="Constantia" panose="02030602050306030303"/>
              </a:rPr>
              <a:t>f</a:t>
            </a:r>
            <a:r>
              <a:rPr sz="2000" spc="-5" dirty="0">
                <a:latin typeface="Constantia" panose="02030602050306030303"/>
                <a:cs typeface="Constantia" panose="02030602050306030303"/>
              </a:rPr>
              <a:t>icien</a:t>
            </a:r>
            <a:r>
              <a:rPr sz="2000" dirty="0">
                <a:latin typeface="Constantia" panose="02030602050306030303"/>
                <a:cs typeface="Constantia" panose="02030602050306030303"/>
              </a:rPr>
              <a:t>t</a:t>
            </a:r>
            <a:r>
              <a:rPr sz="2000" spc="-85"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igna</a:t>
            </a:r>
            <a:r>
              <a:rPr sz="2000" dirty="0">
                <a:latin typeface="Constantia" panose="02030602050306030303"/>
                <a:cs typeface="Constantia" panose="02030602050306030303"/>
              </a:rPr>
              <a:t>l</a:t>
            </a:r>
            <a:r>
              <a:rPr sz="2000" spc="-35" dirty="0">
                <a:latin typeface="Times New Roman" panose="02020603050405020304"/>
                <a:cs typeface="Times New Roman" panose="02020603050405020304"/>
              </a:rPr>
              <a:t> </a:t>
            </a:r>
            <a:r>
              <a:rPr sz="2000" dirty="0">
                <a:latin typeface="Constantia" panose="02030602050306030303"/>
                <a:cs typeface="Constantia" panose="02030602050306030303"/>
              </a:rPr>
              <a:t>p</a:t>
            </a:r>
            <a:r>
              <a:rPr sz="2000" spc="-25" dirty="0">
                <a:latin typeface="Constantia" panose="02030602050306030303"/>
                <a:cs typeface="Constantia" panose="02030602050306030303"/>
              </a:rPr>
              <a:t>r</a:t>
            </a:r>
            <a:r>
              <a:rPr sz="2000" dirty="0">
                <a:latin typeface="Constantia" panose="02030602050306030303"/>
                <a:cs typeface="Constantia" panose="02030602050306030303"/>
              </a:rPr>
              <a:t>o</a:t>
            </a:r>
            <a:r>
              <a:rPr sz="2000" spc="-40" dirty="0">
                <a:latin typeface="Constantia" panose="02030602050306030303"/>
                <a:cs typeface="Constantia" panose="02030602050306030303"/>
              </a:rPr>
              <a:t>c</a:t>
            </a:r>
            <a:r>
              <a:rPr sz="2000" dirty="0">
                <a:latin typeface="Constantia" panose="02030602050306030303"/>
                <a:cs typeface="Constantia" panose="02030602050306030303"/>
              </a:rPr>
              <a:t>e</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ing</a:t>
            </a:r>
            <a:endParaRPr sz="2000">
              <a:latin typeface="Constantia" panose="02030602050306030303"/>
              <a:cs typeface="Constantia" panose="02030602050306030303"/>
            </a:endParaRPr>
          </a:p>
          <a:p>
            <a:pPr marL="287020" indent="-274320" fontAlgn="auto">
              <a:spcBef>
                <a:spcPts val="480"/>
              </a:spcBef>
              <a:spcAft>
                <a:spcPts val="0"/>
              </a:spcAft>
              <a:buClr>
                <a:srgbClr val="0AD0D9"/>
              </a:buClr>
              <a:buSzPct val="95000"/>
              <a:buFont typeface="Wingdings 2" panose="05020102010507070707"/>
              <a:buChar char=""/>
              <a:tabLst>
                <a:tab pos="287020" algn="l"/>
              </a:tabLst>
              <a:defRPr/>
            </a:pPr>
            <a:r>
              <a:rPr sz="2000" spc="-65" dirty="0">
                <a:latin typeface="Constantia" panose="02030602050306030303"/>
                <a:cs typeface="Constantia" panose="02030602050306030303"/>
              </a:rPr>
              <a:t>P</a:t>
            </a:r>
            <a:r>
              <a:rPr sz="2000" dirty="0">
                <a:latin typeface="Constantia" panose="02030602050306030303"/>
                <a:cs typeface="Constantia" panose="02030602050306030303"/>
              </a:rPr>
              <a:t>er</a:t>
            </a:r>
            <a:r>
              <a:rPr sz="2000" spc="5" dirty="0">
                <a:latin typeface="Constantia" panose="02030602050306030303"/>
                <a:cs typeface="Constantia" panose="02030602050306030303"/>
              </a:rPr>
              <a:t>m</a:t>
            </a:r>
            <a:r>
              <a:rPr sz="2000" spc="-5" dirty="0">
                <a:latin typeface="Constantia" panose="02030602050306030303"/>
                <a:cs typeface="Constantia" panose="02030602050306030303"/>
              </a:rPr>
              <a:t>it</a:t>
            </a:r>
            <a:r>
              <a:rPr sz="2000" dirty="0">
                <a:latin typeface="Constantia" panose="02030602050306030303"/>
                <a:cs typeface="Constantia" panose="02030602050306030303"/>
              </a:rPr>
              <a:t>s</a:t>
            </a:r>
            <a:r>
              <a:rPr sz="2000" spc="-65" dirty="0">
                <a:latin typeface="Times New Roman" panose="02020603050405020304"/>
                <a:cs typeface="Times New Roman" panose="02020603050405020304"/>
              </a:rPr>
              <a:t> </a:t>
            </a:r>
            <a:r>
              <a:rPr sz="2000" spc="155" dirty="0">
                <a:latin typeface="Constantia" panose="02030602050306030303"/>
                <a:cs typeface="Constantia" panose="02030602050306030303"/>
              </a:rPr>
              <a:t>f</a:t>
            </a:r>
            <a:r>
              <a:rPr sz="2000" dirty="0">
                <a:latin typeface="Constantia" panose="02030602050306030303"/>
                <a:cs typeface="Constantia" panose="02030602050306030303"/>
              </a:rPr>
              <a:t>lexible</a:t>
            </a:r>
            <a:r>
              <a:rPr sz="2000" spc="-90" dirty="0">
                <a:latin typeface="Times New Roman" panose="02020603050405020304"/>
                <a:cs typeface="Times New Roman" panose="02020603050405020304"/>
              </a:rPr>
              <a:t> </a:t>
            </a:r>
            <a:r>
              <a:rPr sz="2000" spc="-5" dirty="0">
                <a:latin typeface="Constantia" panose="02030602050306030303"/>
                <a:cs typeface="Constantia" panose="02030602050306030303"/>
              </a:rPr>
              <a:t>us</a:t>
            </a:r>
            <a:r>
              <a:rPr sz="2000" dirty="0">
                <a:latin typeface="Constantia" panose="02030602050306030303"/>
                <a:cs typeface="Constantia" panose="02030602050306030303"/>
              </a:rPr>
              <a:t>e</a:t>
            </a:r>
            <a:r>
              <a:rPr sz="2000" spc="-100" dirty="0">
                <a:latin typeface="Times New Roman" panose="02020603050405020304"/>
                <a:cs typeface="Times New Roman" panose="02020603050405020304"/>
              </a:rPr>
              <a:t> </a:t>
            </a:r>
            <a:r>
              <a:rPr sz="2000" dirty="0">
                <a:latin typeface="Constantia" panose="02030602050306030303"/>
                <a:cs typeface="Constantia" panose="02030602050306030303"/>
              </a:rPr>
              <a:t>of</a:t>
            </a:r>
            <a:r>
              <a:rPr sz="2000" spc="10" dirty="0">
                <a:latin typeface="Times New Roman" panose="02020603050405020304"/>
                <a:cs typeface="Times New Roman" panose="02020603050405020304"/>
              </a:rPr>
              <a:t> </a:t>
            </a:r>
            <a:r>
              <a:rPr sz="2000" dirty="0">
                <a:latin typeface="Constantia" panose="02030602050306030303"/>
                <a:cs typeface="Constantia" panose="02030602050306030303"/>
              </a:rPr>
              <a:t>spectrum</a:t>
            </a:r>
            <a:endParaRPr sz="2000">
              <a:latin typeface="Constantia" panose="02030602050306030303"/>
              <a:cs typeface="Constantia" panose="02030602050306030303"/>
            </a:endParaRPr>
          </a:p>
          <a:p>
            <a:pPr marL="350520" indent="-337820" fontAlgn="auto">
              <a:spcBef>
                <a:spcPts val="480"/>
              </a:spcBef>
              <a:spcAft>
                <a:spcPts val="0"/>
              </a:spcAft>
              <a:buClr>
                <a:srgbClr val="0AD0D9"/>
              </a:buClr>
              <a:buSzPct val="95000"/>
              <a:buFont typeface="Wingdings 2" panose="05020102010507070707"/>
              <a:buChar char=""/>
              <a:tabLst>
                <a:tab pos="351155" algn="l"/>
              </a:tabLst>
              <a:defRPr/>
            </a:pPr>
            <a:r>
              <a:rPr sz="2000" dirty="0">
                <a:latin typeface="Constantia" panose="02030602050306030303"/>
                <a:cs typeface="Constantia" panose="02030602050306030303"/>
              </a:rPr>
              <a:t>Supp</a:t>
            </a:r>
            <a:r>
              <a:rPr sz="2000" spc="-10" dirty="0">
                <a:latin typeface="Constantia" panose="02030602050306030303"/>
                <a:cs typeface="Constantia" panose="02030602050306030303"/>
              </a:rPr>
              <a:t>o</a:t>
            </a:r>
            <a:r>
              <a:rPr sz="2000" spc="-5" dirty="0">
                <a:latin typeface="Constantia" panose="02030602050306030303"/>
                <a:cs typeface="Constantia" panose="02030602050306030303"/>
              </a:rPr>
              <a:t>rt</a:t>
            </a:r>
            <a:r>
              <a:rPr sz="2000" dirty="0">
                <a:latin typeface="Constantia" panose="02030602050306030303"/>
                <a:cs typeface="Constantia" panose="02030602050306030303"/>
              </a:rPr>
              <a:t>s</a:t>
            </a:r>
            <a:r>
              <a:rPr sz="2000" spc="-80" dirty="0">
                <a:latin typeface="Times New Roman" panose="02020603050405020304"/>
                <a:cs typeface="Times New Roman" panose="02020603050405020304"/>
              </a:rPr>
              <a:t> </a:t>
            </a:r>
            <a:r>
              <a:rPr sz="2000" dirty="0">
                <a:latin typeface="Constantia" panose="02030602050306030303"/>
                <a:cs typeface="Constantia" panose="02030602050306030303"/>
              </a:rPr>
              <a:t>d</a:t>
            </a:r>
            <a:r>
              <a:rPr sz="2000" spc="-5" dirty="0">
                <a:latin typeface="Constantia" panose="02030602050306030303"/>
                <a:cs typeface="Constantia" panose="02030602050306030303"/>
              </a:rPr>
              <a:t>iffe</a:t>
            </a:r>
            <a:r>
              <a:rPr sz="2000" spc="-20" dirty="0">
                <a:latin typeface="Constantia" panose="02030602050306030303"/>
                <a:cs typeface="Constantia" panose="02030602050306030303"/>
              </a:rPr>
              <a:t>r</a:t>
            </a:r>
            <a:r>
              <a:rPr sz="2000" dirty="0">
                <a:latin typeface="Constantia" panose="02030602050306030303"/>
                <a:cs typeface="Constantia" panose="02030602050306030303"/>
              </a:rPr>
              <a:t>ent</a:t>
            </a:r>
            <a:r>
              <a:rPr sz="2000" spc="-65" dirty="0">
                <a:latin typeface="Times New Roman" panose="02020603050405020304"/>
                <a:cs typeface="Times New Roman" panose="02020603050405020304"/>
              </a:rPr>
              <a:t> </a:t>
            </a:r>
            <a:r>
              <a:rPr sz="2000" dirty="0">
                <a:latin typeface="Constantia" panose="02030602050306030303"/>
                <a:cs typeface="Constantia" panose="02030602050306030303"/>
              </a:rPr>
              <a:t>modulat</a:t>
            </a:r>
            <a:r>
              <a:rPr sz="2000" spc="-5" dirty="0">
                <a:latin typeface="Constantia" panose="02030602050306030303"/>
                <a:cs typeface="Constantia" panose="02030602050306030303"/>
              </a:rPr>
              <a:t>io</a:t>
            </a:r>
            <a:r>
              <a:rPr sz="2000" dirty="0">
                <a:latin typeface="Constantia" panose="02030602050306030303"/>
                <a:cs typeface="Constantia" panose="02030602050306030303"/>
              </a:rPr>
              <a:t>n</a:t>
            </a:r>
            <a:r>
              <a:rPr sz="2000" spc="-105" dirty="0">
                <a:latin typeface="Times New Roman" panose="02020603050405020304"/>
                <a:cs typeface="Times New Roman" panose="02020603050405020304"/>
              </a:rPr>
              <a:t> </a:t>
            </a:r>
            <a:r>
              <a:rPr sz="2000" dirty="0">
                <a:latin typeface="Constantia" panose="02030602050306030303"/>
                <a:cs typeface="Constantia" panose="02030602050306030303"/>
              </a:rPr>
              <a:t>s</a:t>
            </a:r>
            <a:r>
              <a:rPr sz="2000" spc="-5" dirty="0">
                <a:latin typeface="Constantia" panose="02030602050306030303"/>
                <a:cs typeface="Constantia" panose="02030602050306030303"/>
              </a:rPr>
              <a:t>c</a:t>
            </a:r>
            <a:r>
              <a:rPr sz="2000" dirty="0">
                <a:latin typeface="Constantia" panose="02030602050306030303"/>
                <a:cs typeface="Constantia" panose="02030602050306030303"/>
              </a:rPr>
              <a:t>he</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es</a:t>
            </a:r>
            <a:r>
              <a:rPr sz="2000" spc="-35" dirty="0">
                <a:latin typeface="Times New Roman" panose="02020603050405020304"/>
                <a:cs typeface="Times New Roman" panose="02020603050405020304"/>
              </a:rPr>
              <a:t> </a:t>
            </a:r>
            <a:r>
              <a:rPr sz="2000" spc="-5" dirty="0">
                <a:latin typeface="Constantia" panose="02030602050306030303"/>
                <a:cs typeface="Constantia" panose="02030602050306030303"/>
              </a:rPr>
              <a:t>ba</a:t>
            </a:r>
            <a:r>
              <a:rPr sz="2000" spc="5" dirty="0">
                <a:latin typeface="Constantia" panose="02030602050306030303"/>
                <a:cs typeface="Constantia" panose="02030602050306030303"/>
              </a:rPr>
              <a:t>s</a:t>
            </a:r>
            <a:r>
              <a:rPr sz="2000" dirty="0">
                <a:latin typeface="Constantia" panose="02030602050306030303"/>
                <a:cs typeface="Constantia" panose="02030602050306030303"/>
              </a:rPr>
              <a:t>ed</a:t>
            </a:r>
            <a:r>
              <a:rPr sz="2000" spc="-40" dirty="0">
                <a:latin typeface="Times New Roman" panose="02020603050405020304"/>
                <a:cs typeface="Times New Roman" panose="02020603050405020304"/>
              </a:rPr>
              <a:t> </a:t>
            </a:r>
            <a:r>
              <a:rPr sz="2000" dirty="0">
                <a:latin typeface="Constantia" panose="02030602050306030303"/>
                <a:cs typeface="Constantia" panose="02030602050306030303"/>
              </a:rPr>
              <a:t>on</a:t>
            </a:r>
            <a:r>
              <a:rPr sz="2000" spc="-95" dirty="0">
                <a:latin typeface="Times New Roman" panose="02020603050405020304"/>
                <a:cs typeface="Times New Roman" panose="02020603050405020304"/>
              </a:rPr>
              <a:t> </a:t>
            </a:r>
            <a:r>
              <a:rPr sz="2000" spc="-5" dirty="0">
                <a:latin typeface="Constantia" panose="02030602050306030303"/>
                <a:cs typeface="Constantia" panose="02030602050306030303"/>
              </a:rPr>
              <a:t>c</a:t>
            </a:r>
            <a:r>
              <a:rPr sz="2000" dirty="0">
                <a:latin typeface="Constantia" panose="02030602050306030303"/>
                <a:cs typeface="Constantia" panose="02030602050306030303"/>
              </a:rPr>
              <a:t>hannel</a:t>
            </a:r>
            <a:r>
              <a:rPr sz="2000" spc="-125" dirty="0">
                <a:latin typeface="Times New Roman" panose="02020603050405020304"/>
                <a:cs typeface="Times New Roman" panose="02020603050405020304"/>
              </a:rPr>
              <a:t> </a:t>
            </a:r>
            <a:r>
              <a:rPr sz="2000" spc="-40" dirty="0">
                <a:latin typeface="Constantia" panose="02030602050306030303"/>
                <a:cs typeface="Constantia" panose="02030602050306030303"/>
              </a:rPr>
              <a:t>c</a:t>
            </a:r>
            <a:r>
              <a:rPr sz="2000" dirty="0">
                <a:latin typeface="Constantia" panose="02030602050306030303"/>
                <a:cs typeface="Constantia" panose="02030602050306030303"/>
              </a:rPr>
              <a:t>o</a:t>
            </a:r>
            <a:r>
              <a:rPr sz="2000" spc="-10" dirty="0">
                <a:latin typeface="Constantia" panose="02030602050306030303"/>
                <a:cs typeface="Constantia" panose="02030602050306030303"/>
              </a:rPr>
              <a:t>n</a:t>
            </a:r>
            <a:r>
              <a:rPr sz="2000" spc="-5" dirty="0">
                <a:latin typeface="Constantia" panose="02030602050306030303"/>
                <a:cs typeface="Constantia" panose="02030602050306030303"/>
              </a:rPr>
              <a:t>ditio</a:t>
            </a:r>
            <a:r>
              <a:rPr sz="2000" dirty="0">
                <a:latin typeface="Constantia" panose="02030602050306030303"/>
                <a:cs typeface="Constantia" panose="02030602050306030303"/>
              </a:rPr>
              <a:t>ns</a:t>
            </a:r>
            <a:endParaRPr sz="2000">
              <a:latin typeface="Constantia" panose="02030602050306030303"/>
              <a:cs typeface="Constantia" panose="02030602050306030303"/>
            </a:endParaRPr>
          </a:p>
          <a:p>
            <a:pPr marL="346075" indent="-333375" fontAlgn="auto">
              <a:spcBef>
                <a:spcPts val="480"/>
              </a:spcBef>
              <a:spcAft>
                <a:spcPts val="0"/>
              </a:spcAft>
              <a:buClr>
                <a:srgbClr val="0AD0D9"/>
              </a:buClr>
              <a:buSzPct val="95000"/>
              <a:buFont typeface="Wingdings 2" panose="05020102010507070707"/>
              <a:buChar char=""/>
              <a:tabLst>
                <a:tab pos="346710" algn="l"/>
              </a:tabLst>
              <a:defRPr/>
            </a:pPr>
            <a:r>
              <a:rPr sz="2000" spc="5" dirty="0">
                <a:latin typeface="Constantia" panose="02030602050306030303"/>
                <a:cs typeface="Constantia" panose="02030602050306030303"/>
              </a:rPr>
              <a:t>A</a:t>
            </a:r>
            <a:r>
              <a:rPr sz="2000" dirty="0">
                <a:latin typeface="Constantia" panose="02030602050306030303"/>
                <a:cs typeface="Constantia" panose="02030602050306030303"/>
              </a:rPr>
              <a:t>l</a:t>
            </a:r>
            <a:r>
              <a:rPr sz="2000" spc="5" dirty="0">
                <a:latin typeface="Constantia" panose="02030602050306030303"/>
                <a:cs typeface="Constantia" panose="02030602050306030303"/>
              </a:rPr>
              <a:t>m</a:t>
            </a:r>
            <a:r>
              <a:rPr sz="2000" dirty="0">
                <a:latin typeface="Constantia" panose="02030602050306030303"/>
                <a:cs typeface="Constantia" panose="02030602050306030303"/>
              </a:rPr>
              <a:t>ost</a:t>
            </a:r>
            <a:r>
              <a:rPr sz="2000" spc="-120" dirty="0">
                <a:latin typeface="Times New Roman" panose="02020603050405020304"/>
                <a:cs typeface="Times New Roman" panose="02020603050405020304"/>
              </a:rPr>
              <a:t> </a:t>
            </a:r>
            <a:r>
              <a:rPr sz="2000" spc="-35" dirty="0">
                <a:latin typeface="Constantia" panose="02030602050306030303"/>
                <a:cs typeface="Constantia" panose="02030602050306030303"/>
              </a:rPr>
              <a:t>c</a:t>
            </a:r>
            <a:r>
              <a:rPr sz="2000" dirty="0">
                <a:latin typeface="Constantia" panose="02030602050306030303"/>
                <a:cs typeface="Constantia" panose="02030602050306030303"/>
              </a:rPr>
              <a:t>omple</a:t>
            </a:r>
            <a:r>
              <a:rPr sz="2000" spc="-20" dirty="0">
                <a:latin typeface="Constantia" panose="02030602050306030303"/>
                <a:cs typeface="Constantia" panose="02030602050306030303"/>
              </a:rPr>
              <a:t>t</a:t>
            </a:r>
            <a:r>
              <a:rPr sz="2000" dirty="0">
                <a:latin typeface="Constantia" panose="02030602050306030303"/>
                <a:cs typeface="Constantia" panose="02030602050306030303"/>
              </a:rPr>
              <a:t>e</a:t>
            </a:r>
            <a:r>
              <a:rPr sz="2000" spc="-20" dirty="0">
                <a:latin typeface="Constantia" panose="02030602050306030303"/>
                <a:cs typeface="Constantia" panose="02030602050306030303"/>
              </a:rPr>
              <a:t>l</a:t>
            </a:r>
            <a:r>
              <a:rPr sz="2000" dirty="0">
                <a:latin typeface="Constantia" panose="02030602050306030303"/>
                <a:cs typeface="Constantia" panose="02030602050306030303"/>
              </a:rPr>
              <a:t>y</a:t>
            </a:r>
            <a:r>
              <a:rPr sz="2000" spc="-95" dirty="0">
                <a:latin typeface="Times New Roman" panose="02020603050405020304"/>
                <a:cs typeface="Times New Roman" panose="02020603050405020304"/>
              </a:rPr>
              <a:t> </a:t>
            </a:r>
            <a:r>
              <a:rPr sz="2000" spc="-50" dirty="0">
                <a:latin typeface="Constantia" panose="02030602050306030303"/>
                <a:cs typeface="Constantia" panose="02030602050306030303"/>
              </a:rPr>
              <a:t>a</a:t>
            </a:r>
            <a:r>
              <a:rPr sz="2000" spc="-45" dirty="0">
                <a:latin typeface="Constantia" panose="02030602050306030303"/>
                <a:cs typeface="Constantia" panose="02030602050306030303"/>
              </a:rPr>
              <a:t>v</a:t>
            </a:r>
            <a:r>
              <a:rPr sz="2000" dirty="0">
                <a:latin typeface="Constantia" panose="02030602050306030303"/>
                <a:cs typeface="Constantia" panose="02030602050306030303"/>
              </a:rPr>
              <a:t>oids</a:t>
            </a:r>
            <a:r>
              <a:rPr sz="2000" spc="-75" dirty="0">
                <a:latin typeface="Times New Roman" panose="02020603050405020304"/>
                <a:cs typeface="Times New Roman" panose="02020603050405020304"/>
              </a:rPr>
              <a:t> </a:t>
            </a:r>
            <a:r>
              <a:rPr sz="2000" dirty="0">
                <a:latin typeface="Constantia" panose="02030602050306030303"/>
                <a:cs typeface="Constantia" panose="02030602050306030303"/>
              </a:rPr>
              <a:t>t</a:t>
            </a:r>
            <a:r>
              <a:rPr sz="2000" spc="5" dirty="0">
                <a:latin typeface="Constantia" panose="02030602050306030303"/>
                <a:cs typeface="Constantia" panose="02030602050306030303"/>
              </a:rPr>
              <a:t>h</a:t>
            </a:r>
            <a:r>
              <a:rPr sz="2000" dirty="0">
                <a:latin typeface="Constantia" panose="02030602050306030303"/>
                <a:cs typeface="Constantia" panose="02030602050306030303"/>
              </a:rPr>
              <a:t>e</a:t>
            </a:r>
            <a:r>
              <a:rPr sz="2000" spc="-55" dirty="0">
                <a:latin typeface="Times New Roman" panose="02020603050405020304"/>
                <a:cs typeface="Times New Roman" panose="02020603050405020304"/>
              </a:rPr>
              <a:t> </a:t>
            </a:r>
            <a:r>
              <a:rPr sz="2000" dirty="0">
                <a:latin typeface="Constantia" panose="02030602050306030303"/>
                <a:cs typeface="Constantia" panose="02030602050306030303"/>
              </a:rPr>
              <a:t>need</a:t>
            </a:r>
            <a:r>
              <a:rPr sz="2000" dirty="0">
                <a:latin typeface="Times New Roman" panose="02020603050405020304"/>
                <a:cs typeface="Times New Roman" panose="02020603050405020304"/>
              </a:rPr>
              <a:t> </a:t>
            </a:r>
            <a:r>
              <a:rPr sz="2000" spc="-10" dirty="0">
                <a:latin typeface="Constantia" panose="02030602050306030303"/>
                <a:cs typeface="Constantia" panose="02030602050306030303"/>
              </a:rPr>
              <a:t>f</a:t>
            </a:r>
            <a:r>
              <a:rPr sz="2000" dirty="0">
                <a:latin typeface="Constantia" panose="02030602050306030303"/>
                <a:cs typeface="Constantia" panose="02030602050306030303"/>
              </a:rPr>
              <a:t>or</a:t>
            </a:r>
            <a:r>
              <a:rPr sz="2000" spc="-140" dirty="0">
                <a:latin typeface="Times New Roman" panose="02020603050405020304"/>
                <a:cs typeface="Times New Roman" panose="02020603050405020304"/>
              </a:rPr>
              <a:t> </a:t>
            </a:r>
            <a:r>
              <a:rPr sz="2000" dirty="0">
                <a:latin typeface="Constantia" panose="02030602050306030303"/>
                <a:cs typeface="Constantia" panose="02030602050306030303"/>
              </a:rPr>
              <a:t>an</a:t>
            </a:r>
            <a:r>
              <a:rPr sz="2000" spc="-140" dirty="0">
                <a:latin typeface="Times New Roman" panose="02020603050405020304"/>
                <a:cs typeface="Times New Roman" panose="02020603050405020304"/>
              </a:rPr>
              <a:t> </a:t>
            </a:r>
            <a:r>
              <a:rPr sz="2000" dirty="0">
                <a:latin typeface="Constantia" panose="02030602050306030303"/>
                <a:cs typeface="Constantia" panose="02030602050306030303"/>
              </a:rPr>
              <a:t>equ</a:t>
            </a:r>
            <a:r>
              <a:rPr sz="2000" spc="-10" dirty="0">
                <a:latin typeface="Constantia" panose="02030602050306030303"/>
                <a:cs typeface="Constantia" panose="02030602050306030303"/>
              </a:rPr>
              <a:t>a</a:t>
            </a:r>
            <a:r>
              <a:rPr sz="2000" dirty="0">
                <a:latin typeface="Constantia" panose="02030602050306030303"/>
                <a:cs typeface="Constantia" panose="02030602050306030303"/>
              </a:rPr>
              <a:t>li</a:t>
            </a:r>
            <a:r>
              <a:rPr sz="2000" spc="-20" dirty="0">
                <a:latin typeface="Constantia" panose="02030602050306030303"/>
                <a:cs typeface="Constantia" panose="02030602050306030303"/>
              </a:rPr>
              <a:t>z</a:t>
            </a:r>
            <a:r>
              <a:rPr sz="2000" dirty="0">
                <a:latin typeface="Constantia" panose="02030602050306030303"/>
                <a:cs typeface="Constantia" panose="02030602050306030303"/>
              </a:rPr>
              <a:t>er</a:t>
            </a:r>
            <a:endParaRPr sz="2000">
              <a:latin typeface="Constantia" panose="02030602050306030303"/>
              <a:cs typeface="Constantia" panose="020306020503060303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r>
              <a:rPr lang="en-GB" altLang="en-US" dirty="0"/>
              <a:t> CDMA</a:t>
            </a:r>
          </a:p>
        </p:txBody>
      </p:sp>
      <p:sp>
        <p:nvSpPr>
          <p:cNvPr id="38915" name="Rectangle 7"/>
          <p:cNvSpPr>
            <a:spLocks noGrp="1" noChangeArrowheads="1"/>
          </p:cNvSpPr>
          <p:nvPr>
            <p:ph type="body" idx="1"/>
          </p:nvPr>
        </p:nvSpPr>
        <p:spPr>
          <a:xfrm>
            <a:off x="152400" y="928670"/>
            <a:ext cx="8839200" cy="4786347"/>
          </a:xfrm>
        </p:spPr>
        <p:txBody>
          <a:bodyPr/>
          <a:lstStyle/>
          <a:p>
            <a:pPr>
              <a:lnSpc>
                <a:spcPct val="90000"/>
              </a:lnSpc>
            </a:pPr>
            <a:r>
              <a:rPr lang="en-US" sz="2000" dirty="0"/>
              <a:t>Higher quality signals</a:t>
            </a:r>
          </a:p>
          <a:p>
            <a:pPr>
              <a:lnSpc>
                <a:spcPct val="90000"/>
              </a:lnSpc>
            </a:pPr>
            <a:r>
              <a:rPr lang="en-US" sz="2000" dirty="0"/>
              <a:t>Higher data rates</a:t>
            </a:r>
          </a:p>
          <a:p>
            <a:pPr>
              <a:lnSpc>
                <a:spcPct val="90000"/>
              </a:lnSpc>
            </a:pPr>
            <a:r>
              <a:rPr lang="en-US" sz="2000" dirty="0"/>
              <a:t>Support of digital services</a:t>
            </a:r>
          </a:p>
          <a:p>
            <a:pPr>
              <a:lnSpc>
                <a:spcPct val="90000"/>
              </a:lnSpc>
            </a:pPr>
            <a:r>
              <a:rPr lang="en-US" sz="2000" dirty="0"/>
              <a:t>Greater capacity</a:t>
            </a:r>
            <a:endParaRPr lang="en-GB" altLang="en-US" sz="2000" dirty="0"/>
          </a:p>
          <a:p>
            <a:pPr>
              <a:lnSpc>
                <a:spcPct val="90000"/>
              </a:lnSpc>
            </a:pPr>
            <a:r>
              <a:rPr lang="en-US" sz="2000" dirty="0"/>
              <a:t>Digital traffic channels</a:t>
            </a:r>
          </a:p>
          <a:p>
            <a:pPr lvl="1">
              <a:lnSpc>
                <a:spcPct val="90000"/>
              </a:lnSpc>
            </a:pPr>
            <a:r>
              <a:rPr lang="en-US" sz="1800" dirty="0"/>
              <a:t>Support digital data</a:t>
            </a:r>
          </a:p>
          <a:p>
            <a:pPr lvl="1">
              <a:lnSpc>
                <a:spcPct val="90000"/>
              </a:lnSpc>
            </a:pPr>
            <a:r>
              <a:rPr lang="en-US" sz="1800" dirty="0"/>
              <a:t>Voice traffic digitized</a:t>
            </a:r>
          </a:p>
          <a:p>
            <a:pPr lvl="1">
              <a:lnSpc>
                <a:spcPct val="90000"/>
              </a:lnSpc>
            </a:pPr>
            <a:r>
              <a:rPr lang="en-US" sz="1800" dirty="0"/>
              <a:t>User traffic (data or digitized voice) converted to analog signal for transmission</a:t>
            </a:r>
          </a:p>
          <a:p>
            <a:pPr>
              <a:lnSpc>
                <a:spcPct val="90000"/>
              </a:lnSpc>
            </a:pPr>
            <a:r>
              <a:rPr lang="en-US" sz="2000" dirty="0"/>
              <a:t>Encryption</a:t>
            </a:r>
          </a:p>
          <a:p>
            <a:pPr lvl="1">
              <a:lnSpc>
                <a:spcPct val="90000"/>
              </a:lnSpc>
            </a:pPr>
            <a:r>
              <a:rPr lang="en-US" sz="1800" dirty="0"/>
              <a:t>Simple to encrypt digital traffic</a:t>
            </a:r>
          </a:p>
          <a:p>
            <a:pPr>
              <a:lnSpc>
                <a:spcPct val="90000"/>
              </a:lnSpc>
            </a:pPr>
            <a:r>
              <a:rPr lang="en-US" sz="2000" dirty="0"/>
              <a:t>Error detection and correction</a:t>
            </a:r>
            <a:endParaRPr lang="en-US" sz="1800" dirty="0"/>
          </a:p>
          <a:p>
            <a:pPr lvl="1">
              <a:lnSpc>
                <a:spcPct val="90000"/>
              </a:lnSpc>
            </a:pPr>
            <a:r>
              <a:rPr lang="en-US" sz="1800" dirty="0"/>
              <a:t>Very clear voice reception</a:t>
            </a:r>
          </a:p>
          <a:p>
            <a:pPr>
              <a:lnSpc>
                <a:spcPct val="90000"/>
              </a:lnSpc>
            </a:pPr>
            <a:r>
              <a:rPr lang="en-US" sz="2000" dirty="0"/>
              <a:t>Channel access</a:t>
            </a:r>
          </a:p>
          <a:p>
            <a:pPr lvl="1">
              <a:lnSpc>
                <a:spcPct val="90000"/>
              </a:lnSpc>
            </a:pPr>
            <a:r>
              <a:rPr lang="en-US" sz="1800" dirty="0"/>
              <a:t>Channel dynamically shared by users via Time division multiple access (TDMA) or code division multiple access (CDMA)</a:t>
            </a:r>
            <a:endParaRPr lang="en-GB" altLang="en-US" sz="18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85728"/>
            <a:ext cx="9144000" cy="500066"/>
          </a:xfrm>
        </p:spPr>
        <p:txBody>
          <a:bodyPr/>
          <a:lstStyle/>
          <a:p>
            <a:r>
              <a:rPr lang="en-US" sz="4000" dirty="0"/>
              <a:t/>
            </a:r>
            <a:br>
              <a:rPr lang="en-US" sz="4000" dirty="0"/>
            </a:br>
            <a:r>
              <a:rPr lang="en-US" sz="4000" dirty="0"/>
              <a:t>Code Division Multiple Access</a:t>
            </a:r>
            <a:br>
              <a:rPr lang="en-US" sz="4000" dirty="0"/>
            </a:br>
            <a:endParaRPr lang="en-GB" altLang="en-US" sz="4000" dirty="0"/>
          </a:p>
        </p:txBody>
      </p:sp>
      <p:sp>
        <p:nvSpPr>
          <p:cNvPr id="40963" name="Rectangle 3"/>
          <p:cNvSpPr>
            <a:spLocks noGrp="1" noChangeArrowheads="1"/>
          </p:cNvSpPr>
          <p:nvPr>
            <p:ph type="body" idx="1"/>
          </p:nvPr>
        </p:nvSpPr>
        <p:spPr>
          <a:xfrm>
            <a:off x="214282" y="838200"/>
            <a:ext cx="8715436" cy="5305444"/>
          </a:xfrm>
        </p:spPr>
        <p:txBody>
          <a:bodyPr/>
          <a:lstStyle/>
          <a:p>
            <a:pPr>
              <a:lnSpc>
                <a:spcPct val="90000"/>
              </a:lnSpc>
              <a:buNone/>
            </a:pPr>
            <a:r>
              <a:rPr lang="en-US" sz="2000" b="1" dirty="0"/>
              <a:t>Advantages</a:t>
            </a:r>
          </a:p>
          <a:p>
            <a:pPr>
              <a:lnSpc>
                <a:spcPct val="90000"/>
              </a:lnSpc>
            </a:pPr>
            <a:r>
              <a:rPr lang="en-US" sz="2000" dirty="0"/>
              <a:t>Frequency diversity</a:t>
            </a:r>
          </a:p>
          <a:p>
            <a:pPr lvl="1">
              <a:lnSpc>
                <a:spcPct val="90000"/>
              </a:lnSpc>
            </a:pPr>
            <a:r>
              <a:rPr lang="en-US" sz="1800" dirty="0"/>
              <a:t>Frequency-dependent transmission impairments (noise bursts, selective fading) have less effect</a:t>
            </a:r>
          </a:p>
          <a:p>
            <a:pPr>
              <a:lnSpc>
                <a:spcPct val="90000"/>
              </a:lnSpc>
            </a:pPr>
            <a:r>
              <a:rPr lang="en-US" sz="2000" dirty="0"/>
              <a:t>Multipath resistance</a:t>
            </a:r>
          </a:p>
          <a:p>
            <a:pPr lvl="1">
              <a:lnSpc>
                <a:spcPct val="90000"/>
              </a:lnSpc>
            </a:pPr>
            <a:r>
              <a:rPr lang="en-US" sz="1800" dirty="0"/>
              <a:t>DSSS overcomes multipath fading by frequency diversity</a:t>
            </a:r>
          </a:p>
          <a:p>
            <a:pPr lvl="1">
              <a:lnSpc>
                <a:spcPct val="90000"/>
              </a:lnSpc>
            </a:pPr>
            <a:r>
              <a:rPr lang="en-US" sz="1800" dirty="0"/>
              <a:t>Also, chipping codes used only exhibit low cross correlation and low autocorrelation</a:t>
            </a:r>
          </a:p>
          <a:p>
            <a:pPr lvl="1">
              <a:lnSpc>
                <a:spcPct val="90000"/>
              </a:lnSpc>
            </a:pPr>
            <a:r>
              <a:rPr lang="en-US" sz="1800" dirty="0"/>
              <a:t>Version of signal delayed more than one chip interval does not interfere with the dominant signal as much</a:t>
            </a:r>
          </a:p>
          <a:p>
            <a:pPr>
              <a:lnSpc>
                <a:spcPct val="90000"/>
              </a:lnSpc>
            </a:pPr>
            <a:r>
              <a:rPr lang="en-US" sz="2000" dirty="0"/>
              <a:t>Privacy</a:t>
            </a:r>
          </a:p>
          <a:p>
            <a:pPr lvl="1">
              <a:lnSpc>
                <a:spcPct val="90000"/>
              </a:lnSpc>
            </a:pPr>
            <a:r>
              <a:rPr lang="en-US" sz="1800" dirty="0"/>
              <a:t>From spread spectrum</a:t>
            </a:r>
          </a:p>
          <a:p>
            <a:pPr>
              <a:lnSpc>
                <a:spcPct val="90000"/>
              </a:lnSpc>
              <a:buNone/>
            </a:pPr>
            <a:r>
              <a:rPr lang="en-US" sz="2000" b="1" dirty="0"/>
              <a:t>Disadvantages</a:t>
            </a:r>
          </a:p>
          <a:p>
            <a:pPr>
              <a:lnSpc>
                <a:spcPct val="90000"/>
              </a:lnSpc>
            </a:pPr>
            <a:r>
              <a:rPr lang="en-US" sz="2000" dirty="0"/>
              <a:t>Graceful degradation</a:t>
            </a:r>
          </a:p>
          <a:p>
            <a:pPr lvl="1">
              <a:lnSpc>
                <a:spcPct val="90000"/>
              </a:lnSpc>
            </a:pPr>
            <a:r>
              <a:rPr lang="en-US" sz="1800" dirty="0"/>
              <a:t>With FDMA or TDMA, fixed number of users can access system simultaneously</a:t>
            </a:r>
          </a:p>
          <a:p>
            <a:pPr lvl="1">
              <a:lnSpc>
                <a:spcPct val="90000"/>
              </a:lnSpc>
            </a:pPr>
            <a:r>
              <a:rPr lang="en-US" sz="1800" dirty="0"/>
              <a:t>With CDMA, as more users access the system simultaneously, noise level and hence error rate increases</a:t>
            </a:r>
          </a:p>
          <a:p>
            <a:pPr lvl="1">
              <a:lnSpc>
                <a:spcPct val="90000"/>
              </a:lnSpc>
            </a:pPr>
            <a:r>
              <a:rPr lang="en-US" sz="1800" dirty="0"/>
              <a:t>Gradually system degrades</a:t>
            </a:r>
            <a:endParaRPr lang="en-GB" altLang="en-US" sz="18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928670"/>
          </a:xfrm>
        </p:spPr>
        <p:txBody>
          <a:bodyPr/>
          <a:lstStyle/>
          <a:p>
            <a:r>
              <a:rPr lang="en-US" sz="4000" dirty="0"/>
              <a:t>Code Division Multiple Access</a:t>
            </a:r>
            <a:r>
              <a:rPr lang="en-GB" altLang="en-US" sz="4000" dirty="0"/>
              <a:t> </a:t>
            </a:r>
          </a:p>
        </p:txBody>
      </p:sp>
      <p:sp>
        <p:nvSpPr>
          <p:cNvPr id="41987" name="Rectangle 3"/>
          <p:cNvSpPr>
            <a:spLocks noGrp="1" noChangeArrowheads="1"/>
          </p:cNvSpPr>
          <p:nvPr>
            <p:ph type="body" idx="1"/>
          </p:nvPr>
        </p:nvSpPr>
        <p:spPr>
          <a:xfrm>
            <a:off x="152400" y="1000108"/>
            <a:ext cx="8839200" cy="5202255"/>
          </a:xfrm>
        </p:spPr>
        <p:txBody>
          <a:bodyPr/>
          <a:lstStyle/>
          <a:p>
            <a:pPr>
              <a:lnSpc>
                <a:spcPct val="90000"/>
              </a:lnSpc>
            </a:pPr>
            <a:r>
              <a:rPr lang="en-US" sz="2400" dirty="0"/>
              <a:t>Self-jamming</a:t>
            </a:r>
          </a:p>
          <a:p>
            <a:pPr lvl="1">
              <a:lnSpc>
                <a:spcPct val="90000"/>
              </a:lnSpc>
            </a:pPr>
            <a:r>
              <a:rPr lang="en-US" sz="2000" dirty="0"/>
              <a:t>Unless all mobile users are perfectly synchronized, arriving transmissions from multiple users will not be perfectly aligned on chip boundaries</a:t>
            </a:r>
          </a:p>
          <a:p>
            <a:pPr lvl="1">
              <a:lnSpc>
                <a:spcPct val="90000"/>
              </a:lnSpc>
            </a:pPr>
            <a:r>
              <a:rPr lang="en-US" sz="2000" dirty="0"/>
              <a:t>Spreading sequences of different users not orthogonal</a:t>
            </a:r>
          </a:p>
          <a:p>
            <a:pPr lvl="1">
              <a:lnSpc>
                <a:spcPct val="90000"/>
              </a:lnSpc>
            </a:pPr>
            <a:r>
              <a:rPr lang="en-US" sz="2000" dirty="0"/>
              <a:t>Some cross correlation</a:t>
            </a:r>
          </a:p>
          <a:p>
            <a:pPr lvl="1">
              <a:lnSpc>
                <a:spcPct val="90000"/>
              </a:lnSpc>
            </a:pPr>
            <a:r>
              <a:rPr lang="en-US" sz="2000" dirty="0"/>
              <a:t>Distinct from either TDMA or FDMA</a:t>
            </a:r>
          </a:p>
          <a:p>
            <a:pPr lvl="2">
              <a:lnSpc>
                <a:spcPct val="90000"/>
              </a:lnSpc>
            </a:pPr>
            <a:r>
              <a:rPr lang="en-US" sz="1800" dirty="0"/>
              <a:t>In which, for reasonable time or frequency guard bands, respectively, received signals are orthogonal or nearly so</a:t>
            </a:r>
          </a:p>
          <a:p>
            <a:pPr>
              <a:lnSpc>
                <a:spcPct val="90000"/>
              </a:lnSpc>
            </a:pPr>
            <a:r>
              <a:rPr lang="en-US" sz="2400" dirty="0"/>
              <a:t>Near-far problem</a:t>
            </a:r>
          </a:p>
          <a:p>
            <a:pPr lvl="1">
              <a:lnSpc>
                <a:spcPct val="90000"/>
              </a:lnSpc>
            </a:pPr>
            <a:r>
              <a:rPr lang="en-US" sz="2000" dirty="0"/>
              <a:t>Signals closer to receiver are received with less attenuation than signals farther away</a:t>
            </a:r>
          </a:p>
          <a:p>
            <a:pPr lvl="1">
              <a:lnSpc>
                <a:spcPct val="90000"/>
              </a:lnSpc>
            </a:pPr>
            <a:r>
              <a:rPr lang="en-US" sz="2000" dirty="0"/>
              <a:t>Given lack of complete </a:t>
            </a:r>
            <a:r>
              <a:rPr lang="en-US" sz="2000" dirty="0" err="1"/>
              <a:t>orthogonality</a:t>
            </a:r>
            <a:r>
              <a:rPr lang="en-US" sz="2000" dirty="0"/>
              <a:t>, transmissions from more remote mobile units may be more difficult to recover</a:t>
            </a:r>
          </a:p>
          <a:p>
            <a:pPr>
              <a:lnSpc>
                <a:spcPct val="90000"/>
              </a:lnSpc>
            </a:pPr>
            <a:endParaRPr lang="en-GB" altLang="en-US" sz="2400"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000132"/>
          </a:xfrm>
        </p:spPr>
        <p:txBody>
          <a:bodyPr/>
          <a:lstStyle/>
          <a:p>
            <a:r>
              <a:rPr lang="en-IN" dirty="0"/>
              <a:t>Frequency and Channel Specifications</a:t>
            </a:r>
            <a:endParaRPr lang="en-US" dirty="0"/>
          </a:p>
        </p:txBody>
      </p:sp>
      <p:sp>
        <p:nvSpPr>
          <p:cNvPr id="3" name="Content Placeholder 2"/>
          <p:cNvSpPr>
            <a:spLocks noGrp="1"/>
          </p:cNvSpPr>
          <p:nvPr>
            <p:ph idx="1"/>
          </p:nvPr>
        </p:nvSpPr>
        <p:spPr>
          <a:xfrm>
            <a:off x="152400" y="1357298"/>
            <a:ext cx="8705880" cy="4845065"/>
          </a:xfrm>
        </p:spPr>
        <p:txBody>
          <a:bodyPr/>
          <a:lstStyle/>
          <a:p>
            <a:pPr algn="just"/>
            <a:r>
              <a:rPr lang="en-US" sz="2400" dirty="0"/>
              <a:t>Reverse link operation in the 824 - 849 MHz band and 869 - 894 MHz for the forward link. </a:t>
            </a:r>
          </a:p>
          <a:p>
            <a:pPr marL="0" indent="0" algn="just">
              <a:buNone/>
            </a:pPr>
            <a:endParaRPr lang="en-US" sz="2400" dirty="0"/>
          </a:p>
          <a:p>
            <a:pPr algn="just"/>
            <a:r>
              <a:rPr lang="en-US" sz="2400" dirty="0"/>
              <a:t>A forward and reverse channel pair is separate by 45 </a:t>
            </a:r>
            <a:r>
              <a:rPr lang="en-US" sz="2400" dirty="0" err="1"/>
              <a:t>MHz.</a:t>
            </a:r>
            <a:r>
              <a:rPr lang="en-US" sz="2400" dirty="0"/>
              <a:t> Many users share a common channel for transmission.</a:t>
            </a:r>
          </a:p>
          <a:p>
            <a:pPr marL="0" indent="0" algn="just">
              <a:buNone/>
            </a:pPr>
            <a:endParaRPr lang="en-US" sz="2400" dirty="0"/>
          </a:p>
          <a:p>
            <a:pPr algn="just"/>
            <a:r>
              <a:rPr lang="en-US" sz="2400" dirty="0"/>
              <a:t>The maximum user data rate is 9.6 kb/s. User data in IS-95 is spread to a channel chip rate of 1.2288 </a:t>
            </a:r>
            <a:r>
              <a:rPr lang="en-US" sz="2400" dirty="0" err="1"/>
              <a:t>Mchip</a:t>
            </a:r>
            <a:r>
              <a:rPr lang="en-US" sz="2400" dirty="0"/>
              <a:t>/s (a total spreading factor of 128) using a combination of techniques. </a:t>
            </a:r>
          </a:p>
          <a:p>
            <a:pPr marL="0" indent="0" algn="just">
              <a:buNone/>
            </a:pPr>
            <a:endParaRPr lang="en-US" sz="2400" dirty="0"/>
          </a:p>
          <a:p>
            <a:pPr algn="just"/>
            <a:r>
              <a:rPr lang="en-US" sz="2400" dirty="0"/>
              <a:t>The spreading process is different for the forward and reverse links. </a:t>
            </a:r>
          </a:p>
          <a:p>
            <a:pPr>
              <a:buNone/>
            </a:pPr>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CDMA</a:t>
            </a:r>
          </a:p>
        </p:txBody>
      </p:sp>
      <p:sp>
        <p:nvSpPr>
          <p:cNvPr id="4" name="Slide Number Placeholder 3"/>
          <p:cNvSpPr>
            <a:spLocks noGrp="1"/>
          </p:cNvSpPr>
          <p:nvPr>
            <p:ph type="sldNum" sz="quarter" idx="12"/>
          </p:nvPr>
        </p:nvSpPr>
        <p:spPr/>
        <p:txBody>
          <a:bodyPr/>
          <a:lstStyle/>
          <a:p>
            <a:pPr>
              <a:defRPr/>
            </a:pPr>
            <a:fld id="{AD97827E-A267-44F0-99A2-526748F6E35A}" type="slidenum">
              <a:rPr lang="en-US" smtClean="0"/>
              <a:t>9</a:t>
            </a:fld>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457200" y="1524000"/>
            <a:ext cx="8502697" cy="357743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3433</Words>
  <Application>Microsoft Office PowerPoint</Application>
  <PresentationFormat>On-screen Show (4:3)</PresentationFormat>
  <Paragraphs>378</Paragraphs>
  <Slides>42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Constantia</vt:lpstr>
      <vt:lpstr>Symbol</vt:lpstr>
      <vt:lpstr>Times New Roman</vt:lpstr>
      <vt:lpstr>Wingdings 2</vt:lpstr>
      <vt:lpstr>Office Theme</vt:lpstr>
      <vt:lpstr>PowerPoint Presentation</vt:lpstr>
      <vt:lpstr>PowerPoint Presentation</vt:lpstr>
      <vt:lpstr>Code Division Multiple Access </vt:lpstr>
      <vt:lpstr>CDMA(IS-95) Contd.</vt:lpstr>
      <vt:lpstr> CDMA</vt:lpstr>
      <vt:lpstr> Code Division Multiple Access </vt:lpstr>
      <vt:lpstr>Code Division Multiple Access </vt:lpstr>
      <vt:lpstr>Frequency and Channel Specifications</vt:lpstr>
      <vt:lpstr>CDMA</vt:lpstr>
      <vt:lpstr>IS-95 Channel Structure</vt:lpstr>
      <vt:lpstr>Forward Link</vt:lpstr>
      <vt:lpstr>Reverse Link</vt:lpstr>
      <vt:lpstr>IS-95 Forward Link (1)</vt:lpstr>
      <vt:lpstr>IS-95 Forward Link (2)</vt:lpstr>
      <vt:lpstr>Forward Link Processing</vt:lpstr>
      <vt:lpstr>CDMA- Forward channel </vt:lpstr>
      <vt:lpstr>CDMA- Forward channel </vt:lpstr>
      <vt:lpstr>CDMA- Forward channel </vt:lpstr>
      <vt:lpstr> Convolutional Encoder and Repetition Circuit </vt:lpstr>
      <vt:lpstr>  Long PN Sequence </vt:lpstr>
      <vt:lpstr> Characteristic Polynomials</vt:lpstr>
      <vt:lpstr>Data Scrambling</vt:lpstr>
      <vt:lpstr>Power Control</vt:lpstr>
      <vt:lpstr> Orthogonal Covering </vt:lpstr>
      <vt:lpstr>Walsh Hadamard Matrix</vt:lpstr>
      <vt:lpstr>  Quadrature Modulation  </vt:lpstr>
      <vt:lpstr>CDMA I and Q Mapping</vt:lpstr>
      <vt:lpstr>CDMA-Reverse Channel</vt:lpstr>
      <vt:lpstr>CDMA-Reverse Channel</vt:lpstr>
      <vt:lpstr> Reverse Link Processing  </vt:lpstr>
      <vt:lpstr>Reverse Link Processing-Contd.</vt:lpstr>
      <vt:lpstr>Data Burst Randomizer</vt:lpstr>
      <vt:lpstr>Direct Sequence Spreading</vt:lpstr>
      <vt:lpstr>  Quadrature Modulation  </vt:lpstr>
      <vt:lpstr>Review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Networks ECE 478/578</dc:title>
  <dc:creator>Loukas</dc:creator>
  <cp:lastModifiedBy>Admin</cp:lastModifiedBy>
  <cp:revision>323</cp:revision>
  <dcterms:created xsi:type="dcterms:W3CDTF">2008-08-26T18:13:00Z</dcterms:created>
  <dcterms:modified xsi:type="dcterms:W3CDTF">2022-09-26T08:30:37Z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