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7315200" cy="9601200"/>
  <p:embeddedFontLst>
    <p:embeddedFont>
      <p:font typeface="Garamon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hrkozhEo4HSdgclu9xqgdn69Xb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F68501-5717-40C2-8A8B-63AE06A0FA32}">
  <a:tblStyle styleId="{26F68501-5717-40C2-8A8B-63AE06A0FA32}"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E6EC"/>
          </a:solidFill>
        </a:fill>
      </a:tcStyle>
    </a:wholeTbl>
    <a:band1H>
      <a:tcTxStyle/>
      <a:tcStyle>
        <a:fill>
          <a:solidFill>
            <a:srgbClr val="F2CAD7"/>
          </a:solidFill>
        </a:fill>
      </a:tcStyle>
    </a:band1H>
    <a:band2H>
      <a:tcTxStyle/>
    </a:band2H>
    <a:band1V>
      <a:tcTxStyle/>
      <a:tcStyle>
        <a:fill>
          <a:solidFill>
            <a:srgbClr val="F2CAD7"/>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aramond-bold.fntdata"/><Relationship Id="rId30" Type="http://schemas.openxmlformats.org/officeDocument/2006/relationships/font" Target="fonts/Garamond-regular.fntdata"/><Relationship Id="rId11" Type="http://schemas.openxmlformats.org/officeDocument/2006/relationships/slide" Target="slides/slide5.xml"/><Relationship Id="rId33" Type="http://schemas.openxmlformats.org/officeDocument/2006/relationships/font" Target="fonts/Garamond-boldItalic.fntdata"/><Relationship Id="rId10" Type="http://schemas.openxmlformats.org/officeDocument/2006/relationships/slide" Target="slides/slide4.xml"/><Relationship Id="rId32" Type="http://schemas.openxmlformats.org/officeDocument/2006/relationships/font" Target="fonts/Garamond-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90875" cy="473075"/>
          </a:xfrm>
          <a:prstGeom prst="rect">
            <a:avLst/>
          </a:prstGeom>
          <a:noFill/>
          <a:ln>
            <a:noFill/>
          </a:ln>
        </p:spPr>
        <p:txBody>
          <a:bodyPr anchorCtr="0" anchor="t" bIns="47550" lIns="95125" spcFirstLastPara="1" rIns="95125" wrap="square" tIns="4755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9725" y="0"/>
            <a:ext cx="3192463" cy="473075"/>
          </a:xfrm>
          <a:prstGeom prst="rect">
            <a:avLst/>
          </a:prstGeom>
          <a:noFill/>
          <a:ln>
            <a:noFill/>
          </a:ln>
        </p:spPr>
        <p:txBody>
          <a:bodyPr anchorCtr="0" anchor="t" bIns="47550" lIns="95125" spcFirstLastPara="1" rIns="95125" wrap="square" tIns="4755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57263" y="4576763"/>
            <a:ext cx="5346700" cy="4341812"/>
          </a:xfrm>
          <a:prstGeom prst="rect">
            <a:avLst/>
          </a:prstGeom>
          <a:noFill/>
          <a:ln>
            <a:noFill/>
          </a:ln>
        </p:spPr>
        <p:txBody>
          <a:bodyPr anchorCtr="0" anchor="t" bIns="47550" lIns="95125" spcFirstLastPara="1" rIns="95125" wrap="square" tIns="475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55113"/>
            <a:ext cx="3190875" cy="473075"/>
          </a:xfrm>
          <a:prstGeom prst="rect">
            <a:avLst/>
          </a:prstGeom>
          <a:noFill/>
          <a:ln>
            <a:noFill/>
          </a:ln>
        </p:spPr>
        <p:txBody>
          <a:bodyPr anchorCtr="0" anchor="b" bIns="47550" lIns="95125" spcFirstLastPara="1" rIns="95125" wrap="square" tIns="4755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9725" y="9155113"/>
            <a:ext cx="3192463" cy="473075"/>
          </a:xfrm>
          <a:prstGeom prst="rect">
            <a:avLst/>
          </a:prstGeom>
          <a:noFill/>
          <a:ln>
            <a:noFill/>
          </a:ln>
        </p:spPr>
        <p:txBody>
          <a:bodyPr anchorCtr="0" anchor="b" bIns="47550" lIns="95125" spcFirstLastPara="1" rIns="95125" wrap="square" tIns="475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95" name="Google Shape;95;p1: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191" name="Google Shape;191;p10: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199" name="Google Shape;199;p11: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06" name="Google Shape;206;p12: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13" name="Google Shape;213;p13: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20" name="Google Shape;220;p14: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28" name="Google Shape;228;p15: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39" name="Google Shape;239;p16: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46" name="Google Shape;246;p17: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53" name="Google Shape;253;p18: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60" name="Google Shape;260;p19: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2" type="sldNum"/>
          </p:nvPr>
        </p:nvSpPr>
        <p:spPr>
          <a:xfrm>
            <a:off x="4149725" y="9155113"/>
            <a:ext cx="3192463" cy="473075"/>
          </a:xfrm>
          <a:prstGeom prst="rect">
            <a:avLst/>
          </a:prstGeom>
          <a:noFill/>
          <a:ln>
            <a:noFill/>
          </a:ln>
        </p:spPr>
        <p:txBody>
          <a:bodyPr anchorCtr="0" anchor="b" bIns="47550" lIns="95125" spcFirstLastPara="1" rIns="95125" wrap="square" tIns="4755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01" name="Google Shape;101;p2: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2:notes"/>
          <p:cNvSpPr txBox="1"/>
          <p:nvPr>
            <p:ph idx="1" type="body"/>
          </p:nvPr>
        </p:nvSpPr>
        <p:spPr>
          <a:xfrm>
            <a:off x="957263" y="4576763"/>
            <a:ext cx="5346700" cy="4341812"/>
          </a:xfrm>
          <a:prstGeom prst="rect">
            <a:avLst/>
          </a:prstGeom>
          <a:noFill/>
          <a:ln>
            <a:noFill/>
          </a:ln>
        </p:spPr>
        <p:txBody>
          <a:bodyPr anchorCtr="0" anchor="t" bIns="47550" lIns="95125" spcFirstLastPara="1" rIns="95125" wrap="square" tIns="475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67" name="Google Shape;267;p20: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74" name="Google Shape;274;p21: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2" type="sldNum"/>
          </p:nvPr>
        </p:nvSpPr>
        <p:spPr>
          <a:xfrm>
            <a:off x="4149725" y="9155113"/>
            <a:ext cx="3192463" cy="473075"/>
          </a:xfrm>
          <a:prstGeom prst="rect">
            <a:avLst/>
          </a:prstGeom>
          <a:noFill/>
          <a:ln>
            <a:noFill/>
          </a:ln>
        </p:spPr>
        <p:txBody>
          <a:bodyPr anchorCtr="0" anchor="b" bIns="47550" lIns="95125" spcFirstLastPara="1" rIns="95125" wrap="square" tIns="4755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2: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2:notes"/>
          <p:cNvSpPr txBox="1"/>
          <p:nvPr>
            <p:ph idx="1" type="body"/>
          </p:nvPr>
        </p:nvSpPr>
        <p:spPr>
          <a:xfrm>
            <a:off x="957263" y="4576763"/>
            <a:ext cx="5346700" cy="4341812"/>
          </a:xfrm>
          <a:prstGeom prst="rect">
            <a:avLst/>
          </a:prstGeom>
          <a:noFill/>
          <a:ln>
            <a:noFill/>
          </a:ln>
        </p:spPr>
        <p:txBody>
          <a:bodyPr anchorCtr="0" anchor="t" bIns="47550" lIns="95125" spcFirstLastPara="1" rIns="95125" wrap="square" tIns="47550">
            <a:noAutofit/>
          </a:bodyPr>
          <a:lstStyle/>
          <a:p>
            <a:pPr indent="0" lvl="0" marL="0" rtl="0" algn="l">
              <a:spcBef>
                <a:spcPts val="0"/>
              </a:spcBef>
              <a:spcAft>
                <a:spcPts val="0"/>
              </a:spcAft>
              <a:buNone/>
            </a:pPr>
            <a:r>
              <a:rPr lang="en-US"/>
              <a:t>Fig. 2.16</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293" name="Google Shape;293;p23: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2" type="sldNum"/>
          </p:nvPr>
        </p:nvSpPr>
        <p:spPr>
          <a:xfrm>
            <a:off x="4149725" y="9155113"/>
            <a:ext cx="3192463" cy="473075"/>
          </a:xfrm>
          <a:prstGeom prst="rect">
            <a:avLst/>
          </a:prstGeom>
          <a:noFill/>
          <a:ln>
            <a:noFill/>
          </a:ln>
        </p:spPr>
        <p:txBody>
          <a:bodyPr anchorCtr="0" anchor="b" bIns="47550" lIns="95125" spcFirstLastPara="1" rIns="95125" wrap="square" tIns="4755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13" name="Google Shape;113;p3: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3:notes"/>
          <p:cNvSpPr txBox="1"/>
          <p:nvPr>
            <p:ph idx="1" type="body"/>
          </p:nvPr>
        </p:nvSpPr>
        <p:spPr>
          <a:xfrm>
            <a:off x="957263" y="4576763"/>
            <a:ext cx="5346700" cy="4341812"/>
          </a:xfrm>
          <a:prstGeom prst="rect">
            <a:avLst/>
          </a:prstGeom>
          <a:noFill/>
          <a:ln>
            <a:noFill/>
          </a:ln>
        </p:spPr>
        <p:txBody>
          <a:bodyPr anchorCtr="0" anchor="t" bIns="47550" lIns="95125" spcFirstLastPara="1" rIns="95125" wrap="square" tIns="475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2" type="sldNum"/>
          </p:nvPr>
        </p:nvSpPr>
        <p:spPr>
          <a:xfrm>
            <a:off x="4149725" y="9155113"/>
            <a:ext cx="3192463" cy="473075"/>
          </a:xfrm>
          <a:prstGeom prst="rect">
            <a:avLst/>
          </a:prstGeom>
          <a:noFill/>
          <a:ln>
            <a:noFill/>
          </a:ln>
        </p:spPr>
        <p:txBody>
          <a:bodyPr anchorCtr="0" anchor="b" bIns="47550" lIns="95125" spcFirstLastPara="1" rIns="95125" wrap="square" tIns="4755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25" name="Google Shape;125;p4: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4:notes"/>
          <p:cNvSpPr txBox="1"/>
          <p:nvPr>
            <p:ph idx="1" type="body"/>
          </p:nvPr>
        </p:nvSpPr>
        <p:spPr>
          <a:xfrm>
            <a:off x="957263" y="4576763"/>
            <a:ext cx="5346700" cy="4341812"/>
          </a:xfrm>
          <a:prstGeom prst="rect">
            <a:avLst/>
          </a:prstGeom>
          <a:noFill/>
          <a:ln>
            <a:noFill/>
          </a:ln>
        </p:spPr>
        <p:txBody>
          <a:bodyPr anchorCtr="0" anchor="t" bIns="47550" lIns="95125" spcFirstLastPara="1" rIns="95125" wrap="square" tIns="475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135" name="Google Shape;135;p5: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153" name="Google Shape;153;p6: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171" name="Google Shape;171;p7: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177" name="Google Shape;177;p8: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957263" y="4576763"/>
            <a:ext cx="5346700" cy="4341812"/>
          </a:xfrm>
          <a:prstGeom prst="rect">
            <a:avLst/>
          </a:prstGeom>
        </p:spPr>
        <p:txBody>
          <a:bodyPr anchorCtr="0" anchor="t" bIns="47550" lIns="95125" spcFirstLastPara="1" rIns="95125" wrap="square" tIns="47550">
            <a:noAutofit/>
          </a:bodyPr>
          <a:lstStyle/>
          <a:p>
            <a:pPr indent="0" lvl="0" marL="0" rtl="0" algn="l">
              <a:spcBef>
                <a:spcPts val="360"/>
              </a:spcBef>
              <a:spcAft>
                <a:spcPts val="0"/>
              </a:spcAft>
              <a:buNone/>
            </a:pPr>
            <a:r>
              <a:t/>
            </a:r>
            <a:endParaRPr/>
          </a:p>
        </p:txBody>
      </p:sp>
      <p:sp>
        <p:nvSpPr>
          <p:cNvPr id="184" name="Google Shape;184;p9:notes"/>
          <p:cNvSpPr/>
          <p:nvPr>
            <p:ph idx="2" type="sldImg"/>
          </p:nvPr>
        </p:nvSpPr>
        <p:spPr>
          <a:xfrm>
            <a:off x="1208088" y="709613"/>
            <a:ext cx="4840287" cy="362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25"/>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34"/>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34"/>
          <p:cNvSpPr/>
          <p:nvPr>
            <p:ph idx="2" type="pic"/>
          </p:nvPr>
        </p:nvSpPr>
        <p:spPr>
          <a:xfrm>
            <a:off x="1792288" y="612775"/>
            <a:ext cx="5486400" cy="4114800"/>
          </a:xfrm>
          <a:prstGeom prst="rect">
            <a:avLst/>
          </a:prstGeom>
          <a:noFill/>
          <a:ln>
            <a:noFill/>
          </a:ln>
        </p:spPr>
      </p:sp>
      <p:sp>
        <p:nvSpPr>
          <p:cNvPr id="77" name="Google Shape;77;p34"/>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20000"/>
              </a:lnSpc>
              <a:spcBef>
                <a:spcPts val="280"/>
              </a:spcBef>
              <a:spcAft>
                <a:spcPts val="0"/>
              </a:spcAft>
              <a:buSzPts val="1050"/>
              <a:buNone/>
              <a:defRPr sz="1400"/>
            </a:lvl1pPr>
            <a:lvl2pPr indent="-228600" lvl="1" marL="914400" algn="l">
              <a:lnSpc>
                <a:spcPct val="80000"/>
              </a:lnSpc>
              <a:spcBef>
                <a:spcPts val="240"/>
              </a:spcBef>
              <a:spcAft>
                <a:spcPts val="0"/>
              </a:spcAft>
              <a:buSzPts val="960"/>
              <a:buNone/>
              <a:defRPr sz="1200"/>
            </a:lvl2pPr>
            <a:lvl3pPr indent="-228600" lvl="2" marL="1371600" algn="l">
              <a:lnSpc>
                <a:spcPct val="80000"/>
              </a:lnSpc>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8" name="Google Shape;78;p3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5"/>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35"/>
          <p:cNvSpPr txBox="1"/>
          <p:nvPr>
            <p:ph idx="1" type="body"/>
          </p:nvPr>
        </p:nvSpPr>
        <p:spPr>
          <a:xfrm rot="5400000">
            <a:off x="2476500" y="114300"/>
            <a:ext cx="4114800" cy="7848600"/>
          </a:xfrm>
          <a:prstGeom prst="rect">
            <a:avLst/>
          </a:prstGeom>
          <a:noFill/>
          <a:ln>
            <a:noFill/>
          </a:ln>
        </p:spPr>
        <p:txBody>
          <a:bodyPr anchorCtr="0" anchor="t" bIns="46025" lIns="92075" spcFirstLastPara="1" rIns="92075" wrap="square" tIns="46025">
            <a:noAutofit/>
          </a:bodyPr>
          <a:lstStyle>
            <a:lvl1pPr indent="-314325" lvl="0" marL="457200" algn="l">
              <a:lnSpc>
                <a:spcPct val="120000"/>
              </a:lnSpc>
              <a:spcBef>
                <a:spcPts val="360"/>
              </a:spcBef>
              <a:spcAft>
                <a:spcPts val="0"/>
              </a:spcAft>
              <a:buSzPts val="1350"/>
              <a:buChar char="●"/>
              <a:defRPr/>
            </a:lvl1pPr>
            <a:lvl2pPr indent="-320040" lvl="1" marL="914400" algn="l">
              <a:lnSpc>
                <a:spcPct val="80000"/>
              </a:lnSpc>
              <a:spcBef>
                <a:spcPts val="360"/>
              </a:spcBef>
              <a:spcAft>
                <a:spcPts val="0"/>
              </a:spcAft>
              <a:buSzPts val="1440"/>
              <a:buChar char="●"/>
              <a:defRPr/>
            </a:lvl2pPr>
            <a:lvl3pPr indent="-302894" lvl="2" marL="1371600" algn="l">
              <a:lnSpc>
                <a:spcPct val="80000"/>
              </a:lnSpc>
              <a:spcBef>
                <a:spcPts val="360"/>
              </a:spcBef>
              <a:spcAft>
                <a:spcPts val="0"/>
              </a:spcAft>
              <a:buSzPts val="1170"/>
              <a:buChar char="l"/>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3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6"/>
          <p:cNvSpPr txBox="1"/>
          <p:nvPr>
            <p:ph type="title"/>
          </p:nvPr>
        </p:nvSpPr>
        <p:spPr>
          <a:xfrm rot="5400000">
            <a:off x="4543425" y="2181225"/>
            <a:ext cx="5867400" cy="196215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36"/>
          <p:cNvSpPr txBox="1"/>
          <p:nvPr>
            <p:ph idx="1" type="body"/>
          </p:nvPr>
        </p:nvSpPr>
        <p:spPr>
          <a:xfrm rot="5400000">
            <a:off x="542925" y="295275"/>
            <a:ext cx="5867400" cy="5734050"/>
          </a:xfrm>
          <a:prstGeom prst="rect">
            <a:avLst/>
          </a:prstGeom>
          <a:noFill/>
          <a:ln>
            <a:noFill/>
          </a:ln>
        </p:spPr>
        <p:txBody>
          <a:bodyPr anchorCtr="0" anchor="t" bIns="46025" lIns="92075" spcFirstLastPara="1" rIns="92075" wrap="square" tIns="46025">
            <a:noAutofit/>
          </a:bodyPr>
          <a:lstStyle>
            <a:lvl1pPr indent="-314325" lvl="0" marL="457200" algn="l">
              <a:lnSpc>
                <a:spcPct val="120000"/>
              </a:lnSpc>
              <a:spcBef>
                <a:spcPts val="360"/>
              </a:spcBef>
              <a:spcAft>
                <a:spcPts val="0"/>
              </a:spcAft>
              <a:buSzPts val="1350"/>
              <a:buChar char="●"/>
              <a:defRPr/>
            </a:lvl1pPr>
            <a:lvl2pPr indent="-320040" lvl="1" marL="914400" algn="l">
              <a:lnSpc>
                <a:spcPct val="80000"/>
              </a:lnSpc>
              <a:spcBef>
                <a:spcPts val="360"/>
              </a:spcBef>
              <a:spcAft>
                <a:spcPts val="0"/>
              </a:spcAft>
              <a:buSzPts val="1440"/>
              <a:buChar char="●"/>
              <a:defRPr/>
            </a:lvl2pPr>
            <a:lvl3pPr indent="-302894" lvl="2" marL="1371600" algn="l">
              <a:lnSpc>
                <a:spcPct val="80000"/>
              </a:lnSpc>
              <a:spcBef>
                <a:spcPts val="360"/>
              </a:spcBef>
              <a:spcAft>
                <a:spcPts val="0"/>
              </a:spcAft>
              <a:buSzPts val="1170"/>
              <a:buChar char="l"/>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3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2" name="Shape 22"/>
        <p:cNvGrpSpPr/>
        <p:nvPr/>
      </p:nvGrpSpPr>
      <p:grpSpPr>
        <a:xfrm>
          <a:off x="0" y="0"/>
          <a:ext cx="0" cy="0"/>
          <a:chOff x="0" y="0"/>
          <a:chExt cx="0" cy="0"/>
        </a:xfrm>
      </p:grpSpPr>
      <p:sp>
        <p:nvSpPr>
          <p:cNvPr id="23" name="Google Shape;23;p26"/>
          <p:cNvSpPr txBox="1"/>
          <p:nvPr>
            <p:ph type="title"/>
          </p:nvPr>
        </p:nvSpPr>
        <p:spPr>
          <a:xfrm>
            <a:off x="539750" y="333375"/>
            <a:ext cx="8001000" cy="4318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26"/>
          <p:cNvSpPr txBox="1"/>
          <p:nvPr>
            <p:ph idx="1" type="body"/>
          </p:nvPr>
        </p:nvSpPr>
        <p:spPr>
          <a:xfrm>
            <a:off x="566738" y="1052513"/>
            <a:ext cx="3924300" cy="5329237"/>
          </a:xfrm>
          <a:prstGeom prst="rect">
            <a:avLst/>
          </a:prstGeom>
          <a:noFill/>
          <a:ln>
            <a:noFill/>
          </a:ln>
        </p:spPr>
        <p:txBody>
          <a:bodyPr anchorCtr="0" anchor="t" bIns="46025" lIns="92075" spcFirstLastPara="1" rIns="92075" wrap="square" tIns="46025">
            <a:noAutofit/>
          </a:bodyPr>
          <a:lstStyle>
            <a:lvl1pPr indent="-314325" lvl="0" marL="457200" algn="l">
              <a:lnSpc>
                <a:spcPct val="120000"/>
              </a:lnSpc>
              <a:spcBef>
                <a:spcPts val="360"/>
              </a:spcBef>
              <a:spcAft>
                <a:spcPts val="0"/>
              </a:spcAft>
              <a:buSzPts val="1350"/>
              <a:buChar char="●"/>
              <a:defRPr/>
            </a:lvl1pPr>
            <a:lvl2pPr indent="-320040" lvl="1" marL="914400" algn="l">
              <a:lnSpc>
                <a:spcPct val="80000"/>
              </a:lnSpc>
              <a:spcBef>
                <a:spcPts val="360"/>
              </a:spcBef>
              <a:spcAft>
                <a:spcPts val="0"/>
              </a:spcAft>
              <a:buSzPts val="1440"/>
              <a:buChar char="●"/>
              <a:defRPr/>
            </a:lvl2pPr>
            <a:lvl3pPr indent="-302894" lvl="2" marL="1371600" algn="l">
              <a:lnSpc>
                <a:spcPct val="80000"/>
              </a:lnSpc>
              <a:spcBef>
                <a:spcPts val="360"/>
              </a:spcBef>
              <a:spcAft>
                <a:spcPts val="0"/>
              </a:spcAft>
              <a:buSzPts val="1170"/>
              <a:buChar char="l"/>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 name="Google Shape;25;p26"/>
          <p:cNvSpPr txBox="1"/>
          <p:nvPr>
            <p:ph idx="2" type="body"/>
          </p:nvPr>
        </p:nvSpPr>
        <p:spPr>
          <a:xfrm>
            <a:off x="4643438" y="1052513"/>
            <a:ext cx="3924300" cy="5329237"/>
          </a:xfrm>
          <a:prstGeom prst="rect">
            <a:avLst/>
          </a:prstGeom>
          <a:noFill/>
          <a:ln>
            <a:noFill/>
          </a:ln>
        </p:spPr>
        <p:txBody>
          <a:bodyPr anchorCtr="0" anchor="t" bIns="46025" lIns="92075" spcFirstLastPara="1" rIns="92075" wrap="square" tIns="46025">
            <a:noAutofit/>
          </a:bodyPr>
          <a:lstStyle>
            <a:lvl1pPr indent="-314325" lvl="0" marL="457200" algn="l">
              <a:lnSpc>
                <a:spcPct val="120000"/>
              </a:lnSpc>
              <a:spcBef>
                <a:spcPts val="360"/>
              </a:spcBef>
              <a:spcAft>
                <a:spcPts val="0"/>
              </a:spcAft>
              <a:buSzPts val="1350"/>
              <a:buChar char="●"/>
              <a:defRPr/>
            </a:lvl1pPr>
            <a:lvl2pPr indent="-320040" lvl="1" marL="914400" algn="l">
              <a:lnSpc>
                <a:spcPct val="80000"/>
              </a:lnSpc>
              <a:spcBef>
                <a:spcPts val="360"/>
              </a:spcBef>
              <a:spcAft>
                <a:spcPts val="0"/>
              </a:spcAft>
              <a:buSzPts val="1440"/>
              <a:buChar char="●"/>
              <a:defRPr/>
            </a:lvl2pPr>
            <a:lvl3pPr indent="-302894" lvl="2" marL="1371600" algn="l">
              <a:lnSpc>
                <a:spcPct val="80000"/>
              </a:lnSpc>
              <a:spcBef>
                <a:spcPts val="360"/>
              </a:spcBef>
              <a:spcAft>
                <a:spcPts val="0"/>
              </a:spcAft>
              <a:buSzPts val="1170"/>
              <a:buChar char="l"/>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2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7"/>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27"/>
          <p:cNvSpPr txBox="1"/>
          <p:nvPr>
            <p:ph idx="1" type="body"/>
          </p:nvPr>
        </p:nvSpPr>
        <p:spPr>
          <a:xfrm>
            <a:off x="609600" y="1981200"/>
            <a:ext cx="7848600" cy="4114800"/>
          </a:xfrm>
          <a:prstGeom prst="rect">
            <a:avLst/>
          </a:prstGeom>
          <a:noFill/>
          <a:ln>
            <a:noFill/>
          </a:ln>
        </p:spPr>
        <p:txBody>
          <a:bodyPr anchorCtr="0" anchor="t" bIns="46025" lIns="92075" spcFirstLastPara="1" rIns="92075" wrap="square" tIns="46025">
            <a:noAutofit/>
          </a:bodyPr>
          <a:lstStyle>
            <a:lvl1pPr indent="-314325" lvl="0" marL="457200" algn="l">
              <a:lnSpc>
                <a:spcPct val="120000"/>
              </a:lnSpc>
              <a:spcBef>
                <a:spcPts val="360"/>
              </a:spcBef>
              <a:spcAft>
                <a:spcPts val="0"/>
              </a:spcAft>
              <a:buSzPts val="1350"/>
              <a:buChar char="●"/>
              <a:defRPr/>
            </a:lvl1pPr>
            <a:lvl2pPr indent="-320040" lvl="1" marL="914400" algn="l">
              <a:lnSpc>
                <a:spcPct val="80000"/>
              </a:lnSpc>
              <a:spcBef>
                <a:spcPts val="360"/>
              </a:spcBef>
              <a:spcAft>
                <a:spcPts val="0"/>
              </a:spcAft>
              <a:buSzPts val="1440"/>
              <a:buChar char="●"/>
              <a:defRPr/>
            </a:lvl2pPr>
            <a:lvl3pPr indent="-302894" lvl="2" marL="1371600" algn="l">
              <a:lnSpc>
                <a:spcPct val="80000"/>
              </a:lnSpc>
              <a:spcBef>
                <a:spcPts val="360"/>
              </a:spcBef>
              <a:spcAft>
                <a:spcPts val="0"/>
              </a:spcAft>
              <a:buSzPts val="1170"/>
              <a:buChar char="l"/>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2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28"/>
          <p:cNvSpPr txBox="1"/>
          <p:nvPr>
            <p:ph type="ctrTitle"/>
          </p:nvPr>
        </p:nvSpPr>
        <p:spPr>
          <a:xfrm>
            <a:off x="685800" y="2130425"/>
            <a:ext cx="7772400" cy="1470025"/>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28"/>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lnSpc>
                <a:spcPct val="120000"/>
              </a:lnSpc>
              <a:spcBef>
                <a:spcPts val="640"/>
              </a:spcBef>
              <a:spcAft>
                <a:spcPts val="0"/>
              </a:spcAft>
              <a:buSzPts val="2400"/>
              <a:buNone/>
              <a:defRPr/>
            </a:lvl1pPr>
            <a:lvl2pPr lvl="1" algn="ctr">
              <a:lnSpc>
                <a:spcPct val="80000"/>
              </a:lnSpc>
              <a:spcBef>
                <a:spcPts val="560"/>
              </a:spcBef>
              <a:spcAft>
                <a:spcPts val="0"/>
              </a:spcAft>
              <a:buSzPts val="2240"/>
              <a:buNone/>
              <a:defRPr/>
            </a:lvl2pPr>
            <a:lvl3pPr lvl="2" algn="ctr">
              <a:lnSpc>
                <a:spcPct val="80000"/>
              </a:lnSpc>
              <a:spcBef>
                <a:spcPts val="480"/>
              </a:spcBef>
              <a:spcAft>
                <a:spcPts val="0"/>
              </a:spcAft>
              <a:buSzPts val="1560"/>
              <a:buNone/>
              <a:defRPr/>
            </a:lvl3pPr>
            <a:lvl4pPr lvl="3" algn="ctr">
              <a:spcBef>
                <a:spcPts val="400"/>
              </a:spcBef>
              <a:spcAft>
                <a:spcPts val="0"/>
              </a:spcAft>
              <a:buSzPts val="13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p:txBody>
      </p:sp>
      <p:sp>
        <p:nvSpPr>
          <p:cNvPr id="38" name="Google Shape;38;p2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9"/>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29"/>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20000"/>
              </a:lnSpc>
              <a:spcBef>
                <a:spcPts val="400"/>
              </a:spcBef>
              <a:spcAft>
                <a:spcPts val="0"/>
              </a:spcAft>
              <a:buSzPts val="1500"/>
              <a:buNone/>
              <a:defRPr sz="2000"/>
            </a:lvl1pPr>
            <a:lvl2pPr indent="-228600" lvl="1" marL="914400" algn="l">
              <a:lnSpc>
                <a:spcPct val="80000"/>
              </a:lnSpc>
              <a:spcBef>
                <a:spcPts val="360"/>
              </a:spcBef>
              <a:spcAft>
                <a:spcPts val="0"/>
              </a:spcAft>
              <a:buSzPts val="1440"/>
              <a:buNone/>
              <a:defRPr sz="1800"/>
            </a:lvl2pPr>
            <a:lvl3pPr indent="-228600" lvl="2" marL="1371600" algn="l">
              <a:lnSpc>
                <a:spcPct val="80000"/>
              </a:lnSpc>
              <a:spcBef>
                <a:spcPts val="320"/>
              </a:spcBef>
              <a:spcAft>
                <a:spcPts val="0"/>
              </a:spcAft>
              <a:buSzPts val="104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44" name="Google Shape;44;p2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0"/>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30"/>
          <p:cNvSpPr txBox="1"/>
          <p:nvPr>
            <p:ph idx="1" type="body"/>
          </p:nvPr>
        </p:nvSpPr>
        <p:spPr>
          <a:xfrm>
            <a:off x="609600" y="1981200"/>
            <a:ext cx="3848100" cy="4114800"/>
          </a:xfrm>
          <a:prstGeom prst="rect">
            <a:avLst/>
          </a:prstGeom>
          <a:noFill/>
          <a:ln>
            <a:noFill/>
          </a:ln>
        </p:spPr>
        <p:txBody>
          <a:bodyPr anchorCtr="0" anchor="t" bIns="46025" lIns="92075" spcFirstLastPara="1" rIns="92075" wrap="square" tIns="46025">
            <a:noAutofit/>
          </a:bodyPr>
          <a:lstStyle>
            <a:lvl1pPr indent="-361950" lvl="0" marL="457200" algn="l">
              <a:lnSpc>
                <a:spcPct val="120000"/>
              </a:lnSpc>
              <a:spcBef>
                <a:spcPts val="560"/>
              </a:spcBef>
              <a:spcAft>
                <a:spcPts val="0"/>
              </a:spcAft>
              <a:buSzPts val="2100"/>
              <a:buChar char="●"/>
              <a:defRPr sz="2800"/>
            </a:lvl1pPr>
            <a:lvl2pPr indent="-350519" lvl="1" marL="914400" algn="l">
              <a:lnSpc>
                <a:spcPct val="80000"/>
              </a:lnSpc>
              <a:spcBef>
                <a:spcPts val="480"/>
              </a:spcBef>
              <a:spcAft>
                <a:spcPts val="0"/>
              </a:spcAft>
              <a:buSzPts val="1920"/>
              <a:buChar char="●"/>
              <a:defRPr sz="2400"/>
            </a:lvl2pPr>
            <a:lvl3pPr indent="-311150" lvl="2" marL="1371600" algn="l">
              <a:lnSpc>
                <a:spcPct val="80000"/>
              </a:lnSpc>
              <a:spcBef>
                <a:spcPts val="400"/>
              </a:spcBef>
              <a:spcAft>
                <a:spcPts val="0"/>
              </a:spcAft>
              <a:buSzPts val="1300"/>
              <a:buChar char="l"/>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0" name="Google Shape;50;p30"/>
          <p:cNvSpPr txBox="1"/>
          <p:nvPr>
            <p:ph idx="2" type="body"/>
          </p:nvPr>
        </p:nvSpPr>
        <p:spPr>
          <a:xfrm>
            <a:off x="4610100" y="1981200"/>
            <a:ext cx="3848100" cy="4114800"/>
          </a:xfrm>
          <a:prstGeom prst="rect">
            <a:avLst/>
          </a:prstGeom>
          <a:noFill/>
          <a:ln>
            <a:noFill/>
          </a:ln>
        </p:spPr>
        <p:txBody>
          <a:bodyPr anchorCtr="0" anchor="t" bIns="46025" lIns="92075" spcFirstLastPara="1" rIns="92075" wrap="square" tIns="46025">
            <a:noAutofit/>
          </a:bodyPr>
          <a:lstStyle>
            <a:lvl1pPr indent="-361950" lvl="0" marL="457200" algn="l">
              <a:lnSpc>
                <a:spcPct val="120000"/>
              </a:lnSpc>
              <a:spcBef>
                <a:spcPts val="560"/>
              </a:spcBef>
              <a:spcAft>
                <a:spcPts val="0"/>
              </a:spcAft>
              <a:buSzPts val="2100"/>
              <a:buChar char="●"/>
              <a:defRPr sz="2800"/>
            </a:lvl1pPr>
            <a:lvl2pPr indent="-350519" lvl="1" marL="914400" algn="l">
              <a:lnSpc>
                <a:spcPct val="80000"/>
              </a:lnSpc>
              <a:spcBef>
                <a:spcPts val="480"/>
              </a:spcBef>
              <a:spcAft>
                <a:spcPts val="0"/>
              </a:spcAft>
              <a:buSzPts val="1920"/>
              <a:buChar char="●"/>
              <a:defRPr sz="2400"/>
            </a:lvl2pPr>
            <a:lvl3pPr indent="-311150" lvl="2" marL="1371600" algn="l">
              <a:lnSpc>
                <a:spcPct val="80000"/>
              </a:lnSpc>
              <a:spcBef>
                <a:spcPts val="400"/>
              </a:spcBef>
              <a:spcAft>
                <a:spcPts val="0"/>
              </a:spcAft>
              <a:buSzPts val="1300"/>
              <a:buChar char="l"/>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1" name="Google Shape;51;p3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4638"/>
            <a:ext cx="82296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31"/>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20000"/>
              </a:lnSpc>
              <a:spcBef>
                <a:spcPts val="480"/>
              </a:spcBef>
              <a:spcAft>
                <a:spcPts val="0"/>
              </a:spcAft>
              <a:buSzPts val="1800"/>
              <a:buNone/>
              <a:defRPr b="1" sz="2400"/>
            </a:lvl1pPr>
            <a:lvl2pPr indent="-228600" lvl="1" marL="914400" algn="l">
              <a:lnSpc>
                <a:spcPct val="80000"/>
              </a:lnSpc>
              <a:spcBef>
                <a:spcPts val="400"/>
              </a:spcBef>
              <a:spcAft>
                <a:spcPts val="0"/>
              </a:spcAft>
              <a:buSzPts val="1600"/>
              <a:buNone/>
              <a:defRPr b="1" sz="2000"/>
            </a:lvl2pPr>
            <a:lvl3pPr indent="-228600" lvl="2" marL="1371600" algn="l">
              <a:lnSpc>
                <a:spcPct val="80000"/>
              </a:lnSpc>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7" name="Google Shape;57;p31"/>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42900" lvl="0" marL="457200" algn="l">
              <a:lnSpc>
                <a:spcPct val="120000"/>
              </a:lnSpc>
              <a:spcBef>
                <a:spcPts val="480"/>
              </a:spcBef>
              <a:spcAft>
                <a:spcPts val="0"/>
              </a:spcAft>
              <a:buSzPts val="1800"/>
              <a:buChar char="●"/>
              <a:defRPr sz="2400"/>
            </a:lvl1pPr>
            <a:lvl2pPr indent="-330200" lvl="1" marL="914400" algn="l">
              <a:lnSpc>
                <a:spcPct val="80000"/>
              </a:lnSpc>
              <a:spcBef>
                <a:spcPts val="400"/>
              </a:spcBef>
              <a:spcAft>
                <a:spcPts val="0"/>
              </a:spcAft>
              <a:buSzPts val="1600"/>
              <a:buChar char="●"/>
              <a:defRPr sz="2000"/>
            </a:lvl2pPr>
            <a:lvl3pPr indent="-302894" lvl="2" marL="1371600" algn="l">
              <a:lnSpc>
                <a:spcPct val="80000"/>
              </a:lnSpc>
              <a:spcBef>
                <a:spcPts val="360"/>
              </a:spcBef>
              <a:spcAft>
                <a:spcPts val="0"/>
              </a:spcAft>
              <a:buSzPts val="1170"/>
              <a:buChar char="l"/>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8" name="Google Shape;58;p31"/>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20000"/>
              </a:lnSpc>
              <a:spcBef>
                <a:spcPts val="480"/>
              </a:spcBef>
              <a:spcAft>
                <a:spcPts val="0"/>
              </a:spcAft>
              <a:buSzPts val="1800"/>
              <a:buNone/>
              <a:defRPr b="1" sz="2400"/>
            </a:lvl1pPr>
            <a:lvl2pPr indent="-228600" lvl="1" marL="914400" algn="l">
              <a:lnSpc>
                <a:spcPct val="80000"/>
              </a:lnSpc>
              <a:spcBef>
                <a:spcPts val="400"/>
              </a:spcBef>
              <a:spcAft>
                <a:spcPts val="0"/>
              </a:spcAft>
              <a:buSzPts val="1600"/>
              <a:buNone/>
              <a:defRPr b="1" sz="2000"/>
            </a:lvl2pPr>
            <a:lvl3pPr indent="-228600" lvl="2" marL="1371600" algn="l">
              <a:lnSpc>
                <a:spcPct val="80000"/>
              </a:lnSpc>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9" name="Google Shape;59;p31"/>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42900" lvl="0" marL="457200" algn="l">
              <a:lnSpc>
                <a:spcPct val="120000"/>
              </a:lnSpc>
              <a:spcBef>
                <a:spcPts val="480"/>
              </a:spcBef>
              <a:spcAft>
                <a:spcPts val="0"/>
              </a:spcAft>
              <a:buSzPts val="1800"/>
              <a:buChar char="●"/>
              <a:defRPr sz="2400"/>
            </a:lvl1pPr>
            <a:lvl2pPr indent="-330200" lvl="1" marL="914400" algn="l">
              <a:lnSpc>
                <a:spcPct val="80000"/>
              </a:lnSpc>
              <a:spcBef>
                <a:spcPts val="400"/>
              </a:spcBef>
              <a:spcAft>
                <a:spcPts val="0"/>
              </a:spcAft>
              <a:buSzPts val="1600"/>
              <a:buChar char="●"/>
              <a:defRPr sz="2000"/>
            </a:lvl2pPr>
            <a:lvl3pPr indent="-302894" lvl="2" marL="1371600" algn="l">
              <a:lnSpc>
                <a:spcPct val="80000"/>
              </a:lnSpc>
              <a:spcBef>
                <a:spcPts val="360"/>
              </a:spcBef>
              <a:spcAft>
                <a:spcPts val="0"/>
              </a:spcAft>
              <a:buSzPts val="1170"/>
              <a:buChar char="l"/>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0" name="Google Shape;60;p3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3"/>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33"/>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381000" lvl="0" marL="457200" algn="l">
              <a:lnSpc>
                <a:spcPct val="120000"/>
              </a:lnSpc>
              <a:spcBef>
                <a:spcPts val="640"/>
              </a:spcBef>
              <a:spcAft>
                <a:spcPts val="0"/>
              </a:spcAft>
              <a:buSzPts val="2400"/>
              <a:buChar char="●"/>
              <a:defRPr sz="3200"/>
            </a:lvl1pPr>
            <a:lvl2pPr indent="-370840" lvl="1" marL="914400" algn="l">
              <a:lnSpc>
                <a:spcPct val="80000"/>
              </a:lnSpc>
              <a:spcBef>
                <a:spcPts val="560"/>
              </a:spcBef>
              <a:spcAft>
                <a:spcPts val="0"/>
              </a:spcAft>
              <a:buSzPts val="2240"/>
              <a:buChar char="●"/>
              <a:defRPr sz="2800"/>
            </a:lvl2pPr>
            <a:lvl3pPr indent="-327660" lvl="2" marL="1371600" algn="l">
              <a:lnSpc>
                <a:spcPct val="80000"/>
              </a:lnSpc>
              <a:spcBef>
                <a:spcPts val="480"/>
              </a:spcBef>
              <a:spcAft>
                <a:spcPts val="0"/>
              </a:spcAft>
              <a:buSzPts val="1560"/>
              <a:buChar char="l"/>
              <a:defRPr sz="2400"/>
            </a:lvl3pPr>
            <a:lvl4pPr indent="-311150" lvl="3" marL="1828800" algn="l">
              <a:spcBef>
                <a:spcPts val="400"/>
              </a:spcBef>
              <a:spcAft>
                <a:spcPts val="0"/>
              </a:spcAft>
              <a:buSzPts val="13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70" name="Google Shape;70;p33"/>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20000"/>
              </a:lnSpc>
              <a:spcBef>
                <a:spcPts val="280"/>
              </a:spcBef>
              <a:spcAft>
                <a:spcPts val="0"/>
              </a:spcAft>
              <a:buSzPts val="1050"/>
              <a:buNone/>
              <a:defRPr sz="1400"/>
            </a:lvl1pPr>
            <a:lvl2pPr indent="-228600" lvl="1" marL="914400" algn="l">
              <a:lnSpc>
                <a:spcPct val="80000"/>
              </a:lnSpc>
              <a:spcBef>
                <a:spcPts val="240"/>
              </a:spcBef>
              <a:spcAft>
                <a:spcPts val="0"/>
              </a:spcAft>
              <a:buSzPts val="960"/>
              <a:buNone/>
              <a:defRPr sz="1200"/>
            </a:lvl2pPr>
            <a:lvl3pPr indent="-228600" lvl="2" marL="1371600" algn="l">
              <a:lnSpc>
                <a:spcPct val="80000"/>
              </a:lnSpc>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3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lt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 name="Google Shape;11;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 name="Google Shape;12;p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4"/>
          <p:cNvSpPr/>
          <p:nvPr/>
        </p:nvSpPr>
        <p:spPr>
          <a:xfrm>
            <a:off x="0" y="1428750"/>
            <a:ext cx="9132888" cy="74613"/>
          </a:xfrm>
          <a:prstGeom prst="rect">
            <a:avLst/>
          </a:prstGeom>
          <a:gradFill>
            <a:gsLst>
              <a:gs pos="0">
                <a:srgbClr val="000086"/>
              </a:gs>
              <a:gs pos="50000">
                <a:srgbClr val="0000CC"/>
              </a:gs>
              <a:gs pos="100000">
                <a:srgbClr val="00008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4" name="Google Shape;14;p24"/>
          <p:cNvSpPr/>
          <p:nvPr/>
        </p:nvSpPr>
        <p:spPr>
          <a:xfrm>
            <a:off x="6350" y="1549400"/>
            <a:ext cx="9120188" cy="25400"/>
          </a:xfrm>
          <a:prstGeom prst="rect">
            <a:avLst/>
          </a:prstGeom>
          <a:gradFill>
            <a:gsLst>
              <a:gs pos="0">
                <a:srgbClr val="CC0000"/>
              </a:gs>
              <a:gs pos="100000">
                <a:srgbClr val="B80000"/>
              </a:gs>
            </a:gsLst>
            <a:lin ang="0" scaled="0"/>
          </a:gra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5" name="Google Shape;15;p24"/>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lvl1pPr lvl="0"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1pPr>
            <a:lvl2pPr lvl="1"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2pPr>
            <a:lvl3pPr lvl="2"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3pPr>
            <a:lvl4pPr lvl="3"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4pPr>
            <a:lvl5pPr lvl="4"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5pPr>
            <a:lvl6pPr lvl="5"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6pPr>
            <a:lvl7pPr lvl="6"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7pPr>
            <a:lvl8pPr lvl="7"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8pPr>
            <a:lvl9pPr lvl="8" marR="0" rtl="0" algn="ctr">
              <a:spcBef>
                <a:spcPts val="0"/>
              </a:spcBef>
              <a:spcAft>
                <a:spcPts val="0"/>
              </a:spcAft>
              <a:buSzPts val="1400"/>
              <a:buNone/>
              <a:defRPr b="1" i="0" sz="4800" u="none" cap="none" strike="noStrike">
                <a:solidFill>
                  <a:srgbClr val="0000CC"/>
                </a:solidFill>
                <a:latin typeface="Garamond"/>
                <a:ea typeface="Garamond"/>
                <a:cs typeface="Garamond"/>
                <a:sym typeface="Garamond"/>
              </a:defRPr>
            </a:lvl9pPr>
          </a:lstStyle>
          <a:p/>
        </p:txBody>
      </p:sp>
      <p:sp>
        <p:nvSpPr>
          <p:cNvPr id="16" name="Google Shape;16;p24"/>
          <p:cNvSpPr txBox="1"/>
          <p:nvPr>
            <p:ph idx="1" type="body"/>
          </p:nvPr>
        </p:nvSpPr>
        <p:spPr>
          <a:xfrm>
            <a:off x="609600" y="1981200"/>
            <a:ext cx="7848600" cy="4114800"/>
          </a:xfrm>
          <a:prstGeom prst="rect">
            <a:avLst/>
          </a:prstGeom>
          <a:noFill/>
          <a:ln>
            <a:noFill/>
          </a:ln>
        </p:spPr>
        <p:txBody>
          <a:bodyPr anchorCtr="0" anchor="t" bIns="46025" lIns="92075" spcFirstLastPara="1" rIns="92075" wrap="square" tIns="46025">
            <a:noAutofit/>
          </a:bodyPr>
          <a:lstStyle>
            <a:lvl1pPr indent="-381000" lvl="0" marL="457200" marR="0" rtl="0" algn="l">
              <a:lnSpc>
                <a:spcPct val="120000"/>
              </a:lnSpc>
              <a:spcBef>
                <a:spcPts val="640"/>
              </a:spcBef>
              <a:spcAft>
                <a:spcPts val="0"/>
              </a:spcAft>
              <a:buClr>
                <a:srgbClr val="0000CC"/>
              </a:buClr>
              <a:buSzPts val="2400"/>
              <a:buFont typeface="Noto Sans Symbols"/>
              <a:buChar char="●"/>
              <a:defRPr b="1" i="0" sz="3200" u="none" cap="none" strike="noStrike">
                <a:solidFill>
                  <a:srgbClr val="0000CC"/>
                </a:solidFill>
                <a:latin typeface="Garamond"/>
                <a:ea typeface="Garamond"/>
                <a:cs typeface="Garamond"/>
                <a:sym typeface="Garamond"/>
              </a:defRPr>
            </a:lvl1pPr>
            <a:lvl2pPr indent="-370840" lvl="1" marL="914400" marR="0" rtl="0" algn="l">
              <a:lnSpc>
                <a:spcPct val="80000"/>
              </a:lnSpc>
              <a:spcBef>
                <a:spcPts val="560"/>
              </a:spcBef>
              <a:spcAft>
                <a:spcPts val="0"/>
              </a:spcAft>
              <a:buClr>
                <a:srgbClr val="CC0000"/>
              </a:buClr>
              <a:buSzPts val="2240"/>
              <a:buFont typeface="Noto Sans Symbols"/>
              <a:buChar char="●"/>
              <a:defRPr b="1" i="0" sz="2800" u="none" cap="none" strike="noStrike">
                <a:solidFill>
                  <a:srgbClr val="0000CC"/>
                </a:solidFill>
                <a:latin typeface="Garamond"/>
                <a:ea typeface="Garamond"/>
                <a:cs typeface="Garamond"/>
                <a:sym typeface="Garamond"/>
              </a:defRPr>
            </a:lvl2pPr>
            <a:lvl3pPr indent="-327660" lvl="2" marL="1371600" marR="0" rtl="0" algn="l">
              <a:lnSpc>
                <a:spcPct val="80000"/>
              </a:lnSpc>
              <a:spcBef>
                <a:spcPts val="480"/>
              </a:spcBef>
              <a:spcAft>
                <a:spcPts val="0"/>
              </a:spcAft>
              <a:buClr>
                <a:srgbClr val="0000CC"/>
              </a:buClr>
              <a:buSzPts val="1560"/>
              <a:buFont typeface="Arial"/>
              <a:buChar char="l"/>
              <a:defRPr b="1" i="0" sz="2400" u="none" cap="none" strike="noStrike">
                <a:solidFill>
                  <a:srgbClr val="0000FF"/>
                </a:solidFill>
                <a:latin typeface="Garamond"/>
                <a:ea typeface="Garamond"/>
                <a:cs typeface="Garamond"/>
                <a:sym typeface="Garamond"/>
              </a:defRPr>
            </a:lvl3pPr>
            <a:lvl4pPr indent="-311150" lvl="3" marL="1828800" marR="0" rtl="0" algn="l">
              <a:spcBef>
                <a:spcPts val="400"/>
              </a:spcBef>
              <a:spcAft>
                <a:spcPts val="0"/>
              </a:spcAft>
              <a:buClr>
                <a:srgbClr val="DC0081"/>
              </a:buClr>
              <a:buSzPts val="1300"/>
              <a:buFont typeface="Noto Sans Symbols"/>
              <a:buChar char="●"/>
              <a:defRPr b="1" i="0" sz="2000" u="none" cap="none" strike="noStrike">
                <a:solidFill>
                  <a:srgbClr val="0000CC"/>
                </a:solidFill>
                <a:latin typeface="Garamond"/>
                <a:ea typeface="Garamond"/>
                <a:cs typeface="Garamond"/>
                <a:sym typeface="Garamond"/>
              </a:defRPr>
            </a:lvl4pPr>
            <a:lvl5pPr indent="-355600" lvl="4" marL="2286000" marR="0" rtl="0" algn="l">
              <a:spcBef>
                <a:spcPts val="400"/>
              </a:spcBef>
              <a:spcAft>
                <a:spcPts val="0"/>
              </a:spcAft>
              <a:buClr>
                <a:srgbClr val="DC0081"/>
              </a:buClr>
              <a:buSzPts val="2000"/>
              <a:buFont typeface="Noto Sans Symbols"/>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rgbClr val="DC0081"/>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rgbClr val="DC0081"/>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rgbClr val="DC0081"/>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rgbClr val="DC0081"/>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10.pn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nvSpPr>
        <p:spPr>
          <a:xfrm>
            <a:off x="2133600" y="1826567"/>
            <a:ext cx="5029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rgbClr val="FF0000"/>
                </a:solidFill>
                <a:latin typeface="Times New Roman"/>
                <a:ea typeface="Times New Roman"/>
                <a:cs typeface="Times New Roman"/>
                <a:sym typeface="Times New Roman"/>
              </a:rPr>
              <a:t>WEEK 2 LECTURES</a:t>
            </a:r>
            <a:endParaRPr sz="4000">
              <a:solidFill>
                <a:schemeClr val="lt1"/>
              </a:solidFill>
              <a:latin typeface="Times New Roman"/>
              <a:ea typeface="Times New Roman"/>
              <a:cs typeface="Times New Roman"/>
              <a:sym typeface="Times New Roman"/>
            </a:endParaRPr>
          </a:p>
        </p:txBody>
      </p:sp>
      <p:sp>
        <p:nvSpPr>
          <p:cNvPr id="98" name="Google Shape;98;p1"/>
          <p:cNvSpPr/>
          <p:nvPr/>
        </p:nvSpPr>
        <p:spPr>
          <a:xfrm>
            <a:off x="533400" y="3415607"/>
            <a:ext cx="8229600"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000066"/>
                </a:solidFill>
                <a:latin typeface="Times New Roman"/>
                <a:ea typeface="Times New Roman"/>
                <a:cs typeface="Times New Roman"/>
                <a:sym typeface="Times New Roman"/>
              </a:rPr>
              <a:t>Two Ray model (CONTD) , Simplified pathloss model, Emperical model - Okumara, Emperical model - Hata model, Walfish and bertoni model, Piecewise linear model - log normal model</a:t>
            </a:r>
            <a:endParaRPr sz="2800">
              <a:solidFill>
                <a:srgbClr val="00006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rgbClr val="000066"/>
              </a:solidFill>
              <a:latin typeface="Times New Roman"/>
              <a:ea typeface="Times New Roman"/>
              <a:cs typeface="Times New Roman"/>
              <a:sym typeface="Times New Roman"/>
            </a:endParaRPr>
          </a:p>
          <a:p>
            <a:pPr indent="0" lvl="0" marL="0" rtl="0" algn="just">
              <a:spcBef>
                <a:spcPts val="0"/>
              </a:spcBef>
              <a:spcAft>
                <a:spcPts val="0"/>
              </a:spcAft>
              <a:buClr>
                <a:srgbClr val="000000"/>
              </a:buClr>
              <a:buSzPts val="1800"/>
              <a:buFont typeface="Arial"/>
              <a:buNone/>
            </a:pPr>
            <a:r>
              <a:rPr b="1" lang="en-US" sz="1800"/>
              <a:t>Courtesy:</a:t>
            </a:r>
            <a:endParaRPr b="1" sz="1800"/>
          </a:p>
          <a:p>
            <a:pPr indent="-342900" lvl="0" marL="342900" rtl="0" algn="l">
              <a:spcBef>
                <a:spcPts val="0"/>
              </a:spcBef>
              <a:spcAft>
                <a:spcPts val="0"/>
              </a:spcAft>
              <a:buSzPts val="1800"/>
              <a:buAutoNum type="arabicPeriod"/>
            </a:pPr>
            <a:r>
              <a:rPr lang="en-US" sz="1800"/>
              <a:t>Rappaport T.S, </a:t>
            </a:r>
            <a:r>
              <a:rPr i="1" lang="en-US" sz="1800"/>
              <a:t>“Wireless Communications: Principles and Practice”, </a:t>
            </a:r>
            <a:r>
              <a:rPr lang="en-US" sz="1800"/>
              <a:t>Pearson education.</a:t>
            </a:r>
            <a:endParaRPr sz="2800">
              <a:solidFill>
                <a:srgbClr val="0000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495300" y="541338"/>
            <a:ext cx="8229600" cy="8651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Outdoor propagation Environment</a:t>
            </a:r>
            <a:endParaRPr/>
          </a:p>
        </p:txBody>
      </p:sp>
      <p:sp>
        <p:nvSpPr>
          <p:cNvPr id="194" name="Google Shape;194;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95" name="Google Shape;195;p10"/>
          <p:cNvGraphicFramePr/>
          <p:nvPr/>
        </p:nvGraphicFramePr>
        <p:xfrm>
          <a:off x="1066800" y="2681773"/>
          <a:ext cx="3000000" cy="3000000"/>
        </p:xfrm>
        <a:graphic>
          <a:graphicData uri="http://schemas.openxmlformats.org/drawingml/2006/table">
            <a:tbl>
              <a:tblPr bandRow="1" firstRow="1">
                <a:noFill/>
                <a:tableStyleId>{26F68501-5717-40C2-8A8B-63AE06A0FA32}</a:tableStyleId>
              </a:tblPr>
              <a:tblGrid>
                <a:gridCol w="3048000"/>
                <a:gridCol w="1524000"/>
                <a:gridCol w="2667000"/>
              </a:tblGrid>
              <a:tr h="304800">
                <a:tc>
                  <a:txBody>
                    <a:bodyPr/>
                    <a:lstStyle/>
                    <a:p>
                      <a:pPr indent="0" lvl="0" marL="0" marR="0" rtl="0" algn="ctr">
                        <a:spcBef>
                          <a:spcPts val="0"/>
                        </a:spcBef>
                        <a:spcAft>
                          <a:spcPts val="0"/>
                        </a:spcAft>
                        <a:buNone/>
                      </a:pPr>
                      <a:r>
                        <a:t/>
                      </a:r>
                      <a:endParaRPr b="1" sz="2400" u="none" cap="none" strike="noStrike">
                        <a:solidFill>
                          <a:srgbClr val="C00000"/>
                        </a:solidFill>
                      </a:endParaRPr>
                    </a:p>
                  </a:txBody>
                  <a:tcPr marT="45725" marB="45725" marR="110650" marL="110650"/>
                </a:tc>
                <a:tc>
                  <a:txBody>
                    <a:bodyPr/>
                    <a:lstStyle/>
                    <a:p>
                      <a:pPr indent="0" lvl="0" marL="0" marR="0" rtl="0" algn="ctr">
                        <a:spcBef>
                          <a:spcPts val="0"/>
                        </a:spcBef>
                        <a:spcAft>
                          <a:spcPts val="0"/>
                        </a:spcAft>
                        <a:buNone/>
                      </a:pPr>
                      <a:r>
                        <a:rPr b="1" lang="en-US" sz="2400" u="none" cap="none" strike="noStrike">
                          <a:solidFill>
                            <a:srgbClr val="C00000"/>
                          </a:solidFill>
                        </a:rPr>
                        <a:t>Macrocell</a:t>
                      </a:r>
                      <a:endParaRPr b="1" sz="2400" u="none" cap="none" strike="noStrike">
                        <a:solidFill>
                          <a:srgbClr val="C00000"/>
                        </a:solidFill>
                      </a:endParaRPr>
                    </a:p>
                  </a:txBody>
                  <a:tcPr marT="45725" marB="45725" marR="110650" marL="110650"/>
                </a:tc>
                <a:tc>
                  <a:txBody>
                    <a:bodyPr/>
                    <a:lstStyle/>
                    <a:p>
                      <a:pPr indent="0" lvl="0" marL="0" marR="0" rtl="0" algn="ctr">
                        <a:spcBef>
                          <a:spcPts val="0"/>
                        </a:spcBef>
                        <a:spcAft>
                          <a:spcPts val="0"/>
                        </a:spcAft>
                        <a:buNone/>
                      </a:pPr>
                      <a:r>
                        <a:rPr b="1" lang="en-US" sz="2400" u="none" cap="none" strike="noStrike">
                          <a:solidFill>
                            <a:srgbClr val="C00000"/>
                          </a:solidFill>
                        </a:rPr>
                        <a:t>Microcell</a:t>
                      </a:r>
                      <a:endParaRPr b="1" sz="2400" u="none" cap="none" strike="noStrike">
                        <a:solidFill>
                          <a:srgbClr val="C00000"/>
                        </a:solidFill>
                      </a:endParaRPr>
                    </a:p>
                  </a:txBody>
                  <a:tcPr marT="45725" marB="45725" marR="110650" marL="110650"/>
                </a:tc>
              </a:tr>
              <a:tr h="370850">
                <a:tc>
                  <a:txBody>
                    <a:bodyPr/>
                    <a:lstStyle/>
                    <a:p>
                      <a:pPr indent="0" lvl="0" marL="0" marR="0" rtl="0" algn="ctr">
                        <a:spcBef>
                          <a:spcPts val="0"/>
                        </a:spcBef>
                        <a:spcAft>
                          <a:spcPts val="0"/>
                        </a:spcAft>
                        <a:buNone/>
                      </a:pPr>
                      <a:r>
                        <a:rPr b="1" lang="en-US" sz="2000" u="none" cap="none" strike="noStrike">
                          <a:solidFill>
                            <a:srgbClr val="A50060"/>
                          </a:solidFill>
                        </a:rPr>
                        <a:t>Cell Radius</a:t>
                      </a:r>
                      <a:endParaRPr b="1" sz="2000" u="none" cap="none" strike="noStrike">
                        <a:solidFill>
                          <a:srgbClr val="A50060"/>
                        </a:solidFill>
                      </a:endParaRPr>
                    </a:p>
                  </a:txBody>
                  <a:tcPr marT="45725" marB="45725" marR="110650" marL="110650"/>
                </a:tc>
                <a:tc>
                  <a:txBody>
                    <a:bodyPr/>
                    <a:lstStyle/>
                    <a:p>
                      <a:pPr indent="0" lvl="0" marL="0" marR="0" rtl="0" algn="ctr">
                        <a:spcBef>
                          <a:spcPts val="0"/>
                        </a:spcBef>
                        <a:spcAft>
                          <a:spcPts val="0"/>
                        </a:spcAft>
                        <a:buNone/>
                      </a:pPr>
                      <a:r>
                        <a:rPr b="1" lang="en-US" sz="2000" u="none" cap="none" strike="noStrike">
                          <a:solidFill>
                            <a:srgbClr val="A50060"/>
                          </a:solidFill>
                        </a:rPr>
                        <a:t>1 to 20 km</a:t>
                      </a:r>
                      <a:endParaRPr b="1" sz="2000" u="none" cap="none" strike="noStrike">
                        <a:solidFill>
                          <a:srgbClr val="A50060"/>
                        </a:solidFill>
                      </a:endParaRPr>
                    </a:p>
                  </a:txBody>
                  <a:tcPr marT="45725" marB="45725" marR="110650" marL="110650"/>
                </a:tc>
                <a:tc>
                  <a:txBody>
                    <a:bodyPr/>
                    <a:lstStyle/>
                    <a:p>
                      <a:pPr indent="0" lvl="0" marL="0" marR="0" rtl="0" algn="ctr">
                        <a:spcBef>
                          <a:spcPts val="0"/>
                        </a:spcBef>
                        <a:spcAft>
                          <a:spcPts val="0"/>
                        </a:spcAft>
                        <a:buNone/>
                      </a:pPr>
                      <a:r>
                        <a:rPr b="1" lang="en-US" sz="2000" u="none" cap="none" strike="noStrike">
                          <a:solidFill>
                            <a:srgbClr val="A50060"/>
                          </a:solidFill>
                        </a:rPr>
                        <a:t>0.1 to 1 km</a:t>
                      </a:r>
                      <a:endParaRPr b="1" sz="2000" u="none" cap="none" strike="noStrike">
                        <a:solidFill>
                          <a:srgbClr val="A50060"/>
                        </a:solidFill>
                      </a:endParaRPr>
                    </a:p>
                  </a:txBody>
                  <a:tcPr marT="45725" marB="45725" marR="110650" marL="110650"/>
                </a:tc>
              </a:tr>
              <a:tr h="370850">
                <a:tc>
                  <a:txBody>
                    <a:bodyPr/>
                    <a:lstStyle/>
                    <a:p>
                      <a:pPr indent="0" lvl="0" marL="0" marR="0" rtl="0" algn="ctr">
                        <a:spcBef>
                          <a:spcPts val="0"/>
                        </a:spcBef>
                        <a:spcAft>
                          <a:spcPts val="0"/>
                        </a:spcAft>
                        <a:buNone/>
                      </a:pPr>
                      <a:r>
                        <a:rPr b="1" lang="en-US" sz="2000" u="none" cap="none" strike="noStrike">
                          <a:solidFill>
                            <a:srgbClr val="A50060"/>
                          </a:solidFill>
                        </a:rPr>
                        <a:t>Tx Power</a:t>
                      </a:r>
                      <a:endParaRPr b="1" sz="2000" u="none" cap="none" strike="noStrike">
                        <a:solidFill>
                          <a:srgbClr val="A50060"/>
                        </a:solidFill>
                      </a:endParaRPr>
                    </a:p>
                  </a:txBody>
                  <a:tcPr marT="45725" marB="45725" marR="110650" marL="110650"/>
                </a:tc>
                <a:tc>
                  <a:txBody>
                    <a:bodyPr/>
                    <a:lstStyle/>
                    <a:p>
                      <a:pPr indent="0" lvl="0" marL="0" marR="0" rtl="0" algn="ctr">
                        <a:spcBef>
                          <a:spcPts val="0"/>
                        </a:spcBef>
                        <a:spcAft>
                          <a:spcPts val="0"/>
                        </a:spcAft>
                        <a:buNone/>
                      </a:pPr>
                      <a:r>
                        <a:rPr b="1" lang="en-US" sz="2000" u="none" cap="none" strike="noStrike">
                          <a:solidFill>
                            <a:srgbClr val="A50060"/>
                          </a:solidFill>
                        </a:rPr>
                        <a:t>1 to 10W</a:t>
                      </a:r>
                      <a:endParaRPr b="1" sz="2000" u="none" cap="none" strike="noStrike">
                        <a:solidFill>
                          <a:srgbClr val="A50060"/>
                        </a:solidFill>
                      </a:endParaRPr>
                    </a:p>
                  </a:txBody>
                  <a:tcPr marT="45725" marB="45725" marR="110650" marL="110650"/>
                </a:tc>
                <a:tc>
                  <a:txBody>
                    <a:bodyPr/>
                    <a:lstStyle/>
                    <a:p>
                      <a:pPr indent="0" lvl="0" marL="0" marR="0" rtl="0" algn="ctr">
                        <a:spcBef>
                          <a:spcPts val="0"/>
                        </a:spcBef>
                        <a:spcAft>
                          <a:spcPts val="0"/>
                        </a:spcAft>
                        <a:buNone/>
                      </a:pPr>
                      <a:r>
                        <a:rPr b="1" lang="en-US" sz="2000" u="none" cap="none" strike="noStrike">
                          <a:solidFill>
                            <a:srgbClr val="A50060"/>
                          </a:solidFill>
                        </a:rPr>
                        <a:t>0.1 to 1 W</a:t>
                      </a:r>
                      <a:endParaRPr b="1" sz="2000" u="none" cap="none" strike="noStrike">
                        <a:solidFill>
                          <a:srgbClr val="A50060"/>
                        </a:solidFill>
                      </a:endParaRPr>
                    </a:p>
                  </a:txBody>
                  <a:tcPr marT="45725" marB="45725" marR="110650" marL="110650"/>
                </a:tc>
              </a:tr>
              <a:tr h="370850">
                <a:tc>
                  <a:txBody>
                    <a:bodyPr/>
                    <a:lstStyle/>
                    <a:p>
                      <a:pPr indent="0" lvl="0" marL="0" marR="0" rtl="0" algn="ctr">
                        <a:spcBef>
                          <a:spcPts val="0"/>
                        </a:spcBef>
                        <a:spcAft>
                          <a:spcPts val="0"/>
                        </a:spcAft>
                        <a:buNone/>
                      </a:pPr>
                      <a:r>
                        <a:rPr b="1" lang="en-US" sz="2000" u="none" cap="none" strike="noStrike">
                          <a:solidFill>
                            <a:srgbClr val="A50060"/>
                          </a:solidFill>
                        </a:rPr>
                        <a:t>Fading</a:t>
                      </a:r>
                      <a:endParaRPr b="1" sz="2000" u="none" cap="none" strike="noStrike">
                        <a:solidFill>
                          <a:srgbClr val="A50060"/>
                        </a:solidFill>
                      </a:endParaRPr>
                    </a:p>
                  </a:txBody>
                  <a:tcPr marT="45725" marB="45725" marR="110650" marL="110650"/>
                </a:tc>
                <a:tc>
                  <a:txBody>
                    <a:bodyPr/>
                    <a:lstStyle/>
                    <a:p>
                      <a:pPr indent="0" lvl="0" marL="0" marR="0" rtl="0" algn="ctr">
                        <a:spcBef>
                          <a:spcPts val="0"/>
                        </a:spcBef>
                        <a:spcAft>
                          <a:spcPts val="0"/>
                        </a:spcAft>
                        <a:buNone/>
                      </a:pPr>
                      <a:r>
                        <a:rPr b="1" lang="en-US" sz="2000" u="none" cap="none" strike="noStrike">
                          <a:solidFill>
                            <a:srgbClr val="A50060"/>
                          </a:solidFill>
                        </a:rPr>
                        <a:t>Rayleigh</a:t>
                      </a:r>
                      <a:endParaRPr b="1" sz="2000" u="none" cap="none" strike="noStrike">
                        <a:solidFill>
                          <a:srgbClr val="A50060"/>
                        </a:solidFill>
                      </a:endParaRPr>
                    </a:p>
                  </a:txBody>
                  <a:tcPr marT="45725" marB="45725" marR="110650" marL="110650"/>
                </a:tc>
                <a:tc>
                  <a:txBody>
                    <a:bodyPr/>
                    <a:lstStyle/>
                    <a:p>
                      <a:pPr indent="0" lvl="0" marL="0" marR="0" rtl="0" algn="ctr">
                        <a:spcBef>
                          <a:spcPts val="0"/>
                        </a:spcBef>
                        <a:spcAft>
                          <a:spcPts val="0"/>
                        </a:spcAft>
                        <a:buNone/>
                      </a:pPr>
                      <a:r>
                        <a:rPr b="1" lang="en-US" sz="2000" u="none" cap="none" strike="noStrike">
                          <a:solidFill>
                            <a:srgbClr val="A50060"/>
                          </a:solidFill>
                        </a:rPr>
                        <a:t>Nakgami Rice</a:t>
                      </a:r>
                      <a:endParaRPr b="1" sz="2000" u="none" cap="none" strike="noStrike">
                        <a:solidFill>
                          <a:srgbClr val="A50060"/>
                        </a:solidFill>
                      </a:endParaRPr>
                    </a:p>
                  </a:txBody>
                  <a:tcPr marT="45725" marB="45725" marR="110650" marL="110650"/>
                </a:tc>
              </a:tr>
              <a:tr h="370850">
                <a:tc>
                  <a:txBody>
                    <a:bodyPr/>
                    <a:lstStyle/>
                    <a:p>
                      <a:pPr indent="0" lvl="0" marL="0" marR="0" rtl="0" algn="ctr">
                        <a:spcBef>
                          <a:spcPts val="0"/>
                        </a:spcBef>
                        <a:spcAft>
                          <a:spcPts val="0"/>
                        </a:spcAft>
                        <a:buNone/>
                      </a:pPr>
                      <a:r>
                        <a:rPr b="1" lang="en-US" sz="2000" u="none" cap="none" strike="noStrike">
                          <a:solidFill>
                            <a:srgbClr val="A50060"/>
                          </a:solidFill>
                        </a:rPr>
                        <a:t>RMS Delay Spread</a:t>
                      </a:r>
                      <a:endParaRPr b="1" sz="2000" u="none" cap="none" strike="noStrike">
                        <a:solidFill>
                          <a:srgbClr val="A50060"/>
                        </a:solidFill>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rgbClr val="A50060"/>
                          </a:solidFill>
                        </a:rPr>
                        <a:t>0.1 to 10 µs</a:t>
                      </a:r>
                      <a:endParaRPr b="1" sz="2000" u="none" cap="none" strike="noStrike">
                        <a:solidFill>
                          <a:srgbClr val="A50060"/>
                        </a:solidFill>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rgbClr val="A50060"/>
                          </a:solidFill>
                        </a:rPr>
                        <a:t>10 to 100ns</a:t>
                      </a:r>
                      <a:endParaRPr b="1" sz="2000" u="none" cap="none" strike="noStrike">
                        <a:solidFill>
                          <a:srgbClr val="A50060"/>
                        </a:solidFill>
                      </a:endParaRPr>
                    </a:p>
                  </a:txBody>
                  <a:tcPr marT="45725" marB="45725" marR="91450" marL="91450"/>
                </a:tc>
              </a:tr>
              <a:tr h="370850">
                <a:tc>
                  <a:txBody>
                    <a:bodyPr/>
                    <a:lstStyle/>
                    <a:p>
                      <a:pPr indent="0" lvl="0" marL="0" marR="0" rtl="0" algn="ctr">
                        <a:spcBef>
                          <a:spcPts val="0"/>
                        </a:spcBef>
                        <a:spcAft>
                          <a:spcPts val="0"/>
                        </a:spcAft>
                        <a:buNone/>
                      </a:pPr>
                      <a:r>
                        <a:rPr b="1" lang="en-US" sz="2000" u="none" cap="none" strike="noStrike">
                          <a:solidFill>
                            <a:srgbClr val="A50060"/>
                          </a:solidFill>
                        </a:rPr>
                        <a:t>Max. Bit Rate</a:t>
                      </a:r>
                      <a:endParaRPr b="1" sz="2000" u="none" cap="none" strike="noStrike">
                        <a:solidFill>
                          <a:srgbClr val="A50060"/>
                        </a:solidFill>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rgbClr val="A50060"/>
                          </a:solidFill>
                        </a:rPr>
                        <a:t>0.3 Mbps</a:t>
                      </a:r>
                      <a:endParaRPr b="1" sz="2000" u="none" cap="none" strike="noStrike">
                        <a:solidFill>
                          <a:srgbClr val="A50060"/>
                        </a:solidFill>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rgbClr val="A50060"/>
                          </a:solidFill>
                        </a:rPr>
                        <a:t>1 Mbps</a:t>
                      </a:r>
                      <a:endParaRPr b="1" sz="2000" u="none" cap="none" strike="noStrike">
                        <a:solidFill>
                          <a:srgbClr val="A50060"/>
                        </a:solidFill>
                      </a:endParaRPr>
                    </a:p>
                  </a:txBody>
                  <a:tcPr marT="45725" marB="45725" marR="91450" marL="91450"/>
                </a:tc>
              </a:tr>
            </a:tbl>
          </a:graphicData>
        </a:graphic>
      </p:graphicFrame>
      <p:sp>
        <p:nvSpPr>
          <p:cNvPr id="196" name="Google Shape;196;p10"/>
          <p:cNvSpPr txBox="1"/>
          <p:nvPr/>
        </p:nvSpPr>
        <p:spPr>
          <a:xfrm>
            <a:off x="2819400" y="2032297"/>
            <a:ext cx="39630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990099"/>
                </a:solidFill>
                <a:latin typeface="Times New Roman"/>
                <a:ea typeface="Times New Roman"/>
                <a:cs typeface="Times New Roman"/>
                <a:sym typeface="Times New Roman"/>
              </a:rPr>
              <a:t>Macrocells versus Microcells</a:t>
            </a:r>
            <a:endParaRPr b="1" sz="2400">
              <a:solidFill>
                <a:srgbClr val="990099"/>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609600" y="228600"/>
            <a:ext cx="7848600" cy="4572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Empirical Models</a:t>
            </a:r>
            <a:endParaRPr/>
          </a:p>
        </p:txBody>
      </p:sp>
      <p:sp>
        <p:nvSpPr>
          <p:cNvPr id="202" name="Google Shape;202;p11"/>
          <p:cNvSpPr txBox="1"/>
          <p:nvPr>
            <p:ph idx="1" type="body"/>
          </p:nvPr>
        </p:nvSpPr>
        <p:spPr>
          <a:xfrm>
            <a:off x="457200" y="1676400"/>
            <a:ext cx="7658100" cy="44196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100"/>
              <a:buChar char="●"/>
            </a:pPr>
            <a:r>
              <a:rPr lang="en-US" sz="2800"/>
              <a:t>Okumura model</a:t>
            </a:r>
            <a:endParaRPr/>
          </a:p>
          <a:p>
            <a:pPr indent="-285750" lvl="1" marL="742950" rtl="0" algn="l">
              <a:lnSpc>
                <a:spcPct val="90000"/>
              </a:lnSpc>
              <a:spcBef>
                <a:spcPts val="480"/>
              </a:spcBef>
              <a:spcAft>
                <a:spcPts val="0"/>
              </a:spcAft>
              <a:buSzPts val="1920"/>
              <a:buChar char="●"/>
            </a:pPr>
            <a:r>
              <a:rPr lang="en-US" sz="2400"/>
              <a:t>Empirically based (site/freq specific)</a:t>
            </a:r>
            <a:endParaRPr/>
          </a:p>
          <a:p>
            <a:pPr indent="-285750" lvl="1" marL="742950" rtl="0" algn="l">
              <a:lnSpc>
                <a:spcPct val="90000"/>
              </a:lnSpc>
              <a:spcBef>
                <a:spcPts val="480"/>
              </a:spcBef>
              <a:spcAft>
                <a:spcPts val="0"/>
              </a:spcAft>
              <a:buSzPts val="1920"/>
              <a:buChar char="●"/>
            </a:pPr>
            <a:r>
              <a:rPr lang="en-US" sz="2400"/>
              <a:t>Awkward (uses graphs)</a:t>
            </a:r>
            <a:endParaRPr/>
          </a:p>
          <a:p>
            <a:pPr indent="-342900" lvl="0" marL="342900" rtl="0" algn="l">
              <a:lnSpc>
                <a:spcPct val="90000"/>
              </a:lnSpc>
              <a:spcBef>
                <a:spcPts val="560"/>
              </a:spcBef>
              <a:spcAft>
                <a:spcPts val="0"/>
              </a:spcAft>
              <a:buSzPts val="2100"/>
              <a:buChar char="●"/>
            </a:pPr>
            <a:r>
              <a:rPr lang="en-US" sz="2800"/>
              <a:t>Hata model</a:t>
            </a:r>
            <a:endParaRPr/>
          </a:p>
          <a:p>
            <a:pPr indent="-285750" lvl="1" marL="742950" rtl="0" algn="l">
              <a:lnSpc>
                <a:spcPct val="90000"/>
              </a:lnSpc>
              <a:spcBef>
                <a:spcPts val="480"/>
              </a:spcBef>
              <a:spcAft>
                <a:spcPts val="0"/>
              </a:spcAft>
              <a:buSzPts val="1920"/>
              <a:buChar char="●"/>
            </a:pPr>
            <a:r>
              <a:rPr lang="en-US" sz="2400"/>
              <a:t>Analytical approximation to Okumura model</a:t>
            </a:r>
            <a:endParaRPr/>
          </a:p>
          <a:p>
            <a:pPr indent="-342900" lvl="0" marL="342900" rtl="0" algn="l">
              <a:lnSpc>
                <a:spcPct val="80000"/>
              </a:lnSpc>
              <a:spcBef>
                <a:spcPts val="560"/>
              </a:spcBef>
              <a:spcAft>
                <a:spcPts val="0"/>
              </a:spcAft>
              <a:buSzPts val="2100"/>
              <a:buChar char="●"/>
            </a:pPr>
            <a:r>
              <a:rPr lang="en-US" sz="2800"/>
              <a:t>Cost 231 Model: </a:t>
            </a:r>
            <a:endParaRPr/>
          </a:p>
          <a:p>
            <a:pPr indent="-285750" lvl="1" marL="742950" rtl="0" algn="l">
              <a:lnSpc>
                <a:spcPct val="90000"/>
              </a:lnSpc>
              <a:spcBef>
                <a:spcPts val="480"/>
              </a:spcBef>
              <a:spcAft>
                <a:spcPts val="0"/>
              </a:spcAft>
              <a:buSzPts val="1920"/>
              <a:buChar char="●"/>
            </a:pPr>
            <a:r>
              <a:rPr lang="en-US" sz="2400"/>
              <a:t>Extends Hata model to higher frequency (2 GHz)</a:t>
            </a:r>
            <a:endParaRPr/>
          </a:p>
          <a:p>
            <a:pPr indent="-342900" lvl="0" marL="342900" rtl="0" algn="l">
              <a:lnSpc>
                <a:spcPct val="90000"/>
              </a:lnSpc>
              <a:spcBef>
                <a:spcPts val="480"/>
              </a:spcBef>
              <a:spcAft>
                <a:spcPts val="0"/>
              </a:spcAft>
              <a:buSzPts val="1800"/>
              <a:buChar char="●"/>
            </a:pPr>
            <a:r>
              <a:rPr lang="en-US" sz="2400"/>
              <a:t>Walfish/Bertoni:</a:t>
            </a:r>
            <a:endParaRPr/>
          </a:p>
          <a:p>
            <a:pPr indent="-285750" lvl="1" marL="742950" rtl="0" algn="l">
              <a:lnSpc>
                <a:spcPct val="90000"/>
              </a:lnSpc>
              <a:spcBef>
                <a:spcPts val="480"/>
              </a:spcBef>
              <a:spcAft>
                <a:spcPts val="0"/>
              </a:spcAft>
              <a:buSzPts val="1920"/>
              <a:buChar char="●"/>
            </a:pPr>
            <a:r>
              <a:rPr lang="en-US" sz="2400"/>
              <a:t>Cost 231 extension to include diffraction from rooftops</a:t>
            </a:r>
            <a:endParaRPr/>
          </a:p>
          <a:p>
            <a:pPr indent="-342900" lvl="0" marL="342900" rtl="0" algn="l">
              <a:lnSpc>
                <a:spcPct val="90000"/>
              </a:lnSpc>
              <a:spcBef>
                <a:spcPts val="480"/>
              </a:spcBef>
              <a:spcAft>
                <a:spcPts val="0"/>
              </a:spcAft>
              <a:buSzPts val="1800"/>
              <a:buChar char="●"/>
            </a:pPr>
            <a:r>
              <a:rPr lang="en-US" sz="2400"/>
              <a:t>Piece wise linear model/ Slope model</a:t>
            </a:r>
            <a:endParaRPr/>
          </a:p>
          <a:p>
            <a:pPr indent="-285750" lvl="1" marL="742950" rtl="0" algn="l">
              <a:lnSpc>
                <a:spcPct val="90000"/>
              </a:lnSpc>
              <a:spcBef>
                <a:spcPts val="480"/>
              </a:spcBef>
              <a:spcAft>
                <a:spcPts val="0"/>
              </a:spcAft>
              <a:buSzPts val="1920"/>
              <a:buNone/>
            </a:pPr>
            <a:r>
              <a:t/>
            </a:r>
            <a:endParaRPr sz="2400"/>
          </a:p>
        </p:txBody>
      </p:sp>
      <p:sp>
        <p:nvSpPr>
          <p:cNvPr id="203" name="Google Shape;203;p11"/>
          <p:cNvSpPr txBox="1"/>
          <p:nvPr/>
        </p:nvSpPr>
        <p:spPr>
          <a:xfrm>
            <a:off x="762000" y="838200"/>
            <a:ext cx="6983413" cy="519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rgbClr val="CC0000"/>
                </a:solidFill>
                <a:latin typeface="Times New Roman"/>
                <a:ea typeface="Times New Roman"/>
                <a:cs typeface="Times New Roman"/>
                <a:sym typeface="Times New Roman"/>
              </a:rPr>
              <a:t>Commonly used in cellular system simulations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457200" y="277813"/>
            <a:ext cx="8229600" cy="7127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Outdoor propagation Models</a:t>
            </a:r>
            <a:endParaRPr/>
          </a:p>
        </p:txBody>
      </p:sp>
      <p:sp>
        <p:nvSpPr>
          <p:cNvPr id="209" name="Google Shape;209;p12"/>
          <p:cNvSpPr txBox="1"/>
          <p:nvPr>
            <p:ph idx="1" type="body"/>
          </p:nvPr>
        </p:nvSpPr>
        <p:spPr>
          <a:xfrm>
            <a:off x="76200" y="1447800"/>
            <a:ext cx="89916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2400"/>
              <a:buChar char="●"/>
            </a:pPr>
            <a:r>
              <a:rPr lang="en-US"/>
              <a:t>Outdoor radio transmission takes place over an </a:t>
            </a:r>
            <a:r>
              <a:rPr lang="en-US">
                <a:solidFill>
                  <a:srgbClr val="FF0000"/>
                </a:solidFill>
              </a:rPr>
              <a:t>irregular</a:t>
            </a:r>
            <a:r>
              <a:rPr lang="en-US"/>
              <a:t> terrain.</a:t>
            </a:r>
            <a:endParaRPr/>
          </a:p>
          <a:p>
            <a:pPr indent="-342900" lvl="0" marL="342900" rtl="0" algn="l">
              <a:lnSpc>
                <a:spcPct val="120000"/>
              </a:lnSpc>
              <a:spcBef>
                <a:spcPts val="640"/>
              </a:spcBef>
              <a:spcAft>
                <a:spcPts val="0"/>
              </a:spcAft>
              <a:buSzPts val="2400"/>
              <a:buChar char="●"/>
            </a:pPr>
            <a:r>
              <a:rPr lang="en-US"/>
              <a:t>The </a:t>
            </a:r>
            <a:r>
              <a:rPr lang="en-US">
                <a:solidFill>
                  <a:srgbClr val="FF0000"/>
                </a:solidFill>
              </a:rPr>
              <a:t>terrain profile </a:t>
            </a:r>
            <a:r>
              <a:rPr lang="en-US"/>
              <a:t>must be taken into consideration for estimating the path loss</a:t>
            </a:r>
            <a:endParaRPr/>
          </a:p>
          <a:p>
            <a:pPr indent="0" lvl="0" marL="0" rtl="0" algn="l">
              <a:lnSpc>
                <a:spcPct val="120000"/>
              </a:lnSpc>
              <a:spcBef>
                <a:spcPts val="640"/>
              </a:spcBef>
              <a:spcAft>
                <a:spcPts val="0"/>
              </a:spcAft>
              <a:buSzPts val="2400"/>
              <a:buNone/>
            </a:pPr>
            <a:r>
              <a:rPr lang="en-US"/>
              <a:t>    </a:t>
            </a:r>
            <a:r>
              <a:rPr lang="en-US" sz="2400"/>
              <a:t>e.g. trees buildings and hills must be taken into consideration </a:t>
            </a:r>
            <a:endParaRPr/>
          </a:p>
          <a:p>
            <a:pPr indent="-342900" lvl="0" marL="342900" rtl="0" algn="l">
              <a:lnSpc>
                <a:spcPct val="120000"/>
              </a:lnSpc>
              <a:spcBef>
                <a:spcPts val="640"/>
              </a:spcBef>
              <a:spcAft>
                <a:spcPts val="0"/>
              </a:spcAft>
              <a:buSzPts val="2400"/>
              <a:buChar char="●"/>
            </a:pPr>
            <a:r>
              <a:rPr lang="en-US"/>
              <a:t>Some common models used are</a:t>
            </a:r>
            <a:endParaRPr/>
          </a:p>
          <a:p>
            <a:pPr indent="-342900" lvl="0" marL="342900" rtl="0" algn="l">
              <a:lnSpc>
                <a:spcPct val="120000"/>
              </a:lnSpc>
              <a:spcBef>
                <a:spcPts val="480"/>
              </a:spcBef>
              <a:spcAft>
                <a:spcPts val="0"/>
              </a:spcAft>
              <a:buSzPts val="1800"/>
              <a:buFont typeface="Noto Sans Symbols"/>
              <a:buChar char="⮚"/>
            </a:pPr>
            <a:r>
              <a:rPr lang="en-US" sz="2400"/>
              <a:t>Longley Rice Model 1960s</a:t>
            </a:r>
            <a:endParaRPr/>
          </a:p>
          <a:p>
            <a:pPr indent="-342900" lvl="0" marL="342900" rtl="0" algn="l">
              <a:lnSpc>
                <a:spcPct val="120000"/>
              </a:lnSpc>
              <a:spcBef>
                <a:spcPts val="480"/>
              </a:spcBef>
              <a:spcAft>
                <a:spcPts val="0"/>
              </a:spcAft>
              <a:buSzPts val="1800"/>
              <a:buFont typeface="Noto Sans Symbols"/>
              <a:buChar char="⮚"/>
            </a:pPr>
            <a:r>
              <a:rPr lang="en-US" sz="2400"/>
              <a:t>Okumura Model 1968</a:t>
            </a:r>
            <a:endParaRPr/>
          </a:p>
          <a:p>
            <a:pPr indent="-342900" lvl="0" marL="342900" rtl="0" algn="l">
              <a:lnSpc>
                <a:spcPct val="120000"/>
              </a:lnSpc>
              <a:spcBef>
                <a:spcPts val="480"/>
              </a:spcBef>
              <a:spcAft>
                <a:spcPts val="0"/>
              </a:spcAft>
              <a:buSzPts val="1800"/>
              <a:buFont typeface="Noto Sans Symbols"/>
              <a:buChar char="⮚"/>
            </a:pPr>
            <a:r>
              <a:rPr lang="en-US" sz="2400"/>
              <a:t>Hata model 1970s</a:t>
            </a:r>
            <a:endParaRPr/>
          </a:p>
        </p:txBody>
      </p:sp>
      <p:sp>
        <p:nvSpPr>
          <p:cNvPr id="210" name="Google Shape;210;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457200" y="277813"/>
            <a:ext cx="8229600" cy="7889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sz="3600"/>
              <a:t>Okumura Model</a:t>
            </a:r>
            <a:endParaRPr/>
          </a:p>
        </p:txBody>
      </p:sp>
      <p:sp>
        <p:nvSpPr>
          <p:cNvPr id="216" name="Google Shape;216;p13"/>
          <p:cNvSpPr txBox="1"/>
          <p:nvPr>
            <p:ph idx="1" type="body"/>
          </p:nvPr>
        </p:nvSpPr>
        <p:spPr>
          <a:xfrm>
            <a:off x="228600" y="1560610"/>
            <a:ext cx="8839200" cy="5140325"/>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1800"/>
              <a:buChar char="●"/>
            </a:pPr>
            <a:r>
              <a:rPr lang="en-US" sz="2400"/>
              <a:t>In 1968 Okumura did a lot of </a:t>
            </a:r>
            <a:r>
              <a:rPr lang="en-US" sz="2400">
                <a:solidFill>
                  <a:srgbClr val="FF0000"/>
                </a:solidFill>
              </a:rPr>
              <a:t>measurements</a:t>
            </a:r>
            <a:r>
              <a:rPr lang="en-US" sz="2400"/>
              <a:t> and produce a new model.</a:t>
            </a:r>
            <a:endParaRPr/>
          </a:p>
          <a:p>
            <a:pPr indent="-342900" lvl="0" marL="342900" rtl="0" algn="l">
              <a:lnSpc>
                <a:spcPct val="120000"/>
              </a:lnSpc>
              <a:spcBef>
                <a:spcPts val="480"/>
              </a:spcBef>
              <a:spcAft>
                <a:spcPts val="0"/>
              </a:spcAft>
              <a:buSzPts val="1800"/>
              <a:buChar char="●"/>
            </a:pPr>
            <a:r>
              <a:rPr lang="en-US" sz="2400"/>
              <a:t>The new model was used for signal prediction in </a:t>
            </a:r>
            <a:r>
              <a:rPr lang="en-US" sz="2400">
                <a:solidFill>
                  <a:srgbClr val="FF0000"/>
                </a:solidFill>
              </a:rPr>
              <a:t>Urban areas.</a:t>
            </a:r>
            <a:endParaRPr/>
          </a:p>
          <a:p>
            <a:pPr indent="-342900" lvl="0" marL="342900" rtl="0" algn="l">
              <a:lnSpc>
                <a:spcPct val="120000"/>
              </a:lnSpc>
              <a:spcBef>
                <a:spcPts val="480"/>
              </a:spcBef>
              <a:spcAft>
                <a:spcPts val="0"/>
              </a:spcAft>
              <a:buSzPts val="1800"/>
              <a:buChar char="●"/>
            </a:pPr>
            <a:r>
              <a:rPr lang="en-US" sz="2400"/>
              <a:t>Okumura introduced a </a:t>
            </a:r>
            <a:r>
              <a:rPr lang="en-US" sz="2400">
                <a:solidFill>
                  <a:srgbClr val="FF0000"/>
                </a:solidFill>
              </a:rPr>
              <a:t>graphical method </a:t>
            </a:r>
            <a:r>
              <a:rPr lang="en-US" sz="2400"/>
              <a:t>to predict the median attenuation relative to free-space for a quasi-smooth terrain</a:t>
            </a:r>
            <a:endParaRPr/>
          </a:p>
          <a:p>
            <a:pPr indent="-342900" lvl="0" marL="342900" rtl="0" algn="l">
              <a:lnSpc>
                <a:spcPct val="120000"/>
              </a:lnSpc>
              <a:spcBef>
                <a:spcPts val="480"/>
              </a:spcBef>
              <a:spcAft>
                <a:spcPts val="0"/>
              </a:spcAft>
              <a:buSzPts val="1800"/>
              <a:buChar char="●"/>
            </a:pPr>
            <a:r>
              <a:rPr lang="en-US" sz="2400"/>
              <a:t>The model consists of a </a:t>
            </a:r>
            <a:r>
              <a:rPr lang="en-US" sz="2400">
                <a:solidFill>
                  <a:srgbClr val="FF0000"/>
                </a:solidFill>
              </a:rPr>
              <a:t>set of curves </a:t>
            </a:r>
            <a:r>
              <a:rPr lang="en-US" sz="2400"/>
              <a:t>developed from measurements and is valid for a particular set of system parameters in terms of </a:t>
            </a:r>
            <a:r>
              <a:rPr lang="en-US" sz="2400">
                <a:solidFill>
                  <a:srgbClr val="FF0000"/>
                </a:solidFill>
              </a:rPr>
              <a:t>carrier frequency, antenna height</a:t>
            </a:r>
            <a:r>
              <a:rPr lang="en-US" sz="2400"/>
              <a:t>, etc</a:t>
            </a:r>
            <a:r>
              <a:rPr lang="en-US" sz="2200"/>
              <a:t>.</a:t>
            </a:r>
            <a:endParaRPr/>
          </a:p>
          <a:p>
            <a:pPr indent="-247650" lvl="0" marL="342900" rtl="0" algn="l">
              <a:lnSpc>
                <a:spcPct val="120000"/>
              </a:lnSpc>
              <a:spcBef>
                <a:spcPts val="400"/>
              </a:spcBef>
              <a:spcAft>
                <a:spcPts val="0"/>
              </a:spcAft>
              <a:buSzPts val="1500"/>
              <a:buNone/>
            </a:pPr>
            <a:r>
              <a:t/>
            </a:r>
            <a:endParaRPr sz="2000"/>
          </a:p>
          <a:p>
            <a:pPr indent="-247650" lvl="0" marL="342900" rtl="0" algn="l">
              <a:lnSpc>
                <a:spcPct val="120000"/>
              </a:lnSpc>
              <a:spcBef>
                <a:spcPts val="400"/>
              </a:spcBef>
              <a:spcAft>
                <a:spcPts val="0"/>
              </a:spcAft>
              <a:buSzPts val="1500"/>
              <a:buNone/>
            </a:pPr>
            <a:r>
              <a:t/>
            </a:r>
            <a:endParaRPr sz="2000"/>
          </a:p>
        </p:txBody>
      </p:sp>
      <p:sp>
        <p:nvSpPr>
          <p:cNvPr id="217" name="Google Shape;217;p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457200" y="277813"/>
            <a:ext cx="8229600" cy="7127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sz="3600"/>
              <a:t>Okumura Model</a:t>
            </a:r>
            <a:endParaRPr/>
          </a:p>
        </p:txBody>
      </p:sp>
      <p:sp>
        <p:nvSpPr>
          <p:cNvPr id="223" name="Google Shape;223;p14"/>
          <p:cNvSpPr txBox="1"/>
          <p:nvPr>
            <p:ph idx="1" type="body"/>
          </p:nvPr>
        </p:nvSpPr>
        <p:spPr>
          <a:xfrm>
            <a:off x="76200" y="1676400"/>
            <a:ext cx="9067800" cy="5289615"/>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1800"/>
              <a:buChar char="●"/>
            </a:pPr>
            <a:r>
              <a:rPr lang="en-US" sz="2400"/>
              <a:t>First of all the model determined the free space path loss of link.</a:t>
            </a:r>
            <a:endParaRPr/>
          </a:p>
          <a:p>
            <a:pPr indent="-342900" lvl="0" marL="342900" rtl="0" algn="l">
              <a:lnSpc>
                <a:spcPct val="120000"/>
              </a:lnSpc>
              <a:spcBef>
                <a:spcPts val="480"/>
              </a:spcBef>
              <a:spcAft>
                <a:spcPts val="0"/>
              </a:spcAft>
              <a:buSzPts val="1800"/>
              <a:buChar char="●"/>
            </a:pPr>
            <a:r>
              <a:rPr lang="en-US" sz="2400"/>
              <a:t>After the free-space path loss has been computed, the median attenuation, as given by Okumura’s curves has to be taken to account</a:t>
            </a:r>
            <a:endParaRPr/>
          </a:p>
          <a:p>
            <a:pPr indent="-342900" lvl="0" marL="342900" rtl="0" algn="l">
              <a:lnSpc>
                <a:spcPct val="120000"/>
              </a:lnSpc>
              <a:spcBef>
                <a:spcPts val="480"/>
              </a:spcBef>
              <a:spcAft>
                <a:spcPts val="0"/>
              </a:spcAft>
              <a:buSzPts val="1800"/>
              <a:buChar char="●"/>
            </a:pPr>
            <a:r>
              <a:rPr lang="en-US" sz="2400"/>
              <a:t>The model was designed for use in the frequency range 200 MHz to 1920 MHz and mostly in an urban propagation environment.</a:t>
            </a:r>
            <a:endParaRPr/>
          </a:p>
          <a:p>
            <a:pPr indent="-342900" lvl="0" marL="342900" rtl="0" algn="l">
              <a:lnSpc>
                <a:spcPct val="120000"/>
              </a:lnSpc>
              <a:spcBef>
                <a:spcPts val="480"/>
              </a:spcBef>
              <a:spcAft>
                <a:spcPts val="0"/>
              </a:spcAft>
              <a:buSzPts val="1800"/>
              <a:buChar char="●"/>
            </a:pPr>
            <a:r>
              <a:rPr lang="en-US" sz="2400"/>
              <a:t>Okumura’s model assumes that the path loss between the TX and RX in the terrestrial propagation environment can be expressed as:</a:t>
            </a:r>
            <a:endParaRPr/>
          </a:p>
          <a:p>
            <a:pPr indent="-342900" lvl="0" marL="342900" rtl="0" algn="l">
              <a:lnSpc>
                <a:spcPct val="120000"/>
              </a:lnSpc>
              <a:spcBef>
                <a:spcPts val="400"/>
              </a:spcBef>
              <a:spcAft>
                <a:spcPts val="0"/>
              </a:spcAft>
              <a:buSzPts val="1500"/>
              <a:buNone/>
            </a:pPr>
            <a:r>
              <a:rPr lang="en-US" sz="2000"/>
              <a:t>			</a:t>
            </a:r>
            <a:endParaRPr baseline="-25000" sz="2000"/>
          </a:p>
          <a:p>
            <a:pPr indent="-266700" lvl="0" marL="342900" rtl="0" algn="l">
              <a:lnSpc>
                <a:spcPct val="120000"/>
              </a:lnSpc>
              <a:spcBef>
                <a:spcPts val="320"/>
              </a:spcBef>
              <a:spcAft>
                <a:spcPts val="0"/>
              </a:spcAft>
              <a:buSzPts val="1200"/>
              <a:buNone/>
            </a:pPr>
            <a:r>
              <a:t/>
            </a:r>
            <a:endParaRPr sz="1600"/>
          </a:p>
        </p:txBody>
      </p:sp>
      <p:sp>
        <p:nvSpPr>
          <p:cNvPr id="224" name="Google Shape;224;p1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pic>
        <p:nvPicPr>
          <p:cNvPr id="225" name="Google Shape;225;p14"/>
          <p:cNvPicPr preferRelativeResize="0"/>
          <p:nvPr/>
        </p:nvPicPr>
        <p:blipFill rotWithShape="1">
          <a:blip r:embed="rId3">
            <a:alphaModFix/>
          </a:blip>
          <a:srcRect b="0" l="0" r="0" t="0"/>
          <a:stretch/>
        </p:blipFill>
        <p:spPr>
          <a:xfrm>
            <a:off x="1371600" y="5648325"/>
            <a:ext cx="5334000" cy="51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15"/>
          <p:cNvSpPr txBox="1"/>
          <p:nvPr/>
        </p:nvSpPr>
        <p:spPr>
          <a:xfrm>
            <a:off x="6648450" y="6477000"/>
            <a:ext cx="2038350" cy="35604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232" name="Google Shape;232;p15"/>
          <p:cNvSpPr txBox="1"/>
          <p:nvPr/>
        </p:nvSpPr>
        <p:spPr>
          <a:xfrm>
            <a:off x="381000" y="685800"/>
            <a:ext cx="8458200" cy="197599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Estimating path loss using Okumura Model</a:t>
            </a:r>
            <a:endParaRPr/>
          </a:p>
          <a:p>
            <a:pPr indent="0" lvl="0" marL="0" marR="0" rtl="0" algn="l">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1" marL="290513" marR="0" rtl="0" algn="l">
              <a:lnSpc>
                <a:spcPct val="15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1. Determine free space loss and</a:t>
            </a:r>
            <a:r>
              <a:rPr b="0" i="0" lang="en-US" sz="2000" u="none" cap="none" strike="noStrike">
                <a:solidFill>
                  <a:srgbClr val="3333FF"/>
                </a:solidFill>
                <a:latin typeface="Times New Roman"/>
                <a:ea typeface="Times New Roman"/>
                <a:cs typeface="Times New Roman"/>
                <a:sym typeface="Times New Roman"/>
              </a:rPr>
              <a:t> </a:t>
            </a:r>
            <a:r>
              <a:rPr b="0" i="1" lang="en-US" sz="2000" u="none" cap="none" strike="noStrike">
                <a:solidFill>
                  <a:schemeClr val="lt1"/>
                </a:solidFill>
                <a:latin typeface="Times New Roman"/>
                <a:ea typeface="Times New Roman"/>
                <a:cs typeface="Times New Roman"/>
                <a:sym typeface="Times New Roman"/>
              </a:rPr>
              <a:t>A</a:t>
            </a:r>
            <a:r>
              <a:rPr b="0" baseline="-25000" i="1" lang="en-US" sz="2000" u="none" cap="none" strike="noStrike">
                <a:solidFill>
                  <a:schemeClr val="lt1"/>
                </a:solidFill>
                <a:latin typeface="Times New Roman"/>
                <a:ea typeface="Times New Roman"/>
                <a:cs typeface="Times New Roman"/>
                <a:sym typeface="Times New Roman"/>
              </a:rPr>
              <a:t>mu</a:t>
            </a:r>
            <a:r>
              <a:rPr b="0" i="1" lang="en-US" sz="2000" u="none" cap="none" strike="noStrike">
                <a:solidFill>
                  <a:schemeClr val="lt1"/>
                </a:solidFill>
                <a:latin typeface="Times New Roman"/>
                <a:ea typeface="Times New Roman"/>
                <a:cs typeface="Times New Roman"/>
                <a:sym typeface="Times New Roman"/>
              </a:rPr>
              <a:t>(f ,d )</a:t>
            </a:r>
            <a:r>
              <a:rPr b="0" i="0" lang="en-US" sz="2000" u="none" cap="none" strike="noStrike">
                <a:solidFill>
                  <a:schemeClr val="lt1"/>
                </a:solidFill>
                <a:latin typeface="Times New Roman"/>
                <a:ea typeface="Times New Roman"/>
                <a:cs typeface="Times New Roman"/>
                <a:sym typeface="Times New Roman"/>
              </a:rPr>
              <a:t>, between points of interest</a:t>
            </a:r>
            <a:endParaRPr/>
          </a:p>
          <a:p>
            <a:pPr indent="0" lvl="1" marL="290513" marR="0" rtl="0" algn="l">
              <a:lnSpc>
                <a:spcPct val="15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2. Add </a:t>
            </a:r>
            <a:r>
              <a:rPr b="0" i="1" lang="en-US" sz="2000" u="none" cap="none" strike="noStrike">
                <a:solidFill>
                  <a:schemeClr val="lt1"/>
                </a:solidFill>
                <a:latin typeface="Times New Roman"/>
                <a:ea typeface="Times New Roman"/>
                <a:cs typeface="Times New Roman"/>
                <a:sym typeface="Times New Roman"/>
              </a:rPr>
              <a:t>Amu(f ,d) </a:t>
            </a:r>
            <a:r>
              <a:rPr b="0" i="0" lang="en-US" sz="2000" u="none" cap="none" strike="noStrike">
                <a:solidFill>
                  <a:schemeClr val="lt1"/>
                </a:solidFill>
                <a:latin typeface="Times New Roman"/>
                <a:ea typeface="Times New Roman"/>
                <a:cs typeface="Times New Roman"/>
                <a:sym typeface="Times New Roman"/>
              </a:rPr>
              <a:t>and correction factors to account for terrain</a:t>
            </a:r>
            <a:endParaRPr/>
          </a:p>
        </p:txBody>
      </p:sp>
      <p:sp>
        <p:nvSpPr>
          <p:cNvPr id="233" name="Google Shape;233;p15"/>
          <p:cNvSpPr/>
          <p:nvPr/>
        </p:nvSpPr>
        <p:spPr>
          <a:xfrm>
            <a:off x="381000" y="228600"/>
            <a:ext cx="34676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3600">
                <a:solidFill>
                  <a:srgbClr val="003399"/>
                </a:solidFill>
                <a:latin typeface="Arial"/>
                <a:ea typeface="Arial"/>
                <a:cs typeface="Arial"/>
                <a:sym typeface="Arial"/>
              </a:rPr>
              <a:t>Okumura Model</a:t>
            </a:r>
            <a:endParaRPr sz="2400">
              <a:solidFill>
                <a:schemeClr val="lt1"/>
              </a:solidFill>
              <a:latin typeface="Times New Roman"/>
              <a:ea typeface="Times New Roman"/>
              <a:cs typeface="Times New Roman"/>
              <a:sym typeface="Times New Roman"/>
            </a:endParaRPr>
          </a:p>
        </p:txBody>
      </p:sp>
      <p:pic>
        <p:nvPicPr>
          <p:cNvPr id="234" name="Google Shape;234;p15"/>
          <p:cNvPicPr preferRelativeResize="0"/>
          <p:nvPr/>
        </p:nvPicPr>
        <p:blipFill rotWithShape="1">
          <a:blip r:embed="rId3">
            <a:alphaModFix/>
          </a:blip>
          <a:srcRect b="0" l="0" r="0" t="0"/>
          <a:stretch/>
        </p:blipFill>
        <p:spPr>
          <a:xfrm>
            <a:off x="1180306" y="3211514"/>
            <a:ext cx="5334000" cy="434971"/>
          </a:xfrm>
          <a:prstGeom prst="rect">
            <a:avLst/>
          </a:prstGeom>
          <a:noFill/>
          <a:ln>
            <a:noFill/>
          </a:ln>
        </p:spPr>
      </p:pic>
      <p:pic>
        <p:nvPicPr>
          <p:cNvPr id="235" name="Google Shape;235;p15"/>
          <p:cNvPicPr preferRelativeResize="0"/>
          <p:nvPr/>
        </p:nvPicPr>
        <p:blipFill rotWithShape="1">
          <a:blip r:embed="rId4">
            <a:alphaModFix/>
          </a:blip>
          <a:srcRect b="0" l="0" r="0" t="0"/>
          <a:stretch/>
        </p:blipFill>
        <p:spPr>
          <a:xfrm>
            <a:off x="1003300" y="3581174"/>
            <a:ext cx="5688013" cy="2944813"/>
          </a:xfrm>
          <a:prstGeom prst="rect">
            <a:avLst/>
          </a:prstGeom>
          <a:noFill/>
          <a:ln>
            <a:noFill/>
          </a:ln>
        </p:spPr>
      </p:pic>
      <p:pic>
        <p:nvPicPr>
          <p:cNvPr id="236" name="Google Shape;236;p15"/>
          <p:cNvPicPr preferRelativeResize="0"/>
          <p:nvPr/>
        </p:nvPicPr>
        <p:blipFill rotWithShape="1">
          <a:blip r:embed="rId5">
            <a:alphaModFix/>
          </a:blip>
          <a:srcRect b="0" l="0" r="0" t="0"/>
          <a:stretch/>
        </p:blipFill>
        <p:spPr>
          <a:xfrm>
            <a:off x="685800" y="1210267"/>
            <a:ext cx="6553200" cy="22485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t/>
            </a:r>
            <a:endParaRPr/>
          </a:p>
        </p:txBody>
      </p:sp>
      <p:sp>
        <p:nvSpPr>
          <p:cNvPr id="242" name="Google Shape;242;p16"/>
          <p:cNvSpPr txBox="1"/>
          <p:nvPr>
            <p:ph idx="1" type="body"/>
          </p:nvPr>
        </p:nvSpPr>
        <p:spPr>
          <a:xfrm>
            <a:off x="609600" y="1981200"/>
            <a:ext cx="7848600" cy="4114800"/>
          </a:xfrm>
          <a:prstGeom prst="rect">
            <a:avLst/>
          </a:prstGeom>
          <a:noFill/>
          <a:ln>
            <a:noFill/>
          </a:ln>
        </p:spPr>
        <p:txBody>
          <a:bodyPr anchorCtr="0" anchor="t" bIns="46025" lIns="92075" spcFirstLastPara="1" rIns="92075" wrap="square" tIns="46025">
            <a:noAutofit/>
          </a:bodyPr>
          <a:lstStyle/>
          <a:p>
            <a:pPr indent="-190500" lvl="0" marL="342900" rtl="0" algn="l">
              <a:lnSpc>
                <a:spcPct val="120000"/>
              </a:lnSpc>
              <a:spcBef>
                <a:spcPts val="0"/>
              </a:spcBef>
              <a:spcAft>
                <a:spcPts val="0"/>
              </a:spcAft>
              <a:buSzPts val="2400"/>
              <a:buNone/>
            </a:pPr>
            <a:r>
              <a:t/>
            </a:r>
            <a:endParaRPr/>
          </a:p>
        </p:txBody>
      </p:sp>
      <p:pic>
        <p:nvPicPr>
          <p:cNvPr id="243" name="Google Shape;243;p16"/>
          <p:cNvPicPr preferRelativeResize="0"/>
          <p:nvPr/>
        </p:nvPicPr>
        <p:blipFill rotWithShape="1">
          <a:blip r:embed="rId3">
            <a:alphaModFix/>
          </a:blip>
          <a:srcRect b="0" l="0" r="0" t="0"/>
          <a:stretch/>
        </p:blipFill>
        <p:spPr>
          <a:xfrm>
            <a:off x="266700" y="20320"/>
            <a:ext cx="8610600" cy="63579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t/>
            </a:r>
            <a:endParaRPr/>
          </a:p>
        </p:txBody>
      </p:sp>
      <p:sp>
        <p:nvSpPr>
          <p:cNvPr id="249" name="Google Shape;249;p17"/>
          <p:cNvSpPr txBox="1"/>
          <p:nvPr>
            <p:ph idx="1" type="body"/>
          </p:nvPr>
        </p:nvSpPr>
        <p:spPr>
          <a:xfrm>
            <a:off x="609600" y="1981200"/>
            <a:ext cx="7848600" cy="4114800"/>
          </a:xfrm>
          <a:prstGeom prst="rect">
            <a:avLst/>
          </a:prstGeom>
          <a:noFill/>
          <a:ln>
            <a:noFill/>
          </a:ln>
        </p:spPr>
        <p:txBody>
          <a:bodyPr anchorCtr="0" anchor="t" bIns="46025" lIns="92075" spcFirstLastPara="1" rIns="92075" wrap="square" tIns="46025">
            <a:noAutofit/>
          </a:bodyPr>
          <a:lstStyle/>
          <a:p>
            <a:pPr indent="-190500" lvl="0" marL="342900" rtl="0" algn="l">
              <a:lnSpc>
                <a:spcPct val="120000"/>
              </a:lnSpc>
              <a:spcBef>
                <a:spcPts val="0"/>
              </a:spcBef>
              <a:spcAft>
                <a:spcPts val="0"/>
              </a:spcAft>
              <a:buSzPts val="2400"/>
              <a:buNone/>
            </a:pPr>
            <a:r>
              <a:t/>
            </a:r>
            <a:endParaRPr/>
          </a:p>
        </p:txBody>
      </p:sp>
      <p:pic>
        <p:nvPicPr>
          <p:cNvPr id="250" name="Google Shape;250;p17"/>
          <p:cNvPicPr preferRelativeResize="0"/>
          <p:nvPr/>
        </p:nvPicPr>
        <p:blipFill rotWithShape="1">
          <a:blip r:embed="rId3">
            <a:alphaModFix/>
          </a:blip>
          <a:srcRect b="0" l="0" r="0" t="0"/>
          <a:stretch/>
        </p:blipFill>
        <p:spPr>
          <a:xfrm>
            <a:off x="417513" y="196850"/>
            <a:ext cx="8308975" cy="64690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457200" y="277813"/>
            <a:ext cx="8229600" cy="7127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Correction Factor G</a:t>
            </a:r>
            <a:r>
              <a:rPr baseline="-25000" lang="en-US"/>
              <a:t>AREA</a:t>
            </a:r>
            <a:endParaRPr/>
          </a:p>
        </p:txBody>
      </p:sp>
      <p:sp>
        <p:nvSpPr>
          <p:cNvPr id="256" name="Google Shape;256;p1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pic>
        <p:nvPicPr>
          <p:cNvPr id="257" name="Google Shape;257;p18"/>
          <p:cNvPicPr preferRelativeResize="0"/>
          <p:nvPr>
            <p:ph idx="1" type="body"/>
          </p:nvPr>
        </p:nvPicPr>
        <p:blipFill rotWithShape="1">
          <a:blip r:embed="rId3">
            <a:alphaModFix/>
          </a:blip>
          <a:srcRect b="0" l="0" r="0" t="0"/>
          <a:stretch/>
        </p:blipFill>
        <p:spPr>
          <a:xfrm>
            <a:off x="990600" y="1820862"/>
            <a:ext cx="6857999" cy="4759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Hata Model</a:t>
            </a:r>
            <a:endParaRPr/>
          </a:p>
        </p:txBody>
      </p:sp>
      <p:sp>
        <p:nvSpPr>
          <p:cNvPr id="263" name="Google Shape;263;p19"/>
          <p:cNvSpPr txBox="1"/>
          <p:nvPr>
            <p:ph idx="1" type="body"/>
          </p:nvPr>
        </p:nvSpPr>
        <p:spPr>
          <a:xfrm>
            <a:off x="436206" y="1752600"/>
            <a:ext cx="8724900" cy="5368925"/>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1800"/>
              <a:buChar char="●"/>
            </a:pPr>
            <a:r>
              <a:rPr lang="en-US" sz="2400"/>
              <a:t>Most widely used model in Radio frequency.</a:t>
            </a:r>
            <a:endParaRPr/>
          </a:p>
          <a:p>
            <a:pPr indent="-342900" lvl="0" marL="342900" rtl="0" algn="l">
              <a:lnSpc>
                <a:spcPct val="120000"/>
              </a:lnSpc>
              <a:spcBef>
                <a:spcPts val="480"/>
              </a:spcBef>
              <a:spcAft>
                <a:spcPts val="0"/>
              </a:spcAft>
              <a:buSzPts val="1800"/>
              <a:buChar char="●"/>
            </a:pPr>
            <a:r>
              <a:rPr lang="en-US" sz="2400"/>
              <a:t>Predicting the behavior of cellular communication in built up areas.</a:t>
            </a:r>
            <a:endParaRPr/>
          </a:p>
          <a:p>
            <a:pPr indent="-342900" lvl="0" marL="342900" rtl="0" algn="l">
              <a:lnSpc>
                <a:spcPct val="120000"/>
              </a:lnSpc>
              <a:spcBef>
                <a:spcPts val="480"/>
              </a:spcBef>
              <a:spcAft>
                <a:spcPts val="0"/>
              </a:spcAft>
              <a:buSzPts val="1800"/>
              <a:buChar char="●"/>
            </a:pPr>
            <a:r>
              <a:rPr lang="en-US" sz="2400"/>
              <a:t>Applicable to the transmission inside cities.</a:t>
            </a:r>
            <a:endParaRPr/>
          </a:p>
          <a:p>
            <a:pPr indent="-342900" lvl="0" marL="342900" rtl="0" algn="l">
              <a:lnSpc>
                <a:spcPct val="120000"/>
              </a:lnSpc>
              <a:spcBef>
                <a:spcPts val="480"/>
              </a:spcBef>
              <a:spcAft>
                <a:spcPts val="0"/>
              </a:spcAft>
              <a:buSzPts val="1800"/>
              <a:buChar char="●"/>
            </a:pPr>
            <a:r>
              <a:rPr lang="en-US" sz="2400"/>
              <a:t>Suited for point to point and broadcast transmission.</a:t>
            </a:r>
            <a:endParaRPr/>
          </a:p>
          <a:p>
            <a:pPr indent="-342900" lvl="0" marL="342900" rtl="0" algn="l">
              <a:lnSpc>
                <a:spcPct val="120000"/>
              </a:lnSpc>
              <a:spcBef>
                <a:spcPts val="480"/>
              </a:spcBef>
              <a:spcAft>
                <a:spcPts val="0"/>
              </a:spcAft>
              <a:buSzPts val="1800"/>
              <a:buChar char="●"/>
            </a:pPr>
            <a:r>
              <a:rPr lang="en-US" sz="2400"/>
              <a:t>150 MHz to 1.5 GHz, Transmission height up to 200m and link distance less than 20 Km.</a:t>
            </a:r>
            <a:endParaRPr/>
          </a:p>
        </p:txBody>
      </p:sp>
      <p:sp>
        <p:nvSpPr>
          <p:cNvPr id="264" name="Google Shape;264;p1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
          <p:cNvPicPr preferRelativeResize="0"/>
          <p:nvPr/>
        </p:nvPicPr>
        <p:blipFill rotWithShape="1">
          <a:blip r:embed="rId4">
            <a:alphaModFix/>
          </a:blip>
          <a:srcRect b="0" l="0" r="0" t="0"/>
          <a:stretch/>
        </p:blipFill>
        <p:spPr>
          <a:xfrm>
            <a:off x="5105400" y="2628900"/>
            <a:ext cx="3581400" cy="1678053"/>
          </a:xfrm>
          <a:prstGeom prst="rect">
            <a:avLst/>
          </a:prstGeom>
          <a:noFill/>
          <a:ln>
            <a:noFill/>
          </a:ln>
        </p:spPr>
      </p:pic>
      <p:sp>
        <p:nvSpPr>
          <p:cNvPr id="105" name="Google Shape;105;p2"/>
          <p:cNvSpPr txBox="1"/>
          <p:nvPr>
            <p:ph idx="1" type="body"/>
          </p:nvPr>
        </p:nvSpPr>
        <p:spPr>
          <a:xfrm>
            <a:off x="190500" y="394653"/>
            <a:ext cx="8763000" cy="5329237"/>
          </a:xfrm>
          <a:prstGeom prst="rect">
            <a:avLst/>
          </a:prstGeom>
          <a:noFill/>
          <a:ln>
            <a:noFill/>
          </a:ln>
        </p:spPr>
        <p:txBody>
          <a:bodyPr anchorCtr="0" anchor="t" bIns="46025" lIns="92075" spcFirstLastPara="1" rIns="92075" wrap="square" tIns="46025">
            <a:noAutofit/>
          </a:bodyPr>
          <a:lstStyle/>
          <a:p>
            <a:pPr indent="0" lvl="0" marL="0" rtl="0" algn="l">
              <a:lnSpc>
                <a:spcPct val="120000"/>
              </a:lnSpc>
              <a:spcBef>
                <a:spcPts val="0"/>
              </a:spcBef>
              <a:spcAft>
                <a:spcPts val="0"/>
              </a:spcAft>
              <a:buSzPts val="1800"/>
              <a:buNone/>
            </a:pPr>
            <a:r>
              <a:rPr lang="en-US" sz="2400">
                <a:solidFill>
                  <a:srgbClr val="000066"/>
                </a:solidFill>
              </a:rPr>
              <a:t>Two Ray model (CONTD), </a:t>
            </a:r>
            <a:r>
              <a:rPr lang="en-US" sz="2600"/>
              <a:t>the phase difference between the two arriving signals is </a:t>
            </a:r>
            <a:endParaRPr/>
          </a:p>
          <a:p>
            <a:pPr indent="-219075" lvl="0" marL="342900" rtl="0" algn="l">
              <a:lnSpc>
                <a:spcPct val="120000"/>
              </a:lnSpc>
              <a:spcBef>
                <a:spcPts val="520"/>
              </a:spcBef>
              <a:spcAft>
                <a:spcPts val="0"/>
              </a:spcAft>
              <a:buSzPts val="1950"/>
              <a:buNone/>
            </a:pPr>
            <a:r>
              <a:t/>
            </a:r>
            <a:endParaRPr sz="2600"/>
          </a:p>
        </p:txBody>
      </p:sp>
      <p:graphicFrame>
        <p:nvGraphicFramePr>
          <p:cNvPr id="106" name="Google Shape;106;p2"/>
          <p:cNvGraphicFramePr/>
          <p:nvPr/>
        </p:nvGraphicFramePr>
        <p:xfrm>
          <a:off x="5029200" y="4686300"/>
          <a:ext cx="3598333" cy="2095500"/>
        </p:xfrm>
        <a:graphic>
          <a:graphicData uri="http://schemas.openxmlformats.org/presentationml/2006/ole">
            <mc:AlternateContent>
              <mc:Choice Requires="v">
                <p:oleObj r:id="rId5" imgH="2095500" imgW="3598333" progId="" spid="_x0000_s1">
                  <p:embed/>
                </p:oleObj>
              </mc:Choice>
              <mc:Fallback>
                <p:oleObj r:id="rId6" imgH="2095500" imgW="3598333" progId="">
                  <p:embed/>
                  <p:pic>
                    <p:nvPicPr>
                      <p:cNvPr id="106" name="Google Shape;106;p2"/>
                      <p:cNvPicPr preferRelativeResize="0"/>
                      <p:nvPr/>
                    </p:nvPicPr>
                    <p:blipFill rotWithShape="1">
                      <a:blip r:embed="rId7">
                        <a:alphaModFix/>
                      </a:blip>
                      <a:srcRect b="0" l="0" r="0" t="0"/>
                      <a:stretch/>
                    </p:blipFill>
                    <p:spPr>
                      <a:xfrm>
                        <a:off x="5029200" y="4686300"/>
                        <a:ext cx="3598333" cy="2095500"/>
                      </a:xfrm>
                      <a:prstGeom prst="rect">
                        <a:avLst/>
                      </a:prstGeom>
                      <a:noFill/>
                      <a:ln>
                        <a:noFill/>
                      </a:ln>
                    </p:spPr>
                  </p:pic>
                </p:oleObj>
              </mc:Fallback>
            </mc:AlternateContent>
          </a:graphicData>
        </a:graphic>
      </p:graphicFrame>
      <p:sp>
        <p:nvSpPr>
          <p:cNvPr id="107" name="Google Shape;107;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pic>
        <p:nvPicPr>
          <p:cNvPr id="108" name="Google Shape;108;p2"/>
          <p:cNvPicPr preferRelativeResize="0"/>
          <p:nvPr/>
        </p:nvPicPr>
        <p:blipFill rotWithShape="1">
          <a:blip r:embed="rId8">
            <a:alphaModFix/>
          </a:blip>
          <a:srcRect b="0" l="0" r="0" t="0"/>
          <a:stretch/>
        </p:blipFill>
        <p:spPr>
          <a:xfrm>
            <a:off x="304800" y="1714500"/>
            <a:ext cx="6769100" cy="1150938"/>
          </a:xfrm>
          <a:prstGeom prst="rect">
            <a:avLst/>
          </a:prstGeom>
          <a:noFill/>
          <a:ln>
            <a:noFill/>
          </a:ln>
        </p:spPr>
      </p:pic>
      <p:pic>
        <p:nvPicPr>
          <p:cNvPr id="109" name="Google Shape;109;p2"/>
          <p:cNvPicPr preferRelativeResize="0"/>
          <p:nvPr/>
        </p:nvPicPr>
        <p:blipFill rotWithShape="1">
          <a:blip r:embed="rId9">
            <a:alphaModFix/>
          </a:blip>
          <a:srcRect b="0" l="0" r="0" t="0"/>
          <a:stretch/>
        </p:blipFill>
        <p:spPr>
          <a:xfrm>
            <a:off x="0" y="2628900"/>
            <a:ext cx="5124450" cy="1533525"/>
          </a:xfrm>
          <a:prstGeom prst="rect">
            <a:avLst/>
          </a:prstGeom>
          <a:noFill/>
          <a:ln>
            <a:noFill/>
          </a:ln>
        </p:spPr>
      </p:pic>
      <p:pic>
        <p:nvPicPr>
          <p:cNvPr id="110" name="Google Shape;110;p2"/>
          <p:cNvPicPr preferRelativeResize="0"/>
          <p:nvPr/>
        </p:nvPicPr>
        <p:blipFill rotWithShape="1">
          <a:blip r:embed="rId10">
            <a:alphaModFix/>
          </a:blip>
          <a:srcRect b="0" l="0" r="0" t="0"/>
          <a:stretch/>
        </p:blipFill>
        <p:spPr>
          <a:xfrm>
            <a:off x="0" y="4152900"/>
            <a:ext cx="4648200" cy="13809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381000" y="277813"/>
            <a:ext cx="8305800" cy="6365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sz="3600"/>
              <a:t>Hata Model</a:t>
            </a:r>
            <a:endParaRPr/>
          </a:p>
        </p:txBody>
      </p:sp>
      <p:sp>
        <p:nvSpPr>
          <p:cNvPr id="270" name="Google Shape;270;p20"/>
          <p:cNvSpPr txBox="1"/>
          <p:nvPr>
            <p:ph idx="1" type="body"/>
          </p:nvPr>
        </p:nvSpPr>
        <p:spPr>
          <a:xfrm>
            <a:off x="228600" y="1641475"/>
            <a:ext cx="9372600" cy="5216525"/>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1500"/>
              <a:buChar char="●"/>
            </a:pPr>
            <a:r>
              <a:rPr lang="en-US" sz="2000"/>
              <a:t>Hata transformed Okumura’s graphical model into an analytical framework.</a:t>
            </a:r>
            <a:endParaRPr/>
          </a:p>
          <a:p>
            <a:pPr indent="-247650" lvl="0" marL="342900" rtl="0" algn="l">
              <a:lnSpc>
                <a:spcPct val="120000"/>
              </a:lnSpc>
              <a:spcBef>
                <a:spcPts val="400"/>
              </a:spcBef>
              <a:spcAft>
                <a:spcPts val="0"/>
              </a:spcAft>
              <a:buSzPts val="1500"/>
              <a:buNone/>
            </a:pPr>
            <a:r>
              <a:t/>
            </a:r>
            <a:endParaRPr sz="2000"/>
          </a:p>
          <a:p>
            <a:pPr indent="-342900" lvl="0" marL="342900" rtl="0" algn="l">
              <a:lnSpc>
                <a:spcPct val="120000"/>
              </a:lnSpc>
              <a:spcBef>
                <a:spcPts val="400"/>
              </a:spcBef>
              <a:spcAft>
                <a:spcPts val="0"/>
              </a:spcAft>
              <a:buSzPts val="1500"/>
              <a:buChar char="●"/>
            </a:pPr>
            <a:r>
              <a:rPr lang="en-US" sz="2000"/>
              <a:t>The Hata model for urban areas is given by the empirical formula:</a:t>
            </a:r>
            <a:endParaRPr/>
          </a:p>
          <a:p>
            <a:pPr indent="0" lvl="0" marL="0" rtl="0" algn="l">
              <a:lnSpc>
                <a:spcPct val="120000"/>
              </a:lnSpc>
              <a:spcBef>
                <a:spcPts val="400"/>
              </a:spcBef>
              <a:spcAft>
                <a:spcPts val="0"/>
              </a:spcAft>
              <a:buSzPts val="1500"/>
              <a:buNone/>
            </a:pPr>
            <a:r>
              <a:t/>
            </a:r>
            <a:endParaRPr sz="2000"/>
          </a:p>
          <a:p>
            <a:pPr indent="0" lvl="0" marL="0" rtl="0" algn="l">
              <a:lnSpc>
                <a:spcPct val="120000"/>
              </a:lnSpc>
              <a:spcBef>
                <a:spcPts val="380"/>
              </a:spcBef>
              <a:spcAft>
                <a:spcPts val="0"/>
              </a:spcAft>
              <a:buSzPts val="1425"/>
              <a:buNone/>
            </a:pPr>
            <a:r>
              <a:rPr lang="en-US" sz="1900">
                <a:solidFill>
                  <a:srgbClr val="C00000"/>
                </a:solidFill>
              </a:rPr>
              <a:t>L50, </a:t>
            </a:r>
            <a:r>
              <a:rPr baseline="-25000" lang="en-US" sz="1900">
                <a:solidFill>
                  <a:srgbClr val="C00000"/>
                </a:solidFill>
              </a:rPr>
              <a:t>urban</a:t>
            </a:r>
            <a:r>
              <a:rPr lang="en-US" sz="1900">
                <a:solidFill>
                  <a:srgbClr val="C00000"/>
                </a:solidFill>
              </a:rPr>
              <a:t> = 69.55 dB +26.16 log(f</a:t>
            </a:r>
            <a:r>
              <a:rPr baseline="-25000" lang="en-US" sz="1900">
                <a:solidFill>
                  <a:srgbClr val="C00000"/>
                </a:solidFill>
              </a:rPr>
              <a:t>c</a:t>
            </a:r>
            <a:r>
              <a:rPr lang="en-US" sz="1900">
                <a:solidFill>
                  <a:srgbClr val="C00000"/>
                </a:solidFill>
              </a:rPr>
              <a:t>)- 3.82 log(h</a:t>
            </a:r>
            <a:r>
              <a:rPr baseline="-25000" lang="en-US" sz="1900">
                <a:solidFill>
                  <a:srgbClr val="C00000"/>
                </a:solidFill>
              </a:rPr>
              <a:t>t</a:t>
            </a:r>
            <a:r>
              <a:rPr lang="en-US" sz="1900">
                <a:solidFill>
                  <a:srgbClr val="C00000"/>
                </a:solidFill>
              </a:rPr>
              <a:t>) -a(h</a:t>
            </a:r>
            <a:r>
              <a:rPr baseline="-25000" lang="en-US" sz="1900">
                <a:solidFill>
                  <a:srgbClr val="C00000"/>
                </a:solidFill>
              </a:rPr>
              <a:t>r</a:t>
            </a:r>
            <a:r>
              <a:rPr lang="en-US" sz="1900">
                <a:solidFill>
                  <a:srgbClr val="C00000"/>
                </a:solidFill>
              </a:rPr>
              <a:t>) + (44.9 − 6.55 log(h</a:t>
            </a:r>
            <a:r>
              <a:rPr baseline="-25000" lang="en-US" sz="1900">
                <a:solidFill>
                  <a:srgbClr val="C00000"/>
                </a:solidFill>
              </a:rPr>
              <a:t>t</a:t>
            </a:r>
            <a:r>
              <a:rPr lang="en-US" sz="1900">
                <a:solidFill>
                  <a:srgbClr val="C00000"/>
                </a:solidFill>
              </a:rPr>
              <a:t>)) log(d)</a:t>
            </a:r>
            <a:endParaRPr sz="1900">
              <a:solidFill>
                <a:srgbClr val="C00000"/>
              </a:solidFill>
            </a:endParaRPr>
          </a:p>
          <a:p>
            <a:pPr indent="-247650" lvl="0" marL="342900" rtl="0" algn="l">
              <a:lnSpc>
                <a:spcPct val="120000"/>
              </a:lnSpc>
              <a:spcBef>
                <a:spcPts val="400"/>
              </a:spcBef>
              <a:spcAft>
                <a:spcPts val="0"/>
              </a:spcAft>
              <a:buSzPts val="1500"/>
              <a:buNone/>
            </a:pPr>
            <a:r>
              <a:t/>
            </a:r>
            <a:endParaRPr sz="2000"/>
          </a:p>
          <a:p>
            <a:pPr indent="-342900" lvl="0" marL="342900" rtl="0" algn="l">
              <a:lnSpc>
                <a:spcPct val="120000"/>
              </a:lnSpc>
              <a:spcBef>
                <a:spcPts val="400"/>
              </a:spcBef>
              <a:spcAft>
                <a:spcPts val="0"/>
              </a:spcAft>
              <a:buSzPts val="1500"/>
              <a:buChar char="●"/>
            </a:pPr>
            <a:r>
              <a:rPr lang="en-US" sz="2000"/>
              <a:t>Where L50, </a:t>
            </a:r>
            <a:r>
              <a:rPr baseline="-25000" lang="en-US" sz="2000"/>
              <a:t>urban</a:t>
            </a:r>
            <a:r>
              <a:rPr lang="en-US" sz="2000"/>
              <a:t> is the median path loss in dB.</a:t>
            </a:r>
            <a:endParaRPr/>
          </a:p>
          <a:p>
            <a:pPr indent="-247650" lvl="0" marL="342900" rtl="0" algn="l">
              <a:lnSpc>
                <a:spcPct val="120000"/>
              </a:lnSpc>
              <a:spcBef>
                <a:spcPts val="400"/>
              </a:spcBef>
              <a:spcAft>
                <a:spcPts val="0"/>
              </a:spcAft>
              <a:buSzPts val="1500"/>
              <a:buNone/>
            </a:pPr>
            <a:r>
              <a:t/>
            </a:r>
            <a:endParaRPr sz="2000"/>
          </a:p>
          <a:p>
            <a:pPr indent="-342900" lvl="0" marL="342900" rtl="0" algn="l">
              <a:lnSpc>
                <a:spcPct val="120000"/>
              </a:lnSpc>
              <a:spcBef>
                <a:spcPts val="400"/>
              </a:spcBef>
              <a:spcAft>
                <a:spcPts val="0"/>
              </a:spcAft>
              <a:buSzPts val="1500"/>
              <a:buChar char="●"/>
            </a:pPr>
            <a:r>
              <a:rPr lang="en-US" sz="2000"/>
              <a:t>The formula is valid for </a:t>
            </a:r>
            <a:endParaRPr/>
          </a:p>
          <a:p>
            <a:pPr indent="-342900" lvl="0" marL="342900" rtl="0" algn="l">
              <a:lnSpc>
                <a:spcPct val="120000"/>
              </a:lnSpc>
              <a:spcBef>
                <a:spcPts val="400"/>
              </a:spcBef>
              <a:spcAft>
                <a:spcPts val="0"/>
              </a:spcAft>
              <a:buSzPts val="1500"/>
              <a:buNone/>
            </a:pPr>
            <a:r>
              <a:rPr lang="en-US" sz="2000"/>
              <a:t>		150 MHz&lt;=f</a:t>
            </a:r>
            <a:r>
              <a:rPr baseline="-25000" lang="en-US" sz="2000"/>
              <a:t>c</a:t>
            </a:r>
            <a:r>
              <a:rPr lang="en-US" sz="2000"/>
              <a:t>&lt;=1.5GHz, </a:t>
            </a:r>
            <a:endParaRPr/>
          </a:p>
          <a:p>
            <a:pPr indent="-342900" lvl="0" marL="342900" rtl="0" algn="l">
              <a:lnSpc>
                <a:spcPct val="120000"/>
              </a:lnSpc>
              <a:spcBef>
                <a:spcPts val="400"/>
              </a:spcBef>
              <a:spcAft>
                <a:spcPts val="0"/>
              </a:spcAft>
              <a:buSzPts val="1500"/>
              <a:buNone/>
            </a:pPr>
            <a:r>
              <a:rPr lang="en-US" sz="2000"/>
              <a:t>		1 m&lt;=h</a:t>
            </a:r>
            <a:r>
              <a:rPr baseline="-25000" lang="en-US" sz="2000"/>
              <a:t>r</a:t>
            </a:r>
            <a:r>
              <a:rPr lang="en-US" sz="2000"/>
              <a:t>&lt;=10m, 30m&lt;=h</a:t>
            </a:r>
            <a:r>
              <a:rPr baseline="-25000" lang="en-US" sz="2000"/>
              <a:t>t</a:t>
            </a:r>
            <a:r>
              <a:rPr lang="en-US" sz="2000"/>
              <a:t>&lt;=200m, </a:t>
            </a:r>
            <a:endParaRPr/>
          </a:p>
          <a:p>
            <a:pPr indent="-342900" lvl="0" marL="342900" rtl="0" algn="l">
              <a:lnSpc>
                <a:spcPct val="120000"/>
              </a:lnSpc>
              <a:spcBef>
                <a:spcPts val="400"/>
              </a:spcBef>
              <a:spcAft>
                <a:spcPts val="0"/>
              </a:spcAft>
              <a:buSzPts val="1500"/>
              <a:buNone/>
            </a:pPr>
            <a:r>
              <a:rPr lang="en-US" sz="2000"/>
              <a:t>		1km&lt;d&lt;20km</a:t>
            </a:r>
            <a:endParaRPr sz="2000"/>
          </a:p>
        </p:txBody>
      </p:sp>
      <p:sp>
        <p:nvSpPr>
          <p:cNvPr id="271" name="Google Shape;271;p2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457200" y="277813"/>
            <a:ext cx="8229600" cy="7889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Hata Model</a:t>
            </a:r>
            <a:endParaRPr/>
          </a:p>
        </p:txBody>
      </p:sp>
      <p:sp>
        <p:nvSpPr>
          <p:cNvPr id="277" name="Google Shape;277;p21"/>
          <p:cNvSpPr txBox="1"/>
          <p:nvPr>
            <p:ph idx="1" type="body"/>
          </p:nvPr>
        </p:nvSpPr>
        <p:spPr>
          <a:xfrm>
            <a:off x="457200" y="1516062"/>
            <a:ext cx="8229600" cy="5064125"/>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1500"/>
              <a:buChar char="●"/>
            </a:pPr>
            <a:r>
              <a:rPr lang="en-US" sz="2000"/>
              <a:t>The correction factor a(h</a:t>
            </a:r>
            <a:r>
              <a:rPr baseline="-25000" lang="en-US" sz="2000"/>
              <a:t>r</a:t>
            </a:r>
            <a:r>
              <a:rPr lang="en-US" sz="2000"/>
              <a:t>) for mobile antenna height hr for a small or     </a:t>
            </a:r>
            <a:endParaRPr/>
          </a:p>
          <a:p>
            <a:pPr indent="0" lvl="0" marL="0" rtl="0" algn="l">
              <a:lnSpc>
                <a:spcPct val="120000"/>
              </a:lnSpc>
              <a:spcBef>
                <a:spcPts val="400"/>
              </a:spcBef>
              <a:spcAft>
                <a:spcPts val="0"/>
              </a:spcAft>
              <a:buSzPts val="1500"/>
              <a:buNone/>
            </a:pPr>
            <a:r>
              <a:rPr lang="en-US" sz="2000"/>
              <a:t>       medium-sized city is given by:</a:t>
            </a:r>
            <a:endParaRPr/>
          </a:p>
          <a:p>
            <a:pPr indent="-342900" lvl="0" marL="342900" rtl="0" algn="l">
              <a:lnSpc>
                <a:spcPct val="120000"/>
              </a:lnSpc>
              <a:spcBef>
                <a:spcPts val="400"/>
              </a:spcBef>
              <a:spcAft>
                <a:spcPts val="0"/>
              </a:spcAft>
              <a:buSzPts val="1500"/>
              <a:buNone/>
            </a:pPr>
            <a:r>
              <a:rPr lang="en-US" sz="2000"/>
              <a:t>		a(h</a:t>
            </a:r>
            <a:r>
              <a:rPr baseline="-25000" lang="en-US" sz="2000"/>
              <a:t>r</a:t>
            </a:r>
            <a:r>
              <a:rPr lang="en-US" sz="2000"/>
              <a:t>) = (1.1 logf</a:t>
            </a:r>
            <a:r>
              <a:rPr baseline="-25000" lang="en-US" sz="2000"/>
              <a:t>c</a:t>
            </a:r>
            <a:r>
              <a:rPr lang="en-US" sz="2000"/>
              <a:t> − 0.7)h</a:t>
            </a:r>
            <a:r>
              <a:rPr baseline="-25000" lang="en-US" sz="2000"/>
              <a:t>r</a:t>
            </a:r>
            <a:r>
              <a:rPr lang="en-US" sz="2000"/>
              <a:t> − (1.56 log(f</a:t>
            </a:r>
            <a:r>
              <a:rPr baseline="-25000" lang="en-US" sz="2000"/>
              <a:t>c</a:t>
            </a:r>
            <a:r>
              <a:rPr lang="en-US" sz="2000"/>
              <a:t>) − 0.8) dB</a:t>
            </a:r>
            <a:endParaRPr/>
          </a:p>
          <a:p>
            <a:pPr indent="-342900" lvl="0" marL="342900" rtl="0" algn="l">
              <a:lnSpc>
                <a:spcPct val="120000"/>
              </a:lnSpc>
              <a:spcBef>
                <a:spcPts val="400"/>
              </a:spcBef>
              <a:spcAft>
                <a:spcPts val="0"/>
              </a:spcAft>
              <a:buSzPts val="1500"/>
              <a:buChar char="●"/>
            </a:pPr>
            <a:r>
              <a:rPr lang="en-US" sz="2000"/>
              <a:t>For a large city it is given by</a:t>
            </a:r>
            <a:endParaRPr/>
          </a:p>
          <a:p>
            <a:pPr indent="-342900" lvl="0" marL="342900" rtl="0" algn="l">
              <a:lnSpc>
                <a:spcPct val="120000"/>
              </a:lnSpc>
              <a:spcBef>
                <a:spcPts val="400"/>
              </a:spcBef>
              <a:spcAft>
                <a:spcPts val="0"/>
              </a:spcAft>
              <a:buSzPts val="1500"/>
              <a:buNone/>
            </a:pPr>
            <a:r>
              <a:rPr lang="en-US" sz="2000"/>
              <a:t>		a(h</a:t>
            </a:r>
            <a:r>
              <a:rPr baseline="-25000" lang="en-US" sz="2000"/>
              <a:t>r</a:t>
            </a:r>
            <a:r>
              <a:rPr lang="en-US" sz="2000"/>
              <a:t>) = 8.29[log(1.54h</a:t>
            </a:r>
            <a:r>
              <a:rPr baseline="-25000" lang="en-US" sz="2000"/>
              <a:t>r</a:t>
            </a:r>
            <a:r>
              <a:rPr lang="en-US" sz="2000"/>
              <a:t>)]</a:t>
            </a:r>
            <a:r>
              <a:rPr baseline="30000" lang="en-US" sz="2000"/>
              <a:t>2 </a:t>
            </a:r>
            <a:r>
              <a:rPr lang="en-US" sz="2000"/>
              <a:t>− 1.10 dB  	for f</a:t>
            </a:r>
            <a:r>
              <a:rPr baseline="-25000" lang="en-US" sz="2000"/>
              <a:t>c</a:t>
            </a:r>
            <a:r>
              <a:rPr lang="en-US" sz="2000"/>
              <a:t> &lt;=300 MHz</a:t>
            </a:r>
            <a:endParaRPr/>
          </a:p>
          <a:p>
            <a:pPr indent="-342900" lvl="0" marL="342900" rtl="0" algn="l">
              <a:lnSpc>
                <a:spcPct val="120000"/>
              </a:lnSpc>
              <a:spcBef>
                <a:spcPts val="400"/>
              </a:spcBef>
              <a:spcAft>
                <a:spcPts val="0"/>
              </a:spcAft>
              <a:buSzPts val="1200"/>
              <a:buNone/>
            </a:pPr>
            <a:r>
              <a:rPr lang="en-US" sz="1600"/>
              <a:t>			</a:t>
            </a:r>
            <a:r>
              <a:rPr lang="en-US" sz="2000"/>
              <a:t>3.20[log (11.75h</a:t>
            </a:r>
            <a:r>
              <a:rPr baseline="-25000" lang="en-US" sz="2000"/>
              <a:t>r</a:t>
            </a:r>
            <a:r>
              <a:rPr lang="en-US" sz="2000"/>
              <a:t>)]</a:t>
            </a:r>
            <a:r>
              <a:rPr baseline="30000" lang="en-US" sz="2000"/>
              <a:t>2</a:t>
            </a:r>
            <a:r>
              <a:rPr lang="en-US" sz="2000"/>
              <a:t> − 4.97 dB 	for f</a:t>
            </a:r>
            <a:r>
              <a:rPr baseline="-25000" lang="en-US" sz="2000"/>
              <a:t>c</a:t>
            </a:r>
            <a:r>
              <a:rPr lang="en-US" sz="2000"/>
              <a:t> &gt;= 300 MHz</a:t>
            </a:r>
            <a:endParaRPr/>
          </a:p>
          <a:p>
            <a:pPr indent="-342900" lvl="0" marL="342900" rtl="0" algn="l">
              <a:lnSpc>
                <a:spcPct val="120000"/>
              </a:lnSpc>
              <a:spcBef>
                <a:spcPts val="400"/>
              </a:spcBef>
              <a:spcAft>
                <a:spcPts val="0"/>
              </a:spcAft>
              <a:buSzPts val="1500"/>
              <a:buChar char="●"/>
            </a:pPr>
            <a:r>
              <a:rPr lang="en-US" sz="2000"/>
              <a:t>To obtain path loss for suburban area the standard Hata model is modified as</a:t>
            </a:r>
            <a:endParaRPr/>
          </a:p>
          <a:p>
            <a:pPr indent="-342900" lvl="0" marL="342900" rtl="0" algn="l">
              <a:lnSpc>
                <a:spcPct val="120000"/>
              </a:lnSpc>
              <a:spcBef>
                <a:spcPts val="400"/>
              </a:spcBef>
              <a:spcAft>
                <a:spcPts val="0"/>
              </a:spcAft>
              <a:buSzPts val="1500"/>
              <a:buNone/>
            </a:pPr>
            <a:r>
              <a:rPr lang="en-US" sz="2000">
                <a:solidFill>
                  <a:srgbClr val="C00000"/>
                </a:solidFill>
              </a:rPr>
              <a:t>			L</a:t>
            </a:r>
            <a:r>
              <a:rPr baseline="-25000" lang="en-US" sz="2000">
                <a:solidFill>
                  <a:srgbClr val="C00000"/>
                </a:solidFill>
              </a:rPr>
              <a:t>50</a:t>
            </a:r>
            <a:r>
              <a:rPr lang="en-US" sz="2000">
                <a:solidFill>
                  <a:srgbClr val="C00000"/>
                </a:solidFill>
              </a:rPr>
              <a:t> =L</a:t>
            </a:r>
            <a:r>
              <a:rPr baseline="-25000" lang="en-US" sz="2000">
                <a:solidFill>
                  <a:srgbClr val="C00000"/>
                </a:solidFill>
              </a:rPr>
              <a:t>50</a:t>
            </a:r>
            <a:r>
              <a:rPr lang="en-US" sz="2000">
                <a:solidFill>
                  <a:srgbClr val="C00000"/>
                </a:solidFill>
              </a:rPr>
              <a:t>(urban)-2[log(f</a:t>
            </a:r>
            <a:r>
              <a:rPr baseline="-25000" lang="en-US" sz="2000">
                <a:solidFill>
                  <a:srgbClr val="C00000"/>
                </a:solidFill>
              </a:rPr>
              <a:t>c</a:t>
            </a:r>
            <a:r>
              <a:rPr lang="en-US" sz="2000">
                <a:solidFill>
                  <a:srgbClr val="C00000"/>
                </a:solidFill>
              </a:rPr>
              <a:t>/28)]</a:t>
            </a:r>
            <a:r>
              <a:rPr baseline="30000" lang="en-US" sz="2000">
                <a:solidFill>
                  <a:srgbClr val="C00000"/>
                </a:solidFill>
              </a:rPr>
              <a:t>2</a:t>
            </a:r>
            <a:r>
              <a:rPr lang="en-US" sz="2000">
                <a:solidFill>
                  <a:srgbClr val="C00000"/>
                </a:solidFill>
              </a:rPr>
              <a:t>-5.4</a:t>
            </a:r>
            <a:endParaRPr/>
          </a:p>
          <a:p>
            <a:pPr indent="-342900" lvl="0" marL="342900" rtl="0" algn="l">
              <a:lnSpc>
                <a:spcPct val="120000"/>
              </a:lnSpc>
              <a:spcBef>
                <a:spcPts val="400"/>
              </a:spcBef>
              <a:spcAft>
                <a:spcPts val="0"/>
              </a:spcAft>
              <a:buSzPts val="1500"/>
              <a:buChar char="●"/>
            </a:pPr>
            <a:r>
              <a:rPr lang="en-US" sz="2000"/>
              <a:t>For rural areas</a:t>
            </a:r>
            <a:endParaRPr/>
          </a:p>
          <a:p>
            <a:pPr indent="-342900" lvl="0" marL="342900" rtl="0" algn="l">
              <a:lnSpc>
                <a:spcPct val="120000"/>
              </a:lnSpc>
              <a:spcBef>
                <a:spcPts val="400"/>
              </a:spcBef>
              <a:spcAft>
                <a:spcPts val="0"/>
              </a:spcAft>
              <a:buSzPts val="1500"/>
              <a:buNone/>
            </a:pPr>
            <a:r>
              <a:rPr lang="en-US" sz="2000">
                <a:solidFill>
                  <a:srgbClr val="C00000"/>
                </a:solidFill>
              </a:rPr>
              <a:t>			L</a:t>
            </a:r>
            <a:r>
              <a:rPr baseline="-25000" lang="en-US" sz="2000">
                <a:solidFill>
                  <a:srgbClr val="C00000"/>
                </a:solidFill>
              </a:rPr>
              <a:t>50</a:t>
            </a:r>
            <a:r>
              <a:rPr lang="en-US" sz="2000">
                <a:solidFill>
                  <a:srgbClr val="C00000"/>
                </a:solidFill>
              </a:rPr>
              <a:t> =L</a:t>
            </a:r>
            <a:r>
              <a:rPr baseline="-25000" lang="en-US" sz="2000">
                <a:solidFill>
                  <a:srgbClr val="C00000"/>
                </a:solidFill>
              </a:rPr>
              <a:t>50</a:t>
            </a:r>
            <a:r>
              <a:rPr lang="en-US" sz="2000">
                <a:solidFill>
                  <a:srgbClr val="C00000"/>
                </a:solidFill>
              </a:rPr>
              <a:t>(urban)-4.78log(f</a:t>
            </a:r>
            <a:r>
              <a:rPr baseline="-25000" lang="en-US" sz="2000">
                <a:solidFill>
                  <a:srgbClr val="C00000"/>
                </a:solidFill>
              </a:rPr>
              <a:t>c</a:t>
            </a:r>
            <a:r>
              <a:rPr lang="en-US" sz="2000">
                <a:solidFill>
                  <a:srgbClr val="C00000"/>
                </a:solidFill>
              </a:rPr>
              <a:t>)</a:t>
            </a:r>
            <a:r>
              <a:rPr baseline="30000" lang="en-US" sz="2000">
                <a:solidFill>
                  <a:srgbClr val="C00000"/>
                </a:solidFill>
              </a:rPr>
              <a:t>2</a:t>
            </a:r>
            <a:r>
              <a:rPr lang="en-US" sz="2000">
                <a:solidFill>
                  <a:srgbClr val="C00000"/>
                </a:solidFill>
              </a:rPr>
              <a:t>-18.33logf</a:t>
            </a:r>
            <a:r>
              <a:rPr baseline="-25000" lang="en-US" sz="2000">
                <a:solidFill>
                  <a:srgbClr val="C00000"/>
                </a:solidFill>
              </a:rPr>
              <a:t>c  </a:t>
            </a:r>
            <a:r>
              <a:rPr lang="en-US" sz="2000">
                <a:solidFill>
                  <a:srgbClr val="C00000"/>
                </a:solidFill>
              </a:rPr>
              <a:t>-40.98</a:t>
            </a:r>
            <a:endParaRPr/>
          </a:p>
          <a:p>
            <a:pPr indent="-342900" lvl="0" marL="342900" rtl="0" algn="l">
              <a:lnSpc>
                <a:spcPct val="120000"/>
              </a:lnSpc>
              <a:spcBef>
                <a:spcPts val="400"/>
              </a:spcBef>
              <a:spcAft>
                <a:spcPts val="0"/>
              </a:spcAft>
              <a:buSzPts val="1500"/>
              <a:buNone/>
            </a:pPr>
            <a:r>
              <a:rPr lang="en-US" sz="2000"/>
              <a:t>			</a:t>
            </a:r>
            <a:endParaRPr sz="2000">
              <a:solidFill>
                <a:srgbClr val="52FFEF"/>
              </a:solidFill>
            </a:endParaRPr>
          </a:p>
          <a:p>
            <a:pPr indent="-247650" lvl="0" marL="342900" rtl="0" algn="l">
              <a:lnSpc>
                <a:spcPct val="120000"/>
              </a:lnSpc>
              <a:spcBef>
                <a:spcPts val="400"/>
              </a:spcBef>
              <a:spcAft>
                <a:spcPts val="0"/>
              </a:spcAft>
              <a:buSzPts val="1500"/>
              <a:buNone/>
            </a:pPr>
            <a:r>
              <a:t/>
            </a:r>
            <a:endParaRPr sz="2000"/>
          </a:p>
          <a:p>
            <a:pPr indent="-342900" lvl="0" marL="342900" rtl="0" algn="l">
              <a:lnSpc>
                <a:spcPct val="120000"/>
              </a:lnSpc>
              <a:spcBef>
                <a:spcPts val="400"/>
              </a:spcBef>
              <a:spcAft>
                <a:spcPts val="0"/>
              </a:spcAft>
              <a:buSzPts val="1500"/>
              <a:buNone/>
            </a:pPr>
            <a:r>
              <a:t/>
            </a:r>
            <a:endParaRPr sz="2000"/>
          </a:p>
          <a:p>
            <a:pPr indent="-342900" lvl="0" marL="342900" rtl="0" algn="l">
              <a:lnSpc>
                <a:spcPct val="120000"/>
              </a:lnSpc>
              <a:spcBef>
                <a:spcPts val="400"/>
              </a:spcBef>
              <a:spcAft>
                <a:spcPts val="0"/>
              </a:spcAft>
              <a:buSzPts val="1500"/>
              <a:buNone/>
            </a:pPr>
            <a:r>
              <a:t/>
            </a:r>
            <a:endParaRPr sz="2000"/>
          </a:p>
        </p:txBody>
      </p:sp>
      <p:sp>
        <p:nvSpPr>
          <p:cNvPr id="278" name="Google Shape;278;p2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Walfisch and Bertoni’s Model</a:t>
            </a:r>
            <a:endParaRPr/>
          </a:p>
        </p:txBody>
      </p:sp>
      <p:pic>
        <p:nvPicPr>
          <p:cNvPr descr="F4_25" id="285" name="Google Shape;285;p22"/>
          <p:cNvPicPr preferRelativeResize="0"/>
          <p:nvPr>
            <p:ph idx="1" type="body"/>
          </p:nvPr>
        </p:nvPicPr>
        <p:blipFill rotWithShape="1">
          <a:blip r:embed="rId3">
            <a:alphaModFix/>
          </a:blip>
          <a:srcRect b="18111" l="0" r="0" t="0"/>
          <a:stretch/>
        </p:blipFill>
        <p:spPr>
          <a:xfrm>
            <a:off x="228600" y="3581400"/>
            <a:ext cx="8382000" cy="2743200"/>
          </a:xfrm>
          <a:prstGeom prst="rect">
            <a:avLst/>
          </a:prstGeom>
          <a:noFill/>
          <a:ln>
            <a:noFill/>
          </a:ln>
        </p:spPr>
      </p:pic>
      <p:sp>
        <p:nvSpPr>
          <p:cNvPr id="286" name="Google Shape;286;p22"/>
          <p:cNvSpPr txBox="1"/>
          <p:nvPr/>
        </p:nvSpPr>
        <p:spPr>
          <a:xfrm>
            <a:off x="381000" y="6252706"/>
            <a:ext cx="8153400" cy="60529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Times New Roman"/>
                <a:ea typeface="Times New Roman"/>
                <a:cs typeface="Times New Roman"/>
                <a:sym typeface="Times New Roman"/>
              </a:rPr>
              <a:t>Propagation geometry for model proposed by Walfisch and Bertoni</a:t>
            </a:r>
            <a:endParaRPr sz="2000">
              <a:solidFill>
                <a:srgbClr val="00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aseline="-25000" sz="2000">
              <a:solidFill>
                <a:srgbClr val="000000"/>
              </a:solidFill>
              <a:latin typeface="Times New Roman"/>
              <a:ea typeface="Times New Roman"/>
              <a:cs typeface="Times New Roman"/>
              <a:sym typeface="Times New Roman"/>
            </a:endParaRPr>
          </a:p>
        </p:txBody>
      </p:sp>
      <p:sp>
        <p:nvSpPr>
          <p:cNvPr id="287" name="Google Shape;287;p22"/>
          <p:cNvSpPr txBox="1"/>
          <p:nvPr/>
        </p:nvSpPr>
        <p:spPr>
          <a:xfrm>
            <a:off x="5137262" y="3886200"/>
            <a:ext cx="4006738" cy="2975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baseline="-25000" lang="en-US" sz="2000">
                <a:solidFill>
                  <a:srgbClr val="000000"/>
                </a:solidFill>
                <a:latin typeface="Times New Roman"/>
                <a:ea typeface="Times New Roman"/>
                <a:cs typeface="Times New Roman"/>
                <a:sym typeface="Times New Roman"/>
              </a:rPr>
              <a:t>(Wireless Communications by Theodore Rappaport)</a:t>
            </a:r>
            <a:endParaRPr/>
          </a:p>
        </p:txBody>
      </p:sp>
      <p:pic>
        <p:nvPicPr>
          <p:cNvPr id="288" name="Google Shape;288;p22"/>
          <p:cNvPicPr preferRelativeResize="0"/>
          <p:nvPr/>
        </p:nvPicPr>
        <p:blipFill rotWithShape="1">
          <a:blip r:embed="rId4">
            <a:alphaModFix/>
          </a:blip>
          <a:srcRect b="0" l="0" r="0" t="0"/>
          <a:stretch/>
        </p:blipFill>
        <p:spPr>
          <a:xfrm>
            <a:off x="3200400" y="2438400"/>
            <a:ext cx="1600200" cy="520995"/>
          </a:xfrm>
          <a:prstGeom prst="rect">
            <a:avLst/>
          </a:prstGeom>
          <a:noFill/>
          <a:ln>
            <a:noFill/>
          </a:ln>
        </p:spPr>
      </p:pic>
      <p:sp>
        <p:nvSpPr>
          <p:cNvPr id="289" name="Google Shape;289;p22"/>
          <p:cNvSpPr/>
          <p:nvPr/>
        </p:nvSpPr>
        <p:spPr>
          <a:xfrm>
            <a:off x="304800" y="1676400"/>
            <a:ext cx="8458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This model uses diffraction to predict average signal strength at street level. The model considers the path loss to be the product of three factors:</a:t>
            </a:r>
            <a:endParaRPr/>
          </a:p>
        </p:txBody>
      </p:sp>
      <p:sp>
        <p:nvSpPr>
          <p:cNvPr id="290" name="Google Shape;290;p22"/>
          <p:cNvSpPr/>
          <p:nvPr/>
        </p:nvSpPr>
        <p:spPr>
          <a:xfrm>
            <a:off x="0" y="2895600"/>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Q2 reflects the signal power reduction due to buildings that block the receiver at street level and P1 is based on the signal loss from the rooftop to the street due to diffraction.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Piece wise linear model</a:t>
            </a:r>
            <a:endParaRPr/>
          </a:p>
        </p:txBody>
      </p:sp>
      <p:pic>
        <p:nvPicPr>
          <p:cNvPr id="296" name="Google Shape;296;p23"/>
          <p:cNvPicPr preferRelativeResize="0"/>
          <p:nvPr/>
        </p:nvPicPr>
        <p:blipFill rotWithShape="1">
          <a:blip r:embed="rId3">
            <a:alphaModFix/>
          </a:blip>
          <a:srcRect b="0" l="0" r="0" t="0"/>
          <a:stretch/>
        </p:blipFill>
        <p:spPr>
          <a:xfrm>
            <a:off x="228600" y="5486400"/>
            <a:ext cx="8915400" cy="954578"/>
          </a:xfrm>
          <a:prstGeom prst="rect">
            <a:avLst/>
          </a:prstGeom>
          <a:noFill/>
          <a:ln>
            <a:noFill/>
          </a:ln>
        </p:spPr>
      </p:pic>
      <p:pic>
        <p:nvPicPr>
          <p:cNvPr id="297" name="Google Shape;297;p23"/>
          <p:cNvPicPr preferRelativeResize="0"/>
          <p:nvPr/>
        </p:nvPicPr>
        <p:blipFill rotWithShape="1">
          <a:blip r:embed="rId4">
            <a:alphaModFix/>
          </a:blip>
          <a:srcRect b="0" l="0" r="0" t="0"/>
          <a:stretch/>
        </p:blipFill>
        <p:spPr>
          <a:xfrm>
            <a:off x="2362200" y="1524000"/>
            <a:ext cx="4220981" cy="2362200"/>
          </a:xfrm>
          <a:prstGeom prst="rect">
            <a:avLst/>
          </a:prstGeom>
          <a:noFill/>
          <a:ln>
            <a:noFill/>
          </a:ln>
        </p:spPr>
      </p:pic>
      <p:sp>
        <p:nvSpPr>
          <p:cNvPr id="298" name="Google Shape;298;p23"/>
          <p:cNvSpPr/>
          <p:nvPr/>
        </p:nvSpPr>
        <p:spPr>
          <a:xfrm>
            <a:off x="2819400" y="3962400"/>
            <a:ext cx="4572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Times New Roman"/>
                <a:ea typeface="Times New Roman"/>
                <a:cs typeface="Times New Roman"/>
                <a:sym typeface="Times New Roman"/>
              </a:rPr>
              <a:t>Piecewise Linear Model for Path Loss.</a:t>
            </a:r>
            <a:endParaRPr/>
          </a:p>
        </p:txBody>
      </p:sp>
      <p:sp>
        <p:nvSpPr>
          <p:cNvPr id="299" name="Google Shape;299;p23"/>
          <p:cNvSpPr/>
          <p:nvPr/>
        </p:nvSpPr>
        <p:spPr>
          <a:xfrm>
            <a:off x="228600" y="4267200"/>
            <a:ext cx="8686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A piecewise linear model with N segments must specify N − 1 breakpoints d1,...,dN−1 and the slopes corresponding to each segment s1,...,sN .</a:t>
            </a:r>
            <a:endParaRPr/>
          </a:p>
        </p:txBody>
      </p:sp>
      <p:sp>
        <p:nvSpPr>
          <p:cNvPr id="300" name="Google Shape;300;p23"/>
          <p:cNvSpPr/>
          <p:nvPr/>
        </p:nvSpPr>
        <p:spPr>
          <a:xfrm>
            <a:off x="228600" y="5181600"/>
            <a:ext cx="201208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Dual-slope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idx="1" type="body"/>
          </p:nvPr>
        </p:nvSpPr>
        <p:spPr>
          <a:xfrm>
            <a:off x="533400" y="1600200"/>
            <a:ext cx="7924800" cy="4114800"/>
          </a:xfrm>
          <a:prstGeom prst="rect">
            <a:avLst/>
          </a:prstGeom>
          <a:noFill/>
          <a:ln>
            <a:noFill/>
          </a:ln>
        </p:spPr>
        <p:txBody>
          <a:bodyPr anchorCtr="0" anchor="t" bIns="46025" lIns="92075" spcFirstLastPara="1" rIns="92075" wrap="square" tIns="46025">
            <a:noAutofit/>
          </a:bodyPr>
          <a:lstStyle/>
          <a:p>
            <a:pPr indent="-342900" lvl="0" marL="342900" rtl="0" algn="just">
              <a:lnSpc>
                <a:spcPct val="120000"/>
              </a:lnSpc>
              <a:spcBef>
                <a:spcPts val="0"/>
              </a:spcBef>
              <a:spcAft>
                <a:spcPts val="0"/>
              </a:spcAft>
              <a:buSzPts val="2240"/>
              <a:buChar char="●"/>
            </a:pPr>
            <a:r>
              <a:rPr lang="en-US"/>
              <a:t>note that the magnitude is with respect to a reference of </a:t>
            </a:r>
            <a:r>
              <a:rPr i="1" lang="en-US"/>
              <a:t>E</a:t>
            </a:r>
            <a:r>
              <a:rPr baseline="-25000" i="1" lang="en-US" sz="2800"/>
              <a:t>0</a:t>
            </a:r>
            <a:r>
              <a:rPr lang="en-US"/>
              <a:t>=1 at </a:t>
            </a:r>
            <a:r>
              <a:rPr i="1" lang="en-US"/>
              <a:t>d</a:t>
            </a:r>
            <a:r>
              <a:rPr baseline="-25000" i="1" lang="en-US" sz="2800"/>
              <a:t>0</a:t>
            </a:r>
            <a:r>
              <a:rPr lang="en-US"/>
              <a:t>=100 meters, so near 100 meters the signal can be stronger than </a:t>
            </a:r>
            <a:r>
              <a:rPr i="1" lang="en-US"/>
              <a:t>E</a:t>
            </a:r>
            <a:r>
              <a:rPr baseline="-25000" i="1" lang="en-US" sz="2800"/>
              <a:t>0</a:t>
            </a:r>
            <a:r>
              <a:rPr lang="en-US"/>
              <a:t>=1 </a:t>
            </a:r>
            <a:endParaRPr/>
          </a:p>
          <a:p>
            <a:pPr indent="-285750" lvl="1" marL="742950" rtl="0" algn="l">
              <a:lnSpc>
                <a:spcPct val="80000"/>
              </a:lnSpc>
              <a:spcBef>
                <a:spcPts val="560"/>
              </a:spcBef>
              <a:spcAft>
                <a:spcPts val="0"/>
              </a:spcAft>
              <a:buSzPts val="1960"/>
              <a:buChar char="●"/>
            </a:pPr>
            <a:r>
              <a:rPr lang="en-US"/>
              <a:t>the second ray adds in energy that would have been lost otherwise </a:t>
            </a:r>
            <a:endParaRPr/>
          </a:p>
          <a:p>
            <a:pPr indent="-342900" lvl="0" marL="342900" rtl="0" algn="l">
              <a:lnSpc>
                <a:spcPct val="120000"/>
              </a:lnSpc>
              <a:spcBef>
                <a:spcPts val="640"/>
              </a:spcBef>
              <a:spcAft>
                <a:spcPts val="0"/>
              </a:spcAft>
              <a:buSzPts val="2240"/>
              <a:buChar char="●"/>
            </a:pPr>
            <a:r>
              <a:rPr lang="en-US"/>
              <a:t>for large distances                 it can be shown that </a:t>
            </a:r>
            <a:endParaRPr/>
          </a:p>
          <a:p>
            <a:pPr indent="-190500" lvl="0" marL="342900" rtl="0" algn="l">
              <a:lnSpc>
                <a:spcPct val="120000"/>
              </a:lnSpc>
              <a:spcBef>
                <a:spcPts val="640"/>
              </a:spcBef>
              <a:spcAft>
                <a:spcPts val="0"/>
              </a:spcAft>
              <a:buSzPts val="2400"/>
              <a:buNone/>
            </a:pPr>
            <a:r>
              <a:t/>
            </a:r>
            <a:endParaRPr/>
          </a:p>
        </p:txBody>
      </p:sp>
      <p:sp>
        <p:nvSpPr>
          <p:cNvPr id="117" name="Google Shape;117;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pic>
        <p:nvPicPr>
          <p:cNvPr id="118" name="Google Shape;118;p3"/>
          <p:cNvPicPr preferRelativeResize="0"/>
          <p:nvPr/>
        </p:nvPicPr>
        <p:blipFill rotWithShape="1">
          <a:blip r:embed="rId3">
            <a:alphaModFix/>
          </a:blip>
          <a:srcRect b="0" l="0" r="0" t="0"/>
          <a:stretch/>
        </p:blipFill>
        <p:spPr>
          <a:xfrm>
            <a:off x="4341812" y="4953000"/>
            <a:ext cx="1296988" cy="431800"/>
          </a:xfrm>
          <a:prstGeom prst="rect">
            <a:avLst/>
          </a:prstGeom>
          <a:noFill/>
          <a:ln>
            <a:noFill/>
          </a:ln>
        </p:spPr>
      </p:pic>
      <p:pic>
        <p:nvPicPr>
          <p:cNvPr id="119" name="Google Shape;119;p3"/>
          <p:cNvPicPr preferRelativeResize="0"/>
          <p:nvPr/>
        </p:nvPicPr>
        <p:blipFill rotWithShape="1">
          <a:blip r:embed="rId4">
            <a:alphaModFix/>
          </a:blip>
          <a:srcRect b="55460" l="0" r="6771" t="0"/>
          <a:stretch/>
        </p:blipFill>
        <p:spPr>
          <a:xfrm>
            <a:off x="3124200" y="5334000"/>
            <a:ext cx="2819400" cy="990600"/>
          </a:xfrm>
          <a:prstGeom prst="rect">
            <a:avLst/>
          </a:prstGeom>
          <a:noFill/>
          <a:ln>
            <a:noFill/>
          </a:ln>
        </p:spPr>
      </p:pic>
      <p:cxnSp>
        <p:nvCxnSpPr>
          <p:cNvPr id="120" name="Google Shape;120;p3"/>
          <p:cNvCxnSpPr/>
          <p:nvPr/>
        </p:nvCxnSpPr>
        <p:spPr>
          <a:xfrm>
            <a:off x="2124075" y="4292600"/>
            <a:ext cx="0" cy="431800"/>
          </a:xfrm>
          <a:prstGeom prst="straightConnector1">
            <a:avLst/>
          </a:prstGeom>
          <a:noFill/>
          <a:ln cap="flat" cmpd="sng" w="9525">
            <a:solidFill>
              <a:schemeClr val="lt1"/>
            </a:solidFill>
            <a:prstDash val="solid"/>
            <a:round/>
            <a:headEnd len="med" w="med" type="none"/>
            <a:tailEnd len="med" w="med" type="none"/>
          </a:ln>
        </p:spPr>
      </p:cxnSp>
      <p:pic>
        <p:nvPicPr>
          <p:cNvPr id="121" name="Google Shape;121;p3"/>
          <p:cNvPicPr preferRelativeResize="0"/>
          <p:nvPr/>
        </p:nvPicPr>
        <p:blipFill rotWithShape="1">
          <a:blip r:embed="rId5">
            <a:alphaModFix/>
          </a:blip>
          <a:srcRect b="7494" l="26929" r="0" t="54818"/>
          <a:stretch/>
        </p:blipFill>
        <p:spPr>
          <a:xfrm>
            <a:off x="6019800" y="5334000"/>
            <a:ext cx="2209800" cy="838200"/>
          </a:xfrm>
          <a:prstGeom prst="rect">
            <a:avLst/>
          </a:prstGeom>
          <a:noFill/>
          <a:ln>
            <a:noFill/>
          </a:ln>
        </p:spPr>
      </p:pic>
      <p:sp>
        <p:nvSpPr>
          <p:cNvPr id="122" name="Google Shape;122;p3"/>
          <p:cNvSpPr txBox="1"/>
          <p:nvPr/>
        </p:nvSpPr>
        <p:spPr>
          <a:xfrm>
            <a:off x="2438400" y="548670"/>
            <a:ext cx="45720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500">
                <a:solidFill>
                  <a:srgbClr val="000066"/>
                </a:solidFill>
                <a:latin typeface="Times New Roman"/>
                <a:ea typeface="Times New Roman"/>
                <a:cs typeface="Times New Roman"/>
                <a:sym typeface="Times New Roman"/>
              </a:rPr>
              <a:t>Two Ray model</a:t>
            </a:r>
            <a:endParaRPr sz="45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pic>
        <p:nvPicPr>
          <p:cNvPr id="129" name="Google Shape;129;p4"/>
          <p:cNvPicPr preferRelativeResize="0"/>
          <p:nvPr/>
        </p:nvPicPr>
        <p:blipFill rotWithShape="1">
          <a:blip r:embed="rId3">
            <a:alphaModFix/>
          </a:blip>
          <a:srcRect b="0" l="0" r="0" t="0"/>
          <a:stretch/>
        </p:blipFill>
        <p:spPr>
          <a:xfrm>
            <a:off x="755650" y="1776413"/>
            <a:ext cx="7488238" cy="1500187"/>
          </a:xfrm>
          <a:prstGeom prst="rect">
            <a:avLst/>
          </a:prstGeom>
          <a:noFill/>
          <a:ln>
            <a:noFill/>
          </a:ln>
        </p:spPr>
      </p:pic>
      <p:pic>
        <p:nvPicPr>
          <p:cNvPr id="130" name="Google Shape;130;p4"/>
          <p:cNvPicPr preferRelativeResize="0"/>
          <p:nvPr/>
        </p:nvPicPr>
        <p:blipFill rotWithShape="1">
          <a:blip r:embed="rId4">
            <a:alphaModFix/>
          </a:blip>
          <a:srcRect b="0" l="0" r="0" t="0"/>
          <a:stretch/>
        </p:blipFill>
        <p:spPr>
          <a:xfrm>
            <a:off x="3505200" y="3260725"/>
            <a:ext cx="2016125" cy="930275"/>
          </a:xfrm>
          <a:prstGeom prst="rect">
            <a:avLst/>
          </a:prstGeom>
          <a:noFill/>
          <a:ln>
            <a:noFill/>
          </a:ln>
        </p:spPr>
      </p:pic>
      <p:pic>
        <p:nvPicPr>
          <p:cNvPr id="131" name="Google Shape;131;p4"/>
          <p:cNvPicPr preferRelativeResize="0"/>
          <p:nvPr/>
        </p:nvPicPr>
        <p:blipFill rotWithShape="1">
          <a:blip r:embed="rId5">
            <a:alphaModFix/>
          </a:blip>
          <a:srcRect b="0" l="0" r="0" t="0"/>
          <a:stretch/>
        </p:blipFill>
        <p:spPr>
          <a:xfrm>
            <a:off x="3048000" y="4365625"/>
            <a:ext cx="3167063" cy="1190625"/>
          </a:xfrm>
          <a:prstGeom prst="rect">
            <a:avLst/>
          </a:prstGeom>
          <a:noFill/>
          <a:ln cap="flat" cmpd="sng" w="9525">
            <a:solidFill>
              <a:srgbClr val="0000FF"/>
            </a:solidFill>
            <a:prstDash val="solid"/>
            <a:miter lim="800000"/>
            <a:headEnd len="sm" w="sm" type="none"/>
            <a:tailEnd len="sm" w="sm" type="none"/>
          </a:ln>
        </p:spPr>
      </p:pic>
      <p:sp>
        <p:nvSpPr>
          <p:cNvPr id="132" name="Google Shape;132;p4"/>
          <p:cNvSpPr txBox="1"/>
          <p:nvPr/>
        </p:nvSpPr>
        <p:spPr>
          <a:xfrm>
            <a:off x="2438400" y="548670"/>
            <a:ext cx="457200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500">
                <a:solidFill>
                  <a:srgbClr val="000066"/>
                </a:solidFill>
                <a:latin typeface="Times New Roman"/>
                <a:ea typeface="Times New Roman"/>
                <a:cs typeface="Times New Roman"/>
                <a:sym typeface="Times New Roman"/>
              </a:rPr>
              <a:t>Two Ray model</a:t>
            </a:r>
            <a:endParaRPr sz="45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Free Space (LOS) Model</a:t>
            </a:r>
            <a:endParaRPr/>
          </a:p>
        </p:txBody>
      </p:sp>
      <p:sp>
        <p:nvSpPr>
          <p:cNvPr id="138" name="Google Shape;138;p5"/>
          <p:cNvSpPr txBox="1"/>
          <p:nvPr>
            <p:ph idx="1" type="body"/>
          </p:nvPr>
        </p:nvSpPr>
        <p:spPr>
          <a:xfrm>
            <a:off x="533400" y="3371850"/>
            <a:ext cx="7981950" cy="26289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2400"/>
              <a:buChar char="●"/>
            </a:pPr>
            <a:r>
              <a:rPr lang="en-US"/>
              <a:t>Path loss for unobstructed LOS path</a:t>
            </a:r>
            <a:endParaRPr/>
          </a:p>
          <a:p>
            <a:pPr indent="-342900" lvl="0" marL="342900" rtl="0" algn="l">
              <a:lnSpc>
                <a:spcPct val="120000"/>
              </a:lnSpc>
              <a:spcBef>
                <a:spcPts val="640"/>
              </a:spcBef>
              <a:spcAft>
                <a:spcPts val="0"/>
              </a:spcAft>
              <a:buSzPts val="2400"/>
              <a:buChar char="●"/>
            </a:pPr>
            <a:r>
              <a:rPr lang="en-US"/>
              <a:t>Power falls off :</a:t>
            </a:r>
            <a:endParaRPr/>
          </a:p>
          <a:p>
            <a:pPr indent="-285750" lvl="1" marL="742950" rtl="0" algn="l">
              <a:lnSpc>
                <a:spcPct val="80000"/>
              </a:lnSpc>
              <a:spcBef>
                <a:spcPts val="560"/>
              </a:spcBef>
              <a:spcAft>
                <a:spcPts val="0"/>
              </a:spcAft>
              <a:buSzPts val="2240"/>
              <a:buChar char="●"/>
            </a:pPr>
            <a:r>
              <a:rPr lang="en-US"/>
              <a:t>Proportional to 1/d</a:t>
            </a:r>
            <a:r>
              <a:rPr baseline="30000" lang="en-US"/>
              <a:t>2</a:t>
            </a:r>
            <a:endParaRPr/>
          </a:p>
          <a:p>
            <a:pPr indent="-285750" lvl="1" marL="742950" rtl="0" algn="l">
              <a:lnSpc>
                <a:spcPct val="90000"/>
              </a:lnSpc>
              <a:spcBef>
                <a:spcPts val="560"/>
              </a:spcBef>
              <a:spcAft>
                <a:spcPts val="0"/>
              </a:spcAft>
              <a:buSzPts val="2240"/>
              <a:buChar char="●"/>
            </a:pPr>
            <a:r>
              <a:rPr lang="en-US"/>
              <a:t>Proportional to </a:t>
            </a:r>
            <a:r>
              <a:rPr lang="en-US">
                <a:latin typeface="Noto Sans Symbols"/>
                <a:ea typeface="Noto Sans Symbols"/>
                <a:cs typeface="Noto Sans Symbols"/>
                <a:sym typeface="Noto Sans Symbols"/>
              </a:rPr>
              <a:t>λ</a:t>
            </a:r>
            <a:r>
              <a:rPr baseline="30000" lang="en-US"/>
              <a:t>2 </a:t>
            </a:r>
            <a:r>
              <a:rPr lang="en-US"/>
              <a:t>(inversely proportional to f</a:t>
            </a:r>
            <a:r>
              <a:rPr baseline="30000" lang="en-US"/>
              <a:t>2</a:t>
            </a:r>
            <a:r>
              <a:rPr lang="en-US"/>
              <a:t>)</a:t>
            </a:r>
            <a:endParaRPr/>
          </a:p>
        </p:txBody>
      </p:sp>
      <p:grpSp>
        <p:nvGrpSpPr>
          <p:cNvPr id="139" name="Google Shape;139;p5"/>
          <p:cNvGrpSpPr/>
          <p:nvPr/>
        </p:nvGrpSpPr>
        <p:grpSpPr>
          <a:xfrm>
            <a:off x="3001963" y="2095500"/>
            <a:ext cx="2228850" cy="490538"/>
            <a:chOff x="3451" y="1236"/>
            <a:chExt cx="1404" cy="309"/>
          </a:xfrm>
        </p:grpSpPr>
        <p:grpSp>
          <p:nvGrpSpPr>
            <p:cNvPr id="140" name="Google Shape;140;p5"/>
            <p:cNvGrpSpPr/>
            <p:nvPr/>
          </p:nvGrpSpPr>
          <p:grpSpPr>
            <a:xfrm>
              <a:off x="3451" y="1248"/>
              <a:ext cx="144" cy="297"/>
              <a:chOff x="805" y="3660"/>
              <a:chExt cx="144" cy="297"/>
            </a:xfrm>
          </p:grpSpPr>
          <p:cxnSp>
            <p:nvCxnSpPr>
              <p:cNvPr id="141" name="Google Shape;141;p5"/>
              <p:cNvCxnSpPr/>
              <p:nvPr/>
            </p:nvCxnSpPr>
            <p:spPr>
              <a:xfrm>
                <a:off x="876" y="3765"/>
                <a:ext cx="0" cy="192"/>
              </a:xfrm>
              <a:prstGeom prst="straightConnector1">
                <a:avLst/>
              </a:prstGeom>
              <a:noFill/>
              <a:ln cap="flat" cmpd="sng" w="28575">
                <a:solidFill>
                  <a:schemeClr val="dk1"/>
                </a:solidFill>
                <a:prstDash val="solid"/>
                <a:round/>
                <a:headEnd len="sm" w="sm" type="none"/>
                <a:tailEnd len="sm" w="sm" type="none"/>
              </a:ln>
            </p:spPr>
          </p:cxnSp>
          <p:sp>
            <p:nvSpPr>
              <p:cNvPr id="142" name="Google Shape;142;p5"/>
              <p:cNvSpPr/>
              <p:nvPr/>
            </p:nvSpPr>
            <p:spPr>
              <a:xfrm>
                <a:off x="805" y="3660"/>
                <a:ext cx="144" cy="144"/>
              </a:xfrm>
              <a:custGeom>
                <a:rect b="b" l="l" r="r" t="t"/>
                <a:pathLst>
                  <a:path extrusionOk="0" h="21600" w="21600">
                    <a:moveTo>
                      <a:pt x="0" y="0"/>
                    </a:moveTo>
                    <a:lnTo>
                      <a:pt x="5400" y="21600"/>
                    </a:lnTo>
                    <a:lnTo>
                      <a:pt x="16200" y="21600"/>
                    </a:lnTo>
                    <a:lnTo>
                      <a:pt x="21600" y="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43" name="Google Shape;143;p5"/>
            <p:cNvGrpSpPr/>
            <p:nvPr/>
          </p:nvGrpSpPr>
          <p:grpSpPr>
            <a:xfrm>
              <a:off x="4711" y="1236"/>
              <a:ext cx="144" cy="297"/>
              <a:chOff x="805" y="3660"/>
              <a:chExt cx="144" cy="297"/>
            </a:xfrm>
          </p:grpSpPr>
          <p:cxnSp>
            <p:nvCxnSpPr>
              <p:cNvPr id="144" name="Google Shape;144;p5"/>
              <p:cNvCxnSpPr/>
              <p:nvPr/>
            </p:nvCxnSpPr>
            <p:spPr>
              <a:xfrm>
                <a:off x="876" y="3765"/>
                <a:ext cx="0" cy="192"/>
              </a:xfrm>
              <a:prstGeom prst="straightConnector1">
                <a:avLst/>
              </a:prstGeom>
              <a:noFill/>
              <a:ln cap="flat" cmpd="sng" w="28575">
                <a:solidFill>
                  <a:schemeClr val="dk1"/>
                </a:solidFill>
                <a:prstDash val="solid"/>
                <a:round/>
                <a:headEnd len="sm" w="sm" type="none"/>
                <a:tailEnd len="sm" w="sm" type="none"/>
              </a:ln>
            </p:spPr>
          </p:cxnSp>
          <p:sp>
            <p:nvSpPr>
              <p:cNvPr id="145" name="Google Shape;145;p5"/>
              <p:cNvSpPr/>
              <p:nvPr/>
            </p:nvSpPr>
            <p:spPr>
              <a:xfrm>
                <a:off x="805" y="3660"/>
                <a:ext cx="144" cy="144"/>
              </a:xfrm>
              <a:custGeom>
                <a:rect b="b" l="l" r="r" t="t"/>
                <a:pathLst>
                  <a:path extrusionOk="0" h="21600" w="21600">
                    <a:moveTo>
                      <a:pt x="0" y="0"/>
                    </a:moveTo>
                    <a:lnTo>
                      <a:pt x="5400" y="21600"/>
                    </a:lnTo>
                    <a:lnTo>
                      <a:pt x="16200" y="21600"/>
                    </a:lnTo>
                    <a:lnTo>
                      <a:pt x="21600" y="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146" name="Google Shape;146;p5"/>
            <p:cNvCxnSpPr/>
            <p:nvPr/>
          </p:nvCxnSpPr>
          <p:spPr>
            <a:xfrm>
              <a:off x="3672" y="1308"/>
              <a:ext cx="984" cy="0"/>
            </a:xfrm>
            <a:prstGeom prst="straightConnector1">
              <a:avLst/>
            </a:prstGeom>
            <a:noFill/>
            <a:ln cap="flat" cmpd="sng" w="12700">
              <a:solidFill>
                <a:srgbClr val="CC0000"/>
              </a:solidFill>
              <a:prstDash val="solid"/>
              <a:round/>
              <a:headEnd len="sm" w="sm" type="none"/>
              <a:tailEnd len="med" w="med" type="triangle"/>
            </a:ln>
          </p:spPr>
        </p:cxnSp>
      </p:grpSp>
      <p:grpSp>
        <p:nvGrpSpPr>
          <p:cNvPr id="147" name="Google Shape;147;p5"/>
          <p:cNvGrpSpPr/>
          <p:nvPr/>
        </p:nvGrpSpPr>
        <p:grpSpPr>
          <a:xfrm>
            <a:off x="3048000" y="2555875"/>
            <a:ext cx="2171700" cy="457200"/>
            <a:chOff x="504" y="3626"/>
            <a:chExt cx="1368" cy="288"/>
          </a:xfrm>
        </p:grpSpPr>
        <p:cxnSp>
          <p:nvCxnSpPr>
            <p:cNvPr id="148" name="Google Shape;148;p5"/>
            <p:cNvCxnSpPr/>
            <p:nvPr/>
          </p:nvCxnSpPr>
          <p:spPr>
            <a:xfrm>
              <a:off x="504" y="3768"/>
              <a:ext cx="420" cy="0"/>
            </a:xfrm>
            <a:prstGeom prst="straightConnector1">
              <a:avLst/>
            </a:prstGeom>
            <a:noFill/>
            <a:ln cap="flat" cmpd="sng" w="28575">
              <a:solidFill>
                <a:srgbClr val="000000"/>
              </a:solidFill>
              <a:prstDash val="solid"/>
              <a:round/>
              <a:headEnd len="med" w="med" type="triangle"/>
              <a:tailEnd len="sm" w="sm" type="none"/>
            </a:ln>
          </p:spPr>
        </p:cxnSp>
        <p:cxnSp>
          <p:nvCxnSpPr>
            <p:cNvPr id="149" name="Google Shape;149;p5"/>
            <p:cNvCxnSpPr/>
            <p:nvPr/>
          </p:nvCxnSpPr>
          <p:spPr>
            <a:xfrm rot="10800000">
              <a:off x="1452" y="3768"/>
              <a:ext cx="420" cy="0"/>
            </a:xfrm>
            <a:prstGeom prst="straightConnector1">
              <a:avLst/>
            </a:prstGeom>
            <a:noFill/>
            <a:ln cap="flat" cmpd="sng" w="28575">
              <a:solidFill>
                <a:srgbClr val="000000"/>
              </a:solidFill>
              <a:prstDash val="solid"/>
              <a:round/>
              <a:headEnd len="med" w="med" type="triangle"/>
              <a:tailEnd len="sm" w="sm" type="none"/>
            </a:ln>
          </p:spPr>
        </p:cxnSp>
        <p:sp>
          <p:nvSpPr>
            <p:cNvPr id="150" name="Google Shape;150;p5"/>
            <p:cNvSpPr txBox="1"/>
            <p:nvPr/>
          </p:nvSpPr>
          <p:spPr>
            <a:xfrm>
              <a:off x="950" y="3626"/>
              <a:ext cx="49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d=vt</a:t>
              </a:r>
              <a:endParaRPr b="1" baseline="-25000" sz="2400">
                <a:solidFill>
                  <a:srgbClr val="000000"/>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Two Path Model</a:t>
            </a:r>
            <a:endParaRPr/>
          </a:p>
        </p:txBody>
      </p:sp>
      <p:sp>
        <p:nvSpPr>
          <p:cNvPr id="156" name="Google Shape;156;p6"/>
          <p:cNvSpPr txBox="1"/>
          <p:nvPr>
            <p:ph idx="1" type="body"/>
          </p:nvPr>
        </p:nvSpPr>
        <p:spPr>
          <a:xfrm>
            <a:off x="628650" y="2876550"/>
            <a:ext cx="7848600" cy="34671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100"/>
              <a:buChar char="●"/>
            </a:pPr>
            <a:r>
              <a:rPr lang="en-US" sz="2800"/>
              <a:t>Path loss for one LOS path and 1 ground (or reflected) bounce</a:t>
            </a:r>
            <a:endParaRPr/>
          </a:p>
          <a:p>
            <a:pPr indent="-342900" lvl="0" marL="342900" rtl="0" algn="l">
              <a:lnSpc>
                <a:spcPct val="90000"/>
              </a:lnSpc>
              <a:spcBef>
                <a:spcPts val="560"/>
              </a:spcBef>
              <a:spcAft>
                <a:spcPts val="0"/>
              </a:spcAft>
              <a:buSzPts val="2100"/>
              <a:buChar char="●"/>
            </a:pPr>
            <a:r>
              <a:rPr lang="en-US" sz="2800"/>
              <a:t>Ground bounce approximately cancels LOS path above critical distance</a:t>
            </a:r>
            <a:endParaRPr/>
          </a:p>
          <a:p>
            <a:pPr indent="-342900" lvl="0" marL="342900" rtl="0" algn="l">
              <a:lnSpc>
                <a:spcPct val="120000"/>
              </a:lnSpc>
              <a:spcBef>
                <a:spcPts val="560"/>
              </a:spcBef>
              <a:spcAft>
                <a:spcPts val="0"/>
              </a:spcAft>
              <a:buSzPts val="2100"/>
              <a:buChar char="●"/>
            </a:pPr>
            <a:r>
              <a:rPr lang="en-US" sz="2800"/>
              <a:t>Power falls off </a:t>
            </a:r>
            <a:endParaRPr/>
          </a:p>
          <a:p>
            <a:pPr indent="-285750" lvl="1" marL="742950" rtl="0" algn="l">
              <a:lnSpc>
                <a:spcPct val="80000"/>
              </a:lnSpc>
              <a:spcBef>
                <a:spcPts val="480"/>
              </a:spcBef>
              <a:spcAft>
                <a:spcPts val="0"/>
              </a:spcAft>
              <a:buSzPts val="1920"/>
              <a:buChar char="●"/>
            </a:pPr>
            <a:r>
              <a:rPr lang="en-US" sz="2400"/>
              <a:t>Proportional to d</a:t>
            </a:r>
            <a:r>
              <a:rPr baseline="30000" lang="en-US" sz="2400"/>
              <a:t>2   </a:t>
            </a:r>
            <a:r>
              <a:rPr lang="en-US" sz="2400"/>
              <a:t>(small d)</a:t>
            </a:r>
            <a:endParaRPr/>
          </a:p>
          <a:p>
            <a:pPr indent="-285750" lvl="1" marL="742950" rtl="0" algn="l">
              <a:lnSpc>
                <a:spcPct val="80000"/>
              </a:lnSpc>
              <a:spcBef>
                <a:spcPts val="480"/>
              </a:spcBef>
              <a:spcAft>
                <a:spcPts val="0"/>
              </a:spcAft>
              <a:buSzPts val="1920"/>
              <a:buChar char="●"/>
            </a:pPr>
            <a:r>
              <a:rPr lang="en-US" sz="2400"/>
              <a:t>Proportional to d</a:t>
            </a:r>
            <a:r>
              <a:rPr baseline="30000" lang="en-US" sz="2400"/>
              <a:t>4   </a:t>
            </a:r>
            <a:r>
              <a:rPr lang="en-US" sz="2400"/>
              <a:t>(d&gt;d</a:t>
            </a:r>
            <a:r>
              <a:rPr baseline="-25000" lang="en-US" sz="2400"/>
              <a:t>c</a:t>
            </a:r>
            <a:r>
              <a:rPr lang="en-US" sz="2400"/>
              <a:t>)</a:t>
            </a:r>
            <a:endParaRPr/>
          </a:p>
          <a:p>
            <a:pPr indent="-285750" lvl="1" marL="742950" rtl="0" algn="l">
              <a:lnSpc>
                <a:spcPct val="80000"/>
              </a:lnSpc>
              <a:spcBef>
                <a:spcPts val="480"/>
              </a:spcBef>
              <a:spcAft>
                <a:spcPts val="0"/>
              </a:spcAft>
              <a:buSzPts val="1920"/>
              <a:buChar char="●"/>
            </a:pPr>
            <a:r>
              <a:rPr lang="en-US" sz="2400"/>
              <a:t>Independent of </a:t>
            </a:r>
            <a:r>
              <a:rPr lang="en-US" sz="2400">
                <a:latin typeface="Noto Sans Symbols"/>
                <a:ea typeface="Noto Sans Symbols"/>
                <a:cs typeface="Noto Sans Symbols"/>
                <a:sym typeface="Noto Sans Symbols"/>
              </a:rPr>
              <a:t>λ </a:t>
            </a:r>
            <a:r>
              <a:rPr lang="en-US" sz="2400"/>
              <a:t>(f)</a:t>
            </a:r>
            <a:endParaRPr/>
          </a:p>
          <a:p>
            <a:pPr indent="-163830" lvl="1" marL="742950" rtl="0" algn="l">
              <a:lnSpc>
                <a:spcPct val="80000"/>
              </a:lnSpc>
              <a:spcBef>
                <a:spcPts val="480"/>
              </a:spcBef>
              <a:spcAft>
                <a:spcPts val="0"/>
              </a:spcAft>
              <a:buSzPts val="1920"/>
              <a:buNone/>
            </a:pPr>
            <a:r>
              <a:t/>
            </a:r>
            <a:endParaRPr sz="2400"/>
          </a:p>
        </p:txBody>
      </p:sp>
      <p:grpSp>
        <p:nvGrpSpPr>
          <p:cNvPr id="157" name="Google Shape;157;p6"/>
          <p:cNvGrpSpPr/>
          <p:nvPr/>
        </p:nvGrpSpPr>
        <p:grpSpPr>
          <a:xfrm>
            <a:off x="2982913" y="1924050"/>
            <a:ext cx="2228850" cy="679450"/>
            <a:chOff x="1747" y="1488"/>
            <a:chExt cx="1404" cy="428"/>
          </a:xfrm>
        </p:grpSpPr>
        <p:grpSp>
          <p:nvGrpSpPr>
            <p:cNvPr id="158" name="Google Shape;158;p6"/>
            <p:cNvGrpSpPr/>
            <p:nvPr/>
          </p:nvGrpSpPr>
          <p:grpSpPr>
            <a:xfrm>
              <a:off x="1747" y="1488"/>
              <a:ext cx="1404" cy="309"/>
              <a:chOff x="3451" y="1236"/>
              <a:chExt cx="1404" cy="309"/>
            </a:xfrm>
          </p:grpSpPr>
          <p:grpSp>
            <p:nvGrpSpPr>
              <p:cNvPr id="159" name="Google Shape;159;p6"/>
              <p:cNvGrpSpPr/>
              <p:nvPr/>
            </p:nvGrpSpPr>
            <p:grpSpPr>
              <a:xfrm>
                <a:off x="3451" y="1248"/>
                <a:ext cx="144" cy="297"/>
                <a:chOff x="805" y="3660"/>
                <a:chExt cx="144" cy="297"/>
              </a:xfrm>
            </p:grpSpPr>
            <p:cxnSp>
              <p:nvCxnSpPr>
                <p:cNvPr id="160" name="Google Shape;160;p6"/>
                <p:cNvCxnSpPr/>
                <p:nvPr/>
              </p:nvCxnSpPr>
              <p:spPr>
                <a:xfrm>
                  <a:off x="876" y="3765"/>
                  <a:ext cx="0" cy="192"/>
                </a:xfrm>
                <a:prstGeom prst="straightConnector1">
                  <a:avLst/>
                </a:prstGeom>
                <a:noFill/>
                <a:ln cap="flat" cmpd="sng" w="28575">
                  <a:solidFill>
                    <a:schemeClr val="dk1"/>
                  </a:solidFill>
                  <a:prstDash val="solid"/>
                  <a:round/>
                  <a:headEnd len="sm" w="sm" type="none"/>
                  <a:tailEnd len="sm" w="sm" type="none"/>
                </a:ln>
              </p:spPr>
            </p:cxnSp>
            <p:sp>
              <p:nvSpPr>
                <p:cNvPr id="161" name="Google Shape;161;p6"/>
                <p:cNvSpPr/>
                <p:nvPr/>
              </p:nvSpPr>
              <p:spPr>
                <a:xfrm>
                  <a:off x="805" y="3660"/>
                  <a:ext cx="144" cy="144"/>
                </a:xfrm>
                <a:custGeom>
                  <a:rect b="b" l="l" r="r" t="t"/>
                  <a:pathLst>
                    <a:path extrusionOk="0" h="21600" w="21600">
                      <a:moveTo>
                        <a:pt x="0" y="0"/>
                      </a:moveTo>
                      <a:lnTo>
                        <a:pt x="5400" y="21600"/>
                      </a:lnTo>
                      <a:lnTo>
                        <a:pt x="16200" y="21600"/>
                      </a:lnTo>
                      <a:lnTo>
                        <a:pt x="21600" y="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62" name="Google Shape;162;p6"/>
              <p:cNvGrpSpPr/>
              <p:nvPr/>
            </p:nvGrpSpPr>
            <p:grpSpPr>
              <a:xfrm>
                <a:off x="4711" y="1236"/>
                <a:ext cx="144" cy="297"/>
                <a:chOff x="805" y="3660"/>
                <a:chExt cx="144" cy="297"/>
              </a:xfrm>
            </p:grpSpPr>
            <p:cxnSp>
              <p:nvCxnSpPr>
                <p:cNvPr id="163" name="Google Shape;163;p6"/>
                <p:cNvCxnSpPr/>
                <p:nvPr/>
              </p:nvCxnSpPr>
              <p:spPr>
                <a:xfrm>
                  <a:off x="876" y="3765"/>
                  <a:ext cx="0" cy="192"/>
                </a:xfrm>
                <a:prstGeom prst="straightConnector1">
                  <a:avLst/>
                </a:prstGeom>
                <a:noFill/>
                <a:ln cap="flat" cmpd="sng" w="28575">
                  <a:solidFill>
                    <a:schemeClr val="dk1"/>
                  </a:solidFill>
                  <a:prstDash val="solid"/>
                  <a:round/>
                  <a:headEnd len="sm" w="sm" type="none"/>
                  <a:tailEnd len="sm" w="sm" type="none"/>
                </a:ln>
              </p:spPr>
            </p:cxnSp>
            <p:sp>
              <p:nvSpPr>
                <p:cNvPr id="164" name="Google Shape;164;p6"/>
                <p:cNvSpPr/>
                <p:nvPr/>
              </p:nvSpPr>
              <p:spPr>
                <a:xfrm>
                  <a:off x="805" y="3660"/>
                  <a:ext cx="144" cy="144"/>
                </a:xfrm>
                <a:custGeom>
                  <a:rect b="b" l="l" r="r" t="t"/>
                  <a:pathLst>
                    <a:path extrusionOk="0" h="21600" w="21600">
                      <a:moveTo>
                        <a:pt x="0" y="0"/>
                      </a:moveTo>
                      <a:lnTo>
                        <a:pt x="5400" y="21600"/>
                      </a:lnTo>
                      <a:lnTo>
                        <a:pt x="16200" y="21600"/>
                      </a:lnTo>
                      <a:lnTo>
                        <a:pt x="21600" y="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165" name="Google Shape;165;p6"/>
              <p:cNvCxnSpPr/>
              <p:nvPr/>
            </p:nvCxnSpPr>
            <p:spPr>
              <a:xfrm>
                <a:off x="3672" y="1308"/>
                <a:ext cx="984" cy="0"/>
              </a:xfrm>
              <a:prstGeom prst="straightConnector1">
                <a:avLst/>
              </a:prstGeom>
              <a:noFill/>
              <a:ln cap="flat" cmpd="sng" w="12700">
                <a:solidFill>
                  <a:srgbClr val="CC0000"/>
                </a:solidFill>
                <a:prstDash val="solid"/>
                <a:round/>
                <a:headEnd len="sm" w="sm" type="none"/>
                <a:tailEnd len="med" w="med" type="triangle"/>
              </a:ln>
            </p:spPr>
          </p:cxnSp>
        </p:grpSp>
        <p:cxnSp>
          <p:nvCxnSpPr>
            <p:cNvPr id="166" name="Google Shape;166;p6"/>
            <p:cNvCxnSpPr/>
            <p:nvPr/>
          </p:nvCxnSpPr>
          <p:spPr>
            <a:xfrm>
              <a:off x="2004" y="1560"/>
              <a:ext cx="540" cy="300"/>
            </a:xfrm>
            <a:prstGeom prst="straightConnector1">
              <a:avLst/>
            </a:prstGeom>
            <a:noFill/>
            <a:ln cap="flat" cmpd="sng" w="12700">
              <a:solidFill>
                <a:srgbClr val="CC0000"/>
              </a:solidFill>
              <a:prstDash val="solid"/>
              <a:round/>
              <a:headEnd len="sm" w="sm" type="none"/>
              <a:tailEnd len="sm" w="sm" type="none"/>
            </a:ln>
          </p:spPr>
        </p:cxnSp>
        <p:cxnSp>
          <p:nvCxnSpPr>
            <p:cNvPr id="167" name="Google Shape;167;p6"/>
            <p:cNvCxnSpPr/>
            <p:nvPr/>
          </p:nvCxnSpPr>
          <p:spPr>
            <a:xfrm flipH="1" rot="10800000">
              <a:off x="2544" y="1620"/>
              <a:ext cx="396" cy="240"/>
            </a:xfrm>
            <a:prstGeom prst="straightConnector1">
              <a:avLst/>
            </a:prstGeom>
            <a:noFill/>
            <a:ln cap="flat" cmpd="sng" w="12700">
              <a:solidFill>
                <a:srgbClr val="CC0000"/>
              </a:solidFill>
              <a:prstDash val="solid"/>
              <a:round/>
              <a:headEnd len="sm" w="sm" type="none"/>
              <a:tailEnd len="med" w="med" type="triangle"/>
            </a:ln>
          </p:spPr>
        </p:cxnSp>
        <p:sp>
          <p:nvSpPr>
            <p:cNvPr descr="10%" id="168" name="Google Shape;168;p6"/>
            <p:cNvSpPr/>
            <p:nvPr/>
          </p:nvSpPr>
          <p:spPr>
            <a:xfrm>
              <a:off x="2328" y="1860"/>
              <a:ext cx="456" cy="56"/>
            </a:xfrm>
            <a:prstGeom prst="rect">
              <a:avLst/>
            </a:prstGeom>
            <a:solidFill>
              <a:schemeClr val="dk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Simplified Path Loss Model</a:t>
            </a:r>
            <a:endParaRPr/>
          </a:p>
        </p:txBody>
      </p:sp>
      <p:pic>
        <p:nvPicPr>
          <p:cNvPr id="174" name="Google Shape;174;p7"/>
          <p:cNvPicPr preferRelativeResize="0"/>
          <p:nvPr/>
        </p:nvPicPr>
        <p:blipFill rotWithShape="1">
          <a:blip r:embed="rId3">
            <a:alphaModFix/>
          </a:blip>
          <a:srcRect b="0" l="0" r="0" t="0"/>
          <a:stretch/>
        </p:blipFill>
        <p:spPr>
          <a:xfrm>
            <a:off x="533400" y="1752600"/>
            <a:ext cx="7839075" cy="466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609600" y="228600"/>
            <a:ext cx="78486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Simplified path loss model</a:t>
            </a:r>
            <a:endParaRPr/>
          </a:p>
        </p:txBody>
      </p:sp>
      <p:sp>
        <p:nvSpPr>
          <p:cNvPr id="180" name="Google Shape;180;p8"/>
          <p:cNvSpPr txBox="1"/>
          <p:nvPr>
            <p:ph idx="1" type="body"/>
          </p:nvPr>
        </p:nvSpPr>
        <p:spPr>
          <a:xfrm>
            <a:off x="609600" y="1981200"/>
            <a:ext cx="7848600" cy="4114800"/>
          </a:xfrm>
          <a:prstGeom prst="rect">
            <a:avLst/>
          </a:prstGeom>
          <a:noFill/>
          <a:ln>
            <a:noFill/>
          </a:ln>
        </p:spPr>
        <p:txBody>
          <a:bodyPr anchorCtr="0" anchor="t" bIns="46025" lIns="92075" spcFirstLastPara="1" rIns="92075" wrap="square" tIns="46025">
            <a:noAutofit/>
          </a:bodyPr>
          <a:lstStyle/>
          <a:p>
            <a:pPr indent="-190500" lvl="0" marL="342900" rtl="0" algn="l">
              <a:lnSpc>
                <a:spcPct val="120000"/>
              </a:lnSpc>
              <a:spcBef>
                <a:spcPts val="0"/>
              </a:spcBef>
              <a:spcAft>
                <a:spcPts val="0"/>
              </a:spcAft>
              <a:buSzPts val="2400"/>
              <a:buNone/>
            </a:pPr>
            <a:r>
              <a:t/>
            </a:r>
            <a:endParaRPr/>
          </a:p>
        </p:txBody>
      </p:sp>
      <p:pic>
        <p:nvPicPr>
          <p:cNvPr id="181" name="Google Shape;181;p8"/>
          <p:cNvPicPr preferRelativeResize="0"/>
          <p:nvPr/>
        </p:nvPicPr>
        <p:blipFill rotWithShape="1">
          <a:blip r:embed="rId3">
            <a:alphaModFix/>
          </a:blip>
          <a:srcRect b="0" l="0" r="0" t="0"/>
          <a:stretch/>
        </p:blipFill>
        <p:spPr>
          <a:xfrm>
            <a:off x="0" y="1828800"/>
            <a:ext cx="8943975" cy="486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571500" y="761048"/>
            <a:ext cx="8229600" cy="712787"/>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n-US"/>
              <a:t>Outdoor propagation Environment</a:t>
            </a:r>
            <a:endParaRPr/>
          </a:p>
        </p:txBody>
      </p:sp>
      <p:sp>
        <p:nvSpPr>
          <p:cNvPr id="187" name="Google Shape;187;p9"/>
          <p:cNvSpPr txBox="1"/>
          <p:nvPr>
            <p:ph idx="1" type="body"/>
          </p:nvPr>
        </p:nvSpPr>
        <p:spPr>
          <a:xfrm>
            <a:off x="457200" y="1489075"/>
            <a:ext cx="8458200" cy="4987925"/>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SzPts val="2400"/>
              <a:buChar char="●"/>
            </a:pPr>
            <a:r>
              <a:rPr lang="en-US"/>
              <a:t>Based on the coverage area, the Outdoor propagation environment may be divided into three categories</a:t>
            </a:r>
            <a:endParaRPr/>
          </a:p>
          <a:p>
            <a:pPr indent="0" lvl="0" marL="0" rtl="0" algn="l">
              <a:lnSpc>
                <a:spcPct val="120000"/>
              </a:lnSpc>
              <a:spcBef>
                <a:spcPts val="640"/>
              </a:spcBef>
              <a:spcAft>
                <a:spcPts val="0"/>
              </a:spcAft>
              <a:buSzPts val="2400"/>
              <a:buNone/>
            </a:pPr>
            <a:r>
              <a:rPr lang="en-US"/>
              <a:t>   1. Propagation in Macro cells</a:t>
            </a:r>
            <a:endParaRPr/>
          </a:p>
          <a:p>
            <a:pPr indent="0" lvl="0" marL="0" rtl="0" algn="l">
              <a:lnSpc>
                <a:spcPct val="120000"/>
              </a:lnSpc>
              <a:spcBef>
                <a:spcPts val="640"/>
              </a:spcBef>
              <a:spcAft>
                <a:spcPts val="0"/>
              </a:spcAft>
              <a:buSzPts val="2400"/>
              <a:buNone/>
            </a:pPr>
            <a:r>
              <a:rPr lang="en-US"/>
              <a:t>   2. Propagation in Micro cells</a:t>
            </a:r>
            <a:endParaRPr/>
          </a:p>
          <a:p>
            <a:pPr indent="0" lvl="0" marL="0" rtl="0" algn="l">
              <a:lnSpc>
                <a:spcPct val="120000"/>
              </a:lnSpc>
              <a:spcBef>
                <a:spcPts val="640"/>
              </a:spcBef>
              <a:spcAft>
                <a:spcPts val="0"/>
              </a:spcAft>
              <a:buSzPts val="2400"/>
              <a:buNone/>
            </a:pPr>
            <a:r>
              <a:rPr lang="en-US"/>
              <a:t>   3. Propagation in street Micro cells</a:t>
            </a:r>
            <a:endParaRPr/>
          </a:p>
        </p:txBody>
      </p:sp>
      <p:sp>
        <p:nvSpPr>
          <p:cNvPr id="188" name="Google Shape;188;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lueRed">
  <a:themeElements>
    <a:clrScheme name="">
      <a:dk1>
        <a:srgbClr val="474747"/>
      </a:dk1>
      <a:lt1>
        <a:srgbClr val="FFFFFF"/>
      </a:lt1>
      <a:dk2>
        <a:srgbClr val="772655"/>
      </a:dk2>
      <a:lt2>
        <a:srgbClr val="00DFCA"/>
      </a:lt2>
      <a:accent1>
        <a:srgbClr val="DC0081"/>
      </a:accent1>
      <a:accent2>
        <a:srgbClr val="FAFD00"/>
      </a:accent2>
      <a:accent3>
        <a:srgbClr val="BDACB4"/>
      </a:accent3>
      <a:accent4>
        <a:srgbClr val="DADADA"/>
      </a:accent4>
      <a:accent5>
        <a:srgbClr val="EBAAC1"/>
      </a:accent5>
      <a:accent6>
        <a:srgbClr val="E3E500"/>
      </a:accent6>
      <a:hlink>
        <a:srgbClr val="FE9B03"/>
      </a:hlink>
      <a:folHlink>
        <a:srgbClr val="D989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1999-01-27T20:08:30Z</dcterms:created>
  <dc:creator>Andrea Goldsmith</dc:creator>
</cp:coreProperties>
</file>