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</p:sldIdLst>
  <p:sldSz cy="6858000" cx="9144000"/>
  <p:notesSz cx="9144000" cy="6858000"/>
  <p:embeddedFontLst>
    <p:embeddedFont>
      <p:font typeface="Arial Narrow"/>
      <p:regular r:id="rId95"/>
      <p:bold r:id="rId96"/>
      <p:italic r:id="rId97"/>
      <p:boldItalic r:id="rId98"/>
    </p:embeddedFont>
    <p:embeddedFont>
      <p:font typeface="Noto Sans Symbols"/>
      <p:regular r:id="rId99"/>
      <p:bold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01" roundtripDataSignature="AMtx7mj8rrfaA7gIEC8O+D5i6hq/8izW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1" Type="http://customschemas.google.com/relationships/presentationmetadata" Target="metadata"/><Relationship Id="rId100" Type="http://schemas.openxmlformats.org/officeDocument/2006/relationships/font" Target="fonts/NotoSansSymbols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ArialNarrow-regular.fntdata"/><Relationship Id="rId94" Type="http://schemas.openxmlformats.org/officeDocument/2006/relationships/slide" Target="slides/slide89.xml"/><Relationship Id="rId97" Type="http://schemas.openxmlformats.org/officeDocument/2006/relationships/font" Target="fonts/ArialNarrow-italic.fntdata"/><Relationship Id="rId96" Type="http://schemas.openxmlformats.org/officeDocument/2006/relationships/font" Target="fonts/ArialNarrow-bold.fntdata"/><Relationship Id="rId11" Type="http://schemas.openxmlformats.org/officeDocument/2006/relationships/slide" Target="slides/slide6.xml"/><Relationship Id="rId99" Type="http://schemas.openxmlformats.org/officeDocument/2006/relationships/font" Target="fonts/NotoSansSymbols-regular.fntdata"/><Relationship Id="rId10" Type="http://schemas.openxmlformats.org/officeDocument/2006/relationships/slide" Target="slides/slide5.xml"/><Relationship Id="rId98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5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5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6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6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6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6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6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7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7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7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7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7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7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7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7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7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7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7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7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8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8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8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8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8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8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8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8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8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8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8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8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8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8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8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8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1"/>
          <p:cNvSpPr txBox="1"/>
          <p:nvPr>
            <p:ph type="title"/>
          </p:nvPr>
        </p:nvSpPr>
        <p:spPr>
          <a:xfrm>
            <a:off x="1418336" y="415544"/>
            <a:ext cx="63061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1"/>
          <p:cNvSpPr txBox="1"/>
          <p:nvPr>
            <p:ph idx="1" type="body"/>
          </p:nvPr>
        </p:nvSpPr>
        <p:spPr>
          <a:xfrm>
            <a:off x="831087" y="1473200"/>
            <a:ext cx="7481824" cy="458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1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2"/>
          <p:cNvSpPr txBox="1"/>
          <p:nvPr>
            <p:ph type="ctrTitle"/>
          </p:nvPr>
        </p:nvSpPr>
        <p:spPr>
          <a:xfrm>
            <a:off x="1143000" y="2124968"/>
            <a:ext cx="6858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2"/>
          <p:cNvSpPr txBox="1"/>
          <p:nvPr>
            <p:ph idx="1" type="subTitle"/>
          </p:nvPr>
        </p:nvSpPr>
        <p:spPr>
          <a:xfrm>
            <a:off x="1143000" y="3602038"/>
            <a:ext cx="685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00"/>
              <a:buFont typeface="Calibri"/>
              <a:buNone/>
              <a:defRPr sz="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50"/>
              <a:buFont typeface="Calibri"/>
              <a:buNone/>
              <a:defRPr sz="135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9pPr>
          </a:lstStyle>
          <a:p/>
        </p:txBody>
      </p:sp>
      <p:sp>
        <p:nvSpPr>
          <p:cNvPr id="20" name="Google Shape;20;p92"/>
          <p:cNvSpPr txBox="1"/>
          <p:nvPr>
            <p:ph idx="10" type="dt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2"/>
          <p:cNvSpPr txBox="1"/>
          <p:nvPr>
            <p:ph idx="11" type="ftr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2"/>
          <p:cNvSpPr txBox="1"/>
          <p:nvPr>
            <p:ph idx="12" type="sldNum"/>
          </p:nvPr>
        </p:nvSpPr>
        <p:spPr>
          <a:xfrm>
            <a:off x="8131302" y="6291380"/>
            <a:ext cx="27368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3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4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5"/>
          <p:cNvSpPr txBox="1"/>
          <p:nvPr>
            <p:ph type="title"/>
          </p:nvPr>
        </p:nvSpPr>
        <p:spPr>
          <a:xfrm>
            <a:off x="1418336" y="415544"/>
            <a:ext cx="63061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5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6"/>
          <p:cNvSpPr txBox="1"/>
          <p:nvPr>
            <p:ph type="title"/>
          </p:nvPr>
        </p:nvSpPr>
        <p:spPr>
          <a:xfrm>
            <a:off x="1418336" y="415544"/>
            <a:ext cx="63061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6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7499"/>
              </a:lnSpc>
              <a:spcBef>
                <a:spcPts val="0"/>
              </a:spcBef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0"/>
          <p:cNvSpPr txBox="1"/>
          <p:nvPr>
            <p:ph type="title"/>
          </p:nvPr>
        </p:nvSpPr>
        <p:spPr>
          <a:xfrm>
            <a:off x="1418336" y="415544"/>
            <a:ext cx="63061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0"/>
          <p:cNvSpPr txBox="1"/>
          <p:nvPr>
            <p:ph idx="1" type="body"/>
          </p:nvPr>
        </p:nvSpPr>
        <p:spPr>
          <a:xfrm>
            <a:off x="831087" y="1473200"/>
            <a:ext cx="7481824" cy="458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0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7499"/>
              </a:lnSpc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title"/>
          </p:nvPr>
        </p:nvSpPr>
        <p:spPr>
          <a:xfrm>
            <a:off x="59893" y="1658015"/>
            <a:ext cx="8628797" cy="753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66092"/>
                </a:solidFill>
                <a:latin typeface="Arial Narrow"/>
                <a:ea typeface="Arial Narrow"/>
                <a:cs typeface="Arial Narrow"/>
                <a:sym typeface="Arial Narrow"/>
              </a:rPr>
              <a:t>18ECE340T- MACHINE PERCEPTION WITH COGNITION</a:t>
            </a:r>
            <a:endParaRPr>
              <a:solidFill>
                <a:srgbClr val="36609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" name="Google Shape;50;p1"/>
          <p:cNvSpPr txBox="1"/>
          <p:nvPr>
            <p:ph idx="1" type="body"/>
          </p:nvPr>
        </p:nvSpPr>
        <p:spPr>
          <a:xfrm>
            <a:off x="681557" y="2667000"/>
            <a:ext cx="7763179" cy="1517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UNIT-2</a:t>
            </a:r>
            <a:endParaRPr sz="3000">
              <a:solidFill>
                <a:srgbClr val="0070C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BB4DBE"/>
                </a:solidFill>
                <a:latin typeface="Arial Narrow"/>
                <a:ea typeface="Arial Narrow"/>
                <a:cs typeface="Arial Narrow"/>
                <a:sym typeface="Arial Narrow"/>
              </a:rPr>
              <a:t>Topics Covered: Boundary descriptors and Region descriptors</a:t>
            </a:r>
            <a:endParaRPr>
              <a:solidFill>
                <a:schemeClr val="accent1"/>
              </a:solidFill>
            </a:endParaRPr>
          </a:p>
          <a:p>
            <a:pPr indent="0" lvl="1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46199" y="4111169"/>
            <a:ext cx="4328093" cy="18321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Reference Book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and Machine Vision by E.R.Davies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4821072" y="4111170"/>
            <a:ext cx="3715603" cy="12191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50"/>
              <a:buFont typeface="Arial"/>
              <a:buNone/>
            </a:pPr>
            <a:r>
              <a:rPr b="0" i="0" lang="en-US" sz="255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Prepared by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Dr. S.UMA MAHESWARI,</a:t>
            </a:r>
            <a:endParaRPr/>
          </a:p>
          <a:p>
            <a:pPr indent="0" lvl="1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Assistant Professor/ ECE</a:t>
            </a:r>
            <a:endParaRPr/>
          </a:p>
        </p:txBody>
      </p:sp>
      <p:pic>
        <p:nvPicPr>
          <p:cNvPr descr="C:\Users\admin\Desktop\download.png" id="53" name="Google Shape;53;p1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7850875" y="942573"/>
            <a:ext cx="1064525" cy="532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Distances</a:t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3768852" y="2353817"/>
            <a:ext cx="0" cy="388620"/>
          </a:xfrm>
          <a:custGeom>
            <a:rect b="b" l="l" r="r" t="t"/>
            <a:pathLst>
              <a:path extrusionOk="0" h="388619" w="120000">
                <a:moveTo>
                  <a:pt x="0" y="0"/>
                </a:moveTo>
                <a:lnTo>
                  <a:pt x="0" y="388619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4744973" y="2353817"/>
            <a:ext cx="0" cy="388620"/>
          </a:xfrm>
          <a:custGeom>
            <a:rect b="b" l="l" r="r" t="t"/>
            <a:pathLst>
              <a:path extrusionOk="0" h="388619" w="120000">
                <a:moveTo>
                  <a:pt x="0" y="0"/>
                </a:moveTo>
                <a:lnTo>
                  <a:pt x="0" y="388619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5101590" y="2353817"/>
            <a:ext cx="0" cy="388620"/>
          </a:xfrm>
          <a:custGeom>
            <a:rect b="b" l="l" r="r" t="t"/>
            <a:pathLst>
              <a:path extrusionOk="0" h="388619" w="120000">
                <a:moveTo>
                  <a:pt x="0" y="0"/>
                </a:moveTo>
                <a:lnTo>
                  <a:pt x="0" y="388619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098285" y="2353817"/>
            <a:ext cx="0" cy="388620"/>
          </a:xfrm>
          <a:custGeom>
            <a:rect b="b" l="l" r="r" t="t"/>
            <a:pathLst>
              <a:path extrusionOk="0" h="388619" w="120000">
                <a:moveTo>
                  <a:pt x="0" y="0"/>
                </a:moveTo>
                <a:lnTo>
                  <a:pt x="0" y="388619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1209802" y="1471676"/>
            <a:ext cx="4886960" cy="1233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i="1"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City-block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805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0"/>
          <p:cNvGrpSpPr/>
          <p:nvPr/>
        </p:nvGrpSpPr>
        <p:grpSpPr>
          <a:xfrm>
            <a:off x="1295399" y="3200399"/>
            <a:ext cx="1828801" cy="1828800"/>
            <a:chOff x="1295399" y="3200399"/>
            <a:chExt cx="1828801" cy="1828800"/>
          </a:xfrm>
        </p:grpSpPr>
        <p:sp>
          <p:nvSpPr>
            <p:cNvPr id="130" name="Google Shape;130;p10"/>
            <p:cNvSpPr/>
            <p:nvPr/>
          </p:nvSpPr>
          <p:spPr>
            <a:xfrm>
              <a:off x="1295399" y="3200399"/>
              <a:ext cx="685800" cy="1828800"/>
            </a:xfrm>
            <a:custGeom>
              <a:rect b="b" l="l" r="r" t="t"/>
              <a:pathLst>
                <a:path extrusionOk="0" h="1828800" w="6858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  <a:path extrusionOk="0" h="1828800" w="685800">
                  <a:moveTo>
                    <a:pt x="0" y="22860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  <a:path extrusionOk="0" h="1828800" w="685800">
                  <a:moveTo>
                    <a:pt x="0" y="457200"/>
                  </a:moveTo>
                  <a:lnTo>
                    <a:pt x="0" y="685800"/>
                  </a:lnTo>
                  <a:lnTo>
                    <a:pt x="228600" y="685800"/>
                  </a:lnTo>
                  <a:lnTo>
                    <a:pt x="228600" y="457200"/>
                  </a:lnTo>
                  <a:lnTo>
                    <a:pt x="0" y="457200"/>
                  </a:lnTo>
                  <a:close/>
                </a:path>
                <a:path extrusionOk="0" h="1828800" w="685800">
                  <a:moveTo>
                    <a:pt x="0" y="685800"/>
                  </a:moveTo>
                  <a:lnTo>
                    <a:pt x="0" y="914400"/>
                  </a:lnTo>
                  <a:lnTo>
                    <a:pt x="228600" y="914400"/>
                  </a:lnTo>
                  <a:lnTo>
                    <a:pt x="228600" y="685800"/>
                  </a:lnTo>
                  <a:lnTo>
                    <a:pt x="0" y="685800"/>
                  </a:lnTo>
                  <a:close/>
                </a:path>
                <a:path extrusionOk="0" h="1828800" w="685800">
                  <a:moveTo>
                    <a:pt x="0" y="914400"/>
                  </a:moveTo>
                  <a:lnTo>
                    <a:pt x="0" y="1143000"/>
                  </a:lnTo>
                  <a:lnTo>
                    <a:pt x="228600" y="1143000"/>
                  </a:lnTo>
                  <a:lnTo>
                    <a:pt x="228600" y="914400"/>
                  </a:lnTo>
                  <a:lnTo>
                    <a:pt x="0" y="914400"/>
                  </a:lnTo>
                  <a:close/>
                </a:path>
                <a:path extrusionOk="0" h="1828800" w="685800">
                  <a:moveTo>
                    <a:pt x="0" y="1143000"/>
                  </a:moveTo>
                  <a:lnTo>
                    <a:pt x="0" y="1371600"/>
                  </a:lnTo>
                  <a:lnTo>
                    <a:pt x="228600" y="1371600"/>
                  </a:lnTo>
                  <a:lnTo>
                    <a:pt x="228600" y="1143000"/>
                  </a:lnTo>
                  <a:lnTo>
                    <a:pt x="0" y="1143000"/>
                  </a:lnTo>
                  <a:close/>
                </a:path>
                <a:path extrusionOk="0" h="1828800" w="685800">
                  <a:moveTo>
                    <a:pt x="0" y="1371600"/>
                  </a:moveTo>
                  <a:lnTo>
                    <a:pt x="0" y="1600200"/>
                  </a:lnTo>
                  <a:lnTo>
                    <a:pt x="228600" y="1600200"/>
                  </a:lnTo>
                  <a:lnTo>
                    <a:pt x="228600" y="1371600"/>
                  </a:lnTo>
                  <a:lnTo>
                    <a:pt x="0" y="1371600"/>
                  </a:lnTo>
                  <a:close/>
                </a:path>
                <a:path extrusionOk="0" h="1828800" w="685800">
                  <a:moveTo>
                    <a:pt x="0" y="1600200"/>
                  </a:moveTo>
                  <a:lnTo>
                    <a:pt x="0" y="1828800"/>
                  </a:lnTo>
                  <a:lnTo>
                    <a:pt x="228600" y="1828800"/>
                  </a:lnTo>
                  <a:lnTo>
                    <a:pt x="228600" y="1600200"/>
                  </a:lnTo>
                  <a:lnTo>
                    <a:pt x="0" y="1600200"/>
                  </a:lnTo>
                  <a:close/>
                </a:path>
                <a:path extrusionOk="0" h="1828800" w="685800">
                  <a:moveTo>
                    <a:pt x="228600" y="0"/>
                  </a:move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lnTo>
                    <a:pt x="228600" y="0"/>
                  </a:lnTo>
                  <a:close/>
                </a:path>
                <a:path extrusionOk="0" h="1828800" w="685800">
                  <a:moveTo>
                    <a:pt x="228600" y="228600"/>
                  </a:moveTo>
                  <a:lnTo>
                    <a:pt x="22860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  <a:path extrusionOk="0" h="1828800" w="685800">
                  <a:moveTo>
                    <a:pt x="228600" y="457200"/>
                  </a:moveTo>
                  <a:lnTo>
                    <a:pt x="228600" y="685800"/>
                  </a:lnTo>
                  <a:lnTo>
                    <a:pt x="457200" y="68580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  <a:path extrusionOk="0" h="1828800" w="685800">
                  <a:moveTo>
                    <a:pt x="228600" y="685800"/>
                  </a:moveTo>
                  <a:lnTo>
                    <a:pt x="228600" y="914400"/>
                  </a:lnTo>
                  <a:lnTo>
                    <a:pt x="457200" y="914400"/>
                  </a:lnTo>
                  <a:lnTo>
                    <a:pt x="457200" y="685800"/>
                  </a:lnTo>
                  <a:lnTo>
                    <a:pt x="228600" y="685800"/>
                  </a:lnTo>
                  <a:close/>
                </a:path>
                <a:path extrusionOk="0" h="1828800" w="685800">
                  <a:moveTo>
                    <a:pt x="228600" y="914400"/>
                  </a:moveTo>
                  <a:lnTo>
                    <a:pt x="228600" y="1143000"/>
                  </a:lnTo>
                  <a:lnTo>
                    <a:pt x="457200" y="1143000"/>
                  </a:lnTo>
                  <a:lnTo>
                    <a:pt x="457200" y="914400"/>
                  </a:lnTo>
                  <a:lnTo>
                    <a:pt x="228600" y="914400"/>
                  </a:lnTo>
                  <a:close/>
                </a:path>
                <a:path extrusionOk="0" h="1828800" w="685800">
                  <a:moveTo>
                    <a:pt x="228600" y="1143000"/>
                  </a:moveTo>
                  <a:lnTo>
                    <a:pt x="228600" y="1371600"/>
                  </a:lnTo>
                  <a:lnTo>
                    <a:pt x="457200" y="1371600"/>
                  </a:lnTo>
                  <a:lnTo>
                    <a:pt x="457200" y="1143000"/>
                  </a:lnTo>
                  <a:lnTo>
                    <a:pt x="228600" y="1143000"/>
                  </a:lnTo>
                  <a:close/>
                </a:path>
                <a:path extrusionOk="0" h="1828800" w="685800">
                  <a:moveTo>
                    <a:pt x="228600" y="1371600"/>
                  </a:moveTo>
                  <a:lnTo>
                    <a:pt x="228600" y="1600200"/>
                  </a:lnTo>
                  <a:lnTo>
                    <a:pt x="457200" y="1600200"/>
                  </a:lnTo>
                  <a:lnTo>
                    <a:pt x="457200" y="1371600"/>
                  </a:lnTo>
                  <a:lnTo>
                    <a:pt x="228600" y="1371600"/>
                  </a:lnTo>
                  <a:close/>
                </a:path>
                <a:path extrusionOk="0" h="1828800" w="685800">
                  <a:moveTo>
                    <a:pt x="228600" y="1600200"/>
                  </a:moveTo>
                  <a:lnTo>
                    <a:pt x="228600" y="1828800"/>
                  </a:lnTo>
                  <a:lnTo>
                    <a:pt x="457200" y="1828800"/>
                  </a:lnTo>
                  <a:lnTo>
                    <a:pt x="457200" y="1600200"/>
                  </a:lnTo>
                  <a:lnTo>
                    <a:pt x="228600" y="1600200"/>
                  </a:lnTo>
                  <a:close/>
                </a:path>
                <a:path extrusionOk="0" h="1828800" w="685800">
                  <a:moveTo>
                    <a:pt x="457200" y="0"/>
                  </a:moveTo>
                  <a:lnTo>
                    <a:pt x="457200" y="228600"/>
                  </a:lnTo>
                  <a:lnTo>
                    <a:pt x="685800" y="228600"/>
                  </a:lnTo>
                  <a:lnTo>
                    <a:pt x="685800" y="0"/>
                  </a:lnTo>
                  <a:lnTo>
                    <a:pt x="45720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52600" y="3429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752600" y="3200399"/>
              <a:ext cx="914400" cy="1828800"/>
            </a:xfrm>
            <a:custGeom>
              <a:rect b="b" l="l" r="r" t="t"/>
              <a:pathLst>
                <a:path extrusionOk="0" h="1828800" w="914400">
                  <a:moveTo>
                    <a:pt x="0" y="22860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  <a:path extrusionOk="0" h="1828800" w="914400">
                  <a:moveTo>
                    <a:pt x="0" y="457200"/>
                  </a:moveTo>
                  <a:lnTo>
                    <a:pt x="0" y="685800"/>
                  </a:lnTo>
                  <a:lnTo>
                    <a:pt x="228600" y="685800"/>
                  </a:lnTo>
                  <a:lnTo>
                    <a:pt x="228600" y="457200"/>
                  </a:lnTo>
                  <a:lnTo>
                    <a:pt x="0" y="457200"/>
                  </a:lnTo>
                  <a:close/>
                </a:path>
                <a:path extrusionOk="0" h="1828800" w="914400">
                  <a:moveTo>
                    <a:pt x="0" y="685800"/>
                  </a:moveTo>
                  <a:lnTo>
                    <a:pt x="0" y="914400"/>
                  </a:lnTo>
                  <a:lnTo>
                    <a:pt x="228600" y="914400"/>
                  </a:lnTo>
                  <a:lnTo>
                    <a:pt x="228600" y="685800"/>
                  </a:lnTo>
                  <a:lnTo>
                    <a:pt x="0" y="685800"/>
                  </a:lnTo>
                  <a:close/>
                </a:path>
                <a:path extrusionOk="0" h="1828800" w="914400">
                  <a:moveTo>
                    <a:pt x="0" y="914400"/>
                  </a:moveTo>
                  <a:lnTo>
                    <a:pt x="0" y="1143000"/>
                  </a:lnTo>
                  <a:lnTo>
                    <a:pt x="228600" y="1143000"/>
                  </a:lnTo>
                  <a:lnTo>
                    <a:pt x="228600" y="914400"/>
                  </a:lnTo>
                  <a:lnTo>
                    <a:pt x="0" y="914400"/>
                  </a:lnTo>
                  <a:close/>
                </a:path>
                <a:path extrusionOk="0" h="1828800" w="914400">
                  <a:moveTo>
                    <a:pt x="0" y="1143000"/>
                  </a:moveTo>
                  <a:lnTo>
                    <a:pt x="0" y="1371600"/>
                  </a:lnTo>
                  <a:lnTo>
                    <a:pt x="228600" y="1371600"/>
                  </a:lnTo>
                  <a:lnTo>
                    <a:pt x="228600" y="1143000"/>
                  </a:lnTo>
                  <a:lnTo>
                    <a:pt x="0" y="1143000"/>
                  </a:lnTo>
                  <a:close/>
                </a:path>
                <a:path extrusionOk="0" h="1828800" w="914400">
                  <a:moveTo>
                    <a:pt x="0" y="1371600"/>
                  </a:moveTo>
                  <a:lnTo>
                    <a:pt x="0" y="1600200"/>
                  </a:lnTo>
                  <a:lnTo>
                    <a:pt x="228600" y="1600200"/>
                  </a:lnTo>
                  <a:lnTo>
                    <a:pt x="228600" y="1371600"/>
                  </a:lnTo>
                  <a:lnTo>
                    <a:pt x="0" y="1371600"/>
                  </a:lnTo>
                  <a:close/>
                </a:path>
                <a:path extrusionOk="0" h="1828800" w="914400">
                  <a:moveTo>
                    <a:pt x="0" y="1600200"/>
                  </a:moveTo>
                  <a:lnTo>
                    <a:pt x="0" y="1828800"/>
                  </a:lnTo>
                  <a:lnTo>
                    <a:pt x="228600" y="1828800"/>
                  </a:lnTo>
                  <a:lnTo>
                    <a:pt x="228600" y="1600200"/>
                  </a:lnTo>
                  <a:lnTo>
                    <a:pt x="0" y="1600200"/>
                  </a:lnTo>
                  <a:close/>
                </a:path>
                <a:path extrusionOk="0" h="1828800" w="914400">
                  <a:moveTo>
                    <a:pt x="228600" y="0"/>
                  </a:move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lnTo>
                    <a:pt x="228600" y="0"/>
                  </a:lnTo>
                  <a:close/>
                </a:path>
                <a:path extrusionOk="0" h="1828800" w="914400">
                  <a:moveTo>
                    <a:pt x="228600" y="228600"/>
                  </a:moveTo>
                  <a:lnTo>
                    <a:pt x="22860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  <a:path extrusionOk="0" h="1828800" w="914400">
                  <a:moveTo>
                    <a:pt x="228600" y="457200"/>
                  </a:moveTo>
                  <a:lnTo>
                    <a:pt x="228600" y="685800"/>
                  </a:lnTo>
                  <a:lnTo>
                    <a:pt x="457200" y="68580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  <a:path extrusionOk="0" h="1828800" w="914400">
                  <a:moveTo>
                    <a:pt x="228600" y="685800"/>
                  </a:moveTo>
                  <a:lnTo>
                    <a:pt x="228600" y="914400"/>
                  </a:lnTo>
                  <a:lnTo>
                    <a:pt x="457200" y="914400"/>
                  </a:lnTo>
                  <a:lnTo>
                    <a:pt x="457200" y="685800"/>
                  </a:lnTo>
                  <a:lnTo>
                    <a:pt x="228600" y="685800"/>
                  </a:lnTo>
                  <a:close/>
                </a:path>
                <a:path extrusionOk="0" h="1828800" w="914400">
                  <a:moveTo>
                    <a:pt x="228600" y="914400"/>
                  </a:moveTo>
                  <a:lnTo>
                    <a:pt x="228600" y="1143000"/>
                  </a:lnTo>
                  <a:lnTo>
                    <a:pt x="457200" y="1143000"/>
                  </a:lnTo>
                  <a:lnTo>
                    <a:pt x="457200" y="914400"/>
                  </a:lnTo>
                  <a:lnTo>
                    <a:pt x="228600" y="914400"/>
                  </a:lnTo>
                  <a:close/>
                </a:path>
                <a:path extrusionOk="0" h="1828800" w="914400">
                  <a:moveTo>
                    <a:pt x="228600" y="1143000"/>
                  </a:moveTo>
                  <a:lnTo>
                    <a:pt x="228600" y="1371600"/>
                  </a:lnTo>
                  <a:lnTo>
                    <a:pt x="457200" y="1371600"/>
                  </a:lnTo>
                  <a:lnTo>
                    <a:pt x="457200" y="1143000"/>
                  </a:lnTo>
                  <a:lnTo>
                    <a:pt x="228600" y="1143000"/>
                  </a:lnTo>
                  <a:close/>
                </a:path>
                <a:path extrusionOk="0" h="1828800" w="914400">
                  <a:moveTo>
                    <a:pt x="228600" y="1371600"/>
                  </a:moveTo>
                  <a:lnTo>
                    <a:pt x="228600" y="1600200"/>
                  </a:lnTo>
                  <a:lnTo>
                    <a:pt x="457200" y="1600200"/>
                  </a:lnTo>
                  <a:lnTo>
                    <a:pt x="457200" y="1371600"/>
                  </a:lnTo>
                  <a:lnTo>
                    <a:pt x="228600" y="1371600"/>
                  </a:lnTo>
                  <a:close/>
                </a:path>
                <a:path extrusionOk="0" h="1828800" w="914400">
                  <a:moveTo>
                    <a:pt x="228600" y="1600200"/>
                  </a:moveTo>
                  <a:lnTo>
                    <a:pt x="228600" y="1828800"/>
                  </a:lnTo>
                  <a:lnTo>
                    <a:pt x="457200" y="1828800"/>
                  </a:lnTo>
                  <a:lnTo>
                    <a:pt x="457200" y="1600200"/>
                  </a:lnTo>
                  <a:lnTo>
                    <a:pt x="228600" y="1600200"/>
                  </a:lnTo>
                  <a:close/>
                </a:path>
                <a:path extrusionOk="0" h="1828800" w="914400">
                  <a:moveTo>
                    <a:pt x="457200" y="0"/>
                  </a:moveTo>
                  <a:lnTo>
                    <a:pt x="457200" y="228600"/>
                  </a:lnTo>
                  <a:lnTo>
                    <a:pt x="685800" y="228600"/>
                  </a:lnTo>
                  <a:lnTo>
                    <a:pt x="685800" y="0"/>
                  </a:lnTo>
                  <a:lnTo>
                    <a:pt x="457200" y="0"/>
                  </a:lnTo>
                  <a:close/>
                </a:path>
                <a:path extrusionOk="0" h="1828800" w="914400">
                  <a:moveTo>
                    <a:pt x="457200" y="228600"/>
                  </a:moveTo>
                  <a:lnTo>
                    <a:pt x="457200" y="457200"/>
                  </a:lnTo>
                  <a:lnTo>
                    <a:pt x="685800" y="457200"/>
                  </a:lnTo>
                  <a:lnTo>
                    <a:pt x="685800" y="228600"/>
                  </a:lnTo>
                  <a:lnTo>
                    <a:pt x="457200" y="228600"/>
                  </a:lnTo>
                  <a:close/>
                </a:path>
                <a:path extrusionOk="0" h="1828800" w="914400">
                  <a:moveTo>
                    <a:pt x="457200" y="457200"/>
                  </a:moveTo>
                  <a:lnTo>
                    <a:pt x="457200" y="685800"/>
                  </a:lnTo>
                  <a:lnTo>
                    <a:pt x="685800" y="685800"/>
                  </a:lnTo>
                  <a:lnTo>
                    <a:pt x="685800" y="457200"/>
                  </a:lnTo>
                  <a:lnTo>
                    <a:pt x="457200" y="457200"/>
                  </a:lnTo>
                  <a:close/>
                </a:path>
                <a:path extrusionOk="0" h="1828800" w="914400">
                  <a:moveTo>
                    <a:pt x="457200" y="685800"/>
                  </a:moveTo>
                  <a:lnTo>
                    <a:pt x="457200" y="914400"/>
                  </a:lnTo>
                  <a:lnTo>
                    <a:pt x="685800" y="914400"/>
                  </a:lnTo>
                  <a:lnTo>
                    <a:pt x="685800" y="685800"/>
                  </a:lnTo>
                  <a:lnTo>
                    <a:pt x="457200" y="685800"/>
                  </a:lnTo>
                  <a:close/>
                </a:path>
                <a:path extrusionOk="0" h="1828800" w="914400">
                  <a:moveTo>
                    <a:pt x="457200" y="914400"/>
                  </a:moveTo>
                  <a:lnTo>
                    <a:pt x="457200" y="1143000"/>
                  </a:lnTo>
                  <a:lnTo>
                    <a:pt x="685800" y="1143000"/>
                  </a:lnTo>
                  <a:lnTo>
                    <a:pt x="685800" y="914400"/>
                  </a:lnTo>
                  <a:lnTo>
                    <a:pt x="457200" y="914400"/>
                  </a:lnTo>
                  <a:close/>
                </a:path>
                <a:path extrusionOk="0" h="1828800" w="914400">
                  <a:moveTo>
                    <a:pt x="457200" y="1143000"/>
                  </a:moveTo>
                  <a:lnTo>
                    <a:pt x="457200" y="1371600"/>
                  </a:lnTo>
                  <a:lnTo>
                    <a:pt x="685800" y="1371600"/>
                  </a:lnTo>
                  <a:lnTo>
                    <a:pt x="685800" y="1143000"/>
                  </a:lnTo>
                  <a:lnTo>
                    <a:pt x="457200" y="1143000"/>
                  </a:lnTo>
                  <a:close/>
                </a:path>
                <a:path extrusionOk="0" h="1828800" w="914400">
                  <a:moveTo>
                    <a:pt x="457200" y="1371600"/>
                  </a:moveTo>
                  <a:lnTo>
                    <a:pt x="457200" y="1600200"/>
                  </a:lnTo>
                  <a:lnTo>
                    <a:pt x="685800" y="1600200"/>
                  </a:lnTo>
                  <a:lnTo>
                    <a:pt x="685800" y="1371600"/>
                  </a:lnTo>
                  <a:lnTo>
                    <a:pt x="457200" y="1371600"/>
                  </a:lnTo>
                  <a:close/>
                </a:path>
                <a:path extrusionOk="0" h="1828800" w="914400">
                  <a:moveTo>
                    <a:pt x="457200" y="1600200"/>
                  </a:moveTo>
                  <a:lnTo>
                    <a:pt x="457200" y="1828800"/>
                  </a:lnTo>
                  <a:lnTo>
                    <a:pt x="685800" y="1828800"/>
                  </a:lnTo>
                  <a:lnTo>
                    <a:pt x="685800" y="1600200"/>
                  </a:lnTo>
                  <a:lnTo>
                    <a:pt x="457200" y="1600200"/>
                  </a:lnTo>
                  <a:close/>
                </a:path>
                <a:path extrusionOk="0" h="1828800" w="914400">
                  <a:moveTo>
                    <a:pt x="685800" y="0"/>
                  </a:moveTo>
                  <a:lnTo>
                    <a:pt x="685800" y="228600"/>
                  </a:lnTo>
                  <a:lnTo>
                    <a:pt x="914400" y="228600"/>
                  </a:lnTo>
                  <a:lnTo>
                    <a:pt x="914400" y="0"/>
                  </a:lnTo>
                  <a:lnTo>
                    <a:pt x="685800" y="0"/>
                  </a:lnTo>
                  <a:close/>
                </a:path>
                <a:path extrusionOk="0" h="1828800" w="914400">
                  <a:moveTo>
                    <a:pt x="685800" y="228600"/>
                  </a:moveTo>
                  <a:lnTo>
                    <a:pt x="685800" y="457200"/>
                  </a:lnTo>
                  <a:lnTo>
                    <a:pt x="914400" y="457200"/>
                  </a:lnTo>
                  <a:lnTo>
                    <a:pt x="914400" y="228600"/>
                  </a:lnTo>
                  <a:lnTo>
                    <a:pt x="685800" y="228600"/>
                  </a:lnTo>
                  <a:close/>
                </a:path>
                <a:path extrusionOk="0" h="1828800" w="914400">
                  <a:moveTo>
                    <a:pt x="685800" y="457200"/>
                  </a:moveTo>
                  <a:lnTo>
                    <a:pt x="685800" y="685800"/>
                  </a:lnTo>
                  <a:lnTo>
                    <a:pt x="914400" y="685800"/>
                  </a:lnTo>
                  <a:lnTo>
                    <a:pt x="914400" y="457200"/>
                  </a:lnTo>
                  <a:lnTo>
                    <a:pt x="685800" y="457200"/>
                  </a:lnTo>
                  <a:close/>
                </a:path>
                <a:path extrusionOk="0" h="1828800" w="914400">
                  <a:moveTo>
                    <a:pt x="685800" y="685800"/>
                  </a:moveTo>
                  <a:lnTo>
                    <a:pt x="685800" y="914400"/>
                  </a:lnTo>
                  <a:lnTo>
                    <a:pt x="914400" y="914400"/>
                  </a:lnTo>
                  <a:lnTo>
                    <a:pt x="914400" y="685800"/>
                  </a:lnTo>
                  <a:lnTo>
                    <a:pt x="685800" y="685800"/>
                  </a:lnTo>
                  <a:close/>
                </a:path>
                <a:path extrusionOk="0" h="1828800" w="914400">
                  <a:moveTo>
                    <a:pt x="685800" y="914400"/>
                  </a:moveTo>
                  <a:lnTo>
                    <a:pt x="685800" y="1143000"/>
                  </a:lnTo>
                  <a:lnTo>
                    <a:pt x="914400" y="1143000"/>
                  </a:lnTo>
                  <a:lnTo>
                    <a:pt x="914400" y="914400"/>
                  </a:lnTo>
                  <a:lnTo>
                    <a:pt x="685800" y="914400"/>
                  </a:lnTo>
                  <a:close/>
                </a:path>
                <a:path extrusionOk="0" h="1828800" w="914400">
                  <a:moveTo>
                    <a:pt x="685800" y="1143000"/>
                  </a:moveTo>
                  <a:lnTo>
                    <a:pt x="685800" y="1371600"/>
                  </a:lnTo>
                  <a:lnTo>
                    <a:pt x="914400" y="1371600"/>
                  </a:lnTo>
                  <a:lnTo>
                    <a:pt x="914400" y="1143000"/>
                  </a:lnTo>
                  <a:lnTo>
                    <a:pt x="685800" y="11430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2438400" y="4572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2438400" y="3200399"/>
              <a:ext cx="685800" cy="1828800"/>
            </a:xfrm>
            <a:custGeom>
              <a:rect b="b" l="l" r="r" t="t"/>
              <a:pathLst>
                <a:path extrusionOk="0" h="1828800" w="685800">
                  <a:moveTo>
                    <a:pt x="0" y="1371600"/>
                  </a:moveTo>
                  <a:lnTo>
                    <a:pt x="0" y="1600200"/>
                  </a:lnTo>
                  <a:lnTo>
                    <a:pt x="228600" y="1600200"/>
                  </a:lnTo>
                  <a:lnTo>
                    <a:pt x="228600" y="1371600"/>
                  </a:lnTo>
                  <a:lnTo>
                    <a:pt x="0" y="1371600"/>
                  </a:lnTo>
                  <a:close/>
                </a:path>
                <a:path extrusionOk="0" h="1828800" w="685800">
                  <a:moveTo>
                    <a:pt x="0" y="1600200"/>
                  </a:moveTo>
                  <a:lnTo>
                    <a:pt x="0" y="1828800"/>
                  </a:lnTo>
                  <a:lnTo>
                    <a:pt x="228600" y="1828800"/>
                  </a:lnTo>
                  <a:lnTo>
                    <a:pt x="228600" y="1600200"/>
                  </a:lnTo>
                  <a:lnTo>
                    <a:pt x="0" y="1600200"/>
                  </a:lnTo>
                  <a:close/>
                </a:path>
                <a:path extrusionOk="0" h="1828800" w="685800">
                  <a:moveTo>
                    <a:pt x="228600" y="0"/>
                  </a:moveTo>
                  <a:lnTo>
                    <a:pt x="228600" y="228600"/>
                  </a:lnTo>
                  <a:lnTo>
                    <a:pt x="457199" y="228600"/>
                  </a:lnTo>
                  <a:lnTo>
                    <a:pt x="457199" y="0"/>
                  </a:lnTo>
                  <a:lnTo>
                    <a:pt x="228600" y="0"/>
                  </a:lnTo>
                  <a:close/>
                </a:path>
                <a:path extrusionOk="0" h="1828800" w="685800">
                  <a:moveTo>
                    <a:pt x="228600" y="228600"/>
                  </a:moveTo>
                  <a:lnTo>
                    <a:pt x="228600" y="457200"/>
                  </a:lnTo>
                  <a:lnTo>
                    <a:pt x="457199" y="457200"/>
                  </a:lnTo>
                  <a:lnTo>
                    <a:pt x="457199" y="228600"/>
                  </a:lnTo>
                  <a:lnTo>
                    <a:pt x="228600" y="228600"/>
                  </a:lnTo>
                  <a:close/>
                </a:path>
                <a:path extrusionOk="0" h="1828800" w="685800">
                  <a:moveTo>
                    <a:pt x="228600" y="457200"/>
                  </a:moveTo>
                  <a:lnTo>
                    <a:pt x="228600" y="685800"/>
                  </a:lnTo>
                  <a:lnTo>
                    <a:pt x="457199" y="685800"/>
                  </a:lnTo>
                  <a:lnTo>
                    <a:pt x="457199" y="457200"/>
                  </a:lnTo>
                  <a:lnTo>
                    <a:pt x="228600" y="457200"/>
                  </a:lnTo>
                  <a:close/>
                </a:path>
                <a:path extrusionOk="0" h="1828800" w="685800">
                  <a:moveTo>
                    <a:pt x="228600" y="685800"/>
                  </a:moveTo>
                  <a:lnTo>
                    <a:pt x="228600" y="914400"/>
                  </a:lnTo>
                  <a:lnTo>
                    <a:pt x="457199" y="914400"/>
                  </a:lnTo>
                  <a:lnTo>
                    <a:pt x="457199" y="685800"/>
                  </a:lnTo>
                  <a:lnTo>
                    <a:pt x="228600" y="685800"/>
                  </a:lnTo>
                  <a:close/>
                </a:path>
                <a:path extrusionOk="0" h="1828800" w="685800">
                  <a:moveTo>
                    <a:pt x="228600" y="914400"/>
                  </a:moveTo>
                  <a:lnTo>
                    <a:pt x="228600" y="1143000"/>
                  </a:lnTo>
                  <a:lnTo>
                    <a:pt x="457199" y="1143000"/>
                  </a:lnTo>
                  <a:lnTo>
                    <a:pt x="457199" y="914400"/>
                  </a:lnTo>
                  <a:lnTo>
                    <a:pt x="228600" y="914400"/>
                  </a:lnTo>
                  <a:close/>
                </a:path>
                <a:path extrusionOk="0" h="1828800" w="685800">
                  <a:moveTo>
                    <a:pt x="228600" y="1143000"/>
                  </a:moveTo>
                  <a:lnTo>
                    <a:pt x="228600" y="1371600"/>
                  </a:lnTo>
                  <a:lnTo>
                    <a:pt x="457199" y="1371600"/>
                  </a:lnTo>
                  <a:lnTo>
                    <a:pt x="457199" y="1143000"/>
                  </a:lnTo>
                  <a:lnTo>
                    <a:pt x="228600" y="1143000"/>
                  </a:lnTo>
                  <a:close/>
                </a:path>
                <a:path extrusionOk="0" h="1828800" w="685800">
                  <a:moveTo>
                    <a:pt x="228600" y="1371600"/>
                  </a:moveTo>
                  <a:lnTo>
                    <a:pt x="228600" y="1600200"/>
                  </a:lnTo>
                  <a:lnTo>
                    <a:pt x="457199" y="1600200"/>
                  </a:lnTo>
                  <a:lnTo>
                    <a:pt x="457199" y="1371600"/>
                  </a:lnTo>
                  <a:lnTo>
                    <a:pt x="228600" y="1371600"/>
                  </a:lnTo>
                  <a:close/>
                </a:path>
                <a:path extrusionOk="0" h="1828800" w="685800">
                  <a:moveTo>
                    <a:pt x="228600" y="1600200"/>
                  </a:moveTo>
                  <a:lnTo>
                    <a:pt x="228600" y="1828800"/>
                  </a:lnTo>
                  <a:lnTo>
                    <a:pt x="457199" y="1828800"/>
                  </a:lnTo>
                  <a:lnTo>
                    <a:pt x="457199" y="1600200"/>
                  </a:lnTo>
                  <a:lnTo>
                    <a:pt x="228600" y="1600200"/>
                  </a:lnTo>
                  <a:close/>
                </a:path>
                <a:path extrusionOk="0" h="1828800" w="685800">
                  <a:moveTo>
                    <a:pt x="457199" y="0"/>
                  </a:moveTo>
                  <a:lnTo>
                    <a:pt x="457199" y="228600"/>
                  </a:lnTo>
                  <a:lnTo>
                    <a:pt x="685799" y="228600"/>
                  </a:lnTo>
                  <a:lnTo>
                    <a:pt x="685799" y="0"/>
                  </a:lnTo>
                  <a:lnTo>
                    <a:pt x="457199" y="0"/>
                  </a:lnTo>
                  <a:close/>
                </a:path>
                <a:path extrusionOk="0" h="1828800" w="685800">
                  <a:moveTo>
                    <a:pt x="457199" y="228600"/>
                  </a:moveTo>
                  <a:lnTo>
                    <a:pt x="457199" y="457200"/>
                  </a:lnTo>
                  <a:lnTo>
                    <a:pt x="685799" y="457200"/>
                  </a:lnTo>
                  <a:lnTo>
                    <a:pt x="685799" y="228600"/>
                  </a:lnTo>
                  <a:lnTo>
                    <a:pt x="457199" y="228600"/>
                  </a:lnTo>
                  <a:close/>
                </a:path>
                <a:path extrusionOk="0" h="1828800" w="685800">
                  <a:moveTo>
                    <a:pt x="457199" y="457200"/>
                  </a:moveTo>
                  <a:lnTo>
                    <a:pt x="457199" y="685800"/>
                  </a:lnTo>
                  <a:lnTo>
                    <a:pt x="685799" y="685800"/>
                  </a:lnTo>
                  <a:lnTo>
                    <a:pt x="685799" y="457200"/>
                  </a:lnTo>
                  <a:lnTo>
                    <a:pt x="457199" y="457200"/>
                  </a:lnTo>
                  <a:close/>
                </a:path>
                <a:path extrusionOk="0" h="1828800" w="685800">
                  <a:moveTo>
                    <a:pt x="457199" y="685800"/>
                  </a:moveTo>
                  <a:lnTo>
                    <a:pt x="457199" y="914400"/>
                  </a:lnTo>
                  <a:lnTo>
                    <a:pt x="685799" y="914400"/>
                  </a:lnTo>
                  <a:lnTo>
                    <a:pt x="685799" y="685800"/>
                  </a:lnTo>
                  <a:lnTo>
                    <a:pt x="457199" y="685800"/>
                  </a:lnTo>
                  <a:close/>
                </a:path>
                <a:path extrusionOk="0" h="1828800" w="685800">
                  <a:moveTo>
                    <a:pt x="457199" y="914400"/>
                  </a:moveTo>
                  <a:lnTo>
                    <a:pt x="457199" y="1143000"/>
                  </a:lnTo>
                  <a:lnTo>
                    <a:pt x="685799" y="1143000"/>
                  </a:lnTo>
                  <a:lnTo>
                    <a:pt x="685799" y="914400"/>
                  </a:lnTo>
                  <a:lnTo>
                    <a:pt x="457199" y="914400"/>
                  </a:lnTo>
                  <a:close/>
                </a:path>
                <a:path extrusionOk="0" h="1828800" w="685800">
                  <a:moveTo>
                    <a:pt x="457199" y="1143000"/>
                  </a:moveTo>
                  <a:lnTo>
                    <a:pt x="457199" y="1371600"/>
                  </a:lnTo>
                  <a:lnTo>
                    <a:pt x="685799" y="1371600"/>
                  </a:lnTo>
                  <a:lnTo>
                    <a:pt x="685799" y="1143000"/>
                  </a:lnTo>
                  <a:lnTo>
                    <a:pt x="457199" y="1143000"/>
                  </a:lnTo>
                  <a:close/>
                </a:path>
                <a:path extrusionOk="0" h="1828800" w="685800">
                  <a:moveTo>
                    <a:pt x="457199" y="1371600"/>
                  </a:moveTo>
                  <a:lnTo>
                    <a:pt x="457199" y="1600200"/>
                  </a:lnTo>
                  <a:lnTo>
                    <a:pt x="685799" y="1600200"/>
                  </a:lnTo>
                  <a:lnTo>
                    <a:pt x="685799" y="1371600"/>
                  </a:lnTo>
                  <a:lnTo>
                    <a:pt x="457199" y="1371600"/>
                  </a:lnTo>
                  <a:close/>
                </a:path>
                <a:path extrusionOk="0" h="1828800" w="685800">
                  <a:moveTo>
                    <a:pt x="457199" y="1600200"/>
                  </a:moveTo>
                  <a:lnTo>
                    <a:pt x="457199" y="1828800"/>
                  </a:lnTo>
                  <a:lnTo>
                    <a:pt x="685799" y="1828800"/>
                  </a:lnTo>
                  <a:lnTo>
                    <a:pt x="685799" y="1600200"/>
                  </a:lnTo>
                  <a:lnTo>
                    <a:pt x="457199" y="16002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872995" y="3543300"/>
              <a:ext cx="718185" cy="1181100"/>
            </a:xfrm>
            <a:custGeom>
              <a:rect b="b" l="l" r="r" t="t"/>
              <a:pathLst>
                <a:path extrusionOk="0" h="1181100" w="718185">
                  <a:moveTo>
                    <a:pt x="0" y="0"/>
                  </a:moveTo>
                  <a:lnTo>
                    <a:pt x="717804" y="1181100"/>
                  </a:lnTo>
                </a:path>
              </a:pathLst>
            </a:custGeom>
            <a:noFill/>
            <a:ln cap="flat" cmpd="sng" w="28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3733800" y="3200399"/>
            <a:ext cx="1828800" cy="1828800"/>
            <a:chOff x="3733800" y="3200399"/>
            <a:chExt cx="1828800" cy="1828800"/>
          </a:xfrm>
        </p:grpSpPr>
        <p:sp>
          <p:nvSpPr>
            <p:cNvPr id="137" name="Google Shape;137;p10"/>
            <p:cNvSpPr/>
            <p:nvPr/>
          </p:nvSpPr>
          <p:spPr>
            <a:xfrm>
              <a:off x="3733800" y="3200399"/>
              <a:ext cx="685800" cy="1828800"/>
            </a:xfrm>
            <a:custGeom>
              <a:rect b="b" l="l" r="r" t="t"/>
              <a:pathLst>
                <a:path extrusionOk="0" h="1828800" w="6858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  <a:path extrusionOk="0" h="1828800" w="685800">
                  <a:moveTo>
                    <a:pt x="0" y="22860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  <a:path extrusionOk="0" h="1828800" w="685800">
                  <a:moveTo>
                    <a:pt x="0" y="457200"/>
                  </a:moveTo>
                  <a:lnTo>
                    <a:pt x="0" y="685800"/>
                  </a:lnTo>
                  <a:lnTo>
                    <a:pt x="228600" y="685800"/>
                  </a:lnTo>
                  <a:lnTo>
                    <a:pt x="228600" y="457200"/>
                  </a:lnTo>
                  <a:lnTo>
                    <a:pt x="0" y="457200"/>
                  </a:lnTo>
                  <a:close/>
                </a:path>
                <a:path extrusionOk="0" h="1828800" w="685800">
                  <a:moveTo>
                    <a:pt x="0" y="685800"/>
                  </a:moveTo>
                  <a:lnTo>
                    <a:pt x="0" y="914400"/>
                  </a:lnTo>
                  <a:lnTo>
                    <a:pt x="228600" y="914400"/>
                  </a:lnTo>
                  <a:lnTo>
                    <a:pt x="228600" y="685800"/>
                  </a:lnTo>
                  <a:lnTo>
                    <a:pt x="0" y="685800"/>
                  </a:lnTo>
                  <a:close/>
                </a:path>
                <a:path extrusionOk="0" h="1828800" w="685800">
                  <a:moveTo>
                    <a:pt x="0" y="914400"/>
                  </a:moveTo>
                  <a:lnTo>
                    <a:pt x="0" y="1143000"/>
                  </a:lnTo>
                  <a:lnTo>
                    <a:pt x="228600" y="1143000"/>
                  </a:lnTo>
                  <a:lnTo>
                    <a:pt x="228600" y="914400"/>
                  </a:lnTo>
                  <a:lnTo>
                    <a:pt x="0" y="914400"/>
                  </a:lnTo>
                  <a:close/>
                </a:path>
                <a:path extrusionOk="0" h="1828800" w="685800">
                  <a:moveTo>
                    <a:pt x="0" y="1143000"/>
                  </a:moveTo>
                  <a:lnTo>
                    <a:pt x="0" y="1371600"/>
                  </a:lnTo>
                  <a:lnTo>
                    <a:pt x="228600" y="1371600"/>
                  </a:lnTo>
                  <a:lnTo>
                    <a:pt x="228600" y="1143000"/>
                  </a:lnTo>
                  <a:lnTo>
                    <a:pt x="0" y="1143000"/>
                  </a:lnTo>
                  <a:close/>
                </a:path>
                <a:path extrusionOk="0" h="1828800" w="685800">
                  <a:moveTo>
                    <a:pt x="0" y="1371600"/>
                  </a:moveTo>
                  <a:lnTo>
                    <a:pt x="0" y="1600200"/>
                  </a:lnTo>
                  <a:lnTo>
                    <a:pt x="228600" y="1600200"/>
                  </a:lnTo>
                  <a:lnTo>
                    <a:pt x="228600" y="1371600"/>
                  </a:lnTo>
                  <a:lnTo>
                    <a:pt x="0" y="1371600"/>
                  </a:lnTo>
                  <a:close/>
                </a:path>
                <a:path extrusionOk="0" h="1828800" w="685800">
                  <a:moveTo>
                    <a:pt x="0" y="1600200"/>
                  </a:moveTo>
                  <a:lnTo>
                    <a:pt x="0" y="1828800"/>
                  </a:lnTo>
                  <a:lnTo>
                    <a:pt x="228600" y="1828800"/>
                  </a:lnTo>
                  <a:lnTo>
                    <a:pt x="228600" y="1600200"/>
                  </a:lnTo>
                  <a:lnTo>
                    <a:pt x="0" y="1600200"/>
                  </a:lnTo>
                  <a:close/>
                </a:path>
                <a:path extrusionOk="0" h="1828800" w="685800">
                  <a:moveTo>
                    <a:pt x="228600" y="0"/>
                  </a:move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lnTo>
                    <a:pt x="228600" y="0"/>
                  </a:lnTo>
                  <a:close/>
                </a:path>
                <a:path extrusionOk="0" h="1828800" w="685800">
                  <a:moveTo>
                    <a:pt x="228600" y="228600"/>
                  </a:moveTo>
                  <a:lnTo>
                    <a:pt x="22860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  <a:path extrusionOk="0" h="1828800" w="685800">
                  <a:moveTo>
                    <a:pt x="228600" y="457200"/>
                  </a:moveTo>
                  <a:lnTo>
                    <a:pt x="228600" y="685800"/>
                  </a:lnTo>
                  <a:lnTo>
                    <a:pt x="457200" y="68580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  <a:path extrusionOk="0" h="1828800" w="685800">
                  <a:moveTo>
                    <a:pt x="228600" y="685800"/>
                  </a:moveTo>
                  <a:lnTo>
                    <a:pt x="228600" y="914400"/>
                  </a:lnTo>
                  <a:lnTo>
                    <a:pt x="457200" y="914400"/>
                  </a:lnTo>
                  <a:lnTo>
                    <a:pt x="457200" y="685800"/>
                  </a:lnTo>
                  <a:lnTo>
                    <a:pt x="228600" y="685800"/>
                  </a:lnTo>
                  <a:close/>
                </a:path>
                <a:path extrusionOk="0" h="1828800" w="685800">
                  <a:moveTo>
                    <a:pt x="228600" y="914400"/>
                  </a:moveTo>
                  <a:lnTo>
                    <a:pt x="228600" y="1143000"/>
                  </a:lnTo>
                  <a:lnTo>
                    <a:pt x="457200" y="1143000"/>
                  </a:lnTo>
                  <a:lnTo>
                    <a:pt x="457200" y="914400"/>
                  </a:lnTo>
                  <a:lnTo>
                    <a:pt x="228600" y="914400"/>
                  </a:lnTo>
                  <a:close/>
                </a:path>
                <a:path extrusionOk="0" h="1828800" w="685800">
                  <a:moveTo>
                    <a:pt x="228600" y="1143000"/>
                  </a:moveTo>
                  <a:lnTo>
                    <a:pt x="228600" y="1371600"/>
                  </a:lnTo>
                  <a:lnTo>
                    <a:pt x="457200" y="1371600"/>
                  </a:lnTo>
                  <a:lnTo>
                    <a:pt x="457200" y="1143000"/>
                  </a:lnTo>
                  <a:lnTo>
                    <a:pt x="228600" y="1143000"/>
                  </a:lnTo>
                  <a:close/>
                </a:path>
                <a:path extrusionOk="0" h="1828800" w="685800">
                  <a:moveTo>
                    <a:pt x="228600" y="1371600"/>
                  </a:moveTo>
                  <a:lnTo>
                    <a:pt x="228600" y="1600200"/>
                  </a:lnTo>
                  <a:lnTo>
                    <a:pt x="457200" y="1600200"/>
                  </a:lnTo>
                  <a:lnTo>
                    <a:pt x="457200" y="1371600"/>
                  </a:lnTo>
                  <a:lnTo>
                    <a:pt x="228600" y="1371600"/>
                  </a:lnTo>
                  <a:close/>
                </a:path>
                <a:path extrusionOk="0" h="1828800" w="685800">
                  <a:moveTo>
                    <a:pt x="228600" y="1600200"/>
                  </a:moveTo>
                  <a:lnTo>
                    <a:pt x="228600" y="1828800"/>
                  </a:lnTo>
                  <a:lnTo>
                    <a:pt x="457200" y="1828800"/>
                  </a:lnTo>
                  <a:lnTo>
                    <a:pt x="457200" y="1600200"/>
                  </a:lnTo>
                  <a:lnTo>
                    <a:pt x="228600" y="1600200"/>
                  </a:lnTo>
                  <a:close/>
                </a:path>
                <a:path extrusionOk="0" h="1828800" w="685800">
                  <a:moveTo>
                    <a:pt x="457200" y="0"/>
                  </a:moveTo>
                  <a:lnTo>
                    <a:pt x="457200" y="228600"/>
                  </a:lnTo>
                  <a:lnTo>
                    <a:pt x="685800" y="228600"/>
                  </a:lnTo>
                  <a:lnTo>
                    <a:pt x="685800" y="0"/>
                  </a:lnTo>
                  <a:lnTo>
                    <a:pt x="45720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4191000" y="3429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4191000" y="3200399"/>
              <a:ext cx="914400" cy="1828800"/>
            </a:xfrm>
            <a:custGeom>
              <a:rect b="b" l="l" r="r" t="t"/>
              <a:pathLst>
                <a:path extrusionOk="0" h="1828800" w="914400">
                  <a:moveTo>
                    <a:pt x="0" y="22860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  <a:path extrusionOk="0" h="1828800" w="914400">
                  <a:moveTo>
                    <a:pt x="0" y="457200"/>
                  </a:moveTo>
                  <a:lnTo>
                    <a:pt x="0" y="685800"/>
                  </a:lnTo>
                  <a:lnTo>
                    <a:pt x="228600" y="685800"/>
                  </a:lnTo>
                  <a:lnTo>
                    <a:pt x="228600" y="457200"/>
                  </a:lnTo>
                  <a:lnTo>
                    <a:pt x="0" y="457200"/>
                  </a:lnTo>
                  <a:close/>
                </a:path>
                <a:path extrusionOk="0" h="1828800" w="914400">
                  <a:moveTo>
                    <a:pt x="0" y="685800"/>
                  </a:moveTo>
                  <a:lnTo>
                    <a:pt x="0" y="914400"/>
                  </a:lnTo>
                  <a:lnTo>
                    <a:pt x="228600" y="914400"/>
                  </a:lnTo>
                  <a:lnTo>
                    <a:pt x="228600" y="685800"/>
                  </a:lnTo>
                  <a:lnTo>
                    <a:pt x="0" y="685800"/>
                  </a:lnTo>
                  <a:close/>
                </a:path>
                <a:path extrusionOk="0" h="1828800" w="914400">
                  <a:moveTo>
                    <a:pt x="0" y="914400"/>
                  </a:moveTo>
                  <a:lnTo>
                    <a:pt x="0" y="1143000"/>
                  </a:lnTo>
                  <a:lnTo>
                    <a:pt x="228600" y="1143000"/>
                  </a:lnTo>
                  <a:lnTo>
                    <a:pt x="228600" y="914400"/>
                  </a:lnTo>
                  <a:lnTo>
                    <a:pt x="0" y="914400"/>
                  </a:lnTo>
                  <a:close/>
                </a:path>
                <a:path extrusionOk="0" h="1828800" w="914400">
                  <a:moveTo>
                    <a:pt x="0" y="1143000"/>
                  </a:moveTo>
                  <a:lnTo>
                    <a:pt x="0" y="1371600"/>
                  </a:lnTo>
                  <a:lnTo>
                    <a:pt x="228600" y="1371600"/>
                  </a:lnTo>
                  <a:lnTo>
                    <a:pt x="228600" y="1143000"/>
                  </a:lnTo>
                  <a:lnTo>
                    <a:pt x="0" y="1143000"/>
                  </a:lnTo>
                  <a:close/>
                </a:path>
                <a:path extrusionOk="0" h="1828800" w="914400">
                  <a:moveTo>
                    <a:pt x="0" y="1371600"/>
                  </a:moveTo>
                  <a:lnTo>
                    <a:pt x="0" y="1600200"/>
                  </a:lnTo>
                  <a:lnTo>
                    <a:pt x="228600" y="1600200"/>
                  </a:lnTo>
                  <a:lnTo>
                    <a:pt x="228600" y="1371600"/>
                  </a:lnTo>
                  <a:lnTo>
                    <a:pt x="0" y="1371600"/>
                  </a:lnTo>
                  <a:close/>
                </a:path>
                <a:path extrusionOk="0" h="1828800" w="914400">
                  <a:moveTo>
                    <a:pt x="0" y="1600200"/>
                  </a:moveTo>
                  <a:lnTo>
                    <a:pt x="0" y="1828800"/>
                  </a:lnTo>
                  <a:lnTo>
                    <a:pt x="228600" y="1828800"/>
                  </a:lnTo>
                  <a:lnTo>
                    <a:pt x="228600" y="1600200"/>
                  </a:lnTo>
                  <a:lnTo>
                    <a:pt x="0" y="1600200"/>
                  </a:lnTo>
                  <a:close/>
                </a:path>
                <a:path extrusionOk="0" h="1828800" w="914400">
                  <a:moveTo>
                    <a:pt x="228600" y="0"/>
                  </a:move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lnTo>
                    <a:pt x="228600" y="0"/>
                  </a:lnTo>
                  <a:close/>
                </a:path>
                <a:path extrusionOk="0" h="1828800" w="914400">
                  <a:moveTo>
                    <a:pt x="228600" y="228600"/>
                  </a:moveTo>
                  <a:lnTo>
                    <a:pt x="22860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  <a:path extrusionOk="0" h="1828800" w="914400">
                  <a:moveTo>
                    <a:pt x="228600" y="457200"/>
                  </a:moveTo>
                  <a:lnTo>
                    <a:pt x="228600" y="685800"/>
                  </a:lnTo>
                  <a:lnTo>
                    <a:pt x="457200" y="68580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  <a:path extrusionOk="0" h="1828800" w="914400">
                  <a:moveTo>
                    <a:pt x="228600" y="685800"/>
                  </a:moveTo>
                  <a:lnTo>
                    <a:pt x="228600" y="914400"/>
                  </a:lnTo>
                  <a:lnTo>
                    <a:pt x="457200" y="914400"/>
                  </a:lnTo>
                  <a:lnTo>
                    <a:pt x="457200" y="685800"/>
                  </a:lnTo>
                  <a:lnTo>
                    <a:pt x="228600" y="685800"/>
                  </a:lnTo>
                  <a:close/>
                </a:path>
                <a:path extrusionOk="0" h="1828800" w="914400">
                  <a:moveTo>
                    <a:pt x="228600" y="914400"/>
                  </a:moveTo>
                  <a:lnTo>
                    <a:pt x="228600" y="1143000"/>
                  </a:lnTo>
                  <a:lnTo>
                    <a:pt x="457200" y="1143000"/>
                  </a:lnTo>
                  <a:lnTo>
                    <a:pt x="457200" y="914400"/>
                  </a:lnTo>
                  <a:lnTo>
                    <a:pt x="228600" y="914400"/>
                  </a:lnTo>
                  <a:close/>
                </a:path>
                <a:path extrusionOk="0" h="1828800" w="914400">
                  <a:moveTo>
                    <a:pt x="228600" y="1143000"/>
                  </a:moveTo>
                  <a:lnTo>
                    <a:pt x="228600" y="1371600"/>
                  </a:lnTo>
                  <a:lnTo>
                    <a:pt x="457200" y="1371600"/>
                  </a:lnTo>
                  <a:lnTo>
                    <a:pt x="457200" y="1143000"/>
                  </a:lnTo>
                  <a:lnTo>
                    <a:pt x="228600" y="1143000"/>
                  </a:lnTo>
                  <a:close/>
                </a:path>
                <a:path extrusionOk="0" h="1828800" w="914400">
                  <a:moveTo>
                    <a:pt x="228600" y="1371600"/>
                  </a:moveTo>
                  <a:lnTo>
                    <a:pt x="228600" y="1600200"/>
                  </a:lnTo>
                  <a:lnTo>
                    <a:pt x="457200" y="1600200"/>
                  </a:lnTo>
                  <a:lnTo>
                    <a:pt x="457200" y="1371600"/>
                  </a:lnTo>
                  <a:lnTo>
                    <a:pt x="228600" y="1371600"/>
                  </a:lnTo>
                  <a:close/>
                </a:path>
                <a:path extrusionOk="0" h="1828800" w="914400">
                  <a:moveTo>
                    <a:pt x="228600" y="1600200"/>
                  </a:moveTo>
                  <a:lnTo>
                    <a:pt x="228600" y="1828800"/>
                  </a:lnTo>
                  <a:lnTo>
                    <a:pt x="457200" y="1828800"/>
                  </a:lnTo>
                  <a:lnTo>
                    <a:pt x="457200" y="1600200"/>
                  </a:lnTo>
                  <a:lnTo>
                    <a:pt x="228600" y="1600200"/>
                  </a:lnTo>
                  <a:close/>
                </a:path>
                <a:path extrusionOk="0" h="1828800" w="914400">
                  <a:moveTo>
                    <a:pt x="457200" y="0"/>
                  </a:moveTo>
                  <a:lnTo>
                    <a:pt x="457200" y="228600"/>
                  </a:lnTo>
                  <a:lnTo>
                    <a:pt x="685800" y="228600"/>
                  </a:lnTo>
                  <a:lnTo>
                    <a:pt x="685800" y="0"/>
                  </a:lnTo>
                  <a:lnTo>
                    <a:pt x="457200" y="0"/>
                  </a:lnTo>
                  <a:close/>
                </a:path>
                <a:path extrusionOk="0" h="1828800" w="914400">
                  <a:moveTo>
                    <a:pt x="457200" y="228600"/>
                  </a:moveTo>
                  <a:lnTo>
                    <a:pt x="457200" y="457200"/>
                  </a:lnTo>
                  <a:lnTo>
                    <a:pt x="685800" y="457200"/>
                  </a:lnTo>
                  <a:lnTo>
                    <a:pt x="685800" y="228600"/>
                  </a:lnTo>
                  <a:lnTo>
                    <a:pt x="457200" y="228600"/>
                  </a:lnTo>
                  <a:close/>
                </a:path>
                <a:path extrusionOk="0" h="1828800" w="914400">
                  <a:moveTo>
                    <a:pt x="457200" y="457200"/>
                  </a:moveTo>
                  <a:lnTo>
                    <a:pt x="457200" y="685800"/>
                  </a:lnTo>
                  <a:lnTo>
                    <a:pt x="685800" y="685800"/>
                  </a:lnTo>
                  <a:lnTo>
                    <a:pt x="685800" y="457200"/>
                  </a:lnTo>
                  <a:lnTo>
                    <a:pt x="457200" y="457200"/>
                  </a:lnTo>
                  <a:close/>
                </a:path>
                <a:path extrusionOk="0" h="1828800" w="914400">
                  <a:moveTo>
                    <a:pt x="457200" y="685800"/>
                  </a:moveTo>
                  <a:lnTo>
                    <a:pt x="457200" y="914400"/>
                  </a:lnTo>
                  <a:lnTo>
                    <a:pt x="685800" y="914400"/>
                  </a:lnTo>
                  <a:lnTo>
                    <a:pt x="685800" y="685800"/>
                  </a:lnTo>
                  <a:lnTo>
                    <a:pt x="457200" y="685800"/>
                  </a:lnTo>
                  <a:close/>
                </a:path>
                <a:path extrusionOk="0" h="1828800" w="914400">
                  <a:moveTo>
                    <a:pt x="457200" y="914400"/>
                  </a:moveTo>
                  <a:lnTo>
                    <a:pt x="457200" y="1143000"/>
                  </a:lnTo>
                  <a:lnTo>
                    <a:pt x="685800" y="1143000"/>
                  </a:lnTo>
                  <a:lnTo>
                    <a:pt x="685800" y="914400"/>
                  </a:lnTo>
                  <a:lnTo>
                    <a:pt x="457200" y="914400"/>
                  </a:lnTo>
                  <a:close/>
                </a:path>
                <a:path extrusionOk="0" h="1828800" w="914400">
                  <a:moveTo>
                    <a:pt x="457200" y="1143000"/>
                  </a:moveTo>
                  <a:lnTo>
                    <a:pt x="457200" y="1371600"/>
                  </a:lnTo>
                  <a:lnTo>
                    <a:pt x="685800" y="1371600"/>
                  </a:lnTo>
                  <a:lnTo>
                    <a:pt x="685800" y="1143000"/>
                  </a:lnTo>
                  <a:lnTo>
                    <a:pt x="457200" y="1143000"/>
                  </a:lnTo>
                  <a:close/>
                </a:path>
                <a:path extrusionOk="0" h="1828800" w="914400">
                  <a:moveTo>
                    <a:pt x="457200" y="1371600"/>
                  </a:moveTo>
                  <a:lnTo>
                    <a:pt x="457200" y="1600200"/>
                  </a:lnTo>
                  <a:lnTo>
                    <a:pt x="685800" y="1600200"/>
                  </a:lnTo>
                  <a:lnTo>
                    <a:pt x="685800" y="1371600"/>
                  </a:lnTo>
                  <a:lnTo>
                    <a:pt x="457200" y="1371600"/>
                  </a:lnTo>
                  <a:close/>
                </a:path>
                <a:path extrusionOk="0" h="1828800" w="914400">
                  <a:moveTo>
                    <a:pt x="457200" y="1600200"/>
                  </a:moveTo>
                  <a:lnTo>
                    <a:pt x="457200" y="1828800"/>
                  </a:lnTo>
                  <a:lnTo>
                    <a:pt x="685800" y="1828800"/>
                  </a:lnTo>
                  <a:lnTo>
                    <a:pt x="685800" y="1600200"/>
                  </a:lnTo>
                  <a:lnTo>
                    <a:pt x="457200" y="1600200"/>
                  </a:lnTo>
                  <a:close/>
                </a:path>
                <a:path extrusionOk="0" h="1828800" w="914400">
                  <a:moveTo>
                    <a:pt x="685800" y="0"/>
                  </a:moveTo>
                  <a:lnTo>
                    <a:pt x="685800" y="228600"/>
                  </a:lnTo>
                  <a:lnTo>
                    <a:pt x="914400" y="228600"/>
                  </a:lnTo>
                  <a:lnTo>
                    <a:pt x="914400" y="0"/>
                  </a:lnTo>
                  <a:lnTo>
                    <a:pt x="685800" y="0"/>
                  </a:lnTo>
                  <a:close/>
                </a:path>
                <a:path extrusionOk="0" h="1828800" w="914400">
                  <a:moveTo>
                    <a:pt x="685800" y="228600"/>
                  </a:moveTo>
                  <a:lnTo>
                    <a:pt x="685800" y="457200"/>
                  </a:lnTo>
                  <a:lnTo>
                    <a:pt x="914400" y="457200"/>
                  </a:lnTo>
                  <a:lnTo>
                    <a:pt x="914400" y="228600"/>
                  </a:lnTo>
                  <a:lnTo>
                    <a:pt x="685800" y="228600"/>
                  </a:lnTo>
                  <a:close/>
                </a:path>
                <a:path extrusionOk="0" h="1828800" w="914400">
                  <a:moveTo>
                    <a:pt x="685800" y="457200"/>
                  </a:moveTo>
                  <a:lnTo>
                    <a:pt x="685800" y="685800"/>
                  </a:lnTo>
                  <a:lnTo>
                    <a:pt x="914400" y="685800"/>
                  </a:lnTo>
                  <a:lnTo>
                    <a:pt x="914400" y="457200"/>
                  </a:lnTo>
                  <a:lnTo>
                    <a:pt x="685800" y="457200"/>
                  </a:lnTo>
                  <a:close/>
                </a:path>
                <a:path extrusionOk="0" h="1828800" w="914400">
                  <a:moveTo>
                    <a:pt x="685800" y="685800"/>
                  </a:moveTo>
                  <a:lnTo>
                    <a:pt x="685800" y="914400"/>
                  </a:lnTo>
                  <a:lnTo>
                    <a:pt x="914400" y="914400"/>
                  </a:lnTo>
                  <a:lnTo>
                    <a:pt x="914400" y="685800"/>
                  </a:lnTo>
                  <a:lnTo>
                    <a:pt x="685800" y="685800"/>
                  </a:lnTo>
                  <a:close/>
                </a:path>
                <a:path extrusionOk="0" h="1828800" w="914400">
                  <a:moveTo>
                    <a:pt x="685800" y="914400"/>
                  </a:moveTo>
                  <a:lnTo>
                    <a:pt x="685800" y="1143000"/>
                  </a:lnTo>
                  <a:lnTo>
                    <a:pt x="914400" y="1143000"/>
                  </a:lnTo>
                  <a:lnTo>
                    <a:pt x="914400" y="914400"/>
                  </a:lnTo>
                  <a:lnTo>
                    <a:pt x="685800" y="914400"/>
                  </a:lnTo>
                  <a:close/>
                </a:path>
                <a:path extrusionOk="0" h="1828800" w="914400">
                  <a:moveTo>
                    <a:pt x="685800" y="1143000"/>
                  </a:moveTo>
                  <a:lnTo>
                    <a:pt x="685800" y="1371600"/>
                  </a:lnTo>
                  <a:lnTo>
                    <a:pt x="914400" y="1371600"/>
                  </a:lnTo>
                  <a:lnTo>
                    <a:pt x="914400" y="1143000"/>
                  </a:lnTo>
                  <a:lnTo>
                    <a:pt x="685800" y="11430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4876800" y="4572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4876800" y="3200399"/>
              <a:ext cx="685800" cy="1828800"/>
            </a:xfrm>
            <a:custGeom>
              <a:rect b="b" l="l" r="r" t="t"/>
              <a:pathLst>
                <a:path extrusionOk="0" h="1828800" w="685800">
                  <a:moveTo>
                    <a:pt x="0" y="1371600"/>
                  </a:moveTo>
                  <a:lnTo>
                    <a:pt x="0" y="1600200"/>
                  </a:lnTo>
                  <a:lnTo>
                    <a:pt x="228600" y="1600200"/>
                  </a:lnTo>
                  <a:lnTo>
                    <a:pt x="228600" y="1371600"/>
                  </a:lnTo>
                  <a:lnTo>
                    <a:pt x="0" y="1371600"/>
                  </a:lnTo>
                  <a:close/>
                </a:path>
                <a:path extrusionOk="0" h="1828800" w="685800">
                  <a:moveTo>
                    <a:pt x="0" y="1600200"/>
                  </a:moveTo>
                  <a:lnTo>
                    <a:pt x="0" y="1828800"/>
                  </a:lnTo>
                  <a:lnTo>
                    <a:pt x="228600" y="1828800"/>
                  </a:lnTo>
                  <a:lnTo>
                    <a:pt x="228600" y="1600200"/>
                  </a:lnTo>
                  <a:lnTo>
                    <a:pt x="0" y="1600200"/>
                  </a:lnTo>
                  <a:close/>
                </a:path>
                <a:path extrusionOk="0" h="1828800" w="685800">
                  <a:moveTo>
                    <a:pt x="228600" y="0"/>
                  </a:move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lnTo>
                    <a:pt x="228600" y="0"/>
                  </a:lnTo>
                  <a:close/>
                </a:path>
                <a:path extrusionOk="0" h="1828800" w="685800">
                  <a:moveTo>
                    <a:pt x="228600" y="228600"/>
                  </a:moveTo>
                  <a:lnTo>
                    <a:pt x="22860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  <a:path extrusionOk="0" h="1828800" w="685800">
                  <a:moveTo>
                    <a:pt x="228600" y="457200"/>
                  </a:moveTo>
                  <a:lnTo>
                    <a:pt x="228600" y="685800"/>
                  </a:lnTo>
                  <a:lnTo>
                    <a:pt x="457200" y="68580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  <a:path extrusionOk="0" h="1828800" w="685800">
                  <a:moveTo>
                    <a:pt x="228600" y="685800"/>
                  </a:moveTo>
                  <a:lnTo>
                    <a:pt x="228600" y="914400"/>
                  </a:lnTo>
                  <a:lnTo>
                    <a:pt x="457200" y="914400"/>
                  </a:lnTo>
                  <a:lnTo>
                    <a:pt x="457200" y="685800"/>
                  </a:lnTo>
                  <a:lnTo>
                    <a:pt x="228600" y="685800"/>
                  </a:lnTo>
                  <a:close/>
                </a:path>
                <a:path extrusionOk="0" h="1828800" w="685800">
                  <a:moveTo>
                    <a:pt x="228600" y="914400"/>
                  </a:moveTo>
                  <a:lnTo>
                    <a:pt x="228600" y="1143000"/>
                  </a:lnTo>
                  <a:lnTo>
                    <a:pt x="457200" y="1143000"/>
                  </a:lnTo>
                  <a:lnTo>
                    <a:pt x="457200" y="914400"/>
                  </a:lnTo>
                  <a:lnTo>
                    <a:pt x="228600" y="914400"/>
                  </a:lnTo>
                  <a:close/>
                </a:path>
                <a:path extrusionOk="0" h="1828800" w="685800">
                  <a:moveTo>
                    <a:pt x="228600" y="1143000"/>
                  </a:moveTo>
                  <a:lnTo>
                    <a:pt x="228600" y="1371600"/>
                  </a:lnTo>
                  <a:lnTo>
                    <a:pt x="457200" y="1371600"/>
                  </a:lnTo>
                  <a:lnTo>
                    <a:pt x="457200" y="1143000"/>
                  </a:lnTo>
                  <a:lnTo>
                    <a:pt x="228600" y="1143000"/>
                  </a:lnTo>
                  <a:close/>
                </a:path>
                <a:path extrusionOk="0" h="1828800" w="685800">
                  <a:moveTo>
                    <a:pt x="228600" y="1371600"/>
                  </a:moveTo>
                  <a:lnTo>
                    <a:pt x="228600" y="1600200"/>
                  </a:lnTo>
                  <a:lnTo>
                    <a:pt x="457200" y="1600200"/>
                  </a:lnTo>
                  <a:lnTo>
                    <a:pt x="457200" y="1371600"/>
                  </a:lnTo>
                  <a:lnTo>
                    <a:pt x="228600" y="1371600"/>
                  </a:lnTo>
                  <a:close/>
                </a:path>
                <a:path extrusionOk="0" h="1828800" w="685800">
                  <a:moveTo>
                    <a:pt x="228600" y="1600200"/>
                  </a:moveTo>
                  <a:lnTo>
                    <a:pt x="228600" y="1828800"/>
                  </a:lnTo>
                  <a:lnTo>
                    <a:pt x="457200" y="1828800"/>
                  </a:lnTo>
                  <a:lnTo>
                    <a:pt x="457200" y="1600200"/>
                  </a:lnTo>
                  <a:lnTo>
                    <a:pt x="228600" y="1600200"/>
                  </a:lnTo>
                  <a:close/>
                </a:path>
                <a:path extrusionOk="0" h="1828800" w="685800">
                  <a:moveTo>
                    <a:pt x="457200" y="0"/>
                  </a:moveTo>
                  <a:lnTo>
                    <a:pt x="457200" y="228600"/>
                  </a:lnTo>
                  <a:lnTo>
                    <a:pt x="685800" y="228600"/>
                  </a:lnTo>
                  <a:lnTo>
                    <a:pt x="685800" y="0"/>
                  </a:lnTo>
                  <a:lnTo>
                    <a:pt x="457200" y="0"/>
                  </a:lnTo>
                  <a:close/>
                </a:path>
                <a:path extrusionOk="0" h="1828800" w="685800">
                  <a:moveTo>
                    <a:pt x="457200" y="228600"/>
                  </a:moveTo>
                  <a:lnTo>
                    <a:pt x="457200" y="457200"/>
                  </a:lnTo>
                  <a:lnTo>
                    <a:pt x="685800" y="457200"/>
                  </a:lnTo>
                  <a:lnTo>
                    <a:pt x="685800" y="228600"/>
                  </a:lnTo>
                  <a:lnTo>
                    <a:pt x="457200" y="228600"/>
                  </a:lnTo>
                  <a:close/>
                </a:path>
                <a:path extrusionOk="0" h="1828800" w="685800">
                  <a:moveTo>
                    <a:pt x="457200" y="457200"/>
                  </a:moveTo>
                  <a:lnTo>
                    <a:pt x="457200" y="685800"/>
                  </a:lnTo>
                  <a:lnTo>
                    <a:pt x="685800" y="685800"/>
                  </a:lnTo>
                  <a:lnTo>
                    <a:pt x="685800" y="457200"/>
                  </a:lnTo>
                  <a:lnTo>
                    <a:pt x="457200" y="457200"/>
                  </a:lnTo>
                  <a:close/>
                </a:path>
                <a:path extrusionOk="0" h="1828800" w="685800">
                  <a:moveTo>
                    <a:pt x="457200" y="685800"/>
                  </a:moveTo>
                  <a:lnTo>
                    <a:pt x="457200" y="914400"/>
                  </a:lnTo>
                  <a:lnTo>
                    <a:pt x="685800" y="914400"/>
                  </a:lnTo>
                  <a:lnTo>
                    <a:pt x="685800" y="685800"/>
                  </a:lnTo>
                  <a:lnTo>
                    <a:pt x="457200" y="685800"/>
                  </a:lnTo>
                  <a:close/>
                </a:path>
                <a:path extrusionOk="0" h="1828800" w="685800">
                  <a:moveTo>
                    <a:pt x="457200" y="914400"/>
                  </a:moveTo>
                  <a:lnTo>
                    <a:pt x="457200" y="1143000"/>
                  </a:lnTo>
                  <a:lnTo>
                    <a:pt x="685800" y="1143000"/>
                  </a:lnTo>
                  <a:lnTo>
                    <a:pt x="685800" y="914400"/>
                  </a:lnTo>
                  <a:lnTo>
                    <a:pt x="457200" y="914400"/>
                  </a:lnTo>
                  <a:close/>
                </a:path>
                <a:path extrusionOk="0" h="1828800" w="685800">
                  <a:moveTo>
                    <a:pt x="457200" y="1143000"/>
                  </a:moveTo>
                  <a:lnTo>
                    <a:pt x="457200" y="1371600"/>
                  </a:lnTo>
                  <a:lnTo>
                    <a:pt x="685800" y="1371600"/>
                  </a:lnTo>
                  <a:lnTo>
                    <a:pt x="685800" y="1143000"/>
                  </a:lnTo>
                  <a:lnTo>
                    <a:pt x="457200" y="1143000"/>
                  </a:lnTo>
                  <a:close/>
                </a:path>
                <a:path extrusionOk="0" h="1828800" w="685800">
                  <a:moveTo>
                    <a:pt x="457200" y="1371600"/>
                  </a:moveTo>
                  <a:lnTo>
                    <a:pt x="457200" y="1600200"/>
                  </a:lnTo>
                  <a:lnTo>
                    <a:pt x="685800" y="1600200"/>
                  </a:lnTo>
                  <a:lnTo>
                    <a:pt x="685800" y="1371600"/>
                  </a:lnTo>
                  <a:lnTo>
                    <a:pt x="457200" y="1371600"/>
                  </a:lnTo>
                  <a:close/>
                </a:path>
                <a:path extrusionOk="0" h="1828800" w="685800">
                  <a:moveTo>
                    <a:pt x="457200" y="1600200"/>
                  </a:moveTo>
                  <a:lnTo>
                    <a:pt x="457200" y="1828800"/>
                  </a:lnTo>
                  <a:lnTo>
                    <a:pt x="685800" y="1828800"/>
                  </a:lnTo>
                  <a:lnTo>
                    <a:pt x="685800" y="1600200"/>
                  </a:lnTo>
                  <a:lnTo>
                    <a:pt x="457200" y="16002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4305300" y="3505200"/>
              <a:ext cx="685800" cy="1219200"/>
            </a:xfrm>
            <a:custGeom>
              <a:rect b="b" l="l" r="r" t="t"/>
              <a:pathLst>
                <a:path extrusionOk="0" h="1219200" w="685800">
                  <a:moveTo>
                    <a:pt x="0" y="0"/>
                  </a:moveTo>
                  <a:lnTo>
                    <a:pt x="0" y="1219200"/>
                  </a:lnTo>
                </a:path>
                <a:path extrusionOk="0" h="1219200" w="685800">
                  <a:moveTo>
                    <a:pt x="0" y="1206246"/>
                  </a:moveTo>
                  <a:lnTo>
                    <a:pt x="685800" y="1206246"/>
                  </a:lnTo>
                </a:path>
              </a:pathLst>
            </a:custGeom>
            <a:noFill/>
            <a:ln cap="flat" cmpd="sng" w="28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0"/>
          <p:cNvGrpSpPr/>
          <p:nvPr/>
        </p:nvGrpSpPr>
        <p:grpSpPr>
          <a:xfrm>
            <a:off x="6172200" y="3200399"/>
            <a:ext cx="1828800" cy="1828800"/>
            <a:chOff x="6172200" y="3200399"/>
            <a:chExt cx="1828800" cy="1828800"/>
          </a:xfrm>
        </p:grpSpPr>
        <p:sp>
          <p:nvSpPr>
            <p:cNvPr id="144" name="Google Shape;144;p10"/>
            <p:cNvSpPr/>
            <p:nvPr/>
          </p:nvSpPr>
          <p:spPr>
            <a:xfrm>
              <a:off x="6172200" y="3200399"/>
              <a:ext cx="685800" cy="1828800"/>
            </a:xfrm>
            <a:custGeom>
              <a:rect b="b" l="l" r="r" t="t"/>
              <a:pathLst>
                <a:path extrusionOk="0" h="1828800" w="685800">
                  <a:moveTo>
                    <a:pt x="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  <a:path extrusionOk="0" h="1828800" w="685800">
                  <a:moveTo>
                    <a:pt x="0" y="22860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  <a:path extrusionOk="0" h="1828800" w="685800">
                  <a:moveTo>
                    <a:pt x="0" y="457200"/>
                  </a:moveTo>
                  <a:lnTo>
                    <a:pt x="0" y="685800"/>
                  </a:lnTo>
                  <a:lnTo>
                    <a:pt x="228600" y="685800"/>
                  </a:lnTo>
                  <a:lnTo>
                    <a:pt x="228600" y="457200"/>
                  </a:lnTo>
                  <a:lnTo>
                    <a:pt x="0" y="457200"/>
                  </a:lnTo>
                  <a:close/>
                </a:path>
                <a:path extrusionOk="0" h="1828800" w="685800">
                  <a:moveTo>
                    <a:pt x="0" y="685800"/>
                  </a:moveTo>
                  <a:lnTo>
                    <a:pt x="0" y="914400"/>
                  </a:lnTo>
                  <a:lnTo>
                    <a:pt x="228600" y="914400"/>
                  </a:lnTo>
                  <a:lnTo>
                    <a:pt x="228600" y="685800"/>
                  </a:lnTo>
                  <a:lnTo>
                    <a:pt x="0" y="685800"/>
                  </a:lnTo>
                  <a:close/>
                </a:path>
                <a:path extrusionOk="0" h="1828800" w="685800">
                  <a:moveTo>
                    <a:pt x="0" y="914400"/>
                  </a:moveTo>
                  <a:lnTo>
                    <a:pt x="0" y="1143000"/>
                  </a:lnTo>
                  <a:lnTo>
                    <a:pt x="228600" y="1143000"/>
                  </a:lnTo>
                  <a:lnTo>
                    <a:pt x="228600" y="914400"/>
                  </a:lnTo>
                  <a:lnTo>
                    <a:pt x="0" y="914400"/>
                  </a:lnTo>
                  <a:close/>
                </a:path>
                <a:path extrusionOk="0" h="1828800" w="685800">
                  <a:moveTo>
                    <a:pt x="0" y="1143000"/>
                  </a:moveTo>
                  <a:lnTo>
                    <a:pt x="0" y="1371600"/>
                  </a:lnTo>
                  <a:lnTo>
                    <a:pt x="228600" y="1371600"/>
                  </a:lnTo>
                  <a:lnTo>
                    <a:pt x="228600" y="1143000"/>
                  </a:lnTo>
                  <a:lnTo>
                    <a:pt x="0" y="1143000"/>
                  </a:lnTo>
                  <a:close/>
                </a:path>
                <a:path extrusionOk="0" h="1828800" w="685800">
                  <a:moveTo>
                    <a:pt x="0" y="1371600"/>
                  </a:moveTo>
                  <a:lnTo>
                    <a:pt x="0" y="1600200"/>
                  </a:lnTo>
                  <a:lnTo>
                    <a:pt x="228600" y="1600200"/>
                  </a:lnTo>
                  <a:lnTo>
                    <a:pt x="228600" y="1371600"/>
                  </a:lnTo>
                  <a:lnTo>
                    <a:pt x="0" y="1371600"/>
                  </a:lnTo>
                  <a:close/>
                </a:path>
                <a:path extrusionOk="0" h="1828800" w="685800">
                  <a:moveTo>
                    <a:pt x="0" y="1600200"/>
                  </a:moveTo>
                  <a:lnTo>
                    <a:pt x="0" y="1828800"/>
                  </a:lnTo>
                  <a:lnTo>
                    <a:pt x="228600" y="1828800"/>
                  </a:lnTo>
                  <a:lnTo>
                    <a:pt x="228600" y="1600200"/>
                  </a:lnTo>
                  <a:lnTo>
                    <a:pt x="0" y="1600200"/>
                  </a:lnTo>
                  <a:close/>
                </a:path>
                <a:path extrusionOk="0" h="1828800" w="685800">
                  <a:moveTo>
                    <a:pt x="228600" y="0"/>
                  </a:move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lnTo>
                    <a:pt x="228600" y="0"/>
                  </a:lnTo>
                  <a:close/>
                </a:path>
                <a:path extrusionOk="0" h="1828800" w="685800">
                  <a:moveTo>
                    <a:pt x="228600" y="228600"/>
                  </a:moveTo>
                  <a:lnTo>
                    <a:pt x="22860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  <a:path extrusionOk="0" h="1828800" w="685800">
                  <a:moveTo>
                    <a:pt x="228600" y="457200"/>
                  </a:moveTo>
                  <a:lnTo>
                    <a:pt x="228600" y="685800"/>
                  </a:lnTo>
                  <a:lnTo>
                    <a:pt x="457200" y="68580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  <a:path extrusionOk="0" h="1828800" w="685800">
                  <a:moveTo>
                    <a:pt x="228600" y="685800"/>
                  </a:moveTo>
                  <a:lnTo>
                    <a:pt x="228600" y="914400"/>
                  </a:lnTo>
                  <a:lnTo>
                    <a:pt x="457200" y="914400"/>
                  </a:lnTo>
                  <a:lnTo>
                    <a:pt x="457200" y="685800"/>
                  </a:lnTo>
                  <a:lnTo>
                    <a:pt x="228600" y="685800"/>
                  </a:lnTo>
                  <a:close/>
                </a:path>
                <a:path extrusionOk="0" h="1828800" w="685800">
                  <a:moveTo>
                    <a:pt x="228600" y="914400"/>
                  </a:moveTo>
                  <a:lnTo>
                    <a:pt x="228600" y="1143000"/>
                  </a:lnTo>
                  <a:lnTo>
                    <a:pt x="457200" y="1143000"/>
                  </a:lnTo>
                  <a:lnTo>
                    <a:pt x="457200" y="914400"/>
                  </a:lnTo>
                  <a:lnTo>
                    <a:pt x="228600" y="914400"/>
                  </a:lnTo>
                  <a:close/>
                </a:path>
                <a:path extrusionOk="0" h="1828800" w="685800">
                  <a:moveTo>
                    <a:pt x="228600" y="1143000"/>
                  </a:moveTo>
                  <a:lnTo>
                    <a:pt x="228600" y="1371600"/>
                  </a:lnTo>
                  <a:lnTo>
                    <a:pt x="457200" y="1371600"/>
                  </a:lnTo>
                  <a:lnTo>
                    <a:pt x="457200" y="1143000"/>
                  </a:lnTo>
                  <a:lnTo>
                    <a:pt x="228600" y="1143000"/>
                  </a:lnTo>
                  <a:close/>
                </a:path>
                <a:path extrusionOk="0" h="1828800" w="685800">
                  <a:moveTo>
                    <a:pt x="228600" y="1371600"/>
                  </a:moveTo>
                  <a:lnTo>
                    <a:pt x="228600" y="1600200"/>
                  </a:lnTo>
                  <a:lnTo>
                    <a:pt x="457200" y="1600200"/>
                  </a:lnTo>
                  <a:lnTo>
                    <a:pt x="457200" y="1371600"/>
                  </a:lnTo>
                  <a:lnTo>
                    <a:pt x="228600" y="1371600"/>
                  </a:lnTo>
                  <a:close/>
                </a:path>
                <a:path extrusionOk="0" h="1828800" w="685800">
                  <a:moveTo>
                    <a:pt x="228600" y="1600200"/>
                  </a:moveTo>
                  <a:lnTo>
                    <a:pt x="228600" y="1828800"/>
                  </a:lnTo>
                  <a:lnTo>
                    <a:pt x="457200" y="1828800"/>
                  </a:lnTo>
                  <a:lnTo>
                    <a:pt x="457200" y="1600200"/>
                  </a:lnTo>
                  <a:lnTo>
                    <a:pt x="228600" y="1600200"/>
                  </a:lnTo>
                  <a:close/>
                </a:path>
                <a:path extrusionOk="0" h="1828800" w="685800">
                  <a:moveTo>
                    <a:pt x="457200" y="0"/>
                  </a:moveTo>
                  <a:lnTo>
                    <a:pt x="457200" y="228600"/>
                  </a:lnTo>
                  <a:lnTo>
                    <a:pt x="685800" y="228600"/>
                  </a:lnTo>
                  <a:lnTo>
                    <a:pt x="685800" y="0"/>
                  </a:lnTo>
                  <a:lnTo>
                    <a:pt x="45720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6629400" y="3429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6629400" y="3200399"/>
              <a:ext cx="914400" cy="1828800"/>
            </a:xfrm>
            <a:custGeom>
              <a:rect b="b" l="l" r="r" t="t"/>
              <a:pathLst>
                <a:path extrusionOk="0" h="1828800" w="914400">
                  <a:moveTo>
                    <a:pt x="0" y="22860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228600"/>
                  </a:lnTo>
                  <a:lnTo>
                    <a:pt x="0" y="228600"/>
                  </a:lnTo>
                  <a:close/>
                </a:path>
                <a:path extrusionOk="0" h="1828800" w="914400">
                  <a:moveTo>
                    <a:pt x="0" y="457200"/>
                  </a:moveTo>
                  <a:lnTo>
                    <a:pt x="0" y="685800"/>
                  </a:lnTo>
                  <a:lnTo>
                    <a:pt x="228600" y="685800"/>
                  </a:lnTo>
                  <a:lnTo>
                    <a:pt x="228600" y="457200"/>
                  </a:lnTo>
                  <a:lnTo>
                    <a:pt x="0" y="457200"/>
                  </a:lnTo>
                  <a:close/>
                </a:path>
                <a:path extrusionOk="0" h="1828800" w="914400">
                  <a:moveTo>
                    <a:pt x="0" y="685800"/>
                  </a:moveTo>
                  <a:lnTo>
                    <a:pt x="0" y="914400"/>
                  </a:lnTo>
                  <a:lnTo>
                    <a:pt x="228600" y="914400"/>
                  </a:lnTo>
                  <a:lnTo>
                    <a:pt x="228600" y="685800"/>
                  </a:lnTo>
                  <a:lnTo>
                    <a:pt x="0" y="685800"/>
                  </a:lnTo>
                  <a:close/>
                </a:path>
                <a:path extrusionOk="0" h="1828800" w="914400">
                  <a:moveTo>
                    <a:pt x="0" y="914400"/>
                  </a:moveTo>
                  <a:lnTo>
                    <a:pt x="0" y="1143000"/>
                  </a:lnTo>
                  <a:lnTo>
                    <a:pt x="228600" y="1143000"/>
                  </a:lnTo>
                  <a:lnTo>
                    <a:pt x="228600" y="914400"/>
                  </a:lnTo>
                  <a:lnTo>
                    <a:pt x="0" y="914400"/>
                  </a:lnTo>
                  <a:close/>
                </a:path>
                <a:path extrusionOk="0" h="1828800" w="914400">
                  <a:moveTo>
                    <a:pt x="0" y="1143000"/>
                  </a:moveTo>
                  <a:lnTo>
                    <a:pt x="0" y="1371600"/>
                  </a:lnTo>
                  <a:lnTo>
                    <a:pt x="228600" y="1371600"/>
                  </a:lnTo>
                  <a:lnTo>
                    <a:pt x="228600" y="1143000"/>
                  </a:lnTo>
                  <a:lnTo>
                    <a:pt x="0" y="1143000"/>
                  </a:lnTo>
                  <a:close/>
                </a:path>
                <a:path extrusionOk="0" h="1828800" w="914400">
                  <a:moveTo>
                    <a:pt x="0" y="1371600"/>
                  </a:moveTo>
                  <a:lnTo>
                    <a:pt x="0" y="1600200"/>
                  </a:lnTo>
                  <a:lnTo>
                    <a:pt x="228600" y="1600200"/>
                  </a:lnTo>
                  <a:lnTo>
                    <a:pt x="228600" y="1371600"/>
                  </a:lnTo>
                  <a:lnTo>
                    <a:pt x="0" y="1371600"/>
                  </a:lnTo>
                  <a:close/>
                </a:path>
                <a:path extrusionOk="0" h="1828800" w="914400">
                  <a:moveTo>
                    <a:pt x="0" y="1600200"/>
                  </a:moveTo>
                  <a:lnTo>
                    <a:pt x="0" y="1828800"/>
                  </a:lnTo>
                  <a:lnTo>
                    <a:pt x="228600" y="1828800"/>
                  </a:lnTo>
                  <a:lnTo>
                    <a:pt x="228600" y="1600200"/>
                  </a:lnTo>
                  <a:lnTo>
                    <a:pt x="0" y="1600200"/>
                  </a:lnTo>
                  <a:close/>
                </a:path>
                <a:path extrusionOk="0" h="1828800" w="914400">
                  <a:moveTo>
                    <a:pt x="228600" y="0"/>
                  </a:move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lnTo>
                    <a:pt x="228600" y="0"/>
                  </a:lnTo>
                  <a:close/>
                </a:path>
                <a:path extrusionOk="0" h="1828800" w="914400">
                  <a:moveTo>
                    <a:pt x="228600" y="228600"/>
                  </a:moveTo>
                  <a:lnTo>
                    <a:pt x="22860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  <a:path extrusionOk="0" h="1828800" w="914400">
                  <a:moveTo>
                    <a:pt x="228600" y="457200"/>
                  </a:moveTo>
                  <a:lnTo>
                    <a:pt x="228600" y="685800"/>
                  </a:lnTo>
                  <a:lnTo>
                    <a:pt x="457200" y="68580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  <a:path extrusionOk="0" h="1828800" w="914400">
                  <a:moveTo>
                    <a:pt x="228600" y="685800"/>
                  </a:moveTo>
                  <a:lnTo>
                    <a:pt x="228600" y="914400"/>
                  </a:lnTo>
                  <a:lnTo>
                    <a:pt x="457200" y="914400"/>
                  </a:lnTo>
                  <a:lnTo>
                    <a:pt x="457200" y="685800"/>
                  </a:lnTo>
                  <a:lnTo>
                    <a:pt x="228600" y="685800"/>
                  </a:lnTo>
                  <a:close/>
                </a:path>
                <a:path extrusionOk="0" h="1828800" w="914400">
                  <a:moveTo>
                    <a:pt x="228600" y="914400"/>
                  </a:moveTo>
                  <a:lnTo>
                    <a:pt x="228600" y="1143000"/>
                  </a:lnTo>
                  <a:lnTo>
                    <a:pt x="457200" y="1143000"/>
                  </a:lnTo>
                  <a:lnTo>
                    <a:pt x="457200" y="914400"/>
                  </a:lnTo>
                  <a:lnTo>
                    <a:pt x="228600" y="914400"/>
                  </a:lnTo>
                  <a:close/>
                </a:path>
                <a:path extrusionOk="0" h="1828800" w="914400">
                  <a:moveTo>
                    <a:pt x="228600" y="1143000"/>
                  </a:moveTo>
                  <a:lnTo>
                    <a:pt x="228600" y="1371600"/>
                  </a:lnTo>
                  <a:lnTo>
                    <a:pt x="457200" y="1371600"/>
                  </a:lnTo>
                  <a:lnTo>
                    <a:pt x="457200" y="1143000"/>
                  </a:lnTo>
                  <a:lnTo>
                    <a:pt x="228600" y="1143000"/>
                  </a:lnTo>
                  <a:close/>
                </a:path>
                <a:path extrusionOk="0" h="1828800" w="914400">
                  <a:moveTo>
                    <a:pt x="228600" y="1371600"/>
                  </a:moveTo>
                  <a:lnTo>
                    <a:pt x="228600" y="1600200"/>
                  </a:lnTo>
                  <a:lnTo>
                    <a:pt x="457200" y="1600200"/>
                  </a:lnTo>
                  <a:lnTo>
                    <a:pt x="457200" y="1371600"/>
                  </a:lnTo>
                  <a:lnTo>
                    <a:pt x="228600" y="1371600"/>
                  </a:lnTo>
                  <a:close/>
                </a:path>
                <a:path extrusionOk="0" h="1828800" w="914400">
                  <a:moveTo>
                    <a:pt x="228600" y="1600200"/>
                  </a:moveTo>
                  <a:lnTo>
                    <a:pt x="228600" y="1828800"/>
                  </a:lnTo>
                  <a:lnTo>
                    <a:pt x="457200" y="1828800"/>
                  </a:lnTo>
                  <a:lnTo>
                    <a:pt x="457200" y="1600200"/>
                  </a:lnTo>
                  <a:lnTo>
                    <a:pt x="228600" y="1600200"/>
                  </a:lnTo>
                  <a:close/>
                </a:path>
                <a:path extrusionOk="0" h="1828800" w="914400">
                  <a:moveTo>
                    <a:pt x="457200" y="0"/>
                  </a:moveTo>
                  <a:lnTo>
                    <a:pt x="457200" y="228600"/>
                  </a:lnTo>
                  <a:lnTo>
                    <a:pt x="685800" y="228600"/>
                  </a:lnTo>
                  <a:lnTo>
                    <a:pt x="685800" y="0"/>
                  </a:lnTo>
                  <a:lnTo>
                    <a:pt x="457200" y="0"/>
                  </a:lnTo>
                  <a:close/>
                </a:path>
                <a:path extrusionOk="0" h="1828800" w="914400">
                  <a:moveTo>
                    <a:pt x="457200" y="228600"/>
                  </a:moveTo>
                  <a:lnTo>
                    <a:pt x="457200" y="457200"/>
                  </a:lnTo>
                  <a:lnTo>
                    <a:pt x="685800" y="457200"/>
                  </a:lnTo>
                  <a:lnTo>
                    <a:pt x="685800" y="228600"/>
                  </a:lnTo>
                  <a:lnTo>
                    <a:pt x="457200" y="228600"/>
                  </a:lnTo>
                  <a:close/>
                </a:path>
                <a:path extrusionOk="0" h="1828800" w="914400">
                  <a:moveTo>
                    <a:pt x="457200" y="457200"/>
                  </a:moveTo>
                  <a:lnTo>
                    <a:pt x="457200" y="685800"/>
                  </a:lnTo>
                  <a:lnTo>
                    <a:pt x="685800" y="685800"/>
                  </a:lnTo>
                  <a:lnTo>
                    <a:pt x="685800" y="457200"/>
                  </a:lnTo>
                  <a:lnTo>
                    <a:pt x="457200" y="457200"/>
                  </a:lnTo>
                  <a:close/>
                </a:path>
                <a:path extrusionOk="0" h="1828800" w="914400">
                  <a:moveTo>
                    <a:pt x="457200" y="685800"/>
                  </a:moveTo>
                  <a:lnTo>
                    <a:pt x="457200" y="914400"/>
                  </a:lnTo>
                  <a:lnTo>
                    <a:pt x="685800" y="914400"/>
                  </a:lnTo>
                  <a:lnTo>
                    <a:pt x="685800" y="685800"/>
                  </a:lnTo>
                  <a:lnTo>
                    <a:pt x="457200" y="685800"/>
                  </a:lnTo>
                  <a:close/>
                </a:path>
                <a:path extrusionOk="0" h="1828800" w="914400">
                  <a:moveTo>
                    <a:pt x="457200" y="914400"/>
                  </a:moveTo>
                  <a:lnTo>
                    <a:pt x="457200" y="1143000"/>
                  </a:lnTo>
                  <a:lnTo>
                    <a:pt x="685800" y="1143000"/>
                  </a:lnTo>
                  <a:lnTo>
                    <a:pt x="685800" y="914400"/>
                  </a:lnTo>
                  <a:lnTo>
                    <a:pt x="457200" y="914400"/>
                  </a:lnTo>
                  <a:close/>
                </a:path>
                <a:path extrusionOk="0" h="1828800" w="914400">
                  <a:moveTo>
                    <a:pt x="457200" y="1143000"/>
                  </a:moveTo>
                  <a:lnTo>
                    <a:pt x="457200" y="1371600"/>
                  </a:lnTo>
                  <a:lnTo>
                    <a:pt x="685800" y="1371600"/>
                  </a:lnTo>
                  <a:lnTo>
                    <a:pt x="685800" y="1143000"/>
                  </a:lnTo>
                  <a:lnTo>
                    <a:pt x="457200" y="1143000"/>
                  </a:lnTo>
                  <a:close/>
                </a:path>
                <a:path extrusionOk="0" h="1828800" w="914400">
                  <a:moveTo>
                    <a:pt x="457200" y="1371600"/>
                  </a:moveTo>
                  <a:lnTo>
                    <a:pt x="457200" y="1600200"/>
                  </a:lnTo>
                  <a:lnTo>
                    <a:pt x="685800" y="1600200"/>
                  </a:lnTo>
                  <a:lnTo>
                    <a:pt x="685800" y="1371600"/>
                  </a:lnTo>
                  <a:lnTo>
                    <a:pt x="457200" y="1371600"/>
                  </a:lnTo>
                  <a:close/>
                </a:path>
                <a:path extrusionOk="0" h="1828800" w="914400">
                  <a:moveTo>
                    <a:pt x="457200" y="1600200"/>
                  </a:moveTo>
                  <a:lnTo>
                    <a:pt x="457200" y="1828800"/>
                  </a:lnTo>
                  <a:lnTo>
                    <a:pt x="685800" y="1828800"/>
                  </a:lnTo>
                  <a:lnTo>
                    <a:pt x="685800" y="1600200"/>
                  </a:lnTo>
                  <a:lnTo>
                    <a:pt x="457200" y="1600200"/>
                  </a:lnTo>
                  <a:close/>
                </a:path>
                <a:path extrusionOk="0" h="1828800" w="914400">
                  <a:moveTo>
                    <a:pt x="685800" y="0"/>
                  </a:moveTo>
                  <a:lnTo>
                    <a:pt x="685800" y="228600"/>
                  </a:lnTo>
                  <a:lnTo>
                    <a:pt x="914400" y="228600"/>
                  </a:lnTo>
                  <a:lnTo>
                    <a:pt x="914400" y="0"/>
                  </a:lnTo>
                  <a:lnTo>
                    <a:pt x="685800" y="0"/>
                  </a:lnTo>
                  <a:close/>
                </a:path>
                <a:path extrusionOk="0" h="1828800" w="914400">
                  <a:moveTo>
                    <a:pt x="685800" y="228600"/>
                  </a:moveTo>
                  <a:lnTo>
                    <a:pt x="685800" y="457200"/>
                  </a:lnTo>
                  <a:lnTo>
                    <a:pt x="914400" y="457200"/>
                  </a:lnTo>
                  <a:lnTo>
                    <a:pt x="914400" y="228600"/>
                  </a:lnTo>
                  <a:lnTo>
                    <a:pt x="685800" y="228600"/>
                  </a:lnTo>
                  <a:close/>
                </a:path>
                <a:path extrusionOk="0" h="1828800" w="914400">
                  <a:moveTo>
                    <a:pt x="685800" y="457200"/>
                  </a:moveTo>
                  <a:lnTo>
                    <a:pt x="685800" y="685800"/>
                  </a:lnTo>
                  <a:lnTo>
                    <a:pt x="914400" y="685800"/>
                  </a:lnTo>
                  <a:lnTo>
                    <a:pt x="914400" y="457200"/>
                  </a:lnTo>
                  <a:lnTo>
                    <a:pt x="685800" y="457200"/>
                  </a:lnTo>
                  <a:close/>
                </a:path>
                <a:path extrusionOk="0" h="1828800" w="914400">
                  <a:moveTo>
                    <a:pt x="685800" y="685800"/>
                  </a:moveTo>
                  <a:lnTo>
                    <a:pt x="685800" y="914400"/>
                  </a:lnTo>
                  <a:lnTo>
                    <a:pt x="914400" y="914400"/>
                  </a:lnTo>
                  <a:lnTo>
                    <a:pt x="914400" y="685800"/>
                  </a:lnTo>
                  <a:lnTo>
                    <a:pt x="685800" y="685800"/>
                  </a:lnTo>
                  <a:close/>
                </a:path>
                <a:path extrusionOk="0" h="1828800" w="914400">
                  <a:moveTo>
                    <a:pt x="685800" y="914400"/>
                  </a:moveTo>
                  <a:lnTo>
                    <a:pt x="685800" y="1143000"/>
                  </a:lnTo>
                  <a:lnTo>
                    <a:pt x="914400" y="1143000"/>
                  </a:lnTo>
                  <a:lnTo>
                    <a:pt x="914400" y="914400"/>
                  </a:lnTo>
                  <a:lnTo>
                    <a:pt x="685800" y="914400"/>
                  </a:lnTo>
                  <a:close/>
                </a:path>
                <a:path extrusionOk="0" h="1828800" w="914400">
                  <a:moveTo>
                    <a:pt x="685800" y="1143000"/>
                  </a:moveTo>
                  <a:lnTo>
                    <a:pt x="685800" y="1371600"/>
                  </a:lnTo>
                  <a:lnTo>
                    <a:pt x="914400" y="1371600"/>
                  </a:lnTo>
                  <a:lnTo>
                    <a:pt x="914400" y="1143000"/>
                  </a:lnTo>
                  <a:lnTo>
                    <a:pt x="685800" y="11430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7315200" y="4572000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228600" y="228600"/>
                  </a:move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7315200" y="3200399"/>
              <a:ext cx="685800" cy="1828800"/>
            </a:xfrm>
            <a:custGeom>
              <a:rect b="b" l="l" r="r" t="t"/>
              <a:pathLst>
                <a:path extrusionOk="0" h="1828800" w="685800">
                  <a:moveTo>
                    <a:pt x="0" y="1371600"/>
                  </a:moveTo>
                  <a:lnTo>
                    <a:pt x="0" y="1600200"/>
                  </a:lnTo>
                  <a:lnTo>
                    <a:pt x="228600" y="1600200"/>
                  </a:lnTo>
                  <a:lnTo>
                    <a:pt x="228600" y="1371600"/>
                  </a:lnTo>
                  <a:lnTo>
                    <a:pt x="0" y="1371600"/>
                  </a:lnTo>
                  <a:close/>
                </a:path>
                <a:path extrusionOk="0" h="1828800" w="685800">
                  <a:moveTo>
                    <a:pt x="0" y="1600200"/>
                  </a:moveTo>
                  <a:lnTo>
                    <a:pt x="0" y="1828800"/>
                  </a:lnTo>
                  <a:lnTo>
                    <a:pt x="228600" y="1828800"/>
                  </a:lnTo>
                  <a:lnTo>
                    <a:pt x="228600" y="1600200"/>
                  </a:lnTo>
                  <a:lnTo>
                    <a:pt x="0" y="1600200"/>
                  </a:lnTo>
                  <a:close/>
                </a:path>
                <a:path extrusionOk="0" h="1828800" w="685800">
                  <a:moveTo>
                    <a:pt x="228600" y="0"/>
                  </a:move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0"/>
                  </a:lnTo>
                  <a:lnTo>
                    <a:pt x="228600" y="0"/>
                  </a:lnTo>
                  <a:close/>
                </a:path>
                <a:path extrusionOk="0" h="1828800" w="685800">
                  <a:moveTo>
                    <a:pt x="228600" y="228600"/>
                  </a:moveTo>
                  <a:lnTo>
                    <a:pt x="22860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228600" y="228600"/>
                  </a:lnTo>
                  <a:close/>
                </a:path>
                <a:path extrusionOk="0" h="1828800" w="685800">
                  <a:moveTo>
                    <a:pt x="228600" y="457200"/>
                  </a:moveTo>
                  <a:lnTo>
                    <a:pt x="228600" y="685800"/>
                  </a:lnTo>
                  <a:lnTo>
                    <a:pt x="457200" y="68580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  <a:path extrusionOk="0" h="1828800" w="685800">
                  <a:moveTo>
                    <a:pt x="228600" y="685800"/>
                  </a:moveTo>
                  <a:lnTo>
                    <a:pt x="228600" y="914400"/>
                  </a:lnTo>
                  <a:lnTo>
                    <a:pt x="457200" y="914400"/>
                  </a:lnTo>
                  <a:lnTo>
                    <a:pt x="457200" y="685800"/>
                  </a:lnTo>
                  <a:lnTo>
                    <a:pt x="228600" y="685800"/>
                  </a:lnTo>
                  <a:close/>
                </a:path>
                <a:path extrusionOk="0" h="1828800" w="685800">
                  <a:moveTo>
                    <a:pt x="228600" y="914400"/>
                  </a:moveTo>
                  <a:lnTo>
                    <a:pt x="228600" y="1143000"/>
                  </a:lnTo>
                  <a:lnTo>
                    <a:pt x="457200" y="1143000"/>
                  </a:lnTo>
                  <a:lnTo>
                    <a:pt x="457200" y="914400"/>
                  </a:lnTo>
                  <a:lnTo>
                    <a:pt x="228600" y="914400"/>
                  </a:lnTo>
                  <a:close/>
                </a:path>
                <a:path extrusionOk="0" h="1828800" w="685800">
                  <a:moveTo>
                    <a:pt x="228600" y="1143000"/>
                  </a:moveTo>
                  <a:lnTo>
                    <a:pt x="228600" y="1371600"/>
                  </a:lnTo>
                  <a:lnTo>
                    <a:pt x="457200" y="1371600"/>
                  </a:lnTo>
                  <a:lnTo>
                    <a:pt x="457200" y="1143000"/>
                  </a:lnTo>
                  <a:lnTo>
                    <a:pt x="228600" y="1143000"/>
                  </a:lnTo>
                  <a:close/>
                </a:path>
                <a:path extrusionOk="0" h="1828800" w="685800">
                  <a:moveTo>
                    <a:pt x="228600" y="1371600"/>
                  </a:moveTo>
                  <a:lnTo>
                    <a:pt x="228600" y="1600200"/>
                  </a:lnTo>
                  <a:lnTo>
                    <a:pt x="457200" y="1600200"/>
                  </a:lnTo>
                  <a:lnTo>
                    <a:pt x="457200" y="1371600"/>
                  </a:lnTo>
                  <a:lnTo>
                    <a:pt x="228600" y="1371600"/>
                  </a:lnTo>
                  <a:close/>
                </a:path>
                <a:path extrusionOk="0" h="1828800" w="685800">
                  <a:moveTo>
                    <a:pt x="228600" y="1600200"/>
                  </a:moveTo>
                  <a:lnTo>
                    <a:pt x="228600" y="1828800"/>
                  </a:lnTo>
                  <a:lnTo>
                    <a:pt x="457200" y="1828800"/>
                  </a:lnTo>
                  <a:lnTo>
                    <a:pt x="457200" y="1600200"/>
                  </a:lnTo>
                  <a:lnTo>
                    <a:pt x="228600" y="1600200"/>
                  </a:lnTo>
                  <a:close/>
                </a:path>
                <a:path extrusionOk="0" h="1828800" w="685800">
                  <a:moveTo>
                    <a:pt x="457200" y="0"/>
                  </a:moveTo>
                  <a:lnTo>
                    <a:pt x="457200" y="228600"/>
                  </a:lnTo>
                  <a:lnTo>
                    <a:pt x="685800" y="228600"/>
                  </a:lnTo>
                  <a:lnTo>
                    <a:pt x="685800" y="0"/>
                  </a:lnTo>
                  <a:lnTo>
                    <a:pt x="457200" y="0"/>
                  </a:lnTo>
                  <a:close/>
                </a:path>
                <a:path extrusionOk="0" h="1828800" w="685800">
                  <a:moveTo>
                    <a:pt x="457200" y="228600"/>
                  </a:moveTo>
                  <a:lnTo>
                    <a:pt x="457200" y="457200"/>
                  </a:lnTo>
                  <a:lnTo>
                    <a:pt x="685800" y="457200"/>
                  </a:lnTo>
                  <a:lnTo>
                    <a:pt x="685800" y="228600"/>
                  </a:lnTo>
                  <a:lnTo>
                    <a:pt x="457200" y="228600"/>
                  </a:lnTo>
                  <a:close/>
                </a:path>
                <a:path extrusionOk="0" h="1828800" w="685800">
                  <a:moveTo>
                    <a:pt x="457200" y="457200"/>
                  </a:moveTo>
                  <a:lnTo>
                    <a:pt x="457200" y="685800"/>
                  </a:lnTo>
                  <a:lnTo>
                    <a:pt x="685800" y="685800"/>
                  </a:lnTo>
                  <a:lnTo>
                    <a:pt x="685800" y="457200"/>
                  </a:lnTo>
                  <a:lnTo>
                    <a:pt x="457200" y="457200"/>
                  </a:lnTo>
                  <a:close/>
                </a:path>
                <a:path extrusionOk="0" h="1828800" w="685800">
                  <a:moveTo>
                    <a:pt x="457200" y="685800"/>
                  </a:moveTo>
                  <a:lnTo>
                    <a:pt x="457200" y="914400"/>
                  </a:lnTo>
                  <a:lnTo>
                    <a:pt x="685800" y="914400"/>
                  </a:lnTo>
                  <a:lnTo>
                    <a:pt x="685800" y="685800"/>
                  </a:lnTo>
                  <a:lnTo>
                    <a:pt x="457200" y="685800"/>
                  </a:lnTo>
                  <a:close/>
                </a:path>
                <a:path extrusionOk="0" h="1828800" w="685800">
                  <a:moveTo>
                    <a:pt x="457200" y="914400"/>
                  </a:moveTo>
                  <a:lnTo>
                    <a:pt x="457200" y="1143000"/>
                  </a:lnTo>
                  <a:lnTo>
                    <a:pt x="685800" y="1143000"/>
                  </a:lnTo>
                  <a:lnTo>
                    <a:pt x="685800" y="914400"/>
                  </a:lnTo>
                  <a:lnTo>
                    <a:pt x="457200" y="914400"/>
                  </a:lnTo>
                  <a:close/>
                </a:path>
                <a:path extrusionOk="0" h="1828800" w="685800">
                  <a:moveTo>
                    <a:pt x="457200" y="1143000"/>
                  </a:moveTo>
                  <a:lnTo>
                    <a:pt x="457200" y="1371600"/>
                  </a:lnTo>
                  <a:lnTo>
                    <a:pt x="685800" y="1371600"/>
                  </a:lnTo>
                  <a:lnTo>
                    <a:pt x="685800" y="1143000"/>
                  </a:lnTo>
                  <a:lnTo>
                    <a:pt x="457200" y="1143000"/>
                  </a:lnTo>
                  <a:close/>
                </a:path>
                <a:path extrusionOk="0" h="1828800" w="685800">
                  <a:moveTo>
                    <a:pt x="457200" y="1371600"/>
                  </a:moveTo>
                  <a:lnTo>
                    <a:pt x="457200" y="1600200"/>
                  </a:lnTo>
                  <a:lnTo>
                    <a:pt x="685800" y="1600200"/>
                  </a:lnTo>
                  <a:lnTo>
                    <a:pt x="685800" y="1371600"/>
                  </a:lnTo>
                  <a:lnTo>
                    <a:pt x="457200" y="1371600"/>
                  </a:lnTo>
                  <a:close/>
                </a:path>
                <a:path extrusionOk="0" h="1828800" w="685800">
                  <a:moveTo>
                    <a:pt x="457200" y="1600200"/>
                  </a:moveTo>
                  <a:lnTo>
                    <a:pt x="457200" y="1828800"/>
                  </a:lnTo>
                  <a:lnTo>
                    <a:pt x="685800" y="1828800"/>
                  </a:lnTo>
                  <a:lnTo>
                    <a:pt x="685800" y="1600200"/>
                  </a:lnTo>
                  <a:lnTo>
                    <a:pt x="457200" y="16002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6743700" y="3511295"/>
              <a:ext cx="0" cy="1219200"/>
            </a:xfrm>
            <a:custGeom>
              <a:rect b="b" l="l" r="r" t="t"/>
              <a:pathLst>
                <a:path extrusionOk="0" h="1219200" w="1200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noFill/>
            <a:ln cap="flat" cmpd="sng" w="28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0"/>
          <p:cNvSpPr txBox="1"/>
          <p:nvPr/>
        </p:nvSpPr>
        <p:spPr>
          <a:xfrm>
            <a:off x="1508252" y="5283200"/>
            <a:ext cx="12579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5748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Euclidean  Chessboard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5056732" y="5283200"/>
            <a:ext cx="10242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City-block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Area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765301" y="1441958"/>
            <a:ext cx="629729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area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number of pixels in a shape.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765301" y="4105132"/>
            <a:ext cx="6650355" cy="1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825">
            <a:spAutoFit/>
          </a:bodyPr>
          <a:lstStyle/>
          <a:p>
            <a:pPr indent="0" lvl="0" marL="19443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 Area	Convex Area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7916"/>
              </a:lnSpc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convex area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object is the area of the  convex hull that encloses the object.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11"/>
          <p:cNvGrpSpPr/>
          <p:nvPr/>
        </p:nvGrpSpPr>
        <p:grpSpPr>
          <a:xfrm>
            <a:off x="4953000" y="1828800"/>
            <a:ext cx="2821533" cy="2436876"/>
            <a:chOff x="4953000" y="1828800"/>
            <a:chExt cx="2821533" cy="2436876"/>
          </a:xfrm>
        </p:grpSpPr>
        <p:sp>
          <p:nvSpPr>
            <p:cNvPr id="161" name="Google Shape;161;p11"/>
            <p:cNvSpPr/>
            <p:nvPr/>
          </p:nvSpPr>
          <p:spPr>
            <a:xfrm>
              <a:off x="4953000" y="1828800"/>
              <a:ext cx="2821533" cy="243687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420837" y="2013204"/>
              <a:ext cx="2015489" cy="1898650"/>
            </a:xfrm>
            <a:custGeom>
              <a:rect b="b" l="l" r="r" t="t"/>
              <a:pathLst>
                <a:path extrusionOk="0" h="1898650" w="2015490">
                  <a:moveTo>
                    <a:pt x="2002566" y="1072895"/>
                  </a:moveTo>
                  <a:lnTo>
                    <a:pt x="2006976" y="1025930"/>
                  </a:lnTo>
                  <a:lnTo>
                    <a:pt x="2012190" y="975557"/>
                  </a:lnTo>
                  <a:lnTo>
                    <a:pt x="2015329" y="923829"/>
                  </a:lnTo>
                  <a:lnTo>
                    <a:pt x="2013516" y="872800"/>
                  </a:lnTo>
                  <a:lnTo>
                    <a:pt x="2003871" y="824522"/>
                  </a:lnTo>
                  <a:lnTo>
                    <a:pt x="1983516" y="781049"/>
                  </a:lnTo>
                  <a:lnTo>
                    <a:pt x="1970641" y="745154"/>
                  </a:lnTo>
                  <a:lnTo>
                    <a:pt x="1954831" y="704059"/>
                  </a:lnTo>
                  <a:lnTo>
                    <a:pt x="1936512" y="658698"/>
                  </a:lnTo>
                  <a:lnTo>
                    <a:pt x="1916109" y="610006"/>
                  </a:lnTo>
                  <a:lnTo>
                    <a:pt x="1894046" y="558918"/>
                  </a:lnTo>
                  <a:lnTo>
                    <a:pt x="1870749" y="506370"/>
                  </a:lnTo>
                  <a:lnTo>
                    <a:pt x="1846642" y="453294"/>
                  </a:lnTo>
                  <a:lnTo>
                    <a:pt x="1822150" y="400627"/>
                  </a:lnTo>
                  <a:lnTo>
                    <a:pt x="1797698" y="349303"/>
                  </a:lnTo>
                  <a:lnTo>
                    <a:pt x="1773710" y="300256"/>
                  </a:lnTo>
                  <a:lnTo>
                    <a:pt x="1750613" y="254422"/>
                  </a:lnTo>
                  <a:lnTo>
                    <a:pt x="1728830" y="212735"/>
                  </a:lnTo>
                  <a:lnTo>
                    <a:pt x="1708787" y="176130"/>
                  </a:lnTo>
                  <a:lnTo>
                    <a:pt x="1659495" y="100712"/>
                  </a:lnTo>
                  <a:lnTo>
                    <a:pt x="1631813" y="68537"/>
                  </a:lnTo>
                  <a:lnTo>
                    <a:pt x="1564526" y="30595"/>
                  </a:lnTo>
                  <a:lnTo>
                    <a:pt x="1513362" y="19050"/>
                  </a:lnTo>
                  <a:lnTo>
                    <a:pt x="1469547" y="16180"/>
                  </a:lnTo>
                  <a:lnTo>
                    <a:pt x="1424589" y="8667"/>
                  </a:lnTo>
                  <a:lnTo>
                    <a:pt x="1379631" y="1583"/>
                  </a:lnTo>
                  <a:lnTo>
                    <a:pt x="1335816" y="0"/>
                  </a:lnTo>
                  <a:lnTo>
                    <a:pt x="1306290" y="9061"/>
                  </a:lnTo>
                  <a:lnTo>
                    <a:pt x="1234227" y="32101"/>
                  </a:lnTo>
                  <a:lnTo>
                    <a:pt x="1192448" y="45820"/>
                  </a:lnTo>
                  <a:lnTo>
                    <a:pt x="1147345" y="60831"/>
                  </a:lnTo>
                  <a:lnTo>
                    <a:pt x="1099295" y="77005"/>
                  </a:lnTo>
                  <a:lnTo>
                    <a:pt x="1048678" y="94210"/>
                  </a:lnTo>
                  <a:lnTo>
                    <a:pt x="995873" y="112318"/>
                  </a:lnTo>
                  <a:lnTo>
                    <a:pt x="941260" y="131197"/>
                  </a:lnTo>
                  <a:lnTo>
                    <a:pt x="885218" y="150719"/>
                  </a:lnTo>
                  <a:lnTo>
                    <a:pt x="828126" y="170753"/>
                  </a:lnTo>
                  <a:lnTo>
                    <a:pt x="770363" y="191168"/>
                  </a:lnTo>
                  <a:lnTo>
                    <a:pt x="712309" y="211835"/>
                  </a:lnTo>
                  <a:lnTo>
                    <a:pt x="654343" y="232625"/>
                  </a:lnTo>
                  <a:lnTo>
                    <a:pt x="596845" y="253405"/>
                  </a:lnTo>
                  <a:lnTo>
                    <a:pt x="540192" y="274048"/>
                  </a:lnTo>
                  <a:lnTo>
                    <a:pt x="484766" y="294421"/>
                  </a:lnTo>
                  <a:lnTo>
                    <a:pt x="430944" y="314397"/>
                  </a:lnTo>
                  <a:lnTo>
                    <a:pt x="379107" y="333844"/>
                  </a:lnTo>
                  <a:lnTo>
                    <a:pt x="329633" y="352632"/>
                  </a:lnTo>
                  <a:lnTo>
                    <a:pt x="282901" y="370631"/>
                  </a:lnTo>
                  <a:lnTo>
                    <a:pt x="239292" y="387712"/>
                  </a:lnTo>
                  <a:lnTo>
                    <a:pt x="199185" y="403744"/>
                  </a:lnTo>
                  <a:lnTo>
                    <a:pt x="162958" y="418597"/>
                  </a:lnTo>
                  <a:lnTo>
                    <a:pt x="103662" y="444245"/>
                  </a:lnTo>
                  <a:lnTo>
                    <a:pt x="79099" y="476642"/>
                  </a:lnTo>
                  <a:lnTo>
                    <a:pt x="63752" y="511968"/>
                  </a:lnTo>
                  <a:lnTo>
                    <a:pt x="52548" y="550009"/>
                  </a:lnTo>
                  <a:lnTo>
                    <a:pt x="40416" y="590550"/>
                  </a:lnTo>
                  <a:lnTo>
                    <a:pt x="31785" y="668104"/>
                  </a:lnTo>
                  <a:lnTo>
                    <a:pt x="27243" y="716466"/>
                  </a:lnTo>
                  <a:lnTo>
                    <a:pt x="22712" y="769532"/>
                  </a:lnTo>
                  <a:lnTo>
                    <a:pt x="18312" y="826041"/>
                  </a:lnTo>
                  <a:lnTo>
                    <a:pt x="14164" y="884729"/>
                  </a:lnTo>
                  <a:lnTo>
                    <a:pt x="10388" y="944332"/>
                  </a:lnTo>
                  <a:lnTo>
                    <a:pt x="7106" y="1003587"/>
                  </a:lnTo>
                  <a:lnTo>
                    <a:pt x="4437" y="1061232"/>
                  </a:lnTo>
                  <a:lnTo>
                    <a:pt x="2503" y="1116003"/>
                  </a:lnTo>
                  <a:lnTo>
                    <a:pt x="1425" y="1166637"/>
                  </a:lnTo>
                  <a:lnTo>
                    <a:pt x="1322" y="1211871"/>
                  </a:lnTo>
                  <a:lnTo>
                    <a:pt x="2316" y="1250442"/>
                  </a:lnTo>
                  <a:lnTo>
                    <a:pt x="0" y="1317845"/>
                  </a:lnTo>
                  <a:lnTo>
                    <a:pt x="12131" y="1375080"/>
                  </a:lnTo>
                  <a:lnTo>
                    <a:pt x="33040" y="1422769"/>
                  </a:lnTo>
                  <a:lnTo>
                    <a:pt x="57058" y="1461534"/>
                  </a:lnTo>
                  <a:lnTo>
                    <a:pt x="104080" y="1504259"/>
                  </a:lnTo>
                  <a:lnTo>
                    <a:pt x="169794" y="1531554"/>
                  </a:lnTo>
                  <a:lnTo>
                    <a:pt x="209182" y="1546404"/>
                  </a:lnTo>
                  <a:lnTo>
                    <a:pt x="252416" y="1561935"/>
                  </a:lnTo>
                  <a:lnTo>
                    <a:pt x="299114" y="1578055"/>
                  </a:lnTo>
                  <a:lnTo>
                    <a:pt x="348895" y="1594675"/>
                  </a:lnTo>
                  <a:lnTo>
                    <a:pt x="401377" y="1611703"/>
                  </a:lnTo>
                  <a:lnTo>
                    <a:pt x="456180" y="1629048"/>
                  </a:lnTo>
                  <a:lnTo>
                    <a:pt x="512921" y="1646620"/>
                  </a:lnTo>
                  <a:lnTo>
                    <a:pt x="571220" y="1664327"/>
                  </a:lnTo>
                  <a:lnTo>
                    <a:pt x="630695" y="1682080"/>
                  </a:lnTo>
                  <a:lnTo>
                    <a:pt x="690965" y="1699787"/>
                  </a:lnTo>
                  <a:lnTo>
                    <a:pt x="751648" y="1717357"/>
                  </a:lnTo>
                  <a:lnTo>
                    <a:pt x="812363" y="1734700"/>
                  </a:lnTo>
                  <a:lnTo>
                    <a:pt x="872729" y="1751724"/>
                  </a:lnTo>
                  <a:lnTo>
                    <a:pt x="932364" y="1768340"/>
                  </a:lnTo>
                  <a:lnTo>
                    <a:pt x="990887" y="1784455"/>
                  </a:lnTo>
                  <a:lnTo>
                    <a:pt x="1047917" y="1799980"/>
                  </a:lnTo>
                  <a:lnTo>
                    <a:pt x="1103073" y="1814824"/>
                  </a:lnTo>
                  <a:lnTo>
                    <a:pt x="1155972" y="1828895"/>
                  </a:lnTo>
                  <a:lnTo>
                    <a:pt x="1206234" y="1842103"/>
                  </a:lnTo>
                  <a:lnTo>
                    <a:pt x="1253477" y="1854357"/>
                  </a:lnTo>
                  <a:lnTo>
                    <a:pt x="1297321" y="1865567"/>
                  </a:lnTo>
                  <a:lnTo>
                    <a:pt x="1337382" y="1875641"/>
                  </a:lnTo>
                  <a:lnTo>
                    <a:pt x="1404636" y="1892019"/>
                  </a:lnTo>
                  <a:lnTo>
                    <a:pt x="1431066" y="1898141"/>
                  </a:lnTo>
                  <a:lnTo>
                    <a:pt x="1476196" y="1866758"/>
                  </a:lnTo>
                  <a:lnTo>
                    <a:pt x="1519103" y="1832679"/>
                  </a:lnTo>
                  <a:lnTo>
                    <a:pt x="1559855" y="1796205"/>
                  </a:lnTo>
                  <a:lnTo>
                    <a:pt x="1598520" y="1757636"/>
                  </a:lnTo>
                  <a:lnTo>
                    <a:pt x="1635167" y="1717274"/>
                  </a:lnTo>
                  <a:lnTo>
                    <a:pt x="1669863" y="1675420"/>
                  </a:lnTo>
                  <a:lnTo>
                    <a:pt x="1702677" y="1632373"/>
                  </a:lnTo>
                  <a:lnTo>
                    <a:pt x="1733676" y="1588434"/>
                  </a:lnTo>
                  <a:lnTo>
                    <a:pt x="1762929" y="1543905"/>
                  </a:lnTo>
                  <a:lnTo>
                    <a:pt x="1790504" y="1499085"/>
                  </a:lnTo>
                  <a:lnTo>
                    <a:pt x="1816470" y="1454276"/>
                  </a:lnTo>
                  <a:lnTo>
                    <a:pt x="1840893" y="1409777"/>
                  </a:lnTo>
                  <a:lnTo>
                    <a:pt x="1863843" y="1365891"/>
                  </a:lnTo>
                  <a:lnTo>
                    <a:pt x="1885387" y="1322916"/>
                  </a:lnTo>
                  <a:lnTo>
                    <a:pt x="1905594" y="1281155"/>
                  </a:lnTo>
                  <a:lnTo>
                    <a:pt x="1924532" y="1240907"/>
                  </a:lnTo>
                  <a:lnTo>
                    <a:pt x="1942269" y="1202474"/>
                  </a:lnTo>
                  <a:lnTo>
                    <a:pt x="1958872" y="1166155"/>
                  </a:lnTo>
                  <a:lnTo>
                    <a:pt x="1974411" y="1132252"/>
                  </a:lnTo>
                  <a:lnTo>
                    <a:pt x="1988953" y="1101065"/>
                  </a:lnTo>
                  <a:lnTo>
                    <a:pt x="2002566" y="1072895"/>
                  </a:lnTo>
                  <a:close/>
                </a:path>
              </a:pathLst>
            </a:custGeom>
            <a:noFill/>
            <a:ln cap="flat" cmpd="sng" w="28175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1600200" y="1828800"/>
            <a:ext cx="2821533" cy="24368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Area</a:t>
            </a:r>
            <a:endParaRPr/>
          </a:p>
        </p:txBody>
      </p:sp>
      <p:sp>
        <p:nvSpPr>
          <p:cNvPr id="170" name="Google Shape;170;p12"/>
          <p:cNvSpPr/>
          <p:nvPr/>
        </p:nvSpPr>
        <p:spPr>
          <a:xfrm>
            <a:off x="1139926" y="2578531"/>
            <a:ext cx="2047544" cy="24294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3518128" y="2578531"/>
            <a:ext cx="2047544" cy="24294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5940526" y="2578531"/>
            <a:ext cx="2047544" cy="24294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1324610" y="5207000"/>
            <a:ext cx="167258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Image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4091498" y="5207000"/>
            <a:ext cx="102616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 Area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6493619" y="5207000"/>
            <a:ext cx="12363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Filled Area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Perimeter</a:t>
            </a:r>
            <a:endParaRPr/>
          </a:p>
        </p:txBody>
      </p:sp>
      <p:sp>
        <p:nvSpPr>
          <p:cNvPr id="182" name="Google Shape;182;p13"/>
          <p:cNvSpPr txBox="1"/>
          <p:nvPr/>
        </p:nvSpPr>
        <p:spPr>
          <a:xfrm>
            <a:off x="739901" y="1468627"/>
            <a:ext cx="7565390" cy="168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0365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perimeter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[length] is the number of pixels  in the boundary of the object.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81050" marR="3873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If 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boundary list, the perimeter is given  by: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1197102" y="4077716"/>
            <a:ext cx="670940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distances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ual to 1 for 4-connected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4893128" y="4443476"/>
            <a:ext cx="21424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8-connected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5487161" y="3316223"/>
            <a:ext cx="0" cy="389890"/>
          </a:xfrm>
          <a:custGeom>
            <a:rect b="b" l="l" r="r" t="t"/>
            <a:pathLst>
              <a:path extrusionOk="0" h="389889" w="120000">
                <a:moveTo>
                  <a:pt x="0" y="0"/>
                </a:moveTo>
                <a:lnTo>
                  <a:pt x="0" y="389381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6614159" y="3316223"/>
            <a:ext cx="0" cy="389890"/>
          </a:xfrm>
          <a:custGeom>
            <a:rect b="b" l="l" r="r" t="t"/>
            <a:pathLst>
              <a:path extrusionOk="0" h="389889" w="120000">
                <a:moveTo>
                  <a:pt x="0" y="0"/>
                </a:moveTo>
                <a:lnTo>
                  <a:pt x="0" y="389381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4079240" y="3069428"/>
            <a:ext cx="135953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	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5834599" y="3338608"/>
            <a:ext cx="77597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5400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50"/>
              <a:buFont typeface="Noto Sans Symbols"/>
              <a:buChar char="−"/>
            </a:pP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4102107" y="3695806"/>
            <a:ext cx="132080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2097023" y="3098968"/>
            <a:ext cx="368871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perimeter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-25000" lang="en-US" sz="5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baseline="-25000" lang="en-US" sz="5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4178808" y="4472178"/>
            <a:ext cx="391795" cy="345567"/>
            <a:chOff x="4178808" y="4472178"/>
            <a:chExt cx="391795" cy="345567"/>
          </a:xfrm>
        </p:grpSpPr>
        <p:sp>
          <p:nvSpPr>
            <p:cNvPr id="192" name="Google Shape;192;p13"/>
            <p:cNvSpPr/>
            <p:nvPr/>
          </p:nvSpPr>
          <p:spPr>
            <a:xfrm>
              <a:off x="4181094" y="4480560"/>
              <a:ext cx="194310" cy="337185"/>
            </a:xfrm>
            <a:custGeom>
              <a:rect b="b" l="l" r="r" t="t"/>
              <a:pathLst>
                <a:path extrusionOk="0" h="337185" w="194310">
                  <a:moveTo>
                    <a:pt x="0" y="227837"/>
                  </a:moveTo>
                  <a:lnTo>
                    <a:pt x="32765" y="208787"/>
                  </a:lnTo>
                </a:path>
                <a:path extrusionOk="0" h="337185" w="194310">
                  <a:moveTo>
                    <a:pt x="32765" y="208787"/>
                  </a:moveTo>
                  <a:lnTo>
                    <a:pt x="110489" y="336803"/>
                  </a:lnTo>
                </a:path>
                <a:path extrusionOk="0" h="337185" w="194310">
                  <a:moveTo>
                    <a:pt x="110489" y="336803"/>
                  </a:moveTo>
                  <a:lnTo>
                    <a:pt x="19430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4178808" y="4472178"/>
              <a:ext cx="391795" cy="345440"/>
            </a:xfrm>
            <a:custGeom>
              <a:rect b="b" l="l" r="r" t="t"/>
              <a:pathLst>
                <a:path extrusionOk="0" h="345439" w="391795">
                  <a:moveTo>
                    <a:pt x="391667" y="16001"/>
                  </a:moveTo>
                  <a:lnTo>
                    <a:pt x="391667" y="0"/>
                  </a:lnTo>
                  <a:lnTo>
                    <a:pt x="192024" y="0"/>
                  </a:lnTo>
                  <a:lnTo>
                    <a:pt x="112775" y="313182"/>
                  </a:lnTo>
                  <a:lnTo>
                    <a:pt x="44195" y="207263"/>
                  </a:lnTo>
                  <a:lnTo>
                    <a:pt x="0" y="232410"/>
                  </a:lnTo>
                  <a:lnTo>
                    <a:pt x="4571" y="240792"/>
                  </a:lnTo>
                  <a:lnTo>
                    <a:pt x="26669" y="227075"/>
                  </a:lnTo>
                  <a:lnTo>
                    <a:pt x="105155" y="345186"/>
                  </a:lnTo>
                  <a:lnTo>
                    <a:pt x="121157" y="345186"/>
                  </a:lnTo>
                  <a:lnTo>
                    <a:pt x="202691" y="16001"/>
                  </a:lnTo>
                  <a:lnTo>
                    <a:pt x="391667" y="16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3"/>
          <p:cNvSpPr txBox="1"/>
          <p:nvPr/>
        </p:nvSpPr>
        <p:spPr>
          <a:xfrm>
            <a:off x="1508252" y="4428235"/>
            <a:ext cx="306832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7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boundaries and 1 or	</a:t>
            </a:r>
            <a:r>
              <a:rPr baseline="-25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3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boundaries.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Perimeter</a:t>
            </a:r>
            <a:endParaRPr/>
          </a:p>
        </p:txBody>
      </p:sp>
      <p:grpSp>
        <p:nvGrpSpPr>
          <p:cNvPr id="201" name="Google Shape;201;p14"/>
          <p:cNvGrpSpPr/>
          <p:nvPr/>
        </p:nvGrpSpPr>
        <p:grpSpPr>
          <a:xfrm>
            <a:off x="4550664" y="2426207"/>
            <a:ext cx="391414" cy="344805"/>
            <a:chOff x="4550664" y="2426207"/>
            <a:chExt cx="391414" cy="344805"/>
          </a:xfrm>
        </p:grpSpPr>
        <p:sp>
          <p:nvSpPr>
            <p:cNvPr id="202" name="Google Shape;202;p14"/>
            <p:cNvSpPr/>
            <p:nvPr/>
          </p:nvSpPr>
          <p:spPr>
            <a:xfrm>
              <a:off x="4552188" y="2433827"/>
              <a:ext cx="389890" cy="337185"/>
            </a:xfrm>
            <a:custGeom>
              <a:rect b="b" l="l" r="r" t="t"/>
              <a:pathLst>
                <a:path extrusionOk="0" h="337185" w="389889">
                  <a:moveTo>
                    <a:pt x="0" y="227837"/>
                  </a:moveTo>
                  <a:lnTo>
                    <a:pt x="33527" y="208787"/>
                  </a:lnTo>
                </a:path>
                <a:path extrusionOk="0" h="337185" w="389889">
                  <a:moveTo>
                    <a:pt x="33527" y="208787"/>
                  </a:moveTo>
                  <a:lnTo>
                    <a:pt x="111251" y="336803"/>
                  </a:lnTo>
                </a:path>
                <a:path extrusionOk="0" h="337185" w="389889">
                  <a:moveTo>
                    <a:pt x="111251" y="336803"/>
                  </a:moveTo>
                  <a:lnTo>
                    <a:pt x="195072" y="0"/>
                  </a:lnTo>
                </a:path>
                <a:path extrusionOk="0" h="337185" w="389889">
                  <a:moveTo>
                    <a:pt x="195072" y="0"/>
                  </a:moveTo>
                  <a:lnTo>
                    <a:pt x="3893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4550664" y="2426207"/>
              <a:ext cx="391160" cy="344805"/>
            </a:xfrm>
            <a:custGeom>
              <a:rect b="b" l="l" r="r" t="t"/>
              <a:pathLst>
                <a:path extrusionOk="0" h="344805" w="391160">
                  <a:moveTo>
                    <a:pt x="390906" y="16002"/>
                  </a:moveTo>
                  <a:lnTo>
                    <a:pt x="390906" y="0"/>
                  </a:lnTo>
                  <a:lnTo>
                    <a:pt x="191262" y="0"/>
                  </a:lnTo>
                  <a:lnTo>
                    <a:pt x="112775" y="312419"/>
                  </a:lnTo>
                  <a:lnTo>
                    <a:pt x="43434" y="206502"/>
                  </a:lnTo>
                  <a:lnTo>
                    <a:pt x="0" y="231648"/>
                  </a:lnTo>
                  <a:lnTo>
                    <a:pt x="4572" y="240792"/>
                  </a:lnTo>
                  <a:lnTo>
                    <a:pt x="26670" y="226314"/>
                  </a:lnTo>
                  <a:lnTo>
                    <a:pt x="104394" y="344424"/>
                  </a:lnTo>
                  <a:lnTo>
                    <a:pt x="120396" y="344424"/>
                  </a:lnTo>
                  <a:lnTo>
                    <a:pt x="201930" y="16002"/>
                  </a:lnTo>
                  <a:lnTo>
                    <a:pt x="390906" y="160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4"/>
          <p:cNvGrpSpPr/>
          <p:nvPr/>
        </p:nvGrpSpPr>
        <p:grpSpPr>
          <a:xfrm>
            <a:off x="4094988" y="4610861"/>
            <a:ext cx="391414" cy="344170"/>
            <a:chOff x="4094988" y="4610861"/>
            <a:chExt cx="391414" cy="344170"/>
          </a:xfrm>
        </p:grpSpPr>
        <p:sp>
          <p:nvSpPr>
            <p:cNvPr id="205" name="Google Shape;205;p14"/>
            <p:cNvSpPr/>
            <p:nvPr/>
          </p:nvSpPr>
          <p:spPr>
            <a:xfrm>
              <a:off x="4096512" y="4618481"/>
              <a:ext cx="389890" cy="336550"/>
            </a:xfrm>
            <a:custGeom>
              <a:rect b="b" l="l" r="r" t="t"/>
              <a:pathLst>
                <a:path extrusionOk="0" h="336550" w="389889">
                  <a:moveTo>
                    <a:pt x="0" y="227837"/>
                  </a:moveTo>
                  <a:lnTo>
                    <a:pt x="32765" y="208787"/>
                  </a:lnTo>
                </a:path>
                <a:path extrusionOk="0" h="336550" w="389889">
                  <a:moveTo>
                    <a:pt x="32765" y="208787"/>
                  </a:moveTo>
                  <a:lnTo>
                    <a:pt x="111251" y="336041"/>
                  </a:lnTo>
                </a:path>
                <a:path extrusionOk="0" h="336550" w="389889">
                  <a:moveTo>
                    <a:pt x="111251" y="336041"/>
                  </a:moveTo>
                  <a:lnTo>
                    <a:pt x="195072" y="0"/>
                  </a:lnTo>
                </a:path>
                <a:path extrusionOk="0" h="336550" w="389889">
                  <a:moveTo>
                    <a:pt x="195072" y="0"/>
                  </a:moveTo>
                  <a:lnTo>
                    <a:pt x="3893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4094988" y="4610861"/>
              <a:ext cx="391160" cy="344170"/>
            </a:xfrm>
            <a:custGeom>
              <a:rect b="b" l="l" r="r" t="t"/>
              <a:pathLst>
                <a:path extrusionOk="0" h="344170" w="391160">
                  <a:moveTo>
                    <a:pt x="390906" y="16001"/>
                  </a:moveTo>
                  <a:lnTo>
                    <a:pt x="390906" y="0"/>
                  </a:lnTo>
                  <a:lnTo>
                    <a:pt x="191262" y="0"/>
                  </a:lnTo>
                  <a:lnTo>
                    <a:pt x="112775" y="311658"/>
                  </a:lnTo>
                  <a:lnTo>
                    <a:pt x="43434" y="206501"/>
                  </a:lnTo>
                  <a:lnTo>
                    <a:pt x="0" y="230886"/>
                  </a:lnTo>
                  <a:lnTo>
                    <a:pt x="4572" y="240029"/>
                  </a:lnTo>
                  <a:lnTo>
                    <a:pt x="26670" y="226313"/>
                  </a:lnTo>
                  <a:lnTo>
                    <a:pt x="104394" y="343662"/>
                  </a:lnTo>
                  <a:lnTo>
                    <a:pt x="120396" y="343662"/>
                  </a:lnTo>
                  <a:lnTo>
                    <a:pt x="201929" y="16001"/>
                  </a:lnTo>
                  <a:lnTo>
                    <a:pt x="390906" y="16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14"/>
          <p:cNvGrpSpPr/>
          <p:nvPr/>
        </p:nvGrpSpPr>
        <p:grpSpPr>
          <a:xfrm>
            <a:off x="6294882" y="4610861"/>
            <a:ext cx="391160" cy="344170"/>
            <a:chOff x="6294882" y="4610861"/>
            <a:chExt cx="391160" cy="344170"/>
          </a:xfrm>
        </p:grpSpPr>
        <p:sp>
          <p:nvSpPr>
            <p:cNvPr id="208" name="Google Shape;208;p14"/>
            <p:cNvSpPr/>
            <p:nvPr/>
          </p:nvSpPr>
          <p:spPr>
            <a:xfrm>
              <a:off x="6297168" y="4618481"/>
              <a:ext cx="388620" cy="336550"/>
            </a:xfrm>
            <a:custGeom>
              <a:rect b="b" l="l" r="r" t="t"/>
              <a:pathLst>
                <a:path extrusionOk="0" h="336550" w="388620">
                  <a:moveTo>
                    <a:pt x="0" y="227837"/>
                  </a:moveTo>
                  <a:lnTo>
                    <a:pt x="32765" y="208787"/>
                  </a:lnTo>
                </a:path>
                <a:path extrusionOk="0" h="336550" w="388620">
                  <a:moveTo>
                    <a:pt x="32765" y="208787"/>
                  </a:moveTo>
                  <a:lnTo>
                    <a:pt x="110489" y="336041"/>
                  </a:lnTo>
                </a:path>
                <a:path extrusionOk="0" h="336550" w="388620">
                  <a:moveTo>
                    <a:pt x="110489" y="336041"/>
                  </a:moveTo>
                  <a:lnTo>
                    <a:pt x="194309" y="0"/>
                  </a:lnTo>
                </a:path>
                <a:path extrusionOk="0" h="336550" w="388620">
                  <a:moveTo>
                    <a:pt x="194309" y="0"/>
                  </a:moveTo>
                  <a:lnTo>
                    <a:pt x="38862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6294882" y="4610861"/>
              <a:ext cx="391160" cy="344170"/>
            </a:xfrm>
            <a:custGeom>
              <a:rect b="b" l="l" r="r" t="t"/>
              <a:pathLst>
                <a:path extrusionOk="0" h="344170" w="391159">
                  <a:moveTo>
                    <a:pt x="390906" y="16001"/>
                  </a:moveTo>
                  <a:lnTo>
                    <a:pt x="390906" y="0"/>
                  </a:lnTo>
                  <a:lnTo>
                    <a:pt x="191262" y="0"/>
                  </a:lnTo>
                  <a:lnTo>
                    <a:pt x="112775" y="311658"/>
                  </a:lnTo>
                  <a:lnTo>
                    <a:pt x="44196" y="206501"/>
                  </a:lnTo>
                  <a:lnTo>
                    <a:pt x="0" y="230886"/>
                  </a:lnTo>
                  <a:lnTo>
                    <a:pt x="5334" y="240029"/>
                  </a:lnTo>
                  <a:lnTo>
                    <a:pt x="26670" y="226313"/>
                  </a:lnTo>
                  <a:lnTo>
                    <a:pt x="105156" y="343662"/>
                  </a:lnTo>
                  <a:lnTo>
                    <a:pt x="120396" y="343662"/>
                  </a:lnTo>
                  <a:lnTo>
                    <a:pt x="202692" y="16001"/>
                  </a:lnTo>
                  <a:lnTo>
                    <a:pt x="390906" y="16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14"/>
          <p:cNvSpPr txBox="1"/>
          <p:nvPr/>
        </p:nvSpPr>
        <p:spPr>
          <a:xfrm>
            <a:off x="727201" y="1468627"/>
            <a:ext cx="7609840" cy="3538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93700" marR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instance in an 8-connected boundary, the  distance between diagonally adjacent pixels  is the Euclidean measu</a:t>
            </a:r>
            <a:r>
              <a:rPr baseline="-25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93750" marR="62864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number of diagonal links in N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–N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 remaining N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–(N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–N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links in the 8-connected  boundary are of one pixel unit in length. Therefore  the total perimeter is: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87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perimeter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	2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Perimeter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765301" y="1468627"/>
            <a:ext cx="7533005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convex perimeter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object is the  perimeter of the convex hull that encloses the  object.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5"/>
          <p:cNvGrpSpPr/>
          <p:nvPr/>
        </p:nvGrpSpPr>
        <p:grpSpPr>
          <a:xfrm>
            <a:off x="3515837" y="3148473"/>
            <a:ext cx="2030712" cy="1912947"/>
            <a:chOff x="3515837" y="3148473"/>
            <a:chExt cx="2030712" cy="1912947"/>
          </a:xfrm>
        </p:grpSpPr>
        <p:sp>
          <p:nvSpPr>
            <p:cNvPr id="219" name="Google Shape;219;p15"/>
            <p:cNvSpPr/>
            <p:nvPr/>
          </p:nvSpPr>
          <p:spPr>
            <a:xfrm>
              <a:off x="3517239" y="3148473"/>
              <a:ext cx="2029310" cy="19129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515837" y="3156204"/>
              <a:ext cx="2015489" cy="1898650"/>
            </a:xfrm>
            <a:custGeom>
              <a:rect b="b" l="l" r="r" t="t"/>
              <a:pathLst>
                <a:path extrusionOk="0" h="1898650" w="2015489">
                  <a:moveTo>
                    <a:pt x="2002566" y="1072895"/>
                  </a:moveTo>
                  <a:lnTo>
                    <a:pt x="2006976" y="1025930"/>
                  </a:lnTo>
                  <a:lnTo>
                    <a:pt x="2012190" y="975557"/>
                  </a:lnTo>
                  <a:lnTo>
                    <a:pt x="2015329" y="923829"/>
                  </a:lnTo>
                  <a:lnTo>
                    <a:pt x="2013516" y="872800"/>
                  </a:lnTo>
                  <a:lnTo>
                    <a:pt x="2003871" y="824522"/>
                  </a:lnTo>
                  <a:lnTo>
                    <a:pt x="1983516" y="781049"/>
                  </a:lnTo>
                  <a:lnTo>
                    <a:pt x="1970641" y="745154"/>
                  </a:lnTo>
                  <a:lnTo>
                    <a:pt x="1954831" y="704059"/>
                  </a:lnTo>
                  <a:lnTo>
                    <a:pt x="1936512" y="658698"/>
                  </a:lnTo>
                  <a:lnTo>
                    <a:pt x="1916109" y="610006"/>
                  </a:lnTo>
                  <a:lnTo>
                    <a:pt x="1894046" y="558918"/>
                  </a:lnTo>
                  <a:lnTo>
                    <a:pt x="1870749" y="506370"/>
                  </a:lnTo>
                  <a:lnTo>
                    <a:pt x="1846642" y="453294"/>
                  </a:lnTo>
                  <a:lnTo>
                    <a:pt x="1822150" y="400627"/>
                  </a:lnTo>
                  <a:lnTo>
                    <a:pt x="1797698" y="349303"/>
                  </a:lnTo>
                  <a:lnTo>
                    <a:pt x="1773710" y="300256"/>
                  </a:lnTo>
                  <a:lnTo>
                    <a:pt x="1750613" y="254422"/>
                  </a:lnTo>
                  <a:lnTo>
                    <a:pt x="1728830" y="212735"/>
                  </a:lnTo>
                  <a:lnTo>
                    <a:pt x="1708787" y="176130"/>
                  </a:lnTo>
                  <a:lnTo>
                    <a:pt x="1659495" y="100712"/>
                  </a:lnTo>
                  <a:lnTo>
                    <a:pt x="1631813" y="68537"/>
                  </a:lnTo>
                  <a:lnTo>
                    <a:pt x="1564526" y="30595"/>
                  </a:lnTo>
                  <a:lnTo>
                    <a:pt x="1513362" y="19050"/>
                  </a:lnTo>
                  <a:lnTo>
                    <a:pt x="1469547" y="16180"/>
                  </a:lnTo>
                  <a:lnTo>
                    <a:pt x="1424589" y="8667"/>
                  </a:lnTo>
                  <a:lnTo>
                    <a:pt x="1379631" y="1583"/>
                  </a:lnTo>
                  <a:lnTo>
                    <a:pt x="1335816" y="0"/>
                  </a:lnTo>
                  <a:lnTo>
                    <a:pt x="1306290" y="9061"/>
                  </a:lnTo>
                  <a:lnTo>
                    <a:pt x="1234227" y="32101"/>
                  </a:lnTo>
                  <a:lnTo>
                    <a:pt x="1192448" y="45820"/>
                  </a:lnTo>
                  <a:lnTo>
                    <a:pt x="1147345" y="60831"/>
                  </a:lnTo>
                  <a:lnTo>
                    <a:pt x="1099295" y="77005"/>
                  </a:lnTo>
                  <a:lnTo>
                    <a:pt x="1048678" y="94210"/>
                  </a:lnTo>
                  <a:lnTo>
                    <a:pt x="995873" y="112318"/>
                  </a:lnTo>
                  <a:lnTo>
                    <a:pt x="941260" y="131197"/>
                  </a:lnTo>
                  <a:lnTo>
                    <a:pt x="885218" y="150719"/>
                  </a:lnTo>
                  <a:lnTo>
                    <a:pt x="828126" y="170753"/>
                  </a:lnTo>
                  <a:lnTo>
                    <a:pt x="770363" y="191168"/>
                  </a:lnTo>
                  <a:lnTo>
                    <a:pt x="712309" y="211836"/>
                  </a:lnTo>
                  <a:lnTo>
                    <a:pt x="654343" y="232625"/>
                  </a:lnTo>
                  <a:lnTo>
                    <a:pt x="596845" y="253405"/>
                  </a:lnTo>
                  <a:lnTo>
                    <a:pt x="540192" y="274048"/>
                  </a:lnTo>
                  <a:lnTo>
                    <a:pt x="484766" y="294421"/>
                  </a:lnTo>
                  <a:lnTo>
                    <a:pt x="430944" y="314397"/>
                  </a:lnTo>
                  <a:lnTo>
                    <a:pt x="379107" y="333844"/>
                  </a:lnTo>
                  <a:lnTo>
                    <a:pt x="329633" y="352632"/>
                  </a:lnTo>
                  <a:lnTo>
                    <a:pt x="282901" y="370631"/>
                  </a:lnTo>
                  <a:lnTo>
                    <a:pt x="239292" y="387712"/>
                  </a:lnTo>
                  <a:lnTo>
                    <a:pt x="199185" y="403744"/>
                  </a:lnTo>
                  <a:lnTo>
                    <a:pt x="162958" y="418597"/>
                  </a:lnTo>
                  <a:lnTo>
                    <a:pt x="103662" y="444246"/>
                  </a:lnTo>
                  <a:lnTo>
                    <a:pt x="79099" y="476642"/>
                  </a:lnTo>
                  <a:lnTo>
                    <a:pt x="63752" y="511968"/>
                  </a:lnTo>
                  <a:lnTo>
                    <a:pt x="52548" y="550009"/>
                  </a:lnTo>
                  <a:lnTo>
                    <a:pt x="40416" y="590550"/>
                  </a:lnTo>
                  <a:lnTo>
                    <a:pt x="31785" y="668104"/>
                  </a:lnTo>
                  <a:lnTo>
                    <a:pt x="27243" y="716466"/>
                  </a:lnTo>
                  <a:lnTo>
                    <a:pt x="22712" y="769532"/>
                  </a:lnTo>
                  <a:lnTo>
                    <a:pt x="18312" y="826041"/>
                  </a:lnTo>
                  <a:lnTo>
                    <a:pt x="14164" y="884729"/>
                  </a:lnTo>
                  <a:lnTo>
                    <a:pt x="10388" y="944332"/>
                  </a:lnTo>
                  <a:lnTo>
                    <a:pt x="7106" y="1003587"/>
                  </a:lnTo>
                  <a:lnTo>
                    <a:pt x="4437" y="1061232"/>
                  </a:lnTo>
                  <a:lnTo>
                    <a:pt x="2503" y="1116003"/>
                  </a:lnTo>
                  <a:lnTo>
                    <a:pt x="1425" y="1166637"/>
                  </a:lnTo>
                  <a:lnTo>
                    <a:pt x="1322" y="1211871"/>
                  </a:lnTo>
                  <a:lnTo>
                    <a:pt x="2316" y="1250442"/>
                  </a:lnTo>
                  <a:lnTo>
                    <a:pt x="0" y="1317845"/>
                  </a:lnTo>
                  <a:lnTo>
                    <a:pt x="12131" y="1375080"/>
                  </a:lnTo>
                  <a:lnTo>
                    <a:pt x="33040" y="1422769"/>
                  </a:lnTo>
                  <a:lnTo>
                    <a:pt x="57058" y="1461534"/>
                  </a:lnTo>
                  <a:lnTo>
                    <a:pt x="104080" y="1504259"/>
                  </a:lnTo>
                  <a:lnTo>
                    <a:pt x="169794" y="1531554"/>
                  </a:lnTo>
                  <a:lnTo>
                    <a:pt x="209182" y="1546404"/>
                  </a:lnTo>
                  <a:lnTo>
                    <a:pt x="252416" y="1561935"/>
                  </a:lnTo>
                  <a:lnTo>
                    <a:pt x="299114" y="1578055"/>
                  </a:lnTo>
                  <a:lnTo>
                    <a:pt x="348895" y="1594675"/>
                  </a:lnTo>
                  <a:lnTo>
                    <a:pt x="401377" y="1611703"/>
                  </a:lnTo>
                  <a:lnTo>
                    <a:pt x="456180" y="1629048"/>
                  </a:lnTo>
                  <a:lnTo>
                    <a:pt x="512921" y="1646620"/>
                  </a:lnTo>
                  <a:lnTo>
                    <a:pt x="571220" y="1664327"/>
                  </a:lnTo>
                  <a:lnTo>
                    <a:pt x="630695" y="1682080"/>
                  </a:lnTo>
                  <a:lnTo>
                    <a:pt x="690965" y="1699787"/>
                  </a:lnTo>
                  <a:lnTo>
                    <a:pt x="751648" y="1717357"/>
                  </a:lnTo>
                  <a:lnTo>
                    <a:pt x="812363" y="1734700"/>
                  </a:lnTo>
                  <a:lnTo>
                    <a:pt x="872729" y="1751724"/>
                  </a:lnTo>
                  <a:lnTo>
                    <a:pt x="932364" y="1768340"/>
                  </a:lnTo>
                  <a:lnTo>
                    <a:pt x="990887" y="1784455"/>
                  </a:lnTo>
                  <a:lnTo>
                    <a:pt x="1047917" y="1799980"/>
                  </a:lnTo>
                  <a:lnTo>
                    <a:pt x="1103073" y="1814824"/>
                  </a:lnTo>
                  <a:lnTo>
                    <a:pt x="1155972" y="1828895"/>
                  </a:lnTo>
                  <a:lnTo>
                    <a:pt x="1206234" y="1842103"/>
                  </a:lnTo>
                  <a:lnTo>
                    <a:pt x="1253477" y="1854357"/>
                  </a:lnTo>
                  <a:lnTo>
                    <a:pt x="1297321" y="1865567"/>
                  </a:lnTo>
                  <a:lnTo>
                    <a:pt x="1337382" y="1875641"/>
                  </a:lnTo>
                  <a:lnTo>
                    <a:pt x="1404636" y="1892019"/>
                  </a:lnTo>
                  <a:lnTo>
                    <a:pt x="1431066" y="1898142"/>
                  </a:lnTo>
                  <a:lnTo>
                    <a:pt x="1476196" y="1866758"/>
                  </a:lnTo>
                  <a:lnTo>
                    <a:pt x="1519103" y="1832679"/>
                  </a:lnTo>
                  <a:lnTo>
                    <a:pt x="1559855" y="1796205"/>
                  </a:lnTo>
                  <a:lnTo>
                    <a:pt x="1598520" y="1757636"/>
                  </a:lnTo>
                  <a:lnTo>
                    <a:pt x="1635167" y="1717274"/>
                  </a:lnTo>
                  <a:lnTo>
                    <a:pt x="1669863" y="1675420"/>
                  </a:lnTo>
                  <a:lnTo>
                    <a:pt x="1702677" y="1632373"/>
                  </a:lnTo>
                  <a:lnTo>
                    <a:pt x="1733676" y="1588434"/>
                  </a:lnTo>
                  <a:lnTo>
                    <a:pt x="1762929" y="1543905"/>
                  </a:lnTo>
                  <a:lnTo>
                    <a:pt x="1790504" y="1499085"/>
                  </a:lnTo>
                  <a:lnTo>
                    <a:pt x="1816470" y="1454276"/>
                  </a:lnTo>
                  <a:lnTo>
                    <a:pt x="1840893" y="1409777"/>
                  </a:lnTo>
                  <a:lnTo>
                    <a:pt x="1863843" y="1365891"/>
                  </a:lnTo>
                  <a:lnTo>
                    <a:pt x="1885387" y="1322916"/>
                  </a:lnTo>
                  <a:lnTo>
                    <a:pt x="1905594" y="1281155"/>
                  </a:lnTo>
                  <a:lnTo>
                    <a:pt x="1924532" y="1240907"/>
                  </a:lnTo>
                  <a:lnTo>
                    <a:pt x="1942269" y="1202474"/>
                  </a:lnTo>
                  <a:lnTo>
                    <a:pt x="1958872" y="1166155"/>
                  </a:lnTo>
                  <a:lnTo>
                    <a:pt x="1974411" y="1132252"/>
                  </a:lnTo>
                  <a:lnTo>
                    <a:pt x="1988953" y="1101065"/>
                  </a:lnTo>
                  <a:lnTo>
                    <a:pt x="2002566" y="1072895"/>
                  </a:lnTo>
                  <a:close/>
                </a:path>
              </a:pathLst>
            </a:custGeom>
            <a:noFill/>
            <a:ln cap="flat" cmpd="sng" w="28175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5"/>
          <p:cNvSpPr txBox="1"/>
          <p:nvPr/>
        </p:nvSpPr>
        <p:spPr>
          <a:xfrm>
            <a:off x="2039366" y="5130800"/>
            <a:ext cx="184340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perimeter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5946902" y="4826000"/>
            <a:ext cx="197358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convex perimeter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15"/>
          <p:cNvGrpSpPr/>
          <p:nvPr/>
        </p:nvGrpSpPr>
        <p:grpSpPr>
          <a:xfrm>
            <a:off x="3886200" y="4648200"/>
            <a:ext cx="2057908" cy="685927"/>
            <a:chOff x="3886200" y="4648200"/>
            <a:chExt cx="2057908" cy="685927"/>
          </a:xfrm>
        </p:grpSpPr>
        <p:sp>
          <p:nvSpPr>
            <p:cNvPr id="224" name="Google Shape;224;p15"/>
            <p:cNvSpPr/>
            <p:nvPr/>
          </p:nvSpPr>
          <p:spPr>
            <a:xfrm>
              <a:off x="5417058" y="4699253"/>
              <a:ext cx="527050" cy="330200"/>
            </a:xfrm>
            <a:custGeom>
              <a:rect b="b" l="l" r="r" t="t"/>
              <a:pathLst>
                <a:path extrusionOk="0" h="330200" w="527050">
                  <a:moveTo>
                    <a:pt x="0" y="0"/>
                  </a:moveTo>
                  <a:lnTo>
                    <a:pt x="526541" y="32994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334000" y="4648200"/>
              <a:ext cx="112395" cy="96520"/>
            </a:xfrm>
            <a:custGeom>
              <a:rect b="b" l="l" r="r" t="t"/>
              <a:pathLst>
                <a:path extrusionOk="0" h="96520" w="112395">
                  <a:moveTo>
                    <a:pt x="112013" y="10667"/>
                  </a:moveTo>
                  <a:lnTo>
                    <a:pt x="0" y="0"/>
                  </a:lnTo>
                  <a:lnTo>
                    <a:pt x="58674" y="96012"/>
                  </a:lnTo>
                  <a:lnTo>
                    <a:pt x="112013" y="106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886200" y="4721352"/>
              <a:ext cx="544830" cy="612775"/>
            </a:xfrm>
            <a:custGeom>
              <a:rect b="b" l="l" r="r" t="t"/>
              <a:pathLst>
                <a:path extrusionOk="0" h="612775" w="544829">
                  <a:moveTo>
                    <a:pt x="544829" y="0"/>
                  </a:moveTo>
                  <a:lnTo>
                    <a:pt x="0" y="61264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392168" y="4648200"/>
              <a:ext cx="104139" cy="108585"/>
            </a:xfrm>
            <a:custGeom>
              <a:rect b="b" l="l" r="r" t="t"/>
              <a:pathLst>
                <a:path extrusionOk="0" h="108585" w="104139">
                  <a:moveTo>
                    <a:pt x="103632" y="0"/>
                  </a:moveTo>
                  <a:lnTo>
                    <a:pt x="0" y="41910"/>
                  </a:lnTo>
                  <a:lnTo>
                    <a:pt x="74676" y="108203"/>
                  </a:lnTo>
                  <a:lnTo>
                    <a:pt x="1036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6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 Axis</a:t>
            </a:r>
            <a:endParaRPr/>
          </a:p>
        </p:txBody>
      </p:sp>
      <p:sp>
        <p:nvSpPr>
          <p:cNvPr id="235" name="Google Shape;235;p16"/>
          <p:cNvSpPr txBox="1"/>
          <p:nvPr/>
        </p:nvSpPr>
        <p:spPr>
          <a:xfrm>
            <a:off x="739901" y="1468627"/>
            <a:ext cx="7310755" cy="320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1155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major axis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	(x,y) endpoints of the  longest line that can be drawn through the  object.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81050" marR="3048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major axis endpoints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 found by computing the pixel distance between  every combination of border pixels in the object  boundary and finding the pair with the maximum  length.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 Axis Length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765301" y="1468627"/>
            <a:ext cx="7515225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major-axis length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object is the pixel  distance between the major-axis endpoints  and is given by the relation: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1222502" y="3851402"/>
            <a:ext cx="54787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result is measure of object length.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5469881" y="3110327"/>
            <a:ext cx="1761489" cy="540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33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44" name="Google Shape;244;p17"/>
          <p:cNvGrpSpPr/>
          <p:nvPr/>
        </p:nvGrpSpPr>
        <p:grpSpPr>
          <a:xfrm>
            <a:off x="4223765" y="3116579"/>
            <a:ext cx="3153410" cy="549910"/>
            <a:chOff x="4223765" y="3116579"/>
            <a:chExt cx="3153410" cy="549910"/>
          </a:xfrm>
        </p:grpSpPr>
        <p:sp>
          <p:nvSpPr>
            <p:cNvPr id="245" name="Google Shape;245;p17"/>
            <p:cNvSpPr/>
            <p:nvPr/>
          </p:nvSpPr>
          <p:spPr>
            <a:xfrm>
              <a:off x="4226813" y="3124961"/>
              <a:ext cx="3150235" cy="541020"/>
            </a:xfrm>
            <a:custGeom>
              <a:rect b="b" l="l" r="r" t="t"/>
              <a:pathLst>
                <a:path extrusionOk="0" h="541020" w="3150234">
                  <a:moveTo>
                    <a:pt x="0" y="364998"/>
                  </a:moveTo>
                  <a:lnTo>
                    <a:pt x="32003" y="334518"/>
                  </a:lnTo>
                </a:path>
                <a:path extrusionOk="0" h="541020" w="3150234">
                  <a:moveTo>
                    <a:pt x="32003" y="334518"/>
                  </a:moveTo>
                  <a:lnTo>
                    <a:pt x="109727" y="541020"/>
                  </a:lnTo>
                </a:path>
                <a:path extrusionOk="0" h="541020" w="3150234">
                  <a:moveTo>
                    <a:pt x="109727" y="541020"/>
                  </a:moveTo>
                  <a:lnTo>
                    <a:pt x="195072" y="0"/>
                  </a:lnTo>
                </a:path>
                <a:path extrusionOk="0" h="541020" w="3150234">
                  <a:moveTo>
                    <a:pt x="195072" y="0"/>
                  </a:moveTo>
                  <a:lnTo>
                    <a:pt x="315010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223765" y="3116579"/>
              <a:ext cx="3153410" cy="549910"/>
            </a:xfrm>
            <a:custGeom>
              <a:rect b="b" l="l" r="r" t="t"/>
              <a:pathLst>
                <a:path extrusionOk="0" h="549910" w="3153409">
                  <a:moveTo>
                    <a:pt x="3153156" y="16002"/>
                  </a:moveTo>
                  <a:lnTo>
                    <a:pt x="3153156" y="0"/>
                  </a:lnTo>
                  <a:lnTo>
                    <a:pt x="192024" y="0"/>
                  </a:lnTo>
                  <a:lnTo>
                    <a:pt x="112775" y="498348"/>
                  </a:lnTo>
                  <a:lnTo>
                    <a:pt x="44196" y="329946"/>
                  </a:lnTo>
                  <a:lnTo>
                    <a:pt x="0" y="368808"/>
                  </a:lnTo>
                  <a:lnTo>
                    <a:pt x="6858" y="377190"/>
                  </a:lnTo>
                  <a:lnTo>
                    <a:pt x="25908" y="357378"/>
                  </a:lnTo>
                  <a:lnTo>
                    <a:pt x="105156" y="549402"/>
                  </a:lnTo>
                  <a:lnTo>
                    <a:pt x="121158" y="549402"/>
                  </a:lnTo>
                  <a:lnTo>
                    <a:pt x="204978" y="16002"/>
                  </a:lnTo>
                  <a:lnTo>
                    <a:pt x="3153156" y="160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17"/>
          <p:cNvSpPr txBox="1"/>
          <p:nvPr/>
        </p:nvSpPr>
        <p:spPr>
          <a:xfrm>
            <a:off x="5579617" y="3132818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7"/>
          <p:cNvSpPr txBox="1"/>
          <p:nvPr/>
        </p:nvSpPr>
        <p:spPr>
          <a:xfrm>
            <a:off x="7211003" y="3132818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4720839" y="3409432"/>
            <a:ext cx="237236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1	2	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406144" y="3085181"/>
            <a:ext cx="4940300" cy="540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major-axis length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baseline="-25000" lang="en-US" sz="5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6548584" y="3194837"/>
            <a:ext cx="43497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49554" lvl="0" marL="261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−"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 Axis Angle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765301" y="1468627"/>
            <a:ext cx="707834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major-axis angle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angle between  the major-axis and the x-axis of the image: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1222502" y="3351529"/>
            <a:ext cx="632396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-285750" lvl="0" marL="297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angle can range from 0° to 360°.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7815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is a measure of object orientation.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631179" y="2888742"/>
            <a:ext cx="958215" cy="0"/>
          </a:xfrm>
          <a:custGeom>
            <a:rect b="b" l="l" r="r" t="t"/>
            <a:pathLst>
              <a:path extrusionOk="0" h="120000" w="958215">
                <a:moveTo>
                  <a:pt x="0" y="0"/>
                </a:moveTo>
                <a:lnTo>
                  <a:pt x="957834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2001773" y="2636405"/>
            <a:ext cx="3977004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major-axis angle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</a:t>
            </a:r>
            <a:r>
              <a:rPr baseline="30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6006084" y="2429137"/>
            <a:ext cx="79057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endParaRPr baseline="30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5420867" y="2701943"/>
            <a:ext cx="44767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aseline="-25000" sz="3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6006084" y="2887884"/>
            <a:ext cx="79057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5400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−"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baseline="30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446267" y="2967127"/>
            <a:ext cx="132461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1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19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Minor Axis</a:t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739901" y="1468627"/>
            <a:ext cx="7605395" cy="290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minor axis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(x,y) endpoints of the  longest line that can be drawn through the  object whilst remaining perpendicular with the  major-axis.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81050" marR="477519" rtl="0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minor axis endpoints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(x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 found by computing the pixel distance between  the two border pixel endpoints.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ctrTitle"/>
          </p:nvPr>
        </p:nvSpPr>
        <p:spPr>
          <a:xfrm>
            <a:off x="1143000" y="1443038"/>
            <a:ext cx="6858000" cy="11358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BOUNDARY DISCRIPTORS AND REGION DISCRIPTORS</a:t>
            </a:r>
            <a:endParaRPr b="1"/>
          </a:p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1143000" y="2678906"/>
            <a:ext cx="6858000" cy="3340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accent1"/>
                </a:solidFill>
              </a:rPr>
              <a:t>                BOUNDARY DISCRIPTORS </a:t>
            </a:r>
            <a:r>
              <a:rPr b="1"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Simple Descriptors. q Length of a Contour. </a:t>
            </a:r>
            <a:endParaRPr/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By counting the number of pixels along the contour. </a:t>
            </a:r>
            <a:endParaRPr/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For a chain coded curve with unit spacing in both directions, the number of vertical and horizontal components plus 21/2 times the number of components give the exact length of curve.</a:t>
            </a:r>
            <a:endParaRPr/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Minor Axis Length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765301" y="1468627"/>
            <a:ext cx="7515225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minor-axis length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object is the pixel  distance between the minor-axis endpoints  and is given by the relation: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1222502" y="3851402"/>
            <a:ext cx="53587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result is measure of object width.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5464547" y="3110327"/>
            <a:ext cx="1762760" cy="540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33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82" name="Google Shape;282;p20"/>
          <p:cNvGrpSpPr/>
          <p:nvPr/>
        </p:nvGrpSpPr>
        <p:grpSpPr>
          <a:xfrm>
            <a:off x="4219194" y="3116579"/>
            <a:ext cx="3152775" cy="549910"/>
            <a:chOff x="4219194" y="3116579"/>
            <a:chExt cx="3152775" cy="549910"/>
          </a:xfrm>
        </p:grpSpPr>
        <p:sp>
          <p:nvSpPr>
            <p:cNvPr id="283" name="Google Shape;283;p20"/>
            <p:cNvSpPr/>
            <p:nvPr/>
          </p:nvSpPr>
          <p:spPr>
            <a:xfrm>
              <a:off x="4222242" y="3124961"/>
              <a:ext cx="3149600" cy="541020"/>
            </a:xfrm>
            <a:custGeom>
              <a:rect b="b" l="l" r="r" t="t"/>
              <a:pathLst>
                <a:path extrusionOk="0" h="541020" w="3149600">
                  <a:moveTo>
                    <a:pt x="0" y="364998"/>
                  </a:moveTo>
                  <a:lnTo>
                    <a:pt x="32004" y="334518"/>
                  </a:lnTo>
                </a:path>
                <a:path extrusionOk="0" h="541020" w="3149600">
                  <a:moveTo>
                    <a:pt x="32004" y="334518"/>
                  </a:moveTo>
                  <a:lnTo>
                    <a:pt x="109728" y="541020"/>
                  </a:lnTo>
                </a:path>
                <a:path extrusionOk="0" h="541020" w="3149600">
                  <a:moveTo>
                    <a:pt x="109728" y="541020"/>
                  </a:moveTo>
                  <a:lnTo>
                    <a:pt x="194310" y="0"/>
                  </a:lnTo>
                </a:path>
                <a:path extrusionOk="0" h="541020" w="3149600">
                  <a:moveTo>
                    <a:pt x="194310" y="0"/>
                  </a:moveTo>
                  <a:lnTo>
                    <a:pt x="314934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4219194" y="3116579"/>
              <a:ext cx="3152775" cy="549910"/>
            </a:xfrm>
            <a:custGeom>
              <a:rect b="b" l="l" r="r" t="t"/>
              <a:pathLst>
                <a:path extrusionOk="0" h="549910" w="3152775">
                  <a:moveTo>
                    <a:pt x="3152394" y="16002"/>
                  </a:moveTo>
                  <a:lnTo>
                    <a:pt x="3152394" y="0"/>
                  </a:lnTo>
                  <a:lnTo>
                    <a:pt x="191261" y="0"/>
                  </a:lnTo>
                  <a:lnTo>
                    <a:pt x="112775" y="498348"/>
                  </a:lnTo>
                  <a:lnTo>
                    <a:pt x="43433" y="329946"/>
                  </a:lnTo>
                  <a:lnTo>
                    <a:pt x="0" y="368808"/>
                  </a:lnTo>
                  <a:lnTo>
                    <a:pt x="6857" y="377190"/>
                  </a:lnTo>
                  <a:lnTo>
                    <a:pt x="25907" y="357378"/>
                  </a:lnTo>
                  <a:lnTo>
                    <a:pt x="104393" y="549402"/>
                  </a:lnTo>
                  <a:lnTo>
                    <a:pt x="120395" y="549402"/>
                  </a:lnTo>
                  <a:lnTo>
                    <a:pt x="204215" y="16002"/>
                  </a:lnTo>
                  <a:lnTo>
                    <a:pt x="3152394" y="160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20"/>
          <p:cNvSpPr txBox="1"/>
          <p:nvPr/>
        </p:nvSpPr>
        <p:spPr>
          <a:xfrm>
            <a:off x="5574284" y="3132818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7206425" y="3132818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4716261" y="3409432"/>
            <a:ext cx="237172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1	2	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1406144" y="3085181"/>
            <a:ext cx="4935220" cy="540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minor-axis length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baseline="-25000" lang="en-US" sz="5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6543201" y="3194951"/>
            <a:ext cx="43434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49554" lvl="0" marL="261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−"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 and Minor Axes</a:t>
            </a:r>
            <a:endParaRPr/>
          </a:p>
        </p:txBody>
      </p:sp>
      <p:grpSp>
        <p:nvGrpSpPr>
          <p:cNvPr id="296" name="Google Shape;296;p21"/>
          <p:cNvGrpSpPr/>
          <p:nvPr/>
        </p:nvGrpSpPr>
        <p:grpSpPr>
          <a:xfrm>
            <a:off x="2346246" y="2782101"/>
            <a:ext cx="4769674" cy="2490121"/>
            <a:chOff x="2346246" y="2782101"/>
            <a:chExt cx="4769674" cy="2490121"/>
          </a:xfrm>
        </p:grpSpPr>
        <p:sp>
          <p:nvSpPr>
            <p:cNvPr id="297" name="Google Shape;297;p21"/>
            <p:cNvSpPr/>
            <p:nvPr/>
          </p:nvSpPr>
          <p:spPr>
            <a:xfrm>
              <a:off x="2346246" y="2782101"/>
              <a:ext cx="4769674" cy="24901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2511551" y="3513582"/>
              <a:ext cx="4451985" cy="364490"/>
            </a:xfrm>
            <a:custGeom>
              <a:rect b="b" l="l" r="r" t="t"/>
              <a:pathLst>
                <a:path extrusionOk="0" h="364489" w="4451984">
                  <a:moveTo>
                    <a:pt x="0" y="0"/>
                  </a:moveTo>
                  <a:lnTo>
                    <a:pt x="4451604" y="364235"/>
                  </a:lnTo>
                </a:path>
              </a:pathLst>
            </a:custGeom>
            <a:noFill/>
            <a:ln cap="flat" cmpd="sng" w="9525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2414016" y="3464051"/>
              <a:ext cx="4648200" cy="464184"/>
            </a:xfrm>
            <a:custGeom>
              <a:rect b="b" l="l" r="r" t="t"/>
              <a:pathLst>
                <a:path extrusionOk="0" h="464185" w="4648200">
                  <a:moveTo>
                    <a:pt x="103632" y="0"/>
                  </a:moveTo>
                  <a:lnTo>
                    <a:pt x="0" y="41148"/>
                  </a:lnTo>
                  <a:lnTo>
                    <a:pt x="95250" y="99822"/>
                  </a:lnTo>
                  <a:lnTo>
                    <a:pt x="103632" y="0"/>
                  </a:lnTo>
                  <a:close/>
                </a:path>
                <a:path extrusionOk="0" h="464185" w="4648200">
                  <a:moveTo>
                    <a:pt x="4648200" y="422148"/>
                  </a:moveTo>
                  <a:lnTo>
                    <a:pt x="4552188" y="364236"/>
                  </a:lnTo>
                  <a:lnTo>
                    <a:pt x="4543806" y="464058"/>
                  </a:lnTo>
                  <a:lnTo>
                    <a:pt x="4648200" y="422148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4274819" y="3374898"/>
              <a:ext cx="137160" cy="1708785"/>
            </a:xfrm>
            <a:custGeom>
              <a:rect b="b" l="l" r="r" t="t"/>
              <a:pathLst>
                <a:path extrusionOk="0" h="1708785" w="137160">
                  <a:moveTo>
                    <a:pt x="137159" y="0"/>
                  </a:moveTo>
                  <a:lnTo>
                    <a:pt x="0" y="1708403"/>
                  </a:lnTo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225290" y="3276599"/>
              <a:ext cx="237490" cy="1905000"/>
            </a:xfrm>
            <a:custGeom>
              <a:rect b="b" l="l" r="r" t="t"/>
              <a:pathLst>
                <a:path extrusionOk="0" h="1905000" w="237489">
                  <a:moveTo>
                    <a:pt x="99822" y="1809750"/>
                  </a:moveTo>
                  <a:lnTo>
                    <a:pt x="0" y="1802130"/>
                  </a:lnTo>
                  <a:lnTo>
                    <a:pt x="41910" y="1905000"/>
                  </a:lnTo>
                  <a:lnTo>
                    <a:pt x="99822" y="1809750"/>
                  </a:lnTo>
                  <a:close/>
                </a:path>
                <a:path extrusionOk="0" h="1905000" w="237489">
                  <a:moveTo>
                    <a:pt x="236982" y="103632"/>
                  </a:moveTo>
                  <a:lnTo>
                    <a:pt x="194310" y="0"/>
                  </a:lnTo>
                  <a:lnTo>
                    <a:pt x="137160" y="96012"/>
                  </a:lnTo>
                  <a:lnTo>
                    <a:pt x="236982" y="103632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1"/>
          <p:cNvSpPr txBox="1"/>
          <p:nvPr/>
        </p:nvSpPr>
        <p:spPr>
          <a:xfrm>
            <a:off x="3936746" y="5297678"/>
            <a:ext cx="660400" cy="61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spAutoFit/>
          </a:bodyPr>
          <a:lstStyle/>
          <a:p>
            <a:pPr indent="-78105" lvl="0" marL="90170" marR="508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Minor  Axis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7167617" y="3697479"/>
            <a:ext cx="120840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Major Axis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Compactness</a:t>
            </a:r>
            <a:endParaRPr/>
          </a:p>
        </p:txBody>
      </p:sp>
      <p:sp>
        <p:nvSpPr>
          <p:cNvPr id="310" name="Google Shape;310;p22"/>
          <p:cNvSpPr txBox="1"/>
          <p:nvPr/>
        </p:nvSpPr>
        <p:spPr>
          <a:xfrm>
            <a:off x="765301" y="1468627"/>
            <a:ext cx="7176770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Compactness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defined as the ratio of the  area of an object to the area of a circle with  the same perimeter.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1222502" y="3702050"/>
            <a:ext cx="6678295" cy="1194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circle is used as it is the object with the most  compact shape.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7815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measure takes a maximum value of 1 for 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1508252" y="4870195"/>
            <a:ext cx="7378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1222502" y="5308346"/>
            <a:ext cx="42519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square has compactness 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4965953" y="3129533"/>
            <a:ext cx="1800225" cy="0"/>
          </a:xfrm>
          <a:custGeom>
            <a:rect b="b" l="l" r="r" t="t"/>
            <a:pathLst>
              <a:path extrusionOk="0" h="120000" w="1800225">
                <a:moveTo>
                  <a:pt x="0" y="0"/>
                </a:moveTo>
                <a:lnTo>
                  <a:pt x="1799844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4932424" y="3133089"/>
            <a:ext cx="182118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perimeter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5244338" y="2656225"/>
            <a:ext cx="1246505" cy="4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2436374" y="2877808"/>
            <a:ext cx="229552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compactness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5561838" y="4968240"/>
            <a:ext cx="102235" cy="318770"/>
          </a:xfrm>
          <a:custGeom>
            <a:rect b="b" l="l" r="r" t="t"/>
            <a:pathLst>
              <a:path extrusionOk="0" h="318770" w="102235">
                <a:moveTo>
                  <a:pt x="102108" y="0"/>
                </a:moveTo>
                <a:lnTo>
                  <a:pt x="0" y="318515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5326634" y="4868084"/>
            <a:ext cx="55499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2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Compactness</a:t>
            </a:r>
            <a:endParaRPr/>
          </a:p>
        </p:txBody>
      </p:sp>
      <p:sp>
        <p:nvSpPr>
          <p:cNvPr id="326" name="Google Shape;326;p23"/>
          <p:cNvSpPr txBox="1"/>
          <p:nvPr/>
        </p:nvSpPr>
        <p:spPr>
          <a:xfrm>
            <a:off x="1222502" y="1471676"/>
            <a:ext cx="6921500" cy="15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which have an elliptical shape, or a  boundary that is irregular rather than smooth, will  decrease the measure.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7815" marR="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alternate formulation: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1222502" y="4392421"/>
            <a:ext cx="6595745" cy="15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measure takes a minimum value of 1 for a  circle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92138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that have complicated, irregular  boundaries have larger compactness.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4965953" y="3771138"/>
            <a:ext cx="1800225" cy="0"/>
          </a:xfrm>
          <a:custGeom>
            <a:rect b="b" l="l" r="r" t="t"/>
            <a:pathLst>
              <a:path extrusionOk="0" h="120000" w="1800225">
                <a:moveTo>
                  <a:pt x="0" y="0"/>
                </a:moveTo>
                <a:lnTo>
                  <a:pt x="1799844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4932426" y="3265175"/>
            <a:ext cx="1821180" cy="918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-287019" lvl="0" marL="324485" marR="30480" rtl="0" algn="l">
              <a:lnSpc>
                <a:spcPct val="114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perimeter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2436357" y="3519440"/>
            <a:ext cx="229552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compactness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Compactness</a:t>
            </a:r>
            <a:endParaRPr/>
          </a:p>
        </p:txBody>
      </p:sp>
      <p:grpSp>
        <p:nvGrpSpPr>
          <p:cNvPr id="337" name="Google Shape;337;p24"/>
          <p:cNvGrpSpPr/>
          <p:nvPr/>
        </p:nvGrpSpPr>
        <p:grpSpPr>
          <a:xfrm>
            <a:off x="1155039" y="2615073"/>
            <a:ext cx="2029310" cy="1912947"/>
            <a:chOff x="1155039" y="2615073"/>
            <a:chExt cx="2029310" cy="1912947"/>
          </a:xfrm>
        </p:grpSpPr>
        <p:sp>
          <p:nvSpPr>
            <p:cNvPr id="338" name="Google Shape;338;p24"/>
            <p:cNvSpPr/>
            <p:nvPr/>
          </p:nvSpPr>
          <p:spPr>
            <a:xfrm>
              <a:off x="1155039" y="2615073"/>
              <a:ext cx="2029310" cy="19129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1371600" y="2743200"/>
              <a:ext cx="1676400" cy="1603375"/>
            </a:xfrm>
            <a:custGeom>
              <a:rect b="b" l="l" r="r" t="t"/>
              <a:pathLst>
                <a:path extrusionOk="0" h="1603375" w="1676400">
                  <a:moveTo>
                    <a:pt x="1676399" y="801624"/>
                  </a:moveTo>
                  <a:lnTo>
                    <a:pt x="1674975" y="754522"/>
                  </a:lnTo>
                  <a:lnTo>
                    <a:pt x="1670755" y="708138"/>
                  </a:lnTo>
                  <a:lnTo>
                    <a:pt x="1663817" y="662545"/>
                  </a:lnTo>
                  <a:lnTo>
                    <a:pt x="1654242" y="617819"/>
                  </a:lnTo>
                  <a:lnTo>
                    <a:pt x="1642107" y="574036"/>
                  </a:lnTo>
                  <a:lnTo>
                    <a:pt x="1627491" y="531270"/>
                  </a:lnTo>
                  <a:lnTo>
                    <a:pt x="1610475" y="489596"/>
                  </a:lnTo>
                  <a:lnTo>
                    <a:pt x="1591135" y="449091"/>
                  </a:lnTo>
                  <a:lnTo>
                    <a:pt x="1569553" y="409828"/>
                  </a:lnTo>
                  <a:lnTo>
                    <a:pt x="1545806" y="371884"/>
                  </a:lnTo>
                  <a:lnTo>
                    <a:pt x="1519973" y="335332"/>
                  </a:lnTo>
                  <a:lnTo>
                    <a:pt x="1492133" y="300250"/>
                  </a:lnTo>
                  <a:lnTo>
                    <a:pt x="1462366" y="266711"/>
                  </a:lnTo>
                  <a:lnTo>
                    <a:pt x="1430750" y="234791"/>
                  </a:lnTo>
                  <a:lnTo>
                    <a:pt x="1397364" y="204565"/>
                  </a:lnTo>
                  <a:lnTo>
                    <a:pt x="1362287" y="176108"/>
                  </a:lnTo>
                  <a:lnTo>
                    <a:pt x="1325598" y="149496"/>
                  </a:lnTo>
                  <a:lnTo>
                    <a:pt x="1287375" y="124803"/>
                  </a:lnTo>
                  <a:lnTo>
                    <a:pt x="1247699" y="102106"/>
                  </a:lnTo>
                  <a:lnTo>
                    <a:pt x="1206648" y="81478"/>
                  </a:lnTo>
                  <a:lnTo>
                    <a:pt x="1164300" y="62995"/>
                  </a:lnTo>
                  <a:lnTo>
                    <a:pt x="1120735" y="46733"/>
                  </a:lnTo>
                  <a:lnTo>
                    <a:pt x="1076031" y="32767"/>
                  </a:lnTo>
                  <a:lnTo>
                    <a:pt x="1030268" y="21171"/>
                  </a:lnTo>
                  <a:lnTo>
                    <a:pt x="983524" y="12021"/>
                  </a:lnTo>
                  <a:lnTo>
                    <a:pt x="935879" y="5393"/>
                  </a:lnTo>
                  <a:lnTo>
                    <a:pt x="887411" y="1360"/>
                  </a:lnTo>
                  <a:lnTo>
                    <a:pt x="838200" y="0"/>
                  </a:lnTo>
                  <a:lnTo>
                    <a:pt x="788912" y="1360"/>
                  </a:lnTo>
                  <a:lnTo>
                    <a:pt x="740379" y="5393"/>
                  </a:lnTo>
                  <a:lnTo>
                    <a:pt x="692679" y="12021"/>
                  </a:lnTo>
                  <a:lnTo>
                    <a:pt x="645891" y="21171"/>
                  </a:lnTo>
                  <a:lnTo>
                    <a:pt x="600093" y="32767"/>
                  </a:lnTo>
                  <a:lnTo>
                    <a:pt x="555362" y="46733"/>
                  </a:lnTo>
                  <a:lnTo>
                    <a:pt x="511778" y="62995"/>
                  </a:lnTo>
                  <a:lnTo>
                    <a:pt x="469418" y="81478"/>
                  </a:lnTo>
                  <a:lnTo>
                    <a:pt x="428362" y="102106"/>
                  </a:lnTo>
                  <a:lnTo>
                    <a:pt x="388686" y="124803"/>
                  </a:lnTo>
                  <a:lnTo>
                    <a:pt x="350470" y="149496"/>
                  </a:lnTo>
                  <a:lnTo>
                    <a:pt x="313792" y="176108"/>
                  </a:lnTo>
                  <a:lnTo>
                    <a:pt x="278731" y="204565"/>
                  </a:lnTo>
                  <a:lnTo>
                    <a:pt x="245363" y="234791"/>
                  </a:lnTo>
                  <a:lnTo>
                    <a:pt x="213769" y="266711"/>
                  </a:lnTo>
                  <a:lnTo>
                    <a:pt x="184026" y="300250"/>
                  </a:lnTo>
                  <a:lnTo>
                    <a:pt x="156212" y="335332"/>
                  </a:lnTo>
                  <a:lnTo>
                    <a:pt x="130406" y="371884"/>
                  </a:lnTo>
                  <a:lnTo>
                    <a:pt x="106686" y="409828"/>
                  </a:lnTo>
                  <a:lnTo>
                    <a:pt x="85130" y="449091"/>
                  </a:lnTo>
                  <a:lnTo>
                    <a:pt x="65817" y="489596"/>
                  </a:lnTo>
                  <a:lnTo>
                    <a:pt x="48825" y="531270"/>
                  </a:lnTo>
                  <a:lnTo>
                    <a:pt x="34233" y="574036"/>
                  </a:lnTo>
                  <a:lnTo>
                    <a:pt x="22117" y="617819"/>
                  </a:lnTo>
                  <a:lnTo>
                    <a:pt x="12558" y="662545"/>
                  </a:lnTo>
                  <a:lnTo>
                    <a:pt x="5633" y="708138"/>
                  </a:lnTo>
                  <a:lnTo>
                    <a:pt x="1421" y="754522"/>
                  </a:lnTo>
                  <a:lnTo>
                    <a:pt x="0" y="801624"/>
                  </a:lnTo>
                  <a:lnTo>
                    <a:pt x="1421" y="848725"/>
                  </a:lnTo>
                  <a:lnTo>
                    <a:pt x="5633" y="895109"/>
                  </a:lnTo>
                  <a:lnTo>
                    <a:pt x="12558" y="940702"/>
                  </a:lnTo>
                  <a:lnTo>
                    <a:pt x="22117" y="985428"/>
                  </a:lnTo>
                  <a:lnTo>
                    <a:pt x="34233" y="1029211"/>
                  </a:lnTo>
                  <a:lnTo>
                    <a:pt x="48825" y="1071977"/>
                  </a:lnTo>
                  <a:lnTo>
                    <a:pt x="65817" y="1113651"/>
                  </a:lnTo>
                  <a:lnTo>
                    <a:pt x="85130" y="1154156"/>
                  </a:lnTo>
                  <a:lnTo>
                    <a:pt x="106686" y="1193419"/>
                  </a:lnTo>
                  <a:lnTo>
                    <a:pt x="130406" y="1231363"/>
                  </a:lnTo>
                  <a:lnTo>
                    <a:pt x="156212" y="1267915"/>
                  </a:lnTo>
                  <a:lnTo>
                    <a:pt x="184026" y="1302997"/>
                  </a:lnTo>
                  <a:lnTo>
                    <a:pt x="213769" y="1336536"/>
                  </a:lnTo>
                  <a:lnTo>
                    <a:pt x="245364" y="1368456"/>
                  </a:lnTo>
                  <a:lnTo>
                    <a:pt x="278731" y="1398682"/>
                  </a:lnTo>
                  <a:lnTo>
                    <a:pt x="313792" y="1427139"/>
                  </a:lnTo>
                  <a:lnTo>
                    <a:pt x="350470" y="1453751"/>
                  </a:lnTo>
                  <a:lnTo>
                    <a:pt x="388686" y="1478444"/>
                  </a:lnTo>
                  <a:lnTo>
                    <a:pt x="428362" y="1501141"/>
                  </a:lnTo>
                  <a:lnTo>
                    <a:pt x="469418" y="1521769"/>
                  </a:lnTo>
                  <a:lnTo>
                    <a:pt x="511778" y="1540252"/>
                  </a:lnTo>
                  <a:lnTo>
                    <a:pt x="555362" y="1556514"/>
                  </a:lnTo>
                  <a:lnTo>
                    <a:pt x="600093" y="1570480"/>
                  </a:lnTo>
                  <a:lnTo>
                    <a:pt x="645891" y="1582076"/>
                  </a:lnTo>
                  <a:lnTo>
                    <a:pt x="692679" y="1591226"/>
                  </a:lnTo>
                  <a:lnTo>
                    <a:pt x="740379" y="1597854"/>
                  </a:lnTo>
                  <a:lnTo>
                    <a:pt x="788912" y="1601887"/>
                  </a:lnTo>
                  <a:lnTo>
                    <a:pt x="838200" y="1603248"/>
                  </a:lnTo>
                  <a:lnTo>
                    <a:pt x="887411" y="1601887"/>
                  </a:lnTo>
                  <a:lnTo>
                    <a:pt x="935879" y="1597854"/>
                  </a:lnTo>
                  <a:lnTo>
                    <a:pt x="983524" y="1591226"/>
                  </a:lnTo>
                  <a:lnTo>
                    <a:pt x="1030268" y="1582076"/>
                  </a:lnTo>
                  <a:lnTo>
                    <a:pt x="1076031" y="1570480"/>
                  </a:lnTo>
                  <a:lnTo>
                    <a:pt x="1120735" y="1556514"/>
                  </a:lnTo>
                  <a:lnTo>
                    <a:pt x="1164300" y="1540252"/>
                  </a:lnTo>
                  <a:lnTo>
                    <a:pt x="1206648" y="1521769"/>
                  </a:lnTo>
                  <a:lnTo>
                    <a:pt x="1247699" y="1501141"/>
                  </a:lnTo>
                  <a:lnTo>
                    <a:pt x="1287375" y="1478444"/>
                  </a:lnTo>
                  <a:lnTo>
                    <a:pt x="1325598" y="1453751"/>
                  </a:lnTo>
                  <a:lnTo>
                    <a:pt x="1362287" y="1427139"/>
                  </a:lnTo>
                  <a:lnTo>
                    <a:pt x="1397364" y="1398682"/>
                  </a:lnTo>
                  <a:lnTo>
                    <a:pt x="1430750" y="1368456"/>
                  </a:lnTo>
                  <a:lnTo>
                    <a:pt x="1462366" y="1336536"/>
                  </a:lnTo>
                  <a:lnTo>
                    <a:pt x="1492133" y="1302997"/>
                  </a:lnTo>
                  <a:lnTo>
                    <a:pt x="1519973" y="1267915"/>
                  </a:lnTo>
                  <a:lnTo>
                    <a:pt x="1545806" y="1231363"/>
                  </a:lnTo>
                  <a:lnTo>
                    <a:pt x="1569553" y="1193419"/>
                  </a:lnTo>
                  <a:lnTo>
                    <a:pt x="1591135" y="1154156"/>
                  </a:lnTo>
                  <a:lnTo>
                    <a:pt x="1610475" y="1113651"/>
                  </a:lnTo>
                  <a:lnTo>
                    <a:pt x="1627491" y="1071977"/>
                  </a:lnTo>
                  <a:lnTo>
                    <a:pt x="1642107" y="1029211"/>
                  </a:lnTo>
                  <a:lnTo>
                    <a:pt x="1654242" y="985428"/>
                  </a:lnTo>
                  <a:lnTo>
                    <a:pt x="1663817" y="940702"/>
                  </a:lnTo>
                  <a:lnTo>
                    <a:pt x="1670755" y="895109"/>
                  </a:lnTo>
                  <a:lnTo>
                    <a:pt x="1674975" y="848725"/>
                  </a:lnTo>
                  <a:lnTo>
                    <a:pt x="1676399" y="801624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4"/>
          <p:cNvSpPr txBox="1"/>
          <p:nvPr/>
        </p:nvSpPr>
        <p:spPr>
          <a:xfrm>
            <a:off x="1298702" y="4749800"/>
            <a:ext cx="196723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compactness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3728129" y="2514600"/>
            <a:ext cx="2142327" cy="19447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6253318" y="2539754"/>
            <a:ext cx="2088960" cy="17759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3660902" y="4810759"/>
            <a:ext cx="230378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compactness=0.764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4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6175100" y="4810759"/>
            <a:ext cx="230378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compactness=0.668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Elongation</a:t>
            </a:r>
            <a:endParaRPr/>
          </a:p>
        </p:txBody>
      </p:sp>
      <p:sp>
        <p:nvSpPr>
          <p:cNvPr id="351" name="Google Shape;351;p25"/>
          <p:cNvSpPr txBox="1"/>
          <p:nvPr/>
        </p:nvSpPr>
        <p:spPr>
          <a:xfrm>
            <a:off x="765301" y="1468627"/>
            <a:ext cx="7038340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its simplest form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elongation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ratio  between the length and width of the object  bounding box: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/>
          <p:nvPr/>
        </p:nvSpPr>
        <p:spPr>
          <a:xfrm>
            <a:off x="4498085" y="3314700"/>
            <a:ext cx="2062480" cy="0"/>
          </a:xfrm>
          <a:custGeom>
            <a:rect b="b" l="l" r="r" t="t"/>
            <a:pathLst>
              <a:path extrusionOk="0" h="120000" w="2062479">
                <a:moveTo>
                  <a:pt x="0" y="0"/>
                </a:moveTo>
                <a:lnTo>
                  <a:pt x="2061971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1209802" y="3316319"/>
            <a:ext cx="7145655" cy="282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075">
            <a:spAutoFit/>
          </a:bodyPr>
          <a:lstStyle/>
          <a:p>
            <a:pPr indent="0" lvl="0" marL="32931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bounding-box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11150" marR="1778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is a measure of object elongation, given  as a value between 0 and 1.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311150" marR="862964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ratio is equal to 1, the object is roughly  square or circularly shaped. As the ratio  decreases from 1, the object becomes more  elongated.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25"/>
          <p:cNvSpPr txBox="1"/>
          <p:nvPr/>
        </p:nvSpPr>
        <p:spPr>
          <a:xfrm>
            <a:off x="4536947" y="2894806"/>
            <a:ext cx="1951989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bounding-box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2383019" y="3062458"/>
            <a:ext cx="188150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elongation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Elongation</a:t>
            </a:r>
            <a:endParaRPr/>
          </a:p>
        </p:txBody>
      </p:sp>
      <p:sp>
        <p:nvSpPr>
          <p:cNvPr id="362" name="Google Shape;362;p26"/>
          <p:cNvSpPr txBox="1"/>
          <p:nvPr/>
        </p:nvSpPr>
        <p:spPr>
          <a:xfrm>
            <a:off x="752601" y="1468627"/>
            <a:ext cx="7503795" cy="3713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68300" marR="237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criterion cannot succeed in curved  regions, for which the evaluation of  elongatedness must be based on maximum  region thickness.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8350" marR="120014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Elongatedness can be evaluated as a ratio of the  region area and the square of its thickness.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68350" marR="17780" rtl="0" algn="l">
              <a:lnSpc>
                <a:spcPct val="984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maximum region thickness (holes must be  filled if present) can be determined as the number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erosion steps that may be applie</a:t>
            </a:r>
            <a:r>
              <a:rPr b="0" baseline="-25000" i="1" lang="en-US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i="1" lang="en-US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1" lang="en-US" sz="3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efore the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1482852" y="5136951"/>
            <a:ext cx="473202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totally disappe</a:t>
            </a:r>
            <a:r>
              <a:rPr baseline="30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30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</a:t>
            </a:r>
            <a:r>
              <a:rPr baseline="30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aseline="30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gation	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baseline="30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6423659" y="5339334"/>
            <a:ext cx="669290" cy="0"/>
          </a:xfrm>
          <a:custGeom>
            <a:rect b="b" l="l" r="r" t="t"/>
            <a:pathLst>
              <a:path extrusionOk="0" h="120000" w="669290">
                <a:moveTo>
                  <a:pt x="0" y="0"/>
                </a:moveTo>
                <a:lnTo>
                  <a:pt x="669036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6469394" y="5342703"/>
            <a:ext cx="54356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Elongation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1562353" y="4505959"/>
            <a:ext cx="1745614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elongation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5334267" y="4505959"/>
            <a:ext cx="164718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elongation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7"/>
          <p:cNvGrpSpPr/>
          <p:nvPr/>
        </p:nvGrpSpPr>
        <p:grpSpPr>
          <a:xfrm>
            <a:off x="787908" y="1981199"/>
            <a:ext cx="4890516" cy="2442973"/>
            <a:chOff x="787908" y="1981199"/>
            <a:chExt cx="4890516" cy="2442973"/>
          </a:xfrm>
        </p:grpSpPr>
        <p:sp>
          <p:nvSpPr>
            <p:cNvPr id="375" name="Google Shape;375;p27"/>
            <p:cNvSpPr/>
            <p:nvPr/>
          </p:nvSpPr>
          <p:spPr>
            <a:xfrm>
              <a:off x="1051005" y="1981200"/>
              <a:ext cx="3134679" cy="24429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4114799" y="2285999"/>
              <a:ext cx="1474114" cy="125882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46404" y="2173224"/>
              <a:ext cx="4732020" cy="1800860"/>
            </a:xfrm>
            <a:custGeom>
              <a:rect b="b" l="l" r="r" t="t"/>
              <a:pathLst>
                <a:path extrusionOk="0" h="1800860" w="4732020">
                  <a:moveTo>
                    <a:pt x="0" y="1400555"/>
                  </a:moveTo>
                  <a:lnTo>
                    <a:pt x="220980" y="1800605"/>
                  </a:lnTo>
                  <a:lnTo>
                    <a:pt x="2755392" y="400049"/>
                  </a:lnTo>
                  <a:lnTo>
                    <a:pt x="2534411" y="0"/>
                  </a:lnTo>
                  <a:lnTo>
                    <a:pt x="0" y="1400555"/>
                  </a:lnTo>
                  <a:close/>
                </a:path>
                <a:path extrusionOk="0" h="1800860" w="4732020">
                  <a:moveTo>
                    <a:pt x="3956304" y="54863"/>
                  </a:moveTo>
                  <a:lnTo>
                    <a:pt x="3312413" y="704088"/>
                  </a:lnTo>
                  <a:lnTo>
                    <a:pt x="4088892" y="1472946"/>
                  </a:lnTo>
                  <a:lnTo>
                    <a:pt x="4732020" y="822959"/>
                  </a:lnTo>
                  <a:lnTo>
                    <a:pt x="3956304" y="54863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830580" y="3732276"/>
              <a:ext cx="142240" cy="281940"/>
            </a:xfrm>
            <a:custGeom>
              <a:rect b="b" l="l" r="r" t="t"/>
              <a:pathLst>
                <a:path extrusionOk="0" h="281939" w="142240">
                  <a:moveTo>
                    <a:pt x="0" y="0"/>
                  </a:moveTo>
                  <a:lnTo>
                    <a:pt x="141732" y="28193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787908" y="3645407"/>
              <a:ext cx="228600" cy="457200"/>
            </a:xfrm>
            <a:custGeom>
              <a:rect b="b" l="l" r="r" t="t"/>
              <a:pathLst>
                <a:path extrusionOk="0" h="457200" w="228600">
                  <a:moveTo>
                    <a:pt x="89154" y="66294"/>
                  </a:moveTo>
                  <a:lnTo>
                    <a:pt x="0" y="0"/>
                  </a:lnTo>
                  <a:lnTo>
                    <a:pt x="0" y="111252"/>
                  </a:lnTo>
                  <a:lnTo>
                    <a:pt x="89154" y="66294"/>
                  </a:lnTo>
                  <a:close/>
                </a:path>
                <a:path extrusionOk="0" h="457200" w="228600">
                  <a:moveTo>
                    <a:pt x="228600" y="457200"/>
                  </a:moveTo>
                  <a:lnTo>
                    <a:pt x="227838" y="345186"/>
                  </a:lnTo>
                  <a:lnTo>
                    <a:pt x="138684" y="390144"/>
                  </a:lnTo>
                  <a:lnTo>
                    <a:pt x="228600" y="457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923544" y="2028444"/>
              <a:ext cx="2420620" cy="1353820"/>
            </a:xfrm>
            <a:custGeom>
              <a:rect b="b" l="l" r="r" t="t"/>
              <a:pathLst>
                <a:path extrusionOk="0" h="1353820" w="2420620">
                  <a:moveTo>
                    <a:pt x="0" y="1353312"/>
                  </a:moveTo>
                  <a:lnTo>
                    <a:pt x="242011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838200" y="1981199"/>
              <a:ext cx="2590800" cy="1447800"/>
            </a:xfrm>
            <a:custGeom>
              <a:rect b="b" l="l" r="r" t="t"/>
              <a:pathLst>
                <a:path extrusionOk="0" h="1447800" w="2590800">
                  <a:moveTo>
                    <a:pt x="112014" y="1442466"/>
                  </a:moveTo>
                  <a:lnTo>
                    <a:pt x="63246" y="1355598"/>
                  </a:lnTo>
                  <a:lnTo>
                    <a:pt x="0" y="1447800"/>
                  </a:lnTo>
                  <a:lnTo>
                    <a:pt x="112014" y="1442466"/>
                  </a:lnTo>
                  <a:close/>
                </a:path>
                <a:path extrusionOk="0" h="1447800" w="2590800">
                  <a:moveTo>
                    <a:pt x="2590800" y="0"/>
                  </a:moveTo>
                  <a:lnTo>
                    <a:pt x="2479548" y="6096"/>
                  </a:lnTo>
                  <a:lnTo>
                    <a:pt x="2528316" y="92964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27"/>
          <p:cNvGrpSpPr/>
          <p:nvPr/>
        </p:nvGrpSpPr>
        <p:grpSpPr>
          <a:xfrm>
            <a:off x="6136386" y="2261616"/>
            <a:ext cx="2103120" cy="2100580"/>
            <a:chOff x="6136386" y="2261616"/>
            <a:chExt cx="2103120" cy="2100580"/>
          </a:xfrm>
        </p:grpSpPr>
        <p:sp>
          <p:nvSpPr>
            <p:cNvPr id="383" name="Google Shape;383;p27"/>
            <p:cNvSpPr/>
            <p:nvPr/>
          </p:nvSpPr>
          <p:spPr>
            <a:xfrm>
              <a:off x="6501477" y="2386743"/>
              <a:ext cx="1567118" cy="155499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6136386" y="2261616"/>
              <a:ext cx="2103120" cy="2100580"/>
            </a:xfrm>
            <a:custGeom>
              <a:rect b="b" l="l" r="r" t="t"/>
              <a:pathLst>
                <a:path extrusionOk="0" h="2100579" w="2103120">
                  <a:moveTo>
                    <a:pt x="858012" y="0"/>
                  </a:moveTo>
                  <a:lnTo>
                    <a:pt x="0" y="866393"/>
                  </a:lnTo>
                  <a:lnTo>
                    <a:pt x="1245108" y="2100071"/>
                  </a:lnTo>
                  <a:lnTo>
                    <a:pt x="2103120" y="1233677"/>
                  </a:lnTo>
                  <a:lnTo>
                    <a:pt x="85801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27"/>
          <p:cNvSpPr txBox="1"/>
          <p:nvPr/>
        </p:nvSpPr>
        <p:spPr>
          <a:xfrm rot="-1620000">
            <a:off x="1798341" y="2522597"/>
            <a:ext cx="51669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</a:t>
            </a:r>
            <a:r>
              <a:rPr baseline="30000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aseline="30000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7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27"/>
          <p:cNvSpPr txBox="1"/>
          <p:nvPr/>
        </p:nvSpPr>
        <p:spPr>
          <a:xfrm rot="-1620000">
            <a:off x="464752" y="3907544"/>
            <a:ext cx="453502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Eccentricity</a:t>
            </a:r>
            <a:endParaRPr/>
          </a:p>
        </p:txBody>
      </p:sp>
      <p:sp>
        <p:nvSpPr>
          <p:cNvPr id="393" name="Google Shape;393;p28"/>
          <p:cNvSpPr txBox="1"/>
          <p:nvPr/>
        </p:nvSpPr>
        <p:spPr>
          <a:xfrm>
            <a:off x="765301" y="1468627"/>
            <a:ext cx="6975475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Eccentricity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ratio of the length of the  short (minor) axis to the length of the long  (major) axis of an object: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1222502" y="3851402"/>
            <a:ext cx="6424295" cy="1194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is a measure of object eccentricity,  given as a value between 0 and 1.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7815" marR="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known as </a:t>
            </a: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ellipticity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8"/>
          <p:cNvSpPr/>
          <p:nvPr/>
        </p:nvSpPr>
        <p:spPr>
          <a:xfrm>
            <a:off x="4636008" y="3282696"/>
            <a:ext cx="1946275" cy="0"/>
          </a:xfrm>
          <a:custGeom>
            <a:rect b="b" l="l" r="r" t="t"/>
            <a:pathLst>
              <a:path extrusionOk="0" h="120000" w="1946275">
                <a:moveTo>
                  <a:pt x="0" y="0"/>
                </a:moveTo>
                <a:lnTo>
                  <a:pt x="1946147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4607814" y="2820909"/>
            <a:ext cx="195453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axislength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8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28"/>
          <p:cNvSpPr txBox="1"/>
          <p:nvPr/>
        </p:nvSpPr>
        <p:spPr>
          <a:xfrm>
            <a:off x="4646670" y="3281919"/>
            <a:ext cx="1888489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axislength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2411219" y="3030468"/>
            <a:ext cx="1990089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eccentricity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Eccentricity</a:t>
            </a:r>
            <a:endParaRPr/>
          </a:p>
        </p:txBody>
      </p:sp>
      <p:grpSp>
        <p:nvGrpSpPr>
          <p:cNvPr id="405" name="Google Shape;405;p29"/>
          <p:cNvGrpSpPr/>
          <p:nvPr/>
        </p:nvGrpSpPr>
        <p:grpSpPr>
          <a:xfrm>
            <a:off x="1822682" y="2584633"/>
            <a:ext cx="2681838" cy="1352656"/>
            <a:chOff x="1822682" y="2584633"/>
            <a:chExt cx="2681838" cy="1352656"/>
          </a:xfrm>
        </p:grpSpPr>
        <p:sp>
          <p:nvSpPr>
            <p:cNvPr id="406" name="Google Shape;406;p29"/>
            <p:cNvSpPr/>
            <p:nvPr/>
          </p:nvSpPr>
          <p:spPr>
            <a:xfrm>
              <a:off x="1822682" y="2584633"/>
              <a:ext cx="2681838" cy="135265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2003298" y="3130295"/>
              <a:ext cx="2318385" cy="140335"/>
            </a:xfrm>
            <a:custGeom>
              <a:rect b="b" l="l" r="r" t="t"/>
              <a:pathLst>
                <a:path extrusionOk="0" h="140335" w="2318385">
                  <a:moveTo>
                    <a:pt x="2318003" y="140207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1905000" y="3080765"/>
              <a:ext cx="2514600" cy="240029"/>
            </a:xfrm>
            <a:custGeom>
              <a:rect b="b" l="l" r="r" t="t"/>
              <a:pathLst>
                <a:path extrusionOk="0" h="240029" w="2514600">
                  <a:moveTo>
                    <a:pt x="103632" y="0"/>
                  </a:moveTo>
                  <a:lnTo>
                    <a:pt x="0" y="43434"/>
                  </a:lnTo>
                  <a:lnTo>
                    <a:pt x="97536" y="99822"/>
                  </a:lnTo>
                  <a:lnTo>
                    <a:pt x="103632" y="0"/>
                  </a:lnTo>
                  <a:close/>
                </a:path>
                <a:path extrusionOk="0" h="240029" w="2514600">
                  <a:moveTo>
                    <a:pt x="2514600" y="195834"/>
                  </a:moveTo>
                  <a:lnTo>
                    <a:pt x="2417826" y="140208"/>
                  </a:lnTo>
                  <a:lnTo>
                    <a:pt x="2411730" y="240030"/>
                  </a:lnTo>
                  <a:lnTo>
                    <a:pt x="2514600" y="1958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3740658" y="2841497"/>
              <a:ext cx="62865" cy="946785"/>
            </a:xfrm>
            <a:custGeom>
              <a:rect b="b" l="l" r="r" t="t"/>
              <a:pathLst>
                <a:path extrusionOk="0" h="946785" w="62864">
                  <a:moveTo>
                    <a:pt x="62483" y="0"/>
                  </a:moveTo>
                  <a:lnTo>
                    <a:pt x="0" y="94640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691128" y="2743199"/>
              <a:ext cx="162560" cy="1143000"/>
            </a:xfrm>
            <a:custGeom>
              <a:rect b="b" l="l" r="r" t="t"/>
              <a:pathLst>
                <a:path extrusionOk="0" h="1143000" w="162560">
                  <a:moveTo>
                    <a:pt x="99822" y="1046988"/>
                  </a:moveTo>
                  <a:lnTo>
                    <a:pt x="0" y="1040130"/>
                  </a:lnTo>
                  <a:lnTo>
                    <a:pt x="42672" y="1143000"/>
                  </a:lnTo>
                  <a:lnTo>
                    <a:pt x="99822" y="1046988"/>
                  </a:lnTo>
                  <a:close/>
                </a:path>
                <a:path extrusionOk="0" h="1143000" w="162560">
                  <a:moveTo>
                    <a:pt x="162306" y="103632"/>
                  </a:moveTo>
                  <a:lnTo>
                    <a:pt x="118872" y="0"/>
                  </a:lnTo>
                  <a:lnTo>
                    <a:pt x="62484" y="96774"/>
                  </a:lnTo>
                  <a:lnTo>
                    <a:pt x="162306" y="103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29"/>
          <p:cNvGrpSpPr/>
          <p:nvPr/>
        </p:nvGrpSpPr>
        <p:grpSpPr>
          <a:xfrm>
            <a:off x="5730180" y="2695955"/>
            <a:ext cx="1437724" cy="1310639"/>
            <a:chOff x="5730180" y="2695955"/>
            <a:chExt cx="1437724" cy="1310639"/>
          </a:xfrm>
        </p:grpSpPr>
        <p:sp>
          <p:nvSpPr>
            <p:cNvPr id="412" name="Google Shape;412;p29"/>
            <p:cNvSpPr/>
            <p:nvPr/>
          </p:nvSpPr>
          <p:spPr>
            <a:xfrm>
              <a:off x="5730180" y="2695955"/>
              <a:ext cx="1437724" cy="13106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5856732" y="3285743"/>
              <a:ext cx="1024255" cy="128270"/>
            </a:xfrm>
            <a:custGeom>
              <a:rect b="b" l="l" r="r" t="t"/>
              <a:pathLst>
                <a:path extrusionOk="0" h="128270" w="1024254">
                  <a:moveTo>
                    <a:pt x="0" y="0"/>
                  </a:moveTo>
                  <a:lnTo>
                    <a:pt x="1024127" y="12801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5759196" y="3236213"/>
              <a:ext cx="1219200" cy="227965"/>
            </a:xfrm>
            <a:custGeom>
              <a:rect b="b" l="l" r="r" t="t"/>
              <a:pathLst>
                <a:path extrusionOk="0" h="227964" w="1219200">
                  <a:moveTo>
                    <a:pt x="105918" y="0"/>
                  </a:moveTo>
                  <a:lnTo>
                    <a:pt x="0" y="37338"/>
                  </a:lnTo>
                  <a:lnTo>
                    <a:pt x="93726" y="99822"/>
                  </a:lnTo>
                  <a:lnTo>
                    <a:pt x="105918" y="0"/>
                  </a:lnTo>
                  <a:close/>
                </a:path>
                <a:path extrusionOk="0" h="227964" w="1219200">
                  <a:moveTo>
                    <a:pt x="1219200" y="189738"/>
                  </a:moveTo>
                  <a:lnTo>
                    <a:pt x="1126236" y="128016"/>
                  </a:lnTo>
                  <a:lnTo>
                    <a:pt x="1114044" y="227838"/>
                  </a:lnTo>
                  <a:lnTo>
                    <a:pt x="1219200" y="1897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6256782" y="2990849"/>
              <a:ext cx="59690" cy="718185"/>
            </a:xfrm>
            <a:custGeom>
              <a:rect b="b" l="l" r="r" t="t"/>
              <a:pathLst>
                <a:path extrusionOk="0" h="718185" w="59689">
                  <a:moveTo>
                    <a:pt x="0" y="717803"/>
                  </a:moveTo>
                  <a:lnTo>
                    <a:pt x="5943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6207252" y="2892551"/>
              <a:ext cx="159385" cy="914400"/>
            </a:xfrm>
            <a:custGeom>
              <a:rect b="b" l="l" r="r" t="t"/>
              <a:pathLst>
                <a:path extrusionOk="0" h="914400" w="159385">
                  <a:moveTo>
                    <a:pt x="99822" y="819150"/>
                  </a:moveTo>
                  <a:lnTo>
                    <a:pt x="0" y="810768"/>
                  </a:lnTo>
                  <a:lnTo>
                    <a:pt x="41148" y="914400"/>
                  </a:lnTo>
                  <a:lnTo>
                    <a:pt x="99822" y="819150"/>
                  </a:lnTo>
                  <a:close/>
                </a:path>
                <a:path extrusionOk="0" h="914400" w="159385">
                  <a:moveTo>
                    <a:pt x="159258" y="104394"/>
                  </a:moveTo>
                  <a:lnTo>
                    <a:pt x="117348" y="0"/>
                  </a:lnTo>
                  <a:lnTo>
                    <a:pt x="59436" y="96012"/>
                  </a:lnTo>
                  <a:lnTo>
                    <a:pt x="159258" y="104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9"/>
          <p:cNvSpPr txBox="1"/>
          <p:nvPr/>
        </p:nvSpPr>
        <p:spPr>
          <a:xfrm>
            <a:off x="2289301" y="4216400"/>
            <a:ext cx="184340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eccentricity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9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5562915" y="4216400"/>
            <a:ext cx="174434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eccentricity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ctrTitle"/>
          </p:nvPr>
        </p:nvSpPr>
        <p:spPr>
          <a:xfrm>
            <a:off x="1143000" y="1669704"/>
            <a:ext cx="68580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REGION DISCRIPTORS</a:t>
            </a:r>
            <a:endParaRPr/>
          </a:p>
        </p:txBody>
      </p:sp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685800" y="2819399"/>
            <a:ext cx="7315200" cy="2998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/>
              <a:t>REGION DISCRIPTORS: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In computer vision, visual descriptors or image descriptors are descriptions of the visual features of the contents in images, videos, or algorithms or applications that produce such descriptions. </a:t>
            </a:r>
            <a:endParaRPr/>
          </a:p>
          <a:p>
            <a:pPr indent="-1428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57175" lvl="0" marL="25717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They describe elementary characteristics such as the shape, the color, the texture or the motion, among others.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Eccentricity</a:t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>
            <a:off x="765301" y="1468627"/>
            <a:ext cx="676084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Eccentricity can also be calculated using  central moments: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0"/>
          <p:cNvSpPr txBox="1"/>
          <p:nvPr/>
        </p:nvSpPr>
        <p:spPr>
          <a:xfrm>
            <a:off x="5507721" y="2579094"/>
            <a:ext cx="288925" cy="540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0"/>
          <p:cNvSpPr/>
          <p:nvPr/>
        </p:nvSpPr>
        <p:spPr>
          <a:xfrm>
            <a:off x="4191761" y="3379470"/>
            <a:ext cx="2520315" cy="0"/>
          </a:xfrm>
          <a:custGeom>
            <a:rect b="b" l="l" r="r" t="t"/>
            <a:pathLst>
              <a:path extrusionOk="0" h="120000" w="2520315">
                <a:moveTo>
                  <a:pt x="0" y="0"/>
                </a:moveTo>
                <a:lnTo>
                  <a:pt x="2519934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0"/>
          <p:cNvSpPr txBox="1"/>
          <p:nvPr/>
        </p:nvSpPr>
        <p:spPr>
          <a:xfrm>
            <a:off x="4515109" y="3099237"/>
            <a:ext cx="233679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0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5266632" y="3099237"/>
            <a:ext cx="233679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0"/>
          <p:cNvSpPr txBox="1"/>
          <p:nvPr/>
        </p:nvSpPr>
        <p:spPr>
          <a:xfrm>
            <a:off x="4188967" y="2774928"/>
            <a:ext cx="1094105" cy="540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>
            <a:off x="6464689" y="3099237"/>
            <a:ext cx="233679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5848829" y="2866468"/>
            <a:ext cx="648335" cy="4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>
            <a:off x="2207016" y="3126929"/>
            <a:ext cx="189992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eccentricity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5117094" y="3378402"/>
            <a:ext cx="66929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31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“Circularity”</a:t>
            </a:r>
            <a:endParaRPr/>
          </a:p>
        </p:txBody>
      </p:sp>
      <p:sp>
        <p:nvSpPr>
          <p:cNvPr id="442" name="Google Shape;442;p31"/>
          <p:cNvSpPr txBox="1"/>
          <p:nvPr/>
        </p:nvSpPr>
        <p:spPr>
          <a:xfrm>
            <a:off x="765301" y="1468627"/>
            <a:ext cx="7451090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it is useful to have measures that  are sensitive only to departures of a certain  type of circularity: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1508252" y="2825750"/>
            <a:ext cx="5340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2594101" y="2753360"/>
            <a:ext cx="5400040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634" lvl="0" marL="12700" marR="50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convexity (measures irregularities)  roundness (excludes local irregularities)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Circularity or Roundness</a:t>
            </a:r>
            <a:endParaRPr/>
          </a:p>
        </p:txBody>
      </p:sp>
      <p:sp>
        <p:nvSpPr>
          <p:cNvPr id="450" name="Google Shape;450;p32"/>
          <p:cNvSpPr txBox="1"/>
          <p:nvPr/>
        </p:nvSpPr>
        <p:spPr>
          <a:xfrm>
            <a:off x="765301" y="1471676"/>
            <a:ext cx="7331709" cy="1851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measure of </a:t>
            </a: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roundness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circularity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(area-to-  perimeter ratio) which excludes local irregularities  can be obtained as the ratio of the area of an object  to the area of a circle with the same convex  perimeter: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2"/>
          <p:cNvSpPr txBox="1"/>
          <p:nvPr/>
        </p:nvSpPr>
        <p:spPr>
          <a:xfrm>
            <a:off x="1222502" y="4601209"/>
            <a:ext cx="71056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6385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This statistic equals 1 for a circular object and less than 1 for  an object that departs from circularity, except that it is  relatively insensitive to irregular boundaries.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4228338" y="3662934"/>
            <a:ext cx="2867660" cy="0"/>
          </a:xfrm>
          <a:custGeom>
            <a:rect b="b" l="l" r="r" t="t"/>
            <a:pathLst>
              <a:path extrusionOk="0" h="120000" w="2867659">
                <a:moveTo>
                  <a:pt x="0" y="0"/>
                </a:moveTo>
                <a:lnTo>
                  <a:pt x="2867406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4194823" y="3666288"/>
            <a:ext cx="288861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 perimeter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2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32"/>
          <p:cNvSpPr txBox="1"/>
          <p:nvPr/>
        </p:nvSpPr>
        <p:spPr>
          <a:xfrm>
            <a:off x="5040884" y="3189556"/>
            <a:ext cx="1246505" cy="4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2"/>
          <p:cNvSpPr txBox="1"/>
          <p:nvPr/>
        </p:nvSpPr>
        <p:spPr>
          <a:xfrm>
            <a:off x="2098801" y="3411152"/>
            <a:ext cx="189547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roundness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Circularity</a:t>
            </a:r>
            <a:endParaRPr/>
          </a:p>
        </p:txBody>
      </p:sp>
      <p:sp>
        <p:nvSpPr>
          <p:cNvPr id="462" name="Google Shape;462;p33"/>
          <p:cNvSpPr/>
          <p:nvPr/>
        </p:nvSpPr>
        <p:spPr>
          <a:xfrm>
            <a:off x="1684669" y="2209800"/>
            <a:ext cx="2565769" cy="23302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5063909" y="2407441"/>
            <a:ext cx="2503383" cy="21278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3"/>
          <p:cNvSpPr txBox="1"/>
          <p:nvPr/>
        </p:nvSpPr>
        <p:spPr>
          <a:xfrm>
            <a:off x="1998979" y="4749800"/>
            <a:ext cx="19939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roundness=0.584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3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p33"/>
          <p:cNvSpPr txBox="1"/>
          <p:nvPr/>
        </p:nvSpPr>
        <p:spPr>
          <a:xfrm>
            <a:off x="5351505" y="4749800"/>
            <a:ext cx="19939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roundness=0.447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Sphericity</a:t>
            </a:r>
            <a:endParaRPr/>
          </a:p>
        </p:txBody>
      </p:sp>
      <p:sp>
        <p:nvSpPr>
          <p:cNvPr id="472" name="Google Shape;472;p34"/>
          <p:cNvSpPr txBox="1"/>
          <p:nvPr/>
        </p:nvSpPr>
        <p:spPr>
          <a:xfrm>
            <a:off x="765301" y="1468627"/>
            <a:ext cx="729932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Sphericity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measures the degree to which an  object approaches the shape of a “sphere”.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4"/>
          <p:cNvSpPr txBox="1"/>
          <p:nvPr/>
        </p:nvSpPr>
        <p:spPr>
          <a:xfrm>
            <a:off x="1222502" y="5400547"/>
            <a:ext cx="62890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For a circle, the value is the maximum of 1.0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4"/>
          <p:cNvSpPr/>
          <p:nvPr/>
        </p:nvSpPr>
        <p:spPr>
          <a:xfrm>
            <a:off x="3179826" y="4099559"/>
            <a:ext cx="1477010" cy="0"/>
          </a:xfrm>
          <a:custGeom>
            <a:rect b="b" l="l" r="r" t="t"/>
            <a:pathLst>
              <a:path extrusionOk="0" h="120000" w="1477010">
                <a:moveTo>
                  <a:pt x="0" y="0"/>
                </a:moveTo>
                <a:lnTo>
                  <a:pt x="1476756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4"/>
          <p:cNvSpPr txBox="1"/>
          <p:nvPr/>
        </p:nvSpPr>
        <p:spPr>
          <a:xfrm>
            <a:off x="1445005" y="3847782"/>
            <a:ext cx="1650364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sphericity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76" name="Google Shape;476;p34"/>
          <p:cNvSpPr txBox="1"/>
          <p:nvPr/>
        </p:nvSpPr>
        <p:spPr>
          <a:xfrm>
            <a:off x="3348228" y="3683190"/>
            <a:ext cx="108394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inscribing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4"/>
          <p:cNvSpPr txBox="1"/>
          <p:nvPr/>
        </p:nvSpPr>
        <p:spPr>
          <a:xfrm>
            <a:off x="3151638" y="4178499"/>
            <a:ext cx="147701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circumscribing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4"/>
          <p:cNvSpPr/>
          <p:nvPr/>
        </p:nvSpPr>
        <p:spPr>
          <a:xfrm>
            <a:off x="5029200" y="3200400"/>
            <a:ext cx="3888485" cy="17305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4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Convexity</a:t>
            </a:r>
            <a:endParaRPr/>
          </a:p>
        </p:txBody>
      </p:sp>
      <p:sp>
        <p:nvSpPr>
          <p:cNvPr id="485" name="Google Shape;485;p35"/>
          <p:cNvSpPr txBox="1"/>
          <p:nvPr/>
        </p:nvSpPr>
        <p:spPr>
          <a:xfrm>
            <a:off x="765301" y="1468627"/>
            <a:ext cx="7071359" cy="2051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474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Convexity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relative amount that an  object differs from a convex object.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measure of convexity can be obtained by  forming the ratio of the perimeter of an object’s  convex hull to the perimeter of the object itself: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4318253" y="4642865"/>
            <a:ext cx="2510155" cy="0"/>
          </a:xfrm>
          <a:custGeom>
            <a:rect b="b" l="l" r="r" t="t"/>
            <a:pathLst>
              <a:path extrusionOk="0" h="120000" w="2510154">
                <a:moveTo>
                  <a:pt x="0" y="0"/>
                </a:moveTo>
                <a:lnTo>
                  <a:pt x="2510028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4315459" y="4186872"/>
            <a:ext cx="249809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 perimeter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5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35"/>
          <p:cNvSpPr txBox="1"/>
          <p:nvPr/>
        </p:nvSpPr>
        <p:spPr>
          <a:xfrm>
            <a:off x="2358655" y="4390322"/>
            <a:ext cx="172529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convexity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90" name="Google Shape;490;p35"/>
          <p:cNvSpPr txBox="1"/>
          <p:nvPr/>
        </p:nvSpPr>
        <p:spPr>
          <a:xfrm>
            <a:off x="4866396" y="4641795"/>
            <a:ext cx="139192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perimeter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6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Convexity</a:t>
            </a:r>
            <a:endParaRPr/>
          </a:p>
        </p:txBody>
      </p:sp>
      <p:sp>
        <p:nvSpPr>
          <p:cNvPr id="496" name="Google Shape;496;p36"/>
          <p:cNvSpPr txBox="1"/>
          <p:nvPr/>
        </p:nvSpPr>
        <p:spPr>
          <a:xfrm>
            <a:off x="1222502" y="1471676"/>
            <a:ext cx="6898640" cy="1121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This will take the value of 1 for a convex object,  and will be less than 1 if the object is not convex,  such as one having an irregular boundary.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6"/>
          <p:cNvSpPr/>
          <p:nvPr/>
        </p:nvSpPr>
        <p:spPr>
          <a:xfrm>
            <a:off x="3739559" y="3352800"/>
            <a:ext cx="2142327" cy="1944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6"/>
          <p:cNvSpPr/>
          <p:nvPr/>
        </p:nvSpPr>
        <p:spPr>
          <a:xfrm>
            <a:off x="6264749" y="3454154"/>
            <a:ext cx="2088960" cy="17759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3870452" y="5725159"/>
            <a:ext cx="18669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convexity=0.483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6384608" y="5725159"/>
            <a:ext cx="18669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convexity=0.349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1" name="Google Shape;501;p36"/>
          <p:cNvGrpSpPr/>
          <p:nvPr/>
        </p:nvGrpSpPr>
        <p:grpSpPr>
          <a:xfrm>
            <a:off x="1219199" y="3429000"/>
            <a:ext cx="1981200" cy="1752600"/>
            <a:chOff x="1219199" y="3429000"/>
            <a:chExt cx="1981200" cy="1752600"/>
          </a:xfrm>
        </p:grpSpPr>
        <p:sp>
          <p:nvSpPr>
            <p:cNvPr id="502" name="Google Shape;502;p36"/>
            <p:cNvSpPr/>
            <p:nvPr/>
          </p:nvSpPr>
          <p:spPr>
            <a:xfrm>
              <a:off x="1219199" y="3429000"/>
              <a:ext cx="1981200" cy="1752600"/>
            </a:xfrm>
            <a:custGeom>
              <a:rect b="b" l="l" r="r" t="t"/>
              <a:pathLst>
                <a:path extrusionOk="0" h="1752600" w="1981200">
                  <a:moveTo>
                    <a:pt x="1981199" y="876300"/>
                  </a:moveTo>
                  <a:lnTo>
                    <a:pt x="1979911" y="831147"/>
                  </a:lnTo>
                  <a:lnTo>
                    <a:pt x="1976085" y="786593"/>
                  </a:lnTo>
                  <a:lnTo>
                    <a:pt x="1969786" y="742694"/>
                  </a:lnTo>
                  <a:lnTo>
                    <a:pt x="1961075" y="699504"/>
                  </a:lnTo>
                  <a:lnTo>
                    <a:pt x="1950014" y="657077"/>
                  </a:lnTo>
                  <a:lnTo>
                    <a:pt x="1936666" y="615468"/>
                  </a:lnTo>
                  <a:lnTo>
                    <a:pt x="1921093" y="574732"/>
                  </a:lnTo>
                  <a:lnTo>
                    <a:pt x="1903356" y="534924"/>
                  </a:lnTo>
                  <a:lnTo>
                    <a:pt x="1883519" y="496097"/>
                  </a:lnTo>
                  <a:lnTo>
                    <a:pt x="1861644" y="458308"/>
                  </a:lnTo>
                  <a:lnTo>
                    <a:pt x="1837792" y="421611"/>
                  </a:lnTo>
                  <a:lnTo>
                    <a:pt x="1812027" y="386060"/>
                  </a:lnTo>
                  <a:lnTo>
                    <a:pt x="1784409" y="351710"/>
                  </a:lnTo>
                  <a:lnTo>
                    <a:pt x="1755002" y="318615"/>
                  </a:lnTo>
                  <a:lnTo>
                    <a:pt x="1723868" y="286831"/>
                  </a:lnTo>
                  <a:lnTo>
                    <a:pt x="1691068" y="256413"/>
                  </a:lnTo>
                  <a:lnTo>
                    <a:pt x="1656666" y="227414"/>
                  </a:lnTo>
                  <a:lnTo>
                    <a:pt x="1620723" y="199889"/>
                  </a:lnTo>
                  <a:lnTo>
                    <a:pt x="1583301" y="173894"/>
                  </a:lnTo>
                  <a:lnTo>
                    <a:pt x="1544463" y="149482"/>
                  </a:lnTo>
                  <a:lnTo>
                    <a:pt x="1504272" y="126710"/>
                  </a:lnTo>
                  <a:lnTo>
                    <a:pt x="1462788" y="105630"/>
                  </a:lnTo>
                  <a:lnTo>
                    <a:pt x="1420075" y="86299"/>
                  </a:lnTo>
                  <a:lnTo>
                    <a:pt x="1376195" y="68770"/>
                  </a:lnTo>
                  <a:lnTo>
                    <a:pt x="1331210" y="53099"/>
                  </a:lnTo>
                  <a:lnTo>
                    <a:pt x="1285182" y="39339"/>
                  </a:lnTo>
                  <a:lnTo>
                    <a:pt x="1238173" y="27547"/>
                  </a:lnTo>
                  <a:lnTo>
                    <a:pt x="1190246" y="17776"/>
                  </a:lnTo>
                  <a:lnTo>
                    <a:pt x="1141463" y="10081"/>
                  </a:lnTo>
                  <a:lnTo>
                    <a:pt x="1091886" y="4516"/>
                  </a:lnTo>
                  <a:lnTo>
                    <a:pt x="1041578" y="1138"/>
                  </a:lnTo>
                  <a:lnTo>
                    <a:pt x="990600" y="0"/>
                  </a:lnTo>
                  <a:lnTo>
                    <a:pt x="939621" y="1138"/>
                  </a:lnTo>
                  <a:lnTo>
                    <a:pt x="889313" y="4516"/>
                  </a:lnTo>
                  <a:lnTo>
                    <a:pt x="839736" y="10081"/>
                  </a:lnTo>
                  <a:lnTo>
                    <a:pt x="790953" y="17776"/>
                  </a:lnTo>
                  <a:lnTo>
                    <a:pt x="743026" y="27547"/>
                  </a:lnTo>
                  <a:lnTo>
                    <a:pt x="696017" y="39339"/>
                  </a:lnTo>
                  <a:lnTo>
                    <a:pt x="649989" y="53099"/>
                  </a:lnTo>
                  <a:lnTo>
                    <a:pt x="605004" y="68770"/>
                  </a:lnTo>
                  <a:lnTo>
                    <a:pt x="561124" y="86299"/>
                  </a:lnTo>
                  <a:lnTo>
                    <a:pt x="518411" y="105630"/>
                  </a:lnTo>
                  <a:lnTo>
                    <a:pt x="476927" y="126710"/>
                  </a:lnTo>
                  <a:lnTo>
                    <a:pt x="436736" y="149482"/>
                  </a:lnTo>
                  <a:lnTo>
                    <a:pt x="397898" y="173894"/>
                  </a:lnTo>
                  <a:lnTo>
                    <a:pt x="360476" y="199889"/>
                  </a:lnTo>
                  <a:lnTo>
                    <a:pt x="324533" y="227414"/>
                  </a:lnTo>
                  <a:lnTo>
                    <a:pt x="290131" y="256412"/>
                  </a:lnTo>
                  <a:lnTo>
                    <a:pt x="257331" y="286831"/>
                  </a:lnTo>
                  <a:lnTo>
                    <a:pt x="226197" y="318615"/>
                  </a:lnTo>
                  <a:lnTo>
                    <a:pt x="196790" y="351710"/>
                  </a:lnTo>
                  <a:lnTo>
                    <a:pt x="169172" y="386060"/>
                  </a:lnTo>
                  <a:lnTo>
                    <a:pt x="143407" y="421611"/>
                  </a:lnTo>
                  <a:lnTo>
                    <a:pt x="119555" y="458308"/>
                  </a:lnTo>
                  <a:lnTo>
                    <a:pt x="97680" y="496097"/>
                  </a:lnTo>
                  <a:lnTo>
                    <a:pt x="77843" y="534923"/>
                  </a:lnTo>
                  <a:lnTo>
                    <a:pt x="60106" y="574732"/>
                  </a:lnTo>
                  <a:lnTo>
                    <a:pt x="44533" y="615468"/>
                  </a:lnTo>
                  <a:lnTo>
                    <a:pt x="31185" y="657077"/>
                  </a:lnTo>
                  <a:lnTo>
                    <a:pt x="20124" y="699504"/>
                  </a:lnTo>
                  <a:lnTo>
                    <a:pt x="11413" y="742694"/>
                  </a:lnTo>
                  <a:lnTo>
                    <a:pt x="5114" y="786593"/>
                  </a:lnTo>
                  <a:lnTo>
                    <a:pt x="1288" y="831147"/>
                  </a:lnTo>
                  <a:lnTo>
                    <a:pt x="0" y="876300"/>
                  </a:lnTo>
                  <a:lnTo>
                    <a:pt x="1288" y="921385"/>
                  </a:lnTo>
                  <a:lnTo>
                    <a:pt x="5114" y="965880"/>
                  </a:lnTo>
                  <a:lnTo>
                    <a:pt x="11413" y="1009729"/>
                  </a:lnTo>
                  <a:lnTo>
                    <a:pt x="20124" y="1052877"/>
                  </a:lnTo>
                  <a:lnTo>
                    <a:pt x="31185" y="1095268"/>
                  </a:lnTo>
                  <a:lnTo>
                    <a:pt x="44533" y="1136848"/>
                  </a:lnTo>
                  <a:lnTo>
                    <a:pt x="60106" y="1177562"/>
                  </a:lnTo>
                  <a:lnTo>
                    <a:pt x="77843" y="1217354"/>
                  </a:lnTo>
                  <a:lnTo>
                    <a:pt x="97680" y="1256169"/>
                  </a:lnTo>
                  <a:lnTo>
                    <a:pt x="119555" y="1293953"/>
                  </a:lnTo>
                  <a:lnTo>
                    <a:pt x="143407" y="1330650"/>
                  </a:lnTo>
                  <a:lnTo>
                    <a:pt x="169172" y="1366204"/>
                  </a:lnTo>
                  <a:lnTo>
                    <a:pt x="196790" y="1400562"/>
                  </a:lnTo>
                  <a:lnTo>
                    <a:pt x="226197" y="1433667"/>
                  </a:lnTo>
                  <a:lnTo>
                    <a:pt x="257331" y="1465465"/>
                  </a:lnTo>
                  <a:lnTo>
                    <a:pt x="290131" y="1495901"/>
                  </a:lnTo>
                  <a:lnTo>
                    <a:pt x="324533" y="1524919"/>
                  </a:lnTo>
                  <a:lnTo>
                    <a:pt x="360476" y="1552464"/>
                  </a:lnTo>
                  <a:lnTo>
                    <a:pt x="397898" y="1578481"/>
                  </a:lnTo>
                  <a:lnTo>
                    <a:pt x="436736" y="1602916"/>
                  </a:lnTo>
                  <a:lnTo>
                    <a:pt x="476927" y="1625712"/>
                  </a:lnTo>
                  <a:lnTo>
                    <a:pt x="518411" y="1646815"/>
                  </a:lnTo>
                  <a:lnTo>
                    <a:pt x="561124" y="1666170"/>
                  </a:lnTo>
                  <a:lnTo>
                    <a:pt x="605004" y="1683722"/>
                  </a:lnTo>
                  <a:lnTo>
                    <a:pt x="649989" y="1699415"/>
                  </a:lnTo>
                  <a:lnTo>
                    <a:pt x="696017" y="1713194"/>
                  </a:lnTo>
                  <a:lnTo>
                    <a:pt x="743026" y="1725005"/>
                  </a:lnTo>
                  <a:lnTo>
                    <a:pt x="790953" y="1734792"/>
                  </a:lnTo>
                  <a:lnTo>
                    <a:pt x="839736" y="1742500"/>
                  </a:lnTo>
                  <a:lnTo>
                    <a:pt x="889313" y="1748074"/>
                  </a:lnTo>
                  <a:lnTo>
                    <a:pt x="939621" y="1751459"/>
                  </a:lnTo>
                  <a:lnTo>
                    <a:pt x="990600" y="1752600"/>
                  </a:lnTo>
                  <a:lnTo>
                    <a:pt x="1041578" y="1751459"/>
                  </a:lnTo>
                  <a:lnTo>
                    <a:pt x="1091886" y="1748074"/>
                  </a:lnTo>
                  <a:lnTo>
                    <a:pt x="1141463" y="1742500"/>
                  </a:lnTo>
                  <a:lnTo>
                    <a:pt x="1190246" y="1734792"/>
                  </a:lnTo>
                  <a:lnTo>
                    <a:pt x="1238173" y="1725005"/>
                  </a:lnTo>
                  <a:lnTo>
                    <a:pt x="1285182" y="1713194"/>
                  </a:lnTo>
                  <a:lnTo>
                    <a:pt x="1331210" y="1699415"/>
                  </a:lnTo>
                  <a:lnTo>
                    <a:pt x="1376195" y="1683722"/>
                  </a:lnTo>
                  <a:lnTo>
                    <a:pt x="1420075" y="1666170"/>
                  </a:lnTo>
                  <a:lnTo>
                    <a:pt x="1462788" y="1646815"/>
                  </a:lnTo>
                  <a:lnTo>
                    <a:pt x="1504272" y="1625712"/>
                  </a:lnTo>
                  <a:lnTo>
                    <a:pt x="1544463" y="1602916"/>
                  </a:lnTo>
                  <a:lnTo>
                    <a:pt x="1583301" y="1578481"/>
                  </a:lnTo>
                  <a:lnTo>
                    <a:pt x="1620723" y="1552464"/>
                  </a:lnTo>
                  <a:lnTo>
                    <a:pt x="1656666" y="1524919"/>
                  </a:lnTo>
                  <a:lnTo>
                    <a:pt x="1691068" y="1495901"/>
                  </a:lnTo>
                  <a:lnTo>
                    <a:pt x="1723868" y="1465465"/>
                  </a:lnTo>
                  <a:lnTo>
                    <a:pt x="1755002" y="1433667"/>
                  </a:lnTo>
                  <a:lnTo>
                    <a:pt x="1784409" y="1400562"/>
                  </a:lnTo>
                  <a:lnTo>
                    <a:pt x="1812027" y="1366204"/>
                  </a:lnTo>
                  <a:lnTo>
                    <a:pt x="1837792" y="1330650"/>
                  </a:lnTo>
                  <a:lnTo>
                    <a:pt x="1861644" y="1293953"/>
                  </a:lnTo>
                  <a:lnTo>
                    <a:pt x="1883519" y="1256169"/>
                  </a:lnTo>
                  <a:lnTo>
                    <a:pt x="1903356" y="1217354"/>
                  </a:lnTo>
                  <a:lnTo>
                    <a:pt x="1921093" y="1177562"/>
                  </a:lnTo>
                  <a:lnTo>
                    <a:pt x="1936666" y="1136848"/>
                  </a:lnTo>
                  <a:lnTo>
                    <a:pt x="1950014" y="1095268"/>
                  </a:lnTo>
                  <a:lnTo>
                    <a:pt x="1961075" y="1052877"/>
                  </a:lnTo>
                  <a:lnTo>
                    <a:pt x="1969786" y="1009729"/>
                  </a:lnTo>
                  <a:lnTo>
                    <a:pt x="1976085" y="965880"/>
                  </a:lnTo>
                  <a:lnTo>
                    <a:pt x="1979911" y="921385"/>
                  </a:lnTo>
                  <a:lnTo>
                    <a:pt x="1981199" y="8763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219199" y="3429000"/>
              <a:ext cx="1981200" cy="1752600"/>
            </a:xfrm>
            <a:custGeom>
              <a:rect b="b" l="l" r="r" t="t"/>
              <a:pathLst>
                <a:path extrusionOk="0" h="1752600" w="1981200">
                  <a:moveTo>
                    <a:pt x="1981199" y="876300"/>
                  </a:moveTo>
                  <a:lnTo>
                    <a:pt x="1979911" y="831147"/>
                  </a:lnTo>
                  <a:lnTo>
                    <a:pt x="1976085" y="786593"/>
                  </a:lnTo>
                  <a:lnTo>
                    <a:pt x="1969786" y="742694"/>
                  </a:lnTo>
                  <a:lnTo>
                    <a:pt x="1961075" y="699504"/>
                  </a:lnTo>
                  <a:lnTo>
                    <a:pt x="1950014" y="657077"/>
                  </a:lnTo>
                  <a:lnTo>
                    <a:pt x="1936666" y="615468"/>
                  </a:lnTo>
                  <a:lnTo>
                    <a:pt x="1921093" y="574732"/>
                  </a:lnTo>
                  <a:lnTo>
                    <a:pt x="1903356" y="534924"/>
                  </a:lnTo>
                  <a:lnTo>
                    <a:pt x="1883519" y="496097"/>
                  </a:lnTo>
                  <a:lnTo>
                    <a:pt x="1861644" y="458308"/>
                  </a:lnTo>
                  <a:lnTo>
                    <a:pt x="1837792" y="421611"/>
                  </a:lnTo>
                  <a:lnTo>
                    <a:pt x="1812027" y="386060"/>
                  </a:lnTo>
                  <a:lnTo>
                    <a:pt x="1784409" y="351710"/>
                  </a:lnTo>
                  <a:lnTo>
                    <a:pt x="1755002" y="318615"/>
                  </a:lnTo>
                  <a:lnTo>
                    <a:pt x="1723868" y="286831"/>
                  </a:lnTo>
                  <a:lnTo>
                    <a:pt x="1691068" y="256413"/>
                  </a:lnTo>
                  <a:lnTo>
                    <a:pt x="1656666" y="227414"/>
                  </a:lnTo>
                  <a:lnTo>
                    <a:pt x="1620723" y="199889"/>
                  </a:lnTo>
                  <a:lnTo>
                    <a:pt x="1583301" y="173894"/>
                  </a:lnTo>
                  <a:lnTo>
                    <a:pt x="1544463" y="149482"/>
                  </a:lnTo>
                  <a:lnTo>
                    <a:pt x="1504272" y="126710"/>
                  </a:lnTo>
                  <a:lnTo>
                    <a:pt x="1462788" y="105630"/>
                  </a:lnTo>
                  <a:lnTo>
                    <a:pt x="1420075" y="86299"/>
                  </a:lnTo>
                  <a:lnTo>
                    <a:pt x="1376195" y="68770"/>
                  </a:lnTo>
                  <a:lnTo>
                    <a:pt x="1331210" y="53099"/>
                  </a:lnTo>
                  <a:lnTo>
                    <a:pt x="1285182" y="39339"/>
                  </a:lnTo>
                  <a:lnTo>
                    <a:pt x="1238173" y="27547"/>
                  </a:lnTo>
                  <a:lnTo>
                    <a:pt x="1190246" y="17776"/>
                  </a:lnTo>
                  <a:lnTo>
                    <a:pt x="1141463" y="10081"/>
                  </a:lnTo>
                  <a:lnTo>
                    <a:pt x="1091886" y="4516"/>
                  </a:lnTo>
                  <a:lnTo>
                    <a:pt x="1041578" y="1138"/>
                  </a:lnTo>
                  <a:lnTo>
                    <a:pt x="990600" y="0"/>
                  </a:lnTo>
                  <a:lnTo>
                    <a:pt x="939621" y="1138"/>
                  </a:lnTo>
                  <a:lnTo>
                    <a:pt x="889313" y="4516"/>
                  </a:lnTo>
                  <a:lnTo>
                    <a:pt x="839736" y="10081"/>
                  </a:lnTo>
                  <a:lnTo>
                    <a:pt x="790953" y="17776"/>
                  </a:lnTo>
                  <a:lnTo>
                    <a:pt x="743026" y="27547"/>
                  </a:lnTo>
                  <a:lnTo>
                    <a:pt x="696017" y="39339"/>
                  </a:lnTo>
                  <a:lnTo>
                    <a:pt x="649989" y="53099"/>
                  </a:lnTo>
                  <a:lnTo>
                    <a:pt x="605004" y="68770"/>
                  </a:lnTo>
                  <a:lnTo>
                    <a:pt x="561124" y="86299"/>
                  </a:lnTo>
                  <a:lnTo>
                    <a:pt x="518411" y="105630"/>
                  </a:lnTo>
                  <a:lnTo>
                    <a:pt x="476927" y="126710"/>
                  </a:lnTo>
                  <a:lnTo>
                    <a:pt x="436736" y="149482"/>
                  </a:lnTo>
                  <a:lnTo>
                    <a:pt x="397898" y="173894"/>
                  </a:lnTo>
                  <a:lnTo>
                    <a:pt x="360476" y="199889"/>
                  </a:lnTo>
                  <a:lnTo>
                    <a:pt x="324533" y="227414"/>
                  </a:lnTo>
                  <a:lnTo>
                    <a:pt x="290131" y="256412"/>
                  </a:lnTo>
                  <a:lnTo>
                    <a:pt x="257331" y="286831"/>
                  </a:lnTo>
                  <a:lnTo>
                    <a:pt x="226197" y="318615"/>
                  </a:lnTo>
                  <a:lnTo>
                    <a:pt x="196790" y="351710"/>
                  </a:lnTo>
                  <a:lnTo>
                    <a:pt x="169172" y="386060"/>
                  </a:lnTo>
                  <a:lnTo>
                    <a:pt x="143407" y="421611"/>
                  </a:lnTo>
                  <a:lnTo>
                    <a:pt x="119555" y="458308"/>
                  </a:lnTo>
                  <a:lnTo>
                    <a:pt x="97680" y="496097"/>
                  </a:lnTo>
                  <a:lnTo>
                    <a:pt x="77843" y="534923"/>
                  </a:lnTo>
                  <a:lnTo>
                    <a:pt x="60106" y="574732"/>
                  </a:lnTo>
                  <a:lnTo>
                    <a:pt x="44533" y="615468"/>
                  </a:lnTo>
                  <a:lnTo>
                    <a:pt x="31185" y="657077"/>
                  </a:lnTo>
                  <a:lnTo>
                    <a:pt x="20124" y="699504"/>
                  </a:lnTo>
                  <a:lnTo>
                    <a:pt x="11413" y="742694"/>
                  </a:lnTo>
                  <a:lnTo>
                    <a:pt x="5114" y="786593"/>
                  </a:lnTo>
                  <a:lnTo>
                    <a:pt x="1288" y="831147"/>
                  </a:lnTo>
                  <a:lnTo>
                    <a:pt x="0" y="876300"/>
                  </a:lnTo>
                  <a:lnTo>
                    <a:pt x="1288" y="921385"/>
                  </a:lnTo>
                  <a:lnTo>
                    <a:pt x="5114" y="965880"/>
                  </a:lnTo>
                  <a:lnTo>
                    <a:pt x="11413" y="1009729"/>
                  </a:lnTo>
                  <a:lnTo>
                    <a:pt x="20124" y="1052877"/>
                  </a:lnTo>
                  <a:lnTo>
                    <a:pt x="31185" y="1095268"/>
                  </a:lnTo>
                  <a:lnTo>
                    <a:pt x="44533" y="1136848"/>
                  </a:lnTo>
                  <a:lnTo>
                    <a:pt x="60106" y="1177562"/>
                  </a:lnTo>
                  <a:lnTo>
                    <a:pt x="77843" y="1217354"/>
                  </a:lnTo>
                  <a:lnTo>
                    <a:pt x="97680" y="1256169"/>
                  </a:lnTo>
                  <a:lnTo>
                    <a:pt x="119555" y="1293953"/>
                  </a:lnTo>
                  <a:lnTo>
                    <a:pt x="143407" y="1330650"/>
                  </a:lnTo>
                  <a:lnTo>
                    <a:pt x="169172" y="1366204"/>
                  </a:lnTo>
                  <a:lnTo>
                    <a:pt x="196790" y="1400562"/>
                  </a:lnTo>
                  <a:lnTo>
                    <a:pt x="226197" y="1433667"/>
                  </a:lnTo>
                  <a:lnTo>
                    <a:pt x="257331" y="1465465"/>
                  </a:lnTo>
                  <a:lnTo>
                    <a:pt x="290131" y="1495901"/>
                  </a:lnTo>
                  <a:lnTo>
                    <a:pt x="324533" y="1524919"/>
                  </a:lnTo>
                  <a:lnTo>
                    <a:pt x="360476" y="1552464"/>
                  </a:lnTo>
                  <a:lnTo>
                    <a:pt x="397898" y="1578481"/>
                  </a:lnTo>
                  <a:lnTo>
                    <a:pt x="436736" y="1602916"/>
                  </a:lnTo>
                  <a:lnTo>
                    <a:pt x="476927" y="1625712"/>
                  </a:lnTo>
                  <a:lnTo>
                    <a:pt x="518411" y="1646815"/>
                  </a:lnTo>
                  <a:lnTo>
                    <a:pt x="561124" y="1666170"/>
                  </a:lnTo>
                  <a:lnTo>
                    <a:pt x="605004" y="1683722"/>
                  </a:lnTo>
                  <a:lnTo>
                    <a:pt x="649989" y="1699415"/>
                  </a:lnTo>
                  <a:lnTo>
                    <a:pt x="696017" y="1713194"/>
                  </a:lnTo>
                  <a:lnTo>
                    <a:pt x="743026" y="1725005"/>
                  </a:lnTo>
                  <a:lnTo>
                    <a:pt x="790953" y="1734792"/>
                  </a:lnTo>
                  <a:lnTo>
                    <a:pt x="839736" y="1742500"/>
                  </a:lnTo>
                  <a:lnTo>
                    <a:pt x="889313" y="1748074"/>
                  </a:lnTo>
                  <a:lnTo>
                    <a:pt x="939621" y="1751459"/>
                  </a:lnTo>
                  <a:lnTo>
                    <a:pt x="990600" y="1752600"/>
                  </a:lnTo>
                  <a:lnTo>
                    <a:pt x="1041578" y="1751459"/>
                  </a:lnTo>
                  <a:lnTo>
                    <a:pt x="1091886" y="1748074"/>
                  </a:lnTo>
                  <a:lnTo>
                    <a:pt x="1141463" y="1742500"/>
                  </a:lnTo>
                  <a:lnTo>
                    <a:pt x="1190246" y="1734792"/>
                  </a:lnTo>
                  <a:lnTo>
                    <a:pt x="1238173" y="1725005"/>
                  </a:lnTo>
                  <a:lnTo>
                    <a:pt x="1285182" y="1713194"/>
                  </a:lnTo>
                  <a:lnTo>
                    <a:pt x="1331210" y="1699415"/>
                  </a:lnTo>
                  <a:lnTo>
                    <a:pt x="1376195" y="1683722"/>
                  </a:lnTo>
                  <a:lnTo>
                    <a:pt x="1420075" y="1666170"/>
                  </a:lnTo>
                  <a:lnTo>
                    <a:pt x="1462788" y="1646815"/>
                  </a:lnTo>
                  <a:lnTo>
                    <a:pt x="1504272" y="1625712"/>
                  </a:lnTo>
                  <a:lnTo>
                    <a:pt x="1544463" y="1602916"/>
                  </a:lnTo>
                  <a:lnTo>
                    <a:pt x="1583301" y="1578481"/>
                  </a:lnTo>
                  <a:lnTo>
                    <a:pt x="1620723" y="1552464"/>
                  </a:lnTo>
                  <a:lnTo>
                    <a:pt x="1656666" y="1524919"/>
                  </a:lnTo>
                  <a:lnTo>
                    <a:pt x="1691068" y="1495901"/>
                  </a:lnTo>
                  <a:lnTo>
                    <a:pt x="1723868" y="1465465"/>
                  </a:lnTo>
                  <a:lnTo>
                    <a:pt x="1755002" y="1433667"/>
                  </a:lnTo>
                  <a:lnTo>
                    <a:pt x="1784409" y="1400562"/>
                  </a:lnTo>
                  <a:lnTo>
                    <a:pt x="1812027" y="1366204"/>
                  </a:lnTo>
                  <a:lnTo>
                    <a:pt x="1837792" y="1330650"/>
                  </a:lnTo>
                  <a:lnTo>
                    <a:pt x="1861644" y="1293953"/>
                  </a:lnTo>
                  <a:lnTo>
                    <a:pt x="1883519" y="1256169"/>
                  </a:lnTo>
                  <a:lnTo>
                    <a:pt x="1903356" y="1217354"/>
                  </a:lnTo>
                  <a:lnTo>
                    <a:pt x="1921093" y="1177562"/>
                  </a:lnTo>
                  <a:lnTo>
                    <a:pt x="1936666" y="1136848"/>
                  </a:lnTo>
                  <a:lnTo>
                    <a:pt x="1950014" y="1095268"/>
                  </a:lnTo>
                  <a:lnTo>
                    <a:pt x="1961075" y="1052877"/>
                  </a:lnTo>
                  <a:lnTo>
                    <a:pt x="1969786" y="1009729"/>
                  </a:lnTo>
                  <a:lnTo>
                    <a:pt x="1976085" y="965880"/>
                  </a:lnTo>
                  <a:lnTo>
                    <a:pt x="1979911" y="921385"/>
                  </a:lnTo>
                  <a:lnTo>
                    <a:pt x="1981199" y="87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36"/>
          <p:cNvSpPr txBox="1"/>
          <p:nvPr/>
        </p:nvSpPr>
        <p:spPr>
          <a:xfrm>
            <a:off x="1355852" y="5725159"/>
            <a:ext cx="158496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convexity=1.0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6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Aspect Ratio</a:t>
            </a:r>
            <a:endParaRPr/>
          </a:p>
        </p:txBody>
      </p:sp>
      <p:sp>
        <p:nvSpPr>
          <p:cNvPr id="511" name="Google Shape;511;p37"/>
          <p:cNvSpPr txBox="1"/>
          <p:nvPr/>
        </p:nvSpPr>
        <p:spPr>
          <a:xfrm>
            <a:off x="765301" y="1468627"/>
            <a:ext cx="695896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aspect ratio measures the ratio of the  objects height to its width.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7"/>
          <p:cNvSpPr/>
          <p:nvPr/>
        </p:nvSpPr>
        <p:spPr>
          <a:xfrm>
            <a:off x="5145785" y="3433571"/>
            <a:ext cx="902969" cy="0"/>
          </a:xfrm>
          <a:custGeom>
            <a:rect b="b" l="l" r="r" t="t"/>
            <a:pathLst>
              <a:path extrusionOk="0" h="120000" w="902970">
                <a:moveTo>
                  <a:pt x="0" y="0"/>
                </a:moveTo>
                <a:lnTo>
                  <a:pt x="902969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5137658" y="2978750"/>
            <a:ext cx="90551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height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7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5" name="Google Shape;515;p37"/>
          <p:cNvSpPr txBox="1"/>
          <p:nvPr/>
        </p:nvSpPr>
        <p:spPr>
          <a:xfrm>
            <a:off x="2855450" y="3182194"/>
            <a:ext cx="205549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 ratio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16" name="Google Shape;516;p37"/>
          <p:cNvSpPr txBox="1"/>
          <p:nvPr/>
        </p:nvSpPr>
        <p:spPr>
          <a:xfrm>
            <a:off x="5217645" y="3432897"/>
            <a:ext cx="77660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8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38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Caliper Dimensions</a:t>
            </a:r>
            <a:endParaRPr/>
          </a:p>
        </p:txBody>
      </p:sp>
      <p:sp>
        <p:nvSpPr>
          <p:cNvPr id="523" name="Google Shape;523;p38"/>
          <p:cNvSpPr txBox="1"/>
          <p:nvPr/>
        </p:nvSpPr>
        <p:spPr>
          <a:xfrm>
            <a:off x="765301" y="1468627"/>
            <a:ext cx="7402195" cy="4144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Caliper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feret diameters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distances  between parallel tangents touching oppoisite  sides of an object.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orientation </a:t>
            </a:r>
            <a:r>
              <a:rPr b="0" i="1" lang="en-US" sz="2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caliper diameter is: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4864" marR="0" rtl="0" algn="l">
              <a:lnSpc>
                <a:spcPct val="110566"/>
              </a:lnSpc>
              <a:spcBef>
                <a:spcPts val="156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676525" rtl="0" algn="r">
              <a:lnSpc>
                <a:spcPct val="685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xy 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caliper diameters are of special interest: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228600" marR="2171065" rtl="0" algn="r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width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object (</a:t>
            </a:r>
            <a:r>
              <a:rPr b="0" i="1" lang="en-US" sz="2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1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0°)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221865" rtl="0" algn="r">
              <a:lnSpc>
                <a:spcPct val="1108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649220" rtl="0" algn="r">
              <a:lnSpc>
                <a:spcPct val="69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9" name="Google Shape;529;p39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Caliper Dimensions</a:t>
            </a:r>
            <a:endParaRPr/>
          </a:p>
        </p:txBody>
      </p:sp>
      <p:sp>
        <p:nvSpPr>
          <p:cNvPr id="530" name="Google Shape;530;p39"/>
          <p:cNvSpPr txBox="1"/>
          <p:nvPr/>
        </p:nvSpPr>
        <p:spPr>
          <a:xfrm>
            <a:off x="1679701" y="1459676"/>
            <a:ext cx="6641465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-228600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height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object (</a:t>
            </a:r>
            <a:r>
              <a:rPr i="1"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i="1"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90°)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94510" marR="0" rtl="0" algn="l">
              <a:lnSpc>
                <a:spcPct val="110599"/>
              </a:lnSpc>
              <a:spcBef>
                <a:spcPts val="218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0379" marR="0" rtl="0" algn="l">
              <a:lnSpc>
                <a:spcPct val="691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5080" rtl="0" algn="l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maximum caliper diameter is one definition  of an objects </a:t>
            </a: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634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 Analysis &amp; Measurement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765301" y="1468627"/>
            <a:ext cx="7397115" cy="3137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extraction of quantitative feature  information from images is the objective	of  image analysis.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objective may be: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 quantification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the number of structures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characterize the shape of structures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Curl</a:t>
            </a:r>
            <a:endParaRPr/>
          </a:p>
        </p:txBody>
      </p:sp>
      <p:sp>
        <p:nvSpPr>
          <p:cNvPr id="536" name="Google Shape;536;p40"/>
          <p:cNvSpPr txBox="1"/>
          <p:nvPr/>
        </p:nvSpPr>
        <p:spPr>
          <a:xfrm>
            <a:off x="765301" y="1468627"/>
            <a:ext cx="745426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curl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object measures the degree to  which an object is “curled up”.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40"/>
          <p:cNvGrpSpPr/>
          <p:nvPr/>
        </p:nvGrpSpPr>
        <p:grpSpPr>
          <a:xfrm>
            <a:off x="6595871" y="3146241"/>
            <a:ext cx="1251585" cy="2289683"/>
            <a:chOff x="6595871" y="3146241"/>
            <a:chExt cx="1251585" cy="2289683"/>
          </a:xfrm>
        </p:grpSpPr>
        <p:sp>
          <p:nvSpPr>
            <p:cNvPr id="538" name="Google Shape;538;p40"/>
            <p:cNvSpPr/>
            <p:nvPr/>
          </p:nvSpPr>
          <p:spPr>
            <a:xfrm>
              <a:off x="6595871" y="3146241"/>
              <a:ext cx="1251585" cy="2070100"/>
            </a:xfrm>
            <a:custGeom>
              <a:rect b="b" l="l" r="r" t="t"/>
              <a:pathLst>
                <a:path extrusionOk="0" h="2070100" w="1251584">
                  <a:moveTo>
                    <a:pt x="1251203" y="317048"/>
                  </a:moveTo>
                  <a:lnTo>
                    <a:pt x="1217892" y="273990"/>
                  </a:lnTo>
                  <a:lnTo>
                    <a:pt x="1184354" y="231666"/>
                  </a:lnTo>
                  <a:lnTo>
                    <a:pt x="1150365" y="190810"/>
                  </a:lnTo>
                  <a:lnTo>
                    <a:pt x="1115699" y="152155"/>
                  </a:lnTo>
                  <a:lnTo>
                    <a:pt x="1080130" y="116435"/>
                  </a:lnTo>
                  <a:lnTo>
                    <a:pt x="1043431" y="84384"/>
                  </a:lnTo>
                  <a:lnTo>
                    <a:pt x="1005379" y="56736"/>
                  </a:lnTo>
                  <a:lnTo>
                    <a:pt x="965745" y="34224"/>
                  </a:lnTo>
                  <a:lnTo>
                    <a:pt x="924305" y="17582"/>
                  </a:lnTo>
                  <a:lnTo>
                    <a:pt x="878754" y="6902"/>
                  </a:lnTo>
                  <a:lnTo>
                    <a:pt x="827777" y="1121"/>
                  </a:lnTo>
                  <a:lnTo>
                    <a:pt x="773401" y="0"/>
                  </a:lnTo>
                  <a:lnTo>
                    <a:pt x="717652" y="3299"/>
                  </a:lnTo>
                  <a:lnTo>
                    <a:pt x="662555" y="10782"/>
                  </a:lnTo>
                  <a:lnTo>
                    <a:pt x="610136" y="22210"/>
                  </a:lnTo>
                  <a:lnTo>
                    <a:pt x="562420" y="37345"/>
                  </a:lnTo>
                  <a:lnTo>
                    <a:pt x="521434" y="55947"/>
                  </a:lnTo>
                  <a:lnTo>
                    <a:pt x="489203" y="77780"/>
                  </a:lnTo>
                  <a:lnTo>
                    <a:pt x="460501" y="105580"/>
                  </a:lnTo>
                  <a:lnTo>
                    <a:pt x="436173" y="136871"/>
                  </a:lnTo>
                  <a:lnTo>
                    <a:pt x="417168" y="172359"/>
                  </a:lnTo>
                  <a:lnTo>
                    <a:pt x="404431" y="212749"/>
                  </a:lnTo>
                  <a:lnTo>
                    <a:pt x="398909" y="258748"/>
                  </a:lnTo>
                  <a:lnTo>
                    <a:pt x="401550" y="311059"/>
                  </a:lnTo>
                  <a:lnTo>
                    <a:pt x="413298" y="370389"/>
                  </a:lnTo>
                  <a:lnTo>
                    <a:pt x="435101" y="437444"/>
                  </a:lnTo>
                  <a:lnTo>
                    <a:pt x="468259" y="506671"/>
                  </a:lnTo>
                  <a:lnTo>
                    <a:pt x="490812" y="545450"/>
                  </a:lnTo>
                  <a:lnTo>
                    <a:pt x="516639" y="586553"/>
                  </a:lnTo>
                  <a:lnTo>
                    <a:pt x="545207" y="629640"/>
                  </a:lnTo>
                  <a:lnTo>
                    <a:pt x="575987" y="674370"/>
                  </a:lnTo>
                  <a:lnTo>
                    <a:pt x="608446" y="720402"/>
                  </a:lnTo>
                  <a:lnTo>
                    <a:pt x="642052" y="767397"/>
                  </a:lnTo>
                  <a:lnTo>
                    <a:pt x="676275" y="815015"/>
                  </a:lnTo>
                  <a:lnTo>
                    <a:pt x="710582" y="862915"/>
                  </a:lnTo>
                  <a:lnTo>
                    <a:pt x="744442" y="910757"/>
                  </a:lnTo>
                  <a:lnTo>
                    <a:pt x="777324" y="958200"/>
                  </a:lnTo>
                  <a:lnTo>
                    <a:pt x="808696" y="1004906"/>
                  </a:lnTo>
                  <a:lnTo>
                    <a:pt x="838027" y="1050532"/>
                  </a:lnTo>
                  <a:lnTo>
                    <a:pt x="864785" y="1094740"/>
                  </a:lnTo>
                  <a:lnTo>
                    <a:pt x="888438" y="1137188"/>
                  </a:lnTo>
                  <a:lnTo>
                    <a:pt x="908456" y="1177537"/>
                  </a:lnTo>
                  <a:lnTo>
                    <a:pt x="924305" y="1215446"/>
                  </a:lnTo>
                  <a:lnTo>
                    <a:pt x="943885" y="1274487"/>
                  </a:lnTo>
                  <a:lnTo>
                    <a:pt x="958065" y="1331498"/>
                  </a:lnTo>
                  <a:lnTo>
                    <a:pt x="967339" y="1386489"/>
                  </a:lnTo>
                  <a:lnTo>
                    <a:pt x="972203" y="1439471"/>
                  </a:lnTo>
                  <a:lnTo>
                    <a:pt x="973151" y="1490453"/>
                  </a:lnTo>
                  <a:lnTo>
                    <a:pt x="970678" y="1539447"/>
                  </a:lnTo>
                  <a:lnTo>
                    <a:pt x="965278" y="1586462"/>
                  </a:lnTo>
                  <a:lnTo>
                    <a:pt x="957446" y="1631508"/>
                  </a:lnTo>
                  <a:lnTo>
                    <a:pt x="947677" y="1674597"/>
                  </a:lnTo>
                  <a:lnTo>
                    <a:pt x="936465" y="1715738"/>
                  </a:lnTo>
                  <a:lnTo>
                    <a:pt x="924305" y="1754942"/>
                  </a:lnTo>
                  <a:lnTo>
                    <a:pt x="907024" y="1800609"/>
                  </a:lnTo>
                  <a:lnTo>
                    <a:pt x="885453" y="1844319"/>
                  </a:lnTo>
                  <a:lnTo>
                    <a:pt x="860043" y="1885583"/>
                  </a:lnTo>
                  <a:lnTo>
                    <a:pt x="831247" y="1923912"/>
                  </a:lnTo>
                  <a:lnTo>
                    <a:pt x="799516" y="1958816"/>
                  </a:lnTo>
                  <a:lnTo>
                    <a:pt x="765301" y="1989807"/>
                  </a:lnTo>
                  <a:lnTo>
                    <a:pt x="729055" y="2016396"/>
                  </a:lnTo>
                  <a:lnTo>
                    <a:pt x="691228" y="2038092"/>
                  </a:lnTo>
                  <a:lnTo>
                    <a:pt x="652272" y="2054408"/>
                  </a:lnTo>
                  <a:lnTo>
                    <a:pt x="610031" y="2064761"/>
                  </a:lnTo>
                  <a:lnTo>
                    <a:pt x="562592" y="2069727"/>
                  </a:lnTo>
                  <a:lnTo>
                    <a:pt x="511527" y="2069789"/>
                  </a:lnTo>
                  <a:lnTo>
                    <a:pt x="458412" y="2065429"/>
                  </a:lnTo>
                  <a:lnTo>
                    <a:pt x="404820" y="2057131"/>
                  </a:lnTo>
                  <a:lnTo>
                    <a:pt x="352326" y="2045377"/>
                  </a:lnTo>
                  <a:lnTo>
                    <a:pt x="302503" y="2030650"/>
                  </a:lnTo>
                  <a:lnTo>
                    <a:pt x="256926" y="2013433"/>
                  </a:lnTo>
                  <a:lnTo>
                    <a:pt x="217170" y="1994210"/>
                  </a:lnTo>
                  <a:lnTo>
                    <a:pt x="176928" y="1968153"/>
                  </a:lnTo>
                  <a:lnTo>
                    <a:pt x="138553" y="1936060"/>
                  </a:lnTo>
                  <a:lnTo>
                    <a:pt x="102981" y="1899323"/>
                  </a:lnTo>
                  <a:lnTo>
                    <a:pt x="71151" y="1859336"/>
                  </a:lnTo>
                  <a:lnTo>
                    <a:pt x="44001" y="1817491"/>
                  </a:lnTo>
                  <a:lnTo>
                    <a:pt x="22467" y="1775183"/>
                  </a:lnTo>
                  <a:lnTo>
                    <a:pt x="7487" y="1733802"/>
                  </a:lnTo>
                  <a:lnTo>
                    <a:pt x="0" y="1694744"/>
                  </a:lnTo>
                  <a:lnTo>
                    <a:pt x="2834" y="1649364"/>
                  </a:lnTo>
                  <a:lnTo>
                    <a:pt x="17266" y="1600518"/>
                  </a:lnTo>
                  <a:lnTo>
                    <a:pt x="40428" y="1550806"/>
                  </a:lnTo>
                  <a:lnTo>
                    <a:pt x="69455" y="1502827"/>
                  </a:lnTo>
                  <a:lnTo>
                    <a:pt x="101481" y="1459179"/>
                  </a:lnTo>
                  <a:lnTo>
                    <a:pt x="133641" y="1422463"/>
                  </a:lnTo>
                  <a:lnTo>
                    <a:pt x="163068" y="1395278"/>
                  </a:lnTo>
                  <a:lnTo>
                    <a:pt x="204746" y="1374356"/>
                  </a:lnTo>
                  <a:lnTo>
                    <a:pt x="251252" y="1368175"/>
                  </a:lnTo>
                  <a:lnTo>
                    <a:pt x="298636" y="1372455"/>
                  </a:lnTo>
                  <a:lnTo>
                    <a:pt x="342948" y="1382915"/>
                  </a:lnTo>
                  <a:lnTo>
                    <a:pt x="380237" y="1395278"/>
                  </a:lnTo>
                  <a:lnTo>
                    <a:pt x="416659" y="1415364"/>
                  </a:lnTo>
                  <a:lnTo>
                    <a:pt x="445293" y="1443951"/>
                  </a:lnTo>
                  <a:lnTo>
                    <a:pt x="468641" y="1478110"/>
                  </a:lnTo>
                  <a:lnTo>
                    <a:pt x="489203" y="1514912"/>
                  </a:lnTo>
                </a:path>
              </a:pathLst>
            </a:custGeom>
            <a:noFill/>
            <a:ln cap="flat" cmpd="sng" w="253725">
              <a:solidFill>
                <a:srgbClr val="B2B2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6605015" y="3153099"/>
              <a:ext cx="1188085" cy="2282825"/>
            </a:xfrm>
            <a:custGeom>
              <a:rect b="b" l="l" r="r" t="t"/>
              <a:pathLst>
                <a:path extrusionOk="0" h="2282825" w="1188084">
                  <a:moveTo>
                    <a:pt x="1187957" y="230942"/>
                  </a:moveTo>
                  <a:lnTo>
                    <a:pt x="1165597" y="207949"/>
                  </a:lnTo>
                  <a:lnTo>
                    <a:pt x="1136906" y="175105"/>
                  </a:lnTo>
                  <a:lnTo>
                    <a:pt x="1102642" y="136649"/>
                  </a:lnTo>
                  <a:lnTo>
                    <a:pt x="1063567" y="96821"/>
                  </a:lnTo>
                  <a:lnTo>
                    <a:pt x="1020440" y="59859"/>
                  </a:lnTo>
                  <a:lnTo>
                    <a:pt x="974020" y="30001"/>
                  </a:lnTo>
                  <a:lnTo>
                    <a:pt x="925067" y="11486"/>
                  </a:lnTo>
                  <a:lnTo>
                    <a:pt x="882125" y="4419"/>
                  </a:lnTo>
                  <a:lnTo>
                    <a:pt x="832534" y="557"/>
                  </a:lnTo>
                  <a:lnTo>
                    <a:pt x="778566" y="0"/>
                  </a:lnTo>
                  <a:lnTo>
                    <a:pt x="722490" y="2848"/>
                  </a:lnTo>
                  <a:lnTo>
                    <a:pt x="666578" y="9202"/>
                  </a:lnTo>
                  <a:lnTo>
                    <a:pt x="613099" y="19162"/>
                  </a:lnTo>
                  <a:lnTo>
                    <a:pt x="564324" y="32829"/>
                  </a:lnTo>
                  <a:lnTo>
                    <a:pt x="522522" y="50303"/>
                  </a:lnTo>
                  <a:lnTo>
                    <a:pt x="489965" y="71684"/>
                  </a:lnTo>
                  <a:lnTo>
                    <a:pt x="461230" y="99232"/>
                  </a:lnTo>
                  <a:lnTo>
                    <a:pt x="436816" y="130334"/>
                  </a:lnTo>
                  <a:lnTo>
                    <a:pt x="417689" y="165687"/>
                  </a:lnTo>
                  <a:lnTo>
                    <a:pt x="404812" y="205986"/>
                  </a:lnTo>
                  <a:lnTo>
                    <a:pt x="399151" y="251930"/>
                  </a:lnTo>
                  <a:lnTo>
                    <a:pt x="401669" y="304213"/>
                  </a:lnTo>
                  <a:lnTo>
                    <a:pt x="413331" y="363533"/>
                  </a:lnTo>
                  <a:lnTo>
                    <a:pt x="435101" y="430586"/>
                  </a:lnTo>
                  <a:lnTo>
                    <a:pt x="468486" y="500040"/>
                  </a:lnTo>
                  <a:lnTo>
                    <a:pt x="491133" y="538913"/>
                  </a:lnTo>
                  <a:lnTo>
                    <a:pt x="517042" y="580099"/>
                  </a:lnTo>
                  <a:lnTo>
                    <a:pt x="545682" y="623257"/>
                  </a:lnTo>
                  <a:lnTo>
                    <a:pt x="576523" y="668048"/>
                  </a:lnTo>
                  <a:lnTo>
                    <a:pt x="609034" y="714132"/>
                  </a:lnTo>
                  <a:lnTo>
                    <a:pt x="642683" y="761171"/>
                  </a:lnTo>
                  <a:lnTo>
                    <a:pt x="676941" y="808824"/>
                  </a:lnTo>
                  <a:lnTo>
                    <a:pt x="711277" y="856752"/>
                  </a:lnTo>
                  <a:lnTo>
                    <a:pt x="745159" y="904616"/>
                  </a:lnTo>
                  <a:lnTo>
                    <a:pt x="778058" y="952076"/>
                  </a:lnTo>
                  <a:lnTo>
                    <a:pt x="809442" y="998793"/>
                  </a:lnTo>
                  <a:lnTo>
                    <a:pt x="838781" y="1044428"/>
                  </a:lnTo>
                  <a:lnTo>
                    <a:pt x="865543" y="1088640"/>
                  </a:lnTo>
                  <a:lnTo>
                    <a:pt x="889199" y="1131091"/>
                  </a:lnTo>
                  <a:lnTo>
                    <a:pt x="909217" y="1171441"/>
                  </a:lnTo>
                  <a:lnTo>
                    <a:pt x="925067" y="1209350"/>
                  </a:lnTo>
                  <a:lnTo>
                    <a:pt x="944458" y="1268201"/>
                  </a:lnTo>
                  <a:lnTo>
                    <a:pt x="958487" y="1325057"/>
                  </a:lnTo>
                  <a:lnTo>
                    <a:pt x="967648" y="1379924"/>
                  </a:lnTo>
                  <a:lnTo>
                    <a:pt x="972436" y="1432809"/>
                  </a:lnTo>
                  <a:lnTo>
                    <a:pt x="973347" y="1483719"/>
                  </a:lnTo>
                  <a:lnTo>
                    <a:pt x="970873" y="1532660"/>
                  </a:lnTo>
                  <a:lnTo>
                    <a:pt x="965511" y="1579640"/>
                  </a:lnTo>
                  <a:lnTo>
                    <a:pt x="957755" y="1624666"/>
                  </a:lnTo>
                  <a:lnTo>
                    <a:pt x="948099" y="1667744"/>
                  </a:lnTo>
                  <a:lnTo>
                    <a:pt x="937039" y="1708881"/>
                  </a:lnTo>
                  <a:lnTo>
                    <a:pt x="925067" y="1748084"/>
                  </a:lnTo>
                  <a:lnTo>
                    <a:pt x="907585" y="1793751"/>
                  </a:lnTo>
                  <a:lnTo>
                    <a:pt x="885908" y="1837461"/>
                  </a:lnTo>
                  <a:lnTo>
                    <a:pt x="860467" y="1878725"/>
                  </a:lnTo>
                  <a:lnTo>
                    <a:pt x="831696" y="1917054"/>
                  </a:lnTo>
                  <a:lnTo>
                    <a:pt x="800027" y="1951958"/>
                  </a:lnTo>
                  <a:lnTo>
                    <a:pt x="765894" y="1982949"/>
                  </a:lnTo>
                  <a:lnTo>
                    <a:pt x="729729" y="2009538"/>
                  </a:lnTo>
                  <a:lnTo>
                    <a:pt x="691964" y="2031234"/>
                  </a:lnTo>
                  <a:lnTo>
                    <a:pt x="653033" y="2047550"/>
                  </a:lnTo>
                  <a:lnTo>
                    <a:pt x="610593" y="2057903"/>
                  </a:lnTo>
                  <a:lnTo>
                    <a:pt x="563046" y="2062869"/>
                  </a:lnTo>
                  <a:lnTo>
                    <a:pt x="511951" y="2062931"/>
                  </a:lnTo>
                  <a:lnTo>
                    <a:pt x="458860" y="2058571"/>
                  </a:lnTo>
                  <a:lnTo>
                    <a:pt x="405331" y="2050273"/>
                  </a:lnTo>
                  <a:lnTo>
                    <a:pt x="352918" y="2038519"/>
                  </a:lnTo>
                  <a:lnTo>
                    <a:pt x="303177" y="2023792"/>
                  </a:lnTo>
                  <a:lnTo>
                    <a:pt x="257663" y="2006575"/>
                  </a:lnTo>
                  <a:lnTo>
                    <a:pt x="217931" y="1987352"/>
                  </a:lnTo>
                  <a:lnTo>
                    <a:pt x="177657" y="1961514"/>
                  </a:lnTo>
                  <a:lnTo>
                    <a:pt x="139195" y="1929523"/>
                  </a:lnTo>
                  <a:lnTo>
                    <a:pt x="103502" y="1892800"/>
                  </a:lnTo>
                  <a:lnTo>
                    <a:pt x="71532" y="1852764"/>
                  </a:lnTo>
                  <a:lnTo>
                    <a:pt x="44242" y="1810834"/>
                  </a:lnTo>
                  <a:lnTo>
                    <a:pt x="22586" y="1768432"/>
                  </a:lnTo>
                  <a:lnTo>
                    <a:pt x="7520" y="1726976"/>
                  </a:lnTo>
                  <a:lnTo>
                    <a:pt x="0" y="1687886"/>
                  </a:lnTo>
                  <a:lnTo>
                    <a:pt x="2834" y="1642506"/>
                  </a:lnTo>
                  <a:lnTo>
                    <a:pt x="17266" y="1593660"/>
                  </a:lnTo>
                  <a:lnTo>
                    <a:pt x="40428" y="1543948"/>
                  </a:lnTo>
                  <a:lnTo>
                    <a:pt x="69455" y="1495969"/>
                  </a:lnTo>
                  <a:lnTo>
                    <a:pt x="101481" y="1452321"/>
                  </a:lnTo>
                  <a:lnTo>
                    <a:pt x="133641" y="1415605"/>
                  </a:lnTo>
                  <a:lnTo>
                    <a:pt x="163067" y="1388420"/>
                  </a:lnTo>
                  <a:lnTo>
                    <a:pt x="206069" y="1368596"/>
                  </a:lnTo>
                  <a:lnTo>
                    <a:pt x="254703" y="1364609"/>
                  </a:lnTo>
                  <a:lnTo>
                    <a:pt x="303629" y="1370534"/>
                  </a:lnTo>
                  <a:lnTo>
                    <a:pt x="347508" y="1380446"/>
                  </a:lnTo>
                  <a:lnTo>
                    <a:pt x="405491" y="1398743"/>
                  </a:lnTo>
                  <a:lnTo>
                    <a:pt x="421612" y="1427961"/>
                  </a:lnTo>
                  <a:lnTo>
                    <a:pt x="425957" y="1438712"/>
                  </a:lnTo>
                </a:path>
                <a:path extrusionOk="0" h="2282825" w="1188084">
                  <a:moveTo>
                    <a:pt x="617981" y="2282246"/>
                  </a:moveTo>
                  <a:lnTo>
                    <a:pt x="653033" y="2047550"/>
                  </a:lnTo>
                </a:path>
                <a:path extrusionOk="0" h="2282825" w="1188084">
                  <a:moveTo>
                    <a:pt x="688085" y="2154230"/>
                  </a:moveTo>
                  <a:lnTo>
                    <a:pt x="653795" y="2048312"/>
                  </a:lnTo>
                  <a:lnTo>
                    <a:pt x="589787" y="2139752"/>
                  </a:lnTo>
                </a:path>
              </a:pathLst>
            </a:custGeom>
            <a:noFill/>
            <a:ln cap="flat" cmpd="sng" w="9525">
              <a:solidFill>
                <a:srgbClr val="CC009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7303007" y="4023360"/>
              <a:ext cx="163068" cy="17983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6893306" y="5460746"/>
            <a:ext cx="1029969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9A"/>
                </a:solidFill>
                <a:latin typeface="Arial"/>
                <a:ea typeface="Arial"/>
                <a:cs typeface="Arial"/>
                <a:sym typeface="Arial"/>
              </a:rPr>
              <a:t>fiber length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0"/>
          <p:cNvSpPr txBox="1"/>
          <p:nvPr/>
        </p:nvSpPr>
        <p:spPr>
          <a:xfrm>
            <a:off x="7541006" y="3904741"/>
            <a:ext cx="94996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fibre width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0"/>
          <p:cNvSpPr/>
          <p:nvPr/>
        </p:nvSpPr>
        <p:spPr>
          <a:xfrm>
            <a:off x="2417826" y="4153661"/>
            <a:ext cx="1617345" cy="0"/>
          </a:xfrm>
          <a:custGeom>
            <a:rect b="b" l="l" r="r" t="t"/>
            <a:pathLst>
              <a:path extrusionOk="0" h="120000" w="1617345">
                <a:moveTo>
                  <a:pt x="0" y="0"/>
                </a:moveTo>
                <a:lnTo>
                  <a:pt x="1616963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0"/>
          <p:cNvSpPr txBox="1"/>
          <p:nvPr/>
        </p:nvSpPr>
        <p:spPr>
          <a:xfrm>
            <a:off x="2774695" y="3698840"/>
            <a:ext cx="90360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0"/>
          <p:cNvSpPr txBox="1"/>
          <p:nvPr/>
        </p:nvSpPr>
        <p:spPr>
          <a:xfrm>
            <a:off x="1275829" y="3902284"/>
            <a:ext cx="90741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curl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46" name="Google Shape;546;p40"/>
          <p:cNvSpPr txBox="1"/>
          <p:nvPr/>
        </p:nvSpPr>
        <p:spPr>
          <a:xfrm>
            <a:off x="2424915" y="4152987"/>
            <a:ext cx="161734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fibre length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40"/>
          <p:cNvGrpSpPr/>
          <p:nvPr/>
        </p:nvGrpSpPr>
        <p:grpSpPr>
          <a:xfrm>
            <a:off x="4453128" y="3103625"/>
            <a:ext cx="1341501" cy="2274570"/>
            <a:chOff x="4453128" y="3103625"/>
            <a:chExt cx="1341501" cy="2274570"/>
          </a:xfrm>
        </p:grpSpPr>
        <p:sp>
          <p:nvSpPr>
            <p:cNvPr id="548" name="Google Shape;548;p40"/>
            <p:cNvSpPr/>
            <p:nvPr/>
          </p:nvSpPr>
          <p:spPr>
            <a:xfrm>
              <a:off x="4543044" y="3185865"/>
              <a:ext cx="1251585" cy="2068830"/>
            </a:xfrm>
            <a:custGeom>
              <a:rect b="b" l="l" r="r" t="t"/>
              <a:pathLst>
                <a:path extrusionOk="0" h="2068829" w="1251585">
                  <a:moveTo>
                    <a:pt x="1251203" y="317048"/>
                  </a:moveTo>
                  <a:lnTo>
                    <a:pt x="1217893" y="273990"/>
                  </a:lnTo>
                  <a:lnTo>
                    <a:pt x="1184363" y="231666"/>
                  </a:lnTo>
                  <a:lnTo>
                    <a:pt x="1150394" y="190810"/>
                  </a:lnTo>
                  <a:lnTo>
                    <a:pt x="1115766" y="152155"/>
                  </a:lnTo>
                  <a:lnTo>
                    <a:pt x="1080260" y="116435"/>
                  </a:lnTo>
                  <a:lnTo>
                    <a:pt x="1043657" y="84384"/>
                  </a:lnTo>
                  <a:lnTo>
                    <a:pt x="1005737" y="56736"/>
                  </a:lnTo>
                  <a:lnTo>
                    <a:pt x="966280" y="34224"/>
                  </a:lnTo>
                  <a:lnTo>
                    <a:pt x="925067" y="17582"/>
                  </a:lnTo>
                  <a:lnTo>
                    <a:pt x="879315" y="6902"/>
                  </a:lnTo>
                  <a:lnTo>
                    <a:pt x="828232" y="1121"/>
                  </a:lnTo>
                  <a:lnTo>
                    <a:pt x="773825" y="0"/>
                  </a:lnTo>
                  <a:lnTo>
                    <a:pt x="718100" y="3299"/>
                  </a:lnTo>
                  <a:lnTo>
                    <a:pt x="663066" y="10782"/>
                  </a:lnTo>
                  <a:lnTo>
                    <a:pt x="610728" y="22210"/>
                  </a:lnTo>
                  <a:lnTo>
                    <a:pt x="563095" y="37345"/>
                  </a:lnTo>
                  <a:lnTo>
                    <a:pt x="522171" y="55947"/>
                  </a:lnTo>
                  <a:lnTo>
                    <a:pt x="489965" y="77780"/>
                  </a:lnTo>
                  <a:lnTo>
                    <a:pt x="461011" y="105578"/>
                  </a:lnTo>
                  <a:lnTo>
                    <a:pt x="436495" y="136859"/>
                  </a:lnTo>
                  <a:lnTo>
                    <a:pt x="417354" y="172319"/>
                  </a:lnTo>
                  <a:lnTo>
                    <a:pt x="404526" y="212654"/>
                  </a:lnTo>
                  <a:lnTo>
                    <a:pt x="398950" y="258561"/>
                  </a:lnTo>
                  <a:lnTo>
                    <a:pt x="401562" y="310738"/>
                  </a:lnTo>
                  <a:lnTo>
                    <a:pt x="413300" y="369879"/>
                  </a:lnTo>
                  <a:lnTo>
                    <a:pt x="435101" y="436682"/>
                  </a:lnTo>
                  <a:lnTo>
                    <a:pt x="468286" y="506110"/>
                  </a:lnTo>
                  <a:lnTo>
                    <a:pt x="490869" y="544953"/>
                  </a:lnTo>
                  <a:lnTo>
                    <a:pt x="516735" y="586099"/>
                  </a:lnTo>
                  <a:lnTo>
                    <a:pt x="545351" y="629209"/>
                  </a:lnTo>
                  <a:lnTo>
                    <a:pt x="576184" y="673946"/>
                  </a:lnTo>
                  <a:lnTo>
                    <a:pt x="608702" y="719972"/>
                  </a:lnTo>
                  <a:lnTo>
                    <a:pt x="642370" y="766949"/>
                  </a:lnTo>
                  <a:lnTo>
                    <a:pt x="676655" y="814539"/>
                  </a:lnTo>
                  <a:lnTo>
                    <a:pt x="711026" y="862404"/>
                  </a:lnTo>
                  <a:lnTo>
                    <a:pt x="744948" y="910206"/>
                  </a:lnTo>
                  <a:lnTo>
                    <a:pt x="777889" y="957608"/>
                  </a:lnTo>
                  <a:lnTo>
                    <a:pt x="809315" y="1004271"/>
                  </a:lnTo>
                  <a:lnTo>
                    <a:pt x="838693" y="1049858"/>
                  </a:lnTo>
                  <a:lnTo>
                    <a:pt x="865490" y="1094030"/>
                  </a:lnTo>
                  <a:lnTo>
                    <a:pt x="889174" y="1136451"/>
                  </a:lnTo>
                  <a:lnTo>
                    <a:pt x="909211" y="1176781"/>
                  </a:lnTo>
                  <a:lnTo>
                    <a:pt x="925067" y="1214684"/>
                  </a:lnTo>
                  <a:lnTo>
                    <a:pt x="944458" y="1273553"/>
                  </a:lnTo>
                  <a:lnTo>
                    <a:pt x="958487" y="1330453"/>
                  </a:lnTo>
                  <a:lnTo>
                    <a:pt x="967648" y="1385382"/>
                  </a:lnTo>
                  <a:lnTo>
                    <a:pt x="972436" y="1438335"/>
                  </a:lnTo>
                  <a:lnTo>
                    <a:pt x="973347" y="1489310"/>
                  </a:lnTo>
                  <a:lnTo>
                    <a:pt x="970873" y="1538303"/>
                  </a:lnTo>
                  <a:lnTo>
                    <a:pt x="965511" y="1585311"/>
                  </a:lnTo>
                  <a:lnTo>
                    <a:pt x="957755" y="1630329"/>
                  </a:lnTo>
                  <a:lnTo>
                    <a:pt x="948099" y="1673356"/>
                  </a:lnTo>
                  <a:lnTo>
                    <a:pt x="937039" y="1714386"/>
                  </a:lnTo>
                  <a:lnTo>
                    <a:pt x="925067" y="1753418"/>
                  </a:lnTo>
                  <a:lnTo>
                    <a:pt x="907560" y="1799085"/>
                  </a:lnTo>
                  <a:lnTo>
                    <a:pt x="885820" y="1842795"/>
                  </a:lnTo>
                  <a:lnTo>
                    <a:pt x="860297" y="1884059"/>
                  </a:lnTo>
                  <a:lnTo>
                    <a:pt x="831445" y="1922388"/>
                  </a:lnTo>
                  <a:lnTo>
                    <a:pt x="799714" y="1957292"/>
                  </a:lnTo>
                  <a:lnTo>
                    <a:pt x="765555" y="1988283"/>
                  </a:lnTo>
                  <a:lnTo>
                    <a:pt x="729422" y="2014872"/>
                  </a:lnTo>
                  <a:lnTo>
                    <a:pt x="691764" y="2036568"/>
                  </a:lnTo>
                  <a:lnTo>
                    <a:pt x="653033" y="2052884"/>
                  </a:lnTo>
                  <a:lnTo>
                    <a:pt x="610567" y="2063237"/>
                  </a:lnTo>
                  <a:lnTo>
                    <a:pt x="562959" y="2068203"/>
                  </a:lnTo>
                  <a:lnTo>
                    <a:pt x="511781" y="2068265"/>
                  </a:lnTo>
                  <a:lnTo>
                    <a:pt x="458610" y="2063905"/>
                  </a:lnTo>
                  <a:lnTo>
                    <a:pt x="405018" y="2055607"/>
                  </a:lnTo>
                  <a:lnTo>
                    <a:pt x="352580" y="2043853"/>
                  </a:lnTo>
                  <a:lnTo>
                    <a:pt x="302870" y="2029126"/>
                  </a:lnTo>
                  <a:lnTo>
                    <a:pt x="257462" y="2011909"/>
                  </a:lnTo>
                  <a:lnTo>
                    <a:pt x="217931" y="1992686"/>
                  </a:lnTo>
                  <a:lnTo>
                    <a:pt x="177657" y="1966848"/>
                  </a:lnTo>
                  <a:lnTo>
                    <a:pt x="139195" y="1934857"/>
                  </a:lnTo>
                  <a:lnTo>
                    <a:pt x="103502" y="1898134"/>
                  </a:lnTo>
                  <a:lnTo>
                    <a:pt x="71532" y="1858098"/>
                  </a:lnTo>
                  <a:lnTo>
                    <a:pt x="44242" y="1816168"/>
                  </a:lnTo>
                  <a:lnTo>
                    <a:pt x="22586" y="1773766"/>
                  </a:lnTo>
                  <a:lnTo>
                    <a:pt x="7520" y="1732310"/>
                  </a:lnTo>
                  <a:lnTo>
                    <a:pt x="0" y="1693220"/>
                  </a:lnTo>
                  <a:lnTo>
                    <a:pt x="2834" y="1648082"/>
                  </a:lnTo>
                  <a:lnTo>
                    <a:pt x="17266" y="1599345"/>
                  </a:lnTo>
                  <a:lnTo>
                    <a:pt x="40428" y="1549662"/>
                  </a:lnTo>
                  <a:lnTo>
                    <a:pt x="69455" y="1501685"/>
                  </a:lnTo>
                  <a:lnTo>
                    <a:pt x="101481" y="1458066"/>
                  </a:lnTo>
                  <a:lnTo>
                    <a:pt x="133641" y="1421459"/>
                  </a:lnTo>
                  <a:lnTo>
                    <a:pt x="163067" y="1394516"/>
                  </a:lnTo>
                  <a:lnTo>
                    <a:pt x="204752" y="1373302"/>
                  </a:lnTo>
                  <a:lnTo>
                    <a:pt x="251301" y="1367084"/>
                  </a:lnTo>
                  <a:lnTo>
                    <a:pt x="298801" y="1371473"/>
                  </a:lnTo>
                  <a:lnTo>
                    <a:pt x="343338" y="1382080"/>
                  </a:lnTo>
                  <a:lnTo>
                    <a:pt x="381000" y="1394516"/>
                  </a:lnTo>
                  <a:lnTo>
                    <a:pt x="416992" y="1414495"/>
                  </a:lnTo>
                  <a:lnTo>
                    <a:pt x="445484" y="1442903"/>
                  </a:lnTo>
                  <a:lnTo>
                    <a:pt x="468975" y="1477026"/>
                  </a:lnTo>
                  <a:lnTo>
                    <a:pt x="489965" y="1514150"/>
                  </a:lnTo>
                </a:path>
              </a:pathLst>
            </a:custGeom>
            <a:noFill/>
            <a:ln cap="flat" cmpd="sng" w="2537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5024628" y="3103625"/>
              <a:ext cx="217170" cy="2274570"/>
            </a:xfrm>
            <a:custGeom>
              <a:rect b="b" l="l" r="r" t="t"/>
              <a:pathLst>
                <a:path extrusionOk="0" h="2274570" w="217170">
                  <a:moveTo>
                    <a:pt x="217170" y="0"/>
                  </a:moveTo>
                  <a:lnTo>
                    <a:pt x="0" y="2274570"/>
                  </a:lnTo>
                </a:path>
              </a:pathLst>
            </a:custGeom>
            <a:noFill/>
            <a:ln cap="flat" cmpd="sng" w="9525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453128" y="4670297"/>
              <a:ext cx="1141730" cy="180340"/>
            </a:xfrm>
            <a:custGeom>
              <a:rect b="b" l="l" r="r" t="t"/>
              <a:pathLst>
                <a:path extrusionOk="0" h="180339" w="1141729">
                  <a:moveTo>
                    <a:pt x="0" y="179832"/>
                  </a:moveTo>
                  <a:lnTo>
                    <a:pt x="1141476" y="0"/>
                  </a:lnTo>
                </a:path>
              </a:pathLst>
            </a:custGeom>
            <a:noFill/>
            <a:ln cap="flat" cmpd="sng" w="9525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40"/>
          <p:cNvSpPr txBox="1"/>
          <p:nvPr/>
        </p:nvSpPr>
        <p:spPr>
          <a:xfrm>
            <a:off x="4830571" y="5379211"/>
            <a:ext cx="57785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0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40"/>
          <p:cNvSpPr txBox="1"/>
          <p:nvPr/>
        </p:nvSpPr>
        <p:spPr>
          <a:xfrm>
            <a:off x="5645140" y="4566922"/>
            <a:ext cx="71374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breadth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Curl</a:t>
            </a:r>
            <a:endParaRPr/>
          </a:p>
        </p:txBody>
      </p:sp>
      <p:sp>
        <p:nvSpPr>
          <p:cNvPr id="559" name="Google Shape;559;p41"/>
          <p:cNvSpPr txBox="1"/>
          <p:nvPr/>
        </p:nvSpPr>
        <p:spPr>
          <a:xfrm>
            <a:off x="765301" y="1468627"/>
            <a:ext cx="757110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measure of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curl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decreases, the degree  to which they are “curled up” increases.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41"/>
          <p:cNvGrpSpPr/>
          <p:nvPr/>
        </p:nvGrpSpPr>
        <p:grpSpPr>
          <a:xfrm>
            <a:off x="3332988" y="3340608"/>
            <a:ext cx="4888230" cy="494538"/>
            <a:chOff x="3332988" y="3340608"/>
            <a:chExt cx="4888230" cy="494538"/>
          </a:xfrm>
        </p:grpSpPr>
        <p:sp>
          <p:nvSpPr>
            <p:cNvPr id="561" name="Google Shape;561;p41"/>
            <p:cNvSpPr/>
            <p:nvPr/>
          </p:nvSpPr>
          <p:spPr>
            <a:xfrm>
              <a:off x="4823460" y="3348228"/>
              <a:ext cx="3373120" cy="439420"/>
            </a:xfrm>
            <a:custGeom>
              <a:rect b="b" l="l" r="r" t="t"/>
              <a:pathLst>
                <a:path extrusionOk="0" h="439420" w="3373120">
                  <a:moveTo>
                    <a:pt x="0" y="296418"/>
                  </a:moveTo>
                  <a:lnTo>
                    <a:pt x="32003" y="272034"/>
                  </a:lnTo>
                </a:path>
                <a:path extrusionOk="0" h="439420" w="3373120">
                  <a:moveTo>
                    <a:pt x="32003" y="272034"/>
                  </a:moveTo>
                  <a:lnTo>
                    <a:pt x="109727" y="438912"/>
                  </a:lnTo>
                </a:path>
                <a:path extrusionOk="0" h="439420" w="3373120">
                  <a:moveTo>
                    <a:pt x="109727" y="438912"/>
                  </a:moveTo>
                  <a:lnTo>
                    <a:pt x="195072" y="0"/>
                  </a:lnTo>
                </a:path>
                <a:path extrusionOk="0" h="439420" w="3373120">
                  <a:moveTo>
                    <a:pt x="195072" y="0"/>
                  </a:moveTo>
                  <a:lnTo>
                    <a:pt x="337261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4820412" y="3340608"/>
              <a:ext cx="3375660" cy="447040"/>
            </a:xfrm>
            <a:custGeom>
              <a:rect b="b" l="l" r="r" t="t"/>
              <a:pathLst>
                <a:path extrusionOk="0" h="447039" w="3375659">
                  <a:moveTo>
                    <a:pt x="3375660" y="16001"/>
                  </a:moveTo>
                  <a:lnTo>
                    <a:pt x="3375660" y="0"/>
                  </a:lnTo>
                  <a:lnTo>
                    <a:pt x="192024" y="0"/>
                  </a:lnTo>
                  <a:lnTo>
                    <a:pt x="112775" y="404622"/>
                  </a:lnTo>
                  <a:lnTo>
                    <a:pt x="44196" y="268224"/>
                  </a:lnTo>
                  <a:lnTo>
                    <a:pt x="0" y="300228"/>
                  </a:lnTo>
                  <a:lnTo>
                    <a:pt x="6096" y="307848"/>
                  </a:lnTo>
                  <a:lnTo>
                    <a:pt x="27432" y="291846"/>
                  </a:lnTo>
                  <a:lnTo>
                    <a:pt x="105155" y="446532"/>
                  </a:lnTo>
                  <a:lnTo>
                    <a:pt x="121158" y="446532"/>
                  </a:lnTo>
                  <a:lnTo>
                    <a:pt x="203453" y="16002"/>
                  </a:lnTo>
                  <a:lnTo>
                    <a:pt x="3375660" y="16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3332988" y="3835146"/>
              <a:ext cx="4888230" cy="0"/>
            </a:xfrm>
            <a:custGeom>
              <a:rect b="b" l="l" r="r" t="t"/>
              <a:pathLst>
                <a:path extrusionOk="0" h="120000" w="4888230">
                  <a:moveTo>
                    <a:pt x="0" y="0"/>
                  </a:moveTo>
                  <a:lnTo>
                    <a:pt x="4888230" y="0"/>
                  </a:lnTo>
                </a:path>
              </a:pathLst>
            </a:custGeom>
            <a:noFill/>
            <a:ln cap="flat" cmpd="sng" w="15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41"/>
          <p:cNvSpPr txBox="1"/>
          <p:nvPr/>
        </p:nvSpPr>
        <p:spPr>
          <a:xfrm>
            <a:off x="3300221" y="3365846"/>
            <a:ext cx="492125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perimeter-	(perimeter)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⋅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1112758" y="3583025"/>
            <a:ext cx="198564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fibre length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6" name="Google Shape;566;p41"/>
          <p:cNvSpPr txBox="1"/>
          <p:nvPr/>
        </p:nvSpPr>
        <p:spPr>
          <a:xfrm>
            <a:off x="5359400" y="3624087"/>
            <a:ext cx="669290" cy="12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4150">
            <a:spAutoFit/>
          </a:bodyPr>
          <a:lstStyle/>
          <a:p>
            <a:pPr indent="0" lvl="0" marL="3321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64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4884420" y="4882134"/>
            <a:ext cx="1617980" cy="0"/>
          </a:xfrm>
          <a:custGeom>
            <a:rect b="b" l="l" r="r" t="t"/>
            <a:pathLst>
              <a:path extrusionOk="0" h="120000" w="1617979">
                <a:moveTo>
                  <a:pt x="0" y="0"/>
                </a:moveTo>
                <a:lnTo>
                  <a:pt x="1617726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1"/>
          <p:cNvSpPr txBox="1"/>
          <p:nvPr/>
        </p:nvSpPr>
        <p:spPr>
          <a:xfrm>
            <a:off x="2789172" y="4630756"/>
            <a:ext cx="186118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fibre width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9" name="Google Shape;569;p41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41"/>
          <p:cNvSpPr txBox="1"/>
          <p:nvPr/>
        </p:nvSpPr>
        <p:spPr>
          <a:xfrm>
            <a:off x="4892282" y="4881459"/>
            <a:ext cx="161607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fibre length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2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Convex Hull</a:t>
            </a:r>
            <a:endParaRPr/>
          </a:p>
        </p:txBody>
      </p:sp>
      <p:sp>
        <p:nvSpPr>
          <p:cNvPr id="576" name="Google Shape;576;p42"/>
          <p:cNvSpPr txBox="1"/>
          <p:nvPr/>
        </p:nvSpPr>
        <p:spPr>
          <a:xfrm>
            <a:off x="765301" y="1468627"/>
            <a:ext cx="7315200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convex hull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object is defined to be  the smallest convex shape that contains the  object.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42"/>
          <p:cNvGrpSpPr/>
          <p:nvPr/>
        </p:nvGrpSpPr>
        <p:grpSpPr>
          <a:xfrm>
            <a:off x="3592037" y="3224673"/>
            <a:ext cx="2030712" cy="1912947"/>
            <a:chOff x="3592037" y="3224673"/>
            <a:chExt cx="2030712" cy="1912947"/>
          </a:xfrm>
        </p:grpSpPr>
        <p:sp>
          <p:nvSpPr>
            <p:cNvPr id="578" name="Google Shape;578;p42"/>
            <p:cNvSpPr/>
            <p:nvPr/>
          </p:nvSpPr>
          <p:spPr>
            <a:xfrm>
              <a:off x="3593439" y="3224673"/>
              <a:ext cx="2029310" cy="19129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3592037" y="3232404"/>
              <a:ext cx="2015489" cy="1898650"/>
            </a:xfrm>
            <a:custGeom>
              <a:rect b="b" l="l" r="r" t="t"/>
              <a:pathLst>
                <a:path extrusionOk="0" h="1898650" w="2015489">
                  <a:moveTo>
                    <a:pt x="2002566" y="1072895"/>
                  </a:moveTo>
                  <a:lnTo>
                    <a:pt x="2006976" y="1025930"/>
                  </a:lnTo>
                  <a:lnTo>
                    <a:pt x="2012190" y="975557"/>
                  </a:lnTo>
                  <a:lnTo>
                    <a:pt x="2015329" y="923829"/>
                  </a:lnTo>
                  <a:lnTo>
                    <a:pt x="2013516" y="872800"/>
                  </a:lnTo>
                  <a:lnTo>
                    <a:pt x="2003871" y="824522"/>
                  </a:lnTo>
                  <a:lnTo>
                    <a:pt x="1983516" y="781049"/>
                  </a:lnTo>
                  <a:lnTo>
                    <a:pt x="1970641" y="745154"/>
                  </a:lnTo>
                  <a:lnTo>
                    <a:pt x="1954831" y="704059"/>
                  </a:lnTo>
                  <a:lnTo>
                    <a:pt x="1936512" y="658698"/>
                  </a:lnTo>
                  <a:lnTo>
                    <a:pt x="1916109" y="610006"/>
                  </a:lnTo>
                  <a:lnTo>
                    <a:pt x="1894046" y="558918"/>
                  </a:lnTo>
                  <a:lnTo>
                    <a:pt x="1870749" y="506370"/>
                  </a:lnTo>
                  <a:lnTo>
                    <a:pt x="1846642" y="453294"/>
                  </a:lnTo>
                  <a:lnTo>
                    <a:pt x="1822150" y="400627"/>
                  </a:lnTo>
                  <a:lnTo>
                    <a:pt x="1797698" y="349303"/>
                  </a:lnTo>
                  <a:lnTo>
                    <a:pt x="1773710" y="300256"/>
                  </a:lnTo>
                  <a:lnTo>
                    <a:pt x="1750613" y="254422"/>
                  </a:lnTo>
                  <a:lnTo>
                    <a:pt x="1728830" y="212735"/>
                  </a:lnTo>
                  <a:lnTo>
                    <a:pt x="1708787" y="176130"/>
                  </a:lnTo>
                  <a:lnTo>
                    <a:pt x="1659495" y="100712"/>
                  </a:lnTo>
                  <a:lnTo>
                    <a:pt x="1631813" y="68537"/>
                  </a:lnTo>
                  <a:lnTo>
                    <a:pt x="1564526" y="30595"/>
                  </a:lnTo>
                  <a:lnTo>
                    <a:pt x="1513362" y="19050"/>
                  </a:lnTo>
                  <a:lnTo>
                    <a:pt x="1469547" y="16180"/>
                  </a:lnTo>
                  <a:lnTo>
                    <a:pt x="1424589" y="8667"/>
                  </a:lnTo>
                  <a:lnTo>
                    <a:pt x="1379631" y="1583"/>
                  </a:lnTo>
                  <a:lnTo>
                    <a:pt x="1335816" y="0"/>
                  </a:lnTo>
                  <a:lnTo>
                    <a:pt x="1306290" y="9061"/>
                  </a:lnTo>
                  <a:lnTo>
                    <a:pt x="1234227" y="32101"/>
                  </a:lnTo>
                  <a:lnTo>
                    <a:pt x="1192448" y="45820"/>
                  </a:lnTo>
                  <a:lnTo>
                    <a:pt x="1147345" y="60831"/>
                  </a:lnTo>
                  <a:lnTo>
                    <a:pt x="1099295" y="77005"/>
                  </a:lnTo>
                  <a:lnTo>
                    <a:pt x="1048678" y="94210"/>
                  </a:lnTo>
                  <a:lnTo>
                    <a:pt x="995873" y="112318"/>
                  </a:lnTo>
                  <a:lnTo>
                    <a:pt x="941260" y="131197"/>
                  </a:lnTo>
                  <a:lnTo>
                    <a:pt x="885218" y="150719"/>
                  </a:lnTo>
                  <a:lnTo>
                    <a:pt x="828126" y="170753"/>
                  </a:lnTo>
                  <a:lnTo>
                    <a:pt x="770363" y="191168"/>
                  </a:lnTo>
                  <a:lnTo>
                    <a:pt x="712309" y="211836"/>
                  </a:lnTo>
                  <a:lnTo>
                    <a:pt x="654343" y="232625"/>
                  </a:lnTo>
                  <a:lnTo>
                    <a:pt x="596845" y="253405"/>
                  </a:lnTo>
                  <a:lnTo>
                    <a:pt x="540192" y="274048"/>
                  </a:lnTo>
                  <a:lnTo>
                    <a:pt x="484766" y="294421"/>
                  </a:lnTo>
                  <a:lnTo>
                    <a:pt x="430944" y="314397"/>
                  </a:lnTo>
                  <a:lnTo>
                    <a:pt x="379107" y="333844"/>
                  </a:lnTo>
                  <a:lnTo>
                    <a:pt x="329633" y="352632"/>
                  </a:lnTo>
                  <a:lnTo>
                    <a:pt x="282901" y="370631"/>
                  </a:lnTo>
                  <a:lnTo>
                    <a:pt x="239292" y="387712"/>
                  </a:lnTo>
                  <a:lnTo>
                    <a:pt x="199185" y="403744"/>
                  </a:lnTo>
                  <a:lnTo>
                    <a:pt x="162958" y="418597"/>
                  </a:lnTo>
                  <a:lnTo>
                    <a:pt x="103662" y="444246"/>
                  </a:lnTo>
                  <a:lnTo>
                    <a:pt x="79099" y="476642"/>
                  </a:lnTo>
                  <a:lnTo>
                    <a:pt x="63752" y="511968"/>
                  </a:lnTo>
                  <a:lnTo>
                    <a:pt x="52548" y="550009"/>
                  </a:lnTo>
                  <a:lnTo>
                    <a:pt x="40416" y="590550"/>
                  </a:lnTo>
                  <a:lnTo>
                    <a:pt x="31785" y="668104"/>
                  </a:lnTo>
                  <a:lnTo>
                    <a:pt x="27243" y="716466"/>
                  </a:lnTo>
                  <a:lnTo>
                    <a:pt x="22712" y="769532"/>
                  </a:lnTo>
                  <a:lnTo>
                    <a:pt x="18312" y="826041"/>
                  </a:lnTo>
                  <a:lnTo>
                    <a:pt x="14164" y="884729"/>
                  </a:lnTo>
                  <a:lnTo>
                    <a:pt x="10388" y="944332"/>
                  </a:lnTo>
                  <a:lnTo>
                    <a:pt x="7106" y="1003587"/>
                  </a:lnTo>
                  <a:lnTo>
                    <a:pt x="4437" y="1061232"/>
                  </a:lnTo>
                  <a:lnTo>
                    <a:pt x="2503" y="1116003"/>
                  </a:lnTo>
                  <a:lnTo>
                    <a:pt x="1425" y="1166637"/>
                  </a:lnTo>
                  <a:lnTo>
                    <a:pt x="1322" y="1211871"/>
                  </a:lnTo>
                  <a:lnTo>
                    <a:pt x="2316" y="1250442"/>
                  </a:lnTo>
                  <a:lnTo>
                    <a:pt x="0" y="1317845"/>
                  </a:lnTo>
                  <a:lnTo>
                    <a:pt x="12131" y="1375080"/>
                  </a:lnTo>
                  <a:lnTo>
                    <a:pt x="33040" y="1422769"/>
                  </a:lnTo>
                  <a:lnTo>
                    <a:pt x="57058" y="1461534"/>
                  </a:lnTo>
                  <a:lnTo>
                    <a:pt x="104080" y="1504259"/>
                  </a:lnTo>
                  <a:lnTo>
                    <a:pt x="169794" y="1531554"/>
                  </a:lnTo>
                  <a:lnTo>
                    <a:pt x="209182" y="1546404"/>
                  </a:lnTo>
                  <a:lnTo>
                    <a:pt x="252416" y="1561935"/>
                  </a:lnTo>
                  <a:lnTo>
                    <a:pt x="299114" y="1578055"/>
                  </a:lnTo>
                  <a:lnTo>
                    <a:pt x="348895" y="1594675"/>
                  </a:lnTo>
                  <a:lnTo>
                    <a:pt x="401377" y="1611703"/>
                  </a:lnTo>
                  <a:lnTo>
                    <a:pt x="456180" y="1629048"/>
                  </a:lnTo>
                  <a:lnTo>
                    <a:pt x="512921" y="1646620"/>
                  </a:lnTo>
                  <a:lnTo>
                    <a:pt x="571220" y="1664327"/>
                  </a:lnTo>
                  <a:lnTo>
                    <a:pt x="630695" y="1682080"/>
                  </a:lnTo>
                  <a:lnTo>
                    <a:pt x="690965" y="1699787"/>
                  </a:lnTo>
                  <a:lnTo>
                    <a:pt x="751648" y="1717357"/>
                  </a:lnTo>
                  <a:lnTo>
                    <a:pt x="812363" y="1734700"/>
                  </a:lnTo>
                  <a:lnTo>
                    <a:pt x="872729" y="1751724"/>
                  </a:lnTo>
                  <a:lnTo>
                    <a:pt x="932364" y="1768340"/>
                  </a:lnTo>
                  <a:lnTo>
                    <a:pt x="990887" y="1784455"/>
                  </a:lnTo>
                  <a:lnTo>
                    <a:pt x="1047917" y="1799980"/>
                  </a:lnTo>
                  <a:lnTo>
                    <a:pt x="1103073" y="1814824"/>
                  </a:lnTo>
                  <a:lnTo>
                    <a:pt x="1155972" y="1828895"/>
                  </a:lnTo>
                  <a:lnTo>
                    <a:pt x="1206234" y="1842103"/>
                  </a:lnTo>
                  <a:lnTo>
                    <a:pt x="1253477" y="1854357"/>
                  </a:lnTo>
                  <a:lnTo>
                    <a:pt x="1297321" y="1865567"/>
                  </a:lnTo>
                  <a:lnTo>
                    <a:pt x="1337382" y="1875641"/>
                  </a:lnTo>
                  <a:lnTo>
                    <a:pt x="1404636" y="1892019"/>
                  </a:lnTo>
                  <a:lnTo>
                    <a:pt x="1431066" y="1898142"/>
                  </a:lnTo>
                  <a:lnTo>
                    <a:pt x="1476196" y="1866758"/>
                  </a:lnTo>
                  <a:lnTo>
                    <a:pt x="1519103" y="1832679"/>
                  </a:lnTo>
                  <a:lnTo>
                    <a:pt x="1559855" y="1796205"/>
                  </a:lnTo>
                  <a:lnTo>
                    <a:pt x="1598520" y="1757636"/>
                  </a:lnTo>
                  <a:lnTo>
                    <a:pt x="1635167" y="1717274"/>
                  </a:lnTo>
                  <a:lnTo>
                    <a:pt x="1669863" y="1675420"/>
                  </a:lnTo>
                  <a:lnTo>
                    <a:pt x="1702677" y="1632373"/>
                  </a:lnTo>
                  <a:lnTo>
                    <a:pt x="1733676" y="1588434"/>
                  </a:lnTo>
                  <a:lnTo>
                    <a:pt x="1762929" y="1543905"/>
                  </a:lnTo>
                  <a:lnTo>
                    <a:pt x="1790504" y="1499085"/>
                  </a:lnTo>
                  <a:lnTo>
                    <a:pt x="1816470" y="1454276"/>
                  </a:lnTo>
                  <a:lnTo>
                    <a:pt x="1840893" y="1409777"/>
                  </a:lnTo>
                  <a:lnTo>
                    <a:pt x="1863843" y="1365891"/>
                  </a:lnTo>
                  <a:lnTo>
                    <a:pt x="1885387" y="1322916"/>
                  </a:lnTo>
                  <a:lnTo>
                    <a:pt x="1905594" y="1281155"/>
                  </a:lnTo>
                  <a:lnTo>
                    <a:pt x="1924532" y="1240907"/>
                  </a:lnTo>
                  <a:lnTo>
                    <a:pt x="1942269" y="1202474"/>
                  </a:lnTo>
                  <a:lnTo>
                    <a:pt x="1958872" y="1166155"/>
                  </a:lnTo>
                  <a:lnTo>
                    <a:pt x="1974411" y="1132252"/>
                  </a:lnTo>
                  <a:lnTo>
                    <a:pt x="1988953" y="1101065"/>
                  </a:lnTo>
                  <a:lnTo>
                    <a:pt x="2002566" y="1072895"/>
                  </a:lnTo>
                  <a:close/>
                </a:path>
              </a:pathLst>
            </a:custGeom>
            <a:noFill/>
            <a:ln cap="flat" cmpd="sng" w="28175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p42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Solidity</a:t>
            </a:r>
            <a:endParaRPr/>
          </a:p>
        </p:txBody>
      </p:sp>
      <p:sp>
        <p:nvSpPr>
          <p:cNvPr id="586" name="Google Shape;586;p43"/>
          <p:cNvSpPr txBox="1"/>
          <p:nvPr/>
        </p:nvSpPr>
        <p:spPr>
          <a:xfrm>
            <a:off x="765301" y="1468627"/>
            <a:ext cx="7372984" cy="23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Solidity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measures the density of an object.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sz="4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measure of solidity can be obtained as the  ratio of the area of an object to the area of a  convex hull of the object: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3"/>
          <p:cNvSpPr/>
          <p:nvPr/>
        </p:nvSpPr>
        <p:spPr>
          <a:xfrm>
            <a:off x="4521708" y="4750308"/>
            <a:ext cx="1771650" cy="0"/>
          </a:xfrm>
          <a:custGeom>
            <a:rect b="b" l="l" r="r" t="t"/>
            <a:pathLst>
              <a:path extrusionOk="0" h="120000" w="1771650">
                <a:moveTo>
                  <a:pt x="0" y="0"/>
                </a:moveTo>
                <a:lnTo>
                  <a:pt x="1771649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3"/>
          <p:cNvSpPr txBox="1"/>
          <p:nvPr/>
        </p:nvSpPr>
        <p:spPr>
          <a:xfrm>
            <a:off x="5072888" y="4295486"/>
            <a:ext cx="66929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3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43"/>
          <p:cNvSpPr txBox="1"/>
          <p:nvPr/>
        </p:nvSpPr>
        <p:spPr>
          <a:xfrm>
            <a:off x="2920987" y="4498930"/>
            <a:ext cx="136652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solidity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91" name="Google Shape;591;p43"/>
          <p:cNvSpPr txBox="1"/>
          <p:nvPr/>
        </p:nvSpPr>
        <p:spPr>
          <a:xfrm>
            <a:off x="4518899" y="4750398"/>
            <a:ext cx="177673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 area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Solidity</a:t>
            </a:r>
            <a:endParaRPr/>
          </a:p>
        </p:txBody>
      </p:sp>
      <p:sp>
        <p:nvSpPr>
          <p:cNvPr id="597" name="Google Shape;597;p44"/>
          <p:cNvSpPr txBox="1"/>
          <p:nvPr/>
        </p:nvSpPr>
        <p:spPr>
          <a:xfrm>
            <a:off x="1222502" y="1471676"/>
            <a:ext cx="6713220" cy="1121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value of 1 signifies a solid object, and a value  less than 1 will signify an object having an  irregular boundary, or containing holes.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4"/>
          <p:cNvSpPr/>
          <p:nvPr/>
        </p:nvSpPr>
        <p:spPr>
          <a:xfrm>
            <a:off x="3587159" y="3276600"/>
            <a:ext cx="2142327" cy="19447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4"/>
          <p:cNvSpPr/>
          <p:nvPr/>
        </p:nvSpPr>
        <p:spPr>
          <a:xfrm>
            <a:off x="6112349" y="3377954"/>
            <a:ext cx="2088960" cy="17759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4"/>
          <p:cNvSpPr txBox="1"/>
          <p:nvPr/>
        </p:nvSpPr>
        <p:spPr>
          <a:xfrm>
            <a:off x="3718052" y="5648959"/>
            <a:ext cx="158623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solidity=0.782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4"/>
          <p:cNvSpPr txBox="1"/>
          <p:nvPr/>
        </p:nvSpPr>
        <p:spPr>
          <a:xfrm>
            <a:off x="6232361" y="5648959"/>
            <a:ext cx="158623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solidity=0.592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2" name="Google Shape;602;p44"/>
          <p:cNvGrpSpPr/>
          <p:nvPr/>
        </p:nvGrpSpPr>
        <p:grpSpPr>
          <a:xfrm>
            <a:off x="1066799" y="3352800"/>
            <a:ext cx="1981200" cy="1752600"/>
            <a:chOff x="1066799" y="3352800"/>
            <a:chExt cx="1981200" cy="1752600"/>
          </a:xfrm>
        </p:grpSpPr>
        <p:sp>
          <p:nvSpPr>
            <p:cNvPr id="603" name="Google Shape;603;p44"/>
            <p:cNvSpPr/>
            <p:nvPr/>
          </p:nvSpPr>
          <p:spPr>
            <a:xfrm>
              <a:off x="1066799" y="3352800"/>
              <a:ext cx="1981200" cy="1752600"/>
            </a:xfrm>
            <a:custGeom>
              <a:rect b="b" l="l" r="r" t="t"/>
              <a:pathLst>
                <a:path extrusionOk="0" h="1752600" w="1981200">
                  <a:moveTo>
                    <a:pt x="1981199" y="876300"/>
                  </a:moveTo>
                  <a:lnTo>
                    <a:pt x="1979911" y="831147"/>
                  </a:lnTo>
                  <a:lnTo>
                    <a:pt x="1976085" y="786593"/>
                  </a:lnTo>
                  <a:lnTo>
                    <a:pt x="1969786" y="742694"/>
                  </a:lnTo>
                  <a:lnTo>
                    <a:pt x="1961075" y="699504"/>
                  </a:lnTo>
                  <a:lnTo>
                    <a:pt x="1950014" y="657077"/>
                  </a:lnTo>
                  <a:lnTo>
                    <a:pt x="1936666" y="615468"/>
                  </a:lnTo>
                  <a:lnTo>
                    <a:pt x="1921093" y="574732"/>
                  </a:lnTo>
                  <a:lnTo>
                    <a:pt x="1903356" y="534924"/>
                  </a:lnTo>
                  <a:lnTo>
                    <a:pt x="1883519" y="496097"/>
                  </a:lnTo>
                  <a:lnTo>
                    <a:pt x="1861644" y="458308"/>
                  </a:lnTo>
                  <a:lnTo>
                    <a:pt x="1837792" y="421611"/>
                  </a:lnTo>
                  <a:lnTo>
                    <a:pt x="1812027" y="386060"/>
                  </a:lnTo>
                  <a:lnTo>
                    <a:pt x="1784409" y="351710"/>
                  </a:lnTo>
                  <a:lnTo>
                    <a:pt x="1755002" y="318615"/>
                  </a:lnTo>
                  <a:lnTo>
                    <a:pt x="1723868" y="286831"/>
                  </a:lnTo>
                  <a:lnTo>
                    <a:pt x="1691068" y="256413"/>
                  </a:lnTo>
                  <a:lnTo>
                    <a:pt x="1656666" y="227414"/>
                  </a:lnTo>
                  <a:lnTo>
                    <a:pt x="1620723" y="199889"/>
                  </a:lnTo>
                  <a:lnTo>
                    <a:pt x="1583301" y="173894"/>
                  </a:lnTo>
                  <a:lnTo>
                    <a:pt x="1544463" y="149482"/>
                  </a:lnTo>
                  <a:lnTo>
                    <a:pt x="1504272" y="126710"/>
                  </a:lnTo>
                  <a:lnTo>
                    <a:pt x="1462788" y="105630"/>
                  </a:lnTo>
                  <a:lnTo>
                    <a:pt x="1420075" y="86299"/>
                  </a:lnTo>
                  <a:lnTo>
                    <a:pt x="1376195" y="68770"/>
                  </a:lnTo>
                  <a:lnTo>
                    <a:pt x="1331210" y="53099"/>
                  </a:lnTo>
                  <a:lnTo>
                    <a:pt x="1285182" y="39339"/>
                  </a:lnTo>
                  <a:lnTo>
                    <a:pt x="1238173" y="27547"/>
                  </a:lnTo>
                  <a:lnTo>
                    <a:pt x="1190246" y="17776"/>
                  </a:lnTo>
                  <a:lnTo>
                    <a:pt x="1141463" y="10081"/>
                  </a:lnTo>
                  <a:lnTo>
                    <a:pt x="1091886" y="4516"/>
                  </a:lnTo>
                  <a:lnTo>
                    <a:pt x="1041578" y="1138"/>
                  </a:lnTo>
                  <a:lnTo>
                    <a:pt x="990600" y="0"/>
                  </a:lnTo>
                  <a:lnTo>
                    <a:pt x="939621" y="1138"/>
                  </a:lnTo>
                  <a:lnTo>
                    <a:pt x="889313" y="4516"/>
                  </a:lnTo>
                  <a:lnTo>
                    <a:pt x="839736" y="10081"/>
                  </a:lnTo>
                  <a:lnTo>
                    <a:pt x="790953" y="17776"/>
                  </a:lnTo>
                  <a:lnTo>
                    <a:pt x="743026" y="27547"/>
                  </a:lnTo>
                  <a:lnTo>
                    <a:pt x="696017" y="39339"/>
                  </a:lnTo>
                  <a:lnTo>
                    <a:pt x="649989" y="53099"/>
                  </a:lnTo>
                  <a:lnTo>
                    <a:pt x="605004" y="68770"/>
                  </a:lnTo>
                  <a:lnTo>
                    <a:pt x="561124" y="86299"/>
                  </a:lnTo>
                  <a:lnTo>
                    <a:pt x="518411" y="105630"/>
                  </a:lnTo>
                  <a:lnTo>
                    <a:pt x="476927" y="126710"/>
                  </a:lnTo>
                  <a:lnTo>
                    <a:pt x="436736" y="149482"/>
                  </a:lnTo>
                  <a:lnTo>
                    <a:pt x="397898" y="173894"/>
                  </a:lnTo>
                  <a:lnTo>
                    <a:pt x="360476" y="199889"/>
                  </a:lnTo>
                  <a:lnTo>
                    <a:pt x="324533" y="227414"/>
                  </a:lnTo>
                  <a:lnTo>
                    <a:pt x="290131" y="256412"/>
                  </a:lnTo>
                  <a:lnTo>
                    <a:pt x="257331" y="286831"/>
                  </a:lnTo>
                  <a:lnTo>
                    <a:pt x="226197" y="318615"/>
                  </a:lnTo>
                  <a:lnTo>
                    <a:pt x="196790" y="351710"/>
                  </a:lnTo>
                  <a:lnTo>
                    <a:pt x="169172" y="386060"/>
                  </a:lnTo>
                  <a:lnTo>
                    <a:pt x="143407" y="421611"/>
                  </a:lnTo>
                  <a:lnTo>
                    <a:pt x="119555" y="458308"/>
                  </a:lnTo>
                  <a:lnTo>
                    <a:pt x="97680" y="496097"/>
                  </a:lnTo>
                  <a:lnTo>
                    <a:pt x="77843" y="534923"/>
                  </a:lnTo>
                  <a:lnTo>
                    <a:pt x="60106" y="574732"/>
                  </a:lnTo>
                  <a:lnTo>
                    <a:pt x="44533" y="615468"/>
                  </a:lnTo>
                  <a:lnTo>
                    <a:pt x="31185" y="657077"/>
                  </a:lnTo>
                  <a:lnTo>
                    <a:pt x="20124" y="699504"/>
                  </a:lnTo>
                  <a:lnTo>
                    <a:pt x="11413" y="742694"/>
                  </a:lnTo>
                  <a:lnTo>
                    <a:pt x="5114" y="786593"/>
                  </a:lnTo>
                  <a:lnTo>
                    <a:pt x="1288" y="831147"/>
                  </a:lnTo>
                  <a:lnTo>
                    <a:pt x="0" y="876300"/>
                  </a:lnTo>
                  <a:lnTo>
                    <a:pt x="1288" y="921385"/>
                  </a:lnTo>
                  <a:lnTo>
                    <a:pt x="5114" y="965880"/>
                  </a:lnTo>
                  <a:lnTo>
                    <a:pt x="11413" y="1009729"/>
                  </a:lnTo>
                  <a:lnTo>
                    <a:pt x="20124" y="1052877"/>
                  </a:lnTo>
                  <a:lnTo>
                    <a:pt x="31185" y="1095268"/>
                  </a:lnTo>
                  <a:lnTo>
                    <a:pt x="44533" y="1136848"/>
                  </a:lnTo>
                  <a:lnTo>
                    <a:pt x="60106" y="1177562"/>
                  </a:lnTo>
                  <a:lnTo>
                    <a:pt x="77843" y="1217354"/>
                  </a:lnTo>
                  <a:lnTo>
                    <a:pt x="97680" y="1256169"/>
                  </a:lnTo>
                  <a:lnTo>
                    <a:pt x="119555" y="1293953"/>
                  </a:lnTo>
                  <a:lnTo>
                    <a:pt x="143407" y="1330650"/>
                  </a:lnTo>
                  <a:lnTo>
                    <a:pt x="169172" y="1366204"/>
                  </a:lnTo>
                  <a:lnTo>
                    <a:pt x="196790" y="1400562"/>
                  </a:lnTo>
                  <a:lnTo>
                    <a:pt x="226197" y="1433667"/>
                  </a:lnTo>
                  <a:lnTo>
                    <a:pt x="257331" y="1465465"/>
                  </a:lnTo>
                  <a:lnTo>
                    <a:pt x="290131" y="1495901"/>
                  </a:lnTo>
                  <a:lnTo>
                    <a:pt x="324533" y="1524919"/>
                  </a:lnTo>
                  <a:lnTo>
                    <a:pt x="360476" y="1552464"/>
                  </a:lnTo>
                  <a:lnTo>
                    <a:pt x="397898" y="1578481"/>
                  </a:lnTo>
                  <a:lnTo>
                    <a:pt x="436736" y="1602916"/>
                  </a:lnTo>
                  <a:lnTo>
                    <a:pt x="476927" y="1625712"/>
                  </a:lnTo>
                  <a:lnTo>
                    <a:pt x="518411" y="1646815"/>
                  </a:lnTo>
                  <a:lnTo>
                    <a:pt x="561124" y="1666170"/>
                  </a:lnTo>
                  <a:lnTo>
                    <a:pt x="605004" y="1683722"/>
                  </a:lnTo>
                  <a:lnTo>
                    <a:pt x="649989" y="1699415"/>
                  </a:lnTo>
                  <a:lnTo>
                    <a:pt x="696017" y="1713194"/>
                  </a:lnTo>
                  <a:lnTo>
                    <a:pt x="743026" y="1725005"/>
                  </a:lnTo>
                  <a:lnTo>
                    <a:pt x="790953" y="1734792"/>
                  </a:lnTo>
                  <a:lnTo>
                    <a:pt x="839736" y="1742500"/>
                  </a:lnTo>
                  <a:lnTo>
                    <a:pt x="889313" y="1748074"/>
                  </a:lnTo>
                  <a:lnTo>
                    <a:pt x="939621" y="1751459"/>
                  </a:lnTo>
                  <a:lnTo>
                    <a:pt x="990600" y="1752600"/>
                  </a:lnTo>
                  <a:lnTo>
                    <a:pt x="1041578" y="1751459"/>
                  </a:lnTo>
                  <a:lnTo>
                    <a:pt x="1091886" y="1748074"/>
                  </a:lnTo>
                  <a:lnTo>
                    <a:pt x="1141463" y="1742500"/>
                  </a:lnTo>
                  <a:lnTo>
                    <a:pt x="1190246" y="1734792"/>
                  </a:lnTo>
                  <a:lnTo>
                    <a:pt x="1238173" y="1725005"/>
                  </a:lnTo>
                  <a:lnTo>
                    <a:pt x="1285182" y="1713194"/>
                  </a:lnTo>
                  <a:lnTo>
                    <a:pt x="1331210" y="1699415"/>
                  </a:lnTo>
                  <a:lnTo>
                    <a:pt x="1376195" y="1683722"/>
                  </a:lnTo>
                  <a:lnTo>
                    <a:pt x="1420075" y="1666170"/>
                  </a:lnTo>
                  <a:lnTo>
                    <a:pt x="1462788" y="1646815"/>
                  </a:lnTo>
                  <a:lnTo>
                    <a:pt x="1504272" y="1625712"/>
                  </a:lnTo>
                  <a:lnTo>
                    <a:pt x="1544463" y="1602916"/>
                  </a:lnTo>
                  <a:lnTo>
                    <a:pt x="1583301" y="1578481"/>
                  </a:lnTo>
                  <a:lnTo>
                    <a:pt x="1620723" y="1552464"/>
                  </a:lnTo>
                  <a:lnTo>
                    <a:pt x="1656666" y="1524919"/>
                  </a:lnTo>
                  <a:lnTo>
                    <a:pt x="1691068" y="1495901"/>
                  </a:lnTo>
                  <a:lnTo>
                    <a:pt x="1723868" y="1465465"/>
                  </a:lnTo>
                  <a:lnTo>
                    <a:pt x="1755002" y="1433667"/>
                  </a:lnTo>
                  <a:lnTo>
                    <a:pt x="1784409" y="1400562"/>
                  </a:lnTo>
                  <a:lnTo>
                    <a:pt x="1812027" y="1366204"/>
                  </a:lnTo>
                  <a:lnTo>
                    <a:pt x="1837792" y="1330650"/>
                  </a:lnTo>
                  <a:lnTo>
                    <a:pt x="1861644" y="1293953"/>
                  </a:lnTo>
                  <a:lnTo>
                    <a:pt x="1883519" y="1256169"/>
                  </a:lnTo>
                  <a:lnTo>
                    <a:pt x="1903356" y="1217354"/>
                  </a:lnTo>
                  <a:lnTo>
                    <a:pt x="1921093" y="1177562"/>
                  </a:lnTo>
                  <a:lnTo>
                    <a:pt x="1936666" y="1136848"/>
                  </a:lnTo>
                  <a:lnTo>
                    <a:pt x="1950014" y="1095268"/>
                  </a:lnTo>
                  <a:lnTo>
                    <a:pt x="1961075" y="1052877"/>
                  </a:lnTo>
                  <a:lnTo>
                    <a:pt x="1969786" y="1009729"/>
                  </a:lnTo>
                  <a:lnTo>
                    <a:pt x="1976085" y="965880"/>
                  </a:lnTo>
                  <a:lnTo>
                    <a:pt x="1979911" y="921385"/>
                  </a:lnTo>
                  <a:lnTo>
                    <a:pt x="1981199" y="8763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1066799" y="3352800"/>
              <a:ext cx="1981200" cy="1752600"/>
            </a:xfrm>
            <a:custGeom>
              <a:rect b="b" l="l" r="r" t="t"/>
              <a:pathLst>
                <a:path extrusionOk="0" h="1752600" w="1981200">
                  <a:moveTo>
                    <a:pt x="1981199" y="876300"/>
                  </a:moveTo>
                  <a:lnTo>
                    <a:pt x="1979911" y="831147"/>
                  </a:lnTo>
                  <a:lnTo>
                    <a:pt x="1976085" y="786593"/>
                  </a:lnTo>
                  <a:lnTo>
                    <a:pt x="1969786" y="742694"/>
                  </a:lnTo>
                  <a:lnTo>
                    <a:pt x="1961075" y="699504"/>
                  </a:lnTo>
                  <a:lnTo>
                    <a:pt x="1950014" y="657077"/>
                  </a:lnTo>
                  <a:lnTo>
                    <a:pt x="1936666" y="615468"/>
                  </a:lnTo>
                  <a:lnTo>
                    <a:pt x="1921093" y="574732"/>
                  </a:lnTo>
                  <a:lnTo>
                    <a:pt x="1903356" y="534924"/>
                  </a:lnTo>
                  <a:lnTo>
                    <a:pt x="1883519" y="496097"/>
                  </a:lnTo>
                  <a:lnTo>
                    <a:pt x="1861644" y="458308"/>
                  </a:lnTo>
                  <a:lnTo>
                    <a:pt x="1837792" y="421611"/>
                  </a:lnTo>
                  <a:lnTo>
                    <a:pt x="1812027" y="386060"/>
                  </a:lnTo>
                  <a:lnTo>
                    <a:pt x="1784409" y="351710"/>
                  </a:lnTo>
                  <a:lnTo>
                    <a:pt x="1755002" y="318615"/>
                  </a:lnTo>
                  <a:lnTo>
                    <a:pt x="1723868" y="286831"/>
                  </a:lnTo>
                  <a:lnTo>
                    <a:pt x="1691068" y="256413"/>
                  </a:lnTo>
                  <a:lnTo>
                    <a:pt x="1656666" y="227414"/>
                  </a:lnTo>
                  <a:lnTo>
                    <a:pt x="1620723" y="199889"/>
                  </a:lnTo>
                  <a:lnTo>
                    <a:pt x="1583301" y="173894"/>
                  </a:lnTo>
                  <a:lnTo>
                    <a:pt x="1544463" y="149482"/>
                  </a:lnTo>
                  <a:lnTo>
                    <a:pt x="1504272" y="126710"/>
                  </a:lnTo>
                  <a:lnTo>
                    <a:pt x="1462788" y="105630"/>
                  </a:lnTo>
                  <a:lnTo>
                    <a:pt x="1420075" y="86299"/>
                  </a:lnTo>
                  <a:lnTo>
                    <a:pt x="1376195" y="68770"/>
                  </a:lnTo>
                  <a:lnTo>
                    <a:pt x="1331210" y="53099"/>
                  </a:lnTo>
                  <a:lnTo>
                    <a:pt x="1285182" y="39339"/>
                  </a:lnTo>
                  <a:lnTo>
                    <a:pt x="1238173" y="27547"/>
                  </a:lnTo>
                  <a:lnTo>
                    <a:pt x="1190246" y="17776"/>
                  </a:lnTo>
                  <a:lnTo>
                    <a:pt x="1141463" y="10081"/>
                  </a:lnTo>
                  <a:lnTo>
                    <a:pt x="1091886" y="4516"/>
                  </a:lnTo>
                  <a:lnTo>
                    <a:pt x="1041578" y="1138"/>
                  </a:lnTo>
                  <a:lnTo>
                    <a:pt x="990600" y="0"/>
                  </a:lnTo>
                  <a:lnTo>
                    <a:pt x="939621" y="1138"/>
                  </a:lnTo>
                  <a:lnTo>
                    <a:pt x="889313" y="4516"/>
                  </a:lnTo>
                  <a:lnTo>
                    <a:pt x="839736" y="10081"/>
                  </a:lnTo>
                  <a:lnTo>
                    <a:pt x="790953" y="17776"/>
                  </a:lnTo>
                  <a:lnTo>
                    <a:pt x="743026" y="27547"/>
                  </a:lnTo>
                  <a:lnTo>
                    <a:pt x="696017" y="39339"/>
                  </a:lnTo>
                  <a:lnTo>
                    <a:pt x="649989" y="53099"/>
                  </a:lnTo>
                  <a:lnTo>
                    <a:pt x="605004" y="68770"/>
                  </a:lnTo>
                  <a:lnTo>
                    <a:pt x="561124" y="86299"/>
                  </a:lnTo>
                  <a:lnTo>
                    <a:pt x="518411" y="105630"/>
                  </a:lnTo>
                  <a:lnTo>
                    <a:pt x="476927" y="126710"/>
                  </a:lnTo>
                  <a:lnTo>
                    <a:pt x="436736" y="149482"/>
                  </a:lnTo>
                  <a:lnTo>
                    <a:pt x="397898" y="173894"/>
                  </a:lnTo>
                  <a:lnTo>
                    <a:pt x="360476" y="199889"/>
                  </a:lnTo>
                  <a:lnTo>
                    <a:pt x="324533" y="227414"/>
                  </a:lnTo>
                  <a:lnTo>
                    <a:pt x="290131" y="256412"/>
                  </a:lnTo>
                  <a:lnTo>
                    <a:pt x="257331" y="286831"/>
                  </a:lnTo>
                  <a:lnTo>
                    <a:pt x="226197" y="318615"/>
                  </a:lnTo>
                  <a:lnTo>
                    <a:pt x="196790" y="351710"/>
                  </a:lnTo>
                  <a:lnTo>
                    <a:pt x="169172" y="386060"/>
                  </a:lnTo>
                  <a:lnTo>
                    <a:pt x="143407" y="421611"/>
                  </a:lnTo>
                  <a:lnTo>
                    <a:pt x="119555" y="458308"/>
                  </a:lnTo>
                  <a:lnTo>
                    <a:pt x="97680" y="496097"/>
                  </a:lnTo>
                  <a:lnTo>
                    <a:pt x="77843" y="534923"/>
                  </a:lnTo>
                  <a:lnTo>
                    <a:pt x="60106" y="574732"/>
                  </a:lnTo>
                  <a:lnTo>
                    <a:pt x="44533" y="615468"/>
                  </a:lnTo>
                  <a:lnTo>
                    <a:pt x="31185" y="657077"/>
                  </a:lnTo>
                  <a:lnTo>
                    <a:pt x="20124" y="699504"/>
                  </a:lnTo>
                  <a:lnTo>
                    <a:pt x="11413" y="742694"/>
                  </a:lnTo>
                  <a:lnTo>
                    <a:pt x="5114" y="786593"/>
                  </a:lnTo>
                  <a:lnTo>
                    <a:pt x="1288" y="831147"/>
                  </a:lnTo>
                  <a:lnTo>
                    <a:pt x="0" y="876300"/>
                  </a:lnTo>
                  <a:lnTo>
                    <a:pt x="1288" y="921385"/>
                  </a:lnTo>
                  <a:lnTo>
                    <a:pt x="5114" y="965880"/>
                  </a:lnTo>
                  <a:lnTo>
                    <a:pt x="11413" y="1009729"/>
                  </a:lnTo>
                  <a:lnTo>
                    <a:pt x="20124" y="1052877"/>
                  </a:lnTo>
                  <a:lnTo>
                    <a:pt x="31185" y="1095268"/>
                  </a:lnTo>
                  <a:lnTo>
                    <a:pt x="44533" y="1136848"/>
                  </a:lnTo>
                  <a:lnTo>
                    <a:pt x="60106" y="1177562"/>
                  </a:lnTo>
                  <a:lnTo>
                    <a:pt x="77843" y="1217354"/>
                  </a:lnTo>
                  <a:lnTo>
                    <a:pt x="97680" y="1256169"/>
                  </a:lnTo>
                  <a:lnTo>
                    <a:pt x="119555" y="1293953"/>
                  </a:lnTo>
                  <a:lnTo>
                    <a:pt x="143407" y="1330650"/>
                  </a:lnTo>
                  <a:lnTo>
                    <a:pt x="169172" y="1366204"/>
                  </a:lnTo>
                  <a:lnTo>
                    <a:pt x="196790" y="1400562"/>
                  </a:lnTo>
                  <a:lnTo>
                    <a:pt x="226197" y="1433667"/>
                  </a:lnTo>
                  <a:lnTo>
                    <a:pt x="257331" y="1465465"/>
                  </a:lnTo>
                  <a:lnTo>
                    <a:pt x="290131" y="1495901"/>
                  </a:lnTo>
                  <a:lnTo>
                    <a:pt x="324533" y="1524919"/>
                  </a:lnTo>
                  <a:lnTo>
                    <a:pt x="360476" y="1552464"/>
                  </a:lnTo>
                  <a:lnTo>
                    <a:pt x="397898" y="1578481"/>
                  </a:lnTo>
                  <a:lnTo>
                    <a:pt x="436736" y="1602916"/>
                  </a:lnTo>
                  <a:lnTo>
                    <a:pt x="476927" y="1625712"/>
                  </a:lnTo>
                  <a:lnTo>
                    <a:pt x="518411" y="1646815"/>
                  </a:lnTo>
                  <a:lnTo>
                    <a:pt x="561124" y="1666170"/>
                  </a:lnTo>
                  <a:lnTo>
                    <a:pt x="605004" y="1683722"/>
                  </a:lnTo>
                  <a:lnTo>
                    <a:pt x="649989" y="1699415"/>
                  </a:lnTo>
                  <a:lnTo>
                    <a:pt x="696017" y="1713194"/>
                  </a:lnTo>
                  <a:lnTo>
                    <a:pt x="743026" y="1725005"/>
                  </a:lnTo>
                  <a:lnTo>
                    <a:pt x="790953" y="1734792"/>
                  </a:lnTo>
                  <a:lnTo>
                    <a:pt x="839736" y="1742500"/>
                  </a:lnTo>
                  <a:lnTo>
                    <a:pt x="889313" y="1748074"/>
                  </a:lnTo>
                  <a:lnTo>
                    <a:pt x="939621" y="1751459"/>
                  </a:lnTo>
                  <a:lnTo>
                    <a:pt x="990600" y="1752600"/>
                  </a:lnTo>
                  <a:lnTo>
                    <a:pt x="1041578" y="1751459"/>
                  </a:lnTo>
                  <a:lnTo>
                    <a:pt x="1091886" y="1748074"/>
                  </a:lnTo>
                  <a:lnTo>
                    <a:pt x="1141463" y="1742500"/>
                  </a:lnTo>
                  <a:lnTo>
                    <a:pt x="1190246" y="1734792"/>
                  </a:lnTo>
                  <a:lnTo>
                    <a:pt x="1238173" y="1725005"/>
                  </a:lnTo>
                  <a:lnTo>
                    <a:pt x="1285182" y="1713194"/>
                  </a:lnTo>
                  <a:lnTo>
                    <a:pt x="1331210" y="1699415"/>
                  </a:lnTo>
                  <a:lnTo>
                    <a:pt x="1376195" y="1683722"/>
                  </a:lnTo>
                  <a:lnTo>
                    <a:pt x="1420075" y="1666170"/>
                  </a:lnTo>
                  <a:lnTo>
                    <a:pt x="1462788" y="1646815"/>
                  </a:lnTo>
                  <a:lnTo>
                    <a:pt x="1504272" y="1625712"/>
                  </a:lnTo>
                  <a:lnTo>
                    <a:pt x="1544463" y="1602916"/>
                  </a:lnTo>
                  <a:lnTo>
                    <a:pt x="1583301" y="1578481"/>
                  </a:lnTo>
                  <a:lnTo>
                    <a:pt x="1620723" y="1552464"/>
                  </a:lnTo>
                  <a:lnTo>
                    <a:pt x="1656666" y="1524919"/>
                  </a:lnTo>
                  <a:lnTo>
                    <a:pt x="1691068" y="1495901"/>
                  </a:lnTo>
                  <a:lnTo>
                    <a:pt x="1723868" y="1465465"/>
                  </a:lnTo>
                  <a:lnTo>
                    <a:pt x="1755002" y="1433667"/>
                  </a:lnTo>
                  <a:lnTo>
                    <a:pt x="1784409" y="1400562"/>
                  </a:lnTo>
                  <a:lnTo>
                    <a:pt x="1812027" y="1366204"/>
                  </a:lnTo>
                  <a:lnTo>
                    <a:pt x="1837792" y="1330650"/>
                  </a:lnTo>
                  <a:lnTo>
                    <a:pt x="1861644" y="1293953"/>
                  </a:lnTo>
                  <a:lnTo>
                    <a:pt x="1883519" y="1256169"/>
                  </a:lnTo>
                  <a:lnTo>
                    <a:pt x="1903356" y="1217354"/>
                  </a:lnTo>
                  <a:lnTo>
                    <a:pt x="1921093" y="1177562"/>
                  </a:lnTo>
                  <a:lnTo>
                    <a:pt x="1936666" y="1136848"/>
                  </a:lnTo>
                  <a:lnTo>
                    <a:pt x="1950014" y="1095268"/>
                  </a:lnTo>
                  <a:lnTo>
                    <a:pt x="1961075" y="1052877"/>
                  </a:lnTo>
                  <a:lnTo>
                    <a:pt x="1969786" y="1009729"/>
                  </a:lnTo>
                  <a:lnTo>
                    <a:pt x="1976085" y="965880"/>
                  </a:lnTo>
                  <a:lnTo>
                    <a:pt x="1979911" y="921385"/>
                  </a:lnTo>
                  <a:lnTo>
                    <a:pt x="1981199" y="87630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5" name="Google Shape;605;p44"/>
          <p:cNvSpPr txBox="1"/>
          <p:nvPr/>
        </p:nvSpPr>
        <p:spPr>
          <a:xfrm>
            <a:off x="1292605" y="5648959"/>
            <a:ext cx="130492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solidity=1.0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4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5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 Variances</a:t>
            </a:r>
            <a:endParaRPr/>
          </a:p>
        </p:txBody>
      </p:sp>
      <p:sp>
        <p:nvSpPr>
          <p:cNvPr id="612" name="Google Shape;612;p45"/>
          <p:cNvSpPr txBox="1"/>
          <p:nvPr/>
        </p:nvSpPr>
        <p:spPr>
          <a:xfrm>
            <a:off x="765301" y="1468627"/>
            <a:ext cx="7156450" cy="3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3162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a shape should be compared  against a template.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circle is an obvious and general template  choice. The </a:t>
            </a: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circular variance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proportional  mean-squared error with respect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5565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solid circle.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286766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gives zero for a perfect  circle and increases along  shape complexity and  elongation.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3" name="Google Shape;613;p45"/>
          <p:cNvGrpSpPr/>
          <p:nvPr/>
        </p:nvGrpSpPr>
        <p:grpSpPr>
          <a:xfrm>
            <a:off x="5803239" y="3835797"/>
            <a:ext cx="2029310" cy="1912947"/>
            <a:chOff x="5803239" y="3835797"/>
            <a:chExt cx="2029310" cy="1912947"/>
          </a:xfrm>
        </p:grpSpPr>
        <p:sp>
          <p:nvSpPr>
            <p:cNvPr id="614" name="Google Shape;614;p45"/>
            <p:cNvSpPr/>
            <p:nvPr/>
          </p:nvSpPr>
          <p:spPr>
            <a:xfrm>
              <a:off x="5803239" y="3835797"/>
              <a:ext cx="2029310" cy="19129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5867400" y="3963923"/>
              <a:ext cx="1905000" cy="1603375"/>
            </a:xfrm>
            <a:custGeom>
              <a:rect b="b" l="l" r="r" t="t"/>
              <a:pathLst>
                <a:path extrusionOk="0" h="1603375" w="1905000">
                  <a:moveTo>
                    <a:pt x="1905000" y="801624"/>
                  </a:moveTo>
                  <a:lnTo>
                    <a:pt x="1903575" y="754522"/>
                  </a:lnTo>
                  <a:lnTo>
                    <a:pt x="1899355" y="708138"/>
                  </a:lnTo>
                  <a:lnTo>
                    <a:pt x="1892417" y="662545"/>
                  </a:lnTo>
                  <a:lnTo>
                    <a:pt x="1882842" y="617819"/>
                  </a:lnTo>
                  <a:lnTo>
                    <a:pt x="1870707" y="574036"/>
                  </a:lnTo>
                  <a:lnTo>
                    <a:pt x="1856091" y="531270"/>
                  </a:lnTo>
                  <a:lnTo>
                    <a:pt x="1839075" y="489596"/>
                  </a:lnTo>
                  <a:lnTo>
                    <a:pt x="1819735" y="449091"/>
                  </a:lnTo>
                  <a:lnTo>
                    <a:pt x="1798153" y="409828"/>
                  </a:lnTo>
                  <a:lnTo>
                    <a:pt x="1774406" y="371884"/>
                  </a:lnTo>
                  <a:lnTo>
                    <a:pt x="1748573" y="335332"/>
                  </a:lnTo>
                  <a:lnTo>
                    <a:pt x="1720733" y="300250"/>
                  </a:lnTo>
                  <a:lnTo>
                    <a:pt x="1690966" y="266711"/>
                  </a:lnTo>
                  <a:lnTo>
                    <a:pt x="1659350" y="234791"/>
                  </a:lnTo>
                  <a:lnTo>
                    <a:pt x="1625964" y="204565"/>
                  </a:lnTo>
                  <a:lnTo>
                    <a:pt x="1590887" y="176108"/>
                  </a:lnTo>
                  <a:lnTo>
                    <a:pt x="1554198" y="149496"/>
                  </a:lnTo>
                  <a:lnTo>
                    <a:pt x="1515975" y="124803"/>
                  </a:lnTo>
                  <a:lnTo>
                    <a:pt x="1476299" y="102106"/>
                  </a:lnTo>
                  <a:lnTo>
                    <a:pt x="1435248" y="81478"/>
                  </a:lnTo>
                  <a:lnTo>
                    <a:pt x="1392900" y="62995"/>
                  </a:lnTo>
                  <a:lnTo>
                    <a:pt x="1349335" y="46733"/>
                  </a:lnTo>
                  <a:lnTo>
                    <a:pt x="1304631" y="32767"/>
                  </a:lnTo>
                  <a:lnTo>
                    <a:pt x="1258868" y="21171"/>
                  </a:lnTo>
                  <a:lnTo>
                    <a:pt x="1212124" y="12021"/>
                  </a:lnTo>
                  <a:lnTo>
                    <a:pt x="1164479" y="5393"/>
                  </a:lnTo>
                  <a:lnTo>
                    <a:pt x="1116011" y="1360"/>
                  </a:lnTo>
                  <a:lnTo>
                    <a:pt x="1066800" y="0"/>
                  </a:lnTo>
                  <a:lnTo>
                    <a:pt x="1017512" y="1360"/>
                  </a:lnTo>
                  <a:lnTo>
                    <a:pt x="968979" y="5393"/>
                  </a:lnTo>
                  <a:lnTo>
                    <a:pt x="921279" y="12021"/>
                  </a:lnTo>
                  <a:lnTo>
                    <a:pt x="874491" y="21171"/>
                  </a:lnTo>
                  <a:lnTo>
                    <a:pt x="828693" y="32767"/>
                  </a:lnTo>
                  <a:lnTo>
                    <a:pt x="783962" y="46733"/>
                  </a:lnTo>
                  <a:lnTo>
                    <a:pt x="740378" y="62995"/>
                  </a:lnTo>
                  <a:lnTo>
                    <a:pt x="698018" y="81478"/>
                  </a:lnTo>
                  <a:lnTo>
                    <a:pt x="656962" y="102106"/>
                  </a:lnTo>
                  <a:lnTo>
                    <a:pt x="617286" y="124803"/>
                  </a:lnTo>
                  <a:lnTo>
                    <a:pt x="579070" y="149496"/>
                  </a:lnTo>
                  <a:lnTo>
                    <a:pt x="542392" y="176108"/>
                  </a:lnTo>
                  <a:lnTo>
                    <a:pt x="507331" y="204565"/>
                  </a:lnTo>
                  <a:lnTo>
                    <a:pt x="473963" y="234791"/>
                  </a:lnTo>
                  <a:lnTo>
                    <a:pt x="442369" y="266711"/>
                  </a:lnTo>
                  <a:lnTo>
                    <a:pt x="412626" y="300250"/>
                  </a:lnTo>
                  <a:lnTo>
                    <a:pt x="384812" y="335332"/>
                  </a:lnTo>
                  <a:lnTo>
                    <a:pt x="359006" y="371884"/>
                  </a:lnTo>
                  <a:lnTo>
                    <a:pt x="335286" y="409828"/>
                  </a:lnTo>
                  <a:lnTo>
                    <a:pt x="313730" y="449091"/>
                  </a:lnTo>
                  <a:lnTo>
                    <a:pt x="294417" y="489596"/>
                  </a:lnTo>
                  <a:lnTo>
                    <a:pt x="277425" y="531270"/>
                  </a:lnTo>
                  <a:lnTo>
                    <a:pt x="262833" y="574036"/>
                  </a:lnTo>
                  <a:lnTo>
                    <a:pt x="250717" y="617819"/>
                  </a:lnTo>
                  <a:lnTo>
                    <a:pt x="241158" y="662545"/>
                  </a:lnTo>
                  <a:lnTo>
                    <a:pt x="234233" y="708138"/>
                  </a:lnTo>
                  <a:lnTo>
                    <a:pt x="230021" y="754522"/>
                  </a:lnTo>
                  <a:lnTo>
                    <a:pt x="228600" y="801624"/>
                  </a:lnTo>
                  <a:lnTo>
                    <a:pt x="230021" y="848725"/>
                  </a:lnTo>
                  <a:lnTo>
                    <a:pt x="234233" y="895109"/>
                  </a:lnTo>
                  <a:lnTo>
                    <a:pt x="241158" y="940702"/>
                  </a:lnTo>
                  <a:lnTo>
                    <a:pt x="250717" y="985428"/>
                  </a:lnTo>
                  <a:lnTo>
                    <a:pt x="262833" y="1029211"/>
                  </a:lnTo>
                  <a:lnTo>
                    <a:pt x="277425" y="1071977"/>
                  </a:lnTo>
                  <a:lnTo>
                    <a:pt x="294417" y="1113651"/>
                  </a:lnTo>
                  <a:lnTo>
                    <a:pt x="313730" y="1154156"/>
                  </a:lnTo>
                  <a:lnTo>
                    <a:pt x="335286" y="1193419"/>
                  </a:lnTo>
                  <a:lnTo>
                    <a:pt x="359006" y="1231363"/>
                  </a:lnTo>
                  <a:lnTo>
                    <a:pt x="384812" y="1267915"/>
                  </a:lnTo>
                  <a:lnTo>
                    <a:pt x="412626" y="1302997"/>
                  </a:lnTo>
                  <a:lnTo>
                    <a:pt x="442369" y="1336536"/>
                  </a:lnTo>
                  <a:lnTo>
                    <a:pt x="473963" y="1368456"/>
                  </a:lnTo>
                  <a:lnTo>
                    <a:pt x="507331" y="1398682"/>
                  </a:lnTo>
                  <a:lnTo>
                    <a:pt x="542392" y="1427139"/>
                  </a:lnTo>
                  <a:lnTo>
                    <a:pt x="579070" y="1453751"/>
                  </a:lnTo>
                  <a:lnTo>
                    <a:pt x="617286" y="1478444"/>
                  </a:lnTo>
                  <a:lnTo>
                    <a:pt x="656962" y="1501141"/>
                  </a:lnTo>
                  <a:lnTo>
                    <a:pt x="698018" y="1521769"/>
                  </a:lnTo>
                  <a:lnTo>
                    <a:pt x="740378" y="1540252"/>
                  </a:lnTo>
                  <a:lnTo>
                    <a:pt x="783962" y="1556514"/>
                  </a:lnTo>
                  <a:lnTo>
                    <a:pt x="828693" y="1570480"/>
                  </a:lnTo>
                  <a:lnTo>
                    <a:pt x="874491" y="1582076"/>
                  </a:lnTo>
                  <a:lnTo>
                    <a:pt x="921279" y="1591226"/>
                  </a:lnTo>
                  <a:lnTo>
                    <a:pt x="968979" y="1597854"/>
                  </a:lnTo>
                  <a:lnTo>
                    <a:pt x="1017512" y="1601887"/>
                  </a:lnTo>
                  <a:lnTo>
                    <a:pt x="1066800" y="1603248"/>
                  </a:lnTo>
                  <a:lnTo>
                    <a:pt x="1116011" y="1601887"/>
                  </a:lnTo>
                  <a:lnTo>
                    <a:pt x="1164479" y="1597854"/>
                  </a:lnTo>
                  <a:lnTo>
                    <a:pt x="1212124" y="1591226"/>
                  </a:lnTo>
                  <a:lnTo>
                    <a:pt x="1258868" y="1582076"/>
                  </a:lnTo>
                  <a:lnTo>
                    <a:pt x="1304631" y="1570480"/>
                  </a:lnTo>
                  <a:lnTo>
                    <a:pt x="1349335" y="1556514"/>
                  </a:lnTo>
                  <a:lnTo>
                    <a:pt x="1392900" y="1540252"/>
                  </a:lnTo>
                  <a:lnTo>
                    <a:pt x="1435248" y="1521769"/>
                  </a:lnTo>
                  <a:lnTo>
                    <a:pt x="1476299" y="1501141"/>
                  </a:lnTo>
                  <a:lnTo>
                    <a:pt x="1515975" y="1478444"/>
                  </a:lnTo>
                  <a:lnTo>
                    <a:pt x="1554198" y="1453751"/>
                  </a:lnTo>
                  <a:lnTo>
                    <a:pt x="1590887" y="1427139"/>
                  </a:lnTo>
                  <a:lnTo>
                    <a:pt x="1625964" y="1398682"/>
                  </a:lnTo>
                  <a:lnTo>
                    <a:pt x="1659350" y="1368456"/>
                  </a:lnTo>
                  <a:lnTo>
                    <a:pt x="1690966" y="1336536"/>
                  </a:lnTo>
                  <a:lnTo>
                    <a:pt x="1720733" y="1302997"/>
                  </a:lnTo>
                  <a:lnTo>
                    <a:pt x="1748573" y="1267915"/>
                  </a:lnTo>
                  <a:lnTo>
                    <a:pt x="1774406" y="1231363"/>
                  </a:lnTo>
                  <a:lnTo>
                    <a:pt x="1798153" y="1193419"/>
                  </a:lnTo>
                  <a:lnTo>
                    <a:pt x="1819735" y="1154156"/>
                  </a:lnTo>
                  <a:lnTo>
                    <a:pt x="1839075" y="1113651"/>
                  </a:lnTo>
                  <a:lnTo>
                    <a:pt x="1856091" y="1071977"/>
                  </a:lnTo>
                  <a:lnTo>
                    <a:pt x="1870707" y="1029211"/>
                  </a:lnTo>
                  <a:lnTo>
                    <a:pt x="1882842" y="985428"/>
                  </a:lnTo>
                  <a:lnTo>
                    <a:pt x="1892417" y="940702"/>
                  </a:lnTo>
                  <a:lnTo>
                    <a:pt x="1899355" y="895109"/>
                  </a:lnTo>
                  <a:lnTo>
                    <a:pt x="1903575" y="848725"/>
                  </a:lnTo>
                  <a:lnTo>
                    <a:pt x="1905000" y="801624"/>
                  </a:lnTo>
                  <a:close/>
                </a:path>
                <a:path extrusionOk="0" h="1603375" w="1905000">
                  <a:moveTo>
                    <a:pt x="0" y="1295400"/>
                  </a:moveTo>
                  <a:lnTo>
                    <a:pt x="217170" y="118643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6060948" y="5106923"/>
              <a:ext cx="111760" cy="90170"/>
            </a:xfrm>
            <a:custGeom>
              <a:rect b="b" l="l" r="r" t="t"/>
              <a:pathLst>
                <a:path extrusionOk="0" h="90170" w="111760">
                  <a:moveTo>
                    <a:pt x="111251" y="0"/>
                  </a:moveTo>
                  <a:lnTo>
                    <a:pt x="0" y="762"/>
                  </a:lnTo>
                  <a:lnTo>
                    <a:pt x="44957" y="89915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6725412" y="4091939"/>
              <a:ext cx="56515" cy="285115"/>
            </a:xfrm>
            <a:custGeom>
              <a:rect b="b" l="l" r="r" t="t"/>
              <a:pathLst>
                <a:path extrusionOk="0" h="285114" w="56515">
                  <a:moveTo>
                    <a:pt x="56388" y="28498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6676644" y="3995927"/>
              <a:ext cx="98425" cy="108585"/>
            </a:xfrm>
            <a:custGeom>
              <a:rect b="b" l="l" r="r" t="t"/>
              <a:pathLst>
                <a:path extrusionOk="0" h="108585" w="98425">
                  <a:moveTo>
                    <a:pt x="98298" y="88392"/>
                  </a:moveTo>
                  <a:lnTo>
                    <a:pt x="28955" y="0"/>
                  </a:lnTo>
                  <a:lnTo>
                    <a:pt x="0" y="108204"/>
                  </a:lnTo>
                  <a:lnTo>
                    <a:pt x="98298" y="883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5943600" y="4344923"/>
              <a:ext cx="142240" cy="75565"/>
            </a:xfrm>
            <a:custGeom>
              <a:rect b="b" l="l" r="r" t="t"/>
              <a:pathLst>
                <a:path extrusionOk="0" h="75564" w="142239">
                  <a:moveTo>
                    <a:pt x="0" y="0"/>
                  </a:moveTo>
                  <a:lnTo>
                    <a:pt x="141731" y="7543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6060948" y="4374641"/>
              <a:ext cx="111760" cy="90805"/>
            </a:xfrm>
            <a:custGeom>
              <a:rect b="b" l="l" r="r" t="t"/>
              <a:pathLst>
                <a:path extrusionOk="0" h="90804" w="111760">
                  <a:moveTo>
                    <a:pt x="111251" y="90678"/>
                  </a:moveTo>
                  <a:lnTo>
                    <a:pt x="46481" y="0"/>
                  </a:lnTo>
                  <a:lnTo>
                    <a:pt x="0" y="88392"/>
                  </a:lnTo>
                  <a:lnTo>
                    <a:pt x="111251" y="90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7295388" y="3881627"/>
              <a:ext cx="33020" cy="64769"/>
            </a:xfrm>
            <a:custGeom>
              <a:rect b="b" l="l" r="r" t="t"/>
              <a:pathLst>
                <a:path extrusionOk="0" h="64770" w="33020">
                  <a:moveTo>
                    <a:pt x="32765" y="0"/>
                  </a:moveTo>
                  <a:lnTo>
                    <a:pt x="0" y="647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7252716" y="3922775"/>
              <a:ext cx="89535" cy="111760"/>
            </a:xfrm>
            <a:custGeom>
              <a:rect b="b" l="l" r="r" t="t"/>
              <a:pathLst>
                <a:path extrusionOk="0" h="111760" w="89534">
                  <a:moveTo>
                    <a:pt x="89153" y="44958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89153" y="449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6710934" y="5373623"/>
              <a:ext cx="33020" cy="64769"/>
            </a:xfrm>
            <a:custGeom>
              <a:rect b="b" l="l" r="r" t="t"/>
              <a:pathLst>
                <a:path extrusionOk="0" h="64770" w="33020">
                  <a:moveTo>
                    <a:pt x="32766" y="0"/>
                  </a:moveTo>
                  <a:lnTo>
                    <a:pt x="0" y="6477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6667500" y="5414771"/>
              <a:ext cx="90170" cy="111760"/>
            </a:xfrm>
            <a:custGeom>
              <a:rect b="b" l="l" r="r" t="t"/>
              <a:pathLst>
                <a:path extrusionOk="0" h="111760" w="90170">
                  <a:moveTo>
                    <a:pt x="89916" y="44957"/>
                  </a:moveTo>
                  <a:lnTo>
                    <a:pt x="761" y="0"/>
                  </a:lnTo>
                  <a:lnTo>
                    <a:pt x="0" y="111251"/>
                  </a:lnTo>
                  <a:lnTo>
                    <a:pt x="89916" y="449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7408163" y="5151119"/>
              <a:ext cx="116205" cy="83820"/>
            </a:xfrm>
            <a:custGeom>
              <a:rect b="b" l="l" r="r" t="t"/>
              <a:pathLst>
                <a:path extrusionOk="0" h="83820" w="116204">
                  <a:moveTo>
                    <a:pt x="0" y="0"/>
                  </a:moveTo>
                  <a:lnTo>
                    <a:pt x="115824" y="8381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7493508" y="5193029"/>
              <a:ext cx="109855" cy="100330"/>
            </a:xfrm>
            <a:custGeom>
              <a:rect b="b" l="l" r="r" t="t"/>
              <a:pathLst>
                <a:path extrusionOk="0" h="100329" w="109854">
                  <a:moveTo>
                    <a:pt x="109727" y="99822"/>
                  </a:moveTo>
                  <a:lnTo>
                    <a:pt x="58674" y="0"/>
                  </a:lnTo>
                  <a:lnTo>
                    <a:pt x="0" y="80772"/>
                  </a:lnTo>
                  <a:lnTo>
                    <a:pt x="109727" y="998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7225284" y="5613653"/>
              <a:ext cx="33020" cy="64769"/>
            </a:xfrm>
            <a:custGeom>
              <a:rect b="b" l="l" r="r" t="t"/>
              <a:pathLst>
                <a:path extrusionOk="0" h="64770" w="33020">
                  <a:moveTo>
                    <a:pt x="32766" y="6477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7182612" y="5526023"/>
              <a:ext cx="89535" cy="112395"/>
            </a:xfrm>
            <a:custGeom>
              <a:rect b="b" l="l" r="r" t="t"/>
              <a:pathLst>
                <a:path extrusionOk="0" h="112395" w="89534">
                  <a:moveTo>
                    <a:pt x="89154" y="67055"/>
                  </a:moveTo>
                  <a:lnTo>
                    <a:pt x="0" y="0"/>
                  </a:lnTo>
                  <a:lnTo>
                    <a:pt x="0" y="112013"/>
                  </a:lnTo>
                  <a:lnTo>
                    <a:pt x="89154" y="670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45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46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 Variances</a:t>
            </a:r>
            <a:endParaRPr/>
          </a:p>
        </p:txBody>
      </p:sp>
      <p:sp>
        <p:nvSpPr>
          <p:cNvPr id="636" name="Google Shape;636;p46"/>
          <p:cNvSpPr txBox="1"/>
          <p:nvPr/>
        </p:nvSpPr>
        <p:spPr>
          <a:xfrm>
            <a:off x="765301" y="1468627"/>
            <a:ext cx="6918325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Elliptic variance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defined similarly to the  circular variance. An ellipse is fitted to the  shape (instead of a circle) and the mean-  squared error is measured.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7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2" name="Google Shape;642;p47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Rectangularity</a:t>
            </a:r>
            <a:endParaRPr/>
          </a:p>
        </p:txBody>
      </p:sp>
      <p:sp>
        <p:nvSpPr>
          <p:cNvPr id="643" name="Google Shape;643;p47"/>
          <p:cNvSpPr txBox="1"/>
          <p:nvPr/>
        </p:nvSpPr>
        <p:spPr>
          <a:xfrm>
            <a:off x="1222502" y="4884673"/>
            <a:ext cx="6170930" cy="7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Rectangularity has a value of 1 for perfectly  rectangular object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7"/>
          <p:cNvSpPr txBox="1"/>
          <p:nvPr/>
        </p:nvSpPr>
        <p:spPr>
          <a:xfrm>
            <a:off x="5430265" y="4730348"/>
            <a:ext cx="117475" cy="246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7"/>
          <p:cNvSpPr txBox="1"/>
          <p:nvPr/>
        </p:nvSpPr>
        <p:spPr>
          <a:xfrm>
            <a:off x="5141156" y="4407070"/>
            <a:ext cx="1232535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7"/>
          <p:cNvSpPr txBox="1"/>
          <p:nvPr/>
        </p:nvSpPr>
        <p:spPr>
          <a:xfrm>
            <a:off x="739901" y="1468627"/>
            <a:ext cx="7577455" cy="3346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1428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Rectangularity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ratio of the object to the  area of the minimum bounding rectangle.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81050" marR="304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Let F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the ratio of region area and the area of a  bounding rectangle, the rectangle having the  direction k. The rectangle direction is turned in  discrete steps as before, and rectangularity  measured as a maximum of this ratio F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2405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rectangularity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2" name="Google Shape;652;p48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Bounding Box</a:t>
            </a:r>
            <a:endParaRPr/>
          </a:p>
        </p:txBody>
      </p:sp>
      <p:sp>
        <p:nvSpPr>
          <p:cNvPr id="653" name="Google Shape;653;p48"/>
          <p:cNvSpPr txBox="1"/>
          <p:nvPr/>
        </p:nvSpPr>
        <p:spPr>
          <a:xfrm>
            <a:off x="765301" y="1468627"/>
            <a:ext cx="7470775" cy="3929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1600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bounding box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bounding rectangle of  an object is a rectangle which circumscribes  the object. The dimensions of the bounding  box are those of the major and minor axes.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area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bounding box is: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308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(major axis length)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(minor axis length)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114300" rtl="0" algn="l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minimum bounding box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minimum area  that bounds the shape.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Bounding Box</a:t>
            </a:r>
            <a:endParaRPr/>
          </a:p>
        </p:txBody>
      </p:sp>
      <p:grpSp>
        <p:nvGrpSpPr>
          <p:cNvPr id="659" name="Google Shape;659;p49"/>
          <p:cNvGrpSpPr/>
          <p:nvPr/>
        </p:nvGrpSpPr>
        <p:grpSpPr>
          <a:xfrm>
            <a:off x="1803654" y="2446782"/>
            <a:ext cx="2615565" cy="2498090"/>
            <a:chOff x="1803654" y="2446782"/>
            <a:chExt cx="2615565" cy="2498090"/>
          </a:xfrm>
        </p:grpSpPr>
        <p:sp>
          <p:nvSpPr>
            <p:cNvPr id="660" name="Google Shape;660;p49"/>
            <p:cNvSpPr/>
            <p:nvPr/>
          </p:nvSpPr>
          <p:spPr>
            <a:xfrm>
              <a:off x="2145639" y="2615073"/>
              <a:ext cx="2029310" cy="19129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1803654" y="2446782"/>
              <a:ext cx="2615565" cy="2498090"/>
            </a:xfrm>
            <a:custGeom>
              <a:rect b="b" l="l" r="r" t="t"/>
              <a:pathLst>
                <a:path extrusionOk="0" h="2498090" w="2615565">
                  <a:moveTo>
                    <a:pt x="0" y="740664"/>
                  </a:moveTo>
                  <a:lnTo>
                    <a:pt x="668273" y="2497836"/>
                  </a:lnTo>
                  <a:lnTo>
                    <a:pt x="2615183" y="1757172"/>
                  </a:lnTo>
                  <a:lnTo>
                    <a:pt x="1946909" y="0"/>
                  </a:lnTo>
                  <a:lnTo>
                    <a:pt x="0" y="740664"/>
                  </a:lnTo>
                  <a:close/>
                </a:path>
              </a:pathLst>
            </a:custGeom>
            <a:noFill/>
            <a:ln cap="flat" cmpd="sng" w="28175">
              <a:solidFill>
                <a:srgbClr val="3333CC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2" name="Google Shape;662;p49"/>
          <p:cNvSpPr txBox="1"/>
          <p:nvPr/>
        </p:nvSpPr>
        <p:spPr>
          <a:xfrm>
            <a:off x="4003802" y="5207000"/>
            <a:ext cx="18167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bounding boxes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49"/>
          <p:cNvGrpSpPr/>
          <p:nvPr/>
        </p:nvGrpSpPr>
        <p:grpSpPr>
          <a:xfrm>
            <a:off x="5293613" y="2642616"/>
            <a:ext cx="2103120" cy="2100580"/>
            <a:chOff x="5293613" y="2642616"/>
            <a:chExt cx="2103120" cy="2100580"/>
          </a:xfrm>
        </p:grpSpPr>
        <p:sp>
          <p:nvSpPr>
            <p:cNvPr id="664" name="Google Shape;664;p49"/>
            <p:cNvSpPr/>
            <p:nvPr/>
          </p:nvSpPr>
          <p:spPr>
            <a:xfrm>
              <a:off x="5658705" y="2767743"/>
              <a:ext cx="1567118" cy="155499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5293613" y="2642616"/>
              <a:ext cx="2103120" cy="2100580"/>
            </a:xfrm>
            <a:custGeom>
              <a:rect b="b" l="l" r="r" t="t"/>
              <a:pathLst>
                <a:path extrusionOk="0" h="2100579" w="2103120">
                  <a:moveTo>
                    <a:pt x="858012" y="0"/>
                  </a:moveTo>
                  <a:lnTo>
                    <a:pt x="0" y="866394"/>
                  </a:lnTo>
                  <a:lnTo>
                    <a:pt x="1245108" y="2100071"/>
                  </a:lnTo>
                  <a:lnTo>
                    <a:pt x="2103119" y="1233677"/>
                  </a:lnTo>
                  <a:lnTo>
                    <a:pt x="858012" y="0"/>
                  </a:lnTo>
                  <a:close/>
                </a:path>
              </a:pathLst>
            </a:custGeom>
            <a:noFill/>
            <a:ln cap="flat" cmpd="sng" w="28175">
              <a:solidFill>
                <a:srgbClr val="3333CC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6" name="Google Shape;666;p49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5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 Measures</a:t>
            </a:r>
            <a:endParaRPr/>
          </a:p>
        </p:txBody>
      </p:sp>
      <p:sp>
        <p:nvSpPr>
          <p:cNvPr id="79" name="Google Shape;79;p5"/>
          <p:cNvSpPr txBox="1"/>
          <p:nvPr/>
        </p:nvSpPr>
        <p:spPr>
          <a:xfrm>
            <a:off x="765301" y="1468627"/>
            <a:ext cx="7561580" cy="3220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common object measurements  made are those that describe shape.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15430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Shape measurements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physical dimensional  measures that characterize the appearance of an  object.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080" rtl="0" algn="just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use the fewest necessary measures  to characterize an object adequately so that it may  be unambiguously classified.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0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Direction</a:t>
            </a:r>
            <a:endParaRPr/>
          </a:p>
        </p:txBody>
      </p:sp>
      <p:sp>
        <p:nvSpPr>
          <p:cNvPr id="672" name="Google Shape;672;p50"/>
          <p:cNvSpPr txBox="1"/>
          <p:nvPr/>
        </p:nvSpPr>
        <p:spPr>
          <a:xfrm>
            <a:off x="765301" y="1468627"/>
            <a:ext cx="7578090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Direction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property which makes sense in  elongated regions only. If the region is  elongated, direction is the direction of the  longer side of a minimum bounding rectangle.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18600"/>
              </a:lnSpc>
              <a:spcBef>
                <a:spcPts val="54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If the shape moments are known, the direction </a:t>
            </a:r>
            <a:r>
              <a:rPr i="1"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755650" marR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computed as: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0"/>
          <p:cNvSpPr/>
          <p:nvPr/>
        </p:nvSpPr>
        <p:spPr>
          <a:xfrm>
            <a:off x="3723132" y="4716779"/>
            <a:ext cx="200025" cy="0"/>
          </a:xfrm>
          <a:custGeom>
            <a:rect b="b" l="l" r="r" t="t"/>
            <a:pathLst>
              <a:path extrusionOk="0" h="120000" w="200025">
                <a:moveTo>
                  <a:pt x="0" y="0"/>
                </a:moveTo>
                <a:lnTo>
                  <a:pt x="199643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0"/>
          <p:cNvSpPr/>
          <p:nvPr/>
        </p:nvSpPr>
        <p:spPr>
          <a:xfrm>
            <a:off x="4852415" y="4716779"/>
            <a:ext cx="1225550" cy="0"/>
          </a:xfrm>
          <a:custGeom>
            <a:rect b="b" l="l" r="r" t="t"/>
            <a:pathLst>
              <a:path extrusionOk="0" h="120000" w="1225550">
                <a:moveTo>
                  <a:pt x="0" y="0"/>
                </a:moveTo>
                <a:lnTo>
                  <a:pt x="1225295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0"/>
          <p:cNvSpPr txBox="1"/>
          <p:nvPr/>
        </p:nvSpPr>
        <p:spPr>
          <a:xfrm>
            <a:off x="5136641" y="4239534"/>
            <a:ext cx="647065" cy="4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50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p50"/>
          <p:cNvSpPr txBox="1"/>
          <p:nvPr/>
        </p:nvSpPr>
        <p:spPr>
          <a:xfrm>
            <a:off x="3725678" y="4715627"/>
            <a:ext cx="202565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0"/>
          <p:cNvSpPr txBox="1"/>
          <p:nvPr/>
        </p:nvSpPr>
        <p:spPr>
          <a:xfrm>
            <a:off x="6111768" y="4241641"/>
            <a:ext cx="147955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9" name="Google Shape;679;p50"/>
          <p:cNvSpPr txBox="1"/>
          <p:nvPr/>
        </p:nvSpPr>
        <p:spPr>
          <a:xfrm>
            <a:off x="3109734" y="4446794"/>
            <a:ext cx="1731010" cy="4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</a:t>
            </a:r>
            <a:r>
              <a:rPr baseline="30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baseline="30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0" name="Google Shape;680;p50"/>
          <p:cNvSpPr txBox="1"/>
          <p:nvPr/>
        </p:nvSpPr>
        <p:spPr>
          <a:xfrm>
            <a:off x="4642103" y="4510811"/>
            <a:ext cx="456565" cy="4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baseline="-25000" sz="3975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1" name="Google Shape;681;p50"/>
          <p:cNvSpPr txBox="1"/>
          <p:nvPr/>
        </p:nvSpPr>
        <p:spPr>
          <a:xfrm>
            <a:off x="6111768" y="4528920"/>
            <a:ext cx="147955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2" name="Google Shape;682;p50"/>
          <p:cNvSpPr txBox="1"/>
          <p:nvPr/>
        </p:nvSpPr>
        <p:spPr>
          <a:xfrm>
            <a:off x="5370831" y="4697501"/>
            <a:ext cx="457200" cy="429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3" name="Google Shape;683;p50"/>
          <p:cNvSpPr txBox="1"/>
          <p:nvPr/>
        </p:nvSpPr>
        <p:spPr>
          <a:xfrm>
            <a:off x="4667503" y="4797157"/>
            <a:ext cx="1591945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	02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1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9" name="Google Shape;689;p51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Direction</a:t>
            </a:r>
            <a:endParaRPr/>
          </a:p>
        </p:txBody>
      </p:sp>
      <p:sp>
        <p:nvSpPr>
          <p:cNvPr id="690" name="Google Shape;690;p51"/>
          <p:cNvSpPr txBox="1"/>
          <p:nvPr/>
        </p:nvSpPr>
        <p:spPr>
          <a:xfrm>
            <a:off x="765301" y="1468627"/>
            <a:ext cx="7534909" cy="318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1270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Elongatedness and rectangularity are  independent of linear transformations  translation, rotation, and scaling.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is independent on all linear  transformations which do not include rotation.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739775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Mutual direction of two rotating objects is  rotation invariant.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2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6" name="Google Shape;696;p52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Orientation</a:t>
            </a:r>
            <a:endParaRPr/>
          </a:p>
        </p:txBody>
      </p:sp>
      <p:sp>
        <p:nvSpPr>
          <p:cNvPr id="697" name="Google Shape;697;p52"/>
          <p:cNvSpPr txBox="1"/>
          <p:nvPr/>
        </p:nvSpPr>
        <p:spPr>
          <a:xfrm>
            <a:off x="765301" y="1468627"/>
            <a:ext cx="573278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overall direction of the shape.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3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3" name="Google Shape;703;p53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Descriptors</a:t>
            </a:r>
            <a:endParaRPr/>
          </a:p>
        </p:txBody>
      </p:sp>
      <p:sp>
        <p:nvSpPr>
          <p:cNvPr id="704" name="Google Shape;704;p53"/>
          <p:cNvSpPr txBox="1"/>
          <p:nvPr/>
        </p:nvSpPr>
        <p:spPr>
          <a:xfrm>
            <a:off x="765301" y="1468627"/>
            <a:ext cx="7601584" cy="3658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4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 properties are useful for global  descriptions of objects in an image.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145034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 that do not change with elastic  deformation of the object.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binary regions, topological features include the  number of holes in a region, and the number of  indentations, or protrusions.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124460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topological property is the number of </a:t>
            </a: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connected components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4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0" name="Google Shape;710;p5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Topological Descriptors</a:t>
            </a:r>
            <a:endParaRPr/>
          </a:p>
        </p:txBody>
      </p:sp>
      <p:sp>
        <p:nvSpPr>
          <p:cNvPr id="711" name="Google Shape;711;p54"/>
          <p:cNvSpPr txBox="1"/>
          <p:nvPr/>
        </p:nvSpPr>
        <p:spPr>
          <a:xfrm>
            <a:off x="765301" y="1471675"/>
            <a:ext cx="7039609" cy="3351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342900" lvl="0" marL="355600" marR="5080" rtl="0" algn="l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holes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connected  components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image can be used to  define 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Euler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749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Euler number is defined as the number of  components minus the number of holes: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308225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Euler number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27495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simple topological feature is invariant to  translation, rotation and scaling.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5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p55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Descriptors</a:t>
            </a:r>
            <a:endParaRPr/>
          </a:p>
        </p:txBody>
      </p:sp>
      <p:sp>
        <p:nvSpPr>
          <p:cNvPr id="718" name="Google Shape;718;p55"/>
          <p:cNvSpPr txBox="1"/>
          <p:nvPr/>
        </p:nvSpPr>
        <p:spPr>
          <a:xfrm>
            <a:off x="739901" y="1468627"/>
            <a:ext cx="7529830" cy="3907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shape of a region can be represented by  quantifying the relative position of  consecutive points on its boundary.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0365" marR="110489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chain code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a starting location  and a list of directions d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,d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,…,d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 compact representation of all the information  in a boundary.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81050" marR="106045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directions d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estimates of the slope of the  boundary.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6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Descriptors</a:t>
            </a:r>
            <a:endParaRPr/>
          </a:p>
        </p:txBody>
      </p:sp>
      <p:sp>
        <p:nvSpPr>
          <p:cNvPr id="724" name="Google Shape;724;p56"/>
          <p:cNvSpPr txBox="1"/>
          <p:nvPr/>
        </p:nvSpPr>
        <p:spPr>
          <a:xfrm>
            <a:off x="765301" y="1468627"/>
            <a:ext cx="577405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codes are based on 4- or 8-  connectivity: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6"/>
          <p:cNvSpPr txBox="1"/>
          <p:nvPr/>
        </p:nvSpPr>
        <p:spPr>
          <a:xfrm>
            <a:off x="1108202" y="3858046"/>
            <a:ext cx="2372360" cy="982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12115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2,1,0,7,7,0,1,1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6"/>
          <p:cNvSpPr txBox="1"/>
          <p:nvPr/>
        </p:nvSpPr>
        <p:spPr>
          <a:xfrm>
            <a:off x="4724400" y="2667000"/>
            <a:ext cx="457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42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6"/>
          <p:cNvSpPr/>
          <p:nvPr/>
        </p:nvSpPr>
        <p:spPr>
          <a:xfrm>
            <a:off x="4724400" y="3124200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56"/>
          <p:cNvSpPr txBox="1"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42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6"/>
          <p:cNvSpPr txBox="1"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42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6"/>
          <p:cNvSpPr/>
          <p:nvPr/>
        </p:nvSpPr>
        <p:spPr>
          <a:xfrm>
            <a:off x="4267200" y="2667000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56"/>
          <p:cNvSpPr txBox="1"/>
          <p:nvPr/>
        </p:nvSpPr>
        <p:spPr>
          <a:xfrm>
            <a:off x="4267200" y="2667000"/>
            <a:ext cx="457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42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6"/>
          <p:cNvSpPr/>
          <p:nvPr/>
        </p:nvSpPr>
        <p:spPr>
          <a:xfrm>
            <a:off x="4267200" y="3124200"/>
            <a:ext cx="457200" cy="914400"/>
          </a:xfrm>
          <a:custGeom>
            <a:rect b="b" l="l" r="r" t="t"/>
            <a:pathLst>
              <a:path extrusionOk="0" h="914400" w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  <a:path extrusionOk="0" h="914400" w="457200">
                <a:moveTo>
                  <a:pt x="0" y="457200"/>
                </a:moveTo>
                <a:lnTo>
                  <a:pt x="0" y="914400"/>
                </a:lnTo>
                <a:lnTo>
                  <a:pt x="457200" y="91440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6"/>
          <p:cNvSpPr txBox="1"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42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6"/>
          <p:cNvSpPr txBox="1"/>
          <p:nvPr/>
        </p:nvSpPr>
        <p:spPr>
          <a:xfrm>
            <a:off x="3810000" y="2667000"/>
            <a:ext cx="457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42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6"/>
          <p:cNvSpPr txBox="1"/>
          <p:nvPr/>
        </p:nvSpPr>
        <p:spPr>
          <a:xfrm>
            <a:off x="3810000" y="3124200"/>
            <a:ext cx="457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42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6"/>
          <p:cNvSpPr txBox="1"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42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7" name="Google Shape;737;p56"/>
          <p:cNvGrpSpPr/>
          <p:nvPr/>
        </p:nvGrpSpPr>
        <p:grpSpPr>
          <a:xfrm>
            <a:off x="4242816" y="3086099"/>
            <a:ext cx="533400" cy="533400"/>
            <a:chOff x="4242816" y="3086099"/>
            <a:chExt cx="533400" cy="533400"/>
          </a:xfrm>
        </p:grpSpPr>
        <p:sp>
          <p:nvSpPr>
            <p:cNvPr id="738" name="Google Shape;738;p56"/>
            <p:cNvSpPr/>
            <p:nvPr/>
          </p:nvSpPr>
          <p:spPr>
            <a:xfrm>
              <a:off x="4495799" y="3184397"/>
              <a:ext cx="0" cy="337185"/>
            </a:xfrm>
            <a:custGeom>
              <a:rect b="b" l="l" r="r" t="t"/>
              <a:pathLst>
                <a:path extrusionOk="0" h="337185" w="120000">
                  <a:moveTo>
                    <a:pt x="0" y="0"/>
                  </a:moveTo>
                  <a:lnTo>
                    <a:pt x="0" y="33680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56"/>
            <p:cNvSpPr/>
            <p:nvPr/>
          </p:nvSpPr>
          <p:spPr>
            <a:xfrm>
              <a:off x="4446270" y="3086099"/>
              <a:ext cx="100330" cy="533400"/>
            </a:xfrm>
            <a:custGeom>
              <a:rect b="b" l="l" r="r" t="t"/>
              <a:pathLst>
                <a:path extrusionOk="0" h="533400" w="100329">
                  <a:moveTo>
                    <a:pt x="99822" y="433578"/>
                  </a:moveTo>
                  <a:lnTo>
                    <a:pt x="0" y="433578"/>
                  </a:lnTo>
                  <a:lnTo>
                    <a:pt x="49530" y="533400"/>
                  </a:lnTo>
                  <a:lnTo>
                    <a:pt x="99822" y="433578"/>
                  </a:lnTo>
                  <a:close/>
                </a:path>
                <a:path extrusionOk="0" h="533400" w="100329">
                  <a:moveTo>
                    <a:pt x="99822" y="100584"/>
                  </a:moveTo>
                  <a:lnTo>
                    <a:pt x="49530" y="0"/>
                  </a:lnTo>
                  <a:lnTo>
                    <a:pt x="0" y="100584"/>
                  </a:lnTo>
                  <a:lnTo>
                    <a:pt x="99822" y="1005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4340351" y="3352800"/>
              <a:ext cx="337185" cy="0"/>
            </a:xfrm>
            <a:custGeom>
              <a:rect b="b" l="l" r="r" t="t"/>
              <a:pathLst>
                <a:path extrusionOk="0" h="120000" w="337185">
                  <a:moveTo>
                    <a:pt x="33680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4242816" y="3303269"/>
              <a:ext cx="533400" cy="100330"/>
            </a:xfrm>
            <a:custGeom>
              <a:rect b="b" l="l" r="r" t="t"/>
              <a:pathLst>
                <a:path extrusionOk="0" h="100329" w="533400">
                  <a:moveTo>
                    <a:pt x="99822" y="0"/>
                  </a:moveTo>
                  <a:lnTo>
                    <a:pt x="0" y="49530"/>
                  </a:lnTo>
                  <a:lnTo>
                    <a:pt x="99822" y="99822"/>
                  </a:lnTo>
                  <a:lnTo>
                    <a:pt x="99822" y="0"/>
                  </a:lnTo>
                  <a:close/>
                </a:path>
                <a:path extrusionOk="0" h="100329" w="533400">
                  <a:moveTo>
                    <a:pt x="533400" y="49530"/>
                  </a:moveTo>
                  <a:lnTo>
                    <a:pt x="432816" y="0"/>
                  </a:lnTo>
                  <a:lnTo>
                    <a:pt x="432816" y="99822"/>
                  </a:lnTo>
                  <a:lnTo>
                    <a:pt x="533400" y="49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4344161" y="3194304"/>
              <a:ext cx="307975" cy="323215"/>
            </a:xfrm>
            <a:custGeom>
              <a:rect b="b" l="l" r="r" t="t"/>
              <a:pathLst>
                <a:path extrusionOk="0" h="323214" w="307975">
                  <a:moveTo>
                    <a:pt x="0" y="0"/>
                  </a:moveTo>
                  <a:lnTo>
                    <a:pt x="307848" y="3230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56"/>
            <p:cNvSpPr/>
            <p:nvPr/>
          </p:nvSpPr>
          <p:spPr>
            <a:xfrm>
              <a:off x="4277868" y="3124199"/>
              <a:ext cx="441959" cy="464820"/>
            </a:xfrm>
            <a:custGeom>
              <a:rect b="b" l="l" r="r" t="t"/>
              <a:pathLst>
                <a:path extrusionOk="0" h="464820" w="441960">
                  <a:moveTo>
                    <a:pt x="104394" y="38100"/>
                  </a:moveTo>
                  <a:lnTo>
                    <a:pt x="0" y="0"/>
                  </a:lnTo>
                  <a:lnTo>
                    <a:pt x="32004" y="106680"/>
                  </a:lnTo>
                  <a:lnTo>
                    <a:pt x="104394" y="38100"/>
                  </a:lnTo>
                  <a:close/>
                </a:path>
                <a:path extrusionOk="0" h="464820" w="441960">
                  <a:moveTo>
                    <a:pt x="441960" y="464820"/>
                  </a:moveTo>
                  <a:lnTo>
                    <a:pt x="409194" y="357378"/>
                  </a:lnTo>
                  <a:lnTo>
                    <a:pt x="336804" y="425958"/>
                  </a:lnTo>
                  <a:lnTo>
                    <a:pt x="441960" y="4648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56"/>
            <p:cNvSpPr/>
            <p:nvPr/>
          </p:nvSpPr>
          <p:spPr>
            <a:xfrm>
              <a:off x="4344161" y="3188207"/>
              <a:ext cx="307975" cy="323215"/>
            </a:xfrm>
            <a:custGeom>
              <a:rect b="b" l="l" r="r" t="t"/>
              <a:pathLst>
                <a:path extrusionOk="0" h="323214" w="307975">
                  <a:moveTo>
                    <a:pt x="307848" y="0"/>
                  </a:moveTo>
                  <a:lnTo>
                    <a:pt x="0" y="3230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56"/>
            <p:cNvSpPr/>
            <p:nvPr/>
          </p:nvSpPr>
          <p:spPr>
            <a:xfrm>
              <a:off x="4277868" y="3118103"/>
              <a:ext cx="441959" cy="464820"/>
            </a:xfrm>
            <a:custGeom>
              <a:rect b="b" l="l" r="r" t="t"/>
              <a:pathLst>
                <a:path extrusionOk="0" h="464820" w="441960">
                  <a:moveTo>
                    <a:pt x="104394" y="425958"/>
                  </a:moveTo>
                  <a:lnTo>
                    <a:pt x="32004" y="357378"/>
                  </a:lnTo>
                  <a:lnTo>
                    <a:pt x="0" y="464820"/>
                  </a:lnTo>
                  <a:lnTo>
                    <a:pt x="104394" y="425958"/>
                  </a:lnTo>
                  <a:close/>
                </a:path>
                <a:path extrusionOk="0" h="464820" w="441960">
                  <a:moveTo>
                    <a:pt x="441960" y="0"/>
                  </a:moveTo>
                  <a:lnTo>
                    <a:pt x="336804" y="38100"/>
                  </a:lnTo>
                  <a:lnTo>
                    <a:pt x="409194" y="10668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6" name="Google Shape;746;p56"/>
          <p:cNvGrpSpPr/>
          <p:nvPr/>
        </p:nvGrpSpPr>
        <p:grpSpPr>
          <a:xfrm>
            <a:off x="4495800" y="4343400"/>
            <a:ext cx="3657600" cy="1371600"/>
            <a:chOff x="4495800" y="4343400"/>
            <a:chExt cx="3657600" cy="1371600"/>
          </a:xfrm>
        </p:grpSpPr>
        <p:sp>
          <p:nvSpPr>
            <p:cNvPr id="747" name="Google Shape;747;p56"/>
            <p:cNvSpPr/>
            <p:nvPr/>
          </p:nvSpPr>
          <p:spPr>
            <a:xfrm>
              <a:off x="4495800" y="4343400"/>
              <a:ext cx="3657600" cy="1371600"/>
            </a:xfrm>
            <a:custGeom>
              <a:rect b="b" l="l" r="r" t="t"/>
              <a:pathLst>
                <a:path extrusionOk="0" h="1371600" w="3657600">
                  <a:moveTo>
                    <a:pt x="0" y="457200"/>
                  </a:moveTo>
                  <a:lnTo>
                    <a:pt x="0" y="914400"/>
                  </a:lnTo>
                  <a:lnTo>
                    <a:pt x="457200" y="914400"/>
                  </a:lnTo>
                  <a:lnTo>
                    <a:pt x="457200" y="457200"/>
                  </a:lnTo>
                  <a:lnTo>
                    <a:pt x="0" y="457200"/>
                  </a:lnTo>
                  <a:close/>
                </a:path>
                <a:path extrusionOk="0" h="1371600" w="3657600">
                  <a:moveTo>
                    <a:pt x="457200" y="0"/>
                  </a:moveTo>
                  <a:lnTo>
                    <a:pt x="457200" y="457200"/>
                  </a:lnTo>
                  <a:lnTo>
                    <a:pt x="914400" y="457200"/>
                  </a:lnTo>
                  <a:lnTo>
                    <a:pt x="914400" y="0"/>
                  </a:lnTo>
                  <a:lnTo>
                    <a:pt x="457200" y="0"/>
                  </a:lnTo>
                  <a:close/>
                </a:path>
                <a:path extrusionOk="0" h="1371600" w="3657600">
                  <a:moveTo>
                    <a:pt x="914400" y="0"/>
                  </a:moveTo>
                  <a:lnTo>
                    <a:pt x="914400" y="457200"/>
                  </a:lnTo>
                  <a:lnTo>
                    <a:pt x="1371600" y="457200"/>
                  </a:lnTo>
                  <a:lnTo>
                    <a:pt x="1371600" y="0"/>
                  </a:lnTo>
                  <a:lnTo>
                    <a:pt x="914400" y="0"/>
                  </a:lnTo>
                  <a:close/>
                </a:path>
                <a:path extrusionOk="0" h="1371600" w="3657600">
                  <a:moveTo>
                    <a:pt x="1371600" y="457200"/>
                  </a:moveTo>
                  <a:lnTo>
                    <a:pt x="1371600" y="914400"/>
                  </a:lnTo>
                  <a:lnTo>
                    <a:pt x="1828800" y="914400"/>
                  </a:lnTo>
                  <a:lnTo>
                    <a:pt x="1828800" y="457200"/>
                  </a:lnTo>
                  <a:lnTo>
                    <a:pt x="1371600" y="457200"/>
                  </a:lnTo>
                  <a:close/>
                </a:path>
                <a:path extrusionOk="0" h="1371600" w="3657600">
                  <a:moveTo>
                    <a:pt x="1828800" y="914400"/>
                  </a:moveTo>
                  <a:lnTo>
                    <a:pt x="1828800" y="1371600"/>
                  </a:lnTo>
                  <a:lnTo>
                    <a:pt x="2286000" y="1371600"/>
                  </a:lnTo>
                  <a:lnTo>
                    <a:pt x="2286000" y="914400"/>
                  </a:lnTo>
                  <a:lnTo>
                    <a:pt x="1828800" y="914400"/>
                  </a:lnTo>
                  <a:close/>
                </a:path>
                <a:path extrusionOk="0" h="1371600" w="3657600">
                  <a:moveTo>
                    <a:pt x="2286000" y="914400"/>
                  </a:moveTo>
                  <a:lnTo>
                    <a:pt x="2286000" y="1371600"/>
                  </a:lnTo>
                  <a:lnTo>
                    <a:pt x="2743200" y="1371600"/>
                  </a:lnTo>
                  <a:lnTo>
                    <a:pt x="2743200" y="914400"/>
                  </a:lnTo>
                  <a:lnTo>
                    <a:pt x="2286000" y="914400"/>
                  </a:lnTo>
                  <a:close/>
                </a:path>
                <a:path extrusionOk="0" h="1371600" w="3657600">
                  <a:moveTo>
                    <a:pt x="2743200" y="457200"/>
                  </a:moveTo>
                  <a:lnTo>
                    <a:pt x="2743200" y="914400"/>
                  </a:lnTo>
                  <a:lnTo>
                    <a:pt x="3200400" y="914400"/>
                  </a:lnTo>
                  <a:lnTo>
                    <a:pt x="3200400" y="457200"/>
                  </a:lnTo>
                  <a:lnTo>
                    <a:pt x="2743200" y="457200"/>
                  </a:lnTo>
                  <a:close/>
                </a:path>
                <a:path extrusionOk="0" h="1371600" w="3657600">
                  <a:moveTo>
                    <a:pt x="3200400" y="0"/>
                  </a:moveTo>
                  <a:lnTo>
                    <a:pt x="3200400" y="457200"/>
                  </a:lnTo>
                  <a:lnTo>
                    <a:pt x="3657600" y="457200"/>
                  </a:lnTo>
                  <a:lnTo>
                    <a:pt x="3657600" y="0"/>
                  </a:lnTo>
                  <a:lnTo>
                    <a:pt x="3200400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4825745" y="4692395"/>
              <a:ext cx="235585" cy="235585"/>
            </a:xfrm>
            <a:custGeom>
              <a:rect b="b" l="l" r="r" t="t"/>
              <a:pathLst>
                <a:path extrusionOk="0" h="235585" w="235585">
                  <a:moveTo>
                    <a:pt x="0" y="235457"/>
                  </a:moveTo>
                  <a:lnTo>
                    <a:pt x="23545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56"/>
            <p:cNvSpPr/>
            <p:nvPr/>
          </p:nvSpPr>
          <p:spPr>
            <a:xfrm>
              <a:off x="5024627" y="4623815"/>
              <a:ext cx="106680" cy="106045"/>
            </a:xfrm>
            <a:custGeom>
              <a:rect b="b" l="l" r="r" t="t"/>
              <a:pathLst>
                <a:path extrusionOk="0" h="106045" w="106679">
                  <a:moveTo>
                    <a:pt x="106680" y="0"/>
                  </a:moveTo>
                  <a:lnTo>
                    <a:pt x="0" y="35051"/>
                  </a:lnTo>
                  <a:lnTo>
                    <a:pt x="70866" y="105918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5257800" y="4572000"/>
              <a:ext cx="283210" cy="0"/>
            </a:xfrm>
            <a:custGeom>
              <a:rect b="b" l="l" r="r" t="t"/>
              <a:pathLst>
                <a:path extrusionOk="0" h="120000" w="283210">
                  <a:moveTo>
                    <a:pt x="0" y="0"/>
                  </a:moveTo>
                  <a:lnTo>
                    <a:pt x="2827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5538977" y="4522470"/>
              <a:ext cx="100330" cy="100330"/>
            </a:xfrm>
            <a:custGeom>
              <a:rect b="b" l="l" r="r" t="t"/>
              <a:pathLst>
                <a:path extrusionOk="0" h="100329" w="100329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56"/>
            <p:cNvSpPr/>
            <p:nvPr/>
          </p:nvSpPr>
          <p:spPr>
            <a:xfrm>
              <a:off x="6629400" y="5486400"/>
              <a:ext cx="283210" cy="0"/>
            </a:xfrm>
            <a:custGeom>
              <a:rect b="b" l="l" r="r" t="t"/>
              <a:pathLst>
                <a:path extrusionOk="0" h="120000" w="283209">
                  <a:moveTo>
                    <a:pt x="0" y="0"/>
                  </a:moveTo>
                  <a:lnTo>
                    <a:pt x="2827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56"/>
            <p:cNvSpPr/>
            <p:nvPr/>
          </p:nvSpPr>
          <p:spPr>
            <a:xfrm>
              <a:off x="6910577" y="5436869"/>
              <a:ext cx="100330" cy="100330"/>
            </a:xfrm>
            <a:custGeom>
              <a:rect b="b" l="l" r="r" t="t"/>
              <a:pathLst>
                <a:path extrusionOk="0" h="100329" w="100329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7568945" y="4692395"/>
              <a:ext cx="235585" cy="235585"/>
            </a:xfrm>
            <a:custGeom>
              <a:rect b="b" l="l" r="r" t="t"/>
              <a:pathLst>
                <a:path extrusionOk="0" h="235585" w="235584">
                  <a:moveTo>
                    <a:pt x="0" y="235457"/>
                  </a:moveTo>
                  <a:lnTo>
                    <a:pt x="23545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7767828" y="4623815"/>
              <a:ext cx="106680" cy="106045"/>
            </a:xfrm>
            <a:custGeom>
              <a:rect b="b" l="l" r="r" t="t"/>
              <a:pathLst>
                <a:path extrusionOk="0" h="106045" w="106679">
                  <a:moveTo>
                    <a:pt x="106679" y="0"/>
                  </a:moveTo>
                  <a:lnTo>
                    <a:pt x="0" y="35051"/>
                  </a:lnTo>
                  <a:lnTo>
                    <a:pt x="70866" y="105918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7099554" y="5161788"/>
              <a:ext cx="235585" cy="235585"/>
            </a:xfrm>
            <a:custGeom>
              <a:rect b="b" l="l" r="r" t="t"/>
              <a:pathLst>
                <a:path extrusionOk="0" h="235585" w="235584">
                  <a:moveTo>
                    <a:pt x="0" y="235458"/>
                  </a:moveTo>
                  <a:lnTo>
                    <a:pt x="23545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7298435" y="5093208"/>
              <a:ext cx="106680" cy="106045"/>
            </a:xfrm>
            <a:custGeom>
              <a:rect b="b" l="l" r="r" t="t"/>
              <a:pathLst>
                <a:path extrusionOk="0" h="106045" w="106679">
                  <a:moveTo>
                    <a:pt x="106680" y="0"/>
                  </a:moveTo>
                  <a:lnTo>
                    <a:pt x="0" y="35051"/>
                  </a:lnTo>
                  <a:lnTo>
                    <a:pt x="70866" y="105917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5715000" y="4648200"/>
              <a:ext cx="235585" cy="235585"/>
            </a:xfrm>
            <a:custGeom>
              <a:rect b="b" l="l" r="r" t="t"/>
              <a:pathLst>
                <a:path extrusionOk="0" h="235585" w="235585">
                  <a:moveTo>
                    <a:pt x="0" y="0"/>
                  </a:moveTo>
                  <a:lnTo>
                    <a:pt x="235458" y="23545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5913882" y="4847081"/>
              <a:ext cx="106045" cy="106045"/>
            </a:xfrm>
            <a:custGeom>
              <a:rect b="b" l="l" r="r" t="t"/>
              <a:pathLst>
                <a:path extrusionOk="0" h="106045" w="106045">
                  <a:moveTo>
                    <a:pt x="105917" y="105917"/>
                  </a:moveTo>
                  <a:lnTo>
                    <a:pt x="70865" y="0"/>
                  </a:lnTo>
                  <a:lnTo>
                    <a:pt x="0" y="70865"/>
                  </a:lnTo>
                  <a:lnTo>
                    <a:pt x="105917" y="105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6197345" y="5130545"/>
              <a:ext cx="235585" cy="235585"/>
            </a:xfrm>
            <a:custGeom>
              <a:rect b="b" l="l" r="r" t="t"/>
              <a:pathLst>
                <a:path extrusionOk="0" h="235585" w="235585">
                  <a:moveTo>
                    <a:pt x="0" y="0"/>
                  </a:moveTo>
                  <a:lnTo>
                    <a:pt x="235457" y="2354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6396227" y="5329427"/>
              <a:ext cx="106680" cy="106680"/>
            </a:xfrm>
            <a:custGeom>
              <a:rect b="b" l="l" r="r" t="t"/>
              <a:pathLst>
                <a:path extrusionOk="0" h="106679" w="106679">
                  <a:moveTo>
                    <a:pt x="106679" y="106680"/>
                  </a:moveTo>
                  <a:lnTo>
                    <a:pt x="70866" y="0"/>
                  </a:lnTo>
                  <a:lnTo>
                    <a:pt x="0" y="70866"/>
                  </a:lnTo>
                  <a:lnTo>
                    <a:pt x="106679" y="106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4495800" y="5257800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0" y="0"/>
                  </a:move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4724400" y="5127498"/>
              <a:ext cx="0" cy="283210"/>
            </a:xfrm>
            <a:custGeom>
              <a:rect b="b" l="l" r="r" t="t"/>
              <a:pathLst>
                <a:path extrusionOk="0" h="283210" w="120000">
                  <a:moveTo>
                    <a:pt x="0" y="28270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4674870" y="5029200"/>
              <a:ext cx="100330" cy="100965"/>
            </a:xfrm>
            <a:custGeom>
              <a:rect b="b" l="l" r="r" t="t"/>
              <a:pathLst>
                <a:path extrusionOk="0" h="100964" w="100329">
                  <a:moveTo>
                    <a:pt x="99821" y="100584"/>
                  </a:moveTo>
                  <a:lnTo>
                    <a:pt x="49529" y="0"/>
                  </a:lnTo>
                  <a:lnTo>
                    <a:pt x="0" y="100584"/>
                  </a:lnTo>
                  <a:lnTo>
                    <a:pt x="99821" y="1005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5" name="Google Shape;765;p56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7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Descriptors</a:t>
            </a:r>
            <a:endParaRPr/>
          </a:p>
        </p:txBody>
      </p:sp>
      <p:sp>
        <p:nvSpPr>
          <p:cNvPr id="771" name="Google Shape;771;p57"/>
          <p:cNvSpPr txBox="1"/>
          <p:nvPr/>
        </p:nvSpPr>
        <p:spPr>
          <a:xfrm>
            <a:off x="1108202" y="4287998"/>
            <a:ext cx="6474460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measured in a clockwise direction, with a  horizontal slope taken to be zero.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2" name="Google Shape;772;p57"/>
          <p:cNvGrpSpPr/>
          <p:nvPr/>
        </p:nvGrpSpPr>
        <p:grpSpPr>
          <a:xfrm>
            <a:off x="4100321" y="3528059"/>
            <a:ext cx="1729739" cy="231648"/>
            <a:chOff x="4100321" y="3528059"/>
            <a:chExt cx="1729739" cy="231648"/>
          </a:xfrm>
        </p:grpSpPr>
        <p:sp>
          <p:nvSpPr>
            <p:cNvPr id="773" name="Google Shape;773;p57"/>
            <p:cNvSpPr/>
            <p:nvPr/>
          </p:nvSpPr>
          <p:spPr>
            <a:xfrm>
              <a:off x="4604765" y="3528059"/>
              <a:ext cx="1060450" cy="184150"/>
            </a:xfrm>
            <a:custGeom>
              <a:rect b="b" l="l" r="r" t="t"/>
              <a:pathLst>
                <a:path extrusionOk="0" h="184150" w="1060450">
                  <a:moveTo>
                    <a:pt x="57912" y="0"/>
                  </a:moveTo>
                  <a:lnTo>
                    <a:pt x="0" y="183642"/>
                  </a:lnTo>
                </a:path>
                <a:path extrusionOk="0" h="184150" w="1060450">
                  <a:moveTo>
                    <a:pt x="1059942" y="0"/>
                  </a:moveTo>
                  <a:lnTo>
                    <a:pt x="1002030" y="18364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57"/>
            <p:cNvSpPr/>
            <p:nvPr/>
          </p:nvSpPr>
          <p:spPr>
            <a:xfrm>
              <a:off x="4100321" y="3759707"/>
              <a:ext cx="1729739" cy="0"/>
            </a:xfrm>
            <a:custGeom>
              <a:rect b="b" l="l" r="r" t="t"/>
              <a:pathLst>
                <a:path extrusionOk="0" h="120000" w="1729739">
                  <a:moveTo>
                    <a:pt x="0" y="0"/>
                  </a:moveTo>
                  <a:lnTo>
                    <a:pt x="1729739" y="0"/>
                  </a:lnTo>
                </a:path>
              </a:pathLst>
            </a:custGeom>
            <a:noFill/>
            <a:ln cap="flat" cmpd="sng" w="15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5" name="Google Shape;775;p57"/>
          <p:cNvSpPr/>
          <p:nvPr/>
        </p:nvSpPr>
        <p:spPr>
          <a:xfrm>
            <a:off x="4604765" y="4027170"/>
            <a:ext cx="58419" cy="184150"/>
          </a:xfrm>
          <a:custGeom>
            <a:rect b="b" l="l" r="r" t="t"/>
            <a:pathLst>
              <a:path extrusionOk="0" h="184150" w="58420">
                <a:moveTo>
                  <a:pt x="57912" y="0"/>
                </a:moveTo>
                <a:lnTo>
                  <a:pt x="0" y="18364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57"/>
          <p:cNvSpPr/>
          <p:nvPr/>
        </p:nvSpPr>
        <p:spPr>
          <a:xfrm>
            <a:off x="5596890" y="4027170"/>
            <a:ext cx="58419" cy="184150"/>
          </a:xfrm>
          <a:custGeom>
            <a:rect b="b" l="l" r="r" t="t"/>
            <a:pathLst>
              <a:path extrusionOk="0" h="184150" w="58420">
                <a:moveTo>
                  <a:pt x="57912" y="0"/>
                </a:moveTo>
                <a:lnTo>
                  <a:pt x="0" y="18364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57"/>
          <p:cNvSpPr txBox="1"/>
          <p:nvPr/>
        </p:nvSpPr>
        <p:spPr>
          <a:xfrm>
            <a:off x="4294123" y="3973085"/>
            <a:ext cx="49720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7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9" name="Google Shape;779;p57"/>
          <p:cNvSpPr txBox="1"/>
          <p:nvPr/>
        </p:nvSpPr>
        <p:spPr>
          <a:xfrm>
            <a:off x="727201" y="1468627"/>
            <a:ext cx="7343140" cy="2279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93700" marR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k-slope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boundary at (x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can be  estimated from the slope of the line joining  (x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i-k/2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i-k/2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(x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i+k/2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i+k/2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for some small,  even value of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Calculated as an angle of: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27355" marR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baseline="-25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</a:t>
            </a:r>
            <a:r>
              <a:rPr baseline="-25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endParaRPr baseline="30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80" name="Google Shape;780;p57"/>
          <p:cNvSpPr txBox="1"/>
          <p:nvPr/>
        </p:nvSpPr>
        <p:spPr>
          <a:xfrm>
            <a:off x="3878071" y="3677537"/>
            <a:ext cx="215963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81" name="Google Shape;781;p57"/>
          <p:cNvSpPr txBox="1"/>
          <p:nvPr/>
        </p:nvSpPr>
        <p:spPr>
          <a:xfrm>
            <a:off x="4869443" y="3758310"/>
            <a:ext cx="43942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54000" lvl="0" marL="266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−"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7"/>
          <p:cNvSpPr txBox="1"/>
          <p:nvPr/>
        </p:nvSpPr>
        <p:spPr>
          <a:xfrm>
            <a:off x="3916171" y="3878718"/>
            <a:ext cx="14859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83" name="Google Shape;783;p57"/>
          <p:cNvSpPr txBox="1"/>
          <p:nvPr/>
        </p:nvSpPr>
        <p:spPr>
          <a:xfrm>
            <a:off x="5263789" y="3838344"/>
            <a:ext cx="77406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baseline="-25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8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579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Descriptors: Curvature</a:t>
            </a:r>
            <a:endParaRPr/>
          </a:p>
        </p:txBody>
      </p:sp>
      <p:sp>
        <p:nvSpPr>
          <p:cNvPr id="789" name="Google Shape;789;p58"/>
          <p:cNvSpPr txBox="1"/>
          <p:nvPr/>
        </p:nvSpPr>
        <p:spPr>
          <a:xfrm>
            <a:off x="739901" y="1468627"/>
            <a:ext cx="745426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810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1"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k-curvature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boundary at (x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can  be estimated from the change in the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k-slope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8"/>
          <p:cNvSpPr/>
          <p:nvPr/>
        </p:nvSpPr>
        <p:spPr>
          <a:xfrm>
            <a:off x="2318766" y="3531108"/>
            <a:ext cx="1156335" cy="0"/>
          </a:xfrm>
          <a:custGeom>
            <a:rect b="b" l="l" r="r" t="t"/>
            <a:pathLst>
              <a:path extrusionOk="0" h="120000" w="1156335">
                <a:moveTo>
                  <a:pt x="0" y="0"/>
                </a:moveTo>
                <a:lnTo>
                  <a:pt x="1155953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58"/>
          <p:cNvSpPr/>
          <p:nvPr/>
        </p:nvSpPr>
        <p:spPr>
          <a:xfrm>
            <a:off x="4828032" y="3531108"/>
            <a:ext cx="1153160" cy="0"/>
          </a:xfrm>
          <a:custGeom>
            <a:rect b="b" l="l" r="r" t="t"/>
            <a:pathLst>
              <a:path extrusionOk="0" h="120000" w="1153160">
                <a:moveTo>
                  <a:pt x="0" y="0"/>
                </a:moveTo>
                <a:lnTo>
                  <a:pt x="1152905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58"/>
          <p:cNvSpPr txBox="1"/>
          <p:nvPr/>
        </p:nvSpPr>
        <p:spPr>
          <a:xfrm>
            <a:off x="1432052" y="3278309"/>
            <a:ext cx="47434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8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4" name="Google Shape;794;p58"/>
          <p:cNvSpPr txBox="1"/>
          <p:nvPr/>
        </p:nvSpPr>
        <p:spPr>
          <a:xfrm>
            <a:off x="1883917" y="3269778"/>
            <a:ext cx="2298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8"/>
          <p:cNvSpPr txBox="1"/>
          <p:nvPr/>
        </p:nvSpPr>
        <p:spPr>
          <a:xfrm>
            <a:off x="6690553" y="3260147"/>
            <a:ext cx="1279525" cy="4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(mod2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8"/>
          <p:cNvSpPr txBox="1"/>
          <p:nvPr/>
        </p:nvSpPr>
        <p:spPr>
          <a:xfrm>
            <a:off x="2512567" y="3285780"/>
            <a:ext cx="30924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8"/>
          <p:cNvSpPr txBox="1"/>
          <p:nvPr/>
        </p:nvSpPr>
        <p:spPr>
          <a:xfrm>
            <a:off x="5608418" y="3744509"/>
            <a:ext cx="30543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8"/>
          <p:cNvSpPr txBox="1"/>
          <p:nvPr/>
        </p:nvSpPr>
        <p:spPr>
          <a:xfrm>
            <a:off x="1265174" y="3032183"/>
            <a:ext cx="17081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⎧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99" name="Google Shape;799;p58"/>
          <p:cNvSpPr txBox="1"/>
          <p:nvPr/>
        </p:nvSpPr>
        <p:spPr>
          <a:xfrm>
            <a:off x="2134627" y="3057315"/>
            <a:ext cx="14859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00" name="Google Shape;800;p58"/>
          <p:cNvSpPr txBox="1"/>
          <p:nvPr/>
        </p:nvSpPr>
        <p:spPr>
          <a:xfrm>
            <a:off x="2305811" y="3071045"/>
            <a:ext cx="114808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8"/>
          <p:cNvSpPr txBox="1"/>
          <p:nvPr/>
        </p:nvSpPr>
        <p:spPr>
          <a:xfrm>
            <a:off x="1265174" y="3093881"/>
            <a:ext cx="18351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⎪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02" name="Google Shape;802;p58"/>
          <p:cNvSpPr txBox="1"/>
          <p:nvPr/>
        </p:nvSpPr>
        <p:spPr>
          <a:xfrm>
            <a:off x="5162778" y="3151055"/>
            <a:ext cx="119824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⎞⎫⎪</a:t>
            </a:r>
            <a:endParaRPr baseline="30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03" name="Google Shape;803;p58"/>
          <p:cNvSpPr txBox="1"/>
          <p:nvPr/>
        </p:nvSpPr>
        <p:spPr>
          <a:xfrm>
            <a:off x="3483378" y="3278271"/>
            <a:ext cx="163068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</a:t>
            </a:r>
            <a:r>
              <a:rPr baseline="30000" lang="en-US" sz="21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8"/>
          <p:cNvSpPr txBox="1"/>
          <p:nvPr/>
        </p:nvSpPr>
        <p:spPr>
          <a:xfrm>
            <a:off x="1265174" y="3333135"/>
            <a:ext cx="18351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⎨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05" name="Google Shape;805;p58"/>
          <p:cNvSpPr txBox="1"/>
          <p:nvPr/>
        </p:nvSpPr>
        <p:spPr>
          <a:xfrm>
            <a:off x="2109227" y="3344568"/>
            <a:ext cx="448309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aseline="-25000" sz="3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8"/>
          <p:cNvSpPr txBox="1"/>
          <p:nvPr/>
        </p:nvSpPr>
        <p:spPr>
          <a:xfrm>
            <a:off x="4617729" y="3344568"/>
            <a:ext cx="448309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aseline="-25000" sz="3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8"/>
          <p:cNvSpPr txBox="1"/>
          <p:nvPr/>
        </p:nvSpPr>
        <p:spPr>
          <a:xfrm>
            <a:off x="6013701" y="3344568"/>
            <a:ext cx="32131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⎬</a:t>
            </a:r>
            <a:endParaRPr baseline="30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08" name="Google Shape;808;p58"/>
          <p:cNvSpPr txBox="1"/>
          <p:nvPr/>
        </p:nvSpPr>
        <p:spPr>
          <a:xfrm>
            <a:off x="2893318" y="3529725"/>
            <a:ext cx="78930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54000" lvl="0" marL="291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−"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baseline="30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09" name="Google Shape;809;p58"/>
          <p:cNvSpPr txBox="1"/>
          <p:nvPr/>
        </p:nvSpPr>
        <p:spPr>
          <a:xfrm>
            <a:off x="5188178" y="3529725"/>
            <a:ext cx="438784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54000" lvl="0" marL="266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−"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8"/>
          <p:cNvSpPr txBox="1"/>
          <p:nvPr/>
        </p:nvSpPr>
        <p:spPr>
          <a:xfrm>
            <a:off x="2134627" y="3609753"/>
            <a:ext cx="152273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	i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11" name="Google Shape;811;p58"/>
          <p:cNvSpPr txBox="1"/>
          <p:nvPr/>
        </p:nvSpPr>
        <p:spPr>
          <a:xfrm>
            <a:off x="4643129" y="3609753"/>
            <a:ext cx="445134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8"/>
          <p:cNvSpPr txBox="1"/>
          <p:nvPr/>
        </p:nvSpPr>
        <p:spPr>
          <a:xfrm>
            <a:off x="1239774" y="3586888"/>
            <a:ext cx="23431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⎪</a:t>
            </a: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⎩</a:t>
            </a:r>
            <a:endParaRPr baseline="-25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13" name="Google Shape;813;p58"/>
          <p:cNvSpPr txBox="1"/>
          <p:nvPr/>
        </p:nvSpPr>
        <p:spPr>
          <a:xfrm>
            <a:off x="5988301" y="3586888"/>
            <a:ext cx="37211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⎪</a:t>
            </a: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⎭</a:t>
            </a:r>
            <a:endParaRPr baseline="-25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9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579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Descriptors: Curvature</a:t>
            </a:r>
            <a:endParaRPr/>
          </a:p>
        </p:txBody>
      </p:sp>
      <p:sp>
        <p:nvSpPr>
          <p:cNvPr id="819" name="Google Shape;819;p59"/>
          <p:cNvSpPr txBox="1"/>
          <p:nvPr/>
        </p:nvSpPr>
        <p:spPr>
          <a:xfrm>
            <a:off x="765301" y="1476248"/>
            <a:ext cx="7590790" cy="871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42900" lvl="0" marL="3556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curvature (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an object is a local shape  attribute.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9"/>
          <p:cNvSpPr txBox="1"/>
          <p:nvPr/>
        </p:nvSpPr>
        <p:spPr>
          <a:xfrm>
            <a:off x="1222502" y="4377182"/>
            <a:ext cx="6035675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-285750" lvl="0" marL="297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 shapes yield positive curvatures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7815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Concave shapes yield negative curvatures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9"/>
          <p:cNvSpPr/>
          <p:nvPr/>
        </p:nvSpPr>
        <p:spPr>
          <a:xfrm>
            <a:off x="2133600" y="2286000"/>
            <a:ext cx="4959057" cy="21625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59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6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 Measures</a:t>
            </a:r>
            <a:endParaRPr/>
          </a:p>
        </p:txBody>
      </p:sp>
      <p:sp>
        <p:nvSpPr>
          <p:cNvPr id="86" name="Google Shape;86;p6"/>
          <p:cNvSpPr txBox="1"/>
          <p:nvPr/>
        </p:nvSpPr>
        <p:spPr>
          <a:xfrm>
            <a:off x="765301" y="1468627"/>
            <a:ext cx="7410450" cy="4877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0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performance of any shape  measurements depends on the quality of the  original image and how well objects are pre-  processed.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36195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degradations such as small gaps, spurs,  and noise can lead to poor measurement results,  and ultimately to misclassifications.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 information is what remains once location,  orientation, and size features of an object have  been extracted.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26289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term </a:t>
            </a: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pose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often used to refer to location,  orientation, and size.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0"/>
          <p:cNvSpPr/>
          <p:nvPr/>
        </p:nvSpPr>
        <p:spPr>
          <a:xfrm>
            <a:off x="685800" y="609600"/>
            <a:ext cx="7772400" cy="762000"/>
          </a:xfrm>
          <a:custGeom>
            <a:rect b="b" l="l" r="r" t="t"/>
            <a:pathLst>
              <a:path extrusionOk="0" h="762000" w="7772400">
                <a:moveTo>
                  <a:pt x="7772400" y="762000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200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60"/>
          <p:cNvSpPr txBox="1"/>
          <p:nvPr>
            <p:ph type="title"/>
          </p:nvPr>
        </p:nvSpPr>
        <p:spPr>
          <a:xfrm>
            <a:off x="1418336" y="415544"/>
            <a:ext cx="63061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Descriptors: Bending</a:t>
            </a:r>
            <a:endParaRPr/>
          </a:p>
        </p:txBody>
      </p:sp>
      <p:sp>
        <p:nvSpPr>
          <p:cNvPr id="829" name="Google Shape;829;p60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0" name="Google Shape;830;p60"/>
          <p:cNvSpPr txBox="1"/>
          <p:nvPr/>
        </p:nvSpPr>
        <p:spPr>
          <a:xfrm>
            <a:off x="3835415" y="964961"/>
            <a:ext cx="14732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60"/>
          <p:cNvSpPr txBox="1"/>
          <p:nvPr/>
        </p:nvSpPr>
        <p:spPr>
          <a:xfrm>
            <a:off x="1222502" y="5178805"/>
            <a:ext cx="7084695" cy="751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285750" lvl="0" marL="298450" marR="508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minimum value 2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/R is obtained for a circle of  radius 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0"/>
          <p:cNvSpPr txBox="1"/>
          <p:nvPr/>
        </p:nvSpPr>
        <p:spPr>
          <a:xfrm>
            <a:off x="5648197" y="4392858"/>
            <a:ext cx="12827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0"/>
          <p:cNvSpPr txBox="1"/>
          <p:nvPr/>
        </p:nvSpPr>
        <p:spPr>
          <a:xfrm>
            <a:off x="739901" y="1468627"/>
            <a:ext cx="7662545" cy="299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0365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total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bending energy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aseline="-25000" i="1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robust global  shape descriptor.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81050" marR="62864" rtl="0" algn="l">
              <a:lnSpc>
                <a:spcPct val="988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bending energy of a boundary may be  understood as the energy necessary to bend a rod  to the desired shape and can be calculated as a  sum-of-squares of the boundary curvature </a:t>
            </a:r>
            <a:r>
              <a:rPr i="1"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over the boundary length 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18794" marR="0" rtl="0" algn="ctr">
              <a:lnSpc>
                <a:spcPct val="1134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0"/>
          <p:cNvSpPr txBox="1"/>
          <p:nvPr/>
        </p:nvSpPr>
        <p:spPr>
          <a:xfrm>
            <a:off x="3954272" y="4616895"/>
            <a:ext cx="11811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0"/>
          <p:cNvSpPr txBox="1"/>
          <p:nvPr/>
        </p:nvSpPr>
        <p:spPr>
          <a:xfrm>
            <a:off x="6971047" y="4616895"/>
            <a:ext cx="11811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0"/>
          <p:cNvSpPr txBox="1"/>
          <p:nvPr/>
        </p:nvSpPr>
        <p:spPr>
          <a:xfrm>
            <a:off x="4459478" y="4421048"/>
            <a:ext cx="154305" cy="4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0"/>
          <p:cNvSpPr txBox="1"/>
          <p:nvPr/>
        </p:nvSpPr>
        <p:spPr>
          <a:xfrm>
            <a:off x="6154928" y="4408252"/>
            <a:ext cx="226060" cy="475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US" sz="1500" u="sng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53975" marR="0" rtl="0" algn="l">
              <a:lnSpc>
                <a:spcPct val="11896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0"/>
          <p:cNvSpPr txBox="1"/>
          <p:nvPr/>
        </p:nvSpPr>
        <p:spPr>
          <a:xfrm>
            <a:off x="5010403" y="4383903"/>
            <a:ext cx="665480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0"/>
          <p:cNvSpPr txBox="1"/>
          <p:nvPr/>
        </p:nvSpPr>
        <p:spPr>
          <a:xfrm>
            <a:off x="4676656" y="4839401"/>
            <a:ext cx="34734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0"/>
          <p:cNvSpPr txBox="1"/>
          <p:nvPr/>
        </p:nvSpPr>
        <p:spPr>
          <a:xfrm>
            <a:off x="3737864" y="4402075"/>
            <a:ext cx="65087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41" name="Google Shape;841;p60"/>
          <p:cNvSpPr txBox="1"/>
          <p:nvPr/>
        </p:nvSpPr>
        <p:spPr>
          <a:xfrm>
            <a:off x="6497828" y="4402075"/>
            <a:ext cx="121602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42" name="Google Shape;842;p60"/>
          <p:cNvSpPr txBox="1"/>
          <p:nvPr/>
        </p:nvSpPr>
        <p:spPr>
          <a:xfrm>
            <a:off x="4651502" y="4315459"/>
            <a:ext cx="367665" cy="600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1"/>
          <p:cNvSpPr/>
          <p:nvPr/>
        </p:nvSpPr>
        <p:spPr>
          <a:xfrm>
            <a:off x="694912" y="200304"/>
            <a:ext cx="8396796" cy="1201658"/>
          </a:xfrm>
          <a:custGeom>
            <a:rect b="b" l="l" r="r" t="t"/>
            <a:pathLst>
              <a:path extrusionOk="0" h="762000" w="7772400">
                <a:moveTo>
                  <a:pt x="7772400" y="762000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200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61"/>
          <p:cNvSpPr txBox="1"/>
          <p:nvPr>
            <p:ph type="title"/>
          </p:nvPr>
        </p:nvSpPr>
        <p:spPr>
          <a:xfrm>
            <a:off x="1414336" y="212526"/>
            <a:ext cx="630618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Boundary Descriptors: Bending</a:t>
            </a:r>
            <a:endParaRPr/>
          </a:p>
        </p:txBody>
      </p:sp>
      <p:sp>
        <p:nvSpPr>
          <p:cNvPr id="849" name="Google Shape;849;p61"/>
          <p:cNvSpPr txBox="1"/>
          <p:nvPr/>
        </p:nvSpPr>
        <p:spPr>
          <a:xfrm>
            <a:off x="803730" y="856868"/>
            <a:ext cx="4542790" cy="956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15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</p:txBody>
      </p:sp>
      <p:sp>
        <p:nvSpPr>
          <p:cNvPr id="850" name="Google Shape;850;p61"/>
          <p:cNvSpPr txBox="1"/>
          <p:nvPr/>
        </p:nvSpPr>
        <p:spPr>
          <a:xfrm>
            <a:off x="1108202" y="3340861"/>
            <a:ext cx="2195195" cy="133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96265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chain-code:  curvature: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squares: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1"/>
          <p:cNvSpPr txBox="1"/>
          <p:nvPr/>
        </p:nvSpPr>
        <p:spPr>
          <a:xfrm>
            <a:off x="3508502" y="3340861"/>
            <a:ext cx="4408170" cy="133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0 0 2 0 1 0 7 6 0 0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2 –2 1 –1 –1 –1 2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0 4 4 1 1 1 1 4 0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61"/>
          <p:cNvSpPr txBox="1"/>
          <p:nvPr/>
        </p:nvSpPr>
        <p:spPr>
          <a:xfrm>
            <a:off x="1108202" y="4810759"/>
            <a:ext cx="28816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Bending Energy = 16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1"/>
          <p:cNvSpPr/>
          <p:nvPr/>
        </p:nvSpPr>
        <p:spPr>
          <a:xfrm>
            <a:off x="2891027" y="3043427"/>
            <a:ext cx="85344" cy="85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4" name="Google Shape;854;p61"/>
          <p:cNvGrpSpPr/>
          <p:nvPr/>
        </p:nvGrpSpPr>
        <p:grpSpPr>
          <a:xfrm>
            <a:off x="3022854" y="2350769"/>
            <a:ext cx="2273173" cy="786131"/>
            <a:chOff x="3022854" y="2350769"/>
            <a:chExt cx="2273173" cy="786131"/>
          </a:xfrm>
        </p:grpSpPr>
        <p:sp>
          <p:nvSpPr>
            <p:cNvPr id="855" name="Google Shape;855;p61"/>
            <p:cNvSpPr/>
            <p:nvPr/>
          </p:nvSpPr>
          <p:spPr>
            <a:xfrm>
              <a:off x="3348228" y="3043428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61"/>
            <p:cNvSpPr/>
            <p:nvPr/>
          </p:nvSpPr>
          <p:spPr>
            <a:xfrm>
              <a:off x="3022854" y="3086100"/>
              <a:ext cx="207010" cy="0"/>
            </a:xfrm>
            <a:custGeom>
              <a:rect b="b" l="l" r="r" t="t"/>
              <a:pathLst>
                <a:path extrusionOk="0" h="120000"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61"/>
            <p:cNvSpPr/>
            <p:nvPr/>
          </p:nvSpPr>
          <p:spPr>
            <a:xfrm>
              <a:off x="3227832" y="3036570"/>
              <a:ext cx="100965" cy="100330"/>
            </a:xfrm>
            <a:custGeom>
              <a:rect b="b" l="l" r="r" t="t"/>
              <a:pathLst>
                <a:path extrusionOk="0" h="100330" w="100964">
                  <a:moveTo>
                    <a:pt x="100583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100583" y="49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61"/>
            <p:cNvSpPr/>
            <p:nvPr/>
          </p:nvSpPr>
          <p:spPr>
            <a:xfrm>
              <a:off x="3467100" y="3086100"/>
              <a:ext cx="207010" cy="0"/>
            </a:xfrm>
            <a:custGeom>
              <a:rect b="b" l="l" r="r" t="t"/>
              <a:pathLst>
                <a:path extrusionOk="0" h="120000"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61"/>
            <p:cNvSpPr/>
            <p:nvPr/>
          </p:nvSpPr>
          <p:spPr>
            <a:xfrm>
              <a:off x="3805428" y="3043428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61"/>
            <p:cNvSpPr/>
            <p:nvPr/>
          </p:nvSpPr>
          <p:spPr>
            <a:xfrm>
              <a:off x="3672078" y="3036570"/>
              <a:ext cx="100330" cy="100330"/>
            </a:xfrm>
            <a:custGeom>
              <a:rect b="b" l="l" r="r" t="t"/>
              <a:pathLst>
                <a:path extrusionOk="0" h="100330" w="100329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61"/>
            <p:cNvSpPr/>
            <p:nvPr/>
          </p:nvSpPr>
          <p:spPr>
            <a:xfrm>
              <a:off x="3835146" y="2866644"/>
              <a:ext cx="0" cy="130810"/>
            </a:xfrm>
            <a:custGeom>
              <a:rect b="b" l="l" r="r" t="t"/>
              <a:pathLst>
                <a:path extrusionOk="0" h="130810" w="120000">
                  <a:moveTo>
                    <a:pt x="0" y="13030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61"/>
            <p:cNvSpPr/>
            <p:nvPr/>
          </p:nvSpPr>
          <p:spPr>
            <a:xfrm>
              <a:off x="3805428" y="2662428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61"/>
            <p:cNvSpPr/>
            <p:nvPr/>
          </p:nvSpPr>
          <p:spPr>
            <a:xfrm>
              <a:off x="3924300" y="2705100"/>
              <a:ext cx="207010" cy="0"/>
            </a:xfrm>
            <a:custGeom>
              <a:rect b="b" l="l" r="r" t="t"/>
              <a:pathLst>
                <a:path extrusionOk="0" h="120000"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61"/>
            <p:cNvSpPr/>
            <p:nvPr/>
          </p:nvSpPr>
          <p:spPr>
            <a:xfrm>
              <a:off x="4262628" y="2662428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61"/>
            <p:cNvSpPr/>
            <p:nvPr/>
          </p:nvSpPr>
          <p:spPr>
            <a:xfrm>
              <a:off x="3785616" y="2655569"/>
              <a:ext cx="443865" cy="213360"/>
            </a:xfrm>
            <a:custGeom>
              <a:rect b="b" l="l" r="r" t="t"/>
              <a:pathLst>
                <a:path extrusionOk="0" h="213360" w="443864">
                  <a:moveTo>
                    <a:pt x="99822" y="213360"/>
                  </a:moveTo>
                  <a:lnTo>
                    <a:pt x="50292" y="113538"/>
                  </a:lnTo>
                  <a:lnTo>
                    <a:pt x="0" y="213360"/>
                  </a:lnTo>
                  <a:lnTo>
                    <a:pt x="99822" y="213360"/>
                  </a:lnTo>
                  <a:close/>
                </a:path>
                <a:path extrusionOk="0" h="213360" w="443864">
                  <a:moveTo>
                    <a:pt x="443484" y="49530"/>
                  </a:moveTo>
                  <a:lnTo>
                    <a:pt x="343662" y="0"/>
                  </a:lnTo>
                  <a:lnTo>
                    <a:pt x="343662" y="99822"/>
                  </a:lnTo>
                  <a:lnTo>
                    <a:pt x="443484" y="49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61"/>
            <p:cNvSpPr/>
            <p:nvPr/>
          </p:nvSpPr>
          <p:spPr>
            <a:xfrm>
              <a:off x="4381500" y="2545842"/>
              <a:ext cx="83185" cy="83185"/>
            </a:xfrm>
            <a:custGeom>
              <a:rect b="b" l="l" r="r" t="t"/>
              <a:pathLst>
                <a:path extrusionOk="0" h="83185" w="83185">
                  <a:moveTo>
                    <a:pt x="0" y="83057"/>
                  </a:moveTo>
                  <a:lnTo>
                    <a:pt x="8305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61"/>
            <p:cNvSpPr/>
            <p:nvPr/>
          </p:nvSpPr>
          <p:spPr>
            <a:xfrm>
              <a:off x="4567428" y="2357628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61"/>
            <p:cNvSpPr/>
            <p:nvPr/>
          </p:nvSpPr>
          <p:spPr>
            <a:xfrm>
              <a:off x="4686300" y="2400300"/>
              <a:ext cx="207010" cy="0"/>
            </a:xfrm>
            <a:custGeom>
              <a:rect b="b" l="l" r="r" t="t"/>
              <a:pathLst>
                <a:path extrusionOk="0" h="120000"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61"/>
            <p:cNvSpPr/>
            <p:nvPr/>
          </p:nvSpPr>
          <p:spPr>
            <a:xfrm>
              <a:off x="5024627" y="2357628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61"/>
            <p:cNvSpPr/>
            <p:nvPr/>
          </p:nvSpPr>
          <p:spPr>
            <a:xfrm>
              <a:off x="4427982" y="2350769"/>
              <a:ext cx="563245" cy="232410"/>
            </a:xfrm>
            <a:custGeom>
              <a:rect b="b" l="l" r="r" t="t"/>
              <a:pathLst>
                <a:path extrusionOk="0" h="232410" w="563245">
                  <a:moveTo>
                    <a:pt x="105918" y="125730"/>
                  </a:moveTo>
                  <a:lnTo>
                    <a:pt x="0" y="161544"/>
                  </a:lnTo>
                  <a:lnTo>
                    <a:pt x="70866" y="232410"/>
                  </a:lnTo>
                  <a:lnTo>
                    <a:pt x="105918" y="125730"/>
                  </a:lnTo>
                  <a:close/>
                </a:path>
                <a:path extrusionOk="0" h="232410" w="563245">
                  <a:moveTo>
                    <a:pt x="563118" y="49530"/>
                  </a:moveTo>
                  <a:lnTo>
                    <a:pt x="463296" y="0"/>
                  </a:lnTo>
                  <a:lnTo>
                    <a:pt x="463296" y="99822"/>
                  </a:lnTo>
                  <a:lnTo>
                    <a:pt x="563118" y="49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61"/>
            <p:cNvSpPr/>
            <p:nvPr/>
          </p:nvSpPr>
          <p:spPr>
            <a:xfrm>
              <a:off x="5143500" y="2463546"/>
              <a:ext cx="83185" cy="83185"/>
            </a:xfrm>
            <a:custGeom>
              <a:rect b="b" l="l" r="r" t="t"/>
              <a:pathLst>
                <a:path extrusionOk="0" h="83185" w="83185">
                  <a:moveTo>
                    <a:pt x="0" y="0"/>
                  </a:moveTo>
                  <a:lnTo>
                    <a:pt x="83058" y="8305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61"/>
            <p:cNvSpPr/>
            <p:nvPr/>
          </p:nvSpPr>
          <p:spPr>
            <a:xfrm>
              <a:off x="5189982" y="2510028"/>
              <a:ext cx="106045" cy="106680"/>
            </a:xfrm>
            <a:custGeom>
              <a:rect b="b" l="l" r="r" t="t"/>
              <a:pathLst>
                <a:path extrusionOk="0" h="106680" w="106045">
                  <a:moveTo>
                    <a:pt x="105917" y="106679"/>
                  </a:moveTo>
                  <a:lnTo>
                    <a:pt x="70865" y="0"/>
                  </a:lnTo>
                  <a:lnTo>
                    <a:pt x="0" y="70865"/>
                  </a:lnTo>
                  <a:lnTo>
                    <a:pt x="105917" y="106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3" name="Google Shape;873;p61"/>
          <p:cNvSpPr/>
          <p:nvPr/>
        </p:nvSpPr>
        <p:spPr>
          <a:xfrm>
            <a:off x="5329428" y="2662427"/>
            <a:ext cx="85344" cy="853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4" name="Google Shape;874;p61"/>
          <p:cNvGrpSpPr/>
          <p:nvPr/>
        </p:nvGrpSpPr>
        <p:grpSpPr>
          <a:xfrm>
            <a:off x="5322570" y="2794254"/>
            <a:ext cx="549402" cy="342646"/>
            <a:chOff x="5322570" y="2794254"/>
            <a:chExt cx="549402" cy="342646"/>
          </a:xfrm>
        </p:grpSpPr>
        <p:sp>
          <p:nvSpPr>
            <p:cNvPr id="875" name="Google Shape;875;p61"/>
            <p:cNvSpPr/>
            <p:nvPr/>
          </p:nvSpPr>
          <p:spPr>
            <a:xfrm>
              <a:off x="5329428" y="3043428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61"/>
            <p:cNvSpPr/>
            <p:nvPr/>
          </p:nvSpPr>
          <p:spPr>
            <a:xfrm>
              <a:off x="5786628" y="3043428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61"/>
            <p:cNvSpPr/>
            <p:nvPr/>
          </p:nvSpPr>
          <p:spPr>
            <a:xfrm>
              <a:off x="5461254" y="3086100"/>
              <a:ext cx="207010" cy="0"/>
            </a:xfrm>
            <a:custGeom>
              <a:rect b="b" l="l" r="r" t="t"/>
              <a:pathLst>
                <a:path extrusionOk="0" h="120000"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61"/>
            <p:cNvSpPr/>
            <p:nvPr/>
          </p:nvSpPr>
          <p:spPr>
            <a:xfrm>
              <a:off x="5666232" y="3036570"/>
              <a:ext cx="100965" cy="100330"/>
            </a:xfrm>
            <a:custGeom>
              <a:rect b="b" l="l" r="r" t="t"/>
              <a:pathLst>
                <a:path extrusionOk="0" h="100330" w="100964">
                  <a:moveTo>
                    <a:pt x="100583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100583" y="49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61"/>
            <p:cNvSpPr/>
            <p:nvPr/>
          </p:nvSpPr>
          <p:spPr>
            <a:xfrm>
              <a:off x="5372100" y="2794254"/>
              <a:ext cx="0" cy="130810"/>
            </a:xfrm>
            <a:custGeom>
              <a:rect b="b" l="l" r="r" t="t"/>
              <a:pathLst>
                <a:path extrusionOk="0" h="130810" w="120000">
                  <a:moveTo>
                    <a:pt x="0" y="13030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61"/>
            <p:cNvSpPr/>
            <p:nvPr/>
          </p:nvSpPr>
          <p:spPr>
            <a:xfrm>
              <a:off x="5322570" y="2923032"/>
              <a:ext cx="100330" cy="100965"/>
            </a:xfrm>
            <a:custGeom>
              <a:rect b="b" l="l" r="r" t="t"/>
              <a:pathLst>
                <a:path extrusionOk="0" h="100964" w="100329">
                  <a:moveTo>
                    <a:pt x="99821" y="0"/>
                  </a:moveTo>
                  <a:lnTo>
                    <a:pt x="0" y="0"/>
                  </a:lnTo>
                  <a:lnTo>
                    <a:pt x="49529" y="100583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1" name="Google Shape;881;p61"/>
          <p:cNvGrpSpPr/>
          <p:nvPr/>
        </p:nvGrpSpPr>
        <p:grpSpPr>
          <a:xfrm>
            <a:off x="5918453" y="3043427"/>
            <a:ext cx="410718" cy="106426"/>
            <a:chOff x="5918453" y="3043427"/>
            <a:chExt cx="410718" cy="106426"/>
          </a:xfrm>
        </p:grpSpPr>
        <p:sp>
          <p:nvSpPr>
            <p:cNvPr id="882" name="Google Shape;882;p61"/>
            <p:cNvSpPr/>
            <p:nvPr/>
          </p:nvSpPr>
          <p:spPr>
            <a:xfrm>
              <a:off x="6243827" y="3043427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61"/>
            <p:cNvSpPr/>
            <p:nvPr/>
          </p:nvSpPr>
          <p:spPr>
            <a:xfrm>
              <a:off x="5918453" y="3099053"/>
              <a:ext cx="207010" cy="0"/>
            </a:xfrm>
            <a:custGeom>
              <a:rect b="b" l="l" r="r" t="t"/>
              <a:pathLst>
                <a:path extrusionOk="0" h="120000"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61"/>
            <p:cNvSpPr/>
            <p:nvPr/>
          </p:nvSpPr>
          <p:spPr>
            <a:xfrm>
              <a:off x="6123431" y="3049523"/>
              <a:ext cx="100965" cy="100330"/>
            </a:xfrm>
            <a:custGeom>
              <a:rect b="b" l="l" r="r" t="t"/>
              <a:pathLst>
                <a:path extrusionOk="0" h="100330" w="100964">
                  <a:moveTo>
                    <a:pt x="100584" y="50291"/>
                  </a:moveTo>
                  <a:lnTo>
                    <a:pt x="0" y="0"/>
                  </a:lnTo>
                  <a:lnTo>
                    <a:pt x="0" y="99822"/>
                  </a:lnTo>
                  <a:lnTo>
                    <a:pt x="100584" y="50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5" name="Google Shape;885;p61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2"/>
          <p:cNvSpPr/>
          <p:nvPr/>
        </p:nvSpPr>
        <p:spPr>
          <a:xfrm>
            <a:off x="685800" y="609600"/>
            <a:ext cx="7772400" cy="762000"/>
          </a:xfrm>
          <a:custGeom>
            <a:rect b="b" l="l" r="r" t="t"/>
            <a:pathLst>
              <a:path extrusionOk="0" h="762000" w="7772400">
                <a:moveTo>
                  <a:pt x="7772400" y="762000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200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62"/>
          <p:cNvSpPr txBox="1"/>
          <p:nvPr/>
        </p:nvSpPr>
        <p:spPr>
          <a:xfrm>
            <a:off x="3049777" y="510794"/>
            <a:ext cx="30448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Boundary Descriptors: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62"/>
          <p:cNvSpPr txBox="1"/>
          <p:nvPr>
            <p:ph type="title"/>
          </p:nvPr>
        </p:nvSpPr>
        <p:spPr>
          <a:xfrm>
            <a:off x="2031745" y="872744"/>
            <a:ext cx="508127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Absolute Curvature</a:t>
            </a:r>
            <a:endParaRPr/>
          </a:p>
        </p:txBody>
      </p:sp>
      <p:sp>
        <p:nvSpPr>
          <p:cNvPr id="893" name="Google Shape;893;p62"/>
          <p:cNvSpPr txBox="1"/>
          <p:nvPr/>
        </p:nvSpPr>
        <p:spPr>
          <a:xfrm>
            <a:off x="765301" y="1468627"/>
            <a:ext cx="6604634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descriptor is a measure of 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total  absolute curvature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object: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62"/>
          <p:cNvSpPr txBox="1"/>
          <p:nvPr/>
        </p:nvSpPr>
        <p:spPr>
          <a:xfrm>
            <a:off x="1222502" y="3423920"/>
            <a:ext cx="71386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minimum value is found for all convex objects.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62"/>
          <p:cNvSpPr/>
          <p:nvPr/>
        </p:nvSpPr>
        <p:spPr>
          <a:xfrm>
            <a:off x="4114800" y="2783585"/>
            <a:ext cx="0" cy="389890"/>
          </a:xfrm>
          <a:custGeom>
            <a:rect b="b" l="l" r="r" t="t"/>
            <a:pathLst>
              <a:path extrusionOk="0" h="389889" w="120000">
                <a:moveTo>
                  <a:pt x="0" y="0"/>
                </a:moveTo>
                <a:lnTo>
                  <a:pt x="0" y="389382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62"/>
          <p:cNvSpPr/>
          <p:nvPr/>
        </p:nvSpPr>
        <p:spPr>
          <a:xfrm>
            <a:off x="4789932" y="2783585"/>
            <a:ext cx="0" cy="389890"/>
          </a:xfrm>
          <a:custGeom>
            <a:rect b="b" l="l" r="r" t="t"/>
            <a:pathLst>
              <a:path extrusionOk="0" h="389889" w="120000">
                <a:moveTo>
                  <a:pt x="0" y="0"/>
                </a:moveTo>
                <a:lnTo>
                  <a:pt x="0" y="389382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62"/>
          <p:cNvSpPr txBox="1"/>
          <p:nvPr/>
        </p:nvSpPr>
        <p:spPr>
          <a:xfrm>
            <a:off x="3513073" y="2744653"/>
            <a:ext cx="154305" cy="4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62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9" name="Google Shape;899;p62"/>
          <p:cNvSpPr txBox="1"/>
          <p:nvPr/>
        </p:nvSpPr>
        <p:spPr>
          <a:xfrm>
            <a:off x="4119109" y="2707503"/>
            <a:ext cx="666115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</a:t>
            </a:r>
            <a:r>
              <a:rPr i="1"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62"/>
          <p:cNvSpPr txBox="1"/>
          <p:nvPr/>
        </p:nvSpPr>
        <p:spPr>
          <a:xfrm>
            <a:off x="5116830" y="2787522"/>
            <a:ext cx="1336675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aseline="30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30000" lang="en-US" sz="39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</a:t>
            </a:r>
            <a:r>
              <a:rPr baseline="30000" i="1" lang="en-US" sz="39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62"/>
          <p:cNvSpPr txBox="1"/>
          <p:nvPr/>
        </p:nvSpPr>
        <p:spPr>
          <a:xfrm>
            <a:off x="3820159" y="2535864"/>
            <a:ext cx="12827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62"/>
          <p:cNvSpPr txBox="1"/>
          <p:nvPr/>
        </p:nvSpPr>
        <p:spPr>
          <a:xfrm>
            <a:off x="3730252" y="3163001"/>
            <a:ext cx="34734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2"/>
          <p:cNvSpPr txBox="1"/>
          <p:nvPr/>
        </p:nvSpPr>
        <p:spPr>
          <a:xfrm>
            <a:off x="2510027" y="2787522"/>
            <a:ext cx="633095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κ</a:t>
            </a:r>
            <a:r>
              <a:rPr baseline="30000" i="1" lang="en-US" sz="39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62"/>
          <p:cNvSpPr txBox="1"/>
          <p:nvPr/>
        </p:nvSpPr>
        <p:spPr>
          <a:xfrm>
            <a:off x="3241039" y="2725675"/>
            <a:ext cx="201295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05" name="Google Shape;905;p62"/>
          <p:cNvSpPr txBox="1"/>
          <p:nvPr/>
        </p:nvSpPr>
        <p:spPr>
          <a:xfrm>
            <a:off x="6545303" y="2725675"/>
            <a:ext cx="51562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06" name="Google Shape;906;p62"/>
          <p:cNvSpPr txBox="1"/>
          <p:nvPr/>
        </p:nvSpPr>
        <p:spPr>
          <a:xfrm>
            <a:off x="3705859" y="2639060"/>
            <a:ext cx="367665" cy="600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3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2" name="Google Shape;912;p63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Moment Analysis</a:t>
            </a:r>
            <a:endParaRPr/>
          </a:p>
        </p:txBody>
      </p:sp>
      <p:sp>
        <p:nvSpPr>
          <p:cNvPr id="913" name="Google Shape;913;p63"/>
          <p:cNvSpPr txBox="1"/>
          <p:nvPr/>
        </p:nvSpPr>
        <p:spPr>
          <a:xfrm>
            <a:off x="765301" y="1468627"/>
            <a:ext cx="7258684" cy="285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22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evaluation of moments represents a  systematic method of shape analysis.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2108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commonly used region attributes are  calculated from the three low-order moments.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of the low-order moments allows the  calculation of the central moments, normalised  central moments, and moment invariants.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4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9" name="Google Shape;919;p6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Spatial Moments</a:t>
            </a:r>
            <a:endParaRPr/>
          </a:p>
        </p:txBody>
      </p:sp>
      <p:sp>
        <p:nvSpPr>
          <p:cNvPr id="920" name="Google Shape;920;p64"/>
          <p:cNvSpPr txBox="1"/>
          <p:nvPr/>
        </p:nvSpPr>
        <p:spPr>
          <a:xfrm>
            <a:off x="739909" y="3007091"/>
            <a:ext cx="7486015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0365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zero</a:t>
            </a:r>
            <a:r>
              <a:rPr baseline="30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-order moment </a:t>
            </a:r>
            <a:r>
              <a:rPr i="1"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lang="en-US" sz="28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00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simply  represents the sum of the pixels contained in  an object and gives a measure of the area  (because x</a:t>
            </a:r>
            <a:r>
              <a:rPr baseline="30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=y</a:t>
            </a:r>
            <a:r>
              <a:rPr baseline="30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64"/>
          <p:cNvSpPr txBox="1"/>
          <p:nvPr/>
        </p:nvSpPr>
        <p:spPr>
          <a:xfrm>
            <a:off x="2159779" y="2405857"/>
            <a:ext cx="23304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pq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64"/>
          <p:cNvSpPr txBox="1"/>
          <p:nvPr/>
        </p:nvSpPr>
        <p:spPr>
          <a:xfrm>
            <a:off x="739901" y="1262870"/>
            <a:ext cx="5969635" cy="986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8425">
            <a:spAutoFit/>
          </a:bodyPr>
          <a:lstStyle/>
          <a:p>
            <a:pPr indent="-342900" lvl="0" marL="3803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define the (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p,q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-order moment: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106170" rtl="0" algn="ctr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4"/>
          <p:cNvSpPr txBox="1"/>
          <p:nvPr/>
        </p:nvSpPr>
        <p:spPr>
          <a:xfrm>
            <a:off x="2789194" y="2628062"/>
            <a:ext cx="75628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64"/>
          <p:cNvSpPr txBox="1"/>
          <p:nvPr/>
        </p:nvSpPr>
        <p:spPr>
          <a:xfrm>
            <a:off x="4473194" y="2192176"/>
            <a:ext cx="244221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	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0,1,2,...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64"/>
          <p:cNvSpPr txBox="1"/>
          <p:nvPr/>
        </p:nvSpPr>
        <p:spPr>
          <a:xfrm>
            <a:off x="1866900" y="2032508"/>
            <a:ext cx="239839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∑∑</a:t>
            </a:r>
            <a:r>
              <a:rPr baseline="-25000" lang="en-US" sz="5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5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Spatial Moments</a:t>
            </a:r>
            <a:endParaRPr/>
          </a:p>
        </p:txBody>
      </p:sp>
      <p:sp>
        <p:nvSpPr>
          <p:cNvPr id="931" name="Google Shape;931;p65"/>
          <p:cNvSpPr txBox="1"/>
          <p:nvPr/>
        </p:nvSpPr>
        <p:spPr>
          <a:xfrm>
            <a:off x="739901" y="1468627"/>
            <a:ext cx="7649209" cy="32816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0365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first-order moments in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lang="en-US" sz="28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lang="en-US" sz="28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normalised by the area can be used to  specify the location of an object: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81050" marR="254634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centre of gravity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0" i="1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centroid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object is a  measure of the object’s location in the image.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81050" marR="65913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two components, denoting the row and  column positions of the point of balance of the  object.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65"/>
          <p:cNvSpPr/>
          <p:nvPr/>
        </p:nvSpPr>
        <p:spPr>
          <a:xfrm>
            <a:off x="4180332" y="5029200"/>
            <a:ext cx="160020" cy="0"/>
          </a:xfrm>
          <a:custGeom>
            <a:rect b="b" l="l" r="r" t="t"/>
            <a:pathLst>
              <a:path extrusionOk="0" h="120000" w="160020">
                <a:moveTo>
                  <a:pt x="0" y="0"/>
                </a:moveTo>
                <a:lnTo>
                  <a:pt x="160019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65"/>
          <p:cNvSpPr/>
          <p:nvPr/>
        </p:nvSpPr>
        <p:spPr>
          <a:xfrm>
            <a:off x="4482846" y="5029200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7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65"/>
          <p:cNvSpPr txBox="1"/>
          <p:nvPr/>
        </p:nvSpPr>
        <p:spPr>
          <a:xfrm>
            <a:off x="4007611" y="4837935"/>
            <a:ext cx="78422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lang="en-US" sz="3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3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sz="33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35" name="Google Shape;935;p65"/>
          <p:cNvSpPr/>
          <p:nvPr/>
        </p:nvSpPr>
        <p:spPr>
          <a:xfrm>
            <a:off x="5295900" y="5174741"/>
            <a:ext cx="532130" cy="0"/>
          </a:xfrm>
          <a:custGeom>
            <a:rect b="b" l="l" r="r" t="t"/>
            <a:pathLst>
              <a:path extrusionOk="0" h="120000" w="532129">
                <a:moveTo>
                  <a:pt x="0" y="0"/>
                </a:moveTo>
                <a:lnTo>
                  <a:pt x="531876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65"/>
          <p:cNvSpPr/>
          <p:nvPr/>
        </p:nvSpPr>
        <p:spPr>
          <a:xfrm>
            <a:off x="5977128" y="5174741"/>
            <a:ext cx="532130" cy="0"/>
          </a:xfrm>
          <a:custGeom>
            <a:rect b="b" l="l" r="r" t="t"/>
            <a:pathLst>
              <a:path extrusionOk="0" h="120000" w="532129">
                <a:moveTo>
                  <a:pt x="0" y="0"/>
                </a:moveTo>
                <a:lnTo>
                  <a:pt x="531876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65"/>
          <p:cNvSpPr txBox="1"/>
          <p:nvPr/>
        </p:nvSpPr>
        <p:spPr>
          <a:xfrm>
            <a:off x="5549900" y="4927660"/>
            <a:ext cx="233045" cy="246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65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9" name="Google Shape;939;p65"/>
          <p:cNvSpPr txBox="1"/>
          <p:nvPr/>
        </p:nvSpPr>
        <p:spPr>
          <a:xfrm>
            <a:off x="6250119" y="4927660"/>
            <a:ext cx="233045" cy="246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5"/>
          <p:cNvSpPr txBox="1"/>
          <p:nvPr/>
        </p:nvSpPr>
        <p:spPr>
          <a:xfrm>
            <a:off x="2530094" y="4922422"/>
            <a:ext cx="252412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centroid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41" name="Google Shape;941;p65"/>
          <p:cNvSpPr txBox="1"/>
          <p:nvPr/>
        </p:nvSpPr>
        <p:spPr>
          <a:xfrm>
            <a:off x="5843860" y="4922422"/>
            <a:ext cx="11430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5"/>
          <p:cNvSpPr txBox="1"/>
          <p:nvPr/>
        </p:nvSpPr>
        <p:spPr>
          <a:xfrm>
            <a:off x="5303773" y="4713985"/>
            <a:ext cx="979805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5"/>
          <p:cNvSpPr txBox="1"/>
          <p:nvPr/>
        </p:nvSpPr>
        <p:spPr>
          <a:xfrm>
            <a:off x="5979662" y="5174241"/>
            <a:ext cx="290830" cy="407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5"/>
          <p:cNvSpPr txBox="1"/>
          <p:nvPr/>
        </p:nvSpPr>
        <p:spPr>
          <a:xfrm>
            <a:off x="5111750" y="4699156"/>
            <a:ext cx="157924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45" name="Google Shape;945;p65"/>
          <p:cNvSpPr txBox="1"/>
          <p:nvPr/>
        </p:nvSpPr>
        <p:spPr>
          <a:xfrm>
            <a:off x="5086350" y="4986424"/>
            <a:ext cx="52832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aseline="-25000" sz="3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5"/>
          <p:cNvSpPr txBox="1"/>
          <p:nvPr/>
        </p:nvSpPr>
        <p:spPr>
          <a:xfrm>
            <a:off x="6543055" y="4986424"/>
            <a:ext cx="14795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47" name="Google Shape;947;p65"/>
          <p:cNvSpPr txBox="1"/>
          <p:nvPr/>
        </p:nvSpPr>
        <p:spPr>
          <a:xfrm>
            <a:off x="5111750" y="5255421"/>
            <a:ext cx="157924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	00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6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Spatial Moments</a:t>
            </a:r>
            <a:endParaRPr/>
          </a:p>
        </p:txBody>
      </p:sp>
      <p:grpSp>
        <p:nvGrpSpPr>
          <p:cNvPr id="953" name="Google Shape;953;p66"/>
          <p:cNvGrpSpPr/>
          <p:nvPr/>
        </p:nvGrpSpPr>
        <p:grpSpPr>
          <a:xfrm>
            <a:off x="2500122" y="2393442"/>
            <a:ext cx="4155948" cy="2915158"/>
            <a:chOff x="2500122" y="2393442"/>
            <a:chExt cx="4155948" cy="2915158"/>
          </a:xfrm>
        </p:grpSpPr>
        <p:sp>
          <p:nvSpPr>
            <p:cNvPr id="954" name="Google Shape;954;p66"/>
            <p:cNvSpPr/>
            <p:nvPr/>
          </p:nvSpPr>
          <p:spPr>
            <a:xfrm>
              <a:off x="3255617" y="2499738"/>
              <a:ext cx="3099904" cy="23075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66"/>
            <p:cNvSpPr/>
            <p:nvPr/>
          </p:nvSpPr>
          <p:spPr>
            <a:xfrm>
              <a:off x="2564130" y="2393442"/>
              <a:ext cx="4091940" cy="2833370"/>
            </a:xfrm>
            <a:custGeom>
              <a:rect b="b" l="l" r="r" t="t"/>
              <a:pathLst>
                <a:path extrusionOk="0" h="2833370" w="4091940">
                  <a:moveTo>
                    <a:pt x="0" y="2833116"/>
                  </a:moveTo>
                  <a:lnTo>
                    <a:pt x="409194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66"/>
            <p:cNvSpPr/>
            <p:nvPr/>
          </p:nvSpPr>
          <p:spPr>
            <a:xfrm>
              <a:off x="2549652" y="4441698"/>
              <a:ext cx="0" cy="816610"/>
            </a:xfrm>
            <a:custGeom>
              <a:rect b="b" l="l" r="r" t="t"/>
              <a:pathLst>
                <a:path extrusionOk="0" h="816610" w="120000">
                  <a:moveTo>
                    <a:pt x="0" y="0"/>
                  </a:moveTo>
                  <a:lnTo>
                    <a:pt x="0" y="81610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66"/>
            <p:cNvSpPr/>
            <p:nvPr/>
          </p:nvSpPr>
          <p:spPr>
            <a:xfrm>
              <a:off x="2500122" y="4343400"/>
              <a:ext cx="100330" cy="100965"/>
            </a:xfrm>
            <a:custGeom>
              <a:rect b="b" l="l" r="r" t="t"/>
              <a:pathLst>
                <a:path extrusionOk="0" h="100964" w="100330">
                  <a:moveTo>
                    <a:pt x="99821" y="100584"/>
                  </a:moveTo>
                  <a:lnTo>
                    <a:pt x="49529" y="0"/>
                  </a:lnTo>
                  <a:lnTo>
                    <a:pt x="0" y="100584"/>
                  </a:lnTo>
                  <a:lnTo>
                    <a:pt x="99821" y="1005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66"/>
            <p:cNvSpPr/>
            <p:nvPr/>
          </p:nvSpPr>
          <p:spPr>
            <a:xfrm>
              <a:off x="2549652" y="5257800"/>
              <a:ext cx="1045210" cy="0"/>
            </a:xfrm>
            <a:custGeom>
              <a:rect b="b" l="l" r="r" t="t"/>
              <a:pathLst>
                <a:path extrusionOk="0" h="120000" w="1045210">
                  <a:moveTo>
                    <a:pt x="0" y="0"/>
                  </a:moveTo>
                  <a:lnTo>
                    <a:pt x="10447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66"/>
            <p:cNvSpPr/>
            <p:nvPr/>
          </p:nvSpPr>
          <p:spPr>
            <a:xfrm>
              <a:off x="3592830" y="5208270"/>
              <a:ext cx="100330" cy="100330"/>
            </a:xfrm>
            <a:custGeom>
              <a:rect b="b" l="l" r="r" t="t"/>
              <a:pathLst>
                <a:path extrusionOk="0" h="100329" w="100329">
                  <a:moveTo>
                    <a:pt x="99822" y="49529"/>
                  </a:moveTo>
                  <a:lnTo>
                    <a:pt x="0" y="0"/>
                  </a:lnTo>
                  <a:lnTo>
                    <a:pt x="0" y="99821"/>
                  </a:lnTo>
                  <a:lnTo>
                    <a:pt x="99822" y="49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0" name="Google Shape;960;p66"/>
          <p:cNvSpPr txBox="1"/>
          <p:nvPr/>
        </p:nvSpPr>
        <p:spPr>
          <a:xfrm>
            <a:off x="3052841" y="4833589"/>
            <a:ext cx="646430" cy="749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66"/>
          <p:cNvSpPr txBox="1"/>
          <p:nvPr/>
        </p:nvSpPr>
        <p:spPr>
          <a:xfrm>
            <a:off x="2340363" y="4216392"/>
            <a:ext cx="1397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2" name="Google Shape;962;p66"/>
          <p:cNvGrpSpPr/>
          <p:nvPr/>
        </p:nvGrpSpPr>
        <p:grpSpPr>
          <a:xfrm>
            <a:off x="4643628" y="3704082"/>
            <a:ext cx="1395984" cy="1083564"/>
            <a:chOff x="4643628" y="3704082"/>
            <a:chExt cx="1395984" cy="1083564"/>
          </a:xfrm>
        </p:grpSpPr>
        <p:sp>
          <p:nvSpPr>
            <p:cNvPr id="963" name="Google Shape;963;p66"/>
            <p:cNvSpPr/>
            <p:nvPr/>
          </p:nvSpPr>
          <p:spPr>
            <a:xfrm>
              <a:off x="4643628" y="3704082"/>
              <a:ext cx="85344" cy="853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66"/>
            <p:cNvSpPr/>
            <p:nvPr/>
          </p:nvSpPr>
          <p:spPr>
            <a:xfrm>
              <a:off x="4737354" y="3797046"/>
              <a:ext cx="914400" cy="990600"/>
            </a:xfrm>
            <a:custGeom>
              <a:rect b="b" l="l" r="r" t="t"/>
              <a:pathLst>
                <a:path extrusionOk="0" h="990600" w="914400">
                  <a:moveTo>
                    <a:pt x="0" y="0"/>
                  </a:moveTo>
                  <a:lnTo>
                    <a:pt x="914400" y="99059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66"/>
            <p:cNvSpPr/>
            <p:nvPr/>
          </p:nvSpPr>
          <p:spPr>
            <a:xfrm>
              <a:off x="5750052" y="4712970"/>
              <a:ext cx="289560" cy="0"/>
            </a:xfrm>
            <a:custGeom>
              <a:rect b="b" l="l" r="r" t="t"/>
              <a:pathLst>
                <a:path extrusionOk="0" h="120000" w="289560">
                  <a:moveTo>
                    <a:pt x="0" y="0"/>
                  </a:moveTo>
                  <a:lnTo>
                    <a:pt x="100584" y="0"/>
                  </a:lnTo>
                </a:path>
                <a:path extrusionOk="0" h="120000" w="289560">
                  <a:moveTo>
                    <a:pt x="189737" y="0"/>
                  </a:moveTo>
                  <a:lnTo>
                    <a:pt x="289560" y="0"/>
                  </a:lnTo>
                </a:path>
              </a:pathLst>
            </a:custGeom>
            <a:noFill/>
            <a:ln cap="flat" cmpd="sng" w="9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6" name="Google Shape;966;p66"/>
          <p:cNvSpPr txBox="1"/>
          <p:nvPr/>
        </p:nvSpPr>
        <p:spPr>
          <a:xfrm>
            <a:off x="5726684" y="4641343"/>
            <a:ext cx="307975" cy="264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66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7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Moments</a:t>
            </a:r>
            <a:endParaRPr/>
          </a:p>
        </p:txBody>
      </p:sp>
      <p:sp>
        <p:nvSpPr>
          <p:cNvPr id="973" name="Google Shape;973;p67"/>
          <p:cNvSpPr txBox="1"/>
          <p:nvPr/>
        </p:nvSpPr>
        <p:spPr>
          <a:xfrm>
            <a:off x="714501" y="1468627"/>
            <a:ext cx="6876415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05765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central moments</a:t>
            </a:r>
            <a:r>
              <a:rPr baseline="30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pq	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p+q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&gt;1)  represent descriptors of a region that are  normalised with respect to location.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67"/>
          <p:cNvSpPr/>
          <p:nvPr/>
        </p:nvSpPr>
        <p:spPr>
          <a:xfrm>
            <a:off x="3939540" y="3669791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8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67"/>
          <p:cNvSpPr/>
          <p:nvPr/>
        </p:nvSpPr>
        <p:spPr>
          <a:xfrm>
            <a:off x="5097779" y="3669791"/>
            <a:ext cx="160020" cy="0"/>
          </a:xfrm>
          <a:custGeom>
            <a:rect b="b" l="l" r="r" t="t"/>
            <a:pathLst>
              <a:path extrusionOk="0" h="120000"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noFill/>
          <a:ln cap="flat" cmpd="sng" w="159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67"/>
          <p:cNvSpPr txBox="1"/>
          <p:nvPr/>
        </p:nvSpPr>
        <p:spPr>
          <a:xfrm>
            <a:off x="5757926" y="3563776"/>
            <a:ext cx="171450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&gt;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7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8" name="Google Shape;978;p67"/>
          <p:cNvSpPr txBox="1"/>
          <p:nvPr/>
        </p:nvSpPr>
        <p:spPr>
          <a:xfrm>
            <a:off x="1873248" y="3777458"/>
            <a:ext cx="23304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pq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7"/>
          <p:cNvSpPr txBox="1"/>
          <p:nvPr/>
        </p:nvSpPr>
        <p:spPr>
          <a:xfrm>
            <a:off x="1648205" y="3374064"/>
            <a:ext cx="3902075" cy="8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847725" marR="0" rtl="0" algn="l">
              <a:lnSpc>
                <a:spcPct val="685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667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baseline="-25000" lang="en-US" sz="5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baseline="-25000" lang="en-US" sz="5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baseline="30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66775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8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Normalised Central Moments</a:t>
            </a:r>
            <a:endParaRPr/>
          </a:p>
        </p:txBody>
      </p:sp>
      <p:sp>
        <p:nvSpPr>
          <p:cNvPr id="985" name="Google Shape;985;p68"/>
          <p:cNvSpPr txBox="1"/>
          <p:nvPr/>
        </p:nvSpPr>
        <p:spPr>
          <a:xfrm>
            <a:off x="739901" y="1468627"/>
            <a:ext cx="7503795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0365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central moments can be normalised with  respect to the zero</a:t>
            </a:r>
            <a:r>
              <a:rPr baseline="30000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moment to yield 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normalised central moment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8"/>
          <p:cNvSpPr/>
          <p:nvPr/>
        </p:nvSpPr>
        <p:spPr>
          <a:xfrm>
            <a:off x="4713732" y="2905505"/>
            <a:ext cx="129539" cy="403860"/>
          </a:xfrm>
          <a:custGeom>
            <a:rect b="b" l="l" r="r" t="t"/>
            <a:pathLst>
              <a:path extrusionOk="0" h="403860" w="129539">
                <a:moveTo>
                  <a:pt x="129539" y="0"/>
                </a:moveTo>
                <a:lnTo>
                  <a:pt x="0" y="40386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68"/>
          <p:cNvSpPr/>
          <p:nvPr/>
        </p:nvSpPr>
        <p:spPr>
          <a:xfrm>
            <a:off x="4901946" y="3469385"/>
            <a:ext cx="102235" cy="319405"/>
          </a:xfrm>
          <a:custGeom>
            <a:rect b="b" l="l" r="r" t="t"/>
            <a:pathLst>
              <a:path extrusionOk="0" h="319404" w="102235">
                <a:moveTo>
                  <a:pt x="102107" y="0"/>
                </a:moveTo>
                <a:lnTo>
                  <a:pt x="0" y="319277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68"/>
          <p:cNvSpPr txBox="1"/>
          <p:nvPr/>
        </p:nvSpPr>
        <p:spPr>
          <a:xfrm>
            <a:off x="3606038" y="3075344"/>
            <a:ext cx="168021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pq	pq	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8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0" name="Google Shape;990;p68"/>
          <p:cNvSpPr txBox="1"/>
          <p:nvPr/>
        </p:nvSpPr>
        <p:spPr>
          <a:xfrm>
            <a:off x="4837890" y="2698324"/>
            <a:ext cx="358140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i="1"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endParaRPr sz="1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91" name="Google Shape;991;p68"/>
          <p:cNvSpPr txBox="1"/>
          <p:nvPr/>
        </p:nvSpPr>
        <p:spPr>
          <a:xfrm>
            <a:off x="3406394" y="2842342"/>
            <a:ext cx="1028065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92" name="Google Shape;992;p68"/>
          <p:cNvSpPr txBox="1"/>
          <p:nvPr/>
        </p:nvSpPr>
        <p:spPr>
          <a:xfrm>
            <a:off x="739893" y="3285411"/>
            <a:ext cx="7255509" cy="305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500">
            <a:spAutoFit/>
          </a:bodyPr>
          <a:lstStyle/>
          <a:p>
            <a:pPr indent="0" lvl="0" marL="26943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γ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2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1000" marR="156210" rtl="0" algn="l">
              <a:lnSpc>
                <a:spcPct val="97500"/>
              </a:lnSpc>
              <a:spcBef>
                <a:spcPts val="7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commonly normalised central  moment is </a:t>
            </a:r>
            <a:r>
              <a:rPr i="1" lang="en-US" sz="2950">
                <a:solidFill>
                  <a:srgbClr val="33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i="1" lang="en-US" sz="195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first central moment in x  and y.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81050" marR="304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This provides a measure of the deviation from a  circular region shape. A value close to zero  describes a region that is close to circular.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9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8" name="Google Shape;998;p69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Moments</a:t>
            </a:r>
            <a:endParaRPr/>
          </a:p>
        </p:txBody>
      </p:sp>
      <p:sp>
        <p:nvSpPr>
          <p:cNvPr id="999" name="Google Shape;999;p69"/>
          <p:cNvSpPr txBox="1"/>
          <p:nvPr/>
        </p:nvSpPr>
        <p:spPr>
          <a:xfrm>
            <a:off x="739901" y="1380020"/>
            <a:ext cx="7606030" cy="2722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-342900" lvl="0" marL="3803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moments are translation invariant: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81050" marR="76835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two objects that are identical except for having  different centroids, will have identical values of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8041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moments are not rotationally invarian</a:t>
            </a:r>
            <a:r>
              <a:rPr b="0" baseline="-25000" i="1" lang="en-US" sz="3975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1" lang="en-US" sz="21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pq</a:t>
            </a:r>
            <a:endParaRPr b="0" baseline="-25000" i="0" sz="21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036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moments are not rotationally invariant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79" lvl="1" marL="677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will change if an object is rotated.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7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 Descriptors</a:t>
            </a:r>
            <a:endParaRPr/>
          </a:p>
        </p:txBody>
      </p:sp>
      <p:sp>
        <p:nvSpPr>
          <p:cNvPr id="93" name="Google Shape;93;p7"/>
          <p:cNvSpPr txBox="1"/>
          <p:nvPr/>
        </p:nvSpPr>
        <p:spPr>
          <a:xfrm>
            <a:off x="765301" y="1380020"/>
            <a:ext cx="7599045" cy="251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shape descriptors?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 descriptors describe specific characteristics  regarding the geometry of a particular feature.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445134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shape descriptors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shape features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some set of numbers that are produced to  describe a given shape.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0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5" name="Google Shape;1005;p70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Moments</a:t>
            </a:r>
            <a:endParaRPr/>
          </a:p>
        </p:txBody>
      </p:sp>
      <p:sp>
        <p:nvSpPr>
          <p:cNvPr id="1006" name="Google Shape;1006;p70"/>
          <p:cNvSpPr txBox="1"/>
          <p:nvPr/>
        </p:nvSpPr>
        <p:spPr>
          <a:xfrm>
            <a:off x="765301" y="1433575"/>
            <a:ext cx="6014720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second-order central moments: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70"/>
          <p:cNvSpPr txBox="1"/>
          <p:nvPr/>
        </p:nvSpPr>
        <p:spPr>
          <a:xfrm>
            <a:off x="739901" y="2843291"/>
            <a:ext cx="761555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342900" lvl="0" marL="381000" marR="61087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second-order moments measure how  dispersed the pixels in an object are from  their centroid: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835" lvl="1" marL="825500" marR="0" rtl="0" algn="l">
              <a:lnSpc>
                <a:spcPct val="782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</a:pPr>
            <a:r>
              <a:rPr b="0" baseline="30000" i="1" lang="en-US" sz="405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baseline="-25000" i="0" lang="en-US" sz="21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measures the object’s spread over rows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835" lvl="1" marL="825500" marR="0" rtl="0" algn="l">
              <a:lnSpc>
                <a:spcPct val="79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</a:pPr>
            <a:r>
              <a:rPr b="0" baseline="30000" i="1" lang="en-US" sz="405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baseline="-25000" i="0" lang="en-US" sz="21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measures the object’s spread over columns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81050" marR="30480" rtl="0" algn="just">
              <a:lnSpc>
                <a:spcPct val="873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baseline="30000" i="1" lang="en-US" sz="405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="0" i="0" lang="en-US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</a:t>
            </a:r>
            <a:r>
              <a:rPr b="0" baseline="3000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cross-product term representing spread 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direction in which both row and column indices  increase.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70"/>
          <p:cNvSpPr txBox="1"/>
          <p:nvPr/>
        </p:nvSpPr>
        <p:spPr>
          <a:xfrm>
            <a:off x="1291836" y="2361171"/>
            <a:ext cx="10934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	20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70"/>
          <p:cNvSpPr txBox="1"/>
          <p:nvPr/>
        </p:nvSpPr>
        <p:spPr>
          <a:xfrm>
            <a:off x="3612016" y="2361171"/>
            <a:ext cx="108775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	02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70"/>
          <p:cNvSpPr txBox="1"/>
          <p:nvPr/>
        </p:nvSpPr>
        <p:spPr>
          <a:xfrm>
            <a:off x="2985767" y="2611862"/>
            <a:ext cx="499681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	00	00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0"/>
          <p:cNvSpPr txBox="1"/>
          <p:nvPr/>
        </p:nvSpPr>
        <p:spPr>
          <a:xfrm>
            <a:off x="2696210" y="1794715"/>
            <a:ext cx="280289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baseline="-25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0"/>
          <p:cNvSpPr txBox="1"/>
          <p:nvPr/>
        </p:nvSpPr>
        <p:spPr>
          <a:xfrm>
            <a:off x="7269738" y="1937971"/>
            <a:ext cx="76073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70"/>
          <p:cNvSpPr txBox="1"/>
          <p:nvPr/>
        </p:nvSpPr>
        <p:spPr>
          <a:xfrm>
            <a:off x="1099058" y="2129405"/>
            <a:ext cx="108331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0"/>
          <p:cNvSpPr txBox="1"/>
          <p:nvPr/>
        </p:nvSpPr>
        <p:spPr>
          <a:xfrm>
            <a:off x="2728225" y="2398233"/>
            <a:ext cx="29083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0"/>
          <p:cNvSpPr txBox="1"/>
          <p:nvPr/>
        </p:nvSpPr>
        <p:spPr>
          <a:xfrm>
            <a:off x="5040139" y="2398233"/>
            <a:ext cx="274320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70"/>
          <p:cNvSpPr txBox="1"/>
          <p:nvPr/>
        </p:nvSpPr>
        <p:spPr>
          <a:xfrm>
            <a:off x="2439406" y="2017983"/>
            <a:ext cx="85725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 u="sng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</a:t>
            </a: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70"/>
          <p:cNvSpPr txBox="1"/>
          <p:nvPr/>
        </p:nvSpPr>
        <p:spPr>
          <a:xfrm>
            <a:off x="3423056" y="2129405"/>
            <a:ext cx="107759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70"/>
          <p:cNvSpPr txBox="1"/>
          <p:nvPr/>
        </p:nvSpPr>
        <p:spPr>
          <a:xfrm>
            <a:off x="4750781" y="2017983"/>
            <a:ext cx="81788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 u="sng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</a:t>
            </a: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70"/>
          <p:cNvSpPr txBox="1"/>
          <p:nvPr/>
        </p:nvSpPr>
        <p:spPr>
          <a:xfrm>
            <a:off x="5696544" y="2208659"/>
            <a:ext cx="128079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70"/>
          <p:cNvSpPr txBox="1"/>
          <p:nvPr/>
        </p:nvSpPr>
        <p:spPr>
          <a:xfrm>
            <a:off x="6979106" y="2017983"/>
            <a:ext cx="127571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 u="sng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</a:t>
            </a: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	01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71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6" name="Google Shape;1026;p71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Principal Axes</a:t>
            </a:r>
            <a:endParaRPr/>
          </a:p>
        </p:txBody>
      </p:sp>
      <p:sp>
        <p:nvSpPr>
          <p:cNvPr id="1027" name="Google Shape;1027;p71"/>
          <p:cNvSpPr txBox="1"/>
          <p:nvPr/>
        </p:nvSpPr>
        <p:spPr>
          <a:xfrm>
            <a:off x="765301" y="1468627"/>
            <a:ext cx="7595870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 axes of an object can be uniquely  defined as segments of lines crossing each  other orthogonally in the centroid of the object  and representing the directions with zero  cross-correlation. This way, a contour is seen  as an realization of a statistical distribution.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2"/>
          <p:cNvSpPr txBox="1"/>
          <p:nvPr/>
        </p:nvSpPr>
        <p:spPr>
          <a:xfrm>
            <a:off x="8156702" y="6274561"/>
            <a:ext cx="22225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72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Principal Axes</a:t>
            </a:r>
            <a:endParaRPr/>
          </a:p>
        </p:txBody>
      </p:sp>
      <p:sp>
        <p:nvSpPr>
          <p:cNvPr id="1034" name="Google Shape;1034;p72"/>
          <p:cNvSpPr txBox="1"/>
          <p:nvPr/>
        </p:nvSpPr>
        <p:spPr>
          <a:xfrm>
            <a:off x="765301" y="1468627"/>
            <a:ext cx="7571740" cy="2160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Principal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(major and minor)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axes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defined  to be those axes that pass through the  centroid, about which the moment of inertia of  the region is, respectively maximal or  minimal.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2"/>
          <p:cNvSpPr txBox="1"/>
          <p:nvPr/>
        </p:nvSpPr>
        <p:spPr>
          <a:xfrm>
            <a:off x="1222502" y="5142991"/>
            <a:ext cx="6854190" cy="156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is measured clockwise, with the horizontal  direction taken as zero.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14097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This can be used to find the minimum bounding  box.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2"/>
          <p:cNvSpPr txBox="1"/>
          <p:nvPr/>
        </p:nvSpPr>
        <p:spPr>
          <a:xfrm>
            <a:off x="4684267" y="3953747"/>
            <a:ext cx="125031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11	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72"/>
          <p:cNvSpPr txBox="1"/>
          <p:nvPr/>
        </p:nvSpPr>
        <p:spPr>
          <a:xfrm>
            <a:off x="3633470" y="3965183"/>
            <a:ext cx="15240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72"/>
          <p:cNvSpPr txBox="1"/>
          <p:nvPr/>
        </p:nvSpPr>
        <p:spPr>
          <a:xfrm>
            <a:off x="3654049" y="4180827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72"/>
          <p:cNvSpPr txBox="1"/>
          <p:nvPr/>
        </p:nvSpPr>
        <p:spPr>
          <a:xfrm>
            <a:off x="4277359" y="3937742"/>
            <a:ext cx="22860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72"/>
          <p:cNvSpPr txBox="1"/>
          <p:nvPr/>
        </p:nvSpPr>
        <p:spPr>
          <a:xfrm>
            <a:off x="1197102" y="3647732"/>
            <a:ext cx="491172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orientation of the m</a:t>
            </a: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⎡</a:t>
            </a:r>
            <a:r>
              <a:rPr baseline="-25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ajo</a:t>
            </a:r>
            <a:r>
              <a:rPr baseline="-25000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axis:</a:t>
            </a: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⎤</a:t>
            </a:r>
            <a:endParaRPr baseline="-25000"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41" name="Google Shape;1041;p72"/>
          <p:cNvSpPr txBox="1"/>
          <p:nvPr/>
        </p:nvSpPr>
        <p:spPr>
          <a:xfrm>
            <a:off x="3058934" y="3928159"/>
            <a:ext cx="124015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72"/>
          <p:cNvSpPr txBox="1"/>
          <p:nvPr/>
        </p:nvSpPr>
        <p:spPr>
          <a:xfrm>
            <a:off x="4542535" y="4026613"/>
            <a:ext cx="14795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43" name="Google Shape;1043;p72"/>
          <p:cNvSpPr txBox="1"/>
          <p:nvPr/>
        </p:nvSpPr>
        <p:spPr>
          <a:xfrm>
            <a:off x="5935471" y="4026613"/>
            <a:ext cx="14795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44" name="Google Shape;1044;p72"/>
          <p:cNvSpPr txBox="1"/>
          <p:nvPr/>
        </p:nvSpPr>
        <p:spPr>
          <a:xfrm>
            <a:off x="4708645" y="4179631"/>
            <a:ext cx="96393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45" name="Google Shape;1045;p72"/>
          <p:cNvSpPr txBox="1"/>
          <p:nvPr/>
        </p:nvSpPr>
        <p:spPr>
          <a:xfrm>
            <a:off x="4542535" y="4279597"/>
            <a:ext cx="154114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	02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73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73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Moment Invariants</a:t>
            </a:r>
            <a:endParaRPr/>
          </a:p>
        </p:txBody>
      </p:sp>
      <p:sp>
        <p:nvSpPr>
          <p:cNvPr id="1052" name="Google Shape;1052;p73"/>
          <p:cNvSpPr txBox="1"/>
          <p:nvPr/>
        </p:nvSpPr>
        <p:spPr>
          <a:xfrm>
            <a:off x="1222502" y="4217923"/>
            <a:ext cx="646049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-285750" lvl="0" marL="298450" marR="5080" rtl="0" algn="l">
              <a:lnSpc>
                <a:spcPct val="89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of these statistics is the moment of  inertia, a measure of how dispersed, in any  direction, the pixels in an object are from their  centroid.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306705" rtl="0" algn="l">
              <a:lnSpc>
                <a:spcPct val="107916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statistic measures whether this  dispersion is isotropic or directional.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73"/>
          <p:cNvSpPr txBox="1"/>
          <p:nvPr/>
        </p:nvSpPr>
        <p:spPr>
          <a:xfrm>
            <a:off x="4851643" y="3402237"/>
            <a:ext cx="28892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73"/>
          <p:cNvSpPr txBox="1"/>
          <p:nvPr/>
        </p:nvSpPr>
        <p:spPr>
          <a:xfrm>
            <a:off x="5805910" y="3699779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73"/>
          <p:cNvSpPr txBox="1"/>
          <p:nvPr/>
        </p:nvSpPr>
        <p:spPr>
          <a:xfrm>
            <a:off x="5768414" y="3923040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73"/>
          <p:cNvSpPr txBox="1"/>
          <p:nvPr/>
        </p:nvSpPr>
        <p:spPr>
          <a:xfrm>
            <a:off x="752601" y="1433575"/>
            <a:ext cx="6910705" cy="2106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-342900" lvl="0" marL="368300" marR="18034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Normalisation with respect to orientation  results in rotationally invariant moments.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68350" marR="17780" rtl="0" algn="l">
              <a:lnSpc>
                <a:spcPct val="107916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first two are the following functions of the  second-order central moments: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87070" rtl="0" algn="ctr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3"/>
          <p:cNvSpPr txBox="1"/>
          <p:nvPr/>
        </p:nvSpPr>
        <p:spPr>
          <a:xfrm>
            <a:off x="2917189" y="3598834"/>
            <a:ext cx="291719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4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7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Moment Invariants</a:t>
            </a:r>
            <a:endParaRPr/>
          </a:p>
        </p:txBody>
      </p:sp>
      <p:sp>
        <p:nvSpPr>
          <p:cNvPr id="1064" name="Google Shape;1064;p74"/>
          <p:cNvSpPr txBox="1"/>
          <p:nvPr/>
        </p:nvSpPr>
        <p:spPr>
          <a:xfrm>
            <a:off x="2913872" y="2403484"/>
            <a:ext cx="28892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74"/>
          <p:cNvSpPr txBox="1"/>
          <p:nvPr/>
        </p:nvSpPr>
        <p:spPr>
          <a:xfrm>
            <a:off x="5042939" y="3017651"/>
            <a:ext cx="28892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74"/>
          <p:cNvSpPr txBox="1"/>
          <p:nvPr/>
        </p:nvSpPr>
        <p:spPr>
          <a:xfrm>
            <a:off x="1017524" y="2110881"/>
            <a:ext cx="1812289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74"/>
          <p:cNvSpPr txBox="1"/>
          <p:nvPr/>
        </p:nvSpPr>
        <p:spPr>
          <a:xfrm>
            <a:off x="3867404" y="2700892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4"/>
          <p:cNvSpPr txBox="1"/>
          <p:nvPr/>
        </p:nvSpPr>
        <p:spPr>
          <a:xfrm>
            <a:off x="1188219" y="2924167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4"/>
          <p:cNvSpPr txBox="1"/>
          <p:nvPr/>
        </p:nvSpPr>
        <p:spPr>
          <a:xfrm>
            <a:off x="1965404" y="2924167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4"/>
          <p:cNvSpPr txBox="1"/>
          <p:nvPr/>
        </p:nvSpPr>
        <p:spPr>
          <a:xfrm>
            <a:off x="2676308" y="2924167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4"/>
          <p:cNvSpPr txBox="1"/>
          <p:nvPr/>
        </p:nvSpPr>
        <p:spPr>
          <a:xfrm>
            <a:off x="1017510" y="2600067"/>
            <a:ext cx="168592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72" name="Google Shape;1072;p74"/>
          <p:cNvSpPr txBox="1"/>
          <p:nvPr/>
        </p:nvSpPr>
        <p:spPr>
          <a:xfrm>
            <a:off x="3830683" y="2924167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4"/>
          <p:cNvSpPr txBox="1"/>
          <p:nvPr/>
        </p:nvSpPr>
        <p:spPr>
          <a:xfrm>
            <a:off x="3073918" y="3017651"/>
            <a:ext cx="28765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74"/>
          <p:cNvSpPr txBox="1"/>
          <p:nvPr/>
        </p:nvSpPr>
        <p:spPr>
          <a:xfrm>
            <a:off x="1185160" y="3537559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4"/>
          <p:cNvSpPr txBox="1"/>
          <p:nvPr/>
        </p:nvSpPr>
        <p:spPr>
          <a:xfrm>
            <a:off x="1962345" y="3537559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4"/>
          <p:cNvSpPr txBox="1"/>
          <p:nvPr/>
        </p:nvSpPr>
        <p:spPr>
          <a:xfrm>
            <a:off x="2835539" y="3537559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4"/>
          <p:cNvSpPr txBox="1"/>
          <p:nvPr/>
        </p:nvSpPr>
        <p:spPr>
          <a:xfrm>
            <a:off x="2903979" y="3631043"/>
            <a:ext cx="28892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74"/>
          <p:cNvSpPr txBox="1"/>
          <p:nvPr/>
        </p:nvSpPr>
        <p:spPr>
          <a:xfrm>
            <a:off x="1017504" y="3213476"/>
            <a:ext cx="185737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79" name="Google Shape;1079;p74"/>
          <p:cNvSpPr txBox="1"/>
          <p:nvPr/>
        </p:nvSpPr>
        <p:spPr>
          <a:xfrm>
            <a:off x="4117171" y="3537559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74"/>
          <p:cNvSpPr txBox="1"/>
          <p:nvPr/>
        </p:nvSpPr>
        <p:spPr>
          <a:xfrm>
            <a:off x="4802163" y="3537559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74"/>
          <p:cNvSpPr txBox="1"/>
          <p:nvPr/>
        </p:nvSpPr>
        <p:spPr>
          <a:xfrm>
            <a:off x="4703813" y="3631043"/>
            <a:ext cx="28892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4"/>
          <p:cNvSpPr txBox="1"/>
          <p:nvPr/>
        </p:nvSpPr>
        <p:spPr>
          <a:xfrm>
            <a:off x="3413994" y="3213476"/>
            <a:ext cx="141541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83" name="Google Shape;1083;p74"/>
          <p:cNvSpPr txBox="1"/>
          <p:nvPr/>
        </p:nvSpPr>
        <p:spPr>
          <a:xfrm>
            <a:off x="1185160" y="4150952"/>
            <a:ext cx="128270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74"/>
          <p:cNvSpPr txBox="1"/>
          <p:nvPr/>
        </p:nvSpPr>
        <p:spPr>
          <a:xfrm>
            <a:off x="1962345" y="4150952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74"/>
          <p:cNvSpPr txBox="1"/>
          <p:nvPr/>
        </p:nvSpPr>
        <p:spPr>
          <a:xfrm>
            <a:off x="2666374" y="4150952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74"/>
          <p:cNvSpPr txBox="1"/>
          <p:nvPr/>
        </p:nvSpPr>
        <p:spPr>
          <a:xfrm>
            <a:off x="1012167" y="3827650"/>
            <a:ext cx="1693545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87" name="Google Shape;1087;p74"/>
          <p:cNvSpPr txBox="1"/>
          <p:nvPr/>
        </p:nvSpPr>
        <p:spPr>
          <a:xfrm>
            <a:off x="3772740" y="4150952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74"/>
          <p:cNvSpPr txBox="1"/>
          <p:nvPr/>
        </p:nvSpPr>
        <p:spPr>
          <a:xfrm>
            <a:off x="4463058" y="4150952"/>
            <a:ext cx="23177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4"/>
          <p:cNvSpPr txBox="1"/>
          <p:nvPr/>
        </p:nvSpPr>
        <p:spPr>
          <a:xfrm>
            <a:off x="3244814" y="3827650"/>
            <a:ext cx="1245870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0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90" name="Google Shape;1090;p74"/>
          <p:cNvSpPr txBox="1"/>
          <p:nvPr/>
        </p:nvSpPr>
        <p:spPr>
          <a:xfrm>
            <a:off x="3254728" y="2691519"/>
            <a:ext cx="6153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η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75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Central Moments</a:t>
            </a:r>
            <a:endParaRPr/>
          </a:p>
        </p:txBody>
      </p:sp>
      <p:sp>
        <p:nvSpPr>
          <p:cNvPr id="1096" name="Google Shape;1096;p75"/>
          <p:cNvSpPr/>
          <p:nvPr/>
        </p:nvSpPr>
        <p:spPr>
          <a:xfrm>
            <a:off x="3429761" y="2564892"/>
            <a:ext cx="106680" cy="330835"/>
          </a:xfrm>
          <a:custGeom>
            <a:rect b="b" l="l" r="r" t="t"/>
            <a:pathLst>
              <a:path extrusionOk="0" h="330835" w="106679">
                <a:moveTo>
                  <a:pt x="106679" y="0"/>
                </a:moveTo>
                <a:lnTo>
                  <a:pt x="0" y="330708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75"/>
          <p:cNvSpPr/>
          <p:nvPr/>
        </p:nvSpPr>
        <p:spPr>
          <a:xfrm>
            <a:off x="3056382" y="3055620"/>
            <a:ext cx="118110" cy="368300"/>
          </a:xfrm>
          <a:custGeom>
            <a:rect b="b" l="l" r="r" t="t"/>
            <a:pathLst>
              <a:path extrusionOk="0" h="368300" w="118110">
                <a:moveTo>
                  <a:pt x="118109" y="0"/>
                </a:moveTo>
                <a:lnTo>
                  <a:pt x="0" y="368045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75"/>
          <p:cNvSpPr/>
          <p:nvPr/>
        </p:nvSpPr>
        <p:spPr>
          <a:xfrm>
            <a:off x="3029711" y="3582923"/>
            <a:ext cx="119380" cy="368935"/>
          </a:xfrm>
          <a:custGeom>
            <a:rect b="b" l="l" r="r" t="t"/>
            <a:pathLst>
              <a:path extrusionOk="0" h="368935" w="119380">
                <a:moveTo>
                  <a:pt x="118872" y="0"/>
                </a:moveTo>
                <a:lnTo>
                  <a:pt x="0" y="368808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75"/>
          <p:cNvSpPr/>
          <p:nvPr/>
        </p:nvSpPr>
        <p:spPr>
          <a:xfrm>
            <a:off x="2744723" y="4173473"/>
            <a:ext cx="160020" cy="0"/>
          </a:xfrm>
          <a:custGeom>
            <a:rect b="b" l="l" r="r" t="t"/>
            <a:pathLst>
              <a:path extrusionOk="0" h="120000" w="160019">
                <a:moveTo>
                  <a:pt x="0" y="0"/>
                </a:moveTo>
                <a:lnTo>
                  <a:pt x="160019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75"/>
          <p:cNvSpPr/>
          <p:nvPr/>
        </p:nvSpPr>
        <p:spPr>
          <a:xfrm>
            <a:off x="4379976" y="4173473"/>
            <a:ext cx="160020" cy="0"/>
          </a:xfrm>
          <a:custGeom>
            <a:rect b="b" l="l" r="r" t="t"/>
            <a:pathLst>
              <a:path extrusionOk="0" h="120000"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75"/>
          <p:cNvSpPr/>
          <p:nvPr/>
        </p:nvSpPr>
        <p:spPr>
          <a:xfrm>
            <a:off x="2750057" y="4700778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7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75"/>
          <p:cNvSpPr/>
          <p:nvPr/>
        </p:nvSpPr>
        <p:spPr>
          <a:xfrm>
            <a:off x="4360164" y="4700778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8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75"/>
          <p:cNvSpPr/>
          <p:nvPr/>
        </p:nvSpPr>
        <p:spPr>
          <a:xfrm>
            <a:off x="2720339" y="5228844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7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75"/>
          <p:cNvSpPr/>
          <p:nvPr/>
        </p:nvSpPr>
        <p:spPr>
          <a:xfrm>
            <a:off x="3655314" y="5228844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8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75"/>
          <p:cNvSpPr/>
          <p:nvPr/>
        </p:nvSpPr>
        <p:spPr>
          <a:xfrm>
            <a:off x="5289803" y="5228844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8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75"/>
          <p:cNvSpPr/>
          <p:nvPr/>
        </p:nvSpPr>
        <p:spPr>
          <a:xfrm>
            <a:off x="2699004" y="5756909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8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75"/>
          <p:cNvSpPr/>
          <p:nvPr/>
        </p:nvSpPr>
        <p:spPr>
          <a:xfrm>
            <a:off x="3649217" y="5756909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8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75"/>
          <p:cNvSpPr/>
          <p:nvPr/>
        </p:nvSpPr>
        <p:spPr>
          <a:xfrm>
            <a:off x="5260847" y="5756909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7" y="0"/>
                </a:lnTo>
              </a:path>
            </a:pathLst>
          </a:custGeom>
          <a:noFill/>
          <a:ln cap="flat" cmpd="sng" w="15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75"/>
          <p:cNvSpPr txBox="1"/>
          <p:nvPr/>
        </p:nvSpPr>
        <p:spPr>
          <a:xfrm>
            <a:off x="902208" y="2053699"/>
            <a:ext cx="461009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5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5"/>
          <p:cNvSpPr txBox="1"/>
          <p:nvPr/>
        </p:nvSpPr>
        <p:spPr>
          <a:xfrm>
            <a:off x="1416558" y="1974451"/>
            <a:ext cx="128397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5"/>
          <p:cNvSpPr txBox="1"/>
          <p:nvPr/>
        </p:nvSpPr>
        <p:spPr>
          <a:xfrm>
            <a:off x="902204" y="2544420"/>
            <a:ext cx="315976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i="1" lang="en-US" sz="39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</a:t>
            </a:r>
            <a:r>
              <a:rPr baseline="30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	</a:t>
            </a:r>
            <a:r>
              <a:rPr baseline="30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5"/>
          <p:cNvSpPr txBox="1"/>
          <p:nvPr/>
        </p:nvSpPr>
        <p:spPr>
          <a:xfrm>
            <a:off x="1119641" y="3225116"/>
            <a:ext cx="23304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75"/>
          <p:cNvSpPr txBox="1"/>
          <p:nvPr/>
        </p:nvSpPr>
        <p:spPr>
          <a:xfrm>
            <a:off x="1116599" y="3753179"/>
            <a:ext cx="23304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75"/>
          <p:cNvSpPr txBox="1"/>
          <p:nvPr/>
        </p:nvSpPr>
        <p:spPr>
          <a:xfrm>
            <a:off x="1116599" y="4281241"/>
            <a:ext cx="23304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75"/>
          <p:cNvSpPr txBox="1"/>
          <p:nvPr/>
        </p:nvSpPr>
        <p:spPr>
          <a:xfrm>
            <a:off x="1116599" y="4809304"/>
            <a:ext cx="23304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75"/>
          <p:cNvSpPr txBox="1"/>
          <p:nvPr/>
        </p:nvSpPr>
        <p:spPr>
          <a:xfrm>
            <a:off x="4324353" y="3923478"/>
            <a:ext cx="37655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75"/>
          <p:cNvSpPr txBox="1"/>
          <p:nvPr/>
        </p:nvSpPr>
        <p:spPr>
          <a:xfrm>
            <a:off x="889509" y="2992466"/>
            <a:ext cx="2823210" cy="201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800" marR="0" rtl="0" algn="l">
              <a:lnSpc>
                <a:spcPct val="945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1725" marR="0" rtl="0" algn="l">
              <a:lnSpc>
                <a:spcPct val="734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	10	00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94528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3470" marR="0" rtl="0" algn="l">
              <a:lnSpc>
                <a:spcPct val="734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	01	00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19" name="Google Shape;1119;p75"/>
          <p:cNvSpPr txBox="1"/>
          <p:nvPr/>
        </p:nvSpPr>
        <p:spPr>
          <a:xfrm>
            <a:off x="1428768" y="4066710"/>
            <a:ext cx="294005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75"/>
          <p:cNvSpPr txBox="1"/>
          <p:nvPr/>
        </p:nvSpPr>
        <p:spPr>
          <a:xfrm>
            <a:off x="1416068" y="4594767"/>
            <a:ext cx="3290570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9429" lvl="0" marL="569595" marR="55880" rtl="0" algn="l">
              <a:lnSpc>
                <a:spcPct val="323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ym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y 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03		02		01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5"/>
          <p:cNvSpPr txBox="1"/>
          <p:nvPr/>
        </p:nvSpPr>
        <p:spPr>
          <a:xfrm>
            <a:off x="1105153" y="5337367"/>
            <a:ext cx="23304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75"/>
          <p:cNvSpPr txBox="1"/>
          <p:nvPr/>
        </p:nvSpPr>
        <p:spPr>
          <a:xfrm>
            <a:off x="5223545" y="4979604"/>
            <a:ext cx="38608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3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75"/>
          <p:cNvSpPr txBox="1"/>
          <p:nvPr/>
        </p:nvSpPr>
        <p:spPr>
          <a:xfrm>
            <a:off x="902230" y="5104692"/>
            <a:ext cx="438340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ym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75"/>
          <p:cNvSpPr txBox="1"/>
          <p:nvPr/>
        </p:nvSpPr>
        <p:spPr>
          <a:xfrm>
            <a:off x="1119641" y="5865429"/>
            <a:ext cx="23304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75"/>
          <p:cNvSpPr txBox="1"/>
          <p:nvPr/>
        </p:nvSpPr>
        <p:spPr>
          <a:xfrm>
            <a:off x="902236" y="5632749"/>
            <a:ext cx="471678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26160" lvl="0" marL="1063625" marR="68580" rtl="0" algn="l">
              <a:lnSpc>
                <a:spcPct val="31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ym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	x 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		11		20		01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6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6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Radial Distance Measures</a:t>
            </a:r>
            <a:endParaRPr/>
          </a:p>
        </p:txBody>
      </p:sp>
      <p:sp>
        <p:nvSpPr>
          <p:cNvPr id="1132" name="Google Shape;1132;p76"/>
          <p:cNvSpPr txBox="1"/>
          <p:nvPr/>
        </p:nvSpPr>
        <p:spPr>
          <a:xfrm>
            <a:off x="765301" y="1468627"/>
            <a:ext cx="7294245" cy="3709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shape of a structure of interest can be  determined by analysing its boundary, the  variations and curvature of which constitute  the information to be quantified.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497205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the boundary into a 1D signal and  analysing its structure.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radial distance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measured from the central  point (centroid) in the object to each pixel x(n),  y(n) on the boundary.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77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Radial Distance Measures</a:t>
            </a:r>
            <a:endParaRPr/>
          </a:p>
        </p:txBody>
      </p:sp>
      <p:sp>
        <p:nvSpPr>
          <p:cNvPr id="1138" name="Google Shape;1138;p77"/>
          <p:cNvSpPr txBox="1"/>
          <p:nvPr/>
        </p:nvSpPr>
        <p:spPr>
          <a:xfrm>
            <a:off x="765301" y="1468627"/>
            <a:ext cx="731710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the centroid is used as the central  point, and the radial distance: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77"/>
          <p:cNvGrpSpPr/>
          <p:nvPr/>
        </p:nvGrpSpPr>
        <p:grpSpPr>
          <a:xfrm>
            <a:off x="2125217" y="2657094"/>
            <a:ext cx="3448558" cy="555625"/>
            <a:chOff x="2125217" y="2657094"/>
            <a:chExt cx="3448558" cy="555625"/>
          </a:xfrm>
        </p:grpSpPr>
        <p:sp>
          <p:nvSpPr>
            <p:cNvPr id="1140" name="Google Shape;1140;p77"/>
            <p:cNvSpPr/>
            <p:nvPr/>
          </p:nvSpPr>
          <p:spPr>
            <a:xfrm>
              <a:off x="3362705" y="2844546"/>
              <a:ext cx="1936750" cy="0"/>
            </a:xfrm>
            <a:custGeom>
              <a:rect b="b" l="l" r="r" t="t"/>
              <a:pathLst>
                <a:path extrusionOk="0" h="120000" w="1936750">
                  <a:moveTo>
                    <a:pt x="0" y="0"/>
                  </a:moveTo>
                  <a:lnTo>
                    <a:pt x="159258" y="0"/>
                  </a:lnTo>
                </a:path>
                <a:path extrusionOk="0" h="120000" w="1936750">
                  <a:moveTo>
                    <a:pt x="1776984" y="0"/>
                  </a:moveTo>
                  <a:lnTo>
                    <a:pt x="1936242" y="0"/>
                  </a:lnTo>
                </a:path>
              </a:pathLst>
            </a:custGeom>
            <a:noFill/>
            <a:ln cap="flat" cmpd="sng" w="15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77"/>
            <p:cNvSpPr/>
            <p:nvPr/>
          </p:nvSpPr>
          <p:spPr>
            <a:xfrm>
              <a:off x="2128265" y="2664714"/>
              <a:ext cx="3445510" cy="548005"/>
            </a:xfrm>
            <a:custGeom>
              <a:rect b="b" l="l" r="r" t="t"/>
              <a:pathLst>
                <a:path extrusionOk="0" h="548005" w="3445510">
                  <a:moveTo>
                    <a:pt x="0" y="368808"/>
                  </a:moveTo>
                  <a:lnTo>
                    <a:pt x="32003" y="339852"/>
                  </a:lnTo>
                </a:path>
                <a:path extrusionOk="0" h="548005" w="3445510">
                  <a:moveTo>
                    <a:pt x="32003" y="339852"/>
                  </a:moveTo>
                  <a:lnTo>
                    <a:pt x="109727" y="547878"/>
                  </a:lnTo>
                </a:path>
                <a:path extrusionOk="0" h="548005" w="3445510">
                  <a:moveTo>
                    <a:pt x="109727" y="547878"/>
                  </a:moveTo>
                  <a:lnTo>
                    <a:pt x="195071" y="0"/>
                  </a:lnTo>
                </a:path>
                <a:path extrusionOk="0" h="548005" w="3445510">
                  <a:moveTo>
                    <a:pt x="195071" y="0"/>
                  </a:moveTo>
                  <a:lnTo>
                    <a:pt x="3445001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77"/>
            <p:cNvSpPr/>
            <p:nvPr/>
          </p:nvSpPr>
          <p:spPr>
            <a:xfrm>
              <a:off x="2125217" y="2657094"/>
              <a:ext cx="3448050" cy="555625"/>
            </a:xfrm>
            <a:custGeom>
              <a:rect b="b" l="l" r="r" t="t"/>
              <a:pathLst>
                <a:path extrusionOk="0" h="555625" w="3448050">
                  <a:moveTo>
                    <a:pt x="3448049" y="16001"/>
                  </a:moveTo>
                  <a:lnTo>
                    <a:pt x="3448049" y="0"/>
                  </a:lnTo>
                  <a:lnTo>
                    <a:pt x="192024" y="0"/>
                  </a:lnTo>
                  <a:lnTo>
                    <a:pt x="112775" y="502920"/>
                  </a:lnTo>
                  <a:lnTo>
                    <a:pt x="44195" y="332994"/>
                  </a:lnTo>
                  <a:lnTo>
                    <a:pt x="0" y="372618"/>
                  </a:lnTo>
                  <a:lnTo>
                    <a:pt x="7619" y="380238"/>
                  </a:lnTo>
                  <a:lnTo>
                    <a:pt x="25907" y="361188"/>
                  </a:lnTo>
                  <a:lnTo>
                    <a:pt x="105156" y="555498"/>
                  </a:lnTo>
                  <a:lnTo>
                    <a:pt x="121157" y="555498"/>
                  </a:lnTo>
                  <a:lnTo>
                    <a:pt x="204977" y="16002"/>
                  </a:lnTo>
                  <a:lnTo>
                    <a:pt x="3448049" y="16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3" name="Google Shape;1143;p77"/>
          <p:cNvSpPr txBox="1"/>
          <p:nvPr/>
        </p:nvSpPr>
        <p:spPr>
          <a:xfrm>
            <a:off x="1082802" y="2612824"/>
            <a:ext cx="4479290" cy="17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3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aseline="-25000" lang="en-US" sz="5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[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aseline="-25000" lang="en-US" sz="5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[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aseline="-25000" lang="en-US" sz="5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22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obtained by tracing all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pixels of the boundary.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77"/>
          <p:cNvSpPr txBox="1"/>
          <p:nvPr/>
        </p:nvSpPr>
        <p:spPr>
          <a:xfrm>
            <a:off x="6028985" y="2737705"/>
            <a:ext cx="209359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0,1,...,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5" name="Google Shape;1145;p77"/>
          <p:cNvGrpSpPr/>
          <p:nvPr/>
        </p:nvGrpSpPr>
        <p:grpSpPr>
          <a:xfrm>
            <a:off x="5727039" y="3986673"/>
            <a:ext cx="2029310" cy="1912947"/>
            <a:chOff x="5727039" y="3986673"/>
            <a:chExt cx="2029310" cy="1912947"/>
          </a:xfrm>
        </p:grpSpPr>
        <p:sp>
          <p:nvSpPr>
            <p:cNvPr id="1146" name="Google Shape;1146;p77"/>
            <p:cNvSpPr/>
            <p:nvPr/>
          </p:nvSpPr>
          <p:spPr>
            <a:xfrm>
              <a:off x="5727039" y="3986673"/>
              <a:ext cx="2029310" cy="19129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77"/>
            <p:cNvSpPr/>
            <p:nvPr/>
          </p:nvSpPr>
          <p:spPr>
            <a:xfrm>
              <a:off x="6777227" y="4948427"/>
              <a:ext cx="85344" cy="853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77"/>
            <p:cNvSpPr/>
            <p:nvPr/>
          </p:nvSpPr>
          <p:spPr>
            <a:xfrm>
              <a:off x="6335268" y="4565141"/>
              <a:ext cx="459740" cy="394335"/>
            </a:xfrm>
            <a:custGeom>
              <a:rect b="b" l="l" r="r" t="t"/>
              <a:pathLst>
                <a:path extrusionOk="0" h="394335" w="459740">
                  <a:moveTo>
                    <a:pt x="459485" y="39395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77"/>
            <p:cNvSpPr/>
            <p:nvPr/>
          </p:nvSpPr>
          <p:spPr>
            <a:xfrm>
              <a:off x="6262116" y="4501895"/>
              <a:ext cx="108585" cy="104139"/>
            </a:xfrm>
            <a:custGeom>
              <a:rect b="b" l="l" r="r" t="t"/>
              <a:pathLst>
                <a:path extrusionOk="0" h="104139" w="108585">
                  <a:moveTo>
                    <a:pt x="108203" y="27431"/>
                  </a:moveTo>
                  <a:lnTo>
                    <a:pt x="0" y="0"/>
                  </a:lnTo>
                  <a:lnTo>
                    <a:pt x="42672" y="103631"/>
                  </a:lnTo>
                  <a:lnTo>
                    <a:pt x="108203" y="27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0" name="Google Shape;1150;p77"/>
          <p:cNvSpPr txBox="1"/>
          <p:nvPr/>
        </p:nvSpPr>
        <p:spPr>
          <a:xfrm>
            <a:off x="6404102" y="4719320"/>
            <a:ext cx="139065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77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78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78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Radial Distance Measures</a:t>
            </a:r>
            <a:endParaRPr/>
          </a:p>
        </p:txBody>
      </p:sp>
      <p:sp>
        <p:nvSpPr>
          <p:cNvPr id="1158" name="Google Shape;1158;p78"/>
          <p:cNvSpPr txBox="1"/>
          <p:nvPr/>
        </p:nvSpPr>
        <p:spPr>
          <a:xfrm>
            <a:off x="765230" y="1468627"/>
            <a:ext cx="7536180" cy="355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achieve scale invariance, 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normalised  radial distance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obtained by normalising 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with the maximal distance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300990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times the signal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crosses  its mean and other similar metrics can be  used as a measure of boundary roughness.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32384" rtl="0" algn="just">
              <a:lnSpc>
                <a:spcPct val="1004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Kilday, J., Palmieri, F., and Fox, M.D., “Classifying mammographic  lesions using computerized image analysis”,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Transactions on  Medical Imaging,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1993,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pp.664-669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79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79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Radial Distance Measures</a:t>
            </a:r>
            <a:endParaRPr/>
          </a:p>
        </p:txBody>
      </p:sp>
      <p:sp>
        <p:nvSpPr>
          <p:cNvPr id="1165" name="Google Shape;1165;p79"/>
          <p:cNvSpPr txBox="1"/>
          <p:nvPr/>
        </p:nvSpPr>
        <p:spPr>
          <a:xfrm>
            <a:off x="4224782" y="2459526"/>
            <a:ext cx="1492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79"/>
          <p:cNvSpPr txBox="1"/>
          <p:nvPr/>
        </p:nvSpPr>
        <p:spPr>
          <a:xfrm>
            <a:off x="739901" y="1468627"/>
            <a:ext cx="7447280" cy="3272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0365" marR="370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sequence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further analysed to  extract shape metrics such as the entropy: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9075" marR="0" rtl="0" algn="ctr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562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72415" rtl="0" algn="ctr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0365" marR="30480" rtl="0" algn="l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i="1" lang="en-US" sz="28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k-bin probability histogram  that represents the distribution of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as well  as the statistical moments: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79"/>
          <p:cNvSpPr txBox="1"/>
          <p:nvPr/>
        </p:nvSpPr>
        <p:spPr>
          <a:xfrm>
            <a:off x="4793996" y="4761548"/>
            <a:ext cx="807720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[</a:t>
            </a: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endParaRPr sz="3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68" name="Google Shape;1168;p79"/>
          <p:cNvSpPr txBox="1"/>
          <p:nvPr/>
        </p:nvSpPr>
        <p:spPr>
          <a:xfrm>
            <a:off x="4195826" y="4878115"/>
            <a:ext cx="175895" cy="464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79"/>
          <p:cNvSpPr txBox="1"/>
          <p:nvPr/>
        </p:nvSpPr>
        <p:spPr>
          <a:xfrm>
            <a:off x="5578094" y="4794294"/>
            <a:ext cx="12827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79"/>
          <p:cNvSpPr txBox="1"/>
          <p:nvPr/>
        </p:nvSpPr>
        <p:spPr>
          <a:xfrm>
            <a:off x="4910582" y="4859031"/>
            <a:ext cx="58610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79"/>
          <p:cNvSpPr txBox="1"/>
          <p:nvPr/>
        </p:nvSpPr>
        <p:spPr>
          <a:xfrm>
            <a:off x="4429759" y="4669326"/>
            <a:ext cx="38671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79"/>
          <p:cNvSpPr txBox="1"/>
          <p:nvPr/>
        </p:nvSpPr>
        <p:spPr>
          <a:xfrm>
            <a:off x="4429759" y="4772294"/>
            <a:ext cx="367665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1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13334" marR="0" rtl="0" algn="l">
              <a:lnSpc>
                <a:spcPct val="1065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79"/>
          <p:cNvSpPr txBox="1"/>
          <p:nvPr/>
        </p:nvSpPr>
        <p:spPr>
          <a:xfrm>
            <a:off x="3393947" y="4859031"/>
            <a:ext cx="7556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8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 Descriptors</a:t>
            </a:r>
            <a:endParaRPr/>
          </a:p>
        </p:txBody>
      </p:sp>
      <p:sp>
        <p:nvSpPr>
          <p:cNvPr id="100" name="Google Shape;100;p8"/>
          <p:cNvSpPr txBox="1"/>
          <p:nvPr/>
        </p:nvSpPr>
        <p:spPr>
          <a:xfrm>
            <a:off x="1222502" y="1471676"/>
            <a:ext cx="6906259" cy="228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142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shape may not be entirely reconstructable  from the descriptors, but the descriptors for  different shapes should be different enough that  the shapes can be discriminated.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7815" marR="0" rtl="0" algn="l">
              <a:lnSpc>
                <a:spcPct val="119791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 features can be grouped into two classes: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845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features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features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0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Radial Distance Measures</a:t>
            </a:r>
            <a:endParaRPr/>
          </a:p>
        </p:txBody>
      </p:sp>
      <p:sp>
        <p:nvSpPr>
          <p:cNvPr id="1179" name="Google Shape;1179;p80"/>
          <p:cNvSpPr txBox="1"/>
          <p:nvPr/>
        </p:nvSpPr>
        <p:spPr>
          <a:xfrm>
            <a:off x="765301" y="1468627"/>
            <a:ext cx="3635375" cy="452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central moment: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80"/>
          <p:cNvSpPr txBox="1"/>
          <p:nvPr/>
        </p:nvSpPr>
        <p:spPr>
          <a:xfrm>
            <a:off x="765301" y="3007091"/>
            <a:ext cx="7416165" cy="87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Normalised moments invariant to translation,  rotation and scaling: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80"/>
          <p:cNvSpPr txBox="1"/>
          <p:nvPr/>
        </p:nvSpPr>
        <p:spPr>
          <a:xfrm>
            <a:off x="4330700" y="2094548"/>
            <a:ext cx="147510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[</a:t>
            </a: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]</a:t>
            </a:r>
            <a:endParaRPr sz="3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82" name="Google Shape;1182;p80"/>
          <p:cNvSpPr txBox="1"/>
          <p:nvPr/>
        </p:nvSpPr>
        <p:spPr>
          <a:xfrm>
            <a:off x="3733291" y="2211116"/>
            <a:ext cx="175895" cy="464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80"/>
          <p:cNvSpPr txBox="1"/>
          <p:nvPr/>
        </p:nvSpPr>
        <p:spPr>
          <a:xfrm>
            <a:off x="5549136" y="2406945"/>
            <a:ext cx="12827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80"/>
          <p:cNvSpPr txBox="1"/>
          <p:nvPr/>
        </p:nvSpPr>
        <p:spPr>
          <a:xfrm>
            <a:off x="5782309" y="2127294"/>
            <a:ext cx="12827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80"/>
          <p:cNvSpPr txBox="1"/>
          <p:nvPr/>
        </p:nvSpPr>
        <p:spPr>
          <a:xfrm>
            <a:off x="3966464" y="2002326"/>
            <a:ext cx="38671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80"/>
          <p:cNvSpPr txBox="1"/>
          <p:nvPr/>
        </p:nvSpPr>
        <p:spPr>
          <a:xfrm>
            <a:off x="3967221" y="2630212"/>
            <a:ext cx="36258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80"/>
          <p:cNvSpPr txBox="1"/>
          <p:nvPr/>
        </p:nvSpPr>
        <p:spPr>
          <a:xfrm>
            <a:off x="4447285" y="2192031"/>
            <a:ext cx="113601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80"/>
          <p:cNvSpPr txBox="1"/>
          <p:nvPr/>
        </p:nvSpPr>
        <p:spPr>
          <a:xfrm>
            <a:off x="2999232" y="2173845"/>
            <a:ext cx="687705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89" name="Google Shape;1189;p80"/>
          <p:cNvSpPr txBox="1"/>
          <p:nvPr/>
        </p:nvSpPr>
        <p:spPr>
          <a:xfrm>
            <a:off x="3966464" y="2105294"/>
            <a:ext cx="367665" cy="601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90" name="Google Shape;1190;p80"/>
          <p:cNvSpPr/>
          <p:nvPr/>
        </p:nvSpPr>
        <p:spPr>
          <a:xfrm>
            <a:off x="2109216" y="4491228"/>
            <a:ext cx="159385" cy="0"/>
          </a:xfrm>
          <a:custGeom>
            <a:rect b="b" l="l" r="r" t="t"/>
            <a:pathLst>
              <a:path extrusionOk="0" h="120000" w="159385">
                <a:moveTo>
                  <a:pt x="0" y="0"/>
                </a:moveTo>
                <a:lnTo>
                  <a:pt x="159257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1" name="Google Shape;1191;p80"/>
          <p:cNvGrpSpPr/>
          <p:nvPr/>
        </p:nvGrpSpPr>
        <p:grpSpPr>
          <a:xfrm>
            <a:off x="2811779" y="4642104"/>
            <a:ext cx="586740" cy="232156"/>
            <a:chOff x="2811779" y="4642104"/>
            <a:chExt cx="586740" cy="232156"/>
          </a:xfrm>
        </p:grpSpPr>
        <p:sp>
          <p:nvSpPr>
            <p:cNvPr id="1192" name="Google Shape;1192;p80"/>
            <p:cNvSpPr/>
            <p:nvPr/>
          </p:nvSpPr>
          <p:spPr>
            <a:xfrm>
              <a:off x="3174491" y="4690110"/>
              <a:ext cx="58419" cy="184150"/>
            </a:xfrm>
            <a:custGeom>
              <a:rect b="b" l="l" r="r" t="t"/>
              <a:pathLst>
                <a:path extrusionOk="0" h="184150" w="58419">
                  <a:moveTo>
                    <a:pt x="57912" y="0"/>
                  </a:moveTo>
                  <a:lnTo>
                    <a:pt x="0" y="18364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80"/>
            <p:cNvSpPr/>
            <p:nvPr/>
          </p:nvSpPr>
          <p:spPr>
            <a:xfrm>
              <a:off x="2811779" y="4642104"/>
              <a:ext cx="586740" cy="0"/>
            </a:xfrm>
            <a:custGeom>
              <a:rect b="b" l="l" r="r" t="t"/>
              <a:pathLst>
                <a:path extrusionOk="0" h="120000" w="586739">
                  <a:moveTo>
                    <a:pt x="0" y="0"/>
                  </a:moveTo>
                  <a:lnTo>
                    <a:pt x="586740" y="0"/>
                  </a:lnTo>
                </a:path>
              </a:pathLst>
            </a:custGeom>
            <a:noFill/>
            <a:ln cap="flat" cmpd="sng" w="15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4" name="Google Shape;1194;p80"/>
          <p:cNvSpPr txBox="1"/>
          <p:nvPr/>
        </p:nvSpPr>
        <p:spPr>
          <a:xfrm>
            <a:off x="3017010" y="4859825"/>
            <a:ext cx="12827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80"/>
          <p:cNvSpPr txBox="1"/>
          <p:nvPr/>
        </p:nvSpPr>
        <p:spPr>
          <a:xfrm>
            <a:off x="3045974" y="4636553"/>
            <a:ext cx="31496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80"/>
          <p:cNvSpPr txBox="1"/>
          <p:nvPr/>
        </p:nvSpPr>
        <p:spPr>
          <a:xfrm>
            <a:off x="2501645" y="4145037"/>
            <a:ext cx="806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80"/>
          <p:cNvSpPr txBox="1"/>
          <p:nvPr/>
        </p:nvSpPr>
        <p:spPr>
          <a:xfrm>
            <a:off x="2290064" y="4604685"/>
            <a:ext cx="12827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80"/>
          <p:cNvSpPr txBox="1"/>
          <p:nvPr/>
        </p:nvSpPr>
        <p:spPr>
          <a:xfrm>
            <a:off x="2022598" y="4389878"/>
            <a:ext cx="29210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80"/>
          <p:cNvSpPr txBox="1"/>
          <p:nvPr/>
        </p:nvSpPr>
        <p:spPr>
          <a:xfrm>
            <a:off x="2824226" y="4626964"/>
            <a:ext cx="209550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00" name="Google Shape;1200;p80"/>
          <p:cNvSpPr/>
          <p:nvPr/>
        </p:nvSpPr>
        <p:spPr>
          <a:xfrm>
            <a:off x="4443221" y="4527041"/>
            <a:ext cx="160020" cy="0"/>
          </a:xfrm>
          <a:custGeom>
            <a:rect b="b" l="l" r="r" t="t"/>
            <a:pathLst>
              <a:path extrusionOk="0" h="120000" w="160020">
                <a:moveTo>
                  <a:pt x="0" y="0"/>
                </a:moveTo>
                <a:lnTo>
                  <a:pt x="160019" y="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1" name="Google Shape;1201;p80"/>
          <p:cNvGrpSpPr/>
          <p:nvPr/>
        </p:nvGrpSpPr>
        <p:grpSpPr>
          <a:xfrm>
            <a:off x="5113020" y="4648199"/>
            <a:ext cx="586740" cy="232156"/>
            <a:chOff x="5113020" y="4648199"/>
            <a:chExt cx="586740" cy="232156"/>
          </a:xfrm>
        </p:grpSpPr>
        <p:sp>
          <p:nvSpPr>
            <p:cNvPr id="1202" name="Google Shape;1202;p80"/>
            <p:cNvSpPr/>
            <p:nvPr/>
          </p:nvSpPr>
          <p:spPr>
            <a:xfrm>
              <a:off x="5475732" y="4696205"/>
              <a:ext cx="58419" cy="184150"/>
            </a:xfrm>
            <a:custGeom>
              <a:rect b="b" l="l" r="r" t="t"/>
              <a:pathLst>
                <a:path extrusionOk="0" h="184150" w="58420">
                  <a:moveTo>
                    <a:pt x="57912" y="0"/>
                  </a:moveTo>
                  <a:lnTo>
                    <a:pt x="0" y="18364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80"/>
            <p:cNvSpPr/>
            <p:nvPr/>
          </p:nvSpPr>
          <p:spPr>
            <a:xfrm>
              <a:off x="5113020" y="4648199"/>
              <a:ext cx="586740" cy="0"/>
            </a:xfrm>
            <a:custGeom>
              <a:rect b="b" l="l" r="r" t="t"/>
              <a:pathLst>
                <a:path extrusionOk="0" h="120000" w="586739">
                  <a:moveTo>
                    <a:pt x="0" y="0"/>
                  </a:moveTo>
                  <a:lnTo>
                    <a:pt x="586739" y="0"/>
                  </a:lnTo>
                </a:path>
              </a:pathLst>
            </a:custGeom>
            <a:noFill/>
            <a:ln cap="flat" cmpd="sng" w="15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4" name="Google Shape;1204;p80"/>
          <p:cNvSpPr txBox="1"/>
          <p:nvPr/>
        </p:nvSpPr>
        <p:spPr>
          <a:xfrm>
            <a:off x="5318250" y="4865921"/>
            <a:ext cx="12827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80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80"/>
          <p:cNvSpPr txBox="1"/>
          <p:nvPr/>
        </p:nvSpPr>
        <p:spPr>
          <a:xfrm>
            <a:off x="5347222" y="4642658"/>
            <a:ext cx="31496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80"/>
          <p:cNvSpPr txBox="1"/>
          <p:nvPr/>
        </p:nvSpPr>
        <p:spPr>
          <a:xfrm>
            <a:off x="6170929" y="4395735"/>
            <a:ext cx="74358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80"/>
          <p:cNvSpPr txBox="1"/>
          <p:nvPr/>
        </p:nvSpPr>
        <p:spPr>
          <a:xfrm>
            <a:off x="4802885" y="4133188"/>
            <a:ext cx="777240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3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baseline="-25000" i="1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aseline="-25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80"/>
          <p:cNvSpPr txBox="1"/>
          <p:nvPr/>
        </p:nvSpPr>
        <p:spPr>
          <a:xfrm>
            <a:off x="4591310" y="4610791"/>
            <a:ext cx="12827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80"/>
          <p:cNvSpPr txBox="1"/>
          <p:nvPr/>
        </p:nvSpPr>
        <p:spPr>
          <a:xfrm>
            <a:off x="4391641" y="4377801"/>
            <a:ext cx="209550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11" name="Google Shape;1211;p80"/>
          <p:cNvSpPr txBox="1"/>
          <p:nvPr/>
        </p:nvSpPr>
        <p:spPr>
          <a:xfrm>
            <a:off x="5125434" y="4633086"/>
            <a:ext cx="209550" cy="431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endParaRPr sz="26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81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Fourier Descriptor</a:t>
            </a:r>
            <a:endParaRPr/>
          </a:p>
        </p:txBody>
      </p:sp>
      <p:sp>
        <p:nvSpPr>
          <p:cNvPr id="1217" name="Google Shape;1217;p81"/>
          <p:cNvSpPr txBox="1"/>
          <p:nvPr/>
        </p:nvSpPr>
        <p:spPr>
          <a:xfrm>
            <a:off x="765301" y="1468627"/>
            <a:ext cx="7459980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information in the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signal can be  further analysed in the spectral domain using  the discrete Fourier transform (DFT):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81"/>
          <p:cNvSpPr txBox="1"/>
          <p:nvPr/>
        </p:nvSpPr>
        <p:spPr>
          <a:xfrm>
            <a:off x="1222502" y="3851402"/>
            <a:ext cx="6445885" cy="15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“low-frequency” terms, correspond to the  smooth behavior.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“high-frequency” terms correspond to the  jagged, bumpy behavior 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€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roughness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81"/>
          <p:cNvSpPr/>
          <p:nvPr/>
        </p:nvSpPr>
        <p:spPr>
          <a:xfrm>
            <a:off x="4665726" y="3151632"/>
            <a:ext cx="58419" cy="184150"/>
          </a:xfrm>
          <a:custGeom>
            <a:rect b="b" l="l" r="r" t="t"/>
            <a:pathLst>
              <a:path extrusionOk="0" h="184150" w="58420">
                <a:moveTo>
                  <a:pt x="57912" y="0"/>
                </a:moveTo>
                <a:lnTo>
                  <a:pt x="0" y="18364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81"/>
          <p:cNvSpPr txBox="1"/>
          <p:nvPr/>
        </p:nvSpPr>
        <p:spPr>
          <a:xfrm>
            <a:off x="2864611" y="2916726"/>
            <a:ext cx="38671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81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81"/>
          <p:cNvSpPr txBox="1"/>
          <p:nvPr/>
        </p:nvSpPr>
        <p:spPr>
          <a:xfrm>
            <a:off x="3985514" y="3087567"/>
            <a:ext cx="894080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-142875" lvl="0" marL="1549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Noto Sans Symbols"/>
              <a:buChar char="−"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i="1" lang="en-US" sz="1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N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81"/>
          <p:cNvSpPr txBox="1"/>
          <p:nvPr/>
        </p:nvSpPr>
        <p:spPr>
          <a:xfrm>
            <a:off x="2631439" y="3125516"/>
            <a:ext cx="175895" cy="464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09" marR="0" rtl="0" algn="l">
              <a:lnSpc>
                <a:spcPct val="1186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81"/>
          <p:cNvSpPr txBox="1"/>
          <p:nvPr/>
        </p:nvSpPr>
        <p:spPr>
          <a:xfrm>
            <a:off x="2865387" y="3544613"/>
            <a:ext cx="36258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4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81"/>
          <p:cNvSpPr txBox="1"/>
          <p:nvPr/>
        </p:nvSpPr>
        <p:spPr>
          <a:xfrm>
            <a:off x="1691894" y="3106431"/>
            <a:ext cx="868044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5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26" name="Google Shape;1226;p81"/>
          <p:cNvSpPr txBox="1"/>
          <p:nvPr/>
        </p:nvSpPr>
        <p:spPr>
          <a:xfrm>
            <a:off x="3243944" y="3106431"/>
            <a:ext cx="420814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	u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0,1,...,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81"/>
          <p:cNvSpPr txBox="1"/>
          <p:nvPr/>
        </p:nvSpPr>
        <p:spPr>
          <a:xfrm>
            <a:off x="2864611" y="3019694"/>
            <a:ext cx="367665" cy="601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∑</a:t>
            </a:r>
            <a:endParaRPr sz="375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82"/>
          <p:cNvSpPr/>
          <p:nvPr/>
        </p:nvSpPr>
        <p:spPr>
          <a:xfrm>
            <a:off x="685800" y="609600"/>
            <a:ext cx="7772400" cy="762000"/>
          </a:xfrm>
          <a:custGeom>
            <a:rect b="b" l="l" r="r" t="t"/>
            <a:pathLst>
              <a:path extrusionOk="0" h="762000" w="7772400">
                <a:moveTo>
                  <a:pt x="7772400" y="762000"/>
                </a:moveTo>
                <a:lnTo>
                  <a:pt x="7772400" y="0"/>
                </a:lnTo>
                <a:lnTo>
                  <a:pt x="0" y="0"/>
                </a:lnTo>
                <a:lnTo>
                  <a:pt x="0" y="762000"/>
                </a:lnTo>
                <a:lnTo>
                  <a:pt x="7772400" y="76200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82"/>
          <p:cNvSpPr txBox="1"/>
          <p:nvPr>
            <p:ph type="title"/>
          </p:nvPr>
        </p:nvSpPr>
        <p:spPr>
          <a:xfrm>
            <a:off x="1892300" y="510794"/>
            <a:ext cx="5358765" cy="935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References:</a:t>
            </a:r>
            <a:endParaRPr sz="2400"/>
          </a:p>
          <a:p>
            <a:pPr indent="0" lvl="0" marL="0" rtl="0" algn="ctr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Radial Distance Measures</a:t>
            </a:r>
            <a:endParaRPr/>
          </a:p>
        </p:txBody>
      </p:sp>
      <p:sp>
        <p:nvSpPr>
          <p:cNvPr id="1234" name="Google Shape;1234;p82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82"/>
          <p:cNvSpPr txBox="1"/>
          <p:nvPr>
            <p:ph idx="1" type="body"/>
          </p:nvPr>
        </p:nvSpPr>
        <p:spPr>
          <a:xfrm>
            <a:off x="831087" y="1473200"/>
            <a:ext cx="7481824" cy="458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457200" lvl="0" marL="861060" marR="200025" rtl="0" algn="l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Pohlman, K.A., Powell, K.A., Obuchowski, N.A., Chilcote, W.A.,  Grunfest-Bronlatowski, S., “Quantitative classification of breast  tumours in digitized mammograms”,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Medical Physics, </a:t>
            </a:r>
            <a:r>
              <a:rPr lang="en-US"/>
              <a:t>1996,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US"/>
              <a:t>:  pp.1337-1345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(masses)</a:t>
            </a:r>
            <a:endParaRPr/>
          </a:p>
          <a:p>
            <a:pPr indent="-457200" lvl="0" marL="861060" marR="21590" rtl="0" algn="l">
              <a:lnSpc>
                <a:spcPct val="1004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Bruce, L.M., Kallergi, M., “Effects of image resolution and  segmentation method on automated mammographic mass shape  classification”,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Proceedings of the SPIE</a:t>
            </a:r>
            <a:r>
              <a:rPr lang="en-US"/>
              <a:t>, 1999,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3661</a:t>
            </a:r>
            <a:r>
              <a:rPr lang="en-US"/>
              <a:t>: pp.940-947 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(masses)</a:t>
            </a:r>
            <a:endParaRPr/>
          </a:p>
          <a:p>
            <a:pPr indent="-457200" lvl="0" marL="861060" marR="379730" rtl="0" algn="l">
              <a:lnSpc>
                <a:spcPct val="100299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Kilday, J., Palmieri, F., and Fox, M.D., “Classifying  mammographic lesions using computerized image analysis”, 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IEEE Transactions on Medical Imaging, </a:t>
            </a:r>
            <a:r>
              <a:rPr lang="en-US"/>
              <a:t>1993,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/>
              <a:t>: pp.664-669 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(masses)</a:t>
            </a:r>
            <a:endParaRPr/>
          </a:p>
          <a:p>
            <a:pPr indent="-457200" lvl="0" marL="861060" marR="5080" rtl="0" algn="l">
              <a:lnSpc>
                <a:spcPct val="100299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/>
              <a:t>Shen, L., Rangayyan, R.M., and Desautels, J.E.L., “Application of  shape analysis to mammographic calcifications”,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IEEE  Transactions on Medical Imaging, </a:t>
            </a:r>
            <a:r>
              <a:rPr lang="en-US"/>
              <a:t>1994,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13</a:t>
            </a:r>
            <a:r>
              <a:rPr lang="en-US"/>
              <a:t>: pp.263-274 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(calcifications)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83"/>
          <p:cNvSpPr txBox="1"/>
          <p:nvPr/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188575">
            <a:spAutoFit/>
          </a:bodyPr>
          <a:lstStyle/>
          <a:p>
            <a:pPr indent="0" lvl="0" marL="367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Contour-based Shape Representation &amp; Description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83"/>
          <p:cNvSpPr txBox="1"/>
          <p:nvPr/>
        </p:nvSpPr>
        <p:spPr>
          <a:xfrm>
            <a:off x="765301" y="1468627"/>
            <a:ext cx="7572375" cy="2132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83438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boundaries must be expressed in  some mathematical form: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Rectangular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(Cartesian) coordinates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080" rtl="0" algn="l">
              <a:lnSpc>
                <a:spcPct val="116799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Polar coordinates (in which boundary elements  are represented as pairs of angle </a:t>
            </a:r>
            <a:r>
              <a:rPr b="0" i="1" lang="en-US" sz="25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0" i="1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distance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2" name="Google Shape;1242;p83"/>
          <p:cNvGrpSpPr/>
          <p:nvPr/>
        </p:nvGrpSpPr>
        <p:grpSpPr>
          <a:xfrm>
            <a:off x="2590800" y="4419600"/>
            <a:ext cx="1524000" cy="1600200"/>
            <a:chOff x="2590800" y="4419600"/>
            <a:chExt cx="1524000" cy="1600200"/>
          </a:xfrm>
        </p:grpSpPr>
        <p:sp>
          <p:nvSpPr>
            <p:cNvPr id="1243" name="Google Shape;1243;p83"/>
            <p:cNvSpPr/>
            <p:nvPr/>
          </p:nvSpPr>
          <p:spPr>
            <a:xfrm>
              <a:off x="2743200" y="4648200"/>
              <a:ext cx="1143000" cy="1219200"/>
            </a:xfrm>
            <a:custGeom>
              <a:rect b="b" l="l" r="r" t="t"/>
              <a:pathLst>
                <a:path extrusionOk="0" h="1219200" w="1143000">
                  <a:moveTo>
                    <a:pt x="1142999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143000" y="1219200"/>
                  </a:lnTo>
                  <a:lnTo>
                    <a:pt x="114299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83"/>
            <p:cNvSpPr/>
            <p:nvPr/>
          </p:nvSpPr>
          <p:spPr>
            <a:xfrm>
              <a:off x="2590800" y="4419600"/>
              <a:ext cx="1524000" cy="1600200"/>
            </a:xfrm>
            <a:custGeom>
              <a:rect b="b" l="l" r="r" t="t"/>
              <a:pathLst>
                <a:path extrusionOk="0" h="1600200" w="1524000">
                  <a:moveTo>
                    <a:pt x="152400" y="0"/>
                  </a:moveTo>
                  <a:lnTo>
                    <a:pt x="152400" y="1600200"/>
                  </a:lnTo>
                </a:path>
                <a:path extrusionOk="0" h="1600200" w="1524000">
                  <a:moveTo>
                    <a:pt x="0" y="1447800"/>
                  </a:moveTo>
                  <a:lnTo>
                    <a:pt x="1524000" y="144780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83"/>
            <p:cNvSpPr/>
            <p:nvPr/>
          </p:nvSpPr>
          <p:spPr>
            <a:xfrm>
              <a:off x="3843527" y="4599431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6" name="Google Shape;1246;p83"/>
          <p:cNvSpPr txBox="1"/>
          <p:nvPr/>
        </p:nvSpPr>
        <p:spPr>
          <a:xfrm>
            <a:off x="3832352" y="5862320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83"/>
          <p:cNvSpPr txBox="1"/>
          <p:nvPr/>
        </p:nvSpPr>
        <p:spPr>
          <a:xfrm>
            <a:off x="2588006" y="4496818"/>
            <a:ext cx="127635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8" name="Google Shape;1248;p83"/>
          <p:cNvGrpSpPr/>
          <p:nvPr/>
        </p:nvGrpSpPr>
        <p:grpSpPr>
          <a:xfrm>
            <a:off x="4953000" y="4419600"/>
            <a:ext cx="1524000" cy="1600200"/>
            <a:chOff x="4953000" y="4419600"/>
            <a:chExt cx="1524000" cy="1600200"/>
          </a:xfrm>
        </p:grpSpPr>
        <p:sp>
          <p:nvSpPr>
            <p:cNvPr id="1249" name="Google Shape;1249;p83"/>
            <p:cNvSpPr/>
            <p:nvPr/>
          </p:nvSpPr>
          <p:spPr>
            <a:xfrm>
              <a:off x="4953000" y="4419600"/>
              <a:ext cx="1524000" cy="1600200"/>
            </a:xfrm>
            <a:custGeom>
              <a:rect b="b" l="l" r="r" t="t"/>
              <a:pathLst>
                <a:path extrusionOk="0" h="1600200" w="1524000">
                  <a:moveTo>
                    <a:pt x="152399" y="0"/>
                  </a:moveTo>
                  <a:lnTo>
                    <a:pt x="152400" y="1600200"/>
                  </a:lnTo>
                </a:path>
                <a:path extrusionOk="0" h="1600200" w="1524000">
                  <a:moveTo>
                    <a:pt x="0" y="1447800"/>
                  </a:moveTo>
                  <a:lnTo>
                    <a:pt x="1523999" y="1447799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83"/>
            <p:cNvSpPr/>
            <p:nvPr/>
          </p:nvSpPr>
          <p:spPr>
            <a:xfrm>
              <a:off x="6218682" y="4605528"/>
              <a:ext cx="85344" cy="8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1" name="Google Shape;1251;p83"/>
          <p:cNvSpPr txBox="1"/>
          <p:nvPr/>
        </p:nvSpPr>
        <p:spPr>
          <a:xfrm>
            <a:off x="6224270" y="5207761"/>
            <a:ext cx="93345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83"/>
          <p:cNvSpPr txBox="1"/>
          <p:nvPr/>
        </p:nvSpPr>
        <p:spPr>
          <a:xfrm>
            <a:off x="4880102" y="5094084"/>
            <a:ext cx="131445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endParaRPr sz="17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253" name="Google Shape;1253;p83"/>
          <p:cNvGrpSpPr/>
          <p:nvPr/>
        </p:nvGrpSpPr>
        <p:grpSpPr>
          <a:xfrm>
            <a:off x="5105399" y="4680203"/>
            <a:ext cx="1145921" cy="1187450"/>
            <a:chOff x="5105399" y="4680203"/>
            <a:chExt cx="1145921" cy="1187450"/>
          </a:xfrm>
        </p:grpSpPr>
        <p:sp>
          <p:nvSpPr>
            <p:cNvPr id="1254" name="Google Shape;1254;p83"/>
            <p:cNvSpPr/>
            <p:nvPr/>
          </p:nvSpPr>
          <p:spPr>
            <a:xfrm>
              <a:off x="5105399" y="4756403"/>
              <a:ext cx="1069975" cy="1111250"/>
            </a:xfrm>
            <a:custGeom>
              <a:rect b="b" l="l" r="r" t="t"/>
              <a:pathLst>
                <a:path extrusionOk="0" h="1111250" w="1069975">
                  <a:moveTo>
                    <a:pt x="0" y="1110996"/>
                  </a:moveTo>
                  <a:lnTo>
                    <a:pt x="1069847" y="0"/>
                  </a:lnTo>
                </a:path>
              </a:pathLst>
            </a:custGeom>
            <a:noFill/>
            <a:ln cap="flat" cmpd="sng" w="12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83"/>
            <p:cNvSpPr/>
            <p:nvPr/>
          </p:nvSpPr>
          <p:spPr>
            <a:xfrm>
              <a:off x="6134861" y="4680203"/>
              <a:ext cx="113664" cy="116205"/>
            </a:xfrm>
            <a:custGeom>
              <a:rect b="b" l="l" r="r" t="t"/>
              <a:pathLst>
                <a:path extrusionOk="0" h="116204" w="113664">
                  <a:moveTo>
                    <a:pt x="113538" y="0"/>
                  </a:moveTo>
                  <a:lnTo>
                    <a:pt x="0" y="41148"/>
                  </a:lnTo>
                  <a:lnTo>
                    <a:pt x="77724" y="115824"/>
                  </a:lnTo>
                  <a:lnTo>
                    <a:pt x="113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83"/>
            <p:cNvSpPr/>
            <p:nvPr/>
          </p:nvSpPr>
          <p:spPr>
            <a:xfrm>
              <a:off x="5900165" y="5192267"/>
              <a:ext cx="351155" cy="665480"/>
            </a:xfrm>
            <a:custGeom>
              <a:rect b="b" l="l" r="r" t="t"/>
              <a:pathLst>
                <a:path extrusionOk="0" h="665479" w="351154">
                  <a:moveTo>
                    <a:pt x="0" y="0"/>
                  </a:moveTo>
                  <a:lnTo>
                    <a:pt x="44765" y="23332"/>
                  </a:lnTo>
                  <a:lnTo>
                    <a:pt x="87001" y="49623"/>
                  </a:lnTo>
                  <a:lnTo>
                    <a:pt x="126580" y="78669"/>
                  </a:lnTo>
                  <a:lnTo>
                    <a:pt x="163378" y="110265"/>
                  </a:lnTo>
                  <a:lnTo>
                    <a:pt x="197269" y="144206"/>
                  </a:lnTo>
                  <a:lnTo>
                    <a:pt x="228127" y="180287"/>
                  </a:lnTo>
                  <a:lnTo>
                    <a:pt x="255826" y="218304"/>
                  </a:lnTo>
                  <a:lnTo>
                    <a:pt x="280242" y="258052"/>
                  </a:lnTo>
                  <a:lnTo>
                    <a:pt x="301248" y="299325"/>
                  </a:lnTo>
                  <a:lnTo>
                    <a:pt x="318718" y="341921"/>
                  </a:lnTo>
                  <a:lnTo>
                    <a:pt x="332528" y="385633"/>
                  </a:lnTo>
                  <a:lnTo>
                    <a:pt x="342551" y="430257"/>
                  </a:lnTo>
                  <a:lnTo>
                    <a:pt x="348661" y="475588"/>
                  </a:lnTo>
                  <a:lnTo>
                    <a:pt x="350734" y="521422"/>
                  </a:lnTo>
                  <a:lnTo>
                    <a:pt x="348644" y="567554"/>
                  </a:lnTo>
                  <a:lnTo>
                    <a:pt x="342264" y="613778"/>
                  </a:lnTo>
                  <a:lnTo>
                    <a:pt x="331469" y="659892"/>
                  </a:lnTo>
                  <a:lnTo>
                    <a:pt x="330708" y="661416"/>
                  </a:lnTo>
                  <a:lnTo>
                    <a:pt x="330708" y="663702"/>
                  </a:lnTo>
                  <a:lnTo>
                    <a:pt x="329945" y="66522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83"/>
            <p:cNvSpPr/>
            <p:nvPr/>
          </p:nvSpPr>
          <p:spPr>
            <a:xfrm>
              <a:off x="5807963" y="5145785"/>
              <a:ext cx="112395" cy="93980"/>
            </a:xfrm>
            <a:custGeom>
              <a:rect b="b" l="l" r="r" t="t"/>
              <a:pathLst>
                <a:path extrusionOk="0" h="93979" w="112395">
                  <a:moveTo>
                    <a:pt x="112013" y="0"/>
                  </a:moveTo>
                  <a:lnTo>
                    <a:pt x="0" y="11429"/>
                  </a:lnTo>
                  <a:lnTo>
                    <a:pt x="75437" y="93725"/>
                  </a:lnTo>
                  <a:lnTo>
                    <a:pt x="1120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8" name="Google Shape;1258;p83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84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84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Fractal Dimension</a:t>
            </a:r>
            <a:endParaRPr/>
          </a:p>
        </p:txBody>
      </p:sp>
      <p:sp>
        <p:nvSpPr>
          <p:cNvPr id="1265" name="Google Shape;1265;p84"/>
          <p:cNvSpPr txBox="1"/>
          <p:nvPr/>
        </p:nvSpPr>
        <p:spPr>
          <a:xfrm>
            <a:off x="765301" y="1468627"/>
            <a:ext cx="7433309" cy="2478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fractal dimension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rate at which the  perimeter of an object increases as the  measurement scale is reduced.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109854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fractal dimension produces a single numeric  value that summarizes the irregularity of  “roughness” of the feature boundary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5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85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Fractal Dimension</a:t>
            </a:r>
            <a:endParaRPr/>
          </a:p>
        </p:txBody>
      </p:sp>
      <p:sp>
        <p:nvSpPr>
          <p:cNvPr id="1272" name="Google Shape;1272;p85"/>
          <p:cNvSpPr txBox="1"/>
          <p:nvPr/>
        </p:nvSpPr>
        <p:spPr>
          <a:xfrm>
            <a:off x="765301" y="1380020"/>
            <a:ext cx="7565390" cy="3684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6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Richardson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123825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 the number of strides needed to “walk”  along the boundary, as a function of stride length.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steps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stride-length = perimeter measurement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508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stride length is reduced, the path follows  more of the local irregularities of the boundary and  the measured parameter increases.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1079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result, plotted on log-log axes is a straight line  whose slope gives the fractal dimension.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86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Mammogram Features</a:t>
            </a:r>
            <a:endParaRPr/>
          </a:p>
        </p:txBody>
      </p:sp>
      <p:grpSp>
        <p:nvGrpSpPr>
          <p:cNvPr id="1278" name="Google Shape;1278;p86"/>
          <p:cNvGrpSpPr/>
          <p:nvPr/>
        </p:nvGrpSpPr>
        <p:grpSpPr>
          <a:xfrm>
            <a:off x="4190999" y="3048000"/>
            <a:ext cx="381000" cy="381000"/>
            <a:chOff x="4190999" y="3048000"/>
            <a:chExt cx="381000" cy="381000"/>
          </a:xfrm>
        </p:grpSpPr>
        <p:sp>
          <p:nvSpPr>
            <p:cNvPr id="1279" name="Google Shape;1279;p86"/>
            <p:cNvSpPr/>
            <p:nvPr/>
          </p:nvSpPr>
          <p:spPr>
            <a:xfrm>
              <a:off x="4190999" y="3048000"/>
              <a:ext cx="381000" cy="381000"/>
            </a:xfrm>
            <a:custGeom>
              <a:rect b="b" l="l" r="r" t="t"/>
              <a:pathLst>
                <a:path extrusionOk="0" h="381000" w="381000">
                  <a:moveTo>
                    <a:pt x="381000" y="190500"/>
                  </a:moveTo>
                  <a:lnTo>
                    <a:pt x="375965" y="146597"/>
                  </a:lnTo>
                  <a:lnTo>
                    <a:pt x="361627" y="106413"/>
                  </a:lnTo>
                  <a:lnTo>
                    <a:pt x="339132" y="71054"/>
                  </a:lnTo>
                  <a:lnTo>
                    <a:pt x="309625" y="41627"/>
                  </a:lnTo>
                  <a:lnTo>
                    <a:pt x="274253" y="19238"/>
                  </a:lnTo>
                  <a:lnTo>
                    <a:pt x="234162" y="4994"/>
                  </a:lnTo>
                  <a:lnTo>
                    <a:pt x="190500" y="0"/>
                  </a:lnTo>
                  <a:lnTo>
                    <a:pt x="146597" y="4994"/>
                  </a:lnTo>
                  <a:lnTo>
                    <a:pt x="106413" y="19238"/>
                  </a:lnTo>
                  <a:lnTo>
                    <a:pt x="71054" y="41627"/>
                  </a:lnTo>
                  <a:lnTo>
                    <a:pt x="41627" y="71054"/>
                  </a:lnTo>
                  <a:lnTo>
                    <a:pt x="19238" y="106413"/>
                  </a:lnTo>
                  <a:lnTo>
                    <a:pt x="4994" y="146597"/>
                  </a:lnTo>
                  <a:lnTo>
                    <a:pt x="0" y="190500"/>
                  </a:lnTo>
                  <a:lnTo>
                    <a:pt x="4994" y="234162"/>
                  </a:lnTo>
                  <a:lnTo>
                    <a:pt x="19238" y="274253"/>
                  </a:lnTo>
                  <a:lnTo>
                    <a:pt x="41627" y="309625"/>
                  </a:lnTo>
                  <a:lnTo>
                    <a:pt x="71054" y="339132"/>
                  </a:lnTo>
                  <a:lnTo>
                    <a:pt x="106413" y="361627"/>
                  </a:lnTo>
                  <a:lnTo>
                    <a:pt x="14659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86"/>
            <p:cNvSpPr/>
            <p:nvPr/>
          </p:nvSpPr>
          <p:spPr>
            <a:xfrm>
              <a:off x="4190999" y="3048000"/>
              <a:ext cx="381000" cy="381000"/>
            </a:xfrm>
            <a:custGeom>
              <a:rect b="b" l="l" r="r" t="t"/>
              <a:pathLst>
                <a:path extrusionOk="0" h="381000" w="381000">
                  <a:moveTo>
                    <a:pt x="381000" y="190500"/>
                  </a:moveTo>
                  <a:lnTo>
                    <a:pt x="375965" y="146597"/>
                  </a:lnTo>
                  <a:lnTo>
                    <a:pt x="361627" y="106413"/>
                  </a:lnTo>
                  <a:lnTo>
                    <a:pt x="339132" y="71054"/>
                  </a:lnTo>
                  <a:lnTo>
                    <a:pt x="309625" y="41627"/>
                  </a:lnTo>
                  <a:lnTo>
                    <a:pt x="274253" y="19238"/>
                  </a:lnTo>
                  <a:lnTo>
                    <a:pt x="234162" y="4994"/>
                  </a:lnTo>
                  <a:lnTo>
                    <a:pt x="190500" y="0"/>
                  </a:lnTo>
                  <a:lnTo>
                    <a:pt x="146597" y="4994"/>
                  </a:lnTo>
                  <a:lnTo>
                    <a:pt x="106413" y="19238"/>
                  </a:lnTo>
                  <a:lnTo>
                    <a:pt x="71054" y="41627"/>
                  </a:lnTo>
                  <a:lnTo>
                    <a:pt x="41627" y="71054"/>
                  </a:lnTo>
                  <a:lnTo>
                    <a:pt x="19238" y="106413"/>
                  </a:lnTo>
                  <a:lnTo>
                    <a:pt x="4994" y="146597"/>
                  </a:lnTo>
                  <a:lnTo>
                    <a:pt x="0" y="190500"/>
                  </a:lnTo>
                  <a:lnTo>
                    <a:pt x="4994" y="234162"/>
                  </a:lnTo>
                  <a:lnTo>
                    <a:pt x="19238" y="274253"/>
                  </a:lnTo>
                  <a:lnTo>
                    <a:pt x="41627" y="309625"/>
                  </a:lnTo>
                  <a:lnTo>
                    <a:pt x="71054" y="339132"/>
                  </a:lnTo>
                  <a:lnTo>
                    <a:pt x="106413" y="361627"/>
                  </a:lnTo>
                  <a:lnTo>
                    <a:pt x="14659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close/>
                </a:path>
              </a:pathLst>
            </a:custGeom>
            <a:noFill/>
            <a:ln cap="flat" cmpd="sng" w="12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86"/>
          <p:cNvGrpSpPr/>
          <p:nvPr/>
        </p:nvGrpSpPr>
        <p:grpSpPr>
          <a:xfrm>
            <a:off x="4114799" y="3657599"/>
            <a:ext cx="533400" cy="381000"/>
            <a:chOff x="4114799" y="3657599"/>
            <a:chExt cx="533400" cy="381000"/>
          </a:xfrm>
        </p:grpSpPr>
        <p:sp>
          <p:nvSpPr>
            <p:cNvPr id="1282" name="Google Shape;1282;p86"/>
            <p:cNvSpPr/>
            <p:nvPr/>
          </p:nvSpPr>
          <p:spPr>
            <a:xfrm>
              <a:off x="4114799" y="3657599"/>
              <a:ext cx="533400" cy="381000"/>
            </a:xfrm>
            <a:custGeom>
              <a:rect b="b" l="l" r="r" t="t"/>
              <a:pathLst>
                <a:path extrusionOk="0" h="381000" w="533400">
                  <a:moveTo>
                    <a:pt x="533400" y="190500"/>
                  </a:moveTo>
                  <a:lnTo>
                    <a:pt x="527972" y="151904"/>
                  </a:lnTo>
                  <a:lnTo>
                    <a:pt x="512409" y="116050"/>
                  </a:lnTo>
                  <a:lnTo>
                    <a:pt x="487791" y="83678"/>
                  </a:lnTo>
                  <a:lnTo>
                    <a:pt x="455199" y="55530"/>
                  </a:lnTo>
                  <a:lnTo>
                    <a:pt x="415714" y="32347"/>
                  </a:lnTo>
                  <a:lnTo>
                    <a:pt x="370415" y="14870"/>
                  </a:lnTo>
                  <a:lnTo>
                    <a:pt x="320383" y="3841"/>
                  </a:lnTo>
                  <a:lnTo>
                    <a:pt x="266700" y="0"/>
                  </a:lnTo>
                  <a:lnTo>
                    <a:pt x="212797" y="3841"/>
                  </a:lnTo>
                  <a:lnTo>
                    <a:pt x="162663" y="14870"/>
                  </a:lnTo>
                  <a:lnTo>
                    <a:pt x="117350" y="32347"/>
                  </a:lnTo>
                  <a:lnTo>
                    <a:pt x="77914" y="55530"/>
                  </a:lnTo>
                  <a:lnTo>
                    <a:pt x="45407" y="83678"/>
                  </a:lnTo>
                  <a:lnTo>
                    <a:pt x="20883" y="116050"/>
                  </a:lnTo>
                  <a:lnTo>
                    <a:pt x="5396" y="151904"/>
                  </a:lnTo>
                  <a:lnTo>
                    <a:pt x="0" y="190500"/>
                  </a:lnTo>
                  <a:lnTo>
                    <a:pt x="5396" y="228876"/>
                  </a:lnTo>
                  <a:lnTo>
                    <a:pt x="20883" y="264628"/>
                  </a:lnTo>
                  <a:lnTo>
                    <a:pt x="45407" y="296986"/>
                  </a:lnTo>
                  <a:lnTo>
                    <a:pt x="77914" y="325183"/>
                  </a:lnTo>
                  <a:lnTo>
                    <a:pt x="117350" y="348451"/>
                  </a:lnTo>
                  <a:lnTo>
                    <a:pt x="162663" y="366021"/>
                  </a:lnTo>
                  <a:lnTo>
                    <a:pt x="212797" y="377127"/>
                  </a:lnTo>
                  <a:lnTo>
                    <a:pt x="266700" y="381000"/>
                  </a:lnTo>
                  <a:lnTo>
                    <a:pt x="320383" y="377127"/>
                  </a:lnTo>
                  <a:lnTo>
                    <a:pt x="370415" y="366021"/>
                  </a:lnTo>
                  <a:lnTo>
                    <a:pt x="415714" y="348451"/>
                  </a:lnTo>
                  <a:lnTo>
                    <a:pt x="455199" y="325183"/>
                  </a:lnTo>
                  <a:lnTo>
                    <a:pt x="487791" y="296986"/>
                  </a:lnTo>
                  <a:lnTo>
                    <a:pt x="512409" y="264628"/>
                  </a:lnTo>
                  <a:lnTo>
                    <a:pt x="527972" y="228876"/>
                  </a:lnTo>
                  <a:lnTo>
                    <a:pt x="533400" y="19050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86"/>
            <p:cNvSpPr/>
            <p:nvPr/>
          </p:nvSpPr>
          <p:spPr>
            <a:xfrm>
              <a:off x="4114799" y="3657599"/>
              <a:ext cx="533400" cy="381000"/>
            </a:xfrm>
            <a:custGeom>
              <a:rect b="b" l="l" r="r" t="t"/>
              <a:pathLst>
                <a:path extrusionOk="0" h="381000" w="533400">
                  <a:moveTo>
                    <a:pt x="533400" y="190500"/>
                  </a:moveTo>
                  <a:lnTo>
                    <a:pt x="527972" y="151904"/>
                  </a:lnTo>
                  <a:lnTo>
                    <a:pt x="512409" y="116050"/>
                  </a:lnTo>
                  <a:lnTo>
                    <a:pt x="487791" y="83678"/>
                  </a:lnTo>
                  <a:lnTo>
                    <a:pt x="455199" y="55530"/>
                  </a:lnTo>
                  <a:lnTo>
                    <a:pt x="415714" y="32347"/>
                  </a:lnTo>
                  <a:lnTo>
                    <a:pt x="370415" y="14870"/>
                  </a:lnTo>
                  <a:lnTo>
                    <a:pt x="320383" y="3841"/>
                  </a:lnTo>
                  <a:lnTo>
                    <a:pt x="266700" y="0"/>
                  </a:lnTo>
                  <a:lnTo>
                    <a:pt x="212797" y="3841"/>
                  </a:lnTo>
                  <a:lnTo>
                    <a:pt x="162663" y="14870"/>
                  </a:lnTo>
                  <a:lnTo>
                    <a:pt x="117350" y="32347"/>
                  </a:lnTo>
                  <a:lnTo>
                    <a:pt x="77914" y="55530"/>
                  </a:lnTo>
                  <a:lnTo>
                    <a:pt x="45407" y="83678"/>
                  </a:lnTo>
                  <a:lnTo>
                    <a:pt x="20883" y="116050"/>
                  </a:lnTo>
                  <a:lnTo>
                    <a:pt x="5396" y="151904"/>
                  </a:lnTo>
                  <a:lnTo>
                    <a:pt x="0" y="190500"/>
                  </a:lnTo>
                  <a:lnTo>
                    <a:pt x="5396" y="228876"/>
                  </a:lnTo>
                  <a:lnTo>
                    <a:pt x="20883" y="264628"/>
                  </a:lnTo>
                  <a:lnTo>
                    <a:pt x="45407" y="296986"/>
                  </a:lnTo>
                  <a:lnTo>
                    <a:pt x="77914" y="325183"/>
                  </a:lnTo>
                  <a:lnTo>
                    <a:pt x="117350" y="348451"/>
                  </a:lnTo>
                  <a:lnTo>
                    <a:pt x="162663" y="366021"/>
                  </a:lnTo>
                  <a:lnTo>
                    <a:pt x="212797" y="377127"/>
                  </a:lnTo>
                  <a:lnTo>
                    <a:pt x="266700" y="381000"/>
                  </a:lnTo>
                  <a:lnTo>
                    <a:pt x="320383" y="377127"/>
                  </a:lnTo>
                  <a:lnTo>
                    <a:pt x="370415" y="366021"/>
                  </a:lnTo>
                  <a:lnTo>
                    <a:pt x="415714" y="348451"/>
                  </a:lnTo>
                  <a:lnTo>
                    <a:pt x="455199" y="325183"/>
                  </a:lnTo>
                  <a:lnTo>
                    <a:pt x="487791" y="296986"/>
                  </a:lnTo>
                  <a:lnTo>
                    <a:pt x="512409" y="264628"/>
                  </a:lnTo>
                  <a:lnTo>
                    <a:pt x="527972" y="228876"/>
                  </a:lnTo>
                  <a:lnTo>
                    <a:pt x="533400" y="190500"/>
                  </a:lnTo>
                  <a:close/>
                </a:path>
              </a:pathLst>
            </a:custGeom>
            <a:noFill/>
            <a:ln cap="flat" cmpd="sng" w="12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4" name="Google Shape;1284;p86"/>
          <p:cNvSpPr txBox="1"/>
          <p:nvPr/>
        </p:nvSpPr>
        <p:spPr>
          <a:xfrm>
            <a:off x="765301" y="1468627"/>
            <a:ext cx="6069965" cy="2427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 descriptors can be used to  characterise features extracted from  mammograms.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108960" rtl="0" algn="r">
              <a:lnSpc>
                <a:spcPct val="100000"/>
              </a:lnSpc>
              <a:spcBef>
                <a:spcPts val="25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10832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Oval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5" name="Google Shape;1285;p86"/>
          <p:cNvGrpSpPr/>
          <p:nvPr/>
        </p:nvGrpSpPr>
        <p:grpSpPr>
          <a:xfrm>
            <a:off x="3979925" y="4267199"/>
            <a:ext cx="894715" cy="557530"/>
            <a:chOff x="3979925" y="4267199"/>
            <a:chExt cx="894715" cy="557530"/>
          </a:xfrm>
        </p:grpSpPr>
        <p:sp>
          <p:nvSpPr>
            <p:cNvPr id="1286" name="Google Shape;1286;p86"/>
            <p:cNvSpPr/>
            <p:nvPr/>
          </p:nvSpPr>
          <p:spPr>
            <a:xfrm>
              <a:off x="3979925" y="4267199"/>
              <a:ext cx="894715" cy="557530"/>
            </a:xfrm>
            <a:custGeom>
              <a:rect b="b" l="l" r="r" t="t"/>
              <a:pathLst>
                <a:path extrusionOk="0" h="557529" w="894714">
                  <a:moveTo>
                    <a:pt x="894319" y="346764"/>
                  </a:moveTo>
                  <a:lnTo>
                    <a:pt x="889906" y="305123"/>
                  </a:lnTo>
                  <a:lnTo>
                    <a:pt x="883920" y="266700"/>
                  </a:lnTo>
                  <a:lnTo>
                    <a:pt x="867918" y="220979"/>
                  </a:lnTo>
                  <a:lnTo>
                    <a:pt x="850880" y="210157"/>
                  </a:lnTo>
                  <a:lnTo>
                    <a:pt x="845820" y="206501"/>
                  </a:lnTo>
                  <a:lnTo>
                    <a:pt x="841248" y="199644"/>
                  </a:lnTo>
                  <a:lnTo>
                    <a:pt x="841248" y="190500"/>
                  </a:lnTo>
                  <a:lnTo>
                    <a:pt x="838200" y="182879"/>
                  </a:lnTo>
                  <a:lnTo>
                    <a:pt x="816078" y="169556"/>
                  </a:lnTo>
                  <a:lnTo>
                    <a:pt x="794385" y="159734"/>
                  </a:lnTo>
                  <a:lnTo>
                    <a:pt x="771548" y="155769"/>
                  </a:lnTo>
                  <a:lnTo>
                    <a:pt x="745998" y="160020"/>
                  </a:lnTo>
                  <a:lnTo>
                    <a:pt x="729043" y="154685"/>
                  </a:lnTo>
                  <a:lnTo>
                    <a:pt x="685978" y="137112"/>
                  </a:lnTo>
                  <a:lnTo>
                    <a:pt x="669798" y="106679"/>
                  </a:lnTo>
                  <a:lnTo>
                    <a:pt x="615886" y="46577"/>
                  </a:lnTo>
                  <a:lnTo>
                    <a:pt x="584715" y="20633"/>
                  </a:lnTo>
                  <a:lnTo>
                    <a:pt x="501526" y="4286"/>
                  </a:lnTo>
                  <a:lnTo>
                    <a:pt x="453866" y="2666"/>
                  </a:lnTo>
                  <a:lnTo>
                    <a:pt x="406348" y="1619"/>
                  </a:lnTo>
                  <a:lnTo>
                    <a:pt x="358901" y="0"/>
                  </a:lnTo>
                  <a:lnTo>
                    <a:pt x="323016" y="6179"/>
                  </a:lnTo>
                  <a:lnTo>
                    <a:pt x="293560" y="14573"/>
                  </a:lnTo>
                  <a:lnTo>
                    <a:pt x="266104" y="27110"/>
                  </a:lnTo>
                  <a:lnTo>
                    <a:pt x="236220" y="45720"/>
                  </a:lnTo>
                  <a:lnTo>
                    <a:pt x="201799" y="61745"/>
                  </a:lnTo>
                  <a:lnTo>
                    <a:pt x="178022" y="84201"/>
                  </a:lnTo>
                  <a:lnTo>
                    <a:pt x="162389" y="114085"/>
                  </a:lnTo>
                  <a:lnTo>
                    <a:pt x="152400" y="152400"/>
                  </a:lnTo>
                  <a:lnTo>
                    <a:pt x="102512" y="145018"/>
                  </a:lnTo>
                  <a:lnTo>
                    <a:pt x="80772" y="140779"/>
                  </a:lnTo>
                  <a:lnTo>
                    <a:pt x="68175" y="144256"/>
                  </a:lnTo>
                  <a:lnTo>
                    <a:pt x="45720" y="160020"/>
                  </a:lnTo>
                  <a:lnTo>
                    <a:pt x="12537" y="181677"/>
                  </a:lnTo>
                  <a:lnTo>
                    <a:pt x="857" y="214407"/>
                  </a:lnTo>
                  <a:lnTo>
                    <a:pt x="178" y="256139"/>
                  </a:lnTo>
                  <a:lnTo>
                    <a:pt x="0" y="304800"/>
                  </a:lnTo>
                  <a:lnTo>
                    <a:pt x="4953" y="325826"/>
                  </a:lnTo>
                  <a:lnTo>
                    <a:pt x="10477" y="346710"/>
                  </a:lnTo>
                  <a:lnTo>
                    <a:pt x="22098" y="388620"/>
                  </a:lnTo>
                  <a:lnTo>
                    <a:pt x="38290" y="415182"/>
                  </a:lnTo>
                  <a:lnTo>
                    <a:pt x="46482" y="429101"/>
                  </a:lnTo>
                  <a:lnTo>
                    <a:pt x="61531" y="436304"/>
                  </a:lnTo>
                  <a:lnTo>
                    <a:pt x="98298" y="442722"/>
                  </a:lnTo>
                  <a:lnTo>
                    <a:pt x="115443" y="435292"/>
                  </a:lnTo>
                  <a:lnTo>
                    <a:pt x="130444" y="429863"/>
                  </a:lnTo>
                  <a:lnTo>
                    <a:pt x="144018" y="426720"/>
                  </a:lnTo>
                  <a:lnTo>
                    <a:pt x="159710" y="427732"/>
                  </a:lnTo>
                  <a:lnTo>
                    <a:pt x="167830" y="434244"/>
                  </a:lnTo>
                  <a:lnTo>
                    <a:pt x="171664" y="444615"/>
                  </a:lnTo>
                  <a:lnTo>
                    <a:pt x="174498" y="457200"/>
                  </a:lnTo>
                  <a:lnTo>
                    <a:pt x="185642" y="475488"/>
                  </a:lnTo>
                  <a:lnTo>
                    <a:pt x="216312" y="507670"/>
                  </a:lnTo>
                  <a:lnTo>
                    <a:pt x="258318" y="518922"/>
                  </a:lnTo>
                  <a:lnTo>
                    <a:pt x="321754" y="524065"/>
                  </a:lnTo>
                  <a:lnTo>
                    <a:pt x="345114" y="518922"/>
                  </a:lnTo>
                  <a:lnTo>
                    <a:pt x="372618" y="502920"/>
                  </a:lnTo>
                  <a:lnTo>
                    <a:pt x="394275" y="499110"/>
                  </a:lnTo>
                  <a:lnTo>
                    <a:pt x="409289" y="503300"/>
                  </a:lnTo>
                  <a:lnTo>
                    <a:pt x="421588" y="514921"/>
                  </a:lnTo>
                  <a:lnTo>
                    <a:pt x="435101" y="533400"/>
                  </a:lnTo>
                  <a:lnTo>
                    <a:pt x="485108" y="548509"/>
                  </a:lnTo>
                  <a:lnTo>
                    <a:pt x="536257" y="557117"/>
                  </a:lnTo>
                  <a:lnTo>
                    <a:pt x="585977" y="553866"/>
                  </a:lnTo>
                  <a:lnTo>
                    <a:pt x="631698" y="533400"/>
                  </a:lnTo>
                  <a:lnTo>
                    <a:pt x="652164" y="526589"/>
                  </a:lnTo>
                  <a:lnTo>
                    <a:pt x="667416" y="520636"/>
                  </a:lnTo>
                  <a:lnTo>
                    <a:pt x="680239" y="511540"/>
                  </a:lnTo>
                  <a:lnTo>
                    <a:pt x="693420" y="495300"/>
                  </a:lnTo>
                  <a:lnTo>
                    <a:pt x="707421" y="480857"/>
                  </a:lnTo>
                  <a:lnTo>
                    <a:pt x="718565" y="462629"/>
                  </a:lnTo>
                  <a:lnTo>
                    <a:pt x="730281" y="445686"/>
                  </a:lnTo>
                  <a:lnTo>
                    <a:pt x="745998" y="435101"/>
                  </a:lnTo>
                  <a:lnTo>
                    <a:pt x="770489" y="431684"/>
                  </a:lnTo>
                  <a:lnTo>
                    <a:pt x="795623" y="434054"/>
                  </a:lnTo>
                  <a:lnTo>
                    <a:pt x="820900" y="438852"/>
                  </a:lnTo>
                  <a:lnTo>
                    <a:pt x="845820" y="442722"/>
                  </a:lnTo>
                  <a:lnTo>
                    <a:pt x="877507" y="420392"/>
                  </a:lnTo>
                  <a:lnTo>
                    <a:pt x="891930" y="386797"/>
                  </a:lnTo>
                  <a:lnTo>
                    <a:pt x="894319" y="34676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86"/>
            <p:cNvSpPr/>
            <p:nvPr/>
          </p:nvSpPr>
          <p:spPr>
            <a:xfrm>
              <a:off x="3979925" y="4267199"/>
              <a:ext cx="894715" cy="557530"/>
            </a:xfrm>
            <a:custGeom>
              <a:rect b="b" l="l" r="r" t="t"/>
              <a:pathLst>
                <a:path extrusionOk="0" h="557529" w="894714">
                  <a:moveTo>
                    <a:pt x="152400" y="152400"/>
                  </a:moveTo>
                  <a:lnTo>
                    <a:pt x="162389" y="114085"/>
                  </a:lnTo>
                  <a:lnTo>
                    <a:pt x="178022" y="84201"/>
                  </a:lnTo>
                  <a:lnTo>
                    <a:pt x="201799" y="61745"/>
                  </a:lnTo>
                  <a:lnTo>
                    <a:pt x="236220" y="45720"/>
                  </a:lnTo>
                  <a:lnTo>
                    <a:pt x="266104" y="27110"/>
                  </a:lnTo>
                  <a:lnTo>
                    <a:pt x="293560" y="14573"/>
                  </a:lnTo>
                  <a:lnTo>
                    <a:pt x="323016" y="6179"/>
                  </a:lnTo>
                  <a:lnTo>
                    <a:pt x="358901" y="0"/>
                  </a:lnTo>
                  <a:lnTo>
                    <a:pt x="406348" y="1619"/>
                  </a:lnTo>
                  <a:lnTo>
                    <a:pt x="453866" y="2666"/>
                  </a:lnTo>
                  <a:lnTo>
                    <a:pt x="501526" y="4286"/>
                  </a:lnTo>
                  <a:lnTo>
                    <a:pt x="549401" y="7620"/>
                  </a:lnTo>
                  <a:lnTo>
                    <a:pt x="615886" y="46577"/>
                  </a:lnTo>
                  <a:lnTo>
                    <a:pt x="643913" y="77807"/>
                  </a:lnTo>
                  <a:lnTo>
                    <a:pt x="669798" y="106679"/>
                  </a:lnTo>
                  <a:lnTo>
                    <a:pt x="674905" y="122062"/>
                  </a:lnTo>
                  <a:lnTo>
                    <a:pt x="678656" y="130873"/>
                  </a:lnTo>
                  <a:lnTo>
                    <a:pt x="714494" y="149732"/>
                  </a:lnTo>
                  <a:lnTo>
                    <a:pt x="745998" y="160020"/>
                  </a:lnTo>
                  <a:lnTo>
                    <a:pt x="771548" y="155769"/>
                  </a:lnTo>
                  <a:lnTo>
                    <a:pt x="794385" y="159734"/>
                  </a:lnTo>
                  <a:lnTo>
                    <a:pt x="816078" y="169556"/>
                  </a:lnTo>
                  <a:lnTo>
                    <a:pt x="838200" y="182879"/>
                  </a:lnTo>
                  <a:lnTo>
                    <a:pt x="841248" y="190500"/>
                  </a:lnTo>
                  <a:lnTo>
                    <a:pt x="841248" y="199644"/>
                  </a:lnTo>
                  <a:lnTo>
                    <a:pt x="845820" y="206501"/>
                  </a:lnTo>
                  <a:lnTo>
                    <a:pt x="850880" y="210157"/>
                  </a:lnTo>
                  <a:lnTo>
                    <a:pt x="857154" y="212883"/>
                  </a:lnTo>
                  <a:lnTo>
                    <a:pt x="863286" y="216038"/>
                  </a:lnTo>
                  <a:lnTo>
                    <a:pt x="882598" y="261485"/>
                  </a:lnTo>
                  <a:lnTo>
                    <a:pt x="889906" y="305123"/>
                  </a:lnTo>
                  <a:lnTo>
                    <a:pt x="894319" y="346764"/>
                  </a:lnTo>
                  <a:lnTo>
                    <a:pt x="891930" y="386797"/>
                  </a:lnTo>
                  <a:lnTo>
                    <a:pt x="877507" y="420392"/>
                  </a:lnTo>
                  <a:lnTo>
                    <a:pt x="845820" y="442722"/>
                  </a:lnTo>
                  <a:lnTo>
                    <a:pt x="820900" y="438852"/>
                  </a:lnTo>
                  <a:lnTo>
                    <a:pt x="795623" y="434054"/>
                  </a:lnTo>
                  <a:lnTo>
                    <a:pt x="770489" y="431684"/>
                  </a:lnTo>
                  <a:lnTo>
                    <a:pt x="745998" y="435101"/>
                  </a:lnTo>
                  <a:lnTo>
                    <a:pt x="730281" y="445686"/>
                  </a:lnTo>
                  <a:lnTo>
                    <a:pt x="718565" y="462629"/>
                  </a:lnTo>
                  <a:lnTo>
                    <a:pt x="707421" y="480857"/>
                  </a:lnTo>
                  <a:lnTo>
                    <a:pt x="693420" y="495300"/>
                  </a:lnTo>
                  <a:lnTo>
                    <a:pt x="680239" y="511540"/>
                  </a:lnTo>
                  <a:lnTo>
                    <a:pt x="667416" y="520636"/>
                  </a:lnTo>
                  <a:lnTo>
                    <a:pt x="652164" y="526589"/>
                  </a:lnTo>
                  <a:lnTo>
                    <a:pt x="631698" y="533400"/>
                  </a:lnTo>
                  <a:lnTo>
                    <a:pt x="585977" y="553866"/>
                  </a:lnTo>
                  <a:lnTo>
                    <a:pt x="536257" y="557117"/>
                  </a:lnTo>
                  <a:lnTo>
                    <a:pt x="485108" y="548509"/>
                  </a:lnTo>
                  <a:lnTo>
                    <a:pt x="435101" y="533400"/>
                  </a:lnTo>
                  <a:lnTo>
                    <a:pt x="421588" y="514921"/>
                  </a:lnTo>
                  <a:lnTo>
                    <a:pt x="409289" y="503300"/>
                  </a:lnTo>
                  <a:lnTo>
                    <a:pt x="394275" y="499110"/>
                  </a:lnTo>
                  <a:lnTo>
                    <a:pt x="372618" y="502920"/>
                  </a:lnTo>
                  <a:lnTo>
                    <a:pt x="345114" y="518922"/>
                  </a:lnTo>
                  <a:lnTo>
                    <a:pt x="321754" y="524065"/>
                  </a:lnTo>
                  <a:lnTo>
                    <a:pt x="258318" y="518922"/>
                  </a:lnTo>
                  <a:lnTo>
                    <a:pt x="216312" y="507670"/>
                  </a:lnTo>
                  <a:lnTo>
                    <a:pt x="185642" y="475488"/>
                  </a:lnTo>
                  <a:lnTo>
                    <a:pt x="171664" y="444615"/>
                  </a:lnTo>
                  <a:lnTo>
                    <a:pt x="167830" y="434244"/>
                  </a:lnTo>
                  <a:lnTo>
                    <a:pt x="159710" y="427732"/>
                  </a:lnTo>
                  <a:lnTo>
                    <a:pt x="144018" y="426720"/>
                  </a:lnTo>
                  <a:lnTo>
                    <a:pt x="130444" y="429863"/>
                  </a:lnTo>
                  <a:lnTo>
                    <a:pt x="115443" y="435292"/>
                  </a:lnTo>
                  <a:lnTo>
                    <a:pt x="103298" y="440436"/>
                  </a:lnTo>
                  <a:lnTo>
                    <a:pt x="98298" y="442722"/>
                  </a:lnTo>
                  <a:lnTo>
                    <a:pt x="61531" y="436304"/>
                  </a:lnTo>
                  <a:lnTo>
                    <a:pt x="46482" y="429101"/>
                  </a:lnTo>
                  <a:lnTo>
                    <a:pt x="38290" y="415182"/>
                  </a:lnTo>
                  <a:lnTo>
                    <a:pt x="22098" y="388620"/>
                  </a:lnTo>
                  <a:lnTo>
                    <a:pt x="16287" y="367593"/>
                  </a:lnTo>
                  <a:lnTo>
                    <a:pt x="10477" y="346710"/>
                  </a:lnTo>
                  <a:lnTo>
                    <a:pt x="4953" y="325826"/>
                  </a:lnTo>
                  <a:lnTo>
                    <a:pt x="0" y="304800"/>
                  </a:lnTo>
                  <a:lnTo>
                    <a:pt x="178" y="256139"/>
                  </a:lnTo>
                  <a:lnTo>
                    <a:pt x="857" y="214407"/>
                  </a:lnTo>
                  <a:lnTo>
                    <a:pt x="12537" y="181677"/>
                  </a:lnTo>
                  <a:lnTo>
                    <a:pt x="45720" y="160020"/>
                  </a:lnTo>
                  <a:lnTo>
                    <a:pt x="68175" y="144256"/>
                  </a:lnTo>
                  <a:lnTo>
                    <a:pt x="80772" y="140779"/>
                  </a:lnTo>
                  <a:lnTo>
                    <a:pt x="102512" y="145018"/>
                  </a:lnTo>
                  <a:lnTo>
                    <a:pt x="152400" y="152400"/>
                  </a:lnTo>
                  <a:close/>
                </a:path>
              </a:pathLst>
            </a:custGeom>
            <a:noFill/>
            <a:ln cap="flat" cmpd="sng" w="129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8" name="Google Shape;1288;p86"/>
          <p:cNvSpPr txBox="1"/>
          <p:nvPr/>
        </p:nvSpPr>
        <p:spPr>
          <a:xfrm>
            <a:off x="3051301" y="4449571"/>
            <a:ext cx="69088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Lobulated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86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87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87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Cell Image Features</a:t>
            </a:r>
            <a:endParaRPr/>
          </a:p>
        </p:txBody>
      </p:sp>
      <p:sp>
        <p:nvSpPr>
          <p:cNvPr id="1296" name="Google Shape;1296;p87"/>
          <p:cNvSpPr txBox="1"/>
          <p:nvPr/>
        </p:nvSpPr>
        <p:spPr>
          <a:xfrm>
            <a:off x="765301" y="1468627"/>
            <a:ext cx="7534909" cy="4147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dealing with images containing  numerous objects, such as histological or  cytological cell images, shape descriptors are  calculated for all the individual cells.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395605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shape measures can be calculated from  the individual image descriptors: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415290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deviation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€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area, short-axis,  long- axis, perimeter, circularity,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065" marR="226059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€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compactness, elongation, perimeter,  area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88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Profile</a:t>
            </a:r>
            <a:endParaRPr/>
          </a:p>
        </p:txBody>
      </p:sp>
      <p:sp>
        <p:nvSpPr>
          <p:cNvPr id="1302" name="Google Shape;1302;p88"/>
          <p:cNvSpPr txBox="1"/>
          <p:nvPr/>
        </p:nvSpPr>
        <p:spPr>
          <a:xfrm>
            <a:off x="765301" y="1468627"/>
            <a:ext cx="7225665" cy="24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250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profile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binary image analyses the  binary image in terms of its projections.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5565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Projections can be vertical, horizontal, diagonal,  circular, radial, spiral.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55650" marR="295529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used in determining a  region of highest density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88"/>
          <p:cNvSpPr txBox="1"/>
          <p:nvPr/>
        </p:nvSpPr>
        <p:spPr>
          <a:xfrm>
            <a:off x="1222502" y="4881626"/>
            <a:ext cx="5999480" cy="756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 profile is the sum of the pixel values in a  specified direction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4" name="Google Shape;1304;p88"/>
          <p:cNvGrpSpPr/>
          <p:nvPr/>
        </p:nvGrpSpPr>
        <p:grpSpPr>
          <a:xfrm>
            <a:off x="5422974" y="3365754"/>
            <a:ext cx="1993825" cy="1587500"/>
            <a:chOff x="5422974" y="3365754"/>
            <a:chExt cx="1993825" cy="1587500"/>
          </a:xfrm>
        </p:grpSpPr>
        <p:sp>
          <p:nvSpPr>
            <p:cNvPr id="1305" name="Google Shape;1305;p88"/>
            <p:cNvSpPr/>
            <p:nvPr/>
          </p:nvSpPr>
          <p:spPr>
            <a:xfrm>
              <a:off x="5422974" y="3548444"/>
              <a:ext cx="1674814" cy="98681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88"/>
            <p:cNvSpPr/>
            <p:nvPr/>
          </p:nvSpPr>
          <p:spPr>
            <a:xfrm>
              <a:off x="5638799" y="3365754"/>
              <a:ext cx="1778000" cy="1587500"/>
            </a:xfrm>
            <a:custGeom>
              <a:rect b="b" l="l" r="r" t="t"/>
              <a:pathLst>
                <a:path extrusionOk="0" h="1587500" w="1778000">
                  <a:moveTo>
                    <a:pt x="939546" y="1587246"/>
                  </a:moveTo>
                  <a:lnTo>
                    <a:pt x="1777746" y="291846"/>
                  </a:lnTo>
                </a:path>
                <a:path extrusionOk="0" h="1587500" w="1778000">
                  <a:moveTo>
                    <a:pt x="1371600" y="91440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88"/>
            <p:cNvSpPr/>
            <p:nvPr/>
          </p:nvSpPr>
          <p:spPr>
            <a:xfrm>
              <a:off x="5900927" y="3525774"/>
              <a:ext cx="85344" cy="853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88"/>
            <p:cNvSpPr/>
            <p:nvPr/>
          </p:nvSpPr>
          <p:spPr>
            <a:xfrm>
              <a:off x="6954773" y="4237482"/>
              <a:ext cx="85344" cy="853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9" name="Google Shape;1309;p88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89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Signature Analysis</a:t>
            </a:r>
            <a:endParaRPr/>
          </a:p>
        </p:txBody>
      </p:sp>
      <p:sp>
        <p:nvSpPr>
          <p:cNvPr id="1315" name="Google Shape;1315;p89"/>
          <p:cNvSpPr txBox="1"/>
          <p:nvPr/>
        </p:nvSpPr>
        <p:spPr>
          <a:xfrm>
            <a:off x="5606882" y="3170598"/>
            <a:ext cx="1000125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nrolling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89"/>
          <p:cNvSpPr txBox="1"/>
          <p:nvPr/>
        </p:nvSpPr>
        <p:spPr>
          <a:xfrm>
            <a:off x="765301" y="1468627"/>
            <a:ext cx="5535930" cy="366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signature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one-dimensional  representation of the boundary.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015" marR="6718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the distance from  the centroid of an object to the  boundary as a function of angl  from 0°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€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360° in any chosen  increment.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5015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Harmonic analysis, or shape u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385" lvl="1" marL="755015" marR="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plot repeats every 2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endParaRPr b="0" i="0" sz="24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317" name="Google Shape;1317;p89"/>
          <p:cNvGrpSpPr/>
          <p:nvPr/>
        </p:nvGrpSpPr>
        <p:grpSpPr>
          <a:xfrm>
            <a:off x="6260439" y="2615073"/>
            <a:ext cx="2029310" cy="1912947"/>
            <a:chOff x="6260439" y="2615073"/>
            <a:chExt cx="2029310" cy="1912947"/>
          </a:xfrm>
        </p:grpSpPr>
        <p:sp>
          <p:nvSpPr>
            <p:cNvPr id="1318" name="Google Shape;1318;p89"/>
            <p:cNvSpPr/>
            <p:nvPr/>
          </p:nvSpPr>
          <p:spPr>
            <a:xfrm>
              <a:off x="6260439" y="2615073"/>
              <a:ext cx="2029310" cy="19129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89"/>
            <p:cNvSpPr/>
            <p:nvPr/>
          </p:nvSpPr>
          <p:spPr>
            <a:xfrm>
              <a:off x="7310627" y="3576828"/>
              <a:ext cx="85344" cy="853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89"/>
            <p:cNvSpPr/>
            <p:nvPr/>
          </p:nvSpPr>
          <p:spPr>
            <a:xfrm>
              <a:off x="6868668" y="3193542"/>
              <a:ext cx="459740" cy="394335"/>
            </a:xfrm>
            <a:custGeom>
              <a:rect b="b" l="l" r="r" t="t"/>
              <a:pathLst>
                <a:path extrusionOk="0" h="394335" w="459740">
                  <a:moveTo>
                    <a:pt x="459485" y="39395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89"/>
            <p:cNvSpPr/>
            <p:nvPr/>
          </p:nvSpPr>
          <p:spPr>
            <a:xfrm>
              <a:off x="6795516" y="3130296"/>
              <a:ext cx="108585" cy="104139"/>
            </a:xfrm>
            <a:custGeom>
              <a:rect b="b" l="l" r="r" t="t"/>
              <a:pathLst>
                <a:path extrusionOk="0" h="104139" w="108584">
                  <a:moveTo>
                    <a:pt x="108203" y="27431"/>
                  </a:moveTo>
                  <a:lnTo>
                    <a:pt x="0" y="0"/>
                  </a:lnTo>
                  <a:lnTo>
                    <a:pt x="42672" y="103631"/>
                  </a:lnTo>
                  <a:lnTo>
                    <a:pt x="108203" y="27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2" name="Google Shape;1322;p89"/>
          <p:cNvSpPr txBox="1"/>
          <p:nvPr/>
        </p:nvSpPr>
        <p:spPr>
          <a:xfrm>
            <a:off x="6570980" y="2823774"/>
            <a:ext cx="756920" cy="786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600" u="sng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ϕ</a:t>
            </a:r>
            <a:r>
              <a:rPr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3" name="Google Shape;1323;p89"/>
          <p:cNvSpPr txBox="1"/>
          <p:nvPr/>
        </p:nvSpPr>
        <p:spPr>
          <a:xfrm>
            <a:off x="8131302" y="6291380"/>
            <a:ext cx="273050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685800" y="609600"/>
            <a:ext cx="7772400" cy="76200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Distances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727189" y="1468627"/>
            <a:ext cx="7550150" cy="268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93700" marR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simplest of all distance measurements is  that between two specified pixels (x</a:t>
            </a:r>
            <a:r>
              <a:rPr b="0" baseline="-25000" i="0" lang="en-US" sz="2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0" lang="en-US" sz="2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 (x</a:t>
            </a:r>
            <a:r>
              <a:rPr b="0" baseline="-25000" i="0" lang="en-US" sz="2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0" lang="en-US" sz="2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458469" rtl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several ways in which distances  can be defined: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Euclidean	</a:t>
            </a:r>
            <a:r>
              <a:rPr b="0" i="1" lang="en-US" sz="2400" u="sng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1222502" y="4641595"/>
            <a:ext cx="19570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1" lang="en-US" sz="2400" u="none" cap="none" strike="noStrik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Chessboard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9"/>
          <p:cNvGrpSpPr/>
          <p:nvPr/>
        </p:nvGrpSpPr>
        <p:grpSpPr>
          <a:xfrm>
            <a:off x="3471671" y="4100321"/>
            <a:ext cx="3085465" cy="461010"/>
            <a:chOff x="3471671" y="4100321"/>
            <a:chExt cx="3085465" cy="461010"/>
          </a:xfrm>
        </p:grpSpPr>
        <p:sp>
          <p:nvSpPr>
            <p:cNvPr id="109" name="Google Shape;109;p9"/>
            <p:cNvSpPr/>
            <p:nvPr/>
          </p:nvSpPr>
          <p:spPr>
            <a:xfrm>
              <a:off x="3474719" y="4107941"/>
              <a:ext cx="194310" cy="453390"/>
            </a:xfrm>
            <a:custGeom>
              <a:rect b="b" l="l" r="r" t="t"/>
              <a:pathLst>
                <a:path extrusionOk="0" h="453389" w="194310">
                  <a:moveTo>
                    <a:pt x="0" y="306324"/>
                  </a:moveTo>
                  <a:lnTo>
                    <a:pt x="32003" y="281178"/>
                  </a:lnTo>
                </a:path>
                <a:path extrusionOk="0" h="453389" w="194310">
                  <a:moveTo>
                    <a:pt x="32003" y="281178"/>
                  </a:moveTo>
                  <a:lnTo>
                    <a:pt x="109727" y="453390"/>
                  </a:lnTo>
                </a:path>
                <a:path extrusionOk="0" h="453389" w="194310">
                  <a:moveTo>
                    <a:pt x="109727" y="453390"/>
                  </a:moveTo>
                  <a:lnTo>
                    <a:pt x="194309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471671" y="4100321"/>
              <a:ext cx="3085465" cy="461009"/>
            </a:xfrm>
            <a:custGeom>
              <a:rect b="b" l="l" r="r" t="t"/>
              <a:pathLst>
                <a:path extrusionOk="0" h="461010" w="3085465">
                  <a:moveTo>
                    <a:pt x="3085337" y="16001"/>
                  </a:moveTo>
                  <a:lnTo>
                    <a:pt x="3085337" y="0"/>
                  </a:lnTo>
                  <a:lnTo>
                    <a:pt x="192024" y="0"/>
                  </a:lnTo>
                  <a:lnTo>
                    <a:pt x="112775" y="418338"/>
                  </a:lnTo>
                  <a:lnTo>
                    <a:pt x="44195" y="276606"/>
                  </a:lnTo>
                  <a:lnTo>
                    <a:pt x="0" y="309372"/>
                  </a:lnTo>
                  <a:lnTo>
                    <a:pt x="6095" y="317754"/>
                  </a:lnTo>
                  <a:lnTo>
                    <a:pt x="27431" y="301752"/>
                  </a:lnTo>
                  <a:lnTo>
                    <a:pt x="105155" y="461010"/>
                  </a:lnTo>
                  <a:lnTo>
                    <a:pt x="121157" y="461010"/>
                  </a:lnTo>
                  <a:lnTo>
                    <a:pt x="203453" y="16002"/>
                  </a:lnTo>
                  <a:lnTo>
                    <a:pt x="3085337" y="16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9"/>
          <p:cNvSpPr txBox="1"/>
          <p:nvPr/>
        </p:nvSpPr>
        <p:spPr>
          <a:xfrm>
            <a:off x="3937498" y="4339882"/>
            <a:ext cx="2329815" cy="247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2	1	2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2863603" y="4125341"/>
            <a:ext cx="3693795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	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	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	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30000" sz="2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4241291" y="5065014"/>
            <a:ext cx="0" cy="388620"/>
          </a:xfrm>
          <a:custGeom>
            <a:rect b="b" l="l" r="r" t="t"/>
            <a:pathLst>
              <a:path extrusionOk="0" h="388620" w="120000">
                <a:moveTo>
                  <a:pt x="0" y="0"/>
                </a:moveTo>
                <a:lnTo>
                  <a:pt x="0" y="38862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5217414" y="5065014"/>
            <a:ext cx="0" cy="388620"/>
          </a:xfrm>
          <a:custGeom>
            <a:rect b="b" l="l" r="r" t="t"/>
            <a:pathLst>
              <a:path extrusionOk="0" h="388620" w="120000">
                <a:moveTo>
                  <a:pt x="0" y="0"/>
                </a:moveTo>
                <a:lnTo>
                  <a:pt x="0" y="38862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5390388" y="5065014"/>
            <a:ext cx="0" cy="388620"/>
          </a:xfrm>
          <a:custGeom>
            <a:rect b="b" l="l" r="r" t="t"/>
            <a:pathLst>
              <a:path extrusionOk="0" h="388620" w="120000">
                <a:moveTo>
                  <a:pt x="0" y="0"/>
                </a:moveTo>
                <a:lnTo>
                  <a:pt x="0" y="38862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386321" y="5065014"/>
            <a:ext cx="0" cy="388620"/>
          </a:xfrm>
          <a:custGeom>
            <a:rect b="b" l="l" r="r" t="t"/>
            <a:pathLst>
              <a:path extrusionOk="0" h="388620" w="120000">
                <a:moveTo>
                  <a:pt x="0" y="0"/>
                </a:moveTo>
                <a:lnTo>
                  <a:pt x="0" y="388620"/>
                </a:lnTo>
              </a:path>
            </a:pathLst>
          </a:custGeom>
          <a:noFill/>
          <a:ln cap="flat" cmpd="sng" w="159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2855206" y="4842790"/>
            <a:ext cx="3722370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baseline="-25000" lang="en-US" sz="5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baseline="-25000" lang="en-US" sz="5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aseline="-25000" lang="en-US" sz="57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endParaRPr baseline="-25000" sz="57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8131302" y="6291380"/>
            <a:ext cx="273684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2021-08-24T04:53:57Z</dcterms:created>
  <dc:creator>PC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2003-03-22T00:00:00Z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2021-08-24T00:00:00Z</vt:filetime>
  </property>
</Properties>
</file>