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Arial Narrow"/>
      <p:regular r:id="rId44"/>
      <p:bold r:id="rId45"/>
      <p:italic r:id="rId46"/>
      <p:boldItalic r:id="rId47"/>
    </p:embeddedFont>
    <p:embeddedFont>
      <p:font typeface="Gill Sans"/>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gWypNDCWKhzgm5460vzmuqh0M1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ArialNarrow-regular.fntdata"/><Relationship Id="rId43" Type="http://schemas.openxmlformats.org/officeDocument/2006/relationships/slide" Target="slides/slide39.xml"/><Relationship Id="rId46" Type="http://schemas.openxmlformats.org/officeDocument/2006/relationships/font" Target="fonts/ArialNarrow-italic.fntdata"/><Relationship Id="rId45" Type="http://schemas.openxmlformats.org/officeDocument/2006/relationships/font" Target="fonts/Arial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GillSans-regular.fntdata"/><Relationship Id="rId47" Type="http://schemas.openxmlformats.org/officeDocument/2006/relationships/font" Target="fonts/ArialNarrow-boldItalic.fntdata"/><Relationship Id="rId49"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 name="Google Shape;17;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5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0"/>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5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5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1"/>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51"/>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5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 name="Shape 20"/>
        <p:cNvGrpSpPr/>
        <p:nvPr/>
      </p:nvGrpSpPr>
      <p:grpSpPr>
        <a:xfrm>
          <a:off x="0" y="0"/>
          <a:ext cx="0" cy="0"/>
          <a:chOff x="0" y="0"/>
          <a:chExt cx="0" cy="0"/>
        </a:xfrm>
      </p:grpSpPr>
      <p:sp>
        <p:nvSpPr>
          <p:cNvPr id="21" name="Google Shape;21;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2"/>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4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4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2" name="Google Shape;32;p4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4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6" name="Shape 36"/>
        <p:cNvGrpSpPr/>
        <p:nvPr/>
      </p:nvGrpSpPr>
      <p:grpSpPr>
        <a:xfrm>
          <a:off x="0" y="0"/>
          <a:ext cx="0" cy="0"/>
          <a:chOff x="0" y="0"/>
          <a:chExt cx="0" cy="0"/>
        </a:xfrm>
      </p:grpSpPr>
      <p:sp>
        <p:nvSpPr>
          <p:cNvPr id="37" name="Google Shape;37;p4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1" name="Google Shape;41;p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4" name="Google Shape;44;p4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45"/>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4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45"/>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4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4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4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4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8"/>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8"/>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48"/>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48"/>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8"/>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49"/>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9"/>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9"/>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49"/>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49"/>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4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40"/>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4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title"/>
          </p:nvPr>
        </p:nvSpPr>
        <p:spPr>
          <a:xfrm>
            <a:off x="1247645" y="660062"/>
            <a:ext cx="11505063" cy="1004399"/>
          </a:xfrm>
          <a:prstGeom prst="rect">
            <a:avLst/>
          </a:prstGeom>
          <a:noFill/>
          <a:ln>
            <a:noFill/>
          </a:ln>
        </p:spPr>
        <p:txBody>
          <a:bodyPr anchorCtr="0" anchor="b" bIns="45700" lIns="91425" spcFirstLastPara="1" rIns="91425" wrap="square" tIns="45700">
            <a:noAutofit/>
          </a:bodyPr>
          <a:lstStyle/>
          <a:p>
            <a:pPr indent="0" lvl="0" marL="0" rtl="0" algn="just">
              <a:lnSpc>
                <a:spcPct val="85000"/>
              </a:lnSpc>
              <a:spcBef>
                <a:spcPts val="0"/>
              </a:spcBef>
              <a:spcAft>
                <a:spcPts val="0"/>
              </a:spcAft>
              <a:buClr>
                <a:srgbClr val="AB620D"/>
              </a:buClr>
              <a:buSzPts val="3600"/>
              <a:buFont typeface="Arial Narrow"/>
              <a:buNone/>
            </a:pPr>
            <a:r>
              <a:rPr b="1" lang="en-US" sz="3600">
                <a:solidFill>
                  <a:srgbClr val="AB620D"/>
                </a:solidFill>
                <a:latin typeface="Arial Narrow"/>
                <a:ea typeface="Arial Narrow"/>
                <a:cs typeface="Arial Narrow"/>
                <a:sym typeface="Arial Narrow"/>
              </a:rPr>
              <a:t>18ECE340T- MACHINE PERCEPTION WITH COGNITION</a:t>
            </a:r>
            <a:endParaRPr sz="3600">
              <a:solidFill>
                <a:srgbClr val="AB620D"/>
              </a:solidFill>
              <a:latin typeface="Arial Narrow"/>
              <a:ea typeface="Arial Narrow"/>
              <a:cs typeface="Arial Narrow"/>
              <a:sym typeface="Arial Narrow"/>
            </a:endParaRPr>
          </a:p>
        </p:txBody>
      </p:sp>
      <p:sp>
        <p:nvSpPr>
          <p:cNvPr id="102" name="Google Shape;102;p1"/>
          <p:cNvSpPr txBox="1"/>
          <p:nvPr>
            <p:ph idx="1" type="body"/>
          </p:nvPr>
        </p:nvSpPr>
        <p:spPr>
          <a:xfrm>
            <a:off x="836383" y="2072085"/>
            <a:ext cx="10350905" cy="2023188"/>
          </a:xfrm>
          <a:prstGeom prst="rect">
            <a:avLst/>
          </a:prstGeom>
          <a:noFill/>
          <a:ln>
            <a:noFill/>
          </a:ln>
        </p:spPr>
        <p:txBody>
          <a:bodyPr anchorCtr="0" anchor="t" bIns="45700" lIns="0" spcFirstLastPara="1" rIns="0" wrap="square" tIns="45700">
            <a:normAutofit lnSpcReduction="10000"/>
          </a:bodyPr>
          <a:lstStyle/>
          <a:p>
            <a:pPr indent="0" lvl="0" marL="0" rtl="0" algn="ctr">
              <a:lnSpc>
                <a:spcPct val="90000"/>
              </a:lnSpc>
              <a:spcBef>
                <a:spcPts val="0"/>
              </a:spcBef>
              <a:spcAft>
                <a:spcPts val="0"/>
              </a:spcAft>
              <a:buSzPts val="4000"/>
              <a:buNone/>
            </a:pPr>
            <a:r>
              <a:rPr b="1" lang="en-US" sz="4000">
                <a:solidFill>
                  <a:srgbClr val="0070C0"/>
                </a:solidFill>
                <a:latin typeface="Arial Narrow"/>
                <a:ea typeface="Arial Narrow"/>
                <a:cs typeface="Arial Narrow"/>
                <a:sym typeface="Arial Narrow"/>
              </a:rPr>
              <a:t>UNIT-2</a:t>
            </a:r>
            <a:endParaRPr sz="4000">
              <a:solidFill>
                <a:srgbClr val="0070C0"/>
              </a:solidFill>
              <a:latin typeface="Arial Narrow"/>
              <a:ea typeface="Arial Narrow"/>
              <a:cs typeface="Arial Narrow"/>
              <a:sym typeface="Arial Narrow"/>
            </a:endParaRPr>
          </a:p>
          <a:p>
            <a:pPr indent="0" lvl="0" marL="0" rtl="0" algn="ctr">
              <a:lnSpc>
                <a:spcPct val="90000"/>
              </a:lnSpc>
              <a:spcBef>
                <a:spcPts val="1400"/>
              </a:spcBef>
              <a:spcAft>
                <a:spcPts val="0"/>
              </a:spcAft>
              <a:buSzPts val="4000"/>
              <a:buNone/>
            </a:pPr>
            <a:r>
              <a:rPr b="1" i="1" lang="en-US" sz="4000">
                <a:solidFill>
                  <a:srgbClr val="BB4DBE"/>
                </a:solidFill>
                <a:latin typeface="Arial Narrow"/>
                <a:ea typeface="Arial Narrow"/>
                <a:cs typeface="Arial Narrow"/>
                <a:sym typeface="Arial Narrow"/>
              </a:rPr>
              <a:t>Connectedness and Object Labelling and Counting</a:t>
            </a:r>
            <a:endParaRPr/>
          </a:p>
          <a:p>
            <a:pPr indent="0" lvl="0" marL="0" rtl="0" algn="ctr">
              <a:lnSpc>
                <a:spcPct val="90000"/>
              </a:lnSpc>
              <a:spcBef>
                <a:spcPts val="1400"/>
              </a:spcBef>
              <a:spcAft>
                <a:spcPts val="0"/>
              </a:spcAft>
              <a:buSzPts val="4000"/>
              <a:buNone/>
            </a:pPr>
            <a:r>
              <a:rPr b="1" i="1" lang="en-US" sz="4000">
                <a:solidFill>
                  <a:srgbClr val="BB4DBE"/>
                </a:solidFill>
                <a:latin typeface="Arial Narrow"/>
                <a:ea typeface="Arial Narrow"/>
                <a:cs typeface="Arial Narrow"/>
                <a:sym typeface="Arial Narrow"/>
              </a:rPr>
              <a:t>Shape models and Shape recognition</a:t>
            </a:r>
            <a:endParaRPr/>
          </a:p>
        </p:txBody>
      </p:sp>
      <p:sp>
        <p:nvSpPr>
          <p:cNvPr id="103" name="Google Shape;103;p1"/>
          <p:cNvSpPr txBox="1"/>
          <p:nvPr/>
        </p:nvSpPr>
        <p:spPr>
          <a:xfrm>
            <a:off x="182784" y="5109740"/>
            <a:ext cx="9776465" cy="993605"/>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rgbClr val="A39B4E"/>
              </a:buClr>
              <a:buSzPts val="3400"/>
              <a:buFont typeface="Arial"/>
              <a:buNone/>
            </a:pPr>
            <a:r>
              <a:rPr b="1" i="1" lang="en-US" sz="3400" u="none" cap="none" strike="noStrike">
                <a:solidFill>
                  <a:srgbClr val="A39B4E"/>
                </a:solidFill>
                <a:latin typeface="Arial Narrow"/>
                <a:ea typeface="Arial Narrow"/>
                <a:cs typeface="Arial Narrow"/>
                <a:sym typeface="Arial Narrow"/>
              </a:rPr>
              <a:t>Reference Book:</a:t>
            </a:r>
            <a:endParaRPr/>
          </a:p>
          <a:p>
            <a:pPr indent="0" lvl="1" marL="457200" marR="0" rtl="0" algn="l">
              <a:lnSpc>
                <a:spcPct val="90000"/>
              </a:lnSpc>
              <a:spcBef>
                <a:spcPts val="500"/>
              </a:spcBef>
              <a:spcAft>
                <a:spcPts val="0"/>
              </a:spcAft>
              <a:buClr>
                <a:srgbClr val="A39B4E"/>
              </a:buClr>
              <a:buSzPts val="3400"/>
              <a:buFont typeface="Arial"/>
              <a:buNone/>
            </a:pPr>
            <a:r>
              <a:rPr b="0" i="0" lang="en-US" sz="3400" u="none" cap="none" strike="noStrike">
                <a:solidFill>
                  <a:srgbClr val="A39B4E"/>
                </a:solidFill>
                <a:latin typeface="Arial Narrow"/>
                <a:ea typeface="Arial Narrow"/>
                <a:cs typeface="Arial Narrow"/>
                <a:sym typeface="Arial Narrow"/>
              </a:rPr>
              <a:t>Computer and Machine Vision by E.R.Davies</a:t>
            </a:r>
            <a:endParaRPr/>
          </a:p>
        </p:txBody>
      </p:sp>
      <p:pic>
        <p:nvPicPr>
          <p:cNvPr descr="C:\Users\admin\Desktop\download.png" id="104" name="Google Shape;104;p1"/>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idx="1" type="body"/>
          </p:nvPr>
        </p:nvSpPr>
        <p:spPr>
          <a:xfrm>
            <a:off x="513180" y="1768042"/>
            <a:ext cx="11457995" cy="4278195"/>
          </a:xfrm>
          <a:prstGeom prst="rect">
            <a:avLst/>
          </a:prstGeom>
          <a:noFill/>
          <a:ln>
            <a:noFill/>
          </a:ln>
        </p:spPr>
        <p:txBody>
          <a:bodyPr anchorCtr="0" anchor="t" bIns="45700" lIns="0" spcFirstLastPara="1" rIns="0" wrap="square" tIns="45700">
            <a:noAutofit/>
          </a:bodyPr>
          <a:lstStyle/>
          <a:p>
            <a:pPr indent="0" lvl="1" marL="201168" rtl="0" algn="just">
              <a:lnSpc>
                <a:spcPct val="120000"/>
              </a:lnSpc>
              <a:spcBef>
                <a:spcPts val="0"/>
              </a:spcBef>
              <a:spcAft>
                <a:spcPts val="0"/>
              </a:spcAft>
              <a:buSzPts val="2000"/>
              <a:buNone/>
            </a:pPr>
            <a:r>
              <a:rPr lang="en-US" sz="2000">
                <a:solidFill>
                  <a:schemeClr val="dk1"/>
                </a:solidFill>
                <a:latin typeface="Gill Sans"/>
                <a:ea typeface="Gill Sans"/>
                <a:cs typeface="Gill Sans"/>
                <a:sym typeface="Gill Sans"/>
              </a:rPr>
              <a:t>The First Pass:</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Step 3:</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In this step we figure out which one out of A and B is smaller and assign that value to p.</a:t>
            </a:r>
            <a:endParaRPr/>
          </a:p>
          <a:p>
            <a:pPr indent="-68579" lvl="1" marL="384048" rtl="0" algn="just">
              <a:lnSpc>
                <a:spcPct val="120000"/>
              </a:lnSpc>
              <a:spcBef>
                <a:spcPts val="400"/>
              </a:spcBef>
              <a:spcAft>
                <a:spcPts val="0"/>
              </a:spcAft>
              <a:buSzPts val="1800"/>
              <a:buNone/>
            </a:pPr>
            <a:r>
              <a:t/>
            </a:r>
            <a:endParaRPr>
              <a:solidFill>
                <a:schemeClr val="dk1"/>
              </a:solidFill>
              <a:latin typeface="Gill Sans"/>
              <a:ea typeface="Gill Sans"/>
              <a:cs typeface="Gill Sans"/>
              <a:sym typeface="Gill Sans"/>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Step 4:</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If we have a situation where pixel above p has a label A and the pixel to the left of p has a label B. We know that these pixels are connected as pixel p connects them. Hence we need to store in information that the labels A and B are actually the same.</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We do this by using the Union-Find Data Structure. We set the larger label as the child of smaller label.</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Step 5:</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Go to the next pixel.</a:t>
            </a:r>
            <a:endParaRPr/>
          </a:p>
          <a:p>
            <a:pPr indent="-5079" lvl="1" marL="384048" rtl="0" algn="just">
              <a:lnSpc>
                <a:spcPct val="120000"/>
              </a:lnSpc>
              <a:spcBef>
                <a:spcPts val="400"/>
              </a:spcBef>
              <a:spcAft>
                <a:spcPts val="0"/>
              </a:spcAft>
              <a:buSzPts val="2800"/>
              <a:buNone/>
            </a:pPr>
            <a:r>
              <a:t/>
            </a:r>
            <a:endParaRPr sz="2800">
              <a:solidFill>
                <a:schemeClr val="dk1"/>
              </a:solidFill>
              <a:latin typeface="Gill Sans"/>
              <a:ea typeface="Gill Sans"/>
              <a:cs typeface="Gill Sans"/>
              <a:sym typeface="Gill Sans"/>
            </a:endParaRPr>
          </a:p>
        </p:txBody>
      </p:sp>
      <p:pic>
        <p:nvPicPr>
          <p:cNvPr descr="C:\Users\admin\Desktop\download.png" id="192" name="Google Shape;192;p10"/>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193" name="Google Shape;193;p10"/>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 Components Labelling Algorithm</a:t>
            </a:r>
            <a:endParaRPr/>
          </a:p>
        </p:txBody>
      </p:sp>
      <p:sp>
        <p:nvSpPr>
          <p:cNvPr id="194" name="Google Shape;194;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195" name="Google Shape;195;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idx="1" type="body"/>
          </p:nvPr>
        </p:nvSpPr>
        <p:spPr>
          <a:xfrm>
            <a:off x="513180" y="1768042"/>
            <a:ext cx="11457995" cy="4278195"/>
          </a:xfrm>
          <a:prstGeom prst="rect">
            <a:avLst/>
          </a:prstGeom>
          <a:noFill/>
          <a:ln>
            <a:noFill/>
          </a:ln>
        </p:spPr>
        <p:txBody>
          <a:bodyPr anchorCtr="0" anchor="t" bIns="45700" lIns="0" spcFirstLastPara="1" rIns="0" wrap="square" tIns="45700">
            <a:noAutofit/>
          </a:bodyPr>
          <a:lstStyle/>
          <a:p>
            <a:pPr indent="0" lvl="1" marL="201168" rtl="0" algn="just">
              <a:lnSpc>
                <a:spcPct val="120000"/>
              </a:lnSpc>
              <a:spcBef>
                <a:spcPts val="0"/>
              </a:spcBef>
              <a:spcAft>
                <a:spcPts val="0"/>
              </a:spcAft>
              <a:buSzPts val="2800"/>
              <a:buNone/>
            </a:pPr>
            <a:r>
              <a:rPr lang="en-US" sz="2800">
                <a:solidFill>
                  <a:schemeClr val="dk1"/>
                </a:solidFill>
                <a:latin typeface="Gill Sans"/>
                <a:ea typeface="Gill Sans"/>
                <a:cs typeface="Gill Sans"/>
                <a:sym typeface="Gill Sans"/>
              </a:rPr>
              <a:t>The Second Pass:</a:t>
            </a:r>
            <a:endParaRPr/>
          </a:p>
          <a:p>
            <a:pPr indent="-182880" lvl="1" marL="384048" rtl="0" algn="just">
              <a:lnSpc>
                <a:spcPct val="120000"/>
              </a:lnSpc>
              <a:spcBef>
                <a:spcPts val="400"/>
              </a:spcBef>
              <a:spcAft>
                <a:spcPts val="0"/>
              </a:spcAft>
              <a:buSzPts val="2800"/>
              <a:buChar char="◦"/>
            </a:pPr>
            <a:r>
              <a:rPr lang="en-US" sz="2800">
                <a:solidFill>
                  <a:schemeClr val="dk1"/>
                </a:solidFill>
                <a:latin typeface="Gill Sans"/>
                <a:ea typeface="Gill Sans"/>
                <a:cs typeface="Gill Sans"/>
                <a:sym typeface="Gill Sans"/>
              </a:rPr>
              <a:t>In the second pass the algorithm goes through each pixel again and checks the label of the current pixel.</a:t>
            </a:r>
            <a:endParaRPr/>
          </a:p>
          <a:p>
            <a:pPr indent="-182880" lvl="1" marL="384048" rtl="0" algn="just">
              <a:lnSpc>
                <a:spcPct val="120000"/>
              </a:lnSpc>
              <a:spcBef>
                <a:spcPts val="400"/>
              </a:spcBef>
              <a:spcAft>
                <a:spcPts val="0"/>
              </a:spcAft>
              <a:buSzPts val="2800"/>
              <a:buChar char="◦"/>
            </a:pPr>
            <a:r>
              <a:rPr lang="en-US" sz="2800">
                <a:solidFill>
                  <a:schemeClr val="dk1"/>
                </a:solidFill>
                <a:latin typeface="Gill Sans"/>
                <a:ea typeface="Gill Sans"/>
                <a:cs typeface="Gill Sans"/>
                <a:sym typeface="Gill Sans"/>
              </a:rPr>
              <a:t>If the label is a 'root' in the Union-Find Data Structure, it goes to the next pixel.</a:t>
            </a:r>
            <a:endParaRPr/>
          </a:p>
          <a:p>
            <a:pPr indent="-182880" lvl="1" marL="384048" rtl="0" algn="just">
              <a:lnSpc>
                <a:spcPct val="120000"/>
              </a:lnSpc>
              <a:spcBef>
                <a:spcPts val="400"/>
              </a:spcBef>
              <a:spcAft>
                <a:spcPts val="0"/>
              </a:spcAft>
              <a:buSzPts val="2800"/>
              <a:buChar char="◦"/>
            </a:pPr>
            <a:r>
              <a:rPr lang="en-US" sz="2800">
                <a:solidFill>
                  <a:schemeClr val="dk1"/>
                </a:solidFill>
                <a:latin typeface="Gill Sans"/>
                <a:ea typeface="Gill Sans"/>
                <a:cs typeface="Gill Sans"/>
                <a:sym typeface="Gill Sans"/>
              </a:rPr>
              <a:t>If not it follows the links to the parent till it reaches the root after which it assigns that label to the current pixels.</a:t>
            </a:r>
            <a:endParaRPr/>
          </a:p>
        </p:txBody>
      </p:sp>
      <p:pic>
        <p:nvPicPr>
          <p:cNvPr descr="C:\Users\admin\Desktop\download.png" id="201" name="Google Shape;201;p11"/>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202" name="Google Shape;202;p11"/>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 Components Labelling Algorithm</a:t>
            </a:r>
            <a:endParaRPr/>
          </a:p>
        </p:txBody>
      </p:sp>
      <p:sp>
        <p:nvSpPr>
          <p:cNvPr id="203" name="Google Shape;203;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204" name="Google Shape;204;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C:\Users\admin\Desktop\download.png" id="209" name="Google Shape;209;p12"/>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210" name="Google Shape;210;p12"/>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Connectedness Component Labelling</a:t>
            </a:r>
            <a:endParaRPr/>
          </a:p>
        </p:txBody>
      </p:sp>
      <p:sp>
        <p:nvSpPr>
          <p:cNvPr id="211" name="Google Shape;211;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212" name="Google Shape;212;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Cl1" id="213" name="Google Shape;213;p12"/>
          <p:cNvPicPr preferRelativeResize="0"/>
          <p:nvPr/>
        </p:nvPicPr>
        <p:blipFill rotWithShape="1">
          <a:blip r:embed="rId4">
            <a:alphaModFix/>
          </a:blip>
          <a:srcRect b="0" l="0" r="0" t="0"/>
          <a:stretch/>
        </p:blipFill>
        <p:spPr>
          <a:xfrm>
            <a:off x="1652531" y="1925735"/>
            <a:ext cx="8328752" cy="3673110"/>
          </a:xfrm>
          <a:prstGeom prst="rect">
            <a:avLst/>
          </a:prstGeom>
          <a:noFill/>
          <a:ln>
            <a:noFill/>
          </a:ln>
        </p:spPr>
      </p:pic>
      <p:sp>
        <p:nvSpPr>
          <p:cNvPr id="214" name="Google Shape;214;p12"/>
          <p:cNvSpPr txBox="1"/>
          <p:nvPr/>
        </p:nvSpPr>
        <p:spPr>
          <a:xfrm>
            <a:off x="1534243" y="5475317"/>
            <a:ext cx="88869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Simple binary image for labelling input                   (b) labelling result using CCL method</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Gill Sans"/>
              <a:buNone/>
            </a:pPr>
            <a:r>
              <a:rPr lang="en-US" sz="4400">
                <a:solidFill>
                  <a:schemeClr val="dk1"/>
                </a:solidFill>
                <a:latin typeface="Gill Sans"/>
                <a:ea typeface="Gill Sans"/>
                <a:cs typeface="Gill Sans"/>
                <a:sym typeface="Gill Sans"/>
              </a:rPr>
              <a:t>Connected Components Labelling Algorithm</a:t>
            </a:r>
            <a:endParaRPr sz="4400"/>
          </a:p>
        </p:txBody>
      </p:sp>
      <p:pic>
        <p:nvPicPr>
          <p:cNvPr id="220" name="Google Shape;220;p13"/>
          <p:cNvPicPr preferRelativeResize="0"/>
          <p:nvPr>
            <p:ph idx="1" type="body"/>
          </p:nvPr>
        </p:nvPicPr>
        <p:blipFill rotWithShape="1">
          <a:blip r:embed="rId3">
            <a:alphaModFix/>
          </a:blip>
          <a:srcRect b="0" l="0" r="0" t="0"/>
          <a:stretch/>
        </p:blipFill>
        <p:spPr>
          <a:xfrm>
            <a:off x="2616687" y="1906748"/>
            <a:ext cx="6042122" cy="40280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idx="1" type="body"/>
          </p:nvPr>
        </p:nvSpPr>
        <p:spPr>
          <a:xfrm>
            <a:off x="1138829" y="1974707"/>
            <a:ext cx="10701866" cy="2698894"/>
          </a:xfrm>
          <a:prstGeom prst="rect">
            <a:avLst/>
          </a:prstGeom>
          <a:noFill/>
          <a:ln>
            <a:noFill/>
          </a:ln>
        </p:spPr>
        <p:txBody>
          <a:bodyPr anchorCtr="0" anchor="t" bIns="45700" lIns="0" spcFirstLastPara="1" rIns="0" wrap="square" tIns="45700">
            <a:noAutofit/>
          </a:bodyPr>
          <a:lstStyle/>
          <a:p>
            <a:pPr indent="-182880" lvl="1" marL="384048" rtl="0" algn="just">
              <a:lnSpc>
                <a:spcPct val="120000"/>
              </a:lnSpc>
              <a:spcBef>
                <a:spcPts val="0"/>
              </a:spcBef>
              <a:spcAft>
                <a:spcPts val="0"/>
              </a:spcAft>
              <a:buSzPts val="2400"/>
              <a:buChar char="◦"/>
            </a:pPr>
            <a:r>
              <a:rPr lang="en-US" sz="2400">
                <a:solidFill>
                  <a:schemeClr val="dk1"/>
                </a:solidFill>
                <a:latin typeface="Arial Narrow"/>
                <a:ea typeface="Arial Narrow"/>
                <a:cs typeface="Arial Narrow"/>
                <a:sym typeface="Arial Narrow"/>
              </a:rPr>
              <a:t>Connected Component Labelling (CCL) is one of available technique used to classify object or region on digital imaging research field.</a:t>
            </a:r>
            <a:endParaRPr/>
          </a:p>
          <a:p>
            <a:pPr indent="-182880" lvl="1" marL="384048" rtl="0" algn="just">
              <a:lnSpc>
                <a:spcPct val="120000"/>
              </a:lnSpc>
              <a:spcBef>
                <a:spcPts val="400"/>
              </a:spcBef>
              <a:spcAft>
                <a:spcPts val="0"/>
              </a:spcAft>
              <a:buSzPts val="2400"/>
              <a:buChar char="◦"/>
            </a:pPr>
            <a:r>
              <a:rPr lang="en-US" sz="2400">
                <a:solidFill>
                  <a:schemeClr val="dk1"/>
                </a:solidFill>
                <a:latin typeface="Arial Narrow"/>
                <a:ea typeface="Arial Narrow"/>
                <a:cs typeface="Arial Narrow"/>
                <a:sym typeface="Arial Narrow"/>
              </a:rPr>
              <a:t>This technique apply connectivity theory between pixels exist on image. The pixels on a specific region is connected while all of them have same value and restricted by background. Every label resulted after CCL process is unique and separated minimun by on background space.</a:t>
            </a:r>
            <a:endParaRPr/>
          </a:p>
          <a:p>
            <a:pPr indent="-30479" lvl="1" marL="384048" rtl="0" algn="just">
              <a:lnSpc>
                <a:spcPct val="120000"/>
              </a:lnSpc>
              <a:spcBef>
                <a:spcPts val="400"/>
              </a:spcBef>
              <a:spcAft>
                <a:spcPts val="0"/>
              </a:spcAft>
              <a:buSzPts val="2400"/>
              <a:buNone/>
            </a:pPr>
            <a:r>
              <a:t/>
            </a:r>
            <a:endParaRPr sz="2400">
              <a:solidFill>
                <a:schemeClr val="dk1"/>
              </a:solidFill>
            </a:endParaRPr>
          </a:p>
        </p:txBody>
      </p:sp>
      <p:pic>
        <p:nvPicPr>
          <p:cNvPr descr="C:\Users\admin\Desktop\download.png" id="226" name="Google Shape;226;p14"/>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227" name="Google Shape;227;p14"/>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Connectedness Component Labelling</a:t>
            </a:r>
            <a:endParaRPr/>
          </a:p>
        </p:txBody>
      </p:sp>
      <p:sp>
        <p:nvSpPr>
          <p:cNvPr id="228" name="Google Shape;228;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229" name="Google Shape;229;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idx="1" type="body"/>
          </p:nvPr>
        </p:nvSpPr>
        <p:spPr>
          <a:xfrm>
            <a:off x="830356" y="1926013"/>
            <a:ext cx="10701866" cy="2698894"/>
          </a:xfrm>
          <a:prstGeom prst="rect">
            <a:avLst/>
          </a:prstGeom>
          <a:noFill/>
          <a:ln>
            <a:noFill/>
          </a:ln>
        </p:spPr>
        <p:txBody>
          <a:bodyPr anchorCtr="0" anchor="t" bIns="45700" lIns="0" spcFirstLastPara="1" rIns="0" wrap="square" tIns="45700">
            <a:noAutofit/>
          </a:bodyPr>
          <a:lstStyle/>
          <a:p>
            <a:pPr indent="-182880" lvl="1" marL="384048" rtl="0" algn="just">
              <a:lnSpc>
                <a:spcPct val="120000"/>
              </a:lnSpc>
              <a:spcBef>
                <a:spcPts val="0"/>
              </a:spcBef>
              <a:spcAft>
                <a:spcPts val="0"/>
              </a:spcAft>
              <a:buSzPts val="2400"/>
              <a:buChar char="◦"/>
            </a:pPr>
            <a:r>
              <a:rPr lang="en-US" sz="2400">
                <a:solidFill>
                  <a:schemeClr val="dk1"/>
                </a:solidFill>
                <a:latin typeface="Arial Narrow"/>
                <a:ea typeface="Arial Narrow"/>
                <a:cs typeface="Arial Narrow"/>
                <a:sym typeface="Arial Narrow"/>
              </a:rPr>
              <a:t>CCL method is able to perform labelling every connected region using </a:t>
            </a:r>
            <a:r>
              <a:rPr b="1" lang="en-US" sz="2400">
                <a:solidFill>
                  <a:schemeClr val="dk1"/>
                </a:solidFill>
                <a:latin typeface="Arial Narrow"/>
                <a:ea typeface="Arial Narrow"/>
                <a:cs typeface="Arial Narrow"/>
                <a:sym typeface="Arial Narrow"/>
              </a:rPr>
              <a:t>unique label </a:t>
            </a:r>
            <a:r>
              <a:rPr lang="en-US" sz="2400">
                <a:solidFill>
                  <a:schemeClr val="dk1"/>
                </a:solidFill>
                <a:latin typeface="Arial Narrow"/>
                <a:ea typeface="Arial Narrow"/>
                <a:cs typeface="Arial Narrow"/>
                <a:sym typeface="Arial Narrow"/>
              </a:rPr>
              <a:t>(using label entry). </a:t>
            </a:r>
            <a:endParaRPr/>
          </a:p>
          <a:p>
            <a:pPr indent="-182880" lvl="1" marL="384048" rtl="0" algn="just">
              <a:lnSpc>
                <a:spcPct val="120000"/>
              </a:lnSpc>
              <a:spcBef>
                <a:spcPts val="400"/>
              </a:spcBef>
              <a:spcAft>
                <a:spcPts val="0"/>
              </a:spcAft>
              <a:buSzPts val="2400"/>
              <a:buChar char="◦"/>
            </a:pPr>
            <a:r>
              <a:rPr lang="en-US" sz="2400">
                <a:solidFill>
                  <a:schemeClr val="dk1"/>
                </a:solidFill>
                <a:latin typeface="Arial Narrow"/>
                <a:ea typeface="Arial Narrow"/>
                <a:cs typeface="Arial Narrow"/>
                <a:sym typeface="Arial Narrow"/>
              </a:rPr>
              <a:t>Therefore, by keeping information about total used label on it, the number of object existed on binary image will be known. </a:t>
            </a:r>
            <a:endParaRPr/>
          </a:p>
          <a:p>
            <a:pPr indent="-182880" lvl="1" marL="384048" rtl="0" algn="just">
              <a:lnSpc>
                <a:spcPct val="120000"/>
              </a:lnSpc>
              <a:spcBef>
                <a:spcPts val="400"/>
              </a:spcBef>
              <a:spcAft>
                <a:spcPts val="0"/>
              </a:spcAft>
              <a:buSzPts val="2400"/>
              <a:buChar char="◦"/>
            </a:pPr>
            <a:r>
              <a:rPr lang="en-US" sz="2400">
                <a:solidFill>
                  <a:schemeClr val="dk1"/>
                </a:solidFill>
                <a:latin typeface="Arial Narrow"/>
                <a:ea typeface="Arial Narrow"/>
                <a:cs typeface="Arial Narrow"/>
                <a:sym typeface="Arial Narrow"/>
              </a:rPr>
              <a:t>Another information can be determined such as  object area, object height, and object center.</a:t>
            </a:r>
            <a:endParaRPr/>
          </a:p>
          <a:p>
            <a:pPr indent="-30479" lvl="1" marL="384048" rtl="0" algn="just">
              <a:lnSpc>
                <a:spcPct val="120000"/>
              </a:lnSpc>
              <a:spcBef>
                <a:spcPts val="400"/>
              </a:spcBef>
              <a:spcAft>
                <a:spcPts val="0"/>
              </a:spcAft>
              <a:buSzPts val="2400"/>
              <a:buNone/>
            </a:pPr>
            <a:r>
              <a:t/>
            </a:r>
            <a:endParaRPr sz="2400">
              <a:solidFill>
                <a:schemeClr val="dk1"/>
              </a:solidFill>
            </a:endParaRPr>
          </a:p>
        </p:txBody>
      </p:sp>
      <p:pic>
        <p:nvPicPr>
          <p:cNvPr descr="C:\Users\admin\Desktop\download.png" id="235" name="Google Shape;235;p15"/>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236" name="Google Shape;236;p15"/>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Connectedness Component Labelling</a:t>
            </a:r>
            <a:endParaRPr/>
          </a:p>
        </p:txBody>
      </p:sp>
      <p:sp>
        <p:nvSpPr>
          <p:cNvPr id="237" name="Google Shape;237;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238" name="Google Shape;238;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idx="1" type="body"/>
          </p:nvPr>
        </p:nvSpPr>
        <p:spPr>
          <a:xfrm>
            <a:off x="830356" y="1926013"/>
            <a:ext cx="10701866" cy="2698894"/>
          </a:xfrm>
          <a:prstGeom prst="rect">
            <a:avLst/>
          </a:prstGeom>
          <a:noFill/>
          <a:ln>
            <a:noFill/>
          </a:ln>
        </p:spPr>
        <p:txBody>
          <a:bodyPr anchorCtr="0" anchor="t" bIns="45700" lIns="0" spcFirstLastPara="1" rIns="0" wrap="square" tIns="45700">
            <a:noAutofit/>
          </a:bodyPr>
          <a:lstStyle/>
          <a:p>
            <a:pPr indent="0" lvl="1" marL="201168" rtl="0" algn="just">
              <a:lnSpc>
                <a:spcPct val="120000"/>
              </a:lnSpc>
              <a:spcBef>
                <a:spcPts val="0"/>
              </a:spcBef>
              <a:spcAft>
                <a:spcPts val="0"/>
              </a:spcAft>
              <a:buSzPts val="2200"/>
              <a:buNone/>
            </a:pPr>
            <a:r>
              <a:rPr lang="en-US" sz="2200">
                <a:solidFill>
                  <a:schemeClr val="dk1"/>
                </a:solidFill>
                <a:latin typeface="Arial Narrow"/>
                <a:ea typeface="Arial Narrow"/>
                <a:cs typeface="Arial Narrow"/>
                <a:sym typeface="Arial Narrow"/>
              </a:rPr>
              <a:t>1. Check the first pixel value on input image ( first column and first row)</a:t>
            </a:r>
            <a:endParaRPr/>
          </a:p>
          <a:p>
            <a:pPr indent="0" lvl="1" marL="201168" rtl="0" algn="just">
              <a:lnSpc>
                <a:spcPct val="120000"/>
              </a:lnSpc>
              <a:spcBef>
                <a:spcPts val="400"/>
              </a:spcBef>
              <a:spcAft>
                <a:spcPts val="0"/>
              </a:spcAft>
              <a:buSzPts val="2200"/>
              <a:buNone/>
            </a:pPr>
            <a:r>
              <a:rPr lang="en-US" sz="2200">
                <a:solidFill>
                  <a:schemeClr val="dk1"/>
                </a:solidFill>
                <a:latin typeface="Arial Narrow"/>
                <a:ea typeface="Arial Narrow"/>
                <a:cs typeface="Arial Narrow"/>
                <a:sym typeface="Arial Narrow"/>
              </a:rPr>
              <a:t>2. If pixel value is 0 (background), skip and move to next column of pixel but still in same row.</a:t>
            </a:r>
            <a:endParaRPr/>
          </a:p>
          <a:p>
            <a:pPr indent="0" lvl="1" marL="201168" rtl="0" algn="just">
              <a:lnSpc>
                <a:spcPct val="120000"/>
              </a:lnSpc>
              <a:spcBef>
                <a:spcPts val="400"/>
              </a:spcBef>
              <a:spcAft>
                <a:spcPts val="0"/>
              </a:spcAft>
              <a:buSzPts val="2200"/>
              <a:buNone/>
            </a:pPr>
            <a:r>
              <a:rPr lang="en-US" sz="2200">
                <a:solidFill>
                  <a:schemeClr val="dk1"/>
                </a:solidFill>
                <a:latin typeface="Arial Narrow"/>
                <a:ea typeface="Arial Narrow"/>
                <a:cs typeface="Arial Narrow"/>
                <a:sym typeface="Arial Narrow"/>
              </a:rPr>
              <a:t>3. If pixel value is 1 , check its neighbour value and use terms below :</a:t>
            </a:r>
            <a:endParaRPr/>
          </a:p>
          <a:p>
            <a:pPr indent="-182880" lvl="2" marL="566928" rtl="0" algn="just">
              <a:lnSpc>
                <a:spcPct val="120000"/>
              </a:lnSpc>
              <a:spcBef>
                <a:spcPts val="400"/>
              </a:spcBef>
              <a:spcAft>
                <a:spcPts val="0"/>
              </a:spcAft>
              <a:buSzPts val="2000"/>
              <a:buChar char="◦"/>
            </a:pPr>
            <a:r>
              <a:rPr lang="en-US" sz="2000">
                <a:solidFill>
                  <a:schemeClr val="dk1"/>
                </a:solidFill>
                <a:latin typeface="Arial Narrow"/>
                <a:ea typeface="Arial Narrow"/>
                <a:cs typeface="Arial Narrow"/>
                <a:sym typeface="Arial Narrow"/>
              </a:rPr>
              <a:t>If its nearest neighbour still not labelled yet, label this pixel using label 1.</a:t>
            </a:r>
            <a:endParaRPr/>
          </a:p>
          <a:p>
            <a:pPr indent="-182880" lvl="2" marL="566928" rtl="0" algn="just">
              <a:lnSpc>
                <a:spcPct val="120000"/>
              </a:lnSpc>
              <a:spcBef>
                <a:spcPts val="400"/>
              </a:spcBef>
              <a:spcAft>
                <a:spcPts val="0"/>
              </a:spcAft>
              <a:buSzPts val="2000"/>
              <a:buChar char="◦"/>
            </a:pPr>
            <a:r>
              <a:rPr lang="en-US" sz="2000">
                <a:solidFill>
                  <a:schemeClr val="dk1"/>
                </a:solidFill>
                <a:latin typeface="Arial Narrow"/>
                <a:ea typeface="Arial Narrow"/>
                <a:cs typeface="Arial Narrow"/>
                <a:sym typeface="Arial Narrow"/>
              </a:rPr>
              <a:t>If only one of nearest neighbour was labelled,  give same label to this pixel using neihbour’s label.</a:t>
            </a:r>
            <a:endParaRPr/>
          </a:p>
          <a:p>
            <a:pPr indent="-182880" lvl="2" marL="566928" rtl="0" algn="just">
              <a:lnSpc>
                <a:spcPct val="120000"/>
              </a:lnSpc>
              <a:spcBef>
                <a:spcPts val="400"/>
              </a:spcBef>
              <a:spcAft>
                <a:spcPts val="0"/>
              </a:spcAft>
              <a:buSzPts val="2000"/>
              <a:buChar char="◦"/>
            </a:pPr>
            <a:r>
              <a:rPr lang="en-US" sz="2000">
                <a:solidFill>
                  <a:schemeClr val="dk1"/>
                </a:solidFill>
                <a:latin typeface="Arial Narrow"/>
                <a:ea typeface="Arial Narrow"/>
                <a:cs typeface="Arial Narrow"/>
                <a:sym typeface="Arial Narrow"/>
              </a:rPr>
              <a:t>However, if there were 2 or more labels exist on neighbours, use the smallest label to label this pixel.</a:t>
            </a:r>
            <a:endParaRPr/>
          </a:p>
          <a:p>
            <a:pPr indent="-182880" lvl="2" marL="566928" rtl="0" algn="just">
              <a:lnSpc>
                <a:spcPct val="120000"/>
              </a:lnSpc>
              <a:spcBef>
                <a:spcPts val="400"/>
              </a:spcBef>
              <a:spcAft>
                <a:spcPts val="0"/>
              </a:spcAft>
              <a:buSzPts val="2000"/>
              <a:buChar char="◦"/>
            </a:pPr>
            <a:r>
              <a:rPr lang="en-US" sz="2000">
                <a:solidFill>
                  <a:schemeClr val="dk1"/>
                </a:solidFill>
                <a:latin typeface="Arial Narrow"/>
                <a:ea typeface="Arial Narrow"/>
                <a:cs typeface="Arial Narrow"/>
                <a:sym typeface="Arial Narrow"/>
              </a:rPr>
              <a:t>After labelling each pixel and skipping the background, don't forget to update the label.</a:t>
            </a:r>
            <a:endParaRPr/>
          </a:p>
          <a:p>
            <a:pPr indent="0" lvl="1" marL="201168" rtl="0" algn="just">
              <a:lnSpc>
                <a:spcPct val="120000"/>
              </a:lnSpc>
              <a:spcBef>
                <a:spcPts val="400"/>
              </a:spcBef>
              <a:spcAft>
                <a:spcPts val="0"/>
              </a:spcAft>
              <a:buSzPts val="2200"/>
              <a:buNone/>
            </a:pPr>
            <a:r>
              <a:rPr lang="en-US" sz="2200">
                <a:solidFill>
                  <a:schemeClr val="dk1"/>
                </a:solidFill>
                <a:latin typeface="Arial Narrow"/>
                <a:ea typeface="Arial Narrow"/>
                <a:cs typeface="Arial Narrow"/>
                <a:sym typeface="Arial Narrow"/>
              </a:rPr>
              <a:t>4. Perform this process on entire columns and rows.</a:t>
            </a:r>
            <a:endParaRPr sz="2200">
              <a:solidFill>
                <a:schemeClr val="dk1"/>
              </a:solidFill>
            </a:endParaRPr>
          </a:p>
        </p:txBody>
      </p:sp>
      <p:pic>
        <p:nvPicPr>
          <p:cNvPr descr="C:\Users\admin\Desktop\download.png" id="244" name="Google Shape;244;p16"/>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245" name="Google Shape;245;p16"/>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Connectedness Component Labelling Method - Steps</a:t>
            </a:r>
            <a:endParaRPr/>
          </a:p>
        </p:txBody>
      </p:sp>
      <p:sp>
        <p:nvSpPr>
          <p:cNvPr id="246" name="Google Shape;246;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247" name="Google Shape;247;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ph idx="1" type="body"/>
          </p:nvPr>
        </p:nvSpPr>
        <p:spPr>
          <a:xfrm>
            <a:off x="830356" y="1926013"/>
            <a:ext cx="10701866" cy="2698894"/>
          </a:xfrm>
          <a:prstGeom prst="rect">
            <a:avLst/>
          </a:prstGeom>
          <a:noFill/>
          <a:ln>
            <a:noFill/>
          </a:ln>
        </p:spPr>
        <p:txBody>
          <a:bodyPr anchorCtr="0" anchor="t" bIns="45700" lIns="0" spcFirstLastPara="1" rIns="0" wrap="square" tIns="45700">
            <a:noAutofit/>
          </a:bodyPr>
          <a:lstStyle/>
          <a:p>
            <a:pPr indent="0" lvl="1" marL="201168" rtl="0" algn="just">
              <a:lnSpc>
                <a:spcPct val="120000"/>
              </a:lnSpc>
              <a:spcBef>
                <a:spcPts val="0"/>
              </a:spcBef>
              <a:spcAft>
                <a:spcPts val="0"/>
              </a:spcAft>
              <a:buSzPts val="2200"/>
              <a:buNone/>
            </a:pPr>
            <a:r>
              <a:rPr lang="en-US" sz="2200">
                <a:solidFill>
                  <a:schemeClr val="dk1"/>
                </a:solidFill>
                <a:latin typeface="Arial Narrow"/>
                <a:ea typeface="Arial Narrow"/>
                <a:cs typeface="Arial Narrow"/>
                <a:sym typeface="Arial Narrow"/>
              </a:rPr>
              <a:t>Labelling result  using CCL method depends on connectivity configuration used in neighbour's label checking. There are 2 connectivity cofiguration can be used in CCL method as follows:</a:t>
            </a:r>
            <a:endParaRPr/>
          </a:p>
          <a:p>
            <a:pPr indent="0" lvl="1" marL="201168" rtl="0" algn="just">
              <a:lnSpc>
                <a:spcPct val="120000"/>
              </a:lnSpc>
              <a:spcBef>
                <a:spcPts val="400"/>
              </a:spcBef>
              <a:spcAft>
                <a:spcPts val="0"/>
              </a:spcAft>
              <a:buSzPts val="2200"/>
              <a:buNone/>
            </a:pPr>
            <a:r>
              <a:rPr lang="en-US" sz="2200">
                <a:solidFill>
                  <a:schemeClr val="dk1"/>
                </a:solidFill>
                <a:latin typeface="Arial Narrow"/>
                <a:ea typeface="Arial Narrow"/>
                <a:cs typeface="Arial Narrow"/>
                <a:sym typeface="Arial Narrow"/>
              </a:rPr>
              <a:t>	(1) 4 connectivity</a:t>
            </a:r>
            <a:endParaRPr/>
          </a:p>
          <a:p>
            <a:pPr indent="0" lvl="1" marL="201168" rtl="0" algn="just">
              <a:lnSpc>
                <a:spcPct val="120000"/>
              </a:lnSpc>
              <a:spcBef>
                <a:spcPts val="400"/>
              </a:spcBef>
              <a:spcAft>
                <a:spcPts val="0"/>
              </a:spcAft>
              <a:buSzPts val="2200"/>
              <a:buNone/>
            </a:pPr>
            <a:r>
              <a:rPr lang="en-US" sz="2200">
                <a:solidFill>
                  <a:schemeClr val="dk1"/>
                </a:solidFill>
                <a:latin typeface="Arial Narrow"/>
                <a:ea typeface="Arial Narrow"/>
                <a:cs typeface="Arial Narrow"/>
                <a:sym typeface="Arial Narrow"/>
              </a:rPr>
              <a:t>	(2) 8 connectivity</a:t>
            </a:r>
            <a:endParaRPr/>
          </a:p>
          <a:p>
            <a:pPr indent="0" lvl="1" marL="201168" rtl="0" algn="just">
              <a:lnSpc>
                <a:spcPct val="120000"/>
              </a:lnSpc>
              <a:spcBef>
                <a:spcPts val="400"/>
              </a:spcBef>
              <a:spcAft>
                <a:spcPts val="0"/>
              </a:spcAft>
              <a:buSzPts val="2200"/>
              <a:buNone/>
            </a:pPr>
            <a:r>
              <a:rPr lang="en-US" sz="2200">
                <a:solidFill>
                  <a:schemeClr val="dk1"/>
                </a:solidFill>
                <a:latin typeface="Arial Narrow"/>
                <a:ea typeface="Arial Narrow"/>
                <a:cs typeface="Arial Narrow"/>
                <a:sym typeface="Arial Narrow"/>
              </a:rPr>
              <a:t>By using 4-conectivity, pixel value checking only performed on </a:t>
            </a:r>
            <a:endParaRPr/>
          </a:p>
          <a:p>
            <a:pPr indent="0" lvl="1" marL="201168" rtl="0" algn="just">
              <a:lnSpc>
                <a:spcPct val="120000"/>
              </a:lnSpc>
              <a:spcBef>
                <a:spcPts val="400"/>
              </a:spcBef>
              <a:spcAft>
                <a:spcPts val="0"/>
              </a:spcAft>
              <a:buSzPts val="2200"/>
              <a:buNone/>
            </a:pPr>
            <a:r>
              <a:rPr lang="en-US" sz="2200">
                <a:solidFill>
                  <a:schemeClr val="dk1"/>
                </a:solidFill>
                <a:latin typeface="Arial Narrow"/>
                <a:ea typeface="Arial Narrow"/>
                <a:cs typeface="Arial Narrow"/>
                <a:sym typeface="Arial Narrow"/>
              </a:rPr>
              <a:t>2 nearest neighbours (west and north neighbhour) </a:t>
            </a:r>
            <a:endParaRPr/>
          </a:p>
          <a:p>
            <a:pPr indent="0" lvl="1" marL="201168" rtl="0" algn="just">
              <a:lnSpc>
                <a:spcPct val="120000"/>
              </a:lnSpc>
              <a:spcBef>
                <a:spcPts val="400"/>
              </a:spcBef>
              <a:spcAft>
                <a:spcPts val="0"/>
              </a:spcAft>
              <a:buSzPts val="2200"/>
              <a:buNone/>
            </a:pPr>
            <a:r>
              <a:rPr lang="en-US" sz="2200">
                <a:solidFill>
                  <a:schemeClr val="dk1"/>
                </a:solidFill>
                <a:latin typeface="Arial Narrow"/>
                <a:ea typeface="Arial Narrow"/>
                <a:cs typeface="Arial Narrow"/>
                <a:sym typeface="Arial Narrow"/>
              </a:rPr>
              <a:t>and 8 connectivity uses 4 point checking.</a:t>
            </a:r>
            <a:endParaRPr/>
          </a:p>
        </p:txBody>
      </p:sp>
      <p:pic>
        <p:nvPicPr>
          <p:cNvPr descr="C:\Users\admin\Desktop\download.png" id="253" name="Google Shape;253;p17"/>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254" name="Google Shape;254;p17"/>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Connectedness Component Labelling Method - Steps</a:t>
            </a:r>
            <a:endParaRPr/>
          </a:p>
        </p:txBody>
      </p:sp>
      <p:sp>
        <p:nvSpPr>
          <p:cNvPr id="255" name="Google Shape;25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256" name="Google Shape;25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Cl1" id="257" name="Google Shape;257;p17"/>
          <p:cNvPicPr preferRelativeResize="0"/>
          <p:nvPr/>
        </p:nvPicPr>
        <p:blipFill rotWithShape="1">
          <a:blip r:embed="rId4">
            <a:alphaModFix/>
          </a:blip>
          <a:srcRect b="0" l="0" r="0" t="0"/>
          <a:stretch/>
        </p:blipFill>
        <p:spPr>
          <a:xfrm>
            <a:off x="7282149" y="3058299"/>
            <a:ext cx="4751312" cy="2598374"/>
          </a:xfrm>
          <a:prstGeom prst="rect">
            <a:avLst/>
          </a:prstGeom>
          <a:noFill/>
          <a:ln>
            <a:noFill/>
          </a:ln>
        </p:spPr>
      </p:pic>
      <p:sp>
        <p:nvSpPr>
          <p:cNvPr id="258" name="Google Shape;258;p17"/>
          <p:cNvSpPr txBox="1"/>
          <p:nvPr/>
        </p:nvSpPr>
        <p:spPr>
          <a:xfrm>
            <a:off x="7609901" y="5572527"/>
            <a:ext cx="13688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4 connectivity</a:t>
            </a:r>
            <a:endParaRPr sz="1800">
              <a:solidFill>
                <a:schemeClr val="dk1"/>
              </a:solidFill>
              <a:latin typeface="Calibri"/>
              <a:ea typeface="Calibri"/>
              <a:cs typeface="Calibri"/>
              <a:sym typeface="Calibri"/>
            </a:endParaRPr>
          </a:p>
        </p:txBody>
      </p:sp>
      <p:sp>
        <p:nvSpPr>
          <p:cNvPr id="259" name="Google Shape;259;p17"/>
          <p:cNvSpPr txBox="1"/>
          <p:nvPr/>
        </p:nvSpPr>
        <p:spPr>
          <a:xfrm>
            <a:off x="10263130" y="5504231"/>
            <a:ext cx="13688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8connectivity</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8"/>
          <p:cNvSpPr txBox="1"/>
          <p:nvPr>
            <p:ph idx="1" type="body"/>
          </p:nvPr>
        </p:nvSpPr>
        <p:spPr>
          <a:xfrm>
            <a:off x="475648" y="4653565"/>
            <a:ext cx="11716352" cy="1684565"/>
          </a:xfrm>
          <a:prstGeom prst="rect">
            <a:avLst/>
          </a:prstGeom>
          <a:noFill/>
          <a:ln>
            <a:noFill/>
          </a:ln>
        </p:spPr>
        <p:txBody>
          <a:bodyPr anchorCtr="0" anchor="t" bIns="45700" lIns="0" spcFirstLastPara="1" rIns="0" wrap="square" tIns="45700">
            <a:noAutofit/>
          </a:bodyPr>
          <a:lstStyle/>
          <a:p>
            <a:pPr indent="0" lvl="1" marL="201168" rtl="0" algn="just">
              <a:lnSpc>
                <a:spcPct val="120000"/>
              </a:lnSpc>
              <a:spcBef>
                <a:spcPts val="0"/>
              </a:spcBef>
              <a:spcAft>
                <a:spcPts val="0"/>
              </a:spcAft>
              <a:buSzPts val="2000"/>
              <a:buNone/>
            </a:pPr>
            <a:r>
              <a:rPr lang="en-US" sz="2000">
                <a:solidFill>
                  <a:schemeClr val="dk1"/>
                </a:solidFill>
                <a:latin typeface="Arial Narrow"/>
                <a:ea typeface="Arial Narrow"/>
                <a:cs typeface="Arial Narrow"/>
                <a:sym typeface="Arial Narrow"/>
              </a:rPr>
              <a:t>Advantages and disadvantages caused by number of connectivity selection is determined by this method application. </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As an example, 4 connectivity configuration could not detect slanted object, but it can be performed faster than 8 connectivity  because it only check for 2 neighbours. </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However, 8 connectivity is able to detect more complex objects even though need longer time to perform this method.</a:t>
            </a:r>
            <a:endParaRPr/>
          </a:p>
        </p:txBody>
      </p:sp>
      <p:pic>
        <p:nvPicPr>
          <p:cNvPr descr="C:\Users\admin\Desktop\download.png" id="265" name="Google Shape;265;p18"/>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266" name="Google Shape;266;p18"/>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Connectedness Component Labelling Method - Steps</a:t>
            </a:r>
            <a:endParaRPr/>
          </a:p>
        </p:txBody>
      </p:sp>
      <p:sp>
        <p:nvSpPr>
          <p:cNvPr id="267" name="Google Shape;267;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268" name="Google Shape;26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Cl1" id="269" name="Google Shape;269;p18"/>
          <p:cNvPicPr preferRelativeResize="0"/>
          <p:nvPr/>
        </p:nvPicPr>
        <p:blipFill rotWithShape="1">
          <a:blip r:embed="rId4">
            <a:alphaModFix/>
          </a:blip>
          <a:srcRect b="0" l="0" r="0" t="0"/>
          <a:stretch/>
        </p:blipFill>
        <p:spPr>
          <a:xfrm>
            <a:off x="2290557" y="1818121"/>
            <a:ext cx="7609901" cy="2354313"/>
          </a:xfrm>
          <a:prstGeom prst="rect">
            <a:avLst/>
          </a:prstGeom>
          <a:noFill/>
          <a:ln>
            <a:noFill/>
          </a:ln>
        </p:spPr>
      </p:pic>
      <p:sp>
        <p:nvSpPr>
          <p:cNvPr id="270" name="Google Shape;270;p18"/>
          <p:cNvSpPr txBox="1"/>
          <p:nvPr/>
        </p:nvSpPr>
        <p:spPr>
          <a:xfrm>
            <a:off x="1531345" y="4063842"/>
            <a:ext cx="1077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2060"/>
                </a:solidFill>
                <a:latin typeface="Calibri"/>
                <a:ea typeface="Calibri"/>
                <a:cs typeface="Calibri"/>
                <a:sym typeface="Calibri"/>
              </a:rPr>
              <a:t>(a) Binary input image, (b) labelling result using  4-connectivity,  (c) labelling result using  8-connectivity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9"/>
          <p:cNvSpPr txBox="1"/>
          <p:nvPr>
            <p:ph idx="1" type="body"/>
          </p:nvPr>
        </p:nvSpPr>
        <p:spPr>
          <a:xfrm>
            <a:off x="1097196" y="1957527"/>
            <a:ext cx="10080319" cy="4300054"/>
          </a:xfrm>
          <a:prstGeom prst="rect">
            <a:avLst/>
          </a:prstGeom>
          <a:noFill/>
          <a:ln>
            <a:noFill/>
          </a:ln>
        </p:spPr>
        <p:txBody>
          <a:bodyPr anchorCtr="0" anchor="t" bIns="45700" lIns="0" spcFirstLastPara="1" rIns="0" wrap="square" tIns="45700">
            <a:noAutofit/>
          </a:bodyPr>
          <a:lstStyle/>
          <a:p>
            <a:pPr indent="0" lvl="1" marL="201168" rtl="0" algn="just">
              <a:lnSpc>
                <a:spcPct val="120000"/>
              </a:lnSpc>
              <a:spcBef>
                <a:spcPts val="0"/>
              </a:spcBef>
              <a:spcAft>
                <a:spcPts val="0"/>
              </a:spcAft>
              <a:buSzPts val="2000"/>
              <a:buNone/>
            </a:pPr>
            <a:r>
              <a:rPr lang="en-US" sz="2000">
                <a:solidFill>
                  <a:schemeClr val="dk1"/>
                </a:solidFill>
                <a:latin typeface="Arial Narrow"/>
                <a:ea typeface="Arial Narrow"/>
                <a:cs typeface="Arial Narrow"/>
                <a:sym typeface="Arial Narrow"/>
              </a:rPr>
              <a:t>The extraction of quantitative feature information from images is the objective of image analysis.</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 Shape quantification</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 Count the number of structures</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 Characterize the shape of structures</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The most common object measurements made are those that describe shape.</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 Shape measurements are physical dimensional measures that characterize the appearance of an object.</a:t>
            </a:r>
            <a:endParaRPr/>
          </a:p>
          <a:p>
            <a:pPr indent="0" lvl="1" marL="201168" rtl="0" algn="just">
              <a:lnSpc>
                <a:spcPct val="120000"/>
              </a:lnSpc>
              <a:spcBef>
                <a:spcPts val="400"/>
              </a:spcBef>
              <a:spcAft>
                <a:spcPts val="0"/>
              </a:spcAft>
              <a:buSzPts val="2000"/>
              <a:buNone/>
            </a:pPr>
            <a:r>
              <a:t/>
            </a:r>
            <a:endParaRPr sz="2000">
              <a:solidFill>
                <a:schemeClr val="dk1"/>
              </a:solidFill>
              <a:latin typeface="Arial Narrow"/>
              <a:ea typeface="Arial Narrow"/>
              <a:cs typeface="Arial Narrow"/>
              <a:sym typeface="Arial Narrow"/>
            </a:endParaRPr>
          </a:p>
        </p:txBody>
      </p:sp>
      <p:pic>
        <p:nvPicPr>
          <p:cNvPr descr="C:\Users\admin\Desktop\download.png" id="276" name="Google Shape;276;p19"/>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277" name="Google Shape;277;p19"/>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Shape Models and Shape Recognition </a:t>
            </a:r>
            <a:endParaRPr/>
          </a:p>
        </p:txBody>
      </p:sp>
      <p:sp>
        <p:nvSpPr>
          <p:cNvPr id="278" name="Google Shape;278;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279" name="Google Shape;279;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C:\Users\admin\Desktop\download.png" id="109" name="Google Shape;109;p2"/>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110" name="Google Shape;110;p2"/>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Gill Sans"/>
                <a:ea typeface="Gill Sans"/>
                <a:cs typeface="Gill Sans"/>
                <a:sym typeface="Gill Sans"/>
              </a:rPr>
              <a:t>Review </a:t>
            </a:r>
            <a:endParaRPr/>
          </a:p>
        </p:txBody>
      </p:sp>
      <p:sp>
        <p:nvSpPr>
          <p:cNvPr id="111" name="Google Shape;111;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112" name="Google Shape;112;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3" name="Google Shape;113;p2"/>
          <p:cNvPicPr preferRelativeResize="0"/>
          <p:nvPr>
            <p:ph idx="1" type="body"/>
          </p:nvPr>
        </p:nvPicPr>
        <p:blipFill rotWithShape="1">
          <a:blip r:embed="rId4">
            <a:alphaModFix/>
          </a:blip>
          <a:srcRect b="0" l="0" r="0" t="0"/>
          <a:stretch/>
        </p:blipFill>
        <p:spPr>
          <a:xfrm>
            <a:off x="2226305" y="1788127"/>
            <a:ext cx="6650257" cy="41673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0"/>
          <p:cNvSpPr txBox="1"/>
          <p:nvPr>
            <p:ph idx="1" type="body"/>
          </p:nvPr>
        </p:nvSpPr>
        <p:spPr>
          <a:xfrm>
            <a:off x="550844" y="1957527"/>
            <a:ext cx="11446526" cy="4300054"/>
          </a:xfrm>
          <a:prstGeom prst="rect">
            <a:avLst/>
          </a:prstGeom>
          <a:noFill/>
          <a:ln>
            <a:noFill/>
          </a:ln>
        </p:spPr>
        <p:txBody>
          <a:bodyPr anchorCtr="0" anchor="t" bIns="45700" lIns="0" spcFirstLastPara="1" rIns="0" wrap="square" tIns="45700">
            <a:noAutofit/>
          </a:bodyPr>
          <a:lstStyle/>
          <a:p>
            <a:pPr indent="0" lvl="1" marL="201168" rtl="0" algn="just">
              <a:lnSpc>
                <a:spcPct val="120000"/>
              </a:lnSpc>
              <a:spcBef>
                <a:spcPts val="0"/>
              </a:spcBef>
              <a:spcAft>
                <a:spcPts val="0"/>
              </a:spcAft>
              <a:buSzPts val="2000"/>
              <a:buNone/>
            </a:pPr>
            <a:r>
              <a:rPr lang="en-US" sz="2000">
                <a:solidFill>
                  <a:schemeClr val="dk1"/>
                </a:solidFill>
                <a:latin typeface="Arial Narrow"/>
                <a:ea typeface="Arial Narrow"/>
                <a:cs typeface="Arial Narrow"/>
                <a:sym typeface="Arial Narrow"/>
              </a:rPr>
              <a:t>The performance of any shape measurements depends on the quality of the original image and how well objects are preprocessed.</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	– Object degradations such as small gaps, spurs, and noise can lead to poor measurement results, and ultimately to misclassifications.</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	– Shape information is what remains once location, orientation, and size features of an object have been extracted.</a:t>
            </a:r>
            <a:endParaRPr/>
          </a:p>
          <a:p>
            <a:pPr indent="0" lvl="1" marL="201168" rtl="0" algn="just">
              <a:lnSpc>
                <a:spcPct val="120000"/>
              </a:lnSpc>
              <a:spcBef>
                <a:spcPts val="400"/>
              </a:spcBef>
              <a:spcAft>
                <a:spcPts val="0"/>
              </a:spcAft>
              <a:buSzPts val="2000"/>
              <a:buNone/>
            </a:pPr>
            <a:r>
              <a:rPr lang="en-US" sz="2000">
                <a:solidFill>
                  <a:schemeClr val="dk1"/>
                </a:solidFill>
                <a:latin typeface="Arial Narrow"/>
                <a:ea typeface="Arial Narrow"/>
                <a:cs typeface="Arial Narrow"/>
                <a:sym typeface="Arial Narrow"/>
              </a:rPr>
              <a:t>	– The term pose is often used to refer to location, orientation, and size.</a:t>
            </a:r>
            <a:endParaRPr/>
          </a:p>
          <a:p>
            <a:pPr indent="0" lvl="1" marL="201168" rtl="0" algn="just">
              <a:lnSpc>
                <a:spcPct val="120000"/>
              </a:lnSpc>
              <a:spcBef>
                <a:spcPts val="400"/>
              </a:spcBef>
              <a:spcAft>
                <a:spcPts val="0"/>
              </a:spcAft>
              <a:buSzPts val="2000"/>
              <a:buNone/>
            </a:pPr>
            <a:r>
              <a:t/>
            </a:r>
            <a:endParaRPr sz="2000">
              <a:solidFill>
                <a:schemeClr val="dk1"/>
              </a:solidFill>
              <a:latin typeface="Arial Narrow"/>
              <a:ea typeface="Arial Narrow"/>
              <a:cs typeface="Arial Narrow"/>
              <a:sym typeface="Arial Narrow"/>
            </a:endParaRPr>
          </a:p>
        </p:txBody>
      </p:sp>
      <p:pic>
        <p:nvPicPr>
          <p:cNvPr descr="C:\Users\admin\Desktop\download.png" id="285" name="Google Shape;285;p20"/>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286" name="Google Shape;286;p20"/>
          <p:cNvSpPr/>
          <p:nvPr/>
        </p:nvSpPr>
        <p:spPr>
          <a:xfrm>
            <a:off x="1252392" y="1002705"/>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Shape Models and Shape Recognition </a:t>
            </a:r>
            <a:endParaRPr/>
          </a:p>
        </p:txBody>
      </p:sp>
      <p:sp>
        <p:nvSpPr>
          <p:cNvPr id="287" name="Google Shape;287;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288" name="Google Shape;28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                      Shape Descriptors</a:t>
            </a:r>
            <a:endParaRPr/>
          </a:p>
        </p:txBody>
      </p:sp>
      <p:sp>
        <p:nvSpPr>
          <p:cNvPr id="294" name="Google Shape;294;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0" lvl="0" marL="0" rtl="0" algn="l">
              <a:lnSpc>
                <a:spcPct val="90000"/>
              </a:lnSpc>
              <a:spcBef>
                <a:spcPts val="0"/>
              </a:spcBef>
              <a:spcAft>
                <a:spcPts val="0"/>
              </a:spcAft>
              <a:buSzPts val="2400"/>
              <a:buNone/>
            </a:pPr>
            <a:r>
              <a:rPr lang="en-US" sz="2400"/>
              <a:t>What are </a:t>
            </a:r>
            <a:r>
              <a:rPr b="1" lang="en-US" sz="2400"/>
              <a:t>shape descriptors?</a:t>
            </a:r>
            <a:endParaRPr/>
          </a:p>
          <a:p>
            <a:pPr indent="0" lvl="0" marL="0" rtl="0" algn="l">
              <a:lnSpc>
                <a:spcPct val="90000"/>
              </a:lnSpc>
              <a:spcBef>
                <a:spcPts val="1400"/>
              </a:spcBef>
              <a:spcAft>
                <a:spcPts val="0"/>
              </a:spcAft>
              <a:buSzPts val="2400"/>
              <a:buNone/>
            </a:pPr>
            <a:r>
              <a:rPr lang="en-US" sz="2400"/>
              <a:t>– Shape descriptors describe specific characteristics regarding the geometry of a particular feature.</a:t>
            </a:r>
            <a:endParaRPr/>
          </a:p>
          <a:p>
            <a:pPr indent="0" lvl="0" marL="0" rtl="0" algn="l">
              <a:lnSpc>
                <a:spcPct val="90000"/>
              </a:lnSpc>
              <a:spcBef>
                <a:spcPts val="1400"/>
              </a:spcBef>
              <a:spcAft>
                <a:spcPts val="0"/>
              </a:spcAft>
              <a:buSzPts val="2400"/>
              <a:buNone/>
            </a:pPr>
            <a:r>
              <a:rPr lang="en-US" sz="2400"/>
              <a:t>– In general, shape descriptors or shape features are some set of numbers that are produced to describe a given shape.</a:t>
            </a:r>
            <a:endParaRPr/>
          </a:p>
          <a:p>
            <a:pPr indent="0" lvl="0" marL="0" rtl="0" algn="l">
              <a:lnSpc>
                <a:spcPct val="90000"/>
              </a:lnSpc>
              <a:spcBef>
                <a:spcPts val="1400"/>
              </a:spcBef>
              <a:spcAft>
                <a:spcPts val="0"/>
              </a:spcAft>
              <a:buSzPts val="2400"/>
              <a:buNone/>
            </a:pPr>
            <a:r>
              <a:rPr lang="en-US" sz="2400"/>
              <a:t> –The shape may not be entirely reconstructable from the descriptors, but the descriptors for different shapes should be different enough that the shapes can be discriminated.</a:t>
            </a:r>
            <a:endParaRPr/>
          </a:p>
          <a:p>
            <a:pPr indent="0" lvl="0" marL="0" rtl="0" algn="l">
              <a:lnSpc>
                <a:spcPct val="90000"/>
              </a:lnSpc>
              <a:spcBef>
                <a:spcPts val="1400"/>
              </a:spcBef>
              <a:spcAft>
                <a:spcPts val="0"/>
              </a:spcAft>
              <a:buSzPts val="2400"/>
              <a:buNone/>
            </a:pPr>
            <a:r>
              <a:rPr lang="en-US" sz="2400"/>
              <a:t>– Shape features can be grouped into two classes:</a:t>
            </a:r>
            <a:endParaRPr/>
          </a:p>
          <a:p>
            <a:pPr indent="0" lvl="0" marL="0" rtl="0" algn="l">
              <a:lnSpc>
                <a:spcPct val="90000"/>
              </a:lnSpc>
              <a:spcBef>
                <a:spcPts val="1400"/>
              </a:spcBef>
              <a:spcAft>
                <a:spcPts val="0"/>
              </a:spcAft>
              <a:buSzPts val="2400"/>
              <a:buNone/>
            </a:pPr>
            <a:r>
              <a:rPr lang="en-US" sz="2400"/>
              <a:t>boundary features and region features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Distances</a:t>
            </a:r>
            <a:endParaRPr/>
          </a:p>
        </p:txBody>
      </p:sp>
      <p:sp>
        <p:nvSpPr>
          <p:cNvPr id="300" name="Google Shape;300;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 simplest of all distance measurements is that between two specified pixels (x1,y1) and (x2,y2).</a:t>
            </a:r>
            <a:endParaRPr/>
          </a:p>
          <a:p>
            <a:pPr indent="-127000" lvl="0" marL="91440" rtl="0" algn="l">
              <a:lnSpc>
                <a:spcPct val="90000"/>
              </a:lnSpc>
              <a:spcBef>
                <a:spcPts val="1400"/>
              </a:spcBef>
              <a:spcAft>
                <a:spcPts val="0"/>
              </a:spcAft>
              <a:buSzPts val="2000"/>
              <a:buChar char=" "/>
            </a:pPr>
            <a:r>
              <a:rPr lang="en-US"/>
              <a:t>There are several ways in which distances can be defined</a:t>
            </a:r>
            <a:endParaRPr/>
          </a:p>
          <a:p>
            <a:pPr indent="0" lvl="0" marL="91440" rtl="0" algn="l">
              <a:lnSpc>
                <a:spcPct val="90000"/>
              </a:lnSpc>
              <a:spcBef>
                <a:spcPts val="1400"/>
              </a:spcBef>
              <a:spcAft>
                <a:spcPts val="0"/>
              </a:spcAft>
              <a:buSzPts val="2000"/>
              <a:buNone/>
            </a:pPr>
            <a:r>
              <a:t/>
            </a:r>
            <a:endParaRPr/>
          </a:p>
        </p:txBody>
      </p:sp>
      <p:pic>
        <p:nvPicPr>
          <p:cNvPr id="301" name="Google Shape;301;p22"/>
          <p:cNvPicPr preferRelativeResize="0"/>
          <p:nvPr/>
        </p:nvPicPr>
        <p:blipFill rotWithShape="1">
          <a:blip r:embed="rId3">
            <a:alphaModFix/>
          </a:blip>
          <a:srcRect b="0" l="0" r="0" t="0"/>
          <a:stretch/>
        </p:blipFill>
        <p:spPr>
          <a:xfrm>
            <a:off x="1785937" y="3224212"/>
            <a:ext cx="6715125" cy="2714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23"/>
          <p:cNvPicPr preferRelativeResize="0"/>
          <p:nvPr>
            <p:ph idx="1" type="body"/>
          </p:nvPr>
        </p:nvPicPr>
        <p:blipFill rotWithShape="1">
          <a:blip r:embed="rId3">
            <a:alphaModFix/>
          </a:blip>
          <a:srcRect b="0" l="0" r="0" t="0"/>
          <a:stretch/>
        </p:blipFill>
        <p:spPr>
          <a:xfrm>
            <a:off x="2558641" y="1846263"/>
            <a:ext cx="7135043" cy="4022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                                 AREA</a:t>
            </a:r>
            <a:endParaRPr/>
          </a:p>
        </p:txBody>
      </p:sp>
      <p:pic>
        <p:nvPicPr>
          <p:cNvPr id="312" name="Google Shape;312;p24"/>
          <p:cNvPicPr preferRelativeResize="0"/>
          <p:nvPr>
            <p:ph idx="1" type="body"/>
          </p:nvPr>
        </p:nvPicPr>
        <p:blipFill rotWithShape="1">
          <a:blip r:embed="rId3">
            <a:alphaModFix/>
          </a:blip>
          <a:srcRect b="0" l="0" r="0" t="0"/>
          <a:stretch/>
        </p:blipFill>
        <p:spPr>
          <a:xfrm>
            <a:off x="3110912" y="1846263"/>
            <a:ext cx="6030502" cy="4022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                         AREA</a:t>
            </a:r>
            <a:endParaRPr/>
          </a:p>
        </p:txBody>
      </p:sp>
      <p:pic>
        <p:nvPicPr>
          <p:cNvPr id="318" name="Google Shape;318;p25"/>
          <p:cNvPicPr preferRelativeResize="0"/>
          <p:nvPr>
            <p:ph idx="1" type="body"/>
          </p:nvPr>
        </p:nvPicPr>
        <p:blipFill rotWithShape="1">
          <a:blip r:embed="rId3">
            <a:alphaModFix/>
          </a:blip>
          <a:srcRect b="0" l="0" r="0" t="0"/>
          <a:stretch/>
        </p:blipFill>
        <p:spPr>
          <a:xfrm>
            <a:off x="2529417" y="1846263"/>
            <a:ext cx="7193491" cy="4022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pic>
        <p:nvPicPr>
          <p:cNvPr id="324" name="Google Shape;324;p26"/>
          <p:cNvPicPr preferRelativeResize="0"/>
          <p:nvPr>
            <p:ph idx="1" type="body"/>
          </p:nvPr>
        </p:nvPicPr>
        <p:blipFill rotWithShape="1">
          <a:blip r:embed="rId3">
            <a:alphaModFix/>
          </a:blip>
          <a:srcRect b="0" l="0" r="0" t="0"/>
          <a:stretch/>
        </p:blipFill>
        <p:spPr>
          <a:xfrm>
            <a:off x="685801" y="295275"/>
            <a:ext cx="10896598" cy="6115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For instance in an 8-connected boundary, the distance between diagonally adjacent pixels is the Euclidean measure</a:t>
            </a:r>
            <a:endParaRPr/>
          </a:p>
          <a:p>
            <a:pPr indent="-177800" lvl="0" marL="91440" rtl="0" algn="l">
              <a:lnSpc>
                <a:spcPct val="90000"/>
              </a:lnSpc>
              <a:spcBef>
                <a:spcPts val="1400"/>
              </a:spcBef>
              <a:spcAft>
                <a:spcPts val="0"/>
              </a:spcAft>
              <a:buSzPts val="2800"/>
              <a:buChar char=" "/>
            </a:pPr>
            <a:r>
              <a:rPr lang="en-US" sz="2800"/>
              <a:t>– The number of diagonal links in N4–N8, and the remaining N8–(N4–N8) links in the 8-connected boundary are of one pixel unit in length.</a:t>
            </a:r>
            <a:endParaRPr/>
          </a:p>
        </p:txBody>
      </p:sp>
      <p:pic>
        <p:nvPicPr>
          <p:cNvPr id="330" name="Google Shape;330;p27"/>
          <p:cNvPicPr preferRelativeResize="0"/>
          <p:nvPr/>
        </p:nvPicPr>
        <p:blipFill rotWithShape="1">
          <a:blip r:embed="rId3">
            <a:alphaModFix/>
          </a:blip>
          <a:srcRect b="0" l="0" r="0" t="0"/>
          <a:stretch/>
        </p:blipFill>
        <p:spPr>
          <a:xfrm>
            <a:off x="2400300" y="4001294"/>
            <a:ext cx="5962650" cy="866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                       PERIMETER</a:t>
            </a:r>
            <a:endParaRPr/>
          </a:p>
        </p:txBody>
      </p:sp>
      <p:pic>
        <p:nvPicPr>
          <p:cNvPr id="336" name="Google Shape;336;p28"/>
          <p:cNvPicPr preferRelativeResize="0"/>
          <p:nvPr>
            <p:ph idx="1" type="body"/>
          </p:nvPr>
        </p:nvPicPr>
        <p:blipFill rotWithShape="1">
          <a:blip r:embed="rId3">
            <a:alphaModFix/>
          </a:blip>
          <a:srcRect b="0" l="0" r="0" t="0"/>
          <a:stretch/>
        </p:blipFill>
        <p:spPr>
          <a:xfrm>
            <a:off x="2744900" y="1846263"/>
            <a:ext cx="6762526" cy="4022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                      MAJOR AXIS</a:t>
            </a:r>
            <a:endParaRPr/>
          </a:p>
        </p:txBody>
      </p:sp>
      <p:pic>
        <p:nvPicPr>
          <p:cNvPr id="342" name="Google Shape;342;p29"/>
          <p:cNvPicPr preferRelativeResize="0"/>
          <p:nvPr>
            <p:ph idx="1" type="body"/>
          </p:nvPr>
        </p:nvPicPr>
        <p:blipFill rotWithShape="1">
          <a:blip r:embed="rId3">
            <a:alphaModFix/>
          </a:blip>
          <a:srcRect b="0" l="0" r="0" t="0"/>
          <a:stretch/>
        </p:blipFill>
        <p:spPr>
          <a:xfrm>
            <a:off x="1114425" y="1825625"/>
            <a:ext cx="9467850" cy="4351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C:\Users\admin\Desktop\download.png" id="118" name="Google Shape;118;p3"/>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119" name="Google Shape;119;p3"/>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Phases of Image Processing </a:t>
            </a:r>
            <a:endParaRPr/>
          </a:p>
        </p:txBody>
      </p:sp>
      <p:sp>
        <p:nvSpPr>
          <p:cNvPr id="120" name="Google Shape;120;p3"/>
          <p:cNvSpPr txBox="1"/>
          <p:nvPr>
            <p:ph idx="1" type="body"/>
          </p:nvPr>
        </p:nvSpPr>
        <p:spPr>
          <a:xfrm>
            <a:off x="429658" y="1845733"/>
            <a:ext cx="5544423" cy="4511000"/>
          </a:xfrm>
          <a:prstGeom prst="rect">
            <a:avLst/>
          </a:prstGeom>
          <a:noFill/>
          <a:ln>
            <a:noFill/>
          </a:ln>
        </p:spPr>
        <p:txBody>
          <a:bodyPr anchorCtr="0" anchor="t" bIns="45700" lIns="0" spcFirstLastPara="1" rIns="0" wrap="square" tIns="45700">
            <a:noAutofit/>
          </a:bodyPr>
          <a:lstStyle/>
          <a:p>
            <a:pPr indent="-114300" lvl="0" marL="91440" rtl="0" algn="l">
              <a:lnSpc>
                <a:spcPct val="90000"/>
              </a:lnSpc>
              <a:spcBef>
                <a:spcPts val="0"/>
              </a:spcBef>
              <a:spcAft>
                <a:spcPts val="0"/>
              </a:spcAft>
              <a:buSzPts val="1800"/>
              <a:buChar char=" "/>
            </a:pPr>
            <a:r>
              <a:rPr lang="en-US" sz="1800">
                <a:latin typeface="Gill Sans"/>
                <a:ea typeface="Gill Sans"/>
                <a:cs typeface="Gill Sans"/>
                <a:sym typeface="Gill Sans"/>
              </a:rPr>
              <a:t>1.ACQUISITION– a) Scaling and b) Color conversion(RGB to Gray or vice-versa) </a:t>
            </a:r>
            <a:endParaRPr/>
          </a:p>
          <a:p>
            <a:pPr indent="-114300" lvl="0" marL="91440" rtl="0" algn="l">
              <a:lnSpc>
                <a:spcPct val="90000"/>
              </a:lnSpc>
              <a:spcBef>
                <a:spcPts val="1400"/>
              </a:spcBef>
              <a:spcAft>
                <a:spcPts val="0"/>
              </a:spcAft>
              <a:buSzPts val="1800"/>
              <a:buChar char=" "/>
            </a:pPr>
            <a:r>
              <a:rPr lang="en-US" sz="1800">
                <a:latin typeface="Gill Sans"/>
                <a:ea typeface="Gill Sans"/>
                <a:cs typeface="Gill Sans"/>
                <a:sym typeface="Gill Sans"/>
              </a:rPr>
              <a:t>2.IMAGE ENHANCEMENT– extract some hidden details from an image and is subjective. </a:t>
            </a:r>
            <a:endParaRPr/>
          </a:p>
          <a:p>
            <a:pPr indent="-114300" lvl="0" marL="91440" rtl="0" algn="l">
              <a:lnSpc>
                <a:spcPct val="90000"/>
              </a:lnSpc>
              <a:spcBef>
                <a:spcPts val="1400"/>
              </a:spcBef>
              <a:spcAft>
                <a:spcPts val="0"/>
              </a:spcAft>
              <a:buSzPts val="1800"/>
              <a:buChar char=" "/>
            </a:pPr>
            <a:r>
              <a:rPr lang="en-US" sz="1800">
                <a:latin typeface="Gill Sans"/>
                <a:ea typeface="Gill Sans"/>
                <a:cs typeface="Gill Sans"/>
                <a:sym typeface="Gill Sans"/>
              </a:rPr>
              <a:t>3.IMAGE RESTORATION –deals with appealing of an image </a:t>
            </a:r>
            <a:endParaRPr/>
          </a:p>
          <a:p>
            <a:pPr indent="-114300" lvl="0" marL="91440" rtl="0" algn="l">
              <a:lnSpc>
                <a:spcPct val="90000"/>
              </a:lnSpc>
              <a:spcBef>
                <a:spcPts val="1400"/>
              </a:spcBef>
              <a:spcAft>
                <a:spcPts val="0"/>
              </a:spcAft>
              <a:buSzPts val="1800"/>
              <a:buChar char=" "/>
            </a:pPr>
            <a:r>
              <a:rPr lang="en-US" sz="1800">
                <a:latin typeface="Gill Sans"/>
                <a:ea typeface="Gill Sans"/>
                <a:cs typeface="Gill Sans"/>
                <a:sym typeface="Gill Sans"/>
              </a:rPr>
              <a:t>4.COLOR IMAGE PROCESSING – deals with pseudocolor and full color image processing color models are applicable to digital image processing. </a:t>
            </a:r>
            <a:endParaRPr/>
          </a:p>
          <a:p>
            <a:pPr indent="-114300" lvl="0" marL="91440" rtl="0" algn="l">
              <a:lnSpc>
                <a:spcPct val="90000"/>
              </a:lnSpc>
              <a:spcBef>
                <a:spcPts val="1400"/>
              </a:spcBef>
              <a:spcAft>
                <a:spcPts val="0"/>
              </a:spcAft>
              <a:buSzPts val="1800"/>
              <a:buChar char=" "/>
            </a:pPr>
            <a:r>
              <a:rPr lang="en-US" sz="1800">
                <a:latin typeface="Gill Sans"/>
                <a:ea typeface="Gill Sans"/>
                <a:cs typeface="Gill Sans"/>
                <a:sym typeface="Gill Sans"/>
              </a:rPr>
              <a:t>5.WAVELETS AND MULTI-RESOLUTION PROCESSING – foundation of representing images in various degrees. </a:t>
            </a:r>
            <a:endParaRPr/>
          </a:p>
        </p:txBody>
      </p:sp>
      <p:sp>
        <p:nvSpPr>
          <p:cNvPr id="121" name="Google Shape;121;p3"/>
          <p:cNvSpPr txBox="1"/>
          <p:nvPr>
            <p:ph idx="2" type="body"/>
          </p:nvPr>
        </p:nvSpPr>
        <p:spPr>
          <a:xfrm>
            <a:off x="6217920" y="1845734"/>
            <a:ext cx="5437926" cy="4400829"/>
          </a:xfrm>
          <a:prstGeom prst="rect">
            <a:avLst/>
          </a:prstGeom>
          <a:noFill/>
          <a:ln>
            <a:noFill/>
          </a:ln>
        </p:spPr>
        <p:txBody>
          <a:bodyPr anchorCtr="0" anchor="t" bIns="45700" lIns="0" spcFirstLastPara="1" rIns="0" wrap="square" tIns="45700">
            <a:normAutofit fontScale="92500" lnSpcReduction="10000"/>
          </a:bodyPr>
          <a:lstStyle/>
          <a:p>
            <a:pPr indent="-117475" lvl="0" marL="91440" rtl="0" algn="l">
              <a:lnSpc>
                <a:spcPct val="90000"/>
              </a:lnSpc>
              <a:spcBef>
                <a:spcPts val="0"/>
              </a:spcBef>
              <a:spcAft>
                <a:spcPts val="0"/>
              </a:spcAft>
              <a:buSzPct val="100000"/>
              <a:buChar char=" "/>
            </a:pPr>
            <a:r>
              <a:rPr lang="en-US" sz="2000">
                <a:latin typeface="Gill Sans"/>
                <a:ea typeface="Gill Sans"/>
                <a:cs typeface="Gill Sans"/>
                <a:sym typeface="Gill Sans"/>
              </a:rPr>
              <a:t>6.IMAGE COMPRESSION - deals with image size or resolution. </a:t>
            </a:r>
            <a:endParaRPr/>
          </a:p>
          <a:p>
            <a:pPr indent="-117475" lvl="0" marL="91440" rtl="0" algn="l">
              <a:lnSpc>
                <a:spcPct val="90000"/>
              </a:lnSpc>
              <a:spcBef>
                <a:spcPts val="1400"/>
              </a:spcBef>
              <a:spcAft>
                <a:spcPts val="0"/>
              </a:spcAft>
              <a:buSzPct val="100000"/>
              <a:buChar char=" "/>
            </a:pPr>
            <a:r>
              <a:rPr lang="en-US" sz="2000">
                <a:latin typeface="Gill Sans"/>
                <a:ea typeface="Gill Sans"/>
                <a:cs typeface="Gill Sans"/>
                <a:sym typeface="Gill Sans"/>
              </a:rPr>
              <a:t>7.MORPHOLOGICAL PROCESSING - deals with tools for extracting image components that are useful in the representation &amp; description of shape. </a:t>
            </a:r>
            <a:endParaRPr/>
          </a:p>
          <a:p>
            <a:pPr indent="-117475" lvl="0" marL="91440" rtl="0" algn="l">
              <a:lnSpc>
                <a:spcPct val="90000"/>
              </a:lnSpc>
              <a:spcBef>
                <a:spcPts val="1400"/>
              </a:spcBef>
              <a:spcAft>
                <a:spcPts val="0"/>
              </a:spcAft>
              <a:buSzPct val="100000"/>
              <a:buChar char=" "/>
            </a:pPr>
            <a:r>
              <a:rPr lang="en-US" sz="2000">
                <a:latin typeface="Gill Sans"/>
                <a:ea typeface="Gill Sans"/>
                <a:cs typeface="Gill Sans"/>
                <a:sym typeface="Gill Sans"/>
              </a:rPr>
              <a:t>8.SEGMENTATION PROCEDURE - includes partitioning an image into its constituent parts or objects. </a:t>
            </a:r>
            <a:endParaRPr/>
          </a:p>
          <a:p>
            <a:pPr indent="-117475" lvl="0" marL="91440" rtl="0" algn="l">
              <a:lnSpc>
                <a:spcPct val="90000"/>
              </a:lnSpc>
              <a:spcBef>
                <a:spcPts val="1400"/>
              </a:spcBef>
              <a:spcAft>
                <a:spcPts val="0"/>
              </a:spcAft>
              <a:buSzPct val="100000"/>
              <a:buChar char=" "/>
            </a:pPr>
            <a:r>
              <a:rPr lang="en-US" sz="2000">
                <a:latin typeface="Gill Sans"/>
                <a:ea typeface="Gill Sans"/>
                <a:cs typeface="Gill Sans"/>
                <a:sym typeface="Gill Sans"/>
              </a:rPr>
              <a:t>9.REPRESENTATION &amp; DESCRIPTION - follows output of segmentation stage, choosing a representation is only the part of solution for transforming raw data into processed data. </a:t>
            </a:r>
            <a:endParaRPr/>
          </a:p>
          <a:p>
            <a:pPr indent="-117475" lvl="0" marL="91440" rtl="0" algn="l">
              <a:lnSpc>
                <a:spcPct val="90000"/>
              </a:lnSpc>
              <a:spcBef>
                <a:spcPts val="1400"/>
              </a:spcBef>
              <a:spcAft>
                <a:spcPts val="0"/>
              </a:spcAft>
              <a:buSzPct val="100000"/>
              <a:buChar char=" "/>
            </a:pPr>
            <a:r>
              <a:rPr lang="en-US" sz="2000">
                <a:latin typeface="Gill Sans"/>
                <a:ea typeface="Gill Sans"/>
                <a:cs typeface="Gill Sans"/>
                <a:sym typeface="Gill Sans"/>
              </a:rPr>
              <a:t>10.OBJECT DETECTION AND RECOGNITION - process that assigns a label to an object based on its descriptor. </a:t>
            </a:r>
            <a:endParaRPr sz="2000">
              <a:latin typeface="Gill Sans"/>
              <a:ea typeface="Gill Sans"/>
              <a:cs typeface="Gill Sans"/>
              <a:sym typeface="Gill Sans"/>
            </a:endParaRPr>
          </a:p>
          <a:p>
            <a:pPr indent="0" lvl="0" marL="91440" rtl="0" algn="l">
              <a:lnSpc>
                <a:spcPct val="90000"/>
              </a:lnSpc>
              <a:spcBef>
                <a:spcPts val="1400"/>
              </a:spcBef>
              <a:spcAft>
                <a:spcPts val="0"/>
              </a:spcAft>
              <a:buSzPct val="100000"/>
              <a:buNone/>
            </a:pPr>
            <a:r>
              <a:t/>
            </a:r>
            <a:endParaRPr/>
          </a:p>
        </p:txBody>
      </p:sp>
      <p:sp>
        <p:nvSpPr>
          <p:cNvPr id="122" name="Google Shape;122;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123" name="Google Shape;123;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838200" y="365126"/>
            <a:ext cx="10515600" cy="939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                    MAJOR AXIS LENGTH</a:t>
            </a:r>
            <a:endParaRPr/>
          </a:p>
        </p:txBody>
      </p:sp>
      <p:pic>
        <p:nvPicPr>
          <p:cNvPr id="348" name="Google Shape;348;p30"/>
          <p:cNvPicPr preferRelativeResize="0"/>
          <p:nvPr>
            <p:ph idx="1" type="body"/>
          </p:nvPr>
        </p:nvPicPr>
        <p:blipFill rotWithShape="1">
          <a:blip r:embed="rId3">
            <a:alphaModFix/>
          </a:blip>
          <a:srcRect b="0" l="0" r="0" t="0"/>
          <a:stretch/>
        </p:blipFill>
        <p:spPr>
          <a:xfrm>
            <a:off x="990600" y="1825625"/>
            <a:ext cx="10172700" cy="43513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838200" y="365125"/>
            <a:ext cx="10515600" cy="62547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MAJOR – AXIS ANGLE</a:t>
            </a:r>
            <a:endParaRPr/>
          </a:p>
        </p:txBody>
      </p:sp>
      <p:pic>
        <p:nvPicPr>
          <p:cNvPr id="354" name="Google Shape;354;p31"/>
          <p:cNvPicPr preferRelativeResize="0"/>
          <p:nvPr>
            <p:ph idx="1" type="body"/>
          </p:nvPr>
        </p:nvPicPr>
        <p:blipFill rotWithShape="1">
          <a:blip r:embed="rId3">
            <a:alphaModFix/>
          </a:blip>
          <a:srcRect b="0" l="0" r="0" t="0"/>
          <a:stretch/>
        </p:blipFill>
        <p:spPr>
          <a:xfrm>
            <a:off x="628649" y="1825625"/>
            <a:ext cx="10515599" cy="43513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838200" y="365125"/>
            <a:ext cx="10515600" cy="79692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                       MINOR AXIS</a:t>
            </a:r>
            <a:endParaRPr/>
          </a:p>
        </p:txBody>
      </p:sp>
      <p:pic>
        <p:nvPicPr>
          <p:cNvPr id="360" name="Google Shape;360;p32"/>
          <p:cNvPicPr preferRelativeResize="0"/>
          <p:nvPr>
            <p:ph idx="1" type="body"/>
          </p:nvPr>
        </p:nvPicPr>
        <p:blipFill rotWithShape="1">
          <a:blip r:embed="rId3">
            <a:alphaModFix/>
          </a:blip>
          <a:srcRect b="0" l="0" r="0" t="0"/>
          <a:stretch/>
        </p:blipFill>
        <p:spPr>
          <a:xfrm>
            <a:off x="838201" y="2020094"/>
            <a:ext cx="10391774" cy="3962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MINOR – AXIS LENGTH</a:t>
            </a:r>
            <a:endParaRPr/>
          </a:p>
        </p:txBody>
      </p:sp>
      <p:pic>
        <p:nvPicPr>
          <p:cNvPr id="366" name="Google Shape;366;p33"/>
          <p:cNvPicPr preferRelativeResize="0"/>
          <p:nvPr>
            <p:ph idx="1" type="body"/>
          </p:nvPr>
        </p:nvPicPr>
        <p:blipFill rotWithShape="1">
          <a:blip r:embed="rId3">
            <a:alphaModFix/>
          </a:blip>
          <a:srcRect b="0" l="0" r="0" t="0"/>
          <a:stretch/>
        </p:blipFill>
        <p:spPr>
          <a:xfrm>
            <a:off x="2388381" y="1846263"/>
            <a:ext cx="7475563" cy="4022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MAJOR AND MINOR AXES</a:t>
            </a:r>
            <a:endParaRPr/>
          </a:p>
        </p:txBody>
      </p:sp>
      <p:pic>
        <p:nvPicPr>
          <p:cNvPr id="372" name="Google Shape;372;p34"/>
          <p:cNvPicPr preferRelativeResize="0"/>
          <p:nvPr>
            <p:ph idx="1" type="body"/>
          </p:nvPr>
        </p:nvPicPr>
        <p:blipFill rotWithShape="1">
          <a:blip r:embed="rId3">
            <a:alphaModFix/>
          </a:blip>
          <a:srcRect b="0" l="0" r="0" t="0"/>
          <a:stretch/>
        </p:blipFill>
        <p:spPr>
          <a:xfrm>
            <a:off x="2684156" y="1846263"/>
            <a:ext cx="6884013" cy="4022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COMPACTNESS</a:t>
            </a:r>
            <a:endParaRPr/>
          </a:p>
        </p:txBody>
      </p:sp>
      <p:pic>
        <p:nvPicPr>
          <p:cNvPr id="378" name="Google Shape;378;p35"/>
          <p:cNvPicPr preferRelativeResize="0"/>
          <p:nvPr>
            <p:ph idx="1" type="body"/>
          </p:nvPr>
        </p:nvPicPr>
        <p:blipFill rotWithShape="1">
          <a:blip r:embed="rId3">
            <a:alphaModFix/>
          </a:blip>
          <a:srcRect b="0" l="0" r="0" t="0"/>
          <a:stretch/>
        </p:blipFill>
        <p:spPr>
          <a:xfrm>
            <a:off x="1019175" y="1825625"/>
            <a:ext cx="9829800" cy="435133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36"/>
          <p:cNvPicPr preferRelativeResize="0"/>
          <p:nvPr>
            <p:ph idx="1" type="body"/>
          </p:nvPr>
        </p:nvPicPr>
        <p:blipFill rotWithShape="1">
          <a:blip r:embed="rId3">
            <a:alphaModFix/>
          </a:blip>
          <a:srcRect b="0" l="0" r="0" t="0"/>
          <a:stretch/>
        </p:blipFill>
        <p:spPr>
          <a:xfrm>
            <a:off x="1464167" y="1001377"/>
            <a:ext cx="9105899" cy="43513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COMPACTNESS</a:t>
            </a:r>
            <a:endParaRPr/>
          </a:p>
        </p:txBody>
      </p:sp>
      <p:pic>
        <p:nvPicPr>
          <p:cNvPr id="389" name="Google Shape;389;p37"/>
          <p:cNvPicPr preferRelativeResize="0"/>
          <p:nvPr>
            <p:ph idx="1" type="body"/>
          </p:nvPr>
        </p:nvPicPr>
        <p:blipFill rotWithShape="1">
          <a:blip r:embed="rId3">
            <a:alphaModFix/>
          </a:blip>
          <a:srcRect b="0" l="0" r="0" t="0"/>
          <a:stretch/>
        </p:blipFill>
        <p:spPr>
          <a:xfrm>
            <a:off x="1958830" y="1846263"/>
            <a:ext cx="8334665" cy="4022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ELONGATION</a:t>
            </a:r>
            <a:endParaRPr/>
          </a:p>
        </p:txBody>
      </p:sp>
      <p:pic>
        <p:nvPicPr>
          <p:cNvPr id="395" name="Google Shape;395;p38"/>
          <p:cNvPicPr preferRelativeResize="0"/>
          <p:nvPr>
            <p:ph idx="1" type="body"/>
          </p:nvPr>
        </p:nvPicPr>
        <p:blipFill rotWithShape="1">
          <a:blip r:embed="rId3">
            <a:alphaModFix/>
          </a:blip>
          <a:srcRect b="0" l="0" r="0" t="0"/>
          <a:stretch/>
        </p:blipFill>
        <p:spPr>
          <a:xfrm>
            <a:off x="1266824" y="1825625"/>
            <a:ext cx="9001125" cy="4451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ELONGATION</a:t>
            </a:r>
            <a:endParaRPr/>
          </a:p>
        </p:txBody>
      </p:sp>
      <p:pic>
        <p:nvPicPr>
          <p:cNvPr id="401" name="Google Shape;401;p39"/>
          <p:cNvPicPr preferRelativeResize="0"/>
          <p:nvPr>
            <p:ph idx="1" type="body"/>
          </p:nvPr>
        </p:nvPicPr>
        <p:blipFill rotWithShape="1">
          <a:blip r:embed="rId3">
            <a:alphaModFix/>
          </a:blip>
          <a:srcRect b="0" l="0" r="0" t="0"/>
          <a:stretch/>
        </p:blipFill>
        <p:spPr>
          <a:xfrm>
            <a:off x="2916473" y="1846263"/>
            <a:ext cx="6419380" cy="402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idx="1" type="body"/>
          </p:nvPr>
        </p:nvSpPr>
        <p:spPr>
          <a:xfrm>
            <a:off x="783771" y="1758712"/>
            <a:ext cx="7072604" cy="3875588"/>
          </a:xfrm>
          <a:prstGeom prst="rect">
            <a:avLst/>
          </a:prstGeom>
          <a:noFill/>
          <a:ln>
            <a:noFill/>
          </a:ln>
        </p:spPr>
        <p:txBody>
          <a:bodyPr anchorCtr="0" anchor="t" bIns="45700" lIns="0" spcFirstLastPara="1" rIns="0" wrap="square" tIns="45700">
            <a:noAutofit/>
          </a:bodyPr>
          <a:lstStyle/>
          <a:p>
            <a:pPr indent="-182880" lvl="1" marL="384048" rtl="0" algn="just">
              <a:lnSpc>
                <a:spcPct val="120000"/>
              </a:lnSpc>
              <a:spcBef>
                <a:spcPts val="0"/>
              </a:spcBef>
              <a:spcAft>
                <a:spcPts val="0"/>
              </a:spcAft>
              <a:buSzPts val="2400"/>
              <a:buChar char="◦"/>
            </a:pPr>
            <a:r>
              <a:rPr lang="en-US" sz="2400">
                <a:solidFill>
                  <a:schemeClr val="dk1"/>
                </a:solidFill>
                <a:latin typeface="Gill Sans"/>
                <a:ea typeface="Gill Sans"/>
                <a:cs typeface="Gill Sans"/>
                <a:sym typeface="Gill Sans"/>
              </a:rPr>
              <a:t>Basically, it allows us to detect objects with irregular shapes and sizes based on the pixels’ connectivity to their neighbors. </a:t>
            </a:r>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However, the use of connected components operations heavily relies on adequately cleaning the image using morphological operation.</a:t>
            </a:r>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Connected Components are subgraphs of a connected graph in which any two vertices are connected to each other by paths, and which is connected to no other vertice in the supergraph.</a:t>
            </a:r>
            <a:endParaRPr/>
          </a:p>
        </p:txBody>
      </p:sp>
      <p:pic>
        <p:nvPicPr>
          <p:cNvPr descr="C:\Users\admin\Desktop\download.png" id="129" name="Google Shape;129;p4"/>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130" name="Google Shape;130;p4"/>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What are connected components? </a:t>
            </a:r>
            <a:endParaRPr/>
          </a:p>
        </p:txBody>
      </p:sp>
      <p:sp>
        <p:nvSpPr>
          <p:cNvPr id="131" name="Google Shape;131;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132" name="Google Shape;132;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3" name="Google Shape;133;p4"/>
          <p:cNvPicPr preferRelativeResize="0"/>
          <p:nvPr/>
        </p:nvPicPr>
        <p:blipFill rotWithShape="1">
          <a:blip r:embed="rId4">
            <a:alphaModFix/>
          </a:blip>
          <a:srcRect b="0" l="0" r="0" t="0"/>
          <a:stretch/>
        </p:blipFill>
        <p:spPr>
          <a:xfrm>
            <a:off x="7789154" y="2066926"/>
            <a:ext cx="4222608" cy="36595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idx="1" type="body"/>
          </p:nvPr>
        </p:nvSpPr>
        <p:spPr>
          <a:xfrm>
            <a:off x="783771" y="1758712"/>
            <a:ext cx="7072604" cy="3875588"/>
          </a:xfrm>
          <a:prstGeom prst="rect">
            <a:avLst/>
          </a:prstGeom>
          <a:noFill/>
          <a:ln>
            <a:noFill/>
          </a:ln>
        </p:spPr>
        <p:txBody>
          <a:bodyPr anchorCtr="0" anchor="t" bIns="45700" lIns="0" spcFirstLastPara="1" rIns="0" wrap="square" tIns="45700">
            <a:noAutofit/>
          </a:bodyPr>
          <a:lstStyle/>
          <a:p>
            <a:pPr indent="-182880" lvl="1" marL="384048" rtl="0" algn="just">
              <a:lnSpc>
                <a:spcPct val="120000"/>
              </a:lnSpc>
              <a:spcBef>
                <a:spcPts val="0"/>
              </a:spcBef>
              <a:spcAft>
                <a:spcPts val="0"/>
              </a:spcAft>
              <a:buSzPts val="2400"/>
              <a:buChar char="◦"/>
            </a:pPr>
            <a:r>
              <a:rPr lang="en-US" sz="2400">
                <a:solidFill>
                  <a:schemeClr val="dk1"/>
                </a:solidFill>
                <a:latin typeface="Gill Sans"/>
                <a:ea typeface="Gill Sans"/>
                <a:cs typeface="Gill Sans"/>
                <a:sym typeface="Gill Sans"/>
              </a:rPr>
              <a:t>Connected Components in an image are set of pixels with the same value connected through Four Pixel Connectivity or Eight Pixel Connectivity.</a:t>
            </a:r>
            <a:endParaRPr/>
          </a:p>
        </p:txBody>
      </p:sp>
      <p:pic>
        <p:nvPicPr>
          <p:cNvPr descr="C:\Users\admin\Desktop\download.png" id="139" name="Google Shape;139;p5"/>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140" name="Google Shape;140;p5"/>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What are connected components? </a:t>
            </a:r>
            <a:endParaRPr/>
          </a:p>
        </p:txBody>
      </p:sp>
      <p:sp>
        <p:nvSpPr>
          <p:cNvPr id="141" name="Google Shape;141;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142" name="Google Shape;142;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3" name="Google Shape;143;p5"/>
          <p:cNvPicPr preferRelativeResize="0"/>
          <p:nvPr/>
        </p:nvPicPr>
        <p:blipFill rotWithShape="1">
          <a:blip r:embed="rId4">
            <a:alphaModFix/>
          </a:blip>
          <a:srcRect b="0" l="0" r="0" t="0"/>
          <a:stretch/>
        </p:blipFill>
        <p:spPr>
          <a:xfrm>
            <a:off x="1890225" y="3587261"/>
            <a:ext cx="1730051" cy="1778108"/>
          </a:xfrm>
          <a:prstGeom prst="rect">
            <a:avLst/>
          </a:prstGeom>
          <a:noFill/>
          <a:ln>
            <a:noFill/>
          </a:ln>
        </p:spPr>
      </p:pic>
      <p:pic>
        <p:nvPicPr>
          <p:cNvPr descr="8-Pixel-Connectivity" id="144" name="Google Shape;144;p5"/>
          <p:cNvPicPr preferRelativeResize="0"/>
          <p:nvPr/>
        </p:nvPicPr>
        <p:blipFill rotWithShape="1">
          <a:blip r:embed="rId5">
            <a:alphaModFix/>
          </a:blip>
          <a:srcRect b="0" l="0" r="0" t="0"/>
          <a:stretch/>
        </p:blipFill>
        <p:spPr>
          <a:xfrm>
            <a:off x="7236917" y="3587261"/>
            <a:ext cx="1842407" cy="1818165"/>
          </a:xfrm>
          <a:prstGeom prst="rect">
            <a:avLst/>
          </a:prstGeom>
          <a:noFill/>
          <a:ln>
            <a:noFill/>
          </a:ln>
        </p:spPr>
      </p:pic>
      <p:sp>
        <p:nvSpPr>
          <p:cNvPr id="145" name="Google Shape;145;p5"/>
          <p:cNvSpPr txBox="1"/>
          <p:nvPr/>
        </p:nvSpPr>
        <p:spPr>
          <a:xfrm>
            <a:off x="783771" y="5445600"/>
            <a:ext cx="46194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C484E"/>
                </a:solidFill>
                <a:latin typeface="Gill Sans"/>
                <a:ea typeface="Gill Sans"/>
                <a:cs typeface="Gill Sans"/>
                <a:sym typeface="Gill Sans"/>
              </a:rPr>
              <a:t>Four Pixel Connectivity connects all pixels that have the same value along the edges.</a:t>
            </a:r>
            <a:endParaRPr sz="1800">
              <a:solidFill>
                <a:schemeClr val="dk1"/>
              </a:solidFill>
              <a:latin typeface="Gill Sans"/>
              <a:ea typeface="Gill Sans"/>
              <a:cs typeface="Gill Sans"/>
              <a:sym typeface="Gill Sans"/>
            </a:endParaRPr>
          </a:p>
        </p:txBody>
      </p:sp>
      <p:sp>
        <p:nvSpPr>
          <p:cNvPr id="146" name="Google Shape;146;p5"/>
          <p:cNvSpPr txBox="1"/>
          <p:nvPr/>
        </p:nvSpPr>
        <p:spPr>
          <a:xfrm>
            <a:off x="5982435" y="5445600"/>
            <a:ext cx="49437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C484E"/>
                </a:solidFill>
                <a:latin typeface="Gill Sans"/>
                <a:ea typeface="Gill Sans"/>
                <a:cs typeface="Gill Sans"/>
                <a:sym typeface="Gill Sans"/>
              </a:rPr>
              <a:t>Eight Pixel Connectivity connects all pixels that have the same value along the edges and corners</a:t>
            </a:r>
            <a:endParaRPr sz="18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idx="1" type="body"/>
          </p:nvPr>
        </p:nvSpPr>
        <p:spPr>
          <a:xfrm>
            <a:off x="513182" y="1768042"/>
            <a:ext cx="6428794" cy="4520791"/>
          </a:xfrm>
          <a:prstGeom prst="rect">
            <a:avLst/>
          </a:prstGeom>
          <a:noFill/>
          <a:ln>
            <a:noFill/>
          </a:ln>
        </p:spPr>
        <p:txBody>
          <a:bodyPr anchorCtr="0" anchor="t" bIns="45700" lIns="0" spcFirstLastPara="1" rIns="0" wrap="square" tIns="45700">
            <a:noAutofit/>
          </a:bodyPr>
          <a:lstStyle/>
          <a:p>
            <a:pPr indent="-182880" lvl="1" marL="384048" rtl="0" algn="just">
              <a:lnSpc>
                <a:spcPct val="120000"/>
              </a:lnSpc>
              <a:spcBef>
                <a:spcPts val="0"/>
              </a:spcBef>
              <a:spcAft>
                <a:spcPts val="0"/>
              </a:spcAft>
              <a:buSzPts val="2400"/>
              <a:buChar char="◦"/>
            </a:pPr>
            <a:r>
              <a:rPr lang="en-US" sz="2400">
                <a:solidFill>
                  <a:schemeClr val="dk1"/>
                </a:solidFill>
                <a:latin typeface="Gill Sans"/>
                <a:ea typeface="Gill Sans"/>
                <a:cs typeface="Gill Sans"/>
                <a:sym typeface="Gill Sans"/>
              </a:rPr>
              <a:t>Connected Component Labeling is used in computer vision using binary images to detect connected regions. </a:t>
            </a:r>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Color images and higher dimensional data can also be used.</a:t>
            </a:r>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It solves the problem of finding out parts of the image that are connected physically, irrespective of color.</a:t>
            </a:r>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The Connected Components also known as </a:t>
            </a:r>
            <a:r>
              <a:rPr b="1" lang="en-US" sz="2400">
                <a:solidFill>
                  <a:srgbClr val="8D4120"/>
                </a:solidFill>
                <a:latin typeface="Gill Sans"/>
                <a:ea typeface="Gill Sans"/>
                <a:cs typeface="Gill Sans"/>
                <a:sym typeface="Gill Sans"/>
              </a:rPr>
              <a:t>Blobs</a:t>
            </a:r>
            <a:r>
              <a:rPr lang="en-US" sz="2400">
                <a:solidFill>
                  <a:schemeClr val="dk1"/>
                </a:solidFill>
                <a:latin typeface="Gill Sans"/>
                <a:ea typeface="Gill Sans"/>
                <a:cs typeface="Gill Sans"/>
                <a:sym typeface="Gill Sans"/>
              </a:rPr>
              <a:t> can be counted, filtered and tracked. </a:t>
            </a:r>
            <a:endParaRPr/>
          </a:p>
        </p:txBody>
      </p:sp>
      <p:pic>
        <p:nvPicPr>
          <p:cNvPr descr="C:\Users\admin\Desktop\download.png" id="152" name="Google Shape;152;p6"/>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153" name="Google Shape;153;p6"/>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 Components Labelling</a:t>
            </a:r>
            <a:endParaRPr/>
          </a:p>
        </p:txBody>
      </p:sp>
      <p:sp>
        <p:nvSpPr>
          <p:cNvPr id="154" name="Google Shape;154;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155" name="Google Shape;155;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ace_orig" id="156" name="Google Shape;156;p6"/>
          <p:cNvPicPr preferRelativeResize="0"/>
          <p:nvPr/>
        </p:nvPicPr>
        <p:blipFill rotWithShape="1">
          <a:blip r:embed="rId4">
            <a:alphaModFix/>
          </a:blip>
          <a:srcRect b="0" l="0" r="0" t="0"/>
          <a:stretch/>
        </p:blipFill>
        <p:spPr>
          <a:xfrm>
            <a:off x="7310694" y="1536944"/>
            <a:ext cx="2258202" cy="2468034"/>
          </a:xfrm>
          <a:prstGeom prst="rect">
            <a:avLst/>
          </a:prstGeom>
          <a:noFill/>
          <a:ln>
            <a:noFill/>
          </a:ln>
        </p:spPr>
      </p:pic>
      <p:pic>
        <p:nvPicPr>
          <p:cNvPr descr="face_ccl" id="157" name="Google Shape;157;p6"/>
          <p:cNvPicPr preferRelativeResize="0"/>
          <p:nvPr/>
        </p:nvPicPr>
        <p:blipFill rotWithShape="1">
          <a:blip r:embed="rId5">
            <a:alphaModFix/>
          </a:blip>
          <a:srcRect b="0" l="0" r="0" t="0"/>
          <a:stretch/>
        </p:blipFill>
        <p:spPr>
          <a:xfrm>
            <a:off x="9688855" y="1526782"/>
            <a:ext cx="2274375" cy="2485711"/>
          </a:xfrm>
          <a:prstGeom prst="rect">
            <a:avLst/>
          </a:prstGeom>
          <a:noFill/>
          <a:ln>
            <a:noFill/>
          </a:ln>
        </p:spPr>
      </p:pic>
      <p:pic>
        <p:nvPicPr>
          <p:cNvPr descr="crosses_orig" id="158" name="Google Shape;158;p6"/>
          <p:cNvPicPr preferRelativeResize="0"/>
          <p:nvPr/>
        </p:nvPicPr>
        <p:blipFill rotWithShape="1">
          <a:blip r:embed="rId6">
            <a:alphaModFix/>
          </a:blip>
          <a:srcRect b="0" l="0" r="0" t="0"/>
          <a:stretch/>
        </p:blipFill>
        <p:spPr>
          <a:xfrm>
            <a:off x="7351558" y="4004978"/>
            <a:ext cx="2295791" cy="2454806"/>
          </a:xfrm>
          <a:prstGeom prst="rect">
            <a:avLst/>
          </a:prstGeom>
          <a:noFill/>
          <a:ln>
            <a:noFill/>
          </a:ln>
        </p:spPr>
      </p:pic>
      <p:pic>
        <p:nvPicPr>
          <p:cNvPr descr="crosses_ccl" id="159" name="Google Shape;159;p6"/>
          <p:cNvPicPr preferRelativeResize="0"/>
          <p:nvPr/>
        </p:nvPicPr>
        <p:blipFill rotWithShape="1">
          <a:blip r:embed="rId7">
            <a:alphaModFix/>
          </a:blip>
          <a:srcRect b="0" l="0" r="0" t="0"/>
          <a:stretch/>
        </p:blipFill>
        <p:spPr>
          <a:xfrm>
            <a:off x="9762955" y="4059801"/>
            <a:ext cx="2200275" cy="235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idx="1" type="body"/>
          </p:nvPr>
        </p:nvSpPr>
        <p:spPr>
          <a:xfrm>
            <a:off x="513181" y="1768042"/>
            <a:ext cx="10699301" cy="4520791"/>
          </a:xfrm>
          <a:prstGeom prst="rect">
            <a:avLst/>
          </a:prstGeom>
          <a:noFill/>
          <a:ln>
            <a:noFill/>
          </a:ln>
        </p:spPr>
        <p:txBody>
          <a:bodyPr anchorCtr="0" anchor="t" bIns="45700" lIns="0" spcFirstLastPara="1" rIns="0" wrap="square" tIns="45700">
            <a:noAutofit/>
          </a:bodyPr>
          <a:lstStyle/>
          <a:p>
            <a:pPr indent="-182880" lvl="1" marL="384048" rtl="0" algn="just">
              <a:lnSpc>
                <a:spcPct val="120000"/>
              </a:lnSpc>
              <a:spcBef>
                <a:spcPts val="0"/>
              </a:spcBef>
              <a:spcAft>
                <a:spcPts val="0"/>
              </a:spcAft>
              <a:buSzPts val="2400"/>
              <a:buChar char="◦"/>
            </a:pPr>
            <a:r>
              <a:rPr lang="en-US" sz="2400">
                <a:solidFill>
                  <a:schemeClr val="dk1"/>
                </a:solidFill>
                <a:latin typeface="Gill Sans"/>
                <a:ea typeface="Gill Sans"/>
                <a:cs typeface="Gill Sans"/>
                <a:sym typeface="Gill Sans"/>
              </a:rPr>
              <a:t>Various methods can be used for Connected Component Labeling:</a:t>
            </a:r>
            <a:endParaRPr/>
          </a:p>
          <a:p>
            <a:pPr indent="-30479" lvl="1" marL="384048" rtl="0" algn="just">
              <a:lnSpc>
                <a:spcPct val="120000"/>
              </a:lnSpc>
              <a:spcBef>
                <a:spcPts val="400"/>
              </a:spcBef>
              <a:spcAft>
                <a:spcPts val="0"/>
              </a:spcAft>
              <a:buSzPts val="2400"/>
              <a:buNone/>
            </a:pPr>
            <a:r>
              <a:t/>
            </a:r>
            <a:endParaRPr sz="2400">
              <a:solidFill>
                <a:schemeClr val="dk1"/>
              </a:solidFill>
              <a:latin typeface="Gill Sans"/>
              <a:ea typeface="Gill Sans"/>
              <a:cs typeface="Gill Sans"/>
              <a:sym typeface="Gill Sans"/>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Recursive Tracking (almost never used)</a:t>
            </a:r>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Parallel Growing (needs parallel hardware)</a:t>
            </a:r>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Row By Row (Most Common)</a:t>
            </a:r>
            <a:endParaRPr/>
          </a:p>
          <a:p>
            <a:pPr indent="-228600" lvl="5" marL="1100000" rtl="0" algn="just">
              <a:lnSpc>
                <a:spcPct val="120000"/>
              </a:lnSpc>
              <a:spcBef>
                <a:spcPts val="400"/>
              </a:spcBef>
              <a:spcAft>
                <a:spcPts val="0"/>
              </a:spcAft>
              <a:buSzPts val="2800"/>
              <a:buChar char="◦"/>
            </a:pPr>
            <a:r>
              <a:rPr lang="en-US" sz="2800">
                <a:solidFill>
                  <a:schemeClr val="dk1"/>
                </a:solidFill>
                <a:latin typeface="Gill Sans"/>
                <a:ea typeface="Gill Sans"/>
                <a:cs typeface="Gill Sans"/>
                <a:sym typeface="Gill Sans"/>
              </a:rPr>
              <a:t>Classical Algorithm</a:t>
            </a:r>
            <a:endParaRPr/>
          </a:p>
          <a:p>
            <a:pPr indent="-228600" lvl="5" marL="1100000" rtl="0" algn="just">
              <a:lnSpc>
                <a:spcPct val="120000"/>
              </a:lnSpc>
              <a:spcBef>
                <a:spcPts val="400"/>
              </a:spcBef>
              <a:spcAft>
                <a:spcPts val="0"/>
              </a:spcAft>
              <a:buSzPts val="2800"/>
              <a:buChar char="◦"/>
            </a:pPr>
            <a:r>
              <a:rPr lang="en-US" sz="2800">
                <a:solidFill>
                  <a:schemeClr val="dk1"/>
                </a:solidFill>
                <a:latin typeface="Gill Sans"/>
                <a:ea typeface="Gill Sans"/>
                <a:cs typeface="Gill Sans"/>
                <a:sym typeface="Gill Sans"/>
              </a:rPr>
              <a:t>Efficient Run Length Algorithm (developed for speed in industrial applications)</a:t>
            </a:r>
            <a:endParaRPr/>
          </a:p>
        </p:txBody>
      </p:sp>
      <p:pic>
        <p:nvPicPr>
          <p:cNvPr descr="C:\Users\admin\Desktop\download.png" id="165" name="Google Shape;165;p7"/>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166" name="Google Shape;166;p7"/>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 Components Labelling Algorithm</a:t>
            </a:r>
            <a:endParaRPr/>
          </a:p>
        </p:txBody>
      </p:sp>
      <p:sp>
        <p:nvSpPr>
          <p:cNvPr id="167" name="Google Shape;167;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168" name="Google Shape;168;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idx="1" type="body"/>
          </p:nvPr>
        </p:nvSpPr>
        <p:spPr>
          <a:xfrm>
            <a:off x="513181" y="1768042"/>
            <a:ext cx="10699301" cy="4520791"/>
          </a:xfrm>
          <a:prstGeom prst="rect">
            <a:avLst/>
          </a:prstGeom>
          <a:noFill/>
          <a:ln>
            <a:noFill/>
          </a:ln>
        </p:spPr>
        <p:txBody>
          <a:bodyPr anchorCtr="0" anchor="t" bIns="45700" lIns="0" spcFirstLastPara="1" rIns="0" wrap="square" tIns="45700">
            <a:noAutofit/>
          </a:bodyPr>
          <a:lstStyle/>
          <a:p>
            <a:pPr indent="-182880" lvl="1" marL="384048" rtl="0" algn="just">
              <a:lnSpc>
                <a:spcPct val="120000"/>
              </a:lnSpc>
              <a:spcBef>
                <a:spcPts val="0"/>
              </a:spcBef>
              <a:spcAft>
                <a:spcPts val="0"/>
              </a:spcAft>
              <a:buSzPts val="2400"/>
              <a:buChar char="◦"/>
            </a:pPr>
            <a:r>
              <a:rPr lang="en-US" sz="2400">
                <a:solidFill>
                  <a:schemeClr val="dk1"/>
                </a:solidFill>
                <a:latin typeface="Gill Sans"/>
                <a:ea typeface="Gill Sans"/>
                <a:cs typeface="Gill Sans"/>
                <a:sym typeface="Gill Sans"/>
              </a:rPr>
              <a:t>The Classical Algorithm is called so because it is based on the Alassical Connected Components Algorithm for graphs, was described in 1966, by Rosenfeld and Pfaltz. The algorithm makes two passes over the image:</a:t>
            </a:r>
            <a:endParaRPr/>
          </a:p>
          <a:p>
            <a:pPr indent="-30479" lvl="1" marL="384048" rtl="0" algn="just">
              <a:lnSpc>
                <a:spcPct val="120000"/>
              </a:lnSpc>
              <a:spcBef>
                <a:spcPts val="400"/>
              </a:spcBef>
              <a:spcAft>
                <a:spcPts val="0"/>
              </a:spcAft>
              <a:buSzPts val="2400"/>
              <a:buNone/>
            </a:pPr>
            <a:r>
              <a:t/>
            </a:r>
            <a:endParaRPr sz="2400">
              <a:solidFill>
                <a:schemeClr val="dk1"/>
              </a:solidFill>
              <a:latin typeface="Gill Sans"/>
              <a:ea typeface="Gill Sans"/>
              <a:cs typeface="Gill Sans"/>
              <a:sym typeface="Gill Sans"/>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The first pass to record equivalences and assign temporary labels.</a:t>
            </a:r>
            <a:endParaRPr/>
          </a:p>
          <a:p>
            <a:pPr indent="-182880" lvl="1" marL="384048" rtl="0" algn="just">
              <a:lnSpc>
                <a:spcPct val="120000"/>
              </a:lnSpc>
              <a:spcBef>
                <a:spcPts val="400"/>
              </a:spcBef>
              <a:spcAft>
                <a:spcPts val="0"/>
              </a:spcAft>
              <a:buSzPts val="2400"/>
              <a:buChar char="◦"/>
            </a:pPr>
            <a:r>
              <a:rPr lang="en-US" sz="2400">
                <a:solidFill>
                  <a:schemeClr val="dk1"/>
                </a:solidFill>
                <a:latin typeface="Gill Sans"/>
                <a:ea typeface="Gill Sans"/>
                <a:cs typeface="Gill Sans"/>
                <a:sym typeface="Gill Sans"/>
              </a:rPr>
              <a:t>Th second pass to replace each temporary label by the label of its equivalence class.</a:t>
            </a:r>
            <a:endParaRPr sz="2800">
              <a:solidFill>
                <a:schemeClr val="dk1"/>
              </a:solidFill>
              <a:latin typeface="Gill Sans"/>
              <a:ea typeface="Gill Sans"/>
              <a:cs typeface="Gill Sans"/>
              <a:sym typeface="Gill Sans"/>
            </a:endParaRPr>
          </a:p>
        </p:txBody>
      </p:sp>
      <p:pic>
        <p:nvPicPr>
          <p:cNvPr descr="C:\Users\admin\Desktop\download.png" id="174" name="Google Shape;174;p8"/>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175" name="Google Shape;175;p8"/>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 Components Labelling Algorithm</a:t>
            </a:r>
            <a:endParaRPr/>
          </a:p>
        </p:txBody>
      </p:sp>
      <p:sp>
        <p:nvSpPr>
          <p:cNvPr id="176" name="Google Shape;176;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177" name="Google Shape;177;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idx="1" type="body"/>
          </p:nvPr>
        </p:nvSpPr>
        <p:spPr>
          <a:xfrm>
            <a:off x="587825" y="1557665"/>
            <a:ext cx="11457995" cy="4278195"/>
          </a:xfrm>
          <a:prstGeom prst="rect">
            <a:avLst/>
          </a:prstGeom>
          <a:noFill/>
          <a:ln>
            <a:noFill/>
          </a:ln>
        </p:spPr>
        <p:txBody>
          <a:bodyPr anchorCtr="0" anchor="t" bIns="45700" lIns="0" spcFirstLastPara="1" rIns="0" wrap="square" tIns="45700">
            <a:noAutofit/>
          </a:bodyPr>
          <a:lstStyle/>
          <a:p>
            <a:pPr indent="0" lvl="1" marL="201168" rtl="0" algn="just">
              <a:lnSpc>
                <a:spcPct val="120000"/>
              </a:lnSpc>
              <a:spcBef>
                <a:spcPts val="0"/>
              </a:spcBef>
              <a:spcAft>
                <a:spcPts val="0"/>
              </a:spcAft>
              <a:buSzPts val="2000"/>
              <a:buNone/>
            </a:pPr>
            <a:r>
              <a:rPr lang="en-US" sz="2000">
                <a:solidFill>
                  <a:schemeClr val="dk1"/>
                </a:solidFill>
                <a:latin typeface="Gill Sans"/>
                <a:ea typeface="Gill Sans"/>
                <a:cs typeface="Gill Sans"/>
                <a:sym typeface="Gill Sans"/>
              </a:rPr>
              <a:t>The First Pass:</a:t>
            </a:r>
            <a:endParaRPr/>
          </a:p>
          <a:p>
            <a:pPr indent="-182880" lvl="1" marL="384048" rtl="0" algn="just">
              <a:lnSpc>
                <a:spcPct val="120000"/>
              </a:lnSpc>
              <a:spcBef>
                <a:spcPts val="400"/>
              </a:spcBef>
              <a:spcAft>
                <a:spcPts val="0"/>
              </a:spcAft>
              <a:buSzPts val="2000"/>
              <a:buChar char="◦"/>
            </a:pPr>
            <a:r>
              <a:rPr lang="en-US" sz="2000">
                <a:solidFill>
                  <a:schemeClr val="dk1"/>
                </a:solidFill>
                <a:latin typeface="Gill Sans"/>
                <a:ea typeface="Gill Sans"/>
                <a:cs typeface="Gill Sans"/>
                <a:sym typeface="Gill Sans"/>
              </a:rPr>
              <a:t>Each pixel is checked from the top left corner to the bottom right corner moving linearly. If we are considering the pixel p, we will check only the pixel above it and the pixel to the right.</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Step 1:</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The first step involves checking, if we are interested in a pixel or not. We are interested in foreground pixels, which in binary images are represented by a pixel value of 255 (White). If the image is not of interest we simply ignore it and move onto the next step.</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Step 2:</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In this step if we are interested in pixel p. We fetch the labels of the pixels above and to the left of p and store then A and B.</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The following cases can arise: </a:t>
            </a:r>
            <a:endParaRPr/>
          </a:p>
          <a:p>
            <a:pPr indent="-182880" lvl="1" marL="384048" rtl="0" algn="just">
              <a:lnSpc>
                <a:spcPct val="120000"/>
              </a:lnSpc>
              <a:spcBef>
                <a:spcPts val="400"/>
              </a:spcBef>
              <a:spcAft>
                <a:spcPts val="0"/>
              </a:spcAft>
              <a:buSzPts val="1800"/>
              <a:buChar char="◦"/>
            </a:pPr>
            <a:r>
              <a:rPr lang="en-US">
                <a:solidFill>
                  <a:schemeClr val="dk1"/>
                </a:solidFill>
                <a:latin typeface="Gill Sans"/>
                <a:ea typeface="Gill Sans"/>
                <a:cs typeface="Gill Sans"/>
                <a:sym typeface="Gill Sans"/>
              </a:rPr>
              <a:t>The pixels above or to the left or both are foreground pixels: Proceed as normal Both are background pixels: In this case, we create a new label and store it in A and B.</a:t>
            </a:r>
            <a:endParaRPr/>
          </a:p>
          <a:p>
            <a:pPr indent="-68579" lvl="1" marL="384048" rtl="0" algn="just">
              <a:lnSpc>
                <a:spcPct val="120000"/>
              </a:lnSpc>
              <a:spcBef>
                <a:spcPts val="400"/>
              </a:spcBef>
              <a:spcAft>
                <a:spcPts val="0"/>
              </a:spcAft>
              <a:buSzPts val="1800"/>
              <a:buNone/>
            </a:pPr>
            <a:r>
              <a:t/>
            </a:r>
            <a:endParaRPr>
              <a:solidFill>
                <a:schemeClr val="dk1"/>
              </a:solidFill>
              <a:latin typeface="Gill Sans"/>
              <a:ea typeface="Gill Sans"/>
              <a:cs typeface="Gill Sans"/>
              <a:sym typeface="Gill Sans"/>
            </a:endParaRPr>
          </a:p>
        </p:txBody>
      </p:sp>
      <p:pic>
        <p:nvPicPr>
          <p:cNvPr descr="C:\Users\admin\Desktop\download.png" id="183" name="Google Shape;183;p9"/>
          <p:cNvPicPr preferRelativeResize="0"/>
          <p:nvPr/>
        </p:nvPicPr>
        <p:blipFill rotWithShape="1">
          <a:blip r:embed="rId3">
            <a:alphaModFix/>
          </a:blip>
          <a:srcRect b="16145" l="3443" r="0" t="18274"/>
          <a:stretch/>
        </p:blipFill>
        <p:spPr>
          <a:xfrm>
            <a:off x="10467832" y="113763"/>
            <a:ext cx="1419367" cy="710637"/>
          </a:xfrm>
          <a:prstGeom prst="rect">
            <a:avLst/>
          </a:prstGeom>
          <a:noFill/>
          <a:ln>
            <a:noFill/>
          </a:ln>
        </p:spPr>
      </p:pic>
      <p:sp>
        <p:nvSpPr>
          <p:cNvPr id="184" name="Google Shape;184;p9"/>
          <p:cNvSpPr/>
          <p:nvPr/>
        </p:nvSpPr>
        <p:spPr>
          <a:xfrm>
            <a:off x="1138828" y="902572"/>
            <a:ext cx="9687215" cy="6550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Gill Sans"/>
                <a:ea typeface="Gill Sans"/>
                <a:cs typeface="Gill Sans"/>
                <a:sym typeface="Gill Sans"/>
              </a:rPr>
              <a:t>Connected Components Labelling Algorithm</a:t>
            </a:r>
            <a:endParaRPr/>
          </a:p>
        </p:txBody>
      </p:sp>
      <p:sp>
        <p:nvSpPr>
          <p:cNvPr id="185" name="Google Shape;185;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M. SUSILA, ASSOCIATE PROFESSOR-ECE, SRMIST-KTR</a:t>
            </a:r>
            <a:endParaRPr/>
          </a:p>
        </p:txBody>
      </p:sp>
      <p:sp>
        <p:nvSpPr>
          <p:cNvPr id="186" name="Google Shape;186;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2021-08-23T07:35:35Z</dcterms:created>
  <dc:creator>GEETHA P</dc:creator>
</cp:coreProperties>
</file>