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7" r:id="rId19"/>
    <p:sldId id="278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‹#›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5C5C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5C5C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‹#›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5C5C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‹#›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5C5C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‹#›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‹#›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559" y="488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21971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183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7944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579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9341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104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739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500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2263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2898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3659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5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421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5056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F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819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6580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7215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978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8739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9374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0136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0899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1533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2296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9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058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3693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E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4455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5216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5851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6613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3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7376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2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8011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8773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9535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F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90170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0931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91693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C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92328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93091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93853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4488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D8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5250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96011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966469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5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974089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98171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988060" y="48767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995680" y="487679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1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414019" y="910590"/>
            <a:ext cx="421640" cy="474980"/>
          </a:xfrm>
          <a:custGeom>
            <a:avLst/>
            <a:gdLst/>
            <a:ahLst/>
            <a:cxnLst/>
            <a:rect l="l" t="t" r="r" b="b"/>
            <a:pathLst>
              <a:path w="421639" h="474980">
                <a:moveTo>
                  <a:pt x="421639" y="0"/>
                </a:moveTo>
                <a:lnTo>
                  <a:pt x="0" y="0"/>
                </a:lnTo>
                <a:lnTo>
                  <a:pt x="0" y="474980"/>
                </a:lnTo>
                <a:lnTo>
                  <a:pt x="210820" y="474980"/>
                </a:lnTo>
                <a:lnTo>
                  <a:pt x="421639" y="474980"/>
                </a:lnTo>
                <a:lnTo>
                  <a:pt x="42163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83590" y="913130"/>
            <a:ext cx="6350" cy="472440"/>
          </a:xfrm>
          <a:custGeom>
            <a:avLst/>
            <a:gdLst/>
            <a:ahLst/>
            <a:cxnLst/>
            <a:rect l="l" t="t" r="r" b="b"/>
            <a:pathLst>
              <a:path w="6350" h="472440">
                <a:moveTo>
                  <a:pt x="0" y="472440"/>
                </a:moveTo>
                <a:lnTo>
                  <a:pt x="0" y="0"/>
                </a:lnTo>
                <a:lnTo>
                  <a:pt x="6350" y="0"/>
                </a:lnTo>
                <a:lnTo>
                  <a:pt x="635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8994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20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9755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20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F7F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80390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20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F3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1153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20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EF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1915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EBE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2676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E7E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3311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E3E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4073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DFD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4836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DBD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5471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D7D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86233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D3D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86995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CFC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87756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CCC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8391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C8C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9153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C4C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9916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C0C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90551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BCB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91313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B8B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92075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B4B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92710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B0B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934719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ACA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94233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A8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94996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95631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A0A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96393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89" y="0"/>
                </a:lnTo>
                <a:lnTo>
                  <a:pt x="888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9C9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97155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999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97916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959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985519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919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99313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8D8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00076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898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00838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1473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89" y="0"/>
                </a:lnTo>
                <a:lnTo>
                  <a:pt x="888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818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02235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7D7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02996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797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036319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757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043939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717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5156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6D6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5918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696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06553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89" y="0"/>
                </a:lnTo>
                <a:lnTo>
                  <a:pt x="888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666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073150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626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08076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5E5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8838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5A5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094739" y="913130"/>
            <a:ext cx="8890" cy="472440"/>
          </a:xfrm>
          <a:custGeom>
            <a:avLst/>
            <a:gdLst/>
            <a:ahLst/>
            <a:cxnLst/>
            <a:rect l="l" t="t" r="r" b="b"/>
            <a:pathLst>
              <a:path w="8890" h="472440">
                <a:moveTo>
                  <a:pt x="0" y="472440"/>
                </a:moveTo>
                <a:lnTo>
                  <a:pt x="0" y="0"/>
                </a:lnTo>
                <a:lnTo>
                  <a:pt x="8890" y="0"/>
                </a:lnTo>
                <a:lnTo>
                  <a:pt x="889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565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10236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525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10998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4E4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11760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4A4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123950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464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13156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20" y="0"/>
                </a:lnTo>
                <a:lnTo>
                  <a:pt x="762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424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139189" y="913130"/>
            <a:ext cx="7620" cy="472440"/>
          </a:xfrm>
          <a:custGeom>
            <a:avLst/>
            <a:gdLst/>
            <a:ahLst/>
            <a:cxnLst/>
            <a:rect l="l" t="t" r="r" b="b"/>
            <a:pathLst>
              <a:path w="7619" h="472440">
                <a:moveTo>
                  <a:pt x="0" y="472440"/>
                </a:moveTo>
                <a:lnTo>
                  <a:pt x="0" y="0"/>
                </a:lnTo>
                <a:lnTo>
                  <a:pt x="7619" y="0"/>
                </a:lnTo>
                <a:lnTo>
                  <a:pt x="7619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3E3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145539" y="913130"/>
            <a:ext cx="6350" cy="472440"/>
          </a:xfrm>
          <a:custGeom>
            <a:avLst/>
            <a:gdLst/>
            <a:ahLst/>
            <a:cxnLst/>
            <a:rect l="l" t="t" r="r" b="b"/>
            <a:pathLst>
              <a:path w="6350" h="472440">
                <a:moveTo>
                  <a:pt x="0" y="472440"/>
                </a:moveTo>
                <a:lnTo>
                  <a:pt x="0" y="0"/>
                </a:lnTo>
                <a:lnTo>
                  <a:pt x="6350" y="0"/>
                </a:lnTo>
                <a:lnTo>
                  <a:pt x="6350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3A3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5" name="bg object 1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498"/>
            <a:ext cx="247247" cy="246611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0" y="1004351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10" h="257175">
                <a:moveTo>
                  <a:pt x="0" y="0"/>
                </a:moveTo>
                <a:lnTo>
                  <a:pt x="0" y="11648"/>
                </a:lnTo>
                <a:lnTo>
                  <a:pt x="245110" y="256758"/>
                </a:lnTo>
                <a:lnTo>
                  <a:pt x="257420" y="256758"/>
                </a:lnTo>
                <a:lnTo>
                  <a:pt x="0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0" y="994204"/>
            <a:ext cx="267970" cy="267335"/>
          </a:xfrm>
          <a:custGeom>
            <a:avLst/>
            <a:gdLst/>
            <a:ahLst/>
            <a:cxnLst/>
            <a:rect l="l" t="t" r="r" b="b"/>
            <a:pathLst>
              <a:path w="267970" h="267334">
                <a:moveTo>
                  <a:pt x="0" y="0"/>
                </a:moveTo>
                <a:lnTo>
                  <a:pt x="0" y="11635"/>
                </a:lnTo>
                <a:lnTo>
                  <a:pt x="255270" y="266905"/>
                </a:lnTo>
                <a:lnTo>
                  <a:pt x="267593" y="266905"/>
                </a:lnTo>
                <a:lnTo>
                  <a:pt x="0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0" y="98298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30" h="278130">
                <a:moveTo>
                  <a:pt x="0" y="0"/>
                </a:moveTo>
                <a:lnTo>
                  <a:pt x="0" y="12700"/>
                </a:lnTo>
                <a:lnTo>
                  <a:pt x="265430" y="278129"/>
                </a:lnTo>
                <a:lnTo>
                  <a:pt x="278130" y="278129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0" y="97281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0"/>
                </a:moveTo>
                <a:lnTo>
                  <a:pt x="0" y="11623"/>
                </a:lnTo>
                <a:lnTo>
                  <a:pt x="275955" y="288290"/>
                </a:lnTo>
                <a:lnTo>
                  <a:pt x="288290" y="288290"/>
                </a:lnTo>
                <a:lnTo>
                  <a:pt x="0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0" y="96265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0" y="11250"/>
                </a:lnTo>
                <a:lnTo>
                  <a:pt x="287939" y="298450"/>
                </a:lnTo>
                <a:lnTo>
                  <a:pt x="298449" y="298450"/>
                </a:lnTo>
                <a:lnTo>
                  <a:pt x="0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0" y="952500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09">
                <a:moveTo>
                  <a:pt x="0" y="0"/>
                </a:moveTo>
                <a:lnTo>
                  <a:pt x="0" y="11263"/>
                </a:lnTo>
                <a:lnTo>
                  <a:pt x="298112" y="308610"/>
                </a:lnTo>
                <a:lnTo>
                  <a:pt x="30861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0" y="942340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69">
                <a:moveTo>
                  <a:pt x="0" y="0"/>
                </a:moveTo>
                <a:lnTo>
                  <a:pt x="0" y="11276"/>
                </a:lnTo>
                <a:lnTo>
                  <a:pt x="308285" y="318770"/>
                </a:lnTo>
                <a:lnTo>
                  <a:pt x="318770" y="318770"/>
                </a:lnTo>
                <a:lnTo>
                  <a:pt x="0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0" y="932180"/>
            <a:ext cx="328930" cy="328930"/>
          </a:xfrm>
          <a:custGeom>
            <a:avLst/>
            <a:gdLst/>
            <a:ahLst/>
            <a:cxnLst/>
            <a:rect l="l" t="t" r="r" b="b"/>
            <a:pathLst>
              <a:path w="328930" h="328930">
                <a:moveTo>
                  <a:pt x="0" y="0"/>
                </a:moveTo>
                <a:lnTo>
                  <a:pt x="0" y="11429"/>
                </a:lnTo>
                <a:lnTo>
                  <a:pt x="317500" y="328929"/>
                </a:lnTo>
                <a:lnTo>
                  <a:pt x="328930" y="328929"/>
                </a:lnTo>
                <a:lnTo>
                  <a:pt x="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0" y="922019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90" h="339090">
                <a:moveTo>
                  <a:pt x="0" y="0"/>
                </a:moveTo>
                <a:lnTo>
                  <a:pt x="0" y="11302"/>
                </a:lnTo>
                <a:lnTo>
                  <a:pt x="328632" y="339090"/>
                </a:lnTo>
                <a:lnTo>
                  <a:pt x="339090" y="339090"/>
                </a:lnTo>
                <a:lnTo>
                  <a:pt x="0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0" y="911859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0"/>
                </a:moveTo>
                <a:lnTo>
                  <a:pt x="0" y="11315"/>
                </a:lnTo>
                <a:lnTo>
                  <a:pt x="338805" y="349250"/>
                </a:lnTo>
                <a:lnTo>
                  <a:pt x="349249" y="349250"/>
                </a:lnTo>
                <a:lnTo>
                  <a:pt x="0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0" y="901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09">
                <a:moveTo>
                  <a:pt x="0" y="0"/>
                </a:moveTo>
                <a:lnTo>
                  <a:pt x="0" y="11328"/>
                </a:lnTo>
                <a:lnTo>
                  <a:pt x="348978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0" y="891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0" y="880168"/>
            <a:ext cx="380365" cy="381000"/>
          </a:xfrm>
          <a:custGeom>
            <a:avLst/>
            <a:gdLst/>
            <a:ahLst/>
            <a:cxnLst/>
            <a:rect l="l" t="t" r="r" b="b"/>
            <a:pathLst>
              <a:path w="380365" h="381000">
                <a:moveTo>
                  <a:pt x="0" y="0"/>
                </a:moveTo>
                <a:lnTo>
                  <a:pt x="0" y="11371"/>
                </a:lnTo>
                <a:lnTo>
                  <a:pt x="369570" y="380941"/>
                </a:lnTo>
                <a:lnTo>
                  <a:pt x="379961" y="380941"/>
                </a:lnTo>
                <a:lnTo>
                  <a:pt x="0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0" y="871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0" y="859822"/>
            <a:ext cx="400685" cy="401320"/>
          </a:xfrm>
          <a:custGeom>
            <a:avLst/>
            <a:gdLst/>
            <a:ahLst/>
            <a:cxnLst/>
            <a:rect l="l" t="t" r="r" b="b"/>
            <a:pathLst>
              <a:path w="400685" h="401319">
                <a:moveTo>
                  <a:pt x="0" y="0"/>
                </a:moveTo>
                <a:lnTo>
                  <a:pt x="0" y="11397"/>
                </a:lnTo>
                <a:lnTo>
                  <a:pt x="389890" y="401287"/>
                </a:lnTo>
                <a:lnTo>
                  <a:pt x="400255" y="401287"/>
                </a:lnTo>
                <a:lnTo>
                  <a:pt x="0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0" y="849649"/>
            <a:ext cx="410845" cy="411480"/>
          </a:xfrm>
          <a:custGeom>
            <a:avLst/>
            <a:gdLst/>
            <a:ahLst/>
            <a:cxnLst/>
            <a:rect l="l" t="t" r="r" b="b"/>
            <a:pathLst>
              <a:path w="410845" h="411480">
                <a:moveTo>
                  <a:pt x="0" y="0"/>
                </a:moveTo>
                <a:lnTo>
                  <a:pt x="0" y="11410"/>
                </a:lnTo>
                <a:lnTo>
                  <a:pt x="400049" y="411460"/>
                </a:lnTo>
                <a:lnTo>
                  <a:pt x="410402" y="411460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839476"/>
            <a:ext cx="421005" cy="421640"/>
          </a:xfrm>
          <a:custGeom>
            <a:avLst/>
            <a:gdLst/>
            <a:ahLst/>
            <a:cxnLst/>
            <a:rect l="l" t="t" r="r" b="b"/>
            <a:pathLst>
              <a:path w="421005" h="421640">
                <a:moveTo>
                  <a:pt x="0" y="0"/>
                </a:moveTo>
                <a:lnTo>
                  <a:pt x="0" y="11423"/>
                </a:lnTo>
                <a:lnTo>
                  <a:pt x="410210" y="421633"/>
                </a:lnTo>
                <a:lnTo>
                  <a:pt x="420549" y="421633"/>
                </a:lnTo>
                <a:lnTo>
                  <a:pt x="0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0" y="839469"/>
            <a:ext cx="431165" cy="421640"/>
          </a:xfrm>
          <a:custGeom>
            <a:avLst/>
            <a:gdLst/>
            <a:ahLst/>
            <a:cxnLst/>
            <a:rect l="l" t="t" r="r" b="b"/>
            <a:pathLst>
              <a:path w="431165" h="421640">
                <a:moveTo>
                  <a:pt x="10140" y="0"/>
                </a:moveTo>
                <a:lnTo>
                  <a:pt x="0" y="0"/>
                </a:lnTo>
                <a:lnTo>
                  <a:pt x="0" y="1269"/>
                </a:lnTo>
                <a:lnTo>
                  <a:pt x="420370" y="421639"/>
                </a:lnTo>
                <a:lnTo>
                  <a:pt x="430696" y="421639"/>
                </a:lnTo>
                <a:lnTo>
                  <a:pt x="1014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889" y="839469"/>
            <a:ext cx="434340" cy="421640"/>
          </a:xfrm>
          <a:custGeom>
            <a:avLst/>
            <a:gdLst/>
            <a:ahLst/>
            <a:cxnLst/>
            <a:rect l="l" t="t" r="r" b="b"/>
            <a:pathLst>
              <a:path w="434340" h="421640">
                <a:moveTo>
                  <a:pt x="12699" y="0"/>
                </a:moveTo>
                <a:lnTo>
                  <a:pt x="0" y="0"/>
                </a:lnTo>
                <a:lnTo>
                  <a:pt x="421640" y="421639"/>
                </a:lnTo>
                <a:lnTo>
                  <a:pt x="434340" y="421639"/>
                </a:lnTo>
                <a:lnTo>
                  <a:pt x="1269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9049" y="839469"/>
            <a:ext cx="434340" cy="421640"/>
          </a:xfrm>
          <a:custGeom>
            <a:avLst/>
            <a:gdLst/>
            <a:ahLst/>
            <a:cxnLst/>
            <a:rect l="l" t="t" r="r" b="b"/>
            <a:pathLst>
              <a:path w="434340" h="421640">
                <a:moveTo>
                  <a:pt x="11475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4202" y="421639"/>
                </a:lnTo>
                <a:lnTo>
                  <a:pt x="11475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30434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0264" y="0"/>
                </a:moveTo>
                <a:lnTo>
                  <a:pt x="0" y="0"/>
                </a:lnTo>
                <a:lnTo>
                  <a:pt x="420556" y="421639"/>
                </a:lnTo>
                <a:lnTo>
                  <a:pt x="432991" y="421639"/>
                </a:lnTo>
                <a:lnTo>
                  <a:pt x="10264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40581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0290" y="0"/>
                </a:moveTo>
                <a:lnTo>
                  <a:pt x="0" y="0"/>
                </a:lnTo>
                <a:lnTo>
                  <a:pt x="420556" y="421639"/>
                </a:lnTo>
                <a:lnTo>
                  <a:pt x="433017" y="421639"/>
                </a:lnTo>
                <a:lnTo>
                  <a:pt x="10290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0728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0316" y="0"/>
                </a:moveTo>
                <a:lnTo>
                  <a:pt x="0" y="0"/>
                </a:lnTo>
                <a:lnTo>
                  <a:pt x="420556" y="421639"/>
                </a:lnTo>
                <a:lnTo>
                  <a:pt x="433043" y="421639"/>
                </a:lnTo>
                <a:lnTo>
                  <a:pt x="10316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9689" y="839469"/>
            <a:ext cx="434340" cy="421640"/>
          </a:xfrm>
          <a:custGeom>
            <a:avLst/>
            <a:gdLst/>
            <a:ahLst/>
            <a:cxnLst/>
            <a:rect l="l" t="t" r="r" b="b"/>
            <a:pathLst>
              <a:path w="434340" h="421640">
                <a:moveTo>
                  <a:pt x="12699" y="0"/>
                </a:moveTo>
                <a:lnTo>
                  <a:pt x="0" y="0"/>
                </a:lnTo>
                <a:lnTo>
                  <a:pt x="421640" y="421639"/>
                </a:lnTo>
                <a:lnTo>
                  <a:pt x="434340" y="421639"/>
                </a:lnTo>
                <a:lnTo>
                  <a:pt x="12699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71022" y="839469"/>
            <a:ext cx="433705" cy="421640"/>
          </a:xfrm>
          <a:custGeom>
            <a:avLst/>
            <a:gdLst/>
            <a:ahLst/>
            <a:cxnLst/>
            <a:rect l="l" t="t" r="r" b="b"/>
            <a:pathLst>
              <a:path w="433705" h="421640">
                <a:moveTo>
                  <a:pt x="11527" y="0"/>
                </a:moveTo>
                <a:lnTo>
                  <a:pt x="0" y="0"/>
                </a:lnTo>
                <a:lnTo>
                  <a:pt x="420556" y="421639"/>
                </a:lnTo>
                <a:lnTo>
                  <a:pt x="433167" y="421639"/>
                </a:lnTo>
                <a:lnTo>
                  <a:pt x="11527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81168" y="839469"/>
            <a:ext cx="433705" cy="421640"/>
          </a:xfrm>
          <a:custGeom>
            <a:avLst/>
            <a:gdLst/>
            <a:ahLst/>
            <a:cxnLst/>
            <a:rect l="l" t="t" r="r" b="b"/>
            <a:pathLst>
              <a:path w="433705" h="421640">
                <a:moveTo>
                  <a:pt x="11541" y="0"/>
                </a:moveTo>
                <a:lnTo>
                  <a:pt x="0" y="0"/>
                </a:lnTo>
                <a:lnTo>
                  <a:pt x="420556" y="421639"/>
                </a:lnTo>
                <a:lnTo>
                  <a:pt x="433181" y="421639"/>
                </a:lnTo>
                <a:lnTo>
                  <a:pt x="11541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91439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430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3070" y="421639"/>
                </a:lnTo>
                <a:lnTo>
                  <a:pt x="11430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101737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292" y="0"/>
                </a:moveTo>
                <a:lnTo>
                  <a:pt x="0" y="0"/>
                </a:lnTo>
                <a:lnTo>
                  <a:pt x="422726" y="421639"/>
                </a:lnTo>
                <a:lnTo>
                  <a:pt x="432932" y="421639"/>
                </a:lnTo>
                <a:lnTo>
                  <a:pt x="11292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111910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279" y="0"/>
                </a:moveTo>
                <a:lnTo>
                  <a:pt x="0" y="0"/>
                </a:lnTo>
                <a:lnTo>
                  <a:pt x="422726" y="421639"/>
                </a:lnTo>
                <a:lnTo>
                  <a:pt x="432919" y="421639"/>
                </a:lnTo>
                <a:lnTo>
                  <a:pt x="1127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122083" y="83946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266" y="0"/>
                </a:moveTo>
                <a:lnTo>
                  <a:pt x="0" y="0"/>
                </a:lnTo>
                <a:lnTo>
                  <a:pt x="422726" y="421639"/>
                </a:lnTo>
                <a:lnTo>
                  <a:pt x="432906" y="421639"/>
                </a:lnTo>
                <a:lnTo>
                  <a:pt x="11266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32256" y="839469"/>
            <a:ext cx="427990" cy="421640"/>
          </a:xfrm>
          <a:custGeom>
            <a:avLst/>
            <a:gdLst/>
            <a:ahLst/>
            <a:cxnLst/>
            <a:rect l="l" t="t" r="r" b="b"/>
            <a:pathLst>
              <a:path w="427990" h="421640">
                <a:moveTo>
                  <a:pt x="11253" y="0"/>
                </a:moveTo>
                <a:lnTo>
                  <a:pt x="0" y="0"/>
                </a:lnTo>
                <a:lnTo>
                  <a:pt x="422726" y="421639"/>
                </a:lnTo>
                <a:lnTo>
                  <a:pt x="427813" y="421639"/>
                </a:lnTo>
                <a:lnTo>
                  <a:pt x="427813" y="416560"/>
                </a:lnTo>
                <a:lnTo>
                  <a:pt x="11253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42429" y="839469"/>
            <a:ext cx="417830" cy="417195"/>
          </a:xfrm>
          <a:custGeom>
            <a:avLst/>
            <a:gdLst/>
            <a:ahLst/>
            <a:cxnLst/>
            <a:rect l="l" t="t" r="r" b="b"/>
            <a:pathLst>
              <a:path w="417830" h="417194">
                <a:moveTo>
                  <a:pt x="11240" y="0"/>
                </a:moveTo>
                <a:lnTo>
                  <a:pt x="0" y="0"/>
                </a:lnTo>
                <a:lnTo>
                  <a:pt x="417640" y="416566"/>
                </a:lnTo>
                <a:lnTo>
                  <a:pt x="417640" y="406399"/>
                </a:lnTo>
                <a:lnTo>
                  <a:pt x="1124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52602" y="839469"/>
            <a:ext cx="407670" cy="407034"/>
          </a:xfrm>
          <a:custGeom>
            <a:avLst/>
            <a:gdLst/>
            <a:ahLst/>
            <a:cxnLst/>
            <a:rect l="l" t="t" r="r" b="b"/>
            <a:pathLst>
              <a:path w="407670" h="407034">
                <a:moveTo>
                  <a:pt x="11227" y="0"/>
                </a:moveTo>
                <a:lnTo>
                  <a:pt x="0" y="0"/>
                </a:lnTo>
                <a:lnTo>
                  <a:pt x="407467" y="406419"/>
                </a:lnTo>
                <a:lnTo>
                  <a:pt x="407467" y="396239"/>
                </a:lnTo>
                <a:lnTo>
                  <a:pt x="11227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163829" y="83946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10159" y="0"/>
                </a:moveTo>
                <a:lnTo>
                  <a:pt x="0" y="0"/>
                </a:lnTo>
                <a:lnTo>
                  <a:pt x="396239" y="396239"/>
                </a:lnTo>
                <a:lnTo>
                  <a:pt x="396239" y="386079"/>
                </a:lnTo>
                <a:lnTo>
                  <a:pt x="10159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173989" y="83946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11185" y="0"/>
                </a:moveTo>
                <a:lnTo>
                  <a:pt x="0" y="0"/>
                </a:lnTo>
                <a:lnTo>
                  <a:pt x="386079" y="386079"/>
                </a:lnTo>
                <a:lnTo>
                  <a:pt x="386079" y="375861"/>
                </a:lnTo>
                <a:lnTo>
                  <a:pt x="11185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184149" y="839469"/>
            <a:ext cx="375920" cy="375920"/>
          </a:xfrm>
          <a:custGeom>
            <a:avLst/>
            <a:gdLst/>
            <a:ahLst/>
            <a:cxnLst/>
            <a:rect l="l" t="t" r="r" b="b"/>
            <a:pathLst>
              <a:path w="375920" h="375919">
                <a:moveTo>
                  <a:pt x="10159" y="0"/>
                </a:moveTo>
                <a:lnTo>
                  <a:pt x="0" y="0"/>
                </a:lnTo>
                <a:lnTo>
                  <a:pt x="375919" y="375919"/>
                </a:lnTo>
                <a:lnTo>
                  <a:pt x="375919" y="365760"/>
                </a:lnTo>
                <a:lnTo>
                  <a:pt x="10159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94310" y="83946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59">
                <a:moveTo>
                  <a:pt x="11159" y="0"/>
                </a:moveTo>
                <a:lnTo>
                  <a:pt x="0" y="0"/>
                </a:lnTo>
                <a:lnTo>
                  <a:pt x="365759" y="365760"/>
                </a:lnTo>
                <a:lnTo>
                  <a:pt x="365759" y="355514"/>
                </a:lnTo>
                <a:lnTo>
                  <a:pt x="11159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204470" y="83946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1145" y="0"/>
                </a:moveTo>
                <a:lnTo>
                  <a:pt x="0" y="0"/>
                </a:lnTo>
                <a:lnTo>
                  <a:pt x="355599" y="355599"/>
                </a:lnTo>
                <a:lnTo>
                  <a:pt x="355599" y="345341"/>
                </a:lnTo>
                <a:lnTo>
                  <a:pt x="11145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214629" y="839469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40">
                <a:moveTo>
                  <a:pt x="11132" y="0"/>
                </a:moveTo>
                <a:lnTo>
                  <a:pt x="0" y="0"/>
                </a:lnTo>
                <a:lnTo>
                  <a:pt x="345439" y="345439"/>
                </a:lnTo>
                <a:lnTo>
                  <a:pt x="345439" y="335168"/>
                </a:lnTo>
                <a:lnTo>
                  <a:pt x="11132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224790" y="83946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1740" y="0"/>
                </a:moveTo>
                <a:lnTo>
                  <a:pt x="0" y="0"/>
                </a:lnTo>
                <a:lnTo>
                  <a:pt x="335279" y="335279"/>
                </a:lnTo>
                <a:lnTo>
                  <a:pt x="335279" y="322707"/>
                </a:lnTo>
                <a:lnTo>
                  <a:pt x="1174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34949" y="839469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19">
                <a:moveTo>
                  <a:pt x="11754" y="0"/>
                </a:moveTo>
                <a:lnTo>
                  <a:pt x="0" y="0"/>
                </a:lnTo>
                <a:lnTo>
                  <a:pt x="325119" y="325119"/>
                </a:lnTo>
                <a:lnTo>
                  <a:pt x="325119" y="312560"/>
                </a:lnTo>
                <a:lnTo>
                  <a:pt x="11754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245109" y="839469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60" h="314959">
                <a:moveTo>
                  <a:pt x="11767" y="0"/>
                </a:moveTo>
                <a:lnTo>
                  <a:pt x="0" y="0"/>
                </a:lnTo>
                <a:lnTo>
                  <a:pt x="314959" y="314960"/>
                </a:lnTo>
                <a:lnTo>
                  <a:pt x="314959" y="302413"/>
                </a:lnTo>
                <a:lnTo>
                  <a:pt x="11767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256203" y="83946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0496" y="0"/>
                </a:moveTo>
                <a:lnTo>
                  <a:pt x="0" y="0"/>
                </a:lnTo>
                <a:lnTo>
                  <a:pt x="303866" y="304649"/>
                </a:lnTo>
                <a:lnTo>
                  <a:pt x="303866" y="293369"/>
                </a:lnTo>
                <a:lnTo>
                  <a:pt x="10496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266350" y="839469"/>
            <a:ext cx="294005" cy="294640"/>
          </a:xfrm>
          <a:custGeom>
            <a:avLst/>
            <a:gdLst/>
            <a:ahLst/>
            <a:cxnLst/>
            <a:rect l="l" t="t" r="r" b="b"/>
            <a:pathLst>
              <a:path w="294005" h="294640">
                <a:moveTo>
                  <a:pt x="10872" y="0"/>
                </a:moveTo>
                <a:lnTo>
                  <a:pt x="0" y="0"/>
                </a:lnTo>
                <a:lnTo>
                  <a:pt x="293719" y="294476"/>
                </a:lnTo>
                <a:lnTo>
                  <a:pt x="293719" y="282119"/>
                </a:lnTo>
                <a:lnTo>
                  <a:pt x="10872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276497" y="839469"/>
            <a:ext cx="283845" cy="284480"/>
          </a:xfrm>
          <a:custGeom>
            <a:avLst/>
            <a:gdLst/>
            <a:ahLst/>
            <a:cxnLst/>
            <a:rect l="l" t="t" r="r" b="b"/>
            <a:pathLst>
              <a:path w="283845" h="284480">
                <a:moveTo>
                  <a:pt x="10898" y="0"/>
                </a:moveTo>
                <a:lnTo>
                  <a:pt x="0" y="0"/>
                </a:lnTo>
                <a:lnTo>
                  <a:pt x="283572" y="284303"/>
                </a:lnTo>
                <a:lnTo>
                  <a:pt x="283572" y="271972"/>
                </a:lnTo>
                <a:lnTo>
                  <a:pt x="10898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285749" y="83946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2699" y="0"/>
                </a:moveTo>
                <a:lnTo>
                  <a:pt x="0" y="0"/>
                </a:lnTo>
                <a:lnTo>
                  <a:pt x="274319" y="274319"/>
                </a:lnTo>
                <a:lnTo>
                  <a:pt x="274319" y="261619"/>
                </a:lnTo>
                <a:lnTo>
                  <a:pt x="12699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6791" y="839469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59">
                <a:moveTo>
                  <a:pt x="11818" y="0"/>
                </a:moveTo>
                <a:lnTo>
                  <a:pt x="0" y="0"/>
                </a:lnTo>
                <a:lnTo>
                  <a:pt x="263278" y="263957"/>
                </a:lnTo>
                <a:lnTo>
                  <a:pt x="263278" y="251460"/>
                </a:lnTo>
                <a:lnTo>
                  <a:pt x="11818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bg object 16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938" y="839469"/>
            <a:ext cx="253131" cy="253783"/>
          </a:xfrm>
          <a:prstGeom prst="rect">
            <a:avLst/>
          </a:prstGeom>
        </p:spPr>
      </p:pic>
      <p:sp>
        <p:nvSpPr>
          <p:cNvPr id="164" name="bg object 164"/>
          <p:cNvSpPr/>
          <p:nvPr/>
        </p:nvSpPr>
        <p:spPr>
          <a:xfrm>
            <a:off x="634999" y="381000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829"/>
                </a:lnTo>
                <a:lnTo>
                  <a:pt x="16509" y="1052829"/>
                </a:lnTo>
                <a:lnTo>
                  <a:pt x="31750" y="1052829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14960" y="1169669"/>
            <a:ext cx="76200" cy="34290"/>
          </a:xfrm>
          <a:custGeom>
            <a:avLst/>
            <a:gdLst/>
            <a:ahLst/>
            <a:cxnLst/>
            <a:rect l="l" t="t" r="r" b="b"/>
            <a:pathLst>
              <a:path w="76200" h="34290">
                <a:moveTo>
                  <a:pt x="76200" y="0"/>
                </a:moveTo>
                <a:lnTo>
                  <a:pt x="39370" y="0"/>
                </a:lnTo>
                <a:lnTo>
                  <a:pt x="36830" y="0"/>
                </a:ln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9370" y="34290"/>
                </a:lnTo>
                <a:lnTo>
                  <a:pt x="76200" y="3429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8734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42418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5974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4965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53339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5689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6057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64134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7690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71374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7505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78613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82296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85851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8953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93091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96773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0045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04013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107696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111251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11493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118491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22173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25730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29413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132968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136651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140208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143891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147446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15113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154813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58368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162051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16560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169291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172847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17653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180086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183768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732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9100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194563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198247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20193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205486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209168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21272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2164080" y="1169669"/>
            <a:ext cx="76200" cy="34290"/>
          </a:xfrm>
          <a:custGeom>
            <a:avLst/>
            <a:gdLst/>
            <a:ahLst/>
            <a:cxnLst/>
            <a:rect l="l" t="t" r="r" b="b"/>
            <a:pathLst>
              <a:path w="76200" h="34290">
                <a:moveTo>
                  <a:pt x="76200" y="0"/>
                </a:moveTo>
                <a:lnTo>
                  <a:pt x="39370" y="0"/>
                </a:ln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9370" y="34290"/>
                </a:lnTo>
                <a:lnTo>
                  <a:pt x="76200" y="34290"/>
                </a:lnTo>
                <a:lnTo>
                  <a:pt x="762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22364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22733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230886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23444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23812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241681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245363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24904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252602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256286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25984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26352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267081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270763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27444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27800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281686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285242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28892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292481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296163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299720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30340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306958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310642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31419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317881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321437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32512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328675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33235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33591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33959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34328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34683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35052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35407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35775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36131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36499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368554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37223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375792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37947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38303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38671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39039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39395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39763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4011930" y="1169669"/>
            <a:ext cx="76200" cy="34290"/>
          </a:xfrm>
          <a:custGeom>
            <a:avLst/>
            <a:gdLst/>
            <a:ahLst/>
            <a:cxnLst/>
            <a:rect l="l" t="t" r="r" b="b"/>
            <a:pathLst>
              <a:path w="76200" h="34290">
                <a:moveTo>
                  <a:pt x="76200" y="0"/>
                </a:moveTo>
                <a:lnTo>
                  <a:pt x="39370" y="0"/>
                </a:lnTo>
                <a:lnTo>
                  <a:pt x="36830" y="0"/>
                </a:ln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9370" y="34290"/>
                </a:lnTo>
                <a:lnTo>
                  <a:pt x="76200" y="34290"/>
                </a:lnTo>
                <a:lnTo>
                  <a:pt x="762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40843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41211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415670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41935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422910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42659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430149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433832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43738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44107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44475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44831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45199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455549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459232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46278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46647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470027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47371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477265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48094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48450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48818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49187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495427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49911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502665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50634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50990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51358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51727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52082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52451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52806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53162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53530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53898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542544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54622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549782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55346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55702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56070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564387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56794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571627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57518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57886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582422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5861050" y="1169669"/>
            <a:ext cx="76200" cy="34290"/>
          </a:xfrm>
          <a:custGeom>
            <a:avLst/>
            <a:gdLst/>
            <a:ahLst/>
            <a:cxnLst/>
            <a:rect l="l" t="t" r="r" b="b"/>
            <a:pathLst>
              <a:path w="76200" h="34290">
                <a:moveTo>
                  <a:pt x="76200" y="0"/>
                </a:moveTo>
                <a:lnTo>
                  <a:pt x="39370" y="0"/>
                </a:ln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9370" y="34290"/>
                </a:lnTo>
                <a:lnTo>
                  <a:pt x="76200" y="34290"/>
                </a:lnTo>
                <a:lnTo>
                  <a:pt x="76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59334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596900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60058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604139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607822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61137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61506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61874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62230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625982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629539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633222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636777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64046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644017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64770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651255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65493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65849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662178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66586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66941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67310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676655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68033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68389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687578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69126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69481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698373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70205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705611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70929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712978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716534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72021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723773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72745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731011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73469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738378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74193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74561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749173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752855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756411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760095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763650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76733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7708900" y="1169669"/>
            <a:ext cx="76200" cy="34290"/>
          </a:xfrm>
          <a:custGeom>
            <a:avLst/>
            <a:gdLst/>
            <a:ahLst/>
            <a:cxnLst/>
            <a:rect l="l" t="t" r="r" b="b"/>
            <a:pathLst>
              <a:path w="76200" h="34290">
                <a:moveTo>
                  <a:pt x="76200" y="0"/>
                </a:moveTo>
                <a:lnTo>
                  <a:pt x="40640" y="0"/>
                </a:lnTo>
                <a:lnTo>
                  <a:pt x="36830" y="0"/>
                </a:ln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40640" y="34290"/>
                </a:lnTo>
                <a:lnTo>
                  <a:pt x="76200" y="34290"/>
                </a:lnTo>
                <a:lnTo>
                  <a:pt x="762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778129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781811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785368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78905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792734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79629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799973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803529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807211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810768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81445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818006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39" y="0"/>
                </a:moveTo>
                <a:lnTo>
                  <a:pt x="0" y="0"/>
                </a:lnTo>
                <a:lnTo>
                  <a:pt x="0" y="34289"/>
                </a:lnTo>
                <a:lnTo>
                  <a:pt x="40639" y="34289"/>
                </a:lnTo>
                <a:lnTo>
                  <a:pt x="4063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82169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8252459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828929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69" y="0"/>
                </a:moveTo>
                <a:lnTo>
                  <a:pt x="0" y="0"/>
                </a:lnTo>
                <a:lnTo>
                  <a:pt x="0" y="34289"/>
                </a:lnTo>
                <a:lnTo>
                  <a:pt x="39369" y="34289"/>
                </a:lnTo>
                <a:lnTo>
                  <a:pt x="3936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8324850" y="1169669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90">
                <a:moveTo>
                  <a:pt x="40640" y="0"/>
                </a:moveTo>
                <a:lnTo>
                  <a:pt x="0" y="0"/>
                </a:lnTo>
                <a:lnTo>
                  <a:pt x="0" y="34289"/>
                </a:lnTo>
                <a:lnTo>
                  <a:pt x="40640" y="34289"/>
                </a:lnTo>
                <a:lnTo>
                  <a:pt x="4064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836168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839850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g object 384"/>
          <p:cNvSpPr/>
          <p:nvPr/>
        </p:nvSpPr>
        <p:spPr>
          <a:xfrm>
            <a:off x="8434069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g object 385"/>
          <p:cNvSpPr/>
          <p:nvPr/>
        </p:nvSpPr>
        <p:spPr>
          <a:xfrm>
            <a:off x="8470900" y="116966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70" h="34290">
                <a:moveTo>
                  <a:pt x="39370" y="0"/>
                </a:moveTo>
                <a:lnTo>
                  <a:pt x="0" y="0"/>
                </a:lnTo>
                <a:lnTo>
                  <a:pt x="0" y="34289"/>
                </a:lnTo>
                <a:lnTo>
                  <a:pt x="39370" y="34289"/>
                </a:lnTo>
                <a:lnTo>
                  <a:pt x="3937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g object 386"/>
          <p:cNvSpPr/>
          <p:nvPr/>
        </p:nvSpPr>
        <p:spPr>
          <a:xfrm>
            <a:off x="8506459" y="1172209"/>
            <a:ext cx="34290" cy="31750"/>
          </a:xfrm>
          <a:custGeom>
            <a:avLst/>
            <a:gdLst/>
            <a:ahLst/>
            <a:cxnLst/>
            <a:rect l="l" t="t" r="r" b="b"/>
            <a:pathLst>
              <a:path w="34290" h="31750">
                <a:moveTo>
                  <a:pt x="0" y="31750"/>
                </a:moveTo>
                <a:lnTo>
                  <a:pt x="0" y="0"/>
                </a:lnTo>
                <a:lnTo>
                  <a:pt x="34290" y="0"/>
                </a:lnTo>
                <a:lnTo>
                  <a:pt x="3429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39" y="1620519"/>
            <a:ext cx="2044064" cy="1056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5C5C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239" y="2650490"/>
            <a:ext cx="5608320" cy="199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5C5C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0759" y="6389828"/>
            <a:ext cx="287020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‹#›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6840" cy="1052830"/>
            <a:chOff x="0" y="2438400"/>
            <a:chExt cx="9006840" cy="1052830"/>
          </a:xfrm>
        </p:grpSpPr>
        <p:sp>
          <p:nvSpPr>
            <p:cNvPr id="3" name="object 3"/>
            <p:cNvSpPr/>
            <p:nvPr/>
          </p:nvSpPr>
          <p:spPr>
            <a:xfrm>
              <a:off x="289559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9710" y="474979"/>
                  </a:lnTo>
                  <a:lnTo>
                    <a:pt x="438150" y="47497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10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944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A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06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6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69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1F1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04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D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65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9E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28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4E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263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024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C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86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21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184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945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AC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580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6C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43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2C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104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DB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739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9B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501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5B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264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99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661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423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3A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058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F9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B9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581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69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216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29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78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E8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741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376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138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900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C7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535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87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296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47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058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F6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6939" y="254507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B6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456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76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18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8530" y="254507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615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5376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55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0119" y="254507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15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67739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D4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7536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84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1710" y="254507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4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9330" y="25450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04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6950" y="2547620"/>
              <a:ext cx="3810" cy="473709"/>
            </a:xfrm>
            <a:custGeom>
              <a:avLst/>
              <a:gdLst/>
              <a:ahLst/>
              <a:cxnLst/>
              <a:rect l="l" t="t" r="r" b="b"/>
              <a:pathLst>
                <a:path w="3809" h="473710">
                  <a:moveTo>
                    <a:pt x="0" y="473710"/>
                  </a:moveTo>
                  <a:lnTo>
                    <a:pt x="0" y="0"/>
                  </a:lnTo>
                  <a:lnTo>
                    <a:pt x="3809" y="0"/>
                  </a:lnTo>
                  <a:lnTo>
                    <a:pt x="380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3B3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4019" y="2967990"/>
              <a:ext cx="421640" cy="474980"/>
            </a:xfrm>
            <a:custGeom>
              <a:avLst/>
              <a:gdLst/>
              <a:ahLst/>
              <a:cxnLst/>
              <a:rect l="l" t="t" r="r" b="b"/>
              <a:pathLst>
                <a:path w="421639" h="474979">
                  <a:moveTo>
                    <a:pt x="421639" y="0"/>
                  </a:moveTo>
                  <a:lnTo>
                    <a:pt x="0" y="0"/>
                  </a:lnTo>
                  <a:lnTo>
                    <a:pt x="0" y="474980"/>
                  </a:lnTo>
                  <a:lnTo>
                    <a:pt x="210820" y="474980"/>
                  </a:lnTo>
                  <a:lnTo>
                    <a:pt x="421639" y="474980"/>
                  </a:lnTo>
                  <a:lnTo>
                    <a:pt x="421639" y="0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3590" y="2970529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20" h="473710">
                  <a:moveTo>
                    <a:pt x="7620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7620" y="4737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120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20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7559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518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20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279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20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915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6769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43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201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4836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598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360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995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7569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51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2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281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9916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F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678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440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075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8369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59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4361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996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758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520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7281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79169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867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441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4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0076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0838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89" y="0"/>
                  </a:lnTo>
                  <a:lnTo>
                    <a:pt x="888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2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600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2361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E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29969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375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4521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156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5918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6680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7441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8076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883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9601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02360" y="2970530"/>
              <a:ext cx="8890" cy="473709"/>
            </a:xfrm>
            <a:custGeom>
              <a:avLst/>
              <a:gdLst/>
              <a:ahLst/>
              <a:cxnLst/>
              <a:rect l="l" t="t" r="r" b="b"/>
              <a:pathLst>
                <a:path w="8890" h="473710">
                  <a:moveTo>
                    <a:pt x="0" y="473710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0998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17600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2521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3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3156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20" y="0"/>
                  </a:lnTo>
                  <a:lnTo>
                    <a:pt x="762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39189" y="2970530"/>
              <a:ext cx="7620" cy="473709"/>
            </a:xfrm>
            <a:custGeom>
              <a:avLst/>
              <a:gdLst/>
              <a:ahLst/>
              <a:cxnLst/>
              <a:rect l="l" t="t" r="r" b="b"/>
              <a:pathLst>
                <a:path w="7619" h="473710">
                  <a:moveTo>
                    <a:pt x="0" y="47371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7619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46810" y="2970530"/>
              <a:ext cx="5080" cy="473709"/>
            </a:xfrm>
            <a:custGeom>
              <a:avLst/>
              <a:gdLst/>
              <a:ahLst/>
              <a:cxnLst/>
              <a:rect l="l" t="t" r="r" b="b"/>
              <a:pathLst>
                <a:path w="5080" h="473710">
                  <a:moveTo>
                    <a:pt x="0" y="473710"/>
                  </a:moveTo>
                  <a:lnTo>
                    <a:pt x="0" y="0"/>
                  </a:lnTo>
                  <a:lnTo>
                    <a:pt x="5080" y="0"/>
                  </a:lnTo>
                  <a:lnTo>
                    <a:pt x="5080" y="473710"/>
                  </a:lnTo>
                  <a:lnTo>
                    <a:pt x="0" y="473710"/>
                  </a:lnTo>
                  <a:close/>
                </a:path>
              </a:pathLst>
            </a:custGeom>
            <a:solidFill>
              <a:srgbClr val="FFD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71898"/>
              <a:ext cx="247247" cy="246611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0" y="3061751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0" y="0"/>
                  </a:moveTo>
                  <a:lnTo>
                    <a:pt x="0" y="11648"/>
                  </a:lnTo>
                  <a:lnTo>
                    <a:pt x="245110" y="256758"/>
                  </a:lnTo>
                  <a:lnTo>
                    <a:pt x="257420" y="25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3051604"/>
              <a:ext cx="267970" cy="267335"/>
            </a:xfrm>
            <a:custGeom>
              <a:avLst/>
              <a:gdLst/>
              <a:ahLst/>
              <a:cxnLst/>
              <a:rect l="l" t="t" r="r" b="b"/>
              <a:pathLst>
                <a:path w="267970" h="267335">
                  <a:moveTo>
                    <a:pt x="0" y="0"/>
                  </a:moveTo>
                  <a:lnTo>
                    <a:pt x="0" y="11635"/>
                  </a:lnTo>
                  <a:lnTo>
                    <a:pt x="255270" y="266905"/>
                  </a:lnTo>
                  <a:lnTo>
                    <a:pt x="267593" y="266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3040380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30" h="278129">
                  <a:moveTo>
                    <a:pt x="0" y="0"/>
                  </a:moveTo>
                  <a:lnTo>
                    <a:pt x="0" y="12700"/>
                  </a:lnTo>
                  <a:lnTo>
                    <a:pt x="265430" y="278129"/>
                  </a:lnTo>
                  <a:lnTo>
                    <a:pt x="278130" y="278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303021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0"/>
                  </a:moveTo>
                  <a:lnTo>
                    <a:pt x="0" y="11623"/>
                  </a:lnTo>
                  <a:lnTo>
                    <a:pt x="275955" y="288290"/>
                  </a:lnTo>
                  <a:lnTo>
                    <a:pt x="288290" y="288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3020059"/>
              <a:ext cx="298450" cy="298450"/>
            </a:xfrm>
            <a:custGeom>
              <a:avLst/>
              <a:gdLst/>
              <a:ahLst/>
              <a:cxnLst/>
              <a:rect l="l" t="t" r="r" b="b"/>
              <a:pathLst>
                <a:path w="298450" h="298450">
                  <a:moveTo>
                    <a:pt x="0" y="0"/>
                  </a:moveTo>
                  <a:lnTo>
                    <a:pt x="0" y="11250"/>
                  </a:lnTo>
                  <a:lnTo>
                    <a:pt x="287939" y="298450"/>
                  </a:lnTo>
                  <a:lnTo>
                    <a:pt x="298449" y="298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300990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10" h="308610">
                  <a:moveTo>
                    <a:pt x="0" y="0"/>
                  </a:moveTo>
                  <a:lnTo>
                    <a:pt x="0" y="11263"/>
                  </a:lnTo>
                  <a:lnTo>
                    <a:pt x="298112" y="308610"/>
                  </a:lnTo>
                  <a:lnTo>
                    <a:pt x="308610" y="308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299974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70">
                  <a:moveTo>
                    <a:pt x="0" y="0"/>
                  </a:moveTo>
                  <a:lnTo>
                    <a:pt x="0" y="11276"/>
                  </a:lnTo>
                  <a:lnTo>
                    <a:pt x="308285" y="318770"/>
                  </a:lnTo>
                  <a:lnTo>
                    <a:pt x="318770" y="318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298958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0"/>
                  </a:moveTo>
                  <a:lnTo>
                    <a:pt x="0" y="11429"/>
                  </a:lnTo>
                  <a:lnTo>
                    <a:pt x="317500" y="328929"/>
                  </a:lnTo>
                  <a:lnTo>
                    <a:pt x="328930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297941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90" h="339089">
                  <a:moveTo>
                    <a:pt x="0" y="0"/>
                  </a:moveTo>
                  <a:lnTo>
                    <a:pt x="0" y="11302"/>
                  </a:lnTo>
                  <a:lnTo>
                    <a:pt x="328632" y="339090"/>
                  </a:lnTo>
                  <a:lnTo>
                    <a:pt x="339090" y="339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2969259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0"/>
                  </a:moveTo>
                  <a:lnTo>
                    <a:pt x="0" y="11315"/>
                  </a:lnTo>
                  <a:lnTo>
                    <a:pt x="338805" y="349250"/>
                  </a:lnTo>
                  <a:lnTo>
                    <a:pt x="349249" y="34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2959100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0" y="0"/>
                  </a:moveTo>
                  <a:lnTo>
                    <a:pt x="0" y="11328"/>
                  </a:lnTo>
                  <a:lnTo>
                    <a:pt x="348978" y="359410"/>
                  </a:lnTo>
                  <a:lnTo>
                    <a:pt x="359410" y="35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2948940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70">
                  <a:moveTo>
                    <a:pt x="0" y="0"/>
                  </a:moveTo>
                  <a:lnTo>
                    <a:pt x="0" y="10160"/>
                  </a:lnTo>
                  <a:lnTo>
                    <a:pt x="359410" y="369570"/>
                  </a:lnTo>
                  <a:lnTo>
                    <a:pt x="369570" y="369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2937568"/>
              <a:ext cx="380365" cy="381000"/>
            </a:xfrm>
            <a:custGeom>
              <a:avLst/>
              <a:gdLst/>
              <a:ahLst/>
              <a:cxnLst/>
              <a:rect l="l" t="t" r="r" b="b"/>
              <a:pathLst>
                <a:path w="380365" h="381000">
                  <a:moveTo>
                    <a:pt x="0" y="0"/>
                  </a:moveTo>
                  <a:lnTo>
                    <a:pt x="0" y="11371"/>
                  </a:lnTo>
                  <a:lnTo>
                    <a:pt x="369570" y="380941"/>
                  </a:lnTo>
                  <a:lnTo>
                    <a:pt x="379961" y="38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292861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89">
                  <a:moveTo>
                    <a:pt x="0" y="0"/>
                  </a:moveTo>
                  <a:lnTo>
                    <a:pt x="0" y="10160"/>
                  </a:lnTo>
                  <a:lnTo>
                    <a:pt x="379730" y="389890"/>
                  </a:lnTo>
                  <a:lnTo>
                    <a:pt x="389890" y="38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2917222"/>
              <a:ext cx="400685" cy="401320"/>
            </a:xfrm>
            <a:custGeom>
              <a:avLst/>
              <a:gdLst/>
              <a:ahLst/>
              <a:cxnLst/>
              <a:rect l="l" t="t" r="r" b="b"/>
              <a:pathLst>
                <a:path w="400685" h="401320">
                  <a:moveTo>
                    <a:pt x="0" y="0"/>
                  </a:moveTo>
                  <a:lnTo>
                    <a:pt x="0" y="11397"/>
                  </a:lnTo>
                  <a:lnTo>
                    <a:pt x="389890" y="401287"/>
                  </a:lnTo>
                  <a:lnTo>
                    <a:pt x="400255" y="401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2907049"/>
              <a:ext cx="410845" cy="411480"/>
            </a:xfrm>
            <a:custGeom>
              <a:avLst/>
              <a:gdLst/>
              <a:ahLst/>
              <a:cxnLst/>
              <a:rect l="l" t="t" r="r" b="b"/>
              <a:pathLst>
                <a:path w="410845" h="411479">
                  <a:moveTo>
                    <a:pt x="0" y="0"/>
                  </a:moveTo>
                  <a:lnTo>
                    <a:pt x="0" y="11410"/>
                  </a:lnTo>
                  <a:lnTo>
                    <a:pt x="400049" y="411460"/>
                  </a:lnTo>
                  <a:lnTo>
                    <a:pt x="410402" y="411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2896876"/>
              <a:ext cx="421005" cy="421640"/>
            </a:xfrm>
            <a:custGeom>
              <a:avLst/>
              <a:gdLst/>
              <a:ahLst/>
              <a:cxnLst/>
              <a:rect l="l" t="t" r="r" b="b"/>
              <a:pathLst>
                <a:path w="421005" h="421639">
                  <a:moveTo>
                    <a:pt x="0" y="0"/>
                  </a:moveTo>
                  <a:lnTo>
                    <a:pt x="0" y="11423"/>
                  </a:lnTo>
                  <a:lnTo>
                    <a:pt x="410210" y="421633"/>
                  </a:lnTo>
                  <a:lnTo>
                    <a:pt x="420549" y="42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2896869"/>
              <a:ext cx="431165" cy="421640"/>
            </a:xfrm>
            <a:custGeom>
              <a:avLst/>
              <a:gdLst/>
              <a:ahLst/>
              <a:cxnLst/>
              <a:rect l="l" t="t" r="r" b="b"/>
              <a:pathLst>
                <a:path w="431165" h="421639">
                  <a:moveTo>
                    <a:pt x="1014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20370" y="421639"/>
                  </a:lnTo>
                  <a:lnTo>
                    <a:pt x="430696" y="421639"/>
                  </a:lnTo>
                  <a:lnTo>
                    <a:pt x="1014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889" y="2896869"/>
              <a:ext cx="434340" cy="421640"/>
            </a:xfrm>
            <a:custGeom>
              <a:avLst/>
              <a:gdLst/>
              <a:ahLst/>
              <a:cxnLst/>
              <a:rect l="l" t="t" r="r" b="b"/>
              <a:pathLst>
                <a:path w="434340" h="421639">
                  <a:moveTo>
                    <a:pt x="12699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4340" y="42163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9049" y="2896869"/>
              <a:ext cx="434340" cy="421640"/>
            </a:xfrm>
            <a:custGeom>
              <a:avLst/>
              <a:gdLst/>
              <a:ahLst/>
              <a:cxnLst/>
              <a:rect l="l" t="t" r="r" b="b"/>
              <a:pathLst>
                <a:path w="434340" h="421639">
                  <a:moveTo>
                    <a:pt x="1147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4202" y="421639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434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0264" y="0"/>
                  </a:moveTo>
                  <a:lnTo>
                    <a:pt x="0" y="0"/>
                  </a:lnTo>
                  <a:lnTo>
                    <a:pt x="420556" y="421639"/>
                  </a:lnTo>
                  <a:lnTo>
                    <a:pt x="432991" y="421639"/>
                  </a:lnTo>
                  <a:lnTo>
                    <a:pt x="10264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581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0290" y="0"/>
                  </a:moveTo>
                  <a:lnTo>
                    <a:pt x="0" y="0"/>
                  </a:lnTo>
                  <a:lnTo>
                    <a:pt x="420556" y="421639"/>
                  </a:lnTo>
                  <a:lnTo>
                    <a:pt x="433017" y="421639"/>
                  </a:lnTo>
                  <a:lnTo>
                    <a:pt x="10290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728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0316" y="0"/>
                  </a:moveTo>
                  <a:lnTo>
                    <a:pt x="0" y="0"/>
                  </a:lnTo>
                  <a:lnTo>
                    <a:pt x="420556" y="421639"/>
                  </a:lnTo>
                  <a:lnTo>
                    <a:pt x="433043" y="421639"/>
                  </a:lnTo>
                  <a:lnTo>
                    <a:pt x="10316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689" y="2896869"/>
              <a:ext cx="434340" cy="421640"/>
            </a:xfrm>
            <a:custGeom>
              <a:avLst/>
              <a:gdLst/>
              <a:ahLst/>
              <a:cxnLst/>
              <a:rect l="l" t="t" r="r" b="b"/>
              <a:pathLst>
                <a:path w="434340" h="421639">
                  <a:moveTo>
                    <a:pt x="12699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4340" y="42163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022" y="2896869"/>
              <a:ext cx="433705" cy="421640"/>
            </a:xfrm>
            <a:custGeom>
              <a:avLst/>
              <a:gdLst/>
              <a:ahLst/>
              <a:cxnLst/>
              <a:rect l="l" t="t" r="r" b="b"/>
              <a:pathLst>
                <a:path w="433705" h="421639">
                  <a:moveTo>
                    <a:pt x="11527" y="0"/>
                  </a:moveTo>
                  <a:lnTo>
                    <a:pt x="0" y="0"/>
                  </a:lnTo>
                  <a:lnTo>
                    <a:pt x="420556" y="421639"/>
                  </a:lnTo>
                  <a:lnTo>
                    <a:pt x="433167" y="421639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168" y="2896869"/>
              <a:ext cx="433705" cy="421640"/>
            </a:xfrm>
            <a:custGeom>
              <a:avLst/>
              <a:gdLst/>
              <a:ahLst/>
              <a:cxnLst/>
              <a:rect l="l" t="t" r="r" b="b"/>
              <a:pathLst>
                <a:path w="433705" h="421639">
                  <a:moveTo>
                    <a:pt x="11541" y="0"/>
                  </a:moveTo>
                  <a:lnTo>
                    <a:pt x="0" y="0"/>
                  </a:lnTo>
                  <a:lnTo>
                    <a:pt x="420556" y="421639"/>
                  </a:lnTo>
                  <a:lnTo>
                    <a:pt x="433181" y="421639"/>
                  </a:lnTo>
                  <a:lnTo>
                    <a:pt x="11541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1439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70" y="42163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737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1292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32" y="421639"/>
                  </a:lnTo>
                  <a:lnTo>
                    <a:pt x="11292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1910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1279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19" y="421639"/>
                  </a:lnTo>
                  <a:lnTo>
                    <a:pt x="1127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2083" y="289686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39">
                  <a:moveTo>
                    <a:pt x="11266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06" y="421639"/>
                  </a:lnTo>
                  <a:lnTo>
                    <a:pt x="11266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2256" y="289686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39">
                  <a:moveTo>
                    <a:pt x="11253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27813" y="421639"/>
                  </a:lnTo>
                  <a:lnTo>
                    <a:pt x="427813" y="416560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2429" y="2896869"/>
              <a:ext cx="417830" cy="417195"/>
            </a:xfrm>
            <a:custGeom>
              <a:avLst/>
              <a:gdLst/>
              <a:ahLst/>
              <a:cxnLst/>
              <a:rect l="l" t="t" r="r" b="b"/>
              <a:pathLst>
                <a:path w="417830" h="417195">
                  <a:moveTo>
                    <a:pt x="11240" y="0"/>
                  </a:moveTo>
                  <a:lnTo>
                    <a:pt x="0" y="0"/>
                  </a:lnTo>
                  <a:lnTo>
                    <a:pt x="417640" y="416566"/>
                  </a:lnTo>
                  <a:lnTo>
                    <a:pt x="417640" y="406399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2602" y="2896869"/>
              <a:ext cx="407670" cy="407034"/>
            </a:xfrm>
            <a:custGeom>
              <a:avLst/>
              <a:gdLst/>
              <a:ahLst/>
              <a:cxnLst/>
              <a:rect l="l" t="t" r="r" b="b"/>
              <a:pathLst>
                <a:path w="407670" h="407035">
                  <a:moveTo>
                    <a:pt x="11227" y="0"/>
                  </a:moveTo>
                  <a:lnTo>
                    <a:pt x="0" y="0"/>
                  </a:lnTo>
                  <a:lnTo>
                    <a:pt x="407467" y="406419"/>
                  </a:lnTo>
                  <a:lnTo>
                    <a:pt x="407467" y="396239"/>
                  </a:lnTo>
                  <a:lnTo>
                    <a:pt x="11227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3829" y="2896869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10159" y="0"/>
                  </a:moveTo>
                  <a:lnTo>
                    <a:pt x="0" y="0"/>
                  </a:lnTo>
                  <a:lnTo>
                    <a:pt x="396239" y="396239"/>
                  </a:lnTo>
                  <a:lnTo>
                    <a:pt x="396239" y="38607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3989" y="2896869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80" h="386079">
                  <a:moveTo>
                    <a:pt x="11185" y="0"/>
                  </a:moveTo>
                  <a:lnTo>
                    <a:pt x="0" y="0"/>
                  </a:lnTo>
                  <a:lnTo>
                    <a:pt x="386079" y="386079"/>
                  </a:lnTo>
                  <a:lnTo>
                    <a:pt x="386079" y="375861"/>
                  </a:lnTo>
                  <a:lnTo>
                    <a:pt x="11185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4149" y="2896869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10159" y="0"/>
                  </a:moveTo>
                  <a:lnTo>
                    <a:pt x="0" y="0"/>
                  </a:lnTo>
                  <a:lnTo>
                    <a:pt x="375919" y="375919"/>
                  </a:lnTo>
                  <a:lnTo>
                    <a:pt x="375919" y="3657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94310" y="289686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1159" y="0"/>
                  </a:moveTo>
                  <a:lnTo>
                    <a:pt x="0" y="0"/>
                  </a:lnTo>
                  <a:lnTo>
                    <a:pt x="365759" y="365760"/>
                  </a:lnTo>
                  <a:lnTo>
                    <a:pt x="365759" y="355514"/>
                  </a:lnTo>
                  <a:lnTo>
                    <a:pt x="11159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04470" y="2896869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1145" y="0"/>
                  </a:moveTo>
                  <a:lnTo>
                    <a:pt x="0" y="0"/>
                  </a:lnTo>
                  <a:lnTo>
                    <a:pt x="355599" y="355599"/>
                  </a:lnTo>
                  <a:lnTo>
                    <a:pt x="355599" y="345341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4629" y="289686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39" h="345439">
                  <a:moveTo>
                    <a:pt x="11132" y="0"/>
                  </a:moveTo>
                  <a:lnTo>
                    <a:pt x="0" y="0"/>
                  </a:lnTo>
                  <a:lnTo>
                    <a:pt x="345439" y="345439"/>
                  </a:lnTo>
                  <a:lnTo>
                    <a:pt x="345439" y="335168"/>
                  </a:lnTo>
                  <a:lnTo>
                    <a:pt x="11132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4790" y="289686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740" y="0"/>
                  </a:moveTo>
                  <a:lnTo>
                    <a:pt x="0" y="0"/>
                  </a:lnTo>
                  <a:lnTo>
                    <a:pt x="335279" y="335279"/>
                  </a:lnTo>
                  <a:lnTo>
                    <a:pt x="335279" y="322707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4949" y="289686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754" y="0"/>
                  </a:moveTo>
                  <a:lnTo>
                    <a:pt x="0" y="0"/>
                  </a:lnTo>
                  <a:lnTo>
                    <a:pt x="325119" y="325119"/>
                  </a:lnTo>
                  <a:lnTo>
                    <a:pt x="325119" y="312560"/>
                  </a:lnTo>
                  <a:lnTo>
                    <a:pt x="11754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5109" y="289686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60" h="314960">
                  <a:moveTo>
                    <a:pt x="11767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2413"/>
                  </a:lnTo>
                  <a:lnTo>
                    <a:pt x="11767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56203" y="289686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0496" y="0"/>
                  </a:moveTo>
                  <a:lnTo>
                    <a:pt x="0" y="0"/>
                  </a:lnTo>
                  <a:lnTo>
                    <a:pt x="303866" y="304649"/>
                  </a:lnTo>
                  <a:lnTo>
                    <a:pt x="303866" y="293369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6350" y="2896869"/>
              <a:ext cx="294005" cy="294640"/>
            </a:xfrm>
            <a:custGeom>
              <a:avLst/>
              <a:gdLst/>
              <a:ahLst/>
              <a:cxnLst/>
              <a:rect l="l" t="t" r="r" b="b"/>
              <a:pathLst>
                <a:path w="294005" h="294639">
                  <a:moveTo>
                    <a:pt x="10872" y="0"/>
                  </a:moveTo>
                  <a:lnTo>
                    <a:pt x="0" y="0"/>
                  </a:lnTo>
                  <a:lnTo>
                    <a:pt x="293719" y="294476"/>
                  </a:lnTo>
                  <a:lnTo>
                    <a:pt x="293719" y="282119"/>
                  </a:lnTo>
                  <a:lnTo>
                    <a:pt x="10872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76497" y="2896869"/>
              <a:ext cx="283845" cy="284480"/>
            </a:xfrm>
            <a:custGeom>
              <a:avLst/>
              <a:gdLst/>
              <a:ahLst/>
              <a:cxnLst/>
              <a:rect l="l" t="t" r="r" b="b"/>
              <a:pathLst>
                <a:path w="283845" h="284480">
                  <a:moveTo>
                    <a:pt x="10898" y="0"/>
                  </a:moveTo>
                  <a:lnTo>
                    <a:pt x="0" y="0"/>
                  </a:lnTo>
                  <a:lnTo>
                    <a:pt x="283572" y="284303"/>
                  </a:lnTo>
                  <a:lnTo>
                    <a:pt x="283572" y="271972"/>
                  </a:lnTo>
                  <a:lnTo>
                    <a:pt x="10898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85749" y="289686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2699" y="0"/>
                  </a:moveTo>
                  <a:lnTo>
                    <a:pt x="0" y="0"/>
                  </a:lnTo>
                  <a:lnTo>
                    <a:pt x="274319" y="274319"/>
                  </a:lnTo>
                  <a:lnTo>
                    <a:pt x="274319" y="26161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96791" y="2896869"/>
              <a:ext cx="263525" cy="264160"/>
            </a:xfrm>
            <a:custGeom>
              <a:avLst/>
              <a:gdLst/>
              <a:ahLst/>
              <a:cxnLst/>
              <a:rect l="l" t="t" r="r" b="b"/>
              <a:pathLst>
                <a:path w="263525" h="264160">
                  <a:moveTo>
                    <a:pt x="11818" y="0"/>
                  </a:moveTo>
                  <a:lnTo>
                    <a:pt x="0" y="0"/>
                  </a:lnTo>
                  <a:lnTo>
                    <a:pt x="263278" y="263957"/>
                  </a:lnTo>
                  <a:lnTo>
                    <a:pt x="263278" y="251460"/>
                  </a:lnTo>
                  <a:lnTo>
                    <a:pt x="11818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938" y="2896869"/>
              <a:ext cx="253131" cy="253783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634999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16509" y="1052829"/>
                  </a:lnTo>
                  <a:lnTo>
                    <a:pt x="31750" y="105282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4960" y="3260089"/>
              <a:ext cx="80010" cy="57150"/>
            </a:xfrm>
            <a:custGeom>
              <a:avLst/>
              <a:gdLst/>
              <a:ahLst/>
              <a:cxnLst/>
              <a:rect l="l" t="t" r="r" b="b"/>
              <a:pathLst>
                <a:path w="80010" h="57150">
                  <a:moveTo>
                    <a:pt x="80010" y="0"/>
                  </a:moveTo>
                  <a:lnTo>
                    <a:pt x="4191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38100" y="57150"/>
                  </a:lnTo>
                  <a:lnTo>
                    <a:pt x="41910" y="57150"/>
                  </a:lnTo>
                  <a:lnTo>
                    <a:pt x="80010" y="5715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911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292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686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67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8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829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10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591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9849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659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7469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1279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09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890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271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64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045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426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807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188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56969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80" h="57150">
                  <a:moveTo>
                    <a:pt x="4318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80" y="571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963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344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2725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106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3487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3868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2493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46431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64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40" y="5715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50241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64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40" y="5715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4051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7861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1671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5481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9291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31010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80" h="57150">
                  <a:moveTo>
                    <a:pt x="4317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79" y="5715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703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084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8465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8846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9227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96215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063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39" y="571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0002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0383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0764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1145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1526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190750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80" h="57150">
                  <a:moveTo>
                    <a:pt x="4318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80" y="571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2301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268220" y="3260089"/>
              <a:ext cx="80010" cy="57150"/>
            </a:xfrm>
            <a:custGeom>
              <a:avLst/>
              <a:gdLst/>
              <a:ahLst/>
              <a:cxnLst/>
              <a:rect l="l" t="t" r="r" b="b"/>
              <a:pathLst>
                <a:path w="80010" h="57150">
                  <a:moveTo>
                    <a:pt x="80010" y="0"/>
                  </a:moveTo>
                  <a:lnTo>
                    <a:pt x="4191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38100" y="57150"/>
                  </a:lnTo>
                  <a:lnTo>
                    <a:pt x="41910" y="57150"/>
                  </a:lnTo>
                  <a:lnTo>
                    <a:pt x="80010" y="5715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3444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3825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421889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064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40" y="5715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45998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49808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3618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7428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1238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65048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688589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80" h="57150">
                  <a:moveTo>
                    <a:pt x="4318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80" y="571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2796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6606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0416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84226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88036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19729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063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39" y="571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9578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9959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340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721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102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48329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80" h="57150">
                  <a:moveTo>
                    <a:pt x="4318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80" y="571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877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258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2639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020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401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37947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063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39" y="571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175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556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937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318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699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080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46170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317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79" y="5715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855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236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617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7998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379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773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154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35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16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78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5909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317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79" y="5715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452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1833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21480" y="3260089"/>
              <a:ext cx="80010" cy="57150"/>
            </a:xfrm>
            <a:custGeom>
              <a:avLst/>
              <a:gdLst/>
              <a:ahLst/>
              <a:cxnLst/>
              <a:rect l="l" t="t" r="r" b="b"/>
              <a:pathLst>
                <a:path w="80010" h="57150">
                  <a:moveTo>
                    <a:pt x="80010" y="0"/>
                  </a:moveTo>
                  <a:lnTo>
                    <a:pt x="4191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38100" y="57150"/>
                  </a:lnTo>
                  <a:lnTo>
                    <a:pt x="41910" y="57150"/>
                  </a:lnTo>
                  <a:lnTo>
                    <a:pt x="80010" y="5715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9767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3705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063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39" y="571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751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4132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513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894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75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656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6050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431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812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7193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574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9552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8348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729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9110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491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872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0253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63490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318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80" y="571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1028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409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790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2171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2552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946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327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3708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4089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4470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851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2322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626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6007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6388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6769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7150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7531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7924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8305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8686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9067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9448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98297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0223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0604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0985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1366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174740" y="3260089"/>
              <a:ext cx="80010" cy="57150"/>
            </a:xfrm>
            <a:custGeom>
              <a:avLst/>
              <a:gdLst/>
              <a:ahLst/>
              <a:cxnLst/>
              <a:rect l="l" t="t" r="r" b="b"/>
              <a:pathLst>
                <a:path w="80010" h="57150">
                  <a:moveTo>
                    <a:pt x="80010" y="0"/>
                  </a:moveTo>
                  <a:lnTo>
                    <a:pt x="4191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38100" y="57150"/>
                  </a:lnTo>
                  <a:lnTo>
                    <a:pt x="41910" y="57150"/>
                  </a:lnTo>
                  <a:lnTo>
                    <a:pt x="80010" y="5715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2522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2903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3284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3665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4046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4427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10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4808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5201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5582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5963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6344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6725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710680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317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79" y="5715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7500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7881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8262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8643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9024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94055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97991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01801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05611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09421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13231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17041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2097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2478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2859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3240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3621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40029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439659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64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40" y="5715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4777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5158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5539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5920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63015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668259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318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80" y="571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7076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7457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7838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8219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8600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89813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9375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9756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0137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0518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08990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128000" y="3260089"/>
              <a:ext cx="81280" cy="57150"/>
            </a:xfrm>
            <a:custGeom>
              <a:avLst/>
              <a:gdLst/>
              <a:ahLst/>
              <a:cxnLst/>
              <a:rect l="l" t="t" r="r" b="b"/>
              <a:pathLst>
                <a:path w="81279" h="57150">
                  <a:moveTo>
                    <a:pt x="81280" y="0"/>
                  </a:moveTo>
                  <a:lnTo>
                    <a:pt x="43180" y="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39370" y="57150"/>
                  </a:lnTo>
                  <a:lnTo>
                    <a:pt x="43180" y="57150"/>
                  </a:lnTo>
                  <a:lnTo>
                    <a:pt x="81280" y="5715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2054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2435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2816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3197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35786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39724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63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39" y="571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4353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4734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5115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5496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58774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0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09" y="57150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625840" y="326008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317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3179" y="5715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6652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7033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7414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7795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817609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856980" y="3260089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64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0640" y="5715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8950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8933180" y="3260089"/>
              <a:ext cx="41910" cy="57150"/>
            </a:xfrm>
            <a:custGeom>
              <a:avLst/>
              <a:gdLst/>
              <a:ahLst/>
              <a:cxnLst/>
              <a:rect l="l" t="t" r="r" b="b"/>
              <a:pathLst>
                <a:path w="41909" h="57150">
                  <a:moveTo>
                    <a:pt x="4191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1910" y="5715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8971280" y="3262630"/>
              <a:ext cx="35560" cy="54610"/>
            </a:xfrm>
            <a:custGeom>
              <a:avLst/>
              <a:gdLst/>
              <a:ahLst/>
              <a:cxnLst/>
              <a:rect l="l" t="t" r="r" b="b"/>
              <a:pathLst>
                <a:path w="35559" h="54610">
                  <a:moveTo>
                    <a:pt x="0" y="54610"/>
                  </a:moveTo>
                  <a:lnTo>
                    <a:pt x="0" y="0"/>
                  </a:lnTo>
                  <a:lnTo>
                    <a:pt x="35559" y="0"/>
                  </a:lnTo>
                  <a:lnTo>
                    <a:pt x="35559" y="54610"/>
                  </a:lnTo>
                  <a:lnTo>
                    <a:pt x="0" y="5461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" name="object 374"/>
          <p:cNvSpPr txBox="1">
            <a:spLocks noGrp="1"/>
          </p:cNvSpPr>
          <p:nvPr>
            <p:ph type="title"/>
          </p:nvPr>
        </p:nvSpPr>
        <p:spPr>
          <a:xfrm>
            <a:off x="1070610" y="2592070"/>
            <a:ext cx="7597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6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OFDM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System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77" name="object 3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1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77291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pc="-5" dirty="0"/>
              <a:t>Introduction </a:t>
            </a:r>
            <a:r>
              <a:rPr dirty="0"/>
              <a:t> </a:t>
            </a:r>
            <a:r>
              <a:rPr spc="-5" dirty="0"/>
              <a:t>Timing</a:t>
            </a:r>
            <a:r>
              <a:rPr spc="-85" dirty="0"/>
              <a:t> </a:t>
            </a:r>
            <a:r>
              <a:rPr spc="-10" dirty="0"/>
              <a:t>Offset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228853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80288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pc="-5" dirty="0">
                <a:solidFill>
                  <a:srgbClr val="000000"/>
                </a:solidFill>
              </a:rPr>
              <a:t>Carrier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Frequency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Offset</a:t>
            </a: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pc="-5" dirty="0"/>
              <a:t>Frequency </a:t>
            </a:r>
            <a:r>
              <a:rPr spc="-10" dirty="0"/>
              <a:t>Offset </a:t>
            </a:r>
            <a:r>
              <a:rPr spc="-5" dirty="0"/>
              <a:t>Estimation </a:t>
            </a:r>
            <a:r>
              <a:rPr dirty="0"/>
              <a:t>With </a:t>
            </a:r>
            <a:r>
              <a:rPr spc="-5" dirty="0"/>
              <a:t>Fast </a:t>
            </a:r>
            <a:r>
              <a:rPr spc="-685" dirty="0"/>
              <a:t> </a:t>
            </a:r>
            <a:r>
              <a:rPr spc="-5" dirty="0"/>
              <a:t>Acquisition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spc="-10" dirty="0" smtClean="0"/>
              <a:t>S</a:t>
            </a:r>
            <a:r>
              <a:rPr lang="en-US" spc="-10" dirty="0" err="1" smtClean="0"/>
              <a:t>olved</a:t>
            </a:r>
            <a:r>
              <a:rPr lang="en-US" spc="-10" dirty="0" smtClean="0"/>
              <a:t> Examples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688340" y="331851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26085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469" y="1524000"/>
            <a:ext cx="8329930" cy="4876800"/>
            <a:chOff x="585469" y="1524000"/>
            <a:chExt cx="8329930" cy="487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469" y="1524000"/>
              <a:ext cx="7796530" cy="4876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9" y="3200400"/>
              <a:ext cx="38862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7810" y="444500"/>
            <a:ext cx="4483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810" y="444500"/>
            <a:ext cx="4483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755140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333399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09" y="1710690"/>
            <a:ext cx="1565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Integer</a:t>
            </a:r>
            <a:r>
              <a:rPr sz="2000" spc="-4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CFO</a:t>
            </a:r>
            <a:r>
              <a:rPr sz="2000" spc="-3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764790"/>
            <a:ext cx="9715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49377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2289809"/>
            <a:ext cx="7640320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1430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400" baseline="3472" dirty="0">
                <a:latin typeface="Arial"/>
                <a:cs typeface="Arial"/>
              </a:rPr>
              <a:t>•	</a:t>
            </a:r>
            <a:r>
              <a:rPr sz="1600" spc="-5" dirty="0">
                <a:latin typeface="Arial Unicode MS"/>
                <a:cs typeface="Arial Unicode MS"/>
              </a:rPr>
              <a:t>Do not introduces ICI between sub-carrier spacing but introduces </a:t>
            </a:r>
            <a:r>
              <a:rPr sz="1600" dirty="0">
                <a:latin typeface="Arial Unicode MS"/>
                <a:cs typeface="Arial Unicode MS"/>
              </a:rPr>
              <a:t>a cyclic </a:t>
            </a:r>
            <a:r>
              <a:rPr sz="1600" spc="-5" dirty="0">
                <a:latin typeface="Arial Unicode MS"/>
                <a:cs typeface="Arial Unicode MS"/>
              </a:rPr>
              <a:t>shift of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data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sub-carriers</a:t>
            </a:r>
            <a:r>
              <a:rPr sz="1600" spc="6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and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a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phase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change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proportional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to</a:t>
            </a:r>
            <a:r>
              <a:rPr sz="1600" spc="6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OFDM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symbol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number. 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No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effect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on orthogonality.</a:t>
            </a:r>
            <a:endParaRPr sz="1600">
              <a:latin typeface="Arial Unicode MS"/>
              <a:cs typeface="Arial Unicode MS"/>
            </a:endParaRPr>
          </a:p>
          <a:p>
            <a:pPr marL="298450" marR="5080">
              <a:lnSpc>
                <a:spcPts val="1920"/>
              </a:lnSpc>
              <a:spcBef>
                <a:spcPts val="45"/>
              </a:spcBef>
            </a:pPr>
            <a:r>
              <a:rPr sz="1600" dirty="0">
                <a:latin typeface="Arial Unicode MS"/>
                <a:cs typeface="Arial Unicode MS"/>
              </a:rPr>
              <a:t>In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Acquisition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phase,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we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estimate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Integer </a:t>
            </a:r>
            <a:r>
              <a:rPr sz="1600" spc="-10" dirty="0">
                <a:latin typeface="Arial Unicode MS"/>
                <a:cs typeface="Arial Unicode MS"/>
              </a:rPr>
              <a:t>CFO </a:t>
            </a:r>
            <a:r>
              <a:rPr sz="1600" spc="-5" dirty="0">
                <a:latin typeface="Arial Unicode MS"/>
                <a:cs typeface="Arial Unicode MS"/>
              </a:rPr>
              <a:t>(also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called Coarse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Frequency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Offset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Estimation)</a:t>
            </a:r>
            <a:endParaRPr sz="1600">
              <a:latin typeface="Arial Unicode MS"/>
              <a:cs typeface="Arial Unicode MS"/>
            </a:endParaRPr>
          </a:p>
          <a:p>
            <a:pPr marL="298450" marR="134620">
              <a:lnSpc>
                <a:spcPts val="1910"/>
              </a:lnSpc>
              <a:spcBef>
                <a:spcPts val="5"/>
              </a:spcBef>
            </a:pPr>
            <a:r>
              <a:rPr sz="1600" spc="-5" dirty="0">
                <a:latin typeface="Arial Unicode MS"/>
                <a:cs typeface="Arial Unicode MS"/>
              </a:rPr>
              <a:t>Acquisition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scheme generally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have </a:t>
            </a:r>
            <a:r>
              <a:rPr sz="1600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wide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range</a:t>
            </a:r>
            <a:r>
              <a:rPr sz="1600" dirty="0">
                <a:latin typeface="Arial Unicode MS"/>
                <a:cs typeface="Arial Unicode MS"/>
              </a:rPr>
              <a:t> ,</a:t>
            </a:r>
            <a:r>
              <a:rPr sz="1600" spc="-5" dirty="0">
                <a:latin typeface="Arial Unicode MS"/>
                <a:cs typeface="Arial Unicode MS"/>
              </a:rPr>
              <a:t> but low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accuracy.(Usually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fast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acquisition </a:t>
            </a:r>
            <a:r>
              <a:rPr sz="1600" dirty="0">
                <a:latin typeface="Arial Unicode MS"/>
                <a:cs typeface="Arial Unicode MS"/>
              </a:rPr>
              <a:t>is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required)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4587240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333399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809" y="4541520"/>
            <a:ext cx="79565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Fractional</a:t>
            </a:r>
            <a:r>
              <a:rPr sz="2000" spc="-4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CFO</a:t>
            </a:r>
            <a:r>
              <a:rPr sz="2000" spc="-3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  <a:p>
            <a:pPr marL="184150">
              <a:lnSpc>
                <a:spcPct val="100000"/>
              </a:lnSpc>
              <a:spcBef>
                <a:spcPts val="2160"/>
              </a:spcBef>
              <a:tabLst>
                <a:tab pos="469265" algn="l"/>
              </a:tabLst>
            </a:pPr>
            <a:r>
              <a:rPr sz="2400" baseline="3472" dirty="0">
                <a:latin typeface="Arial"/>
                <a:cs typeface="Arial"/>
              </a:rPr>
              <a:t>•	</a:t>
            </a:r>
            <a:r>
              <a:rPr sz="1600" spc="-5" dirty="0">
                <a:latin typeface="Arial Unicode MS"/>
                <a:cs typeface="Arial Unicode MS"/>
              </a:rPr>
              <a:t>Causes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rotation and introduces ICI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between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sub-carriers,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(destroy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 orthogonality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5364479"/>
            <a:ext cx="778764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>
              <a:lnSpc>
                <a:spcPts val="1914"/>
              </a:lnSpc>
              <a:spcBef>
                <a:spcPts val="100"/>
              </a:spcBef>
            </a:pPr>
            <a:r>
              <a:rPr sz="1600" spc="-5" dirty="0">
                <a:latin typeface="Arial Unicode MS"/>
                <a:cs typeface="Arial Unicode MS"/>
              </a:rPr>
              <a:t>of sub-carrier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,results</a:t>
            </a:r>
            <a:r>
              <a:rPr sz="1600" dirty="0">
                <a:latin typeface="Arial Unicode MS"/>
                <a:cs typeface="Arial Unicode MS"/>
              </a:rPr>
              <a:t> in</a:t>
            </a:r>
            <a:r>
              <a:rPr sz="1600" spc="-5" dirty="0">
                <a:latin typeface="Arial Unicode MS"/>
                <a:cs typeface="Arial Unicode MS"/>
              </a:rPr>
              <a:t> BER </a:t>
            </a:r>
            <a:r>
              <a:rPr sz="1600" spc="-10" dirty="0">
                <a:latin typeface="Arial Unicode MS"/>
                <a:cs typeface="Arial Unicode MS"/>
              </a:rPr>
              <a:t>degradation).</a:t>
            </a:r>
            <a:endParaRPr sz="1600">
              <a:latin typeface="Arial Unicode MS"/>
              <a:cs typeface="Arial Unicode MS"/>
            </a:endParaRPr>
          </a:p>
          <a:p>
            <a:pPr marL="298450" marR="5080" indent="-285750">
              <a:lnSpc>
                <a:spcPts val="1920"/>
              </a:lnSpc>
              <a:spcBef>
                <a:spcPts val="55"/>
              </a:spcBef>
              <a:tabLst>
                <a:tab pos="297815" algn="l"/>
              </a:tabLst>
            </a:pPr>
            <a:r>
              <a:rPr sz="2400" baseline="3472" dirty="0">
                <a:latin typeface="Arial"/>
                <a:cs typeface="Arial"/>
              </a:rPr>
              <a:t>•	</a:t>
            </a:r>
            <a:r>
              <a:rPr sz="1600" dirty="0">
                <a:latin typeface="Arial Unicode MS"/>
                <a:cs typeface="Arial Unicode MS"/>
              </a:rPr>
              <a:t>In </a:t>
            </a:r>
            <a:r>
              <a:rPr sz="1600" spc="-5" dirty="0">
                <a:latin typeface="Arial Unicode MS"/>
                <a:cs typeface="Arial Unicode MS"/>
              </a:rPr>
              <a:t>Tracking phase, we usually estimate Fractional CFO (also called Fine Frequency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Offset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Estimation).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1855"/>
              </a:lnSpc>
              <a:tabLst>
                <a:tab pos="297815" algn="l"/>
              </a:tabLst>
            </a:pPr>
            <a:r>
              <a:rPr sz="2400" baseline="3472" dirty="0">
                <a:latin typeface="Arial"/>
                <a:cs typeface="Arial"/>
              </a:rPr>
              <a:t>•	</a:t>
            </a:r>
            <a:r>
              <a:rPr sz="1600" spc="-5" dirty="0">
                <a:latin typeface="Arial Unicode MS"/>
                <a:cs typeface="Arial Unicode MS"/>
              </a:rPr>
              <a:t>Tracking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algorithm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have </a:t>
            </a:r>
            <a:r>
              <a:rPr sz="160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narrower </a:t>
            </a:r>
            <a:r>
              <a:rPr sz="1600" spc="-5" dirty="0">
                <a:latin typeface="Arial Unicode MS"/>
                <a:cs typeface="Arial Unicode MS"/>
              </a:rPr>
              <a:t>range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but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fine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accuracy.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810" y="444500"/>
            <a:ext cx="4483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2740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557020"/>
            <a:ext cx="4197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Unicode MS"/>
                <a:cs typeface="Arial Unicode MS"/>
              </a:rPr>
              <a:t>The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OFDM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system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model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with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CFO</a:t>
            </a:r>
            <a:r>
              <a:rPr sz="2000" spc="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4090" y="2456179"/>
            <a:ext cx="3117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x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(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t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829" y="3032760"/>
            <a:ext cx="985519" cy="2679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Times New Roman"/>
                <a:cs typeface="Times New Roman"/>
              </a:rPr>
              <a:t>Channel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h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(</a:t>
            </a:r>
            <a:r>
              <a:rPr sz="900" i="1" spc="-4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t)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69" y="2223770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S (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969" y="2331720"/>
            <a:ext cx="361950" cy="8178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S/P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6960" y="2760979"/>
            <a:ext cx="468630" cy="74930"/>
            <a:chOff x="1076960" y="2760979"/>
            <a:chExt cx="468630" cy="74930"/>
          </a:xfrm>
        </p:grpSpPr>
        <p:sp>
          <p:nvSpPr>
            <p:cNvPr id="10" name="object 10"/>
            <p:cNvSpPr/>
            <p:nvPr/>
          </p:nvSpPr>
          <p:spPr>
            <a:xfrm>
              <a:off x="1076960" y="2799079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78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0660" y="276097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30">
                  <a:moveTo>
                    <a:pt x="0" y="0"/>
                  </a:moveTo>
                  <a:lnTo>
                    <a:pt x="0" y="7493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362700" y="3307079"/>
            <a:ext cx="558800" cy="519430"/>
            <a:chOff x="6362700" y="3307079"/>
            <a:chExt cx="558800" cy="5194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1009" y="3307079"/>
              <a:ext cx="74930" cy="3733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2207" y="3697377"/>
              <a:ext cx="138884" cy="128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2700" y="3714749"/>
              <a:ext cx="387350" cy="76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729229" y="2223770"/>
            <a:ext cx="38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(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0179" y="2223770"/>
            <a:ext cx="2514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10" dirty="0">
                <a:latin typeface="Times New Roman"/>
                <a:cs typeface="Times New Roman"/>
              </a:rPr>
              <a:t>x</a:t>
            </a:r>
            <a:r>
              <a:rPr sz="1100" i="1" spc="-1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n)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84227" y="2211704"/>
            <a:ext cx="1002030" cy="821055"/>
            <a:chOff x="5884227" y="2211704"/>
            <a:chExt cx="1002030" cy="821055"/>
          </a:xfrm>
        </p:grpSpPr>
        <p:sp>
          <p:nvSpPr>
            <p:cNvPr id="19" name="object 19"/>
            <p:cNvSpPr/>
            <p:nvPr/>
          </p:nvSpPr>
          <p:spPr>
            <a:xfrm>
              <a:off x="5888990" y="2801619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>
                  <a:moveTo>
                    <a:pt x="0" y="0"/>
                  </a:moveTo>
                  <a:lnTo>
                    <a:pt x="702310" y="0"/>
                  </a:lnTo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11620" y="2216149"/>
              <a:ext cx="237490" cy="745490"/>
            </a:xfrm>
            <a:custGeom>
              <a:avLst/>
              <a:gdLst/>
              <a:ahLst/>
              <a:cxnLst/>
              <a:rect l="l" t="t" r="r" b="b"/>
              <a:pathLst>
                <a:path w="237490" h="745489">
                  <a:moveTo>
                    <a:pt x="0" y="0"/>
                  </a:moveTo>
                  <a:lnTo>
                    <a:pt x="10159" y="0"/>
                  </a:lnTo>
                </a:path>
                <a:path w="237490" h="745489">
                  <a:moveTo>
                    <a:pt x="19050" y="0"/>
                  </a:moveTo>
                  <a:lnTo>
                    <a:pt x="29209" y="0"/>
                  </a:lnTo>
                </a:path>
                <a:path w="237490" h="745489">
                  <a:moveTo>
                    <a:pt x="39370" y="0"/>
                  </a:moveTo>
                  <a:lnTo>
                    <a:pt x="48259" y="0"/>
                  </a:lnTo>
                </a:path>
                <a:path w="237490" h="745489">
                  <a:moveTo>
                    <a:pt x="58420" y="0"/>
                  </a:moveTo>
                  <a:lnTo>
                    <a:pt x="68579" y="0"/>
                  </a:lnTo>
                </a:path>
                <a:path w="237490" h="745489">
                  <a:moveTo>
                    <a:pt x="77470" y="0"/>
                  </a:moveTo>
                  <a:lnTo>
                    <a:pt x="87629" y="0"/>
                  </a:lnTo>
                </a:path>
                <a:path w="237490" h="745489">
                  <a:moveTo>
                    <a:pt x="96520" y="0"/>
                  </a:moveTo>
                  <a:lnTo>
                    <a:pt x="106679" y="0"/>
                  </a:lnTo>
                </a:path>
                <a:path w="237490" h="745489">
                  <a:moveTo>
                    <a:pt x="116839" y="0"/>
                  </a:moveTo>
                  <a:lnTo>
                    <a:pt x="125729" y="0"/>
                  </a:lnTo>
                </a:path>
                <a:path w="237490" h="745489">
                  <a:moveTo>
                    <a:pt x="135889" y="0"/>
                  </a:moveTo>
                  <a:lnTo>
                    <a:pt x="146050" y="0"/>
                  </a:lnTo>
                </a:path>
                <a:path w="237490" h="745489">
                  <a:moveTo>
                    <a:pt x="154939" y="0"/>
                  </a:moveTo>
                  <a:lnTo>
                    <a:pt x="165100" y="0"/>
                  </a:lnTo>
                </a:path>
                <a:path w="237490" h="745489">
                  <a:moveTo>
                    <a:pt x="175259" y="0"/>
                  </a:moveTo>
                  <a:lnTo>
                    <a:pt x="184150" y="0"/>
                  </a:lnTo>
                </a:path>
                <a:path w="237490" h="745489">
                  <a:moveTo>
                    <a:pt x="194309" y="0"/>
                  </a:moveTo>
                  <a:lnTo>
                    <a:pt x="204470" y="0"/>
                  </a:lnTo>
                </a:path>
                <a:path w="237490" h="745489">
                  <a:moveTo>
                    <a:pt x="213359" y="0"/>
                  </a:moveTo>
                  <a:lnTo>
                    <a:pt x="223520" y="0"/>
                  </a:lnTo>
                </a:path>
                <a:path w="237490" h="745489">
                  <a:moveTo>
                    <a:pt x="233679" y="0"/>
                  </a:moveTo>
                  <a:lnTo>
                    <a:pt x="236220" y="0"/>
                  </a:lnTo>
                </a:path>
                <a:path w="237490" h="745489">
                  <a:moveTo>
                    <a:pt x="236220" y="0"/>
                  </a:moveTo>
                  <a:lnTo>
                    <a:pt x="236220" y="10160"/>
                  </a:lnTo>
                </a:path>
                <a:path w="237490" h="745489">
                  <a:moveTo>
                    <a:pt x="236220" y="19050"/>
                  </a:moveTo>
                  <a:lnTo>
                    <a:pt x="236220" y="29210"/>
                  </a:lnTo>
                </a:path>
                <a:path w="237490" h="745489">
                  <a:moveTo>
                    <a:pt x="236220" y="39370"/>
                  </a:moveTo>
                  <a:lnTo>
                    <a:pt x="236220" y="48260"/>
                  </a:lnTo>
                </a:path>
                <a:path w="237490" h="745489">
                  <a:moveTo>
                    <a:pt x="236220" y="58420"/>
                  </a:moveTo>
                  <a:lnTo>
                    <a:pt x="236220" y="68579"/>
                  </a:lnTo>
                </a:path>
                <a:path w="237490" h="745489">
                  <a:moveTo>
                    <a:pt x="236220" y="77470"/>
                  </a:moveTo>
                  <a:lnTo>
                    <a:pt x="236220" y="87629"/>
                  </a:lnTo>
                </a:path>
                <a:path w="237490" h="745489">
                  <a:moveTo>
                    <a:pt x="236220" y="96520"/>
                  </a:moveTo>
                  <a:lnTo>
                    <a:pt x="236220" y="106679"/>
                  </a:lnTo>
                </a:path>
                <a:path w="237490" h="745489">
                  <a:moveTo>
                    <a:pt x="236220" y="116839"/>
                  </a:moveTo>
                  <a:lnTo>
                    <a:pt x="236220" y="125729"/>
                  </a:lnTo>
                </a:path>
                <a:path w="237490" h="745489">
                  <a:moveTo>
                    <a:pt x="236220" y="135889"/>
                  </a:moveTo>
                  <a:lnTo>
                    <a:pt x="236220" y="146050"/>
                  </a:lnTo>
                </a:path>
                <a:path w="237490" h="745489">
                  <a:moveTo>
                    <a:pt x="236220" y="154939"/>
                  </a:moveTo>
                  <a:lnTo>
                    <a:pt x="236220" y="165100"/>
                  </a:lnTo>
                </a:path>
                <a:path w="237490" h="745489">
                  <a:moveTo>
                    <a:pt x="236220" y="173989"/>
                  </a:moveTo>
                  <a:lnTo>
                    <a:pt x="236220" y="184150"/>
                  </a:lnTo>
                </a:path>
                <a:path w="237490" h="745489">
                  <a:moveTo>
                    <a:pt x="236220" y="194310"/>
                  </a:moveTo>
                  <a:lnTo>
                    <a:pt x="236220" y="203200"/>
                  </a:lnTo>
                </a:path>
                <a:path w="237490" h="745489">
                  <a:moveTo>
                    <a:pt x="236220" y="213360"/>
                  </a:moveTo>
                  <a:lnTo>
                    <a:pt x="236220" y="223520"/>
                  </a:lnTo>
                </a:path>
                <a:path w="237490" h="745489">
                  <a:moveTo>
                    <a:pt x="236220" y="232410"/>
                  </a:moveTo>
                  <a:lnTo>
                    <a:pt x="236220" y="242570"/>
                  </a:lnTo>
                </a:path>
                <a:path w="237490" h="745489">
                  <a:moveTo>
                    <a:pt x="236220" y="252729"/>
                  </a:moveTo>
                  <a:lnTo>
                    <a:pt x="236220" y="261620"/>
                  </a:lnTo>
                </a:path>
                <a:path w="237490" h="745489">
                  <a:moveTo>
                    <a:pt x="236220" y="271779"/>
                  </a:moveTo>
                  <a:lnTo>
                    <a:pt x="236220" y="281939"/>
                  </a:lnTo>
                </a:path>
                <a:path w="237490" h="745489">
                  <a:moveTo>
                    <a:pt x="236220" y="290829"/>
                  </a:moveTo>
                  <a:lnTo>
                    <a:pt x="236220" y="300989"/>
                  </a:lnTo>
                </a:path>
                <a:path w="237490" h="745489">
                  <a:moveTo>
                    <a:pt x="236220" y="309879"/>
                  </a:moveTo>
                  <a:lnTo>
                    <a:pt x="236220" y="320039"/>
                  </a:lnTo>
                </a:path>
                <a:path w="237490" h="745489">
                  <a:moveTo>
                    <a:pt x="236220" y="330200"/>
                  </a:moveTo>
                  <a:lnTo>
                    <a:pt x="236220" y="339089"/>
                  </a:lnTo>
                </a:path>
                <a:path w="237490" h="745489">
                  <a:moveTo>
                    <a:pt x="236220" y="349250"/>
                  </a:moveTo>
                  <a:lnTo>
                    <a:pt x="236220" y="359410"/>
                  </a:lnTo>
                </a:path>
                <a:path w="237490" h="745489">
                  <a:moveTo>
                    <a:pt x="236220" y="368300"/>
                  </a:moveTo>
                  <a:lnTo>
                    <a:pt x="236220" y="378460"/>
                  </a:lnTo>
                </a:path>
                <a:path w="237490" h="745489">
                  <a:moveTo>
                    <a:pt x="236220" y="388620"/>
                  </a:moveTo>
                  <a:lnTo>
                    <a:pt x="236220" y="397510"/>
                  </a:lnTo>
                </a:path>
                <a:path w="237490" h="745489">
                  <a:moveTo>
                    <a:pt x="236220" y="407670"/>
                  </a:moveTo>
                  <a:lnTo>
                    <a:pt x="237489" y="417829"/>
                  </a:lnTo>
                </a:path>
                <a:path w="237490" h="745489">
                  <a:moveTo>
                    <a:pt x="237489" y="426720"/>
                  </a:moveTo>
                  <a:lnTo>
                    <a:pt x="237489" y="436879"/>
                  </a:lnTo>
                </a:path>
                <a:path w="237490" h="745489">
                  <a:moveTo>
                    <a:pt x="237489" y="447039"/>
                  </a:moveTo>
                  <a:lnTo>
                    <a:pt x="237489" y="455929"/>
                  </a:lnTo>
                </a:path>
                <a:path w="237490" h="745489">
                  <a:moveTo>
                    <a:pt x="237489" y="466089"/>
                  </a:moveTo>
                  <a:lnTo>
                    <a:pt x="237489" y="474979"/>
                  </a:lnTo>
                </a:path>
                <a:path w="237490" h="745489">
                  <a:moveTo>
                    <a:pt x="237489" y="485139"/>
                  </a:moveTo>
                  <a:lnTo>
                    <a:pt x="237489" y="494029"/>
                  </a:lnTo>
                </a:path>
                <a:path w="237490" h="745489">
                  <a:moveTo>
                    <a:pt x="237489" y="504189"/>
                  </a:moveTo>
                  <a:lnTo>
                    <a:pt x="237489" y="514350"/>
                  </a:lnTo>
                </a:path>
                <a:path w="237490" h="745489">
                  <a:moveTo>
                    <a:pt x="237489" y="523239"/>
                  </a:moveTo>
                  <a:lnTo>
                    <a:pt x="237489" y="533400"/>
                  </a:lnTo>
                </a:path>
                <a:path w="237490" h="745489">
                  <a:moveTo>
                    <a:pt x="237489" y="543560"/>
                  </a:moveTo>
                  <a:lnTo>
                    <a:pt x="237489" y="552450"/>
                  </a:lnTo>
                </a:path>
                <a:path w="237490" h="745489">
                  <a:moveTo>
                    <a:pt x="237489" y="562610"/>
                  </a:moveTo>
                  <a:lnTo>
                    <a:pt x="237489" y="572770"/>
                  </a:lnTo>
                </a:path>
                <a:path w="237490" h="745489">
                  <a:moveTo>
                    <a:pt x="237489" y="581660"/>
                  </a:moveTo>
                  <a:lnTo>
                    <a:pt x="237489" y="591820"/>
                  </a:lnTo>
                </a:path>
                <a:path w="237490" h="745489">
                  <a:moveTo>
                    <a:pt x="237489" y="601979"/>
                  </a:moveTo>
                  <a:lnTo>
                    <a:pt x="237489" y="610870"/>
                  </a:lnTo>
                </a:path>
                <a:path w="237490" h="745489">
                  <a:moveTo>
                    <a:pt x="237489" y="621029"/>
                  </a:moveTo>
                  <a:lnTo>
                    <a:pt x="237489" y="631189"/>
                  </a:lnTo>
                </a:path>
                <a:path w="237490" h="745489">
                  <a:moveTo>
                    <a:pt x="237489" y="640079"/>
                  </a:moveTo>
                  <a:lnTo>
                    <a:pt x="237489" y="650239"/>
                  </a:lnTo>
                </a:path>
                <a:path w="237490" h="745489">
                  <a:moveTo>
                    <a:pt x="237489" y="660400"/>
                  </a:moveTo>
                  <a:lnTo>
                    <a:pt x="237489" y="669289"/>
                  </a:lnTo>
                </a:path>
                <a:path w="237490" h="745489">
                  <a:moveTo>
                    <a:pt x="237489" y="679450"/>
                  </a:moveTo>
                  <a:lnTo>
                    <a:pt x="237489" y="688339"/>
                  </a:lnTo>
                </a:path>
                <a:path w="237490" h="745489">
                  <a:moveTo>
                    <a:pt x="237489" y="698500"/>
                  </a:moveTo>
                  <a:lnTo>
                    <a:pt x="237489" y="708660"/>
                  </a:lnTo>
                </a:path>
                <a:path w="237490" h="745489">
                  <a:moveTo>
                    <a:pt x="237489" y="717550"/>
                  </a:moveTo>
                  <a:lnTo>
                    <a:pt x="237489" y="727710"/>
                  </a:lnTo>
                </a:path>
                <a:path w="237490" h="745489">
                  <a:moveTo>
                    <a:pt x="237489" y="737870"/>
                  </a:moveTo>
                  <a:lnTo>
                    <a:pt x="237489" y="745489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1010" y="295655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3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11620" y="2216149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160"/>
                  </a:lnTo>
                </a:path>
                <a:path h="106680">
                  <a:moveTo>
                    <a:pt x="0" y="19050"/>
                  </a:moveTo>
                  <a:lnTo>
                    <a:pt x="0" y="29210"/>
                  </a:lnTo>
                </a:path>
                <a:path h="106680">
                  <a:moveTo>
                    <a:pt x="0" y="39370"/>
                  </a:moveTo>
                  <a:lnTo>
                    <a:pt x="0" y="48260"/>
                  </a:lnTo>
                </a:path>
                <a:path h="106680">
                  <a:moveTo>
                    <a:pt x="0" y="58420"/>
                  </a:moveTo>
                  <a:lnTo>
                    <a:pt x="0" y="68579"/>
                  </a:lnTo>
                </a:path>
                <a:path h="106680">
                  <a:moveTo>
                    <a:pt x="0" y="77470"/>
                  </a:moveTo>
                  <a:lnTo>
                    <a:pt x="0" y="87629"/>
                  </a:lnTo>
                </a:path>
                <a:path h="106680">
                  <a:moveTo>
                    <a:pt x="0" y="97789"/>
                  </a:moveTo>
                  <a:lnTo>
                    <a:pt x="0" y="106679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69920" y="2343150"/>
            <a:ext cx="782320" cy="82041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241935" marR="66040" indent="-168910">
              <a:lnSpc>
                <a:spcPct val="100000"/>
              </a:lnSpc>
            </a:pPr>
            <a:r>
              <a:rPr sz="900" spc="-15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d</a:t>
            </a:r>
            <a:r>
              <a:rPr sz="900" spc="5" dirty="0">
                <a:latin typeface="Times New Roman"/>
                <a:cs typeface="Times New Roman"/>
              </a:rPr>
              <a:t>d</a:t>
            </a:r>
            <a:r>
              <a:rPr sz="900" spc="-5" dirty="0">
                <a:latin typeface="Times New Roman"/>
                <a:cs typeface="Times New Roman"/>
              </a:rPr>
              <a:t>i</a:t>
            </a:r>
            <a:r>
              <a:rPr sz="900" spc="5" dirty="0">
                <a:latin typeface="Times New Roman"/>
                <a:cs typeface="Times New Roman"/>
              </a:rPr>
              <a:t>n</a:t>
            </a:r>
            <a:r>
              <a:rPr sz="900" dirty="0">
                <a:latin typeface="Times New Roman"/>
                <a:cs typeface="Times New Roman"/>
              </a:rPr>
              <a:t>g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P</a:t>
            </a:r>
            <a:r>
              <a:rPr sz="900" spc="-5" dirty="0">
                <a:latin typeface="Times New Roman"/>
                <a:cs typeface="Times New Roman"/>
              </a:rPr>
              <a:t>il</a:t>
            </a:r>
            <a:r>
              <a:rPr sz="900" spc="5" dirty="0">
                <a:latin typeface="Times New Roman"/>
                <a:cs typeface="Times New Roman"/>
              </a:rPr>
              <a:t>o</a:t>
            </a:r>
            <a:r>
              <a:rPr sz="900" spc="-5" dirty="0">
                <a:latin typeface="Times New Roman"/>
                <a:cs typeface="Times New Roman"/>
              </a:rPr>
              <a:t>ts  C(n)&amp;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IFFT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95575" y="2542539"/>
            <a:ext cx="476884" cy="193040"/>
            <a:chOff x="2695575" y="2542539"/>
            <a:chExt cx="476884" cy="193040"/>
          </a:xfrm>
        </p:grpSpPr>
        <p:sp>
          <p:nvSpPr>
            <p:cNvPr id="25" name="object 25"/>
            <p:cNvSpPr/>
            <p:nvPr/>
          </p:nvSpPr>
          <p:spPr>
            <a:xfrm>
              <a:off x="2700019" y="2579369"/>
              <a:ext cx="401320" cy="1270"/>
            </a:xfrm>
            <a:custGeom>
              <a:avLst/>
              <a:gdLst/>
              <a:ahLst/>
              <a:cxnLst/>
              <a:rect l="l" t="t" r="r" b="b"/>
              <a:pathLst>
                <a:path w="401319" h="1269">
                  <a:moveTo>
                    <a:pt x="0" y="0"/>
                  </a:moveTo>
                  <a:lnTo>
                    <a:pt x="401319" y="1269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6259" y="254253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3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0019" y="2697479"/>
              <a:ext cx="401320" cy="1270"/>
            </a:xfrm>
            <a:custGeom>
              <a:avLst/>
              <a:gdLst/>
              <a:ahLst/>
              <a:cxnLst/>
              <a:rect l="l" t="t" r="r" b="b"/>
              <a:pathLst>
                <a:path w="401319" h="1269">
                  <a:moveTo>
                    <a:pt x="0" y="0"/>
                  </a:moveTo>
                  <a:lnTo>
                    <a:pt x="401319" y="127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6259" y="266064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29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700020" y="2781300"/>
            <a:ext cx="472440" cy="306070"/>
            <a:chOff x="2700020" y="2781300"/>
            <a:chExt cx="472440" cy="306070"/>
          </a:xfrm>
        </p:grpSpPr>
        <p:sp>
          <p:nvSpPr>
            <p:cNvPr id="30" name="object 30"/>
            <p:cNvSpPr/>
            <p:nvPr/>
          </p:nvSpPr>
          <p:spPr>
            <a:xfrm>
              <a:off x="2700020" y="3049270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19">
                  <a:moveTo>
                    <a:pt x="0" y="0"/>
                  </a:moveTo>
                  <a:lnTo>
                    <a:pt x="401319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6260" y="30111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6240" y="2781300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29210"/>
                  </a:lnTo>
                </a:path>
                <a:path h="199389">
                  <a:moveTo>
                    <a:pt x="0" y="57150"/>
                  </a:moveTo>
                  <a:lnTo>
                    <a:pt x="0" y="86360"/>
                  </a:lnTo>
                </a:path>
                <a:path h="199389">
                  <a:moveTo>
                    <a:pt x="0" y="114300"/>
                  </a:moveTo>
                  <a:lnTo>
                    <a:pt x="0" y="142239"/>
                  </a:lnTo>
                </a:path>
                <a:path h="199389">
                  <a:moveTo>
                    <a:pt x="0" y="171450"/>
                  </a:moveTo>
                  <a:lnTo>
                    <a:pt x="0" y="199389"/>
                  </a:lnTo>
                </a:path>
              </a:pathLst>
            </a:custGeom>
            <a:ln w="279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417059" y="2216150"/>
            <a:ext cx="875030" cy="1024890"/>
            <a:chOff x="4417059" y="2216150"/>
            <a:chExt cx="875030" cy="1024890"/>
          </a:xfrm>
        </p:grpSpPr>
        <p:sp>
          <p:nvSpPr>
            <p:cNvPr id="34" name="object 34"/>
            <p:cNvSpPr/>
            <p:nvPr/>
          </p:nvSpPr>
          <p:spPr>
            <a:xfrm>
              <a:off x="4979669" y="2790190"/>
              <a:ext cx="242570" cy="2540"/>
            </a:xfrm>
            <a:custGeom>
              <a:avLst/>
              <a:gdLst/>
              <a:ahLst/>
              <a:cxnLst/>
              <a:rect l="l" t="t" r="r" b="b"/>
              <a:pathLst>
                <a:path w="242570" h="2539">
                  <a:moveTo>
                    <a:pt x="0" y="0"/>
                  </a:moveTo>
                  <a:lnTo>
                    <a:pt x="242569" y="2539"/>
                  </a:lnTo>
                </a:path>
              </a:pathLst>
            </a:custGeom>
            <a:ln w="88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17159" y="275463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0" y="0"/>
                  </a:moveTo>
                  <a:lnTo>
                    <a:pt x="0" y="7493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17059" y="2216150"/>
              <a:ext cx="577850" cy="1024890"/>
            </a:xfrm>
            <a:custGeom>
              <a:avLst/>
              <a:gdLst/>
              <a:ahLst/>
              <a:cxnLst/>
              <a:rect l="l" t="t" r="r" b="b"/>
              <a:pathLst>
                <a:path w="577850" h="1024889">
                  <a:moveTo>
                    <a:pt x="577850" y="0"/>
                  </a:moveTo>
                  <a:lnTo>
                    <a:pt x="0" y="0"/>
                  </a:lnTo>
                  <a:lnTo>
                    <a:pt x="0" y="1024889"/>
                  </a:lnTo>
                  <a:lnTo>
                    <a:pt x="289560" y="1024889"/>
                  </a:lnTo>
                  <a:lnTo>
                    <a:pt x="577850" y="1024889"/>
                  </a:lnTo>
                  <a:lnTo>
                    <a:pt x="577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17059" y="2216150"/>
            <a:ext cx="577850" cy="10248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35255" marR="109220" indent="-17780">
              <a:lnSpc>
                <a:spcPct val="100000"/>
              </a:lnSpc>
              <a:spcBef>
                <a:spcPts val="730"/>
              </a:spcBef>
            </a:pPr>
            <a:r>
              <a:rPr sz="900" spc="-2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dd</a:t>
            </a:r>
            <a:r>
              <a:rPr sz="900" spc="-5" dirty="0">
                <a:latin typeface="Times New Roman"/>
                <a:cs typeface="Times New Roman"/>
              </a:rPr>
              <a:t>ing  </a:t>
            </a:r>
            <a:r>
              <a:rPr sz="900" spc="-10" dirty="0">
                <a:latin typeface="Times New Roman"/>
                <a:cs typeface="Times New Roman"/>
              </a:rPr>
              <a:t>Cyclic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Prefix </a:t>
            </a:r>
            <a:r>
              <a:rPr sz="900" dirty="0">
                <a:latin typeface="Times New Roman"/>
                <a:cs typeface="Times New Roman"/>
              </a:rPr>
              <a:t> &amp;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P/S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46525" y="2523489"/>
            <a:ext cx="475615" cy="544830"/>
            <a:chOff x="3946525" y="2523489"/>
            <a:chExt cx="475615" cy="544830"/>
          </a:xfrm>
        </p:grpSpPr>
        <p:sp>
          <p:nvSpPr>
            <p:cNvPr id="39" name="object 39"/>
            <p:cNvSpPr/>
            <p:nvPr/>
          </p:nvSpPr>
          <p:spPr>
            <a:xfrm>
              <a:off x="3950969" y="3030219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0" y="0"/>
                  </a:moveTo>
                  <a:lnTo>
                    <a:pt x="401319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47209" y="299211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50969" y="2560319"/>
              <a:ext cx="401320" cy="1270"/>
            </a:xfrm>
            <a:custGeom>
              <a:avLst/>
              <a:gdLst/>
              <a:ahLst/>
              <a:cxnLst/>
              <a:rect l="l" t="t" r="r" b="b"/>
              <a:pathLst>
                <a:path w="401320" h="1269">
                  <a:moveTo>
                    <a:pt x="0" y="0"/>
                  </a:moveTo>
                  <a:lnTo>
                    <a:pt x="401319" y="1269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7209" y="252348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0" y="0"/>
                  </a:moveTo>
                  <a:lnTo>
                    <a:pt x="0" y="7493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50969" y="2678429"/>
              <a:ext cx="401320" cy="1270"/>
            </a:xfrm>
            <a:custGeom>
              <a:avLst/>
              <a:gdLst/>
              <a:ahLst/>
              <a:cxnLst/>
              <a:rect l="l" t="t" r="r" b="b"/>
              <a:pathLst>
                <a:path w="401320" h="1269">
                  <a:moveTo>
                    <a:pt x="0" y="0"/>
                  </a:moveTo>
                  <a:lnTo>
                    <a:pt x="401319" y="127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7209" y="264159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0" y="0"/>
                  </a:moveTo>
                  <a:lnTo>
                    <a:pt x="0" y="74929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7190" y="2762249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29210"/>
                  </a:lnTo>
                </a:path>
                <a:path h="199389">
                  <a:moveTo>
                    <a:pt x="0" y="57150"/>
                  </a:moveTo>
                  <a:lnTo>
                    <a:pt x="0" y="85089"/>
                  </a:lnTo>
                </a:path>
                <a:path h="199389">
                  <a:moveTo>
                    <a:pt x="0" y="114300"/>
                  </a:moveTo>
                  <a:lnTo>
                    <a:pt x="0" y="142239"/>
                  </a:lnTo>
                </a:path>
                <a:path h="199389">
                  <a:moveTo>
                    <a:pt x="0" y="171450"/>
                  </a:moveTo>
                  <a:lnTo>
                    <a:pt x="0" y="199389"/>
                  </a:lnTo>
                </a:path>
              </a:pathLst>
            </a:custGeom>
            <a:ln w="279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92090" y="2617470"/>
            <a:ext cx="596900" cy="2882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600"/>
              </a:spcBef>
            </a:pPr>
            <a:r>
              <a:rPr sz="900" spc="-10" dirty="0">
                <a:latin typeface="Times New Roman"/>
                <a:cs typeface="Times New Roman"/>
              </a:rPr>
              <a:t>DAC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36139" y="2331720"/>
            <a:ext cx="563880" cy="8216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04139" marR="95250" indent="3175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Signal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M</a:t>
            </a:r>
            <a:r>
              <a:rPr sz="900" spc="-1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per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95475" y="2527300"/>
            <a:ext cx="243204" cy="193040"/>
            <a:chOff x="1895475" y="2527300"/>
            <a:chExt cx="243204" cy="193040"/>
          </a:xfrm>
        </p:grpSpPr>
        <p:sp>
          <p:nvSpPr>
            <p:cNvPr id="49" name="object 49"/>
            <p:cNvSpPr/>
            <p:nvPr/>
          </p:nvSpPr>
          <p:spPr>
            <a:xfrm>
              <a:off x="1899919" y="2565400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62479" y="2527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99919" y="2682239"/>
              <a:ext cx="167640" cy="1270"/>
            </a:xfrm>
            <a:custGeom>
              <a:avLst/>
              <a:gdLst/>
              <a:ahLst/>
              <a:cxnLst/>
              <a:rect l="l" t="t" r="r" b="b"/>
              <a:pathLst>
                <a:path w="167639" h="1269">
                  <a:moveTo>
                    <a:pt x="167640" y="0"/>
                  </a:moveTo>
                  <a:lnTo>
                    <a:pt x="0" y="127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62479" y="264541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899920" y="2766060"/>
            <a:ext cx="238760" cy="306070"/>
            <a:chOff x="1899920" y="2766060"/>
            <a:chExt cx="238760" cy="306070"/>
          </a:xfrm>
        </p:grpSpPr>
        <p:sp>
          <p:nvSpPr>
            <p:cNvPr id="54" name="object 54"/>
            <p:cNvSpPr/>
            <p:nvPr/>
          </p:nvSpPr>
          <p:spPr>
            <a:xfrm>
              <a:off x="1899920" y="3034030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62480" y="29959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19300" y="2766060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29210"/>
                  </a:lnTo>
                </a:path>
                <a:path h="199389">
                  <a:moveTo>
                    <a:pt x="0" y="57150"/>
                  </a:moveTo>
                  <a:lnTo>
                    <a:pt x="0" y="86360"/>
                  </a:lnTo>
                </a:path>
                <a:path h="199389">
                  <a:moveTo>
                    <a:pt x="0" y="114300"/>
                  </a:moveTo>
                  <a:lnTo>
                    <a:pt x="0" y="142239"/>
                  </a:lnTo>
                </a:path>
                <a:path h="199389">
                  <a:moveTo>
                    <a:pt x="0" y="171450"/>
                  </a:moveTo>
                  <a:lnTo>
                    <a:pt x="0" y="199389"/>
                  </a:lnTo>
                </a:path>
              </a:pathLst>
            </a:custGeom>
            <a:ln w="279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436767" y="2419757"/>
            <a:ext cx="295275" cy="386715"/>
            <a:chOff x="6436767" y="2419757"/>
            <a:chExt cx="295275" cy="386715"/>
          </a:xfrm>
        </p:grpSpPr>
        <p:sp>
          <p:nvSpPr>
            <p:cNvPr id="58" name="object 58"/>
            <p:cNvSpPr/>
            <p:nvPr/>
          </p:nvSpPr>
          <p:spPr>
            <a:xfrm>
              <a:off x="6441439" y="2424430"/>
              <a:ext cx="285750" cy="377190"/>
            </a:xfrm>
            <a:custGeom>
              <a:avLst/>
              <a:gdLst/>
              <a:ahLst/>
              <a:cxnLst/>
              <a:rect l="l" t="t" r="r" b="b"/>
              <a:pathLst>
                <a:path w="285750" h="377189">
                  <a:moveTo>
                    <a:pt x="147319" y="140970"/>
                  </a:moveTo>
                  <a:lnTo>
                    <a:pt x="148589" y="377190"/>
                  </a:lnTo>
                </a:path>
                <a:path w="285750" h="377189">
                  <a:moveTo>
                    <a:pt x="285750" y="7620"/>
                  </a:moveTo>
                  <a:lnTo>
                    <a:pt x="0" y="0"/>
                  </a:lnTo>
                  <a:lnTo>
                    <a:pt x="149860" y="147320"/>
                  </a:lnTo>
                  <a:lnTo>
                    <a:pt x="285750" y="7620"/>
                  </a:lnTo>
                  <a:close/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36766" y="2419768"/>
              <a:ext cx="295275" cy="17145"/>
            </a:xfrm>
            <a:custGeom>
              <a:avLst/>
              <a:gdLst/>
              <a:ahLst/>
              <a:cxnLst/>
              <a:rect l="l" t="t" r="r" b="b"/>
              <a:pathLst>
                <a:path w="295275" h="17144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95275" h="17144">
                  <a:moveTo>
                    <a:pt x="295084" y="12280"/>
                  </a:moveTo>
                  <a:lnTo>
                    <a:pt x="293725" y="8978"/>
                  </a:lnTo>
                  <a:lnTo>
                    <a:pt x="290423" y="7620"/>
                  </a:lnTo>
                  <a:lnTo>
                    <a:pt x="287108" y="8978"/>
                  </a:lnTo>
                  <a:lnTo>
                    <a:pt x="285750" y="12280"/>
                  </a:lnTo>
                  <a:lnTo>
                    <a:pt x="287108" y="15595"/>
                  </a:lnTo>
                  <a:lnTo>
                    <a:pt x="290423" y="16954"/>
                  </a:lnTo>
                  <a:lnTo>
                    <a:pt x="293725" y="15595"/>
                  </a:lnTo>
                  <a:lnTo>
                    <a:pt x="295084" y="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945630" y="4521200"/>
            <a:ext cx="282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(t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64260" y="4442460"/>
            <a:ext cx="489584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i="1" spc="-360" dirty="0">
                <a:latin typeface="Times New Roman"/>
                <a:cs typeface="Times New Roman"/>
              </a:rPr>
              <a:t>S</a:t>
            </a:r>
            <a:r>
              <a:rPr sz="2025" spc="135" baseline="16460" dirty="0">
                <a:latin typeface="Times New Roman"/>
                <a:cs typeface="Times New Roman"/>
              </a:rPr>
              <a:t>ˆ</a:t>
            </a:r>
            <a:r>
              <a:rPr sz="2025" spc="120" baseline="1646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(</a:t>
            </a:r>
            <a:r>
              <a:rPr sz="1350" i="1" spc="254" dirty="0">
                <a:latin typeface="Times New Roman"/>
                <a:cs typeface="Times New Roman"/>
              </a:rPr>
              <a:t>k</a:t>
            </a:r>
            <a:r>
              <a:rPr sz="1350" spc="90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31619" y="4522470"/>
            <a:ext cx="360680" cy="8178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P/S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68069" y="4950459"/>
            <a:ext cx="471170" cy="74930"/>
            <a:chOff x="1068069" y="4950459"/>
            <a:chExt cx="471170" cy="74930"/>
          </a:xfrm>
        </p:grpSpPr>
        <p:sp>
          <p:nvSpPr>
            <p:cNvPr id="64" name="object 64"/>
            <p:cNvSpPr/>
            <p:nvPr/>
          </p:nvSpPr>
          <p:spPr>
            <a:xfrm>
              <a:off x="1139189" y="4987289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68069" y="495045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6829"/>
                  </a:lnTo>
                  <a:lnTo>
                    <a:pt x="762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070600" y="4381500"/>
            <a:ext cx="774065" cy="582930"/>
            <a:chOff x="6070600" y="4381500"/>
            <a:chExt cx="774065" cy="582930"/>
          </a:xfrm>
        </p:grpSpPr>
        <p:sp>
          <p:nvSpPr>
            <p:cNvPr id="67" name="object 67"/>
            <p:cNvSpPr/>
            <p:nvPr/>
          </p:nvSpPr>
          <p:spPr>
            <a:xfrm>
              <a:off x="6070600" y="4721859"/>
              <a:ext cx="483870" cy="237490"/>
            </a:xfrm>
            <a:custGeom>
              <a:avLst/>
              <a:gdLst/>
              <a:ahLst/>
              <a:cxnLst/>
              <a:rect l="l" t="t" r="r" b="b"/>
              <a:pathLst>
                <a:path w="483870" h="237489">
                  <a:moveTo>
                    <a:pt x="0" y="237489"/>
                  </a:moveTo>
                  <a:lnTo>
                    <a:pt x="476250" y="237489"/>
                  </a:lnTo>
                </a:path>
                <a:path w="483870" h="237489">
                  <a:moveTo>
                    <a:pt x="482600" y="0"/>
                  </a:moveTo>
                  <a:lnTo>
                    <a:pt x="483870" y="236219"/>
                  </a:lnTo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3530" y="4381500"/>
              <a:ext cx="191135" cy="35306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405879" y="4580889"/>
              <a:ext cx="287020" cy="146050"/>
            </a:xfrm>
            <a:custGeom>
              <a:avLst/>
              <a:gdLst/>
              <a:ahLst/>
              <a:cxnLst/>
              <a:rect l="l" t="t" r="r" b="b"/>
              <a:pathLst>
                <a:path w="287020" h="146050">
                  <a:moveTo>
                    <a:pt x="287020" y="7620"/>
                  </a:moveTo>
                  <a:lnTo>
                    <a:pt x="0" y="0"/>
                  </a:lnTo>
                  <a:lnTo>
                    <a:pt x="151129" y="146050"/>
                  </a:lnTo>
                  <a:lnTo>
                    <a:pt x="287020" y="7620"/>
                  </a:lnTo>
                  <a:close/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01206" y="4576228"/>
              <a:ext cx="296545" cy="17145"/>
            </a:xfrm>
            <a:custGeom>
              <a:avLst/>
              <a:gdLst/>
              <a:ahLst/>
              <a:cxnLst/>
              <a:rect l="l" t="t" r="r" b="b"/>
              <a:pathLst>
                <a:path w="296545" h="1714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96545" h="17145">
                  <a:moveTo>
                    <a:pt x="296354" y="12280"/>
                  </a:moveTo>
                  <a:lnTo>
                    <a:pt x="294995" y="8978"/>
                  </a:lnTo>
                  <a:lnTo>
                    <a:pt x="291693" y="7620"/>
                  </a:lnTo>
                  <a:lnTo>
                    <a:pt x="288378" y="8978"/>
                  </a:lnTo>
                  <a:lnTo>
                    <a:pt x="287020" y="12280"/>
                  </a:lnTo>
                  <a:lnTo>
                    <a:pt x="288378" y="15595"/>
                  </a:lnTo>
                  <a:lnTo>
                    <a:pt x="291693" y="16954"/>
                  </a:lnTo>
                  <a:lnTo>
                    <a:pt x="294995" y="15595"/>
                  </a:lnTo>
                  <a:lnTo>
                    <a:pt x="296354" y="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915920" y="4418329"/>
            <a:ext cx="37147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110" dirty="0">
                <a:latin typeface="Times New Roman"/>
                <a:cs typeface="Times New Roman"/>
              </a:rPr>
              <a:t>R</a:t>
            </a:r>
            <a:r>
              <a:rPr sz="1350" spc="65" dirty="0">
                <a:latin typeface="Times New Roman"/>
                <a:cs typeface="Times New Roman"/>
              </a:rPr>
              <a:t>(</a:t>
            </a:r>
            <a:r>
              <a:rPr sz="1350" i="1" spc="170" dirty="0">
                <a:latin typeface="Times New Roman"/>
                <a:cs typeface="Times New Roman"/>
              </a:rPr>
              <a:t>k</a:t>
            </a:r>
            <a:r>
              <a:rPr sz="1350" spc="40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50259" y="4522470"/>
            <a:ext cx="783590" cy="8191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FFT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60009" y="4970779"/>
            <a:ext cx="318135" cy="74930"/>
            <a:chOff x="5160009" y="4970779"/>
            <a:chExt cx="318135" cy="74930"/>
          </a:xfrm>
        </p:grpSpPr>
        <p:sp>
          <p:nvSpPr>
            <p:cNvPr id="74" name="object 74"/>
            <p:cNvSpPr/>
            <p:nvPr/>
          </p:nvSpPr>
          <p:spPr>
            <a:xfrm>
              <a:off x="5231129" y="5005069"/>
              <a:ext cx="242570" cy="2540"/>
            </a:xfrm>
            <a:custGeom>
              <a:avLst/>
              <a:gdLst/>
              <a:ahLst/>
              <a:cxnLst/>
              <a:rect l="l" t="t" r="r" b="b"/>
              <a:pathLst>
                <a:path w="242570" h="2539">
                  <a:moveTo>
                    <a:pt x="242570" y="0"/>
                  </a:moveTo>
                  <a:lnTo>
                    <a:pt x="0" y="2539"/>
                  </a:lnTo>
                </a:path>
              </a:pathLst>
            </a:custGeom>
            <a:ln w="88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60009" y="497077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8100"/>
                  </a:lnTo>
                  <a:lnTo>
                    <a:pt x="7620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2879089" y="4758690"/>
            <a:ext cx="476884" cy="193040"/>
            <a:chOff x="2879089" y="4758690"/>
            <a:chExt cx="476884" cy="193040"/>
          </a:xfrm>
        </p:grpSpPr>
        <p:sp>
          <p:nvSpPr>
            <p:cNvPr id="77" name="object 77"/>
            <p:cNvSpPr/>
            <p:nvPr/>
          </p:nvSpPr>
          <p:spPr>
            <a:xfrm>
              <a:off x="2950209" y="4795520"/>
              <a:ext cx="401320" cy="1270"/>
            </a:xfrm>
            <a:custGeom>
              <a:avLst/>
              <a:gdLst/>
              <a:ahLst/>
              <a:cxnLst/>
              <a:rect l="l" t="t" r="r" b="b"/>
              <a:pathLst>
                <a:path w="401320" h="1270">
                  <a:moveTo>
                    <a:pt x="401319" y="0"/>
                  </a:moveTo>
                  <a:lnTo>
                    <a:pt x="0" y="1269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79089" y="475869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8100"/>
                  </a:lnTo>
                  <a:lnTo>
                    <a:pt x="7620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50209" y="4913630"/>
              <a:ext cx="401320" cy="1270"/>
            </a:xfrm>
            <a:custGeom>
              <a:avLst/>
              <a:gdLst/>
              <a:ahLst/>
              <a:cxnLst/>
              <a:rect l="l" t="t" r="r" b="b"/>
              <a:pathLst>
                <a:path w="401320" h="1270">
                  <a:moveTo>
                    <a:pt x="401319" y="0"/>
                  </a:moveTo>
                  <a:lnTo>
                    <a:pt x="0" y="127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79089" y="48768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8100"/>
                  </a:lnTo>
                  <a:lnTo>
                    <a:pt x="7620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2879089" y="4997450"/>
            <a:ext cx="472440" cy="306070"/>
            <a:chOff x="2879089" y="4997450"/>
            <a:chExt cx="472440" cy="306070"/>
          </a:xfrm>
        </p:grpSpPr>
        <p:sp>
          <p:nvSpPr>
            <p:cNvPr id="82" name="object 82"/>
            <p:cNvSpPr/>
            <p:nvPr/>
          </p:nvSpPr>
          <p:spPr>
            <a:xfrm>
              <a:off x="2950209" y="5265420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40131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9089" y="522732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15309" y="4997450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29210"/>
                  </a:lnTo>
                </a:path>
                <a:path h="199389">
                  <a:moveTo>
                    <a:pt x="0" y="57150"/>
                  </a:moveTo>
                  <a:lnTo>
                    <a:pt x="0" y="86360"/>
                  </a:lnTo>
                </a:path>
                <a:path h="199389">
                  <a:moveTo>
                    <a:pt x="0" y="114300"/>
                  </a:moveTo>
                  <a:lnTo>
                    <a:pt x="0" y="142239"/>
                  </a:lnTo>
                </a:path>
                <a:path h="199389">
                  <a:moveTo>
                    <a:pt x="0" y="171450"/>
                  </a:moveTo>
                  <a:lnTo>
                    <a:pt x="0" y="199389"/>
                  </a:lnTo>
                </a:path>
              </a:pathLst>
            </a:custGeom>
            <a:ln w="279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4597400" y="4413250"/>
            <a:ext cx="577850" cy="1024890"/>
          </a:xfrm>
          <a:custGeom>
            <a:avLst/>
            <a:gdLst/>
            <a:ahLst/>
            <a:cxnLst/>
            <a:rect l="l" t="t" r="r" b="b"/>
            <a:pathLst>
              <a:path w="577850" h="1024889">
                <a:moveTo>
                  <a:pt x="577850" y="0"/>
                </a:moveTo>
                <a:lnTo>
                  <a:pt x="0" y="0"/>
                </a:lnTo>
                <a:lnTo>
                  <a:pt x="0" y="1024890"/>
                </a:lnTo>
                <a:lnTo>
                  <a:pt x="288289" y="1024890"/>
                </a:lnTo>
                <a:lnTo>
                  <a:pt x="577850" y="1024890"/>
                </a:lnTo>
                <a:lnTo>
                  <a:pt x="5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32579" y="52070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32580" y="4737100"/>
            <a:ext cx="74930" cy="194310"/>
          </a:xfrm>
          <a:custGeom>
            <a:avLst/>
            <a:gdLst/>
            <a:ahLst/>
            <a:cxnLst/>
            <a:rect l="l" t="t" r="r" b="b"/>
            <a:pathLst>
              <a:path w="74929" h="194310">
                <a:moveTo>
                  <a:pt x="74930" y="118110"/>
                </a:moveTo>
                <a:lnTo>
                  <a:pt x="0" y="156210"/>
                </a:lnTo>
                <a:lnTo>
                  <a:pt x="74930" y="194310"/>
                </a:lnTo>
                <a:lnTo>
                  <a:pt x="74930" y="118110"/>
                </a:lnTo>
                <a:close/>
              </a:path>
              <a:path w="74929" h="19431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66259" y="4977129"/>
            <a:ext cx="1270" cy="199390"/>
          </a:xfrm>
          <a:custGeom>
            <a:avLst/>
            <a:gdLst/>
            <a:ahLst/>
            <a:cxnLst/>
            <a:rect l="l" t="t" r="r" b="b"/>
            <a:pathLst>
              <a:path w="1270" h="199389">
                <a:moveTo>
                  <a:pt x="1269" y="0"/>
                </a:moveTo>
                <a:lnTo>
                  <a:pt x="1269" y="27940"/>
                </a:lnTo>
              </a:path>
              <a:path w="1270" h="199389">
                <a:moveTo>
                  <a:pt x="1269" y="57150"/>
                </a:moveTo>
                <a:lnTo>
                  <a:pt x="1269" y="85090"/>
                </a:lnTo>
              </a:path>
              <a:path w="1270" h="199389">
                <a:moveTo>
                  <a:pt x="0" y="113030"/>
                </a:moveTo>
                <a:lnTo>
                  <a:pt x="0" y="142240"/>
                </a:lnTo>
              </a:path>
              <a:path w="1270" h="199389">
                <a:moveTo>
                  <a:pt x="0" y="170180"/>
                </a:moveTo>
                <a:lnTo>
                  <a:pt x="0" y="199390"/>
                </a:lnTo>
              </a:path>
            </a:pathLst>
          </a:custGeom>
          <a:ln w="279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73700" y="4833620"/>
            <a:ext cx="594360" cy="2882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600"/>
              </a:spcBef>
            </a:pPr>
            <a:r>
              <a:rPr sz="900" spc="-10" dirty="0">
                <a:latin typeface="Times New Roman"/>
                <a:cs typeface="Times New Roman"/>
              </a:rPr>
              <a:t>ADC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28520" y="4522470"/>
            <a:ext cx="750570" cy="8191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38430" marR="130175" indent="9144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Signal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De</a:t>
            </a:r>
            <a:r>
              <a:rPr sz="900" spc="-20" dirty="0">
                <a:latin typeface="Times New Roman"/>
                <a:cs typeface="Times New Roman"/>
              </a:rPr>
              <a:t>m</a:t>
            </a:r>
            <a:r>
              <a:rPr sz="900" spc="-5" dirty="0">
                <a:latin typeface="Times New Roman"/>
                <a:cs typeface="Times New Roman"/>
              </a:rPr>
              <a:t>ap</a:t>
            </a:r>
            <a:r>
              <a:rPr sz="900" spc="5" dirty="0">
                <a:latin typeface="Times New Roman"/>
                <a:cs typeface="Times New Roman"/>
              </a:rPr>
              <a:t>p</a:t>
            </a:r>
            <a:r>
              <a:rPr sz="900" spc="-5" dirty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4193312" y="4408577"/>
          <a:ext cx="977265" cy="102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/>
                <a:gridCol w="577850"/>
              </a:tblGrid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i="1" spc="9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300" i="1" spc="9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4620" marR="91440" indent="-342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ove 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Cyclic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Prefix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&amp;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S/P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2" name="object 92"/>
          <p:cNvGrpSpPr/>
          <p:nvPr/>
        </p:nvGrpSpPr>
        <p:grpSpPr>
          <a:xfrm>
            <a:off x="1892300" y="4743450"/>
            <a:ext cx="243204" cy="193040"/>
            <a:chOff x="1892300" y="4743450"/>
            <a:chExt cx="243204" cy="193040"/>
          </a:xfrm>
        </p:grpSpPr>
        <p:sp>
          <p:nvSpPr>
            <p:cNvPr id="93" name="object 93"/>
            <p:cNvSpPr/>
            <p:nvPr/>
          </p:nvSpPr>
          <p:spPr>
            <a:xfrm>
              <a:off x="1962150" y="4781550"/>
              <a:ext cx="168910" cy="0"/>
            </a:xfrm>
            <a:custGeom>
              <a:avLst/>
              <a:gdLst/>
              <a:ahLst/>
              <a:cxnLst/>
              <a:rect l="l" t="t" r="r" b="b"/>
              <a:pathLst>
                <a:path w="168910">
                  <a:moveTo>
                    <a:pt x="0" y="0"/>
                  </a:moveTo>
                  <a:lnTo>
                    <a:pt x="16891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892300" y="474345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962150" y="4898389"/>
              <a:ext cx="168910" cy="1270"/>
            </a:xfrm>
            <a:custGeom>
              <a:avLst/>
              <a:gdLst/>
              <a:ahLst/>
              <a:cxnLst/>
              <a:rect l="l" t="t" r="r" b="b"/>
              <a:pathLst>
                <a:path w="168910" h="1270">
                  <a:moveTo>
                    <a:pt x="0" y="0"/>
                  </a:moveTo>
                  <a:lnTo>
                    <a:pt x="168910" y="127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92300" y="486156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29">
                  <a:moveTo>
                    <a:pt x="74930" y="0"/>
                  </a:moveTo>
                  <a:lnTo>
                    <a:pt x="0" y="36829"/>
                  </a:lnTo>
                  <a:lnTo>
                    <a:pt x="74930" y="7492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892300" y="4982209"/>
            <a:ext cx="238760" cy="306070"/>
            <a:chOff x="1892300" y="4982209"/>
            <a:chExt cx="238760" cy="306070"/>
          </a:xfrm>
        </p:grpSpPr>
        <p:sp>
          <p:nvSpPr>
            <p:cNvPr id="98" name="object 98"/>
            <p:cNvSpPr/>
            <p:nvPr/>
          </p:nvSpPr>
          <p:spPr>
            <a:xfrm>
              <a:off x="1962150" y="5250179"/>
              <a:ext cx="168910" cy="0"/>
            </a:xfrm>
            <a:custGeom>
              <a:avLst/>
              <a:gdLst/>
              <a:ahLst/>
              <a:cxnLst/>
              <a:rect l="l" t="t" r="r" b="b"/>
              <a:pathLst>
                <a:path w="168910">
                  <a:moveTo>
                    <a:pt x="0" y="0"/>
                  </a:moveTo>
                  <a:lnTo>
                    <a:pt x="168910" y="0"/>
                  </a:lnTo>
                </a:path>
              </a:pathLst>
            </a:custGeom>
            <a:ln w="8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92300" y="521207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11679" y="4982209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29209"/>
                  </a:lnTo>
                </a:path>
                <a:path h="199389">
                  <a:moveTo>
                    <a:pt x="0" y="57150"/>
                  </a:moveTo>
                  <a:lnTo>
                    <a:pt x="0" y="86359"/>
                  </a:lnTo>
                </a:path>
                <a:path h="199389">
                  <a:moveTo>
                    <a:pt x="0" y="114300"/>
                  </a:moveTo>
                  <a:lnTo>
                    <a:pt x="0" y="142239"/>
                  </a:lnTo>
                </a:path>
                <a:path h="199389">
                  <a:moveTo>
                    <a:pt x="0" y="171450"/>
                  </a:moveTo>
                  <a:lnTo>
                    <a:pt x="0" y="199389"/>
                  </a:lnTo>
                </a:path>
              </a:pathLst>
            </a:custGeom>
            <a:ln w="279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6362700" y="3872229"/>
            <a:ext cx="546100" cy="454659"/>
            <a:chOff x="6362700" y="3872229"/>
            <a:chExt cx="546100" cy="454659"/>
          </a:xfrm>
        </p:grpSpPr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0777" y="4197757"/>
              <a:ext cx="137614" cy="12872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1009" y="3872229"/>
              <a:ext cx="74930" cy="29971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2700" y="4221479"/>
              <a:ext cx="387350" cy="74930"/>
            </a:xfrm>
            <a:prstGeom prst="rect">
              <a:avLst/>
            </a:prstGeom>
          </p:spPr>
        </p:pic>
      </p:grpSp>
      <p:sp>
        <p:nvSpPr>
          <p:cNvPr id="105" name="object 105"/>
          <p:cNvSpPr/>
          <p:nvPr/>
        </p:nvSpPr>
        <p:spPr>
          <a:xfrm>
            <a:off x="5599429" y="3865879"/>
            <a:ext cx="767080" cy="30480"/>
          </a:xfrm>
          <a:custGeom>
            <a:avLst/>
            <a:gdLst/>
            <a:ahLst/>
            <a:cxnLst/>
            <a:rect l="l" t="t" r="r" b="b"/>
            <a:pathLst>
              <a:path w="767079" h="30479">
                <a:moveTo>
                  <a:pt x="0" y="30480"/>
                </a:moveTo>
                <a:lnTo>
                  <a:pt x="767080" y="30480"/>
                </a:lnTo>
              </a:path>
              <a:path w="767079" h="30479">
                <a:moveTo>
                  <a:pt x="0" y="0"/>
                </a:moveTo>
                <a:lnTo>
                  <a:pt x="76708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516879" y="3359150"/>
            <a:ext cx="2060575" cy="960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0" algn="ctr">
              <a:lnSpc>
                <a:spcPts val="1185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z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(t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ts val="1785"/>
              </a:lnSpc>
              <a:tabLst>
                <a:tab pos="1503045" algn="l"/>
              </a:tabLst>
            </a:pPr>
            <a:r>
              <a:rPr sz="2400" i="1" spc="97" baseline="-31250" dirty="0">
                <a:latin typeface="Times New Roman"/>
                <a:cs typeface="Times New Roman"/>
              </a:rPr>
              <a:t>e</a:t>
            </a:r>
            <a:r>
              <a:rPr sz="2400" i="1" spc="-240" baseline="-31250" dirty="0">
                <a:latin typeface="Times New Roman"/>
                <a:cs typeface="Times New Roman"/>
              </a:rPr>
              <a:t> </a:t>
            </a:r>
            <a:r>
              <a:rPr sz="900" i="1" spc="30" dirty="0">
                <a:latin typeface="Times New Roman"/>
                <a:cs typeface="Times New Roman"/>
              </a:rPr>
              <a:t>j</a:t>
            </a:r>
            <a:r>
              <a:rPr sz="900" i="1" spc="-100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2</a:t>
            </a:r>
            <a:r>
              <a:rPr sz="950" spc="5" dirty="0">
                <a:latin typeface="Symbol"/>
                <a:cs typeface="Symbol"/>
              </a:rPr>
              <a:t></a:t>
            </a:r>
            <a:r>
              <a:rPr sz="950" spc="75" dirty="0">
                <a:latin typeface="Symbol"/>
                <a:cs typeface="Symbol"/>
              </a:rPr>
              <a:t></a:t>
            </a:r>
            <a:r>
              <a:rPr sz="950" spc="-90" dirty="0">
                <a:latin typeface="Times New Roman"/>
                <a:cs typeface="Times New Roman"/>
              </a:rPr>
              <a:t> </a:t>
            </a:r>
            <a:r>
              <a:rPr sz="975" i="1" spc="30" baseline="-21367" dirty="0">
                <a:latin typeface="Times New Roman"/>
                <a:cs typeface="Times New Roman"/>
              </a:rPr>
              <a:t>f</a:t>
            </a:r>
            <a:r>
              <a:rPr sz="975" i="1" spc="97" baseline="-21367" dirty="0">
                <a:latin typeface="Times New Roman"/>
                <a:cs typeface="Times New Roman"/>
              </a:rPr>
              <a:t> </a:t>
            </a:r>
            <a:r>
              <a:rPr sz="900" i="1" spc="30" dirty="0">
                <a:latin typeface="Times New Roman"/>
                <a:cs typeface="Times New Roman"/>
              </a:rPr>
              <a:t>n</a:t>
            </a:r>
            <a:r>
              <a:rPr sz="975" spc="60" baseline="-21367" dirty="0">
                <a:latin typeface="Times New Roman"/>
                <a:cs typeface="Times New Roman"/>
              </a:rPr>
              <a:t>0</a:t>
            </a:r>
            <a:r>
              <a:rPr sz="975" spc="104" baseline="-21367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/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i="1" spc="75" dirty="0">
                <a:latin typeface="Times New Roman"/>
                <a:cs typeface="Times New Roman"/>
              </a:rPr>
              <a:t>N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1875" spc="-390" baseline="-55555" dirty="0">
                <a:latin typeface="Symbol"/>
                <a:cs typeface="Symbol"/>
              </a:rPr>
              <a:t></a:t>
            </a:r>
            <a:r>
              <a:rPr sz="1875" baseline="-55555" dirty="0">
                <a:latin typeface="Times New Roman"/>
                <a:cs typeface="Times New Roman"/>
              </a:rPr>
              <a:t>  </a:t>
            </a:r>
            <a:r>
              <a:rPr sz="1875" spc="-89" baseline="-55555" dirty="0">
                <a:latin typeface="Times New Roman"/>
                <a:cs typeface="Times New Roman"/>
              </a:rPr>
              <a:t> </a:t>
            </a:r>
            <a:r>
              <a:rPr sz="1800" spc="-390" baseline="-57870" dirty="0">
                <a:latin typeface="Symbol"/>
                <a:cs typeface="Symbol"/>
              </a:rPr>
              <a:t></a:t>
            </a:r>
            <a:r>
              <a:rPr sz="1800" spc="-22" baseline="-57870" dirty="0">
                <a:latin typeface="Times New Roman"/>
                <a:cs typeface="Times New Roman"/>
              </a:rPr>
              <a:t> </a:t>
            </a:r>
            <a:r>
              <a:rPr sz="1875" spc="-345" baseline="-55555" dirty="0">
                <a:latin typeface="Symbol"/>
                <a:cs typeface="Symbol"/>
              </a:rPr>
              <a:t></a:t>
            </a:r>
            <a:r>
              <a:rPr sz="1875" spc="67" baseline="-55555" dirty="0">
                <a:latin typeface="Times New Roman"/>
                <a:cs typeface="Times New Roman"/>
              </a:rPr>
              <a:t> </a:t>
            </a:r>
            <a:r>
              <a:rPr sz="1800" spc="-112" baseline="-57870" dirty="0">
                <a:latin typeface="Times New Roman"/>
                <a:cs typeface="Times New Roman"/>
              </a:rPr>
              <a:t>/</a:t>
            </a:r>
            <a:r>
              <a:rPr sz="1800" spc="-202" baseline="-57870" dirty="0">
                <a:latin typeface="Times New Roman"/>
                <a:cs typeface="Times New Roman"/>
              </a:rPr>
              <a:t> </a:t>
            </a:r>
            <a:r>
              <a:rPr sz="1800" spc="-434" baseline="-57870" dirty="0">
                <a:latin typeface="Symbol"/>
                <a:cs typeface="Symbol"/>
              </a:rPr>
              <a:t></a:t>
            </a:r>
            <a:r>
              <a:rPr sz="1800" spc="-247" baseline="-57870" dirty="0">
                <a:latin typeface="Times New Roman"/>
                <a:cs typeface="Times New Roman"/>
              </a:rPr>
              <a:t> </a:t>
            </a:r>
            <a:r>
              <a:rPr sz="1800" i="1" spc="-112" baseline="-57870" dirty="0">
                <a:latin typeface="Times New Roman"/>
                <a:cs typeface="Times New Roman"/>
              </a:rPr>
              <a:t>f</a:t>
            </a:r>
            <a:endParaRPr sz="1800" baseline="-57870">
              <a:latin typeface="Times New Roman"/>
              <a:cs typeface="Times New Roman"/>
            </a:endParaRPr>
          </a:p>
          <a:p>
            <a:pPr marL="1128395" algn="ctr">
              <a:lnSpc>
                <a:spcPct val="100000"/>
              </a:lnSpc>
              <a:spcBef>
                <a:spcPts val="530"/>
              </a:spcBef>
            </a:pPr>
            <a:r>
              <a:rPr sz="700" i="1" spc="-45" dirty="0">
                <a:latin typeface="Times New Roman"/>
                <a:cs typeface="Times New Roman"/>
              </a:rPr>
              <a:t>f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900" spc="-15" dirty="0">
                <a:latin typeface="Times New Roman"/>
                <a:cs typeface="Times New Roman"/>
              </a:rPr>
              <a:t>AWGN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w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(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00" i="1" spc="-5" dirty="0">
                <a:latin typeface="Times New Roman"/>
                <a:cs typeface="Times New Roman"/>
              </a:rPr>
              <a:t>t)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02740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5039" y="1557020"/>
            <a:ext cx="300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CFO</a:t>
            </a:r>
            <a:r>
              <a:rPr sz="2000" spc="-2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Estimation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Methods</a:t>
            </a:r>
            <a:r>
              <a:rPr sz="2000" spc="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2324099"/>
            <a:ext cx="774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5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endParaRPr sz="8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089" y="2273752"/>
            <a:ext cx="6686550" cy="15951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42240">
              <a:lnSpc>
                <a:spcPts val="1910"/>
              </a:lnSpc>
              <a:spcBef>
                <a:spcPts val="225"/>
              </a:spcBef>
            </a:pPr>
            <a:r>
              <a:rPr sz="1650" i="1" spc="-35" dirty="0">
                <a:latin typeface="Arial Unicode MS"/>
                <a:cs typeface="Arial Unicode MS"/>
              </a:rPr>
              <a:t>Data</a:t>
            </a:r>
            <a:r>
              <a:rPr sz="1650" i="1" spc="-15" dirty="0">
                <a:latin typeface="Arial Unicode MS"/>
                <a:cs typeface="Arial Unicode MS"/>
              </a:rPr>
              <a:t> </a:t>
            </a:r>
            <a:r>
              <a:rPr sz="1650" i="1" spc="-30" dirty="0">
                <a:latin typeface="Arial Unicode MS"/>
                <a:cs typeface="Arial Unicode MS"/>
              </a:rPr>
              <a:t>Aided</a:t>
            </a:r>
            <a:r>
              <a:rPr sz="1650" i="1" spc="1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(</a:t>
            </a:r>
            <a:r>
              <a:rPr sz="1400" dirty="0">
                <a:latin typeface="Arial Unicode MS"/>
                <a:cs typeface="Arial Unicode MS"/>
              </a:rPr>
              <a:t>Use</a:t>
            </a:r>
            <a:r>
              <a:rPr sz="1400" spc="-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of</a:t>
            </a:r>
            <a:r>
              <a:rPr sz="1400" spc="2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Pilots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or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training</a:t>
            </a:r>
            <a:r>
              <a:rPr sz="140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symbols</a:t>
            </a:r>
            <a:r>
              <a:rPr sz="1400" spc="2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,</a:t>
            </a:r>
            <a:r>
              <a:rPr sz="1400" spc="1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cause </a:t>
            </a:r>
            <a:r>
              <a:rPr sz="1400" spc="-5" dirty="0">
                <a:latin typeface="Arial Unicode MS"/>
                <a:cs typeface="Arial Unicode MS"/>
              </a:rPr>
              <a:t>reduction</a:t>
            </a:r>
            <a:r>
              <a:rPr sz="140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in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throughput</a:t>
            </a:r>
            <a:r>
              <a:rPr sz="1400" spc="2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as </a:t>
            </a:r>
            <a:r>
              <a:rPr sz="1400" spc="-37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known</a:t>
            </a:r>
            <a:r>
              <a:rPr sz="1400" spc="-1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data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pattern</a:t>
            </a:r>
            <a:r>
              <a:rPr sz="1400" spc="-5" dirty="0">
                <a:latin typeface="Arial Unicode MS"/>
                <a:cs typeface="Arial Unicode MS"/>
              </a:rPr>
              <a:t> also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needs</a:t>
            </a:r>
            <a:r>
              <a:rPr sz="1400" spc="5" dirty="0">
                <a:latin typeface="Arial Unicode MS"/>
                <a:cs typeface="Arial Unicode MS"/>
              </a:rPr>
              <a:t> to</a:t>
            </a:r>
            <a:r>
              <a:rPr sz="1400" spc="-10" dirty="0">
                <a:latin typeface="Arial Unicode MS"/>
                <a:cs typeface="Arial Unicode MS"/>
              </a:rPr>
              <a:t> </a:t>
            </a:r>
            <a:r>
              <a:rPr sz="1400" spc="5" dirty="0">
                <a:latin typeface="Arial Unicode MS"/>
                <a:cs typeface="Arial Unicode MS"/>
              </a:rPr>
              <a:t>send</a:t>
            </a:r>
            <a:r>
              <a:rPr sz="1600" spc="5" dirty="0">
                <a:latin typeface="Arial Unicode MS"/>
                <a:cs typeface="Arial Unicode MS"/>
              </a:rPr>
              <a:t>)</a:t>
            </a:r>
            <a:endParaRPr sz="1600">
              <a:latin typeface="Arial Unicode MS"/>
              <a:cs typeface="Arial Unicode MS"/>
            </a:endParaRPr>
          </a:p>
          <a:p>
            <a:pPr marL="12700" marR="35560">
              <a:lnSpc>
                <a:spcPct val="100000"/>
              </a:lnSpc>
              <a:spcBef>
                <a:spcPts val="290"/>
              </a:spcBef>
            </a:pPr>
            <a:r>
              <a:rPr sz="1650" i="1" spc="-35" dirty="0">
                <a:latin typeface="Arial Unicode MS"/>
                <a:cs typeface="Arial Unicode MS"/>
              </a:rPr>
              <a:t>Non-Data</a:t>
            </a:r>
            <a:r>
              <a:rPr sz="1650" i="1" spc="-20" dirty="0">
                <a:latin typeface="Arial Unicode MS"/>
                <a:cs typeface="Arial Unicode MS"/>
              </a:rPr>
              <a:t> </a:t>
            </a:r>
            <a:r>
              <a:rPr sz="1650" i="1" spc="-30" dirty="0">
                <a:latin typeface="Arial Unicode MS"/>
                <a:cs typeface="Arial Unicode MS"/>
              </a:rPr>
              <a:t>Aided</a:t>
            </a:r>
            <a:r>
              <a:rPr sz="1650" i="1" spc="1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(</a:t>
            </a:r>
            <a:r>
              <a:rPr sz="1400" dirty="0">
                <a:latin typeface="Arial Unicode MS"/>
                <a:cs typeface="Arial Unicode MS"/>
              </a:rPr>
              <a:t>Use </a:t>
            </a:r>
            <a:r>
              <a:rPr sz="1400" spc="-5" dirty="0">
                <a:latin typeface="Arial Unicode MS"/>
                <a:cs typeface="Arial Unicode MS"/>
              </a:rPr>
              <a:t>of</a:t>
            </a:r>
            <a:r>
              <a:rPr sz="1400" spc="1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the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Intrinsic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structure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of</a:t>
            </a:r>
            <a:r>
              <a:rPr sz="1400" spc="1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OFDM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symbols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e.g.</a:t>
            </a:r>
            <a:r>
              <a:rPr sz="1400" spc="1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exploits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the </a:t>
            </a:r>
            <a:r>
              <a:rPr sz="1400" spc="-37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redundancy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in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Cyclic-Prefix</a:t>
            </a:r>
            <a:r>
              <a:rPr sz="1600" dirty="0">
                <a:latin typeface="Arial Unicode MS"/>
                <a:cs typeface="Arial Unicode MS"/>
              </a:rPr>
              <a:t>)</a:t>
            </a:r>
            <a:endParaRPr sz="1600">
              <a:latin typeface="Arial Unicode MS"/>
              <a:cs typeface="Arial Unicode MS"/>
            </a:endParaRPr>
          </a:p>
          <a:p>
            <a:pPr marL="12700" marR="5080">
              <a:lnSpc>
                <a:spcPts val="1920"/>
              </a:lnSpc>
              <a:spcBef>
                <a:spcPts val="445"/>
              </a:spcBef>
            </a:pPr>
            <a:r>
              <a:rPr sz="1650" i="1" spc="-25" dirty="0">
                <a:latin typeface="Arial Unicode MS"/>
                <a:cs typeface="Arial Unicode MS"/>
              </a:rPr>
              <a:t>Blind</a:t>
            </a:r>
            <a:r>
              <a:rPr sz="1650" i="1" spc="-10" dirty="0">
                <a:latin typeface="Arial Unicode MS"/>
                <a:cs typeface="Arial Unicode MS"/>
              </a:rPr>
              <a:t> </a:t>
            </a:r>
            <a:r>
              <a:rPr sz="1650" i="1" spc="-35" dirty="0">
                <a:latin typeface="Arial Unicode MS"/>
                <a:cs typeface="Arial Unicode MS"/>
              </a:rPr>
              <a:t>Approaches</a:t>
            </a:r>
            <a:r>
              <a:rPr sz="1650" i="1" spc="5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(</a:t>
            </a:r>
            <a:r>
              <a:rPr sz="1400" spc="-5" dirty="0">
                <a:latin typeface="Arial Unicode MS"/>
                <a:cs typeface="Arial Unicode MS"/>
              </a:rPr>
              <a:t>No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data </a:t>
            </a:r>
            <a:r>
              <a:rPr sz="1400" spc="-5" dirty="0">
                <a:latin typeface="Arial Unicode MS"/>
                <a:cs typeface="Arial Unicode MS"/>
              </a:rPr>
              <a:t>overhead</a:t>
            </a:r>
            <a:r>
              <a:rPr sz="1400" dirty="0">
                <a:latin typeface="Arial Unicode MS"/>
                <a:cs typeface="Arial Unicode MS"/>
              </a:rPr>
              <a:t> but</a:t>
            </a:r>
            <a:r>
              <a:rPr sz="1400" spc="1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very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high</a:t>
            </a:r>
            <a:r>
              <a:rPr sz="140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computational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complexity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and </a:t>
            </a:r>
            <a:r>
              <a:rPr sz="1400" spc="-37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relies</a:t>
            </a:r>
            <a:r>
              <a:rPr sz="140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on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the</a:t>
            </a:r>
            <a:r>
              <a:rPr sz="1400" spc="-5" dirty="0">
                <a:latin typeface="Arial Unicode MS"/>
                <a:cs typeface="Arial Unicode MS"/>
              </a:rPr>
              <a:t> signal</a:t>
            </a:r>
            <a:r>
              <a:rPr sz="1400" spc="5" dirty="0">
                <a:latin typeface="Arial Unicode MS"/>
                <a:cs typeface="Arial Unicode MS"/>
              </a:rPr>
              <a:t> statistics</a:t>
            </a:r>
            <a:r>
              <a:rPr sz="1600" spc="5" dirty="0">
                <a:latin typeface="Arial Unicode MS"/>
                <a:cs typeface="Arial Unicode MS"/>
              </a:rPr>
              <a:t>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2861310"/>
            <a:ext cx="774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5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endParaRPr sz="8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3398520"/>
            <a:ext cx="774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5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endParaRPr sz="8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4245609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39" y="4199890"/>
            <a:ext cx="501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Frequency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synchronization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Steps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in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OFDM</a:t>
            </a:r>
            <a:r>
              <a:rPr sz="2000" spc="-1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4872989"/>
            <a:ext cx="5634990" cy="9080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97815" algn="l"/>
              </a:tabLst>
            </a:pPr>
            <a:r>
              <a:rPr sz="850" spc="5" dirty="0">
                <a:solidFill>
                  <a:srgbClr val="3333CC"/>
                </a:solidFill>
                <a:latin typeface="Arial Unicode MS"/>
                <a:cs typeface="Arial Unicode MS"/>
              </a:rPr>
              <a:t>I.	</a:t>
            </a:r>
            <a:r>
              <a:rPr sz="1600" spc="-5" dirty="0">
                <a:latin typeface="Arial Unicode MS"/>
                <a:cs typeface="Arial Unicode MS"/>
              </a:rPr>
              <a:t>Finding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correct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Integer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Offset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97815" algn="l"/>
              </a:tabLst>
            </a:pPr>
            <a:r>
              <a:rPr sz="850" spc="5" dirty="0">
                <a:solidFill>
                  <a:srgbClr val="3333CC"/>
                </a:solidFill>
                <a:latin typeface="Arial Unicode MS"/>
                <a:cs typeface="Arial Unicode MS"/>
              </a:rPr>
              <a:t>II.	</a:t>
            </a:r>
            <a:r>
              <a:rPr sz="1600" spc="-5" dirty="0">
                <a:latin typeface="Arial Unicode MS"/>
                <a:cs typeface="Arial Unicode MS"/>
              </a:rPr>
              <a:t>Finding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 coarse estimate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of the fractional frequency offset.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297815" algn="l"/>
              </a:tabLst>
            </a:pPr>
            <a:r>
              <a:rPr sz="850" spc="5" dirty="0">
                <a:solidFill>
                  <a:srgbClr val="3333CC"/>
                </a:solidFill>
                <a:latin typeface="Arial Unicode MS"/>
                <a:cs typeface="Arial Unicode MS"/>
              </a:rPr>
              <a:t>III.	</a:t>
            </a:r>
            <a:r>
              <a:rPr sz="1600" spc="-5" dirty="0">
                <a:latin typeface="Arial Unicode MS"/>
                <a:cs typeface="Arial Unicode MS"/>
              </a:rPr>
              <a:t>Refining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obtained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fractional frequency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offset.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73250" y="444500"/>
            <a:ext cx="6329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Estimator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6159" y="640207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Unicode MS"/>
                <a:cs typeface="Arial Unicode MS"/>
              </a:rPr>
              <a:t>15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3250" y="444500"/>
            <a:ext cx="6329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Estimator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527809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FF0000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419" y="1482090"/>
            <a:ext cx="70732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Unicode MS"/>
                <a:cs typeface="Arial Unicode MS"/>
              </a:rPr>
              <a:t>GOAL</a:t>
            </a:r>
            <a:r>
              <a:rPr sz="20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FF0000"/>
                </a:solidFill>
                <a:latin typeface="Arial Unicode MS"/>
                <a:cs typeface="Arial Unicode MS"/>
              </a:rPr>
              <a:t>:</a:t>
            </a:r>
            <a:r>
              <a:rPr sz="1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5" dirty="0">
                <a:latin typeface="Arial Unicode MS"/>
                <a:cs typeface="Arial Unicode MS"/>
              </a:rPr>
              <a:t>refine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initial analog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estimate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</a:t>
            </a:r>
            <a:r>
              <a:rPr sz="1800" dirty="0">
                <a:latin typeface="Arial Unicode MS"/>
                <a:cs typeface="Arial Unicode MS"/>
              </a:rPr>
              <a:t> the </a:t>
            </a:r>
            <a:r>
              <a:rPr sz="1800" spc="-10" dirty="0">
                <a:latin typeface="Arial Unicode MS"/>
                <a:cs typeface="Arial Unicode MS"/>
              </a:rPr>
              <a:t>carrier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frequency</a:t>
            </a:r>
            <a:endParaRPr sz="1800">
              <a:latin typeface="Arial Unicode MS"/>
              <a:cs typeface="Arial Unicode MS"/>
            </a:endParaRPr>
          </a:p>
          <a:p>
            <a:pPr marL="184150">
              <a:lnSpc>
                <a:spcPct val="100000"/>
              </a:lnSpc>
              <a:spcBef>
                <a:spcPts val="2400"/>
              </a:spcBef>
              <a:tabLst>
                <a:tab pos="469265" algn="l"/>
              </a:tabLst>
            </a:pPr>
            <a:r>
              <a:rPr sz="3000" spc="-419" baseline="5555" dirty="0">
                <a:solidFill>
                  <a:srgbClr val="333399"/>
                </a:solidFill>
                <a:latin typeface="Arial Unicode MS"/>
                <a:cs typeface="Arial Unicode MS"/>
              </a:rPr>
              <a:t>▪	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Pilot</a:t>
            </a:r>
            <a:r>
              <a:rPr sz="2000" spc="-2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Based</a:t>
            </a:r>
            <a:r>
              <a:rPr sz="2000" spc="-2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Method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  <a:p>
            <a:pPr marL="641350">
              <a:lnSpc>
                <a:spcPct val="100000"/>
              </a:lnSpc>
              <a:spcBef>
                <a:spcPts val="2160"/>
              </a:spcBef>
              <a:tabLst>
                <a:tab pos="92646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5" dirty="0">
                <a:latin typeface="Arial Unicode MS"/>
                <a:cs typeface="Arial Unicode MS"/>
              </a:rPr>
              <a:t>can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be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used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for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both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Integer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and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Fractional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carrier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frequency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2945129"/>
            <a:ext cx="7525384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synchronization</a:t>
            </a:r>
            <a:endParaRPr sz="1800">
              <a:latin typeface="Arial Unicode MS"/>
              <a:cs typeface="Arial Unicode MS"/>
            </a:endParaRPr>
          </a:p>
          <a:p>
            <a:pPr marL="755650" marR="5080" indent="-285750">
              <a:lnSpc>
                <a:spcPct val="100000"/>
              </a:lnSpc>
              <a:tabLst>
                <a:tab pos="75501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10" dirty="0">
                <a:latin typeface="Arial Unicode MS"/>
                <a:cs typeface="Arial Unicode MS"/>
              </a:rPr>
              <a:t>Pilot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can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be</a:t>
            </a:r>
            <a:r>
              <a:rPr sz="1800" spc="-5" dirty="0">
                <a:latin typeface="Arial Unicode MS"/>
                <a:cs typeface="Arial Unicode MS"/>
              </a:rPr>
              <a:t> an extra </a:t>
            </a:r>
            <a:r>
              <a:rPr sz="1800" spc="-10" dirty="0">
                <a:latin typeface="Arial Unicode MS"/>
                <a:cs typeface="Arial Unicode MS"/>
              </a:rPr>
              <a:t>sequence</a:t>
            </a:r>
            <a:r>
              <a:rPr sz="1800" spc="-5" dirty="0">
                <a:latin typeface="Arial Unicode MS"/>
                <a:cs typeface="Arial Unicode MS"/>
              </a:rPr>
              <a:t> outside </a:t>
            </a:r>
            <a:r>
              <a:rPr sz="1800" spc="-10" dirty="0">
                <a:latin typeface="Arial Unicode MS"/>
                <a:cs typeface="Arial Unicode MS"/>
              </a:rPr>
              <a:t>an</a:t>
            </a:r>
            <a:r>
              <a:rPr sz="1800" spc="-5" dirty="0">
                <a:latin typeface="Arial Unicode MS"/>
                <a:cs typeface="Arial Unicode MS"/>
              </a:rPr>
              <a:t> OFDM symbol or known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data interspersed</a:t>
            </a:r>
            <a:r>
              <a:rPr sz="1800" spc="-5" dirty="0">
                <a:latin typeface="Arial Unicode MS"/>
                <a:cs typeface="Arial Unicode MS"/>
              </a:rPr>
              <a:t> with the OFDM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symbol.</a:t>
            </a:r>
            <a:endParaRPr sz="18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5" dirty="0">
                <a:latin typeface="Arial Unicode MS"/>
                <a:cs typeface="Arial Unicode MS"/>
              </a:rPr>
              <a:t>Both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OFDM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based and</a:t>
            </a:r>
            <a:r>
              <a:rPr sz="1800" spc="-5" dirty="0">
                <a:latin typeface="Arial Unicode MS"/>
                <a:cs typeface="Arial Unicode MS"/>
              </a:rPr>
              <a:t> non-OFDM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based </a:t>
            </a:r>
            <a:r>
              <a:rPr sz="1800" spc="-10" dirty="0">
                <a:latin typeface="Arial Unicode MS"/>
                <a:cs typeface="Arial Unicode MS"/>
              </a:rPr>
              <a:t>pilots </a:t>
            </a:r>
            <a:r>
              <a:rPr sz="1800" dirty="0">
                <a:latin typeface="Arial Unicode MS"/>
                <a:cs typeface="Arial Unicode MS"/>
              </a:rPr>
              <a:t>can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be </a:t>
            </a:r>
            <a:r>
              <a:rPr sz="1800" spc="-5" dirty="0">
                <a:latin typeface="Arial Unicode MS"/>
                <a:cs typeface="Arial Unicode MS"/>
              </a:rPr>
              <a:t>used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3000" spc="-419" baseline="5555" dirty="0">
                <a:solidFill>
                  <a:srgbClr val="333399"/>
                </a:solidFill>
                <a:latin typeface="Arial Unicode MS"/>
                <a:cs typeface="Arial Unicode MS"/>
              </a:rPr>
              <a:t>▪	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Non-Pilot</a:t>
            </a:r>
            <a:r>
              <a:rPr sz="2000" spc="-2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based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Method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4903470"/>
            <a:ext cx="13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Arial Unicode MS"/>
                <a:cs typeface="Arial Unicode MS"/>
              </a:rPr>
              <a:t>▪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250" dirty="0">
                <a:latin typeface="Arial Unicode MS"/>
                <a:cs typeface="Arial Unicode MS"/>
              </a:rPr>
              <a:t>▪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4926329"/>
            <a:ext cx="66929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2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Unicode MS"/>
                <a:cs typeface="Arial Unicode MS"/>
              </a:rPr>
              <a:t>Generally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used</a:t>
            </a:r>
            <a:r>
              <a:rPr sz="1800" spc="-5" dirty="0">
                <a:latin typeface="Arial Unicode MS"/>
                <a:cs typeface="Arial Unicode MS"/>
              </a:rPr>
              <a:t> for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Fractional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frequency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synchronization. 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Redundancy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in </a:t>
            </a:r>
            <a:r>
              <a:rPr sz="1800" dirty="0">
                <a:latin typeface="Arial Unicode MS"/>
                <a:cs typeface="Arial Unicode MS"/>
              </a:rPr>
              <a:t>the</a:t>
            </a:r>
            <a:r>
              <a:rPr sz="1800" spc="-5" dirty="0">
                <a:latin typeface="Arial Unicode MS"/>
                <a:cs typeface="Arial Unicode MS"/>
              </a:rPr>
              <a:t> cyclic-prefix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(CP)</a:t>
            </a:r>
            <a:r>
              <a:rPr sz="1800" spc="-5" dirty="0">
                <a:latin typeface="Arial Unicode MS"/>
                <a:cs typeface="Arial Unicode MS"/>
              </a:rPr>
              <a:t> is </a:t>
            </a:r>
            <a:r>
              <a:rPr sz="1800" spc="-10" dirty="0">
                <a:latin typeface="Arial Unicode MS"/>
                <a:cs typeface="Arial Unicode MS"/>
              </a:rPr>
              <a:t>used </a:t>
            </a:r>
            <a:r>
              <a:rPr sz="1800" spc="-5" dirty="0">
                <a:latin typeface="Arial Unicode MS"/>
                <a:cs typeface="Arial Unicode MS"/>
              </a:rPr>
              <a:t>for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frequency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offset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estimation.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Very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similar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10" dirty="0">
                <a:latin typeface="Arial Unicode MS"/>
                <a:cs typeface="Arial Unicode MS"/>
              </a:rPr>
              <a:t>pilot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based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method </a:t>
            </a:r>
            <a:r>
              <a:rPr sz="1800" spc="-10" dirty="0">
                <a:latin typeface="Arial Unicode MS"/>
                <a:cs typeface="Arial Unicode MS"/>
              </a:rPr>
              <a:t>except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that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this method rely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on </a:t>
            </a:r>
            <a:r>
              <a:rPr sz="1800" spc="-5" dirty="0">
                <a:latin typeface="Arial Unicode MS"/>
                <a:cs typeface="Arial Unicode MS"/>
              </a:rPr>
              <a:t>the correlation within the OFDM symbol rather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than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adding 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known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pilot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symbols.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069" y="5726429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Arial Unicode MS"/>
                <a:cs typeface="Arial Unicode MS"/>
              </a:rPr>
              <a:t>▪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98930"/>
            <a:ext cx="13525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10" dirty="0">
                <a:solidFill>
                  <a:srgbClr val="FF0000"/>
                </a:solidFill>
                <a:latin typeface="Arial Unicode MS"/>
                <a:cs typeface="Arial Unicode MS"/>
              </a:rPr>
              <a:t>➢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350" y="444500"/>
            <a:ext cx="791654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>
              <a:lnSpc>
                <a:spcPct val="100000"/>
              </a:lnSpc>
              <a:spcBef>
                <a:spcPts val="100"/>
              </a:spcBef>
              <a:tabLst>
                <a:tab pos="1599565" algn="l"/>
              </a:tabLst>
            </a:pPr>
            <a:r>
              <a:rPr sz="4800" baseline="3472" dirty="0">
                <a:solidFill>
                  <a:srgbClr val="333399"/>
                </a:solidFill>
                <a:latin typeface="Times New Roman"/>
                <a:cs typeface="Times New Roman"/>
              </a:rPr>
              <a:t>•	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Carrier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Frequency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Estimator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Frequency</a:t>
            </a:r>
            <a:r>
              <a:rPr sz="1800" spc="-10" dirty="0">
                <a:latin typeface="Arial Unicode MS"/>
                <a:cs typeface="Arial Unicode MS"/>
              </a:rPr>
              <a:t> Synchronization </a:t>
            </a:r>
            <a:r>
              <a:rPr sz="1800" dirty="0">
                <a:latin typeface="Arial Unicode MS"/>
                <a:cs typeface="Arial Unicode MS"/>
              </a:rPr>
              <a:t>can</a:t>
            </a:r>
            <a:r>
              <a:rPr sz="1800" spc="-10" dirty="0">
                <a:latin typeface="Arial Unicode MS"/>
                <a:cs typeface="Arial Unicode MS"/>
              </a:rPr>
              <a:t> be </a:t>
            </a:r>
            <a:r>
              <a:rPr sz="1800" spc="-5" dirty="0">
                <a:latin typeface="Arial Unicode MS"/>
                <a:cs typeface="Arial Unicode MS"/>
              </a:rPr>
              <a:t>categorized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into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452370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0" dirty="0">
                <a:solidFill>
                  <a:srgbClr val="333399"/>
                </a:solidFill>
                <a:latin typeface="Arial Unicode MS"/>
                <a:cs typeface="Arial Unicode MS"/>
              </a:rPr>
              <a:t>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69" y="2407920"/>
            <a:ext cx="2853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Pre-FFT</a:t>
            </a:r>
            <a:r>
              <a:rPr sz="2000" spc="-5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Synchronization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2886710"/>
            <a:ext cx="64769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4450" y="2838450"/>
            <a:ext cx="6204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Unicode MS"/>
                <a:cs typeface="Arial Unicode MS"/>
              </a:rPr>
              <a:t>i.e.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estimation</a:t>
            </a:r>
            <a:r>
              <a:rPr sz="1600" dirty="0">
                <a:latin typeface="Arial Unicode MS"/>
                <a:cs typeface="Arial Unicode MS"/>
              </a:rPr>
              <a:t> is</a:t>
            </a:r>
            <a:r>
              <a:rPr sz="1600" spc="-5" dirty="0">
                <a:latin typeface="Arial Unicode MS"/>
                <a:cs typeface="Arial Unicode MS"/>
              </a:rPr>
              <a:t> performed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before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computation of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DFT</a:t>
            </a:r>
            <a:r>
              <a:rPr sz="1600" spc="-5" dirty="0">
                <a:latin typeface="Arial Unicode MS"/>
                <a:cs typeface="Arial Unicode MS"/>
              </a:rPr>
              <a:t> at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receiver</a:t>
            </a:r>
            <a:r>
              <a:rPr sz="1600" dirty="0">
                <a:latin typeface="Arial Unicode MS"/>
                <a:cs typeface="Arial Unicode MS"/>
              </a:rPr>
              <a:t> so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require less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computing power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and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provides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fast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synchronization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3945890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0" dirty="0">
                <a:solidFill>
                  <a:srgbClr val="333399"/>
                </a:solidFill>
                <a:latin typeface="Arial Unicode MS"/>
                <a:cs typeface="Arial Unicode MS"/>
              </a:rPr>
              <a:t>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469" y="3901440"/>
            <a:ext cx="2966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Post-FFT Synchronization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380229"/>
            <a:ext cx="64769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0639" y="4204970"/>
            <a:ext cx="246697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52100"/>
              </a:lnSpc>
              <a:spcBef>
                <a:spcPts val="100"/>
              </a:spcBef>
            </a:pPr>
            <a:r>
              <a:rPr sz="1600" spc="-5" dirty="0">
                <a:latin typeface="Arial Unicode MS"/>
                <a:cs typeface="Arial Unicode MS"/>
              </a:rPr>
              <a:t>i.e. estimation </a:t>
            </a:r>
            <a:r>
              <a:rPr sz="1600" dirty="0">
                <a:latin typeface="Arial Unicode MS"/>
                <a:cs typeface="Arial Unicode MS"/>
              </a:rPr>
              <a:t>is </a:t>
            </a:r>
            <a:r>
              <a:rPr sz="1600" spc="-5" dirty="0">
                <a:latin typeface="Arial Unicode MS"/>
                <a:cs typeface="Arial Unicode MS"/>
              </a:rPr>
              <a:t>performed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after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computing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DFT.</a:t>
            </a:r>
            <a:endParaRPr sz="1600">
              <a:latin typeface="Arial Unicode MS"/>
              <a:cs typeface="Arial Unicode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719829"/>
            <a:ext cx="2438400" cy="246878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16779" y="6173548"/>
            <a:ext cx="120713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75" dirty="0">
                <a:latin typeface="Arial Unicode MS"/>
                <a:cs typeface="Arial Unicode MS"/>
              </a:rPr>
              <a:t>Without</a:t>
            </a:r>
            <a:r>
              <a:rPr sz="1450" b="1" i="1" spc="165" dirty="0">
                <a:latin typeface="Arial Unicode MS"/>
                <a:cs typeface="Arial Unicode MS"/>
              </a:rPr>
              <a:t> </a:t>
            </a:r>
            <a:r>
              <a:rPr sz="1450" b="1" i="1" spc="40" dirty="0">
                <a:latin typeface="Arial Unicode MS"/>
                <a:cs typeface="Arial Unicode MS"/>
              </a:rPr>
              <a:t>CFO</a:t>
            </a:r>
            <a:endParaRPr sz="1450">
              <a:latin typeface="Arial Unicode MS"/>
              <a:cs typeface="Arial Unicode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7819" y="3719829"/>
            <a:ext cx="2399931" cy="24920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24090" y="6173548"/>
            <a:ext cx="914400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60" dirty="0">
                <a:latin typeface="Arial Unicode MS"/>
                <a:cs typeface="Arial Unicode MS"/>
              </a:rPr>
              <a:t>With</a:t>
            </a:r>
            <a:r>
              <a:rPr sz="1450" b="1" i="1" spc="165" dirty="0">
                <a:latin typeface="Arial Unicode MS"/>
                <a:cs typeface="Arial Unicode MS"/>
              </a:rPr>
              <a:t> </a:t>
            </a:r>
            <a:r>
              <a:rPr sz="1450" b="1" i="1" spc="40" dirty="0">
                <a:latin typeface="Arial Unicode MS"/>
                <a:cs typeface="Arial Unicode MS"/>
              </a:rPr>
              <a:t>CFO</a:t>
            </a:r>
            <a:endParaRPr sz="145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4000"/>
            <a:ext cx="8260080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Design of a Point-to-Point link connecting LANs in separate buildings across a freeway  of  Distance .25 mile  with a Line of Sight (LOS) communication in a Unlicensed spectrum – 802.11b at 2.4GHz and the  Maximum transmit power of 802.11 AP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 minimum received signal strength (RSS) for 11 Mbps operation is -80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.Will the signal strength be adequate for communication?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LOS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.25 mile ~ 400m; Receiver Sensitivity Threshold = - 80dBm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Received Power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Loss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- 21.98 + 20 log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 ) – 20 log10 (d)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 – 21.98 + 20 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(3x10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/2.4x10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20 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(400)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24 -21.98 -18.06 -52.04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 – 92.08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-68.08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well above the required -80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communication at the maximum data rate – so link should work fine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 smtClean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 smtClean="0">
                <a:latin typeface="Arial Unicode MS"/>
                <a:cs typeface="Arial Unicode MS"/>
              </a:rPr>
              <a:t>20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444500"/>
            <a:ext cx="28797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3200" spc="-10" dirty="0">
                <a:solidFill>
                  <a:srgbClr val="0070C0"/>
                </a:solidFill>
              </a:rPr>
              <a:t>Solved Examples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343400"/>
            <a:ext cx="14287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31239" y="1574800"/>
            <a:ext cx="110236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1"/>
            <a:ext cx="8112761" cy="443198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000" dirty="0">
                <a:solidFill>
                  <a:schemeClr val="tx1"/>
                </a:solidFill>
              </a:rPr>
              <a:t>In a </a:t>
            </a:r>
            <a:r>
              <a:rPr lang="en-IN" sz="2000" dirty="0" err="1">
                <a:solidFill>
                  <a:schemeClr val="tx1"/>
                </a:solidFill>
              </a:rPr>
              <a:t>Hata’s</a:t>
            </a:r>
            <a:r>
              <a:rPr lang="en-IN" sz="2000" dirty="0">
                <a:solidFill>
                  <a:schemeClr val="tx1"/>
                </a:solidFill>
              </a:rPr>
              <a:t> Model Consider the parameters  receiver antenna’s height to be </a:t>
            </a:r>
            <a:r>
              <a:rPr lang="en-IN" sz="2000" dirty="0" err="1">
                <a:solidFill>
                  <a:schemeClr val="tx1"/>
                </a:solidFill>
              </a:rPr>
              <a:t>h</a:t>
            </a:r>
            <a:r>
              <a:rPr lang="en-IN" sz="2000" baseline="-25000" dirty="0" err="1">
                <a:solidFill>
                  <a:schemeClr val="tx1"/>
                </a:solidFill>
              </a:rPr>
              <a:t>re</a:t>
            </a:r>
            <a:r>
              <a:rPr lang="en-IN" sz="2000" dirty="0">
                <a:solidFill>
                  <a:schemeClr val="tx1"/>
                </a:solidFill>
              </a:rPr>
              <a:t> = 2 m, transmitter antenna’s height </a:t>
            </a:r>
            <a:r>
              <a:rPr lang="en-IN" sz="2000" dirty="0" err="1">
                <a:solidFill>
                  <a:schemeClr val="tx1"/>
                </a:solidFill>
              </a:rPr>
              <a:t>h</a:t>
            </a:r>
            <a:r>
              <a:rPr lang="en-IN" sz="2000" baseline="-25000" dirty="0" err="1">
                <a:solidFill>
                  <a:schemeClr val="tx1"/>
                </a:solidFill>
              </a:rPr>
              <a:t>te</a:t>
            </a:r>
            <a:r>
              <a:rPr lang="en-IN" sz="2000" dirty="0">
                <a:solidFill>
                  <a:schemeClr val="tx1"/>
                </a:solidFill>
              </a:rPr>
              <a:t> = 100 m carrier frequency f</a:t>
            </a:r>
            <a:r>
              <a:rPr lang="en-IN" sz="2000" baseline="-25000" dirty="0">
                <a:solidFill>
                  <a:schemeClr val="tx1"/>
                </a:solidFill>
              </a:rPr>
              <a:t>c </a:t>
            </a:r>
            <a:r>
              <a:rPr lang="en-IN" sz="2000" dirty="0">
                <a:solidFill>
                  <a:schemeClr val="tx1"/>
                </a:solidFill>
              </a:rPr>
              <a:t>= 900 MHz,</a:t>
            </a:r>
            <a:r>
              <a:rPr lang="en-US" sz="2000" dirty="0">
                <a:solidFill>
                  <a:schemeClr val="tx1"/>
                </a:solidFill>
              </a:rPr>
              <a:t> The path loss exponent for this particular case is   = 3.18 Find the </a:t>
            </a:r>
            <a:r>
              <a:rPr lang="en-US" sz="2000" dirty="0" err="1">
                <a:solidFill>
                  <a:schemeClr val="tx1"/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path loss at d = 5 km and If the maximum allowed path loss is 120 dB, what distance can the signal travel?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Solution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d = 5 km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IN" sz="2000" dirty="0" err="1">
                <a:solidFill>
                  <a:schemeClr val="tx1"/>
                </a:solidFill>
              </a:rPr>
              <a:t>L</a:t>
            </a:r>
            <a:r>
              <a:rPr lang="en-IN" sz="2000" baseline="-25000" dirty="0" err="1">
                <a:solidFill>
                  <a:schemeClr val="tx1"/>
                </a:solidFill>
              </a:rPr>
              <a:t>p</a:t>
            </a:r>
            <a:r>
              <a:rPr lang="en-IN" sz="2000" dirty="0">
                <a:solidFill>
                  <a:schemeClr val="tx1"/>
                </a:solidFill>
              </a:rPr>
              <a:t> = 118.14 +    </a:t>
            </a:r>
            <a:r>
              <a:rPr lang="en-IN" sz="2000" dirty="0" err="1">
                <a:solidFill>
                  <a:schemeClr val="tx1"/>
                </a:solidFill>
              </a:rPr>
              <a:t>logd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sv-SE" sz="2000" dirty="0">
                <a:solidFill>
                  <a:schemeClr val="tx1"/>
                </a:solidFill>
              </a:rPr>
              <a:t>L</a:t>
            </a:r>
            <a:r>
              <a:rPr lang="sv-SE" sz="2000" baseline="-25000" dirty="0">
                <a:solidFill>
                  <a:schemeClr val="tx1"/>
                </a:solidFill>
              </a:rPr>
              <a:t>p</a:t>
            </a:r>
            <a:r>
              <a:rPr lang="sv-SE" sz="2000" dirty="0">
                <a:solidFill>
                  <a:schemeClr val="tx1"/>
                </a:solidFill>
              </a:rPr>
              <a:t> = 118.14 + 31.8 log 5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= 140.36 dB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the maximum allowed path loss is 120 dB, what distance can the signal travel?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baseline="-25000" dirty="0" err="1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= 120 = 118.14 + 31.8 log d =&gt; d = 10 </a:t>
            </a:r>
            <a:r>
              <a:rPr lang="en-US" sz="2000" baseline="30000" dirty="0">
                <a:solidFill>
                  <a:schemeClr val="tx1"/>
                </a:solidFill>
              </a:rPr>
              <a:t>(1.86/31.8) </a:t>
            </a:r>
            <a:r>
              <a:rPr lang="en-US" sz="2000" dirty="0">
                <a:solidFill>
                  <a:schemeClr val="tx1"/>
                </a:solidFill>
              </a:rPr>
              <a:t>= 1.14 km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57600"/>
            <a:ext cx="245796" cy="189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133600"/>
            <a:ext cx="2095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5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39" y="1620519"/>
            <a:ext cx="1178561" cy="132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239" y="1295400"/>
            <a:ext cx="8036561" cy="320087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a multicarrier system B equals let us say 10 megahertz and  the number of sub bands equals N = 1000 calculate the bandwidth per sub band and symbol time in each sub band.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B=10Mhz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N=1000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of each sub band =B/N=10*10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/1000=10Khz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Time in each sub frame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1/B/N=N/B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=1/10Khz=0.1ms or 100 micro sec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6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879" y="444500"/>
            <a:ext cx="1335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Outline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2</a:t>
            </a:fld>
            <a:endParaRPr dirty="0">
              <a:solidFill>
                <a:srgbClr val="1B1B1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7291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620519"/>
            <a:ext cx="5608320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71140">
              <a:lnSpc>
                <a:spcPct val="1208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Introduction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Offset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(TO)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Times New Roman"/>
                <a:cs typeface="Times New Roman"/>
              </a:rPr>
              <a:t>Carrier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Offset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(CFO)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Frequency </a:t>
            </a:r>
            <a:r>
              <a:rPr sz="2800" spc="-10" dirty="0">
                <a:latin typeface="Times New Roman"/>
                <a:cs typeface="Times New Roman"/>
              </a:rPr>
              <a:t>Offset </a:t>
            </a:r>
            <a:r>
              <a:rPr sz="2800" spc="-5" dirty="0">
                <a:latin typeface="Times New Roman"/>
                <a:cs typeface="Times New Roman"/>
              </a:rPr>
              <a:t>Estimation </a:t>
            </a:r>
            <a:r>
              <a:rPr sz="280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Fast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Acquisition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800" spc="-10" dirty="0" smtClean="0">
                <a:latin typeface="Times New Roman"/>
                <a:cs typeface="Times New Roman"/>
              </a:rPr>
              <a:t>Solved Examples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28853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80288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31851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26085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760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879" y="444500"/>
            <a:ext cx="1335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Outline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3</a:t>
            </a:fld>
            <a:endParaRPr dirty="0">
              <a:solidFill>
                <a:srgbClr val="1B1B1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469" y="192658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369" y="1774190"/>
            <a:ext cx="5609590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72410">
              <a:lnSpc>
                <a:spcPct val="1208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Introduction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Timing</a:t>
            </a:r>
            <a:r>
              <a:rPr sz="2800" spc="-35" dirty="0">
                <a:solidFill>
                  <a:srgbClr val="C5C5C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C5C5C5"/>
                </a:solidFill>
                <a:latin typeface="Times New Roman"/>
                <a:cs typeface="Times New Roman"/>
              </a:rPr>
              <a:t>Offset</a:t>
            </a:r>
            <a:r>
              <a:rPr sz="2800" spc="-35" dirty="0">
                <a:solidFill>
                  <a:srgbClr val="C5C5C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C5C5C5"/>
                </a:solidFill>
                <a:latin typeface="Times New Roman"/>
                <a:cs typeface="Times New Roman"/>
              </a:rPr>
              <a:t>(TO)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Carrier</a:t>
            </a:r>
            <a:r>
              <a:rPr sz="2800" spc="-10" dirty="0">
                <a:solidFill>
                  <a:srgbClr val="C5C5C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Frequency </a:t>
            </a:r>
            <a:r>
              <a:rPr sz="2800" spc="-10" dirty="0">
                <a:solidFill>
                  <a:srgbClr val="C5C5C5"/>
                </a:solidFill>
                <a:latin typeface="Times New Roman"/>
                <a:cs typeface="Times New Roman"/>
              </a:rPr>
              <a:t>Offset</a:t>
            </a:r>
            <a:r>
              <a:rPr sz="2800" spc="-20" dirty="0">
                <a:solidFill>
                  <a:srgbClr val="C5C5C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(CFO)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Frequency </a:t>
            </a:r>
            <a:r>
              <a:rPr sz="2800" spc="-10" dirty="0">
                <a:solidFill>
                  <a:srgbClr val="C5C5C5"/>
                </a:solidFill>
                <a:latin typeface="Times New Roman"/>
                <a:cs typeface="Times New Roman"/>
              </a:rPr>
              <a:t>Offset </a:t>
            </a: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Estimation </a:t>
            </a:r>
            <a:r>
              <a:rPr sz="2800" dirty="0">
                <a:solidFill>
                  <a:srgbClr val="C5C5C5"/>
                </a:solidFill>
                <a:latin typeface="Times New Roman"/>
                <a:cs typeface="Times New Roman"/>
              </a:rPr>
              <a:t>With </a:t>
            </a: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Fast </a:t>
            </a:r>
            <a:r>
              <a:rPr sz="2800" spc="-685" dirty="0">
                <a:solidFill>
                  <a:srgbClr val="C5C5C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5C5C5"/>
                </a:solidFill>
                <a:latin typeface="Times New Roman"/>
                <a:cs typeface="Times New Roman"/>
              </a:rPr>
              <a:t>Acquisition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IN" sz="2800" spc="-10" dirty="0" smtClean="0">
                <a:solidFill>
                  <a:srgbClr val="C5C5C5"/>
                </a:solidFill>
                <a:latin typeface="Times New Roman"/>
                <a:cs typeface="Times New Roman"/>
              </a:rPr>
              <a:t>S</a:t>
            </a:r>
            <a:r>
              <a:rPr lang="en-US" sz="2800" spc="-10" dirty="0" err="1" smtClean="0">
                <a:solidFill>
                  <a:srgbClr val="C5C5C5"/>
                </a:solidFill>
                <a:latin typeface="Times New Roman"/>
                <a:cs typeface="Times New Roman"/>
              </a:rPr>
              <a:t>olved</a:t>
            </a:r>
            <a:r>
              <a:rPr lang="en-US" sz="2800" spc="-10" dirty="0" smtClean="0">
                <a:solidFill>
                  <a:srgbClr val="C5C5C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 err="1" smtClean="0">
                <a:solidFill>
                  <a:srgbClr val="C5C5C5"/>
                </a:solidFill>
                <a:latin typeface="Times New Roman"/>
                <a:cs typeface="Times New Roman"/>
              </a:rPr>
              <a:t>Exmples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69" y="244093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469" y="295656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69" y="347217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469" y="441325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444500"/>
            <a:ext cx="224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1795779"/>
            <a:ext cx="444754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-22" baseline="21164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r>
              <a:rPr sz="1800" spc="-15" dirty="0">
                <a:latin typeface="Arial Unicode MS"/>
                <a:cs typeface="Arial Unicode MS"/>
              </a:rPr>
              <a:t>Multicarrier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Amplitude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modulation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scheme.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</a:pPr>
            <a:r>
              <a:rPr sz="1575" spc="-202" baseline="21164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r>
              <a:rPr sz="1575" spc="97" baseline="21164" dirty="0">
                <a:solidFill>
                  <a:srgbClr val="3333CC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Each carrier’s </a:t>
            </a:r>
            <a:r>
              <a:rPr sz="1800" spc="-10" dirty="0">
                <a:latin typeface="Arial Unicode MS"/>
                <a:cs typeface="Arial Unicode MS"/>
              </a:rPr>
              <a:t>amplitude</a:t>
            </a:r>
            <a:r>
              <a:rPr sz="1800" spc="-5" dirty="0">
                <a:latin typeface="Arial Unicode MS"/>
                <a:cs typeface="Arial Unicode MS"/>
              </a:rPr>
              <a:t> is </a:t>
            </a:r>
            <a:r>
              <a:rPr sz="1800" spc="-10" dirty="0">
                <a:latin typeface="Arial Unicode MS"/>
                <a:cs typeface="Arial Unicode MS"/>
              </a:rPr>
              <a:t>modulated.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 Unicode MS"/>
              <a:cs typeface="Arial Unicode MS"/>
            </a:endParaRPr>
          </a:p>
          <a:p>
            <a:pPr marL="102235" marR="1168400" indent="-64769">
              <a:lnSpc>
                <a:spcPct val="120600"/>
              </a:lnSpc>
            </a:pPr>
            <a:r>
              <a:rPr sz="1575" spc="-30" baseline="21164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r>
              <a:rPr sz="1800" spc="-20" dirty="0">
                <a:latin typeface="Arial Unicode MS"/>
                <a:cs typeface="Arial Unicode MS"/>
              </a:rPr>
              <a:t>Carriers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are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spaced evenly </a:t>
            </a:r>
            <a:r>
              <a:rPr sz="1800" spc="-5" dirty="0">
                <a:latin typeface="Arial Unicode MS"/>
                <a:cs typeface="Arial Unicode MS"/>
              </a:rPr>
              <a:t>and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orthogonally(can </a:t>
            </a:r>
            <a:r>
              <a:rPr sz="1800" spc="-5" dirty="0">
                <a:latin typeface="Arial Unicode MS"/>
                <a:cs typeface="Arial Unicode MS"/>
              </a:rPr>
              <a:t>be computed 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efficiently</a:t>
            </a:r>
            <a:r>
              <a:rPr sz="1800" spc="-5" dirty="0">
                <a:latin typeface="Arial Unicode MS"/>
                <a:cs typeface="Arial Unicode MS"/>
              </a:rPr>
              <a:t> with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IDFT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and </a:t>
            </a:r>
            <a:r>
              <a:rPr sz="1800" spc="-5" dirty="0">
                <a:latin typeface="Arial Unicode MS"/>
                <a:cs typeface="Arial Unicode MS"/>
              </a:rPr>
              <a:t>DFT.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390390"/>
            <a:ext cx="375221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802640" indent="-128270">
              <a:lnSpc>
                <a:spcPct val="120400"/>
              </a:lnSpc>
              <a:spcBef>
                <a:spcPts val="100"/>
              </a:spcBef>
            </a:pPr>
            <a:r>
              <a:rPr sz="1575" spc="-44" baseline="21164" dirty="0">
                <a:solidFill>
                  <a:srgbClr val="3333CC"/>
                </a:solidFill>
                <a:latin typeface="Arial Unicode MS"/>
                <a:cs typeface="Arial Unicode MS"/>
              </a:rPr>
              <a:t>▪</a:t>
            </a:r>
            <a:r>
              <a:rPr sz="1800" spc="-30" dirty="0">
                <a:latin typeface="Arial Unicode MS"/>
                <a:cs typeface="Arial Unicode MS"/>
              </a:rPr>
              <a:t>Idea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is to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split the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signal </a:t>
            </a:r>
            <a:r>
              <a:rPr sz="1800" spc="-5" dirty="0">
                <a:latin typeface="Arial Unicode MS"/>
                <a:cs typeface="Arial Unicode MS"/>
              </a:rPr>
              <a:t>into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multiple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smaller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sub-signals</a:t>
            </a:r>
            <a:endParaRPr sz="1800">
              <a:latin typeface="Arial Unicode MS"/>
              <a:cs typeface="Arial Unicode MS"/>
            </a:endParaRPr>
          </a:p>
          <a:p>
            <a:pPr marL="14033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 Unicode MS"/>
                <a:cs typeface="Arial Unicode MS"/>
              </a:rPr>
              <a:t>that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are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transmitted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simultaneously.</a:t>
            </a:r>
            <a:endParaRPr sz="1800">
              <a:latin typeface="Arial Unicode MS"/>
              <a:cs typeface="Arial Unicode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902" y="2333384"/>
            <a:ext cx="3572400" cy="27095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37429" y="5086054"/>
            <a:ext cx="353504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i="1" spc="30" dirty="0">
                <a:latin typeface="Arial Unicode MS"/>
                <a:cs typeface="Arial Unicode MS"/>
              </a:rPr>
              <a:t>OFDM</a:t>
            </a:r>
            <a:r>
              <a:rPr sz="1250" b="1" i="1" spc="160" dirty="0">
                <a:latin typeface="Arial Unicode MS"/>
                <a:cs typeface="Arial Unicode MS"/>
              </a:rPr>
              <a:t> </a:t>
            </a:r>
            <a:r>
              <a:rPr sz="1250" b="1" i="1" spc="55" dirty="0">
                <a:latin typeface="Arial Unicode MS"/>
                <a:cs typeface="Arial Unicode MS"/>
              </a:rPr>
              <a:t>signal</a:t>
            </a:r>
            <a:r>
              <a:rPr sz="1250" b="1" i="1" spc="165" dirty="0">
                <a:latin typeface="Arial Unicode MS"/>
                <a:cs typeface="Arial Unicode MS"/>
              </a:rPr>
              <a:t> </a:t>
            </a:r>
            <a:r>
              <a:rPr sz="1250" b="1" i="1" spc="20" dirty="0">
                <a:latin typeface="Arial Unicode MS"/>
                <a:cs typeface="Arial Unicode MS"/>
              </a:rPr>
              <a:t>in</a:t>
            </a:r>
            <a:r>
              <a:rPr sz="1250" b="1" i="1" spc="190" dirty="0">
                <a:latin typeface="Arial Unicode MS"/>
                <a:cs typeface="Arial Unicode MS"/>
              </a:rPr>
              <a:t> </a:t>
            </a:r>
            <a:r>
              <a:rPr sz="1250" b="1" i="1" spc="35" dirty="0">
                <a:latin typeface="Arial Unicode MS"/>
                <a:cs typeface="Arial Unicode MS"/>
              </a:rPr>
              <a:t>Time</a:t>
            </a:r>
            <a:r>
              <a:rPr sz="1250" b="1" i="1" spc="175" dirty="0">
                <a:latin typeface="Arial Unicode MS"/>
                <a:cs typeface="Arial Unicode MS"/>
              </a:rPr>
              <a:t> </a:t>
            </a:r>
            <a:r>
              <a:rPr sz="1250" b="1" i="1" spc="35" dirty="0">
                <a:latin typeface="Arial Unicode MS"/>
                <a:cs typeface="Arial Unicode MS"/>
              </a:rPr>
              <a:t>and</a:t>
            </a:r>
            <a:r>
              <a:rPr sz="1250" b="1" i="1" spc="180" dirty="0">
                <a:latin typeface="Arial Unicode MS"/>
                <a:cs typeface="Arial Unicode MS"/>
              </a:rPr>
              <a:t> </a:t>
            </a:r>
            <a:r>
              <a:rPr sz="1250" b="1" i="1" spc="55" dirty="0">
                <a:latin typeface="Arial Unicode MS"/>
                <a:cs typeface="Arial Unicode MS"/>
              </a:rPr>
              <a:t>Frequency</a:t>
            </a:r>
            <a:r>
              <a:rPr sz="1250" b="1" i="1" spc="160" dirty="0">
                <a:latin typeface="Arial Unicode MS"/>
                <a:cs typeface="Arial Unicode MS"/>
              </a:rPr>
              <a:t> </a:t>
            </a:r>
            <a:r>
              <a:rPr sz="1250" b="1" i="1" spc="50" dirty="0">
                <a:latin typeface="Arial Unicode MS"/>
                <a:cs typeface="Arial Unicode MS"/>
              </a:rPr>
              <a:t>domain</a:t>
            </a:r>
            <a:endParaRPr sz="12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>
                <a:solidFill>
                  <a:srgbClr val="1B1B1B"/>
                </a:solidFill>
              </a:rPr>
              <a:t>4</a:t>
            </a:fld>
            <a:endParaRPr dirty="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217" y="1410447"/>
            <a:ext cx="4492273" cy="39773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45219" y="640207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5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5690870"/>
            <a:ext cx="6898005" cy="11245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170"/>
              </a:spcBef>
            </a:pPr>
            <a:r>
              <a:rPr sz="1800" spc="-5" dirty="0">
                <a:latin typeface="Arial Unicode MS"/>
                <a:cs typeface="Arial Unicode MS"/>
              </a:rPr>
              <a:t>Thus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,</a:t>
            </a:r>
            <a:r>
              <a:rPr sz="1800" spc="-5" dirty="0">
                <a:latin typeface="Arial Unicode MS"/>
                <a:cs typeface="Arial Unicode MS"/>
              </a:rPr>
              <a:t> OFDM</a:t>
            </a:r>
            <a:r>
              <a:rPr sz="1800" dirty="0">
                <a:latin typeface="Arial Unicode MS"/>
                <a:cs typeface="Arial Unicode MS"/>
              </a:rPr>
              <a:t> can</a:t>
            </a:r>
            <a:r>
              <a:rPr sz="1800" spc="-5" dirty="0">
                <a:latin typeface="Arial Unicode MS"/>
                <a:cs typeface="Arial Unicode MS"/>
              </a:rPr>
              <a:t> provide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large </a:t>
            </a:r>
            <a:r>
              <a:rPr sz="1800" spc="-10" dirty="0">
                <a:latin typeface="Arial Unicode MS"/>
                <a:cs typeface="Arial Unicode MS"/>
              </a:rPr>
              <a:t>data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rates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with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sufficient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robustness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to</a:t>
            </a:r>
            <a:r>
              <a:rPr sz="1800" spc="-5" dirty="0">
                <a:latin typeface="Arial Unicode MS"/>
                <a:cs typeface="Arial Unicode MS"/>
              </a:rPr>
              <a:t> radio </a:t>
            </a:r>
            <a:r>
              <a:rPr sz="1800" spc="-10" dirty="0">
                <a:latin typeface="Arial Unicode MS"/>
                <a:cs typeface="Arial Unicode MS"/>
              </a:rPr>
              <a:t>channel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impairment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,therefor</a:t>
            </a:r>
            <a:r>
              <a:rPr sz="1800" dirty="0">
                <a:latin typeface="Arial Unicode MS"/>
                <a:cs typeface="Arial Unicode MS"/>
              </a:rPr>
              <a:t> a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popular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choice for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wireless 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broadband </a:t>
            </a:r>
            <a:r>
              <a:rPr sz="1800" spc="-15" dirty="0">
                <a:latin typeface="Arial Unicode MS"/>
                <a:cs typeface="Arial Unicode MS"/>
              </a:rPr>
              <a:t>communication(</a:t>
            </a:r>
            <a:r>
              <a:rPr sz="1850" i="1" spc="-15" dirty="0">
                <a:latin typeface="Arial Unicode MS"/>
                <a:cs typeface="Arial Unicode MS"/>
              </a:rPr>
              <a:t>Adopted</a:t>
            </a:r>
            <a:r>
              <a:rPr sz="1850" i="1" spc="-20" dirty="0">
                <a:latin typeface="Arial Unicode MS"/>
                <a:cs typeface="Arial Unicode MS"/>
              </a:rPr>
              <a:t> </a:t>
            </a:r>
            <a:r>
              <a:rPr sz="1850" i="1" spc="-25" dirty="0">
                <a:latin typeface="Arial Unicode MS"/>
                <a:cs typeface="Arial Unicode MS"/>
              </a:rPr>
              <a:t>in</a:t>
            </a:r>
            <a:r>
              <a:rPr sz="1850" i="1" spc="-20" dirty="0">
                <a:latin typeface="Arial Unicode MS"/>
                <a:cs typeface="Arial Unicode MS"/>
              </a:rPr>
              <a:t> </a:t>
            </a:r>
            <a:r>
              <a:rPr sz="1850" i="1" spc="-25" dirty="0">
                <a:latin typeface="Arial Unicode MS"/>
                <a:cs typeface="Arial Unicode MS"/>
              </a:rPr>
              <a:t>WiFi</a:t>
            </a:r>
            <a:r>
              <a:rPr sz="1850" i="1" spc="-20" dirty="0">
                <a:latin typeface="Arial Unicode MS"/>
                <a:cs typeface="Arial Unicode MS"/>
              </a:rPr>
              <a:t> </a:t>
            </a:r>
            <a:r>
              <a:rPr sz="1850" i="1" spc="-15" dirty="0">
                <a:latin typeface="Arial Unicode MS"/>
                <a:cs typeface="Arial Unicode MS"/>
              </a:rPr>
              <a:t>, </a:t>
            </a:r>
            <a:r>
              <a:rPr sz="1850" i="1" spc="-40" dirty="0">
                <a:latin typeface="Arial Unicode MS"/>
                <a:cs typeface="Arial Unicode MS"/>
              </a:rPr>
              <a:t>WiMax</a:t>
            </a:r>
            <a:r>
              <a:rPr sz="1850" i="1" spc="-10" dirty="0">
                <a:latin typeface="Arial Unicode MS"/>
                <a:cs typeface="Arial Unicode MS"/>
              </a:rPr>
              <a:t> </a:t>
            </a:r>
            <a:r>
              <a:rPr sz="1850" i="1" spc="-35" dirty="0">
                <a:latin typeface="Arial Unicode MS"/>
                <a:cs typeface="Arial Unicode MS"/>
              </a:rPr>
              <a:t>,DAB</a:t>
            </a:r>
            <a:r>
              <a:rPr sz="1850" i="1" spc="-20" dirty="0">
                <a:latin typeface="Arial Unicode MS"/>
                <a:cs typeface="Arial Unicode MS"/>
              </a:rPr>
              <a:t> </a:t>
            </a:r>
            <a:r>
              <a:rPr sz="1850" i="1" spc="-15" dirty="0">
                <a:latin typeface="Arial Unicode MS"/>
                <a:cs typeface="Arial Unicode MS"/>
              </a:rPr>
              <a:t>,</a:t>
            </a:r>
            <a:r>
              <a:rPr sz="1850" i="1" spc="-20" dirty="0">
                <a:latin typeface="Arial Unicode MS"/>
                <a:cs typeface="Arial Unicode MS"/>
              </a:rPr>
              <a:t> </a:t>
            </a:r>
            <a:r>
              <a:rPr sz="1850" i="1" spc="-40" dirty="0">
                <a:latin typeface="Arial Unicode MS"/>
                <a:cs typeface="Arial Unicode MS"/>
              </a:rPr>
              <a:t>DVB, </a:t>
            </a:r>
            <a:r>
              <a:rPr sz="1850" i="1" spc="-35" dirty="0">
                <a:latin typeface="Arial Unicode MS"/>
                <a:cs typeface="Arial Unicode MS"/>
              </a:rPr>
              <a:t> </a:t>
            </a:r>
            <a:r>
              <a:rPr sz="1850" i="1" spc="-30" dirty="0">
                <a:latin typeface="Arial Unicode MS"/>
                <a:cs typeface="Arial Unicode MS"/>
              </a:rPr>
              <a:t>LTE</a:t>
            </a:r>
            <a:r>
              <a:rPr sz="1850" i="1" spc="-25" dirty="0">
                <a:latin typeface="Arial Unicode MS"/>
                <a:cs typeface="Arial Unicode MS"/>
              </a:rPr>
              <a:t> </a:t>
            </a:r>
            <a:r>
              <a:rPr sz="1850" i="1" spc="-35" dirty="0">
                <a:latin typeface="Arial Unicode MS"/>
                <a:cs typeface="Arial Unicode MS"/>
              </a:rPr>
              <a:t>&amp;</a:t>
            </a:r>
            <a:r>
              <a:rPr sz="1850" i="1" spc="-20" dirty="0">
                <a:latin typeface="Arial Unicode MS"/>
                <a:cs typeface="Arial Unicode MS"/>
              </a:rPr>
              <a:t> </a:t>
            </a:r>
            <a:r>
              <a:rPr sz="1850" i="1" spc="-35" dirty="0">
                <a:latin typeface="Arial Unicode MS"/>
                <a:cs typeface="Arial Unicode MS"/>
              </a:rPr>
              <a:t>LTA-A</a:t>
            </a:r>
            <a:r>
              <a:rPr sz="1850" i="1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1562099"/>
            <a:ext cx="889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35" dirty="0">
                <a:solidFill>
                  <a:srgbClr val="333399"/>
                </a:solidFill>
                <a:latin typeface="Arial Unicode MS"/>
                <a:cs typeface="Arial Unicode MS"/>
              </a:rPr>
              <a:t>▪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819" y="1521459"/>
            <a:ext cx="158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A</a:t>
            </a:r>
            <a:r>
              <a:rPr sz="1800" spc="-15" dirty="0">
                <a:solidFill>
                  <a:srgbClr val="333399"/>
                </a:solidFill>
                <a:latin typeface="Arial Unicode MS"/>
                <a:cs typeface="Arial Unicode MS"/>
              </a:rPr>
              <a:t>D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VANTA</a:t>
            </a:r>
            <a:r>
              <a:rPr sz="1800" spc="5" dirty="0">
                <a:solidFill>
                  <a:srgbClr val="333399"/>
                </a:solidFill>
                <a:latin typeface="Arial Unicode MS"/>
                <a:cs typeface="Arial Unicode MS"/>
              </a:rPr>
              <a:t>G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ES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2117089"/>
            <a:ext cx="736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2665730"/>
            <a:ext cx="736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50" spc="10" dirty="0"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3488690"/>
            <a:ext cx="736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019" y="2070100"/>
            <a:ext cx="32969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Unicode MS"/>
                <a:cs typeface="Arial Unicode MS"/>
              </a:rPr>
              <a:t>Immunity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to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Frequency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selective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fading</a:t>
            </a:r>
            <a:endParaRPr sz="1800">
              <a:latin typeface="Arial Unicode MS"/>
              <a:cs typeface="Arial Unicode MS"/>
            </a:endParaRPr>
          </a:p>
          <a:p>
            <a:pPr marL="12700" marR="70358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Resilience </a:t>
            </a:r>
            <a:r>
              <a:rPr sz="1800" spc="-5" dirty="0">
                <a:latin typeface="Arial Unicode MS"/>
                <a:cs typeface="Arial Unicode MS"/>
              </a:rPr>
              <a:t>to interference </a:t>
            </a:r>
            <a:r>
              <a:rPr sz="1800" spc="-49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Robust</a:t>
            </a:r>
            <a:r>
              <a:rPr sz="1800" spc="-5" dirty="0">
                <a:latin typeface="Arial Unicode MS"/>
                <a:cs typeface="Arial Unicode MS"/>
              </a:rPr>
              <a:t> to</a:t>
            </a:r>
            <a:r>
              <a:rPr sz="1800" spc="-10" dirty="0">
                <a:latin typeface="Arial Unicode MS"/>
                <a:cs typeface="Arial Unicode MS"/>
              </a:rPr>
              <a:t> narrow-band 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interference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Spectrum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efficiency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070" y="4030979"/>
            <a:ext cx="889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35" dirty="0">
                <a:solidFill>
                  <a:srgbClr val="333399"/>
                </a:solidFill>
                <a:latin typeface="Arial Unicode MS"/>
                <a:cs typeface="Arial Unicode MS"/>
              </a:rPr>
              <a:t>▪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819" y="3990340"/>
            <a:ext cx="196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D</a:t>
            </a:r>
            <a:r>
              <a:rPr sz="1800" spc="5" dirty="0">
                <a:solidFill>
                  <a:srgbClr val="333399"/>
                </a:solidFill>
                <a:latin typeface="Arial Unicode MS"/>
                <a:cs typeface="Arial Unicode MS"/>
              </a:rPr>
              <a:t>I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SA</a:t>
            </a:r>
            <a:r>
              <a:rPr sz="1800" spc="-15" dirty="0">
                <a:solidFill>
                  <a:srgbClr val="333399"/>
                </a:solidFill>
                <a:latin typeface="Arial Unicode MS"/>
                <a:cs typeface="Arial Unicode MS"/>
              </a:rPr>
              <a:t>D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VANTA</a:t>
            </a:r>
            <a:r>
              <a:rPr sz="1800" spc="5" dirty="0">
                <a:solidFill>
                  <a:srgbClr val="333399"/>
                </a:solidFill>
                <a:latin typeface="Arial Unicode MS"/>
                <a:cs typeface="Arial Unicode MS"/>
              </a:rPr>
              <a:t>G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ES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269" y="4585970"/>
            <a:ext cx="736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269" y="5134609"/>
            <a:ext cx="736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019" y="4538979"/>
            <a:ext cx="3434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6409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Unicode MS"/>
                <a:cs typeface="Arial Unicode MS"/>
              </a:rPr>
              <a:t>Sensitivity</a:t>
            </a: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Unicode MS"/>
                <a:cs typeface="Arial Unicode MS"/>
              </a:rPr>
              <a:t>to</a:t>
            </a: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Unicode MS"/>
                <a:cs typeface="Arial Unicode MS"/>
              </a:rPr>
              <a:t>synchronization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Unicode MS"/>
                <a:cs typeface="Arial Unicode MS"/>
              </a:rPr>
              <a:t>errors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High</a:t>
            </a:r>
            <a:r>
              <a:rPr sz="1800" spc="-2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Peak-to-average</a:t>
            </a:r>
            <a:r>
              <a:rPr sz="1800" spc="-2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power</a:t>
            </a:r>
            <a:r>
              <a:rPr sz="1800" spc="-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ratio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62020" y="370840"/>
            <a:ext cx="224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3120" y="5390854"/>
            <a:ext cx="255714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i="1" spc="50" dirty="0">
                <a:latin typeface="Arial Unicode MS"/>
                <a:cs typeface="Arial Unicode MS"/>
              </a:rPr>
              <a:t>Block</a:t>
            </a:r>
            <a:r>
              <a:rPr sz="1250" b="1" i="1" spc="160" dirty="0">
                <a:latin typeface="Arial Unicode MS"/>
                <a:cs typeface="Arial Unicode MS"/>
              </a:rPr>
              <a:t> </a:t>
            </a:r>
            <a:r>
              <a:rPr sz="1250" b="1" i="1" spc="50" dirty="0">
                <a:latin typeface="Arial Unicode MS"/>
                <a:cs typeface="Arial Unicode MS"/>
              </a:rPr>
              <a:t>Diagram</a:t>
            </a:r>
            <a:r>
              <a:rPr sz="1250" b="1" i="1" spc="165" dirty="0">
                <a:latin typeface="Arial Unicode MS"/>
                <a:cs typeface="Arial Unicode MS"/>
              </a:rPr>
              <a:t> </a:t>
            </a:r>
            <a:r>
              <a:rPr sz="1250" b="1" i="1" spc="25" dirty="0">
                <a:latin typeface="Arial Unicode MS"/>
                <a:cs typeface="Arial Unicode MS"/>
              </a:rPr>
              <a:t>of</a:t>
            </a:r>
            <a:r>
              <a:rPr sz="1250" b="1" i="1" spc="160" dirty="0">
                <a:latin typeface="Arial Unicode MS"/>
                <a:cs typeface="Arial Unicode MS"/>
              </a:rPr>
              <a:t> </a:t>
            </a:r>
            <a:r>
              <a:rPr sz="1250" b="1" i="1" spc="30" dirty="0">
                <a:latin typeface="Arial Unicode MS"/>
                <a:cs typeface="Arial Unicode MS"/>
              </a:rPr>
              <a:t>OFDM</a:t>
            </a:r>
            <a:r>
              <a:rPr sz="1250" b="1" i="1" spc="150" dirty="0">
                <a:latin typeface="Arial Unicode MS"/>
                <a:cs typeface="Arial Unicode MS"/>
              </a:rPr>
              <a:t> </a:t>
            </a:r>
            <a:r>
              <a:rPr sz="1250" b="1" i="1" spc="50" dirty="0">
                <a:latin typeface="Arial Unicode MS"/>
                <a:cs typeface="Arial Unicode MS"/>
              </a:rPr>
              <a:t>Symbol</a:t>
            </a:r>
            <a:endParaRPr sz="12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219" y="640207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6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2020" y="415290"/>
            <a:ext cx="224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69" y="14668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619" y="1482090"/>
            <a:ext cx="2383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Unicode MS"/>
                <a:cs typeface="Arial Unicode MS"/>
              </a:rPr>
              <a:t>Impairment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Unicode MS"/>
                <a:cs typeface="Arial Unicode MS"/>
              </a:rPr>
              <a:t>in</a:t>
            </a:r>
            <a:r>
              <a:rPr sz="2000" spc="-2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OFDM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2091690"/>
            <a:ext cx="7149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solidFill>
                  <a:srgbClr val="333399"/>
                </a:solidFill>
                <a:latin typeface="Arial"/>
                <a:cs typeface="Arial"/>
              </a:rPr>
              <a:t>•	</a:t>
            </a: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Symbol</a:t>
            </a:r>
            <a:r>
              <a:rPr sz="1800" spc="-1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Timing 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Offset</a:t>
            </a: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333399"/>
                </a:solidFill>
                <a:latin typeface="Arial Unicode MS"/>
                <a:cs typeface="Arial Unicode MS"/>
              </a:rPr>
              <a:t>(TO)</a:t>
            </a:r>
            <a:endParaRPr sz="1800">
              <a:latin typeface="Arial Unicode MS"/>
              <a:cs typeface="Arial Unicode MS"/>
            </a:endParaRPr>
          </a:p>
          <a:p>
            <a:pPr marL="812800" marR="5080" indent="-342900">
              <a:lnSpc>
                <a:spcPct val="100000"/>
              </a:lnSpc>
              <a:tabLst>
                <a:tab pos="875665" algn="l"/>
              </a:tabLst>
            </a:pPr>
            <a:r>
              <a:rPr sz="2700" baseline="3086" dirty="0">
                <a:solidFill>
                  <a:srgbClr val="333399"/>
                </a:solidFill>
                <a:latin typeface="Arial"/>
                <a:cs typeface="Arial"/>
              </a:rPr>
              <a:t>•		</a:t>
            </a:r>
            <a:r>
              <a:rPr sz="1800" spc="-5" dirty="0">
                <a:latin typeface="Arial Unicode MS"/>
                <a:cs typeface="Arial Unicode MS"/>
              </a:rPr>
              <a:t>Due to the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unknown</a:t>
            </a:r>
            <a:r>
              <a:rPr sz="1800" spc="-5" dirty="0">
                <a:latin typeface="Arial Unicode MS"/>
                <a:cs typeface="Arial Unicode MS"/>
              </a:rPr>
              <a:t> transmission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time or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propagation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delay</a:t>
            </a:r>
            <a:r>
              <a:rPr sz="1800" spc="-5" dirty="0">
                <a:latin typeface="Arial Unicode MS"/>
                <a:cs typeface="Arial Unicode MS"/>
              </a:rPr>
              <a:t> of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OFDM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 at receiver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320675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3819" y="3219450"/>
            <a:ext cx="323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Carrier</a:t>
            </a:r>
            <a:r>
              <a:rPr sz="1800" spc="-2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Frequency</a:t>
            </a:r>
            <a:r>
              <a:rPr sz="1800" spc="-1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Offset</a:t>
            </a: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(CFO)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5269" y="3493770"/>
            <a:ext cx="6389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10" dirty="0">
                <a:latin typeface="Arial Unicode MS"/>
                <a:cs typeface="Arial Unicode MS"/>
              </a:rPr>
              <a:t>Frequency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differences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between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transmitter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and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receiver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oscillator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10" dirty="0">
                <a:latin typeface="Arial Unicode MS"/>
                <a:cs typeface="Arial Unicode MS"/>
              </a:rPr>
              <a:t>Oscillator instabilities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10" dirty="0">
                <a:latin typeface="Arial Unicode MS"/>
                <a:cs typeface="Arial Unicode MS"/>
              </a:rPr>
              <a:t>Doppler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shift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mobile channels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069" y="4895850"/>
            <a:ext cx="668210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solidFill>
                  <a:srgbClr val="333399"/>
                </a:solidFill>
                <a:latin typeface="Arial"/>
                <a:cs typeface="Arial"/>
              </a:rPr>
              <a:t>•	</a:t>
            </a: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Phase</a:t>
            </a:r>
            <a:r>
              <a:rPr sz="1800" spc="-3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Unicode MS"/>
                <a:cs typeface="Arial Unicode MS"/>
              </a:rPr>
              <a:t>noise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297815" algn="l"/>
              </a:tabLst>
            </a:pPr>
            <a:r>
              <a:rPr sz="2700" baseline="3086" dirty="0">
                <a:solidFill>
                  <a:srgbClr val="333399"/>
                </a:solidFill>
                <a:latin typeface="Arial"/>
                <a:cs typeface="Arial"/>
              </a:rPr>
              <a:t>•	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Sampling</a:t>
            </a:r>
            <a:r>
              <a:rPr sz="1800" spc="-3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Clock</a:t>
            </a:r>
            <a:r>
              <a:rPr sz="1800" spc="-3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Offset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Unicode MS"/>
              <a:cs typeface="Arial Unicode MS"/>
            </a:endParaRPr>
          </a:p>
          <a:p>
            <a:pPr marL="298450" marR="5080" indent="-28575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These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errors cause Inter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 Interference(ISI) </a:t>
            </a:r>
            <a:r>
              <a:rPr sz="1800" spc="-10" dirty="0">
                <a:latin typeface="Arial Unicode MS"/>
                <a:cs typeface="Arial Unicode MS"/>
              </a:rPr>
              <a:t>and</a:t>
            </a:r>
            <a:r>
              <a:rPr sz="1800" spc="-5" dirty="0">
                <a:latin typeface="Arial Unicode MS"/>
                <a:cs typeface="Arial Unicode MS"/>
              </a:rPr>
              <a:t> Inter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carrier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Interference(ICI)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219" y="640207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7291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pc="-5" dirty="0"/>
              <a:t>Introduction </a:t>
            </a:r>
            <a:r>
              <a:rPr dirty="0"/>
              <a:t> </a:t>
            </a:r>
            <a:r>
              <a:rPr spc="-5" dirty="0">
                <a:solidFill>
                  <a:srgbClr val="000000"/>
                </a:solidFill>
              </a:rPr>
              <a:t>Timing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Offset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228853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802889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pc="-5" dirty="0"/>
              <a:t>Carrier</a:t>
            </a:r>
            <a:r>
              <a:rPr spc="-30" dirty="0"/>
              <a:t> </a:t>
            </a:r>
            <a:r>
              <a:rPr spc="-5" dirty="0"/>
              <a:t>Frequency</a:t>
            </a:r>
            <a:r>
              <a:rPr spc="-20" dirty="0"/>
              <a:t> </a:t>
            </a:r>
            <a:r>
              <a:rPr spc="-10" dirty="0"/>
              <a:t>Offset</a:t>
            </a: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pc="-5" dirty="0"/>
              <a:t>Frequency </a:t>
            </a:r>
            <a:r>
              <a:rPr spc="-10" dirty="0"/>
              <a:t>Offset </a:t>
            </a:r>
            <a:r>
              <a:rPr spc="-5" dirty="0"/>
              <a:t>Estimation </a:t>
            </a:r>
            <a:r>
              <a:rPr dirty="0"/>
              <a:t>With </a:t>
            </a:r>
            <a:r>
              <a:rPr spc="-5" dirty="0"/>
              <a:t>Fast </a:t>
            </a:r>
            <a:r>
              <a:rPr spc="-685" dirty="0"/>
              <a:t> </a:t>
            </a:r>
            <a:r>
              <a:rPr spc="-5" dirty="0"/>
              <a:t>Acquisition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pc="-10" dirty="0"/>
              <a:t>References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331851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426085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90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6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219" y="640207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8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0" y="444500"/>
            <a:ext cx="2460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Timing</a:t>
            </a:r>
            <a:r>
              <a:rPr sz="3200" b="1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90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35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689" y="1480820"/>
            <a:ext cx="661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Unicode MS"/>
                <a:cs typeface="Arial Unicode MS"/>
              </a:rPr>
              <a:t>Window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overlapping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two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successive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OFDM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raises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to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ISI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136140"/>
            <a:ext cx="615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2080259"/>
            <a:ext cx="5715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Unicode MS"/>
                <a:cs typeface="Arial Unicode MS"/>
              </a:rPr>
              <a:t>Due </a:t>
            </a:r>
            <a:r>
              <a:rPr sz="1600" dirty="0">
                <a:latin typeface="Arial Unicode MS"/>
                <a:cs typeface="Arial Unicode MS"/>
              </a:rPr>
              <a:t>to </a:t>
            </a:r>
            <a:r>
              <a:rPr sz="1600" spc="-5" dirty="0">
                <a:latin typeface="Arial Unicode MS"/>
                <a:cs typeface="Arial Unicode MS"/>
              </a:rPr>
              <a:t>incorrect position of the </a:t>
            </a:r>
            <a:r>
              <a:rPr sz="1600" spc="-10" dirty="0">
                <a:latin typeface="Arial Unicode MS"/>
                <a:cs typeface="Arial Unicode MS"/>
              </a:rPr>
              <a:t>FFT </a:t>
            </a:r>
            <a:r>
              <a:rPr sz="1600" spc="-5" dirty="0">
                <a:latin typeface="Arial Unicode MS"/>
                <a:cs typeface="Arial Unicode MS"/>
              </a:rPr>
              <a:t>window at receiver for Start </a:t>
            </a:r>
            <a:r>
              <a:rPr sz="1600" spc="-43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Symbol.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9667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35" dirty="0">
                <a:solidFill>
                  <a:srgbClr val="3333CC"/>
                </a:solidFill>
                <a:latin typeface="Arial Unicode MS"/>
                <a:cs typeface="Arial Unicode MS"/>
              </a:rPr>
              <a:t>➢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89" y="2918459"/>
            <a:ext cx="636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Unicode MS"/>
                <a:cs typeface="Arial Unicode MS"/>
              </a:rPr>
              <a:t>Introduces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Inter-symbol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Interference(ISI)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and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phase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shift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to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desired </a:t>
            </a:r>
            <a:r>
              <a:rPr sz="1800" spc="-5" dirty="0">
                <a:latin typeface="Arial Unicode MS"/>
                <a:cs typeface="Arial Unicode MS"/>
              </a:rPr>
              <a:t>symbol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components.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52800" y="3280409"/>
            <a:ext cx="5486400" cy="3044190"/>
            <a:chOff x="3352800" y="3280409"/>
            <a:chExt cx="5486400" cy="30441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3435349"/>
              <a:ext cx="5486400" cy="2889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9030" y="3280409"/>
              <a:ext cx="1733550" cy="3365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3313429"/>
              <a:ext cx="363220" cy="32892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4669" y="382142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35" dirty="0">
                <a:solidFill>
                  <a:srgbClr val="333399"/>
                </a:solidFill>
                <a:latin typeface="Arial Unicode MS"/>
                <a:cs typeface="Arial Unicode MS"/>
              </a:rPr>
              <a:t>➢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419" y="3771900"/>
            <a:ext cx="21545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Arial Unicode MS"/>
                <a:cs typeface="Arial Unicode MS"/>
              </a:rPr>
              <a:t>TO) can </a:t>
            </a:r>
            <a:r>
              <a:rPr sz="1800" spc="-5" dirty="0">
                <a:latin typeface="Arial Unicode MS"/>
                <a:cs typeface="Arial Unicode MS"/>
              </a:rPr>
              <a:t>be </a:t>
            </a:r>
            <a:r>
              <a:rPr sz="1800" spc="-10" dirty="0">
                <a:latin typeface="Arial Unicode MS"/>
                <a:cs typeface="Arial Unicode MS"/>
              </a:rPr>
              <a:t>avoided </a:t>
            </a:r>
            <a:r>
              <a:rPr sz="1800" spc="-49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by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keeping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window </a:t>
            </a:r>
            <a:r>
              <a:rPr sz="1800" dirty="0">
                <a:latin typeface="Arial Unicode MS"/>
                <a:cs typeface="Arial Unicode MS"/>
              </a:rPr>
              <a:t>start </a:t>
            </a:r>
            <a:r>
              <a:rPr sz="1800" spc="-10" dirty="0">
                <a:latin typeface="Arial Unicode MS"/>
                <a:cs typeface="Arial Unicode MS"/>
              </a:rPr>
              <a:t>point </a:t>
            </a:r>
            <a:r>
              <a:rPr sz="1800" spc="-5" dirty="0">
                <a:latin typeface="Arial Unicode MS"/>
                <a:cs typeface="Arial Unicode MS"/>
              </a:rPr>
              <a:t> within the </a:t>
            </a:r>
            <a:r>
              <a:rPr sz="1800" dirty="0">
                <a:latin typeface="Arial Unicode MS"/>
                <a:cs typeface="Arial Unicode MS"/>
              </a:rPr>
              <a:t>ISI </a:t>
            </a:r>
            <a:r>
              <a:rPr sz="1800" spc="-5" dirty="0">
                <a:latin typeface="Arial Unicode MS"/>
                <a:cs typeface="Arial Unicode MS"/>
              </a:rPr>
              <a:t>free 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region </a:t>
            </a:r>
            <a:r>
              <a:rPr sz="1800" spc="-5" dirty="0">
                <a:latin typeface="Arial Unicode MS"/>
                <a:cs typeface="Arial Unicode MS"/>
              </a:rPr>
              <a:t>of </a:t>
            </a:r>
            <a:r>
              <a:rPr sz="1800" spc="-10" dirty="0">
                <a:latin typeface="Arial Unicode MS"/>
                <a:cs typeface="Arial Unicode MS"/>
              </a:rPr>
              <a:t>cyclic </a:t>
            </a:r>
            <a:r>
              <a:rPr sz="1800" spc="-5" dirty="0">
                <a:latin typeface="Arial Unicode MS"/>
                <a:cs typeface="Arial Unicode MS"/>
              </a:rPr>
              <a:t>prefix </a:t>
            </a:r>
            <a:r>
              <a:rPr sz="1800" spc="-49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(CP) for each 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symbol.</a:t>
            </a:r>
            <a:endParaRPr sz="1800">
              <a:latin typeface="Arial Unicode MS"/>
              <a:cs typeface="Arial Unicode MS"/>
            </a:endParaRPr>
          </a:p>
          <a:p>
            <a:pPr marL="12700" marR="1270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Larger </a:t>
            </a:r>
            <a:r>
              <a:rPr sz="1800" spc="-5" dirty="0">
                <a:latin typeface="Arial Unicode MS"/>
                <a:cs typeface="Arial Unicode MS"/>
              </a:rPr>
              <a:t>the CP, the 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more</a:t>
            </a:r>
            <a:r>
              <a:rPr sz="1800" spc="-2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TO</a:t>
            </a:r>
            <a:r>
              <a:rPr sz="1800" spc="-2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,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a</a:t>
            </a:r>
            <a:r>
              <a:rPr sz="1800" spc="-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system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can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tolerate.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669" y="57416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35" dirty="0">
                <a:solidFill>
                  <a:srgbClr val="333399"/>
                </a:solidFill>
                <a:latin typeface="Arial Unicode MS"/>
                <a:cs typeface="Arial Unicode MS"/>
              </a:rPr>
              <a:t>➢</a:t>
            </a:r>
            <a:endParaRPr sz="1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439" y="444500"/>
            <a:ext cx="4305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Timing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Offset</a:t>
            </a:r>
            <a:r>
              <a:rPr sz="3200" b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Estimator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1527809"/>
            <a:ext cx="14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FF0000"/>
                </a:solidFill>
                <a:latin typeface="Arial Unicode MS"/>
                <a:cs typeface="Arial Unicode MS"/>
              </a:rPr>
              <a:t>➢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219" y="1482090"/>
            <a:ext cx="75120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 Unicode MS"/>
                <a:cs typeface="Arial Unicode MS"/>
              </a:rPr>
              <a:t>GOAL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FF0000"/>
                </a:solidFill>
                <a:latin typeface="Arial Unicode MS"/>
                <a:cs typeface="Arial Unicode MS"/>
              </a:rPr>
              <a:t>:</a:t>
            </a:r>
            <a:r>
              <a:rPr sz="18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10" dirty="0">
                <a:latin typeface="Arial Unicode MS"/>
                <a:cs typeface="Arial Unicode MS"/>
              </a:rPr>
              <a:t>determine</a:t>
            </a:r>
            <a:r>
              <a:rPr sz="1800" spc="-5" dirty="0">
                <a:latin typeface="Arial Unicode MS"/>
                <a:cs typeface="Arial Unicode MS"/>
              </a:rPr>
              <a:t> the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start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position </a:t>
            </a:r>
            <a:r>
              <a:rPr sz="1800" spc="-10" dirty="0">
                <a:latin typeface="Arial Unicode MS"/>
                <a:cs typeface="Arial Unicode MS"/>
              </a:rPr>
              <a:t>at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receiver to </a:t>
            </a:r>
            <a:r>
              <a:rPr sz="1800" spc="-10" dirty="0">
                <a:latin typeface="Arial Unicode MS"/>
                <a:cs typeface="Arial Unicode MS"/>
              </a:rPr>
              <a:t>avoid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dirty="0">
                <a:latin typeface="Arial Unicode MS"/>
                <a:cs typeface="Arial Unicode MS"/>
              </a:rPr>
              <a:t>ISI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and </a:t>
            </a:r>
            <a:r>
              <a:rPr sz="1800" spc="-5" dirty="0">
                <a:latin typeface="Arial Unicode MS"/>
                <a:cs typeface="Arial Unicode MS"/>
              </a:rPr>
              <a:t>ICI.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2381250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0" dirty="0">
                <a:solidFill>
                  <a:srgbClr val="333399"/>
                </a:solidFill>
                <a:latin typeface="Arial Unicode MS"/>
                <a:cs typeface="Arial Unicode MS"/>
              </a:rPr>
              <a:t>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419" y="2335529"/>
            <a:ext cx="5852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Pilot</a:t>
            </a:r>
            <a:r>
              <a:rPr sz="2000" spc="-2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Based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Method</a:t>
            </a:r>
            <a:r>
              <a:rPr sz="2000" spc="15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:</a:t>
            </a:r>
            <a:r>
              <a:rPr sz="2000" spc="-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(useful for systems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with </a:t>
            </a:r>
            <a:r>
              <a:rPr sz="1800" spc="-10" dirty="0">
                <a:latin typeface="Arial Unicode MS"/>
                <a:cs typeface="Arial Unicode MS"/>
              </a:rPr>
              <a:t>low</a:t>
            </a:r>
            <a:r>
              <a:rPr sz="1800" spc="-5" dirty="0">
                <a:latin typeface="Arial Unicode MS"/>
                <a:cs typeface="Arial Unicode MS"/>
              </a:rPr>
              <a:t> SNR)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869" y="317627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869" y="2640329"/>
            <a:ext cx="6991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10" dirty="0">
                <a:latin typeface="Arial Unicode MS"/>
                <a:cs typeface="Arial Unicode MS"/>
              </a:rPr>
              <a:t>Pilots</a:t>
            </a:r>
            <a:r>
              <a:rPr sz="1800" spc="-5" dirty="0">
                <a:latin typeface="Arial Unicode MS"/>
                <a:cs typeface="Arial Unicode MS"/>
              </a:rPr>
              <a:t> (pseudo-random </a:t>
            </a:r>
            <a:r>
              <a:rPr sz="1800" spc="-10" dirty="0">
                <a:latin typeface="Arial Unicode MS"/>
                <a:cs typeface="Arial Unicode MS"/>
              </a:rPr>
              <a:t>sequences</a:t>
            </a:r>
            <a:r>
              <a:rPr sz="1800" spc="-5" dirty="0">
                <a:latin typeface="Arial Unicode MS"/>
                <a:cs typeface="Arial Unicode MS"/>
              </a:rPr>
              <a:t> or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null</a:t>
            </a:r>
            <a:r>
              <a:rPr sz="1800" spc="-5" dirty="0">
                <a:latin typeface="Arial Unicode MS"/>
                <a:cs typeface="Arial Unicode MS"/>
              </a:rPr>
              <a:t> symbols)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can </a:t>
            </a:r>
            <a:r>
              <a:rPr sz="1800" spc="-10" dirty="0">
                <a:latin typeface="Arial Unicode MS"/>
                <a:cs typeface="Arial Unicode MS"/>
              </a:rPr>
              <a:t>be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used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determine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dirty="0">
                <a:latin typeface="Arial Unicode MS"/>
                <a:cs typeface="Arial Unicode MS"/>
              </a:rPr>
              <a:t>start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of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an OFDM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symbol.</a:t>
            </a:r>
            <a:endParaRPr sz="1800">
              <a:latin typeface="Arial Unicode MS"/>
              <a:cs typeface="Arial Unicode MS"/>
            </a:endParaRPr>
          </a:p>
          <a:p>
            <a:pPr marL="29845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Pilot-symbols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can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be </a:t>
            </a:r>
            <a:r>
              <a:rPr sz="1800" spc="-5" dirty="0">
                <a:latin typeface="Arial Unicode MS"/>
                <a:cs typeface="Arial Unicode MS"/>
              </a:rPr>
              <a:t>OFDM </a:t>
            </a:r>
            <a:r>
              <a:rPr sz="1800" spc="-10" dirty="0">
                <a:latin typeface="Arial Unicode MS"/>
                <a:cs typeface="Arial Unicode MS"/>
              </a:rPr>
              <a:t>based or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Non-OFDM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based</a:t>
            </a:r>
            <a:r>
              <a:rPr sz="1800" spc="-5" dirty="0">
                <a:solidFill>
                  <a:srgbClr val="333399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669" y="4011929"/>
            <a:ext cx="759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In </a:t>
            </a:r>
            <a:r>
              <a:rPr sz="1800" dirty="0">
                <a:latin typeface="Arial Unicode MS"/>
                <a:cs typeface="Arial Unicode MS"/>
              </a:rPr>
              <a:t>case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of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continuous data </a:t>
            </a:r>
            <a:r>
              <a:rPr sz="1800" dirty="0">
                <a:latin typeface="Arial Unicode MS"/>
                <a:cs typeface="Arial Unicode MS"/>
              </a:rPr>
              <a:t>,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 null signal is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appropriate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for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bursty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data</a:t>
            </a:r>
            <a:r>
              <a:rPr sz="1800" spc="-5" dirty="0">
                <a:latin typeface="Arial Unicode MS"/>
                <a:cs typeface="Arial Unicode MS"/>
              </a:rPr>
              <a:t> this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is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not</a:t>
            </a:r>
            <a:r>
              <a:rPr sz="1800" spc="-5" dirty="0">
                <a:latin typeface="Arial Unicode MS"/>
                <a:cs typeface="Arial Unicode MS"/>
              </a:rPr>
              <a:t> true.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669" y="4880609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0" dirty="0">
                <a:solidFill>
                  <a:srgbClr val="333399"/>
                </a:solidFill>
                <a:latin typeface="Arial Unicode MS"/>
                <a:cs typeface="Arial Unicode MS"/>
              </a:rPr>
              <a:t>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1419" y="4834890"/>
            <a:ext cx="2893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Non-Pilot</a:t>
            </a:r>
            <a:r>
              <a:rPr sz="2000" spc="-3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based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 Unicode MS"/>
                <a:cs typeface="Arial Unicode MS"/>
              </a:rPr>
              <a:t>Method</a:t>
            </a:r>
            <a:r>
              <a:rPr sz="2000" spc="-10" dirty="0">
                <a:solidFill>
                  <a:srgbClr val="3333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33399"/>
                </a:solidFill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2869" y="567690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2869" y="5139690"/>
            <a:ext cx="7182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334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latin typeface="Arial"/>
                <a:cs typeface="Arial"/>
              </a:rPr>
              <a:t>•	</a:t>
            </a:r>
            <a:r>
              <a:rPr sz="1800" spc="-5" dirty="0">
                <a:latin typeface="Arial Unicode MS"/>
                <a:cs typeface="Arial Unicode MS"/>
              </a:rPr>
              <a:t>Most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method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exploits the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redundancy</a:t>
            </a:r>
            <a:r>
              <a:rPr sz="1800" spc="-5" dirty="0">
                <a:latin typeface="Arial Unicode MS"/>
                <a:cs typeface="Arial Unicode MS"/>
              </a:rPr>
              <a:t> of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cyclic-prefix(CF)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to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find the </a:t>
            </a:r>
            <a:r>
              <a:rPr sz="1800" spc="-48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start</a:t>
            </a:r>
            <a:r>
              <a:rPr sz="1800" dirty="0">
                <a:latin typeface="Arial Unicode MS"/>
                <a:cs typeface="Arial Unicode MS"/>
              </a:rPr>
              <a:t> symbol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position.</a:t>
            </a:r>
            <a:endParaRPr sz="1800">
              <a:latin typeface="Arial Unicode MS"/>
              <a:cs typeface="Arial Unicode MS"/>
            </a:endParaRPr>
          </a:p>
          <a:p>
            <a:pPr marL="298450" marR="508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Some </a:t>
            </a:r>
            <a:r>
              <a:rPr sz="1800" spc="-5" dirty="0">
                <a:latin typeface="Arial Unicode MS"/>
                <a:cs typeface="Arial Unicode MS"/>
              </a:rPr>
              <a:t>algorithms use the periodicity of the correlation function </a:t>
            </a:r>
            <a:r>
              <a:rPr sz="1800" spc="-10" dirty="0">
                <a:latin typeface="Arial Unicode MS"/>
                <a:cs typeface="Arial Unicode MS"/>
              </a:rPr>
              <a:t>of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49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time</a:t>
            </a:r>
            <a:r>
              <a:rPr sz="1800" spc="-10" dirty="0">
                <a:latin typeface="Arial Unicode MS"/>
                <a:cs typeface="Arial Unicode MS"/>
              </a:rPr>
              <a:t> domain</a:t>
            </a:r>
            <a:r>
              <a:rPr sz="1800" spc="-5" dirty="0">
                <a:latin typeface="Arial Unicode MS"/>
                <a:cs typeface="Arial Unicode MS"/>
              </a:rPr>
              <a:t> OFDM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symbol.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1079</Words>
  <Application>Microsoft Office PowerPoint</Application>
  <PresentationFormat>On-screen Show (4:3)</PresentationFormat>
  <Paragraphs>249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Symbol</vt:lpstr>
      <vt:lpstr>Times New Roman</vt:lpstr>
      <vt:lpstr>Office Theme</vt:lpstr>
      <vt:lpstr>Carrier Frequency Offset in OFDM System</vt:lpstr>
      <vt:lpstr>Outline</vt:lpstr>
      <vt:lpstr>Outline</vt:lpstr>
      <vt:lpstr>Introduction</vt:lpstr>
      <vt:lpstr>Introduction</vt:lpstr>
      <vt:lpstr>Introduction</vt:lpstr>
      <vt:lpstr>Introduction  Timing Offset</vt:lpstr>
      <vt:lpstr>Timing Offset</vt:lpstr>
      <vt:lpstr>Timing Offset Estimator</vt:lpstr>
      <vt:lpstr>Introduction  Timing Offset</vt:lpstr>
      <vt:lpstr>Carrier Frequency Offset</vt:lpstr>
      <vt:lpstr>Carrier Frequency Offset</vt:lpstr>
      <vt:lpstr>Carrier Frequency Offset</vt:lpstr>
      <vt:lpstr>Carrier Frequency Offset Estimator</vt:lpstr>
      <vt:lpstr>Carrier Frequency Offset Estimator</vt:lpstr>
      <vt:lpstr>PowerPoint Presentation</vt:lpstr>
      <vt:lpstr>Solved 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Frequency Offset in OFDM System</dc:title>
  <dc:creator>CT.Manimegalai</dc:creator>
  <cp:lastModifiedBy>Microsoft account</cp:lastModifiedBy>
  <cp:revision>7</cp:revision>
  <dcterms:created xsi:type="dcterms:W3CDTF">2021-08-08T12:17:26Z</dcterms:created>
  <dcterms:modified xsi:type="dcterms:W3CDTF">2021-08-12T07:45:44Z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2021-08-08T00:00:00Z</vt:filetime>
  </property>
</Properties>
</file>