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80"/>
  </p:notesMasterIdLst>
  <p:handoutMasterIdLst>
    <p:handoutMasterId r:id="rId81"/>
  </p:handoutMasterIdLst>
  <p:sldIdLst>
    <p:sldId id="256" r:id="rId2"/>
    <p:sldId id="282" r:id="rId3"/>
    <p:sldId id="257" r:id="rId4"/>
    <p:sldId id="259" r:id="rId5"/>
    <p:sldId id="279" r:id="rId6"/>
    <p:sldId id="280" r:id="rId7"/>
    <p:sldId id="291" r:id="rId8"/>
    <p:sldId id="292" r:id="rId9"/>
    <p:sldId id="281" r:id="rId10"/>
    <p:sldId id="283" r:id="rId11"/>
    <p:sldId id="275" r:id="rId12"/>
    <p:sldId id="284" r:id="rId13"/>
    <p:sldId id="285" r:id="rId14"/>
    <p:sldId id="341" r:id="rId15"/>
    <p:sldId id="286" r:id="rId16"/>
    <p:sldId id="287" r:id="rId17"/>
    <p:sldId id="289" r:id="rId18"/>
    <p:sldId id="288" r:id="rId19"/>
    <p:sldId id="290" r:id="rId20"/>
    <p:sldId id="263" r:id="rId21"/>
    <p:sldId id="264" r:id="rId22"/>
    <p:sldId id="266" r:id="rId23"/>
    <p:sldId id="267" r:id="rId24"/>
    <p:sldId id="268" r:id="rId25"/>
    <p:sldId id="269" r:id="rId26"/>
    <p:sldId id="352" r:id="rId27"/>
    <p:sldId id="353" r:id="rId28"/>
    <p:sldId id="270" r:id="rId29"/>
    <p:sldId id="271" r:id="rId30"/>
    <p:sldId id="272" r:id="rId31"/>
    <p:sldId id="273" r:id="rId32"/>
    <p:sldId id="274" r:id="rId33"/>
    <p:sldId id="354" r:id="rId34"/>
    <p:sldId id="356" r:id="rId35"/>
    <p:sldId id="357" r:id="rId36"/>
    <p:sldId id="304" r:id="rId37"/>
    <p:sldId id="305" r:id="rId38"/>
    <p:sldId id="306" r:id="rId39"/>
    <p:sldId id="312" r:id="rId40"/>
    <p:sldId id="311" r:id="rId41"/>
    <p:sldId id="313" r:id="rId42"/>
    <p:sldId id="314" r:id="rId43"/>
    <p:sldId id="315" r:id="rId44"/>
    <p:sldId id="316" r:id="rId45"/>
    <p:sldId id="318" r:id="rId46"/>
    <p:sldId id="319" r:id="rId47"/>
    <p:sldId id="320" r:id="rId48"/>
    <p:sldId id="321" r:id="rId49"/>
    <p:sldId id="322" r:id="rId50"/>
    <p:sldId id="323" r:id="rId51"/>
    <p:sldId id="324" r:id="rId52"/>
    <p:sldId id="325" r:id="rId53"/>
    <p:sldId id="326" r:id="rId54"/>
    <p:sldId id="327" r:id="rId55"/>
    <p:sldId id="260" r:id="rId56"/>
    <p:sldId id="261" r:id="rId57"/>
    <p:sldId id="332" r:id="rId58"/>
    <p:sldId id="307" r:id="rId59"/>
    <p:sldId id="308" r:id="rId60"/>
    <p:sldId id="309" r:id="rId61"/>
    <p:sldId id="310" r:id="rId62"/>
    <p:sldId id="328" r:id="rId63"/>
    <p:sldId id="337" r:id="rId64"/>
    <p:sldId id="338" r:id="rId65"/>
    <p:sldId id="339" r:id="rId66"/>
    <p:sldId id="296" r:id="rId67"/>
    <p:sldId id="297" r:id="rId68"/>
    <p:sldId id="298" r:id="rId69"/>
    <p:sldId id="342" r:id="rId70"/>
    <p:sldId id="262" r:id="rId71"/>
    <p:sldId id="343" r:id="rId72"/>
    <p:sldId id="344" r:id="rId73"/>
    <p:sldId id="345" r:id="rId74"/>
    <p:sldId id="359" r:id="rId75"/>
    <p:sldId id="360" r:id="rId76"/>
    <p:sldId id="293" r:id="rId77"/>
    <p:sldId id="361" r:id="rId78"/>
    <p:sldId id="362" r:id="rId79"/>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8" d="100"/>
          <a:sy n="68" d="100"/>
        </p:scale>
        <p:origin x="714"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smtClean="0"/>
            </a:lvl1pPr>
          </a:lstStyle>
          <a:p>
            <a:pPr>
              <a:defRPr/>
            </a:pPr>
            <a:endParaRPr lang="en-US"/>
          </a:p>
        </p:txBody>
      </p:sp>
      <p:sp>
        <p:nvSpPr>
          <p:cNvPr id="36867"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smtClean="0"/>
            </a:lvl1pPr>
          </a:lstStyle>
          <a:p>
            <a:pPr>
              <a:defRPr/>
            </a:pPr>
            <a:endParaRPr lang="en-US"/>
          </a:p>
        </p:txBody>
      </p:sp>
      <p:sp>
        <p:nvSpPr>
          <p:cNvPr id="36868"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smtClean="0"/>
            </a:lvl1pPr>
          </a:lstStyle>
          <a:p>
            <a:pPr>
              <a:defRPr/>
            </a:pPr>
            <a:endParaRPr lang="en-US"/>
          </a:p>
        </p:txBody>
      </p:sp>
      <p:sp>
        <p:nvSpPr>
          <p:cNvPr id="36869"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smtClean="0"/>
            </a:lvl1pPr>
          </a:lstStyle>
          <a:p>
            <a:pPr>
              <a:defRPr/>
            </a:pPr>
            <a:fld id="{7AF78A14-98F4-45EB-B42F-B56C98AACEC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defTabSz="966788">
              <a:defRPr sz="1300" smtClean="0"/>
            </a:lvl1pPr>
          </a:lstStyle>
          <a:p>
            <a:pPr>
              <a:defRPr/>
            </a:pPr>
            <a:endParaRPr lang="en-US"/>
          </a:p>
        </p:txBody>
      </p:sp>
      <p:sp>
        <p:nvSpPr>
          <p:cNvPr id="26627" name="Rectangle 3"/>
          <p:cNvSpPr>
            <a:spLocks noGrp="1" noChangeArrowheads="1"/>
          </p:cNvSpPr>
          <p:nvPr>
            <p:ph type="dt" idx="1"/>
          </p:nvPr>
        </p:nvSpPr>
        <p:spPr bwMode="auto">
          <a:xfrm>
            <a:off x="4144963" y="0"/>
            <a:ext cx="3168650" cy="479425"/>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lvl1pPr algn="r" defTabSz="966788">
              <a:defRPr sz="1300" smtClean="0"/>
            </a:lvl1pPr>
          </a:lstStyle>
          <a:p>
            <a:pPr>
              <a:defRPr/>
            </a:pPr>
            <a:endParaRPr lang="en-US"/>
          </a:p>
        </p:txBody>
      </p:sp>
      <p:sp>
        <p:nvSpPr>
          <p:cNvPr id="2970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0" tIns="48329" rIns="96660"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defTabSz="966788">
              <a:defRPr sz="1300" smtClean="0"/>
            </a:lvl1pPr>
          </a:lstStyle>
          <a:p>
            <a:pPr>
              <a:defRPr/>
            </a:pPr>
            <a:endParaRPr lang="en-US"/>
          </a:p>
        </p:txBody>
      </p:sp>
      <p:sp>
        <p:nvSpPr>
          <p:cNvPr id="26631"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a:effectLst/>
        </p:spPr>
        <p:txBody>
          <a:bodyPr vert="horz" wrap="square" lIns="96660" tIns="48329" rIns="96660" bIns="48329" numCol="1" anchor="b" anchorCtr="0" compatLnSpc="1">
            <a:prstTxWarp prst="textNoShape">
              <a:avLst/>
            </a:prstTxWarp>
          </a:bodyPr>
          <a:lstStyle>
            <a:lvl1pPr algn="r" defTabSz="966788">
              <a:defRPr sz="1300" smtClean="0"/>
            </a:lvl1pPr>
          </a:lstStyle>
          <a:p>
            <a:pPr>
              <a:defRPr/>
            </a:pPr>
            <a:fld id="{58C2998B-F799-469F-AF7B-F7F3A8C0611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cs typeface="Arial" pitchFamily="34"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fld id="{D6C20AA7-CEBD-446C-B244-FA0F1C7F86C9}" type="slidenum">
              <a:rPr lang="en-US" smtClean="0">
                <a:latin typeface="Times New Roman" pitchFamily="18" charset="0"/>
              </a:rPr>
              <a:pPr eaLnBrk="1" hangingPunct="1"/>
              <a:t>46</a:t>
            </a:fld>
            <a:endParaRPr lang="en-US">
              <a:latin typeface="Times New Roman" pitchFamily="18" charset="0"/>
            </a:endParaRPr>
          </a:p>
        </p:txBody>
      </p:sp>
    </p:spTree>
    <p:extLst>
      <p:ext uri="{BB962C8B-B14F-4D97-AF65-F5344CB8AC3E}">
        <p14:creationId xmlns:p14="http://schemas.microsoft.com/office/powerpoint/2010/main" val="164205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cs typeface="Arial"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fld id="{A116EB15-9317-4F46-8648-F0E6DFB42CB9}" type="slidenum">
              <a:rPr lang="en-US" smtClean="0">
                <a:latin typeface="Times New Roman" pitchFamily="18" charset="0"/>
              </a:rPr>
              <a:pPr eaLnBrk="1" hangingPunct="1"/>
              <a:t>47</a:t>
            </a:fld>
            <a:endParaRPr lang="en-US">
              <a:latin typeface="Times New Roman" pitchFamily="18" charset="0"/>
            </a:endParaRPr>
          </a:p>
        </p:txBody>
      </p:sp>
    </p:spTree>
    <p:extLst>
      <p:ext uri="{BB962C8B-B14F-4D97-AF65-F5344CB8AC3E}">
        <p14:creationId xmlns:p14="http://schemas.microsoft.com/office/powerpoint/2010/main" val="1549037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ja-JP" altLang="en-US">
              <a:ea typeface="ＭＳ Ｐゴシック" pitchFamily="34" charset="-128"/>
            </a:endParaRPr>
          </a:p>
        </p:txBody>
      </p:sp>
      <p:sp>
        <p:nvSpPr>
          <p:cNvPr id="31747"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21970223-D6CC-41DF-88D6-C29989D46DE7}" type="slidenum">
              <a:rPr lang="th-TH" altLang="ja-JP" sz="1200"/>
              <a:pPr eaLnBrk="1" hangingPunct="1"/>
              <a:t>65</a:t>
            </a:fld>
            <a:endParaRPr lang="th-TH" altLang="ja-JP" sz="1200"/>
          </a:p>
        </p:txBody>
      </p:sp>
    </p:spTree>
    <p:extLst>
      <p:ext uri="{BB962C8B-B14F-4D97-AF65-F5344CB8AC3E}">
        <p14:creationId xmlns:p14="http://schemas.microsoft.com/office/powerpoint/2010/main" val="1293032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662F6414-A59A-4177-90D1-499685EBB8AE}" type="slidenum">
              <a:rPr lang="en-US" altLang="en-US" smtClean="0"/>
              <a:pPr>
                <a:defRPr/>
              </a:pPr>
              <a:t>‹#›</a:t>
            </a:fld>
            <a:endParaRPr lang="en-US" altLang="en-US"/>
          </a:p>
        </p:txBody>
      </p:sp>
      <p:pic>
        <p:nvPicPr>
          <p:cNvPr id="8" name="Picture 7" descr="A blue and yellow logo&#10;&#10;Description automatically generated">
            <a:extLst>
              <a:ext uri="{FF2B5EF4-FFF2-40B4-BE49-F238E27FC236}">
                <a16:creationId xmlns:a16="http://schemas.microsoft.com/office/drawing/2014/main" id="{F3A4C309-D9AF-C4DC-BC83-B5BABA6BDC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9FD7AC23-59CE-443A-9B9F-7DE2420A16ED}" type="slidenum">
              <a:rPr lang="en-US" altLang="en-US" smtClean="0"/>
              <a:pPr>
                <a:defRPr/>
              </a:pPr>
              <a:t>‹#›</a:t>
            </a:fld>
            <a:endParaRPr lang="en-US" altLang="en-US"/>
          </a:p>
        </p:txBody>
      </p:sp>
      <p:pic>
        <p:nvPicPr>
          <p:cNvPr id="7" name="Picture 6" descr="A blue and yellow logo&#10;&#10;Description automatically generated">
            <a:extLst>
              <a:ext uri="{FF2B5EF4-FFF2-40B4-BE49-F238E27FC236}">
                <a16:creationId xmlns:a16="http://schemas.microsoft.com/office/drawing/2014/main" id="{39AC0A76-B279-A573-9D8E-85723FDC95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549480A9-6D0E-498D-9052-6F92850D75A8}" type="slidenum">
              <a:rPr lang="en-US" altLang="en-US" smtClean="0"/>
              <a:pPr>
                <a:defRPr/>
              </a:pPr>
              <a:t>‹#›</a:t>
            </a:fld>
            <a:endParaRPr lang="en-US" altLang="en-US"/>
          </a:p>
        </p:txBody>
      </p:sp>
      <p:pic>
        <p:nvPicPr>
          <p:cNvPr id="7" name="Picture 6" descr="A blue and yellow logo&#10;&#10;Description automatically generated">
            <a:extLst>
              <a:ext uri="{FF2B5EF4-FFF2-40B4-BE49-F238E27FC236}">
                <a16:creationId xmlns:a16="http://schemas.microsoft.com/office/drawing/2014/main" id="{F4B51B41-4131-D371-06D8-6EB72A190A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DAADD056-305A-4C2C-95A2-F8883EC1CD26}" type="slidenum">
              <a:rPr lang="en-US" altLang="en-US" smtClean="0"/>
              <a:pPr>
                <a:defRPr/>
              </a:pPr>
              <a:t>‹#›</a:t>
            </a:fld>
            <a:endParaRPr lang="en-US" altLang="en-US"/>
          </a:p>
        </p:txBody>
      </p:sp>
      <p:pic>
        <p:nvPicPr>
          <p:cNvPr id="7" name="Picture 6" descr="A blue and yellow logo&#10;&#10;Description automatically generated">
            <a:extLst>
              <a:ext uri="{FF2B5EF4-FFF2-40B4-BE49-F238E27FC236}">
                <a16:creationId xmlns:a16="http://schemas.microsoft.com/office/drawing/2014/main" id="{A443117E-0789-85EB-5FDB-E9E3739394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r>
              <a:rPr lang="en-US"/>
              <a:t>Dr.T.Deepa</a:t>
            </a:r>
          </a:p>
        </p:txBody>
      </p:sp>
      <p:sp>
        <p:nvSpPr>
          <p:cNvPr id="6" name="Slide Number Placeholder 5"/>
          <p:cNvSpPr>
            <a:spLocks noGrp="1"/>
          </p:cNvSpPr>
          <p:nvPr>
            <p:ph type="sldNum" sz="quarter" idx="12"/>
          </p:nvPr>
        </p:nvSpPr>
        <p:spPr/>
        <p:txBody>
          <a:bodyPr/>
          <a:lstStyle/>
          <a:p>
            <a:pPr>
              <a:defRPr/>
            </a:pPr>
            <a:fld id="{D57A28B1-1A41-437A-99AA-5A2DA8126BD2}" type="slidenum">
              <a:rPr lang="en-US" altLang="en-US" smtClean="0"/>
              <a:pPr>
                <a:defRPr/>
              </a:pPr>
              <a:t>‹#›</a:t>
            </a:fld>
            <a:endParaRPr lang="en-US" altLang="en-US"/>
          </a:p>
        </p:txBody>
      </p:sp>
      <p:pic>
        <p:nvPicPr>
          <p:cNvPr id="7" name="Picture 6" descr="A blue and yellow logo&#10;&#10;Description automatically generated">
            <a:extLst>
              <a:ext uri="{FF2B5EF4-FFF2-40B4-BE49-F238E27FC236}">
                <a16:creationId xmlns:a16="http://schemas.microsoft.com/office/drawing/2014/main" id="{D0110B74-9263-935B-8458-C6309FE73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r>
              <a:rPr lang="en-US"/>
              <a:t>Dr.T.Deepa</a:t>
            </a:r>
          </a:p>
        </p:txBody>
      </p:sp>
      <p:sp>
        <p:nvSpPr>
          <p:cNvPr id="7" name="Slide Number Placeholder 6"/>
          <p:cNvSpPr>
            <a:spLocks noGrp="1"/>
          </p:cNvSpPr>
          <p:nvPr>
            <p:ph type="sldNum" sz="quarter" idx="12"/>
          </p:nvPr>
        </p:nvSpPr>
        <p:spPr/>
        <p:txBody>
          <a:bodyPr/>
          <a:lstStyle/>
          <a:p>
            <a:pPr>
              <a:defRPr/>
            </a:pPr>
            <a:fld id="{46E12A07-2855-431C-A5E4-DBB1F433EB02}" type="slidenum">
              <a:rPr lang="en-US" altLang="en-US" smtClean="0"/>
              <a:pPr>
                <a:defRPr/>
              </a:pPr>
              <a:t>‹#›</a:t>
            </a:fld>
            <a:endParaRPr lang="en-US" altLang="en-US"/>
          </a:p>
        </p:txBody>
      </p:sp>
      <p:pic>
        <p:nvPicPr>
          <p:cNvPr id="8" name="Picture 7" descr="A blue and yellow logo&#10;&#10;Description automatically generated">
            <a:extLst>
              <a:ext uri="{FF2B5EF4-FFF2-40B4-BE49-F238E27FC236}">
                <a16:creationId xmlns:a16="http://schemas.microsoft.com/office/drawing/2014/main" id="{880B687E-4AF3-E841-BF97-0827F9AA9F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r>
              <a:rPr lang="en-US"/>
              <a:t>Dr.T.Deepa</a:t>
            </a:r>
          </a:p>
        </p:txBody>
      </p:sp>
      <p:sp>
        <p:nvSpPr>
          <p:cNvPr id="9" name="Slide Number Placeholder 8"/>
          <p:cNvSpPr>
            <a:spLocks noGrp="1"/>
          </p:cNvSpPr>
          <p:nvPr>
            <p:ph type="sldNum" sz="quarter" idx="12"/>
          </p:nvPr>
        </p:nvSpPr>
        <p:spPr/>
        <p:txBody>
          <a:bodyPr/>
          <a:lstStyle/>
          <a:p>
            <a:pPr>
              <a:defRPr/>
            </a:pPr>
            <a:fld id="{9841EE72-B155-4128-90FF-DDB9C1AA0F34}" type="slidenum">
              <a:rPr lang="en-US" altLang="en-US" smtClean="0"/>
              <a:pPr>
                <a:defRPr/>
              </a:pPr>
              <a:t>‹#›</a:t>
            </a:fld>
            <a:endParaRPr lang="en-US" altLang="en-US"/>
          </a:p>
        </p:txBody>
      </p:sp>
      <p:pic>
        <p:nvPicPr>
          <p:cNvPr id="10" name="Picture 9" descr="A blue and yellow logo&#10;&#10;Description automatically generated">
            <a:extLst>
              <a:ext uri="{FF2B5EF4-FFF2-40B4-BE49-F238E27FC236}">
                <a16:creationId xmlns:a16="http://schemas.microsoft.com/office/drawing/2014/main" id="{60B4C077-0EC5-91AB-A8E5-27EE5939D3D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r>
              <a:rPr lang="en-US"/>
              <a:t>Dr.T.Deepa</a:t>
            </a:r>
          </a:p>
        </p:txBody>
      </p:sp>
      <p:sp>
        <p:nvSpPr>
          <p:cNvPr id="5" name="Slide Number Placeholder 4"/>
          <p:cNvSpPr>
            <a:spLocks noGrp="1"/>
          </p:cNvSpPr>
          <p:nvPr>
            <p:ph type="sldNum" sz="quarter" idx="12"/>
          </p:nvPr>
        </p:nvSpPr>
        <p:spPr/>
        <p:txBody>
          <a:bodyPr/>
          <a:lstStyle/>
          <a:p>
            <a:pPr>
              <a:defRPr/>
            </a:pPr>
            <a:fld id="{24A77E44-D6DD-4B01-AE24-D49069C38AF4}" type="slidenum">
              <a:rPr lang="en-US" altLang="en-US" smtClean="0"/>
              <a:pPr>
                <a:defRPr/>
              </a:pPr>
              <a:t>‹#›</a:t>
            </a:fld>
            <a:endParaRPr lang="en-US" altLang="en-US"/>
          </a:p>
        </p:txBody>
      </p:sp>
      <p:pic>
        <p:nvPicPr>
          <p:cNvPr id="6" name="Picture 5" descr="A blue and yellow logo&#10;&#10;Description automatically generated">
            <a:extLst>
              <a:ext uri="{FF2B5EF4-FFF2-40B4-BE49-F238E27FC236}">
                <a16:creationId xmlns:a16="http://schemas.microsoft.com/office/drawing/2014/main" id="{DC69A9BC-8ECB-C9BB-54C8-907948A876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r>
              <a:rPr lang="en-US"/>
              <a:t>Dr.T.Deepa</a:t>
            </a:r>
          </a:p>
        </p:txBody>
      </p:sp>
      <p:sp>
        <p:nvSpPr>
          <p:cNvPr id="4" name="Slide Number Placeholder 3"/>
          <p:cNvSpPr>
            <a:spLocks noGrp="1"/>
          </p:cNvSpPr>
          <p:nvPr>
            <p:ph type="sldNum" sz="quarter" idx="12"/>
          </p:nvPr>
        </p:nvSpPr>
        <p:spPr/>
        <p:txBody>
          <a:bodyPr/>
          <a:lstStyle/>
          <a:p>
            <a:pPr>
              <a:defRPr/>
            </a:pPr>
            <a:fld id="{770096B9-A96C-47A5-A889-FF7783836D71}" type="slidenum">
              <a:rPr lang="en-US" altLang="en-US" smtClean="0"/>
              <a:pPr>
                <a:defRPr/>
              </a:pPr>
              <a:t>‹#›</a:t>
            </a:fld>
            <a:endParaRPr lang="en-US" altLang="en-US"/>
          </a:p>
        </p:txBody>
      </p:sp>
      <p:pic>
        <p:nvPicPr>
          <p:cNvPr id="5" name="Picture 4" descr="A blue and yellow logo&#10;&#10;Description automatically generated">
            <a:extLst>
              <a:ext uri="{FF2B5EF4-FFF2-40B4-BE49-F238E27FC236}">
                <a16:creationId xmlns:a16="http://schemas.microsoft.com/office/drawing/2014/main" id="{634DC4C8-D69C-30A6-E141-EF4B351B62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r>
              <a:rPr lang="en-US"/>
              <a:t>Dr.T.Deepa</a:t>
            </a:r>
          </a:p>
        </p:txBody>
      </p:sp>
      <p:sp>
        <p:nvSpPr>
          <p:cNvPr id="7" name="Slide Number Placeholder 6"/>
          <p:cNvSpPr>
            <a:spLocks noGrp="1"/>
          </p:cNvSpPr>
          <p:nvPr>
            <p:ph type="sldNum" sz="quarter" idx="12"/>
          </p:nvPr>
        </p:nvSpPr>
        <p:spPr/>
        <p:txBody>
          <a:bodyPr/>
          <a:lstStyle/>
          <a:p>
            <a:pPr>
              <a:defRPr/>
            </a:pPr>
            <a:fld id="{7AAE2A35-2FFC-421E-A94C-A86D396382F8}" type="slidenum">
              <a:rPr lang="en-US" altLang="en-US" smtClean="0"/>
              <a:pPr>
                <a:defRPr/>
              </a:pPr>
              <a:t>‹#›</a:t>
            </a:fld>
            <a:endParaRPr lang="en-US" altLang="en-US"/>
          </a:p>
        </p:txBody>
      </p:sp>
      <p:pic>
        <p:nvPicPr>
          <p:cNvPr id="8" name="Picture 7" descr="A blue and yellow logo&#10;&#10;Description automatically generated">
            <a:extLst>
              <a:ext uri="{FF2B5EF4-FFF2-40B4-BE49-F238E27FC236}">
                <a16:creationId xmlns:a16="http://schemas.microsoft.com/office/drawing/2014/main" id="{31ABC1B5-6B02-0996-4FB5-12F9FC8C5C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r>
              <a:rPr lang="en-US"/>
              <a:t>Dr.T.Deepa</a:t>
            </a:r>
          </a:p>
        </p:txBody>
      </p:sp>
      <p:sp>
        <p:nvSpPr>
          <p:cNvPr id="7" name="Slide Number Placeholder 6"/>
          <p:cNvSpPr>
            <a:spLocks noGrp="1"/>
          </p:cNvSpPr>
          <p:nvPr>
            <p:ph type="sldNum" sz="quarter" idx="12"/>
          </p:nvPr>
        </p:nvSpPr>
        <p:spPr/>
        <p:txBody>
          <a:bodyPr/>
          <a:lstStyle/>
          <a:p>
            <a:pPr>
              <a:defRPr/>
            </a:pPr>
            <a:fld id="{F91A5118-E66A-4F27-A688-83ADA1E4A9B2}" type="slidenum">
              <a:rPr lang="en-US" altLang="en-US" smtClean="0"/>
              <a:pPr>
                <a:defRPr/>
              </a:pPr>
              <a:t>‹#›</a:t>
            </a:fld>
            <a:endParaRPr lang="en-US" altLang="en-US"/>
          </a:p>
        </p:txBody>
      </p:sp>
      <p:pic>
        <p:nvPicPr>
          <p:cNvPr id="8" name="Picture 7" descr="A blue and yellow logo&#10;&#10;Description automatically generated">
            <a:extLst>
              <a:ext uri="{FF2B5EF4-FFF2-40B4-BE49-F238E27FC236}">
                <a16:creationId xmlns:a16="http://schemas.microsoft.com/office/drawing/2014/main" id="{870D3EB2-180B-3817-A9B7-E36364D6C4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7434" y="1"/>
            <a:ext cx="1234440" cy="685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Dr.T.Deepa</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A2C6A33-E874-402B-AF84-71337A641FEF}"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goo.gl/p2ZGv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hyperlink" Target="http://goo.gl/79G5Q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hyperlink" Target="http://goo.gl/mFXTy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hyperlink" Target="http://goo.gl/jpv08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2.bin"/><Relationship Id="rId4" Type="http://schemas.openxmlformats.org/officeDocument/2006/relationships/image" Target="../media/image29.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32.wmf"/><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3.xml"/><Relationship Id="rId7" Type="http://schemas.openxmlformats.org/officeDocument/2006/relationships/image" Target="../media/image3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7.png"/><Relationship Id="rId5" Type="http://schemas.openxmlformats.org/officeDocument/2006/relationships/slideLayout" Target="../slideLayouts/slideLayout2.xml"/><Relationship Id="rId10" Type="http://schemas.openxmlformats.org/officeDocument/2006/relationships/image" Target="../media/image41.wmf"/><Relationship Id="rId4" Type="http://schemas.openxmlformats.org/officeDocument/2006/relationships/tags" Target="../tags/tag4.xml"/><Relationship Id="rId9"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3.wmf"/><Relationship Id="rId5" Type="http://schemas.openxmlformats.org/officeDocument/2006/relationships/oleObject" Target="../embeddings/oleObject9.bin"/><Relationship Id="rId4" Type="http://schemas.openxmlformats.org/officeDocument/2006/relationships/image" Target="../media/image42.wmf"/></Relationships>
</file>

<file path=ppt/slides/_rels/slide6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7.xml"/><Relationship Id="rId7" Type="http://schemas.openxmlformats.org/officeDocument/2006/relationships/image" Target="../media/image45.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9.png"/><Relationship Id="rId5" Type="http://schemas.openxmlformats.org/officeDocument/2006/relationships/slideLayout" Target="../slideLayouts/slideLayout2.xml"/><Relationship Id="rId10" Type="http://schemas.openxmlformats.org/officeDocument/2006/relationships/image" Target="../media/image48.wmf"/><Relationship Id="rId4" Type="http://schemas.openxmlformats.org/officeDocument/2006/relationships/tags" Target="../tags/tag8.xml"/><Relationship Id="rId9"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7h2KE7GGqZE" TargetMode="External"/><Relationship Id="rId2" Type="http://schemas.openxmlformats.org/officeDocument/2006/relationships/hyperlink" Target="https://www.youtube.com/watch?v=_Hq85tXYd8U" TargetMode="External"/><Relationship Id="rId1" Type="http://schemas.openxmlformats.org/officeDocument/2006/relationships/slideLayout" Target="../slideLayouts/slideLayout2.xml"/><Relationship Id="rId4" Type="http://schemas.openxmlformats.org/officeDocument/2006/relationships/hyperlink" Target="https://www.youtube.com/watch?v=wMD-V8wUQKE"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www.conniq.com/WiMAX/fdm-ofdm-ofdma-sofdma-01.htm" TargetMode="External"/><Relationship Id="rId2" Type="http://schemas.openxmlformats.org/officeDocument/2006/relationships/hyperlink" Target="https://silicondsp.com/OFDM_Tutorial_PDF_Files.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70C0"/>
                </a:solidFill>
                <a:latin typeface="Times New Roman" pitchFamily="18" charset="0"/>
                <a:cs typeface="Times New Roman" pitchFamily="18" charset="0"/>
              </a:rPr>
              <a:t>18ECE220T- Unit 2- Multicarrier Modulation Technique – OFDM </a:t>
            </a:r>
            <a:endParaRPr lang="en-US" dirty="0">
              <a:solidFill>
                <a:srgbClr val="0070C0"/>
              </a:solidFill>
            </a:endParaRPr>
          </a:p>
        </p:txBody>
      </p:sp>
      <p:sp>
        <p:nvSpPr>
          <p:cNvPr id="3" name="Subtitle 2"/>
          <p:cNvSpPr>
            <a:spLocks noGrp="1"/>
          </p:cNvSpPr>
          <p:nvPr>
            <p:ph type="subTitle" idx="1"/>
          </p:nvPr>
        </p:nvSpPr>
        <p:spPr>
          <a:xfrm>
            <a:off x="1295400" y="3962400"/>
            <a:ext cx="9906000" cy="1752600"/>
          </a:xfrm>
        </p:spPr>
        <p:txBody>
          <a:bodyPr>
            <a:normAutofit fontScale="92500"/>
          </a:bodyPr>
          <a:lstStyle/>
          <a:p>
            <a:r>
              <a:rPr lang="en-US" b="1" dirty="0">
                <a:solidFill>
                  <a:schemeClr val="tx1"/>
                </a:solidFill>
              </a:rPr>
              <a:t>Introduction to OFDM Multicarrier Modulation Introduction</a:t>
            </a:r>
          </a:p>
          <a:p>
            <a:r>
              <a:rPr lang="en-US" b="1" dirty="0">
                <a:solidFill>
                  <a:schemeClr val="tx1"/>
                </a:solidFill>
              </a:rPr>
              <a:t>Multicarrier Modulation Cyclic Prefix, Channel model &amp;</a:t>
            </a:r>
          </a:p>
          <a:p>
            <a:r>
              <a:rPr lang="en-US" b="1" dirty="0">
                <a:solidFill>
                  <a:schemeClr val="tx1"/>
                </a:solidFill>
              </a:rPr>
              <a:t>SNR calculation</a:t>
            </a:r>
          </a:p>
          <a:p>
            <a:endParaRPr lang="en-US" dirty="0"/>
          </a:p>
        </p:txBody>
      </p:sp>
      <p:sp>
        <p:nvSpPr>
          <p:cNvPr id="4" name="Date Placeholder 3"/>
          <p:cNvSpPr>
            <a:spLocks noGrp="1"/>
          </p:cNvSpPr>
          <p:nvPr>
            <p:ph type="dt" sz="half" idx="10"/>
          </p:nvPr>
        </p:nvSpPr>
        <p:spPr/>
        <p:txBody>
          <a:bodyPr/>
          <a:lstStyle/>
          <a:p>
            <a:fld id="{9A5743E6-2D4A-4D60-BA41-EC9FB90E967D}"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0472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EE61-7F46-4E41-B346-0F526F394ED4}"/>
              </a:ext>
            </a:extLst>
          </p:cNvPr>
          <p:cNvSpPr>
            <a:spLocks noGrp="1"/>
          </p:cNvSpPr>
          <p:nvPr>
            <p:ph type="title"/>
          </p:nvPr>
        </p:nvSpPr>
        <p:spPr>
          <a:xfrm>
            <a:off x="457200" y="770745"/>
            <a:ext cx="10972800" cy="1143000"/>
          </a:xfrm>
        </p:spPr>
        <p:txBody>
          <a:bodyPr>
            <a:normAutofit fontScale="90000"/>
          </a:bodyPr>
          <a:lstStyle/>
          <a:p>
            <a:r>
              <a:rPr lang="en-US" b="1" dirty="0">
                <a:solidFill>
                  <a:srgbClr val="0070C0"/>
                </a:solidFill>
              </a:rPr>
              <a:t>Orthogonal Frequency Division Multiple Access (OFDMA)</a:t>
            </a:r>
            <a:br>
              <a:rPr lang="en-US" b="1"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id="{20CE68AB-B68D-476C-8D4F-EE4524C697DB}"/>
              </a:ext>
            </a:extLst>
          </p:cNvPr>
          <p:cNvSpPr>
            <a:spLocks noGrp="1"/>
          </p:cNvSpPr>
          <p:nvPr>
            <p:ph idx="1"/>
          </p:nvPr>
        </p:nvSpPr>
        <p:spPr/>
        <p:txBody>
          <a:bodyPr/>
          <a:lstStyle/>
          <a:p>
            <a:pPr algn="just"/>
            <a:r>
              <a:rPr lang="en-US" dirty="0"/>
              <a:t>Like OFDM, OFDMA employs multiple closely spaced sub-carriers, but the sub-carriers are divided into groups of sub-carriers. </a:t>
            </a:r>
          </a:p>
          <a:p>
            <a:pPr algn="just"/>
            <a:r>
              <a:rPr lang="en-US" dirty="0"/>
              <a:t>Each group is named a sub-channel. The sub-carriers that form a sub-channel need not be adjacent. In the downlink, a sub-channel may be intended for different receivers. In the uplink, a transmitter may be assigned one or more sub-channels.</a:t>
            </a:r>
            <a:endParaRPr lang="en-IN" dirty="0"/>
          </a:p>
        </p:txBody>
      </p:sp>
      <p:sp>
        <p:nvSpPr>
          <p:cNvPr id="4" name="Date Placeholder 3">
            <a:extLst>
              <a:ext uri="{FF2B5EF4-FFF2-40B4-BE49-F238E27FC236}">
                <a16:creationId xmlns:a16="http://schemas.microsoft.com/office/drawing/2014/main" id="{8F991E05-73DD-47A1-AF1D-9DD61D88DD80}"/>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07A9EC1F-EDB7-4DC4-8921-735BE0BDF503}"/>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4098" name="Picture 2" descr="subcarriers in Orthogonal Frequency Division Multiple Access (OFDMA)">
            <a:extLst>
              <a:ext uri="{FF2B5EF4-FFF2-40B4-BE49-F238E27FC236}">
                <a16:creationId xmlns:a16="http://schemas.microsoft.com/office/drawing/2014/main" id="{8B8DE859-5F90-4DEA-A343-4BF94D9EB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5258971"/>
            <a:ext cx="3810000" cy="130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77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OFDMA</a:t>
            </a:r>
            <a:br>
              <a:rPr lang="en-US" b="1"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381000" y="1166018"/>
            <a:ext cx="8153400" cy="4525963"/>
          </a:xfrm>
        </p:spPr>
        <p:txBody>
          <a:bodyPr>
            <a:normAutofit fontScale="85000" lnSpcReduction="20000"/>
          </a:bodyPr>
          <a:lstStyle/>
          <a:p>
            <a:pPr defTabSz="457200">
              <a:buFont typeface="Arial"/>
              <a:buChar char="•"/>
            </a:pPr>
            <a:r>
              <a:rPr lang="en-US" sz="2700" b="1" dirty="0">
                <a:solidFill>
                  <a:prstClr val="black"/>
                </a:solidFill>
              </a:rPr>
              <a:t>Orthogonal Frequency Division Multiple Access (OFDMA) uses OFDM to share the wireless channel</a:t>
            </a:r>
          </a:p>
          <a:p>
            <a:pPr lvl="1" defTabSz="457200">
              <a:buFont typeface="Arial"/>
              <a:buChar char="–"/>
            </a:pPr>
            <a:r>
              <a:rPr lang="en-US" sz="2400" dirty="0">
                <a:solidFill>
                  <a:prstClr val="black"/>
                </a:solidFill>
              </a:rPr>
              <a:t>Different users can have different slices of time and different groups of subcarriers</a:t>
            </a:r>
          </a:p>
          <a:p>
            <a:pPr lvl="1" defTabSz="457200">
              <a:buFont typeface="Arial"/>
              <a:buChar char="–"/>
            </a:pPr>
            <a:r>
              <a:rPr lang="en-US" sz="2400" dirty="0">
                <a:solidFill>
                  <a:prstClr val="black"/>
                </a:solidFill>
              </a:rPr>
              <a:t>Subcarriers are allocated in groups</a:t>
            </a:r>
          </a:p>
          <a:p>
            <a:pPr lvl="2" defTabSz="457200">
              <a:buFont typeface="Arial"/>
              <a:buChar char="•"/>
            </a:pPr>
            <a:r>
              <a:rPr lang="en-US" sz="2000" dirty="0">
                <a:solidFill>
                  <a:prstClr val="black"/>
                </a:solidFill>
              </a:rPr>
              <a:t>Called </a:t>
            </a:r>
            <a:r>
              <a:rPr lang="en-US" sz="2000" dirty="0" err="1">
                <a:solidFill>
                  <a:prstClr val="black"/>
                </a:solidFill>
              </a:rPr>
              <a:t>subchannels</a:t>
            </a:r>
            <a:r>
              <a:rPr lang="en-US" sz="2000" dirty="0">
                <a:solidFill>
                  <a:prstClr val="black"/>
                </a:solidFill>
              </a:rPr>
              <a:t> or resource blocks</a:t>
            </a:r>
          </a:p>
          <a:p>
            <a:pPr lvl="2" defTabSz="457200">
              <a:buFont typeface="Arial"/>
              <a:buChar char="•"/>
            </a:pPr>
            <a:r>
              <a:rPr lang="en-US" sz="2000" dirty="0">
                <a:solidFill>
                  <a:prstClr val="black"/>
                </a:solidFill>
              </a:rPr>
              <a:t>Too much computation to allocate every subcarrier separately</a:t>
            </a:r>
          </a:p>
          <a:p>
            <a:pPr defTabSz="457200">
              <a:buFont typeface="Arial"/>
              <a:buChar char="•"/>
            </a:pPr>
            <a:endParaRPr lang="en-US" sz="2700" dirty="0">
              <a:solidFill>
                <a:prstClr val="black"/>
              </a:solidFill>
            </a:endParaRPr>
          </a:p>
          <a:p>
            <a:pPr defTabSz="457200">
              <a:buFont typeface="Arial"/>
              <a:buChar char="•"/>
            </a:pPr>
            <a:r>
              <a:rPr lang="en-US" sz="2700" b="1" dirty="0" err="1">
                <a:solidFill>
                  <a:prstClr val="black"/>
                </a:solidFill>
              </a:rPr>
              <a:t>Subchannel</a:t>
            </a:r>
            <a:r>
              <a:rPr lang="en-US" sz="2700" b="1" dirty="0">
                <a:solidFill>
                  <a:prstClr val="black"/>
                </a:solidFill>
              </a:rPr>
              <a:t> allocation</a:t>
            </a:r>
          </a:p>
          <a:p>
            <a:pPr lvl="1" defTabSz="457200">
              <a:buFont typeface="Arial"/>
              <a:buChar char="–"/>
            </a:pPr>
            <a:r>
              <a:rPr lang="en-US" sz="2400" dirty="0">
                <a:solidFill>
                  <a:prstClr val="black"/>
                </a:solidFill>
              </a:rPr>
              <a:t>Adjacent subcarriers – similar SINR</a:t>
            </a:r>
          </a:p>
          <a:p>
            <a:pPr lvl="2" defTabSz="457200">
              <a:buFont typeface="Arial"/>
              <a:buChar char="•"/>
            </a:pPr>
            <a:r>
              <a:rPr lang="en-US" sz="2000" dirty="0">
                <a:solidFill>
                  <a:prstClr val="black"/>
                </a:solidFill>
              </a:rPr>
              <a:t>Must measure to find the best </a:t>
            </a:r>
            <a:r>
              <a:rPr lang="en-US" sz="2000" dirty="0" err="1">
                <a:solidFill>
                  <a:prstClr val="black"/>
                </a:solidFill>
              </a:rPr>
              <a:t>subchannel</a:t>
            </a:r>
            <a:endParaRPr lang="en-US" sz="2000" dirty="0">
              <a:solidFill>
                <a:prstClr val="black"/>
              </a:solidFill>
            </a:endParaRPr>
          </a:p>
          <a:p>
            <a:pPr lvl="1" defTabSz="457200">
              <a:buFont typeface="Arial"/>
              <a:buChar char="–"/>
            </a:pPr>
            <a:r>
              <a:rPr lang="en-US" sz="2400" dirty="0">
                <a:solidFill>
                  <a:prstClr val="black"/>
                </a:solidFill>
              </a:rPr>
              <a:t>Regularly spaced subcarriers – diverse SINR</a:t>
            </a:r>
          </a:p>
          <a:p>
            <a:pPr lvl="1" defTabSz="457200">
              <a:buFont typeface="Arial"/>
              <a:buChar char="–"/>
            </a:pPr>
            <a:r>
              <a:rPr lang="en-US" sz="2400" dirty="0">
                <a:solidFill>
                  <a:prstClr val="black"/>
                </a:solidFill>
              </a:rPr>
              <a:t>Randomly space subcarriers – diverse SINR and reduced adjacent-cell interference</a:t>
            </a:r>
          </a:p>
          <a:p>
            <a:endParaRPr lang="en-US" dirty="0"/>
          </a:p>
        </p:txBody>
      </p:sp>
      <p:sp>
        <p:nvSpPr>
          <p:cNvPr id="4" name="Date Placeholder 3"/>
          <p:cNvSpPr>
            <a:spLocks noGrp="1"/>
          </p:cNvSpPr>
          <p:nvPr>
            <p:ph type="dt" sz="half" idx="10"/>
          </p:nvPr>
        </p:nvSpPr>
        <p:spPr/>
        <p:txBody>
          <a:bodyPr/>
          <a:lstStyle/>
          <a:p>
            <a:fld id="{9564AB8A-B897-47D8-BB99-1C3B57225428}"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Placeholder 5" descr="Ch08fig07.eps">
            <a:extLst>
              <a:ext uri="{FF2B5EF4-FFF2-40B4-BE49-F238E27FC236}">
                <a16:creationId xmlns:a16="http://schemas.microsoft.com/office/drawing/2014/main" id="{EEB56961-3187-41E0-A882-DC160A7AD52C}"/>
              </a:ext>
            </a:extLst>
          </p:cNvPr>
          <p:cNvPicPr>
            <a:picLocks noChangeAspect="1"/>
          </p:cNvPicPr>
          <p:nvPr/>
        </p:nvPicPr>
        <p:blipFill>
          <a:blip r:embed="rId2">
            <a:extLst>
              <a:ext uri="{28A0092B-C50C-407E-A947-70E740481C1C}">
                <a14:useLocalDpi xmlns:a14="http://schemas.microsoft.com/office/drawing/2010/main" val="0"/>
              </a:ext>
            </a:extLst>
          </a:blip>
          <a:srcRect t="-4263" b="-4263"/>
          <a:stretch>
            <a:fillRect/>
          </a:stretch>
        </p:blipFill>
        <p:spPr>
          <a:xfrm>
            <a:off x="7391400" y="2273849"/>
            <a:ext cx="4544000" cy="2986636"/>
          </a:xfrm>
          <a:prstGeom prst="rect">
            <a:avLst/>
          </a:prstGeom>
        </p:spPr>
      </p:pic>
    </p:spTree>
    <p:extLst>
      <p:ext uri="{BB962C8B-B14F-4D97-AF65-F5344CB8AC3E}">
        <p14:creationId xmlns:p14="http://schemas.microsoft.com/office/powerpoint/2010/main" val="137967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EB75-FCE8-4E57-B7B9-F14B1BFFCDBD}"/>
              </a:ext>
            </a:extLst>
          </p:cNvPr>
          <p:cNvSpPr>
            <a:spLocks noGrp="1"/>
          </p:cNvSpPr>
          <p:nvPr>
            <p:ph type="title"/>
          </p:nvPr>
        </p:nvSpPr>
        <p:spPr/>
        <p:txBody>
          <a:bodyPr/>
          <a:lstStyle/>
          <a:p>
            <a:r>
              <a:rPr lang="en-IN" b="1" dirty="0">
                <a:solidFill>
                  <a:srgbClr val="0070C0"/>
                </a:solidFill>
              </a:rPr>
              <a:t>OFDMA </a:t>
            </a:r>
          </a:p>
        </p:txBody>
      </p:sp>
      <p:sp>
        <p:nvSpPr>
          <p:cNvPr id="3" name="Content Placeholder 2">
            <a:extLst>
              <a:ext uri="{FF2B5EF4-FFF2-40B4-BE49-F238E27FC236}">
                <a16:creationId xmlns:a16="http://schemas.microsoft.com/office/drawing/2014/main" id="{0E24DC69-211A-4088-A0E1-8D369472B4DA}"/>
              </a:ext>
            </a:extLst>
          </p:cNvPr>
          <p:cNvSpPr>
            <a:spLocks noGrp="1"/>
          </p:cNvSpPr>
          <p:nvPr>
            <p:ph idx="1"/>
          </p:nvPr>
        </p:nvSpPr>
        <p:spPr/>
        <p:txBody>
          <a:bodyPr>
            <a:normAutofit fontScale="92500" lnSpcReduction="10000"/>
          </a:bodyPr>
          <a:lstStyle/>
          <a:p>
            <a:pPr algn="just"/>
            <a:r>
              <a:rPr lang="en-US" dirty="0" err="1"/>
              <a:t>Subchannelization</a:t>
            </a:r>
            <a:r>
              <a:rPr lang="en-US" dirty="0"/>
              <a:t> defines sub-channels that can be allocated to subscriber stations (SSs) depending on their channel conditions and data requirements. </a:t>
            </a:r>
          </a:p>
          <a:p>
            <a:pPr algn="just"/>
            <a:r>
              <a:rPr lang="en-US" dirty="0"/>
              <a:t>Using </a:t>
            </a:r>
            <a:r>
              <a:rPr lang="en-US" dirty="0" err="1"/>
              <a:t>subchannelization</a:t>
            </a:r>
            <a:r>
              <a:rPr lang="en-US" dirty="0"/>
              <a:t>, within the same time slot a Mobile WiMAX Base Station (BS) can allocate more transmit power to user devices (SSs) with lower SNR (Signal-to-Noise Ratio), and less power to user devices with higher SNR. </a:t>
            </a:r>
          </a:p>
          <a:p>
            <a:pPr algn="just"/>
            <a:r>
              <a:rPr lang="en-US" dirty="0" err="1"/>
              <a:t>Subchannelization</a:t>
            </a:r>
            <a:r>
              <a:rPr lang="en-US" dirty="0"/>
              <a:t> also enables the BS to allocate higher power to sub-channels assigned to indoor SSs resulting in better in-building coverage.</a:t>
            </a:r>
            <a:endParaRPr lang="en-IN" dirty="0"/>
          </a:p>
        </p:txBody>
      </p:sp>
      <p:sp>
        <p:nvSpPr>
          <p:cNvPr id="4" name="Date Placeholder 3">
            <a:extLst>
              <a:ext uri="{FF2B5EF4-FFF2-40B4-BE49-F238E27FC236}">
                <a16:creationId xmlns:a16="http://schemas.microsoft.com/office/drawing/2014/main" id="{BD7AB21A-4A6A-49F2-8C3E-A4843C7E1260}"/>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7F0C1589-4002-49C8-81FA-AF7AEE599DC2}"/>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68162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524C-A72C-48E1-80FA-B3D5D9E6E660}"/>
              </a:ext>
            </a:extLst>
          </p:cNvPr>
          <p:cNvSpPr>
            <a:spLocks noGrp="1"/>
          </p:cNvSpPr>
          <p:nvPr>
            <p:ph type="title"/>
          </p:nvPr>
        </p:nvSpPr>
        <p:spPr>
          <a:xfrm>
            <a:off x="609600" y="136524"/>
            <a:ext cx="10972800" cy="1143000"/>
          </a:xfrm>
        </p:spPr>
        <p:txBody>
          <a:bodyPr/>
          <a:lstStyle/>
          <a:p>
            <a:r>
              <a:rPr lang="en-IN" b="1" dirty="0">
                <a:solidFill>
                  <a:srgbClr val="0070C0"/>
                </a:solidFill>
              </a:rPr>
              <a:t>OFDMA </a:t>
            </a:r>
          </a:p>
        </p:txBody>
      </p:sp>
      <p:sp>
        <p:nvSpPr>
          <p:cNvPr id="3" name="Content Placeholder 2">
            <a:extLst>
              <a:ext uri="{FF2B5EF4-FFF2-40B4-BE49-F238E27FC236}">
                <a16:creationId xmlns:a16="http://schemas.microsoft.com/office/drawing/2014/main" id="{B18C5887-CFEA-4EB8-A6AA-E3518E335C9E}"/>
              </a:ext>
            </a:extLst>
          </p:cNvPr>
          <p:cNvSpPr>
            <a:spLocks noGrp="1"/>
          </p:cNvSpPr>
          <p:nvPr>
            <p:ph idx="1"/>
          </p:nvPr>
        </p:nvSpPr>
        <p:spPr>
          <a:xfrm>
            <a:off x="381000" y="1166019"/>
            <a:ext cx="10972800" cy="3405981"/>
          </a:xfrm>
        </p:spPr>
        <p:txBody>
          <a:bodyPr>
            <a:normAutofit lnSpcReduction="10000"/>
          </a:bodyPr>
          <a:lstStyle/>
          <a:p>
            <a:r>
              <a:rPr lang="en-US" dirty="0"/>
              <a:t>In OFDMA, several SS's can transmit at the same time slot over several sub-channels.</a:t>
            </a:r>
          </a:p>
          <a:p>
            <a:r>
              <a:rPr lang="en-US" dirty="0" err="1"/>
              <a:t>Subchannelization</a:t>
            </a:r>
            <a:r>
              <a:rPr lang="en-US" dirty="0"/>
              <a:t> in the uplink can save a user device transmit power because it can concentrate power only on certain sub-channel(s) allocated to it. </a:t>
            </a:r>
          </a:p>
          <a:p>
            <a:r>
              <a:rPr lang="en-US" dirty="0"/>
              <a:t>This power-saving feature is particularly useful for battery-powered user devices, the likely case in Mobile WiMAX.</a:t>
            </a:r>
          </a:p>
          <a:p>
            <a:endParaRPr lang="en-IN" dirty="0"/>
          </a:p>
        </p:txBody>
      </p:sp>
      <p:sp>
        <p:nvSpPr>
          <p:cNvPr id="4" name="Date Placeholder 3">
            <a:extLst>
              <a:ext uri="{FF2B5EF4-FFF2-40B4-BE49-F238E27FC236}">
                <a16:creationId xmlns:a16="http://schemas.microsoft.com/office/drawing/2014/main" id="{FEB37619-3571-4C5B-B702-1A160E13D176}"/>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BEF28894-AD55-4817-9A59-FBF990E48D9D}"/>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5122" name="Picture 2" descr="uplink subchannelization in OFDM and OFDMA">
            <a:extLst>
              <a:ext uri="{FF2B5EF4-FFF2-40B4-BE49-F238E27FC236}">
                <a16:creationId xmlns:a16="http://schemas.microsoft.com/office/drawing/2014/main" id="{AAE88799-641D-4817-A5C3-FC019A000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285157"/>
            <a:ext cx="66294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18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210E-3616-403B-A188-11E4BC716661}"/>
              </a:ext>
            </a:extLst>
          </p:cNvPr>
          <p:cNvSpPr>
            <a:spLocks noGrp="1"/>
          </p:cNvSpPr>
          <p:nvPr>
            <p:ph type="title"/>
          </p:nvPr>
        </p:nvSpPr>
        <p:spPr/>
        <p:txBody>
          <a:bodyPr/>
          <a:lstStyle/>
          <a:p>
            <a:r>
              <a:rPr lang="en-IN" b="1" dirty="0">
                <a:solidFill>
                  <a:srgbClr val="0070C0"/>
                </a:solidFill>
              </a:rPr>
              <a:t>OFDMA </a:t>
            </a:r>
          </a:p>
        </p:txBody>
      </p:sp>
      <p:sp>
        <p:nvSpPr>
          <p:cNvPr id="3" name="Content Placeholder 2">
            <a:extLst>
              <a:ext uri="{FF2B5EF4-FFF2-40B4-BE49-F238E27FC236}">
                <a16:creationId xmlns:a16="http://schemas.microsoft.com/office/drawing/2014/main" id="{B3436011-8BC4-40E9-9108-A2920BBE533D}"/>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3529037B-7A7B-4376-87CD-A812198FDA6F}"/>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43A3EA5E-C225-476B-A703-1E374A501AD1}"/>
              </a:ext>
            </a:extLst>
          </p:cNvPr>
          <p:cNvSpPr>
            <a:spLocks noGrp="1"/>
          </p:cNvSpPr>
          <p:nvPr>
            <p:ph type="sldNum" sz="quarter" idx="12"/>
          </p:nvPr>
        </p:nvSpPr>
        <p:spPr/>
        <p:txBody>
          <a:bodyPr/>
          <a:lstStyle/>
          <a:p>
            <a:pPr>
              <a:defRPr/>
            </a:pPr>
            <a:fld id="{DAADD056-305A-4C2C-95A2-F8883EC1CD26}" type="slidenum">
              <a:rPr lang="en-US" altLang="en-US" smtClean="0"/>
              <a:pPr>
                <a:defRPr/>
              </a:pPr>
              <a:t>14</a:t>
            </a:fld>
            <a:endParaRPr lang="en-US" altLang="en-US"/>
          </a:p>
        </p:txBody>
      </p:sp>
      <p:pic>
        <p:nvPicPr>
          <p:cNvPr id="6" name="Picture 5">
            <a:extLst>
              <a:ext uri="{FF2B5EF4-FFF2-40B4-BE49-F238E27FC236}">
                <a16:creationId xmlns:a16="http://schemas.microsoft.com/office/drawing/2014/main" id="{5179135F-7A8B-47E7-8F21-2224FD034B97}"/>
              </a:ext>
            </a:extLst>
          </p:cNvPr>
          <p:cNvPicPr>
            <a:picLocks noChangeAspect="1"/>
          </p:cNvPicPr>
          <p:nvPr/>
        </p:nvPicPr>
        <p:blipFill>
          <a:blip r:embed="rId2"/>
          <a:stretch>
            <a:fillRect/>
          </a:stretch>
        </p:blipFill>
        <p:spPr>
          <a:xfrm>
            <a:off x="1894232" y="1647825"/>
            <a:ext cx="8239977" cy="4138105"/>
          </a:xfrm>
          <a:prstGeom prst="rect">
            <a:avLst/>
          </a:prstGeom>
        </p:spPr>
      </p:pic>
    </p:spTree>
    <p:extLst>
      <p:ext uri="{BB962C8B-B14F-4D97-AF65-F5344CB8AC3E}">
        <p14:creationId xmlns:p14="http://schemas.microsoft.com/office/powerpoint/2010/main" val="135534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EA05-57CF-43E7-AF8D-88B434062C45}"/>
              </a:ext>
            </a:extLst>
          </p:cNvPr>
          <p:cNvSpPr>
            <a:spLocks noGrp="1"/>
          </p:cNvSpPr>
          <p:nvPr>
            <p:ph type="title"/>
          </p:nvPr>
        </p:nvSpPr>
        <p:spPr/>
        <p:txBody>
          <a:bodyPr>
            <a:normAutofit fontScale="90000"/>
          </a:bodyPr>
          <a:lstStyle/>
          <a:p>
            <a:r>
              <a:rPr lang="en-US" b="1" dirty="0">
                <a:solidFill>
                  <a:srgbClr val="0070C0"/>
                </a:solidFill>
              </a:rPr>
              <a:t>OFDM and OFDMA Symbol Structure</a:t>
            </a:r>
            <a:br>
              <a:rPr lang="en-US" b="1"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id="{581F1ADF-AB3A-476F-AC0A-20AE8C9C5B36}"/>
              </a:ext>
            </a:extLst>
          </p:cNvPr>
          <p:cNvSpPr>
            <a:spLocks noGrp="1"/>
          </p:cNvSpPr>
          <p:nvPr>
            <p:ph idx="1"/>
          </p:nvPr>
        </p:nvSpPr>
        <p:spPr>
          <a:xfrm>
            <a:off x="5181600" y="1166018"/>
            <a:ext cx="6858000" cy="4525963"/>
          </a:xfrm>
        </p:spPr>
        <p:txBody>
          <a:bodyPr>
            <a:normAutofit fontScale="85000" lnSpcReduction="10000"/>
          </a:bodyPr>
          <a:lstStyle/>
          <a:p>
            <a:pPr algn="just"/>
            <a:r>
              <a:rPr lang="en-US" dirty="0"/>
              <a:t>Both OFDM and OFDMA symbols are structured in similar way. Each symbol consists of:</a:t>
            </a:r>
          </a:p>
          <a:p>
            <a:pPr algn="just"/>
            <a:r>
              <a:rPr lang="en-US" dirty="0"/>
              <a:t>- data sub-carriers (OFDM) or sub-channels (OFDMA) that carry data (information),</a:t>
            </a:r>
          </a:p>
          <a:p>
            <a:pPr algn="just"/>
            <a:r>
              <a:rPr lang="en-US" dirty="0"/>
              <a:t>- pilot sub-carriers as reference frequencies and for various estimation purposes,</a:t>
            </a:r>
          </a:p>
          <a:p>
            <a:pPr algn="just"/>
            <a:r>
              <a:rPr lang="en-US" dirty="0"/>
              <a:t>- DC sub-carrier as the center frequency, and</a:t>
            </a:r>
          </a:p>
          <a:p>
            <a:pPr algn="just"/>
            <a:r>
              <a:rPr lang="en-US" dirty="0"/>
              <a:t>- guard sub-carriers or guard bands for keeping the space between OFDM/OFDMA signals.</a:t>
            </a:r>
            <a:endParaRPr lang="en-IN" dirty="0"/>
          </a:p>
        </p:txBody>
      </p:sp>
      <p:sp>
        <p:nvSpPr>
          <p:cNvPr id="4" name="Date Placeholder 3">
            <a:extLst>
              <a:ext uri="{FF2B5EF4-FFF2-40B4-BE49-F238E27FC236}">
                <a16:creationId xmlns:a16="http://schemas.microsoft.com/office/drawing/2014/main" id="{020EFAF7-DF4A-451D-B31B-74AD44A168AE}"/>
              </a:ext>
            </a:extLst>
          </p:cNvPr>
          <p:cNvSpPr>
            <a:spLocks noGrp="1"/>
          </p:cNvSpPr>
          <p:nvPr>
            <p:ph type="dt" sz="half" idx="10"/>
          </p:nvPr>
        </p:nvSpPr>
        <p:spPr/>
        <p:txBody>
          <a:bodyPr/>
          <a:lstStyle/>
          <a:p>
            <a:fld id="{4CE37551-8899-44B3-B775-32405FE236B2}" type="datetime1">
              <a:rPr lang="en-US" smtClean="0"/>
              <a:t>11/25/2023</a:t>
            </a:fld>
            <a:endParaRPr lang="en-US" dirty="0"/>
          </a:p>
        </p:txBody>
      </p:sp>
      <p:sp>
        <p:nvSpPr>
          <p:cNvPr id="5" name="Slide Number Placeholder 4">
            <a:extLst>
              <a:ext uri="{FF2B5EF4-FFF2-40B4-BE49-F238E27FC236}">
                <a16:creationId xmlns:a16="http://schemas.microsoft.com/office/drawing/2014/main" id="{8EDC656A-2CB0-4AFC-A595-B9710CBB3DDC}"/>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6146" name="Picture 2" descr="OFDM subcarrier structure">
            <a:extLst>
              <a:ext uri="{FF2B5EF4-FFF2-40B4-BE49-F238E27FC236}">
                <a16:creationId xmlns:a16="http://schemas.microsoft.com/office/drawing/2014/main" id="{DD0FC38F-5C7A-48FE-9FF0-A410BECBA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800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454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8925-AAE1-4816-850B-5E189F2FE068}"/>
              </a:ext>
            </a:extLst>
          </p:cNvPr>
          <p:cNvSpPr>
            <a:spLocks noGrp="1"/>
          </p:cNvSpPr>
          <p:nvPr>
            <p:ph type="title"/>
          </p:nvPr>
        </p:nvSpPr>
        <p:spPr/>
        <p:txBody>
          <a:bodyPr>
            <a:noAutofit/>
          </a:bodyPr>
          <a:lstStyle/>
          <a:p>
            <a:r>
              <a:rPr lang="en-US" sz="3600" b="1" dirty="0">
                <a:solidFill>
                  <a:srgbClr val="0070C0"/>
                </a:solidFill>
              </a:rPr>
              <a:t>OFDMA symbol structure in WiMAX</a:t>
            </a:r>
            <a:br>
              <a:rPr lang="en-US" sz="3600" b="1" dirty="0">
                <a:solidFill>
                  <a:srgbClr val="0070C0"/>
                </a:solidFill>
              </a:rPr>
            </a:br>
            <a:endParaRPr lang="en-IN" sz="3600" b="1" dirty="0">
              <a:solidFill>
                <a:srgbClr val="0070C0"/>
              </a:solidFill>
            </a:endParaRPr>
          </a:p>
        </p:txBody>
      </p:sp>
      <p:sp>
        <p:nvSpPr>
          <p:cNvPr id="3" name="Content Placeholder 2">
            <a:extLst>
              <a:ext uri="{FF2B5EF4-FFF2-40B4-BE49-F238E27FC236}">
                <a16:creationId xmlns:a16="http://schemas.microsoft.com/office/drawing/2014/main" id="{710A8265-4EBC-43FF-BF06-7F434AA470DD}"/>
              </a:ext>
            </a:extLst>
          </p:cNvPr>
          <p:cNvSpPr>
            <a:spLocks noGrp="1"/>
          </p:cNvSpPr>
          <p:nvPr>
            <p:ph idx="1"/>
          </p:nvPr>
        </p:nvSpPr>
        <p:spPr/>
        <p:txBody>
          <a:bodyPr/>
          <a:lstStyle/>
          <a:p>
            <a:r>
              <a:rPr lang="en-US" b="1" dirty="0">
                <a:solidFill>
                  <a:srgbClr val="0070C0"/>
                </a:solidFill>
              </a:rPr>
              <a:t>Sub-carriers of the same color represent a sub-channel.</a:t>
            </a:r>
            <a:endParaRPr lang="en-IN" dirty="0"/>
          </a:p>
        </p:txBody>
      </p:sp>
      <p:sp>
        <p:nvSpPr>
          <p:cNvPr id="4" name="Date Placeholder 3">
            <a:extLst>
              <a:ext uri="{FF2B5EF4-FFF2-40B4-BE49-F238E27FC236}">
                <a16:creationId xmlns:a16="http://schemas.microsoft.com/office/drawing/2014/main" id="{3562A25D-DCD5-4BA6-94BC-B94EECFDB1F3}"/>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8370D786-518B-4C3B-83FF-1F66E80EFF1C}"/>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5">
            <a:extLst>
              <a:ext uri="{FF2B5EF4-FFF2-40B4-BE49-F238E27FC236}">
                <a16:creationId xmlns:a16="http://schemas.microsoft.com/office/drawing/2014/main" id="{248F41D9-9B06-4273-95B1-DABB0DF971B5}"/>
              </a:ext>
            </a:extLst>
          </p:cNvPr>
          <p:cNvPicPr>
            <a:picLocks noChangeAspect="1"/>
          </p:cNvPicPr>
          <p:nvPr/>
        </p:nvPicPr>
        <p:blipFill>
          <a:blip r:embed="rId2"/>
          <a:stretch>
            <a:fillRect/>
          </a:stretch>
        </p:blipFill>
        <p:spPr>
          <a:xfrm>
            <a:off x="3663846" y="2754314"/>
            <a:ext cx="7924800" cy="3371850"/>
          </a:xfrm>
          <a:prstGeom prst="rect">
            <a:avLst/>
          </a:prstGeom>
        </p:spPr>
      </p:pic>
    </p:spTree>
    <p:extLst>
      <p:ext uri="{BB962C8B-B14F-4D97-AF65-F5344CB8AC3E}">
        <p14:creationId xmlns:p14="http://schemas.microsoft.com/office/powerpoint/2010/main" val="1399572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D95B-C950-445B-8CDB-91BC821957D1}"/>
              </a:ext>
            </a:extLst>
          </p:cNvPr>
          <p:cNvSpPr>
            <a:spLocks noGrp="1"/>
          </p:cNvSpPr>
          <p:nvPr>
            <p:ph type="title"/>
          </p:nvPr>
        </p:nvSpPr>
        <p:spPr>
          <a:xfrm>
            <a:off x="609600" y="126152"/>
            <a:ext cx="10972800" cy="1143000"/>
          </a:xfrm>
        </p:spPr>
        <p:txBody>
          <a:bodyPr>
            <a:normAutofit fontScale="90000"/>
          </a:bodyPr>
          <a:lstStyle/>
          <a:p>
            <a:pPr algn="l"/>
            <a:br>
              <a:rPr lang="en-US" b="1" dirty="0">
                <a:solidFill>
                  <a:srgbClr val="0070C0"/>
                </a:solidFill>
              </a:rPr>
            </a:br>
            <a:r>
              <a:rPr lang="en-US" b="1" dirty="0">
                <a:solidFill>
                  <a:srgbClr val="0070C0"/>
                </a:solidFill>
              </a:rPr>
              <a:t>Basic building blocks of a Tx RF chain and a Rx RF chain.</a:t>
            </a:r>
            <a:endParaRPr lang="en-IN" b="1" dirty="0">
              <a:solidFill>
                <a:srgbClr val="0070C0"/>
              </a:solidFill>
            </a:endParaRPr>
          </a:p>
        </p:txBody>
      </p:sp>
      <p:sp>
        <p:nvSpPr>
          <p:cNvPr id="3" name="Content Placeholder 2">
            <a:extLst>
              <a:ext uri="{FF2B5EF4-FFF2-40B4-BE49-F238E27FC236}">
                <a16:creationId xmlns:a16="http://schemas.microsoft.com/office/drawing/2014/main" id="{F8D8CCAA-1784-45AB-9F37-3A97C1A66036}"/>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085E5D03-D078-43DD-927C-52EA3CFCFAEA}"/>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202DA817-B2A1-49F0-B428-D2D6150A5391}"/>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Picture 5">
            <a:extLst>
              <a:ext uri="{FF2B5EF4-FFF2-40B4-BE49-F238E27FC236}">
                <a16:creationId xmlns:a16="http://schemas.microsoft.com/office/drawing/2014/main" id="{1F2281F1-EC13-4338-A7DA-811261E16600}"/>
              </a:ext>
            </a:extLst>
          </p:cNvPr>
          <p:cNvPicPr>
            <a:picLocks noChangeAspect="1"/>
          </p:cNvPicPr>
          <p:nvPr/>
        </p:nvPicPr>
        <p:blipFill>
          <a:blip r:embed="rId2"/>
          <a:stretch>
            <a:fillRect/>
          </a:stretch>
        </p:blipFill>
        <p:spPr>
          <a:xfrm>
            <a:off x="2895600" y="1960434"/>
            <a:ext cx="7629525" cy="4154487"/>
          </a:xfrm>
          <a:prstGeom prst="rect">
            <a:avLst/>
          </a:prstGeom>
        </p:spPr>
      </p:pic>
    </p:spTree>
    <p:extLst>
      <p:ext uri="{BB962C8B-B14F-4D97-AF65-F5344CB8AC3E}">
        <p14:creationId xmlns:p14="http://schemas.microsoft.com/office/powerpoint/2010/main" val="195966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FB7D-AA33-4DA3-A013-70761A4556FC}"/>
              </a:ext>
            </a:extLst>
          </p:cNvPr>
          <p:cNvSpPr>
            <a:spLocks noGrp="1"/>
          </p:cNvSpPr>
          <p:nvPr>
            <p:ph type="title"/>
          </p:nvPr>
        </p:nvSpPr>
        <p:spPr/>
        <p:txBody>
          <a:bodyPr>
            <a:normAutofit fontScale="90000"/>
          </a:bodyPr>
          <a:lstStyle/>
          <a:p>
            <a:r>
              <a:rPr lang="en-IN" b="1" dirty="0">
                <a:solidFill>
                  <a:srgbClr val="0070C0"/>
                </a:solidFill>
              </a:rPr>
              <a:t>Scalable OFDMA (SOFDMA)</a:t>
            </a:r>
            <a:br>
              <a:rPr lang="en-IN" b="1"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id="{2239CB60-A34D-40D7-AC20-2182D861A91D}"/>
              </a:ext>
            </a:extLst>
          </p:cNvPr>
          <p:cNvSpPr>
            <a:spLocks noGrp="1"/>
          </p:cNvSpPr>
          <p:nvPr>
            <p:ph idx="1"/>
          </p:nvPr>
        </p:nvSpPr>
        <p:spPr>
          <a:xfrm>
            <a:off x="609600" y="964810"/>
            <a:ext cx="10972800" cy="5756666"/>
          </a:xfrm>
        </p:spPr>
        <p:txBody>
          <a:bodyPr>
            <a:normAutofit fontScale="85000" lnSpcReduction="10000"/>
          </a:bodyPr>
          <a:lstStyle/>
          <a:p>
            <a:pPr algn="just"/>
            <a:r>
              <a:rPr lang="en-US" dirty="0"/>
              <a:t>SOFDMA (S-OFDMA) adds scalability to OFDMA. </a:t>
            </a:r>
          </a:p>
          <a:p>
            <a:pPr algn="just"/>
            <a:r>
              <a:rPr lang="en-US" dirty="0"/>
              <a:t>It scales the FFT size to the channel bandwidth while keeping the sub-carrier frequency spacing constant across different channel bandwidths. </a:t>
            </a:r>
          </a:p>
          <a:p>
            <a:pPr algn="just"/>
            <a:r>
              <a:rPr lang="en-US" dirty="0"/>
              <a:t>Smaller FFT size is given to lower bandwidth channels, while larger FFT size to wider channels. </a:t>
            </a:r>
          </a:p>
          <a:p>
            <a:pPr algn="just"/>
            <a:r>
              <a:rPr lang="en-US" dirty="0"/>
              <a:t>By making the sub-carrier frequency spacing constant, SOFDMA reduces the system complexity of smaller channels and improves the performance of wider channels.</a:t>
            </a:r>
          </a:p>
          <a:p>
            <a:pPr algn="just"/>
            <a:r>
              <a:rPr lang="en-US" dirty="0"/>
              <a:t>As a reminder, IFFT (Inverse Fast Fourier Transform) is used in a WiMAX transmitter to create an OFDM waveform from modulated data streams, while FFT (Fast Fourier Transform) is used in a WiMAX receiver to demodulate the data streams. </a:t>
            </a:r>
          </a:p>
          <a:p>
            <a:pPr algn="just"/>
            <a:r>
              <a:rPr lang="en-US" dirty="0"/>
              <a:t>The FFT size equals the number of sub-carriers, e.g. in an OFDM/OFDMA system with 256 sub-carriers, the FFT size is 256.</a:t>
            </a:r>
          </a:p>
          <a:p>
            <a:pPr algn="just"/>
            <a:endParaRPr lang="en-IN" dirty="0"/>
          </a:p>
        </p:txBody>
      </p:sp>
      <p:sp>
        <p:nvSpPr>
          <p:cNvPr id="4" name="Date Placeholder 3">
            <a:extLst>
              <a:ext uri="{FF2B5EF4-FFF2-40B4-BE49-F238E27FC236}">
                <a16:creationId xmlns:a16="http://schemas.microsoft.com/office/drawing/2014/main" id="{264674D5-0A37-4EFB-93E3-9EF18B4C9161}"/>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6AC8A018-2F97-4D3D-ABA9-164CBECC485E}"/>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04863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EE7D-34CB-4047-87E9-934010782BBE}"/>
              </a:ext>
            </a:extLst>
          </p:cNvPr>
          <p:cNvSpPr>
            <a:spLocks noGrp="1"/>
          </p:cNvSpPr>
          <p:nvPr>
            <p:ph type="title"/>
          </p:nvPr>
        </p:nvSpPr>
        <p:spPr/>
        <p:txBody>
          <a:bodyPr/>
          <a:lstStyle/>
          <a:p>
            <a:r>
              <a:rPr lang="en-IN" b="1" dirty="0">
                <a:solidFill>
                  <a:srgbClr val="0070C0"/>
                </a:solidFill>
              </a:rPr>
              <a:t>SOFDMA </a:t>
            </a:r>
          </a:p>
        </p:txBody>
      </p:sp>
      <p:sp>
        <p:nvSpPr>
          <p:cNvPr id="3" name="Content Placeholder 2">
            <a:extLst>
              <a:ext uri="{FF2B5EF4-FFF2-40B4-BE49-F238E27FC236}">
                <a16:creationId xmlns:a16="http://schemas.microsoft.com/office/drawing/2014/main" id="{0125B6C6-B490-43AF-A1BA-DDF86666763F}"/>
              </a:ext>
            </a:extLst>
          </p:cNvPr>
          <p:cNvSpPr>
            <a:spLocks noGrp="1"/>
          </p:cNvSpPr>
          <p:nvPr>
            <p:ph idx="1"/>
          </p:nvPr>
        </p:nvSpPr>
        <p:spPr/>
        <p:txBody>
          <a:bodyPr/>
          <a:lstStyle/>
          <a:p>
            <a:pPr algn="just"/>
            <a:r>
              <a:rPr lang="en-US" dirty="0"/>
              <a:t>SOFDMA is the OFDMA mode used in Mobile WiMAX. It supports channel bandwidths ranging from 1.25 MHz to 20 </a:t>
            </a:r>
            <a:r>
              <a:rPr lang="en-US" dirty="0" err="1"/>
              <a:t>MHz.</a:t>
            </a:r>
            <a:r>
              <a:rPr lang="en-US" dirty="0"/>
              <a:t> </a:t>
            </a:r>
          </a:p>
          <a:p>
            <a:pPr algn="just"/>
            <a:r>
              <a:rPr lang="en-US" dirty="0"/>
              <a:t>With bandwidth scalability, Mobile WiMAX technology can comply with various frequency regulations worldwide and flexibly address diverse operator or ISP requirements, that's whether for providing only basic Internet service or a broadband service bundle.</a:t>
            </a:r>
            <a:endParaRPr lang="en-IN" dirty="0"/>
          </a:p>
        </p:txBody>
      </p:sp>
      <p:sp>
        <p:nvSpPr>
          <p:cNvPr id="4" name="Date Placeholder 3">
            <a:extLst>
              <a:ext uri="{FF2B5EF4-FFF2-40B4-BE49-F238E27FC236}">
                <a16:creationId xmlns:a16="http://schemas.microsoft.com/office/drawing/2014/main" id="{95B5CC9C-0243-4F44-A323-60F6F5AC5F6A}"/>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1D3668CE-A8B7-4404-B166-D86D41CB1C83}"/>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44311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E9C3-3179-4B30-A57F-FD980617A06A}"/>
              </a:ext>
            </a:extLst>
          </p:cNvPr>
          <p:cNvSpPr>
            <a:spLocks noGrp="1"/>
          </p:cNvSpPr>
          <p:nvPr>
            <p:ph type="title"/>
          </p:nvPr>
        </p:nvSpPr>
        <p:spPr/>
        <p:txBody>
          <a:bodyPr/>
          <a:lstStyle/>
          <a:p>
            <a:r>
              <a:rPr lang="en-IN" b="1" dirty="0">
                <a:solidFill>
                  <a:srgbClr val="0070C0"/>
                </a:solidFill>
              </a:rPr>
              <a:t>Introduction to OFDM </a:t>
            </a:r>
          </a:p>
        </p:txBody>
      </p:sp>
      <p:sp>
        <p:nvSpPr>
          <p:cNvPr id="3" name="Content Placeholder 2">
            <a:extLst>
              <a:ext uri="{FF2B5EF4-FFF2-40B4-BE49-F238E27FC236}">
                <a16:creationId xmlns:a16="http://schemas.microsoft.com/office/drawing/2014/main" id="{CD913183-495C-4CCA-ADD9-C67125742C2C}"/>
              </a:ext>
            </a:extLst>
          </p:cNvPr>
          <p:cNvSpPr>
            <a:spLocks noGrp="1"/>
          </p:cNvSpPr>
          <p:nvPr>
            <p:ph idx="1"/>
          </p:nvPr>
        </p:nvSpPr>
        <p:spPr/>
        <p:txBody>
          <a:bodyPr/>
          <a:lstStyle/>
          <a:p>
            <a:r>
              <a:rPr lang="en-US" dirty="0"/>
              <a:t>Wireline and wireless, fixed and mobile communications or networking technologies have chosen OFDM to achieve higher data rate (what is called broadband). </a:t>
            </a:r>
          </a:p>
          <a:p>
            <a:r>
              <a:rPr lang="en-US" dirty="0"/>
              <a:t>Examples of such technologies are: ADSL, </a:t>
            </a:r>
            <a:r>
              <a:rPr lang="en-US" dirty="0" err="1"/>
              <a:t>HomePlug</a:t>
            </a:r>
            <a:r>
              <a:rPr lang="en-US" dirty="0"/>
              <a:t> AV, </a:t>
            </a:r>
            <a:r>
              <a:rPr lang="en-US" dirty="0" err="1"/>
              <a:t>WiMedia</a:t>
            </a:r>
            <a:r>
              <a:rPr lang="en-US" dirty="0"/>
              <a:t> UWB, Wi-Fi (802.11a/g), WiMAX.</a:t>
            </a:r>
            <a:endParaRPr lang="en-IN" dirty="0"/>
          </a:p>
        </p:txBody>
      </p:sp>
      <p:sp>
        <p:nvSpPr>
          <p:cNvPr id="4" name="Date Placeholder 3">
            <a:extLst>
              <a:ext uri="{FF2B5EF4-FFF2-40B4-BE49-F238E27FC236}">
                <a16:creationId xmlns:a16="http://schemas.microsoft.com/office/drawing/2014/main" id="{1FA01FCA-CCFD-4881-B2AD-8286685E42B7}"/>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814F8EAB-B113-49DA-8A81-44591CF2DE6B}"/>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4300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OFDM TX</a:t>
            </a:r>
          </a:p>
        </p:txBody>
      </p:sp>
      <p:pic>
        <p:nvPicPr>
          <p:cNvPr id="4" name="Picture Placeholder 9" descr="Ch08fig01.eps">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l="-67797" r="-67797"/>
          <a:stretch>
            <a:fillRect/>
          </a:stretch>
        </p:blipFill>
        <p:spPr>
          <a:xfrm>
            <a:off x="2971800" y="1624013"/>
            <a:ext cx="10820399" cy="4525963"/>
          </a:xfrm>
        </p:spPr>
      </p:pic>
      <p:sp>
        <p:nvSpPr>
          <p:cNvPr id="5" name="Date Placeholder 4"/>
          <p:cNvSpPr>
            <a:spLocks noGrp="1"/>
          </p:cNvSpPr>
          <p:nvPr>
            <p:ph type="dt" sz="half" idx="10"/>
          </p:nvPr>
        </p:nvSpPr>
        <p:spPr/>
        <p:txBody>
          <a:bodyPr/>
          <a:lstStyle/>
          <a:p>
            <a:fld id="{19F91F05-849E-43A9-AA33-A4BD1DA4AC23}" type="datetime1">
              <a:rPr lang="en-US" smtClean="0"/>
              <a:t>11/25/2023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3" name="Rectangle 2">
            <a:extLst>
              <a:ext uri="{FF2B5EF4-FFF2-40B4-BE49-F238E27FC236}">
                <a16:creationId xmlns:a16="http://schemas.microsoft.com/office/drawing/2014/main" id="{99962F79-28BD-4A60-9A59-84B51A9015A9}"/>
              </a:ext>
            </a:extLst>
          </p:cNvPr>
          <p:cNvSpPr/>
          <p:nvPr/>
        </p:nvSpPr>
        <p:spPr>
          <a:xfrm>
            <a:off x="660400" y="2274838"/>
            <a:ext cx="5181600" cy="2308324"/>
          </a:xfrm>
          <a:prstGeom prst="rect">
            <a:avLst/>
          </a:prstGeom>
        </p:spPr>
        <p:txBody>
          <a:bodyPr wrap="square">
            <a:spAutoFit/>
          </a:bodyPr>
          <a:lstStyle/>
          <a:p>
            <a:r>
              <a:rPr lang="en-US" dirty="0"/>
              <a:t>Start with a data stream of </a:t>
            </a:r>
            <a:r>
              <a:rPr lang="en-US" i="1" dirty="0"/>
              <a:t>R</a:t>
            </a:r>
            <a:r>
              <a:rPr lang="en-US" dirty="0"/>
              <a:t> bps</a:t>
            </a:r>
          </a:p>
          <a:p>
            <a:pPr lvl="1"/>
            <a:r>
              <a:rPr lang="en-US" dirty="0"/>
              <a:t>Could be sent with bandwidth </a:t>
            </a:r>
            <a:r>
              <a:rPr lang="en-US" i="1" dirty="0" err="1"/>
              <a:t>Nf</a:t>
            </a:r>
            <a:r>
              <a:rPr lang="en-US" i="1" baseline="-25000" dirty="0" err="1"/>
              <a:t>b</a:t>
            </a:r>
            <a:endParaRPr lang="en-US" i="1" dirty="0"/>
          </a:p>
          <a:p>
            <a:pPr lvl="1"/>
            <a:r>
              <a:rPr lang="en-US" dirty="0"/>
              <a:t>With bit duration 1/</a:t>
            </a:r>
            <a:r>
              <a:rPr lang="en-US" i="1" dirty="0"/>
              <a:t>R</a:t>
            </a:r>
          </a:p>
          <a:p>
            <a:endParaRPr lang="en-US" dirty="0"/>
          </a:p>
          <a:p>
            <a:r>
              <a:rPr lang="en-US" dirty="0">
                <a:solidFill>
                  <a:srgbClr val="FF0000"/>
                </a:solidFill>
              </a:rPr>
              <a:t>OFDM splits into </a:t>
            </a:r>
            <a:r>
              <a:rPr lang="en-US" i="1" dirty="0">
                <a:solidFill>
                  <a:srgbClr val="FF0000"/>
                </a:solidFill>
              </a:rPr>
              <a:t>N</a:t>
            </a:r>
            <a:r>
              <a:rPr lang="en-US" dirty="0">
                <a:solidFill>
                  <a:srgbClr val="FF0000"/>
                </a:solidFill>
              </a:rPr>
              <a:t> parallel data streams</a:t>
            </a:r>
          </a:p>
          <a:p>
            <a:pPr lvl="1"/>
            <a:r>
              <a:rPr lang="en-US" dirty="0">
                <a:solidFill>
                  <a:srgbClr val="FF0000"/>
                </a:solidFill>
              </a:rPr>
              <a:t>Called </a:t>
            </a:r>
            <a:r>
              <a:rPr lang="en-US" i="1" dirty="0">
                <a:solidFill>
                  <a:srgbClr val="FF0000"/>
                </a:solidFill>
              </a:rPr>
              <a:t>subcarriers</a:t>
            </a:r>
          </a:p>
          <a:p>
            <a:pPr lvl="1"/>
            <a:r>
              <a:rPr lang="en-US" dirty="0">
                <a:solidFill>
                  <a:srgbClr val="FF0000"/>
                </a:solidFill>
              </a:rPr>
              <a:t>Each with bandwidth </a:t>
            </a:r>
            <a:r>
              <a:rPr lang="en-US" i="1" dirty="0">
                <a:solidFill>
                  <a:srgbClr val="FF0000"/>
                </a:solidFill>
              </a:rPr>
              <a:t>f</a:t>
            </a:r>
            <a:r>
              <a:rPr lang="en-US" i="1" baseline="-25000" dirty="0">
                <a:solidFill>
                  <a:srgbClr val="FF0000"/>
                </a:solidFill>
              </a:rPr>
              <a:t>b</a:t>
            </a:r>
            <a:endParaRPr lang="en-US" dirty="0">
              <a:solidFill>
                <a:srgbClr val="FF0000"/>
              </a:solidFill>
            </a:endParaRPr>
          </a:p>
          <a:p>
            <a:pPr lvl="1"/>
            <a:r>
              <a:rPr lang="en-US" dirty="0">
                <a:solidFill>
                  <a:srgbClr val="FF0000"/>
                </a:solidFill>
              </a:rPr>
              <a:t>And data rate </a:t>
            </a:r>
            <a:r>
              <a:rPr lang="en-US" i="1" dirty="0">
                <a:solidFill>
                  <a:srgbClr val="FF0000"/>
                </a:solidFill>
              </a:rPr>
              <a:t>R</a:t>
            </a:r>
            <a:r>
              <a:rPr lang="en-US" dirty="0">
                <a:solidFill>
                  <a:srgbClr val="FF0000"/>
                </a:solidFill>
              </a:rPr>
              <a:t>/</a:t>
            </a:r>
            <a:r>
              <a:rPr lang="en-US" i="1" dirty="0">
                <a:solidFill>
                  <a:srgbClr val="FF0000"/>
                </a:solidFill>
              </a:rPr>
              <a:t>N </a:t>
            </a:r>
            <a:r>
              <a:rPr lang="en-US" dirty="0">
                <a:solidFill>
                  <a:srgbClr val="FF0000"/>
                </a:solidFill>
              </a:rPr>
              <a:t>(bit time </a:t>
            </a:r>
            <a:r>
              <a:rPr lang="en-US" i="1" dirty="0">
                <a:solidFill>
                  <a:srgbClr val="FF0000"/>
                </a:solidFill>
              </a:rPr>
              <a:t>N</a:t>
            </a:r>
            <a:r>
              <a:rPr lang="en-US" dirty="0">
                <a:solidFill>
                  <a:srgbClr val="FF0000"/>
                </a:solidFill>
              </a:rPr>
              <a:t>/</a:t>
            </a:r>
            <a:r>
              <a:rPr lang="en-US" i="1" dirty="0">
                <a:solidFill>
                  <a:srgbClr val="FF0000"/>
                </a:solidFill>
              </a:rPr>
              <a:t>R</a:t>
            </a:r>
          </a:p>
        </p:txBody>
      </p:sp>
    </p:spTree>
    <p:extLst>
      <p:ext uri="{BB962C8B-B14F-4D97-AF65-F5344CB8AC3E}">
        <p14:creationId xmlns:p14="http://schemas.microsoft.com/office/powerpoint/2010/main" val="1089647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0070C0"/>
                </a:solidFill>
              </a:rPr>
              <a:t>Orthogonality</a:t>
            </a:r>
            <a:br>
              <a:rPr lang="en-US" b="1"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282802" y="1266409"/>
            <a:ext cx="7696200" cy="4525963"/>
          </a:xfrm>
        </p:spPr>
        <p:txBody>
          <a:bodyPr>
            <a:normAutofit fontScale="77500" lnSpcReduction="20000"/>
          </a:bodyPr>
          <a:lstStyle/>
          <a:p>
            <a:pPr defTabSz="457200">
              <a:buFont typeface="Arial"/>
              <a:buChar char="•"/>
            </a:pPr>
            <a:r>
              <a:rPr lang="en-US" sz="3000" dirty="0">
                <a:solidFill>
                  <a:prstClr val="black"/>
                </a:solidFill>
              </a:rPr>
              <a:t>The spacing of the </a:t>
            </a:r>
            <a:r>
              <a:rPr lang="en-US" sz="3000" i="1" dirty="0" err="1">
                <a:solidFill>
                  <a:prstClr val="black"/>
                </a:solidFill>
              </a:rPr>
              <a:t>f</a:t>
            </a:r>
            <a:r>
              <a:rPr lang="en-US" sz="3000" i="1" baseline="-25000" dirty="0" err="1">
                <a:solidFill>
                  <a:prstClr val="black"/>
                </a:solidFill>
              </a:rPr>
              <a:t>b</a:t>
            </a:r>
            <a:r>
              <a:rPr lang="en-US" sz="3000" i="1" dirty="0">
                <a:solidFill>
                  <a:prstClr val="black"/>
                </a:solidFill>
              </a:rPr>
              <a:t> </a:t>
            </a:r>
            <a:r>
              <a:rPr lang="en-US" sz="3000" dirty="0">
                <a:solidFill>
                  <a:prstClr val="black"/>
                </a:solidFill>
              </a:rPr>
              <a:t>frequencies </a:t>
            </a:r>
            <a:r>
              <a:rPr lang="en-US" sz="3000" i="1" dirty="0">
                <a:solidFill>
                  <a:prstClr val="black"/>
                </a:solidFill>
              </a:rPr>
              <a:t>allows tight packing</a:t>
            </a:r>
            <a:r>
              <a:rPr lang="en-US" sz="3000" dirty="0">
                <a:solidFill>
                  <a:prstClr val="black"/>
                </a:solidFill>
              </a:rPr>
              <a:t> of signals</a:t>
            </a:r>
          </a:p>
          <a:p>
            <a:pPr lvl="1" defTabSz="457200">
              <a:buFont typeface="Arial"/>
              <a:buChar char="–"/>
            </a:pPr>
            <a:r>
              <a:rPr lang="en-US" sz="2600" dirty="0">
                <a:solidFill>
                  <a:srgbClr val="FF0000"/>
                </a:solidFill>
              </a:rPr>
              <a:t>Actually with overlap between the signals</a:t>
            </a:r>
          </a:p>
          <a:p>
            <a:pPr lvl="1" defTabSz="457200">
              <a:buFont typeface="Arial"/>
              <a:buChar char="–"/>
            </a:pPr>
            <a:r>
              <a:rPr lang="en-US" sz="2600" dirty="0">
                <a:solidFill>
                  <a:prstClr val="black"/>
                </a:solidFill>
              </a:rPr>
              <a:t>Signals at spacing of </a:t>
            </a:r>
            <a:r>
              <a:rPr lang="en-US" sz="2600" i="1" dirty="0" err="1">
                <a:solidFill>
                  <a:prstClr val="black"/>
                </a:solidFill>
              </a:rPr>
              <a:t>f</a:t>
            </a:r>
            <a:r>
              <a:rPr lang="en-US" sz="2600" i="1" baseline="-25000" dirty="0" err="1">
                <a:solidFill>
                  <a:prstClr val="black"/>
                </a:solidFill>
              </a:rPr>
              <a:t>b</a:t>
            </a:r>
            <a:r>
              <a:rPr lang="en-US" sz="2600" i="1" dirty="0">
                <a:solidFill>
                  <a:prstClr val="black"/>
                </a:solidFill>
              </a:rPr>
              <a:t> ,</a:t>
            </a:r>
            <a:r>
              <a:rPr lang="en-US" sz="2600" dirty="0">
                <a:solidFill>
                  <a:prstClr val="black"/>
                </a:solidFill>
              </a:rPr>
              <a:t>2</a:t>
            </a:r>
            <a:r>
              <a:rPr lang="en-US" sz="2600" i="1" dirty="0">
                <a:solidFill>
                  <a:prstClr val="black"/>
                </a:solidFill>
              </a:rPr>
              <a:t>f</a:t>
            </a:r>
            <a:r>
              <a:rPr lang="en-US" sz="2600" i="1" baseline="-25000" dirty="0">
                <a:solidFill>
                  <a:prstClr val="black"/>
                </a:solidFill>
              </a:rPr>
              <a:t>b</a:t>
            </a:r>
            <a:r>
              <a:rPr lang="en-US" sz="2600" dirty="0">
                <a:solidFill>
                  <a:prstClr val="black"/>
                </a:solidFill>
              </a:rPr>
              <a:t>, 3</a:t>
            </a:r>
            <a:r>
              <a:rPr lang="en-US" sz="2600" i="1" dirty="0">
                <a:solidFill>
                  <a:prstClr val="black"/>
                </a:solidFill>
              </a:rPr>
              <a:t>f</a:t>
            </a:r>
            <a:r>
              <a:rPr lang="en-US" sz="2600" i="1" baseline="-25000" dirty="0">
                <a:solidFill>
                  <a:prstClr val="black"/>
                </a:solidFill>
              </a:rPr>
              <a:t>b</a:t>
            </a:r>
            <a:r>
              <a:rPr lang="en-US" sz="2600" i="1" dirty="0">
                <a:solidFill>
                  <a:prstClr val="black"/>
                </a:solidFill>
              </a:rPr>
              <a:t> </a:t>
            </a:r>
            <a:r>
              <a:rPr lang="en-US" sz="2600" dirty="0">
                <a:solidFill>
                  <a:prstClr val="black"/>
                </a:solidFill>
              </a:rPr>
              <a:t>,etc.</a:t>
            </a:r>
          </a:p>
          <a:p>
            <a:pPr lvl="1" defTabSz="457200">
              <a:buFont typeface="Arial"/>
              <a:buChar char="–"/>
            </a:pPr>
            <a:endParaRPr lang="en-US" sz="2600" dirty="0">
              <a:solidFill>
                <a:prstClr val="black"/>
              </a:solidFill>
            </a:endParaRPr>
          </a:p>
          <a:p>
            <a:pPr defTabSz="457200">
              <a:buFont typeface="Arial"/>
              <a:buChar char="•"/>
            </a:pPr>
            <a:r>
              <a:rPr lang="en-US" sz="3000" dirty="0">
                <a:solidFill>
                  <a:srgbClr val="FF0000"/>
                </a:solidFill>
              </a:rPr>
              <a:t>The choice of </a:t>
            </a:r>
            <a:r>
              <a:rPr lang="en-US" sz="3000" i="1" dirty="0" err="1">
                <a:solidFill>
                  <a:srgbClr val="FF0000"/>
                </a:solidFill>
              </a:rPr>
              <a:t>f</a:t>
            </a:r>
            <a:r>
              <a:rPr lang="en-US" sz="3000" i="1" baseline="-25000" dirty="0" err="1">
                <a:solidFill>
                  <a:srgbClr val="FF0000"/>
                </a:solidFill>
              </a:rPr>
              <a:t>b</a:t>
            </a:r>
            <a:r>
              <a:rPr lang="en-US" sz="3000" dirty="0">
                <a:solidFill>
                  <a:srgbClr val="FF0000"/>
                </a:solidFill>
              </a:rPr>
              <a:t> is related to the bit rate to make the signals </a:t>
            </a:r>
            <a:r>
              <a:rPr lang="en-US" sz="3000" i="1" dirty="0">
                <a:solidFill>
                  <a:srgbClr val="FF0000"/>
                </a:solidFill>
              </a:rPr>
              <a:t>orthogonal</a:t>
            </a:r>
            <a:endParaRPr lang="en-US" sz="3000" dirty="0">
              <a:solidFill>
                <a:srgbClr val="FF0000"/>
              </a:solidFill>
            </a:endParaRPr>
          </a:p>
          <a:p>
            <a:pPr lvl="1" defTabSz="457200">
              <a:buFont typeface="Arial"/>
              <a:buChar char="–"/>
            </a:pPr>
            <a:r>
              <a:rPr lang="en-US" sz="2600" dirty="0">
                <a:solidFill>
                  <a:prstClr val="black"/>
                </a:solidFill>
              </a:rPr>
              <a:t>Average over bit time of </a:t>
            </a:r>
            <a:r>
              <a:rPr lang="en-US" sz="2600" i="1" dirty="0">
                <a:solidFill>
                  <a:prstClr val="black"/>
                </a:solidFill>
              </a:rPr>
              <a:t>s</a:t>
            </a:r>
            <a:r>
              <a:rPr lang="en-US" sz="2600" i="1" baseline="-25000" dirty="0">
                <a:solidFill>
                  <a:prstClr val="black"/>
                </a:solidFill>
              </a:rPr>
              <a:t>1</a:t>
            </a:r>
            <a:r>
              <a:rPr lang="en-US" sz="2600" dirty="0">
                <a:solidFill>
                  <a:prstClr val="black"/>
                </a:solidFill>
              </a:rPr>
              <a:t>(</a:t>
            </a:r>
            <a:r>
              <a:rPr lang="en-US" sz="2600" i="1" dirty="0">
                <a:solidFill>
                  <a:prstClr val="black"/>
                </a:solidFill>
              </a:rPr>
              <a:t>t</a:t>
            </a:r>
            <a:r>
              <a:rPr lang="en-US" sz="2600" dirty="0">
                <a:solidFill>
                  <a:prstClr val="black"/>
                </a:solidFill>
              </a:rPr>
              <a:t>) </a:t>
            </a:r>
            <a:r>
              <a:rPr lang="en-US" sz="2600" i="1" dirty="0">
                <a:solidFill>
                  <a:prstClr val="black"/>
                </a:solidFill>
              </a:rPr>
              <a:t>× s</a:t>
            </a:r>
            <a:r>
              <a:rPr lang="en-US" sz="2600" i="1" baseline="-25000" dirty="0">
                <a:solidFill>
                  <a:prstClr val="black"/>
                </a:solidFill>
              </a:rPr>
              <a:t>2</a:t>
            </a:r>
            <a:r>
              <a:rPr lang="en-US" sz="2600" dirty="0">
                <a:solidFill>
                  <a:prstClr val="black"/>
                </a:solidFill>
              </a:rPr>
              <a:t>(</a:t>
            </a:r>
            <a:r>
              <a:rPr lang="en-US" sz="2600" i="1" dirty="0">
                <a:solidFill>
                  <a:prstClr val="black"/>
                </a:solidFill>
              </a:rPr>
              <a:t>t</a:t>
            </a:r>
            <a:r>
              <a:rPr lang="en-US" sz="2600" dirty="0">
                <a:solidFill>
                  <a:prstClr val="black"/>
                </a:solidFill>
              </a:rPr>
              <a:t>) = 0</a:t>
            </a:r>
          </a:p>
          <a:p>
            <a:pPr lvl="1" defTabSz="457200">
              <a:buFont typeface="Arial"/>
              <a:buChar char="–"/>
            </a:pPr>
            <a:r>
              <a:rPr lang="en-US" sz="2600" dirty="0">
                <a:solidFill>
                  <a:prstClr val="black"/>
                </a:solidFill>
              </a:rPr>
              <a:t>Receiver is able to extract only the </a:t>
            </a:r>
            <a:r>
              <a:rPr lang="en-US" sz="2600" i="1" dirty="0">
                <a:solidFill>
                  <a:prstClr val="black"/>
                </a:solidFill>
              </a:rPr>
              <a:t>s</a:t>
            </a:r>
            <a:r>
              <a:rPr lang="en-US" sz="2600" i="1" baseline="-25000" dirty="0">
                <a:solidFill>
                  <a:prstClr val="black"/>
                </a:solidFill>
              </a:rPr>
              <a:t>1</a:t>
            </a:r>
            <a:r>
              <a:rPr lang="en-US" sz="2600" dirty="0">
                <a:solidFill>
                  <a:prstClr val="black"/>
                </a:solidFill>
              </a:rPr>
              <a:t>(</a:t>
            </a:r>
            <a:r>
              <a:rPr lang="en-US" sz="2600" i="1" dirty="0">
                <a:solidFill>
                  <a:prstClr val="black"/>
                </a:solidFill>
              </a:rPr>
              <a:t>t</a:t>
            </a:r>
            <a:r>
              <a:rPr lang="en-US" sz="2600" dirty="0">
                <a:solidFill>
                  <a:prstClr val="black"/>
                </a:solidFill>
              </a:rPr>
              <a:t>) signal</a:t>
            </a:r>
          </a:p>
          <a:p>
            <a:pPr lvl="2" defTabSz="457200">
              <a:buFont typeface="Arial"/>
              <a:buChar char="•"/>
            </a:pPr>
            <a:r>
              <a:rPr lang="en-US" sz="2200" dirty="0">
                <a:solidFill>
                  <a:prstClr val="black"/>
                </a:solidFill>
              </a:rPr>
              <a:t>If there is no corruption in the frequency spacing</a:t>
            </a:r>
          </a:p>
          <a:p>
            <a:pPr defTabSz="457200">
              <a:buFont typeface="Arial"/>
              <a:buChar char="•"/>
            </a:pPr>
            <a:endParaRPr lang="en-US" sz="3000" i="1" dirty="0">
              <a:solidFill>
                <a:prstClr val="black"/>
              </a:solidFill>
            </a:endParaRPr>
          </a:p>
          <a:p>
            <a:pPr defTabSz="457200">
              <a:buFont typeface="Arial"/>
              <a:buChar char="•"/>
            </a:pPr>
            <a:r>
              <a:rPr lang="en-US" sz="3000" i="1" dirty="0">
                <a:solidFill>
                  <a:prstClr val="black"/>
                </a:solidFill>
              </a:rPr>
              <a:t>NOTE – Traditional FDM makes signals </a:t>
            </a:r>
            <a:r>
              <a:rPr lang="en-US" sz="3000" i="1" u="sng" dirty="0">
                <a:solidFill>
                  <a:prstClr val="black"/>
                </a:solidFill>
              </a:rPr>
              <a:t>completely</a:t>
            </a:r>
            <a:r>
              <a:rPr lang="en-US" sz="3000" i="1" dirty="0">
                <a:solidFill>
                  <a:prstClr val="black"/>
                </a:solidFill>
              </a:rPr>
              <a:t> avoid frequency overlap</a:t>
            </a:r>
          </a:p>
          <a:p>
            <a:pPr lvl="1" defTabSz="457200">
              <a:buFont typeface="Arial"/>
              <a:buChar char="–"/>
            </a:pPr>
            <a:r>
              <a:rPr lang="en-US" sz="2600" dirty="0">
                <a:solidFill>
                  <a:prstClr val="black"/>
                </a:solidFill>
              </a:rPr>
              <a:t>OFDM allows overlap which greatly increases capacity</a:t>
            </a:r>
          </a:p>
          <a:p>
            <a:endParaRPr lang="en-US" dirty="0"/>
          </a:p>
        </p:txBody>
      </p:sp>
      <p:sp>
        <p:nvSpPr>
          <p:cNvPr id="4" name="Date Placeholder 3"/>
          <p:cNvSpPr>
            <a:spLocks noGrp="1"/>
          </p:cNvSpPr>
          <p:nvPr>
            <p:ph type="dt" sz="half" idx="10"/>
          </p:nvPr>
        </p:nvSpPr>
        <p:spPr/>
        <p:txBody>
          <a:bodyPr/>
          <a:lstStyle/>
          <a:p>
            <a:fld id="{7E4F00DC-160C-4622-98AB-9B23C9009D18}"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Placeholder 5" descr="Ch08fig02.eps">
            <a:hlinkClick r:id="rId2"/>
            <a:extLst>
              <a:ext uri="{FF2B5EF4-FFF2-40B4-BE49-F238E27FC236}">
                <a16:creationId xmlns:a16="http://schemas.microsoft.com/office/drawing/2014/main" id="{D118BF79-D880-4867-8CC4-2A568F163288}"/>
              </a:ext>
            </a:extLst>
          </p:cNvPr>
          <p:cNvPicPr>
            <a:picLocks noChangeAspect="1"/>
          </p:cNvPicPr>
          <p:nvPr/>
        </p:nvPicPr>
        <p:blipFill>
          <a:blip r:embed="rId3">
            <a:extLst>
              <a:ext uri="{28A0092B-C50C-407E-A947-70E740481C1C}">
                <a14:useLocalDpi xmlns:a14="http://schemas.microsoft.com/office/drawing/2010/main" val="0"/>
              </a:ext>
            </a:extLst>
          </a:blip>
          <a:srcRect l="-48186" r="-48186"/>
          <a:stretch>
            <a:fillRect/>
          </a:stretch>
        </p:blipFill>
        <p:spPr>
          <a:xfrm>
            <a:off x="7239000" y="1090564"/>
            <a:ext cx="4832803" cy="5135564"/>
          </a:xfrm>
          <a:prstGeom prst="rect">
            <a:avLst/>
          </a:prstGeom>
        </p:spPr>
      </p:pic>
    </p:spTree>
    <p:extLst>
      <p:ext uri="{BB962C8B-B14F-4D97-AF65-F5344CB8AC3E}">
        <p14:creationId xmlns:p14="http://schemas.microsoft.com/office/powerpoint/2010/main" val="358097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4528"/>
            <a:ext cx="10972800" cy="1143000"/>
          </a:xfrm>
        </p:spPr>
        <p:txBody>
          <a:bodyPr/>
          <a:lstStyle/>
          <a:p>
            <a:r>
              <a:rPr lang="en-US" b="1" dirty="0" err="1">
                <a:solidFill>
                  <a:srgbClr val="0070C0"/>
                </a:solidFill>
              </a:rPr>
              <a:t>Orthogonality</a:t>
            </a:r>
            <a:r>
              <a:rPr lang="en-US" b="1" dirty="0">
                <a:solidFill>
                  <a:srgbClr val="0070C0"/>
                </a:solidFill>
              </a:rPr>
              <a:t> Concepts</a:t>
            </a:r>
            <a:endParaRPr lang="en-US"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pPr lvl="0"/>
            <a:r>
              <a:rPr lang="en-US" dirty="0"/>
              <a:t>Given an OFDM subcarrier bit time of </a:t>
            </a:r>
            <a:r>
              <a:rPr lang="en-US" i="1" dirty="0"/>
              <a:t>T</a:t>
            </a:r>
            <a:endParaRPr lang="en-US" dirty="0"/>
          </a:p>
          <a:p>
            <a:pPr lvl="1"/>
            <a:r>
              <a:rPr lang="en-US" i="1" dirty="0" err="1"/>
              <a:t>f</a:t>
            </a:r>
            <a:r>
              <a:rPr lang="en-US" i="1" baseline="-25000" dirty="0" err="1"/>
              <a:t>b</a:t>
            </a:r>
            <a:r>
              <a:rPr lang="en-US" dirty="0"/>
              <a:t> must be a multiple of 1/</a:t>
            </a:r>
            <a:r>
              <a:rPr lang="en-US" i="1" dirty="0"/>
              <a:t>T</a:t>
            </a:r>
          </a:p>
          <a:p>
            <a:pPr lvl="1"/>
            <a:r>
              <a:rPr lang="en-US" i="1" dirty="0"/>
              <a:t>Recall </a:t>
            </a:r>
            <a:r>
              <a:rPr lang="en-US" i="1" dirty="0" err="1"/>
              <a:t>f</a:t>
            </a:r>
            <a:r>
              <a:rPr lang="en-US" i="1" baseline="-25000" dirty="0" err="1"/>
              <a:t>b</a:t>
            </a:r>
            <a:r>
              <a:rPr lang="en-US" i="1" dirty="0"/>
              <a:t> is the frequency of one OFDM subcarrier</a:t>
            </a:r>
          </a:p>
          <a:p>
            <a:endParaRPr lang="en-US" dirty="0"/>
          </a:p>
          <a:p>
            <a:r>
              <a:rPr lang="en-US" dirty="0"/>
              <a:t>Example: IEEE 802.11n WLAN</a:t>
            </a:r>
          </a:p>
          <a:p>
            <a:pPr lvl="1"/>
            <a:r>
              <a:rPr lang="en-US" dirty="0"/>
              <a:t>20 MHz total bandwidth</a:t>
            </a:r>
          </a:p>
          <a:p>
            <a:pPr lvl="2"/>
            <a:r>
              <a:rPr lang="en-US" dirty="0"/>
              <a:t>Only 15 MHz can be used</a:t>
            </a:r>
          </a:p>
          <a:p>
            <a:pPr lvl="1"/>
            <a:r>
              <a:rPr lang="en-US" dirty="0"/>
              <a:t>48 subcarriers</a:t>
            </a:r>
          </a:p>
          <a:p>
            <a:pPr lvl="1"/>
            <a:r>
              <a:rPr lang="en-US" i="1" dirty="0" err="1"/>
              <a:t>f</a:t>
            </a:r>
            <a:r>
              <a:rPr lang="en-US" i="1" baseline="-25000" dirty="0" err="1"/>
              <a:t>b</a:t>
            </a:r>
            <a:r>
              <a:rPr lang="en-US" dirty="0"/>
              <a:t> </a:t>
            </a:r>
            <a:r>
              <a:rPr lang="en-US" i="1" dirty="0"/>
              <a:t>=</a:t>
            </a:r>
            <a:r>
              <a:rPr lang="en-US" dirty="0"/>
              <a:t> 0.3125 MHz  </a:t>
            </a:r>
            <a:r>
              <a:rPr lang="en-US" i="1" dirty="0"/>
              <a:t>(= N/B = 15/48 in this example)</a:t>
            </a:r>
          </a:p>
          <a:p>
            <a:pPr lvl="1"/>
            <a:r>
              <a:rPr lang="en-US" dirty="0"/>
              <a:t>Signal is translated to 2.4 GHz or 5 GHz bands</a:t>
            </a:r>
          </a:p>
          <a:p>
            <a:endParaRPr lang="en-US" dirty="0"/>
          </a:p>
        </p:txBody>
      </p:sp>
      <p:sp>
        <p:nvSpPr>
          <p:cNvPr id="4" name="Date Placeholder 3"/>
          <p:cNvSpPr>
            <a:spLocks noGrp="1"/>
          </p:cNvSpPr>
          <p:nvPr>
            <p:ph type="dt" sz="half" idx="10"/>
          </p:nvPr>
        </p:nvSpPr>
        <p:spPr/>
        <p:txBody>
          <a:bodyPr/>
          <a:lstStyle/>
          <a:p>
            <a:fld id="{F281104A-6B22-46E1-80F5-CA0D86652329}"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194382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Benefits of OFDM</a:t>
            </a:r>
            <a:br>
              <a:rPr lang="en-US" b="1" dirty="0">
                <a:solidFill>
                  <a:srgbClr val="0070C0"/>
                </a:solidFill>
              </a:rPr>
            </a:br>
            <a:endParaRPr lang="en-US" dirty="0">
              <a:solidFill>
                <a:srgbClr val="0070C0"/>
              </a:solidFill>
            </a:endParaRPr>
          </a:p>
        </p:txBody>
      </p:sp>
      <p:sp>
        <p:nvSpPr>
          <p:cNvPr id="3" name="Content Placeholder 2"/>
          <p:cNvSpPr>
            <a:spLocks noGrp="1"/>
          </p:cNvSpPr>
          <p:nvPr>
            <p:ph idx="1"/>
          </p:nvPr>
        </p:nvSpPr>
        <p:spPr/>
        <p:txBody>
          <a:bodyPr>
            <a:normAutofit fontScale="92500" lnSpcReduction="20000"/>
          </a:bodyPr>
          <a:lstStyle/>
          <a:p>
            <a:r>
              <a:rPr lang="en-US" dirty="0"/>
              <a:t>Frequency selective fading only affects some subcarriers</a:t>
            </a:r>
          </a:p>
          <a:p>
            <a:pPr lvl="1"/>
            <a:r>
              <a:rPr lang="en-US" dirty="0"/>
              <a:t>Can easily be handled with a forward error-correcting code</a:t>
            </a:r>
          </a:p>
          <a:p>
            <a:endParaRPr lang="en-US" dirty="0"/>
          </a:p>
          <a:p>
            <a:r>
              <a:rPr lang="en-US" dirty="0"/>
              <a:t>More importantly, OFDM overcomes </a:t>
            </a:r>
            <a:r>
              <a:rPr lang="en-US" dirty="0" err="1"/>
              <a:t>intersymbol</a:t>
            </a:r>
            <a:r>
              <a:rPr lang="en-US" dirty="0"/>
              <a:t> interference (ISI)</a:t>
            </a:r>
          </a:p>
          <a:p>
            <a:pPr lvl="1"/>
            <a:r>
              <a:rPr lang="en-US" dirty="0"/>
              <a:t>ISI is a caused by multipath signals arriving in later bits</a:t>
            </a:r>
          </a:p>
          <a:p>
            <a:pPr lvl="1"/>
            <a:r>
              <a:rPr lang="en-US" dirty="0">
                <a:solidFill>
                  <a:srgbClr val="FF0000"/>
                </a:solidFill>
              </a:rPr>
              <a:t>OFDM bit times are much, much longer (by a factor of </a:t>
            </a:r>
            <a:r>
              <a:rPr lang="en-US" i="1" dirty="0">
                <a:solidFill>
                  <a:srgbClr val="FF0000"/>
                </a:solidFill>
              </a:rPr>
              <a:t>N</a:t>
            </a:r>
            <a:r>
              <a:rPr lang="en-US" dirty="0">
                <a:solidFill>
                  <a:srgbClr val="FF0000"/>
                </a:solidFill>
              </a:rPr>
              <a:t>)</a:t>
            </a:r>
          </a:p>
          <a:p>
            <a:pPr lvl="2"/>
            <a:r>
              <a:rPr lang="en-US" dirty="0">
                <a:solidFill>
                  <a:srgbClr val="FF0000"/>
                </a:solidFill>
              </a:rPr>
              <a:t>ISI is dramatically reduced</a:t>
            </a:r>
          </a:p>
          <a:p>
            <a:pPr lvl="1"/>
            <a:r>
              <a:rPr lang="en-US" dirty="0"/>
              <a:t>Design aside: </a:t>
            </a:r>
            <a:r>
              <a:rPr lang="en-US" i="1" dirty="0"/>
              <a:t>N</a:t>
            </a:r>
            <a:r>
              <a:rPr lang="en-US" dirty="0"/>
              <a:t> is chosen so the root-mean-square delay spread is significantly smaller than the OFDM bit time</a:t>
            </a:r>
          </a:p>
          <a:p>
            <a:pPr lvl="1"/>
            <a:r>
              <a:rPr lang="en-US" dirty="0"/>
              <a:t>It may not be necessary to deploy equalizers to overcome ISI</a:t>
            </a:r>
          </a:p>
          <a:p>
            <a:pPr lvl="2"/>
            <a:r>
              <a:rPr lang="en-US" dirty="0"/>
              <a:t>Eliminates the use of these complex and expensive devices!!!</a:t>
            </a:r>
          </a:p>
        </p:txBody>
      </p:sp>
      <p:sp>
        <p:nvSpPr>
          <p:cNvPr id="4" name="Date Placeholder 3"/>
          <p:cNvSpPr>
            <a:spLocks noGrp="1"/>
          </p:cNvSpPr>
          <p:nvPr>
            <p:ph type="dt" sz="half" idx="10"/>
          </p:nvPr>
        </p:nvSpPr>
        <p:spPr/>
        <p:txBody>
          <a:bodyPr/>
          <a:lstStyle/>
          <a:p>
            <a:fld id="{B396AD7F-9B34-4437-8F06-3AD0BFDC0298}"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449081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OFDM Implementation</a:t>
            </a:r>
            <a:endParaRPr lang="en-US"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sz="2400" dirty="0"/>
              <a:t>Inverse Fast Fourier Transform (IFFT)</a:t>
            </a:r>
          </a:p>
          <a:p>
            <a:pPr lvl="1"/>
            <a:r>
              <a:rPr lang="en-US" sz="2400" dirty="0"/>
              <a:t>The OFDM concept would use </a:t>
            </a:r>
            <a:r>
              <a:rPr lang="en-US" sz="2400" i="1" dirty="0"/>
              <a:t>N</a:t>
            </a:r>
            <a:r>
              <a:rPr lang="en-US" sz="2400" dirty="0"/>
              <a:t> oscillators for </a:t>
            </a:r>
            <a:r>
              <a:rPr lang="en-US" sz="2400" i="1" dirty="0"/>
              <a:t>N</a:t>
            </a:r>
            <a:r>
              <a:rPr lang="en-US" sz="2400" dirty="0"/>
              <a:t> different subcarrier frequencies</a:t>
            </a:r>
          </a:p>
          <a:p>
            <a:pPr lvl="2"/>
            <a:r>
              <a:rPr lang="en-US" sz="2000" dirty="0"/>
              <a:t>Expensive for transmitter and receiver</a:t>
            </a:r>
          </a:p>
          <a:p>
            <a:pPr lvl="2"/>
            <a:endParaRPr lang="en-US" sz="2000" dirty="0"/>
          </a:p>
          <a:p>
            <a:pPr lvl="1"/>
            <a:r>
              <a:rPr lang="en-US" sz="2400" dirty="0"/>
              <a:t>Discrete Fourier Transform (DFT) processes digital signals</a:t>
            </a:r>
          </a:p>
          <a:p>
            <a:pPr lvl="2"/>
            <a:r>
              <a:rPr lang="en-US" sz="2000" dirty="0"/>
              <a:t>If </a:t>
            </a:r>
            <a:r>
              <a:rPr lang="en-US" sz="2000" i="1" dirty="0"/>
              <a:t>N</a:t>
            </a:r>
            <a:r>
              <a:rPr lang="en-US" sz="2000" dirty="0"/>
              <a:t> is a power of two, the computational speed dramatically improves by using the fast version of the DFT (FFT)</a:t>
            </a:r>
          </a:p>
          <a:p>
            <a:pPr lvl="2"/>
            <a:endParaRPr lang="en-US" sz="2000" dirty="0"/>
          </a:p>
          <a:p>
            <a:pPr lvl="1"/>
            <a:r>
              <a:rPr lang="en-US" sz="2400" dirty="0"/>
              <a:t>Transmitter takes a symbol from each subcarrier</a:t>
            </a:r>
          </a:p>
          <a:p>
            <a:pPr lvl="2"/>
            <a:r>
              <a:rPr lang="en-US" sz="2000" dirty="0"/>
              <a:t>Makes an </a:t>
            </a:r>
            <a:r>
              <a:rPr lang="en-US" sz="2000" i="1" dirty="0"/>
              <a:t>OFDM symbol</a:t>
            </a:r>
            <a:endParaRPr lang="en-US" sz="2000" dirty="0"/>
          </a:p>
          <a:p>
            <a:pPr lvl="2"/>
            <a:r>
              <a:rPr lang="en-US" sz="2000" dirty="0"/>
              <a:t>Uses the Inverse FFT to compute the data stream to be transmitted</a:t>
            </a:r>
          </a:p>
          <a:p>
            <a:pPr lvl="2"/>
            <a:r>
              <a:rPr lang="en-US" sz="2000" dirty="0"/>
              <a:t>OFDM symbol provides the weights for each subcarrier</a:t>
            </a:r>
          </a:p>
          <a:p>
            <a:pPr lvl="2"/>
            <a:r>
              <a:rPr lang="en-US" sz="2000" dirty="0"/>
              <a:t>Then it is sent on the carrier using </a:t>
            </a:r>
            <a:r>
              <a:rPr lang="en-US" sz="2000" i="1" u="sng" dirty="0"/>
              <a:t>only one oscillator</a:t>
            </a:r>
          </a:p>
          <a:p>
            <a:endParaRPr lang="en-US" dirty="0"/>
          </a:p>
        </p:txBody>
      </p:sp>
      <p:sp>
        <p:nvSpPr>
          <p:cNvPr id="4" name="Date Placeholder 3"/>
          <p:cNvSpPr>
            <a:spLocks noGrp="1"/>
          </p:cNvSpPr>
          <p:nvPr>
            <p:ph type="dt" sz="half" idx="10"/>
          </p:nvPr>
        </p:nvSpPr>
        <p:spPr/>
        <p:txBody>
          <a:bodyPr/>
          <a:lstStyle/>
          <a:p>
            <a:fld id="{6FF66EDE-E01C-4F41-A082-2B83DCA1A097}"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55010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IFFT OFDM Implementation</a:t>
            </a:r>
            <a:br>
              <a:rPr lang="en-US" b="1" dirty="0">
                <a:solidFill>
                  <a:srgbClr val="0070C0"/>
                </a:solidFill>
              </a:rPr>
            </a:br>
            <a:endParaRPr lang="en-US" dirty="0">
              <a:solidFill>
                <a:srgbClr val="0070C0"/>
              </a:solidFill>
            </a:endParaRPr>
          </a:p>
        </p:txBody>
      </p:sp>
      <p:pic>
        <p:nvPicPr>
          <p:cNvPr id="4" name="Picture Placeholder 5" descr="Ch08fig03.eps">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l="-953" r="-953"/>
          <a:stretch>
            <a:fillRect/>
          </a:stretch>
        </p:blipFill>
        <p:spPr>
          <a:xfrm>
            <a:off x="609600" y="1295400"/>
            <a:ext cx="10287000" cy="5287962"/>
          </a:xfrm>
        </p:spPr>
      </p:pic>
      <p:sp>
        <p:nvSpPr>
          <p:cNvPr id="5" name="Date Placeholder 4"/>
          <p:cNvSpPr>
            <a:spLocks noGrp="1"/>
          </p:cNvSpPr>
          <p:nvPr>
            <p:ph type="dt" sz="half" idx="10"/>
          </p:nvPr>
        </p:nvSpPr>
        <p:spPr/>
        <p:txBody>
          <a:bodyPr/>
          <a:lstStyle/>
          <a:p>
            <a:fld id="{D6DECC38-37A4-4873-AC58-CEDD9344DE56}" type="datetime1">
              <a:rPr lang="en-US" smtClean="0"/>
              <a:t>11/25/2023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9620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6832-3352-40B9-BAA0-82153B767006}"/>
              </a:ext>
            </a:extLst>
          </p:cNvPr>
          <p:cNvSpPr>
            <a:spLocks noGrp="1"/>
          </p:cNvSpPr>
          <p:nvPr>
            <p:ph type="title"/>
          </p:nvPr>
        </p:nvSpPr>
        <p:spPr/>
        <p:txBody>
          <a:bodyPr/>
          <a:lstStyle/>
          <a:p>
            <a:r>
              <a:rPr lang="en-IN" b="1" dirty="0">
                <a:solidFill>
                  <a:srgbClr val="0070C0"/>
                </a:solidFill>
              </a:rPr>
              <a:t>OFDM System Model </a:t>
            </a:r>
          </a:p>
        </p:txBody>
      </p:sp>
      <p:sp>
        <p:nvSpPr>
          <p:cNvPr id="3" name="Content Placeholder 2">
            <a:extLst>
              <a:ext uri="{FF2B5EF4-FFF2-40B4-BE49-F238E27FC236}">
                <a16:creationId xmlns:a16="http://schemas.microsoft.com/office/drawing/2014/main" id="{150015CC-6838-4EED-9593-6BFC43671EF2}"/>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ED2E08B0-2830-45F7-9766-BDFC22EE0FC5}"/>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C2F78A07-F809-4884-84AE-EF3B7960BF74}"/>
              </a:ext>
            </a:extLst>
          </p:cNvPr>
          <p:cNvSpPr>
            <a:spLocks noGrp="1"/>
          </p:cNvSpPr>
          <p:nvPr>
            <p:ph type="sldNum" sz="quarter" idx="12"/>
          </p:nvPr>
        </p:nvSpPr>
        <p:spPr/>
        <p:txBody>
          <a:bodyPr/>
          <a:lstStyle/>
          <a:p>
            <a:pPr>
              <a:defRPr/>
            </a:pPr>
            <a:fld id="{DAADD056-305A-4C2C-95A2-F8883EC1CD26}" type="slidenum">
              <a:rPr lang="en-US" altLang="en-US" smtClean="0"/>
              <a:pPr>
                <a:defRPr/>
              </a:pPr>
              <a:t>26</a:t>
            </a:fld>
            <a:endParaRPr lang="en-US" altLang="en-US"/>
          </a:p>
        </p:txBody>
      </p:sp>
      <p:pic>
        <p:nvPicPr>
          <p:cNvPr id="6" name="Picture 5">
            <a:extLst>
              <a:ext uri="{FF2B5EF4-FFF2-40B4-BE49-F238E27FC236}">
                <a16:creationId xmlns:a16="http://schemas.microsoft.com/office/drawing/2014/main" id="{35B0D7BA-6DFA-414E-AB70-8FCEAE8EBAAA}"/>
              </a:ext>
            </a:extLst>
          </p:cNvPr>
          <p:cNvPicPr>
            <a:picLocks noChangeAspect="1"/>
          </p:cNvPicPr>
          <p:nvPr/>
        </p:nvPicPr>
        <p:blipFill>
          <a:blip r:embed="rId2"/>
          <a:stretch>
            <a:fillRect/>
          </a:stretch>
        </p:blipFill>
        <p:spPr>
          <a:xfrm>
            <a:off x="609600" y="1662984"/>
            <a:ext cx="10591800" cy="4525964"/>
          </a:xfrm>
          <a:prstGeom prst="rect">
            <a:avLst/>
          </a:prstGeom>
        </p:spPr>
      </p:pic>
    </p:spTree>
    <p:extLst>
      <p:ext uri="{BB962C8B-B14F-4D97-AF65-F5344CB8AC3E}">
        <p14:creationId xmlns:p14="http://schemas.microsoft.com/office/powerpoint/2010/main" val="1240882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6237-2AA5-4148-BFC2-A1D53BCE7C57}"/>
              </a:ext>
            </a:extLst>
          </p:cNvPr>
          <p:cNvSpPr>
            <a:spLocks noGrp="1"/>
          </p:cNvSpPr>
          <p:nvPr>
            <p:ph type="title"/>
          </p:nvPr>
        </p:nvSpPr>
        <p:spPr/>
        <p:txBody>
          <a:bodyPr/>
          <a:lstStyle/>
          <a:p>
            <a:r>
              <a:rPr lang="en-IN" b="1" dirty="0">
                <a:solidFill>
                  <a:srgbClr val="0070C0"/>
                </a:solidFill>
              </a:rPr>
              <a:t>OFDM System Model </a:t>
            </a:r>
            <a:endParaRPr lang="en-IN" dirty="0"/>
          </a:p>
        </p:txBody>
      </p:sp>
      <p:sp>
        <p:nvSpPr>
          <p:cNvPr id="3" name="Content Placeholder 2">
            <a:extLst>
              <a:ext uri="{FF2B5EF4-FFF2-40B4-BE49-F238E27FC236}">
                <a16:creationId xmlns:a16="http://schemas.microsoft.com/office/drawing/2014/main" id="{75AE093C-1FD2-41EA-8236-830D296E9E6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5A727B49-CC34-4D99-8EF9-7C224D7C7BED}"/>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438847E6-D576-46BD-96C2-5E9C9A1DDD80}"/>
              </a:ext>
            </a:extLst>
          </p:cNvPr>
          <p:cNvSpPr>
            <a:spLocks noGrp="1"/>
          </p:cNvSpPr>
          <p:nvPr>
            <p:ph type="sldNum" sz="quarter" idx="12"/>
          </p:nvPr>
        </p:nvSpPr>
        <p:spPr/>
        <p:txBody>
          <a:bodyPr/>
          <a:lstStyle/>
          <a:p>
            <a:pPr>
              <a:defRPr/>
            </a:pPr>
            <a:fld id="{DAADD056-305A-4C2C-95A2-F8883EC1CD26}" type="slidenum">
              <a:rPr lang="en-US" altLang="en-US" smtClean="0"/>
              <a:pPr>
                <a:defRPr/>
              </a:pPr>
              <a:t>27</a:t>
            </a:fld>
            <a:endParaRPr lang="en-US" altLang="en-US"/>
          </a:p>
        </p:txBody>
      </p:sp>
      <p:pic>
        <p:nvPicPr>
          <p:cNvPr id="7" name="Picture 6">
            <a:extLst>
              <a:ext uri="{FF2B5EF4-FFF2-40B4-BE49-F238E27FC236}">
                <a16:creationId xmlns:a16="http://schemas.microsoft.com/office/drawing/2014/main" id="{6590B1AB-9E6F-4659-8C84-E4BEEDABFE97}"/>
              </a:ext>
            </a:extLst>
          </p:cNvPr>
          <p:cNvPicPr>
            <a:picLocks noChangeAspect="1"/>
          </p:cNvPicPr>
          <p:nvPr/>
        </p:nvPicPr>
        <p:blipFill>
          <a:blip r:embed="rId2"/>
          <a:stretch>
            <a:fillRect/>
          </a:stretch>
        </p:blipFill>
        <p:spPr>
          <a:xfrm>
            <a:off x="1143000" y="1417638"/>
            <a:ext cx="9906000" cy="4782217"/>
          </a:xfrm>
          <a:prstGeom prst="rect">
            <a:avLst/>
          </a:prstGeom>
        </p:spPr>
      </p:pic>
    </p:spTree>
    <p:extLst>
      <p:ext uri="{BB962C8B-B14F-4D97-AF65-F5344CB8AC3E}">
        <p14:creationId xmlns:p14="http://schemas.microsoft.com/office/powerpoint/2010/main" val="2876885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Cyclic Prefix</a:t>
            </a:r>
            <a:br>
              <a:rPr lang="en-US" b="1" dirty="0">
                <a:solidFill>
                  <a:srgbClr val="0070C0"/>
                </a:solidFill>
              </a:rPr>
            </a:b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dirty="0"/>
              <a:t>OFDM’s long bit times eliminate most of the ISI</a:t>
            </a:r>
          </a:p>
          <a:p>
            <a:r>
              <a:rPr lang="en-US" dirty="0"/>
              <a:t>OFDM also uses a </a:t>
            </a:r>
            <a:r>
              <a:rPr lang="en-US" i="1" dirty="0"/>
              <a:t>cyclic prefix</a:t>
            </a:r>
            <a:r>
              <a:rPr lang="en-US" dirty="0"/>
              <a:t> (CP) to overcome the residual ISI</a:t>
            </a:r>
          </a:p>
          <a:p>
            <a:pPr lvl="1"/>
            <a:r>
              <a:rPr lang="en-US" dirty="0"/>
              <a:t>Adds additional time to the OFDM symbol before the real data is sent</a:t>
            </a:r>
          </a:p>
          <a:p>
            <a:pPr lvl="2"/>
            <a:r>
              <a:rPr lang="en-US" dirty="0"/>
              <a:t>Called the </a:t>
            </a:r>
            <a:r>
              <a:rPr lang="en-US" i="1" dirty="0"/>
              <a:t>guard interval</a:t>
            </a:r>
          </a:p>
          <a:p>
            <a:pPr lvl="2"/>
            <a:r>
              <a:rPr lang="en-US" dirty="0"/>
              <a:t>ISI diminishes before the data starts</a:t>
            </a:r>
          </a:p>
          <a:p>
            <a:pPr lvl="1"/>
            <a:r>
              <a:rPr lang="en-US" dirty="0"/>
              <a:t>Design Aside: Data from the end of the OFDM symbol is used as the CP</a:t>
            </a:r>
          </a:p>
          <a:p>
            <a:pPr lvl="2"/>
            <a:r>
              <a:rPr lang="en-US" dirty="0"/>
              <a:t>Simplifies the computations</a:t>
            </a:r>
          </a:p>
          <a:p>
            <a:endParaRPr lang="en-US" dirty="0"/>
          </a:p>
        </p:txBody>
      </p:sp>
      <p:sp>
        <p:nvSpPr>
          <p:cNvPr id="4" name="Date Placeholder 3"/>
          <p:cNvSpPr>
            <a:spLocks noGrp="1"/>
          </p:cNvSpPr>
          <p:nvPr>
            <p:ph type="dt" sz="half" idx="10"/>
          </p:nvPr>
        </p:nvSpPr>
        <p:spPr/>
        <p:txBody>
          <a:bodyPr/>
          <a:lstStyle/>
          <a:p>
            <a:fld id="{CE790410-7109-4884-B4B8-6381FD53E81A}"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498003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OFDM Symbol Format </a:t>
            </a:r>
          </a:p>
        </p:txBody>
      </p:sp>
      <p:sp>
        <p:nvSpPr>
          <p:cNvPr id="3" name="Content Placeholder 2"/>
          <p:cNvSpPr>
            <a:spLocks noGrp="1"/>
          </p:cNvSpPr>
          <p:nvPr>
            <p:ph idx="1"/>
          </p:nvPr>
        </p:nvSpPr>
        <p:spPr/>
        <p:txBody>
          <a:bodyPr/>
          <a:lstStyle/>
          <a:p>
            <a:endParaRPr lang="en-US"/>
          </a:p>
        </p:txBody>
      </p:sp>
      <p:pic>
        <p:nvPicPr>
          <p:cNvPr id="4" name="Picture Placeholder 5" descr="Ch08fig04.eps">
            <a:hlinkClick r:id="rId2"/>
          </p:cNvPr>
          <p:cNvPicPr>
            <a:picLocks noChangeAspect="1"/>
          </p:cNvPicPr>
          <p:nvPr/>
        </p:nvPicPr>
        <p:blipFill>
          <a:blip r:embed="rId3">
            <a:extLst>
              <a:ext uri="{28A0092B-C50C-407E-A947-70E740481C1C}">
                <a14:useLocalDpi xmlns:a14="http://schemas.microsoft.com/office/drawing/2010/main" val="0"/>
              </a:ext>
            </a:extLst>
          </a:blip>
          <a:srcRect t="-4819" b="-4819"/>
          <a:stretch>
            <a:fillRect/>
          </a:stretch>
        </p:blipFill>
        <p:spPr>
          <a:xfrm>
            <a:off x="2475366" y="767896"/>
            <a:ext cx="7310892" cy="5483169"/>
          </a:xfrm>
          <a:prstGeom prst="rect">
            <a:avLst/>
          </a:prstGeom>
        </p:spPr>
      </p:pic>
      <p:sp>
        <p:nvSpPr>
          <p:cNvPr id="5" name="Date Placeholder 4"/>
          <p:cNvSpPr>
            <a:spLocks noGrp="1"/>
          </p:cNvSpPr>
          <p:nvPr>
            <p:ph type="dt" sz="half" idx="10"/>
          </p:nvPr>
        </p:nvSpPr>
        <p:spPr/>
        <p:txBody>
          <a:bodyPr/>
          <a:lstStyle/>
          <a:p>
            <a:fld id="{FAFF02D2-B280-412C-838E-440E5BDD066F}" type="datetime1">
              <a:rPr lang="en-US" smtClean="0"/>
              <a:t>11/25/2023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82460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Multiplexing</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p:txBody>
          <a:bodyPr/>
          <a:lstStyle/>
          <a:p>
            <a:r>
              <a:rPr lang="en-US" dirty="0">
                <a:cs typeface="Times New Roman" charset="0"/>
              </a:rPr>
              <a:t>Capacity of transmission medium usually exceeds capacity required for transmission of a </a:t>
            </a:r>
            <a:r>
              <a:rPr lang="en-US" dirty="0">
                <a:solidFill>
                  <a:srgbClr val="FF0000"/>
                </a:solidFill>
                <a:cs typeface="Times New Roman" charset="0"/>
              </a:rPr>
              <a:t>single</a:t>
            </a:r>
            <a:r>
              <a:rPr lang="en-US" dirty="0">
                <a:cs typeface="Times New Roman" charset="0"/>
              </a:rPr>
              <a:t> signal</a:t>
            </a:r>
          </a:p>
          <a:p>
            <a:r>
              <a:rPr lang="en-US" dirty="0">
                <a:cs typeface="Times New Roman" charset="0"/>
              </a:rPr>
              <a:t>Multiplexing - carrying </a:t>
            </a:r>
            <a:r>
              <a:rPr lang="en-US" u="sng" dirty="0">
                <a:cs typeface="Times New Roman" charset="0"/>
              </a:rPr>
              <a:t>multiple</a:t>
            </a:r>
            <a:r>
              <a:rPr lang="en-US" dirty="0">
                <a:cs typeface="Times New Roman" charset="0"/>
              </a:rPr>
              <a:t> signals on a single medium</a:t>
            </a:r>
          </a:p>
          <a:p>
            <a:pPr lvl="1"/>
            <a:r>
              <a:rPr lang="en-US" dirty="0">
                <a:cs typeface="Times New Roman" charset="0"/>
              </a:rPr>
              <a:t>More efficient use of transmission medium</a:t>
            </a:r>
          </a:p>
          <a:p>
            <a:endParaRPr lang="en-US" dirty="0"/>
          </a:p>
        </p:txBody>
      </p:sp>
      <p:sp>
        <p:nvSpPr>
          <p:cNvPr id="4" name="Date Placeholder 3"/>
          <p:cNvSpPr>
            <a:spLocks noGrp="1"/>
          </p:cNvSpPr>
          <p:nvPr>
            <p:ph type="dt" sz="half" idx="10"/>
          </p:nvPr>
        </p:nvSpPr>
        <p:spPr/>
        <p:txBody>
          <a:bodyPr/>
          <a:lstStyle/>
          <a:p>
            <a:fld id="{0661E09F-7FFA-409E-A278-B32DC17F011B}"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6" name="Picture Placeholder 5" descr="Ch02fig11.eps">
            <a:extLst>
              <a:ext uri="{FF2B5EF4-FFF2-40B4-BE49-F238E27FC236}">
                <a16:creationId xmlns:a16="http://schemas.microsoft.com/office/drawing/2014/main" id="{B4F4E843-BC99-47B1-B141-1899A2CDAF31}"/>
              </a:ext>
            </a:extLst>
          </p:cNvPr>
          <p:cNvPicPr>
            <a:picLocks noChangeAspect="1"/>
          </p:cNvPicPr>
          <p:nvPr/>
        </p:nvPicPr>
        <p:blipFill>
          <a:blip r:embed="rId2">
            <a:extLst>
              <a:ext uri="{28A0092B-C50C-407E-A947-70E740481C1C}">
                <a14:useLocalDpi xmlns:a14="http://schemas.microsoft.com/office/drawing/2010/main" val="0"/>
              </a:ext>
            </a:extLst>
          </a:blip>
          <a:srcRect t="-71621" b="-71621"/>
          <a:stretch>
            <a:fillRect/>
          </a:stretch>
        </p:blipFill>
        <p:spPr>
          <a:xfrm>
            <a:off x="6553200" y="3135257"/>
            <a:ext cx="4032000" cy="3586219"/>
          </a:xfrm>
          <a:prstGeom prst="rect">
            <a:avLst/>
          </a:prstGeom>
        </p:spPr>
      </p:pic>
    </p:spTree>
    <p:extLst>
      <p:ext uri="{BB962C8B-B14F-4D97-AF65-F5344CB8AC3E}">
        <p14:creationId xmlns:p14="http://schemas.microsoft.com/office/powerpoint/2010/main" val="3693057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Issues of OFDM</a:t>
            </a:r>
            <a:br>
              <a:rPr lang="en-US" b="1" dirty="0">
                <a:solidFill>
                  <a:srgbClr val="0070C0"/>
                </a:solidFill>
              </a:rPr>
            </a:br>
            <a:endParaRPr lang="en-US" dirty="0">
              <a:solidFill>
                <a:srgbClr val="0070C0"/>
              </a:solidFill>
            </a:endParaRPr>
          </a:p>
        </p:txBody>
      </p:sp>
      <p:sp>
        <p:nvSpPr>
          <p:cNvPr id="3" name="Content Placeholder 2"/>
          <p:cNvSpPr>
            <a:spLocks noGrp="1"/>
          </p:cNvSpPr>
          <p:nvPr>
            <p:ph idx="1"/>
          </p:nvPr>
        </p:nvSpPr>
        <p:spPr/>
        <p:txBody>
          <a:bodyPr>
            <a:normAutofit/>
          </a:bodyPr>
          <a:lstStyle/>
          <a:p>
            <a:pPr defTabSz="457200">
              <a:buFont typeface="Arial"/>
              <a:buChar char="•"/>
            </a:pPr>
            <a:r>
              <a:rPr lang="en-US" dirty="0"/>
              <a:t> OFDM is also sensitive to carrier frequency variations. </a:t>
            </a:r>
          </a:p>
          <a:p>
            <a:pPr defTabSz="457200">
              <a:buFont typeface="Arial"/>
              <a:buChar char="•"/>
            </a:pPr>
            <a:r>
              <a:rPr lang="en-US" sz="1900" dirty="0"/>
              <a:t>Frequency offset can occur when the voltage-controlled oscillator (VCO) at the receiver is not oscillating at exactly the same carrier frequency as the VCO in the transmitter. </a:t>
            </a:r>
          </a:p>
          <a:p>
            <a:pPr defTabSz="457200">
              <a:buFont typeface="Arial"/>
              <a:buChar char="•"/>
            </a:pPr>
            <a:r>
              <a:rPr lang="en-US" sz="1900" dirty="0"/>
              <a:t>To overcome this problem, OFDM systems transmit pilot carriers along with the subcarriers for synchronization at the receiver. </a:t>
            </a:r>
            <a:endParaRPr lang="en-US" sz="1900" dirty="0">
              <a:solidFill>
                <a:prstClr val="black"/>
              </a:solidFill>
            </a:endParaRPr>
          </a:p>
          <a:p>
            <a:pPr defTabSz="457200">
              <a:buFont typeface="Arial"/>
              <a:buChar char="•"/>
            </a:pPr>
            <a:r>
              <a:rPr lang="en-US" sz="1900" dirty="0"/>
              <a:t>Another disadvantage is that an OFDM signal has a high peak to average power ratio </a:t>
            </a:r>
          </a:p>
          <a:p>
            <a:pPr defTabSz="457200">
              <a:buFont typeface="Arial"/>
              <a:buChar char="•"/>
            </a:pPr>
            <a:r>
              <a:rPr lang="en-US" sz="2500" dirty="0">
                <a:solidFill>
                  <a:prstClr val="black"/>
                </a:solidFill>
              </a:rPr>
              <a:t>Peak-to-average power ratio (PAPR)</a:t>
            </a:r>
          </a:p>
          <a:p>
            <a:pPr lvl="1" defTabSz="457200">
              <a:buFont typeface="Arial"/>
              <a:buChar char="–"/>
            </a:pPr>
            <a:r>
              <a:rPr lang="en-US" sz="2200" dirty="0">
                <a:solidFill>
                  <a:prstClr val="black"/>
                </a:solidFill>
              </a:rPr>
              <a:t>For OFDM signals, this ratio is much higher than for single-carrier signals</a:t>
            </a:r>
          </a:p>
          <a:p>
            <a:pPr lvl="1" defTabSz="457200">
              <a:buFont typeface="Arial"/>
              <a:buChar char="–"/>
            </a:pPr>
            <a:r>
              <a:rPr lang="en-US" sz="2200" dirty="0">
                <a:solidFill>
                  <a:prstClr val="black"/>
                </a:solidFill>
              </a:rPr>
              <a:t>OFDM signal is a sum of many subcarrier signals</a:t>
            </a:r>
          </a:p>
          <a:p>
            <a:pPr lvl="2" defTabSz="457200">
              <a:buFont typeface="Arial"/>
              <a:buChar char="•"/>
            </a:pPr>
            <a:r>
              <a:rPr lang="en-US" sz="1900" dirty="0">
                <a:solidFill>
                  <a:prstClr val="black"/>
                </a:solidFill>
              </a:rPr>
              <a:t>Total can be very high or very low</a:t>
            </a:r>
          </a:p>
          <a:p>
            <a:pPr defTabSz="457200">
              <a:buFont typeface="Arial"/>
              <a:buChar char="•"/>
            </a:pPr>
            <a:endParaRPr lang="en-US" sz="2500" dirty="0">
              <a:solidFill>
                <a:prstClr val="black"/>
              </a:solidFill>
            </a:endParaRPr>
          </a:p>
          <a:p>
            <a:pPr defTabSz="457200">
              <a:buFont typeface="Arial"/>
              <a:buChar char="•"/>
            </a:pPr>
            <a:endParaRPr lang="en-US" sz="2500" dirty="0">
              <a:solidFill>
                <a:prstClr val="black"/>
              </a:solidFill>
            </a:endParaRPr>
          </a:p>
          <a:p>
            <a:endParaRPr lang="en-US" dirty="0"/>
          </a:p>
        </p:txBody>
      </p:sp>
      <p:sp>
        <p:nvSpPr>
          <p:cNvPr id="5" name="Date Placeholder 4"/>
          <p:cNvSpPr>
            <a:spLocks noGrp="1"/>
          </p:cNvSpPr>
          <p:nvPr>
            <p:ph type="dt" sz="half" idx="10"/>
          </p:nvPr>
        </p:nvSpPr>
        <p:spPr/>
        <p:txBody>
          <a:bodyPr/>
          <a:lstStyle/>
          <a:p>
            <a:fld id="{7ACB1BF0-7696-45B9-946C-2D236655CA9B}" type="datetime1">
              <a:rPr lang="en-US" smtClean="0"/>
              <a:t>11/25/2023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7" name="Picture 6">
            <a:extLst>
              <a:ext uri="{FF2B5EF4-FFF2-40B4-BE49-F238E27FC236}">
                <a16:creationId xmlns:a16="http://schemas.microsoft.com/office/drawing/2014/main" id="{C0C5A2FC-700E-4C3E-8E07-7DBE7E5C45B1}"/>
              </a:ext>
            </a:extLst>
          </p:cNvPr>
          <p:cNvPicPr>
            <a:picLocks noChangeAspect="1"/>
          </p:cNvPicPr>
          <p:nvPr/>
        </p:nvPicPr>
        <p:blipFill>
          <a:blip r:embed="rId2"/>
          <a:stretch>
            <a:fillRect/>
          </a:stretch>
        </p:blipFill>
        <p:spPr>
          <a:xfrm>
            <a:off x="7559675" y="4832351"/>
            <a:ext cx="4048125" cy="1524000"/>
          </a:xfrm>
          <a:prstGeom prst="rect">
            <a:avLst/>
          </a:prstGeom>
        </p:spPr>
      </p:pic>
    </p:spTree>
    <p:extLst>
      <p:ext uri="{BB962C8B-B14F-4D97-AF65-F5344CB8AC3E}">
        <p14:creationId xmlns:p14="http://schemas.microsoft.com/office/powerpoint/2010/main" val="621325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Solutions</a:t>
            </a:r>
            <a:br>
              <a:rPr lang="en-US" b="1" dirty="0">
                <a:solidFill>
                  <a:srgbClr val="0070C0"/>
                </a:solidFill>
              </a:rPr>
            </a:br>
            <a:endParaRPr lang="en-US" b="1" dirty="0">
              <a:solidFill>
                <a:srgbClr val="0070C0"/>
              </a:solidFill>
            </a:endParaRPr>
          </a:p>
        </p:txBody>
      </p:sp>
      <p:sp>
        <p:nvSpPr>
          <p:cNvPr id="3" name="Content Placeholder 2"/>
          <p:cNvSpPr>
            <a:spLocks noGrp="1"/>
          </p:cNvSpPr>
          <p:nvPr>
            <p:ph idx="1"/>
          </p:nvPr>
        </p:nvSpPr>
        <p:spPr/>
        <p:txBody>
          <a:bodyPr/>
          <a:lstStyle/>
          <a:p>
            <a:pPr lvl="1"/>
            <a:r>
              <a:rPr lang="en-US" dirty="0"/>
              <a:t>Could reduce the peak amplitude</a:t>
            </a:r>
          </a:p>
          <a:p>
            <a:pPr lvl="2"/>
            <a:r>
              <a:rPr lang="en-US" dirty="0"/>
              <a:t>Called </a:t>
            </a:r>
            <a:r>
              <a:rPr lang="en-US" i="1" dirty="0"/>
              <a:t>input </a:t>
            </a:r>
            <a:r>
              <a:rPr lang="en-US" i="1" dirty="0" err="1"/>
              <a:t>backoff</a:t>
            </a:r>
            <a:endParaRPr lang="en-US" dirty="0"/>
          </a:p>
          <a:p>
            <a:pPr lvl="2"/>
            <a:r>
              <a:rPr lang="en-US" dirty="0"/>
              <a:t>But this would increase the signal to interference plus noise ratio (SINR)</a:t>
            </a:r>
          </a:p>
          <a:p>
            <a:pPr lvl="3"/>
            <a:r>
              <a:rPr lang="en-US" dirty="0"/>
              <a:t>Noise and interference would be relatively stronger because signal is weaker</a:t>
            </a:r>
          </a:p>
          <a:p>
            <a:pPr lvl="1"/>
            <a:r>
              <a:rPr lang="en-US" dirty="0"/>
              <a:t>Specific PAPR reduction techniques can be used</a:t>
            </a:r>
          </a:p>
          <a:p>
            <a:pPr lvl="2"/>
            <a:r>
              <a:rPr lang="en-US" dirty="0"/>
              <a:t>Specialized coding, phase adjustments, clipping, etc.</a:t>
            </a:r>
          </a:p>
          <a:p>
            <a:pPr lvl="2"/>
            <a:r>
              <a:rPr lang="en-US" dirty="0"/>
              <a:t>Single-carrier FDMA (SC-FDMA)</a:t>
            </a:r>
          </a:p>
          <a:p>
            <a:endParaRPr lang="en-US" dirty="0"/>
          </a:p>
        </p:txBody>
      </p:sp>
      <p:sp>
        <p:nvSpPr>
          <p:cNvPr id="4" name="Date Placeholder 3"/>
          <p:cNvSpPr>
            <a:spLocks noGrp="1"/>
          </p:cNvSpPr>
          <p:nvPr>
            <p:ph type="dt" sz="half" idx="10"/>
          </p:nvPr>
        </p:nvSpPr>
        <p:spPr/>
        <p:txBody>
          <a:bodyPr/>
          <a:lstStyle/>
          <a:p>
            <a:fld id="{CA9295EC-7701-4B6A-92F8-4D58E9536B3D}"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954137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Intercarrier Interference</a:t>
            </a:r>
          </a:p>
        </p:txBody>
      </p:sp>
      <p:sp>
        <p:nvSpPr>
          <p:cNvPr id="3" name="Content Placeholder 2"/>
          <p:cNvSpPr>
            <a:spLocks noGrp="1"/>
          </p:cNvSpPr>
          <p:nvPr>
            <p:ph idx="1"/>
          </p:nvPr>
        </p:nvSpPr>
        <p:spPr/>
        <p:txBody>
          <a:bodyPr>
            <a:normAutofit fontScale="92500" lnSpcReduction="10000"/>
          </a:bodyPr>
          <a:lstStyle/>
          <a:p>
            <a:r>
              <a:rPr lang="en-US" dirty="0" err="1"/>
              <a:t>Intercarrier</a:t>
            </a:r>
            <a:r>
              <a:rPr lang="en-US" dirty="0"/>
              <a:t> Interference (ICI)</a:t>
            </a:r>
          </a:p>
          <a:p>
            <a:pPr lvl="1"/>
            <a:r>
              <a:rPr lang="en-US" dirty="0"/>
              <a:t>OFDM frequencies are spaced very precisely</a:t>
            </a:r>
          </a:p>
          <a:p>
            <a:pPr lvl="1"/>
            <a:r>
              <a:rPr lang="en-US" dirty="0"/>
              <a:t>Channel impairments can corrupt this</a:t>
            </a:r>
          </a:p>
          <a:p>
            <a:pPr lvl="1"/>
            <a:r>
              <a:rPr lang="en-US" dirty="0"/>
              <a:t>Cyclic prefix helps reduce ICI</a:t>
            </a:r>
          </a:p>
          <a:p>
            <a:pPr lvl="2"/>
            <a:r>
              <a:rPr lang="en-US" dirty="0"/>
              <a:t>But CP time should be limited so as to improve spectral efficiency</a:t>
            </a:r>
          </a:p>
          <a:p>
            <a:pPr lvl="2"/>
            <a:r>
              <a:rPr lang="en-US" dirty="0"/>
              <a:t>A certain level of ICI may be tolerated to have smaller CPs</a:t>
            </a:r>
          </a:p>
          <a:p>
            <a:pPr lvl="1"/>
            <a:r>
              <a:rPr lang="en-US" dirty="0"/>
              <a:t>Doppler spread, mismatched oscillators, or even one subcarrier can cause ICI</a:t>
            </a:r>
          </a:p>
          <a:p>
            <a:pPr lvl="2"/>
            <a:r>
              <a:rPr lang="en-US" dirty="0"/>
              <a:t>Spacing between subcarriers may need to be increased</a:t>
            </a:r>
          </a:p>
          <a:p>
            <a:pPr lvl="2"/>
            <a:r>
              <a:rPr lang="en-US" dirty="0"/>
              <a:t>Could also use different pulse shapes, self-interference cancellation, or frequency domain equalizers</a:t>
            </a:r>
          </a:p>
          <a:p>
            <a:endParaRPr lang="en-US" dirty="0"/>
          </a:p>
        </p:txBody>
      </p:sp>
      <p:sp>
        <p:nvSpPr>
          <p:cNvPr id="4" name="Date Placeholder 3"/>
          <p:cNvSpPr>
            <a:spLocks noGrp="1"/>
          </p:cNvSpPr>
          <p:nvPr>
            <p:ph type="dt" sz="half" idx="10"/>
          </p:nvPr>
        </p:nvSpPr>
        <p:spPr/>
        <p:txBody>
          <a:bodyPr/>
          <a:lstStyle/>
          <a:p>
            <a:fld id="{93F5F11C-D8E5-4F22-91E7-22CCCC9A8A1B}"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908440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22B3-80EF-48F9-8CF0-33168F2C0421}"/>
              </a:ext>
            </a:extLst>
          </p:cNvPr>
          <p:cNvSpPr>
            <a:spLocks noGrp="1"/>
          </p:cNvSpPr>
          <p:nvPr>
            <p:ph type="title"/>
          </p:nvPr>
        </p:nvSpPr>
        <p:spPr/>
        <p:txBody>
          <a:bodyPr/>
          <a:lstStyle/>
          <a:p>
            <a:r>
              <a:rPr lang="en-IN" b="1" dirty="0">
                <a:solidFill>
                  <a:srgbClr val="0070C0"/>
                </a:solidFill>
              </a:rPr>
              <a:t>OFDM Problem-1 </a:t>
            </a:r>
          </a:p>
        </p:txBody>
      </p:sp>
      <p:sp>
        <p:nvSpPr>
          <p:cNvPr id="3" name="Content Placeholder 2">
            <a:extLst>
              <a:ext uri="{FF2B5EF4-FFF2-40B4-BE49-F238E27FC236}">
                <a16:creationId xmlns:a16="http://schemas.microsoft.com/office/drawing/2014/main" id="{446DAEF6-1428-4D50-948B-32DF94539758}"/>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19C143BF-B5EB-4917-9E89-F6998ABE3625}"/>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4CF24782-DBEC-47F1-84DD-7841504C9B30}"/>
              </a:ext>
            </a:extLst>
          </p:cNvPr>
          <p:cNvSpPr>
            <a:spLocks noGrp="1"/>
          </p:cNvSpPr>
          <p:nvPr>
            <p:ph type="sldNum" sz="quarter" idx="12"/>
          </p:nvPr>
        </p:nvSpPr>
        <p:spPr/>
        <p:txBody>
          <a:bodyPr/>
          <a:lstStyle/>
          <a:p>
            <a:pPr>
              <a:defRPr/>
            </a:pPr>
            <a:fld id="{DAADD056-305A-4C2C-95A2-F8883EC1CD26}" type="slidenum">
              <a:rPr lang="en-US" altLang="en-US" smtClean="0"/>
              <a:pPr>
                <a:defRPr/>
              </a:pPr>
              <a:t>33</a:t>
            </a:fld>
            <a:endParaRPr lang="en-US" altLang="en-US"/>
          </a:p>
        </p:txBody>
      </p:sp>
      <p:pic>
        <p:nvPicPr>
          <p:cNvPr id="6" name="Picture 5">
            <a:extLst>
              <a:ext uri="{FF2B5EF4-FFF2-40B4-BE49-F238E27FC236}">
                <a16:creationId xmlns:a16="http://schemas.microsoft.com/office/drawing/2014/main" id="{B5C5FF00-5D7F-46D8-B02F-2BC1CB438FD4}"/>
              </a:ext>
            </a:extLst>
          </p:cNvPr>
          <p:cNvPicPr>
            <a:picLocks noChangeAspect="1"/>
          </p:cNvPicPr>
          <p:nvPr/>
        </p:nvPicPr>
        <p:blipFill>
          <a:blip r:embed="rId2"/>
          <a:stretch>
            <a:fillRect/>
          </a:stretch>
        </p:blipFill>
        <p:spPr>
          <a:xfrm>
            <a:off x="304800" y="1344101"/>
            <a:ext cx="12039600" cy="3543444"/>
          </a:xfrm>
          <a:prstGeom prst="rect">
            <a:avLst/>
          </a:prstGeom>
        </p:spPr>
      </p:pic>
    </p:spTree>
    <p:extLst>
      <p:ext uri="{BB962C8B-B14F-4D97-AF65-F5344CB8AC3E}">
        <p14:creationId xmlns:p14="http://schemas.microsoft.com/office/powerpoint/2010/main" val="3522325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816F-7F41-4592-9ADB-AFDBFC59ECF0}"/>
              </a:ext>
            </a:extLst>
          </p:cNvPr>
          <p:cNvSpPr>
            <a:spLocks noGrp="1"/>
          </p:cNvSpPr>
          <p:nvPr>
            <p:ph type="title"/>
          </p:nvPr>
        </p:nvSpPr>
        <p:spPr/>
        <p:txBody>
          <a:bodyPr/>
          <a:lstStyle/>
          <a:p>
            <a:r>
              <a:rPr lang="en-IN" b="1" dirty="0">
                <a:solidFill>
                  <a:srgbClr val="0070C0"/>
                </a:solidFill>
              </a:rPr>
              <a:t>IEEE 802.11a OFDM Physical Parameters </a:t>
            </a:r>
          </a:p>
        </p:txBody>
      </p:sp>
      <p:sp>
        <p:nvSpPr>
          <p:cNvPr id="3" name="Content Placeholder 2">
            <a:extLst>
              <a:ext uri="{FF2B5EF4-FFF2-40B4-BE49-F238E27FC236}">
                <a16:creationId xmlns:a16="http://schemas.microsoft.com/office/drawing/2014/main" id="{9AF38D86-5650-4169-AD4A-616CEDCC3109}"/>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61644A95-EB4F-4EE2-BDC8-4B5CF207339A}"/>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475A542A-1C0F-4561-85DC-6C725423A9E3}"/>
              </a:ext>
            </a:extLst>
          </p:cNvPr>
          <p:cNvSpPr>
            <a:spLocks noGrp="1"/>
          </p:cNvSpPr>
          <p:nvPr>
            <p:ph type="sldNum" sz="quarter" idx="12"/>
          </p:nvPr>
        </p:nvSpPr>
        <p:spPr/>
        <p:txBody>
          <a:bodyPr/>
          <a:lstStyle/>
          <a:p>
            <a:pPr>
              <a:defRPr/>
            </a:pPr>
            <a:fld id="{DAADD056-305A-4C2C-95A2-F8883EC1CD26}" type="slidenum">
              <a:rPr lang="en-US" altLang="en-US" smtClean="0"/>
              <a:pPr>
                <a:defRPr/>
              </a:pPr>
              <a:t>34</a:t>
            </a:fld>
            <a:endParaRPr lang="en-US" altLang="en-US"/>
          </a:p>
        </p:txBody>
      </p:sp>
      <p:pic>
        <p:nvPicPr>
          <p:cNvPr id="6" name="Picture 5">
            <a:extLst>
              <a:ext uri="{FF2B5EF4-FFF2-40B4-BE49-F238E27FC236}">
                <a16:creationId xmlns:a16="http://schemas.microsoft.com/office/drawing/2014/main" id="{E9D6E35D-3FDC-427A-9979-D26E8C328E7C}"/>
              </a:ext>
            </a:extLst>
          </p:cNvPr>
          <p:cNvPicPr>
            <a:picLocks noChangeAspect="1"/>
          </p:cNvPicPr>
          <p:nvPr/>
        </p:nvPicPr>
        <p:blipFill>
          <a:blip r:embed="rId2"/>
          <a:stretch>
            <a:fillRect/>
          </a:stretch>
        </p:blipFill>
        <p:spPr>
          <a:xfrm>
            <a:off x="762000" y="1457709"/>
            <a:ext cx="4114800" cy="3726008"/>
          </a:xfrm>
          <a:prstGeom prst="rect">
            <a:avLst/>
          </a:prstGeom>
        </p:spPr>
      </p:pic>
      <p:pic>
        <p:nvPicPr>
          <p:cNvPr id="7" name="Picture 6">
            <a:extLst>
              <a:ext uri="{FF2B5EF4-FFF2-40B4-BE49-F238E27FC236}">
                <a16:creationId xmlns:a16="http://schemas.microsoft.com/office/drawing/2014/main" id="{9F544E6E-A8BF-4CC4-B946-C5EDD5B08B32}"/>
              </a:ext>
            </a:extLst>
          </p:cNvPr>
          <p:cNvPicPr>
            <a:picLocks noChangeAspect="1"/>
          </p:cNvPicPr>
          <p:nvPr/>
        </p:nvPicPr>
        <p:blipFill>
          <a:blip r:embed="rId3"/>
          <a:stretch>
            <a:fillRect/>
          </a:stretch>
        </p:blipFill>
        <p:spPr>
          <a:xfrm>
            <a:off x="8430971" y="1643136"/>
            <a:ext cx="3458058" cy="4478339"/>
          </a:xfrm>
          <a:prstGeom prst="rect">
            <a:avLst/>
          </a:prstGeom>
        </p:spPr>
      </p:pic>
      <p:sp>
        <p:nvSpPr>
          <p:cNvPr id="8" name="Rectangle 7">
            <a:extLst>
              <a:ext uri="{FF2B5EF4-FFF2-40B4-BE49-F238E27FC236}">
                <a16:creationId xmlns:a16="http://schemas.microsoft.com/office/drawing/2014/main" id="{F68CDDD8-C7E4-4553-8DD4-07A0CEF64791}"/>
              </a:ext>
            </a:extLst>
          </p:cNvPr>
          <p:cNvSpPr/>
          <p:nvPr/>
        </p:nvSpPr>
        <p:spPr>
          <a:xfrm>
            <a:off x="609600" y="5800654"/>
            <a:ext cx="10474569" cy="646331"/>
          </a:xfrm>
          <a:prstGeom prst="rect">
            <a:avLst/>
          </a:prstGeom>
        </p:spPr>
        <p:txBody>
          <a:bodyPr wrap="square">
            <a:spAutoFit/>
          </a:bodyPr>
          <a:lstStyle/>
          <a:p>
            <a:r>
              <a:rPr lang="en-US" sz="1200" b="1" i="1" dirty="0">
                <a:solidFill>
                  <a:srgbClr val="0070C0"/>
                </a:solidFill>
              </a:rPr>
              <a:t>References: </a:t>
            </a:r>
          </a:p>
          <a:p>
            <a:r>
              <a:rPr lang="en-US" sz="1200" b="1" i="1" dirty="0">
                <a:solidFill>
                  <a:srgbClr val="0070C0"/>
                </a:solidFill>
              </a:rPr>
              <a:t>[1] IEEE 802.11a-1999: High-Speed Physical Layer in the 5 GHz Band, 1999. </a:t>
            </a:r>
          </a:p>
          <a:p>
            <a:r>
              <a:rPr lang="en-US" sz="1200" b="1" i="1" dirty="0">
                <a:solidFill>
                  <a:srgbClr val="0070C0"/>
                </a:solidFill>
              </a:rPr>
              <a:t>[2] IEEE 802.11g-2003: Further Higher-Speed Physical Layer Extension in the 2.4 GHz Band, 2003.</a:t>
            </a:r>
            <a:endParaRPr lang="en-IN" sz="1200" b="1" i="1" dirty="0">
              <a:solidFill>
                <a:srgbClr val="0070C0"/>
              </a:solidFill>
            </a:endParaRPr>
          </a:p>
        </p:txBody>
      </p:sp>
    </p:spTree>
    <p:extLst>
      <p:ext uri="{BB962C8B-B14F-4D97-AF65-F5344CB8AC3E}">
        <p14:creationId xmlns:p14="http://schemas.microsoft.com/office/powerpoint/2010/main" val="15203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F4A8-9D7C-4624-AF49-E8513FFF0943}"/>
              </a:ext>
            </a:extLst>
          </p:cNvPr>
          <p:cNvSpPr>
            <a:spLocks noGrp="1"/>
          </p:cNvSpPr>
          <p:nvPr>
            <p:ph type="title"/>
          </p:nvPr>
        </p:nvSpPr>
        <p:spPr/>
        <p:txBody>
          <a:bodyPr/>
          <a:lstStyle/>
          <a:p>
            <a:r>
              <a:rPr lang="en-IN" b="1" dirty="0">
                <a:solidFill>
                  <a:srgbClr val="0070C0"/>
                </a:solidFill>
              </a:rPr>
              <a:t>IEEE 802.11a OFDM Physical Parameters </a:t>
            </a:r>
            <a:endParaRPr lang="en-IN" dirty="0"/>
          </a:p>
        </p:txBody>
      </p:sp>
      <p:sp>
        <p:nvSpPr>
          <p:cNvPr id="3" name="Content Placeholder 2">
            <a:extLst>
              <a:ext uri="{FF2B5EF4-FFF2-40B4-BE49-F238E27FC236}">
                <a16:creationId xmlns:a16="http://schemas.microsoft.com/office/drawing/2014/main" id="{5900D326-1FC5-4386-AF22-96577961B406}"/>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8E70245A-2791-4B20-B611-76648EBC50E4}"/>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D0C2EE93-339B-4CDD-BD0B-26AA453BB817}"/>
              </a:ext>
            </a:extLst>
          </p:cNvPr>
          <p:cNvSpPr>
            <a:spLocks noGrp="1"/>
          </p:cNvSpPr>
          <p:nvPr>
            <p:ph type="sldNum" sz="quarter" idx="12"/>
          </p:nvPr>
        </p:nvSpPr>
        <p:spPr/>
        <p:txBody>
          <a:bodyPr/>
          <a:lstStyle/>
          <a:p>
            <a:pPr>
              <a:defRPr/>
            </a:pPr>
            <a:fld id="{DAADD056-305A-4C2C-95A2-F8883EC1CD26}" type="slidenum">
              <a:rPr lang="en-US" altLang="en-US" smtClean="0"/>
              <a:pPr>
                <a:defRPr/>
              </a:pPr>
              <a:t>35</a:t>
            </a:fld>
            <a:endParaRPr lang="en-US" altLang="en-US"/>
          </a:p>
        </p:txBody>
      </p:sp>
      <p:pic>
        <p:nvPicPr>
          <p:cNvPr id="6" name="Picture 5">
            <a:extLst>
              <a:ext uri="{FF2B5EF4-FFF2-40B4-BE49-F238E27FC236}">
                <a16:creationId xmlns:a16="http://schemas.microsoft.com/office/drawing/2014/main" id="{ED0570C5-F31C-4EB5-9654-AF6DBE846228}"/>
              </a:ext>
            </a:extLst>
          </p:cNvPr>
          <p:cNvPicPr>
            <a:picLocks noChangeAspect="1"/>
          </p:cNvPicPr>
          <p:nvPr/>
        </p:nvPicPr>
        <p:blipFill>
          <a:blip r:embed="rId2"/>
          <a:stretch>
            <a:fillRect/>
          </a:stretch>
        </p:blipFill>
        <p:spPr>
          <a:xfrm>
            <a:off x="4800600" y="1600201"/>
            <a:ext cx="7144747" cy="4334480"/>
          </a:xfrm>
          <a:prstGeom prst="rect">
            <a:avLst/>
          </a:prstGeom>
        </p:spPr>
      </p:pic>
    </p:spTree>
    <p:extLst>
      <p:ext uri="{BB962C8B-B14F-4D97-AF65-F5344CB8AC3E}">
        <p14:creationId xmlns:p14="http://schemas.microsoft.com/office/powerpoint/2010/main" val="264592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70C0"/>
                </a:solidFill>
                <a:latin typeface="Times New Roman" pitchFamily="18" charset="0"/>
                <a:cs typeface="Times New Roman" pitchFamily="18" charset="0"/>
              </a:rPr>
              <a:t>Wireless Communication Channels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Communications over wireless channels suffer from multi-path propagation</a:t>
            </a:r>
          </a:p>
          <a:p>
            <a:r>
              <a:rPr lang="en-US" sz="2400" dirty="0">
                <a:latin typeface="Times New Roman" pitchFamily="18" charset="0"/>
                <a:cs typeface="Times New Roman" pitchFamily="18" charset="0"/>
              </a:rPr>
              <a:t>Multi-path channels are usually frequency selective</a:t>
            </a:r>
          </a:p>
          <a:p>
            <a:r>
              <a:rPr lang="en-US" sz="2400" dirty="0">
                <a:latin typeface="Times New Roman" pitchFamily="18" charset="0"/>
                <a:cs typeface="Times New Roman" pitchFamily="18" charset="0"/>
              </a:rPr>
              <a:t>OFDM supports high data rate communications over frequency selective channels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78757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pPr>
              <a:defRPr/>
            </a:pPr>
            <a:fld id="{3D9EAEC9-AD5C-4111-B92C-C59E201F5BBE}" type="slidenum">
              <a:rPr lang="en-US"/>
              <a:pPr>
                <a:defRPr/>
              </a:pPr>
              <a:t>37</a:t>
            </a:fld>
            <a:endParaRPr lang="en-US"/>
          </a:p>
        </p:txBody>
      </p:sp>
      <p:sp>
        <p:nvSpPr>
          <p:cNvPr id="26627" name="Rectangle 2"/>
          <p:cNvSpPr>
            <a:spLocks noGrp="1" noChangeArrowheads="1"/>
          </p:cNvSpPr>
          <p:nvPr>
            <p:ph type="title"/>
          </p:nvPr>
        </p:nvSpPr>
        <p:spPr>
          <a:xfrm>
            <a:off x="838200" y="365125"/>
            <a:ext cx="10515600" cy="793751"/>
          </a:xfrm>
        </p:spPr>
        <p:txBody>
          <a:bodyPr>
            <a:normAutofit/>
          </a:bodyPr>
          <a:lstStyle/>
          <a:p>
            <a:r>
              <a:rPr lang="en-US" sz="3600" b="1" dirty="0">
                <a:solidFill>
                  <a:srgbClr val="0070C0"/>
                </a:solidFill>
                <a:latin typeface="Times New Roman" pitchFamily="18" charset="0"/>
                <a:cs typeface="Times New Roman" pitchFamily="18" charset="0"/>
              </a:rPr>
              <a:t>Multi-Path Propagation Modeling</a:t>
            </a:r>
          </a:p>
        </p:txBody>
      </p:sp>
      <p:sp>
        <p:nvSpPr>
          <p:cNvPr id="26628" name="Rectangle 3"/>
          <p:cNvSpPr>
            <a:spLocks noChangeArrowheads="1"/>
          </p:cNvSpPr>
          <p:nvPr/>
        </p:nvSpPr>
        <p:spPr bwMode="auto">
          <a:xfrm>
            <a:off x="628651" y="3983039"/>
            <a:ext cx="5786967" cy="784225"/>
          </a:xfrm>
          <a:prstGeom prst="rect">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pic>
        <p:nvPicPr>
          <p:cNvPr id="26629" name="Picture 4" descr="j032096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1351" y="4398964"/>
            <a:ext cx="7429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Line 5"/>
          <p:cNvSpPr>
            <a:spLocks noChangeShapeType="1"/>
          </p:cNvSpPr>
          <p:nvPr/>
        </p:nvSpPr>
        <p:spPr bwMode="auto">
          <a:xfrm>
            <a:off x="734485" y="4360863"/>
            <a:ext cx="5437716" cy="0"/>
          </a:xfrm>
          <a:prstGeom prst="line">
            <a:avLst/>
          </a:prstGeom>
          <a:noFill/>
          <a:ln w="50800">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6631" name="Picture 6" descr="j033109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085" y="4235450"/>
            <a:ext cx="6223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7"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33" y="11509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8"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5417" y="1158876"/>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9"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1767" y="1158876"/>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Rectangle 10"/>
          <p:cNvSpPr>
            <a:spLocks noChangeArrowheads="1"/>
          </p:cNvSpPr>
          <p:nvPr/>
        </p:nvSpPr>
        <p:spPr bwMode="auto">
          <a:xfrm>
            <a:off x="618068" y="1924050"/>
            <a:ext cx="5806017" cy="1944688"/>
          </a:xfrm>
          <a:prstGeom prst="rect">
            <a:avLst/>
          </a:prstGeom>
          <a:solidFill>
            <a:srgbClr val="3399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6636" name="Line 11"/>
          <p:cNvSpPr>
            <a:spLocks noChangeShapeType="1"/>
          </p:cNvSpPr>
          <p:nvPr/>
        </p:nvSpPr>
        <p:spPr bwMode="auto">
          <a:xfrm>
            <a:off x="831851" y="4319589"/>
            <a:ext cx="793749" cy="8413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7" name="Line 12"/>
          <p:cNvSpPr>
            <a:spLocks noChangeShapeType="1"/>
          </p:cNvSpPr>
          <p:nvPr/>
        </p:nvSpPr>
        <p:spPr bwMode="auto">
          <a:xfrm>
            <a:off x="838201" y="4324351"/>
            <a:ext cx="2012951" cy="84296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8" name="Line 13"/>
          <p:cNvSpPr>
            <a:spLocks noChangeShapeType="1"/>
          </p:cNvSpPr>
          <p:nvPr/>
        </p:nvSpPr>
        <p:spPr bwMode="auto">
          <a:xfrm>
            <a:off x="863600" y="4314826"/>
            <a:ext cx="3251200" cy="90011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9" name="Line 14"/>
          <p:cNvSpPr>
            <a:spLocks noChangeShapeType="1"/>
          </p:cNvSpPr>
          <p:nvPr/>
        </p:nvSpPr>
        <p:spPr bwMode="auto">
          <a:xfrm flipH="1">
            <a:off x="1555752" y="4513263"/>
            <a:ext cx="3270249" cy="639762"/>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Line 15"/>
          <p:cNvSpPr>
            <a:spLocks noChangeShapeType="1"/>
          </p:cNvSpPr>
          <p:nvPr/>
        </p:nvSpPr>
        <p:spPr bwMode="auto">
          <a:xfrm flipH="1">
            <a:off x="2838451" y="4532314"/>
            <a:ext cx="1896533" cy="625475"/>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1" name="Line 16"/>
          <p:cNvSpPr>
            <a:spLocks noChangeShapeType="1"/>
          </p:cNvSpPr>
          <p:nvPr/>
        </p:nvSpPr>
        <p:spPr bwMode="auto">
          <a:xfrm flipH="1">
            <a:off x="4044951" y="4522788"/>
            <a:ext cx="734483" cy="698500"/>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6642" name="Picture 17"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251" y="4914901"/>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3" name="Picture 18"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2933" y="49228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4" name="Picture 19"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9284" y="49228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5" name="Line 20"/>
          <p:cNvSpPr>
            <a:spLocks noChangeShapeType="1"/>
          </p:cNvSpPr>
          <p:nvPr/>
        </p:nvSpPr>
        <p:spPr bwMode="auto">
          <a:xfrm flipV="1">
            <a:off x="840317" y="1581151"/>
            <a:ext cx="810683" cy="27717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6" name="Line 21"/>
          <p:cNvSpPr>
            <a:spLocks noChangeShapeType="1"/>
          </p:cNvSpPr>
          <p:nvPr/>
        </p:nvSpPr>
        <p:spPr bwMode="auto">
          <a:xfrm flipV="1">
            <a:off x="865717" y="1514475"/>
            <a:ext cx="1953683" cy="28003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7" name="Line 22"/>
          <p:cNvSpPr>
            <a:spLocks noChangeShapeType="1"/>
          </p:cNvSpPr>
          <p:nvPr/>
        </p:nvSpPr>
        <p:spPr bwMode="auto">
          <a:xfrm flipV="1">
            <a:off x="755652" y="1608138"/>
            <a:ext cx="3270249" cy="2843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8" name="Line 23"/>
          <p:cNvSpPr>
            <a:spLocks noChangeShapeType="1"/>
          </p:cNvSpPr>
          <p:nvPr/>
        </p:nvSpPr>
        <p:spPr bwMode="auto">
          <a:xfrm>
            <a:off x="1663700" y="1576388"/>
            <a:ext cx="2904067" cy="2887662"/>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9" name="Line 24"/>
          <p:cNvSpPr>
            <a:spLocks noChangeShapeType="1"/>
          </p:cNvSpPr>
          <p:nvPr/>
        </p:nvSpPr>
        <p:spPr bwMode="auto">
          <a:xfrm>
            <a:off x="2832101" y="1509714"/>
            <a:ext cx="1782233" cy="2960687"/>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0" name="Line 25"/>
          <p:cNvSpPr>
            <a:spLocks noChangeShapeType="1"/>
          </p:cNvSpPr>
          <p:nvPr/>
        </p:nvSpPr>
        <p:spPr bwMode="auto">
          <a:xfrm>
            <a:off x="4051300" y="1638301"/>
            <a:ext cx="543984" cy="2786063"/>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1" name="Text Box 26"/>
          <p:cNvSpPr txBox="1">
            <a:spLocks noChangeArrowheads="1"/>
          </p:cNvSpPr>
          <p:nvPr/>
        </p:nvSpPr>
        <p:spPr bwMode="auto">
          <a:xfrm>
            <a:off x="0" y="5641976"/>
            <a:ext cx="1219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dirty="0"/>
              <a:t>Multi-path results from reflection, diffraction, and scattering off environment surroundings</a:t>
            </a:r>
          </a:p>
          <a:p>
            <a:pPr eaLnBrk="1" hangingPunct="1"/>
            <a:r>
              <a:rPr lang="en-US" sz="1400" b="1" dirty="0">
                <a:solidFill>
                  <a:schemeClr val="hlink"/>
                </a:solidFill>
              </a:rPr>
              <a:t>Note: </a:t>
            </a:r>
            <a:r>
              <a:rPr lang="en-US" sz="1400" b="1" dirty="0">
                <a:solidFill>
                  <a:schemeClr val="tx2"/>
                </a:solidFill>
              </a:rPr>
              <a:t>The figure above demonstrates the roles of reflection and scattering only on multi-path</a:t>
            </a:r>
          </a:p>
        </p:txBody>
      </p:sp>
      <p:sp>
        <p:nvSpPr>
          <p:cNvPr id="26652" name="Line 27"/>
          <p:cNvSpPr>
            <a:spLocks noChangeShapeType="1"/>
          </p:cNvSpPr>
          <p:nvPr/>
        </p:nvSpPr>
        <p:spPr bwMode="auto">
          <a:xfrm>
            <a:off x="948267" y="4325939"/>
            <a:ext cx="3676651" cy="160337"/>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3" name="Line 28"/>
          <p:cNvSpPr>
            <a:spLocks noChangeShapeType="1"/>
          </p:cNvSpPr>
          <p:nvPr/>
        </p:nvSpPr>
        <p:spPr bwMode="auto">
          <a:xfrm flipV="1">
            <a:off x="7084485" y="1887539"/>
            <a:ext cx="19049" cy="2916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4" name="Line 29"/>
          <p:cNvSpPr>
            <a:spLocks noChangeShapeType="1"/>
          </p:cNvSpPr>
          <p:nvPr/>
        </p:nvSpPr>
        <p:spPr bwMode="auto">
          <a:xfrm>
            <a:off x="7063318" y="4760913"/>
            <a:ext cx="476038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5" name="Text Box 30"/>
          <p:cNvSpPr txBox="1">
            <a:spLocks noChangeArrowheads="1"/>
          </p:cNvSpPr>
          <p:nvPr/>
        </p:nvSpPr>
        <p:spPr bwMode="auto">
          <a:xfrm>
            <a:off x="6512985" y="1462088"/>
            <a:ext cx="7394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Power</a:t>
            </a:r>
          </a:p>
        </p:txBody>
      </p:sp>
      <p:sp>
        <p:nvSpPr>
          <p:cNvPr id="26656" name="Text Box 31"/>
          <p:cNvSpPr txBox="1">
            <a:spLocks noChangeArrowheads="1"/>
          </p:cNvSpPr>
          <p:nvPr/>
        </p:nvSpPr>
        <p:spPr bwMode="auto">
          <a:xfrm>
            <a:off x="11063817" y="4837113"/>
            <a:ext cx="631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Time</a:t>
            </a:r>
          </a:p>
        </p:txBody>
      </p:sp>
      <p:sp>
        <p:nvSpPr>
          <p:cNvPr id="26657" name="Line 32"/>
          <p:cNvSpPr>
            <a:spLocks noChangeShapeType="1"/>
          </p:cNvSpPr>
          <p:nvPr/>
        </p:nvSpPr>
        <p:spPr bwMode="auto">
          <a:xfrm flipV="1">
            <a:off x="8089900" y="3570288"/>
            <a:ext cx="0" cy="1204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8" name="Line 33"/>
          <p:cNvSpPr>
            <a:spLocks noChangeShapeType="1"/>
          </p:cNvSpPr>
          <p:nvPr/>
        </p:nvSpPr>
        <p:spPr bwMode="auto">
          <a:xfrm flipH="1" flipV="1">
            <a:off x="9243484" y="3795714"/>
            <a:ext cx="0" cy="987425"/>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9" name="Line 34"/>
          <p:cNvSpPr>
            <a:spLocks noChangeShapeType="1"/>
          </p:cNvSpPr>
          <p:nvPr/>
        </p:nvSpPr>
        <p:spPr bwMode="auto">
          <a:xfrm flipV="1">
            <a:off x="10462685" y="4159251"/>
            <a:ext cx="2116" cy="638175"/>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0" name="Text Box 35"/>
          <p:cNvSpPr txBox="1">
            <a:spLocks noChangeArrowheads="1"/>
          </p:cNvSpPr>
          <p:nvPr/>
        </p:nvSpPr>
        <p:spPr bwMode="auto">
          <a:xfrm>
            <a:off x="7903634" y="4718051"/>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0</a:t>
            </a:r>
            <a:endParaRPr lang="el-GR">
              <a:latin typeface="Times New Roman" pitchFamily="18" charset="0"/>
              <a:cs typeface="Times New Roman" pitchFamily="18" charset="0"/>
            </a:endParaRPr>
          </a:p>
        </p:txBody>
      </p:sp>
      <p:sp>
        <p:nvSpPr>
          <p:cNvPr id="26661" name="Text Box 36"/>
          <p:cNvSpPr txBox="1">
            <a:spLocks noChangeArrowheads="1"/>
          </p:cNvSpPr>
          <p:nvPr/>
        </p:nvSpPr>
        <p:spPr bwMode="auto">
          <a:xfrm>
            <a:off x="8981018" y="4725988"/>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1</a:t>
            </a:r>
            <a:endParaRPr lang="el-GR">
              <a:latin typeface="Times New Roman" pitchFamily="18" charset="0"/>
              <a:cs typeface="Times New Roman" pitchFamily="18" charset="0"/>
            </a:endParaRPr>
          </a:p>
        </p:txBody>
      </p:sp>
      <p:sp>
        <p:nvSpPr>
          <p:cNvPr id="26662" name="Text Box 37"/>
          <p:cNvSpPr txBox="1">
            <a:spLocks noChangeArrowheads="1"/>
          </p:cNvSpPr>
          <p:nvPr/>
        </p:nvSpPr>
        <p:spPr bwMode="auto">
          <a:xfrm>
            <a:off x="10287001" y="4719638"/>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2</a:t>
            </a:r>
            <a:endParaRPr lang="el-GR">
              <a:latin typeface="Times New Roman" pitchFamily="18" charset="0"/>
              <a:cs typeface="Times New Roman" pitchFamily="18" charset="0"/>
            </a:endParaRPr>
          </a:p>
        </p:txBody>
      </p:sp>
      <p:sp>
        <p:nvSpPr>
          <p:cNvPr id="26663" name="Text Box 38"/>
          <p:cNvSpPr txBox="1">
            <a:spLocks noChangeArrowheads="1"/>
          </p:cNvSpPr>
          <p:nvPr/>
        </p:nvSpPr>
        <p:spPr bwMode="auto">
          <a:xfrm>
            <a:off x="8989484" y="2246314"/>
            <a:ext cx="18626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Multi-Path Components</a:t>
            </a:r>
          </a:p>
        </p:txBody>
      </p:sp>
      <p:sp>
        <p:nvSpPr>
          <p:cNvPr id="26664" name="Line 39"/>
          <p:cNvSpPr>
            <a:spLocks noChangeShapeType="1"/>
          </p:cNvSpPr>
          <p:nvPr/>
        </p:nvSpPr>
        <p:spPr bwMode="auto">
          <a:xfrm flipV="1">
            <a:off x="8147051" y="2728914"/>
            <a:ext cx="1509183" cy="133508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5" name="Line 40"/>
          <p:cNvSpPr>
            <a:spLocks noChangeShapeType="1"/>
          </p:cNvSpPr>
          <p:nvPr/>
        </p:nvSpPr>
        <p:spPr bwMode="auto">
          <a:xfrm flipH="1" flipV="1">
            <a:off x="9895418" y="2735263"/>
            <a:ext cx="563033" cy="182721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66" name="Line 41"/>
          <p:cNvSpPr>
            <a:spLocks noChangeShapeType="1"/>
          </p:cNvSpPr>
          <p:nvPr/>
        </p:nvSpPr>
        <p:spPr bwMode="auto">
          <a:xfrm flipV="1">
            <a:off x="9258301" y="2776538"/>
            <a:ext cx="539751" cy="15970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200027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pPr>
              <a:defRPr/>
            </a:pPr>
            <a:fld id="{1E5EC3CC-004B-4BD8-B14F-E93570D8461E}" type="slidenum">
              <a:rPr lang="en-US"/>
              <a:pPr>
                <a:defRPr/>
              </a:pPr>
              <a:t>38</a:t>
            </a:fld>
            <a:endParaRPr lang="en-US"/>
          </a:p>
        </p:txBody>
      </p:sp>
      <p:sp>
        <p:nvSpPr>
          <p:cNvPr id="27651" name="Rectangle 2"/>
          <p:cNvSpPr>
            <a:spLocks noGrp="1" noChangeArrowheads="1"/>
          </p:cNvSpPr>
          <p:nvPr>
            <p:ph type="title"/>
          </p:nvPr>
        </p:nvSpPr>
        <p:spPr>
          <a:xfrm>
            <a:off x="838200" y="365125"/>
            <a:ext cx="10515600" cy="942975"/>
          </a:xfrm>
        </p:spPr>
        <p:txBody>
          <a:bodyPr>
            <a:normAutofit/>
          </a:bodyPr>
          <a:lstStyle/>
          <a:p>
            <a:r>
              <a:rPr lang="en-US" sz="3600" b="1" dirty="0">
                <a:solidFill>
                  <a:srgbClr val="0070C0"/>
                </a:solidFill>
                <a:latin typeface="Times New Roman" pitchFamily="18" charset="0"/>
                <a:cs typeface="Times New Roman" pitchFamily="18" charset="0"/>
              </a:rPr>
              <a:t>Multi-Path Propagation Modeling</a:t>
            </a:r>
          </a:p>
        </p:txBody>
      </p:sp>
      <p:sp>
        <p:nvSpPr>
          <p:cNvPr id="27652" name="Rectangle 3"/>
          <p:cNvSpPr>
            <a:spLocks noChangeArrowheads="1"/>
          </p:cNvSpPr>
          <p:nvPr/>
        </p:nvSpPr>
        <p:spPr bwMode="auto">
          <a:xfrm>
            <a:off x="628651" y="3983039"/>
            <a:ext cx="5786967" cy="784225"/>
          </a:xfrm>
          <a:prstGeom prst="rect">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pic>
        <p:nvPicPr>
          <p:cNvPr id="27653" name="Picture 4" descr="j032096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51401" y="4398964"/>
            <a:ext cx="7429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Line 5"/>
          <p:cNvSpPr>
            <a:spLocks noChangeShapeType="1"/>
          </p:cNvSpPr>
          <p:nvPr/>
        </p:nvSpPr>
        <p:spPr bwMode="auto">
          <a:xfrm>
            <a:off x="734485" y="4360863"/>
            <a:ext cx="5437716" cy="0"/>
          </a:xfrm>
          <a:prstGeom prst="line">
            <a:avLst/>
          </a:prstGeom>
          <a:noFill/>
          <a:ln w="50800">
            <a:solidFill>
              <a:schemeClr val="bg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7655" name="Picture 6" descr="j033109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085" y="4235450"/>
            <a:ext cx="6223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7"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33" y="11509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8"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5417" y="1158876"/>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9"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1767" y="1158876"/>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9" name="Rectangle 10"/>
          <p:cNvSpPr>
            <a:spLocks noChangeArrowheads="1"/>
          </p:cNvSpPr>
          <p:nvPr/>
        </p:nvSpPr>
        <p:spPr bwMode="auto">
          <a:xfrm>
            <a:off x="618068" y="1924050"/>
            <a:ext cx="5806017" cy="1944688"/>
          </a:xfrm>
          <a:prstGeom prst="rect">
            <a:avLst/>
          </a:prstGeom>
          <a:solidFill>
            <a:srgbClr val="3399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en-US"/>
          </a:p>
        </p:txBody>
      </p:sp>
      <p:sp>
        <p:nvSpPr>
          <p:cNvPr id="27660" name="Line 11"/>
          <p:cNvSpPr>
            <a:spLocks noChangeShapeType="1"/>
          </p:cNvSpPr>
          <p:nvPr/>
        </p:nvSpPr>
        <p:spPr bwMode="auto">
          <a:xfrm>
            <a:off x="831851" y="4319589"/>
            <a:ext cx="793749" cy="8413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2"/>
          <p:cNvSpPr>
            <a:spLocks noChangeShapeType="1"/>
          </p:cNvSpPr>
          <p:nvPr/>
        </p:nvSpPr>
        <p:spPr bwMode="auto">
          <a:xfrm>
            <a:off x="838201" y="4324351"/>
            <a:ext cx="2012951" cy="84296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3"/>
          <p:cNvSpPr>
            <a:spLocks noChangeShapeType="1"/>
          </p:cNvSpPr>
          <p:nvPr/>
        </p:nvSpPr>
        <p:spPr bwMode="auto">
          <a:xfrm>
            <a:off x="863600" y="4314826"/>
            <a:ext cx="3251200" cy="900113"/>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4"/>
          <p:cNvSpPr>
            <a:spLocks noChangeShapeType="1"/>
          </p:cNvSpPr>
          <p:nvPr/>
        </p:nvSpPr>
        <p:spPr bwMode="auto">
          <a:xfrm flipH="1">
            <a:off x="1555751" y="4614863"/>
            <a:ext cx="3562349" cy="538162"/>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Line 15"/>
          <p:cNvSpPr>
            <a:spLocks noChangeShapeType="1"/>
          </p:cNvSpPr>
          <p:nvPr/>
        </p:nvSpPr>
        <p:spPr bwMode="auto">
          <a:xfrm flipH="1">
            <a:off x="2838452" y="4635500"/>
            <a:ext cx="2305049" cy="522288"/>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5" name="Line 16"/>
          <p:cNvSpPr>
            <a:spLocks noChangeShapeType="1"/>
          </p:cNvSpPr>
          <p:nvPr/>
        </p:nvSpPr>
        <p:spPr bwMode="auto">
          <a:xfrm flipH="1">
            <a:off x="4044952" y="4638676"/>
            <a:ext cx="1238249" cy="582613"/>
          </a:xfrm>
          <a:prstGeom prst="line">
            <a:avLst/>
          </a:prstGeom>
          <a:noFill/>
          <a:ln w="25400">
            <a:solidFill>
              <a:srgbClr val="FF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pic>
        <p:nvPicPr>
          <p:cNvPr id="27666" name="Picture 17"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1251" y="4914901"/>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7" name="Picture 18"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2933" y="49228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8" name="Picture 19" descr="j028239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9284" y="4922839"/>
            <a:ext cx="1092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Line 20"/>
          <p:cNvSpPr>
            <a:spLocks noChangeShapeType="1"/>
          </p:cNvSpPr>
          <p:nvPr/>
        </p:nvSpPr>
        <p:spPr bwMode="auto">
          <a:xfrm flipV="1">
            <a:off x="840317" y="1581151"/>
            <a:ext cx="810683" cy="2771775"/>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0" name="Line 21"/>
          <p:cNvSpPr>
            <a:spLocks noChangeShapeType="1"/>
          </p:cNvSpPr>
          <p:nvPr/>
        </p:nvSpPr>
        <p:spPr bwMode="auto">
          <a:xfrm flipV="1">
            <a:off x="865717" y="1514475"/>
            <a:ext cx="1953683" cy="280035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1" name="Line 22"/>
          <p:cNvSpPr>
            <a:spLocks noChangeShapeType="1"/>
          </p:cNvSpPr>
          <p:nvPr/>
        </p:nvSpPr>
        <p:spPr bwMode="auto">
          <a:xfrm flipV="1">
            <a:off x="755652" y="1608138"/>
            <a:ext cx="3270249" cy="2843212"/>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72" name="Line 23"/>
          <p:cNvSpPr>
            <a:spLocks noChangeShapeType="1"/>
          </p:cNvSpPr>
          <p:nvPr/>
        </p:nvSpPr>
        <p:spPr bwMode="auto">
          <a:xfrm>
            <a:off x="1663701" y="1576389"/>
            <a:ext cx="3484033" cy="2974975"/>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4"/>
          <p:cNvSpPr>
            <a:spLocks noChangeShapeType="1"/>
          </p:cNvSpPr>
          <p:nvPr/>
        </p:nvSpPr>
        <p:spPr bwMode="auto">
          <a:xfrm>
            <a:off x="2832100" y="1509713"/>
            <a:ext cx="2286000" cy="3003550"/>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5"/>
          <p:cNvSpPr>
            <a:spLocks noChangeShapeType="1"/>
          </p:cNvSpPr>
          <p:nvPr/>
        </p:nvSpPr>
        <p:spPr bwMode="auto">
          <a:xfrm>
            <a:off x="4051301" y="1638301"/>
            <a:ext cx="1164167" cy="2843213"/>
          </a:xfrm>
          <a:prstGeom prst="line">
            <a:avLst/>
          </a:prstGeom>
          <a:noFill/>
          <a:ln w="2540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5" name="Text Box 26"/>
          <p:cNvSpPr txBox="1">
            <a:spLocks noChangeArrowheads="1"/>
          </p:cNvSpPr>
          <p:nvPr/>
        </p:nvSpPr>
        <p:spPr bwMode="auto">
          <a:xfrm>
            <a:off x="148167" y="5753100"/>
            <a:ext cx="11705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As the mobile receiver (i.e. car) moves in the environment, the strength of each multi-path component varies</a:t>
            </a:r>
            <a:endParaRPr lang="en-US" sz="1400" b="1">
              <a:solidFill>
                <a:schemeClr val="tx2"/>
              </a:solidFill>
            </a:endParaRPr>
          </a:p>
        </p:txBody>
      </p:sp>
      <p:sp>
        <p:nvSpPr>
          <p:cNvPr id="27676" name="Line 27"/>
          <p:cNvSpPr>
            <a:spLocks noChangeShapeType="1"/>
          </p:cNvSpPr>
          <p:nvPr/>
        </p:nvSpPr>
        <p:spPr bwMode="auto">
          <a:xfrm>
            <a:off x="948267" y="4325939"/>
            <a:ext cx="4142317" cy="219075"/>
          </a:xfrm>
          <a:prstGeom prst="line">
            <a:avLst/>
          </a:prstGeom>
          <a:noFill/>
          <a:ln w="254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8"/>
          <p:cNvSpPr>
            <a:spLocks noChangeShapeType="1"/>
          </p:cNvSpPr>
          <p:nvPr/>
        </p:nvSpPr>
        <p:spPr bwMode="auto">
          <a:xfrm flipV="1">
            <a:off x="7084485" y="1887539"/>
            <a:ext cx="19049" cy="2916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29"/>
          <p:cNvSpPr>
            <a:spLocks noChangeShapeType="1"/>
          </p:cNvSpPr>
          <p:nvPr/>
        </p:nvSpPr>
        <p:spPr bwMode="auto">
          <a:xfrm>
            <a:off x="7063318" y="4760913"/>
            <a:ext cx="476038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79" name="Text Box 30"/>
          <p:cNvSpPr txBox="1">
            <a:spLocks noChangeArrowheads="1"/>
          </p:cNvSpPr>
          <p:nvPr/>
        </p:nvSpPr>
        <p:spPr bwMode="auto">
          <a:xfrm>
            <a:off x="6512985" y="1462088"/>
            <a:ext cx="73943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Power</a:t>
            </a:r>
          </a:p>
        </p:txBody>
      </p:sp>
      <p:sp>
        <p:nvSpPr>
          <p:cNvPr id="27680" name="Text Box 31"/>
          <p:cNvSpPr txBox="1">
            <a:spLocks noChangeArrowheads="1"/>
          </p:cNvSpPr>
          <p:nvPr/>
        </p:nvSpPr>
        <p:spPr bwMode="auto">
          <a:xfrm>
            <a:off x="11063817" y="4837113"/>
            <a:ext cx="631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Time</a:t>
            </a:r>
          </a:p>
        </p:txBody>
      </p:sp>
      <p:sp>
        <p:nvSpPr>
          <p:cNvPr id="27681" name="Line 32"/>
          <p:cNvSpPr>
            <a:spLocks noChangeShapeType="1"/>
          </p:cNvSpPr>
          <p:nvPr/>
        </p:nvSpPr>
        <p:spPr bwMode="auto">
          <a:xfrm flipV="1">
            <a:off x="8089900" y="3570288"/>
            <a:ext cx="0" cy="120491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33"/>
          <p:cNvSpPr>
            <a:spLocks noChangeShapeType="1"/>
          </p:cNvSpPr>
          <p:nvPr/>
        </p:nvSpPr>
        <p:spPr bwMode="auto">
          <a:xfrm flipH="1" flipV="1">
            <a:off x="9243484" y="3346450"/>
            <a:ext cx="0" cy="1436688"/>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34"/>
          <p:cNvSpPr>
            <a:spLocks noChangeShapeType="1"/>
          </p:cNvSpPr>
          <p:nvPr/>
        </p:nvSpPr>
        <p:spPr bwMode="auto">
          <a:xfrm flipV="1">
            <a:off x="10462685" y="4319589"/>
            <a:ext cx="2116" cy="477837"/>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4" name="Text Box 35"/>
          <p:cNvSpPr txBox="1">
            <a:spLocks noChangeArrowheads="1"/>
          </p:cNvSpPr>
          <p:nvPr/>
        </p:nvSpPr>
        <p:spPr bwMode="auto">
          <a:xfrm>
            <a:off x="7903634" y="4718051"/>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0</a:t>
            </a:r>
            <a:endParaRPr lang="el-GR">
              <a:latin typeface="Times New Roman" pitchFamily="18" charset="0"/>
              <a:cs typeface="Times New Roman" pitchFamily="18" charset="0"/>
            </a:endParaRPr>
          </a:p>
        </p:txBody>
      </p:sp>
      <p:sp>
        <p:nvSpPr>
          <p:cNvPr id="27685" name="Text Box 36"/>
          <p:cNvSpPr txBox="1">
            <a:spLocks noChangeArrowheads="1"/>
          </p:cNvSpPr>
          <p:nvPr/>
        </p:nvSpPr>
        <p:spPr bwMode="auto">
          <a:xfrm>
            <a:off x="8981018" y="4725988"/>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1</a:t>
            </a:r>
            <a:endParaRPr lang="el-GR">
              <a:latin typeface="Times New Roman" pitchFamily="18" charset="0"/>
              <a:cs typeface="Times New Roman" pitchFamily="18" charset="0"/>
            </a:endParaRPr>
          </a:p>
        </p:txBody>
      </p:sp>
      <p:sp>
        <p:nvSpPr>
          <p:cNvPr id="27686" name="Text Box 37"/>
          <p:cNvSpPr txBox="1">
            <a:spLocks noChangeArrowheads="1"/>
          </p:cNvSpPr>
          <p:nvPr/>
        </p:nvSpPr>
        <p:spPr bwMode="auto">
          <a:xfrm>
            <a:off x="10287001" y="4719638"/>
            <a:ext cx="354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l-GR">
                <a:latin typeface="Times New Roman" pitchFamily="18" charset="0"/>
                <a:cs typeface="Times New Roman" pitchFamily="18" charset="0"/>
              </a:rPr>
              <a:t>τ</a:t>
            </a:r>
            <a:r>
              <a:rPr lang="en-US" baseline="-25000">
                <a:latin typeface="Times New Roman" pitchFamily="18" charset="0"/>
                <a:cs typeface="Times New Roman" pitchFamily="18" charset="0"/>
              </a:rPr>
              <a:t>2</a:t>
            </a:r>
            <a:endParaRPr lang="el-GR">
              <a:latin typeface="Times New Roman" pitchFamily="18" charset="0"/>
              <a:cs typeface="Times New Roman" pitchFamily="18" charset="0"/>
            </a:endParaRPr>
          </a:p>
        </p:txBody>
      </p:sp>
      <p:sp>
        <p:nvSpPr>
          <p:cNvPr id="27687" name="Text Box 38"/>
          <p:cNvSpPr txBox="1">
            <a:spLocks noChangeArrowheads="1"/>
          </p:cNvSpPr>
          <p:nvPr/>
        </p:nvSpPr>
        <p:spPr bwMode="auto">
          <a:xfrm>
            <a:off x="8989484" y="2246314"/>
            <a:ext cx="18626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Multi-Path Components</a:t>
            </a:r>
          </a:p>
        </p:txBody>
      </p:sp>
      <p:sp>
        <p:nvSpPr>
          <p:cNvPr id="27688" name="Line 39"/>
          <p:cNvSpPr>
            <a:spLocks noChangeShapeType="1"/>
          </p:cNvSpPr>
          <p:nvPr/>
        </p:nvSpPr>
        <p:spPr bwMode="auto">
          <a:xfrm flipV="1">
            <a:off x="8147051" y="2728914"/>
            <a:ext cx="1509183" cy="133508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9" name="Line 40"/>
          <p:cNvSpPr>
            <a:spLocks noChangeShapeType="1"/>
          </p:cNvSpPr>
          <p:nvPr/>
        </p:nvSpPr>
        <p:spPr bwMode="auto">
          <a:xfrm flipH="1" flipV="1">
            <a:off x="9895418" y="2735263"/>
            <a:ext cx="563033" cy="1827212"/>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90" name="Line 41"/>
          <p:cNvSpPr>
            <a:spLocks noChangeShapeType="1"/>
          </p:cNvSpPr>
          <p:nvPr/>
        </p:nvSpPr>
        <p:spPr bwMode="auto">
          <a:xfrm flipV="1">
            <a:off x="9258301" y="2776538"/>
            <a:ext cx="539751" cy="15970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550108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54CC-D895-4520-83AA-6DE7F0061A5E}"/>
              </a:ext>
            </a:extLst>
          </p:cNvPr>
          <p:cNvSpPr>
            <a:spLocks noGrp="1"/>
          </p:cNvSpPr>
          <p:nvPr>
            <p:ph type="title"/>
          </p:nvPr>
        </p:nvSpPr>
        <p:spPr/>
        <p:txBody>
          <a:bodyPr/>
          <a:lstStyle/>
          <a:p>
            <a:r>
              <a:rPr lang="en-IN" b="1" dirty="0">
                <a:solidFill>
                  <a:srgbClr val="0070C0"/>
                </a:solidFill>
              </a:rPr>
              <a:t>Multipath Fading </a:t>
            </a:r>
          </a:p>
        </p:txBody>
      </p:sp>
      <p:sp>
        <p:nvSpPr>
          <p:cNvPr id="3" name="Content Placeholder 2">
            <a:extLst>
              <a:ext uri="{FF2B5EF4-FFF2-40B4-BE49-F238E27FC236}">
                <a16:creationId xmlns:a16="http://schemas.microsoft.com/office/drawing/2014/main" id="{4A743F51-FFB1-4736-92CA-4748F46877D5}"/>
              </a:ext>
            </a:extLst>
          </p:cNvPr>
          <p:cNvSpPr>
            <a:spLocks noGrp="1"/>
          </p:cNvSpPr>
          <p:nvPr>
            <p:ph idx="1"/>
          </p:nvPr>
        </p:nvSpPr>
        <p:spPr>
          <a:xfrm>
            <a:off x="192998" y="1639094"/>
            <a:ext cx="7362045" cy="4537869"/>
          </a:xfrm>
        </p:spPr>
        <p:txBody>
          <a:bodyPr>
            <a:normAutofit fontScale="62500" lnSpcReduction="20000"/>
          </a:bodyPr>
          <a:lstStyle/>
          <a:p>
            <a:pPr algn="just"/>
            <a:r>
              <a:rPr lang="en-US" b="1" dirty="0"/>
              <a:t>Multipath Fading:</a:t>
            </a:r>
            <a:r>
              <a:rPr lang="en-US" dirty="0"/>
              <a:t> It occurs when a signal reaches the receiver from various paths i.e. when multipath propagation takes place.</a:t>
            </a:r>
          </a:p>
          <a:p>
            <a:pPr algn="just"/>
            <a:r>
              <a:rPr lang="en-US" dirty="0"/>
              <a:t>Multipath fading can affect all ranges of frequencies starting from low frequency to microwave and beyond. </a:t>
            </a:r>
          </a:p>
          <a:p>
            <a:pPr algn="just"/>
            <a:r>
              <a:rPr lang="en-US" dirty="0"/>
              <a:t>It affects both the amplitude and the phase of the signal causing phase distortions and ISI. Multipath fading can affect signal transmission in two ways: </a:t>
            </a:r>
          </a:p>
          <a:p>
            <a:pPr algn="just"/>
            <a:endParaRPr lang="en-US" dirty="0"/>
          </a:p>
          <a:p>
            <a:pPr lvl="1" algn="just"/>
            <a:r>
              <a:rPr lang="en-US" b="1" dirty="0"/>
              <a:t>Flat Fading:</a:t>
            </a:r>
            <a:r>
              <a:rPr lang="en-US" dirty="0"/>
              <a:t> In flat fading, all frequency components get affected almost equally. Flat multipath fading causes the amplitude to fluctuate over a period of time.</a:t>
            </a:r>
          </a:p>
          <a:p>
            <a:pPr lvl="1" algn="just"/>
            <a:r>
              <a:rPr lang="en-US" b="1" dirty="0"/>
              <a:t>Selective Fading:</a:t>
            </a:r>
            <a:r>
              <a:rPr lang="en-US" dirty="0"/>
              <a:t> Selective Fading or Selective Frequency Fading refers to multipath fading when the selected frequency component of the signal is affected. It means selected frequencies will have increased error and attenuation as compared to other frequency components of the same signal. This can be overcome by techniques such as OFDM which spreads the data across the frequency components of the signal to reduce data loss.</a:t>
            </a:r>
          </a:p>
          <a:p>
            <a:pPr algn="just"/>
            <a:endParaRPr lang="en-IN" dirty="0"/>
          </a:p>
        </p:txBody>
      </p:sp>
      <p:pic>
        <p:nvPicPr>
          <p:cNvPr id="4" name="Picture 3">
            <a:extLst>
              <a:ext uri="{FF2B5EF4-FFF2-40B4-BE49-F238E27FC236}">
                <a16:creationId xmlns:a16="http://schemas.microsoft.com/office/drawing/2014/main" id="{D29FB67C-123B-4F3B-96FA-4E347F0C5EFF}"/>
              </a:ext>
            </a:extLst>
          </p:cNvPr>
          <p:cNvPicPr>
            <a:picLocks noChangeAspect="1"/>
          </p:cNvPicPr>
          <p:nvPr/>
        </p:nvPicPr>
        <p:blipFill>
          <a:blip r:embed="rId2"/>
          <a:stretch>
            <a:fillRect/>
          </a:stretch>
        </p:blipFill>
        <p:spPr>
          <a:xfrm>
            <a:off x="7808002" y="1639094"/>
            <a:ext cx="4191000" cy="3847306"/>
          </a:xfrm>
          <a:prstGeom prst="rect">
            <a:avLst/>
          </a:prstGeom>
        </p:spPr>
      </p:pic>
    </p:spTree>
    <p:extLst>
      <p:ext uri="{BB962C8B-B14F-4D97-AF65-F5344CB8AC3E}">
        <p14:creationId xmlns:p14="http://schemas.microsoft.com/office/powerpoint/2010/main" val="280089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70C0"/>
                </a:solidFill>
              </a:rPr>
              <a:t>Multiplexing Techniques</a:t>
            </a:r>
            <a:br>
              <a:rPr lang="en-US" b="1" dirty="0">
                <a:solidFill>
                  <a:srgbClr val="0070C0"/>
                </a:solidFill>
              </a:rPr>
            </a:br>
            <a:endParaRPr lang="en-US" dirty="0">
              <a:solidFill>
                <a:srgbClr val="0070C0"/>
              </a:solidFill>
            </a:endParaRPr>
          </a:p>
        </p:txBody>
      </p:sp>
      <p:sp>
        <p:nvSpPr>
          <p:cNvPr id="3" name="Content Placeholder 2"/>
          <p:cNvSpPr>
            <a:spLocks noGrp="1"/>
          </p:cNvSpPr>
          <p:nvPr>
            <p:ph idx="1"/>
          </p:nvPr>
        </p:nvSpPr>
        <p:spPr>
          <a:xfrm>
            <a:off x="609600" y="1367675"/>
            <a:ext cx="6172200" cy="4525963"/>
          </a:xfrm>
        </p:spPr>
        <p:txBody>
          <a:bodyPr>
            <a:normAutofit fontScale="92500" lnSpcReduction="20000"/>
          </a:bodyPr>
          <a:lstStyle/>
          <a:p>
            <a:pPr algn="just"/>
            <a:r>
              <a:rPr lang="en-US" dirty="0">
                <a:cs typeface="Times New Roman" charset="0"/>
              </a:rPr>
              <a:t>Frequency-division multiplexing (FDM)</a:t>
            </a:r>
          </a:p>
          <a:p>
            <a:pPr lvl="1" algn="just"/>
            <a:r>
              <a:rPr lang="en-US" dirty="0">
                <a:cs typeface="Times New Roman" charset="0"/>
              </a:rPr>
              <a:t>Takes advantage of the fact that the useful bandwidth of the medium exceeds the required bandwidth of a given signal</a:t>
            </a:r>
          </a:p>
          <a:p>
            <a:pPr lvl="1" algn="just"/>
            <a:endParaRPr lang="en-US" dirty="0">
              <a:cs typeface="Times New Roman" charset="0"/>
            </a:endParaRPr>
          </a:p>
          <a:p>
            <a:pPr algn="just"/>
            <a:r>
              <a:rPr lang="en-US" dirty="0">
                <a:cs typeface="Times New Roman" charset="0"/>
              </a:rPr>
              <a:t>Time-division multiplexing (TDM)</a:t>
            </a:r>
          </a:p>
          <a:p>
            <a:pPr lvl="1" algn="just"/>
            <a:r>
              <a:rPr lang="en-US" dirty="0">
                <a:cs typeface="Times New Roman" charset="0"/>
              </a:rPr>
              <a:t>Takes advantage of the fact that the achievable bit rate of the medium exceeds the required data rate of a digital signal</a:t>
            </a:r>
          </a:p>
          <a:p>
            <a:pPr algn="just"/>
            <a:endParaRPr lang="en-US" dirty="0"/>
          </a:p>
          <a:p>
            <a:pPr algn="just"/>
            <a:endParaRPr lang="en-US" dirty="0"/>
          </a:p>
        </p:txBody>
      </p:sp>
      <p:sp>
        <p:nvSpPr>
          <p:cNvPr id="4" name="Date Placeholder 3"/>
          <p:cNvSpPr>
            <a:spLocks noGrp="1"/>
          </p:cNvSpPr>
          <p:nvPr>
            <p:ph type="dt" sz="half" idx="10"/>
          </p:nvPr>
        </p:nvSpPr>
        <p:spPr/>
        <p:txBody>
          <a:bodyPr/>
          <a:lstStyle/>
          <a:p>
            <a:fld id="{DD85684E-AC92-4B8C-8E5E-8C6730169AD6}" type="datetime1">
              <a:rPr lang="en-US" smtClean="0"/>
              <a:t>11/25/2023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a:extLst>
              <a:ext uri="{FF2B5EF4-FFF2-40B4-BE49-F238E27FC236}">
                <a16:creationId xmlns:a16="http://schemas.microsoft.com/office/drawing/2014/main" id="{F491205B-2F50-4F0B-8E1C-236D204702EC}"/>
              </a:ext>
            </a:extLst>
          </p:cNvPr>
          <p:cNvPicPr>
            <a:picLocks noChangeAspect="1"/>
          </p:cNvPicPr>
          <p:nvPr/>
        </p:nvPicPr>
        <p:blipFill>
          <a:blip r:embed="rId2"/>
          <a:stretch>
            <a:fillRect/>
          </a:stretch>
        </p:blipFill>
        <p:spPr>
          <a:xfrm>
            <a:off x="5638800" y="1370014"/>
            <a:ext cx="6876884" cy="4523624"/>
          </a:xfrm>
          <a:prstGeom prst="rect">
            <a:avLst/>
          </a:prstGeom>
        </p:spPr>
      </p:pic>
    </p:spTree>
    <p:extLst>
      <p:ext uri="{BB962C8B-B14F-4D97-AF65-F5344CB8AC3E}">
        <p14:creationId xmlns:p14="http://schemas.microsoft.com/office/powerpoint/2010/main" val="96805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017F-D57D-45A6-9D08-6D1620A3D0C3}"/>
              </a:ext>
            </a:extLst>
          </p:cNvPr>
          <p:cNvSpPr>
            <a:spLocks noGrp="1"/>
          </p:cNvSpPr>
          <p:nvPr>
            <p:ph type="title"/>
          </p:nvPr>
        </p:nvSpPr>
        <p:spPr/>
        <p:txBody>
          <a:bodyPr/>
          <a:lstStyle/>
          <a:p>
            <a:r>
              <a:rPr lang="en-IN" b="1" dirty="0">
                <a:solidFill>
                  <a:srgbClr val="0070C0"/>
                </a:solidFill>
              </a:rPr>
              <a:t>Fading Types </a:t>
            </a:r>
          </a:p>
        </p:txBody>
      </p:sp>
      <p:pic>
        <p:nvPicPr>
          <p:cNvPr id="1026" name="Picture 2" descr="https://cdn.everythingrf.com/live/1591780703992_637273775035563946.jpeg">
            <a:extLst>
              <a:ext uri="{FF2B5EF4-FFF2-40B4-BE49-F238E27FC236}">
                <a16:creationId xmlns:a16="http://schemas.microsoft.com/office/drawing/2014/main" id="{E8F7FF2E-90EA-46F7-820C-B0EF820F98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401299"/>
            <a:ext cx="9448799" cy="475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803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4"/>
          <p:cNvGrpSpPr>
            <a:grpSpLocks/>
          </p:cNvGrpSpPr>
          <p:nvPr/>
        </p:nvGrpSpPr>
        <p:grpSpPr bwMode="auto">
          <a:xfrm>
            <a:off x="8413751" y="5151439"/>
            <a:ext cx="1356783" cy="592137"/>
            <a:chOff x="2099256" y="1133339"/>
            <a:chExt cx="528034" cy="592430"/>
          </a:xfrm>
        </p:grpSpPr>
        <p:sp>
          <p:nvSpPr>
            <p:cNvPr id="29795" name="Freeform 29"/>
            <p:cNvSpPr>
              <a:spLocks/>
            </p:cNvSpPr>
            <p:nvPr/>
          </p:nvSpPr>
          <p:spPr bwMode="auto">
            <a:xfrm>
              <a:off x="2181881" y="1133339"/>
              <a:ext cx="427970" cy="533841"/>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6" name="Rectangle 203"/>
            <p:cNvSpPr>
              <a:spLocks noChangeArrowheads="1"/>
            </p:cNvSpPr>
            <p:nvPr/>
          </p:nvSpPr>
          <p:spPr bwMode="auto">
            <a:xfrm>
              <a:off x="2099256" y="1365161"/>
              <a:ext cx="528034" cy="36060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n-US"/>
            </a:p>
          </p:txBody>
        </p:sp>
      </p:grpSp>
      <p:sp>
        <p:nvSpPr>
          <p:cNvPr id="29699" name="Title 1"/>
          <p:cNvSpPr>
            <a:spLocks noGrp="1"/>
          </p:cNvSpPr>
          <p:nvPr>
            <p:ph type="title"/>
          </p:nvPr>
        </p:nvSpPr>
        <p:spPr/>
        <p:txBody>
          <a:bodyPr>
            <a:normAutofit/>
          </a:bodyPr>
          <a:lstStyle/>
          <a:p>
            <a:r>
              <a:rPr lang="en-US" sz="3600" b="1" dirty="0">
                <a:solidFill>
                  <a:srgbClr val="0070C0"/>
                </a:solidFill>
                <a:latin typeface="Times New Roman" pitchFamily="18" charset="0"/>
                <a:cs typeface="Times New Roman" pitchFamily="18" charset="0"/>
              </a:rPr>
              <a:t>Multi-Path = Frequency-Selective!</a:t>
            </a:r>
          </a:p>
        </p:txBody>
      </p:sp>
      <p:sp>
        <p:nvSpPr>
          <p:cNvPr id="4" name="Slide Number Placeholder 3"/>
          <p:cNvSpPr>
            <a:spLocks noGrp="1"/>
          </p:cNvSpPr>
          <p:nvPr>
            <p:ph type="sldNum" sz="quarter" idx="10"/>
          </p:nvPr>
        </p:nvSpPr>
        <p:spPr/>
        <p:txBody>
          <a:bodyPr/>
          <a:lstStyle/>
          <a:p>
            <a:pPr>
              <a:defRPr/>
            </a:pPr>
            <a:fld id="{C8AC09A9-B226-426E-981E-7B5635E84F18}" type="slidenum">
              <a:rPr lang="en-US" smtClean="0"/>
              <a:pPr>
                <a:defRPr/>
              </a:pPr>
              <a:t>41</a:t>
            </a:fld>
            <a:endParaRPr lang="en-US"/>
          </a:p>
        </p:txBody>
      </p:sp>
      <p:sp>
        <p:nvSpPr>
          <p:cNvPr id="5" name="Rectangle 4"/>
          <p:cNvSpPr/>
          <p:nvPr/>
        </p:nvSpPr>
        <p:spPr bwMode="auto">
          <a:xfrm>
            <a:off x="4671485" y="1455738"/>
            <a:ext cx="2027767" cy="123666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29702" name="Straight Arrow Connector 6"/>
          <p:cNvCxnSpPr>
            <a:cxnSpLocks noChangeShapeType="1"/>
          </p:cNvCxnSpPr>
          <p:nvPr/>
        </p:nvCxnSpPr>
        <p:spPr bwMode="auto">
          <a:xfrm>
            <a:off x="5031318" y="2189164"/>
            <a:ext cx="135678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03" name="Straight Arrow Connector 8"/>
          <p:cNvCxnSpPr>
            <a:cxnSpLocks noChangeShapeType="1"/>
          </p:cNvCxnSpPr>
          <p:nvPr/>
        </p:nvCxnSpPr>
        <p:spPr bwMode="auto">
          <a:xfrm rot="5400000" flipH="1" flipV="1">
            <a:off x="5072064" y="1899180"/>
            <a:ext cx="606425" cy="2116"/>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04" name="Straight Arrow Connector 9"/>
          <p:cNvCxnSpPr>
            <a:cxnSpLocks noChangeShapeType="1"/>
          </p:cNvCxnSpPr>
          <p:nvPr/>
        </p:nvCxnSpPr>
        <p:spPr bwMode="auto">
          <a:xfrm rot="5400000" flipH="1" flipV="1">
            <a:off x="5824274" y="1884098"/>
            <a:ext cx="604837" cy="211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05" name="Straight Arrow Connector 11"/>
          <p:cNvCxnSpPr>
            <a:cxnSpLocks noChangeShapeType="1"/>
          </p:cNvCxnSpPr>
          <p:nvPr/>
        </p:nvCxnSpPr>
        <p:spPr bwMode="auto">
          <a:xfrm>
            <a:off x="5374218" y="2317750"/>
            <a:ext cx="732367"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29706" name="TextBox 12"/>
          <p:cNvSpPr txBox="1">
            <a:spLocks noChangeArrowheads="1"/>
          </p:cNvSpPr>
          <p:nvPr/>
        </p:nvSpPr>
        <p:spPr bwMode="auto">
          <a:xfrm>
            <a:off x="5374218" y="2344739"/>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sp>
        <p:nvSpPr>
          <p:cNvPr id="29707" name="TextBox 19"/>
          <p:cNvSpPr txBox="1">
            <a:spLocks noChangeArrowheads="1"/>
          </p:cNvSpPr>
          <p:nvPr/>
        </p:nvSpPr>
        <p:spPr bwMode="auto">
          <a:xfrm>
            <a:off x="4821767" y="1530351"/>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29708" name="TextBox 20"/>
          <p:cNvSpPr txBox="1">
            <a:spLocks noChangeArrowheads="1"/>
          </p:cNvSpPr>
          <p:nvPr/>
        </p:nvSpPr>
        <p:spPr bwMode="auto">
          <a:xfrm>
            <a:off x="5558367" y="1528764"/>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22" name="Rectangle 21"/>
          <p:cNvSpPr/>
          <p:nvPr/>
        </p:nvSpPr>
        <p:spPr bwMode="auto">
          <a:xfrm>
            <a:off x="4667251" y="3178175"/>
            <a:ext cx="2029883" cy="1236663"/>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29710" name="Straight Arrow Connector 22"/>
          <p:cNvCxnSpPr>
            <a:cxnSpLocks noChangeShapeType="1"/>
          </p:cNvCxnSpPr>
          <p:nvPr/>
        </p:nvCxnSpPr>
        <p:spPr bwMode="auto">
          <a:xfrm>
            <a:off x="5029201" y="3913189"/>
            <a:ext cx="1392767"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1" name="Straight Arrow Connector 23"/>
          <p:cNvCxnSpPr>
            <a:cxnSpLocks noChangeShapeType="1"/>
          </p:cNvCxnSpPr>
          <p:nvPr/>
        </p:nvCxnSpPr>
        <p:spPr bwMode="auto">
          <a:xfrm rot="5400000" flipH="1" flipV="1">
            <a:off x="5067830" y="3623205"/>
            <a:ext cx="606425" cy="2116"/>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2" name="Straight Arrow Connector 24"/>
          <p:cNvCxnSpPr>
            <a:cxnSpLocks noChangeShapeType="1"/>
          </p:cNvCxnSpPr>
          <p:nvPr/>
        </p:nvCxnSpPr>
        <p:spPr bwMode="auto">
          <a:xfrm rot="5400000" flipH="1" flipV="1">
            <a:off x="5822158" y="3608124"/>
            <a:ext cx="604837" cy="2116"/>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3" name="Straight Arrow Connector 25"/>
          <p:cNvCxnSpPr>
            <a:cxnSpLocks noChangeShapeType="1"/>
          </p:cNvCxnSpPr>
          <p:nvPr/>
        </p:nvCxnSpPr>
        <p:spPr bwMode="auto">
          <a:xfrm>
            <a:off x="5372101" y="4041775"/>
            <a:ext cx="732367"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29714" name="TextBox 26"/>
          <p:cNvSpPr txBox="1">
            <a:spLocks noChangeArrowheads="1"/>
          </p:cNvSpPr>
          <p:nvPr/>
        </p:nvSpPr>
        <p:spPr bwMode="auto">
          <a:xfrm>
            <a:off x="5372101" y="4067176"/>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sp>
        <p:nvSpPr>
          <p:cNvPr id="29715" name="TextBox 27"/>
          <p:cNvSpPr txBox="1">
            <a:spLocks noChangeArrowheads="1"/>
          </p:cNvSpPr>
          <p:nvPr/>
        </p:nvSpPr>
        <p:spPr bwMode="auto">
          <a:xfrm>
            <a:off x="4819651" y="3254376"/>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29716" name="TextBox 28"/>
          <p:cNvSpPr txBox="1">
            <a:spLocks noChangeArrowheads="1"/>
          </p:cNvSpPr>
          <p:nvPr/>
        </p:nvSpPr>
        <p:spPr bwMode="auto">
          <a:xfrm>
            <a:off x="5554134" y="3251201"/>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30" name="Rectangle 29"/>
          <p:cNvSpPr/>
          <p:nvPr/>
        </p:nvSpPr>
        <p:spPr bwMode="auto">
          <a:xfrm>
            <a:off x="4665134" y="4876801"/>
            <a:ext cx="2029884" cy="1236663"/>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29718" name="Straight Arrow Connector 30"/>
          <p:cNvCxnSpPr>
            <a:cxnSpLocks noChangeShapeType="1"/>
          </p:cNvCxnSpPr>
          <p:nvPr/>
        </p:nvCxnSpPr>
        <p:spPr bwMode="auto">
          <a:xfrm>
            <a:off x="5024967" y="5610226"/>
            <a:ext cx="1413933" cy="47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9" name="Straight Arrow Connector 31"/>
          <p:cNvCxnSpPr>
            <a:cxnSpLocks noChangeShapeType="1"/>
          </p:cNvCxnSpPr>
          <p:nvPr/>
        </p:nvCxnSpPr>
        <p:spPr bwMode="auto">
          <a:xfrm rot="5400000" flipH="1" flipV="1">
            <a:off x="5066506" y="5321036"/>
            <a:ext cx="604838" cy="211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0" name="Straight Arrow Connector 32"/>
          <p:cNvCxnSpPr>
            <a:cxnSpLocks noChangeShapeType="1"/>
          </p:cNvCxnSpPr>
          <p:nvPr/>
        </p:nvCxnSpPr>
        <p:spPr bwMode="auto">
          <a:xfrm rot="5400000" flipH="1" flipV="1">
            <a:off x="5819246" y="5305955"/>
            <a:ext cx="606425" cy="2117"/>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1" name="Straight Arrow Connector 33"/>
          <p:cNvCxnSpPr>
            <a:cxnSpLocks noChangeShapeType="1"/>
          </p:cNvCxnSpPr>
          <p:nvPr/>
        </p:nvCxnSpPr>
        <p:spPr bwMode="auto">
          <a:xfrm>
            <a:off x="5369985" y="5740400"/>
            <a:ext cx="730249"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29722" name="TextBox 34"/>
          <p:cNvSpPr txBox="1">
            <a:spLocks noChangeArrowheads="1"/>
          </p:cNvSpPr>
          <p:nvPr/>
        </p:nvSpPr>
        <p:spPr bwMode="auto">
          <a:xfrm>
            <a:off x="5369985" y="5765801"/>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sp>
        <p:nvSpPr>
          <p:cNvPr id="29723" name="TextBox 35"/>
          <p:cNvSpPr txBox="1">
            <a:spLocks noChangeArrowheads="1"/>
          </p:cNvSpPr>
          <p:nvPr/>
        </p:nvSpPr>
        <p:spPr bwMode="auto">
          <a:xfrm>
            <a:off x="4817534" y="4951413"/>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29724" name="TextBox 36"/>
          <p:cNvSpPr txBox="1">
            <a:spLocks noChangeArrowheads="1"/>
          </p:cNvSpPr>
          <p:nvPr/>
        </p:nvSpPr>
        <p:spPr bwMode="auto">
          <a:xfrm>
            <a:off x="5552017" y="4949826"/>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39" name="Straight Arrow Connector 38"/>
          <p:cNvCxnSpPr>
            <a:cxnSpLocks noChangeShapeType="1"/>
          </p:cNvCxnSpPr>
          <p:nvPr/>
        </p:nvCxnSpPr>
        <p:spPr bwMode="auto">
          <a:xfrm>
            <a:off x="1202268" y="2201864"/>
            <a:ext cx="211243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 name="Straight Arrow Connector 40"/>
          <p:cNvCxnSpPr>
            <a:cxnSpLocks noChangeShapeType="1"/>
          </p:cNvCxnSpPr>
          <p:nvPr/>
        </p:nvCxnSpPr>
        <p:spPr bwMode="auto">
          <a:xfrm rot="5400000" flipH="1" flipV="1">
            <a:off x="866247" y="2021418"/>
            <a:ext cx="669925"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4" name="Straight Connector 43"/>
          <p:cNvCxnSpPr>
            <a:cxnSpLocks noChangeShapeType="1"/>
          </p:cNvCxnSpPr>
          <p:nvPr/>
        </p:nvCxnSpPr>
        <p:spPr bwMode="auto">
          <a:xfrm>
            <a:off x="1202267" y="1879600"/>
            <a:ext cx="1905000" cy="1588"/>
          </a:xfrm>
          <a:prstGeom prst="line">
            <a:avLst/>
          </a:prstGeom>
          <a:noFill/>
          <a:ln w="25400" algn="ctr">
            <a:solidFill>
              <a:schemeClr val="tx2"/>
            </a:solidFill>
            <a:round/>
            <a:headEnd/>
            <a:tailEnd/>
          </a:ln>
          <a:extLst>
            <a:ext uri="{909E8E84-426E-40DD-AFC4-6F175D3DCCD1}">
              <a14:hiddenFill xmlns:a14="http://schemas.microsoft.com/office/drawing/2010/main">
                <a:noFill/>
              </a14:hiddenFill>
            </a:ext>
          </a:extLst>
        </p:spPr>
      </p:cxnSp>
      <p:sp>
        <p:nvSpPr>
          <p:cNvPr id="45" name="TextBox 44"/>
          <p:cNvSpPr txBox="1">
            <a:spLocks noChangeArrowheads="1"/>
          </p:cNvSpPr>
          <p:nvPr/>
        </p:nvSpPr>
        <p:spPr bwMode="auto">
          <a:xfrm>
            <a:off x="853018" y="1747839"/>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72" name="Straight Arrow Connector 71"/>
          <p:cNvCxnSpPr>
            <a:cxnSpLocks noChangeShapeType="1"/>
          </p:cNvCxnSpPr>
          <p:nvPr/>
        </p:nvCxnSpPr>
        <p:spPr bwMode="auto">
          <a:xfrm>
            <a:off x="8597901" y="2339975"/>
            <a:ext cx="2112433"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3" name="Straight Arrow Connector 72"/>
          <p:cNvCxnSpPr>
            <a:cxnSpLocks noChangeShapeType="1"/>
          </p:cNvCxnSpPr>
          <p:nvPr/>
        </p:nvCxnSpPr>
        <p:spPr bwMode="auto">
          <a:xfrm rot="16200000" flipV="1">
            <a:off x="8194147" y="2026180"/>
            <a:ext cx="796925" cy="1481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4" name="Straight Connector 73"/>
          <p:cNvCxnSpPr>
            <a:cxnSpLocks noChangeShapeType="1"/>
          </p:cNvCxnSpPr>
          <p:nvPr/>
        </p:nvCxnSpPr>
        <p:spPr bwMode="auto">
          <a:xfrm>
            <a:off x="8597900" y="2159000"/>
            <a:ext cx="730251" cy="1588"/>
          </a:xfrm>
          <a:prstGeom prst="line">
            <a:avLst/>
          </a:prstGeom>
          <a:noFill/>
          <a:ln w="25400" algn="ctr">
            <a:solidFill>
              <a:schemeClr val="tx2"/>
            </a:solidFill>
            <a:round/>
            <a:headEnd/>
            <a:tailEnd/>
          </a:ln>
          <a:extLst>
            <a:ext uri="{909E8E84-426E-40DD-AFC4-6F175D3DCCD1}">
              <a14:hiddenFill xmlns:a14="http://schemas.microsoft.com/office/drawing/2010/main">
                <a:noFill/>
              </a14:hiddenFill>
            </a:ext>
          </a:extLst>
        </p:spPr>
      </p:cxnSp>
      <p:sp>
        <p:nvSpPr>
          <p:cNvPr id="75" name="TextBox 74"/>
          <p:cNvSpPr txBox="1">
            <a:spLocks noChangeArrowheads="1"/>
          </p:cNvSpPr>
          <p:nvPr/>
        </p:nvSpPr>
        <p:spPr bwMode="auto">
          <a:xfrm>
            <a:off x="8060267" y="2000251"/>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76" name="Straight Arrow Connector 75"/>
          <p:cNvCxnSpPr>
            <a:cxnSpLocks noChangeShapeType="1"/>
          </p:cNvCxnSpPr>
          <p:nvPr/>
        </p:nvCxnSpPr>
        <p:spPr bwMode="auto">
          <a:xfrm rot="16200000" flipV="1">
            <a:off x="9160669" y="1987816"/>
            <a:ext cx="309563" cy="16933"/>
          </a:xfrm>
          <a:prstGeom prst="straightConnector1">
            <a:avLst/>
          </a:prstGeom>
          <a:noFill/>
          <a:ln w="25400" algn="ctr">
            <a:solidFill>
              <a:schemeClr val="tx2"/>
            </a:solidFill>
            <a:prstDash val="sysDash"/>
            <a:round/>
            <a:headEnd type="none" w="sm" len="sm"/>
            <a:tailEnd type="none" w="sm" len="sm"/>
          </a:ln>
          <a:extLst>
            <a:ext uri="{909E8E84-426E-40DD-AFC4-6F175D3DCCD1}">
              <a14:hiddenFill xmlns:a14="http://schemas.microsoft.com/office/drawing/2010/main">
                <a:noFill/>
              </a14:hiddenFill>
            </a:ext>
          </a:extLst>
        </p:spPr>
      </p:cxnSp>
      <p:cxnSp>
        <p:nvCxnSpPr>
          <p:cNvPr id="79" name="Straight Connector 78"/>
          <p:cNvCxnSpPr>
            <a:cxnSpLocks noChangeShapeType="1"/>
          </p:cNvCxnSpPr>
          <p:nvPr/>
        </p:nvCxnSpPr>
        <p:spPr bwMode="auto">
          <a:xfrm>
            <a:off x="9290051" y="1879600"/>
            <a:ext cx="1407583" cy="1588"/>
          </a:xfrm>
          <a:prstGeom prst="line">
            <a:avLst/>
          </a:prstGeom>
          <a:noFill/>
          <a:ln w="25400" algn="ctr">
            <a:solidFill>
              <a:schemeClr val="tx2"/>
            </a:solidFill>
            <a:round/>
            <a:headEnd/>
            <a:tailEnd/>
          </a:ln>
          <a:extLst>
            <a:ext uri="{909E8E84-426E-40DD-AFC4-6F175D3DCCD1}">
              <a14:hiddenFill xmlns:a14="http://schemas.microsoft.com/office/drawing/2010/main">
                <a:noFill/>
              </a14:hiddenFill>
            </a:ext>
          </a:extLst>
        </p:spPr>
      </p:cxnSp>
      <p:cxnSp>
        <p:nvCxnSpPr>
          <p:cNvPr id="92" name="Straight Arrow Connector 91"/>
          <p:cNvCxnSpPr>
            <a:cxnSpLocks noChangeShapeType="1"/>
          </p:cNvCxnSpPr>
          <p:nvPr/>
        </p:nvCxnSpPr>
        <p:spPr bwMode="auto">
          <a:xfrm>
            <a:off x="8564033" y="1863725"/>
            <a:ext cx="730251" cy="1588"/>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95" name="TextBox 94"/>
          <p:cNvSpPr txBox="1">
            <a:spLocks noChangeArrowheads="1"/>
          </p:cNvSpPr>
          <p:nvPr/>
        </p:nvSpPr>
        <p:spPr bwMode="auto">
          <a:xfrm>
            <a:off x="8227485" y="1727201"/>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grpSp>
        <p:nvGrpSpPr>
          <p:cNvPr id="3" name="Group 105"/>
          <p:cNvGrpSpPr>
            <a:grpSpLocks/>
          </p:cNvGrpSpPr>
          <p:nvPr/>
        </p:nvGrpSpPr>
        <p:grpSpPr bwMode="auto">
          <a:xfrm>
            <a:off x="1193801" y="3375025"/>
            <a:ext cx="2275417" cy="717550"/>
            <a:chOff x="6910567" y="4760913"/>
            <a:chExt cx="1407421" cy="812800"/>
          </a:xfrm>
        </p:grpSpPr>
        <p:sp>
          <p:nvSpPr>
            <p:cNvPr id="29791" name="Freeform 29"/>
            <p:cNvSpPr>
              <a:spLocks/>
            </p:cNvSpPr>
            <p:nvPr/>
          </p:nvSpPr>
          <p:spPr bwMode="auto">
            <a:xfrm>
              <a:off x="6910567" y="4760913"/>
              <a:ext cx="353193" cy="810423"/>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2" name="Freeform 30"/>
            <p:cNvSpPr>
              <a:spLocks/>
            </p:cNvSpPr>
            <p:nvPr/>
          </p:nvSpPr>
          <p:spPr bwMode="auto">
            <a:xfrm>
              <a:off x="7263760" y="4760913"/>
              <a:ext cx="347842" cy="808047"/>
            </a:xfrm>
            <a:custGeom>
              <a:avLst/>
              <a:gdLst>
                <a:gd name="T0" fmla="*/ 2147483647 w 390"/>
                <a:gd name="T1" fmla="*/ 2147483647 h 2040"/>
                <a:gd name="T2" fmla="*/ 2147483647 w 390"/>
                <a:gd name="T3" fmla="*/ 2147483647 h 2040"/>
                <a:gd name="T4" fmla="*/ 2147483647 w 390"/>
                <a:gd name="T5" fmla="*/ 2147483647 h 2040"/>
                <a:gd name="T6" fmla="*/ 2147483647 w 390"/>
                <a:gd name="T7" fmla="*/ 2147483647 h 2040"/>
                <a:gd name="T8" fmla="*/ 2147483647 w 390"/>
                <a:gd name="T9" fmla="*/ 2147483647 h 2040"/>
                <a:gd name="T10" fmla="*/ 2147483647 w 390"/>
                <a:gd name="T11" fmla="*/ 2147483647 h 2040"/>
                <a:gd name="T12" fmla="*/ 2147483647 w 390"/>
                <a:gd name="T13" fmla="*/ 2147483647 h 2040"/>
                <a:gd name="T14" fmla="*/ 2147483647 w 390"/>
                <a:gd name="T15" fmla="*/ 2147483647 h 2040"/>
                <a:gd name="T16" fmla="*/ 2147483647 w 390"/>
                <a:gd name="T17" fmla="*/ 2147483647 h 2040"/>
                <a:gd name="T18" fmla="*/ 2147483647 w 390"/>
                <a:gd name="T19" fmla="*/ 2147483647 h 2040"/>
                <a:gd name="T20" fmla="*/ 2147483647 w 390"/>
                <a:gd name="T21" fmla="*/ 2147483647 h 2040"/>
                <a:gd name="T22" fmla="*/ 2147483647 w 390"/>
                <a:gd name="T23" fmla="*/ 2147483647 h 2040"/>
                <a:gd name="T24" fmla="*/ 2147483647 w 390"/>
                <a:gd name="T25" fmla="*/ 2147483647 h 2040"/>
                <a:gd name="T26" fmla="*/ 2147483647 w 390"/>
                <a:gd name="T27" fmla="*/ 2147483647 h 2040"/>
                <a:gd name="T28" fmla="*/ 2147483647 w 390"/>
                <a:gd name="T29" fmla="*/ 2147483647 h 2040"/>
                <a:gd name="T30" fmla="*/ 2147483647 w 390"/>
                <a:gd name="T31" fmla="*/ 2147483647 h 2040"/>
                <a:gd name="T32" fmla="*/ 2147483647 w 390"/>
                <a:gd name="T33" fmla="*/ 2147483647 h 2040"/>
                <a:gd name="T34" fmla="*/ 2147483647 w 390"/>
                <a:gd name="T35" fmla="*/ 2147483647 h 2040"/>
                <a:gd name="T36" fmla="*/ 2147483647 w 390"/>
                <a:gd name="T37" fmla="*/ 2147483647 h 2040"/>
                <a:gd name="T38" fmla="*/ 2147483647 w 390"/>
                <a:gd name="T39" fmla="*/ 2147483647 h 2040"/>
                <a:gd name="T40" fmla="*/ 2147483647 w 390"/>
                <a:gd name="T41" fmla="*/ 2147483647 h 2040"/>
                <a:gd name="T42" fmla="*/ 2147483647 w 390"/>
                <a:gd name="T43" fmla="*/ 2147483647 h 2040"/>
                <a:gd name="T44" fmla="*/ 2147483647 w 390"/>
                <a:gd name="T45" fmla="*/ 2147483647 h 2040"/>
                <a:gd name="T46" fmla="*/ 2147483647 w 390"/>
                <a:gd name="T47" fmla="*/ 2147483647 h 2040"/>
                <a:gd name="T48" fmla="*/ 2147483647 w 390"/>
                <a:gd name="T49" fmla="*/ 2147483647 h 2040"/>
                <a:gd name="T50" fmla="*/ 2147483647 w 390"/>
                <a:gd name="T51" fmla="*/ 2147483647 h 2040"/>
                <a:gd name="T52" fmla="*/ 2147483647 w 390"/>
                <a:gd name="T53" fmla="*/ 2147483647 h 2040"/>
                <a:gd name="T54" fmla="*/ 2147483647 w 390"/>
                <a:gd name="T55" fmla="*/ 0 h 2040"/>
                <a:gd name="T56" fmla="*/ 2147483647 w 390"/>
                <a:gd name="T57" fmla="*/ 2147483647 h 2040"/>
                <a:gd name="T58" fmla="*/ 2147483647 w 390"/>
                <a:gd name="T59" fmla="*/ 2147483647 h 2040"/>
                <a:gd name="T60" fmla="*/ 2147483647 w 390"/>
                <a:gd name="T61" fmla="*/ 2147483647 h 2040"/>
                <a:gd name="T62" fmla="*/ 2147483647 w 390"/>
                <a:gd name="T63" fmla="*/ 2147483647 h 2040"/>
                <a:gd name="T64" fmla="*/ 2147483647 w 390"/>
                <a:gd name="T65" fmla="*/ 2147483647 h 2040"/>
                <a:gd name="T66" fmla="*/ 2147483647 w 390"/>
                <a:gd name="T67" fmla="*/ 2147483647 h 2040"/>
                <a:gd name="T68" fmla="*/ 2147483647 w 390"/>
                <a:gd name="T69" fmla="*/ 2147483647 h 2040"/>
                <a:gd name="T70" fmla="*/ 2147483647 w 390"/>
                <a:gd name="T71" fmla="*/ 2147483647 h 2040"/>
                <a:gd name="T72" fmla="*/ 2147483647 w 390"/>
                <a:gd name="T73" fmla="*/ 2147483647 h 2040"/>
                <a:gd name="T74" fmla="*/ 2147483647 w 390"/>
                <a:gd name="T75" fmla="*/ 2147483647 h 2040"/>
                <a:gd name="T76" fmla="*/ 2147483647 w 390"/>
                <a:gd name="T77" fmla="*/ 2147483647 h 2040"/>
                <a:gd name="T78" fmla="*/ 2147483647 w 390"/>
                <a:gd name="T79" fmla="*/ 2147483647 h 2040"/>
                <a:gd name="T80" fmla="*/ 2147483647 w 390"/>
                <a:gd name="T81" fmla="*/ 2147483647 h 2040"/>
                <a:gd name="T82" fmla="*/ 2147483647 w 390"/>
                <a:gd name="T83" fmla="*/ 2147483647 h 20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40"/>
                <a:gd name="T128" fmla="*/ 390 w 390"/>
                <a:gd name="T129" fmla="*/ 2040 h 20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40">
                  <a:moveTo>
                    <a:pt x="0" y="2040"/>
                  </a:moveTo>
                  <a:lnTo>
                    <a:pt x="6" y="2034"/>
                  </a:lnTo>
                  <a:lnTo>
                    <a:pt x="6" y="2028"/>
                  </a:lnTo>
                  <a:lnTo>
                    <a:pt x="12" y="2022"/>
                  </a:lnTo>
                  <a:lnTo>
                    <a:pt x="12" y="2016"/>
                  </a:lnTo>
                  <a:lnTo>
                    <a:pt x="18" y="2010"/>
                  </a:lnTo>
                  <a:lnTo>
                    <a:pt x="18" y="1986"/>
                  </a:lnTo>
                  <a:lnTo>
                    <a:pt x="24" y="1974"/>
                  </a:lnTo>
                  <a:lnTo>
                    <a:pt x="24" y="1962"/>
                  </a:lnTo>
                  <a:lnTo>
                    <a:pt x="30" y="1950"/>
                  </a:lnTo>
                  <a:lnTo>
                    <a:pt x="30" y="1938"/>
                  </a:lnTo>
                  <a:lnTo>
                    <a:pt x="36" y="1920"/>
                  </a:lnTo>
                  <a:lnTo>
                    <a:pt x="36" y="1908"/>
                  </a:lnTo>
                  <a:lnTo>
                    <a:pt x="42" y="1890"/>
                  </a:lnTo>
                  <a:lnTo>
                    <a:pt x="42" y="1854"/>
                  </a:lnTo>
                  <a:lnTo>
                    <a:pt x="48" y="1836"/>
                  </a:lnTo>
                  <a:lnTo>
                    <a:pt x="48" y="1812"/>
                  </a:lnTo>
                  <a:lnTo>
                    <a:pt x="54" y="1794"/>
                  </a:lnTo>
                  <a:lnTo>
                    <a:pt x="54" y="1770"/>
                  </a:lnTo>
                  <a:lnTo>
                    <a:pt x="60" y="1746"/>
                  </a:lnTo>
                  <a:lnTo>
                    <a:pt x="60" y="1704"/>
                  </a:lnTo>
                  <a:lnTo>
                    <a:pt x="66" y="1674"/>
                  </a:lnTo>
                  <a:lnTo>
                    <a:pt x="66" y="1650"/>
                  </a:lnTo>
                  <a:lnTo>
                    <a:pt x="72" y="1626"/>
                  </a:lnTo>
                  <a:lnTo>
                    <a:pt x="72" y="1602"/>
                  </a:lnTo>
                  <a:lnTo>
                    <a:pt x="78" y="1572"/>
                  </a:lnTo>
                  <a:lnTo>
                    <a:pt x="78" y="1518"/>
                  </a:lnTo>
                  <a:lnTo>
                    <a:pt x="84" y="1488"/>
                  </a:lnTo>
                  <a:lnTo>
                    <a:pt x="84" y="1458"/>
                  </a:lnTo>
                  <a:lnTo>
                    <a:pt x="90" y="1428"/>
                  </a:lnTo>
                  <a:lnTo>
                    <a:pt x="90" y="1398"/>
                  </a:lnTo>
                  <a:lnTo>
                    <a:pt x="96" y="1368"/>
                  </a:lnTo>
                  <a:lnTo>
                    <a:pt x="96" y="1308"/>
                  </a:lnTo>
                  <a:lnTo>
                    <a:pt x="102" y="1278"/>
                  </a:lnTo>
                  <a:lnTo>
                    <a:pt x="102" y="1248"/>
                  </a:lnTo>
                  <a:lnTo>
                    <a:pt x="108" y="1218"/>
                  </a:lnTo>
                  <a:lnTo>
                    <a:pt x="108" y="1182"/>
                  </a:lnTo>
                  <a:lnTo>
                    <a:pt x="114" y="1152"/>
                  </a:lnTo>
                  <a:lnTo>
                    <a:pt x="114" y="1122"/>
                  </a:lnTo>
                  <a:lnTo>
                    <a:pt x="120" y="1086"/>
                  </a:lnTo>
                  <a:lnTo>
                    <a:pt x="120" y="1026"/>
                  </a:lnTo>
                  <a:lnTo>
                    <a:pt x="126" y="990"/>
                  </a:lnTo>
                  <a:lnTo>
                    <a:pt x="126" y="960"/>
                  </a:lnTo>
                  <a:lnTo>
                    <a:pt x="132" y="924"/>
                  </a:lnTo>
                  <a:lnTo>
                    <a:pt x="132" y="894"/>
                  </a:lnTo>
                  <a:lnTo>
                    <a:pt x="138" y="864"/>
                  </a:lnTo>
                  <a:lnTo>
                    <a:pt x="138" y="798"/>
                  </a:lnTo>
                  <a:lnTo>
                    <a:pt x="144" y="768"/>
                  </a:lnTo>
                  <a:lnTo>
                    <a:pt x="144" y="738"/>
                  </a:lnTo>
                  <a:lnTo>
                    <a:pt x="150" y="708"/>
                  </a:lnTo>
                  <a:lnTo>
                    <a:pt x="150" y="678"/>
                  </a:lnTo>
                  <a:lnTo>
                    <a:pt x="156" y="648"/>
                  </a:lnTo>
                  <a:lnTo>
                    <a:pt x="156" y="588"/>
                  </a:lnTo>
                  <a:lnTo>
                    <a:pt x="162" y="558"/>
                  </a:lnTo>
                  <a:lnTo>
                    <a:pt x="162" y="528"/>
                  </a:lnTo>
                  <a:lnTo>
                    <a:pt x="168" y="498"/>
                  </a:lnTo>
                  <a:lnTo>
                    <a:pt x="168" y="474"/>
                  </a:lnTo>
                  <a:lnTo>
                    <a:pt x="174" y="444"/>
                  </a:lnTo>
                  <a:lnTo>
                    <a:pt x="174" y="420"/>
                  </a:lnTo>
                  <a:lnTo>
                    <a:pt x="180" y="396"/>
                  </a:lnTo>
                  <a:lnTo>
                    <a:pt x="180" y="342"/>
                  </a:lnTo>
                  <a:lnTo>
                    <a:pt x="186" y="318"/>
                  </a:lnTo>
                  <a:lnTo>
                    <a:pt x="186" y="300"/>
                  </a:lnTo>
                  <a:lnTo>
                    <a:pt x="192" y="276"/>
                  </a:lnTo>
                  <a:lnTo>
                    <a:pt x="192" y="252"/>
                  </a:lnTo>
                  <a:lnTo>
                    <a:pt x="198" y="234"/>
                  </a:lnTo>
                  <a:lnTo>
                    <a:pt x="198" y="192"/>
                  </a:lnTo>
                  <a:lnTo>
                    <a:pt x="204" y="174"/>
                  </a:lnTo>
                  <a:lnTo>
                    <a:pt x="204" y="156"/>
                  </a:lnTo>
                  <a:lnTo>
                    <a:pt x="210" y="138"/>
                  </a:lnTo>
                  <a:lnTo>
                    <a:pt x="210" y="126"/>
                  </a:lnTo>
                  <a:lnTo>
                    <a:pt x="216" y="108"/>
                  </a:lnTo>
                  <a:lnTo>
                    <a:pt x="216" y="84"/>
                  </a:lnTo>
                  <a:lnTo>
                    <a:pt x="222" y="72"/>
                  </a:lnTo>
                  <a:lnTo>
                    <a:pt x="222" y="60"/>
                  </a:lnTo>
                  <a:lnTo>
                    <a:pt x="228" y="48"/>
                  </a:lnTo>
                  <a:lnTo>
                    <a:pt x="228" y="36"/>
                  </a:lnTo>
                  <a:lnTo>
                    <a:pt x="234" y="30"/>
                  </a:lnTo>
                  <a:lnTo>
                    <a:pt x="234" y="18"/>
                  </a:lnTo>
                  <a:lnTo>
                    <a:pt x="240" y="12"/>
                  </a:lnTo>
                  <a:lnTo>
                    <a:pt x="240" y="6"/>
                  </a:lnTo>
                  <a:lnTo>
                    <a:pt x="246" y="0"/>
                  </a:lnTo>
                  <a:lnTo>
                    <a:pt x="252" y="0"/>
                  </a:lnTo>
                  <a:lnTo>
                    <a:pt x="258" y="0"/>
                  </a:lnTo>
                  <a:lnTo>
                    <a:pt x="264" y="6"/>
                  </a:lnTo>
                  <a:lnTo>
                    <a:pt x="264" y="12"/>
                  </a:lnTo>
                  <a:lnTo>
                    <a:pt x="270" y="18"/>
                  </a:lnTo>
                  <a:lnTo>
                    <a:pt x="270" y="24"/>
                  </a:lnTo>
                  <a:lnTo>
                    <a:pt x="276" y="30"/>
                  </a:lnTo>
                  <a:lnTo>
                    <a:pt x="276" y="48"/>
                  </a:lnTo>
                  <a:lnTo>
                    <a:pt x="282" y="60"/>
                  </a:lnTo>
                  <a:lnTo>
                    <a:pt x="282" y="72"/>
                  </a:lnTo>
                  <a:lnTo>
                    <a:pt x="288" y="84"/>
                  </a:lnTo>
                  <a:lnTo>
                    <a:pt x="288" y="96"/>
                  </a:lnTo>
                  <a:lnTo>
                    <a:pt x="294" y="108"/>
                  </a:lnTo>
                  <a:lnTo>
                    <a:pt x="294" y="138"/>
                  </a:lnTo>
                  <a:lnTo>
                    <a:pt x="300" y="156"/>
                  </a:lnTo>
                  <a:lnTo>
                    <a:pt x="300" y="174"/>
                  </a:lnTo>
                  <a:lnTo>
                    <a:pt x="306" y="192"/>
                  </a:lnTo>
                  <a:lnTo>
                    <a:pt x="306" y="210"/>
                  </a:lnTo>
                  <a:lnTo>
                    <a:pt x="312" y="234"/>
                  </a:lnTo>
                  <a:lnTo>
                    <a:pt x="312" y="252"/>
                  </a:lnTo>
                  <a:lnTo>
                    <a:pt x="318" y="276"/>
                  </a:lnTo>
                  <a:lnTo>
                    <a:pt x="318" y="318"/>
                  </a:lnTo>
                  <a:lnTo>
                    <a:pt x="324" y="342"/>
                  </a:lnTo>
                  <a:lnTo>
                    <a:pt x="324" y="372"/>
                  </a:lnTo>
                  <a:lnTo>
                    <a:pt x="330" y="396"/>
                  </a:lnTo>
                  <a:lnTo>
                    <a:pt x="330" y="420"/>
                  </a:lnTo>
                  <a:lnTo>
                    <a:pt x="336" y="444"/>
                  </a:lnTo>
                  <a:lnTo>
                    <a:pt x="336" y="498"/>
                  </a:lnTo>
                  <a:lnTo>
                    <a:pt x="342" y="528"/>
                  </a:lnTo>
                  <a:lnTo>
                    <a:pt x="342" y="558"/>
                  </a:lnTo>
                  <a:lnTo>
                    <a:pt x="348" y="588"/>
                  </a:lnTo>
                  <a:lnTo>
                    <a:pt x="348" y="618"/>
                  </a:lnTo>
                  <a:lnTo>
                    <a:pt x="354" y="648"/>
                  </a:lnTo>
                  <a:lnTo>
                    <a:pt x="354" y="708"/>
                  </a:lnTo>
                  <a:lnTo>
                    <a:pt x="360" y="738"/>
                  </a:lnTo>
                  <a:lnTo>
                    <a:pt x="360" y="768"/>
                  </a:lnTo>
                  <a:lnTo>
                    <a:pt x="366" y="798"/>
                  </a:lnTo>
                  <a:lnTo>
                    <a:pt x="366" y="828"/>
                  </a:lnTo>
                  <a:lnTo>
                    <a:pt x="372" y="864"/>
                  </a:lnTo>
                  <a:lnTo>
                    <a:pt x="372" y="924"/>
                  </a:lnTo>
                  <a:lnTo>
                    <a:pt x="378" y="960"/>
                  </a:lnTo>
                  <a:lnTo>
                    <a:pt x="378" y="990"/>
                  </a:lnTo>
                  <a:lnTo>
                    <a:pt x="384" y="1020"/>
                  </a:lnTo>
                  <a:lnTo>
                    <a:pt x="384" y="1056"/>
                  </a:lnTo>
                  <a:lnTo>
                    <a:pt x="390" y="1086"/>
                  </a:lnTo>
                  <a:lnTo>
                    <a:pt x="390" y="11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3" name="Freeform 31"/>
            <p:cNvSpPr>
              <a:spLocks/>
            </p:cNvSpPr>
            <p:nvPr/>
          </p:nvSpPr>
          <p:spPr bwMode="auto">
            <a:xfrm>
              <a:off x="7611602" y="4760913"/>
              <a:ext cx="358545" cy="810423"/>
            </a:xfrm>
            <a:custGeom>
              <a:avLst/>
              <a:gdLst>
                <a:gd name="T0" fmla="*/ 2147483647 w 402"/>
                <a:gd name="T1" fmla="*/ 2147483647 h 2046"/>
                <a:gd name="T2" fmla="*/ 2147483647 w 402"/>
                <a:gd name="T3" fmla="*/ 2147483647 h 2046"/>
                <a:gd name="T4" fmla="*/ 2147483647 w 402"/>
                <a:gd name="T5" fmla="*/ 2147483647 h 2046"/>
                <a:gd name="T6" fmla="*/ 2147483647 w 402"/>
                <a:gd name="T7" fmla="*/ 2147483647 h 2046"/>
                <a:gd name="T8" fmla="*/ 2147483647 w 402"/>
                <a:gd name="T9" fmla="*/ 2147483647 h 2046"/>
                <a:gd name="T10" fmla="*/ 2147483647 w 402"/>
                <a:gd name="T11" fmla="*/ 2147483647 h 2046"/>
                <a:gd name="T12" fmla="*/ 2147483647 w 402"/>
                <a:gd name="T13" fmla="*/ 2147483647 h 2046"/>
                <a:gd name="T14" fmla="*/ 2147483647 w 402"/>
                <a:gd name="T15" fmla="*/ 2147483647 h 2046"/>
                <a:gd name="T16" fmla="*/ 2147483647 w 402"/>
                <a:gd name="T17" fmla="*/ 2147483647 h 2046"/>
                <a:gd name="T18" fmla="*/ 2147483647 w 402"/>
                <a:gd name="T19" fmla="*/ 2147483647 h 2046"/>
                <a:gd name="T20" fmla="*/ 2147483647 w 402"/>
                <a:gd name="T21" fmla="*/ 2147483647 h 2046"/>
                <a:gd name="T22" fmla="*/ 2147483647 w 402"/>
                <a:gd name="T23" fmla="*/ 2147483647 h 2046"/>
                <a:gd name="T24" fmla="*/ 2147483647 w 402"/>
                <a:gd name="T25" fmla="*/ 2147483647 h 2046"/>
                <a:gd name="T26" fmla="*/ 2147483647 w 402"/>
                <a:gd name="T27" fmla="*/ 2147483647 h 2046"/>
                <a:gd name="T28" fmla="*/ 2147483647 w 402"/>
                <a:gd name="T29" fmla="*/ 2147483647 h 2046"/>
                <a:gd name="T30" fmla="*/ 2147483647 w 402"/>
                <a:gd name="T31" fmla="*/ 2147483647 h 2046"/>
                <a:gd name="T32" fmla="*/ 2147483647 w 402"/>
                <a:gd name="T33" fmla="*/ 2147483647 h 2046"/>
                <a:gd name="T34" fmla="*/ 2147483647 w 402"/>
                <a:gd name="T35" fmla="*/ 2147483647 h 2046"/>
                <a:gd name="T36" fmla="*/ 2147483647 w 402"/>
                <a:gd name="T37" fmla="*/ 2147483647 h 2046"/>
                <a:gd name="T38" fmla="*/ 2147483647 w 402"/>
                <a:gd name="T39" fmla="*/ 2147483647 h 2046"/>
                <a:gd name="T40" fmla="*/ 2147483647 w 402"/>
                <a:gd name="T41" fmla="*/ 2147483647 h 2046"/>
                <a:gd name="T42" fmla="*/ 2147483647 w 402"/>
                <a:gd name="T43" fmla="*/ 2147483647 h 2046"/>
                <a:gd name="T44" fmla="*/ 2147483647 w 402"/>
                <a:gd name="T45" fmla="*/ 2147483647 h 2046"/>
                <a:gd name="T46" fmla="*/ 2147483647 w 402"/>
                <a:gd name="T47" fmla="*/ 2147483647 h 2046"/>
                <a:gd name="T48" fmla="*/ 2147483647 w 402"/>
                <a:gd name="T49" fmla="*/ 2147483647 h 2046"/>
                <a:gd name="T50" fmla="*/ 2147483647 w 402"/>
                <a:gd name="T51" fmla="*/ 2147483647 h 2046"/>
                <a:gd name="T52" fmla="*/ 2147483647 w 402"/>
                <a:gd name="T53" fmla="*/ 2147483647 h 2046"/>
                <a:gd name="T54" fmla="*/ 2147483647 w 402"/>
                <a:gd name="T55" fmla="*/ 2147483647 h 2046"/>
                <a:gd name="T56" fmla="*/ 2147483647 w 402"/>
                <a:gd name="T57" fmla="*/ 2147483647 h 2046"/>
                <a:gd name="T58" fmla="*/ 2147483647 w 402"/>
                <a:gd name="T59" fmla="*/ 2147483647 h 2046"/>
                <a:gd name="T60" fmla="*/ 2147483647 w 402"/>
                <a:gd name="T61" fmla="*/ 2147483647 h 2046"/>
                <a:gd name="T62" fmla="*/ 2147483647 w 402"/>
                <a:gd name="T63" fmla="*/ 2147483647 h 2046"/>
                <a:gd name="T64" fmla="*/ 2147483647 w 402"/>
                <a:gd name="T65" fmla="*/ 2147483647 h 2046"/>
                <a:gd name="T66" fmla="*/ 2147483647 w 402"/>
                <a:gd name="T67" fmla="*/ 2147483647 h 2046"/>
                <a:gd name="T68" fmla="*/ 2147483647 w 402"/>
                <a:gd name="T69" fmla="*/ 2147483647 h 2046"/>
                <a:gd name="T70" fmla="*/ 2147483647 w 402"/>
                <a:gd name="T71" fmla="*/ 2147483647 h 2046"/>
                <a:gd name="T72" fmla="*/ 2147483647 w 402"/>
                <a:gd name="T73" fmla="*/ 2147483647 h 2046"/>
                <a:gd name="T74" fmla="*/ 2147483647 w 402"/>
                <a:gd name="T75" fmla="*/ 2147483647 h 2046"/>
                <a:gd name="T76" fmla="*/ 2147483647 w 402"/>
                <a:gd name="T77" fmla="*/ 2147483647 h 2046"/>
                <a:gd name="T78" fmla="*/ 2147483647 w 402"/>
                <a:gd name="T79" fmla="*/ 2147483647 h 2046"/>
                <a:gd name="T80" fmla="*/ 2147483647 w 402"/>
                <a:gd name="T81" fmla="*/ 0 h 2046"/>
                <a:gd name="T82" fmla="*/ 2147483647 w 402"/>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2"/>
                <a:gd name="T127" fmla="*/ 0 h 2046"/>
                <a:gd name="T128" fmla="*/ 402 w 402"/>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2" h="2046">
                  <a:moveTo>
                    <a:pt x="0" y="1122"/>
                  </a:moveTo>
                  <a:lnTo>
                    <a:pt x="6" y="1152"/>
                  </a:lnTo>
                  <a:lnTo>
                    <a:pt x="6" y="1218"/>
                  </a:lnTo>
                  <a:lnTo>
                    <a:pt x="12" y="1248"/>
                  </a:lnTo>
                  <a:lnTo>
                    <a:pt x="12" y="1278"/>
                  </a:lnTo>
                  <a:lnTo>
                    <a:pt x="18" y="1308"/>
                  </a:lnTo>
                  <a:lnTo>
                    <a:pt x="18" y="1338"/>
                  </a:lnTo>
                  <a:lnTo>
                    <a:pt x="24" y="1368"/>
                  </a:lnTo>
                  <a:lnTo>
                    <a:pt x="24" y="1428"/>
                  </a:lnTo>
                  <a:lnTo>
                    <a:pt x="30" y="1458"/>
                  </a:lnTo>
                  <a:lnTo>
                    <a:pt x="30" y="1488"/>
                  </a:lnTo>
                  <a:lnTo>
                    <a:pt x="36" y="1518"/>
                  </a:lnTo>
                  <a:lnTo>
                    <a:pt x="36" y="1548"/>
                  </a:lnTo>
                  <a:lnTo>
                    <a:pt x="42" y="1572"/>
                  </a:lnTo>
                  <a:lnTo>
                    <a:pt x="42" y="1626"/>
                  </a:lnTo>
                  <a:lnTo>
                    <a:pt x="48" y="1650"/>
                  </a:lnTo>
                  <a:lnTo>
                    <a:pt x="48" y="1674"/>
                  </a:lnTo>
                  <a:lnTo>
                    <a:pt x="54" y="1704"/>
                  </a:lnTo>
                  <a:lnTo>
                    <a:pt x="54" y="1728"/>
                  </a:lnTo>
                  <a:lnTo>
                    <a:pt x="60" y="1746"/>
                  </a:lnTo>
                  <a:lnTo>
                    <a:pt x="60" y="1770"/>
                  </a:lnTo>
                  <a:lnTo>
                    <a:pt x="66" y="1794"/>
                  </a:lnTo>
                  <a:lnTo>
                    <a:pt x="66" y="1836"/>
                  </a:lnTo>
                  <a:lnTo>
                    <a:pt x="72" y="1854"/>
                  </a:lnTo>
                  <a:lnTo>
                    <a:pt x="72" y="1872"/>
                  </a:lnTo>
                  <a:lnTo>
                    <a:pt x="78" y="1890"/>
                  </a:lnTo>
                  <a:lnTo>
                    <a:pt x="78" y="1908"/>
                  </a:lnTo>
                  <a:lnTo>
                    <a:pt x="84" y="1920"/>
                  </a:lnTo>
                  <a:lnTo>
                    <a:pt x="84" y="1950"/>
                  </a:lnTo>
                  <a:lnTo>
                    <a:pt x="90" y="1962"/>
                  </a:lnTo>
                  <a:lnTo>
                    <a:pt x="90" y="1974"/>
                  </a:lnTo>
                  <a:lnTo>
                    <a:pt x="96" y="1986"/>
                  </a:lnTo>
                  <a:lnTo>
                    <a:pt x="96" y="1998"/>
                  </a:lnTo>
                  <a:lnTo>
                    <a:pt x="102" y="2010"/>
                  </a:lnTo>
                  <a:lnTo>
                    <a:pt x="102" y="2022"/>
                  </a:lnTo>
                  <a:lnTo>
                    <a:pt x="108" y="2028"/>
                  </a:lnTo>
                  <a:lnTo>
                    <a:pt x="108" y="2034"/>
                  </a:lnTo>
                  <a:lnTo>
                    <a:pt x="120" y="2046"/>
                  </a:lnTo>
                  <a:lnTo>
                    <a:pt x="114" y="2046"/>
                  </a:lnTo>
                  <a:lnTo>
                    <a:pt x="120" y="2046"/>
                  </a:lnTo>
                  <a:lnTo>
                    <a:pt x="132" y="2046"/>
                  </a:lnTo>
                  <a:lnTo>
                    <a:pt x="132" y="2040"/>
                  </a:lnTo>
                  <a:lnTo>
                    <a:pt x="138" y="2034"/>
                  </a:lnTo>
                  <a:lnTo>
                    <a:pt x="138" y="2028"/>
                  </a:lnTo>
                  <a:lnTo>
                    <a:pt x="144" y="2022"/>
                  </a:lnTo>
                  <a:lnTo>
                    <a:pt x="144" y="2010"/>
                  </a:lnTo>
                  <a:lnTo>
                    <a:pt x="150" y="1998"/>
                  </a:lnTo>
                  <a:lnTo>
                    <a:pt x="150" y="1986"/>
                  </a:lnTo>
                  <a:lnTo>
                    <a:pt x="156" y="1974"/>
                  </a:lnTo>
                  <a:lnTo>
                    <a:pt x="156" y="1962"/>
                  </a:lnTo>
                  <a:lnTo>
                    <a:pt x="162" y="1950"/>
                  </a:lnTo>
                  <a:lnTo>
                    <a:pt x="162" y="1920"/>
                  </a:lnTo>
                  <a:lnTo>
                    <a:pt x="168" y="1908"/>
                  </a:lnTo>
                  <a:lnTo>
                    <a:pt x="168" y="1890"/>
                  </a:lnTo>
                  <a:lnTo>
                    <a:pt x="174" y="1872"/>
                  </a:lnTo>
                  <a:lnTo>
                    <a:pt x="174" y="1854"/>
                  </a:lnTo>
                  <a:lnTo>
                    <a:pt x="180" y="1836"/>
                  </a:lnTo>
                  <a:lnTo>
                    <a:pt x="180" y="1794"/>
                  </a:lnTo>
                  <a:lnTo>
                    <a:pt x="186" y="1770"/>
                  </a:lnTo>
                  <a:lnTo>
                    <a:pt x="186" y="1746"/>
                  </a:lnTo>
                  <a:lnTo>
                    <a:pt x="192" y="1728"/>
                  </a:lnTo>
                  <a:lnTo>
                    <a:pt x="192" y="1704"/>
                  </a:lnTo>
                  <a:lnTo>
                    <a:pt x="198" y="1674"/>
                  </a:lnTo>
                  <a:lnTo>
                    <a:pt x="198" y="1650"/>
                  </a:lnTo>
                  <a:lnTo>
                    <a:pt x="204" y="1626"/>
                  </a:lnTo>
                  <a:lnTo>
                    <a:pt x="204" y="1572"/>
                  </a:lnTo>
                  <a:lnTo>
                    <a:pt x="210" y="1548"/>
                  </a:lnTo>
                  <a:lnTo>
                    <a:pt x="210" y="1518"/>
                  </a:lnTo>
                  <a:lnTo>
                    <a:pt x="216" y="1488"/>
                  </a:lnTo>
                  <a:lnTo>
                    <a:pt x="216" y="1458"/>
                  </a:lnTo>
                  <a:lnTo>
                    <a:pt x="222" y="1428"/>
                  </a:lnTo>
                  <a:lnTo>
                    <a:pt x="222" y="1368"/>
                  </a:lnTo>
                  <a:lnTo>
                    <a:pt x="228" y="1338"/>
                  </a:lnTo>
                  <a:lnTo>
                    <a:pt x="228" y="1308"/>
                  </a:lnTo>
                  <a:lnTo>
                    <a:pt x="234" y="1278"/>
                  </a:lnTo>
                  <a:lnTo>
                    <a:pt x="234" y="1248"/>
                  </a:lnTo>
                  <a:lnTo>
                    <a:pt x="240" y="1218"/>
                  </a:lnTo>
                  <a:lnTo>
                    <a:pt x="240" y="1152"/>
                  </a:lnTo>
                  <a:lnTo>
                    <a:pt x="246" y="1122"/>
                  </a:lnTo>
                  <a:lnTo>
                    <a:pt x="246" y="1086"/>
                  </a:lnTo>
                  <a:lnTo>
                    <a:pt x="252" y="1056"/>
                  </a:lnTo>
                  <a:lnTo>
                    <a:pt x="252" y="1026"/>
                  </a:lnTo>
                  <a:lnTo>
                    <a:pt x="258" y="990"/>
                  </a:lnTo>
                  <a:lnTo>
                    <a:pt x="258" y="960"/>
                  </a:lnTo>
                  <a:lnTo>
                    <a:pt x="264" y="924"/>
                  </a:lnTo>
                  <a:lnTo>
                    <a:pt x="264" y="864"/>
                  </a:lnTo>
                  <a:lnTo>
                    <a:pt x="270" y="828"/>
                  </a:lnTo>
                  <a:lnTo>
                    <a:pt x="270" y="798"/>
                  </a:lnTo>
                  <a:lnTo>
                    <a:pt x="276" y="768"/>
                  </a:lnTo>
                  <a:lnTo>
                    <a:pt x="276" y="738"/>
                  </a:lnTo>
                  <a:lnTo>
                    <a:pt x="282" y="708"/>
                  </a:lnTo>
                  <a:lnTo>
                    <a:pt x="282" y="648"/>
                  </a:lnTo>
                  <a:lnTo>
                    <a:pt x="288" y="618"/>
                  </a:lnTo>
                  <a:lnTo>
                    <a:pt x="288" y="588"/>
                  </a:lnTo>
                  <a:lnTo>
                    <a:pt x="294" y="558"/>
                  </a:lnTo>
                  <a:lnTo>
                    <a:pt x="294" y="528"/>
                  </a:lnTo>
                  <a:lnTo>
                    <a:pt x="300" y="498"/>
                  </a:lnTo>
                  <a:lnTo>
                    <a:pt x="300" y="444"/>
                  </a:lnTo>
                  <a:lnTo>
                    <a:pt x="306" y="420"/>
                  </a:lnTo>
                  <a:lnTo>
                    <a:pt x="306" y="396"/>
                  </a:lnTo>
                  <a:lnTo>
                    <a:pt x="312" y="372"/>
                  </a:lnTo>
                  <a:lnTo>
                    <a:pt x="312" y="342"/>
                  </a:lnTo>
                  <a:lnTo>
                    <a:pt x="318" y="318"/>
                  </a:lnTo>
                  <a:lnTo>
                    <a:pt x="318" y="276"/>
                  </a:lnTo>
                  <a:lnTo>
                    <a:pt x="324" y="252"/>
                  </a:lnTo>
                  <a:lnTo>
                    <a:pt x="324" y="234"/>
                  </a:lnTo>
                  <a:lnTo>
                    <a:pt x="330" y="210"/>
                  </a:lnTo>
                  <a:lnTo>
                    <a:pt x="330" y="192"/>
                  </a:lnTo>
                  <a:lnTo>
                    <a:pt x="336" y="174"/>
                  </a:lnTo>
                  <a:lnTo>
                    <a:pt x="336" y="156"/>
                  </a:lnTo>
                  <a:lnTo>
                    <a:pt x="342" y="138"/>
                  </a:lnTo>
                  <a:lnTo>
                    <a:pt x="342" y="108"/>
                  </a:lnTo>
                  <a:lnTo>
                    <a:pt x="348" y="96"/>
                  </a:lnTo>
                  <a:lnTo>
                    <a:pt x="348" y="84"/>
                  </a:lnTo>
                  <a:lnTo>
                    <a:pt x="354" y="72"/>
                  </a:lnTo>
                  <a:lnTo>
                    <a:pt x="354" y="60"/>
                  </a:lnTo>
                  <a:lnTo>
                    <a:pt x="360" y="48"/>
                  </a:lnTo>
                  <a:lnTo>
                    <a:pt x="360" y="30"/>
                  </a:lnTo>
                  <a:lnTo>
                    <a:pt x="366" y="24"/>
                  </a:lnTo>
                  <a:lnTo>
                    <a:pt x="366" y="18"/>
                  </a:lnTo>
                  <a:lnTo>
                    <a:pt x="372" y="12"/>
                  </a:lnTo>
                  <a:lnTo>
                    <a:pt x="372" y="6"/>
                  </a:lnTo>
                  <a:lnTo>
                    <a:pt x="378" y="0"/>
                  </a:lnTo>
                  <a:lnTo>
                    <a:pt x="384" y="0"/>
                  </a:lnTo>
                  <a:lnTo>
                    <a:pt x="390" y="0"/>
                  </a:lnTo>
                  <a:lnTo>
                    <a:pt x="396" y="6"/>
                  </a:lnTo>
                  <a:lnTo>
                    <a:pt x="396" y="12"/>
                  </a:lnTo>
                  <a:lnTo>
                    <a:pt x="402" y="18"/>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4" name="Freeform 32"/>
            <p:cNvSpPr>
              <a:spLocks/>
            </p:cNvSpPr>
            <p:nvPr/>
          </p:nvSpPr>
          <p:spPr bwMode="auto">
            <a:xfrm>
              <a:off x="7970146" y="4768043"/>
              <a:ext cx="347842" cy="805670"/>
            </a:xfrm>
            <a:custGeom>
              <a:avLst/>
              <a:gdLst>
                <a:gd name="T0" fmla="*/ 2147483647 w 390"/>
                <a:gd name="T1" fmla="*/ 2147483647 h 2034"/>
                <a:gd name="T2" fmla="*/ 2147483647 w 390"/>
                <a:gd name="T3" fmla="*/ 2147483647 h 2034"/>
                <a:gd name="T4" fmla="*/ 2147483647 w 390"/>
                <a:gd name="T5" fmla="*/ 2147483647 h 2034"/>
                <a:gd name="T6" fmla="*/ 2147483647 w 390"/>
                <a:gd name="T7" fmla="*/ 2147483647 h 2034"/>
                <a:gd name="T8" fmla="*/ 2147483647 w 390"/>
                <a:gd name="T9" fmla="*/ 2147483647 h 2034"/>
                <a:gd name="T10" fmla="*/ 2147483647 w 390"/>
                <a:gd name="T11" fmla="*/ 2147483647 h 2034"/>
                <a:gd name="T12" fmla="*/ 2147483647 w 390"/>
                <a:gd name="T13" fmla="*/ 2147483647 h 2034"/>
                <a:gd name="T14" fmla="*/ 2147483647 w 390"/>
                <a:gd name="T15" fmla="*/ 2147483647 h 2034"/>
                <a:gd name="T16" fmla="*/ 2147483647 w 390"/>
                <a:gd name="T17" fmla="*/ 2147483647 h 2034"/>
                <a:gd name="T18" fmla="*/ 2147483647 w 390"/>
                <a:gd name="T19" fmla="*/ 2147483647 h 2034"/>
                <a:gd name="T20" fmla="*/ 2147483647 w 390"/>
                <a:gd name="T21" fmla="*/ 2147483647 h 2034"/>
                <a:gd name="T22" fmla="*/ 2147483647 w 390"/>
                <a:gd name="T23" fmla="*/ 2147483647 h 2034"/>
                <a:gd name="T24" fmla="*/ 2147483647 w 390"/>
                <a:gd name="T25" fmla="*/ 2147483647 h 2034"/>
                <a:gd name="T26" fmla="*/ 2147483647 w 390"/>
                <a:gd name="T27" fmla="*/ 2147483647 h 2034"/>
                <a:gd name="T28" fmla="*/ 2147483647 w 390"/>
                <a:gd name="T29" fmla="*/ 2147483647 h 2034"/>
                <a:gd name="T30" fmla="*/ 2147483647 w 390"/>
                <a:gd name="T31" fmla="*/ 2147483647 h 2034"/>
                <a:gd name="T32" fmla="*/ 2147483647 w 390"/>
                <a:gd name="T33" fmla="*/ 2147483647 h 2034"/>
                <a:gd name="T34" fmla="*/ 2147483647 w 390"/>
                <a:gd name="T35" fmla="*/ 2147483647 h 2034"/>
                <a:gd name="T36" fmla="*/ 2147483647 w 390"/>
                <a:gd name="T37" fmla="*/ 2147483647 h 2034"/>
                <a:gd name="T38" fmla="*/ 2147483647 w 390"/>
                <a:gd name="T39" fmla="*/ 2147483647 h 2034"/>
                <a:gd name="T40" fmla="*/ 2147483647 w 390"/>
                <a:gd name="T41" fmla="*/ 2147483647 h 2034"/>
                <a:gd name="T42" fmla="*/ 2147483647 w 390"/>
                <a:gd name="T43" fmla="*/ 2147483647 h 2034"/>
                <a:gd name="T44" fmla="*/ 2147483647 w 390"/>
                <a:gd name="T45" fmla="*/ 2147483647 h 2034"/>
                <a:gd name="T46" fmla="*/ 2147483647 w 390"/>
                <a:gd name="T47" fmla="*/ 2147483647 h 2034"/>
                <a:gd name="T48" fmla="*/ 2147483647 w 390"/>
                <a:gd name="T49" fmla="*/ 2147483647 h 2034"/>
                <a:gd name="T50" fmla="*/ 2147483647 w 390"/>
                <a:gd name="T51" fmla="*/ 2147483647 h 2034"/>
                <a:gd name="T52" fmla="*/ 2147483647 w 390"/>
                <a:gd name="T53" fmla="*/ 2147483647 h 2034"/>
                <a:gd name="T54" fmla="*/ 2147483647 w 390"/>
                <a:gd name="T55" fmla="*/ 2147483647 h 2034"/>
                <a:gd name="T56" fmla="*/ 2147483647 w 390"/>
                <a:gd name="T57" fmla="*/ 2147483647 h 2034"/>
                <a:gd name="T58" fmla="*/ 2147483647 w 390"/>
                <a:gd name="T59" fmla="*/ 2147483647 h 2034"/>
                <a:gd name="T60" fmla="*/ 2147483647 w 390"/>
                <a:gd name="T61" fmla="*/ 2147483647 h 2034"/>
                <a:gd name="T62" fmla="*/ 2147483647 w 390"/>
                <a:gd name="T63" fmla="*/ 2147483647 h 2034"/>
                <a:gd name="T64" fmla="*/ 2147483647 w 390"/>
                <a:gd name="T65" fmla="*/ 2147483647 h 2034"/>
                <a:gd name="T66" fmla="*/ 2147483647 w 390"/>
                <a:gd name="T67" fmla="*/ 2147483647 h 2034"/>
                <a:gd name="T68" fmla="*/ 2147483647 w 390"/>
                <a:gd name="T69" fmla="*/ 2147483647 h 2034"/>
                <a:gd name="T70" fmla="*/ 2147483647 w 390"/>
                <a:gd name="T71" fmla="*/ 2147483647 h 2034"/>
                <a:gd name="T72" fmla="*/ 2147483647 w 390"/>
                <a:gd name="T73" fmla="*/ 2147483647 h 2034"/>
                <a:gd name="T74" fmla="*/ 2147483647 w 390"/>
                <a:gd name="T75" fmla="*/ 2147483647 h 2034"/>
                <a:gd name="T76" fmla="*/ 2147483647 w 390"/>
                <a:gd name="T77" fmla="*/ 2147483647 h 2034"/>
                <a:gd name="T78" fmla="*/ 2147483647 w 390"/>
                <a:gd name="T79" fmla="*/ 2147483647 h 2034"/>
                <a:gd name="T80" fmla="*/ 2147483647 w 390"/>
                <a:gd name="T81" fmla="*/ 2147483647 h 2034"/>
                <a:gd name="T82" fmla="*/ 2147483647 w 390"/>
                <a:gd name="T83" fmla="*/ 2147483647 h 20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34"/>
                <a:gd name="T128" fmla="*/ 390 w 390"/>
                <a:gd name="T129" fmla="*/ 2034 h 20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34">
                  <a:moveTo>
                    <a:pt x="0" y="0"/>
                  </a:moveTo>
                  <a:lnTo>
                    <a:pt x="0" y="12"/>
                  </a:lnTo>
                  <a:lnTo>
                    <a:pt x="6" y="18"/>
                  </a:lnTo>
                  <a:lnTo>
                    <a:pt x="6" y="30"/>
                  </a:lnTo>
                  <a:lnTo>
                    <a:pt x="12" y="42"/>
                  </a:lnTo>
                  <a:lnTo>
                    <a:pt x="12" y="54"/>
                  </a:lnTo>
                  <a:lnTo>
                    <a:pt x="18" y="66"/>
                  </a:lnTo>
                  <a:lnTo>
                    <a:pt x="18" y="90"/>
                  </a:lnTo>
                  <a:lnTo>
                    <a:pt x="24" y="108"/>
                  </a:lnTo>
                  <a:lnTo>
                    <a:pt x="24" y="120"/>
                  </a:lnTo>
                  <a:lnTo>
                    <a:pt x="30" y="138"/>
                  </a:lnTo>
                  <a:lnTo>
                    <a:pt x="30" y="156"/>
                  </a:lnTo>
                  <a:lnTo>
                    <a:pt x="36" y="174"/>
                  </a:lnTo>
                  <a:lnTo>
                    <a:pt x="36" y="216"/>
                  </a:lnTo>
                  <a:lnTo>
                    <a:pt x="42" y="234"/>
                  </a:lnTo>
                  <a:lnTo>
                    <a:pt x="42" y="258"/>
                  </a:lnTo>
                  <a:lnTo>
                    <a:pt x="48" y="282"/>
                  </a:lnTo>
                  <a:lnTo>
                    <a:pt x="48" y="300"/>
                  </a:lnTo>
                  <a:lnTo>
                    <a:pt x="54" y="324"/>
                  </a:lnTo>
                  <a:lnTo>
                    <a:pt x="54" y="378"/>
                  </a:lnTo>
                  <a:lnTo>
                    <a:pt x="60" y="402"/>
                  </a:lnTo>
                  <a:lnTo>
                    <a:pt x="60" y="426"/>
                  </a:lnTo>
                  <a:lnTo>
                    <a:pt x="66" y="456"/>
                  </a:lnTo>
                  <a:lnTo>
                    <a:pt x="66" y="480"/>
                  </a:lnTo>
                  <a:lnTo>
                    <a:pt x="72" y="510"/>
                  </a:lnTo>
                  <a:lnTo>
                    <a:pt x="72" y="540"/>
                  </a:lnTo>
                  <a:lnTo>
                    <a:pt x="78" y="570"/>
                  </a:lnTo>
                  <a:lnTo>
                    <a:pt x="78" y="630"/>
                  </a:lnTo>
                  <a:lnTo>
                    <a:pt x="84" y="660"/>
                  </a:lnTo>
                  <a:lnTo>
                    <a:pt x="84" y="690"/>
                  </a:lnTo>
                  <a:lnTo>
                    <a:pt x="90" y="720"/>
                  </a:lnTo>
                  <a:lnTo>
                    <a:pt x="90" y="750"/>
                  </a:lnTo>
                  <a:lnTo>
                    <a:pt x="96" y="780"/>
                  </a:lnTo>
                  <a:lnTo>
                    <a:pt x="96" y="846"/>
                  </a:lnTo>
                  <a:lnTo>
                    <a:pt x="102" y="876"/>
                  </a:lnTo>
                  <a:lnTo>
                    <a:pt x="102" y="906"/>
                  </a:lnTo>
                  <a:lnTo>
                    <a:pt x="108" y="942"/>
                  </a:lnTo>
                  <a:lnTo>
                    <a:pt x="108" y="972"/>
                  </a:lnTo>
                  <a:lnTo>
                    <a:pt x="114" y="1008"/>
                  </a:lnTo>
                  <a:lnTo>
                    <a:pt x="114" y="1068"/>
                  </a:lnTo>
                  <a:lnTo>
                    <a:pt x="120" y="1104"/>
                  </a:lnTo>
                  <a:lnTo>
                    <a:pt x="120" y="1134"/>
                  </a:lnTo>
                  <a:lnTo>
                    <a:pt x="126" y="1164"/>
                  </a:lnTo>
                  <a:lnTo>
                    <a:pt x="126" y="1200"/>
                  </a:lnTo>
                  <a:lnTo>
                    <a:pt x="132" y="1230"/>
                  </a:lnTo>
                  <a:lnTo>
                    <a:pt x="132" y="1260"/>
                  </a:lnTo>
                  <a:lnTo>
                    <a:pt x="138" y="1290"/>
                  </a:lnTo>
                  <a:lnTo>
                    <a:pt x="138" y="1350"/>
                  </a:lnTo>
                  <a:lnTo>
                    <a:pt x="144" y="1380"/>
                  </a:lnTo>
                  <a:lnTo>
                    <a:pt x="144" y="1410"/>
                  </a:lnTo>
                  <a:lnTo>
                    <a:pt x="150" y="1440"/>
                  </a:lnTo>
                  <a:lnTo>
                    <a:pt x="150" y="1470"/>
                  </a:lnTo>
                  <a:lnTo>
                    <a:pt x="156" y="1500"/>
                  </a:lnTo>
                  <a:lnTo>
                    <a:pt x="156" y="1554"/>
                  </a:lnTo>
                  <a:lnTo>
                    <a:pt x="162" y="1584"/>
                  </a:lnTo>
                  <a:lnTo>
                    <a:pt x="162" y="1608"/>
                  </a:lnTo>
                  <a:lnTo>
                    <a:pt x="168" y="1632"/>
                  </a:lnTo>
                  <a:lnTo>
                    <a:pt x="168" y="1656"/>
                  </a:lnTo>
                  <a:lnTo>
                    <a:pt x="174" y="1686"/>
                  </a:lnTo>
                  <a:lnTo>
                    <a:pt x="174" y="1728"/>
                  </a:lnTo>
                  <a:lnTo>
                    <a:pt x="180" y="1752"/>
                  </a:lnTo>
                  <a:lnTo>
                    <a:pt x="180" y="1776"/>
                  </a:lnTo>
                  <a:lnTo>
                    <a:pt x="186" y="1794"/>
                  </a:lnTo>
                  <a:lnTo>
                    <a:pt x="186" y="1818"/>
                  </a:lnTo>
                  <a:lnTo>
                    <a:pt x="192" y="1836"/>
                  </a:lnTo>
                  <a:lnTo>
                    <a:pt x="192" y="1872"/>
                  </a:lnTo>
                  <a:lnTo>
                    <a:pt x="198" y="1890"/>
                  </a:lnTo>
                  <a:lnTo>
                    <a:pt x="198" y="1902"/>
                  </a:lnTo>
                  <a:lnTo>
                    <a:pt x="204" y="1920"/>
                  </a:lnTo>
                  <a:lnTo>
                    <a:pt x="204" y="1932"/>
                  </a:lnTo>
                  <a:lnTo>
                    <a:pt x="210" y="1944"/>
                  </a:lnTo>
                  <a:lnTo>
                    <a:pt x="210" y="1956"/>
                  </a:lnTo>
                  <a:lnTo>
                    <a:pt x="216" y="1968"/>
                  </a:lnTo>
                  <a:lnTo>
                    <a:pt x="216" y="1992"/>
                  </a:lnTo>
                  <a:lnTo>
                    <a:pt x="222" y="1998"/>
                  </a:lnTo>
                  <a:lnTo>
                    <a:pt x="222" y="2004"/>
                  </a:lnTo>
                  <a:lnTo>
                    <a:pt x="228" y="2010"/>
                  </a:lnTo>
                  <a:lnTo>
                    <a:pt x="228" y="2016"/>
                  </a:lnTo>
                  <a:lnTo>
                    <a:pt x="240" y="2028"/>
                  </a:lnTo>
                  <a:lnTo>
                    <a:pt x="240" y="2034"/>
                  </a:lnTo>
                  <a:lnTo>
                    <a:pt x="246" y="2028"/>
                  </a:lnTo>
                  <a:lnTo>
                    <a:pt x="252" y="2022"/>
                  </a:lnTo>
                  <a:lnTo>
                    <a:pt x="252" y="2016"/>
                  </a:lnTo>
                  <a:lnTo>
                    <a:pt x="258" y="2010"/>
                  </a:lnTo>
                  <a:lnTo>
                    <a:pt x="258" y="2004"/>
                  </a:lnTo>
                  <a:lnTo>
                    <a:pt x="264" y="1998"/>
                  </a:lnTo>
                  <a:lnTo>
                    <a:pt x="264" y="1992"/>
                  </a:lnTo>
                  <a:lnTo>
                    <a:pt x="270" y="1980"/>
                  </a:lnTo>
                  <a:lnTo>
                    <a:pt x="270" y="1968"/>
                  </a:lnTo>
                  <a:lnTo>
                    <a:pt x="276" y="1956"/>
                  </a:lnTo>
                  <a:lnTo>
                    <a:pt x="276" y="1932"/>
                  </a:lnTo>
                  <a:lnTo>
                    <a:pt x="282" y="1920"/>
                  </a:lnTo>
                  <a:lnTo>
                    <a:pt x="282" y="1902"/>
                  </a:lnTo>
                  <a:lnTo>
                    <a:pt x="288" y="1890"/>
                  </a:lnTo>
                  <a:lnTo>
                    <a:pt x="288" y="1872"/>
                  </a:lnTo>
                  <a:lnTo>
                    <a:pt x="294" y="1854"/>
                  </a:lnTo>
                  <a:lnTo>
                    <a:pt x="294" y="1818"/>
                  </a:lnTo>
                  <a:lnTo>
                    <a:pt x="300" y="1794"/>
                  </a:lnTo>
                  <a:lnTo>
                    <a:pt x="300" y="1776"/>
                  </a:lnTo>
                  <a:lnTo>
                    <a:pt x="306" y="1752"/>
                  </a:lnTo>
                  <a:lnTo>
                    <a:pt x="306" y="1728"/>
                  </a:lnTo>
                  <a:lnTo>
                    <a:pt x="312" y="1710"/>
                  </a:lnTo>
                  <a:lnTo>
                    <a:pt x="312" y="1656"/>
                  </a:lnTo>
                  <a:lnTo>
                    <a:pt x="318" y="1632"/>
                  </a:lnTo>
                  <a:lnTo>
                    <a:pt x="318" y="1608"/>
                  </a:lnTo>
                  <a:lnTo>
                    <a:pt x="324" y="1584"/>
                  </a:lnTo>
                  <a:lnTo>
                    <a:pt x="324" y="1554"/>
                  </a:lnTo>
                  <a:lnTo>
                    <a:pt x="330" y="1530"/>
                  </a:lnTo>
                  <a:lnTo>
                    <a:pt x="330" y="1470"/>
                  </a:lnTo>
                  <a:lnTo>
                    <a:pt x="336" y="1440"/>
                  </a:lnTo>
                  <a:lnTo>
                    <a:pt x="336" y="1410"/>
                  </a:lnTo>
                  <a:lnTo>
                    <a:pt x="342" y="1380"/>
                  </a:lnTo>
                  <a:lnTo>
                    <a:pt x="342" y="1350"/>
                  </a:lnTo>
                  <a:lnTo>
                    <a:pt x="348" y="1320"/>
                  </a:lnTo>
                  <a:lnTo>
                    <a:pt x="348" y="1290"/>
                  </a:lnTo>
                  <a:lnTo>
                    <a:pt x="354" y="1260"/>
                  </a:lnTo>
                  <a:lnTo>
                    <a:pt x="354" y="1200"/>
                  </a:lnTo>
                  <a:lnTo>
                    <a:pt x="360" y="1164"/>
                  </a:lnTo>
                  <a:lnTo>
                    <a:pt x="360" y="1134"/>
                  </a:lnTo>
                  <a:lnTo>
                    <a:pt x="366" y="1104"/>
                  </a:lnTo>
                  <a:lnTo>
                    <a:pt x="366" y="1068"/>
                  </a:lnTo>
                  <a:lnTo>
                    <a:pt x="372" y="1038"/>
                  </a:lnTo>
                  <a:lnTo>
                    <a:pt x="372" y="972"/>
                  </a:lnTo>
                  <a:lnTo>
                    <a:pt x="378" y="942"/>
                  </a:lnTo>
                  <a:lnTo>
                    <a:pt x="378" y="906"/>
                  </a:lnTo>
                  <a:lnTo>
                    <a:pt x="384" y="876"/>
                  </a:lnTo>
                  <a:lnTo>
                    <a:pt x="384" y="846"/>
                  </a:lnTo>
                  <a:lnTo>
                    <a:pt x="390"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107" name="Straight Arrow Connector 106"/>
          <p:cNvCxnSpPr>
            <a:cxnSpLocks noChangeShapeType="1"/>
          </p:cNvCxnSpPr>
          <p:nvPr/>
        </p:nvCxnSpPr>
        <p:spPr bwMode="auto">
          <a:xfrm rot="5400000" flipH="1" flipV="1">
            <a:off x="578645" y="3670036"/>
            <a:ext cx="1211262"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8" name="Straight Arrow Connector 107"/>
          <p:cNvCxnSpPr>
            <a:cxnSpLocks noChangeShapeType="1"/>
          </p:cNvCxnSpPr>
          <p:nvPr/>
        </p:nvCxnSpPr>
        <p:spPr bwMode="auto">
          <a:xfrm>
            <a:off x="1200151" y="3694114"/>
            <a:ext cx="25781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 name="Straight Arrow Connector 111"/>
          <p:cNvCxnSpPr>
            <a:cxnSpLocks noChangeShapeType="1"/>
          </p:cNvCxnSpPr>
          <p:nvPr/>
        </p:nvCxnSpPr>
        <p:spPr bwMode="auto">
          <a:xfrm>
            <a:off x="1202268" y="3348038"/>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15" name="TextBox 114"/>
          <p:cNvSpPr txBox="1">
            <a:spLocks noChangeArrowheads="1"/>
          </p:cNvSpPr>
          <p:nvPr/>
        </p:nvSpPr>
        <p:spPr bwMode="auto">
          <a:xfrm>
            <a:off x="823385" y="3200401"/>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25" name="Straight Arrow Connector 124"/>
          <p:cNvCxnSpPr>
            <a:cxnSpLocks noChangeShapeType="1"/>
          </p:cNvCxnSpPr>
          <p:nvPr/>
        </p:nvCxnSpPr>
        <p:spPr bwMode="auto">
          <a:xfrm>
            <a:off x="1181101" y="4119563"/>
            <a:ext cx="1708151"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26" name="TextBox 125"/>
          <p:cNvSpPr txBox="1">
            <a:spLocks noChangeArrowheads="1"/>
          </p:cNvSpPr>
          <p:nvPr/>
        </p:nvSpPr>
        <p:spPr bwMode="auto">
          <a:xfrm>
            <a:off x="734485" y="3997326"/>
            <a:ext cx="3241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32" name="Straight Arrow Connector 131"/>
          <p:cNvCxnSpPr>
            <a:cxnSpLocks noChangeShapeType="1"/>
          </p:cNvCxnSpPr>
          <p:nvPr/>
        </p:nvCxnSpPr>
        <p:spPr bwMode="auto">
          <a:xfrm rot="5400000" flipH="1" flipV="1">
            <a:off x="7995445" y="3668449"/>
            <a:ext cx="1211263"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 name="Straight Arrow Connector 132"/>
          <p:cNvCxnSpPr>
            <a:cxnSpLocks noChangeShapeType="1"/>
          </p:cNvCxnSpPr>
          <p:nvPr/>
        </p:nvCxnSpPr>
        <p:spPr bwMode="auto">
          <a:xfrm>
            <a:off x="8614834" y="3692525"/>
            <a:ext cx="25781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4" name="Straight Arrow Connector 133"/>
          <p:cNvCxnSpPr>
            <a:cxnSpLocks noChangeShapeType="1"/>
          </p:cNvCxnSpPr>
          <p:nvPr/>
        </p:nvCxnSpPr>
        <p:spPr bwMode="auto">
          <a:xfrm>
            <a:off x="8616951" y="3346450"/>
            <a:ext cx="1708149"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35" name="TextBox 134"/>
          <p:cNvSpPr txBox="1">
            <a:spLocks noChangeArrowheads="1"/>
          </p:cNvSpPr>
          <p:nvPr/>
        </p:nvSpPr>
        <p:spPr bwMode="auto">
          <a:xfrm>
            <a:off x="8240185" y="3198814"/>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36" name="Straight Arrow Connector 135"/>
          <p:cNvCxnSpPr>
            <a:cxnSpLocks noChangeShapeType="1"/>
          </p:cNvCxnSpPr>
          <p:nvPr/>
        </p:nvCxnSpPr>
        <p:spPr bwMode="auto">
          <a:xfrm>
            <a:off x="8597901" y="4116388"/>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37" name="TextBox 136"/>
          <p:cNvSpPr txBox="1">
            <a:spLocks noChangeArrowheads="1"/>
          </p:cNvSpPr>
          <p:nvPr/>
        </p:nvSpPr>
        <p:spPr bwMode="auto">
          <a:xfrm>
            <a:off x="8151284" y="3994151"/>
            <a:ext cx="3241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grpSp>
        <p:nvGrpSpPr>
          <p:cNvPr id="6" name="Group 152"/>
          <p:cNvGrpSpPr>
            <a:grpSpLocks/>
          </p:cNvGrpSpPr>
          <p:nvPr/>
        </p:nvGrpSpPr>
        <p:grpSpPr bwMode="auto">
          <a:xfrm>
            <a:off x="8608484" y="3490913"/>
            <a:ext cx="776816" cy="444500"/>
            <a:chOff x="6470599" y="3464416"/>
            <a:chExt cx="582777" cy="495154"/>
          </a:xfrm>
        </p:grpSpPr>
        <p:sp>
          <p:nvSpPr>
            <p:cNvPr id="29789" name="Freeform 29"/>
            <p:cNvSpPr>
              <a:spLocks/>
            </p:cNvSpPr>
            <p:nvPr/>
          </p:nvSpPr>
          <p:spPr bwMode="auto">
            <a:xfrm>
              <a:off x="6470599" y="3464416"/>
              <a:ext cx="427970" cy="490429"/>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90" name="Freeform 32"/>
            <p:cNvSpPr>
              <a:spLocks/>
            </p:cNvSpPr>
            <p:nvPr/>
          </p:nvSpPr>
          <p:spPr bwMode="auto">
            <a:xfrm>
              <a:off x="6631889" y="3472017"/>
              <a:ext cx="421487" cy="487553"/>
            </a:xfrm>
            <a:custGeom>
              <a:avLst/>
              <a:gdLst>
                <a:gd name="T0" fmla="*/ 2147483647 w 390"/>
                <a:gd name="T1" fmla="*/ 2147483647 h 2034"/>
                <a:gd name="T2" fmla="*/ 2147483647 w 390"/>
                <a:gd name="T3" fmla="*/ 2147483647 h 2034"/>
                <a:gd name="T4" fmla="*/ 2147483647 w 390"/>
                <a:gd name="T5" fmla="*/ 2147483647 h 2034"/>
                <a:gd name="T6" fmla="*/ 2147483647 w 390"/>
                <a:gd name="T7" fmla="*/ 2147483647 h 2034"/>
                <a:gd name="T8" fmla="*/ 2147483647 w 390"/>
                <a:gd name="T9" fmla="*/ 2147483647 h 2034"/>
                <a:gd name="T10" fmla="*/ 2147483647 w 390"/>
                <a:gd name="T11" fmla="*/ 2147483647 h 2034"/>
                <a:gd name="T12" fmla="*/ 2147483647 w 390"/>
                <a:gd name="T13" fmla="*/ 2147483647 h 2034"/>
                <a:gd name="T14" fmla="*/ 2147483647 w 390"/>
                <a:gd name="T15" fmla="*/ 2147483647 h 2034"/>
                <a:gd name="T16" fmla="*/ 2147483647 w 390"/>
                <a:gd name="T17" fmla="*/ 2147483647 h 2034"/>
                <a:gd name="T18" fmla="*/ 2147483647 w 390"/>
                <a:gd name="T19" fmla="*/ 2147483647 h 2034"/>
                <a:gd name="T20" fmla="*/ 2147483647 w 390"/>
                <a:gd name="T21" fmla="*/ 2147483647 h 2034"/>
                <a:gd name="T22" fmla="*/ 2147483647 w 390"/>
                <a:gd name="T23" fmla="*/ 2147483647 h 2034"/>
                <a:gd name="T24" fmla="*/ 2147483647 w 390"/>
                <a:gd name="T25" fmla="*/ 2147483647 h 2034"/>
                <a:gd name="T26" fmla="*/ 2147483647 w 390"/>
                <a:gd name="T27" fmla="*/ 2147483647 h 2034"/>
                <a:gd name="T28" fmla="*/ 2147483647 w 390"/>
                <a:gd name="T29" fmla="*/ 2147483647 h 2034"/>
                <a:gd name="T30" fmla="*/ 2147483647 w 390"/>
                <a:gd name="T31" fmla="*/ 2147483647 h 2034"/>
                <a:gd name="T32" fmla="*/ 2147483647 w 390"/>
                <a:gd name="T33" fmla="*/ 2147483647 h 2034"/>
                <a:gd name="T34" fmla="*/ 2147483647 w 390"/>
                <a:gd name="T35" fmla="*/ 2147483647 h 2034"/>
                <a:gd name="T36" fmla="*/ 2147483647 w 390"/>
                <a:gd name="T37" fmla="*/ 2147483647 h 2034"/>
                <a:gd name="T38" fmla="*/ 2147483647 w 390"/>
                <a:gd name="T39" fmla="*/ 2147483647 h 2034"/>
                <a:gd name="T40" fmla="*/ 2147483647 w 390"/>
                <a:gd name="T41" fmla="*/ 2147483647 h 2034"/>
                <a:gd name="T42" fmla="*/ 2147483647 w 390"/>
                <a:gd name="T43" fmla="*/ 2147483647 h 2034"/>
                <a:gd name="T44" fmla="*/ 2147483647 w 390"/>
                <a:gd name="T45" fmla="*/ 2147483647 h 2034"/>
                <a:gd name="T46" fmla="*/ 2147483647 w 390"/>
                <a:gd name="T47" fmla="*/ 2147483647 h 2034"/>
                <a:gd name="T48" fmla="*/ 2147483647 w 390"/>
                <a:gd name="T49" fmla="*/ 2147483647 h 2034"/>
                <a:gd name="T50" fmla="*/ 2147483647 w 390"/>
                <a:gd name="T51" fmla="*/ 2147483647 h 2034"/>
                <a:gd name="T52" fmla="*/ 2147483647 w 390"/>
                <a:gd name="T53" fmla="*/ 2147483647 h 2034"/>
                <a:gd name="T54" fmla="*/ 2147483647 w 390"/>
                <a:gd name="T55" fmla="*/ 2147483647 h 2034"/>
                <a:gd name="T56" fmla="*/ 2147483647 w 390"/>
                <a:gd name="T57" fmla="*/ 2147483647 h 2034"/>
                <a:gd name="T58" fmla="*/ 2147483647 w 390"/>
                <a:gd name="T59" fmla="*/ 2147483647 h 2034"/>
                <a:gd name="T60" fmla="*/ 2147483647 w 390"/>
                <a:gd name="T61" fmla="*/ 2147483647 h 2034"/>
                <a:gd name="T62" fmla="*/ 2147483647 w 390"/>
                <a:gd name="T63" fmla="*/ 2147483647 h 2034"/>
                <a:gd name="T64" fmla="*/ 2147483647 w 390"/>
                <a:gd name="T65" fmla="*/ 2147483647 h 2034"/>
                <a:gd name="T66" fmla="*/ 2147483647 w 390"/>
                <a:gd name="T67" fmla="*/ 2147483647 h 2034"/>
                <a:gd name="T68" fmla="*/ 2147483647 w 390"/>
                <a:gd name="T69" fmla="*/ 2147483647 h 2034"/>
                <a:gd name="T70" fmla="*/ 2147483647 w 390"/>
                <a:gd name="T71" fmla="*/ 2147483647 h 2034"/>
                <a:gd name="T72" fmla="*/ 2147483647 w 390"/>
                <a:gd name="T73" fmla="*/ 2147483647 h 2034"/>
                <a:gd name="T74" fmla="*/ 2147483647 w 390"/>
                <a:gd name="T75" fmla="*/ 2147483647 h 2034"/>
                <a:gd name="T76" fmla="*/ 2147483647 w 390"/>
                <a:gd name="T77" fmla="*/ 2147483647 h 2034"/>
                <a:gd name="T78" fmla="*/ 2147483647 w 390"/>
                <a:gd name="T79" fmla="*/ 2147483647 h 2034"/>
                <a:gd name="T80" fmla="*/ 2147483647 w 390"/>
                <a:gd name="T81" fmla="*/ 2147483647 h 2034"/>
                <a:gd name="T82" fmla="*/ 2147483647 w 390"/>
                <a:gd name="T83" fmla="*/ 2147483647 h 20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34"/>
                <a:gd name="T128" fmla="*/ 390 w 390"/>
                <a:gd name="T129" fmla="*/ 2034 h 20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34">
                  <a:moveTo>
                    <a:pt x="0" y="0"/>
                  </a:moveTo>
                  <a:lnTo>
                    <a:pt x="0" y="12"/>
                  </a:lnTo>
                  <a:lnTo>
                    <a:pt x="6" y="18"/>
                  </a:lnTo>
                  <a:lnTo>
                    <a:pt x="6" y="30"/>
                  </a:lnTo>
                  <a:lnTo>
                    <a:pt x="12" y="42"/>
                  </a:lnTo>
                  <a:lnTo>
                    <a:pt x="12" y="54"/>
                  </a:lnTo>
                  <a:lnTo>
                    <a:pt x="18" y="66"/>
                  </a:lnTo>
                  <a:lnTo>
                    <a:pt x="18" y="90"/>
                  </a:lnTo>
                  <a:lnTo>
                    <a:pt x="24" y="108"/>
                  </a:lnTo>
                  <a:lnTo>
                    <a:pt x="24" y="120"/>
                  </a:lnTo>
                  <a:lnTo>
                    <a:pt x="30" y="138"/>
                  </a:lnTo>
                  <a:lnTo>
                    <a:pt x="30" y="156"/>
                  </a:lnTo>
                  <a:lnTo>
                    <a:pt x="36" y="174"/>
                  </a:lnTo>
                  <a:lnTo>
                    <a:pt x="36" y="216"/>
                  </a:lnTo>
                  <a:lnTo>
                    <a:pt x="42" y="234"/>
                  </a:lnTo>
                  <a:lnTo>
                    <a:pt x="42" y="258"/>
                  </a:lnTo>
                  <a:lnTo>
                    <a:pt x="48" y="282"/>
                  </a:lnTo>
                  <a:lnTo>
                    <a:pt x="48" y="300"/>
                  </a:lnTo>
                  <a:lnTo>
                    <a:pt x="54" y="324"/>
                  </a:lnTo>
                  <a:lnTo>
                    <a:pt x="54" y="378"/>
                  </a:lnTo>
                  <a:lnTo>
                    <a:pt x="60" y="402"/>
                  </a:lnTo>
                  <a:lnTo>
                    <a:pt x="60" y="426"/>
                  </a:lnTo>
                  <a:lnTo>
                    <a:pt x="66" y="456"/>
                  </a:lnTo>
                  <a:lnTo>
                    <a:pt x="66" y="480"/>
                  </a:lnTo>
                  <a:lnTo>
                    <a:pt x="72" y="510"/>
                  </a:lnTo>
                  <a:lnTo>
                    <a:pt x="72" y="540"/>
                  </a:lnTo>
                  <a:lnTo>
                    <a:pt x="78" y="570"/>
                  </a:lnTo>
                  <a:lnTo>
                    <a:pt x="78" y="630"/>
                  </a:lnTo>
                  <a:lnTo>
                    <a:pt x="84" y="660"/>
                  </a:lnTo>
                  <a:lnTo>
                    <a:pt x="84" y="690"/>
                  </a:lnTo>
                  <a:lnTo>
                    <a:pt x="90" y="720"/>
                  </a:lnTo>
                  <a:lnTo>
                    <a:pt x="90" y="750"/>
                  </a:lnTo>
                  <a:lnTo>
                    <a:pt x="96" y="780"/>
                  </a:lnTo>
                  <a:lnTo>
                    <a:pt x="96" y="846"/>
                  </a:lnTo>
                  <a:lnTo>
                    <a:pt x="102" y="876"/>
                  </a:lnTo>
                  <a:lnTo>
                    <a:pt x="102" y="906"/>
                  </a:lnTo>
                  <a:lnTo>
                    <a:pt x="108" y="942"/>
                  </a:lnTo>
                  <a:lnTo>
                    <a:pt x="108" y="972"/>
                  </a:lnTo>
                  <a:lnTo>
                    <a:pt x="114" y="1008"/>
                  </a:lnTo>
                  <a:lnTo>
                    <a:pt x="114" y="1068"/>
                  </a:lnTo>
                  <a:lnTo>
                    <a:pt x="120" y="1104"/>
                  </a:lnTo>
                  <a:lnTo>
                    <a:pt x="120" y="1134"/>
                  </a:lnTo>
                  <a:lnTo>
                    <a:pt x="126" y="1164"/>
                  </a:lnTo>
                  <a:lnTo>
                    <a:pt x="126" y="1200"/>
                  </a:lnTo>
                  <a:lnTo>
                    <a:pt x="132" y="1230"/>
                  </a:lnTo>
                  <a:lnTo>
                    <a:pt x="132" y="1260"/>
                  </a:lnTo>
                  <a:lnTo>
                    <a:pt x="138" y="1290"/>
                  </a:lnTo>
                  <a:lnTo>
                    <a:pt x="138" y="1350"/>
                  </a:lnTo>
                  <a:lnTo>
                    <a:pt x="144" y="1380"/>
                  </a:lnTo>
                  <a:lnTo>
                    <a:pt x="144" y="1410"/>
                  </a:lnTo>
                  <a:lnTo>
                    <a:pt x="150" y="1440"/>
                  </a:lnTo>
                  <a:lnTo>
                    <a:pt x="150" y="1470"/>
                  </a:lnTo>
                  <a:lnTo>
                    <a:pt x="156" y="1500"/>
                  </a:lnTo>
                  <a:lnTo>
                    <a:pt x="156" y="1554"/>
                  </a:lnTo>
                  <a:lnTo>
                    <a:pt x="162" y="1584"/>
                  </a:lnTo>
                  <a:lnTo>
                    <a:pt x="162" y="1608"/>
                  </a:lnTo>
                  <a:lnTo>
                    <a:pt x="168" y="1632"/>
                  </a:lnTo>
                  <a:lnTo>
                    <a:pt x="168" y="1656"/>
                  </a:lnTo>
                  <a:lnTo>
                    <a:pt x="174" y="1686"/>
                  </a:lnTo>
                  <a:lnTo>
                    <a:pt x="174" y="1728"/>
                  </a:lnTo>
                  <a:lnTo>
                    <a:pt x="180" y="1752"/>
                  </a:lnTo>
                  <a:lnTo>
                    <a:pt x="180" y="1776"/>
                  </a:lnTo>
                  <a:lnTo>
                    <a:pt x="186" y="1794"/>
                  </a:lnTo>
                  <a:lnTo>
                    <a:pt x="186" y="1818"/>
                  </a:lnTo>
                  <a:lnTo>
                    <a:pt x="192" y="1836"/>
                  </a:lnTo>
                  <a:lnTo>
                    <a:pt x="192" y="1872"/>
                  </a:lnTo>
                  <a:lnTo>
                    <a:pt x="198" y="1890"/>
                  </a:lnTo>
                  <a:lnTo>
                    <a:pt x="198" y="1902"/>
                  </a:lnTo>
                  <a:lnTo>
                    <a:pt x="204" y="1920"/>
                  </a:lnTo>
                  <a:lnTo>
                    <a:pt x="204" y="1932"/>
                  </a:lnTo>
                  <a:lnTo>
                    <a:pt x="210" y="1944"/>
                  </a:lnTo>
                  <a:lnTo>
                    <a:pt x="210" y="1956"/>
                  </a:lnTo>
                  <a:lnTo>
                    <a:pt x="216" y="1968"/>
                  </a:lnTo>
                  <a:lnTo>
                    <a:pt x="216" y="1992"/>
                  </a:lnTo>
                  <a:lnTo>
                    <a:pt x="222" y="1998"/>
                  </a:lnTo>
                  <a:lnTo>
                    <a:pt x="222" y="2004"/>
                  </a:lnTo>
                  <a:lnTo>
                    <a:pt x="228" y="2010"/>
                  </a:lnTo>
                  <a:lnTo>
                    <a:pt x="228" y="2016"/>
                  </a:lnTo>
                  <a:lnTo>
                    <a:pt x="240" y="2028"/>
                  </a:lnTo>
                  <a:lnTo>
                    <a:pt x="240" y="2034"/>
                  </a:lnTo>
                  <a:lnTo>
                    <a:pt x="246" y="2028"/>
                  </a:lnTo>
                  <a:lnTo>
                    <a:pt x="252" y="2022"/>
                  </a:lnTo>
                  <a:lnTo>
                    <a:pt x="252" y="2016"/>
                  </a:lnTo>
                  <a:lnTo>
                    <a:pt x="258" y="2010"/>
                  </a:lnTo>
                  <a:lnTo>
                    <a:pt x="258" y="2004"/>
                  </a:lnTo>
                  <a:lnTo>
                    <a:pt x="264" y="1998"/>
                  </a:lnTo>
                  <a:lnTo>
                    <a:pt x="264" y="1992"/>
                  </a:lnTo>
                  <a:lnTo>
                    <a:pt x="270" y="1980"/>
                  </a:lnTo>
                  <a:lnTo>
                    <a:pt x="270" y="1968"/>
                  </a:lnTo>
                  <a:lnTo>
                    <a:pt x="276" y="1956"/>
                  </a:lnTo>
                  <a:lnTo>
                    <a:pt x="276" y="1932"/>
                  </a:lnTo>
                  <a:lnTo>
                    <a:pt x="282" y="1920"/>
                  </a:lnTo>
                  <a:lnTo>
                    <a:pt x="282" y="1902"/>
                  </a:lnTo>
                  <a:lnTo>
                    <a:pt x="288" y="1890"/>
                  </a:lnTo>
                  <a:lnTo>
                    <a:pt x="288" y="1872"/>
                  </a:lnTo>
                  <a:lnTo>
                    <a:pt x="294" y="1854"/>
                  </a:lnTo>
                  <a:lnTo>
                    <a:pt x="294" y="1818"/>
                  </a:lnTo>
                  <a:lnTo>
                    <a:pt x="300" y="1794"/>
                  </a:lnTo>
                  <a:lnTo>
                    <a:pt x="300" y="1776"/>
                  </a:lnTo>
                  <a:lnTo>
                    <a:pt x="306" y="1752"/>
                  </a:lnTo>
                  <a:lnTo>
                    <a:pt x="306" y="1728"/>
                  </a:lnTo>
                  <a:lnTo>
                    <a:pt x="312" y="1710"/>
                  </a:lnTo>
                  <a:lnTo>
                    <a:pt x="312" y="1656"/>
                  </a:lnTo>
                  <a:lnTo>
                    <a:pt x="318" y="1632"/>
                  </a:lnTo>
                  <a:lnTo>
                    <a:pt x="318" y="1608"/>
                  </a:lnTo>
                  <a:lnTo>
                    <a:pt x="324" y="1584"/>
                  </a:lnTo>
                  <a:lnTo>
                    <a:pt x="324" y="1554"/>
                  </a:lnTo>
                  <a:lnTo>
                    <a:pt x="330" y="1530"/>
                  </a:lnTo>
                  <a:lnTo>
                    <a:pt x="330" y="1470"/>
                  </a:lnTo>
                  <a:lnTo>
                    <a:pt x="336" y="1440"/>
                  </a:lnTo>
                  <a:lnTo>
                    <a:pt x="336" y="1410"/>
                  </a:lnTo>
                  <a:lnTo>
                    <a:pt x="342" y="1380"/>
                  </a:lnTo>
                  <a:lnTo>
                    <a:pt x="342" y="1350"/>
                  </a:lnTo>
                  <a:lnTo>
                    <a:pt x="348" y="1320"/>
                  </a:lnTo>
                  <a:lnTo>
                    <a:pt x="348" y="1290"/>
                  </a:lnTo>
                  <a:lnTo>
                    <a:pt x="354" y="1260"/>
                  </a:lnTo>
                  <a:lnTo>
                    <a:pt x="354" y="1200"/>
                  </a:lnTo>
                  <a:lnTo>
                    <a:pt x="360" y="1164"/>
                  </a:lnTo>
                  <a:lnTo>
                    <a:pt x="360" y="1134"/>
                  </a:lnTo>
                  <a:lnTo>
                    <a:pt x="366" y="1104"/>
                  </a:lnTo>
                  <a:lnTo>
                    <a:pt x="366" y="1068"/>
                  </a:lnTo>
                  <a:lnTo>
                    <a:pt x="372" y="1038"/>
                  </a:lnTo>
                  <a:lnTo>
                    <a:pt x="372" y="972"/>
                  </a:lnTo>
                  <a:lnTo>
                    <a:pt x="378" y="942"/>
                  </a:lnTo>
                  <a:lnTo>
                    <a:pt x="378" y="906"/>
                  </a:lnTo>
                  <a:lnTo>
                    <a:pt x="384" y="876"/>
                  </a:lnTo>
                  <a:lnTo>
                    <a:pt x="384" y="846"/>
                  </a:lnTo>
                  <a:lnTo>
                    <a:pt x="390"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 name="Group 100"/>
          <p:cNvGrpSpPr>
            <a:grpSpLocks/>
          </p:cNvGrpSpPr>
          <p:nvPr/>
        </p:nvGrpSpPr>
        <p:grpSpPr bwMode="auto">
          <a:xfrm>
            <a:off x="1206500" y="5124450"/>
            <a:ext cx="3016251" cy="717550"/>
            <a:chOff x="919163" y="5124450"/>
            <a:chExt cx="2262366" cy="717550"/>
          </a:xfrm>
        </p:grpSpPr>
        <p:sp>
          <p:nvSpPr>
            <p:cNvPr id="29786" name="Freeform 29"/>
            <p:cNvSpPr>
              <a:spLocks/>
            </p:cNvSpPr>
            <p:nvPr/>
          </p:nvSpPr>
          <p:spPr bwMode="auto">
            <a:xfrm>
              <a:off x="919163" y="5124450"/>
              <a:ext cx="845433" cy="715451"/>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87" name="Freeform 30"/>
            <p:cNvSpPr>
              <a:spLocks/>
            </p:cNvSpPr>
            <p:nvPr/>
          </p:nvSpPr>
          <p:spPr bwMode="auto">
            <a:xfrm>
              <a:off x="1764596" y="5124450"/>
              <a:ext cx="832626" cy="713354"/>
            </a:xfrm>
            <a:custGeom>
              <a:avLst/>
              <a:gdLst>
                <a:gd name="T0" fmla="*/ 2147483647 w 390"/>
                <a:gd name="T1" fmla="*/ 2147483647 h 2040"/>
                <a:gd name="T2" fmla="*/ 2147483647 w 390"/>
                <a:gd name="T3" fmla="*/ 2147483647 h 2040"/>
                <a:gd name="T4" fmla="*/ 2147483647 w 390"/>
                <a:gd name="T5" fmla="*/ 2147483647 h 2040"/>
                <a:gd name="T6" fmla="*/ 2147483647 w 390"/>
                <a:gd name="T7" fmla="*/ 2147483647 h 2040"/>
                <a:gd name="T8" fmla="*/ 2147483647 w 390"/>
                <a:gd name="T9" fmla="*/ 2147483647 h 2040"/>
                <a:gd name="T10" fmla="*/ 2147483647 w 390"/>
                <a:gd name="T11" fmla="*/ 2147483647 h 2040"/>
                <a:gd name="T12" fmla="*/ 2147483647 w 390"/>
                <a:gd name="T13" fmla="*/ 2147483647 h 2040"/>
                <a:gd name="T14" fmla="*/ 2147483647 w 390"/>
                <a:gd name="T15" fmla="*/ 2147483647 h 2040"/>
                <a:gd name="T16" fmla="*/ 2147483647 w 390"/>
                <a:gd name="T17" fmla="*/ 2147483647 h 2040"/>
                <a:gd name="T18" fmla="*/ 2147483647 w 390"/>
                <a:gd name="T19" fmla="*/ 2147483647 h 2040"/>
                <a:gd name="T20" fmla="*/ 2147483647 w 390"/>
                <a:gd name="T21" fmla="*/ 2147483647 h 2040"/>
                <a:gd name="T22" fmla="*/ 2147483647 w 390"/>
                <a:gd name="T23" fmla="*/ 2147483647 h 2040"/>
                <a:gd name="T24" fmla="*/ 2147483647 w 390"/>
                <a:gd name="T25" fmla="*/ 2147483647 h 2040"/>
                <a:gd name="T26" fmla="*/ 2147483647 w 390"/>
                <a:gd name="T27" fmla="*/ 2147483647 h 2040"/>
                <a:gd name="T28" fmla="*/ 2147483647 w 390"/>
                <a:gd name="T29" fmla="*/ 2147483647 h 2040"/>
                <a:gd name="T30" fmla="*/ 2147483647 w 390"/>
                <a:gd name="T31" fmla="*/ 2147483647 h 2040"/>
                <a:gd name="T32" fmla="*/ 2147483647 w 390"/>
                <a:gd name="T33" fmla="*/ 2147483647 h 2040"/>
                <a:gd name="T34" fmla="*/ 2147483647 w 390"/>
                <a:gd name="T35" fmla="*/ 2147483647 h 2040"/>
                <a:gd name="T36" fmla="*/ 2147483647 w 390"/>
                <a:gd name="T37" fmla="*/ 2147483647 h 2040"/>
                <a:gd name="T38" fmla="*/ 2147483647 w 390"/>
                <a:gd name="T39" fmla="*/ 2147483647 h 2040"/>
                <a:gd name="T40" fmla="*/ 2147483647 w 390"/>
                <a:gd name="T41" fmla="*/ 2147483647 h 2040"/>
                <a:gd name="T42" fmla="*/ 2147483647 w 390"/>
                <a:gd name="T43" fmla="*/ 2147483647 h 2040"/>
                <a:gd name="T44" fmla="*/ 2147483647 w 390"/>
                <a:gd name="T45" fmla="*/ 2147483647 h 2040"/>
                <a:gd name="T46" fmla="*/ 2147483647 w 390"/>
                <a:gd name="T47" fmla="*/ 2147483647 h 2040"/>
                <a:gd name="T48" fmla="*/ 2147483647 w 390"/>
                <a:gd name="T49" fmla="*/ 2147483647 h 2040"/>
                <a:gd name="T50" fmla="*/ 2147483647 w 390"/>
                <a:gd name="T51" fmla="*/ 2147483647 h 2040"/>
                <a:gd name="T52" fmla="*/ 2147483647 w 390"/>
                <a:gd name="T53" fmla="*/ 2147483647 h 2040"/>
                <a:gd name="T54" fmla="*/ 2147483647 w 390"/>
                <a:gd name="T55" fmla="*/ 0 h 2040"/>
                <a:gd name="T56" fmla="*/ 2147483647 w 390"/>
                <a:gd name="T57" fmla="*/ 2147483647 h 2040"/>
                <a:gd name="T58" fmla="*/ 2147483647 w 390"/>
                <a:gd name="T59" fmla="*/ 2147483647 h 2040"/>
                <a:gd name="T60" fmla="*/ 2147483647 w 390"/>
                <a:gd name="T61" fmla="*/ 2147483647 h 2040"/>
                <a:gd name="T62" fmla="*/ 2147483647 w 390"/>
                <a:gd name="T63" fmla="*/ 2147483647 h 2040"/>
                <a:gd name="T64" fmla="*/ 2147483647 w 390"/>
                <a:gd name="T65" fmla="*/ 2147483647 h 2040"/>
                <a:gd name="T66" fmla="*/ 2147483647 w 390"/>
                <a:gd name="T67" fmla="*/ 2147483647 h 2040"/>
                <a:gd name="T68" fmla="*/ 2147483647 w 390"/>
                <a:gd name="T69" fmla="*/ 2147483647 h 2040"/>
                <a:gd name="T70" fmla="*/ 2147483647 w 390"/>
                <a:gd name="T71" fmla="*/ 2147483647 h 2040"/>
                <a:gd name="T72" fmla="*/ 2147483647 w 390"/>
                <a:gd name="T73" fmla="*/ 2147483647 h 2040"/>
                <a:gd name="T74" fmla="*/ 2147483647 w 390"/>
                <a:gd name="T75" fmla="*/ 2147483647 h 2040"/>
                <a:gd name="T76" fmla="*/ 2147483647 w 390"/>
                <a:gd name="T77" fmla="*/ 2147483647 h 2040"/>
                <a:gd name="T78" fmla="*/ 2147483647 w 390"/>
                <a:gd name="T79" fmla="*/ 2147483647 h 2040"/>
                <a:gd name="T80" fmla="*/ 2147483647 w 390"/>
                <a:gd name="T81" fmla="*/ 2147483647 h 2040"/>
                <a:gd name="T82" fmla="*/ 2147483647 w 390"/>
                <a:gd name="T83" fmla="*/ 2147483647 h 20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40"/>
                <a:gd name="T128" fmla="*/ 390 w 390"/>
                <a:gd name="T129" fmla="*/ 2040 h 20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40">
                  <a:moveTo>
                    <a:pt x="0" y="2040"/>
                  </a:moveTo>
                  <a:lnTo>
                    <a:pt x="6" y="2034"/>
                  </a:lnTo>
                  <a:lnTo>
                    <a:pt x="6" y="2028"/>
                  </a:lnTo>
                  <a:lnTo>
                    <a:pt x="12" y="2022"/>
                  </a:lnTo>
                  <a:lnTo>
                    <a:pt x="12" y="2016"/>
                  </a:lnTo>
                  <a:lnTo>
                    <a:pt x="18" y="2010"/>
                  </a:lnTo>
                  <a:lnTo>
                    <a:pt x="18" y="1986"/>
                  </a:lnTo>
                  <a:lnTo>
                    <a:pt x="24" y="1974"/>
                  </a:lnTo>
                  <a:lnTo>
                    <a:pt x="24" y="1962"/>
                  </a:lnTo>
                  <a:lnTo>
                    <a:pt x="30" y="1950"/>
                  </a:lnTo>
                  <a:lnTo>
                    <a:pt x="30" y="1938"/>
                  </a:lnTo>
                  <a:lnTo>
                    <a:pt x="36" y="1920"/>
                  </a:lnTo>
                  <a:lnTo>
                    <a:pt x="36" y="1908"/>
                  </a:lnTo>
                  <a:lnTo>
                    <a:pt x="42" y="1890"/>
                  </a:lnTo>
                  <a:lnTo>
                    <a:pt x="42" y="1854"/>
                  </a:lnTo>
                  <a:lnTo>
                    <a:pt x="48" y="1836"/>
                  </a:lnTo>
                  <a:lnTo>
                    <a:pt x="48" y="1812"/>
                  </a:lnTo>
                  <a:lnTo>
                    <a:pt x="54" y="1794"/>
                  </a:lnTo>
                  <a:lnTo>
                    <a:pt x="54" y="1770"/>
                  </a:lnTo>
                  <a:lnTo>
                    <a:pt x="60" y="1746"/>
                  </a:lnTo>
                  <a:lnTo>
                    <a:pt x="60" y="1704"/>
                  </a:lnTo>
                  <a:lnTo>
                    <a:pt x="66" y="1674"/>
                  </a:lnTo>
                  <a:lnTo>
                    <a:pt x="66" y="1650"/>
                  </a:lnTo>
                  <a:lnTo>
                    <a:pt x="72" y="1626"/>
                  </a:lnTo>
                  <a:lnTo>
                    <a:pt x="72" y="1602"/>
                  </a:lnTo>
                  <a:lnTo>
                    <a:pt x="78" y="1572"/>
                  </a:lnTo>
                  <a:lnTo>
                    <a:pt x="78" y="1518"/>
                  </a:lnTo>
                  <a:lnTo>
                    <a:pt x="84" y="1488"/>
                  </a:lnTo>
                  <a:lnTo>
                    <a:pt x="84" y="1458"/>
                  </a:lnTo>
                  <a:lnTo>
                    <a:pt x="90" y="1428"/>
                  </a:lnTo>
                  <a:lnTo>
                    <a:pt x="90" y="1398"/>
                  </a:lnTo>
                  <a:lnTo>
                    <a:pt x="96" y="1368"/>
                  </a:lnTo>
                  <a:lnTo>
                    <a:pt x="96" y="1308"/>
                  </a:lnTo>
                  <a:lnTo>
                    <a:pt x="102" y="1278"/>
                  </a:lnTo>
                  <a:lnTo>
                    <a:pt x="102" y="1248"/>
                  </a:lnTo>
                  <a:lnTo>
                    <a:pt x="108" y="1218"/>
                  </a:lnTo>
                  <a:lnTo>
                    <a:pt x="108" y="1182"/>
                  </a:lnTo>
                  <a:lnTo>
                    <a:pt x="114" y="1152"/>
                  </a:lnTo>
                  <a:lnTo>
                    <a:pt x="114" y="1122"/>
                  </a:lnTo>
                  <a:lnTo>
                    <a:pt x="120" y="1086"/>
                  </a:lnTo>
                  <a:lnTo>
                    <a:pt x="120" y="1026"/>
                  </a:lnTo>
                  <a:lnTo>
                    <a:pt x="126" y="990"/>
                  </a:lnTo>
                  <a:lnTo>
                    <a:pt x="126" y="960"/>
                  </a:lnTo>
                  <a:lnTo>
                    <a:pt x="132" y="924"/>
                  </a:lnTo>
                  <a:lnTo>
                    <a:pt x="132" y="894"/>
                  </a:lnTo>
                  <a:lnTo>
                    <a:pt x="138" y="864"/>
                  </a:lnTo>
                  <a:lnTo>
                    <a:pt x="138" y="798"/>
                  </a:lnTo>
                  <a:lnTo>
                    <a:pt x="144" y="768"/>
                  </a:lnTo>
                  <a:lnTo>
                    <a:pt x="144" y="738"/>
                  </a:lnTo>
                  <a:lnTo>
                    <a:pt x="150" y="708"/>
                  </a:lnTo>
                  <a:lnTo>
                    <a:pt x="150" y="678"/>
                  </a:lnTo>
                  <a:lnTo>
                    <a:pt x="156" y="648"/>
                  </a:lnTo>
                  <a:lnTo>
                    <a:pt x="156" y="588"/>
                  </a:lnTo>
                  <a:lnTo>
                    <a:pt x="162" y="558"/>
                  </a:lnTo>
                  <a:lnTo>
                    <a:pt x="162" y="528"/>
                  </a:lnTo>
                  <a:lnTo>
                    <a:pt x="168" y="498"/>
                  </a:lnTo>
                  <a:lnTo>
                    <a:pt x="168" y="474"/>
                  </a:lnTo>
                  <a:lnTo>
                    <a:pt x="174" y="444"/>
                  </a:lnTo>
                  <a:lnTo>
                    <a:pt x="174" y="420"/>
                  </a:lnTo>
                  <a:lnTo>
                    <a:pt x="180" y="396"/>
                  </a:lnTo>
                  <a:lnTo>
                    <a:pt x="180" y="342"/>
                  </a:lnTo>
                  <a:lnTo>
                    <a:pt x="186" y="318"/>
                  </a:lnTo>
                  <a:lnTo>
                    <a:pt x="186" y="300"/>
                  </a:lnTo>
                  <a:lnTo>
                    <a:pt x="192" y="276"/>
                  </a:lnTo>
                  <a:lnTo>
                    <a:pt x="192" y="252"/>
                  </a:lnTo>
                  <a:lnTo>
                    <a:pt x="198" y="234"/>
                  </a:lnTo>
                  <a:lnTo>
                    <a:pt x="198" y="192"/>
                  </a:lnTo>
                  <a:lnTo>
                    <a:pt x="204" y="174"/>
                  </a:lnTo>
                  <a:lnTo>
                    <a:pt x="204" y="156"/>
                  </a:lnTo>
                  <a:lnTo>
                    <a:pt x="210" y="138"/>
                  </a:lnTo>
                  <a:lnTo>
                    <a:pt x="210" y="126"/>
                  </a:lnTo>
                  <a:lnTo>
                    <a:pt x="216" y="108"/>
                  </a:lnTo>
                  <a:lnTo>
                    <a:pt x="216" y="84"/>
                  </a:lnTo>
                  <a:lnTo>
                    <a:pt x="222" y="72"/>
                  </a:lnTo>
                  <a:lnTo>
                    <a:pt x="222" y="60"/>
                  </a:lnTo>
                  <a:lnTo>
                    <a:pt x="228" y="48"/>
                  </a:lnTo>
                  <a:lnTo>
                    <a:pt x="228" y="36"/>
                  </a:lnTo>
                  <a:lnTo>
                    <a:pt x="234" y="30"/>
                  </a:lnTo>
                  <a:lnTo>
                    <a:pt x="234" y="18"/>
                  </a:lnTo>
                  <a:lnTo>
                    <a:pt x="240" y="12"/>
                  </a:lnTo>
                  <a:lnTo>
                    <a:pt x="240" y="6"/>
                  </a:lnTo>
                  <a:lnTo>
                    <a:pt x="246" y="0"/>
                  </a:lnTo>
                  <a:lnTo>
                    <a:pt x="252" y="0"/>
                  </a:lnTo>
                  <a:lnTo>
                    <a:pt x="258" y="0"/>
                  </a:lnTo>
                  <a:lnTo>
                    <a:pt x="264" y="6"/>
                  </a:lnTo>
                  <a:lnTo>
                    <a:pt x="264" y="12"/>
                  </a:lnTo>
                  <a:lnTo>
                    <a:pt x="270" y="18"/>
                  </a:lnTo>
                  <a:lnTo>
                    <a:pt x="270" y="24"/>
                  </a:lnTo>
                  <a:lnTo>
                    <a:pt x="276" y="30"/>
                  </a:lnTo>
                  <a:lnTo>
                    <a:pt x="276" y="48"/>
                  </a:lnTo>
                  <a:lnTo>
                    <a:pt x="282" y="60"/>
                  </a:lnTo>
                  <a:lnTo>
                    <a:pt x="282" y="72"/>
                  </a:lnTo>
                  <a:lnTo>
                    <a:pt x="288" y="84"/>
                  </a:lnTo>
                  <a:lnTo>
                    <a:pt x="288" y="96"/>
                  </a:lnTo>
                  <a:lnTo>
                    <a:pt x="294" y="108"/>
                  </a:lnTo>
                  <a:lnTo>
                    <a:pt x="294" y="138"/>
                  </a:lnTo>
                  <a:lnTo>
                    <a:pt x="300" y="156"/>
                  </a:lnTo>
                  <a:lnTo>
                    <a:pt x="300" y="174"/>
                  </a:lnTo>
                  <a:lnTo>
                    <a:pt x="306" y="192"/>
                  </a:lnTo>
                  <a:lnTo>
                    <a:pt x="306" y="210"/>
                  </a:lnTo>
                  <a:lnTo>
                    <a:pt x="312" y="234"/>
                  </a:lnTo>
                  <a:lnTo>
                    <a:pt x="312" y="252"/>
                  </a:lnTo>
                  <a:lnTo>
                    <a:pt x="318" y="276"/>
                  </a:lnTo>
                  <a:lnTo>
                    <a:pt x="318" y="318"/>
                  </a:lnTo>
                  <a:lnTo>
                    <a:pt x="324" y="342"/>
                  </a:lnTo>
                  <a:lnTo>
                    <a:pt x="324" y="372"/>
                  </a:lnTo>
                  <a:lnTo>
                    <a:pt x="330" y="396"/>
                  </a:lnTo>
                  <a:lnTo>
                    <a:pt x="330" y="420"/>
                  </a:lnTo>
                  <a:lnTo>
                    <a:pt x="336" y="444"/>
                  </a:lnTo>
                  <a:lnTo>
                    <a:pt x="336" y="498"/>
                  </a:lnTo>
                  <a:lnTo>
                    <a:pt x="342" y="528"/>
                  </a:lnTo>
                  <a:lnTo>
                    <a:pt x="342" y="558"/>
                  </a:lnTo>
                  <a:lnTo>
                    <a:pt x="348" y="588"/>
                  </a:lnTo>
                  <a:lnTo>
                    <a:pt x="348" y="618"/>
                  </a:lnTo>
                  <a:lnTo>
                    <a:pt x="354" y="648"/>
                  </a:lnTo>
                  <a:lnTo>
                    <a:pt x="354" y="708"/>
                  </a:lnTo>
                  <a:lnTo>
                    <a:pt x="360" y="738"/>
                  </a:lnTo>
                  <a:lnTo>
                    <a:pt x="360" y="768"/>
                  </a:lnTo>
                  <a:lnTo>
                    <a:pt x="366" y="798"/>
                  </a:lnTo>
                  <a:lnTo>
                    <a:pt x="366" y="828"/>
                  </a:lnTo>
                  <a:lnTo>
                    <a:pt x="372" y="864"/>
                  </a:lnTo>
                  <a:lnTo>
                    <a:pt x="372" y="924"/>
                  </a:lnTo>
                  <a:lnTo>
                    <a:pt x="378" y="960"/>
                  </a:lnTo>
                  <a:lnTo>
                    <a:pt x="378" y="990"/>
                  </a:lnTo>
                  <a:lnTo>
                    <a:pt x="384" y="1020"/>
                  </a:lnTo>
                  <a:lnTo>
                    <a:pt x="384" y="1056"/>
                  </a:lnTo>
                  <a:lnTo>
                    <a:pt x="390" y="1086"/>
                  </a:lnTo>
                  <a:lnTo>
                    <a:pt x="390" y="11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88" name="Freeform 32"/>
            <p:cNvSpPr>
              <a:spLocks/>
            </p:cNvSpPr>
            <p:nvPr/>
          </p:nvSpPr>
          <p:spPr bwMode="auto">
            <a:xfrm>
              <a:off x="2348903" y="5130745"/>
              <a:ext cx="832626" cy="711255"/>
            </a:xfrm>
            <a:custGeom>
              <a:avLst/>
              <a:gdLst>
                <a:gd name="T0" fmla="*/ 2147483647 w 390"/>
                <a:gd name="T1" fmla="*/ 2147483647 h 2034"/>
                <a:gd name="T2" fmla="*/ 2147483647 w 390"/>
                <a:gd name="T3" fmla="*/ 2147483647 h 2034"/>
                <a:gd name="T4" fmla="*/ 2147483647 w 390"/>
                <a:gd name="T5" fmla="*/ 2147483647 h 2034"/>
                <a:gd name="T6" fmla="*/ 2147483647 w 390"/>
                <a:gd name="T7" fmla="*/ 2147483647 h 2034"/>
                <a:gd name="T8" fmla="*/ 2147483647 w 390"/>
                <a:gd name="T9" fmla="*/ 2147483647 h 2034"/>
                <a:gd name="T10" fmla="*/ 2147483647 w 390"/>
                <a:gd name="T11" fmla="*/ 2147483647 h 2034"/>
                <a:gd name="T12" fmla="*/ 2147483647 w 390"/>
                <a:gd name="T13" fmla="*/ 2147483647 h 2034"/>
                <a:gd name="T14" fmla="*/ 2147483647 w 390"/>
                <a:gd name="T15" fmla="*/ 2147483647 h 2034"/>
                <a:gd name="T16" fmla="*/ 2147483647 w 390"/>
                <a:gd name="T17" fmla="*/ 2147483647 h 2034"/>
                <a:gd name="T18" fmla="*/ 2147483647 w 390"/>
                <a:gd name="T19" fmla="*/ 2147483647 h 2034"/>
                <a:gd name="T20" fmla="*/ 2147483647 w 390"/>
                <a:gd name="T21" fmla="*/ 2147483647 h 2034"/>
                <a:gd name="T22" fmla="*/ 2147483647 w 390"/>
                <a:gd name="T23" fmla="*/ 2147483647 h 2034"/>
                <a:gd name="T24" fmla="*/ 2147483647 w 390"/>
                <a:gd name="T25" fmla="*/ 2147483647 h 2034"/>
                <a:gd name="T26" fmla="*/ 2147483647 w 390"/>
                <a:gd name="T27" fmla="*/ 2147483647 h 2034"/>
                <a:gd name="T28" fmla="*/ 2147483647 w 390"/>
                <a:gd name="T29" fmla="*/ 2147483647 h 2034"/>
                <a:gd name="T30" fmla="*/ 2147483647 w 390"/>
                <a:gd name="T31" fmla="*/ 2147483647 h 2034"/>
                <a:gd name="T32" fmla="*/ 2147483647 w 390"/>
                <a:gd name="T33" fmla="*/ 2147483647 h 2034"/>
                <a:gd name="T34" fmla="*/ 2147483647 w 390"/>
                <a:gd name="T35" fmla="*/ 2147483647 h 2034"/>
                <a:gd name="T36" fmla="*/ 2147483647 w 390"/>
                <a:gd name="T37" fmla="*/ 2147483647 h 2034"/>
                <a:gd name="T38" fmla="*/ 2147483647 w 390"/>
                <a:gd name="T39" fmla="*/ 2147483647 h 2034"/>
                <a:gd name="T40" fmla="*/ 2147483647 w 390"/>
                <a:gd name="T41" fmla="*/ 2147483647 h 2034"/>
                <a:gd name="T42" fmla="*/ 2147483647 w 390"/>
                <a:gd name="T43" fmla="*/ 2147483647 h 2034"/>
                <a:gd name="T44" fmla="*/ 2147483647 w 390"/>
                <a:gd name="T45" fmla="*/ 2147483647 h 2034"/>
                <a:gd name="T46" fmla="*/ 2147483647 w 390"/>
                <a:gd name="T47" fmla="*/ 2147483647 h 2034"/>
                <a:gd name="T48" fmla="*/ 2147483647 w 390"/>
                <a:gd name="T49" fmla="*/ 2147483647 h 2034"/>
                <a:gd name="T50" fmla="*/ 2147483647 w 390"/>
                <a:gd name="T51" fmla="*/ 2147483647 h 2034"/>
                <a:gd name="T52" fmla="*/ 2147483647 w 390"/>
                <a:gd name="T53" fmla="*/ 2147483647 h 2034"/>
                <a:gd name="T54" fmla="*/ 2147483647 w 390"/>
                <a:gd name="T55" fmla="*/ 2147483647 h 2034"/>
                <a:gd name="T56" fmla="*/ 2147483647 w 390"/>
                <a:gd name="T57" fmla="*/ 2147483647 h 2034"/>
                <a:gd name="T58" fmla="*/ 2147483647 w 390"/>
                <a:gd name="T59" fmla="*/ 2147483647 h 2034"/>
                <a:gd name="T60" fmla="*/ 2147483647 w 390"/>
                <a:gd name="T61" fmla="*/ 2147483647 h 2034"/>
                <a:gd name="T62" fmla="*/ 2147483647 w 390"/>
                <a:gd name="T63" fmla="*/ 2147483647 h 2034"/>
                <a:gd name="T64" fmla="*/ 2147483647 w 390"/>
                <a:gd name="T65" fmla="*/ 2147483647 h 2034"/>
                <a:gd name="T66" fmla="*/ 2147483647 w 390"/>
                <a:gd name="T67" fmla="*/ 2147483647 h 2034"/>
                <a:gd name="T68" fmla="*/ 2147483647 w 390"/>
                <a:gd name="T69" fmla="*/ 2147483647 h 2034"/>
                <a:gd name="T70" fmla="*/ 2147483647 w 390"/>
                <a:gd name="T71" fmla="*/ 2147483647 h 2034"/>
                <a:gd name="T72" fmla="*/ 2147483647 w 390"/>
                <a:gd name="T73" fmla="*/ 2147483647 h 2034"/>
                <a:gd name="T74" fmla="*/ 2147483647 w 390"/>
                <a:gd name="T75" fmla="*/ 2147483647 h 2034"/>
                <a:gd name="T76" fmla="*/ 2147483647 w 390"/>
                <a:gd name="T77" fmla="*/ 2147483647 h 2034"/>
                <a:gd name="T78" fmla="*/ 2147483647 w 390"/>
                <a:gd name="T79" fmla="*/ 2147483647 h 2034"/>
                <a:gd name="T80" fmla="*/ 2147483647 w 390"/>
                <a:gd name="T81" fmla="*/ 2147483647 h 2034"/>
                <a:gd name="T82" fmla="*/ 2147483647 w 390"/>
                <a:gd name="T83" fmla="*/ 2147483647 h 20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34"/>
                <a:gd name="T128" fmla="*/ 390 w 390"/>
                <a:gd name="T129" fmla="*/ 2034 h 20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34">
                  <a:moveTo>
                    <a:pt x="0" y="0"/>
                  </a:moveTo>
                  <a:lnTo>
                    <a:pt x="0" y="12"/>
                  </a:lnTo>
                  <a:lnTo>
                    <a:pt x="6" y="18"/>
                  </a:lnTo>
                  <a:lnTo>
                    <a:pt x="6" y="30"/>
                  </a:lnTo>
                  <a:lnTo>
                    <a:pt x="12" y="42"/>
                  </a:lnTo>
                  <a:lnTo>
                    <a:pt x="12" y="54"/>
                  </a:lnTo>
                  <a:lnTo>
                    <a:pt x="18" y="66"/>
                  </a:lnTo>
                  <a:lnTo>
                    <a:pt x="18" y="90"/>
                  </a:lnTo>
                  <a:lnTo>
                    <a:pt x="24" y="108"/>
                  </a:lnTo>
                  <a:lnTo>
                    <a:pt x="24" y="120"/>
                  </a:lnTo>
                  <a:lnTo>
                    <a:pt x="30" y="138"/>
                  </a:lnTo>
                  <a:lnTo>
                    <a:pt x="30" y="156"/>
                  </a:lnTo>
                  <a:lnTo>
                    <a:pt x="36" y="174"/>
                  </a:lnTo>
                  <a:lnTo>
                    <a:pt x="36" y="216"/>
                  </a:lnTo>
                  <a:lnTo>
                    <a:pt x="42" y="234"/>
                  </a:lnTo>
                  <a:lnTo>
                    <a:pt x="42" y="258"/>
                  </a:lnTo>
                  <a:lnTo>
                    <a:pt x="48" y="282"/>
                  </a:lnTo>
                  <a:lnTo>
                    <a:pt x="48" y="300"/>
                  </a:lnTo>
                  <a:lnTo>
                    <a:pt x="54" y="324"/>
                  </a:lnTo>
                  <a:lnTo>
                    <a:pt x="54" y="378"/>
                  </a:lnTo>
                  <a:lnTo>
                    <a:pt x="60" y="402"/>
                  </a:lnTo>
                  <a:lnTo>
                    <a:pt x="60" y="426"/>
                  </a:lnTo>
                  <a:lnTo>
                    <a:pt x="66" y="456"/>
                  </a:lnTo>
                  <a:lnTo>
                    <a:pt x="66" y="480"/>
                  </a:lnTo>
                  <a:lnTo>
                    <a:pt x="72" y="510"/>
                  </a:lnTo>
                  <a:lnTo>
                    <a:pt x="72" y="540"/>
                  </a:lnTo>
                  <a:lnTo>
                    <a:pt x="78" y="570"/>
                  </a:lnTo>
                  <a:lnTo>
                    <a:pt x="78" y="630"/>
                  </a:lnTo>
                  <a:lnTo>
                    <a:pt x="84" y="660"/>
                  </a:lnTo>
                  <a:lnTo>
                    <a:pt x="84" y="690"/>
                  </a:lnTo>
                  <a:lnTo>
                    <a:pt x="90" y="720"/>
                  </a:lnTo>
                  <a:lnTo>
                    <a:pt x="90" y="750"/>
                  </a:lnTo>
                  <a:lnTo>
                    <a:pt x="96" y="780"/>
                  </a:lnTo>
                  <a:lnTo>
                    <a:pt x="96" y="846"/>
                  </a:lnTo>
                  <a:lnTo>
                    <a:pt x="102" y="876"/>
                  </a:lnTo>
                  <a:lnTo>
                    <a:pt x="102" y="906"/>
                  </a:lnTo>
                  <a:lnTo>
                    <a:pt x="108" y="942"/>
                  </a:lnTo>
                  <a:lnTo>
                    <a:pt x="108" y="972"/>
                  </a:lnTo>
                  <a:lnTo>
                    <a:pt x="114" y="1008"/>
                  </a:lnTo>
                  <a:lnTo>
                    <a:pt x="114" y="1068"/>
                  </a:lnTo>
                  <a:lnTo>
                    <a:pt x="120" y="1104"/>
                  </a:lnTo>
                  <a:lnTo>
                    <a:pt x="120" y="1134"/>
                  </a:lnTo>
                  <a:lnTo>
                    <a:pt x="126" y="1164"/>
                  </a:lnTo>
                  <a:lnTo>
                    <a:pt x="126" y="1200"/>
                  </a:lnTo>
                  <a:lnTo>
                    <a:pt x="132" y="1230"/>
                  </a:lnTo>
                  <a:lnTo>
                    <a:pt x="132" y="1260"/>
                  </a:lnTo>
                  <a:lnTo>
                    <a:pt x="138" y="1290"/>
                  </a:lnTo>
                  <a:lnTo>
                    <a:pt x="138" y="1350"/>
                  </a:lnTo>
                  <a:lnTo>
                    <a:pt x="144" y="1380"/>
                  </a:lnTo>
                  <a:lnTo>
                    <a:pt x="144" y="1410"/>
                  </a:lnTo>
                  <a:lnTo>
                    <a:pt x="150" y="1440"/>
                  </a:lnTo>
                  <a:lnTo>
                    <a:pt x="150" y="1470"/>
                  </a:lnTo>
                  <a:lnTo>
                    <a:pt x="156" y="1500"/>
                  </a:lnTo>
                  <a:lnTo>
                    <a:pt x="156" y="1554"/>
                  </a:lnTo>
                  <a:lnTo>
                    <a:pt x="162" y="1584"/>
                  </a:lnTo>
                  <a:lnTo>
                    <a:pt x="162" y="1608"/>
                  </a:lnTo>
                  <a:lnTo>
                    <a:pt x="168" y="1632"/>
                  </a:lnTo>
                  <a:lnTo>
                    <a:pt x="168" y="1656"/>
                  </a:lnTo>
                  <a:lnTo>
                    <a:pt x="174" y="1686"/>
                  </a:lnTo>
                  <a:lnTo>
                    <a:pt x="174" y="1728"/>
                  </a:lnTo>
                  <a:lnTo>
                    <a:pt x="180" y="1752"/>
                  </a:lnTo>
                  <a:lnTo>
                    <a:pt x="180" y="1776"/>
                  </a:lnTo>
                  <a:lnTo>
                    <a:pt x="186" y="1794"/>
                  </a:lnTo>
                  <a:lnTo>
                    <a:pt x="186" y="1818"/>
                  </a:lnTo>
                  <a:lnTo>
                    <a:pt x="192" y="1836"/>
                  </a:lnTo>
                  <a:lnTo>
                    <a:pt x="192" y="1872"/>
                  </a:lnTo>
                  <a:lnTo>
                    <a:pt x="198" y="1890"/>
                  </a:lnTo>
                  <a:lnTo>
                    <a:pt x="198" y="1902"/>
                  </a:lnTo>
                  <a:lnTo>
                    <a:pt x="204" y="1920"/>
                  </a:lnTo>
                  <a:lnTo>
                    <a:pt x="204" y="1932"/>
                  </a:lnTo>
                  <a:lnTo>
                    <a:pt x="210" y="1944"/>
                  </a:lnTo>
                  <a:lnTo>
                    <a:pt x="210" y="1956"/>
                  </a:lnTo>
                  <a:lnTo>
                    <a:pt x="216" y="1968"/>
                  </a:lnTo>
                  <a:lnTo>
                    <a:pt x="216" y="1992"/>
                  </a:lnTo>
                  <a:lnTo>
                    <a:pt x="222" y="1998"/>
                  </a:lnTo>
                  <a:lnTo>
                    <a:pt x="222" y="2004"/>
                  </a:lnTo>
                  <a:lnTo>
                    <a:pt x="228" y="2010"/>
                  </a:lnTo>
                  <a:lnTo>
                    <a:pt x="228" y="2016"/>
                  </a:lnTo>
                  <a:lnTo>
                    <a:pt x="240" y="2028"/>
                  </a:lnTo>
                  <a:lnTo>
                    <a:pt x="240" y="2034"/>
                  </a:lnTo>
                  <a:lnTo>
                    <a:pt x="246" y="2028"/>
                  </a:lnTo>
                  <a:lnTo>
                    <a:pt x="252" y="2022"/>
                  </a:lnTo>
                  <a:lnTo>
                    <a:pt x="252" y="2016"/>
                  </a:lnTo>
                  <a:lnTo>
                    <a:pt x="258" y="2010"/>
                  </a:lnTo>
                  <a:lnTo>
                    <a:pt x="258" y="2004"/>
                  </a:lnTo>
                  <a:lnTo>
                    <a:pt x="264" y="1998"/>
                  </a:lnTo>
                  <a:lnTo>
                    <a:pt x="264" y="1992"/>
                  </a:lnTo>
                  <a:lnTo>
                    <a:pt x="270" y="1980"/>
                  </a:lnTo>
                  <a:lnTo>
                    <a:pt x="270" y="1968"/>
                  </a:lnTo>
                  <a:lnTo>
                    <a:pt x="276" y="1956"/>
                  </a:lnTo>
                  <a:lnTo>
                    <a:pt x="276" y="1932"/>
                  </a:lnTo>
                  <a:lnTo>
                    <a:pt x="282" y="1920"/>
                  </a:lnTo>
                  <a:lnTo>
                    <a:pt x="282" y="1902"/>
                  </a:lnTo>
                  <a:lnTo>
                    <a:pt x="288" y="1890"/>
                  </a:lnTo>
                  <a:lnTo>
                    <a:pt x="288" y="1872"/>
                  </a:lnTo>
                  <a:lnTo>
                    <a:pt x="294" y="1854"/>
                  </a:lnTo>
                  <a:lnTo>
                    <a:pt x="294" y="1818"/>
                  </a:lnTo>
                  <a:lnTo>
                    <a:pt x="300" y="1794"/>
                  </a:lnTo>
                  <a:lnTo>
                    <a:pt x="300" y="1776"/>
                  </a:lnTo>
                  <a:lnTo>
                    <a:pt x="306" y="1752"/>
                  </a:lnTo>
                  <a:lnTo>
                    <a:pt x="306" y="1728"/>
                  </a:lnTo>
                  <a:lnTo>
                    <a:pt x="312" y="1710"/>
                  </a:lnTo>
                  <a:lnTo>
                    <a:pt x="312" y="1656"/>
                  </a:lnTo>
                  <a:lnTo>
                    <a:pt x="318" y="1632"/>
                  </a:lnTo>
                  <a:lnTo>
                    <a:pt x="318" y="1608"/>
                  </a:lnTo>
                  <a:lnTo>
                    <a:pt x="324" y="1584"/>
                  </a:lnTo>
                  <a:lnTo>
                    <a:pt x="324" y="1554"/>
                  </a:lnTo>
                  <a:lnTo>
                    <a:pt x="330" y="1530"/>
                  </a:lnTo>
                  <a:lnTo>
                    <a:pt x="330" y="1470"/>
                  </a:lnTo>
                  <a:lnTo>
                    <a:pt x="336" y="1440"/>
                  </a:lnTo>
                  <a:lnTo>
                    <a:pt x="336" y="1410"/>
                  </a:lnTo>
                  <a:lnTo>
                    <a:pt x="342" y="1380"/>
                  </a:lnTo>
                  <a:lnTo>
                    <a:pt x="342" y="1350"/>
                  </a:lnTo>
                  <a:lnTo>
                    <a:pt x="348" y="1320"/>
                  </a:lnTo>
                  <a:lnTo>
                    <a:pt x="348" y="1290"/>
                  </a:lnTo>
                  <a:lnTo>
                    <a:pt x="354" y="1260"/>
                  </a:lnTo>
                  <a:lnTo>
                    <a:pt x="354" y="1200"/>
                  </a:lnTo>
                  <a:lnTo>
                    <a:pt x="360" y="1164"/>
                  </a:lnTo>
                  <a:lnTo>
                    <a:pt x="360" y="1134"/>
                  </a:lnTo>
                  <a:lnTo>
                    <a:pt x="366" y="1104"/>
                  </a:lnTo>
                  <a:lnTo>
                    <a:pt x="366" y="1068"/>
                  </a:lnTo>
                  <a:lnTo>
                    <a:pt x="372" y="1038"/>
                  </a:lnTo>
                  <a:lnTo>
                    <a:pt x="372" y="972"/>
                  </a:lnTo>
                  <a:lnTo>
                    <a:pt x="378" y="942"/>
                  </a:lnTo>
                  <a:lnTo>
                    <a:pt x="378" y="906"/>
                  </a:lnTo>
                  <a:lnTo>
                    <a:pt x="384" y="876"/>
                  </a:lnTo>
                  <a:lnTo>
                    <a:pt x="384" y="846"/>
                  </a:lnTo>
                  <a:lnTo>
                    <a:pt x="390"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154" name="Straight Arrow Connector 153"/>
          <p:cNvCxnSpPr>
            <a:cxnSpLocks noChangeShapeType="1"/>
          </p:cNvCxnSpPr>
          <p:nvPr/>
        </p:nvCxnSpPr>
        <p:spPr bwMode="auto">
          <a:xfrm>
            <a:off x="8629652" y="3459164"/>
            <a:ext cx="730249" cy="1587"/>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56" name="TextBox 155"/>
          <p:cNvSpPr txBox="1">
            <a:spLocks noChangeArrowheads="1"/>
          </p:cNvSpPr>
          <p:nvPr/>
        </p:nvSpPr>
        <p:spPr bwMode="auto">
          <a:xfrm>
            <a:off x="8089901" y="3376614"/>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157" name="Straight Arrow Connector 156"/>
          <p:cNvCxnSpPr>
            <a:cxnSpLocks noChangeShapeType="1"/>
          </p:cNvCxnSpPr>
          <p:nvPr/>
        </p:nvCxnSpPr>
        <p:spPr bwMode="auto">
          <a:xfrm>
            <a:off x="8625418" y="3932239"/>
            <a:ext cx="732367" cy="1587"/>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58" name="TextBox 157"/>
          <p:cNvSpPr txBox="1">
            <a:spLocks noChangeArrowheads="1"/>
          </p:cNvSpPr>
          <p:nvPr/>
        </p:nvSpPr>
        <p:spPr bwMode="auto">
          <a:xfrm>
            <a:off x="8053918" y="3811588"/>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159" name="Straight Arrow Connector 158"/>
          <p:cNvCxnSpPr>
            <a:cxnSpLocks noChangeShapeType="1"/>
          </p:cNvCxnSpPr>
          <p:nvPr/>
        </p:nvCxnSpPr>
        <p:spPr bwMode="auto">
          <a:xfrm>
            <a:off x="8583085" y="2470150"/>
            <a:ext cx="732367"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160" name="TextBox 159"/>
          <p:cNvSpPr txBox="1">
            <a:spLocks noChangeArrowheads="1"/>
          </p:cNvSpPr>
          <p:nvPr/>
        </p:nvSpPr>
        <p:spPr bwMode="auto">
          <a:xfrm>
            <a:off x="8583085" y="2497139"/>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cxnSp>
        <p:nvCxnSpPr>
          <p:cNvPr id="163" name="Straight Arrow Connector 162"/>
          <p:cNvCxnSpPr>
            <a:cxnSpLocks noChangeShapeType="1"/>
          </p:cNvCxnSpPr>
          <p:nvPr/>
        </p:nvCxnSpPr>
        <p:spPr bwMode="auto">
          <a:xfrm>
            <a:off x="8580967" y="4297364"/>
            <a:ext cx="730251" cy="1587"/>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164" name="TextBox 163"/>
          <p:cNvSpPr txBox="1">
            <a:spLocks noChangeArrowheads="1"/>
          </p:cNvSpPr>
          <p:nvPr/>
        </p:nvSpPr>
        <p:spPr bwMode="auto">
          <a:xfrm>
            <a:off x="8580967" y="4322763"/>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grpSp>
        <p:nvGrpSpPr>
          <p:cNvPr id="8" name="Group 164"/>
          <p:cNvGrpSpPr>
            <a:grpSpLocks/>
          </p:cNvGrpSpPr>
          <p:nvPr/>
        </p:nvGrpSpPr>
        <p:grpSpPr bwMode="auto">
          <a:xfrm>
            <a:off x="9362018" y="3368675"/>
            <a:ext cx="1517649" cy="717550"/>
            <a:chOff x="6328878" y="4737292"/>
            <a:chExt cx="1138722" cy="718379"/>
          </a:xfrm>
        </p:grpSpPr>
        <p:sp>
          <p:nvSpPr>
            <p:cNvPr id="29783" name="Freeform 29"/>
            <p:cNvSpPr>
              <a:spLocks/>
            </p:cNvSpPr>
            <p:nvPr/>
          </p:nvSpPr>
          <p:spPr bwMode="auto">
            <a:xfrm>
              <a:off x="6328878" y="4737292"/>
              <a:ext cx="427970" cy="716278"/>
            </a:xfrm>
            <a:custGeom>
              <a:avLst/>
              <a:gdLst>
                <a:gd name="T0" fmla="*/ 2147483647 w 396"/>
                <a:gd name="T1" fmla="*/ 2147483647 h 2046"/>
                <a:gd name="T2" fmla="*/ 2147483647 w 396"/>
                <a:gd name="T3" fmla="*/ 2147483647 h 2046"/>
                <a:gd name="T4" fmla="*/ 2147483647 w 396"/>
                <a:gd name="T5" fmla="*/ 2147483647 h 2046"/>
                <a:gd name="T6" fmla="*/ 2147483647 w 396"/>
                <a:gd name="T7" fmla="*/ 2147483647 h 2046"/>
                <a:gd name="T8" fmla="*/ 2147483647 w 396"/>
                <a:gd name="T9" fmla="*/ 2147483647 h 2046"/>
                <a:gd name="T10" fmla="*/ 2147483647 w 396"/>
                <a:gd name="T11" fmla="*/ 2147483647 h 2046"/>
                <a:gd name="T12" fmla="*/ 2147483647 w 396"/>
                <a:gd name="T13" fmla="*/ 2147483647 h 2046"/>
                <a:gd name="T14" fmla="*/ 2147483647 w 396"/>
                <a:gd name="T15" fmla="*/ 2147483647 h 2046"/>
                <a:gd name="T16" fmla="*/ 2147483647 w 396"/>
                <a:gd name="T17" fmla="*/ 2147483647 h 2046"/>
                <a:gd name="T18" fmla="*/ 2147483647 w 396"/>
                <a:gd name="T19" fmla="*/ 2147483647 h 2046"/>
                <a:gd name="T20" fmla="*/ 2147483647 w 396"/>
                <a:gd name="T21" fmla="*/ 2147483647 h 2046"/>
                <a:gd name="T22" fmla="*/ 2147483647 w 396"/>
                <a:gd name="T23" fmla="*/ 2147483647 h 2046"/>
                <a:gd name="T24" fmla="*/ 2147483647 w 396"/>
                <a:gd name="T25" fmla="*/ 2147483647 h 2046"/>
                <a:gd name="T26" fmla="*/ 2147483647 w 396"/>
                <a:gd name="T27" fmla="*/ 0 h 2046"/>
                <a:gd name="T28" fmla="*/ 2147483647 w 396"/>
                <a:gd name="T29" fmla="*/ 2147483647 h 2046"/>
                <a:gd name="T30" fmla="*/ 2147483647 w 396"/>
                <a:gd name="T31" fmla="*/ 2147483647 h 2046"/>
                <a:gd name="T32" fmla="*/ 2147483647 w 396"/>
                <a:gd name="T33" fmla="*/ 2147483647 h 2046"/>
                <a:gd name="T34" fmla="*/ 2147483647 w 396"/>
                <a:gd name="T35" fmla="*/ 2147483647 h 2046"/>
                <a:gd name="T36" fmla="*/ 2147483647 w 396"/>
                <a:gd name="T37" fmla="*/ 2147483647 h 2046"/>
                <a:gd name="T38" fmla="*/ 2147483647 w 396"/>
                <a:gd name="T39" fmla="*/ 2147483647 h 2046"/>
                <a:gd name="T40" fmla="*/ 2147483647 w 396"/>
                <a:gd name="T41" fmla="*/ 2147483647 h 2046"/>
                <a:gd name="T42" fmla="*/ 2147483647 w 396"/>
                <a:gd name="T43" fmla="*/ 2147483647 h 2046"/>
                <a:gd name="T44" fmla="*/ 2147483647 w 396"/>
                <a:gd name="T45" fmla="*/ 2147483647 h 2046"/>
                <a:gd name="T46" fmla="*/ 2147483647 w 396"/>
                <a:gd name="T47" fmla="*/ 2147483647 h 2046"/>
                <a:gd name="T48" fmla="*/ 2147483647 w 396"/>
                <a:gd name="T49" fmla="*/ 2147483647 h 2046"/>
                <a:gd name="T50" fmla="*/ 2147483647 w 396"/>
                <a:gd name="T51" fmla="*/ 2147483647 h 2046"/>
                <a:gd name="T52" fmla="*/ 2147483647 w 396"/>
                <a:gd name="T53" fmla="*/ 2147483647 h 2046"/>
                <a:gd name="T54" fmla="*/ 2147483647 w 396"/>
                <a:gd name="T55" fmla="*/ 2147483647 h 2046"/>
                <a:gd name="T56" fmla="*/ 2147483647 w 396"/>
                <a:gd name="T57" fmla="*/ 2147483647 h 2046"/>
                <a:gd name="T58" fmla="*/ 2147483647 w 396"/>
                <a:gd name="T59" fmla="*/ 2147483647 h 2046"/>
                <a:gd name="T60" fmla="*/ 2147483647 w 396"/>
                <a:gd name="T61" fmla="*/ 2147483647 h 2046"/>
                <a:gd name="T62" fmla="*/ 2147483647 w 396"/>
                <a:gd name="T63" fmla="*/ 2147483647 h 2046"/>
                <a:gd name="T64" fmla="*/ 2147483647 w 396"/>
                <a:gd name="T65" fmla="*/ 2147483647 h 2046"/>
                <a:gd name="T66" fmla="*/ 2147483647 w 396"/>
                <a:gd name="T67" fmla="*/ 2147483647 h 2046"/>
                <a:gd name="T68" fmla="*/ 2147483647 w 396"/>
                <a:gd name="T69" fmla="*/ 2147483647 h 2046"/>
                <a:gd name="T70" fmla="*/ 2147483647 w 396"/>
                <a:gd name="T71" fmla="*/ 2147483647 h 2046"/>
                <a:gd name="T72" fmla="*/ 2147483647 w 396"/>
                <a:gd name="T73" fmla="*/ 2147483647 h 2046"/>
                <a:gd name="T74" fmla="*/ 2147483647 w 396"/>
                <a:gd name="T75" fmla="*/ 2147483647 h 2046"/>
                <a:gd name="T76" fmla="*/ 2147483647 w 396"/>
                <a:gd name="T77" fmla="*/ 2147483647 h 2046"/>
                <a:gd name="T78" fmla="*/ 2147483647 w 396"/>
                <a:gd name="T79" fmla="*/ 2147483647 h 2046"/>
                <a:gd name="T80" fmla="*/ 2147483647 w 396"/>
                <a:gd name="T81" fmla="*/ 2147483647 h 2046"/>
                <a:gd name="T82" fmla="*/ 2147483647 w 396"/>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6"/>
                <a:gd name="T127" fmla="*/ 0 h 2046"/>
                <a:gd name="T128" fmla="*/ 396 w 396"/>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6" h="2046">
                  <a:moveTo>
                    <a:pt x="0" y="960"/>
                  </a:moveTo>
                  <a:lnTo>
                    <a:pt x="6" y="924"/>
                  </a:lnTo>
                  <a:lnTo>
                    <a:pt x="6" y="894"/>
                  </a:lnTo>
                  <a:lnTo>
                    <a:pt x="12" y="864"/>
                  </a:lnTo>
                  <a:lnTo>
                    <a:pt x="12" y="828"/>
                  </a:lnTo>
                  <a:lnTo>
                    <a:pt x="18" y="798"/>
                  </a:lnTo>
                  <a:lnTo>
                    <a:pt x="18" y="768"/>
                  </a:lnTo>
                  <a:lnTo>
                    <a:pt x="24" y="738"/>
                  </a:lnTo>
                  <a:lnTo>
                    <a:pt x="24" y="678"/>
                  </a:lnTo>
                  <a:lnTo>
                    <a:pt x="30" y="648"/>
                  </a:lnTo>
                  <a:lnTo>
                    <a:pt x="30" y="618"/>
                  </a:lnTo>
                  <a:lnTo>
                    <a:pt x="36" y="588"/>
                  </a:lnTo>
                  <a:lnTo>
                    <a:pt x="36" y="558"/>
                  </a:lnTo>
                  <a:lnTo>
                    <a:pt x="42" y="528"/>
                  </a:lnTo>
                  <a:lnTo>
                    <a:pt x="42" y="474"/>
                  </a:lnTo>
                  <a:lnTo>
                    <a:pt x="48" y="444"/>
                  </a:lnTo>
                  <a:lnTo>
                    <a:pt x="48" y="420"/>
                  </a:lnTo>
                  <a:lnTo>
                    <a:pt x="54" y="396"/>
                  </a:lnTo>
                  <a:lnTo>
                    <a:pt x="54" y="372"/>
                  </a:lnTo>
                  <a:lnTo>
                    <a:pt x="60" y="342"/>
                  </a:lnTo>
                  <a:lnTo>
                    <a:pt x="60" y="300"/>
                  </a:lnTo>
                  <a:lnTo>
                    <a:pt x="66" y="276"/>
                  </a:lnTo>
                  <a:lnTo>
                    <a:pt x="66" y="252"/>
                  </a:lnTo>
                  <a:lnTo>
                    <a:pt x="72" y="234"/>
                  </a:lnTo>
                  <a:lnTo>
                    <a:pt x="72" y="210"/>
                  </a:lnTo>
                  <a:lnTo>
                    <a:pt x="78" y="192"/>
                  </a:lnTo>
                  <a:lnTo>
                    <a:pt x="78" y="156"/>
                  </a:lnTo>
                  <a:lnTo>
                    <a:pt x="84" y="138"/>
                  </a:lnTo>
                  <a:lnTo>
                    <a:pt x="84" y="126"/>
                  </a:lnTo>
                  <a:lnTo>
                    <a:pt x="90" y="108"/>
                  </a:lnTo>
                  <a:lnTo>
                    <a:pt x="90" y="96"/>
                  </a:lnTo>
                  <a:lnTo>
                    <a:pt x="96" y="84"/>
                  </a:lnTo>
                  <a:lnTo>
                    <a:pt x="96" y="72"/>
                  </a:lnTo>
                  <a:lnTo>
                    <a:pt x="102" y="60"/>
                  </a:lnTo>
                  <a:lnTo>
                    <a:pt x="102" y="36"/>
                  </a:lnTo>
                  <a:lnTo>
                    <a:pt x="108" y="30"/>
                  </a:lnTo>
                  <a:lnTo>
                    <a:pt x="108" y="24"/>
                  </a:lnTo>
                  <a:lnTo>
                    <a:pt x="114" y="18"/>
                  </a:lnTo>
                  <a:lnTo>
                    <a:pt x="114" y="12"/>
                  </a:lnTo>
                  <a:lnTo>
                    <a:pt x="126" y="0"/>
                  </a:lnTo>
                  <a:lnTo>
                    <a:pt x="120" y="0"/>
                  </a:lnTo>
                  <a:lnTo>
                    <a:pt x="126" y="0"/>
                  </a:lnTo>
                  <a:lnTo>
                    <a:pt x="132" y="0"/>
                  </a:lnTo>
                  <a:lnTo>
                    <a:pt x="138" y="6"/>
                  </a:lnTo>
                  <a:lnTo>
                    <a:pt x="138" y="12"/>
                  </a:lnTo>
                  <a:lnTo>
                    <a:pt x="144" y="18"/>
                  </a:lnTo>
                  <a:lnTo>
                    <a:pt x="144" y="24"/>
                  </a:lnTo>
                  <a:lnTo>
                    <a:pt x="150" y="30"/>
                  </a:lnTo>
                  <a:lnTo>
                    <a:pt x="150" y="36"/>
                  </a:lnTo>
                  <a:lnTo>
                    <a:pt x="156" y="48"/>
                  </a:lnTo>
                  <a:lnTo>
                    <a:pt x="156" y="60"/>
                  </a:lnTo>
                  <a:lnTo>
                    <a:pt x="162" y="72"/>
                  </a:lnTo>
                  <a:lnTo>
                    <a:pt x="162" y="96"/>
                  </a:lnTo>
                  <a:lnTo>
                    <a:pt x="168" y="108"/>
                  </a:lnTo>
                  <a:lnTo>
                    <a:pt x="168" y="126"/>
                  </a:lnTo>
                  <a:lnTo>
                    <a:pt x="174" y="138"/>
                  </a:lnTo>
                  <a:lnTo>
                    <a:pt x="174" y="156"/>
                  </a:lnTo>
                  <a:lnTo>
                    <a:pt x="180" y="174"/>
                  </a:lnTo>
                  <a:lnTo>
                    <a:pt x="180" y="210"/>
                  </a:lnTo>
                  <a:lnTo>
                    <a:pt x="186" y="234"/>
                  </a:lnTo>
                  <a:lnTo>
                    <a:pt x="186" y="252"/>
                  </a:lnTo>
                  <a:lnTo>
                    <a:pt x="192" y="276"/>
                  </a:lnTo>
                  <a:lnTo>
                    <a:pt x="192" y="300"/>
                  </a:lnTo>
                  <a:lnTo>
                    <a:pt x="198" y="318"/>
                  </a:lnTo>
                  <a:lnTo>
                    <a:pt x="198" y="372"/>
                  </a:lnTo>
                  <a:lnTo>
                    <a:pt x="204" y="396"/>
                  </a:lnTo>
                  <a:lnTo>
                    <a:pt x="204" y="420"/>
                  </a:lnTo>
                  <a:lnTo>
                    <a:pt x="210" y="444"/>
                  </a:lnTo>
                  <a:lnTo>
                    <a:pt x="210" y="474"/>
                  </a:lnTo>
                  <a:lnTo>
                    <a:pt x="216" y="498"/>
                  </a:lnTo>
                  <a:lnTo>
                    <a:pt x="216" y="558"/>
                  </a:lnTo>
                  <a:lnTo>
                    <a:pt x="222" y="588"/>
                  </a:lnTo>
                  <a:lnTo>
                    <a:pt x="222" y="618"/>
                  </a:lnTo>
                  <a:lnTo>
                    <a:pt x="228" y="648"/>
                  </a:lnTo>
                  <a:lnTo>
                    <a:pt x="228" y="678"/>
                  </a:lnTo>
                  <a:lnTo>
                    <a:pt x="234" y="708"/>
                  </a:lnTo>
                  <a:lnTo>
                    <a:pt x="234" y="738"/>
                  </a:lnTo>
                  <a:lnTo>
                    <a:pt x="240" y="768"/>
                  </a:lnTo>
                  <a:lnTo>
                    <a:pt x="240" y="828"/>
                  </a:lnTo>
                  <a:lnTo>
                    <a:pt x="246" y="864"/>
                  </a:lnTo>
                  <a:lnTo>
                    <a:pt x="246" y="894"/>
                  </a:lnTo>
                  <a:lnTo>
                    <a:pt x="252" y="924"/>
                  </a:lnTo>
                  <a:lnTo>
                    <a:pt x="252" y="960"/>
                  </a:lnTo>
                  <a:lnTo>
                    <a:pt x="258" y="990"/>
                  </a:lnTo>
                  <a:lnTo>
                    <a:pt x="258" y="1056"/>
                  </a:lnTo>
                  <a:lnTo>
                    <a:pt x="264" y="1086"/>
                  </a:lnTo>
                  <a:lnTo>
                    <a:pt x="264" y="1122"/>
                  </a:lnTo>
                  <a:lnTo>
                    <a:pt x="270" y="1152"/>
                  </a:lnTo>
                  <a:lnTo>
                    <a:pt x="270" y="1182"/>
                  </a:lnTo>
                  <a:lnTo>
                    <a:pt x="276" y="1218"/>
                  </a:lnTo>
                  <a:lnTo>
                    <a:pt x="276" y="1278"/>
                  </a:lnTo>
                  <a:lnTo>
                    <a:pt x="282" y="1308"/>
                  </a:lnTo>
                  <a:lnTo>
                    <a:pt x="282" y="1338"/>
                  </a:lnTo>
                  <a:lnTo>
                    <a:pt x="288" y="1368"/>
                  </a:lnTo>
                  <a:lnTo>
                    <a:pt x="288" y="1398"/>
                  </a:lnTo>
                  <a:lnTo>
                    <a:pt x="294" y="1428"/>
                  </a:lnTo>
                  <a:lnTo>
                    <a:pt x="294" y="1458"/>
                  </a:lnTo>
                  <a:lnTo>
                    <a:pt x="300" y="1488"/>
                  </a:lnTo>
                  <a:lnTo>
                    <a:pt x="300" y="1548"/>
                  </a:lnTo>
                  <a:lnTo>
                    <a:pt x="306" y="1572"/>
                  </a:lnTo>
                  <a:lnTo>
                    <a:pt x="306" y="1602"/>
                  </a:lnTo>
                  <a:lnTo>
                    <a:pt x="312" y="1626"/>
                  </a:lnTo>
                  <a:lnTo>
                    <a:pt x="312" y="1650"/>
                  </a:lnTo>
                  <a:lnTo>
                    <a:pt x="318" y="1674"/>
                  </a:lnTo>
                  <a:lnTo>
                    <a:pt x="318" y="1728"/>
                  </a:lnTo>
                  <a:lnTo>
                    <a:pt x="324" y="1746"/>
                  </a:lnTo>
                  <a:lnTo>
                    <a:pt x="324" y="1770"/>
                  </a:lnTo>
                  <a:lnTo>
                    <a:pt x="330" y="1794"/>
                  </a:lnTo>
                  <a:lnTo>
                    <a:pt x="330" y="1812"/>
                  </a:lnTo>
                  <a:lnTo>
                    <a:pt x="336" y="1836"/>
                  </a:lnTo>
                  <a:lnTo>
                    <a:pt x="336" y="1872"/>
                  </a:lnTo>
                  <a:lnTo>
                    <a:pt x="342" y="1890"/>
                  </a:lnTo>
                  <a:lnTo>
                    <a:pt x="342" y="1908"/>
                  </a:lnTo>
                  <a:lnTo>
                    <a:pt x="348" y="1920"/>
                  </a:lnTo>
                  <a:lnTo>
                    <a:pt x="348" y="1938"/>
                  </a:lnTo>
                  <a:lnTo>
                    <a:pt x="354" y="1950"/>
                  </a:lnTo>
                  <a:lnTo>
                    <a:pt x="354" y="1974"/>
                  </a:lnTo>
                  <a:lnTo>
                    <a:pt x="360" y="1986"/>
                  </a:lnTo>
                  <a:lnTo>
                    <a:pt x="360" y="1998"/>
                  </a:lnTo>
                  <a:lnTo>
                    <a:pt x="366" y="2010"/>
                  </a:lnTo>
                  <a:lnTo>
                    <a:pt x="366" y="2016"/>
                  </a:lnTo>
                  <a:lnTo>
                    <a:pt x="372" y="2022"/>
                  </a:lnTo>
                  <a:lnTo>
                    <a:pt x="372" y="2028"/>
                  </a:lnTo>
                  <a:lnTo>
                    <a:pt x="378" y="2034"/>
                  </a:lnTo>
                  <a:lnTo>
                    <a:pt x="378" y="2046"/>
                  </a:lnTo>
                  <a:lnTo>
                    <a:pt x="384" y="2046"/>
                  </a:lnTo>
                  <a:lnTo>
                    <a:pt x="396" y="2046"/>
                  </a:lnTo>
                  <a:lnTo>
                    <a:pt x="396" y="204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84" name="Freeform 30"/>
            <p:cNvSpPr>
              <a:spLocks/>
            </p:cNvSpPr>
            <p:nvPr/>
          </p:nvSpPr>
          <p:spPr bwMode="auto">
            <a:xfrm>
              <a:off x="6756848" y="4737292"/>
              <a:ext cx="421487" cy="714178"/>
            </a:xfrm>
            <a:custGeom>
              <a:avLst/>
              <a:gdLst>
                <a:gd name="T0" fmla="*/ 2147483647 w 390"/>
                <a:gd name="T1" fmla="*/ 2147483647 h 2040"/>
                <a:gd name="T2" fmla="*/ 2147483647 w 390"/>
                <a:gd name="T3" fmla="*/ 2147483647 h 2040"/>
                <a:gd name="T4" fmla="*/ 2147483647 w 390"/>
                <a:gd name="T5" fmla="*/ 2147483647 h 2040"/>
                <a:gd name="T6" fmla="*/ 2147483647 w 390"/>
                <a:gd name="T7" fmla="*/ 2147483647 h 2040"/>
                <a:gd name="T8" fmla="*/ 2147483647 w 390"/>
                <a:gd name="T9" fmla="*/ 2147483647 h 2040"/>
                <a:gd name="T10" fmla="*/ 2147483647 w 390"/>
                <a:gd name="T11" fmla="*/ 2147483647 h 2040"/>
                <a:gd name="T12" fmla="*/ 2147483647 w 390"/>
                <a:gd name="T13" fmla="*/ 2147483647 h 2040"/>
                <a:gd name="T14" fmla="*/ 2147483647 w 390"/>
                <a:gd name="T15" fmla="*/ 2147483647 h 2040"/>
                <a:gd name="T16" fmla="*/ 2147483647 w 390"/>
                <a:gd name="T17" fmla="*/ 2147483647 h 2040"/>
                <a:gd name="T18" fmla="*/ 2147483647 w 390"/>
                <a:gd name="T19" fmla="*/ 2147483647 h 2040"/>
                <a:gd name="T20" fmla="*/ 2147483647 w 390"/>
                <a:gd name="T21" fmla="*/ 2147483647 h 2040"/>
                <a:gd name="T22" fmla="*/ 2147483647 w 390"/>
                <a:gd name="T23" fmla="*/ 2147483647 h 2040"/>
                <a:gd name="T24" fmla="*/ 2147483647 w 390"/>
                <a:gd name="T25" fmla="*/ 2147483647 h 2040"/>
                <a:gd name="T26" fmla="*/ 2147483647 w 390"/>
                <a:gd name="T27" fmla="*/ 2147483647 h 2040"/>
                <a:gd name="T28" fmla="*/ 2147483647 w 390"/>
                <a:gd name="T29" fmla="*/ 2147483647 h 2040"/>
                <a:gd name="T30" fmla="*/ 2147483647 w 390"/>
                <a:gd name="T31" fmla="*/ 2147483647 h 2040"/>
                <a:gd name="T32" fmla="*/ 2147483647 w 390"/>
                <a:gd name="T33" fmla="*/ 2147483647 h 2040"/>
                <a:gd name="T34" fmla="*/ 2147483647 w 390"/>
                <a:gd name="T35" fmla="*/ 2147483647 h 2040"/>
                <a:gd name="T36" fmla="*/ 2147483647 w 390"/>
                <a:gd name="T37" fmla="*/ 2147483647 h 2040"/>
                <a:gd name="T38" fmla="*/ 2147483647 w 390"/>
                <a:gd name="T39" fmla="*/ 2147483647 h 2040"/>
                <a:gd name="T40" fmla="*/ 2147483647 w 390"/>
                <a:gd name="T41" fmla="*/ 2147483647 h 2040"/>
                <a:gd name="T42" fmla="*/ 2147483647 w 390"/>
                <a:gd name="T43" fmla="*/ 2147483647 h 2040"/>
                <a:gd name="T44" fmla="*/ 2147483647 w 390"/>
                <a:gd name="T45" fmla="*/ 2147483647 h 2040"/>
                <a:gd name="T46" fmla="*/ 2147483647 w 390"/>
                <a:gd name="T47" fmla="*/ 2147483647 h 2040"/>
                <a:gd name="T48" fmla="*/ 2147483647 w 390"/>
                <a:gd name="T49" fmla="*/ 2147483647 h 2040"/>
                <a:gd name="T50" fmla="*/ 2147483647 w 390"/>
                <a:gd name="T51" fmla="*/ 2147483647 h 2040"/>
                <a:gd name="T52" fmla="*/ 2147483647 w 390"/>
                <a:gd name="T53" fmla="*/ 2147483647 h 2040"/>
                <a:gd name="T54" fmla="*/ 2147483647 w 390"/>
                <a:gd name="T55" fmla="*/ 0 h 2040"/>
                <a:gd name="T56" fmla="*/ 2147483647 w 390"/>
                <a:gd name="T57" fmla="*/ 2147483647 h 2040"/>
                <a:gd name="T58" fmla="*/ 2147483647 w 390"/>
                <a:gd name="T59" fmla="*/ 2147483647 h 2040"/>
                <a:gd name="T60" fmla="*/ 2147483647 w 390"/>
                <a:gd name="T61" fmla="*/ 2147483647 h 2040"/>
                <a:gd name="T62" fmla="*/ 2147483647 w 390"/>
                <a:gd name="T63" fmla="*/ 2147483647 h 2040"/>
                <a:gd name="T64" fmla="*/ 2147483647 w 390"/>
                <a:gd name="T65" fmla="*/ 2147483647 h 2040"/>
                <a:gd name="T66" fmla="*/ 2147483647 w 390"/>
                <a:gd name="T67" fmla="*/ 2147483647 h 2040"/>
                <a:gd name="T68" fmla="*/ 2147483647 w 390"/>
                <a:gd name="T69" fmla="*/ 2147483647 h 2040"/>
                <a:gd name="T70" fmla="*/ 2147483647 w 390"/>
                <a:gd name="T71" fmla="*/ 2147483647 h 2040"/>
                <a:gd name="T72" fmla="*/ 2147483647 w 390"/>
                <a:gd name="T73" fmla="*/ 2147483647 h 2040"/>
                <a:gd name="T74" fmla="*/ 2147483647 w 390"/>
                <a:gd name="T75" fmla="*/ 2147483647 h 2040"/>
                <a:gd name="T76" fmla="*/ 2147483647 w 390"/>
                <a:gd name="T77" fmla="*/ 2147483647 h 2040"/>
                <a:gd name="T78" fmla="*/ 2147483647 w 390"/>
                <a:gd name="T79" fmla="*/ 2147483647 h 2040"/>
                <a:gd name="T80" fmla="*/ 2147483647 w 390"/>
                <a:gd name="T81" fmla="*/ 2147483647 h 2040"/>
                <a:gd name="T82" fmla="*/ 2147483647 w 390"/>
                <a:gd name="T83" fmla="*/ 2147483647 h 20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40"/>
                <a:gd name="T128" fmla="*/ 390 w 390"/>
                <a:gd name="T129" fmla="*/ 2040 h 204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40">
                  <a:moveTo>
                    <a:pt x="0" y="2040"/>
                  </a:moveTo>
                  <a:lnTo>
                    <a:pt x="6" y="2034"/>
                  </a:lnTo>
                  <a:lnTo>
                    <a:pt x="6" y="2028"/>
                  </a:lnTo>
                  <a:lnTo>
                    <a:pt x="12" y="2022"/>
                  </a:lnTo>
                  <a:lnTo>
                    <a:pt x="12" y="2016"/>
                  </a:lnTo>
                  <a:lnTo>
                    <a:pt x="18" y="2010"/>
                  </a:lnTo>
                  <a:lnTo>
                    <a:pt x="18" y="1986"/>
                  </a:lnTo>
                  <a:lnTo>
                    <a:pt x="24" y="1974"/>
                  </a:lnTo>
                  <a:lnTo>
                    <a:pt x="24" y="1962"/>
                  </a:lnTo>
                  <a:lnTo>
                    <a:pt x="30" y="1950"/>
                  </a:lnTo>
                  <a:lnTo>
                    <a:pt x="30" y="1938"/>
                  </a:lnTo>
                  <a:lnTo>
                    <a:pt x="36" y="1920"/>
                  </a:lnTo>
                  <a:lnTo>
                    <a:pt x="36" y="1908"/>
                  </a:lnTo>
                  <a:lnTo>
                    <a:pt x="42" y="1890"/>
                  </a:lnTo>
                  <a:lnTo>
                    <a:pt x="42" y="1854"/>
                  </a:lnTo>
                  <a:lnTo>
                    <a:pt x="48" y="1836"/>
                  </a:lnTo>
                  <a:lnTo>
                    <a:pt x="48" y="1812"/>
                  </a:lnTo>
                  <a:lnTo>
                    <a:pt x="54" y="1794"/>
                  </a:lnTo>
                  <a:lnTo>
                    <a:pt x="54" y="1770"/>
                  </a:lnTo>
                  <a:lnTo>
                    <a:pt x="60" y="1746"/>
                  </a:lnTo>
                  <a:lnTo>
                    <a:pt x="60" y="1704"/>
                  </a:lnTo>
                  <a:lnTo>
                    <a:pt x="66" y="1674"/>
                  </a:lnTo>
                  <a:lnTo>
                    <a:pt x="66" y="1650"/>
                  </a:lnTo>
                  <a:lnTo>
                    <a:pt x="72" y="1626"/>
                  </a:lnTo>
                  <a:lnTo>
                    <a:pt x="72" y="1602"/>
                  </a:lnTo>
                  <a:lnTo>
                    <a:pt x="78" y="1572"/>
                  </a:lnTo>
                  <a:lnTo>
                    <a:pt x="78" y="1518"/>
                  </a:lnTo>
                  <a:lnTo>
                    <a:pt x="84" y="1488"/>
                  </a:lnTo>
                  <a:lnTo>
                    <a:pt x="84" y="1458"/>
                  </a:lnTo>
                  <a:lnTo>
                    <a:pt x="90" y="1428"/>
                  </a:lnTo>
                  <a:lnTo>
                    <a:pt x="90" y="1398"/>
                  </a:lnTo>
                  <a:lnTo>
                    <a:pt x="96" y="1368"/>
                  </a:lnTo>
                  <a:lnTo>
                    <a:pt x="96" y="1308"/>
                  </a:lnTo>
                  <a:lnTo>
                    <a:pt x="102" y="1278"/>
                  </a:lnTo>
                  <a:lnTo>
                    <a:pt x="102" y="1248"/>
                  </a:lnTo>
                  <a:lnTo>
                    <a:pt x="108" y="1218"/>
                  </a:lnTo>
                  <a:lnTo>
                    <a:pt x="108" y="1182"/>
                  </a:lnTo>
                  <a:lnTo>
                    <a:pt x="114" y="1152"/>
                  </a:lnTo>
                  <a:lnTo>
                    <a:pt x="114" y="1122"/>
                  </a:lnTo>
                  <a:lnTo>
                    <a:pt x="120" y="1086"/>
                  </a:lnTo>
                  <a:lnTo>
                    <a:pt x="120" y="1026"/>
                  </a:lnTo>
                  <a:lnTo>
                    <a:pt x="126" y="990"/>
                  </a:lnTo>
                  <a:lnTo>
                    <a:pt x="126" y="960"/>
                  </a:lnTo>
                  <a:lnTo>
                    <a:pt x="132" y="924"/>
                  </a:lnTo>
                  <a:lnTo>
                    <a:pt x="132" y="894"/>
                  </a:lnTo>
                  <a:lnTo>
                    <a:pt x="138" y="864"/>
                  </a:lnTo>
                  <a:lnTo>
                    <a:pt x="138" y="798"/>
                  </a:lnTo>
                  <a:lnTo>
                    <a:pt x="144" y="768"/>
                  </a:lnTo>
                  <a:lnTo>
                    <a:pt x="144" y="738"/>
                  </a:lnTo>
                  <a:lnTo>
                    <a:pt x="150" y="708"/>
                  </a:lnTo>
                  <a:lnTo>
                    <a:pt x="150" y="678"/>
                  </a:lnTo>
                  <a:lnTo>
                    <a:pt x="156" y="648"/>
                  </a:lnTo>
                  <a:lnTo>
                    <a:pt x="156" y="588"/>
                  </a:lnTo>
                  <a:lnTo>
                    <a:pt x="162" y="558"/>
                  </a:lnTo>
                  <a:lnTo>
                    <a:pt x="162" y="528"/>
                  </a:lnTo>
                  <a:lnTo>
                    <a:pt x="168" y="498"/>
                  </a:lnTo>
                  <a:lnTo>
                    <a:pt x="168" y="474"/>
                  </a:lnTo>
                  <a:lnTo>
                    <a:pt x="174" y="444"/>
                  </a:lnTo>
                  <a:lnTo>
                    <a:pt x="174" y="420"/>
                  </a:lnTo>
                  <a:lnTo>
                    <a:pt x="180" y="396"/>
                  </a:lnTo>
                  <a:lnTo>
                    <a:pt x="180" y="342"/>
                  </a:lnTo>
                  <a:lnTo>
                    <a:pt x="186" y="318"/>
                  </a:lnTo>
                  <a:lnTo>
                    <a:pt x="186" y="300"/>
                  </a:lnTo>
                  <a:lnTo>
                    <a:pt x="192" y="276"/>
                  </a:lnTo>
                  <a:lnTo>
                    <a:pt x="192" y="252"/>
                  </a:lnTo>
                  <a:lnTo>
                    <a:pt x="198" y="234"/>
                  </a:lnTo>
                  <a:lnTo>
                    <a:pt x="198" y="192"/>
                  </a:lnTo>
                  <a:lnTo>
                    <a:pt x="204" y="174"/>
                  </a:lnTo>
                  <a:lnTo>
                    <a:pt x="204" y="156"/>
                  </a:lnTo>
                  <a:lnTo>
                    <a:pt x="210" y="138"/>
                  </a:lnTo>
                  <a:lnTo>
                    <a:pt x="210" y="126"/>
                  </a:lnTo>
                  <a:lnTo>
                    <a:pt x="216" y="108"/>
                  </a:lnTo>
                  <a:lnTo>
                    <a:pt x="216" y="84"/>
                  </a:lnTo>
                  <a:lnTo>
                    <a:pt x="222" y="72"/>
                  </a:lnTo>
                  <a:lnTo>
                    <a:pt x="222" y="60"/>
                  </a:lnTo>
                  <a:lnTo>
                    <a:pt x="228" y="48"/>
                  </a:lnTo>
                  <a:lnTo>
                    <a:pt x="228" y="36"/>
                  </a:lnTo>
                  <a:lnTo>
                    <a:pt x="234" y="30"/>
                  </a:lnTo>
                  <a:lnTo>
                    <a:pt x="234" y="18"/>
                  </a:lnTo>
                  <a:lnTo>
                    <a:pt x="240" y="12"/>
                  </a:lnTo>
                  <a:lnTo>
                    <a:pt x="240" y="6"/>
                  </a:lnTo>
                  <a:lnTo>
                    <a:pt x="246" y="0"/>
                  </a:lnTo>
                  <a:lnTo>
                    <a:pt x="252" y="0"/>
                  </a:lnTo>
                  <a:lnTo>
                    <a:pt x="258" y="0"/>
                  </a:lnTo>
                  <a:lnTo>
                    <a:pt x="264" y="6"/>
                  </a:lnTo>
                  <a:lnTo>
                    <a:pt x="264" y="12"/>
                  </a:lnTo>
                  <a:lnTo>
                    <a:pt x="270" y="18"/>
                  </a:lnTo>
                  <a:lnTo>
                    <a:pt x="270" y="24"/>
                  </a:lnTo>
                  <a:lnTo>
                    <a:pt x="276" y="30"/>
                  </a:lnTo>
                  <a:lnTo>
                    <a:pt x="276" y="48"/>
                  </a:lnTo>
                  <a:lnTo>
                    <a:pt x="282" y="60"/>
                  </a:lnTo>
                  <a:lnTo>
                    <a:pt x="282" y="72"/>
                  </a:lnTo>
                  <a:lnTo>
                    <a:pt x="288" y="84"/>
                  </a:lnTo>
                  <a:lnTo>
                    <a:pt x="288" y="96"/>
                  </a:lnTo>
                  <a:lnTo>
                    <a:pt x="294" y="108"/>
                  </a:lnTo>
                  <a:lnTo>
                    <a:pt x="294" y="138"/>
                  </a:lnTo>
                  <a:lnTo>
                    <a:pt x="300" y="156"/>
                  </a:lnTo>
                  <a:lnTo>
                    <a:pt x="300" y="174"/>
                  </a:lnTo>
                  <a:lnTo>
                    <a:pt x="306" y="192"/>
                  </a:lnTo>
                  <a:lnTo>
                    <a:pt x="306" y="210"/>
                  </a:lnTo>
                  <a:lnTo>
                    <a:pt x="312" y="234"/>
                  </a:lnTo>
                  <a:lnTo>
                    <a:pt x="312" y="252"/>
                  </a:lnTo>
                  <a:lnTo>
                    <a:pt x="318" y="276"/>
                  </a:lnTo>
                  <a:lnTo>
                    <a:pt x="318" y="318"/>
                  </a:lnTo>
                  <a:lnTo>
                    <a:pt x="324" y="342"/>
                  </a:lnTo>
                  <a:lnTo>
                    <a:pt x="324" y="372"/>
                  </a:lnTo>
                  <a:lnTo>
                    <a:pt x="330" y="396"/>
                  </a:lnTo>
                  <a:lnTo>
                    <a:pt x="330" y="420"/>
                  </a:lnTo>
                  <a:lnTo>
                    <a:pt x="336" y="444"/>
                  </a:lnTo>
                  <a:lnTo>
                    <a:pt x="336" y="498"/>
                  </a:lnTo>
                  <a:lnTo>
                    <a:pt x="342" y="528"/>
                  </a:lnTo>
                  <a:lnTo>
                    <a:pt x="342" y="558"/>
                  </a:lnTo>
                  <a:lnTo>
                    <a:pt x="348" y="588"/>
                  </a:lnTo>
                  <a:lnTo>
                    <a:pt x="348" y="618"/>
                  </a:lnTo>
                  <a:lnTo>
                    <a:pt x="354" y="648"/>
                  </a:lnTo>
                  <a:lnTo>
                    <a:pt x="354" y="708"/>
                  </a:lnTo>
                  <a:lnTo>
                    <a:pt x="360" y="738"/>
                  </a:lnTo>
                  <a:lnTo>
                    <a:pt x="360" y="768"/>
                  </a:lnTo>
                  <a:lnTo>
                    <a:pt x="366" y="798"/>
                  </a:lnTo>
                  <a:lnTo>
                    <a:pt x="366" y="828"/>
                  </a:lnTo>
                  <a:lnTo>
                    <a:pt x="372" y="864"/>
                  </a:lnTo>
                  <a:lnTo>
                    <a:pt x="372" y="924"/>
                  </a:lnTo>
                  <a:lnTo>
                    <a:pt x="378" y="960"/>
                  </a:lnTo>
                  <a:lnTo>
                    <a:pt x="378" y="990"/>
                  </a:lnTo>
                  <a:lnTo>
                    <a:pt x="384" y="1020"/>
                  </a:lnTo>
                  <a:lnTo>
                    <a:pt x="384" y="1056"/>
                  </a:lnTo>
                  <a:lnTo>
                    <a:pt x="390" y="1086"/>
                  </a:lnTo>
                  <a:lnTo>
                    <a:pt x="390" y="11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85" name="Freeform 32"/>
            <p:cNvSpPr>
              <a:spLocks/>
            </p:cNvSpPr>
            <p:nvPr/>
          </p:nvSpPr>
          <p:spPr bwMode="auto">
            <a:xfrm>
              <a:off x="7046113" y="4743594"/>
              <a:ext cx="421487" cy="712077"/>
            </a:xfrm>
            <a:custGeom>
              <a:avLst/>
              <a:gdLst>
                <a:gd name="T0" fmla="*/ 2147483647 w 390"/>
                <a:gd name="T1" fmla="*/ 2147483647 h 2034"/>
                <a:gd name="T2" fmla="*/ 2147483647 w 390"/>
                <a:gd name="T3" fmla="*/ 2147483647 h 2034"/>
                <a:gd name="T4" fmla="*/ 2147483647 w 390"/>
                <a:gd name="T5" fmla="*/ 2147483647 h 2034"/>
                <a:gd name="T6" fmla="*/ 2147483647 w 390"/>
                <a:gd name="T7" fmla="*/ 2147483647 h 2034"/>
                <a:gd name="T8" fmla="*/ 2147483647 w 390"/>
                <a:gd name="T9" fmla="*/ 2147483647 h 2034"/>
                <a:gd name="T10" fmla="*/ 2147483647 w 390"/>
                <a:gd name="T11" fmla="*/ 2147483647 h 2034"/>
                <a:gd name="T12" fmla="*/ 2147483647 w 390"/>
                <a:gd name="T13" fmla="*/ 2147483647 h 2034"/>
                <a:gd name="T14" fmla="*/ 2147483647 w 390"/>
                <a:gd name="T15" fmla="*/ 2147483647 h 2034"/>
                <a:gd name="T16" fmla="*/ 2147483647 w 390"/>
                <a:gd name="T17" fmla="*/ 2147483647 h 2034"/>
                <a:gd name="T18" fmla="*/ 2147483647 w 390"/>
                <a:gd name="T19" fmla="*/ 2147483647 h 2034"/>
                <a:gd name="T20" fmla="*/ 2147483647 w 390"/>
                <a:gd name="T21" fmla="*/ 2147483647 h 2034"/>
                <a:gd name="T22" fmla="*/ 2147483647 w 390"/>
                <a:gd name="T23" fmla="*/ 2147483647 h 2034"/>
                <a:gd name="T24" fmla="*/ 2147483647 w 390"/>
                <a:gd name="T25" fmla="*/ 2147483647 h 2034"/>
                <a:gd name="T26" fmla="*/ 2147483647 w 390"/>
                <a:gd name="T27" fmla="*/ 2147483647 h 2034"/>
                <a:gd name="T28" fmla="*/ 2147483647 w 390"/>
                <a:gd name="T29" fmla="*/ 2147483647 h 2034"/>
                <a:gd name="T30" fmla="*/ 2147483647 w 390"/>
                <a:gd name="T31" fmla="*/ 2147483647 h 2034"/>
                <a:gd name="T32" fmla="*/ 2147483647 w 390"/>
                <a:gd name="T33" fmla="*/ 2147483647 h 2034"/>
                <a:gd name="T34" fmla="*/ 2147483647 w 390"/>
                <a:gd name="T35" fmla="*/ 2147483647 h 2034"/>
                <a:gd name="T36" fmla="*/ 2147483647 w 390"/>
                <a:gd name="T37" fmla="*/ 2147483647 h 2034"/>
                <a:gd name="T38" fmla="*/ 2147483647 w 390"/>
                <a:gd name="T39" fmla="*/ 2147483647 h 2034"/>
                <a:gd name="T40" fmla="*/ 2147483647 w 390"/>
                <a:gd name="T41" fmla="*/ 2147483647 h 2034"/>
                <a:gd name="T42" fmla="*/ 2147483647 w 390"/>
                <a:gd name="T43" fmla="*/ 2147483647 h 2034"/>
                <a:gd name="T44" fmla="*/ 2147483647 w 390"/>
                <a:gd name="T45" fmla="*/ 2147483647 h 2034"/>
                <a:gd name="T46" fmla="*/ 2147483647 w 390"/>
                <a:gd name="T47" fmla="*/ 2147483647 h 2034"/>
                <a:gd name="T48" fmla="*/ 2147483647 w 390"/>
                <a:gd name="T49" fmla="*/ 2147483647 h 2034"/>
                <a:gd name="T50" fmla="*/ 2147483647 w 390"/>
                <a:gd name="T51" fmla="*/ 2147483647 h 2034"/>
                <a:gd name="T52" fmla="*/ 2147483647 w 390"/>
                <a:gd name="T53" fmla="*/ 2147483647 h 2034"/>
                <a:gd name="T54" fmla="*/ 2147483647 w 390"/>
                <a:gd name="T55" fmla="*/ 2147483647 h 2034"/>
                <a:gd name="T56" fmla="*/ 2147483647 w 390"/>
                <a:gd name="T57" fmla="*/ 2147483647 h 2034"/>
                <a:gd name="T58" fmla="*/ 2147483647 w 390"/>
                <a:gd name="T59" fmla="*/ 2147483647 h 2034"/>
                <a:gd name="T60" fmla="*/ 2147483647 w 390"/>
                <a:gd name="T61" fmla="*/ 2147483647 h 2034"/>
                <a:gd name="T62" fmla="*/ 2147483647 w 390"/>
                <a:gd name="T63" fmla="*/ 2147483647 h 2034"/>
                <a:gd name="T64" fmla="*/ 2147483647 w 390"/>
                <a:gd name="T65" fmla="*/ 2147483647 h 2034"/>
                <a:gd name="T66" fmla="*/ 2147483647 w 390"/>
                <a:gd name="T67" fmla="*/ 2147483647 h 2034"/>
                <a:gd name="T68" fmla="*/ 2147483647 w 390"/>
                <a:gd name="T69" fmla="*/ 2147483647 h 2034"/>
                <a:gd name="T70" fmla="*/ 2147483647 w 390"/>
                <a:gd name="T71" fmla="*/ 2147483647 h 2034"/>
                <a:gd name="T72" fmla="*/ 2147483647 w 390"/>
                <a:gd name="T73" fmla="*/ 2147483647 h 2034"/>
                <a:gd name="T74" fmla="*/ 2147483647 w 390"/>
                <a:gd name="T75" fmla="*/ 2147483647 h 2034"/>
                <a:gd name="T76" fmla="*/ 2147483647 w 390"/>
                <a:gd name="T77" fmla="*/ 2147483647 h 2034"/>
                <a:gd name="T78" fmla="*/ 2147483647 w 390"/>
                <a:gd name="T79" fmla="*/ 2147483647 h 2034"/>
                <a:gd name="T80" fmla="*/ 2147483647 w 390"/>
                <a:gd name="T81" fmla="*/ 2147483647 h 2034"/>
                <a:gd name="T82" fmla="*/ 2147483647 w 390"/>
                <a:gd name="T83" fmla="*/ 2147483647 h 203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0"/>
                <a:gd name="T127" fmla="*/ 0 h 2034"/>
                <a:gd name="T128" fmla="*/ 390 w 390"/>
                <a:gd name="T129" fmla="*/ 2034 h 203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0" h="2034">
                  <a:moveTo>
                    <a:pt x="0" y="0"/>
                  </a:moveTo>
                  <a:lnTo>
                    <a:pt x="0" y="12"/>
                  </a:lnTo>
                  <a:lnTo>
                    <a:pt x="6" y="18"/>
                  </a:lnTo>
                  <a:lnTo>
                    <a:pt x="6" y="30"/>
                  </a:lnTo>
                  <a:lnTo>
                    <a:pt x="12" y="42"/>
                  </a:lnTo>
                  <a:lnTo>
                    <a:pt x="12" y="54"/>
                  </a:lnTo>
                  <a:lnTo>
                    <a:pt x="18" y="66"/>
                  </a:lnTo>
                  <a:lnTo>
                    <a:pt x="18" y="90"/>
                  </a:lnTo>
                  <a:lnTo>
                    <a:pt x="24" y="108"/>
                  </a:lnTo>
                  <a:lnTo>
                    <a:pt x="24" y="120"/>
                  </a:lnTo>
                  <a:lnTo>
                    <a:pt x="30" y="138"/>
                  </a:lnTo>
                  <a:lnTo>
                    <a:pt x="30" y="156"/>
                  </a:lnTo>
                  <a:lnTo>
                    <a:pt x="36" y="174"/>
                  </a:lnTo>
                  <a:lnTo>
                    <a:pt x="36" y="216"/>
                  </a:lnTo>
                  <a:lnTo>
                    <a:pt x="42" y="234"/>
                  </a:lnTo>
                  <a:lnTo>
                    <a:pt x="42" y="258"/>
                  </a:lnTo>
                  <a:lnTo>
                    <a:pt x="48" y="282"/>
                  </a:lnTo>
                  <a:lnTo>
                    <a:pt x="48" y="300"/>
                  </a:lnTo>
                  <a:lnTo>
                    <a:pt x="54" y="324"/>
                  </a:lnTo>
                  <a:lnTo>
                    <a:pt x="54" y="378"/>
                  </a:lnTo>
                  <a:lnTo>
                    <a:pt x="60" y="402"/>
                  </a:lnTo>
                  <a:lnTo>
                    <a:pt x="60" y="426"/>
                  </a:lnTo>
                  <a:lnTo>
                    <a:pt x="66" y="456"/>
                  </a:lnTo>
                  <a:lnTo>
                    <a:pt x="66" y="480"/>
                  </a:lnTo>
                  <a:lnTo>
                    <a:pt x="72" y="510"/>
                  </a:lnTo>
                  <a:lnTo>
                    <a:pt x="72" y="540"/>
                  </a:lnTo>
                  <a:lnTo>
                    <a:pt x="78" y="570"/>
                  </a:lnTo>
                  <a:lnTo>
                    <a:pt x="78" y="630"/>
                  </a:lnTo>
                  <a:lnTo>
                    <a:pt x="84" y="660"/>
                  </a:lnTo>
                  <a:lnTo>
                    <a:pt x="84" y="690"/>
                  </a:lnTo>
                  <a:lnTo>
                    <a:pt x="90" y="720"/>
                  </a:lnTo>
                  <a:lnTo>
                    <a:pt x="90" y="750"/>
                  </a:lnTo>
                  <a:lnTo>
                    <a:pt x="96" y="780"/>
                  </a:lnTo>
                  <a:lnTo>
                    <a:pt x="96" y="846"/>
                  </a:lnTo>
                  <a:lnTo>
                    <a:pt x="102" y="876"/>
                  </a:lnTo>
                  <a:lnTo>
                    <a:pt x="102" y="906"/>
                  </a:lnTo>
                  <a:lnTo>
                    <a:pt x="108" y="942"/>
                  </a:lnTo>
                  <a:lnTo>
                    <a:pt x="108" y="972"/>
                  </a:lnTo>
                  <a:lnTo>
                    <a:pt x="114" y="1008"/>
                  </a:lnTo>
                  <a:lnTo>
                    <a:pt x="114" y="1068"/>
                  </a:lnTo>
                  <a:lnTo>
                    <a:pt x="120" y="1104"/>
                  </a:lnTo>
                  <a:lnTo>
                    <a:pt x="120" y="1134"/>
                  </a:lnTo>
                  <a:lnTo>
                    <a:pt x="126" y="1164"/>
                  </a:lnTo>
                  <a:lnTo>
                    <a:pt x="126" y="1200"/>
                  </a:lnTo>
                  <a:lnTo>
                    <a:pt x="132" y="1230"/>
                  </a:lnTo>
                  <a:lnTo>
                    <a:pt x="132" y="1260"/>
                  </a:lnTo>
                  <a:lnTo>
                    <a:pt x="138" y="1290"/>
                  </a:lnTo>
                  <a:lnTo>
                    <a:pt x="138" y="1350"/>
                  </a:lnTo>
                  <a:lnTo>
                    <a:pt x="144" y="1380"/>
                  </a:lnTo>
                  <a:lnTo>
                    <a:pt x="144" y="1410"/>
                  </a:lnTo>
                  <a:lnTo>
                    <a:pt x="150" y="1440"/>
                  </a:lnTo>
                  <a:lnTo>
                    <a:pt x="150" y="1470"/>
                  </a:lnTo>
                  <a:lnTo>
                    <a:pt x="156" y="1500"/>
                  </a:lnTo>
                  <a:lnTo>
                    <a:pt x="156" y="1554"/>
                  </a:lnTo>
                  <a:lnTo>
                    <a:pt x="162" y="1584"/>
                  </a:lnTo>
                  <a:lnTo>
                    <a:pt x="162" y="1608"/>
                  </a:lnTo>
                  <a:lnTo>
                    <a:pt x="168" y="1632"/>
                  </a:lnTo>
                  <a:lnTo>
                    <a:pt x="168" y="1656"/>
                  </a:lnTo>
                  <a:lnTo>
                    <a:pt x="174" y="1686"/>
                  </a:lnTo>
                  <a:lnTo>
                    <a:pt x="174" y="1728"/>
                  </a:lnTo>
                  <a:lnTo>
                    <a:pt x="180" y="1752"/>
                  </a:lnTo>
                  <a:lnTo>
                    <a:pt x="180" y="1776"/>
                  </a:lnTo>
                  <a:lnTo>
                    <a:pt x="186" y="1794"/>
                  </a:lnTo>
                  <a:lnTo>
                    <a:pt x="186" y="1818"/>
                  </a:lnTo>
                  <a:lnTo>
                    <a:pt x="192" y="1836"/>
                  </a:lnTo>
                  <a:lnTo>
                    <a:pt x="192" y="1872"/>
                  </a:lnTo>
                  <a:lnTo>
                    <a:pt x="198" y="1890"/>
                  </a:lnTo>
                  <a:lnTo>
                    <a:pt x="198" y="1902"/>
                  </a:lnTo>
                  <a:lnTo>
                    <a:pt x="204" y="1920"/>
                  </a:lnTo>
                  <a:lnTo>
                    <a:pt x="204" y="1932"/>
                  </a:lnTo>
                  <a:lnTo>
                    <a:pt x="210" y="1944"/>
                  </a:lnTo>
                  <a:lnTo>
                    <a:pt x="210" y="1956"/>
                  </a:lnTo>
                  <a:lnTo>
                    <a:pt x="216" y="1968"/>
                  </a:lnTo>
                  <a:lnTo>
                    <a:pt x="216" y="1992"/>
                  </a:lnTo>
                  <a:lnTo>
                    <a:pt x="222" y="1998"/>
                  </a:lnTo>
                  <a:lnTo>
                    <a:pt x="222" y="2004"/>
                  </a:lnTo>
                  <a:lnTo>
                    <a:pt x="228" y="2010"/>
                  </a:lnTo>
                  <a:lnTo>
                    <a:pt x="228" y="2016"/>
                  </a:lnTo>
                  <a:lnTo>
                    <a:pt x="240" y="2028"/>
                  </a:lnTo>
                  <a:lnTo>
                    <a:pt x="240" y="2034"/>
                  </a:lnTo>
                  <a:lnTo>
                    <a:pt x="246" y="2028"/>
                  </a:lnTo>
                  <a:lnTo>
                    <a:pt x="252" y="2022"/>
                  </a:lnTo>
                  <a:lnTo>
                    <a:pt x="252" y="2016"/>
                  </a:lnTo>
                  <a:lnTo>
                    <a:pt x="258" y="2010"/>
                  </a:lnTo>
                  <a:lnTo>
                    <a:pt x="258" y="2004"/>
                  </a:lnTo>
                  <a:lnTo>
                    <a:pt x="264" y="1998"/>
                  </a:lnTo>
                  <a:lnTo>
                    <a:pt x="264" y="1992"/>
                  </a:lnTo>
                  <a:lnTo>
                    <a:pt x="270" y="1980"/>
                  </a:lnTo>
                  <a:lnTo>
                    <a:pt x="270" y="1968"/>
                  </a:lnTo>
                  <a:lnTo>
                    <a:pt x="276" y="1956"/>
                  </a:lnTo>
                  <a:lnTo>
                    <a:pt x="276" y="1932"/>
                  </a:lnTo>
                  <a:lnTo>
                    <a:pt x="282" y="1920"/>
                  </a:lnTo>
                  <a:lnTo>
                    <a:pt x="282" y="1902"/>
                  </a:lnTo>
                  <a:lnTo>
                    <a:pt x="288" y="1890"/>
                  </a:lnTo>
                  <a:lnTo>
                    <a:pt x="288" y="1872"/>
                  </a:lnTo>
                  <a:lnTo>
                    <a:pt x="294" y="1854"/>
                  </a:lnTo>
                  <a:lnTo>
                    <a:pt x="294" y="1818"/>
                  </a:lnTo>
                  <a:lnTo>
                    <a:pt x="300" y="1794"/>
                  </a:lnTo>
                  <a:lnTo>
                    <a:pt x="300" y="1776"/>
                  </a:lnTo>
                  <a:lnTo>
                    <a:pt x="306" y="1752"/>
                  </a:lnTo>
                  <a:lnTo>
                    <a:pt x="306" y="1728"/>
                  </a:lnTo>
                  <a:lnTo>
                    <a:pt x="312" y="1710"/>
                  </a:lnTo>
                  <a:lnTo>
                    <a:pt x="312" y="1656"/>
                  </a:lnTo>
                  <a:lnTo>
                    <a:pt x="318" y="1632"/>
                  </a:lnTo>
                  <a:lnTo>
                    <a:pt x="318" y="1608"/>
                  </a:lnTo>
                  <a:lnTo>
                    <a:pt x="324" y="1584"/>
                  </a:lnTo>
                  <a:lnTo>
                    <a:pt x="324" y="1554"/>
                  </a:lnTo>
                  <a:lnTo>
                    <a:pt x="330" y="1530"/>
                  </a:lnTo>
                  <a:lnTo>
                    <a:pt x="330" y="1470"/>
                  </a:lnTo>
                  <a:lnTo>
                    <a:pt x="336" y="1440"/>
                  </a:lnTo>
                  <a:lnTo>
                    <a:pt x="336" y="1410"/>
                  </a:lnTo>
                  <a:lnTo>
                    <a:pt x="342" y="1380"/>
                  </a:lnTo>
                  <a:lnTo>
                    <a:pt x="342" y="1350"/>
                  </a:lnTo>
                  <a:lnTo>
                    <a:pt x="348" y="1320"/>
                  </a:lnTo>
                  <a:lnTo>
                    <a:pt x="348" y="1290"/>
                  </a:lnTo>
                  <a:lnTo>
                    <a:pt x="354" y="1260"/>
                  </a:lnTo>
                  <a:lnTo>
                    <a:pt x="354" y="1200"/>
                  </a:lnTo>
                  <a:lnTo>
                    <a:pt x="360" y="1164"/>
                  </a:lnTo>
                  <a:lnTo>
                    <a:pt x="360" y="1134"/>
                  </a:lnTo>
                  <a:lnTo>
                    <a:pt x="366" y="1104"/>
                  </a:lnTo>
                  <a:lnTo>
                    <a:pt x="366" y="1068"/>
                  </a:lnTo>
                  <a:lnTo>
                    <a:pt x="372" y="1038"/>
                  </a:lnTo>
                  <a:lnTo>
                    <a:pt x="372" y="972"/>
                  </a:lnTo>
                  <a:lnTo>
                    <a:pt x="378" y="942"/>
                  </a:lnTo>
                  <a:lnTo>
                    <a:pt x="378" y="906"/>
                  </a:lnTo>
                  <a:lnTo>
                    <a:pt x="384" y="876"/>
                  </a:lnTo>
                  <a:lnTo>
                    <a:pt x="384" y="846"/>
                  </a:lnTo>
                  <a:lnTo>
                    <a:pt x="390"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174" name="Straight Arrow Connector 173"/>
          <p:cNvCxnSpPr>
            <a:cxnSpLocks noChangeShapeType="1"/>
          </p:cNvCxnSpPr>
          <p:nvPr/>
        </p:nvCxnSpPr>
        <p:spPr bwMode="auto">
          <a:xfrm rot="5400000" flipH="1" flipV="1">
            <a:off x="576528" y="5419461"/>
            <a:ext cx="1211262" cy="211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5" name="Straight Arrow Connector 174"/>
          <p:cNvCxnSpPr>
            <a:cxnSpLocks noChangeShapeType="1"/>
          </p:cNvCxnSpPr>
          <p:nvPr/>
        </p:nvCxnSpPr>
        <p:spPr bwMode="auto">
          <a:xfrm>
            <a:off x="1195918" y="5443539"/>
            <a:ext cx="25781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6" name="Straight Arrow Connector 175"/>
          <p:cNvCxnSpPr>
            <a:cxnSpLocks noChangeShapeType="1"/>
          </p:cNvCxnSpPr>
          <p:nvPr/>
        </p:nvCxnSpPr>
        <p:spPr bwMode="auto">
          <a:xfrm>
            <a:off x="1200152" y="5097463"/>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77" name="TextBox 176"/>
          <p:cNvSpPr txBox="1">
            <a:spLocks noChangeArrowheads="1"/>
          </p:cNvSpPr>
          <p:nvPr/>
        </p:nvSpPr>
        <p:spPr bwMode="auto">
          <a:xfrm>
            <a:off x="821267" y="4949826"/>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78" name="Straight Arrow Connector 177"/>
          <p:cNvCxnSpPr>
            <a:cxnSpLocks noChangeShapeType="1"/>
          </p:cNvCxnSpPr>
          <p:nvPr/>
        </p:nvCxnSpPr>
        <p:spPr bwMode="auto">
          <a:xfrm>
            <a:off x="1178985" y="5868988"/>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79" name="TextBox 178"/>
          <p:cNvSpPr txBox="1">
            <a:spLocks noChangeArrowheads="1"/>
          </p:cNvSpPr>
          <p:nvPr/>
        </p:nvSpPr>
        <p:spPr bwMode="auto">
          <a:xfrm>
            <a:off x="732367" y="5746751"/>
            <a:ext cx="3241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80" name="Straight Arrow Connector 179"/>
          <p:cNvCxnSpPr>
            <a:cxnSpLocks noChangeShapeType="1"/>
          </p:cNvCxnSpPr>
          <p:nvPr/>
        </p:nvCxnSpPr>
        <p:spPr bwMode="auto">
          <a:xfrm rot="5400000" flipH="1" flipV="1">
            <a:off x="8008145" y="5340086"/>
            <a:ext cx="1211262"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1" name="Straight Arrow Connector 180"/>
          <p:cNvCxnSpPr>
            <a:cxnSpLocks noChangeShapeType="1"/>
          </p:cNvCxnSpPr>
          <p:nvPr/>
        </p:nvCxnSpPr>
        <p:spPr bwMode="auto">
          <a:xfrm>
            <a:off x="8629651" y="5364164"/>
            <a:ext cx="25781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2" name="Straight Arrow Connector 181"/>
          <p:cNvCxnSpPr>
            <a:cxnSpLocks noChangeShapeType="1"/>
          </p:cNvCxnSpPr>
          <p:nvPr/>
        </p:nvCxnSpPr>
        <p:spPr bwMode="auto">
          <a:xfrm>
            <a:off x="8631768" y="5018088"/>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83" name="TextBox 182"/>
          <p:cNvSpPr txBox="1">
            <a:spLocks noChangeArrowheads="1"/>
          </p:cNvSpPr>
          <p:nvPr/>
        </p:nvSpPr>
        <p:spPr bwMode="auto">
          <a:xfrm>
            <a:off x="8255000" y="4870451"/>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84" name="Straight Arrow Connector 183"/>
          <p:cNvCxnSpPr>
            <a:cxnSpLocks noChangeShapeType="1"/>
          </p:cNvCxnSpPr>
          <p:nvPr/>
        </p:nvCxnSpPr>
        <p:spPr bwMode="auto">
          <a:xfrm>
            <a:off x="8612718" y="5789613"/>
            <a:ext cx="1706033" cy="0"/>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85" name="TextBox 184"/>
          <p:cNvSpPr txBox="1">
            <a:spLocks noChangeArrowheads="1"/>
          </p:cNvSpPr>
          <p:nvPr/>
        </p:nvSpPr>
        <p:spPr bwMode="auto">
          <a:xfrm>
            <a:off x="8166100" y="5667376"/>
            <a:ext cx="3241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cxnSp>
        <p:nvCxnSpPr>
          <p:cNvPr id="189" name="Straight Arrow Connector 188"/>
          <p:cNvCxnSpPr>
            <a:cxnSpLocks noChangeShapeType="1"/>
          </p:cNvCxnSpPr>
          <p:nvPr/>
        </p:nvCxnSpPr>
        <p:spPr bwMode="auto">
          <a:xfrm>
            <a:off x="8642351" y="5143500"/>
            <a:ext cx="732367" cy="1588"/>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90" name="TextBox 189"/>
          <p:cNvSpPr txBox="1">
            <a:spLocks noChangeArrowheads="1"/>
          </p:cNvSpPr>
          <p:nvPr/>
        </p:nvSpPr>
        <p:spPr bwMode="auto">
          <a:xfrm>
            <a:off x="8104717" y="5048251"/>
            <a:ext cx="397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191" name="Straight Arrow Connector 190"/>
          <p:cNvCxnSpPr>
            <a:cxnSpLocks noChangeShapeType="1"/>
          </p:cNvCxnSpPr>
          <p:nvPr/>
        </p:nvCxnSpPr>
        <p:spPr bwMode="auto">
          <a:xfrm>
            <a:off x="8640234" y="5603875"/>
            <a:ext cx="732367" cy="1588"/>
          </a:xfrm>
          <a:prstGeom prst="straightConnector1">
            <a:avLst/>
          </a:prstGeom>
          <a:noFill/>
          <a:ln w="9525" algn="ctr">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192" name="TextBox 191"/>
          <p:cNvSpPr txBox="1">
            <a:spLocks noChangeArrowheads="1"/>
          </p:cNvSpPr>
          <p:nvPr/>
        </p:nvSpPr>
        <p:spPr bwMode="auto">
          <a:xfrm>
            <a:off x="8068734" y="5484814"/>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193" name="Straight Arrow Connector 192"/>
          <p:cNvCxnSpPr>
            <a:cxnSpLocks noChangeShapeType="1"/>
          </p:cNvCxnSpPr>
          <p:nvPr/>
        </p:nvCxnSpPr>
        <p:spPr bwMode="auto">
          <a:xfrm>
            <a:off x="8593667" y="5969000"/>
            <a:ext cx="732367" cy="1588"/>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194" name="TextBox 193"/>
          <p:cNvSpPr txBox="1">
            <a:spLocks noChangeArrowheads="1"/>
          </p:cNvSpPr>
          <p:nvPr/>
        </p:nvSpPr>
        <p:spPr bwMode="auto">
          <a:xfrm>
            <a:off x="8593667" y="5994401"/>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cxnSp>
        <p:nvCxnSpPr>
          <p:cNvPr id="206" name="Straight Connector 205"/>
          <p:cNvCxnSpPr>
            <a:cxnSpLocks noChangeShapeType="1"/>
          </p:cNvCxnSpPr>
          <p:nvPr/>
        </p:nvCxnSpPr>
        <p:spPr bwMode="auto">
          <a:xfrm>
            <a:off x="9268885" y="5368925"/>
            <a:ext cx="1409700" cy="1588"/>
          </a:xfrm>
          <a:prstGeom prst="line">
            <a:avLst/>
          </a:prstGeom>
          <a:noFill/>
          <a:ln w="25400" algn="ctr">
            <a:solidFill>
              <a:schemeClr val="tx2"/>
            </a:solidFill>
            <a:round/>
            <a:headEnd/>
            <a:tailEnd/>
          </a:ln>
          <a:extLst>
            <a:ext uri="{909E8E84-426E-40DD-AFC4-6F175D3DCCD1}">
              <a14:hiddenFill xmlns:a14="http://schemas.microsoft.com/office/drawing/2010/main">
                <a:noFill/>
              </a14:hiddenFill>
            </a:ext>
          </a:extLst>
        </p:spPr>
      </p:cxnSp>
      <p:sp>
        <p:nvSpPr>
          <p:cNvPr id="207" name="TextBox 206"/>
          <p:cNvSpPr txBox="1">
            <a:spLocks noChangeArrowheads="1"/>
          </p:cNvSpPr>
          <p:nvPr/>
        </p:nvSpPr>
        <p:spPr bwMode="auto">
          <a:xfrm>
            <a:off x="1991785" y="1468439"/>
            <a:ext cx="5116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f=0</a:t>
            </a:r>
          </a:p>
        </p:txBody>
      </p:sp>
      <p:sp>
        <p:nvSpPr>
          <p:cNvPr id="208" name="TextBox 207"/>
          <p:cNvSpPr txBox="1">
            <a:spLocks noChangeArrowheads="1"/>
          </p:cNvSpPr>
          <p:nvPr/>
        </p:nvSpPr>
        <p:spPr bwMode="auto">
          <a:xfrm>
            <a:off x="1714501" y="2895600"/>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f=1 MHz</a:t>
            </a:r>
          </a:p>
        </p:txBody>
      </p:sp>
      <p:sp>
        <p:nvSpPr>
          <p:cNvPr id="209" name="TextBox 208"/>
          <p:cNvSpPr txBox="1">
            <a:spLocks noChangeArrowheads="1"/>
          </p:cNvSpPr>
          <p:nvPr/>
        </p:nvSpPr>
        <p:spPr bwMode="auto">
          <a:xfrm>
            <a:off x="1763184" y="4760914"/>
            <a:ext cx="11496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f=500 KHz</a:t>
            </a:r>
          </a:p>
        </p:txBody>
      </p:sp>
    </p:spTree>
    <p:extLst>
      <p:ext uri="{BB962C8B-B14F-4D97-AF65-F5344CB8AC3E}">
        <p14:creationId xmlns:p14="http://schemas.microsoft.com/office/powerpoint/2010/main" val="1460795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left)">
                                      <p:cBhvr>
                                        <p:cTn id="13" dur="500"/>
                                        <p:tgtEl>
                                          <p:spTgt spid="4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7"/>
                                        </p:tgtEl>
                                        <p:attrNameLst>
                                          <p:attrName>style.visibility</p:attrName>
                                        </p:attrNameLst>
                                      </p:cBhvr>
                                      <p:to>
                                        <p:strVal val="visible"/>
                                      </p:to>
                                    </p:set>
                                    <p:animEffect transition="in" filter="wipe(left)">
                                      <p:cBhvr>
                                        <p:cTn id="19" dur="500"/>
                                        <p:tgtEl>
                                          <p:spTgt spid="2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left)">
                                      <p:cBhvr>
                                        <p:cTn id="24" dur="500"/>
                                        <p:tgtEl>
                                          <p:spTgt spid="72"/>
                                        </p:tgtEl>
                                      </p:cBhvr>
                                    </p:animEffect>
                                  </p:childTnLst>
                                </p:cTn>
                              </p:par>
                              <p:par>
                                <p:cTn id="25" presetID="22" presetClass="entr" presetSubtype="8"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left)">
                                      <p:cBhvr>
                                        <p:cTn id="27" dur="500"/>
                                        <p:tgtEl>
                                          <p:spTgt spid="73"/>
                                        </p:tgtEl>
                                      </p:cBhvr>
                                    </p:animEffect>
                                  </p:childTnLst>
                                </p:cTn>
                              </p:par>
                              <p:par>
                                <p:cTn id="28" presetID="22" presetClass="entr" presetSubtype="8" fill="hold"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wipe(left)">
                                      <p:cBhvr>
                                        <p:cTn id="30" dur="500"/>
                                        <p:tgtEl>
                                          <p:spTgt spid="74"/>
                                        </p:tgtEl>
                                      </p:cBhvr>
                                    </p:animEffect>
                                  </p:childTnLst>
                                </p:cTn>
                              </p:par>
                              <p:par>
                                <p:cTn id="31" presetID="22" presetClass="entr" presetSubtype="8" fill="hold" nodeType="with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left)">
                                      <p:cBhvr>
                                        <p:cTn id="33" dur="500"/>
                                        <p:tgtEl>
                                          <p:spTgt spid="76"/>
                                        </p:tgtEl>
                                      </p:cBhvr>
                                    </p:animEffect>
                                  </p:childTnLst>
                                </p:cTn>
                              </p:par>
                              <p:par>
                                <p:cTn id="34" presetID="22" presetClass="entr" presetSubtype="8" fill="hold"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left)">
                                      <p:cBhvr>
                                        <p:cTn id="36" dur="500"/>
                                        <p:tgtEl>
                                          <p:spTgt spid="79"/>
                                        </p:tgtEl>
                                      </p:cBhvr>
                                    </p:animEffect>
                                  </p:childTnLst>
                                </p:cTn>
                              </p:par>
                              <p:par>
                                <p:cTn id="37" presetID="22" presetClass="entr" presetSubtype="8" fill="hold" nodeType="with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wipe(left)">
                                      <p:cBhvr>
                                        <p:cTn id="39" dur="500"/>
                                        <p:tgtEl>
                                          <p:spTgt spid="9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wipe(left)">
                                      <p:cBhvr>
                                        <p:cTn id="42" dur="500"/>
                                        <p:tgtEl>
                                          <p:spTgt spid="95"/>
                                        </p:tgtEl>
                                      </p:cBhvr>
                                    </p:animEffect>
                                  </p:childTnLst>
                                </p:cTn>
                              </p:par>
                              <p:par>
                                <p:cTn id="43" presetID="22" presetClass="entr" presetSubtype="8" fill="hold" nodeType="withEffect">
                                  <p:stCondLst>
                                    <p:cond delay="0"/>
                                  </p:stCondLst>
                                  <p:childTnLst>
                                    <p:set>
                                      <p:cBhvr>
                                        <p:cTn id="44" dur="1" fill="hold">
                                          <p:stCondLst>
                                            <p:cond delay="0"/>
                                          </p:stCondLst>
                                        </p:cTn>
                                        <p:tgtEl>
                                          <p:spTgt spid="159"/>
                                        </p:tgtEl>
                                        <p:attrNameLst>
                                          <p:attrName>style.visibility</p:attrName>
                                        </p:attrNameLst>
                                      </p:cBhvr>
                                      <p:to>
                                        <p:strVal val="visible"/>
                                      </p:to>
                                    </p:set>
                                    <p:animEffect transition="in" filter="wipe(left)">
                                      <p:cBhvr>
                                        <p:cTn id="45" dur="500"/>
                                        <p:tgtEl>
                                          <p:spTgt spid="15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60"/>
                                        </p:tgtEl>
                                        <p:attrNameLst>
                                          <p:attrName>style.visibility</p:attrName>
                                        </p:attrNameLst>
                                      </p:cBhvr>
                                      <p:to>
                                        <p:strVal val="visible"/>
                                      </p:to>
                                    </p:set>
                                    <p:animEffect transition="in" filter="wipe(left)">
                                      <p:cBhvr>
                                        <p:cTn id="48" dur="500"/>
                                        <p:tgtEl>
                                          <p:spTgt spid="16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wipe(left)">
                                      <p:cBhvr>
                                        <p:cTn id="51" dur="500"/>
                                        <p:tgtEl>
                                          <p:spTgt spid="7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nodeType="withEffect">
                                  <p:stCondLst>
                                    <p:cond delay="0"/>
                                  </p:stCondLst>
                                  <p:childTnLst>
                                    <p:set>
                                      <p:cBhvr>
                                        <p:cTn id="58" dur="1" fill="hold">
                                          <p:stCondLst>
                                            <p:cond delay="0"/>
                                          </p:stCondLst>
                                        </p:cTn>
                                        <p:tgtEl>
                                          <p:spTgt spid="107"/>
                                        </p:tgtEl>
                                        <p:attrNameLst>
                                          <p:attrName>style.visibility</p:attrName>
                                        </p:attrNameLst>
                                      </p:cBhvr>
                                      <p:to>
                                        <p:strVal val="visible"/>
                                      </p:to>
                                    </p:set>
                                    <p:animEffect transition="in" filter="wipe(left)">
                                      <p:cBhvr>
                                        <p:cTn id="59" dur="500"/>
                                        <p:tgtEl>
                                          <p:spTgt spid="107"/>
                                        </p:tgtEl>
                                      </p:cBhvr>
                                    </p:animEffect>
                                  </p:childTnLst>
                                </p:cTn>
                              </p:par>
                              <p:par>
                                <p:cTn id="60" presetID="22" presetClass="entr" presetSubtype="8" fill="hold" nodeType="withEffect">
                                  <p:stCondLst>
                                    <p:cond delay="0"/>
                                  </p:stCondLst>
                                  <p:childTnLst>
                                    <p:set>
                                      <p:cBhvr>
                                        <p:cTn id="61" dur="1" fill="hold">
                                          <p:stCondLst>
                                            <p:cond delay="0"/>
                                          </p:stCondLst>
                                        </p:cTn>
                                        <p:tgtEl>
                                          <p:spTgt spid="108"/>
                                        </p:tgtEl>
                                        <p:attrNameLst>
                                          <p:attrName>style.visibility</p:attrName>
                                        </p:attrNameLst>
                                      </p:cBhvr>
                                      <p:to>
                                        <p:strVal val="visible"/>
                                      </p:to>
                                    </p:set>
                                    <p:animEffect transition="in" filter="wipe(left)">
                                      <p:cBhvr>
                                        <p:cTn id="62" dur="500"/>
                                        <p:tgtEl>
                                          <p:spTgt spid="108"/>
                                        </p:tgtEl>
                                      </p:cBhvr>
                                    </p:animEffect>
                                  </p:childTnLst>
                                </p:cTn>
                              </p:par>
                              <p:par>
                                <p:cTn id="63" presetID="22" presetClass="entr" presetSubtype="8" fill="hold" nodeType="with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wipe(left)">
                                      <p:cBhvr>
                                        <p:cTn id="65" dur="500"/>
                                        <p:tgtEl>
                                          <p:spTgt spid="11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15"/>
                                        </p:tgtEl>
                                        <p:attrNameLst>
                                          <p:attrName>style.visibility</p:attrName>
                                        </p:attrNameLst>
                                      </p:cBhvr>
                                      <p:to>
                                        <p:strVal val="visible"/>
                                      </p:to>
                                    </p:set>
                                    <p:animEffect transition="in" filter="wipe(left)">
                                      <p:cBhvr>
                                        <p:cTn id="68" dur="500"/>
                                        <p:tgtEl>
                                          <p:spTgt spid="115"/>
                                        </p:tgtEl>
                                      </p:cBhvr>
                                    </p:animEffect>
                                  </p:childTnLst>
                                </p:cTn>
                              </p:par>
                              <p:par>
                                <p:cTn id="69" presetID="22" presetClass="entr" presetSubtype="8" fill="hold" nodeType="withEffect">
                                  <p:stCondLst>
                                    <p:cond delay="0"/>
                                  </p:stCondLst>
                                  <p:childTnLst>
                                    <p:set>
                                      <p:cBhvr>
                                        <p:cTn id="70" dur="1" fill="hold">
                                          <p:stCondLst>
                                            <p:cond delay="0"/>
                                          </p:stCondLst>
                                        </p:cTn>
                                        <p:tgtEl>
                                          <p:spTgt spid="125"/>
                                        </p:tgtEl>
                                        <p:attrNameLst>
                                          <p:attrName>style.visibility</p:attrName>
                                        </p:attrNameLst>
                                      </p:cBhvr>
                                      <p:to>
                                        <p:strVal val="visible"/>
                                      </p:to>
                                    </p:set>
                                    <p:animEffect transition="in" filter="wipe(left)">
                                      <p:cBhvr>
                                        <p:cTn id="71" dur="500"/>
                                        <p:tgtEl>
                                          <p:spTgt spid="12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26"/>
                                        </p:tgtEl>
                                        <p:attrNameLst>
                                          <p:attrName>style.visibility</p:attrName>
                                        </p:attrNameLst>
                                      </p:cBhvr>
                                      <p:to>
                                        <p:strVal val="visible"/>
                                      </p:to>
                                    </p:set>
                                    <p:animEffect transition="in" filter="wipe(left)">
                                      <p:cBhvr>
                                        <p:cTn id="74" dur="500"/>
                                        <p:tgtEl>
                                          <p:spTgt spid="12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08"/>
                                        </p:tgtEl>
                                        <p:attrNameLst>
                                          <p:attrName>style.visibility</p:attrName>
                                        </p:attrNameLst>
                                      </p:cBhvr>
                                      <p:to>
                                        <p:strVal val="visible"/>
                                      </p:to>
                                    </p:set>
                                    <p:animEffect transition="in" filter="wipe(left)">
                                      <p:cBhvr>
                                        <p:cTn id="77" dur="500"/>
                                        <p:tgtEl>
                                          <p:spTgt spid="20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32"/>
                                        </p:tgtEl>
                                        <p:attrNameLst>
                                          <p:attrName>style.visibility</p:attrName>
                                        </p:attrNameLst>
                                      </p:cBhvr>
                                      <p:to>
                                        <p:strVal val="visible"/>
                                      </p:to>
                                    </p:set>
                                    <p:animEffect transition="in" filter="wipe(left)">
                                      <p:cBhvr>
                                        <p:cTn id="82" dur="500"/>
                                        <p:tgtEl>
                                          <p:spTgt spid="132"/>
                                        </p:tgtEl>
                                      </p:cBhvr>
                                    </p:animEffect>
                                  </p:childTnLst>
                                </p:cTn>
                              </p:par>
                              <p:par>
                                <p:cTn id="83" presetID="22" presetClass="entr" presetSubtype="8" fill="hold" nodeType="withEffect">
                                  <p:stCondLst>
                                    <p:cond delay="0"/>
                                  </p:stCondLst>
                                  <p:childTnLst>
                                    <p:set>
                                      <p:cBhvr>
                                        <p:cTn id="84" dur="1" fill="hold">
                                          <p:stCondLst>
                                            <p:cond delay="0"/>
                                          </p:stCondLst>
                                        </p:cTn>
                                        <p:tgtEl>
                                          <p:spTgt spid="133"/>
                                        </p:tgtEl>
                                        <p:attrNameLst>
                                          <p:attrName>style.visibility</p:attrName>
                                        </p:attrNameLst>
                                      </p:cBhvr>
                                      <p:to>
                                        <p:strVal val="visible"/>
                                      </p:to>
                                    </p:set>
                                    <p:animEffect transition="in" filter="wipe(left)">
                                      <p:cBhvr>
                                        <p:cTn id="85" dur="500"/>
                                        <p:tgtEl>
                                          <p:spTgt spid="133"/>
                                        </p:tgtEl>
                                      </p:cBhvr>
                                    </p:animEffect>
                                  </p:childTnLst>
                                </p:cTn>
                              </p:par>
                              <p:par>
                                <p:cTn id="86" presetID="22" presetClass="entr" presetSubtype="8" fill="hold" nodeType="withEffect">
                                  <p:stCondLst>
                                    <p:cond delay="0"/>
                                  </p:stCondLst>
                                  <p:childTnLst>
                                    <p:set>
                                      <p:cBhvr>
                                        <p:cTn id="87" dur="1" fill="hold">
                                          <p:stCondLst>
                                            <p:cond delay="0"/>
                                          </p:stCondLst>
                                        </p:cTn>
                                        <p:tgtEl>
                                          <p:spTgt spid="134"/>
                                        </p:tgtEl>
                                        <p:attrNameLst>
                                          <p:attrName>style.visibility</p:attrName>
                                        </p:attrNameLst>
                                      </p:cBhvr>
                                      <p:to>
                                        <p:strVal val="visible"/>
                                      </p:to>
                                    </p:set>
                                    <p:animEffect transition="in" filter="wipe(left)">
                                      <p:cBhvr>
                                        <p:cTn id="88" dur="500"/>
                                        <p:tgtEl>
                                          <p:spTgt spid="134"/>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35"/>
                                        </p:tgtEl>
                                        <p:attrNameLst>
                                          <p:attrName>style.visibility</p:attrName>
                                        </p:attrNameLst>
                                      </p:cBhvr>
                                      <p:to>
                                        <p:strVal val="visible"/>
                                      </p:to>
                                    </p:set>
                                    <p:animEffect transition="in" filter="wipe(left)">
                                      <p:cBhvr>
                                        <p:cTn id="91" dur="500"/>
                                        <p:tgtEl>
                                          <p:spTgt spid="135"/>
                                        </p:tgtEl>
                                      </p:cBhvr>
                                    </p:animEffect>
                                  </p:childTnLst>
                                </p:cTn>
                              </p:par>
                              <p:par>
                                <p:cTn id="92" presetID="22" presetClass="entr" presetSubtype="8" fill="hold" nodeType="withEffect">
                                  <p:stCondLst>
                                    <p:cond delay="0"/>
                                  </p:stCondLst>
                                  <p:childTnLst>
                                    <p:set>
                                      <p:cBhvr>
                                        <p:cTn id="93" dur="1" fill="hold">
                                          <p:stCondLst>
                                            <p:cond delay="0"/>
                                          </p:stCondLst>
                                        </p:cTn>
                                        <p:tgtEl>
                                          <p:spTgt spid="136"/>
                                        </p:tgtEl>
                                        <p:attrNameLst>
                                          <p:attrName>style.visibility</p:attrName>
                                        </p:attrNameLst>
                                      </p:cBhvr>
                                      <p:to>
                                        <p:strVal val="visible"/>
                                      </p:to>
                                    </p:set>
                                    <p:animEffect transition="in" filter="wipe(left)">
                                      <p:cBhvr>
                                        <p:cTn id="94" dur="500"/>
                                        <p:tgtEl>
                                          <p:spTgt spid="13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37"/>
                                        </p:tgtEl>
                                        <p:attrNameLst>
                                          <p:attrName>style.visibility</p:attrName>
                                        </p:attrNameLst>
                                      </p:cBhvr>
                                      <p:to>
                                        <p:strVal val="visible"/>
                                      </p:to>
                                    </p:set>
                                    <p:animEffect transition="in" filter="wipe(left)">
                                      <p:cBhvr>
                                        <p:cTn id="97" dur="500"/>
                                        <p:tgtEl>
                                          <p:spTgt spid="137"/>
                                        </p:tgtEl>
                                      </p:cBhvr>
                                    </p:animEffect>
                                  </p:childTnLst>
                                </p:cTn>
                              </p:par>
                              <p:par>
                                <p:cTn id="98" presetID="22" presetClass="entr" presetSubtype="8" fill="hold" nodeType="withEffect">
                                  <p:stCondLst>
                                    <p:cond delay="0"/>
                                  </p:stCondLst>
                                  <p:childTnLst>
                                    <p:set>
                                      <p:cBhvr>
                                        <p:cTn id="99" dur="1" fill="hold">
                                          <p:stCondLst>
                                            <p:cond delay="0"/>
                                          </p:stCondLst>
                                        </p:cTn>
                                        <p:tgtEl>
                                          <p:spTgt spid="6"/>
                                        </p:tgtEl>
                                        <p:attrNameLst>
                                          <p:attrName>style.visibility</p:attrName>
                                        </p:attrNameLst>
                                      </p:cBhvr>
                                      <p:to>
                                        <p:strVal val="visible"/>
                                      </p:to>
                                    </p:set>
                                    <p:animEffect transition="in" filter="wipe(left)">
                                      <p:cBhvr>
                                        <p:cTn id="100" dur="500"/>
                                        <p:tgtEl>
                                          <p:spTgt spid="6"/>
                                        </p:tgtEl>
                                      </p:cBhvr>
                                    </p:animEffect>
                                  </p:childTnLst>
                                </p:cTn>
                              </p:par>
                              <p:par>
                                <p:cTn id="101" presetID="22" presetClass="entr" presetSubtype="8" fill="hold" nodeType="withEffect">
                                  <p:stCondLst>
                                    <p:cond delay="0"/>
                                  </p:stCondLst>
                                  <p:childTnLst>
                                    <p:set>
                                      <p:cBhvr>
                                        <p:cTn id="102" dur="1" fill="hold">
                                          <p:stCondLst>
                                            <p:cond delay="0"/>
                                          </p:stCondLst>
                                        </p:cTn>
                                        <p:tgtEl>
                                          <p:spTgt spid="154"/>
                                        </p:tgtEl>
                                        <p:attrNameLst>
                                          <p:attrName>style.visibility</p:attrName>
                                        </p:attrNameLst>
                                      </p:cBhvr>
                                      <p:to>
                                        <p:strVal val="visible"/>
                                      </p:to>
                                    </p:set>
                                    <p:animEffect transition="in" filter="wipe(left)">
                                      <p:cBhvr>
                                        <p:cTn id="103" dur="500"/>
                                        <p:tgtEl>
                                          <p:spTgt spid="154"/>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56"/>
                                        </p:tgtEl>
                                        <p:attrNameLst>
                                          <p:attrName>style.visibility</p:attrName>
                                        </p:attrNameLst>
                                      </p:cBhvr>
                                      <p:to>
                                        <p:strVal val="visible"/>
                                      </p:to>
                                    </p:set>
                                    <p:animEffect transition="in" filter="wipe(left)">
                                      <p:cBhvr>
                                        <p:cTn id="106" dur="500"/>
                                        <p:tgtEl>
                                          <p:spTgt spid="156"/>
                                        </p:tgtEl>
                                      </p:cBhvr>
                                    </p:animEffect>
                                  </p:childTnLst>
                                </p:cTn>
                              </p:par>
                              <p:par>
                                <p:cTn id="107" presetID="22" presetClass="entr" presetSubtype="8" fill="hold" nodeType="withEffect">
                                  <p:stCondLst>
                                    <p:cond delay="0"/>
                                  </p:stCondLst>
                                  <p:childTnLst>
                                    <p:set>
                                      <p:cBhvr>
                                        <p:cTn id="108" dur="1" fill="hold">
                                          <p:stCondLst>
                                            <p:cond delay="0"/>
                                          </p:stCondLst>
                                        </p:cTn>
                                        <p:tgtEl>
                                          <p:spTgt spid="157"/>
                                        </p:tgtEl>
                                        <p:attrNameLst>
                                          <p:attrName>style.visibility</p:attrName>
                                        </p:attrNameLst>
                                      </p:cBhvr>
                                      <p:to>
                                        <p:strVal val="visible"/>
                                      </p:to>
                                    </p:set>
                                    <p:animEffect transition="in" filter="wipe(left)">
                                      <p:cBhvr>
                                        <p:cTn id="109" dur="500"/>
                                        <p:tgtEl>
                                          <p:spTgt spid="157"/>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wipe(left)">
                                      <p:cBhvr>
                                        <p:cTn id="112" dur="500"/>
                                        <p:tgtEl>
                                          <p:spTgt spid="158"/>
                                        </p:tgtEl>
                                      </p:cBhvr>
                                    </p:animEffect>
                                  </p:childTnLst>
                                </p:cTn>
                              </p:par>
                              <p:par>
                                <p:cTn id="113" presetID="22" presetClass="entr" presetSubtype="8" fill="hold" nodeType="withEffect">
                                  <p:stCondLst>
                                    <p:cond delay="0"/>
                                  </p:stCondLst>
                                  <p:childTnLst>
                                    <p:set>
                                      <p:cBhvr>
                                        <p:cTn id="114" dur="1" fill="hold">
                                          <p:stCondLst>
                                            <p:cond delay="0"/>
                                          </p:stCondLst>
                                        </p:cTn>
                                        <p:tgtEl>
                                          <p:spTgt spid="163"/>
                                        </p:tgtEl>
                                        <p:attrNameLst>
                                          <p:attrName>style.visibility</p:attrName>
                                        </p:attrNameLst>
                                      </p:cBhvr>
                                      <p:to>
                                        <p:strVal val="visible"/>
                                      </p:to>
                                    </p:set>
                                    <p:animEffect transition="in" filter="wipe(left)">
                                      <p:cBhvr>
                                        <p:cTn id="115" dur="500"/>
                                        <p:tgtEl>
                                          <p:spTgt spid="163"/>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164"/>
                                        </p:tgtEl>
                                        <p:attrNameLst>
                                          <p:attrName>style.visibility</p:attrName>
                                        </p:attrNameLst>
                                      </p:cBhvr>
                                      <p:to>
                                        <p:strVal val="visible"/>
                                      </p:to>
                                    </p:set>
                                    <p:animEffect transition="in" filter="wipe(left)">
                                      <p:cBhvr>
                                        <p:cTn id="118" dur="500"/>
                                        <p:tgtEl>
                                          <p:spTgt spid="164"/>
                                        </p:tgtEl>
                                      </p:cBhvr>
                                    </p:animEffect>
                                  </p:childTnLst>
                                </p:cTn>
                              </p:par>
                              <p:par>
                                <p:cTn id="119" presetID="22" presetClass="entr" presetSubtype="8" fill="hold" nodeType="with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wipe(left)">
                                      <p:cBhvr>
                                        <p:cTn id="121" dur="500"/>
                                        <p:tgtEl>
                                          <p:spTgt spid="8"/>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174"/>
                                        </p:tgtEl>
                                        <p:attrNameLst>
                                          <p:attrName>style.visibility</p:attrName>
                                        </p:attrNameLst>
                                      </p:cBhvr>
                                      <p:to>
                                        <p:strVal val="visible"/>
                                      </p:to>
                                    </p:set>
                                    <p:animEffect transition="in" filter="wipe(left)">
                                      <p:cBhvr>
                                        <p:cTn id="126" dur="500"/>
                                        <p:tgtEl>
                                          <p:spTgt spid="174"/>
                                        </p:tgtEl>
                                      </p:cBhvr>
                                    </p:animEffect>
                                  </p:childTnLst>
                                </p:cTn>
                              </p:par>
                              <p:par>
                                <p:cTn id="127" presetID="22" presetClass="entr" presetSubtype="8" fill="hold" nodeType="withEffect">
                                  <p:stCondLst>
                                    <p:cond delay="0"/>
                                  </p:stCondLst>
                                  <p:childTnLst>
                                    <p:set>
                                      <p:cBhvr>
                                        <p:cTn id="128" dur="1" fill="hold">
                                          <p:stCondLst>
                                            <p:cond delay="0"/>
                                          </p:stCondLst>
                                        </p:cTn>
                                        <p:tgtEl>
                                          <p:spTgt spid="7"/>
                                        </p:tgtEl>
                                        <p:attrNameLst>
                                          <p:attrName>style.visibility</p:attrName>
                                        </p:attrNameLst>
                                      </p:cBhvr>
                                      <p:to>
                                        <p:strVal val="visible"/>
                                      </p:to>
                                    </p:set>
                                    <p:animEffect transition="in" filter="wipe(left)">
                                      <p:cBhvr>
                                        <p:cTn id="129" dur="500"/>
                                        <p:tgtEl>
                                          <p:spTgt spid="7"/>
                                        </p:tgtEl>
                                      </p:cBhvr>
                                    </p:animEffect>
                                  </p:childTnLst>
                                </p:cTn>
                              </p:par>
                              <p:par>
                                <p:cTn id="130" presetID="22" presetClass="entr" presetSubtype="8" fill="hold" nodeType="withEffect">
                                  <p:stCondLst>
                                    <p:cond delay="0"/>
                                  </p:stCondLst>
                                  <p:childTnLst>
                                    <p:set>
                                      <p:cBhvr>
                                        <p:cTn id="131" dur="1" fill="hold">
                                          <p:stCondLst>
                                            <p:cond delay="0"/>
                                          </p:stCondLst>
                                        </p:cTn>
                                        <p:tgtEl>
                                          <p:spTgt spid="175"/>
                                        </p:tgtEl>
                                        <p:attrNameLst>
                                          <p:attrName>style.visibility</p:attrName>
                                        </p:attrNameLst>
                                      </p:cBhvr>
                                      <p:to>
                                        <p:strVal val="visible"/>
                                      </p:to>
                                    </p:set>
                                    <p:animEffect transition="in" filter="wipe(left)">
                                      <p:cBhvr>
                                        <p:cTn id="132" dur="500"/>
                                        <p:tgtEl>
                                          <p:spTgt spid="175"/>
                                        </p:tgtEl>
                                      </p:cBhvr>
                                    </p:animEffect>
                                  </p:childTnLst>
                                </p:cTn>
                              </p:par>
                              <p:par>
                                <p:cTn id="133" presetID="22" presetClass="entr" presetSubtype="8" fill="hold" nodeType="with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wipe(left)">
                                      <p:cBhvr>
                                        <p:cTn id="135" dur="500"/>
                                        <p:tgtEl>
                                          <p:spTgt spid="176"/>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177"/>
                                        </p:tgtEl>
                                        <p:attrNameLst>
                                          <p:attrName>style.visibility</p:attrName>
                                        </p:attrNameLst>
                                      </p:cBhvr>
                                      <p:to>
                                        <p:strVal val="visible"/>
                                      </p:to>
                                    </p:set>
                                    <p:animEffect transition="in" filter="wipe(left)">
                                      <p:cBhvr>
                                        <p:cTn id="138" dur="500"/>
                                        <p:tgtEl>
                                          <p:spTgt spid="177"/>
                                        </p:tgtEl>
                                      </p:cBhvr>
                                    </p:animEffect>
                                  </p:childTnLst>
                                </p:cTn>
                              </p:par>
                              <p:par>
                                <p:cTn id="139" presetID="22" presetClass="entr" presetSubtype="8" fill="hold" nodeType="withEffect">
                                  <p:stCondLst>
                                    <p:cond delay="0"/>
                                  </p:stCondLst>
                                  <p:childTnLst>
                                    <p:set>
                                      <p:cBhvr>
                                        <p:cTn id="140" dur="1" fill="hold">
                                          <p:stCondLst>
                                            <p:cond delay="0"/>
                                          </p:stCondLst>
                                        </p:cTn>
                                        <p:tgtEl>
                                          <p:spTgt spid="178"/>
                                        </p:tgtEl>
                                        <p:attrNameLst>
                                          <p:attrName>style.visibility</p:attrName>
                                        </p:attrNameLst>
                                      </p:cBhvr>
                                      <p:to>
                                        <p:strVal val="visible"/>
                                      </p:to>
                                    </p:set>
                                    <p:animEffect transition="in" filter="wipe(left)">
                                      <p:cBhvr>
                                        <p:cTn id="141" dur="500"/>
                                        <p:tgtEl>
                                          <p:spTgt spid="178"/>
                                        </p:tgtEl>
                                      </p:cBhvr>
                                    </p:animEffect>
                                  </p:childTnLst>
                                </p:cTn>
                              </p:par>
                              <p:par>
                                <p:cTn id="142" presetID="22" presetClass="entr" presetSubtype="8" fill="hold" grpId="0" nodeType="withEffect">
                                  <p:stCondLst>
                                    <p:cond delay="0"/>
                                  </p:stCondLst>
                                  <p:childTnLst>
                                    <p:set>
                                      <p:cBhvr>
                                        <p:cTn id="143" dur="1" fill="hold">
                                          <p:stCondLst>
                                            <p:cond delay="0"/>
                                          </p:stCondLst>
                                        </p:cTn>
                                        <p:tgtEl>
                                          <p:spTgt spid="179"/>
                                        </p:tgtEl>
                                        <p:attrNameLst>
                                          <p:attrName>style.visibility</p:attrName>
                                        </p:attrNameLst>
                                      </p:cBhvr>
                                      <p:to>
                                        <p:strVal val="visible"/>
                                      </p:to>
                                    </p:set>
                                    <p:animEffect transition="in" filter="wipe(left)">
                                      <p:cBhvr>
                                        <p:cTn id="144" dur="500"/>
                                        <p:tgtEl>
                                          <p:spTgt spid="179"/>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209"/>
                                        </p:tgtEl>
                                        <p:attrNameLst>
                                          <p:attrName>style.visibility</p:attrName>
                                        </p:attrNameLst>
                                      </p:cBhvr>
                                      <p:to>
                                        <p:strVal val="visible"/>
                                      </p:to>
                                    </p:set>
                                    <p:animEffect transition="in" filter="wipe(left)">
                                      <p:cBhvr>
                                        <p:cTn id="147" dur="500"/>
                                        <p:tgtEl>
                                          <p:spTgt spid="20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nodeType="clickEffect">
                                  <p:stCondLst>
                                    <p:cond delay="0"/>
                                  </p:stCondLst>
                                  <p:childTnLst>
                                    <p:set>
                                      <p:cBhvr>
                                        <p:cTn id="151" dur="1" fill="hold">
                                          <p:stCondLst>
                                            <p:cond delay="0"/>
                                          </p:stCondLst>
                                        </p:cTn>
                                        <p:tgtEl>
                                          <p:spTgt spid="2"/>
                                        </p:tgtEl>
                                        <p:attrNameLst>
                                          <p:attrName>style.visibility</p:attrName>
                                        </p:attrNameLst>
                                      </p:cBhvr>
                                      <p:to>
                                        <p:strVal val="visible"/>
                                      </p:to>
                                    </p:set>
                                    <p:animEffect transition="in" filter="wipe(left)">
                                      <p:cBhvr>
                                        <p:cTn id="152" dur="500"/>
                                        <p:tgtEl>
                                          <p:spTgt spid="2"/>
                                        </p:tgtEl>
                                      </p:cBhvr>
                                    </p:animEffect>
                                  </p:childTnLst>
                                </p:cTn>
                              </p:par>
                              <p:par>
                                <p:cTn id="153" presetID="22" presetClass="entr" presetSubtype="8" fill="hold" nodeType="withEffect">
                                  <p:stCondLst>
                                    <p:cond delay="0"/>
                                  </p:stCondLst>
                                  <p:childTnLst>
                                    <p:set>
                                      <p:cBhvr>
                                        <p:cTn id="154" dur="1" fill="hold">
                                          <p:stCondLst>
                                            <p:cond delay="0"/>
                                          </p:stCondLst>
                                        </p:cTn>
                                        <p:tgtEl>
                                          <p:spTgt spid="180"/>
                                        </p:tgtEl>
                                        <p:attrNameLst>
                                          <p:attrName>style.visibility</p:attrName>
                                        </p:attrNameLst>
                                      </p:cBhvr>
                                      <p:to>
                                        <p:strVal val="visible"/>
                                      </p:to>
                                    </p:set>
                                    <p:animEffect transition="in" filter="wipe(left)">
                                      <p:cBhvr>
                                        <p:cTn id="155" dur="500"/>
                                        <p:tgtEl>
                                          <p:spTgt spid="180"/>
                                        </p:tgtEl>
                                      </p:cBhvr>
                                    </p:animEffect>
                                  </p:childTnLst>
                                </p:cTn>
                              </p:par>
                              <p:par>
                                <p:cTn id="156" presetID="22" presetClass="entr" presetSubtype="8" fill="hold" nodeType="withEffect">
                                  <p:stCondLst>
                                    <p:cond delay="0"/>
                                  </p:stCondLst>
                                  <p:childTnLst>
                                    <p:set>
                                      <p:cBhvr>
                                        <p:cTn id="157" dur="1" fill="hold">
                                          <p:stCondLst>
                                            <p:cond delay="0"/>
                                          </p:stCondLst>
                                        </p:cTn>
                                        <p:tgtEl>
                                          <p:spTgt spid="181"/>
                                        </p:tgtEl>
                                        <p:attrNameLst>
                                          <p:attrName>style.visibility</p:attrName>
                                        </p:attrNameLst>
                                      </p:cBhvr>
                                      <p:to>
                                        <p:strVal val="visible"/>
                                      </p:to>
                                    </p:set>
                                    <p:animEffect transition="in" filter="wipe(left)">
                                      <p:cBhvr>
                                        <p:cTn id="158" dur="500"/>
                                        <p:tgtEl>
                                          <p:spTgt spid="181"/>
                                        </p:tgtEl>
                                      </p:cBhvr>
                                    </p:animEffect>
                                  </p:childTnLst>
                                </p:cTn>
                              </p:par>
                              <p:par>
                                <p:cTn id="159" presetID="22" presetClass="entr" presetSubtype="8" fill="hold" nodeType="withEffect">
                                  <p:stCondLst>
                                    <p:cond delay="0"/>
                                  </p:stCondLst>
                                  <p:childTnLst>
                                    <p:set>
                                      <p:cBhvr>
                                        <p:cTn id="160" dur="1" fill="hold">
                                          <p:stCondLst>
                                            <p:cond delay="0"/>
                                          </p:stCondLst>
                                        </p:cTn>
                                        <p:tgtEl>
                                          <p:spTgt spid="182"/>
                                        </p:tgtEl>
                                        <p:attrNameLst>
                                          <p:attrName>style.visibility</p:attrName>
                                        </p:attrNameLst>
                                      </p:cBhvr>
                                      <p:to>
                                        <p:strVal val="visible"/>
                                      </p:to>
                                    </p:set>
                                    <p:animEffect transition="in" filter="wipe(left)">
                                      <p:cBhvr>
                                        <p:cTn id="161" dur="500"/>
                                        <p:tgtEl>
                                          <p:spTgt spid="182"/>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183"/>
                                        </p:tgtEl>
                                        <p:attrNameLst>
                                          <p:attrName>style.visibility</p:attrName>
                                        </p:attrNameLst>
                                      </p:cBhvr>
                                      <p:to>
                                        <p:strVal val="visible"/>
                                      </p:to>
                                    </p:set>
                                    <p:animEffect transition="in" filter="wipe(left)">
                                      <p:cBhvr>
                                        <p:cTn id="164" dur="500"/>
                                        <p:tgtEl>
                                          <p:spTgt spid="183"/>
                                        </p:tgtEl>
                                      </p:cBhvr>
                                    </p:animEffect>
                                  </p:childTnLst>
                                </p:cTn>
                              </p:par>
                              <p:par>
                                <p:cTn id="165" presetID="22" presetClass="entr" presetSubtype="8" fill="hold" nodeType="withEffect">
                                  <p:stCondLst>
                                    <p:cond delay="0"/>
                                  </p:stCondLst>
                                  <p:childTnLst>
                                    <p:set>
                                      <p:cBhvr>
                                        <p:cTn id="166" dur="1" fill="hold">
                                          <p:stCondLst>
                                            <p:cond delay="0"/>
                                          </p:stCondLst>
                                        </p:cTn>
                                        <p:tgtEl>
                                          <p:spTgt spid="184"/>
                                        </p:tgtEl>
                                        <p:attrNameLst>
                                          <p:attrName>style.visibility</p:attrName>
                                        </p:attrNameLst>
                                      </p:cBhvr>
                                      <p:to>
                                        <p:strVal val="visible"/>
                                      </p:to>
                                    </p:set>
                                    <p:animEffect transition="in" filter="wipe(left)">
                                      <p:cBhvr>
                                        <p:cTn id="167" dur="500"/>
                                        <p:tgtEl>
                                          <p:spTgt spid="184"/>
                                        </p:tgtEl>
                                      </p:cBhvr>
                                    </p:animEffect>
                                  </p:childTnLst>
                                </p:cTn>
                              </p:par>
                              <p:par>
                                <p:cTn id="168" presetID="22" presetClass="entr" presetSubtype="8" fill="hold" grpId="0" nodeType="withEffect">
                                  <p:stCondLst>
                                    <p:cond delay="0"/>
                                  </p:stCondLst>
                                  <p:childTnLst>
                                    <p:set>
                                      <p:cBhvr>
                                        <p:cTn id="169" dur="1" fill="hold">
                                          <p:stCondLst>
                                            <p:cond delay="0"/>
                                          </p:stCondLst>
                                        </p:cTn>
                                        <p:tgtEl>
                                          <p:spTgt spid="185"/>
                                        </p:tgtEl>
                                        <p:attrNameLst>
                                          <p:attrName>style.visibility</p:attrName>
                                        </p:attrNameLst>
                                      </p:cBhvr>
                                      <p:to>
                                        <p:strVal val="visible"/>
                                      </p:to>
                                    </p:set>
                                    <p:animEffect transition="in" filter="wipe(left)">
                                      <p:cBhvr>
                                        <p:cTn id="170" dur="500"/>
                                        <p:tgtEl>
                                          <p:spTgt spid="185"/>
                                        </p:tgtEl>
                                      </p:cBhvr>
                                    </p:animEffect>
                                  </p:childTnLst>
                                </p:cTn>
                              </p:par>
                              <p:par>
                                <p:cTn id="171" presetID="22" presetClass="entr" presetSubtype="8" fill="hold" nodeType="withEffect">
                                  <p:stCondLst>
                                    <p:cond delay="0"/>
                                  </p:stCondLst>
                                  <p:childTnLst>
                                    <p:set>
                                      <p:cBhvr>
                                        <p:cTn id="172" dur="1" fill="hold">
                                          <p:stCondLst>
                                            <p:cond delay="0"/>
                                          </p:stCondLst>
                                        </p:cTn>
                                        <p:tgtEl>
                                          <p:spTgt spid="189"/>
                                        </p:tgtEl>
                                        <p:attrNameLst>
                                          <p:attrName>style.visibility</p:attrName>
                                        </p:attrNameLst>
                                      </p:cBhvr>
                                      <p:to>
                                        <p:strVal val="visible"/>
                                      </p:to>
                                    </p:set>
                                    <p:animEffect transition="in" filter="wipe(left)">
                                      <p:cBhvr>
                                        <p:cTn id="173" dur="500"/>
                                        <p:tgtEl>
                                          <p:spTgt spid="189"/>
                                        </p:tgtEl>
                                      </p:cBhvr>
                                    </p:animEffect>
                                  </p:childTnLst>
                                </p:cTn>
                              </p:par>
                              <p:par>
                                <p:cTn id="174" presetID="22" presetClass="entr" presetSubtype="8" fill="hold" grpId="0" nodeType="withEffect">
                                  <p:stCondLst>
                                    <p:cond delay="0"/>
                                  </p:stCondLst>
                                  <p:childTnLst>
                                    <p:set>
                                      <p:cBhvr>
                                        <p:cTn id="175" dur="1" fill="hold">
                                          <p:stCondLst>
                                            <p:cond delay="0"/>
                                          </p:stCondLst>
                                        </p:cTn>
                                        <p:tgtEl>
                                          <p:spTgt spid="190"/>
                                        </p:tgtEl>
                                        <p:attrNameLst>
                                          <p:attrName>style.visibility</p:attrName>
                                        </p:attrNameLst>
                                      </p:cBhvr>
                                      <p:to>
                                        <p:strVal val="visible"/>
                                      </p:to>
                                    </p:set>
                                    <p:animEffect transition="in" filter="wipe(left)">
                                      <p:cBhvr>
                                        <p:cTn id="176" dur="500"/>
                                        <p:tgtEl>
                                          <p:spTgt spid="190"/>
                                        </p:tgtEl>
                                      </p:cBhvr>
                                    </p:animEffect>
                                  </p:childTnLst>
                                </p:cTn>
                              </p:par>
                              <p:par>
                                <p:cTn id="177" presetID="22" presetClass="entr" presetSubtype="8" fill="hold" nodeType="withEffect">
                                  <p:stCondLst>
                                    <p:cond delay="0"/>
                                  </p:stCondLst>
                                  <p:childTnLst>
                                    <p:set>
                                      <p:cBhvr>
                                        <p:cTn id="178" dur="1" fill="hold">
                                          <p:stCondLst>
                                            <p:cond delay="0"/>
                                          </p:stCondLst>
                                        </p:cTn>
                                        <p:tgtEl>
                                          <p:spTgt spid="191"/>
                                        </p:tgtEl>
                                        <p:attrNameLst>
                                          <p:attrName>style.visibility</p:attrName>
                                        </p:attrNameLst>
                                      </p:cBhvr>
                                      <p:to>
                                        <p:strVal val="visible"/>
                                      </p:to>
                                    </p:set>
                                    <p:animEffect transition="in" filter="wipe(left)">
                                      <p:cBhvr>
                                        <p:cTn id="179" dur="500"/>
                                        <p:tgtEl>
                                          <p:spTgt spid="191"/>
                                        </p:tgtEl>
                                      </p:cBhvr>
                                    </p:animEffect>
                                  </p:childTnLst>
                                </p:cTn>
                              </p:par>
                              <p:par>
                                <p:cTn id="180" presetID="22" presetClass="entr" presetSubtype="8" fill="hold" grpId="0" nodeType="withEffect">
                                  <p:stCondLst>
                                    <p:cond delay="0"/>
                                  </p:stCondLst>
                                  <p:childTnLst>
                                    <p:set>
                                      <p:cBhvr>
                                        <p:cTn id="181" dur="1" fill="hold">
                                          <p:stCondLst>
                                            <p:cond delay="0"/>
                                          </p:stCondLst>
                                        </p:cTn>
                                        <p:tgtEl>
                                          <p:spTgt spid="192"/>
                                        </p:tgtEl>
                                        <p:attrNameLst>
                                          <p:attrName>style.visibility</p:attrName>
                                        </p:attrNameLst>
                                      </p:cBhvr>
                                      <p:to>
                                        <p:strVal val="visible"/>
                                      </p:to>
                                    </p:set>
                                    <p:animEffect transition="in" filter="wipe(left)">
                                      <p:cBhvr>
                                        <p:cTn id="182" dur="500"/>
                                        <p:tgtEl>
                                          <p:spTgt spid="192"/>
                                        </p:tgtEl>
                                      </p:cBhvr>
                                    </p:animEffect>
                                  </p:childTnLst>
                                </p:cTn>
                              </p:par>
                              <p:par>
                                <p:cTn id="183" presetID="22" presetClass="entr" presetSubtype="8" fill="hold" nodeType="withEffect">
                                  <p:stCondLst>
                                    <p:cond delay="0"/>
                                  </p:stCondLst>
                                  <p:childTnLst>
                                    <p:set>
                                      <p:cBhvr>
                                        <p:cTn id="184" dur="1" fill="hold">
                                          <p:stCondLst>
                                            <p:cond delay="0"/>
                                          </p:stCondLst>
                                        </p:cTn>
                                        <p:tgtEl>
                                          <p:spTgt spid="193"/>
                                        </p:tgtEl>
                                        <p:attrNameLst>
                                          <p:attrName>style.visibility</p:attrName>
                                        </p:attrNameLst>
                                      </p:cBhvr>
                                      <p:to>
                                        <p:strVal val="visible"/>
                                      </p:to>
                                    </p:set>
                                    <p:animEffect transition="in" filter="wipe(left)">
                                      <p:cBhvr>
                                        <p:cTn id="185" dur="500"/>
                                        <p:tgtEl>
                                          <p:spTgt spid="193"/>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94"/>
                                        </p:tgtEl>
                                        <p:attrNameLst>
                                          <p:attrName>style.visibility</p:attrName>
                                        </p:attrNameLst>
                                      </p:cBhvr>
                                      <p:to>
                                        <p:strVal val="visible"/>
                                      </p:to>
                                    </p:set>
                                    <p:animEffect transition="in" filter="wipe(left)">
                                      <p:cBhvr>
                                        <p:cTn id="188" dur="500"/>
                                        <p:tgtEl>
                                          <p:spTgt spid="194"/>
                                        </p:tgtEl>
                                      </p:cBhvr>
                                    </p:animEffect>
                                  </p:childTnLst>
                                </p:cTn>
                              </p:par>
                              <p:par>
                                <p:cTn id="189" presetID="22" presetClass="entr" presetSubtype="8" fill="hold" nodeType="withEffect">
                                  <p:stCondLst>
                                    <p:cond delay="0"/>
                                  </p:stCondLst>
                                  <p:childTnLst>
                                    <p:set>
                                      <p:cBhvr>
                                        <p:cTn id="190" dur="1" fill="hold">
                                          <p:stCondLst>
                                            <p:cond delay="0"/>
                                          </p:stCondLst>
                                        </p:cTn>
                                        <p:tgtEl>
                                          <p:spTgt spid="206"/>
                                        </p:tgtEl>
                                        <p:attrNameLst>
                                          <p:attrName>style.visibility</p:attrName>
                                        </p:attrNameLst>
                                      </p:cBhvr>
                                      <p:to>
                                        <p:strVal val="visible"/>
                                      </p:to>
                                    </p:set>
                                    <p:animEffect transition="in" filter="wipe(left)">
                                      <p:cBhvr>
                                        <p:cTn id="191"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75" grpId="0"/>
      <p:bldP spid="95" grpId="0"/>
      <p:bldP spid="115" grpId="0"/>
      <p:bldP spid="126" grpId="0"/>
      <p:bldP spid="135" grpId="0"/>
      <p:bldP spid="137" grpId="0"/>
      <p:bldP spid="156" grpId="0"/>
      <p:bldP spid="158" grpId="0"/>
      <p:bldP spid="160" grpId="0"/>
      <p:bldP spid="164" grpId="0"/>
      <p:bldP spid="177" grpId="0"/>
      <p:bldP spid="179" grpId="0"/>
      <p:bldP spid="183" grpId="0"/>
      <p:bldP spid="185" grpId="0"/>
      <p:bldP spid="190" grpId="0"/>
      <p:bldP spid="192" grpId="0"/>
      <p:bldP spid="194" grpId="0"/>
      <p:bldP spid="207" grpId="0"/>
      <p:bldP spid="208" grpId="0"/>
      <p:bldP spid="20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3600" b="1" dirty="0">
                <a:solidFill>
                  <a:srgbClr val="0070C0"/>
                </a:solidFill>
                <a:latin typeface="Times New Roman" pitchFamily="18" charset="0"/>
                <a:cs typeface="Times New Roman" pitchFamily="18" charset="0"/>
              </a:rPr>
              <a:t>Multi-Path = Frequency-Selective</a:t>
            </a:r>
            <a:r>
              <a:rPr lang="en-US" b="1" dirty="0">
                <a:solidFill>
                  <a:srgbClr val="0070C0"/>
                </a:solidFill>
              </a:rPr>
              <a:t>!</a:t>
            </a:r>
          </a:p>
        </p:txBody>
      </p:sp>
      <p:sp>
        <p:nvSpPr>
          <p:cNvPr id="30723" name="Content Placeholder 202"/>
          <p:cNvSpPr>
            <a:spLocks noGrp="1"/>
          </p:cNvSpPr>
          <p:nvPr>
            <p:ph idx="1"/>
          </p:nvPr>
        </p:nvSpPr>
        <p:spPr>
          <a:xfrm>
            <a:off x="292101" y="3992564"/>
            <a:ext cx="11648017" cy="2352675"/>
          </a:xfrm>
        </p:spPr>
        <p:txBody>
          <a:bodyPr/>
          <a:lstStyle/>
          <a:p>
            <a:r>
              <a:rPr lang="en-US" dirty="0">
                <a:latin typeface="Times New Roman" pitchFamily="18" charset="0"/>
                <a:cs typeface="Times New Roman" pitchFamily="18" charset="0"/>
              </a:rPr>
              <a:t>A multi-path channel treats signals with different frequencies differently</a:t>
            </a:r>
          </a:p>
          <a:p>
            <a:r>
              <a:rPr lang="en-US" dirty="0">
                <a:latin typeface="Times New Roman" pitchFamily="18" charset="0"/>
                <a:cs typeface="Times New Roman" pitchFamily="18" charset="0"/>
              </a:rPr>
              <a:t>A signal composed of multiple frequencies would be distorted by passing through such channel</a:t>
            </a:r>
          </a:p>
        </p:txBody>
      </p:sp>
      <p:sp>
        <p:nvSpPr>
          <p:cNvPr id="4" name="Slide Number Placeholder 3"/>
          <p:cNvSpPr>
            <a:spLocks noGrp="1"/>
          </p:cNvSpPr>
          <p:nvPr>
            <p:ph type="sldNum" sz="quarter" idx="10"/>
          </p:nvPr>
        </p:nvSpPr>
        <p:spPr/>
        <p:txBody>
          <a:bodyPr/>
          <a:lstStyle/>
          <a:p>
            <a:pPr>
              <a:defRPr/>
            </a:pPr>
            <a:fld id="{E9192FDD-1216-438B-9E9A-7772559616AE}" type="slidenum">
              <a:rPr lang="en-US" smtClean="0"/>
              <a:pPr>
                <a:defRPr/>
              </a:pPr>
              <a:t>42</a:t>
            </a:fld>
            <a:endParaRPr lang="en-US"/>
          </a:p>
        </p:txBody>
      </p:sp>
      <p:sp>
        <p:nvSpPr>
          <p:cNvPr id="113" name="Rectangle 112"/>
          <p:cNvSpPr/>
          <p:nvPr/>
        </p:nvSpPr>
        <p:spPr bwMode="auto">
          <a:xfrm>
            <a:off x="6968067" y="1427163"/>
            <a:ext cx="4533900" cy="227965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30726" name="Straight Arrow Connector 113"/>
          <p:cNvCxnSpPr>
            <a:cxnSpLocks noChangeShapeType="1"/>
          </p:cNvCxnSpPr>
          <p:nvPr/>
        </p:nvCxnSpPr>
        <p:spPr bwMode="auto">
          <a:xfrm>
            <a:off x="7482418" y="3219450"/>
            <a:ext cx="3536949"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0727" name="Group 95"/>
          <p:cNvGrpSpPr>
            <a:grpSpLocks/>
          </p:cNvGrpSpPr>
          <p:nvPr/>
        </p:nvGrpSpPr>
        <p:grpSpPr bwMode="auto">
          <a:xfrm>
            <a:off x="7497234" y="1919289"/>
            <a:ext cx="1638300" cy="1304925"/>
            <a:chOff x="1563" y="2010"/>
            <a:chExt cx="1871" cy="1473"/>
          </a:xfrm>
        </p:grpSpPr>
        <p:sp>
          <p:nvSpPr>
            <p:cNvPr id="30753" name="Freeform 90"/>
            <p:cNvSpPr>
              <a:spLocks/>
            </p:cNvSpPr>
            <p:nvPr/>
          </p:nvSpPr>
          <p:spPr bwMode="auto">
            <a:xfrm>
              <a:off x="1563" y="2010"/>
              <a:ext cx="471" cy="436"/>
            </a:xfrm>
            <a:custGeom>
              <a:avLst/>
              <a:gdLst>
                <a:gd name="T0" fmla="*/ 9 w 471"/>
                <a:gd name="T1" fmla="*/ 0 h 436"/>
                <a:gd name="T2" fmla="*/ 22 w 471"/>
                <a:gd name="T3" fmla="*/ 0 h 436"/>
                <a:gd name="T4" fmla="*/ 35 w 471"/>
                <a:gd name="T5" fmla="*/ 0 h 436"/>
                <a:gd name="T6" fmla="*/ 48 w 471"/>
                <a:gd name="T7" fmla="*/ 5 h 436"/>
                <a:gd name="T8" fmla="*/ 61 w 471"/>
                <a:gd name="T9" fmla="*/ 5 h 436"/>
                <a:gd name="T10" fmla="*/ 74 w 471"/>
                <a:gd name="T11" fmla="*/ 9 h 436"/>
                <a:gd name="T12" fmla="*/ 87 w 471"/>
                <a:gd name="T13" fmla="*/ 13 h 436"/>
                <a:gd name="T14" fmla="*/ 100 w 471"/>
                <a:gd name="T15" fmla="*/ 17 h 436"/>
                <a:gd name="T16" fmla="*/ 113 w 471"/>
                <a:gd name="T17" fmla="*/ 26 h 436"/>
                <a:gd name="T18" fmla="*/ 126 w 471"/>
                <a:gd name="T19" fmla="*/ 30 h 436"/>
                <a:gd name="T20" fmla="*/ 139 w 471"/>
                <a:gd name="T21" fmla="*/ 39 h 436"/>
                <a:gd name="T22" fmla="*/ 152 w 471"/>
                <a:gd name="T23" fmla="*/ 48 h 436"/>
                <a:gd name="T24" fmla="*/ 164 w 471"/>
                <a:gd name="T25" fmla="*/ 56 h 436"/>
                <a:gd name="T26" fmla="*/ 177 w 471"/>
                <a:gd name="T27" fmla="*/ 65 h 436"/>
                <a:gd name="T28" fmla="*/ 190 w 471"/>
                <a:gd name="T29" fmla="*/ 74 h 436"/>
                <a:gd name="T30" fmla="*/ 203 w 471"/>
                <a:gd name="T31" fmla="*/ 87 h 436"/>
                <a:gd name="T32" fmla="*/ 216 w 471"/>
                <a:gd name="T33" fmla="*/ 95 h 436"/>
                <a:gd name="T34" fmla="*/ 229 w 471"/>
                <a:gd name="T35" fmla="*/ 108 h 436"/>
                <a:gd name="T36" fmla="*/ 242 w 471"/>
                <a:gd name="T37" fmla="*/ 121 h 436"/>
                <a:gd name="T38" fmla="*/ 255 w 471"/>
                <a:gd name="T39" fmla="*/ 134 h 436"/>
                <a:gd name="T40" fmla="*/ 268 w 471"/>
                <a:gd name="T41" fmla="*/ 147 h 436"/>
                <a:gd name="T42" fmla="*/ 277 w 471"/>
                <a:gd name="T43" fmla="*/ 160 h 436"/>
                <a:gd name="T44" fmla="*/ 290 w 471"/>
                <a:gd name="T45" fmla="*/ 169 h 436"/>
                <a:gd name="T46" fmla="*/ 298 w 471"/>
                <a:gd name="T47" fmla="*/ 182 h 436"/>
                <a:gd name="T48" fmla="*/ 307 w 471"/>
                <a:gd name="T49" fmla="*/ 195 h 436"/>
                <a:gd name="T50" fmla="*/ 320 w 471"/>
                <a:gd name="T51" fmla="*/ 208 h 436"/>
                <a:gd name="T52" fmla="*/ 329 w 471"/>
                <a:gd name="T53" fmla="*/ 220 h 436"/>
                <a:gd name="T54" fmla="*/ 337 w 471"/>
                <a:gd name="T55" fmla="*/ 233 h 436"/>
                <a:gd name="T56" fmla="*/ 346 w 471"/>
                <a:gd name="T57" fmla="*/ 242 h 436"/>
                <a:gd name="T58" fmla="*/ 355 w 471"/>
                <a:gd name="T59" fmla="*/ 255 h 436"/>
                <a:gd name="T60" fmla="*/ 363 w 471"/>
                <a:gd name="T61" fmla="*/ 268 h 436"/>
                <a:gd name="T62" fmla="*/ 376 w 471"/>
                <a:gd name="T63" fmla="*/ 281 h 436"/>
                <a:gd name="T64" fmla="*/ 385 w 471"/>
                <a:gd name="T65" fmla="*/ 294 h 436"/>
                <a:gd name="T66" fmla="*/ 393 w 471"/>
                <a:gd name="T67" fmla="*/ 307 h 436"/>
                <a:gd name="T68" fmla="*/ 402 w 471"/>
                <a:gd name="T69" fmla="*/ 320 h 436"/>
                <a:gd name="T70" fmla="*/ 411 w 471"/>
                <a:gd name="T71" fmla="*/ 337 h 436"/>
                <a:gd name="T72" fmla="*/ 419 w 471"/>
                <a:gd name="T73" fmla="*/ 350 h 436"/>
                <a:gd name="T74" fmla="*/ 428 w 471"/>
                <a:gd name="T75" fmla="*/ 363 h 436"/>
                <a:gd name="T76" fmla="*/ 437 w 471"/>
                <a:gd name="T77" fmla="*/ 380 h 436"/>
                <a:gd name="T78" fmla="*/ 445 w 471"/>
                <a:gd name="T79" fmla="*/ 393 h 436"/>
                <a:gd name="T80" fmla="*/ 454 w 471"/>
                <a:gd name="T81" fmla="*/ 411 h 436"/>
                <a:gd name="T82" fmla="*/ 463 w 471"/>
                <a:gd name="T83" fmla="*/ 423 h 4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71"/>
                <a:gd name="T127" fmla="*/ 0 h 436"/>
                <a:gd name="T128" fmla="*/ 471 w 471"/>
                <a:gd name="T129" fmla="*/ 436 h 4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71" h="436">
                  <a:moveTo>
                    <a:pt x="0" y="0"/>
                  </a:moveTo>
                  <a:lnTo>
                    <a:pt x="5" y="0"/>
                  </a:lnTo>
                  <a:lnTo>
                    <a:pt x="9" y="0"/>
                  </a:lnTo>
                  <a:lnTo>
                    <a:pt x="13" y="0"/>
                  </a:lnTo>
                  <a:lnTo>
                    <a:pt x="18" y="0"/>
                  </a:lnTo>
                  <a:lnTo>
                    <a:pt x="22" y="0"/>
                  </a:lnTo>
                  <a:lnTo>
                    <a:pt x="26" y="0"/>
                  </a:lnTo>
                  <a:lnTo>
                    <a:pt x="31" y="0"/>
                  </a:lnTo>
                  <a:lnTo>
                    <a:pt x="35" y="0"/>
                  </a:lnTo>
                  <a:lnTo>
                    <a:pt x="39" y="0"/>
                  </a:lnTo>
                  <a:lnTo>
                    <a:pt x="44" y="0"/>
                  </a:lnTo>
                  <a:lnTo>
                    <a:pt x="48" y="5"/>
                  </a:lnTo>
                  <a:lnTo>
                    <a:pt x="52" y="5"/>
                  </a:lnTo>
                  <a:lnTo>
                    <a:pt x="56" y="5"/>
                  </a:lnTo>
                  <a:lnTo>
                    <a:pt x="61" y="5"/>
                  </a:lnTo>
                  <a:lnTo>
                    <a:pt x="65" y="9"/>
                  </a:lnTo>
                  <a:lnTo>
                    <a:pt x="69" y="9"/>
                  </a:lnTo>
                  <a:lnTo>
                    <a:pt x="74" y="9"/>
                  </a:lnTo>
                  <a:lnTo>
                    <a:pt x="78" y="13"/>
                  </a:lnTo>
                  <a:lnTo>
                    <a:pt x="82" y="13"/>
                  </a:lnTo>
                  <a:lnTo>
                    <a:pt x="87" y="13"/>
                  </a:lnTo>
                  <a:lnTo>
                    <a:pt x="91" y="17"/>
                  </a:lnTo>
                  <a:lnTo>
                    <a:pt x="95" y="17"/>
                  </a:lnTo>
                  <a:lnTo>
                    <a:pt x="100" y="17"/>
                  </a:lnTo>
                  <a:lnTo>
                    <a:pt x="104" y="22"/>
                  </a:lnTo>
                  <a:lnTo>
                    <a:pt x="108" y="22"/>
                  </a:lnTo>
                  <a:lnTo>
                    <a:pt x="113" y="26"/>
                  </a:lnTo>
                  <a:lnTo>
                    <a:pt x="117" y="26"/>
                  </a:lnTo>
                  <a:lnTo>
                    <a:pt x="121" y="30"/>
                  </a:lnTo>
                  <a:lnTo>
                    <a:pt x="126" y="30"/>
                  </a:lnTo>
                  <a:lnTo>
                    <a:pt x="130" y="35"/>
                  </a:lnTo>
                  <a:lnTo>
                    <a:pt x="134" y="39"/>
                  </a:lnTo>
                  <a:lnTo>
                    <a:pt x="139" y="39"/>
                  </a:lnTo>
                  <a:lnTo>
                    <a:pt x="143" y="43"/>
                  </a:lnTo>
                  <a:lnTo>
                    <a:pt x="147" y="43"/>
                  </a:lnTo>
                  <a:lnTo>
                    <a:pt x="152" y="48"/>
                  </a:lnTo>
                  <a:lnTo>
                    <a:pt x="156" y="48"/>
                  </a:lnTo>
                  <a:lnTo>
                    <a:pt x="160" y="52"/>
                  </a:lnTo>
                  <a:lnTo>
                    <a:pt x="164" y="56"/>
                  </a:lnTo>
                  <a:lnTo>
                    <a:pt x="169" y="56"/>
                  </a:lnTo>
                  <a:lnTo>
                    <a:pt x="173" y="61"/>
                  </a:lnTo>
                  <a:lnTo>
                    <a:pt x="177" y="65"/>
                  </a:lnTo>
                  <a:lnTo>
                    <a:pt x="182" y="69"/>
                  </a:lnTo>
                  <a:lnTo>
                    <a:pt x="186" y="69"/>
                  </a:lnTo>
                  <a:lnTo>
                    <a:pt x="190" y="74"/>
                  </a:lnTo>
                  <a:lnTo>
                    <a:pt x="195" y="78"/>
                  </a:lnTo>
                  <a:lnTo>
                    <a:pt x="199" y="82"/>
                  </a:lnTo>
                  <a:lnTo>
                    <a:pt x="203" y="87"/>
                  </a:lnTo>
                  <a:lnTo>
                    <a:pt x="208" y="87"/>
                  </a:lnTo>
                  <a:lnTo>
                    <a:pt x="212" y="91"/>
                  </a:lnTo>
                  <a:lnTo>
                    <a:pt x="216" y="95"/>
                  </a:lnTo>
                  <a:lnTo>
                    <a:pt x="221" y="100"/>
                  </a:lnTo>
                  <a:lnTo>
                    <a:pt x="225" y="104"/>
                  </a:lnTo>
                  <a:lnTo>
                    <a:pt x="229" y="108"/>
                  </a:lnTo>
                  <a:lnTo>
                    <a:pt x="234" y="113"/>
                  </a:lnTo>
                  <a:lnTo>
                    <a:pt x="238" y="117"/>
                  </a:lnTo>
                  <a:lnTo>
                    <a:pt x="242" y="121"/>
                  </a:lnTo>
                  <a:lnTo>
                    <a:pt x="247" y="125"/>
                  </a:lnTo>
                  <a:lnTo>
                    <a:pt x="251" y="130"/>
                  </a:lnTo>
                  <a:lnTo>
                    <a:pt x="255" y="134"/>
                  </a:lnTo>
                  <a:lnTo>
                    <a:pt x="260" y="138"/>
                  </a:lnTo>
                  <a:lnTo>
                    <a:pt x="264" y="143"/>
                  </a:lnTo>
                  <a:lnTo>
                    <a:pt x="268" y="147"/>
                  </a:lnTo>
                  <a:lnTo>
                    <a:pt x="272" y="151"/>
                  </a:lnTo>
                  <a:lnTo>
                    <a:pt x="281" y="160"/>
                  </a:lnTo>
                  <a:lnTo>
                    <a:pt x="277" y="160"/>
                  </a:lnTo>
                  <a:lnTo>
                    <a:pt x="281" y="160"/>
                  </a:lnTo>
                  <a:lnTo>
                    <a:pt x="285" y="164"/>
                  </a:lnTo>
                  <a:lnTo>
                    <a:pt x="290" y="169"/>
                  </a:lnTo>
                  <a:lnTo>
                    <a:pt x="290" y="173"/>
                  </a:lnTo>
                  <a:lnTo>
                    <a:pt x="294" y="177"/>
                  </a:lnTo>
                  <a:lnTo>
                    <a:pt x="298" y="182"/>
                  </a:lnTo>
                  <a:lnTo>
                    <a:pt x="303" y="186"/>
                  </a:lnTo>
                  <a:lnTo>
                    <a:pt x="307" y="190"/>
                  </a:lnTo>
                  <a:lnTo>
                    <a:pt x="307" y="195"/>
                  </a:lnTo>
                  <a:lnTo>
                    <a:pt x="311" y="199"/>
                  </a:lnTo>
                  <a:lnTo>
                    <a:pt x="316" y="203"/>
                  </a:lnTo>
                  <a:lnTo>
                    <a:pt x="320" y="208"/>
                  </a:lnTo>
                  <a:lnTo>
                    <a:pt x="324" y="212"/>
                  </a:lnTo>
                  <a:lnTo>
                    <a:pt x="324" y="216"/>
                  </a:lnTo>
                  <a:lnTo>
                    <a:pt x="329" y="220"/>
                  </a:lnTo>
                  <a:lnTo>
                    <a:pt x="333" y="225"/>
                  </a:lnTo>
                  <a:lnTo>
                    <a:pt x="342" y="233"/>
                  </a:lnTo>
                  <a:lnTo>
                    <a:pt x="337" y="233"/>
                  </a:lnTo>
                  <a:lnTo>
                    <a:pt x="342" y="233"/>
                  </a:lnTo>
                  <a:lnTo>
                    <a:pt x="346" y="238"/>
                  </a:lnTo>
                  <a:lnTo>
                    <a:pt x="346" y="242"/>
                  </a:lnTo>
                  <a:lnTo>
                    <a:pt x="350" y="246"/>
                  </a:lnTo>
                  <a:lnTo>
                    <a:pt x="355" y="251"/>
                  </a:lnTo>
                  <a:lnTo>
                    <a:pt x="355" y="255"/>
                  </a:lnTo>
                  <a:lnTo>
                    <a:pt x="359" y="259"/>
                  </a:lnTo>
                  <a:lnTo>
                    <a:pt x="363" y="264"/>
                  </a:lnTo>
                  <a:lnTo>
                    <a:pt x="363" y="268"/>
                  </a:lnTo>
                  <a:lnTo>
                    <a:pt x="368" y="272"/>
                  </a:lnTo>
                  <a:lnTo>
                    <a:pt x="372" y="277"/>
                  </a:lnTo>
                  <a:lnTo>
                    <a:pt x="376" y="281"/>
                  </a:lnTo>
                  <a:lnTo>
                    <a:pt x="376" y="285"/>
                  </a:lnTo>
                  <a:lnTo>
                    <a:pt x="380" y="290"/>
                  </a:lnTo>
                  <a:lnTo>
                    <a:pt x="385" y="294"/>
                  </a:lnTo>
                  <a:lnTo>
                    <a:pt x="385" y="298"/>
                  </a:lnTo>
                  <a:lnTo>
                    <a:pt x="389" y="303"/>
                  </a:lnTo>
                  <a:lnTo>
                    <a:pt x="393" y="307"/>
                  </a:lnTo>
                  <a:lnTo>
                    <a:pt x="393" y="311"/>
                  </a:lnTo>
                  <a:lnTo>
                    <a:pt x="398" y="316"/>
                  </a:lnTo>
                  <a:lnTo>
                    <a:pt x="402" y="320"/>
                  </a:lnTo>
                  <a:lnTo>
                    <a:pt x="402" y="328"/>
                  </a:lnTo>
                  <a:lnTo>
                    <a:pt x="406" y="333"/>
                  </a:lnTo>
                  <a:lnTo>
                    <a:pt x="411" y="337"/>
                  </a:lnTo>
                  <a:lnTo>
                    <a:pt x="415" y="341"/>
                  </a:lnTo>
                  <a:lnTo>
                    <a:pt x="415" y="346"/>
                  </a:lnTo>
                  <a:lnTo>
                    <a:pt x="419" y="350"/>
                  </a:lnTo>
                  <a:lnTo>
                    <a:pt x="424" y="354"/>
                  </a:lnTo>
                  <a:lnTo>
                    <a:pt x="424" y="359"/>
                  </a:lnTo>
                  <a:lnTo>
                    <a:pt x="428" y="363"/>
                  </a:lnTo>
                  <a:lnTo>
                    <a:pt x="432" y="372"/>
                  </a:lnTo>
                  <a:lnTo>
                    <a:pt x="432" y="376"/>
                  </a:lnTo>
                  <a:lnTo>
                    <a:pt x="437" y="380"/>
                  </a:lnTo>
                  <a:lnTo>
                    <a:pt x="441" y="385"/>
                  </a:lnTo>
                  <a:lnTo>
                    <a:pt x="441" y="389"/>
                  </a:lnTo>
                  <a:lnTo>
                    <a:pt x="445" y="393"/>
                  </a:lnTo>
                  <a:lnTo>
                    <a:pt x="450" y="398"/>
                  </a:lnTo>
                  <a:lnTo>
                    <a:pt x="450" y="406"/>
                  </a:lnTo>
                  <a:lnTo>
                    <a:pt x="454" y="411"/>
                  </a:lnTo>
                  <a:lnTo>
                    <a:pt x="458" y="415"/>
                  </a:lnTo>
                  <a:lnTo>
                    <a:pt x="463" y="419"/>
                  </a:lnTo>
                  <a:lnTo>
                    <a:pt x="463" y="423"/>
                  </a:lnTo>
                  <a:lnTo>
                    <a:pt x="467" y="432"/>
                  </a:lnTo>
                  <a:lnTo>
                    <a:pt x="471" y="436"/>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4" name="Freeform 91"/>
            <p:cNvSpPr>
              <a:spLocks/>
            </p:cNvSpPr>
            <p:nvPr/>
          </p:nvSpPr>
          <p:spPr bwMode="auto">
            <a:xfrm>
              <a:off x="2034" y="2446"/>
              <a:ext cx="376" cy="825"/>
            </a:xfrm>
            <a:custGeom>
              <a:avLst/>
              <a:gdLst>
                <a:gd name="T0" fmla="*/ 4 w 376"/>
                <a:gd name="T1" fmla="*/ 9 h 825"/>
                <a:gd name="T2" fmla="*/ 13 w 376"/>
                <a:gd name="T3" fmla="*/ 26 h 825"/>
                <a:gd name="T4" fmla="*/ 22 w 376"/>
                <a:gd name="T5" fmla="*/ 44 h 825"/>
                <a:gd name="T6" fmla="*/ 30 w 376"/>
                <a:gd name="T7" fmla="*/ 61 h 825"/>
                <a:gd name="T8" fmla="*/ 39 w 376"/>
                <a:gd name="T9" fmla="*/ 74 h 825"/>
                <a:gd name="T10" fmla="*/ 48 w 376"/>
                <a:gd name="T11" fmla="*/ 91 h 825"/>
                <a:gd name="T12" fmla="*/ 56 w 376"/>
                <a:gd name="T13" fmla="*/ 108 h 825"/>
                <a:gd name="T14" fmla="*/ 69 w 376"/>
                <a:gd name="T15" fmla="*/ 126 h 825"/>
                <a:gd name="T16" fmla="*/ 78 w 376"/>
                <a:gd name="T17" fmla="*/ 143 h 825"/>
                <a:gd name="T18" fmla="*/ 87 w 376"/>
                <a:gd name="T19" fmla="*/ 160 h 825"/>
                <a:gd name="T20" fmla="*/ 95 w 376"/>
                <a:gd name="T21" fmla="*/ 182 h 825"/>
                <a:gd name="T22" fmla="*/ 104 w 376"/>
                <a:gd name="T23" fmla="*/ 199 h 825"/>
                <a:gd name="T24" fmla="*/ 112 w 376"/>
                <a:gd name="T25" fmla="*/ 216 h 825"/>
                <a:gd name="T26" fmla="*/ 121 w 376"/>
                <a:gd name="T27" fmla="*/ 234 h 825"/>
                <a:gd name="T28" fmla="*/ 130 w 376"/>
                <a:gd name="T29" fmla="*/ 255 h 825"/>
                <a:gd name="T30" fmla="*/ 138 w 376"/>
                <a:gd name="T31" fmla="*/ 273 h 825"/>
                <a:gd name="T32" fmla="*/ 147 w 376"/>
                <a:gd name="T33" fmla="*/ 290 h 825"/>
                <a:gd name="T34" fmla="*/ 156 w 376"/>
                <a:gd name="T35" fmla="*/ 311 h 825"/>
                <a:gd name="T36" fmla="*/ 164 w 376"/>
                <a:gd name="T37" fmla="*/ 329 h 825"/>
                <a:gd name="T38" fmla="*/ 173 w 376"/>
                <a:gd name="T39" fmla="*/ 350 h 825"/>
                <a:gd name="T40" fmla="*/ 182 w 376"/>
                <a:gd name="T41" fmla="*/ 368 h 825"/>
                <a:gd name="T42" fmla="*/ 195 w 376"/>
                <a:gd name="T43" fmla="*/ 389 h 825"/>
                <a:gd name="T44" fmla="*/ 203 w 376"/>
                <a:gd name="T45" fmla="*/ 411 h 825"/>
                <a:gd name="T46" fmla="*/ 212 w 376"/>
                <a:gd name="T47" fmla="*/ 428 h 825"/>
                <a:gd name="T48" fmla="*/ 220 w 376"/>
                <a:gd name="T49" fmla="*/ 450 h 825"/>
                <a:gd name="T50" fmla="*/ 229 w 376"/>
                <a:gd name="T51" fmla="*/ 471 h 825"/>
                <a:gd name="T52" fmla="*/ 238 w 376"/>
                <a:gd name="T53" fmla="*/ 488 h 825"/>
                <a:gd name="T54" fmla="*/ 246 w 376"/>
                <a:gd name="T55" fmla="*/ 510 h 825"/>
                <a:gd name="T56" fmla="*/ 255 w 376"/>
                <a:gd name="T57" fmla="*/ 532 h 825"/>
                <a:gd name="T58" fmla="*/ 264 w 376"/>
                <a:gd name="T59" fmla="*/ 553 h 825"/>
                <a:gd name="T60" fmla="*/ 272 w 376"/>
                <a:gd name="T61" fmla="*/ 575 h 825"/>
                <a:gd name="T62" fmla="*/ 281 w 376"/>
                <a:gd name="T63" fmla="*/ 596 h 825"/>
                <a:gd name="T64" fmla="*/ 290 w 376"/>
                <a:gd name="T65" fmla="*/ 614 h 825"/>
                <a:gd name="T66" fmla="*/ 298 w 376"/>
                <a:gd name="T67" fmla="*/ 635 h 825"/>
                <a:gd name="T68" fmla="*/ 307 w 376"/>
                <a:gd name="T69" fmla="*/ 657 h 825"/>
                <a:gd name="T70" fmla="*/ 320 w 376"/>
                <a:gd name="T71" fmla="*/ 679 h 825"/>
                <a:gd name="T72" fmla="*/ 328 w 376"/>
                <a:gd name="T73" fmla="*/ 700 h 825"/>
                <a:gd name="T74" fmla="*/ 337 w 376"/>
                <a:gd name="T75" fmla="*/ 722 h 825"/>
                <a:gd name="T76" fmla="*/ 346 w 376"/>
                <a:gd name="T77" fmla="*/ 743 h 825"/>
                <a:gd name="T78" fmla="*/ 354 w 376"/>
                <a:gd name="T79" fmla="*/ 765 h 825"/>
                <a:gd name="T80" fmla="*/ 363 w 376"/>
                <a:gd name="T81" fmla="*/ 787 h 825"/>
                <a:gd name="T82" fmla="*/ 372 w 376"/>
                <a:gd name="T83" fmla="*/ 808 h 8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6"/>
                <a:gd name="T127" fmla="*/ 0 h 825"/>
                <a:gd name="T128" fmla="*/ 376 w 376"/>
                <a:gd name="T129" fmla="*/ 825 h 8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6" h="825">
                  <a:moveTo>
                    <a:pt x="0" y="0"/>
                  </a:moveTo>
                  <a:lnTo>
                    <a:pt x="0" y="5"/>
                  </a:lnTo>
                  <a:lnTo>
                    <a:pt x="4" y="9"/>
                  </a:lnTo>
                  <a:lnTo>
                    <a:pt x="9" y="13"/>
                  </a:lnTo>
                  <a:lnTo>
                    <a:pt x="9" y="22"/>
                  </a:lnTo>
                  <a:lnTo>
                    <a:pt x="13" y="26"/>
                  </a:lnTo>
                  <a:lnTo>
                    <a:pt x="17" y="31"/>
                  </a:lnTo>
                  <a:lnTo>
                    <a:pt x="17" y="35"/>
                  </a:lnTo>
                  <a:lnTo>
                    <a:pt x="22" y="44"/>
                  </a:lnTo>
                  <a:lnTo>
                    <a:pt x="26" y="48"/>
                  </a:lnTo>
                  <a:lnTo>
                    <a:pt x="30" y="52"/>
                  </a:lnTo>
                  <a:lnTo>
                    <a:pt x="30" y="61"/>
                  </a:lnTo>
                  <a:lnTo>
                    <a:pt x="35" y="65"/>
                  </a:lnTo>
                  <a:lnTo>
                    <a:pt x="39" y="70"/>
                  </a:lnTo>
                  <a:lnTo>
                    <a:pt x="39" y="74"/>
                  </a:lnTo>
                  <a:lnTo>
                    <a:pt x="43" y="82"/>
                  </a:lnTo>
                  <a:lnTo>
                    <a:pt x="48" y="87"/>
                  </a:lnTo>
                  <a:lnTo>
                    <a:pt x="48" y="91"/>
                  </a:lnTo>
                  <a:lnTo>
                    <a:pt x="52" y="100"/>
                  </a:lnTo>
                  <a:lnTo>
                    <a:pt x="56" y="104"/>
                  </a:lnTo>
                  <a:lnTo>
                    <a:pt x="56" y="108"/>
                  </a:lnTo>
                  <a:lnTo>
                    <a:pt x="61" y="117"/>
                  </a:lnTo>
                  <a:lnTo>
                    <a:pt x="65" y="121"/>
                  </a:lnTo>
                  <a:lnTo>
                    <a:pt x="69" y="126"/>
                  </a:lnTo>
                  <a:lnTo>
                    <a:pt x="69" y="134"/>
                  </a:lnTo>
                  <a:lnTo>
                    <a:pt x="74" y="139"/>
                  </a:lnTo>
                  <a:lnTo>
                    <a:pt x="78" y="143"/>
                  </a:lnTo>
                  <a:lnTo>
                    <a:pt x="78" y="152"/>
                  </a:lnTo>
                  <a:lnTo>
                    <a:pt x="82" y="156"/>
                  </a:lnTo>
                  <a:lnTo>
                    <a:pt x="87" y="160"/>
                  </a:lnTo>
                  <a:lnTo>
                    <a:pt x="87" y="169"/>
                  </a:lnTo>
                  <a:lnTo>
                    <a:pt x="91" y="173"/>
                  </a:lnTo>
                  <a:lnTo>
                    <a:pt x="95" y="182"/>
                  </a:lnTo>
                  <a:lnTo>
                    <a:pt x="95" y="186"/>
                  </a:lnTo>
                  <a:lnTo>
                    <a:pt x="100" y="190"/>
                  </a:lnTo>
                  <a:lnTo>
                    <a:pt x="104" y="199"/>
                  </a:lnTo>
                  <a:lnTo>
                    <a:pt x="108" y="203"/>
                  </a:lnTo>
                  <a:lnTo>
                    <a:pt x="108" y="212"/>
                  </a:lnTo>
                  <a:lnTo>
                    <a:pt x="112" y="216"/>
                  </a:lnTo>
                  <a:lnTo>
                    <a:pt x="117" y="221"/>
                  </a:lnTo>
                  <a:lnTo>
                    <a:pt x="117" y="229"/>
                  </a:lnTo>
                  <a:lnTo>
                    <a:pt x="121" y="234"/>
                  </a:lnTo>
                  <a:lnTo>
                    <a:pt x="125" y="242"/>
                  </a:lnTo>
                  <a:lnTo>
                    <a:pt x="125" y="247"/>
                  </a:lnTo>
                  <a:lnTo>
                    <a:pt x="130" y="255"/>
                  </a:lnTo>
                  <a:lnTo>
                    <a:pt x="134" y="260"/>
                  </a:lnTo>
                  <a:lnTo>
                    <a:pt x="134" y="268"/>
                  </a:lnTo>
                  <a:lnTo>
                    <a:pt x="138" y="273"/>
                  </a:lnTo>
                  <a:lnTo>
                    <a:pt x="143" y="277"/>
                  </a:lnTo>
                  <a:lnTo>
                    <a:pt x="143" y="285"/>
                  </a:lnTo>
                  <a:lnTo>
                    <a:pt x="147" y="290"/>
                  </a:lnTo>
                  <a:lnTo>
                    <a:pt x="151" y="298"/>
                  </a:lnTo>
                  <a:lnTo>
                    <a:pt x="156" y="303"/>
                  </a:lnTo>
                  <a:lnTo>
                    <a:pt x="156" y="311"/>
                  </a:lnTo>
                  <a:lnTo>
                    <a:pt x="160" y="316"/>
                  </a:lnTo>
                  <a:lnTo>
                    <a:pt x="164" y="324"/>
                  </a:lnTo>
                  <a:lnTo>
                    <a:pt x="164" y="329"/>
                  </a:lnTo>
                  <a:lnTo>
                    <a:pt x="169" y="337"/>
                  </a:lnTo>
                  <a:lnTo>
                    <a:pt x="173" y="342"/>
                  </a:lnTo>
                  <a:lnTo>
                    <a:pt x="173" y="350"/>
                  </a:lnTo>
                  <a:lnTo>
                    <a:pt x="177" y="355"/>
                  </a:lnTo>
                  <a:lnTo>
                    <a:pt x="182" y="363"/>
                  </a:lnTo>
                  <a:lnTo>
                    <a:pt x="182" y="368"/>
                  </a:lnTo>
                  <a:lnTo>
                    <a:pt x="186" y="376"/>
                  </a:lnTo>
                  <a:lnTo>
                    <a:pt x="190" y="381"/>
                  </a:lnTo>
                  <a:lnTo>
                    <a:pt x="195" y="389"/>
                  </a:lnTo>
                  <a:lnTo>
                    <a:pt x="195" y="393"/>
                  </a:lnTo>
                  <a:lnTo>
                    <a:pt x="199" y="402"/>
                  </a:lnTo>
                  <a:lnTo>
                    <a:pt x="203" y="411"/>
                  </a:lnTo>
                  <a:lnTo>
                    <a:pt x="203" y="415"/>
                  </a:lnTo>
                  <a:lnTo>
                    <a:pt x="208" y="424"/>
                  </a:lnTo>
                  <a:lnTo>
                    <a:pt x="212" y="428"/>
                  </a:lnTo>
                  <a:lnTo>
                    <a:pt x="212" y="437"/>
                  </a:lnTo>
                  <a:lnTo>
                    <a:pt x="216" y="441"/>
                  </a:lnTo>
                  <a:lnTo>
                    <a:pt x="220" y="450"/>
                  </a:lnTo>
                  <a:lnTo>
                    <a:pt x="220" y="454"/>
                  </a:lnTo>
                  <a:lnTo>
                    <a:pt x="225" y="463"/>
                  </a:lnTo>
                  <a:lnTo>
                    <a:pt x="229" y="471"/>
                  </a:lnTo>
                  <a:lnTo>
                    <a:pt x="233" y="476"/>
                  </a:lnTo>
                  <a:lnTo>
                    <a:pt x="233" y="484"/>
                  </a:lnTo>
                  <a:lnTo>
                    <a:pt x="238" y="488"/>
                  </a:lnTo>
                  <a:lnTo>
                    <a:pt x="242" y="497"/>
                  </a:lnTo>
                  <a:lnTo>
                    <a:pt x="242" y="506"/>
                  </a:lnTo>
                  <a:lnTo>
                    <a:pt x="246" y="510"/>
                  </a:lnTo>
                  <a:lnTo>
                    <a:pt x="251" y="519"/>
                  </a:lnTo>
                  <a:lnTo>
                    <a:pt x="251" y="523"/>
                  </a:lnTo>
                  <a:lnTo>
                    <a:pt x="255" y="532"/>
                  </a:lnTo>
                  <a:lnTo>
                    <a:pt x="259" y="540"/>
                  </a:lnTo>
                  <a:lnTo>
                    <a:pt x="259" y="545"/>
                  </a:lnTo>
                  <a:lnTo>
                    <a:pt x="264" y="553"/>
                  </a:lnTo>
                  <a:lnTo>
                    <a:pt x="268" y="558"/>
                  </a:lnTo>
                  <a:lnTo>
                    <a:pt x="268" y="566"/>
                  </a:lnTo>
                  <a:lnTo>
                    <a:pt x="272" y="575"/>
                  </a:lnTo>
                  <a:lnTo>
                    <a:pt x="277" y="579"/>
                  </a:lnTo>
                  <a:lnTo>
                    <a:pt x="281" y="588"/>
                  </a:lnTo>
                  <a:lnTo>
                    <a:pt x="281" y="596"/>
                  </a:lnTo>
                  <a:lnTo>
                    <a:pt x="285" y="601"/>
                  </a:lnTo>
                  <a:lnTo>
                    <a:pt x="290" y="609"/>
                  </a:lnTo>
                  <a:lnTo>
                    <a:pt x="290" y="614"/>
                  </a:lnTo>
                  <a:lnTo>
                    <a:pt x="294" y="622"/>
                  </a:lnTo>
                  <a:lnTo>
                    <a:pt x="298" y="631"/>
                  </a:lnTo>
                  <a:lnTo>
                    <a:pt x="298" y="635"/>
                  </a:lnTo>
                  <a:lnTo>
                    <a:pt x="303" y="644"/>
                  </a:lnTo>
                  <a:lnTo>
                    <a:pt x="307" y="653"/>
                  </a:lnTo>
                  <a:lnTo>
                    <a:pt x="307" y="657"/>
                  </a:lnTo>
                  <a:lnTo>
                    <a:pt x="311" y="666"/>
                  </a:lnTo>
                  <a:lnTo>
                    <a:pt x="316" y="674"/>
                  </a:lnTo>
                  <a:lnTo>
                    <a:pt x="320" y="679"/>
                  </a:lnTo>
                  <a:lnTo>
                    <a:pt x="320" y="687"/>
                  </a:lnTo>
                  <a:lnTo>
                    <a:pt x="324" y="696"/>
                  </a:lnTo>
                  <a:lnTo>
                    <a:pt x="328" y="700"/>
                  </a:lnTo>
                  <a:lnTo>
                    <a:pt x="328" y="709"/>
                  </a:lnTo>
                  <a:lnTo>
                    <a:pt x="333" y="717"/>
                  </a:lnTo>
                  <a:lnTo>
                    <a:pt x="337" y="722"/>
                  </a:lnTo>
                  <a:lnTo>
                    <a:pt x="337" y="730"/>
                  </a:lnTo>
                  <a:lnTo>
                    <a:pt x="341" y="739"/>
                  </a:lnTo>
                  <a:lnTo>
                    <a:pt x="346" y="743"/>
                  </a:lnTo>
                  <a:lnTo>
                    <a:pt x="346" y="752"/>
                  </a:lnTo>
                  <a:lnTo>
                    <a:pt x="350" y="761"/>
                  </a:lnTo>
                  <a:lnTo>
                    <a:pt x="354" y="765"/>
                  </a:lnTo>
                  <a:lnTo>
                    <a:pt x="359" y="774"/>
                  </a:lnTo>
                  <a:lnTo>
                    <a:pt x="359" y="782"/>
                  </a:lnTo>
                  <a:lnTo>
                    <a:pt x="363" y="787"/>
                  </a:lnTo>
                  <a:lnTo>
                    <a:pt x="367" y="795"/>
                  </a:lnTo>
                  <a:lnTo>
                    <a:pt x="367" y="804"/>
                  </a:lnTo>
                  <a:lnTo>
                    <a:pt x="372" y="808"/>
                  </a:lnTo>
                  <a:lnTo>
                    <a:pt x="376" y="817"/>
                  </a:lnTo>
                  <a:lnTo>
                    <a:pt x="376" y="825"/>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5" name="Freeform 92"/>
            <p:cNvSpPr>
              <a:spLocks/>
            </p:cNvSpPr>
            <p:nvPr/>
          </p:nvSpPr>
          <p:spPr bwMode="auto">
            <a:xfrm>
              <a:off x="2410" y="2792"/>
              <a:ext cx="380" cy="691"/>
            </a:xfrm>
            <a:custGeom>
              <a:avLst/>
              <a:gdLst>
                <a:gd name="T0" fmla="*/ 9 w 380"/>
                <a:gd name="T1" fmla="*/ 492 h 691"/>
                <a:gd name="T2" fmla="*/ 17 w 380"/>
                <a:gd name="T3" fmla="*/ 514 h 691"/>
                <a:gd name="T4" fmla="*/ 26 w 380"/>
                <a:gd name="T5" fmla="*/ 536 h 691"/>
                <a:gd name="T6" fmla="*/ 35 w 380"/>
                <a:gd name="T7" fmla="*/ 557 h 691"/>
                <a:gd name="T8" fmla="*/ 43 w 380"/>
                <a:gd name="T9" fmla="*/ 583 h 691"/>
                <a:gd name="T10" fmla="*/ 52 w 380"/>
                <a:gd name="T11" fmla="*/ 605 h 691"/>
                <a:gd name="T12" fmla="*/ 60 w 380"/>
                <a:gd name="T13" fmla="*/ 626 h 691"/>
                <a:gd name="T14" fmla="*/ 69 w 380"/>
                <a:gd name="T15" fmla="*/ 648 h 691"/>
                <a:gd name="T16" fmla="*/ 78 w 380"/>
                <a:gd name="T17" fmla="*/ 669 h 691"/>
                <a:gd name="T18" fmla="*/ 86 w 380"/>
                <a:gd name="T19" fmla="*/ 691 h 691"/>
                <a:gd name="T20" fmla="*/ 95 w 380"/>
                <a:gd name="T21" fmla="*/ 674 h 691"/>
                <a:gd name="T22" fmla="*/ 108 w 380"/>
                <a:gd name="T23" fmla="*/ 652 h 691"/>
                <a:gd name="T24" fmla="*/ 117 w 380"/>
                <a:gd name="T25" fmla="*/ 626 h 691"/>
                <a:gd name="T26" fmla="*/ 125 w 380"/>
                <a:gd name="T27" fmla="*/ 605 h 691"/>
                <a:gd name="T28" fmla="*/ 134 w 380"/>
                <a:gd name="T29" fmla="*/ 583 h 691"/>
                <a:gd name="T30" fmla="*/ 143 w 380"/>
                <a:gd name="T31" fmla="*/ 561 h 691"/>
                <a:gd name="T32" fmla="*/ 151 w 380"/>
                <a:gd name="T33" fmla="*/ 540 h 691"/>
                <a:gd name="T34" fmla="*/ 160 w 380"/>
                <a:gd name="T35" fmla="*/ 518 h 691"/>
                <a:gd name="T36" fmla="*/ 168 w 380"/>
                <a:gd name="T37" fmla="*/ 497 h 691"/>
                <a:gd name="T38" fmla="*/ 177 w 380"/>
                <a:gd name="T39" fmla="*/ 475 h 691"/>
                <a:gd name="T40" fmla="*/ 186 w 380"/>
                <a:gd name="T41" fmla="*/ 453 h 691"/>
                <a:gd name="T42" fmla="*/ 194 w 380"/>
                <a:gd name="T43" fmla="*/ 432 h 691"/>
                <a:gd name="T44" fmla="*/ 203 w 380"/>
                <a:gd name="T45" fmla="*/ 406 h 691"/>
                <a:gd name="T46" fmla="*/ 212 w 380"/>
                <a:gd name="T47" fmla="*/ 384 h 691"/>
                <a:gd name="T48" fmla="*/ 220 w 380"/>
                <a:gd name="T49" fmla="*/ 363 h 691"/>
                <a:gd name="T50" fmla="*/ 233 w 380"/>
                <a:gd name="T51" fmla="*/ 341 h 691"/>
                <a:gd name="T52" fmla="*/ 242 w 380"/>
                <a:gd name="T53" fmla="*/ 320 h 691"/>
                <a:gd name="T54" fmla="*/ 251 w 380"/>
                <a:gd name="T55" fmla="*/ 302 h 691"/>
                <a:gd name="T56" fmla="*/ 259 w 380"/>
                <a:gd name="T57" fmla="*/ 281 h 691"/>
                <a:gd name="T58" fmla="*/ 268 w 380"/>
                <a:gd name="T59" fmla="*/ 259 h 691"/>
                <a:gd name="T60" fmla="*/ 276 w 380"/>
                <a:gd name="T61" fmla="*/ 238 h 691"/>
                <a:gd name="T62" fmla="*/ 285 w 380"/>
                <a:gd name="T63" fmla="*/ 216 h 691"/>
                <a:gd name="T64" fmla="*/ 294 w 380"/>
                <a:gd name="T65" fmla="*/ 194 h 691"/>
                <a:gd name="T66" fmla="*/ 302 w 380"/>
                <a:gd name="T67" fmla="*/ 173 h 691"/>
                <a:gd name="T68" fmla="*/ 311 w 380"/>
                <a:gd name="T69" fmla="*/ 151 h 691"/>
                <a:gd name="T70" fmla="*/ 320 w 380"/>
                <a:gd name="T71" fmla="*/ 134 h 691"/>
                <a:gd name="T72" fmla="*/ 328 w 380"/>
                <a:gd name="T73" fmla="*/ 112 h 691"/>
                <a:gd name="T74" fmla="*/ 337 w 380"/>
                <a:gd name="T75" fmla="*/ 91 h 691"/>
                <a:gd name="T76" fmla="*/ 346 w 380"/>
                <a:gd name="T77" fmla="*/ 73 h 691"/>
                <a:gd name="T78" fmla="*/ 359 w 380"/>
                <a:gd name="T79" fmla="*/ 52 h 691"/>
                <a:gd name="T80" fmla="*/ 367 w 380"/>
                <a:gd name="T81" fmla="*/ 30 h 691"/>
                <a:gd name="T82" fmla="*/ 376 w 380"/>
                <a:gd name="T83" fmla="*/ 13 h 6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0"/>
                <a:gd name="T127" fmla="*/ 0 h 691"/>
                <a:gd name="T128" fmla="*/ 380 w 380"/>
                <a:gd name="T129" fmla="*/ 691 h 6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0" h="691">
                  <a:moveTo>
                    <a:pt x="0" y="479"/>
                  </a:moveTo>
                  <a:lnTo>
                    <a:pt x="4" y="488"/>
                  </a:lnTo>
                  <a:lnTo>
                    <a:pt x="9" y="492"/>
                  </a:lnTo>
                  <a:lnTo>
                    <a:pt x="9" y="501"/>
                  </a:lnTo>
                  <a:lnTo>
                    <a:pt x="13" y="510"/>
                  </a:lnTo>
                  <a:lnTo>
                    <a:pt x="17" y="514"/>
                  </a:lnTo>
                  <a:lnTo>
                    <a:pt x="22" y="523"/>
                  </a:lnTo>
                  <a:lnTo>
                    <a:pt x="22" y="531"/>
                  </a:lnTo>
                  <a:lnTo>
                    <a:pt x="26" y="536"/>
                  </a:lnTo>
                  <a:lnTo>
                    <a:pt x="30" y="544"/>
                  </a:lnTo>
                  <a:lnTo>
                    <a:pt x="30" y="553"/>
                  </a:lnTo>
                  <a:lnTo>
                    <a:pt x="35" y="557"/>
                  </a:lnTo>
                  <a:lnTo>
                    <a:pt x="39" y="566"/>
                  </a:lnTo>
                  <a:lnTo>
                    <a:pt x="39" y="574"/>
                  </a:lnTo>
                  <a:lnTo>
                    <a:pt x="43" y="583"/>
                  </a:lnTo>
                  <a:lnTo>
                    <a:pt x="48" y="587"/>
                  </a:lnTo>
                  <a:lnTo>
                    <a:pt x="48" y="596"/>
                  </a:lnTo>
                  <a:lnTo>
                    <a:pt x="52" y="605"/>
                  </a:lnTo>
                  <a:lnTo>
                    <a:pt x="56" y="609"/>
                  </a:lnTo>
                  <a:lnTo>
                    <a:pt x="56" y="618"/>
                  </a:lnTo>
                  <a:lnTo>
                    <a:pt x="60" y="626"/>
                  </a:lnTo>
                  <a:lnTo>
                    <a:pt x="65" y="635"/>
                  </a:lnTo>
                  <a:lnTo>
                    <a:pt x="69" y="639"/>
                  </a:lnTo>
                  <a:lnTo>
                    <a:pt x="69" y="648"/>
                  </a:lnTo>
                  <a:lnTo>
                    <a:pt x="73" y="656"/>
                  </a:lnTo>
                  <a:lnTo>
                    <a:pt x="78" y="661"/>
                  </a:lnTo>
                  <a:lnTo>
                    <a:pt x="78" y="669"/>
                  </a:lnTo>
                  <a:lnTo>
                    <a:pt x="82" y="678"/>
                  </a:lnTo>
                  <a:lnTo>
                    <a:pt x="86" y="687"/>
                  </a:lnTo>
                  <a:lnTo>
                    <a:pt x="86" y="691"/>
                  </a:lnTo>
                  <a:lnTo>
                    <a:pt x="91" y="687"/>
                  </a:lnTo>
                  <a:lnTo>
                    <a:pt x="95" y="678"/>
                  </a:lnTo>
                  <a:lnTo>
                    <a:pt x="95" y="674"/>
                  </a:lnTo>
                  <a:lnTo>
                    <a:pt x="99" y="665"/>
                  </a:lnTo>
                  <a:lnTo>
                    <a:pt x="104" y="656"/>
                  </a:lnTo>
                  <a:lnTo>
                    <a:pt x="108" y="652"/>
                  </a:lnTo>
                  <a:lnTo>
                    <a:pt x="108" y="643"/>
                  </a:lnTo>
                  <a:lnTo>
                    <a:pt x="112" y="635"/>
                  </a:lnTo>
                  <a:lnTo>
                    <a:pt x="117" y="626"/>
                  </a:lnTo>
                  <a:lnTo>
                    <a:pt x="117" y="622"/>
                  </a:lnTo>
                  <a:lnTo>
                    <a:pt x="121" y="613"/>
                  </a:lnTo>
                  <a:lnTo>
                    <a:pt x="125" y="605"/>
                  </a:lnTo>
                  <a:lnTo>
                    <a:pt x="125" y="600"/>
                  </a:lnTo>
                  <a:lnTo>
                    <a:pt x="130" y="592"/>
                  </a:lnTo>
                  <a:lnTo>
                    <a:pt x="134" y="583"/>
                  </a:lnTo>
                  <a:lnTo>
                    <a:pt x="134" y="574"/>
                  </a:lnTo>
                  <a:lnTo>
                    <a:pt x="138" y="570"/>
                  </a:lnTo>
                  <a:lnTo>
                    <a:pt x="143" y="561"/>
                  </a:lnTo>
                  <a:lnTo>
                    <a:pt x="147" y="553"/>
                  </a:lnTo>
                  <a:lnTo>
                    <a:pt x="147" y="548"/>
                  </a:lnTo>
                  <a:lnTo>
                    <a:pt x="151" y="540"/>
                  </a:lnTo>
                  <a:lnTo>
                    <a:pt x="155" y="531"/>
                  </a:lnTo>
                  <a:lnTo>
                    <a:pt x="155" y="527"/>
                  </a:lnTo>
                  <a:lnTo>
                    <a:pt x="160" y="518"/>
                  </a:lnTo>
                  <a:lnTo>
                    <a:pt x="164" y="510"/>
                  </a:lnTo>
                  <a:lnTo>
                    <a:pt x="164" y="501"/>
                  </a:lnTo>
                  <a:lnTo>
                    <a:pt x="168" y="497"/>
                  </a:lnTo>
                  <a:lnTo>
                    <a:pt x="173" y="488"/>
                  </a:lnTo>
                  <a:lnTo>
                    <a:pt x="173" y="479"/>
                  </a:lnTo>
                  <a:lnTo>
                    <a:pt x="177" y="475"/>
                  </a:lnTo>
                  <a:lnTo>
                    <a:pt x="181" y="466"/>
                  </a:lnTo>
                  <a:lnTo>
                    <a:pt x="181" y="458"/>
                  </a:lnTo>
                  <a:lnTo>
                    <a:pt x="186" y="453"/>
                  </a:lnTo>
                  <a:lnTo>
                    <a:pt x="190" y="445"/>
                  </a:lnTo>
                  <a:lnTo>
                    <a:pt x="194" y="436"/>
                  </a:lnTo>
                  <a:lnTo>
                    <a:pt x="194" y="432"/>
                  </a:lnTo>
                  <a:lnTo>
                    <a:pt x="199" y="423"/>
                  </a:lnTo>
                  <a:lnTo>
                    <a:pt x="203" y="415"/>
                  </a:lnTo>
                  <a:lnTo>
                    <a:pt x="203" y="406"/>
                  </a:lnTo>
                  <a:lnTo>
                    <a:pt x="207" y="402"/>
                  </a:lnTo>
                  <a:lnTo>
                    <a:pt x="212" y="393"/>
                  </a:lnTo>
                  <a:lnTo>
                    <a:pt x="212" y="384"/>
                  </a:lnTo>
                  <a:lnTo>
                    <a:pt x="216" y="380"/>
                  </a:lnTo>
                  <a:lnTo>
                    <a:pt x="220" y="371"/>
                  </a:lnTo>
                  <a:lnTo>
                    <a:pt x="220" y="363"/>
                  </a:lnTo>
                  <a:lnTo>
                    <a:pt x="225" y="358"/>
                  </a:lnTo>
                  <a:lnTo>
                    <a:pt x="229" y="350"/>
                  </a:lnTo>
                  <a:lnTo>
                    <a:pt x="233" y="341"/>
                  </a:lnTo>
                  <a:lnTo>
                    <a:pt x="233" y="337"/>
                  </a:lnTo>
                  <a:lnTo>
                    <a:pt x="238" y="328"/>
                  </a:lnTo>
                  <a:lnTo>
                    <a:pt x="242" y="320"/>
                  </a:lnTo>
                  <a:lnTo>
                    <a:pt x="242" y="315"/>
                  </a:lnTo>
                  <a:lnTo>
                    <a:pt x="246" y="307"/>
                  </a:lnTo>
                  <a:lnTo>
                    <a:pt x="251" y="302"/>
                  </a:lnTo>
                  <a:lnTo>
                    <a:pt x="251" y="294"/>
                  </a:lnTo>
                  <a:lnTo>
                    <a:pt x="255" y="285"/>
                  </a:lnTo>
                  <a:lnTo>
                    <a:pt x="259" y="281"/>
                  </a:lnTo>
                  <a:lnTo>
                    <a:pt x="259" y="272"/>
                  </a:lnTo>
                  <a:lnTo>
                    <a:pt x="263" y="263"/>
                  </a:lnTo>
                  <a:lnTo>
                    <a:pt x="268" y="259"/>
                  </a:lnTo>
                  <a:lnTo>
                    <a:pt x="272" y="250"/>
                  </a:lnTo>
                  <a:lnTo>
                    <a:pt x="272" y="242"/>
                  </a:lnTo>
                  <a:lnTo>
                    <a:pt x="276" y="238"/>
                  </a:lnTo>
                  <a:lnTo>
                    <a:pt x="281" y="229"/>
                  </a:lnTo>
                  <a:lnTo>
                    <a:pt x="281" y="225"/>
                  </a:lnTo>
                  <a:lnTo>
                    <a:pt x="285" y="216"/>
                  </a:lnTo>
                  <a:lnTo>
                    <a:pt x="289" y="207"/>
                  </a:lnTo>
                  <a:lnTo>
                    <a:pt x="289" y="203"/>
                  </a:lnTo>
                  <a:lnTo>
                    <a:pt x="294" y="194"/>
                  </a:lnTo>
                  <a:lnTo>
                    <a:pt x="298" y="186"/>
                  </a:lnTo>
                  <a:lnTo>
                    <a:pt x="298" y="181"/>
                  </a:lnTo>
                  <a:lnTo>
                    <a:pt x="302" y="173"/>
                  </a:lnTo>
                  <a:lnTo>
                    <a:pt x="307" y="168"/>
                  </a:lnTo>
                  <a:lnTo>
                    <a:pt x="311" y="160"/>
                  </a:lnTo>
                  <a:lnTo>
                    <a:pt x="311" y="151"/>
                  </a:lnTo>
                  <a:lnTo>
                    <a:pt x="315" y="147"/>
                  </a:lnTo>
                  <a:lnTo>
                    <a:pt x="320" y="138"/>
                  </a:lnTo>
                  <a:lnTo>
                    <a:pt x="320" y="134"/>
                  </a:lnTo>
                  <a:lnTo>
                    <a:pt x="324" y="125"/>
                  </a:lnTo>
                  <a:lnTo>
                    <a:pt x="328" y="121"/>
                  </a:lnTo>
                  <a:lnTo>
                    <a:pt x="328" y="112"/>
                  </a:lnTo>
                  <a:lnTo>
                    <a:pt x="333" y="104"/>
                  </a:lnTo>
                  <a:lnTo>
                    <a:pt x="337" y="99"/>
                  </a:lnTo>
                  <a:lnTo>
                    <a:pt x="337" y="91"/>
                  </a:lnTo>
                  <a:lnTo>
                    <a:pt x="341" y="86"/>
                  </a:lnTo>
                  <a:lnTo>
                    <a:pt x="346" y="78"/>
                  </a:lnTo>
                  <a:lnTo>
                    <a:pt x="346" y="73"/>
                  </a:lnTo>
                  <a:lnTo>
                    <a:pt x="350" y="65"/>
                  </a:lnTo>
                  <a:lnTo>
                    <a:pt x="354" y="60"/>
                  </a:lnTo>
                  <a:lnTo>
                    <a:pt x="359" y="52"/>
                  </a:lnTo>
                  <a:lnTo>
                    <a:pt x="359" y="43"/>
                  </a:lnTo>
                  <a:lnTo>
                    <a:pt x="363" y="39"/>
                  </a:lnTo>
                  <a:lnTo>
                    <a:pt x="367" y="30"/>
                  </a:lnTo>
                  <a:lnTo>
                    <a:pt x="367" y="26"/>
                  </a:lnTo>
                  <a:lnTo>
                    <a:pt x="371" y="17"/>
                  </a:lnTo>
                  <a:lnTo>
                    <a:pt x="376" y="13"/>
                  </a:lnTo>
                  <a:lnTo>
                    <a:pt x="376" y="4"/>
                  </a:lnTo>
                  <a:lnTo>
                    <a:pt x="380"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6" name="Freeform 93"/>
            <p:cNvSpPr>
              <a:spLocks/>
            </p:cNvSpPr>
            <p:nvPr/>
          </p:nvSpPr>
          <p:spPr bwMode="auto">
            <a:xfrm>
              <a:off x="2790" y="2135"/>
              <a:ext cx="398" cy="657"/>
            </a:xfrm>
            <a:custGeom>
              <a:avLst/>
              <a:gdLst>
                <a:gd name="T0" fmla="*/ 4 w 398"/>
                <a:gd name="T1" fmla="*/ 644 h 657"/>
                <a:gd name="T2" fmla="*/ 17 w 398"/>
                <a:gd name="T3" fmla="*/ 622 h 657"/>
                <a:gd name="T4" fmla="*/ 26 w 398"/>
                <a:gd name="T5" fmla="*/ 605 h 657"/>
                <a:gd name="T6" fmla="*/ 35 w 398"/>
                <a:gd name="T7" fmla="*/ 584 h 657"/>
                <a:gd name="T8" fmla="*/ 43 w 398"/>
                <a:gd name="T9" fmla="*/ 566 h 657"/>
                <a:gd name="T10" fmla="*/ 52 w 398"/>
                <a:gd name="T11" fmla="*/ 549 h 657"/>
                <a:gd name="T12" fmla="*/ 61 w 398"/>
                <a:gd name="T13" fmla="*/ 527 h 657"/>
                <a:gd name="T14" fmla="*/ 69 w 398"/>
                <a:gd name="T15" fmla="*/ 510 h 657"/>
                <a:gd name="T16" fmla="*/ 78 w 398"/>
                <a:gd name="T17" fmla="*/ 493 h 657"/>
                <a:gd name="T18" fmla="*/ 87 w 398"/>
                <a:gd name="T19" fmla="*/ 476 h 657"/>
                <a:gd name="T20" fmla="*/ 95 w 398"/>
                <a:gd name="T21" fmla="*/ 458 h 657"/>
                <a:gd name="T22" fmla="*/ 104 w 398"/>
                <a:gd name="T23" fmla="*/ 441 h 657"/>
                <a:gd name="T24" fmla="*/ 112 w 398"/>
                <a:gd name="T25" fmla="*/ 424 h 657"/>
                <a:gd name="T26" fmla="*/ 121 w 398"/>
                <a:gd name="T27" fmla="*/ 406 h 657"/>
                <a:gd name="T28" fmla="*/ 130 w 398"/>
                <a:gd name="T29" fmla="*/ 389 h 657"/>
                <a:gd name="T30" fmla="*/ 143 w 398"/>
                <a:gd name="T31" fmla="*/ 372 h 657"/>
                <a:gd name="T32" fmla="*/ 151 w 398"/>
                <a:gd name="T33" fmla="*/ 355 h 657"/>
                <a:gd name="T34" fmla="*/ 160 w 398"/>
                <a:gd name="T35" fmla="*/ 337 h 657"/>
                <a:gd name="T36" fmla="*/ 169 w 398"/>
                <a:gd name="T37" fmla="*/ 324 h 657"/>
                <a:gd name="T38" fmla="*/ 177 w 398"/>
                <a:gd name="T39" fmla="*/ 307 h 657"/>
                <a:gd name="T40" fmla="*/ 186 w 398"/>
                <a:gd name="T41" fmla="*/ 290 h 657"/>
                <a:gd name="T42" fmla="*/ 194 w 398"/>
                <a:gd name="T43" fmla="*/ 277 h 657"/>
                <a:gd name="T44" fmla="*/ 203 w 398"/>
                <a:gd name="T45" fmla="*/ 260 h 657"/>
                <a:gd name="T46" fmla="*/ 212 w 398"/>
                <a:gd name="T47" fmla="*/ 247 h 657"/>
                <a:gd name="T48" fmla="*/ 220 w 398"/>
                <a:gd name="T49" fmla="*/ 229 h 657"/>
                <a:gd name="T50" fmla="*/ 229 w 398"/>
                <a:gd name="T51" fmla="*/ 216 h 657"/>
                <a:gd name="T52" fmla="*/ 238 w 398"/>
                <a:gd name="T53" fmla="*/ 203 h 657"/>
                <a:gd name="T54" fmla="*/ 246 w 398"/>
                <a:gd name="T55" fmla="*/ 191 h 657"/>
                <a:gd name="T56" fmla="*/ 255 w 398"/>
                <a:gd name="T57" fmla="*/ 178 h 657"/>
                <a:gd name="T58" fmla="*/ 268 w 398"/>
                <a:gd name="T59" fmla="*/ 160 h 657"/>
                <a:gd name="T60" fmla="*/ 277 w 398"/>
                <a:gd name="T61" fmla="*/ 147 h 657"/>
                <a:gd name="T62" fmla="*/ 285 w 398"/>
                <a:gd name="T63" fmla="*/ 134 h 657"/>
                <a:gd name="T64" fmla="*/ 294 w 398"/>
                <a:gd name="T65" fmla="*/ 121 h 657"/>
                <a:gd name="T66" fmla="*/ 307 w 398"/>
                <a:gd name="T67" fmla="*/ 108 h 657"/>
                <a:gd name="T68" fmla="*/ 315 w 398"/>
                <a:gd name="T69" fmla="*/ 95 h 657"/>
                <a:gd name="T70" fmla="*/ 324 w 398"/>
                <a:gd name="T71" fmla="*/ 83 h 657"/>
                <a:gd name="T72" fmla="*/ 333 w 398"/>
                <a:gd name="T73" fmla="*/ 70 h 657"/>
                <a:gd name="T74" fmla="*/ 346 w 398"/>
                <a:gd name="T75" fmla="*/ 57 h 657"/>
                <a:gd name="T76" fmla="*/ 354 w 398"/>
                <a:gd name="T77" fmla="*/ 44 h 657"/>
                <a:gd name="T78" fmla="*/ 367 w 398"/>
                <a:gd name="T79" fmla="*/ 31 h 657"/>
                <a:gd name="T80" fmla="*/ 385 w 398"/>
                <a:gd name="T81" fmla="*/ 13 h 657"/>
                <a:gd name="T82" fmla="*/ 389 w 398"/>
                <a:gd name="T83" fmla="*/ 9 h 6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8"/>
                <a:gd name="T127" fmla="*/ 0 h 657"/>
                <a:gd name="T128" fmla="*/ 398 w 398"/>
                <a:gd name="T129" fmla="*/ 657 h 6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8" h="657">
                  <a:moveTo>
                    <a:pt x="0" y="657"/>
                  </a:moveTo>
                  <a:lnTo>
                    <a:pt x="4" y="648"/>
                  </a:lnTo>
                  <a:lnTo>
                    <a:pt x="4" y="644"/>
                  </a:lnTo>
                  <a:lnTo>
                    <a:pt x="9" y="635"/>
                  </a:lnTo>
                  <a:lnTo>
                    <a:pt x="13" y="631"/>
                  </a:lnTo>
                  <a:lnTo>
                    <a:pt x="17" y="622"/>
                  </a:lnTo>
                  <a:lnTo>
                    <a:pt x="17" y="618"/>
                  </a:lnTo>
                  <a:lnTo>
                    <a:pt x="22" y="609"/>
                  </a:lnTo>
                  <a:lnTo>
                    <a:pt x="26" y="605"/>
                  </a:lnTo>
                  <a:lnTo>
                    <a:pt x="26" y="596"/>
                  </a:lnTo>
                  <a:lnTo>
                    <a:pt x="30" y="592"/>
                  </a:lnTo>
                  <a:lnTo>
                    <a:pt x="35" y="584"/>
                  </a:lnTo>
                  <a:lnTo>
                    <a:pt x="35" y="579"/>
                  </a:lnTo>
                  <a:lnTo>
                    <a:pt x="39" y="575"/>
                  </a:lnTo>
                  <a:lnTo>
                    <a:pt x="43" y="566"/>
                  </a:lnTo>
                  <a:lnTo>
                    <a:pt x="43" y="562"/>
                  </a:lnTo>
                  <a:lnTo>
                    <a:pt x="48" y="553"/>
                  </a:lnTo>
                  <a:lnTo>
                    <a:pt x="52" y="549"/>
                  </a:lnTo>
                  <a:lnTo>
                    <a:pt x="56" y="540"/>
                  </a:lnTo>
                  <a:lnTo>
                    <a:pt x="56" y="536"/>
                  </a:lnTo>
                  <a:lnTo>
                    <a:pt x="61" y="527"/>
                  </a:lnTo>
                  <a:lnTo>
                    <a:pt x="65" y="523"/>
                  </a:lnTo>
                  <a:lnTo>
                    <a:pt x="65" y="519"/>
                  </a:lnTo>
                  <a:lnTo>
                    <a:pt x="69" y="510"/>
                  </a:lnTo>
                  <a:lnTo>
                    <a:pt x="74" y="506"/>
                  </a:lnTo>
                  <a:lnTo>
                    <a:pt x="74" y="497"/>
                  </a:lnTo>
                  <a:lnTo>
                    <a:pt x="78" y="493"/>
                  </a:lnTo>
                  <a:lnTo>
                    <a:pt x="82" y="489"/>
                  </a:lnTo>
                  <a:lnTo>
                    <a:pt x="82" y="480"/>
                  </a:lnTo>
                  <a:lnTo>
                    <a:pt x="87" y="476"/>
                  </a:lnTo>
                  <a:lnTo>
                    <a:pt x="91" y="467"/>
                  </a:lnTo>
                  <a:lnTo>
                    <a:pt x="91" y="463"/>
                  </a:lnTo>
                  <a:lnTo>
                    <a:pt x="95" y="458"/>
                  </a:lnTo>
                  <a:lnTo>
                    <a:pt x="99" y="450"/>
                  </a:lnTo>
                  <a:lnTo>
                    <a:pt x="104" y="445"/>
                  </a:lnTo>
                  <a:lnTo>
                    <a:pt x="104" y="441"/>
                  </a:lnTo>
                  <a:lnTo>
                    <a:pt x="108" y="432"/>
                  </a:lnTo>
                  <a:lnTo>
                    <a:pt x="112" y="428"/>
                  </a:lnTo>
                  <a:lnTo>
                    <a:pt x="112" y="424"/>
                  </a:lnTo>
                  <a:lnTo>
                    <a:pt x="117" y="415"/>
                  </a:lnTo>
                  <a:lnTo>
                    <a:pt x="121" y="411"/>
                  </a:lnTo>
                  <a:lnTo>
                    <a:pt x="121" y="406"/>
                  </a:lnTo>
                  <a:lnTo>
                    <a:pt x="125" y="398"/>
                  </a:lnTo>
                  <a:lnTo>
                    <a:pt x="130" y="393"/>
                  </a:lnTo>
                  <a:lnTo>
                    <a:pt x="130" y="389"/>
                  </a:lnTo>
                  <a:lnTo>
                    <a:pt x="134" y="381"/>
                  </a:lnTo>
                  <a:lnTo>
                    <a:pt x="138" y="376"/>
                  </a:lnTo>
                  <a:lnTo>
                    <a:pt x="143" y="372"/>
                  </a:lnTo>
                  <a:lnTo>
                    <a:pt x="143" y="368"/>
                  </a:lnTo>
                  <a:lnTo>
                    <a:pt x="147" y="359"/>
                  </a:lnTo>
                  <a:lnTo>
                    <a:pt x="151" y="355"/>
                  </a:lnTo>
                  <a:lnTo>
                    <a:pt x="151" y="350"/>
                  </a:lnTo>
                  <a:lnTo>
                    <a:pt x="156" y="346"/>
                  </a:lnTo>
                  <a:lnTo>
                    <a:pt x="160" y="337"/>
                  </a:lnTo>
                  <a:lnTo>
                    <a:pt x="160" y="333"/>
                  </a:lnTo>
                  <a:lnTo>
                    <a:pt x="164" y="329"/>
                  </a:lnTo>
                  <a:lnTo>
                    <a:pt x="169" y="324"/>
                  </a:lnTo>
                  <a:lnTo>
                    <a:pt x="169" y="316"/>
                  </a:lnTo>
                  <a:lnTo>
                    <a:pt x="173" y="311"/>
                  </a:lnTo>
                  <a:lnTo>
                    <a:pt x="177" y="307"/>
                  </a:lnTo>
                  <a:lnTo>
                    <a:pt x="182" y="303"/>
                  </a:lnTo>
                  <a:lnTo>
                    <a:pt x="182" y="298"/>
                  </a:lnTo>
                  <a:lnTo>
                    <a:pt x="186" y="290"/>
                  </a:lnTo>
                  <a:lnTo>
                    <a:pt x="190" y="286"/>
                  </a:lnTo>
                  <a:lnTo>
                    <a:pt x="190" y="281"/>
                  </a:lnTo>
                  <a:lnTo>
                    <a:pt x="194" y="277"/>
                  </a:lnTo>
                  <a:lnTo>
                    <a:pt x="199" y="273"/>
                  </a:lnTo>
                  <a:lnTo>
                    <a:pt x="199" y="264"/>
                  </a:lnTo>
                  <a:lnTo>
                    <a:pt x="203" y="260"/>
                  </a:lnTo>
                  <a:lnTo>
                    <a:pt x="207" y="255"/>
                  </a:lnTo>
                  <a:lnTo>
                    <a:pt x="207" y="251"/>
                  </a:lnTo>
                  <a:lnTo>
                    <a:pt x="212" y="247"/>
                  </a:lnTo>
                  <a:lnTo>
                    <a:pt x="216" y="242"/>
                  </a:lnTo>
                  <a:lnTo>
                    <a:pt x="220" y="238"/>
                  </a:lnTo>
                  <a:lnTo>
                    <a:pt x="220" y="229"/>
                  </a:lnTo>
                  <a:lnTo>
                    <a:pt x="225" y="225"/>
                  </a:lnTo>
                  <a:lnTo>
                    <a:pt x="229" y="221"/>
                  </a:lnTo>
                  <a:lnTo>
                    <a:pt x="229" y="216"/>
                  </a:lnTo>
                  <a:lnTo>
                    <a:pt x="233" y="212"/>
                  </a:lnTo>
                  <a:lnTo>
                    <a:pt x="238" y="208"/>
                  </a:lnTo>
                  <a:lnTo>
                    <a:pt x="238" y="203"/>
                  </a:lnTo>
                  <a:lnTo>
                    <a:pt x="242" y="199"/>
                  </a:lnTo>
                  <a:lnTo>
                    <a:pt x="246" y="195"/>
                  </a:lnTo>
                  <a:lnTo>
                    <a:pt x="246" y="191"/>
                  </a:lnTo>
                  <a:lnTo>
                    <a:pt x="251" y="186"/>
                  </a:lnTo>
                  <a:lnTo>
                    <a:pt x="255" y="182"/>
                  </a:lnTo>
                  <a:lnTo>
                    <a:pt x="255" y="178"/>
                  </a:lnTo>
                  <a:lnTo>
                    <a:pt x="259" y="173"/>
                  </a:lnTo>
                  <a:lnTo>
                    <a:pt x="264" y="169"/>
                  </a:lnTo>
                  <a:lnTo>
                    <a:pt x="268" y="160"/>
                  </a:lnTo>
                  <a:lnTo>
                    <a:pt x="268" y="156"/>
                  </a:lnTo>
                  <a:lnTo>
                    <a:pt x="272" y="152"/>
                  </a:lnTo>
                  <a:lnTo>
                    <a:pt x="277" y="147"/>
                  </a:lnTo>
                  <a:lnTo>
                    <a:pt x="277" y="143"/>
                  </a:lnTo>
                  <a:lnTo>
                    <a:pt x="281" y="139"/>
                  </a:lnTo>
                  <a:lnTo>
                    <a:pt x="285" y="134"/>
                  </a:lnTo>
                  <a:lnTo>
                    <a:pt x="290" y="130"/>
                  </a:lnTo>
                  <a:lnTo>
                    <a:pt x="294" y="126"/>
                  </a:lnTo>
                  <a:lnTo>
                    <a:pt x="294" y="121"/>
                  </a:lnTo>
                  <a:lnTo>
                    <a:pt x="298" y="117"/>
                  </a:lnTo>
                  <a:lnTo>
                    <a:pt x="302" y="113"/>
                  </a:lnTo>
                  <a:lnTo>
                    <a:pt x="307" y="108"/>
                  </a:lnTo>
                  <a:lnTo>
                    <a:pt x="307" y="104"/>
                  </a:lnTo>
                  <a:lnTo>
                    <a:pt x="311" y="100"/>
                  </a:lnTo>
                  <a:lnTo>
                    <a:pt x="315" y="95"/>
                  </a:lnTo>
                  <a:lnTo>
                    <a:pt x="315" y="91"/>
                  </a:lnTo>
                  <a:lnTo>
                    <a:pt x="320" y="87"/>
                  </a:lnTo>
                  <a:lnTo>
                    <a:pt x="324" y="83"/>
                  </a:lnTo>
                  <a:lnTo>
                    <a:pt x="328" y="78"/>
                  </a:lnTo>
                  <a:lnTo>
                    <a:pt x="333" y="74"/>
                  </a:lnTo>
                  <a:lnTo>
                    <a:pt x="333" y="70"/>
                  </a:lnTo>
                  <a:lnTo>
                    <a:pt x="337" y="65"/>
                  </a:lnTo>
                  <a:lnTo>
                    <a:pt x="341" y="61"/>
                  </a:lnTo>
                  <a:lnTo>
                    <a:pt x="346" y="57"/>
                  </a:lnTo>
                  <a:lnTo>
                    <a:pt x="350" y="52"/>
                  </a:lnTo>
                  <a:lnTo>
                    <a:pt x="354" y="48"/>
                  </a:lnTo>
                  <a:lnTo>
                    <a:pt x="354" y="44"/>
                  </a:lnTo>
                  <a:lnTo>
                    <a:pt x="359" y="39"/>
                  </a:lnTo>
                  <a:lnTo>
                    <a:pt x="363" y="35"/>
                  </a:lnTo>
                  <a:lnTo>
                    <a:pt x="367" y="31"/>
                  </a:lnTo>
                  <a:lnTo>
                    <a:pt x="372" y="26"/>
                  </a:lnTo>
                  <a:lnTo>
                    <a:pt x="376" y="22"/>
                  </a:lnTo>
                  <a:lnTo>
                    <a:pt x="385" y="13"/>
                  </a:lnTo>
                  <a:lnTo>
                    <a:pt x="380" y="13"/>
                  </a:lnTo>
                  <a:lnTo>
                    <a:pt x="385" y="13"/>
                  </a:lnTo>
                  <a:lnTo>
                    <a:pt x="389" y="9"/>
                  </a:lnTo>
                  <a:lnTo>
                    <a:pt x="398" y="0"/>
                  </a:lnTo>
                  <a:lnTo>
                    <a:pt x="393"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7" name="Freeform 94"/>
            <p:cNvSpPr>
              <a:spLocks/>
            </p:cNvSpPr>
            <p:nvPr/>
          </p:nvSpPr>
          <p:spPr bwMode="auto">
            <a:xfrm>
              <a:off x="3183" y="2010"/>
              <a:ext cx="251" cy="125"/>
            </a:xfrm>
            <a:custGeom>
              <a:avLst/>
              <a:gdLst>
                <a:gd name="T0" fmla="*/ 0 w 251"/>
                <a:gd name="T1" fmla="*/ 125 h 125"/>
                <a:gd name="T2" fmla="*/ 5 w 251"/>
                <a:gd name="T3" fmla="*/ 125 h 125"/>
                <a:gd name="T4" fmla="*/ 13 w 251"/>
                <a:gd name="T5" fmla="*/ 117 h 125"/>
                <a:gd name="T6" fmla="*/ 9 w 251"/>
                <a:gd name="T7" fmla="*/ 117 h 125"/>
                <a:gd name="T8" fmla="*/ 13 w 251"/>
                <a:gd name="T9" fmla="*/ 117 h 125"/>
                <a:gd name="T10" fmla="*/ 22 w 251"/>
                <a:gd name="T11" fmla="*/ 108 h 125"/>
                <a:gd name="T12" fmla="*/ 17 w 251"/>
                <a:gd name="T13" fmla="*/ 108 h 125"/>
                <a:gd name="T14" fmla="*/ 22 w 251"/>
                <a:gd name="T15" fmla="*/ 108 h 125"/>
                <a:gd name="T16" fmla="*/ 30 w 251"/>
                <a:gd name="T17" fmla="*/ 100 h 125"/>
                <a:gd name="T18" fmla="*/ 26 w 251"/>
                <a:gd name="T19" fmla="*/ 100 h 125"/>
                <a:gd name="T20" fmla="*/ 30 w 251"/>
                <a:gd name="T21" fmla="*/ 100 h 125"/>
                <a:gd name="T22" fmla="*/ 35 w 251"/>
                <a:gd name="T23" fmla="*/ 95 h 125"/>
                <a:gd name="T24" fmla="*/ 39 w 251"/>
                <a:gd name="T25" fmla="*/ 91 h 125"/>
                <a:gd name="T26" fmla="*/ 43 w 251"/>
                <a:gd name="T27" fmla="*/ 87 h 125"/>
                <a:gd name="T28" fmla="*/ 48 w 251"/>
                <a:gd name="T29" fmla="*/ 82 h 125"/>
                <a:gd name="T30" fmla="*/ 52 w 251"/>
                <a:gd name="T31" fmla="*/ 82 h 125"/>
                <a:gd name="T32" fmla="*/ 56 w 251"/>
                <a:gd name="T33" fmla="*/ 78 h 125"/>
                <a:gd name="T34" fmla="*/ 61 w 251"/>
                <a:gd name="T35" fmla="*/ 74 h 125"/>
                <a:gd name="T36" fmla="*/ 65 w 251"/>
                <a:gd name="T37" fmla="*/ 69 h 125"/>
                <a:gd name="T38" fmla="*/ 69 w 251"/>
                <a:gd name="T39" fmla="*/ 65 h 125"/>
                <a:gd name="T40" fmla="*/ 74 w 251"/>
                <a:gd name="T41" fmla="*/ 65 h 125"/>
                <a:gd name="T42" fmla="*/ 78 w 251"/>
                <a:gd name="T43" fmla="*/ 61 h 125"/>
                <a:gd name="T44" fmla="*/ 82 w 251"/>
                <a:gd name="T45" fmla="*/ 56 h 125"/>
                <a:gd name="T46" fmla="*/ 87 w 251"/>
                <a:gd name="T47" fmla="*/ 52 h 125"/>
                <a:gd name="T48" fmla="*/ 91 w 251"/>
                <a:gd name="T49" fmla="*/ 52 h 125"/>
                <a:gd name="T50" fmla="*/ 95 w 251"/>
                <a:gd name="T51" fmla="*/ 48 h 125"/>
                <a:gd name="T52" fmla="*/ 100 w 251"/>
                <a:gd name="T53" fmla="*/ 48 h 125"/>
                <a:gd name="T54" fmla="*/ 104 w 251"/>
                <a:gd name="T55" fmla="*/ 43 h 125"/>
                <a:gd name="T56" fmla="*/ 108 w 251"/>
                <a:gd name="T57" fmla="*/ 39 h 125"/>
                <a:gd name="T58" fmla="*/ 113 w 251"/>
                <a:gd name="T59" fmla="*/ 39 h 125"/>
                <a:gd name="T60" fmla="*/ 117 w 251"/>
                <a:gd name="T61" fmla="*/ 35 h 125"/>
                <a:gd name="T62" fmla="*/ 121 w 251"/>
                <a:gd name="T63" fmla="*/ 35 h 125"/>
                <a:gd name="T64" fmla="*/ 125 w 251"/>
                <a:gd name="T65" fmla="*/ 30 h 125"/>
                <a:gd name="T66" fmla="*/ 130 w 251"/>
                <a:gd name="T67" fmla="*/ 30 h 125"/>
                <a:gd name="T68" fmla="*/ 134 w 251"/>
                <a:gd name="T69" fmla="*/ 26 h 125"/>
                <a:gd name="T70" fmla="*/ 138 w 251"/>
                <a:gd name="T71" fmla="*/ 26 h 125"/>
                <a:gd name="T72" fmla="*/ 143 w 251"/>
                <a:gd name="T73" fmla="*/ 22 h 125"/>
                <a:gd name="T74" fmla="*/ 147 w 251"/>
                <a:gd name="T75" fmla="*/ 22 h 125"/>
                <a:gd name="T76" fmla="*/ 151 w 251"/>
                <a:gd name="T77" fmla="*/ 17 h 125"/>
                <a:gd name="T78" fmla="*/ 156 w 251"/>
                <a:gd name="T79" fmla="*/ 17 h 125"/>
                <a:gd name="T80" fmla="*/ 160 w 251"/>
                <a:gd name="T81" fmla="*/ 17 h 125"/>
                <a:gd name="T82" fmla="*/ 164 w 251"/>
                <a:gd name="T83" fmla="*/ 13 h 125"/>
                <a:gd name="T84" fmla="*/ 169 w 251"/>
                <a:gd name="T85" fmla="*/ 13 h 125"/>
                <a:gd name="T86" fmla="*/ 173 w 251"/>
                <a:gd name="T87" fmla="*/ 9 h 125"/>
                <a:gd name="T88" fmla="*/ 177 w 251"/>
                <a:gd name="T89" fmla="*/ 9 h 125"/>
                <a:gd name="T90" fmla="*/ 182 w 251"/>
                <a:gd name="T91" fmla="*/ 9 h 125"/>
                <a:gd name="T92" fmla="*/ 186 w 251"/>
                <a:gd name="T93" fmla="*/ 9 h 125"/>
                <a:gd name="T94" fmla="*/ 190 w 251"/>
                <a:gd name="T95" fmla="*/ 5 h 125"/>
                <a:gd name="T96" fmla="*/ 195 w 251"/>
                <a:gd name="T97" fmla="*/ 5 h 125"/>
                <a:gd name="T98" fmla="*/ 199 w 251"/>
                <a:gd name="T99" fmla="*/ 5 h 125"/>
                <a:gd name="T100" fmla="*/ 203 w 251"/>
                <a:gd name="T101" fmla="*/ 5 h 125"/>
                <a:gd name="T102" fmla="*/ 208 w 251"/>
                <a:gd name="T103" fmla="*/ 5 h 125"/>
                <a:gd name="T104" fmla="*/ 212 w 251"/>
                <a:gd name="T105" fmla="*/ 0 h 125"/>
                <a:gd name="T106" fmla="*/ 216 w 251"/>
                <a:gd name="T107" fmla="*/ 0 h 125"/>
                <a:gd name="T108" fmla="*/ 221 w 251"/>
                <a:gd name="T109" fmla="*/ 0 h 125"/>
                <a:gd name="T110" fmla="*/ 225 w 251"/>
                <a:gd name="T111" fmla="*/ 0 h 125"/>
                <a:gd name="T112" fmla="*/ 229 w 251"/>
                <a:gd name="T113" fmla="*/ 0 h 125"/>
                <a:gd name="T114" fmla="*/ 233 w 251"/>
                <a:gd name="T115" fmla="*/ 0 h 125"/>
                <a:gd name="T116" fmla="*/ 238 w 251"/>
                <a:gd name="T117" fmla="*/ 0 h 125"/>
                <a:gd name="T118" fmla="*/ 242 w 251"/>
                <a:gd name="T119" fmla="*/ 0 h 125"/>
                <a:gd name="T120" fmla="*/ 246 w 251"/>
                <a:gd name="T121" fmla="*/ 0 h 125"/>
                <a:gd name="T122" fmla="*/ 251 w 251"/>
                <a:gd name="T123" fmla="*/ 0 h 1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51"/>
                <a:gd name="T187" fmla="*/ 0 h 125"/>
                <a:gd name="T188" fmla="*/ 251 w 251"/>
                <a:gd name="T189" fmla="*/ 125 h 1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51" h="125">
                  <a:moveTo>
                    <a:pt x="0" y="125"/>
                  </a:moveTo>
                  <a:lnTo>
                    <a:pt x="5" y="125"/>
                  </a:lnTo>
                  <a:lnTo>
                    <a:pt x="13" y="117"/>
                  </a:lnTo>
                  <a:lnTo>
                    <a:pt x="9" y="117"/>
                  </a:lnTo>
                  <a:lnTo>
                    <a:pt x="13" y="117"/>
                  </a:lnTo>
                  <a:lnTo>
                    <a:pt x="22" y="108"/>
                  </a:lnTo>
                  <a:lnTo>
                    <a:pt x="17" y="108"/>
                  </a:lnTo>
                  <a:lnTo>
                    <a:pt x="22" y="108"/>
                  </a:lnTo>
                  <a:lnTo>
                    <a:pt x="30" y="100"/>
                  </a:lnTo>
                  <a:lnTo>
                    <a:pt x="26" y="100"/>
                  </a:lnTo>
                  <a:lnTo>
                    <a:pt x="30" y="100"/>
                  </a:lnTo>
                  <a:lnTo>
                    <a:pt x="35" y="95"/>
                  </a:lnTo>
                  <a:lnTo>
                    <a:pt x="39" y="91"/>
                  </a:lnTo>
                  <a:lnTo>
                    <a:pt x="43" y="87"/>
                  </a:lnTo>
                  <a:lnTo>
                    <a:pt x="48" y="82"/>
                  </a:lnTo>
                  <a:lnTo>
                    <a:pt x="52" y="82"/>
                  </a:lnTo>
                  <a:lnTo>
                    <a:pt x="56" y="78"/>
                  </a:lnTo>
                  <a:lnTo>
                    <a:pt x="61" y="74"/>
                  </a:lnTo>
                  <a:lnTo>
                    <a:pt x="65" y="69"/>
                  </a:lnTo>
                  <a:lnTo>
                    <a:pt x="69" y="65"/>
                  </a:lnTo>
                  <a:lnTo>
                    <a:pt x="74" y="65"/>
                  </a:lnTo>
                  <a:lnTo>
                    <a:pt x="78" y="61"/>
                  </a:lnTo>
                  <a:lnTo>
                    <a:pt x="82" y="56"/>
                  </a:lnTo>
                  <a:lnTo>
                    <a:pt x="87" y="52"/>
                  </a:lnTo>
                  <a:lnTo>
                    <a:pt x="91" y="52"/>
                  </a:lnTo>
                  <a:lnTo>
                    <a:pt x="95" y="48"/>
                  </a:lnTo>
                  <a:lnTo>
                    <a:pt x="100" y="48"/>
                  </a:lnTo>
                  <a:lnTo>
                    <a:pt x="104" y="43"/>
                  </a:lnTo>
                  <a:lnTo>
                    <a:pt x="108" y="39"/>
                  </a:lnTo>
                  <a:lnTo>
                    <a:pt x="113" y="39"/>
                  </a:lnTo>
                  <a:lnTo>
                    <a:pt x="117" y="35"/>
                  </a:lnTo>
                  <a:lnTo>
                    <a:pt x="121" y="35"/>
                  </a:lnTo>
                  <a:lnTo>
                    <a:pt x="125" y="30"/>
                  </a:lnTo>
                  <a:lnTo>
                    <a:pt x="130" y="30"/>
                  </a:lnTo>
                  <a:lnTo>
                    <a:pt x="134" y="26"/>
                  </a:lnTo>
                  <a:lnTo>
                    <a:pt x="138" y="26"/>
                  </a:lnTo>
                  <a:lnTo>
                    <a:pt x="143" y="22"/>
                  </a:lnTo>
                  <a:lnTo>
                    <a:pt x="147" y="22"/>
                  </a:lnTo>
                  <a:lnTo>
                    <a:pt x="151" y="17"/>
                  </a:lnTo>
                  <a:lnTo>
                    <a:pt x="156" y="17"/>
                  </a:lnTo>
                  <a:lnTo>
                    <a:pt x="160" y="17"/>
                  </a:lnTo>
                  <a:lnTo>
                    <a:pt x="164" y="13"/>
                  </a:lnTo>
                  <a:lnTo>
                    <a:pt x="169" y="13"/>
                  </a:lnTo>
                  <a:lnTo>
                    <a:pt x="173" y="9"/>
                  </a:lnTo>
                  <a:lnTo>
                    <a:pt x="177" y="9"/>
                  </a:lnTo>
                  <a:lnTo>
                    <a:pt x="182" y="9"/>
                  </a:lnTo>
                  <a:lnTo>
                    <a:pt x="186" y="9"/>
                  </a:lnTo>
                  <a:lnTo>
                    <a:pt x="190" y="5"/>
                  </a:lnTo>
                  <a:lnTo>
                    <a:pt x="195" y="5"/>
                  </a:lnTo>
                  <a:lnTo>
                    <a:pt x="199" y="5"/>
                  </a:lnTo>
                  <a:lnTo>
                    <a:pt x="203" y="5"/>
                  </a:lnTo>
                  <a:lnTo>
                    <a:pt x="208" y="5"/>
                  </a:lnTo>
                  <a:lnTo>
                    <a:pt x="212" y="0"/>
                  </a:lnTo>
                  <a:lnTo>
                    <a:pt x="216" y="0"/>
                  </a:lnTo>
                  <a:lnTo>
                    <a:pt x="221" y="0"/>
                  </a:lnTo>
                  <a:lnTo>
                    <a:pt x="225" y="0"/>
                  </a:lnTo>
                  <a:lnTo>
                    <a:pt x="229" y="0"/>
                  </a:lnTo>
                  <a:lnTo>
                    <a:pt x="233" y="0"/>
                  </a:lnTo>
                  <a:lnTo>
                    <a:pt x="238" y="0"/>
                  </a:lnTo>
                  <a:lnTo>
                    <a:pt x="242" y="0"/>
                  </a:lnTo>
                  <a:lnTo>
                    <a:pt x="246" y="0"/>
                  </a:lnTo>
                  <a:lnTo>
                    <a:pt x="251"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Rectangle 4"/>
          <p:cNvSpPr/>
          <p:nvPr/>
        </p:nvSpPr>
        <p:spPr bwMode="auto">
          <a:xfrm>
            <a:off x="806451" y="1430338"/>
            <a:ext cx="4533900" cy="2278062"/>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cxnSp>
        <p:nvCxnSpPr>
          <p:cNvPr id="30729" name="Straight Arrow Connector 6"/>
          <p:cNvCxnSpPr>
            <a:cxnSpLocks noChangeShapeType="1"/>
          </p:cNvCxnSpPr>
          <p:nvPr/>
        </p:nvCxnSpPr>
        <p:spPr bwMode="auto">
          <a:xfrm>
            <a:off x="1646767" y="3195639"/>
            <a:ext cx="303106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0" name="Straight Arrow Connector 8"/>
          <p:cNvCxnSpPr>
            <a:cxnSpLocks noChangeShapeType="1"/>
          </p:cNvCxnSpPr>
          <p:nvPr/>
        </p:nvCxnSpPr>
        <p:spPr bwMode="auto">
          <a:xfrm rot="5400000" flipH="1" flipV="1">
            <a:off x="1339058" y="2486291"/>
            <a:ext cx="1462087" cy="4233"/>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1" name="Straight Arrow Connector 9"/>
          <p:cNvCxnSpPr>
            <a:cxnSpLocks noChangeShapeType="1"/>
          </p:cNvCxnSpPr>
          <p:nvPr/>
        </p:nvCxnSpPr>
        <p:spPr bwMode="auto">
          <a:xfrm rot="5400000" flipH="1" flipV="1">
            <a:off x="3467631" y="2483910"/>
            <a:ext cx="1463675" cy="4233"/>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732" name="Straight Arrow Connector 11"/>
          <p:cNvCxnSpPr>
            <a:cxnSpLocks noChangeShapeType="1"/>
          </p:cNvCxnSpPr>
          <p:nvPr/>
        </p:nvCxnSpPr>
        <p:spPr bwMode="auto">
          <a:xfrm flipV="1">
            <a:off x="2061633" y="3344864"/>
            <a:ext cx="2142067" cy="3175"/>
          </a:xfrm>
          <a:prstGeom prst="straightConnector1">
            <a:avLst/>
          </a:prstGeom>
          <a:noFill/>
          <a:ln w="9525" algn="ctr">
            <a:solidFill>
              <a:schemeClr val="tx1"/>
            </a:solidFill>
            <a:prstDash val="dash"/>
            <a:round/>
            <a:headEnd type="arrow" w="sm" len="sm"/>
            <a:tailEnd type="arrow" w="sm" len="sm"/>
          </a:ln>
          <a:extLst>
            <a:ext uri="{909E8E84-426E-40DD-AFC4-6F175D3DCCD1}">
              <a14:hiddenFill xmlns:a14="http://schemas.microsoft.com/office/drawing/2010/main">
                <a:noFill/>
              </a14:hiddenFill>
            </a:ext>
          </a:extLst>
        </p:spPr>
      </p:cxnSp>
      <p:sp>
        <p:nvSpPr>
          <p:cNvPr id="30733" name="TextBox 12"/>
          <p:cNvSpPr txBox="1">
            <a:spLocks noChangeArrowheads="1"/>
          </p:cNvSpPr>
          <p:nvPr/>
        </p:nvSpPr>
        <p:spPr bwMode="auto">
          <a:xfrm>
            <a:off x="2603500" y="3376613"/>
            <a:ext cx="831851"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 </a:t>
            </a:r>
            <a:r>
              <a:rPr lang="el-GR" sz="1200"/>
              <a:t>μ</a:t>
            </a:r>
            <a:r>
              <a:rPr lang="en-US" sz="1200"/>
              <a:t>s</a:t>
            </a:r>
          </a:p>
        </p:txBody>
      </p:sp>
      <p:sp>
        <p:nvSpPr>
          <p:cNvPr id="30734" name="TextBox 19"/>
          <p:cNvSpPr txBox="1">
            <a:spLocks noChangeArrowheads="1"/>
          </p:cNvSpPr>
          <p:nvPr/>
        </p:nvSpPr>
        <p:spPr bwMode="auto">
          <a:xfrm>
            <a:off x="1403351" y="1684339"/>
            <a:ext cx="62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30735" name="TextBox 143"/>
          <p:cNvSpPr txBox="1">
            <a:spLocks noChangeArrowheads="1"/>
          </p:cNvSpPr>
          <p:nvPr/>
        </p:nvSpPr>
        <p:spPr bwMode="auto">
          <a:xfrm>
            <a:off x="3530601" y="1681163"/>
            <a:ext cx="622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cxnSp>
        <p:nvCxnSpPr>
          <p:cNvPr id="30736" name="Straight Arrow Connector 160"/>
          <p:cNvCxnSpPr>
            <a:cxnSpLocks noChangeShapeType="1"/>
          </p:cNvCxnSpPr>
          <p:nvPr/>
        </p:nvCxnSpPr>
        <p:spPr bwMode="auto">
          <a:xfrm rot="5400000" flipH="1" flipV="1">
            <a:off x="6665384" y="2432580"/>
            <a:ext cx="1644650" cy="211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0737" name="Group 95"/>
          <p:cNvGrpSpPr>
            <a:grpSpLocks/>
          </p:cNvGrpSpPr>
          <p:nvPr/>
        </p:nvGrpSpPr>
        <p:grpSpPr bwMode="auto">
          <a:xfrm>
            <a:off x="9127067" y="1916114"/>
            <a:ext cx="1636184" cy="1304925"/>
            <a:chOff x="1563" y="2010"/>
            <a:chExt cx="1871" cy="1473"/>
          </a:xfrm>
        </p:grpSpPr>
        <p:sp>
          <p:nvSpPr>
            <p:cNvPr id="30748" name="Freeform 90"/>
            <p:cNvSpPr>
              <a:spLocks/>
            </p:cNvSpPr>
            <p:nvPr/>
          </p:nvSpPr>
          <p:spPr bwMode="auto">
            <a:xfrm>
              <a:off x="1563" y="2010"/>
              <a:ext cx="471" cy="436"/>
            </a:xfrm>
            <a:custGeom>
              <a:avLst/>
              <a:gdLst>
                <a:gd name="T0" fmla="*/ 9 w 471"/>
                <a:gd name="T1" fmla="*/ 0 h 436"/>
                <a:gd name="T2" fmla="*/ 22 w 471"/>
                <a:gd name="T3" fmla="*/ 0 h 436"/>
                <a:gd name="T4" fmla="*/ 35 w 471"/>
                <a:gd name="T5" fmla="*/ 0 h 436"/>
                <a:gd name="T6" fmla="*/ 48 w 471"/>
                <a:gd name="T7" fmla="*/ 5 h 436"/>
                <a:gd name="T8" fmla="*/ 61 w 471"/>
                <a:gd name="T9" fmla="*/ 5 h 436"/>
                <a:gd name="T10" fmla="*/ 74 w 471"/>
                <a:gd name="T11" fmla="*/ 9 h 436"/>
                <a:gd name="T12" fmla="*/ 87 w 471"/>
                <a:gd name="T13" fmla="*/ 13 h 436"/>
                <a:gd name="T14" fmla="*/ 100 w 471"/>
                <a:gd name="T15" fmla="*/ 17 h 436"/>
                <a:gd name="T16" fmla="*/ 113 w 471"/>
                <a:gd name="T17" fmla="*/ 26 h 436"/>
                <a:gd name="T18" fmla="*/ 126 w 471"/>
                <a:gd name="T19" fmla="*/ 30 h 436"/>
                <a:gd name="T20" fmla="*/ 139 w 471"/>
                <a:gd name="T21" fmla="*/ 39 h 436"/>
                <a:gd name="T22" fmla="*/ 152 w 471"/>
                <a:gd name="T23" fmla="*/ 48 h 436"/>
                <a:gd name="T24" fmla="*/ 164 w 471"/>
                <a:gd name="T25" fmla="*/ 56 h 436"/>
                <a:gd name="T26" fmla="*/ 177 w 471"/>
                <a:gd name="T27" fmla="*/ 65 h 436"/>
                <a:gd name="T28" fmla="*/ 190 w 471"/>
                <a:gd name="T29" fmla="*/ 74 h 436"/>
                <a:gd name="T30" fmla="*/ 203 w 471"/>
                <a:gd name="T31" fmla="*/ 87 h 436"/>
                <a:gd name="T32" fmla="*/ 216 w 471"/>
                <a:gd name="T33" fmla="*/ 95 h 436"/>
                <a:gd name="T34" fmla="*/ 229 w 471"/>
                <a:gd name="T35" fmla="*/ 108 h 436"/>
                <a:gd name="T36" fmla="*/ 242 w 471"/>
                <a:gd name="T37" fmla="*/ 121 h 436"/>
                <a:gd name="T38" fmla="*/ 255 w 471"/>
                <a:gd name="T39" fmla="*/ 134 h 436"/>
                <a:gd name="T40" fmla="*/ 268 w 471"/>
                <a:gd name="T41" fmla="*/ 147 h 436"/>
                <a:gd name="T42" fmla="*/ 277 w 471"/>
                <a:gd name="T43" fmla="*/ 160 h 436"/>
                <a:gd name="T44" fmla="*/ 290 w 471"/>
                <a:gd name="T45" fmla="*/ 169 h 436"/>
                <a:gd name="T46" fmla="*/ 298 w 471"/>
                <a:gd name="T47" fmla="*/ 182 h 436"/>
                <a:gd name="T48" fmla="*/ 307 w 471"/>
                <a:gd name="T49" fmla="*/ 195 h 436"/>
                <a:gd name="T50" fmla="*/ 320 w 471"/>
                <a:gd name="T51" fmla="*/ 208 h 436"/>
                <a:gd name="T52" fmla="*/ 329 w 471"/>
                <a:gd name="T53" fmla="*/ 220 h 436"/>
                <a:gd name="T54" fmla="*/ 337 w 471"/>
                <a:gd name="T55" fmla="*/ 233 h 436"/>
                <a:gd name="T56" fmla="*/ 346 w 471"/>
                <a:gd name="T57" fmla="*/ 242 h 436"/>
                <a:gd name="T58" fmla="*/ 355 w 471"/>
                <a:gd name="T59" fmla="*/ 255 h 436"/>
                <a:gd name="T60" fmla="*/ 363 w 471"/>
                <a:gd name="T61" fmla="*/ 268 h 436"/>
                <a:gd name="T62" fmla="*/ 376 w 471"/>
                <a:gd name="T63" fmla="*/ 281 h 436"/>
                <a:gd name="T64" fmla="*/ 385 w 471"/>
                <a:gd name="T65" fmla="*/ 294 h 436"/>
                <a:gd name="T66" fmla="*/ 393 w 471"/>
                <a:gd name="T67" fmla="*/ 307 h 436"/>
                <a:gd name="T68" fmla="*/ 402 w 471"/>
                <a:gd name="T69" fmla="*/ 320 h 436"/>
                <a:gd name="T70" fmla="*/ 411 w 471"/>
                <a:gd name="T71" fmla="*/ 337 h 436"/>
                <a:gd name="T72" fmla="*/ 419 w 471"/>
                <a:gd name="T73" fmla="*/ 350 h 436"/>
                <a:gd name="T74" fmla="*/ 428 w 471"/>
                <a:gd name="T75" fmla="*/ 363 h 436"/>
                <a:gd name="T76" fmla="*/ 437 w 471"/>
                <a:gd name="T77" fmla="*/ 380 h 436"/>
                <a:gd name="T78" fmla="*/ 445 w 471"/>
                <a:gd name="T79" fmla="*/ 393 h 436"/>
                <a:gd name="T80" fmla="*/ 454 w 471"/>
                <a:gd name="T81" fmla="*/ 411 h 436"/>
                <a:gd name="T82" fmla="*/ 463 w 471"/>
                <a:gd name="T83" fmla="*/ 423 h 4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71"/>
                <a:gd name="T127" fmla="*/ 0 h 436"/>
                <a:gd name="T128" fmla="*/ 471 w 471"/>
                <a:gd name="T129" fmla="*/ 436 h 4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71" h="436">
                  <a:moveTo>
                    <a:pt x="0" y="0"/>
                  </a:moveTo>
                  <a:lnTo>
                    <a:pt x="5" y="0"/>
                  </a:lnTo>
                  <a:lnTo>
                    <a:pt x="9" y="0"/>
                  </a:lnTo>
                  <a:lnTo>
                    <a:pt x="13" y="0"/>
                  </a:lnTo>
                  <a:lnTo>
                    <a:pt x="18" y="0"/>
                  </a:lnTo>
                  <a:lnTo>
                    <a:pt x="22" y="0"/>
                  </a:lnTo>
                  <a:lnTo>
                    <a:pt x="26" y="0"/>
                  </a:lnTo>
                  <a:lnTo>
                    <a:pt x="31" y="0"/>
                  </a:lnTo>
                  <a:lnTo>
                    <a:pt x="35" y="0"/>
                  </a:lnTo>
                  <a:lnTo>
                    <a:pt x="39" y="0"/>
                  </a:lnTo>
                  <a:lnTo>
                    <a:pt x="44" y="0"/>
                  </a:lnTo>
                  <a:lnTo>
                    <a:pt x="48" y="5"/>
                  </a:lnTo>
                  <a:lnTo>
                    <a:pt x="52" y="5"/>
                  </a:lnTo>
                  <a:lnTo>
                    <a:pt x="56" y="5"/>
                  </a:lnTo>
                  <a:lnTo>
                    <a:pt x="61" y="5"/>
                  </a:lnTo>
                  <a:lnTo>
                    <a:pt x="65" y="9"/>
                  </a:lnTo>
                  <a:lnTo>
                    <a:pt x="69" y="9"/>
                  </a:lnTo>
                  <a:lnTo>
                    <a:pt x="74" y="9"/>
                  </a:lnTo>
                  <a:lnTo>
                    <a:pt x="78" y="13"/>
                  </a:lnTo>
                  <a:lnTo>
                    <a:pt x="82" y="13"/>
                  </a:lnTo>
                  <a:lnTo>
                    <a:pt x="87" y="13"/>
                  </a:lnTo>
                  <a:lnTo>
                    <a:pt x="91" y="17"/>
                  </a:lnTo>
                  <a:lnTo>
                    <a:pt x="95" y="17"/>
                  </a:lnTo>
                  <a:lnTo>
                    <a:pt x="100" y="17"/>
                  </a:lnTo>
                  <a:lnTo>
                    <a:pt x="104" y="22"/>
                  </a:lnTo>
                  <a:lnTo>
                    <a:pt x="108" y="22"/>
                  </a:lnTo>
                  <a:lnTo>
                    <a:pt x="113" y="26"/>
                  </a:lnTo>
                  <a:lnTo>
                    <a:pt x="117" y="26"/>
                  </a:lnTo>
                  <a:lnTo>
                    <a:pt x="121" y="30"/>
                  </a:lnTo>
                  <a:lnTo>
                    <a:pt x="126" y="30"/>
                  </a:lnTo>
                  <a:lnTo>
                    <a:pt x="130" y="35"/>
                  </a:lnTo>
                  <a:lnTo>
                    <a:pt x="134" y="39"/>
                  </a:lnTo>
                  <a:lnTo>
                    <a:pt x="139" y="39"/>
                  </a:lnTo>
                  <a:lnTo>
                    <a:pt x="143" y="43"/>
                  </a:lnTo>
                  <a:lnTo>
                    <a:pt x="147" y="43"/>
                  </a:lnTo>
                  <a:lnTo>
                    <a:pt x="152" y="48"/>
                  </a:lnTo>
                  <a:lnTo>
                    <a:pt x="156" y="48"/>
                  </a:lnTo>
                  <a:lnTo>
                    <a:pt x="160" y="52"/>
                  </a:lnTo>
                  <a:lnTo>
                    <a:pt x="164" y="56"/>
                  </a:lnTo>
                  <a:lnTo>
                    <a:pt x="169" y="56"/>
                  </a:lnTo>
                  <a:lnTo>
                    <a:pt x="173" y="61"/>
                  </a:lnTo>
                  <a:lnTo>
                    <a:pt x="177" y="65"/>
                  </a:lnTo>
                  <a:lnTo>
                    <a:pt x="182" y="69"/>
                  </a:lnTo>
                  <a:lnTo>
                    <a:pt x="186" y="69"/>
                  </a:lnTo>
                  <a:lnTo>
                    <a:pt x="190" y="74"/>
                  </a:lnTo>
                  <a:lnTo>
                    <a:pt x="195" y="78"/>
                  </a:lnTo>
                  <a:lnTo>
                    <a:pt x="199" y="82"/>
                  </a:lnTo>
                  <a:lnTo>
                    <a:pt x="203" y="87"/>
                  </a:lnTo>
                  <a:lnTo>
                    <a:pt x="208" y="87"/>
                  </a:lnTo>
                  <a:lnTo>
                    <a:pt x="212" y="91"/>
                  </a:lnTo>
                  <a:lnTo>
                    <a:pt x="216" y="95"/>
                  </a:lnTo>
                  <a:lnTo>
                    <a:pt x="221" y="100"/>
                  </a:lnTo>
                  <a:lnTo>
                    <a:pt x="225" y="104"/>
                  </a:lnTo>
                  <a:lnTo>
                    <a:pt x="229" y="108"/>
                  </a:lnTo>
                  <a:lnTo>
                    <a:pt x="234" y="113"/>
                  </a:lnTo>
                  <a:lnTo>
                    <a:pt x="238" y="117"/>
                  </a:lnTo>
                  <a:lnTo>
                    <a:pt x="242" y="121"/>
                  </a:lnTo>
                  <a:lnTo>
                    <a:pt x="247" y="125"/>
                  </a:lnTo>
                  <a:lnTo>
                    <a:pt x="251" y="130"/>
                  </a:lnTo>
                  <a:lnTo>
                    <a:pt x="255" y="134"/>
                  </a:lnTo>
                  <a:lnTo>
                    <a:pt x="260" y="138"/>
                  </a:lnTo>
                  <a:lnTo>
                    <a:pt x="264" y="143"/>
                  </a:lnTo>
                  <a:lnTo>
                    <a:pt x="268" y="147"/>
                  </a:lnTo>
                  <a:lnTo>
                    <a:pt x="272" y="151"/>
                  </a:lnTo>
                  <a:lnTo>
                    <a:pt x="281" y="160"/>
                  </a:lnTo>
                  <a:lnTo>
                    <a:pt x="277" y="160"/>
                  </a:lnTo>
                  <a:lnTo>
                    <a:pt x="281" y="160"/>
                  </a:lnTo>
                  <a:lnTo>
                    <a:pt x="285" y="164"/>
                  </a:lnTo>
                  <a:lnTo>
                    <a:pt x="290" y="169"/>
                  </a:lnTo>
                  <a:lnTo>
                    <a:pt x="290" y="173"/>
                  </a:lnTo>
                  <a:lnTo>
                    <a:pt x="294" y="177"/>
                  </a:lnTo>
                  <a:lnTo>
                    <a:pt x="298" y="182"/>
                  </a:lnTo>
                  <a:lnTo>
                    <a:pt x="303" y="186"/>
                  </a:lnTo>
                  <a:lnTo>
                    <a:pt x="307" y="190"/>
                  </a:lnTo>
                  <a:lnTo>
                    <a:pt x="307" y="195"/>
                  </a:lnTo>
                  <a:lnTo>
                    <a:pt x="311" y="199"/>
                  </a:lnTo>
                  <a:lnTo>
                    <a:pt x="316" y="203"/>
                  </a:lnTo>
                  <a:lnTo>
                    <a:pt x="320" y="208"/>
                  </a:lnTo>
                  <a:lnTo>
                    <a:pt x="324" y="212"/>
                  </a:lnTo>
                  <a:lnTo>
                    <a:pt x="324" y="216"/>
                  </a:lnTo>
                  <a:lnTo>
                    <a:pt x="329" y="220"/>
                  </a:lnTo>
                  <a:lnTo>
                    <a:pt x="333" y="225"/>
                  </a:lnTo>
                  <a:lnTo>
                    <a:pt x="342" y="233"/>
                  </a:lnTo>
                  <a:lnTo>
                    <a:pt x="337" y="233"/>
                  </a:lnTo>
                  <a:lnTo>
                    <a:pt x="342" y="233"/>
                  </a:lnTo>
                  <a:lnTo>
                    <a:pt x="346" y="238"/>
                  </a:lnTo>
                  <a:lnTo>
                    <a:pt x="346" y="242"/>
                  </a:lnTo>
                  <a:lnTo>
                    <a:pt x="350" y="246"/>
                  </a:lnTo>
                  <a:lnTo>
                    <a:pt x="355" y="251"/>
                  </a:lnTo>
                  <a:lnTo>
                    <a:pt x="355" y="255"/>
                  </a:lnTo>
                  <a:lnTo>
                    <a:pt x="359" y="259"/>
                  </a:lnTo>
                  <a:lnTo>
                    <a:pt x="363" y="264"/>
                  </a:lnTo>
                  <a:lnTo>
                    <a:pt x="363" y="268"/>
                  </a:lnTo>
                  <a:lnTo>
                    <a:pt x="368" y="272"/>
                  </a:lnTo>
                  <a:lnTo>
                    <a:pt x="372" y="277"/>
                  </a:lnTo>
                  <a:lnTo>
                    <a:pt x="376" y="281"/>
                  </a:lnTo>
                  <a:lnTo>
                    <a:pt x="376" y="285"/>
                  </a:lnTo>
                  <a:lnTo>
                    <a:pt x="380" y="290"/>
                  </a:lnTo>
                  <a:lnTo>
                    <a:pt x="385" y="294"/>
                  </a:lnTo>
                  <a:lnTo>
                    <a:pt x="385" y="298"/>
                  </a:lnTo>
                  <a:lnTo>
                    <a:pt x="389" y="303"/>
                  </a:lnTo>
                  <a:lnTo>
                    <a:pt x="393" y="307"/>
                  </a:lnTo>
                  <a:lnTo>
                    <a:pt x="393" y="311"/>
                  </a:lnTo>
                  <a:lnTo>
                    <a:pt x="398" y="316"/>
                  </a:lnTo>
                  <a:lnTo>
                    <a:pt x="402" y="320"/>
                  </a:lnTo>
                  <a:lnTo>
                    <a:pt x="402" y="328"/>
                  </a:lnTo>
                  <a:lnTo>
                    <a:pt x="406" y="333"/>
                  </a:lnTo>
                  <a:lnTo>
                    <a:pt x="411" y="337"/>
                  </a:lnTo>
                  <a:lnTo>
                    <a:pt x="415" y="341"/>
                  </a:lnTo>
                  <a:lnTo>
                    <a:pt x="415" y="346"/>
                  </a:lnTo>
                  <a:lnTo>
                    <a:pt x="419" y="350"/>
                  </a:lnTo>
                  <a:lnTo>
                    <a:pt x="424" y="354"/>
                  </a:lnTo>
                  <a:lnTo>
                    <a:pt x="424" y="359"/>
                  </a:lnTo>
                  <a:lnTo>
                    <a:pt x="428" y="363"/>
                  </a:lnTo>
                  <a:lnTo>
                    <a:pt x="432" y="372"/>
                  </a:lnTo>
                  <a:lnTo>
                    <a:pt x="432" y="376"/>
                  </a:lnTo>
                  <a:lnTo>
                    <a:pt x="437" y="380"/>
                  </a:lnTo>
                  <a:lnTo>
                    <a:pt x="441" y="385"/>
                  </a:lnTo>
                  <a:lnTo>
                    <a:pt x="441" y="389"/>
                  </a:lnTo>
                  <a:lnTo>
                    <a:pt x="445" y="393"/>
                  </a:lnTo>
                  <a:lnTo>
                    <a:pt x="450" y="398"/>
                  </a:lnTo>
                  <a:lnTo>
                    <a:pt x="450" y="406"/>
                  </a:lnTo>
                  <a:lnTo>
                    <a:pt x="454" y="411"/>
                  </a:lnTo>
                  <a:lnTo>
                    <a:pt x="458" y="415"/>
                  </a:lnTo>
                  <a:lnTo>
                    <a:pt x="463" y="419"/>
                  </a:lnTo>
                  <a:lnTo>
                    <a:pt x="463" y="423"/>
                  </a:lnTo>
                  <a:lnTo>
                    <a:pt x="467" y="432"/>
                  </a:lnTo>
                  <a:lnTo>
                    <a:pt x="471" y="436"/>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9" name="Freeform 91"/>
            <p:cNvSpPr>
              <a:spLocks/>
            </p:cNvSpPr>
            <p:nvPr/>
          </p:nvSpPr>
          <p:spPr bwMode="auto">
            <a:xfrm>
              <a:off x="2034" y="2446"/>
              <a:ext cx="376" cy="825"/>
            </a:xfrm>
            <a:custGeom>
              <a:avLst/>
              <a:gdLst>
                <a:gd name="T0" fmla="*/ 4 w 376"/>
                <a:gd name="T1" fmla="*/ 9 h 825"/>
                <a:gd name="T2" fmla="*/ 13 w 376"/>
                <a:gd name="T3" fmla="*/ 26 h 825"/>
                <a:gd name="T4" fmla="*/ 22 w 376"/>
                <a:gd name="T5" fmla="*/ 44 h 825"/>
                <a:gd name="T6" fmla="*/ 30 w 376"/>
                <a:gd name="T7" fmla="*/ 61 h 825"/>
                <a:gd name="T8" fmla="*/ 39 w 376"/>
                <a:gd name="T9" fmla="*/ 74 h 825"/>
                <a:gd name="T10" fmla="*/ 48 w 376"/>
                <a:gd name="T11" fmla="*/ 91 h 825"/>
                <a:gd name="T12" fmla="*/ 56 w 376"/>
                <a:gd name="T13" fmla="*/ 108 h 825"/>
                <a:gd name="T14" fmla="*/ 69 w 376"/>
                <a:gd name="T15" fmla="*/ 126 h 825"/>
                <a:gd name="T16" fmla="*/ 78 w 376"/>
                <a:gd name="T17" fmla="*/ 143 h 825"/>
                <a:gd name="T18" fmla="*/ 87 w 376"/>
                <a:gd name="T19" fmla="*/ 160 h 825"/>
                <a:gd name="T20" fmla="*/ 95 w 376"/>
                <a:gd name="T21" fmla="*/ 182 h 825"/>
                <a:gd name="T22" fmla="*/ 104 w 376"/>
                <a:gd name="T23" fmla="*/ 199 h 825"/>
                <a:gd name="T24" fmla="*/ 112 w 376"/>
                <a:gd name="T25" fmla="*/ 216 h 825"/>
                <a:gd name="T26" fmla="*/ 121 w 376"/>
                <a:gd name="T27" fmla="*/ 234 h 825"/>
                <a:gd name="T28" fmla="*/ 130 w 376"/>
                <a:gd name="T29" fmla="*/ 255 h 825"/>
                <a:gd name="T30" fmla="*/ 138 w 376"/>
                <a:gd name="T31" fmla="*/ 273 h 825"/>
                <a:gd name="T32" fmla="*/ 147 w 376"/>
                <a:gd name="T33" fmla="*/ 290 h 825"/>
                <a:gd name="T34" fmla="*/ 156 w 376"/>
                <a:gd name="T35" fmla="*/ 311 h 825"/>
                <a:gd name="T36" fmla="*/ 164 w 376"/>
                <a:gd name="T37" fmla="*/ 329 h 825"/>
                <a:gd name="T38" fmla="*/ 173 w 376"/>
                <a:gd name="T39" fmla="*/ 350 h 825"/>
                <a:gd name="T40" fmla="*/ 182 w 376"/>
                <a:gd name="T41" fmla="*/ 368 h 825"/>
                <a:gd name="T42" fmla="*/ 195 w 376"/>
                <a:gd name="T43" fmla="*/ 389 h 825"/>
                <a:gd name="T44" fmla="*/ 203 w 376"/>
                <a:gd name="T45" fmla="*/ 411 h 825"/>
                <a:gd name="T46" fmla="*/ 212 w 376"/>
                <a:gd name="T47" fmla="*/ 428 h 825"/>
                <a:gd name="T48" fmla="*/ 220 w 376"/>
                <a:gd name="T49" fmla="*/ 450 h 825"/>
                <a:gd name="T50" fmla="*/ 229 w 376"/>
                <a:gd name="T51" fmla="*/ 471 h 825"/>
                <a:gd name="T52" fmla="*/ 238 w 376"/>
                <a:gd name="T53" fmla="*/ 488 h 825"/>
                <a:gd name="T54" fmla="*/ 246 w 376"/>
                <a:gd name="T55" fmla="*/ 510 h 825"/>
                <a:gd name="T56" fmla="*/ 255 w 376"/>
                <a:gd name="T57" fmla="*/ 532 h 825"/>
                <a:gd name="T58" fmla="*/ 264 w 376"/>
                <a:gd name="T59" fmla="*/ 553 h 825"/>
                <a:gd name="T60" fmla="*/ 272 w 376"/>
                <a:gd name="T61" fmla="*/ 575 h 825"/>
                <a:gd name="T62" fmla="*/ 281 w 376"/>
                <a:gd name="T63" fmla="*/ 596 h 825"/>
                <a:gd name="T64" fmla="*/ 290 w 376"/>
                <a:gd name="T65" fmla="*/ 614 h 825"/>
                <a:gd name="T66" fmla="*/ 298 w 376"/>
                <a:gd name="T67" fmla="*/ 635 h 825"/>
                <a:gd name="T68" fmla="*/ 307 w 376"/>
                <a:gd name="T69" fmla="*/ 657 h 825"/>
                <a:gd name="T70" fmla="*/ 320 w 376"/>
                <a:gd name="T71" fmla="*/ 679 h 825"/>
                <a:gd name="T72" fmla="*/ 328 w 376"/>
                <a:gd name="T73" fmla="*/ 700 h 825"/>
                <a:gd name="T74" fmla="*/ 337 w 376"/>
                <a:gd name="T75" fmla="*/ 722 h 825"/>
                <a:gd name="T76" fmla="*/ 346 w 376"/>
                <a:gd name="T77" fmla="*/ 743 h 825"/>
                <a:gd name="T78" fmla="*/ 354 w 376"/>
                <a:gd name="T79" fmla="*/ 765 h 825"/>
                <a:gd name="T80" fmla="*/ 363 w 376"/>
                <a:gd name="T81" fmla="*/ 787 h 825"/>
                <a:gd name="T82" fmla="*/ 372 w 376"/>
                <a:gd name="T83" fmla="*/ 808 h 8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6"/>
                <a:gd name="T127" fmla="*/ 0 h 825"/>
                <a:gd name="T128" fmla="*/ 376 w 376"/>
                <a:gd name="T129" fmla="*/ 825 h 8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6" h="825">
                  <a:moveTo>
                    <a:pt x="0" y="0"/>
                  </a:moveTo>
                  <a:lnTo>
                    <a:pt x="0" y="5"/>
                  </a:lnTo>
                  <a:lnTo>
                    <a:pt x="4" y="9"/>
                  </a:lnTo>
                  <a:lnTo>
                    <a:pt x="9" y="13"/>
                  </a:lnTo>
                  <a:lnTo>
                    <a:pt x="9" y="22"/>
                  </a:lnTo>
                  <a:lnTo>
                    <a:pt x="13" y="26"/>
                  </a:lnTo>
                  <a:lnTo>
                    <a:pt x="17" y="31"/>
                  </a:lnTo>
                  <a:lnTo>
                    <a:pt x="17" y="35"/>
                  </a:lnTo>
                  <a:lnTo>
                    <a:pt x="22" y="44"/>
                  </a:lnTo>
                  <a:lnTo>
                    <a:pt x="26" y="48"/>
                  </a:lnTo>
                  <a:lnTo>
                    <a:pt x="30" y="52"/>
                  </a:lnTo>
                  <a:lnTo>
                    <a:pt x="30" y="61"/>
                  </a:lnTo>
                  <a:lnTo>
                    <a:pt x="35" y="65"/>
                  </a:lnTo>
                  <a:lnTo>
                    <a:pt x="39" y="70"/>
                  </a:lnTo>
                  <a:lnTo>
                    <a:pt x="39" y="74"/>
                  </a:lnTo>
                  <a:lnTo>
                    <a:pt x="43" y="82"/>
                  </a:lnTo>
                  <a:lnTo>
                    <a:pt x="48" y="87"/>
                  </a:lnTo>
                  <a:lnTo>
                    <a:pt x="48" y="91"/>
                  </a:lnTo>
                  <a:lnTo>
                    <a:pt x="52" y="100"/>
                  </a:lnTo>
                  <a:lnTo>
                    <a:pt x="56" y="104"/>
                  </a:lnTo>
                  <a:lnTo>
                    <a:pt x="56" y="108"/>
                  </a:lnTo>
                  <a:lnTo>
                    <a:pt x="61" y="117"/>
                  </a:lnTo>
                  <a:lnTo>
                    <a:pt x="65" y="121"/>
                  </a:lnTo>
                  <a:lnTo>
                    <a:pt x="69" y="126"/>
                  </a:lnTo>
                  <a:lnTo>
                    <a:pt x="69" y="134"/>
                  </a:lnTo>
                  <a:lnTo>
                    <a:pt x="74" y="139"/>
                  </a:lnTo>
                  <a:lnTo>
                    <a:pt x="78" y="143"/>
                  </a:lnTo>
                  <a:lnTo>
                    <a:pt x="78" y="152"/>
                  </a:lnTo>
                  <a:lnTo>
                    <a:pt x="82" y="156"/>
                  </a:lnTo>
                  <a:lnTo>
                    <a:pt x="87" y="160"/>
                  </a:lnTo>
                  <a:lnTo>
                    <a:pt x="87" y="169"/>
                  </a:lnTo>
                  <a:lnTo>
                    <a:pt x="91" y="173"/>
                  </a:lnTo>
                  <a:lnTo>
                    <a:pt x="95" y="182"/>
                  </a:lnTo>
                  <a:lnTo>
                    <a:pt x="95" y="186"/>
                  </a:lnTo>
                  <a:lnTo>
                    <a:pt x="100" y="190"/>
                  </a:lnTo>
                  <a:lnTo>
                    <a:pt x="104" y="199"/>
                  </a:lnTo>
                  <a:lnTo>
                    <a:pt x="108" y="203"/>
                  </a:lnTo>
                  <a:lnTo>
                    <a:pt x="108" y="212"/>
                  </a:lnTo>
                  <a:lnTo>
                    <a:pt x="112" y="216"/>
                  </a:lnTo>
                  <a:lnTo>
                    <a:pt x="117" y="221"/>
                  </a:lnTo>
                  <a:lnTo>
                    <a:pt x="117" y="229"/>
                  </a:lnTo>
                  <a:lnTo>
                    <a:pt x="121" y="234"/>
                  </a:lnTo>
                  <a:lnTo>
                    <a:pt x="125" y="242"/>
                  </a:lnTo>
                  <a:lnTo>
                    <a:pt x="125" y="247"/>
                  </a:lnTo>
                  <a:lnTo>
                    <a:pt x="130" y="255"/>
                  </a:lnTo>
                  <a:lnTo>
                    <a:pt x="134" y="260"/>
                  </a:lnTo>
                  <a:lnTo>
                    <a:pt x="134" y="268"/>
                  </a:lnTo>
                  <a:lnTo>
                    <a:pt x="138" y="273"/>
                  </a:lnTo>
                  <a:lnTo>
                    <a:pt x="143" y="277"/>
                  </a:lnTo>
                  <a:lnTo>
                    <a:pt x="143" y="285"/>
                  </a:lnTo>
                  <a:lnTo>
                    <a:pt x="147" y="290"/>
                  </a:lnTo>
                  <a:lnTo>
                    <a:pt x="151" y="298"/>
                  </a:lnTo>
                  <a:lnTo>
                    <a:pt x="156" y="303"/>
                  </a:lnTo>
                  <a:lnTo>
                    <a:pt x="156" y="311"/>
                  </a:lnTo>
                  <a:lnTo>
                    <a:pt x="160" y="316"/>
                  </a:lnTo>
                  <a:lnTo>
                    <a:pt x="164" y="324"/>
                  </a:lnTo>
                  <a:lnTo>
                    <a:pt x="164" y="329"/>
                  </a:lnTo>
                  <a:lnTo>
                    <a:pt x="169" y="337"/>
                  </a:lnTo>
                  <a:lnTo>
                    <a:pt x="173" y="342"/>
                  </a:lnTo>
                  <a:lnTo>
                    <a:pt x="173" y="350"/>
                  </a:lnTo>
                  <a:lnTo>
                    <a:pt x="177" y="355"/>
                  </a:lnTo>
                  <a:lnTo>
                    <a:pt x="182" y="363"/>
                  </a:lnTo>
                  <a:lnTo>
                    <a:pt x="182" y="368"/>
                  </a:lnTo>
                  <a:lnTo>
                    <a:pt x="186" y="376"/>
                  </a:lnTo>
                  <a:lnTo>
                    <a:pt x="190" y="381"/>
                  </a:lnTo>
                  <a:lnTo>
                    <a:pt x="195" y="389"/>
                  </a:lnTo>
                  <a:lnTo>
                    <a:pt x="195" y="393"/>
                  </a:lnTo>
                  <a:lnTo>
                    <a:pt x="199" y="402"/>
                  </a:lnTo>
                  <a:lnTo>
                    <a:pt x="203" y="411"/>
                  </a:lnTo>
                  <a:lnTo>
                    <a:pt x="203" y="415"/>
                  </a:lnTo>
                  <a:lnTo>
                    <a:pt x="208" y="424"/>
                  </a:lnTo>
                  <a:lnTo>
                    <a:pt x="212" y="428"/>
                  </a:lnTo>
                  <a:lnTo>
                    <a:pt x="212" y="437"/>
                  </a:lnTo>
                  <a:lnTo>
                    <a:pt x="216" y="441"/>
                  </a:lnTo>
                  <a:lnTo>
                    <a:pt x="220" y="450"/>
                  </a:lnTo>
                  <a:lnTo>
                    <a:pt x="220" y="454"/>
                  </a:lnTo>
                  <a:lnTo>
                    <a:pt x="225" y="463"/>
                  </a:lnTo>
                  <a:lnTo>
                    <a:pt x="229" y="471"/>
                  </a:lnTo>
                  <a:lnTo>
                    <a:pt x="233" y="476"/>
                  </a:lnTo>
                  <a:lnTo>
                    <a:pt x="233" y="484"/>
                  </a:lnTo>
                  <a:lnTo>
                    <a:pt x="238" y="488"/>
                  </a:lnTo>
                  <a:lnTo>
                    <a:pt x="242" y="497"/>
                  </a:lnTo>
                  <a:lnTo>
                    <a:pt x="242" y="506"/>
                  </a:lnTo>
                  <a:lnTo>
                    <a:pt x="246" y="510"/>
                  </a:lnTo>
                  <a:lnTo>
                    <a:pt x="251" y="519"/>
                  </a:lnTo>
                  <a:lnTo>
                    <a:pt x="251" y="523"/>
                  </a:lnTo>
                  <a:lnTo>
                    <a:pt x="255" y="532"/>
                  </a:lnTo>
                  <a:lnTo>
                    <a:pt x="259" y="540"/>
                  </a:lnTo>
                  <a:lnTo>
                    <a:pt x="259" y="545"/>
                  </a:lnTo>
                  <a:lnTo>
                    <a:pt x="264" y="553"/>
                  </a:lnTo>
                  <a:lnTo>
                    <a:pt x="268" y="558"/>
                  </a:lnTo>
                  <a:lnTo>
                    <a:pt x="268" y="566"/>
                  </a:lnTo>
                  <a:lnTo>
                    <a:pt x="272" y="575"/>
                  </a:lnTo>
                  <a:lnTo>
                    <a:pt x="277" y="579"/>
                  </a:lnTo>
                  <a:lnTo>
                    <a:pt x="281" y="588"/>
                  </a:lnTo>
                  <a:lnTo>
                    <a:pt x="281" y="596"/>
                  </a:lnTo>
                  <a:lnTo>
                    <a:pt x="285" y="601"/>
                  </a:lnTo>
                  <a:lnTo>
                    <a:pt x="290" y="609"/>
                  </a:lnTo>
                  <a:lnTo>
                    <a:pt x="290" y="614"/>
                  </a:lnTo>
                  <a:lnTo>
                    <a:pt x="294" y="622"/>
                  </a:lnTo>
                  <a:lnTo>
                    <a:pt x="298" y="631"/>
                  </a:lnTo>
                  <a:lnTo>
                    <a:pt x="298" y="635"/>
                  </a:lnTo>
                  <a:lnTo>
                    <a:pt x="303" y="644"/>
                  </a:lnTo>
                  <a:lnTo>
                    <a:pt x="307" y="653"/>
                  </a:lnTo>
                  <a:lnTo>
                    <a:pt x="307" y="657"/>
                  </a:lnTo>
                  <a:lnTo>
                    <a:pt x="311" y="666"/>
                  </a:lnTo>
                  <a:lnTo>
                    <a:pt x="316" y="674"/>
                  </a:lnTo>
                  <a:lnTo>
                    <a:pt x="320" y="679"/>
                  </a:lnTo>
                  <a:lnTo>
                    <a:pt x="320" y="687"/>
                  </a:lnTo>
                  <a:lnTo>
                    <a:pt x="324" y="696"/>
                  </a:lnTo>
                  <a:lnTo>
                    <a:pt x="328" y="700"/>
                  </a:lnTo>
                  <a:lnTo>
                    <a:pt x="328" y="709"/>
                  </a:lnTo>
                  <a:lnTo>
                    <a:pt x="333" y="717"/>
                  </a:lnTo>
                  <a:lnTo>
                    <a:pt x="337" y="722"/>
                  </a:lnTo>
                  <a:lnTo>
                    <a:pt x="337" y="730"/>
                  </a:lnTo>
                  <a:lnTo>
                    <a:pt x="341" y="739"/>
                  </a:lnTo>
                  <a:lnTo>
                    <a:pt x="346" y="743"/>
                  </a:lnTo>
                  <a:lnTo>
                    <a:pt x="346" y="752"/>
                  </a:lnTo>
                  <a:lnTo>
                    <a:pt x="350" y="761"/>
                  </a:lnTo>
                  <a:lnTo>
                    <a:pt x="354" y="765"/>
                  </a:lnTo>
                  <a:lnTo>
                    <a:pt x="359" y="774"/>
                  </a:lnTo>
                  <a:lnTo>
                    <a:pt x="359" y="782"/>
                  </a:lnTo>
                  <a:lnTo>
                    <a:pt x="363" y="787"/>
                  </a:lnTo>
                  <a:lnTo>
                    <a:pt x="367" y="795"/>
                  </a:lnTo>
                  <a:lnTo>
                    <a:pt x="367" y="804"/>
                  </a:lnTo>
                  <a:lnTo>
                    <a:pt x="372" y="808"/>
                  </a:lnTo>
                  <a:lnTo>
                    <a:pt x="376" y="817"/>
                  </a:lnTo>
                  <a:lnTo>
                    <a:pt x="376" y="825"/>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0" name="Freeform 92"/>
            <p:cNvSpPr>
              <a:spLocks/>
            </p:cNvSpPr>
            <p:nvPr/>
          </p:nvSpPr>
          <p:spPr bwMode="auto">
            <a:xfrm>
              <a:off x="2410" y="2792"/>
              <a:ext cx="380" cy="691"/>
            </a:xfrm>
            <a:custGeom>
              <a:avLst/>
              <a:gdLst>
                <a:gd name="T0" fmla="*/ 9 w 380"/>
                <a:gd name="T1" fmla="*/ 492 h 691"/>
                <a:gd name="T2" fmla="*/ 17 w 380"/>
                <a:gd name="T3" fmla="*/ 514 h 691"/>
                <a:gd name="T4" fmla="*/ 26 w 380"/>
                <a:gd name="T5" fmla="*/ 536 h 691"/>
                <a:gd name="T6" fmla="*/ 35 w 380"/>
                <a:gd name="T7" fmla="*/ 557 h 691"/>
                <a:gd name="T8" fmla="*/ 43 w 380"/>
                <a:gd name="T9" fmla="*/ 583 h 691"/>
                <a:gd name="T10" fmla="*/ 52 w 380"/>
                <a:gd name="T11" fmla="*/ 605 h 691"/>
                <a:gd name="T12" fmla="*/ 60 w 380"/>
                <a:gd name="T13" fmla="*/ 626 h 691"/>
                <a:gd name="T14" fmla="*/ 69 w 380"/>
                <a:gd name="T15" fmla="*/ 648 h 691"/>
                <a:gd name="T16" fmla="*/ 78 w 380"/>
                <a:gd name="T17" fmla="*/ 669 h 691"/>
                <a:gd name="T18" fmla="*/ 86 w 380"/>
                <a:gd name="T19" fmla="*/ 691 h 691"/>
                <a:gd name="T20" fmla="*/ 95 w 380"/>
                <a:gd name="T21" fmla="*/ 674 h 691"/>
                <a:gd name="T22" fmla="*/ 108 w 380"/>
                <a:gd name="T23" fmla="*/ 652 h 691"/>
                <a:gd name="T24" fmla="*/ 117 w 380"/>
                <a:gd name="T25" fmla="*/ 626 h 691"/>
                <a:gd name="T26" fmla="*/ 125 w 380"/>
                <a:gd name="T27" fmla="*/ 605 h 691"/>
                <a:gd name="T28" fmla="*/ 134 w 380"/>
                <a:gd name="T29" fmla="*/ 583 h 691"/>
                <a:gd name="T30" fmla="*/ 143 w 380"/>
                <a:gd name="T31" fmla="*/ 561 h 691"/>
                <a:gd name="T32" fmla="*/ 151 w 380"/>
                <a:gd name="T33" fmla="*/ 540 h 691"/>
                <a:gd name="T34" fmla="*/ 160 w 380"/>
                <a:gd name="T35" fmla="*/ 518 h 691"/>
                <a:gd name="T36" fmla="*/ 168 w 380"/>
                <a:gd name="T37" fmla="*/ 497 h 691"/>
                <a:gd name="T38" fmla="*/ 177 w 380"/>
                <a:gd name="T39" fmla="*/ 475 h 691"/>
                <a:gd name="T40" fmla="*/ 186 w 380"/>
                <a:gd name="T41" fmla="*/ 453 h 691"/>
                <a:gd name="T42" fmla="*/ 194 w 380"/>
                <a:gd name="T43" fmla="*/ 432 h 691"/>
                <a:gd name="T44" fmla="*/ 203 w 380"/>
                <a:gd name="T45" fmla="*/ 406 h 691"/>
                <a:gd name="T46" fmla="*/ 212 w 380"/>
                <a:gd name="T47" fmla="*/ 384 h 691"/>
                <a:gd name="T48" fmla="*/ 220 w 380"/>
                <a:gd name="T49" fmla="*/ 363 h 691"/>
                <a:gd name="T50" fmla="*/ 233 w 380"/>
                <a:gd name="T51" fmla="*/ 341 h 691"/>
                <a:gd name="T52" fmla="*/ 242 w 380"/>
                <a:gd name="T53" fmla="*/ 320 h 691"/>
                <a:gd name="T54" fmla="*/ 251 w 380"/>
                <a:gd name="T55" fmla="*/ 302 h 691"/>
                <a:gd name="T56" fmla="*/ 259 w 380"/>
                <a:gd name="T57" fmla="*/ 281 h 691"/>
                <a:gd name="T58" fmla="*/ 268 w 380"/>
                <a:gd name="T59" fmla="*/ 259 h 691"/>
                <a:gd name="T60" fmla="*/ 276 w 380"/>
                <a:gd name="T61" fmla="*/ 238 h 691"/>
                <a:gd name="T62" fmla="*/ 285 w 380"/>
                <a:gd name="T63" fmla="*/ 216 h 691"/>
                <a:gd name="T64" fmla="*/ 294 w 380"/>
                <a:gd name="T65" fmla="*/ 194 h 691"/>
                <a:gd name="T66" fmla="*/ 302 w 380"/>
                <a:gd name="T67" fmla="*/ 173 h 691"/>
                <a:gd name="T68" fmla="*/ 311 w 380"/>
                <a:gd name="T69" fmla="*/ 151 h 691"/>
                <a:gd name="T70" fmla="*/ 320 w 380"/>
                <a:gd name="T71" fmla="*/ 134 h 691"/>
                <a:gd name="T72" fmla="*/ 328 w 380"/>
                <a:gd name="T73" fmla="*/ 112 h 691"/>
                <a:gd name="T74" fmla="*/ 337 w 380"/>
                <a:gd name="T75" fmla="*/ 91 h 691"/>
                <a:gd name="T76" fmla="*/ 346 w 380"/>
                <a:gd name="T77" fmla="*/ 73 h 691"/>
                <a:gd name="T78" fmla="*/ 359 w 380"/>
                <a:gd name="T79" fmla="*/ 52 h 691"/>
                <a:gd name="T80" fmla="*/ 367 w 380"/>
                <a:gd name="T81" fmla="*/ 30 h 691"/>
                <a:gd name="T82" fmla="*/ 376 w 380"/>
                <a:gd name="T83" fmla="*/ 13 h 6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0"/>
                <a:gd name="T127" fmla="*/ 0 h 691"/>
                <a:gd name="T128" fmla="*/ 380 w 380"/>
                <a:gd name="T129" fmla="*/ 691 h 6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0" h="691">
                  <a:moveTo>
                    <a:pt x="0" y="479"/>
                  </a:moveTo>
                  <a:lnTo>
                    <a:pt x="4" y="488"/>
                  </a:lnTo>
                  <a:lnTo>
                    <a:pt x="9" y="492"/>
                  </a:lnTo>
                  <a:lnTo>
                    <a:pt x="9" y="501"/>
                  </a:lnTo>
                  <a:lnTo>
                    <a:pt x="13" y="510"/>
                  </a:lnTo>
                  <a:lnTo>
                    <a:pt x="17" y="514"/>
                  </a:lnTo>
                  <a:lnTo>
                    <a:pt x="22" y="523"/>
                  </a:lnTo>
                  <a:lnTo>
                    <a:pt x="22" y="531"/>
                  </a:lnTo>
                  <a:lnTo>
                    <a:pt x="26" y="536"/>
                  </a:lnTo>
                  <a:lnTo>
                    <a:pt x="30" y="544"/>
                  </a:lnTo>
                  <a:lnTo>
                    <a:pt x="30" y="553"/>
                  </a:lnTo>
                  <a:lnTo>
                    <a:pt x="35" y="557"/>
                  </a:lnTo>
                  <a:lnTo>
                    <a:pt x="39" y="566"/>
                  </a:lnTo>
                  <a:lnTo>
                    <a:pt x="39" y="574"/>
                  </a:lnTo>
                  <a:lnTo>
                    <a:pt x="43" y="583"/>
                  </a:lnTo>
                  <a:lnTo>
                    <a:pt x="48" y="587"/>
                  </a:lnTo>
                  <a:lnTo>
                    <a:pt x="48" y="596"/>
                  </a:lnTo>
                  <a:lnTo>
                    <a:pt x="52" y="605"/>
                  </a:lnTo>
                  <a:lnTo>
                    <a:pt x="56" y="609"/>
                  </a:lnTo>
                  <a:lnTo>
                    <a:pt x="56" y="618"/>
                  </a:lnTo>
                  <a:lnTo>
                    <a:pt x="60" y="626"/>
                  </a:lnTo>
                  <a:lnTo>
                    <a:pt x="65" y="635"/>
                  </a:lnTo>
                  <a:lnTo>
                    <a:pt x="69" y="639"/>
                  </a:lnTo>
                  <a:lnTo>
                    <a:pt x="69" y="648"/>
                  </a:lnTo>
                  <a:lnTo>
                    <a:pt x="73" y="656"/>
                  </a:lnTo>
                  <a:lnTo>
                    <a:pt x="78" y="661"/>
                  </a:lnTo>
                  <a:lnTo>
                    <a:pt x="78" y="669"/>
                  </a:lnTo>
                  <a:lnTo>
                    <a:pt x="82" y="678"/>
                  </a:lnTo>
                  <a:lnTo>
                    <a:pt x="86" y="687"/>
                  </a:lnTo>
                  <a:lnTo>
                    <a:pt x="86" y="691"/>
                  </a:lnTo>
                  <a:lnTo>
                    <a:pt x="91" y="687"/>
                  </a:lnTo>
                  <a:lnTo>
                    <a:pt x="95" y="678"/>
                  </a:lnTo>
                  <a:lnTo>
                    <a:pt x="95" y="674"/>
                  </a:lnTo>
                  <a:lnTo>
                    <a:pt x="99" y="665"/>
                  </a:lnTo>
                  <a:lnTo>
                    <a:pt x="104" y="656"/>
                  </a:lnTo>
                  <a:lnTo>
                    <a:pt x="108" y="652"/>
                  </a:lnTo>
                  <a:lnTo>
                    <a:pt x="108" y="643"/>
                  </a:lnTo>
                  <a:lnTo>
                    <a:pt x="112" y="635"/>
                  </a:lnTo>
                  <a:lnTo>
                    <a:pt x="117" y="626"/>
                  </a:lnTo>
                  <a:lnTo>
                    <a:pt x="117" y="622"/>
                  </a:lnTo>
                  <a:lnTo>
                    <a:pt x="121" y="613"/>
                  </a:lnTo>
                  <a:lnTo>
                    <a:pt x="125" y="605"/>
                  </a:lnTo>
                  <a:lnTo>
                    <a:pt x="125" y="600"/>
                  </a:lnTo>
                  <a:lnTo>
                    <a:pt x="130" y="592"/>
                  </a:lnTo>
                  <a:lnTo>
                    <a:pt x="134" y="583"/>
                  </a:lnTo>
                  <a:lnTo>
                    <a:pt x="134" y="574"/>
                  </a:lnTo>
                  <a:lnTo>
                    <a:pt x="138" y="570"/>
                  </a:lnTo>
                  <a:lnTo>
                    <a:pt x="143" y="561"/>
                  </a:lnTo>
                  <a:lnTo>
                    <a:pt x="147" y="553"/>
                  </a:lnTo>
                  <a:lnTo>
                    <a:pt x="147" y="548"/>
                  </a:lnTo>
                  <a:lnTo>
                    <a:pt x="151" y="540"/>
                  </a:lnTo>
                  <a:lnTo>
                    <a:pt x="155" y="531"/>
                  </a:lnTo>
                  <a:lnTo>
                    <a:pt x="155" y="527"/>
                  </a:lnTo>
                  <a:lnTo>
                    <a:pt x="160" y="518"/>
                  </a:lnTo>
                  <a:lnTo>
                    <a:pt x="164" y="510"/>
                  </a:lnTo>
                  <a:lnTo>
                    <a:pt x="164" y="501"/>
                  </a:lnTo>
                  <a:lnTo>
                    <a:pt x="168" y="497"/>
                  </a:lnTo>
                  <a:lnTo>
                    <a:pt x="173" y="488"/>
                  </a:lnTo>
                  <a:lnTo>
                    <a:pt x="173" y="479"/>
                  </a:lnTo>
                  <a:lnTo>
                    <a:pt x="177" y="475"/>
                  </a:lnTo>
                  <a:lnTo>
                    <a:pt x="181" y="466"/>
                  </a:lnTo>
                  <a:lnTo>
                    <a:pt x="181" y="458"/>
                  </a:lnTo>
                  <a:lnTo>
                    <a:pt x="186" y="453"/>
                  </a:lnTo>
                  <a:lnTo>
                    <a:pt x="190" y="445"/>
                  </a:lnTo>
                  <a:lnTo>
                    <a:pt x="194" y="436"/>
                  </a:lnTo>
                  <a:lnTo>
                    <a:pt x="194" y="432"/>
                  </a:lnTo>
                  <a:lnTo>
                    <a:pt x="199" y="423"/>
                  </a:lnTo>
                  <a:lnTo>
                    <a:pt x="203" y="415"/>
                  </a:lnTo>
                  <a:lnTo>
                    <a:pt x="203" y="406"/>
                  </a:lnTo>
                  <a:lnTo>
                    <a:pt x="207" y="402"/>
                  </a:lnTo>
                  <a:lnTo>
                    <a:pt x="212" y="393"/>
                  </a:lnTo>
                  <a:lnTo>
                    <a:pt x="212" y="384"/>
                  </a:lnTo>
                  <a:lnTo>
                    <a:pt x="216" y="380"/>
                  </a:lnTo>
                  <a:lnTo>
                    <a:pt x="220" y="371"/>
                  </a:lnTo>
                  <a:lnTo>
                    <a:pt x="220" y="363"/>
                  </a:lnTo>
                  <a:lnTo>
                    <a:pt x="225" y="358"/>
                  </a:lnTo>
                  <a:lnTo>
                    <a:pt x="229" y="350"/>
                  </a:lnTo>
                  <a:lnTo>
                    <a:pt x="233" y="341"/>
                  </a:lnTo>
                  <a:lnTo>
                    <a:pt x="233" y="337"/>
                  </a:lnTo>
                  <a:lnTo>
                    <a:pt x="238" y="328"/>
                  </a:lnTo>
                  <a:lnTo>
                    <a:pt x="242" y="320"/>
                  </a:lnTo>
                  <a:lnTo>
                    <a:pt x="242" y="315"/>
                  </a:lnTo>
                  <a:lnTo>
                    <a:pt x="246" y="307"/>
                  </a:lnTo>
                  <a:lnTo>
                    <a:pt x="251" y="302"/>
                  </a:lnTo>
                  <a:lnTo>
                    <a:pt x="251" y="294"/>
                  </a:lnTo>
                  <a:lnTo>
                    <a:pt x="255" y="285"/>
                  </a:lnTo>
                  <a:lnTo>
                    <a:pt x="259" y="281"/>
                  </a:lnTo>
                  <a:lnTo>
                    <a:pt x="259" y="272"/>
                  </a:lnTo>
                  <a:lnTo>
                    <a:pt x="263" y="263"/>
                  </a:lnTo>
                  <a:lnTo>
                    <a:pt x="268" y="259"/>
                  </a:lnTo>
                  <a:lnTo>
                    <a:pt x="272" y="250"/>
                  </a:lnTo>
                  <a:lnTo>
                    <a:pt x="272" y="242"/>
                  </a:lnTo>
                  <a:lnTo>
                    <a:pt x="276" y="238"/>
                  </a:lnTo>
                  <a:lnTo>
                    <a:pt x="281" y="229"/>
                  </a:lnTo>
                  <a:lnTo>
                    <a:pt x="281" y="225"/>
                  </a:lnTo>
                  <a:lnTo>
                    <a:pt x="285" y="216"/>
                  </a:lnTo>
                  <a:lnTo>
                    <a:pt x="289" y="207"/>
                  </a:lnTo>
                  <a:lnTo>
                    <a:pt x="289" y="203"/>
                  </a:lnTo>
                  <a:lnTo>
                    <a:pt x="294" y="194"/>
                  </a:lnTo>
                  <a:lnTo>
                    <a:pt x="298" y="186"/>
                  </a:lnTo>
                  <a:lnTo>
                    <a:pt x="298" y="181"/>
                  </a:lnTo>
                  <a:lnTo>
                    <a:pt x="302" y="173"/>
                  </a:lnTo>
                  <a:lnTo>
                    <a:pt x="307" y="168"/>
                  </a:lnTo>
                  <a:lnTo>
                    <a:pt x="311" y="160"/>
                  </a:lnTo>
                  <a:lnTo>
                    <a:pt x="311" y="151"/>
                  </a:lnTo>
                  <a:lnTo>
                    <a:pt x="315" y="147"/>
                  </a:lnTo>
                  <a:lnTo>
                    <a:pt x="320" y="138"/>
                  </a:lnTo>
                  <a:lnTo>
                    <a:pt x="320" y="134"/>
                  </a:lnTo>
                  <a:lnTo>
                    <a:pt x="324" y="125"/>
                  </a:lnTo>
                  <a:lnTo>
                    <a:pt x="328" y="121"/>
                  </a:lnTo>
                  <a:lnTo>
                    <a:pt x="328" y="112"/>
                  </a:lnTo>
                  <a:lnTo>
                    <a:pt x="333" y="104"/>
                  </a:lnTo>
                  <a:lnTo>
                    <a:pt x="337" y="99"/>
                  </a:lnTo>
                  <a:lnTo>
                    <a:pt x="337" y="91"/>
                  </a:lnTo>
                  <a:lnTo>
                    <a:pt x="341" y="86"/>
                  </a:lnTo>
                  <a:lnTo>
                    <a:pt x="346" y="78"/>
                  </a:lnTo>
                  <a:lnTo>
                    <a:pt x="346" y="73"/>
                  </a:lnTo>
                  <a:lnTo>
                    <a:pt x="350" y="65"/>
                  </a:lnTo>
                  <a:lnTo>
                    <a:pt x="354" y="60"/>
                  </a:lnTo>
                  <a:lnTo>
                    <a:pt x="359" y="52"/>
                  </a:lnTo>
                  <a:lnTo>
                    <a:pt x="359" y="43"/>
                  </a:lnTo>
                  <a:lnTo>
                    <a:pt x="363" y="39"/>
                  </a:lnTo>
                  <a:lnTo>
                    <a:pt x="367" y="30"/>
                  </a:lnTo>
                  <a:lnTo>
                    <a:pt x="367" y="26"/>
                  </a:lnTo>
                  <a:lnTo>
                    <a:pt x="371" y="17"/>
                  </a:lnTo>
                  <a:lnTo>
                    <a:pt x="376" y="13"/>
                  </a:lnTo>
                  <a:lnTo>
                    <a:pt x="376" y="4"/>
                  </a:lnTo>
                  <a:lnTo>
                    <a:pt x="380"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1" name="Freeform 93"/>
            <p:cNvSpPr>
              <a:spLocks/>
            </p:cNvSpPr>
            <p:nvPr/>
          </p:nvSpPr>
          <p:spPr bwMode="auto">
            <a:xfrm>
              <a:off x="2790" y="2135"/>
              <a:ext cx="398" cy="657"/>
            </a:xfrm>
            <a:custGeom>
              <a:avLst/>
              <a:gdLst>
                <a:gd name="T0" fmla="*/ 4 w 398"/>
                <a:gd name="T1" fmla="*/ 644 h 657"/>
                <a:gd name="T2" fmla="*/ 17 w 398"/>
                <a:gd name="T3" fmla="*/ 622 h 657"/>
                <a:gd name="T4" fmla="*/ 26 w 398"/>
                <a:gd name="T5" fmla="*/ 605 h 657"/>
                <a:gd name="T6" fmla="*/ 35 w 398"/>
                <a:gd name="T7" fmla="*/ 584 h 657"/>
                <a:gd name="T8" fmla="*/ 43 w 398"/>
                <a:gd name="T9" fmla="*/ 566 h 657"/>
                <a:gd name="T10" fmla="*/ 52 w 398"/>
                <a:gd name="T11" fmla="*/ 549 h 657"/>
                <a:gd name="T12" fmla="*/ 61 w 398"/>
                <a:gd name="T13" fmla="*/ 527 h 657"/>
                <a:gd name="T14" fmla="*/ 69 w 398"/>
                <a:gd name="T15" fmla="*/ 510 h 657"/>
                <a:gd name="T16" fmla="*/ 78 w 398"/>
                <a:gd name="T17" fmla="*/ 493 h 657"/>
                <a:gd name="T18" fmla="*/ 87 w 398"/>
                <a:gd name="T19" fmla="*/ 476 h 657"/>
                <a:gd name="T20" fmla="*/ 95 w 398"/>
                <a:gd name="T21" fmla="*/ 458 h 657"/>
                <a:gd name="T22" fmla="*/ 104 w 398"/>
                <a:gd name="T23" fmla="*/ 441 h 657"/>
                <a:gd name="T24" fmla="*/ 112 w 398"/>
                <a:gd name="T25" fmla="*/ 424 h 657"/>
                <a:gd name="T26" fmla="*/ 121 w 398"/>
                <a:gd name="T27" fmla="*/ 406 h 657"/>
                <a:gd name="T28" fmla="*/ 130 w 398"/>
                <a:gd name="T29" fmla="*/ 389 h 657"/>
                <a:gd name="T30" fmla="*/ 143 w 398"/>
                <a:gd name="T31" fmla="*/ 372 h 657"/>
                <a:gd name="T32" fmla="*/ 151 w 398"/>
                <a:gd name="T33" fmla="*/ 355 h 657"/>
                <a:gd name="T34" fmla="*/ 160 w 398"/>
                <a:gd name="T35" fmla="*/ 337 h 657"/>
                <a:gd name="T36" fmla="*/ 169 w 398"/>
                <a:gd name="T37" fmla="*/ 324 h 657"/>
                <a:gd name="T38" fmla="*/ 177 w 398"/>
                <a:gd name="T39" fmla="*/ 307 h 657"/>
                <a:gd name="T40" fmla="*/ 186 w 398"/>
                <a:gd name="T41" fmla="*/ 290 h 657"/>
                <a:gd name="T42" fmla="*/ 194 w 398"/>
                <a:gd name="T43" fmla="*/ 277 h 657"/>
                <a:gd name="T44" fmla="*/ 203 w 398"/>
                <a:gd name="T45" fmla="*/ 260 h 657"/>
                <a:gd name="T46" fmla="*/ 212 w 398"/>
                <a:gd name="T47" fmla="*/ 247 h 657"/>
                <a:gd name="T48" fmla="*/ 220 w 398"/>
                <a:gd name="T49" fmla="*/ 229 h 657"/>
                <a:gd name="T50" fmla="*/ 229 w 398"/>
                <a:gd name="T51" fmla="*/ 216 h 657"/>
                <a:gd name="T52" fmla="*/ 238 w 398"/>
                <a:gd name="T53" fmla="*/ 203 h 657"/>
                <a:gd name="T54" fmla="*/ 246 w 398"/>
                <a:gd name="T55" fmla="*/ 191 h 657"/>
                <a:gd name="T56" fmla="*/ 255 w 398"/>
                <a:gd name="T57" fmla="*/ 178 h 657"/>
                <a:gd name="T58" fmla="*/ 268 w 398"/>
                <a:gd name="T59" fmla="*/ 160 h 657"/>
                <a:gd name="T60" fmla="*/ 277 w 398"/>
                <a:gd name="T61" fmla="*/ 147 h 657"/>
                <a:gd name="T62" fmla="*/ 285 w 398"/>
                <a:gd name="T63" fmla="*/ 134 h 657"/>
                <a:gd name="T64" fmla="*/ 294 w 398"/>
                <a:gd name="T65" fmla="*/ 121 h 657"/>
                <a:gd name="T66" fmla="*/ 307 w 398"/>
                <a:gd name="T67" fmla="*/ 108 h 657"/>
                <a:gd name="T68" fmla="*/ 315 w 398"/>
                <a:gd name="T69" fmla="*/ 95 h 657"/>
                <a:gd name="T70" fmla="*/ 324 w 398"/>
                <a:gd name="T71" fmla="*/ 83 h 657"/>
                <a:gd name="T72" fmla="*/ 333 w 398"/>
                <a:gd name="T73" fmla="*/ 70 h 657"/>
                <a:gd name="T74" fmla="*/ 346 w 398"/>
                <a:gd name="T75" fmla="*/ 57 h 657"/>
                <a:gd name="T76" fmla="*/ 354 w 398"/>
                <a:gd name="T77" fmla="*/ 44 h 657"/>
                <a:gd name="T78" fmla="*/ 367 w 398"/>
                <a:gd name="T79" fmla="*/ 31 h 657"/>
                <a:gd name="T80" fmla="*/ 385 w 398"/>
                <a:gd name="T81" fmla="*/ 13 h 657"/>
                <a:gd name="T82" fmla="*/ 389 w 398"/>
                <a:gd name="T83" fmla="*/ 9 h 6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8"/>
                <a:gd name="T127" fmla="*/ 0 h 657"/>
                <a:gd name="T128" fmla="*/ 398 w 398"/>
                <a:gd name="T129" fmla="*/ 657 h 65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8" h="657">
                  <a:moveTo>
                    <a:pt x="0" y="657"/>
                  </a:moveTo>
                  <a:lnTo>
                    <a:pt x="4" y="648"/>
                  </a:lnTo>
                  <a:lnTo>
                    <a:pt x="4" y="644"/>
                  </a:lnTo>
                  <a:lnTo>
                    <a:pt x="9" y="635"/>
                  </a:lnTo>
                  <a:lnTo>
                    <a:pt x="13" y="631"/>
                  </a:lnTo>
                  <a:lnTo>
                    <a:pt x="17" y="622"/>
                  </a:lnTo>
                  <a:lnTo>
                    <a:pt x="17" y="618"/>
                  </a:lnTo>
                  <a:lnTo>
                    <a:pt x="22" y="609"/>
                  </a:lnTo>
                  <a:lnTo>
                    <a:pt x="26" y="605"/>
                  </a:lnTo>
                  <a:lnTo>
                    <a:pt x="26" y="596"/>
                  </a:lnTo>
                  <a:lnTo>
                    <a:pt x="30" y="592"/>
                  </a:lnTo>
                  <a:lnTo>
                    <a:pt x="35" y="584"/>
                  </a:lnTo>
                  <a:lnTo>
                    <a:pt x="35" y="579"/>
                  </a:lnTo>
                  <a:lnTo>
                    <a:pt x="39" y="575"/>
                  </a:lnTo>
                  <a:lnTo>
                    <a:pt x="43" y="566"/>
                  </a:lnTo>
                  <a:lnTo>
                    <a:pt x="43" y="562"/>
                  </a:lnTo>
                  <a:lnTo>
                    <a:pt x="48" y="553"/>
                  </a:lnTo>
                  <a:lnTo>
                    <a:pt x="52" y="549"/>
                  </a:lnTo>
                  <a:lnTo>
                    <a:pt x="56" y="540"/>
                  </a:lnTo>
                  <a:lnTo>
                    <a:pt x="56" y="536"/>
                  </a:lnTo>
                  <a:lnTo>
                    <a:pt x="61" y="527"/>
                  </a:lnTo>
                  <a:lnTo>
                    <a:pt x="65" y="523"/>
                  </a:lnTo>
                  <a:lnTo>
                    <a:pt x="65" y="519"/>
                  </a:lnTo>
                  <a:lnTo>
                    <a:pt x="69" y="510"/>
                  </a:lnTo>
                  <a:lnTo>
                    <a:pt x="74" y="506"/>
                  </a:lnTo>
                  <a:lnTo>
                    <a:pt x="74" y="497"/>
                  </a:lnTo>
                  <a:lnTo>
                    <a:pt x="78" y="493"/>
                  </a:lnTo>
                  <a:lnTo>
                    <a:pt x="82" y="489"/>
                  </a:lnTo>
                  <a:lnTo>
                    <a:pt x="82" y="480"/>
                  </a:lnTo>
                  <a:lnTo>
                    <a:pt x="87" y="476"/>
                  </a:lnTo>
                  <a:lnTo>
                    <a:pt x="91" y="467"/>
                  </a:lnTo>
                  <a:lnTo>
                    <a:pt x="91" y="463"/>
                  </a:lnTo>
                  <a:lnTo>
                    <a:pt x="95" y="458"/>
                  </a:lnTo>
                  <a:lnTo>
                    <a:pt x="99" y="450"/>
                  </a:lnTo>
                  <a:lnTo>
                    <a:pt x="104" y="445"/>
                  </a:lnTo>
                  <a:lnTo>
                    <a:pt x="104" y="441"/>
                  </a:lnTo>
                  <a:lnTo>
                    <a:pt x="108" y="432"/>
                  </a:lnTo>
                  <a:lnTo>
                    <a:pt x="112" y="428"/>
                  </a:lnTo>
                  <a:lnTo>
                    <a:pt x="112" y="424"/>
                  </a:lnTo>
                  <a:lnTo>
                    <a:pt x="117" y="415"/>
                  </a:lnTo>
                  <a:lnTo>
                    <a:pt x="121" y="411"/>
                  </a:lnTo>
                  <a:lnTo>
                    <a:pt x="121" y="406"/>
                  </a:lnTo>
                  <a:lnTo>
                    <a:pt x="125" y="398"/>
                  </a:lnTo>
                  <a:lnTo>
                    <a:pt x="130" y="393"/>
                  </a:lnTo>
                  <a:lnTo>
                    <a:pt x="130" y="389"/>
                  </a:lnTo>
                  <a:lnTo>
                    <a:pt x="134" y="381"/>
                  </a:lnTo>
                  <a:lnTo>
                    <a:pt x="138" y="376"/>
                  </a:lnTo>
                  <a:lnTo>
                    <a:pt x="143" y="372"/>
                  </a:lnTo>
                  <a:lnTo>
                    <a:pt x="143" y="368"/>
                  </a:lnTo>
                  <a:lnTo>
                    <a:pt x="147" y="359"/>
                  </a:lnTo>
                  <a:lnTo>
                    <a:pt x="151" y="355"/>
                  </a:lnTo>
                  <a:lnTo>
                    <a:pt x="151" y="350"/>
                  </a:lnTo>
                  <a:lnTo>
                    <a:pt x="156" y="346"/>
                  </a:lnTo>
                  <a:lnTo>
                    <a:pt x="160" y="337"/>
                  </a:lnTo>
                  <a:lnTo>
                    <a:pt x="160" y="333"/>
                  </a:lnTo>
                  <a:lnTo>
                    <a:pt x="164" y="329"/>
                  </a:lnTo>
                  <a:lnTo>
                    <a:pt x="169" y="324"/>
                  </a:lnTo>
                  <a:lnTo>
                    <a:pt x="169" y="316"/>
                  </a:lnTo>
                  <a:lnTo>
                    <a:pt x="173" y="311"/>
                  </a:lnTo>
                  <a:lnTo>
                    <a:pt x="177" y="307"/>
                  </a:lnTo>
                  <a:lnTo>
                    <a:pt x="182" y="303"/>
                  </a:lnTo>
                  <a:lnTo>
                    <a:pt x="182" y="298"/>
                  </a:lnTo>
                  <a:lnTo>
                    <a:pt x="186" y="290"/>
                  </a:lnTo>
                  <a:lnTo>
                    <a:pt x="190" y="286"/>
                  </a:lnTo>
                  <a:lnTo>
                    <a:pt x="190" y="281"/>
                  </a:lnTo>
                  <a:lnTo>
                    <a:pt x="194" y="277"/>
                  </a:lnTo>
                  <a:lnTo>
                    <a:pt x="199" y="273"/>
                  </a:lnTo>
                  <a:lnTo>
                    <a:pt x="199" y="264"/>
                  </a:lnTo>
                  <a:lnTo>
                    <a:pt x="203" y="260"/>
                  </a:lnTo>
                  <a:lnTo>
                    <a:pt x="207" y="255"/>
                  </a:lnTo>
                  <a:lnTo>
                    <a:pt x="207" y="251"/>
                  </a:lnTo>
                  <a:lnTo>
                    <a:pt x="212" y="247"/>
                  </a:lnTo>
                  <a:lnTo>
                    <a:pt x="216" y="242"/>
                  </a:lnTo>
                  <a:lnTo>
                    <a:pt x="220" y="238"/>
                  </a:lnTo>
                  <a:lnTo>
                    <a:pt x="220" y="229"/>
                  </a:lnTo>
                  <a:lnTo>
                    <a:pt x="225" y="225"/>
                  </a:lnTo>
                  <a:lnTo>
                    <a:pt x="229" y="221"/>
                  </a:lnTo>
                  <a:lnTo>
                    <a:pt x="229" y="216"/>
                  </a:lnTo>
                  <a:lnTo>
                    <a:pt x="233" y="212"/>
                  </a:lnTo>
                  <a:lnTo>
                    <a:pt x="238" y="208"/>
                  </a:lnTo>
                  <a:lnTo>
                    <a:pt x="238" y="203"/>
                  </a:lnTo>
                  <a:lnTo>
                    <a:pt x="242" y="199"/>
                  </a:lnTo>
                  <a:lnTo>
                    <a:pt x="246" y="195"/>
                  </a:lnTo>
                  <a:lnTo>
                    <a:pt x="246" y="191"/>
                  </a:lnTo>
                  <a:lnTo>
                    <a:pt x="251" y="186"/>
                  </a:lnTo>
                  <a:lnTo>
                    <a:pt x="255" y="182"/>
                  </a:lnTo>
                  <a:lnTo>
                    <a:pt x="255" y="178"/>
                  </a:lnTo>
                  <a:lnTo>
                    <a:pt x="259" y="173"/>
                  </a:lnTo>
                  <a:lnTo>
                    <a:pt x="264" y="169"/>
                  </a:lnTo>
                  <a:lnTo>
                    <a:pt x="268" y="160"/>
                  </a:lnTo>
                  <a:lnTo>
                    <a:pt x="268" y="156"/>
                  </a:lnTo>
                  <a:lnTo>
                    <a:pt x="272" y="152"/>
                  </a:lnTo>
                  <a:lnTo>
                    <a:pt x="277" y="147"/>
                  </a:lnTo>
                  <a:lnTo>
                    <a:pt x="277" y="143"/>
                  </a:lnTo>
                  <a:lnTo>
                    <a:pt x="281" y="139"/>
                  </a:lnTo>
                  <a:lnTo>
                    <a:pt x="285" y="134"/>
                  </a:lnTo>
                  <a:lnTo>
                    <a:pt x="290" y="130"/>
                  </a:lnTo>
                  <a:lnTo>
                    <a:pt x="294" y="126"/>
                  </a:lnTo>
                  <a:lnTo>
                    <a:pt x="294" y="121"/>
                  </a:lnTo>
                  <a:lnTo>
                    <a:pt x="298" y="117"/>
                  </a:lnTo>
                  <a:lnTo>
                    <a:pt x="302" y="113"/>
                  </a:lnTo>
                  <a:lnTo>
                    <a:pt x="307" y="108"/>
                  </a:lnTo>
                  <a:lnTo>
                    <a:pt x="307" y="104"/>
                  </a:lnTo>
                  <a:lnTo>
                    <a:pt x="311" y="100"/>
                  </a:lnTo>
                  <a:lnTo>
                    <a:pt x="315" y="95"/>
                  </a:lnTo>
                  <a:lnTo>
                    <a:pt x="315" y="91"/>
                  </a:lnTo>
                  <a:lnTo>
                    <a:pt x="320" y="87"/>
                  </a:lnTo>
                  <a:lnTo>
                    <a:pt x="324" y="83"/>
                  </a:lnTo>
                  <a:lnTo>
                    <a:pt x="328" y="78"/>
                  </a:lnTo>
                  <a:lnTo>
                    <a:pt x="333" y="74"/>
                  </a:lnTo>
                  <a:lnTo>
                    <a:pt x="333" y="70"/>
                  </a:lnTo>
                  <a:lnTo>
                    <a:pt x="337" y="65"/>
                  </a:lnTo>
                  <a:lnTo>
                    <a:pt x="341" y="61"/>
                  </a:lnTo>
                  <a:lnTo>
                    <a:pt x="346" y="57"/>
                  </a:lnTo>
                  <a:lnTo>
                    <a:pt x="350" y="52"/>
                  </a:lnTo>
                  <a:lnTo>
                    <a:pt x="354" y="48"/>
                  </a:lnTo>
                  <a:lnTo>
                    <a:pt x="354" y="44"/>
                  </a:lnTo>
                  <a:lnTo>
                    <a:pt x="359" y="39"/>
                  </a:lnTo>
                  <a:lnTo>
                    <a:pt x="363" y="35"/>
                  </a:lnTo>
                  <a:lnTo>
                    <a:pt x="367" y="31"/>
                  </a:lnTo>
                  <a:lnTo>
                    <a:pt x="372" y="26"/>
                  </a:lnTo>
                  <a:lnTo>
                    <a:pt x="376" y="22"/>
                  </a:lnTo>
                  <a:lnTo>
                    <a:pt x="385" y="13"/>
                  </a:lnTo>
                  <a:lnTo>
                    <a:pt x="380" y="13"/>
                  </a:lnTo>
                  <a:lnTo>
                    <a:pt x="385" y="13"/>
                  </a:lnTo>
                  <a:lnTo>
                    <a:pt x="389" y="9"/>
                  </a:lnTo>
                  <a:lnTo>
                    <a:pt x="398" y="0"/>
                  </a:lnTo>
                  <a:lnTo>
                    <a:pt x="393"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Freeform 94"/>
            <p:cNvSpPr>
              <a:spLocks/>
            </p:cNvSpPr>
            <p:nvPr/>
          </p:nvSpPr>
          <p:spPr bwMode="auto">
            <a:xfrm>
              <a:off x="3183" y="2010"/>
              <a:ext cx="251" cy="125"/>
            </a:xfrm>
            <a:custGeom>
              <a:avLst/>
              <a:gdLst>
                <a:gd name="T0" fmla="*/ 0 w 251"/>
                <a:gd name="T1" fmla="*/ 125 h 125"/>
                <a:gd name="T2" fmla="*/ 5 w 251"/>
                <a:gd name="T3" fmla="*/ 125 h 125"/>
                <a:gd name="T4" fmla="*/ 13 w 251"/>
                <a:gd name="T5" fmla="*/ 117 h 125"/>
                <a:gd name="T6" fmla="*/ 9 w 251"/>
                <a:gd name="T7" fmla="*/ 117 h 125"/>
                <a:gd name="T8" fmla="*/ 13 w 251"/>
                <a:gd name="T9" fmla="*/ 117 h 125"/>
                <a:gd name="T10" fmla="*/ 22 w 251"/>
                <a:gd name="T11" fmla="*/ 108 h 125"/>
                <a:gd name="T12" fmla="*/ 17 w 251"/>
                <a:gd name="T13" fmla="*/ 108 h 125"/>
                <a:gd name="T14" fmla="*/ 22 w 251"/>
                <a:gd name="T15" fmla="*/ 108 h 125"/>
                <a:gd name="T16" fmla="*/ 30 w 251"/>
                <a:gd name="T17" fmla="*/ 100 h 125"/>
                <a:gd name="T18" fmla="*/ 26 w 251"/>
                <a:gd name="T19" fmla="*/ 100 h 125"/>
                <a:gd name="T20" fmla="*/ 30 w 251"/>
                <a:gd name="T21" fmla="*/ 100 h 125"/>
                <a:gd name="T22" fmla="*/ 35 w 251"/>
                <a:gd name="T23" fmla="*/ 95 h 125"/>
                <a:gd name="T24" fmla="*/ 39 w 251"/>
                <a:gd name="T25" fmla="*/ 91 h 125"/>
                <a:gd name="T26" fmla="*/ 43 w 251"/>
                <a:gd name="T27" fmla="*/ 87 h 125"/>
                <a:gd name="T28" fmla="*/ 48 w 251"/>
                <a:gd name="T29" fmla="*/ 82 h 125"/>
                <a:gd name="T30" fmla="*/ 52 w 251"/>
                <a:gd name="T31" fmla="*/ 82 h 125"/>
                <a:gd name="T32" fmla="*/ 56 w 251"/>
                <a:gd name="T33" fmla="*/ 78 h 125"/>
                <a:gd name="T34" fmla="*/ 61 w 251"/>
                <a:gd name="T35" fmla="*/ 74 h 125"/>
                <a:gd name="T36" fmla="*/ 65 w 251"/>
                <a:gd name="T37" fmla="*/ 69 h 125"/>
                <a:gd name="T38" fmla="*/ 69 w 251"/>
                <a:gd name="T39" fmla="*/ 65 h 125"/>
                <a:gd name="T40" fmla="*/ 74 w 251"/>
                <a:gd name="T41" fmla="*/ 65 h 125"/>
                <a:gd name="T42" fmla="*/ 78 w 251"/>
                <a:gd name="T43" fmla="*/ 61 h 125"/>
                <a:gd name="T44" fmla="*/ 82 w 251"/>
                <a:gd name="T45" fmla="*/ 56 h 125"/>
                <a:gd name="T46" fmla="*/ 87 w 251"/>
                <a:gd name="T47" fmla="*/ 52 h 125"/>
                <a:gd name="T48" fmla="*/ 91 w 251"/>
                <a:gd name="T49" fmla="*/ 52 h 125"/>
                <a:gd name="T50" fmla="*/ 95 w 251"/>
                <a:gd name="T51" fmla="*/ 48 h 125"/>
                <a:gd name="T52" fmla="*/ 100 w 251"/>
                <a:gd name="T53" fmla="*/ 48 h 125"/>
                <a:gd name="T54" fmla="*/ 104 w 251"/>
                <a:gd name="T55" fmla="*/ 43 h 125"/>
                <a:gd name="T56" fmla="*/ 108 w 251"/>
                <a:gd name="T57" fmla="*/ 39 h 125"/>
                <a:gd name="T58" fmla="*/ 113 w 251"/>
                <a:gd name="T59" fmla="*/ 39 h 125"/>
                <a:gd name="T60" fmla="*/ 117 w 251"/>
                <a:gd name="T61" fmla="*/ 35 h 125"/>
                <a:gd name="T62" fmla="*/ 121 w 251"/>
                <a:gd name="T63" fmla="*/ 35 h 125"/>
                <a:gd name="T64" fmla="*/ 125 w 251"/>
                <a:gd name="T65" fmla="*/ 30 h 125"/>
                <a:gd name="T66" fmla="*/ 130 w 251"/>
                <a:gd name="T67" fmla="*/ 30 h 125"/>
                <a:gd name="T68" fmla="*/ 134 w 251"/>
                <a:gd name="T69" fmla="*/ 26 h 125"/>
                <a:gd name="T70" fmla="*/ 138 w 251"/>
                <a:gd name="T71" fmla="*/ 26 h 125"/>
                <a:gd name="T72" fmla="*/ 143 w 251"/>
                <a:gd name="T73" fmla="*/ 22 h 125"/>
                <a:gd name="T74" fmla="*/ 147 w 251"/>
                <a:gd name="T75" fmla="*/ 22 h 125"/>
                <a:gd name="T76" fmla="*/ 151 w 251"/>
                <a:gd name="T77" fmla="*/ 17 h 125"/>
                <a:gd name="T78" fmla="*/ 156 w 251"/>
                <a:gd name="T79" fmla="*/ 17 h 125"/>
                <a:gd name="T80" fmla="*/ 160 w 251"/>
                <a:gd name="T81" fmla="*/ 17 h 125"/>
                <a:gd name="T82" fmla="*/ 164 w 251"/>
                <a:gd name="T83" fmla="*/ 13 h 125"/>
                <a:gd name="T84" fmla="*/ 169 w 251"/>
                <a:gd name="T85" fmla="*/ 13 h 125"/>
                <a:gd name="T86" fmla="*/ 173 w 251"/>
                <a:gd name="T87" fmla="*/ 9 h 125"/>
                <a:gd name="T88" fmla="*/ 177 w 251"/>
                <a:gd name="T89" fmla="*/ 9 h 125"/>
                <a:gd name="T90" fmla="*/ 182 w 251"/>
                <a:gd name="T91" fmla="*/ 9 h 125"/>
                <a:gd name="T92" fmla="*/ 186 w 251"/>
                <a:gd name="T93" fmla="*/ 9 h 125"/>
                <a:gd name="T94" fmla="*/ 190 w 251"/>
                <a:gd name="T95" fmla="*/ 5 h 125"/>
                <a:gd name="T96" fmla="*/ 195 w 251"/>
                <a:gd name="T97" fmla="*/ 5 h 125"/>
                <a:gd name="T98" fmla="*/ 199 w 251"/>
                <a:gd name="T99" fmla="*/ 5 h 125"/>
                <a:gd name="T100" fmla="*/ 203 w 251"/>
                <a:gd name="T101" fmla="*/ 5 h 125"/>
                <a:gd name="T102" fmla="*/ 208 w 251"/>
                <a:gd name="T103" fmla="*/ 5 h 125"/>
                <a:gd name="T104" fmla="*/ 212 w 251"/>
                <a:gd name="T105" fmla="*/ 0 h 125"/>
                <a:gd name="T106" fmla="*/ 216 w 251"/>
                <a:gd name="T107" fmla="*/ 0 h 125"/>
                <a:gd name="T108" fmla="*/ 221 w 251"/>
                <a:gd name="T109" fmla="*/ 0 h 125"/>
                <a:gd name="T110" fmla="*/ 225 w 251"/>
                <a:gd name="T111" fmla="*/ 0 h 125"/>
                <a:gd name="T112" fmla="*/ 229 w 251"/>
                <a:gd name="T113" fmla="*/ 0 h 125"/>
                <a:gd name="T114" fmla="*/ 233 w 251"/>
                <a:gd name="T115" fmla="*/ 0 h 125"/>
                <a:gd name="T116" fmla="*/ 238 w 251"/>
                <a:gd name="T117" fmla="*/ 0 h 125"/>
                <a:gd name="T118" fmla="*/ 242 w 251"/>
                <a:gd name="T119" fmla="*/ 0 h 125"/>
                <a:gd name="T120" fmla="*/ 246 w 251"/>
                <a:gd name="T121" fmla="*/ 0 h 125"/>
                <a:gd name="T122" fmla="*/ 251 w 251"/>
                <a:gd name="T123" fmla="*/ 0 h 1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51"/>
                <a:gd name="T187" fmla="*/ 0 h 125"/>
                <a:gd name="T188" fmla="*/ 251 w 251"/>
                <a:gd name="T189" fmla="*/ 125 h 1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51" h="125">
                  <a:moveTo>
                    <a:pt x="0" y="125"/>
                  </a:moveTo>
                  <a:lnTo>
                    <a:pt x="5" y="125"/>
                  </a:lnTo>
                  <a:lnTo>
                    <a:pt x="13" y="117"/>
                  </a:lnTo>
                  <a:lnTo>
                    <a:pt x="9" y="117"/>
                  </a:lnTo>
                  <a:lnTo>
                    <a:pt x="13" y="117"/>
                  </a:lnTo>
                  <a:lnTo>
                    <a:pt x="22" y="108"/>
                  </a:lnTo>
                  <a:lnTo>
                    <a:pt x="17" y="108"/>
                  </a:lnTo>
                  <a:lnTo>
                    <a:pt x="22" y="108"/>
                  </a:lnTo>
                  <a:lnTo>
                    <a:pt x="30" y="100"/>
                  </a:lnTo>
                  <a:lnTo>
                    <a:pt x="26" y="100"/>
                  </a:lnTo>
                  <a:lnTo>
                    <a:pt x="30" y="100"/>
                  </a:lnTo>
                  <a:lnTo>
                    <a:pt x="35" y="95"/>
                  </a:lnTo>
                  <a:lnTo>
                    <a:pt x="39" y="91"/>
                  </a:lnTo>
                  <a:lnTo>
                    <a:pt x="43" y="87"/>
                  </a:lnTo>
                  <a:lnTo>
                    <a:pt x="48" y="82"/>
                  </a:lnTo>
                  <a:lnTo>
                    <a:pt x="52" y="82"/>
                  </a:lnTo>
                  <a:lnTo>
                    <a:pt x="56" y="78"/>
                  </a:lnTo>
                  <a:lnTo>
                    <a:pt x="61" y="74"/>
                  </a:lnTo>
                  <a:lnTo>
                    <a:pt x="65" y="69"/>
                  </a:lnTo>
                  <a:lnTo>
                    <a:pt x="69" y="65"/>
                  </a:lnTo>
                  <a:lnTo>
                    <a:pt x="74" y="65"/>
                  </a:lnTo>
                  <a:lnTo>
                    <a:pt x="78" y="61"/>
                  </a:lnTo>
                  <a:lnTo>
                    <a:pt x="82" y="56"/>
                  </a:lnTo>
                  <a:lnTo>
                    <a:pt x="87" y="52"/>
                  </a:lnTo>
                  <a:lnTo>
                    <a:pt x="91" y="52"/>
                  </a:lnTo>
                  <a:lnTo>
                    <a:pt x="95" y="48"/>
                  </a:lnTo>
                  <a:lnTo>
                    <a:pt x="100" y="48"/>
                  </a:lnTo>
                  <a:lnTo>
                    <a:pt x="104" y="43"/>
                  </a:lnTo>
                  <a:lnTo>
                    <a:pt x="108" y="39"/>
                  </a:lnTo>
                  <a:lnTo>
                    <a:pt x="113" y="39"/>
                  </a:lnTo>
                  <a:lnTo>
                    <a:pt x="117" y="35"/>
                  </a:lnTo>
                  <a:lnTo>
                    <a:pt x="121" y="35"/>
                  </a:lnTo>
                  <a:lnTo>
                    <a:pt x="125" y="30"/>
                  </a:lnTo>
                  <a:lnTo>
                    <a:pt x="130" y="30"/>
                  </a:lnTo>
                  <a:lnTo>
                    <a:pt x="134" y="26"/>
                  </a:lnTo>
                  <a:lnTo>
                    <a:pt x="138" y="26"/>
                  </a:lnTo>
                  <a:lnTo>
                    <a:pt x="143" y="22"/>
                  </a:lnTo>
                  <a:lnTo>
                    <a:pt x="147" y="22"/>
                  </a:lnTo>
                  <a:lnTo>
                    <a:pt x="151" y="17"/>
                  </a:lnTo>
                  <a:lnTo>
                    <a:pt x="156" y="17"/>
                  </a:lnTo>
                  <a:lnTo>
                    <a:pt x="160" y="17"/>
                  </a:lnTo>
                  <a:lnTo>
                    <a:pt x="164" y="13"/>
                  </a:lnTo>
                  <a:lnTo>
                    <a:pt x="169" y="13"/>
                  </a:lnTo>
                  <a:lnTo>
                    <a:pt x="173" y="9"/>
                  </a:lnTo>
                  <a:lnTo>
                    <a:pt x="177" y="9"/>
                  </a:lnTo>
                  <a:lnTo>
                    <a:pt x="182" y="9"/>
                  </a:lnTo>
                  <a:lnTo>
                    <a:pt x="186" y="9"/>
                  </a:lnTo>
                  <a:lnTo>
                    <a:pt x="190" y="5"/>
                  </a:lnTo>
                  <a:lnTo>
                    <a:pt x="195" y="5"/>
                  </a:lnTo>
                  <a:lnTo>
                    <a:pt x="199" y="5"/>
                  </a:lnTo>
                  <a:lnTo>
                    <a:pt x="203" y="5"/>
                  </a:lnTo>
                  <a:lnTo>
                    <a:pt x="208" y="5"/>
                  </a:lnTo>
                  <a:lnTo>
                    <a:pt x="212" y="0"/>
                  </a:lnTo>
                  <a:lnTo>
                    <a:pt x="216" y="0"/>
                  </a:lnTo>
                  <a:lnTo>
                    <a:pt x="221" y="0"/>
                  </a:lnTo>
                  <a:lnTo>
                    <a:pt x="225" y="0"/>
                  </a:lnTo>
                  <a:lnTo>
                    <a:pt x="229" y="0"/>
                  </a:lnTo>
                  <a:lnTo>
                    <a:pt x="233" y="0"/>
                  </a:lnTo>
                  <a:lnTo>
                    <a:pt x="238" y="0"/>
                  </a:lnTo>
                  <a:lnTo>
                    <a:pt x="242" y="0"/>
                  </a:lnTo>
                  <a:lnTo>
                    <a:pt x="246" y="0"/>
                  </a:lnTo>
                  <a:lnTo>
                    <a:pt x="251"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0738" name="TextBox 195"/>
          <p:cNvSpPr txBox="1">
            <a:spLocks noChangeArrowheads="1"/>
          </p:cNvSpPr>
          <p:nvPr/>
        </p:nvSpPr>
        <p:spPr bwMode="auto">
          <a:xfrm>
            <a:off x="7203018" y="3259139"/>
            <a:ext cx="57573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a:t>
            </a:r>
          </a:p>
        </p:txBody>
      </p:sp>
      <p:sp>
        <p:nvSpPr>
          <p:cNvPr id="30739" name="TextBox 196"/>
          <p:cNvSpPr txBox="1">
            <a:spLocks noChangeArrowheads="1"/>
          </p:cNvSpPr>
          <p:nvPr/>
        </p:nvSpPr>
        <p:spPr bwMode="auto">
          <a:xfrm>
            <a:off x="8041218" y="3270251"/>
            <a:ext cx="596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0.5</a:t>
            </a:r>
          </a:p>
        </p:txBody>
      </p:sp>
      <p:sp>
        <p:nvSpPr>
          <p:cNvPr id="30740" name="TextBox 197"/>
          <p:cNvSpPr txBox="1">
            <a:spLocks noChangeArrowheads="1"/>
          </p:cNvSpPr>
          <p:nvPr/>
        </p:nvSpPr>
        <p:spPr bwMode="auto">
          <a:xfrm>
            <a:off x="8983134" y="3267076"/>
            <a:ext cx="5969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sp>
        <p:nvSpPr>
          <p:cNvPr id="30741" name="TextBox 198"/>
          <p:cNvSpPr txBox="1">
            <a:spLocks noChangeArrowheads="1"/>
          </p:cNvSpPr>
          <p:nvPr/>
        </p:nvSpPr>
        <p:spPr bwMode="auto">
          <a:xfrm>
            <a:off x="9734551" y="3278188"/>
            <a:ext cx="5969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1.5</a:t>
            </a:r>
          </a:p>
        </p:txBody>
      </p:sp>
      <p:sp>
        <p:nvSpPr>
          <p:cNvPr id="30742" name="TextBox 200"/>
          <p:cNvSpPr txBox="1">
            <a:spLocks noChangeArrowheads="1"/>
          </p:cNvSpPr>
          <p:nvPr/>
        </p:nvSpPr>
        <p:spPr bwMode="auto">
          <a:xfrm>
            <a:off x="10555818" y="3276601"/>
            <a:ext cx="596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2</a:t>
            </a:r>
          </a:p>
        </p:txBody>
      </p:sp>
      <p:sp>
        <p:nvSpPr>
          <p:cNvPr id="30743" name="Left-Right Arrow 201"/>
          <p:cNvSpPr>
            <a:spLocks noChangeArrowheads="1"/>
          </p:cNvSpPr>
          <p:nvPr/>
        </p:nvSpPr>
        <p:spPr bwMode="auto">
          <a:xfrm>
            <a:off x="5528733" y="2665413"/>
            <a:ext cx="1219200" cy="292100"/>
          </a:xfrm>
          <a:prstGeom prst="leftRightArrow">
            <a:avLst>
              <a:gd name="adj1" fmla="val 50000"/>
              <a:gd name="adj2" fmla="val 49884"/>
            </a:avLst>
          </a:prstGeom>
          <a:solidFill>
            <a:schemeClr val="accent1"/>
          </a:solidFill>
          <a:ln w="9525" algn="ctr">
            <a:solidFill>
              <a:schemeClr val="tx1"/>
            </a:solidFill>
            <a:round/>
            <a:headEnd/>
            <a:tailEnd/>
          </a:ln>
        </p:spPr>
        <p:txBody>
          <a:bodyPr wrap="none" anchor="ctr"/>
          <a:lstStyle/>
          <a:p>
            <a:pPr algn="ctr"/>
            <a:endParaRPr lang="en-US"/>
          </a:p>
        </p:txBody>
      </p:sp>
      <p:sp>
        <p:nvSpPr>
          <p:cNvPr id="30744" name="TextBox 204"/>
          <p:cNvSpPr txBox="1">
            <a:spLocks noChangeArrowheads="1"/>
          </p:cNvSpPr>
          <p:nvPr/>
        </p:nvSpPr>
        <p:spPr bwMode="auto">
          <a:xfrm>
            <a:off x="10492318" y="2820989"/>
            <a:ext cx="7761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f (MHz)</a:t>
            </a:r>
          </a:p>
        </p:txBody>
      </p:sp>
      <p:sp>
        <p:nvSpPr>
          <p:cNvPr id="30745" name="TextBox 209"/>
          <p:cNvSpPr txBox="1">
            <a:spLocks noChangeArrowheads="1"/>
          </p:cNvSpPr>
          <p:nvPr/>
        </p:nvSpPr>
        <p:spPr bwMode="auto">
          <a:xfrm>
            <a:off x="7501467" y="1452564"/>
            <a:ext cx="6487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|H(f)|</a:t>
            </a:r>
          </a:p>
        </p:txBody>
      </p:sp>
      <p:sp>
        <p:nvSpPr>
          <p:cNvPr id="30746" name="TextBox 35"/>
          <p:cNvSpPr txBox="1">
            <a:spLocks noChangeArrowheads="1"/>
          </p:cNvSpPr>
          <p:nvPr/>
        </p:nvSpPr>
        <p:spPr bwMode="auto">
          <a:xfrm>
            <a:off x="7126818" y="1751013"/>
            <a:ext cx="2680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1</a:t>
            </a:r>
          </a:p>
        </p:txBody>
      </p:sp>
      <p:sp>
        <p:nvSpPr>
          <p:cNvPr id="30747" name="TextBox 209"/>
          <p:cNvSpPr txBox="1">
            <a:spLocks noChangeArrowheads="1"/>
          </p:cNvSpPr>
          <p:nvPr/>
        </p:nvSpPr>
        <p:spPr bwMode="auto">
          <a:xfrm>
            <a:off x="808567" y="1441451"/>
            <a:ext cx="4812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h(t)</a:t>
            </a:r>
          </a:p>
        </p:txBody>
      </p:sp>
    </p:spTree>
    <p:extLst>
      <p:ext uri="{BB962C8B-B14F-4D97-AF65-F5344CB8AC3E}">
        <p14:creationId xmlns:p14="http://schemas.microsoft.com/office/powerpoint/2010/main" val="2958574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0070C0"/>
                </a:solidFill>
                <a:latin typeface="Times New Roman" pitchFamily="18" charset="0"/>
                <a:cs typeface="Times New Roman" pitchFamily="18" charset="0"/>
              </a:rPr>
              <a:t>Frequency-Selective Channels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OFDM transmitter and receiver </a:t>
            </a:r>
            <a:r>
              <a:rPr lang="en-US" sz="2400" dirty="0">
                <a:latin typeface="Times New Roman" pitchFamily="18" charset="0"/>
                <a:cs typeface="Times New Roman" pitchFamily="18" charset="0"/>
              </a:rPr>
              <a:t>operate in a frequency-selective channel</a:t>
            </a:r>
          </a:p>
          <a:p>
            <a:pPr lvl="1"/>
            <a:r>
              <a:rPr lang="en-IN" dirty="0">
                <a:latin typeface="Times New Roman" pitchFamily="18" charset="0"/>
                <a:cs typeface="Times New Roman" pitchFamily="18" charset="0"/>
              </a:rPr>
              <a:t>delay dispersion</a:t>
            </a:r>
          </a:p>
          <a:p>
            <a:pPr lvl="2"/>
            <a:r>
              <a:rPr lang="en-US" sz="2400" dirty="0">
                <a:latin typeface="Times New Roman" pitchFamily="18" charset="0"/>
                <a:cs typeface="Times New Roman" pitchFamily="18" charset="0"/>
              </a:rPr>
              <a:t>delay dispersion can lead to appreciable errors even when </a:t>
            </a:r>
            <a:r>
              <a:rPr lang="en-US" sz="2400" dirty="0" err="1">
                <a:latin typeface="Times New Roman" pitchFamily="18" charset="0"/>
                <a:cs typeface="Times New Roman" pitchFamily="18" charset="0"/>
              </a:rPr>
              <a:t>Sτ</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Ts</a:t>
            </a:r>
            <a:r>
              <a:rPr lang="en-US" sz="2400" dirty="0">
                <a:latin typeface="Times New Roman" pitchFamily="18" charset="0"/>
                <a:cs typeface="Times New Roman" pitchFamily="18" charset="0"/>
              </a:rPr>
              <a:t> &lt; 1</a:t>
            </a:r>
          </a:p>
          <a:p>
            <a:pPr lvl="2"/>
            <a:r>
              <a:rPr lang="en-US" sz="2400" dirty="0">
                <a:latin typeface="Times New Roman" pitchFamily="18" charset="0"/>
                <a:cs typeface="Times New Roman" pitchFamily="18" charset="0"/>
              </a:rPr>
              <a:t>delay dispersion also leads to a loss of </a:t>
            </a:r>
            <a:r>
              <a:rPr lang="en-US" sz="2400" dirty="0" err="1">
                <a:latin typeface="Times New Roman" pitchFamily="18" charset="0"/>
                <a:cs typeface="Times New Roman" pitchFamily="18" charset="0"/>
              </a:rPr>
              <a:t>orthogonality</a:t>
            </a:r>
            <a:r>
              <a:rPr lang="en-US" sz="2400" dirty="0">
                <a:latin typeface="Times New Roman" pitchFamily="18" charset="0"/>
                <a:cs typeface="Times New Roman" pitchFamily="18" charset="0"/>
              </a:rPr>
              <a:t> between the subcarriers, and thus to Inter Carrier Interference (ICI)</a:t>
            </a:r>
          </a:p>
          <a:p>
            <a:pPr lvl="1"/>
            <a:r>
              <a:rPr lang="en-US" dirty="0">
                <a:latin typeface="Times New Roman" pitchFamily="18" charset="0"/>
                <a:cs typeface="Times New Roman" pitchFamily="18" charset="0"/>
              </a:rPr>
              <a:t>Solution</a:t>
            </a:r>
          </a:p>
          <a:p>
            <a:pPr lvl="2"/>
            <a:r>
              <a:rPr lang="en-US" sz="2400" dirty="0">
                <a:latin typeface="Times New Roman" pitchFamily="18" charset="0"/>
                <a:cs typeface="Times New Roman" pitchFamily="18" charset="0"/>
              </a:rPr>
              <a:t>negative effects can be eliminated by a special type of guard interval, called the cyclic prefix (CP)</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501206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pPr>
              <a:defRPr/>
            </a:pPr>
            <a:fld id="{75E0CF56-455D-44C9-8B0D-6D9CEDE8F77B}" type="slidenum">
              <a:rPr lang="en-US"/>
              <a:pPr>
                <a:defRPr/>
              </a:pPr>
              <a:t>44</a:t>
            </a:fld>
            <a:endParaRPr lang="en-US" dirty="0"/>
          </a:p>
        </p:txBody>
      </p:sp>
      <p:sp>
        <p:nvSpPr>
          <p:cNvPr id="31747" name="Rectangle 3"/>
          <p:cNvSpPr>
            <a:spLocks noGrp="1" noChangeArrowheads="1"/>
          </p:cNvSpPr>
          <p:nvPr>
            <p:ph type="body" idx="1"/>
          </p:nvPr>
        </p:nvSpPr>
        <p:spPr>
          <a:xfrm>
            <a:off x="527051" y="4287838"/>
            <a:ext cx="11137900" cy="2159000"/>
          </a:xfrm>
        </p:spPr>
        <p:txBody>
          <a:bodyPr>
            <a:normAutofit/>
          </a:bodyPr>
          <a:lstStyle/>
          <a:p>
            <a:pPr>
              <a:lnSpc>
                <a:spcPct val="90000"/>
              </a:lnSpc>
            </a:pPr>
            <a:r>
              <a:rPr lang="en-US" sz="2400" dirty="0">
                <a:latin typeface="Times New Roman" pitchFamily="18" charset="0"/>
                <a:cs typeface="Times New Roman" pitchFamily="18" charset="0"/>
              </a:rPr>
              <a:t>Subdivide wideband bandwidth into multiple narrowband sub-carriers</a:t>
            </a:r>
          </a:p>
          <a:p>
            <a:pPr>
              <a:lnSpc>
                <a:spcPct val="90000"/>
              </a:lnSpc>
            </a:pPr>
            <a:r>
              <a:rPr lang="en-US" sz="2400" dirty="0">
                <a:latin typeface="Times New Roman" pitchFamily="18" charset="0"/>
                <a:cs typeface="Times New Roman" pitchFamily="18" charset="0"/>
              </a:rPr>
              <a:t>Bandwidth of each channel is selected such that each sub-carrier </a:t>
            </a:r>
            <a:r>
              <a:rPr lang="en-US" sz="2400" i="1" dirty="0">
                <a:solidFill>
                  <a:schemeClr val="hlink"/>
                </a:solidFill>
                <a:latin typeface="Times New Roman" pitchFamily="18" charset="0"/>
                <a:cs typeface="Times New Roman" pitchFamily="18" charset="0"/>
              </a:rPr>
              <a:t>approximately</a:t>
            </a:r>
            <a:r>
              <a:rPr lang="en-US" sz="2400" dirty="0">
                <a:latin typeface="Times New Roman" pitchFamily="18" charset="0"/>
                <a:cs typeface="Times New Roman" pitchFamily="18" charset="0"/>
              </a:rPr>
              <a:t> displays Flat Fading characteristics</a:t>
            </a:r>
          </a:p>
          <a:p>
            <a:pPr>
              <a:lnSpc>
                <a:spcPct val="90000"/>
              </a:lnSpc>
            </a:pPr>
            <a:r>
              <a:rPr lang="en-US" sz="2400" dirty="0">
                <a:latin typeface="Times New Roman" pitchFamily="18" charset="0"/>
                <a:cs typeface="Times New Roman" pitchFamily="18" charset="0"/>
              </a:rPr>
              <a:t>The bandwidth over which the wireless channel is assumed to display flat fading characteristics is called the </a:t>
            </a:r>
            <a:r>
              <a:rPr lang="en-US" sz="2400" b="1" i="1" dirty="0">
                <a:latin typeface="Times New Roman" pitchFamily="18" charset="0"/>
                <a:cs typeface="Times New Roman" pitchFamily="18" charset="0"/>
              </a:rPr>
              <a:t>coherence bandwidth</a:t>
            </a:r>
          </a:p>
        </p:txBody>
      </p:sp>
      <p:sp>
        <p:nvSpPr>
          <p:cNvPr id="31748" name="Rectangle 4"/>
          <p:cNvSpPr>
            <a:spLocks noChangeArrowheads="1"/>
          </p:cNvSpPr>
          <p:nvPr/>
        </p:nvSpPr>
        <p:spPr bwMode="auto">
          <a:xfrm>
            <a:off x="0" y="21156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1749" name="Line 5"/>
          <p:cNvSpPr>
            <a:spLocks noChangeShapeType="1"/>
          </p:cNvSpPr>
          <p:nvPr/>
        </p:nvSpPr>
        <p:spPr bwMode="auto">
          <a:xfrm flipH="1">
            <a:off x="2628901" y="1111251"/>
            <a:ext cx="12700" cy="305911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1750" name="Line 6"/>
          <p:cNvSpPr>
            <a:spLocks noChangeShapeType="1"/>
          </p:cNvSpPr>
          <p:nvPr/>
        </p:nvSpPr>
        <p:spPr bwMode="auto">
          <a:xfrm>
            <a:off x="2544233" y="4111625"/>
            <a:ext cx="72474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51" name="Freeform 7"/>
          <p:cNvSpPr>
            <a:spLocks/>
          </p:cNvSpPr>
          <p:nvPr/>
        </p:nvSpPr>
        <p:spPr bwMode="auto">
          <a:xfrm>
            <a:off x="2626784" y="1757363"/>
            <a:ext cx="6085416" cy="2354262"/>
          </a:xfrm>
          <a:custGeom>
            <a:avLst/>
            <a:gdLst>
              <a:gd name="T0" fmla="*/ 2147483647 w 2875"/>
              <a:gd name="T1" fmla="*/ 2147483647 h 1483"/>
              <a:gd name="T2" fmla="*/ 2147483647 w 2875"/>
              <a:gd name="T3" fmla="*/ 2147483647 h 1483"/>
              <a:gd name="T4" fmla="*/ 2147483647 w 2875"/>
              <a:gd name="T5" fmla="*/ 2147483647 h 1483"/>
              <a:gd name="T6" fmla="*/ 0 w 2875"/>
              <a:gd name="T7" fmla="*/ 0 h 1483"/>
              <a:gd name="T8" fmla="*/ 2147483647 w 2875"/>
              <a:gd name="T9" fmla="*/ 2147483647 h 1483"/>
              <a:gd name="T10" fmla="*/ 2147483647 w 2875"/>
              <a:gd name="T11" fmla="*/ 2147483647 h 1483"/>
              <a:gd name="T12" fmla="*/ 0 60000 65536"/>
              <a:gd name="T13" fmla="*/ 0 60000 65536"/>
              <a:gd name="T14" fmla="*/ 0 60000 65536"/>
              <a:gd name="T15" fmla="*/ 0 60000 65536"/>
              <a:gd name="T16" fmla="*/ 0 60000 65536"/>
              <a:gd name="T17" fmla="*/ 0 60000 65536"/>
              <a:gd name="T18" fmla="*/ 0 w 2875"/>
              <a:gd name="T19" fmla="*/ 0 h 1483"/>
              <a:gd name="T20" fmla="*/ 2875 w 2875"/>
              <a:gd name="T21" fmla="*/ 1483 h 1483"/>
            </a:gdLst>
            <a:ahLst/>
            <a:cxnLst>
              <a:cxn ang="T12">
                <a:pos x="T0" y="T1"/>
              </a:cxn>
              <a:cxn ang="T13">
                <a:pos x="T2" y="T3"/>
              </a:cxn>
              <a:cxn ang="T14">
                <a:pos x="T4" y="T5"/>
              </a:cxn>
              <a:cxn ang="T15">
                <a:pos x="T6" y="T7"/>
              </a:cxn>
              <a:cxn ang="T16">
                <a:pos x="T8" y="T9"/>
              </a:cxn>
              <a:cxn ang="T17">
                <a:pos x="T10" y="T11"/>
              </a:cxn>
            </a:cxnLst>
            <a:rect l="T18" t="T19" r="T20" b="T21"/>
            <a:pathLst>
              <a:path w="2875" h="1483">
                <a:moveTo>
                  <a:pt x="2875" y="14"/>
                </a:moveTo>
                <a:lnTo>
                  <a:pt x="2875" y="1483"/>
                </a:lnTo>
                <a:lnTo>
                  <a:pt x="1" y="1483"/>
                </a:lnTo>
                <a:lnTo>
                  <a:pt x="0" y="0"/>
                </a:lnTo>
                <a:lnTo>
                  <a:pt x="1773" y="750"/>
                </a:lnTo>
                <a:lnTo>
                  <a:pt x="2875" y="14"/>
                </a:lnTo>
                <a:close/>
              </a:path>
            </a:pathLst>
          </a:custGeom>
          <a:solidFill>
            <a:srgbClr val="FFFF99"/>
          </a:solidFill>
          <a:ln w="9525">
            <a:solidFill>
              <a:schemeClr val="tx1"/>
            </a:solidFill>
            <a:round/>
            <a:headEnd/>
            <a:tailEnd/>
          </a:ln>
        </p:spPr>
        <p:txBody>
          <a:bodyPr/>
          <a:lstStyle/>
          <a:p>
            <a:endParaRPr lang="en-US"/>
          </a:p>
        </p:txBody>
      </p:sp>
      <p:sp>
        <p:nvSpPr>
          <p:cNvPr id="31752" name="Freeform 8"/>
          <p:cNvSpPr>
            <a:spLocks/>
          </p:cNvSpPr>
          <p:nvPr/>
        </p:nvSpPr>
        <p:spPr bwMode="auto">
          <a:xfrm>
            <a:off x="6379634" y="1728789"/>
            <a:ext cx="2332567" cy="1303337"/>
          </a:xfrm>
          <a:custGeom>
            <a:avLst/>
            <a:gdLst>
              <a:gd name="T0" fmla="*/ 0 w 635"/>
              <a:gd name="T1" fmla="*/ 2147483647 h 355"/>
              <a:gd name="T2" fmla="*/ 2147483647 w 635"/>
              <a:gd name="T3" fmla="*/ 2147483647 h 355"/>
              <a:gd name="T4" fmla="*/ 2147483647 w 635"/>
              <a:gd name="T5" fmla="*/ 2147483647 h 355"/>
              <a:gd name="T6" fmla="*/ 2147483647 w 635"/>
              <a:gd name="T7" fmla="*/ 2147483647 h 355"/>
              <a:gd name="T8" fmla="*/ 2147483647 w 635"/>
              <a:gd name="T9" fmla="*/ 2147483647 h 355"/>
              <a:gd name="T10" fmla="*/ 0 60000 65536"/>
              <a:gd name="T11" fmla="*/ 0 60000 65536"/>
              <a:gd name="T12" fmla="*/ 0 60000 65536"/>
              <a:gd name="T13" fmla="*/ 0 60000 65536"/>
              <a:gd name="T14" fmla="*/ 0 60000 65536"/>
              <a:gd name="T15" fmla="*/ 0 w 635"/>
              <a:gd name="T16" fmla="*/ 0 h 355"/>
              <a:gd name="T17" fmla="*/ 635 w 635"/>
              <a:gd name="T18" fmla="*/ 355 h 355"/>
            </a:gdLst>
            <a:ahLst/>
            <a:cxnLst>
              <a:cxn ang="T10">
                <a:pos x="T0" y="T1"/>
              </a:cxn>
              <a:cxn ang="T11">
                <a:pos x="T2" y="T3"/>
              </a:cxn>
              <a:cxn ang="T12">
                <a:pos x="T4" y="T5"/>
              </a:cxn>
              <a:cxn ang="T13">
                <a:pos x="T6" y="T7"/>
              </a:cxn>
              <a:cxn ang="T14">
                <a:pos x="T8" y="T9"/>
              </a:cxn>
            </a:cxnLst>
            <a:rect l="T15" t="T16" r="T17" b="T18"/>
            <a:pathLst>
              <a:path w="635" h="355">
                <a:moveTo>
                  <a:pt x="0" y="355"/>
                </a:moveTo>
                <a:cubicBezTo>
                  <a:pt x="3" y="296"/>
                  <a:pt x="7" y="237"/>
                  <a:pt x="22" y="196"/>
                </a:cubicBezTo>
                <a:cubicBezTo>
                  <a:pt x="37" y="155"/>
                  <a:pt x="37" y="136"/>
                  <a:pt x="90" y="106"/>
                </a:cubicBezTo>
                <a:cubicBezTo>
                  <a:pt x="143" y="76"/>
                  <a:pt x="249" y="30"/>
                  <a:pt x="340" y="15"/>
                </a:cubicBezTo>
                <a:cubicBezTo>
                  <a:pt x="431" y="0"/>
                  <a:pt x="586" y="15"/>
                  <a:pt x="635" y="15"/>
                </a:cubicBezTo>
              </a:path>
            </a:pathLst>
          </a:custGeom>
          <a:solidFill>
            <a:srgbClr val="FFFF99"/>
          </a:solidFill>
          <a:ln w="9525">
            <a:solidFill>
              <a:schemeClr val="tx1"/>
            </a:solidFill>
            <a:round/>
            <a:headEnd/>
            <a:tailEnd/>
          </a:ln>
        </p:spPr>
        <p:txBody>
          <a:bodyPr/>
          <a:lstStyle/>
          <a:p>
            <a:endParaRPr lang="en-US"/>
          </a:p>
        </p:txBody>
      </p:sp>
      <p:sp>
        <p:nvSpPr>
          <p:cNvPr id="31753" name="Freeform 9"/>
          <p:cNvSpPr>
            <a:spLocks/>
          </p:cNvSpPr>
          <p:nvPr/>
        </p:nvSpPr>
        <p:spPr bwMode="auto">
          <a:xfrm flipH="1">
            <a:off x="2626784" y="1711325"/>
            <a:ext cx="3750733" cy="1303338"/>
          </a:xfrm>
          <a:custGeom>
            <a:avLst/>
            <a:gdLst>
              <a:gd name="T0" fmla="*/ 0 w 635"/>
              <a:gd name="T1" fmla="*/ 2147483647 h 355"/>
              <a:gd name="T2" fmla="*/ 2147483647 w 635"/>
              <a:gd name="T3" fmla="*/ 2147483647 h 355"/>
              <a:gd name="T4" fmla="*/ 2147483647 w 635"/>
              <a:gd name="T5" fmla="*/ 2147483647 h 355"/>
              <a:gd name="T6" fmla="*/ 2147483647 w 635"/>
              <a:gd name="T7" fmla="*/ 2147483647 h 355"/>
              <a:gd name="T8" fmla="*/ 2147483647 w 635"/>
              <a:gd name="T9" fmla="*/ 2147483647 h 355"/>
              <a:gd name="T10" fmla="*/ 0 60000 65536"/>
              <a:gd name="T11" fmla="*/ 0 60000 65536"/>
              <a:gd name="T12" fmla="*/ 0 60000 65536"/>
              <a:gd name="T13" fmla="*/ 0 60000 65536"/>
              <a:gd name="T14" fmla="*/ 0 60000 65536"/>
              <a:gd name="T15" fmla="*/ 0 w 635"/>
              <a:gd name="T16" fmla="*/ 0 h 355"/>
              <a:gd name="T17" fmla="*/ 635 w 635"/>
              <a:gd name="T18" fmla="*/ 355 h 355"/>
            </a:gdLst>
            <a:ahLst/>
            <a:cxnLst>
              <a:cxn ang="T10">
                <a:pos x="T0" y="T1"/>
              </a:cxn>
              <a:cxn ang="T11">
                <a:pos x="T2" y="T3"/>
              </a:cxn>
              <a:cxn ang="T12">
                <a:pos x="T4" y="T5"/>
              </a:cxn>
              <a:cxn ang="T13">
                <a:pos x="T6" y="T7"/>
              </a:cxn>
              <a:cxn ang="T14">
                <a:pos x="T8" y="T9"/>
              </a:cxn>
            </a:cxnLst>
            <a:rect l="T15" t="T16" r="T17" b="T18"/>
            <a:pathLst>
              <a:path w="635" h="355">
                <a:moveTo>
                  <a:pt x="0" y="355"/>
                </a:moveTo>
                <a:cubicBezTo>
                  <a:pt x="3" y="296"/>
                  <a:pt x="7" y="237"/>
                  <a:pt x="22" y="196"/>
                </a:cubicBezTo>
                <a:cubicBezTo>
                  <a:pt x="37" y="155"/>
                  <a:pt x="37" y="136"/>
                  <a:pt x="90" y="106"/>
                </a:cubicBezTo>
                <a:cubicBezTo>
                  <a:pt x="143" y="76"/>
                  <a:pt x="249" y="30"/>
                  <a:pt x="340" y="15"/>
                </a:cubicBezTo>
                <a:cubicBezTo>
                  <a:pt x="431" y="0"/>
                  <a:pt x="586" y="15"/>
                  <a:pt x="635" y="15"/>
                </a:cubicBezTo>
              </a:path>
            </a:pathLst>
          </a:custGeom>
          <a:solidFill>
            <a:srgbClr val="FFFF99"/>
          </a:solidFill>
          <a:ln w="9525">
            <a:solidFill>
              <a:schemeClr val="tx1"/>
            </a:solidFill>
            <a:round/>
            <a:headEnd/>
            <a:tailEnd/>
          </a:ln>
        </p:spPr>
        <p:txBody>
          <a:bodyPr/>
          <a:lstStyle/>
          <a:p>
            <a:endParaRPr lang="en-US"/>
          </a:p>
        </p:txBody>
      </p:sp>
      <p:grpSp>
        <p:nvGrpSpPr>
          <p:cNvPr id="2" name="Group 10"/>
          <p:cNvGrpSpPr>
            <a:grpSpLocks/>
          </p:cNvGrpSpPr>
          <p:nvPr/>
        </p:nvGrpSpPr>
        <p:grpSpPr bwMode="auto">
          <a:xfrm>
            <a:off x="2624667" y="1766888"/>
            <a:ext cx="6083300" cy="2362200"/>
            <a:chOff x="1264" y="1318"/>
            <a:chExt cx="2874" cy="1488"/>
          </a:xfrm>
        </p:grpSpPr>
        <p:sp>
          <p:nvSpPr>
            <p:cNvPr id="31758" name="Rectangle 11"/>
            <p:cNvSpPr>
              <a:spLocks noChangeArrowheads="1"/>
            </p:cNvSpPr>
            <p:nvPr/>
          </p:nvSpPr>
          <p:spPr bwMode="auto">
            <a:xfrm>
              <a:off x="1264" y="1318"/>
              <a:ext cx="196" cy="1485"/>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59" name="Rectangle 12"/>
            <p:cNvSpPr>
              <a:spLocks noChangeArrowheads="1"/>
            </p:cNvSpPr>
            <p:nvPr/>
          </p:nvSpPr>
          <p:spPr bwMode="auto">
            <a:xfrm>
              <a:off x="1460" y="1320"/>
              <a:ext cx="196" cy="1485"/>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0" name="Rectangle 13"/>
            <p:cNvSpPr>
              <a:spLocks noChangeArrowheads="1"/>
            </p:cNvSpPr>
            <p:nvPr/>
          </p:nvSpPr>
          <p:spPr bwMode="auto">
            <a:xfrm>
              <a:off x="1658" y="1320"/>
              <a:ext cx="196" cy="1485"/>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1" name="Rectangle 14"/>
            <p:cNvSpPr>
              <a:spLocks noChangeArrowheads="1"/>
            </p:cNvSpPr>
            <p:nvPr/>
          </p:nvSpPr>
          <p:spPr bwMode="auto">
            <a:xfrm>
              <a:off x="1854" y="1322"/>
              <a:ext cx="196" cy="1484"/>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2" name="Rectangle 15"/>
            <p:cNvSpPr>
              <a:spLocks noChangeArrowheads="1"/>
            </p:cNvSpPr>
            <p:nvPr/>
          </p:nvSpPr>
          <p:spPr bwMode="auto">
            <a:xfrm>
              <a:off x="2052" y="1357"/>
              <a:ext cx="196" cy="1446"/>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3" name="Rectangle 16"/>
            <p:cNvSpPr>
              <a:spLocks noChangeArrowheads="1"/>
            </p:cNvSpPr>
            <p:nvPr/>
          </p:nvSpPr>
          <p:spPr bwMode="auto">
            <a:xfrm>
              <a:off x="2248" y="1392"/>
              <a:ext cx="196" cy="1413"/>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4" name="Rectangle 17"/>
            <p:cNvSpPr>
              <a:spLocks noChangeArrowheads="1"/>
            </p:cNvSpPr>
            <p:nvPr/>
          </p:nvSpPr>
          <p:spPr bwMode="auto">
            <a:xfrm>
              <a:off x="2444" y="1465"/>
              <a:ext cx="198" cy="134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5" name="Rectangle 18"/>
            <p:cNvSpPr>
              <a:spLocks noChangeArrowheads="1"/>
            </p:cNvSpPr>
            <p:nvPr/>
          </p:nvSpPr>
          <p:spPr bwMode="auto">
            <a:xfrm>
              <a:off x="2642" y="1537"/>
              <a:ext cx="196" cy="1268"/>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6" name="Rectangle 19"/>
            <p:cNvSpPr>
              <a:spLocks noChangeArrowheads="1"/>
            </p:cNvSpPr>
            <p:nvPr/>
          </p:nvSpPr>
          <p:spPr bwMode="auto">
            <a:xfrm>
              <a:off x="2838" y="1826"/>
              <a:ext cx="198" cy="979"/>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7" name="Rectangle 20"/>
            <p:cNvSpPr>
              <a:spLocks noChangeArrowheads="1"/>
            </p:cNvSpPr>
            <p:nvPr/>
          </p:nvSpPr>
          <p:spPr bwMode="auto">
            <a:xfrm>
              <a:off x="3036" y="1935"/>
              <a:ext cx="196" cy="87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8" name="Rectangle 21"/>
            <p:cNvSpPr>
              <a:spLocks noChangeArrowheads="1"/>
            </p:cNvSpPr>
            <p:nvPr/>
          </p:nvSpPr>
          <p:spPr bwMode="auto">
            <a:xfrm>
              <a:off x="3232" y="1537"/>
              <a:ext cx="196" cy="1268"/>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69" name="Rectangle 22"/>
            <p:cNvSpPr>
              <a:spLocks noChangeArrowheads="1"/>
            </p:cNvSpPr>
            <p:nvPr/>
          </p:nvSpPr>
          <p:spPr bwMode="auto">
            <a:xfrm>
              <a:off x="3428" y="1392"/>
              <a:ext cx="236" cy="1413"/>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70" name="Rectangle 23"/>
            <p:cNvSpPr>
              <a:spLocks noChangeArrowheads="1"/>
            </p:cNvSpPr>
            <p:nvPr/>
          </p:nvSpPr>
          <p:spPr bwMode="auto">
            <a:xfrm>
              <a:off x="3664" y="1320"/>
              <a:ext cx="238" cy="1485"/>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31771" name="Rectangle 24"/>
            <p:cNvSpPr>
              <a:spLocks noChangeArrowheads="1"/>
            </p:cNvSpPr>
            <p:nvPr/>
          </p:nvSpPr>
          <p:spPr bwMode="auto">
            <a:xfrm>
              <a:off x="3902" y="1320"/>
              <a:ext cx="236" cy="1485"/>
            </a:xfrm>
            <a:prstGeom prst="rect">
              <a:avLst/>
            </a:prstGeom>
            <a:solidFill>
              <a:srgbClr val="CCFFCC"/>
            </a:solidFill>
            <a:ln w="9525">
              <a:solidFill>
                <a:schemeClr val="tx1"/>
              </a:solidFill>
              <a:miter lim="800000"/>
              <a:headEnd/>
              <a:tailEnd/>
            </a:ln>
          </p:spPr>
          <p:txBody>
            <a:bodyPr wrap="none" anchor="ctr"/>
            <a:lstStyle/>
            <a:p>
              <a:endParaRPr lang="en-US"/>
            </a:p>
          </p:txBody>
        </p:sp>
      </p:grpSp>
      <p:sp>
        <p:nvSpPr>
          <p:cNvPr id="31755" name="Text Box 25"/>
          <p:cNvSpPr txBox="1">
            <a:spLocks noChangeArrowheads="1"/>
          </p:cNvSpPr>
          <p:nvPr/>
        </p:nvSpPr>
        <p:spPr bwMode="auto">
          <a:xfrm>
            <a:off x="2688167" y="1038226"/>
            <a:ext cx="9220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Power</a:t>
            </a:r>
          </a:p>
        </p:txBody>
      </p:sp>
      <p:sp>
        <p:nvSpPr>
          <p:cNvPr id="31756" name="Text Box 26"/>
          <p:cNvSpPr txBox="1">
            <a:spLocks noChangeArrowheads="1"/>
          </p:cNvSpPr>
          <p:nvPr/>
        </p:nvSpPr>
        <p:spPr bwMode="auto">
          <a:xfrm>
            <a:off x="8879417" y="3635376"/>
            <a:ext cx="1390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Frequency</a:t>
            </a:r>
          </a:p>
        </p:txBody>
      </p:sp>
      <p:sp>
        <p:nvSpPr>
          <p:cNvPr id="31757" name="Rectangle 27"/>
          <p:cNvSpPr>
            <a:spLocks noGrp="1" noChangeArrowheads="1"/>
          </p:cNvSpPr>
          <p:nvPr>
            <p:ph type="title"/>
          </p:nvPr>
        </p:nvSpPr>
        <p:spPr>
          <a:xfrm>
            <a:off x="838200" y="138090"/>
            <a:ext cx="10515600" cy="1042433"/>
          </a:xfrm>
        </p:spPr>
        <p:txBody>
          <a:bodyPr>
            <a:normAutofit/>
          </a:bodyPr>
          <a:lstStyle/>
          <a:p>
            <a:r>
              <a:rPr lang="en-US" sz="3600" b="1" dirty="0">
                <a:solidFill>
                  <a:srgbClr val="0070C0"/>
                </a:solidFill>
                <a:latin typeface="Times New Roman" pitchFamily="18" charset="0"/>
                <a:cs typeface="Times New Roman" pitchFamily="18" charset="0"/>
              </a:rPr>
              <a:t>Frequency Division &amp; Coherence Bandwidth</a:t>
            </a:r>
          </a:p>
        </p:txBody>
      </p:sp>
    </p:spTree>
    <p:extLst>
      <p:ext uri="{BB962C8B-B14F-4D97-AF65-F5344CB8AC3E}">
        <p14:creationId xmlns:p14="http://schemas.microsoft.com/office/powerpoint/2010/main" val="205204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itle 1"/>
          <p:cNvSpPr>
            <a:spLocks noGrp="1"/>
          </p:cNvSpPr>
          <p:nvPr>
            <p:ph type="title"/>
          </p:nvPr>
        </p:nvSpPr>
        <p:spPr>
          <a:xfrm>
            <a:off x="838200" y="199390"/>
            <a:ext cx="10515600" cy="777875"/>
          </a:xfrm>
        </p:spPr>
        <p:txBody>
          <a:bodyPr/>
          <a:lstStyle/>
          <a:p>
            <a:r>
              <a:rPr lang="en-US" b="1" dirty="0">
                <a:solidFill>
                  <a:srgbClr val="0070C0"/>
                </a:solidFill>
                <a:latin typeface="Times New Roman" pitchFamily="18" charset="0"/>
                <a:cs typeface="Times New Roman" pitchFamily="18" charset="0"/>
              </a:rPr>
              <a:t>Number of Subcarriers in OFDM</a:t>
            </a:r>
          </a:p>
        </p:txBody>
      </p:sp>
      <p:sp>
        <p:nvSpPr>
          <p:cNvPr id="10246" name="Content Placeholder 2"/>
          <p:cNvSpPr>
            <a:spLocks noGrp="1"/>
          </p:cNvSpPr>
          <p:nvPr>
            <p:ph idx="1"/>
          </p:nvPr>
        </p:nvSpPr>
        <p:spPr>
          <a:xfrm>
            <a:off x="292101" y="1042989"/>
            <a:ext cx="11648017" cy="1146175"/>
          </a:xfrm>
        </p:spPr>
        <p:txBody>
          <a:bodyPr/>
          <a:lstStyle/>
          <a:p>
            <a:r>
              <a:rPr lang="en-US" dirty="0"/>
              <a:t>For band-limited </a:t>
            </a:r>
            <a:r>
              <a:rPr lang="en-US" i="1" dirty="0"/>
              <a:t>FDM</a:t>
            </a:r>
            <a:r>
              <a:rPr lang="en-US" dirty="0"/>
              <a:t> if the system bandwidth is B, number of sub-carriers is given by:</a:t>
            </a:r>
          </a:p>
        </p:txBody>
      </p:sp>
      <p:sp>
        <p:nvSpPr>
          <p:cNvPr id="4" name="Slide Number Placeholder 3"/>
          <p:cNvSpPr>
            <a:spLocks noGrp="1"/>
          </p:cNvSpPr>
          <p:nvPr>
            <p:ph type="sldNum" sz="quarter" idx="10"/>
          </p:nvPr>
        </p:nvSpPr>
        <p:spPr/>
        <p:txBody>
          <a:bodyPr/>
          <a:lstStyle/>
          <a:p>
            <a:pPr>
              <a:defRPr/>
            </a:pPr>
            <a:fld id="{6EF19025-CB39-48C4-85F3-840AE065F244}" type="slidenum">
              <a:rPr lang="en-US" smtClean="0"/>
              <a:pPr>
                <a:defRPr/>
              </a:pPr>
              <a:t>45</a:t>
            </a:fld>
            <a:endParaRPr lang="en-US" dirty="0"/>
          </a:p>
        </p:txBody>
      </p:sp>
      <p:graphicFrame>
        <p:nvGraphicFramePr>
          <p:cNvPr id="10242" name="Object 2"/>
          <p:cNvGraphicFramePr>
            <a:graphicFrameLocks noChangeAspect="1"/>
          </p:cNvGraphicFramePr>
          <p:nvPr/>
        </p:nvGraphicFramePr>
        <p:xfrm>
          <a:off x="1094318" y="2051051"/>
          <a:ext cx="4330700" cy="898525"/>
        </p:xfrm>
        <a:graphic>
          <a:graphicData uri="http://schemas.openxmlformats.org/presentationml/2006/ole">
            <mc:AlternateContent xmlns:mc="http://schemas.openxmlformats.org/markup-compatibility/2006">
              <mc:Choice xmlns:v="urn:schemas-microsoft-com:vml" Requires="v">
                <p:oleObj spid="_x0000_s2128" name="Equation" r:id="rId3" imgW="1650960" imgH="457200" progId="Equation.DSMT4">
                  <p:embed/>
                </p:oleObj>
              </mc:Choice>
              <mc:Fallback>
                <p:oleObj name="Equation" r:id="rId3" imgW="1650960" imgH="457200" progId="Equation.DSMT4">
                  <p:embed/>
                  <p:pic>
                    <p:nvPicPr>
                      <p:cNvPr id="102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318" y="2051051"/>
                        <a:ext cx="4330700" cy="89852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Content Placeholder 2"/>
          <p:cNvSpPr txBox="1">
            <a:spLocks/>
          </p:cNvSpPr>
          <p:nvPr/>
        </p:nvSpPr>
        <p:spPr bwMode="auto">
          <a:xfrm>
            <a:off x="289984" y="3011488"/>
            <a:ext cx="11648016" cy="1071562"/>
          </a:xfrm>
          <a:prstGeom prst="rect">
            <a:avLst/>
          </a:prstGeom>
          <a:noFill/>
          <a:ln w="9525">
            <a:noFill/>
            <a:miter lim="800000"/>
            <a:headEnd/>
            <a:tailEnd/>
          </a:ln>
        </p:spPr>
        <p:txBody>
          <a:bodyPr/>
          <a:lstStyle/>
          <a:p>
            <a:pPr marL="517525" indent="-517525" eaLnBrk="0" hangingPunct="0">
              <a:spcBef>
                <a:spcPct val="20000"/>
              </a:spcBef>
              <a:buClr>
                <a:schemeClr val="tx1"/>
              </a:buClr>
              <a:buFont typeface="Wingdings" pitchFamily="2" charset="2"/>
              <a:buChar char="l"/>
              <a:defRPr/>
            </a:pPr>
            <a:r>
              <a:rPr lang="en-US" sz="2800" kern="0" dirty="0">
                <a:latin typeface="+mn-lt"/>
                <a:cs typeface="+mn-cs"/>
              </a:rPr>
              <a:t>For </a:t>
            </a:r>
            <a:r>
              <a:rPr lang="en-US" sz="2800" b="1" i="1" kern="0" dirty="0">
                <a:latin typeface="+mn-lt"/>
                <a:cs typeface="+mn-cs"/>
              </a:rPr>
              <a:t>O</a:t>
            </a:r>
            <a:r>
              <a:rPr lang="en-US" sz="2800" i="1" kern="0" dirty="0">
                <a:latin typeface="+mn-lt"/>
                <a:cs typeface="+mn-cs"/>
              </a:rPr>
              <a:t>FDM</a:t>
            </a:r>
            <a:r>
              <a:rPr lang="en-US" sz="2800" kern="0" dirty="0">
                <a:latin typeface="+mn-lt"/>
                <a:cs typeface="+mn-cs"/>
              </a:rPr>
              <a:t> if the system bandwidth is B, Number of sub-carriers is given by:</a:t>
            </a:r>
          </a:p>
        </p:txBody>
      </p:sp>
      <p:graphicFrame>
        <p:nvGraphicFramePr>
          <p:cNvPr id="10243" name="Object 3"/>
          <p:cNvGraphicFramePr>
            <a:graphicFrameLocks noChangeAspect="1"/>
          </p:cNvGraphicFramePr>
          <p:nvPr/>
        </p:nvGraphicFramePr>
        <p:xfrm>
          <a:off x="1111251" y="3983038"/>
          <a:ext cx="3365500" cy="849312"/>
        </p:xfrm>
        <a:graphic>
          <a:graphicData uri="http://schemas.openxmlformats.org/presentationml/2006/ole">
            <mc:AlternateContent xmlns:mc="http://schemas.openxmlformats.org/markup-compatibility/2006">
              <mc:Choice xmlns:v="urn:schemas-microsoft-com:vml" Requires="v">
                <p:oleObj spid="_x0000_s2129" name="Equation" r:id="rId5" imgW="1282680" imgH="431640" progId="Equation.DSMT4">
                  <p:embed/>
                </p:oleObj>
              </mc:Choice>
              <mc:Fallback>
                <p:oleObj name="Equation" r:id="rId5" imgW="1282680" imgH="431640" progId="Equation.DSMT4">
                  <p:embed/>
                  <p:pic>
                    <p:nvPicPr>
                      <p:cNvPr id="102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251" y="3983038"/>
                        <a:ext cx="3365500" cy="849312"/>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p:cNvGraphicFramePr>
            <a:graphicFrameLocks noChangeAspect="1"/>
          </p:cNvGraphicFramePr>
          <p:nvPr/>
        </p:nvGraphicFramePr>
        <p:xfrm>
          <a:off x="5943601" y="2274888"/>
          <a:ext cx="4559300" cy="349250"/>
        </p:xfrm>
        <a:graphic>
          <a:graphicData uri="http://schemas.openxmlformats.org/presentationml/2006/ole">
            <mc:AlternateContent xmlns:mc="http://schemas.openxmlformats.org/markup-compatibility/2006">
              <mc:Choice xmlns:v="urn:schemas-microsoft-com:vml" Requires="v">
                <p:oleObj spid="_x0000_s2130" name="Equation" r:id="rId7" imgW="1739880" imgH="177480" progId="Equation.DSMT4">
                  <p:embed/>
                </p:oleObj>
              </mc:Choice>
              <mc:Fallback>
                <p:oleObj name="Equation" r:id="rId7" imgW="1739880" imgH="177480" progId="Equation.DSMT4">
                  <p:embed/>
                  <p:pic>
                    <p:nvPicPr>
                      <p:cNvPr id="1024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1" y="2274888"/>
                        <a:ext cx="45593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Content Placeholder 2"/>
          <p:cNvSpPr txBox="1">
            <a:spLocks/>
          </p:cNvSpPr>
          <p:nvPr/>
        </p:nvSpPr>
        <p:spPr bwMode="auto">
          <a:xfrm>
            <a:off x="285751" y="4941889"/>
            <a:ext cx="11648016" cy="1431925"/>
          </a:xfrm>
          <a:prstGeom prst="rect">
            <a:avLst/>
          </a:prstGeom>
          <a:solidFill>
            <a:srgbClr val="FFFF99"/>
          </a:solidFill>
          <a:ln w="9525">
            <a:noFill/>
            <a:miter lim="800000"/>
            <a:headEnd/>
            <a:tailEnd/>
          </a:ln>
        </p:spPr>
        <p:txBody>
          <a:bodyPr/>
          <a:lstStyle/>
          <a:p>
            <a:pPr marL="517525" indent="-517525" eaLnBrk="0" hangingPunct="0">
              <a:spcBef>
                <a:spcPct val="20000"/>
              </a:spcBef>
              <a:buClr>
                <a:schemeClr val="tx1"/>
              </a:buClr>
              <a:defRPr/>
            </a:pPr>
            <a:r>
              <a:rPr lang="en-US" sz="2800" b="1" i="1" kern="0" dirty="0">
                <a:latin typeface="+mn-lt"/>
                <a:cs typeface="+mn-cs"/>
              </a:rPr>
              <a:t>	O</a:t>
            </a:r>
            <a:r>
              <a:rPr lang="en-US" sz="2800" i="1" kern="0" dirty="0">
                <a:latin typeface="+mn-lt"/>
                <a:cs typeface="+mn-cs"/>
              </a:rPr>
              <a:t>FDM</a:t>
            </a:r>
            <a:r>
              <a:rPr lang="en-US" sz="2800" kern="0" dirty="0">
                <a:latin typeface="+mn-lt"/>
                <a:cs typeface="+mn-cs"/>
              </a:rPr>
              <a:t> has the potential to at least double the number of sub-carriers (i.e., double the total transmission rate over the system bandwidth)</a:t>
            </a:r>
          </a:p>
        </p:txBody>
      </p:sp>
    </p:spTree>
    <p:extLst>
      <p:ext uri="{BB962C8B-B14F-4D97-AF65-F5344CB8AC3E}">
        <p14:creationId xmlns:p14="http://schemas.microsoft.com/office/powerpoint/2010/main" val="2765982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0"/>
          <p:cNvSpPr>
            <a:spLocks noChangeArrowheads="1"/>
          </p:cNvSpPr>
          <p:nvPr/>
        </p:nvSpPr>
        <p:spPr bwMode="auto">
          <a:xfrm>
            <a:off x="5909733" y="3179763"/>
            <a:ext cx="4428067" cy="655637"/>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1269" name="Rectangle 27"/>
          <p:cNvSpPr>
            <a:spLocks noChangeArrowheads="1"/>
          </p:cNvSpPr>
          <p:nvPr/>
        </p:nvSpPr>
        <p:spPr bwMode="auto">
          <a:xfrm>
            <a:off x="5899151" y="1652589"/>
            <a:ext cx="4438649"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1270" name="Rectangle 23"/>
          <p:cNvSpPr>
            <a:spLocks noChangeArrowheads="1"/>
          </p:cNvSpPr>
          <p:nvPr/>
        </p:nvSpPr>
        <p:spPr bwMode="auto">
          <a:xfrm>
            <a:off x="1462617" y="3182939"/>
            <a:ext cx="44428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1271" name="Rectangle 14"/>
          <p:cNvSpPr>
            <a:spLocks noChangeArrowheads="1"/>
          </p:cNvSpPr>
          <p:nvPr/>
        </p:nvSpPr>
        <p:spPr bwMode="auto">
          <a:xfrm>
            <a:off x="1420284" y="1652589"/>
            <a:ext cx="4485216"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1272" name="TextBox 29"/>
          <p:cNvSpPr txBox="1">
            <a:spLocks noChangeArrowheads="1"/>
          </p:cNvSpPr>
          <p:nvPr/>
        </p:nvSpPr>
        <p:spPr bwMode="auto">
          <a:xfrm>
            <a:off x="5666318" y="2603501"/>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sp>
        <p:nvSpPr>
          <p:cNvPr id="11273" name="Rectangle 20"/>
          <p:cNvSpPr>
            <a:spLocks noChangeArrowheads="1"/>
          </p:cNvSpPr>
          <p:nvPr/>
        </p:nvSpPr>
        <p:spPr bwMode="auto">
          <a:xfrm>
            <a:off x="5922433" y="5108575"/>
            <a:ext cx="4428067" cy="655638"/>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11274" name="Rectangle 23"/>
          <p:cNvSpPr>
            <a:spLocks noChangeArrowheads="1"/>
          </p:cNvSpPr>
          <p:nvPr/>
        </p:nvSpPr>
        <p:spPr bwMode="auto">
          <a:xfrm>
            <a:off x="1460501" y="5108576"/>
            <a:ext cx="4442884"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grpSp>
        <p:nvGrpSpPr>
          <p:cNvPr id="11275" name="Group 38"/>
          <p:cNvGrpSpPr>
            <a:grpSpLocks/>
          </p:cNvGrpSpPr>
          <p:nvPr/>
        </p:nvGrpSpPr>
        <p:grpSpPr bwMode="auto">
          <a:xfrm>
            <a:off x="1422400" y="1692276"/>
            <a:ext cx="8915400" cy="1254125"/>
            <a:chOff x="2600325" y="1736725"/>
            <a:chExt cx="4133850" cy="3257550"/>
          </a:xfrm>
        </p:grpSpPr>
        <p:sp>
          <p:nvSpPr>
            <p:cNvPr id="11292" name="Freeform 897"/>
            <p:cNvSpPr>
              <a:spLocks/>
            </p:cNvSpPr>
            <p:nvPr/>
          </p:nvSpPr>
          <p:spPr bwMode="auto">
            <a:xfrm>
              <a:off x="2600325" y="1736725"/>
              <a:ext cx="2619375" cy="3257550"/>
            </a:xfrm>
            <a:custGeom>
              <a:avLst/>
              <a:gdLst>
                <a:gd name="T0" fmla="*/ 2147483647 w 1650"/>
                <a:gd name="T1" fmla="*/ 2147483647 h 2052"/>
                <a:gd name="T2" fmla="*/ 2147483647 w 1650"/>
                <a:gd name="T3" fmla="*/ 2147483647 h 2052"/>
                <a:gd name="T4" fmla="*/ 2147483647 w 1650"/>
                <a:gd name="T5" fmla="*/ 2147483647 h 2052"/>
                <a:gd name="T6" fmla="*/ 2147483647 w 1650"/>
                <a:gd name="T7" fmla="*/ 2147483647 h 2052"/>
                <a:gd name="T8" fmla="*/ 2147483647 w 1650"/>
                <a:gd name="T9" fmla="*/ 2147483647 h 2052"/>
                <a:gd name="T10" fmla="*/ 2147483647 w 1650"/>
                <a:gd name="T11" fmla="*/ 2147483647 h 2052"/>
                <a:gd name="T12" fmla="*/ 2147483647 w 1650"/>
                <a:gd name="T13" fmla="*/ 2147483647 h 2052"/>
                <a:gd name="T14" fmla="*/ 2147483647 w 1650"/>
                <a:gd name="T15" fmla="*/ 2147483647 h 2052"/>
                <a:gd name="T16" fmla="*/ 2147483647 w 1650"/>
                <a:gd name="T17" fmla="*/ 0 h 2052"/>
                <a:gd name="T18" fmla="*/ 2147483647 w 1650"/>
                <a:gd name="T19" fmla="*/ 2147483647 h 2052"/>
                <a:gd name="T20" fmla="*/ 2147483647 w 1650"/>
                <a:gd name="T21" fmla="*/ 2147483647 h 2052"/>
                <a:gd name="T22" fmla="*/ 2147483647 w 1650"/>
                <a:gd name="T23" fmla="*/ 2147483647 h 2052"/>
                <a:gd name="T24" fmla="*/ 2147483647 w 1650"/>
                <a:gd name="T25" fmla="*/ 2147483647 h 2052"/>
                <a:gd name="T26" fmla="*/ 2147483647 w 1650"/>
                <a:gd name="T27" fmla="*/ 2147483647 h 2052"/>
                <a:gd name="T28" fmla="*/ 2147483647 w 1650"/>
                <a:gd name="T29" fmla="*/ 2147483647 h 2052"/>
                <a:gd name="T30" fmla="*/ 2147483647 w 1650"/>
                <a:gd name="T31" fmla="*/ 2147483647 h 2052"/>
                <a:gd name="T32" fmla="*/ 2147483647 w 1650"/>
                <a:gd name="T33" fmla="*/ 2147483647 h 2052"/>
                <a:gd name="T34" fmla="*/ 2147483647 w 1650"/>
                <a:gd name="T35" fmla="*/ 2147483647 h 2052"/>
                <a:gd name="T36" fmla="*/ 2147483647 w 1650"/>
                <a:gd name="T37" fmla="*/ 2147483647 h 2052"/>
                <a:gd name="T38" fmla="*/ 2147483647 w 1650"/>
                <a:gd name="T39" fmla="*/ 2147483647 h 2052"/>
                <a:gd name="T40" fmla="*/ 2147483647 w 1650"/>
                <a:gd name="T41" fmla="*/ 2147483647 h 2052"/>
                <a:gd name="T42" fmla="*/ 2147483647 w 1650"/>
                <a:gd name="T43" fmla="*/ 2147483647 h 2052"/>
                <a:gd name="T44" fmla="*/ 2147483647 w 1650"/>
                <a:gd name="T45" fmla="*/ 2147483647 h 2052"/>
                <a:gd name="T46" fmla="*/ 2147483647 w 1650"/>
                <a:gd name="T47" fmla="*/ 2147483647 h 2052"/>
                <a:gd name="T48" fmla="*/ 2147483647 w 1650"/>
                <a:gd name="T49" fmla="*/ 2147483647 h 2052"/>
                <a:gd name="T50" fmla="*/ 2147483647 w 1650"/>
                <a:gd name="T51" fmla="*/ 2147483647 h 2052"/>
                <a:gd name="T52" fmla="*/ 2147483647 w 1650"/>
                <a:gd name="T53" fmla="*/ 2147483647 h 2052"/>
                <a:gd name="T54" fmla="*/ 2147483647 w 1650"/>
                <a:gd name="T55" fmla="*/ 2147483647 h 2052"/>
                <a:gd name="T56" fmla="*/ 2147483647 w 1650"/>
                <a:gd name="T57" fmla="*/ 2147483647 h 2052"/>
                <a:gd name="T58" fmla="*/ 2147483647 w 1650"/>
                <a:gd name="T59" fmla="*/ 2147483647 h 2052"/>
                <a:gd name="T60" fmla="*/ 2147483647 w 1650"/>
                <a:gd name="T61" fmla="*/ 2147483647 h 2052"/>
                <a:gd name="T62" fmla="*/ 2147483647 w 1650"/>
                <a:gd name="T63" fmla="*/ 2147483647 h 2052"/>
                <a:gd name="T64" fmla="*/ 2147483647 w 1650"/>
                <a:gd name="T65" fmla="*/ 2147483647 h 2052"/>
                <a:gd name="T66" fmla="*/ 2147483647 w 1650"/>
                <a:gd name="T67" fmla="*/ 2147483647 h 2052"/>
                <a:gd name="T68" fmla="*/ 2147483647 w 1650"/>
                <a:gd name="T69" fmla="*/ 2147483647 h 2052"/>
                <a:gd name="T70" fmla="*/ 2147483647 w 1650"/>
                <a:gd name="T71" fmla="*/ 2147483647 h 2052"/>
                <a:gd name="T72" fmla="*/ 2147483647 w 1650"/>
                <a:gd name="T73" fmla="*/ 2147483647 h 2052"/>
                <a:gd name="T74" fmla="*/ 2147483647 w 1650"/>
                <a:gd name="T75" fmla="*/ 2147483647 h 2052"/>
                <a:gd name="T76" fmla="*/ 2147483647 w 1650"/>
                <a:gd name="T77" fmla="*/ 2147483647 h 2052"/>
                <a:gd name="T78" fmla="*/ 2147483647 w 1650"/>
                <a:gd name="T79" fmla="*/ 2147483647 h 2052"/>
                <a:gd name="T80" fmla="*/ 2147483647 w 1650"/>
                <a:gd name="T81" fmla="*/ 2147483647 h 2052"/>
                <a:gd name="T82" fmla="*/ 2147483647 w 1650"/>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2052"/>
                <a:gd name="T128" fmla="*/ 1650 w 1650"/>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2052">
                  <a:moveTo>
                    <a:pt x="0" y="1026"/>
                  </a:moveTo>
                  <a:lnTo>
                    <a:pt x="12" y="960"/>
                  </a:lnTo>
                  <a:lnTo>
                    <a:pt x="24" y="894"/>
                  </a:lnTo>
                  <a:lnTo>
                    <a:pt x="36" y="828"/>
                  </a:lnTo>
                  <a:lnTo>
                    <a:pt x="48" y="768"/>
                  </a:lnTo>
                  <a:lnTo>
                    <a:pt x="60" y="708"/>
                  </a:lnTo>
                  <a:lnTo>
                    <a:pt x="78" y="648"/>
                  </a:lnTo>
                  <a:lnTo>
                    <a:pt x="90" y="588"/>
                  </a:lnTo>
                  <a:lnTo>
                    <a:pt x="102" y="528"/>
                  </a:lnTo>
                  <a:lnTo>
                    <a:pt x="114" y="474"/>
                  </a:lnTo>
                  <a:lnTo>
                    <a:pt x="126" y="420"/>
                  </a:lnTo>
                  <a:lnTo>
                    <a:pt x="138" y="372"/>
                  </a:lnTo>
                  <a:lnTo>
                    <a:pt x="156" y="318"/>
                  </a:lnTo>
                  <a:lnTo>
                    <a:pt x="168" y="276"/>
                  </a:lnTo>
                  <a:lnTo>
                    <a:pt x="180" y="234"/>
                  </a:lnTo>
                  <a:lnTo>
                    <a:pt x="192" y="192"/>
                  </a:lnTo>
                  <a:lnTo>
                    <a:pt x="204" y="156"/>
                  </a:lnTo>
                  <a:lnTo>
                    <a:pt x="216" y="126"/>
                  </a:lnTo>
                  <a:lnTo>
                    <a:pt x="234" y="96"/>
                  </a:lnTo>
                  <a:lnTo>
                    <a:pt x="246" y="72"/>
                  </a:lnTo>
                  <a:lnTo>
                    <a:pt x="258" y="48"/>
                  </a:lnTo>
                  <a:lnTo>
                    <a:pt x="270" y="30"/>
                  </a:lnTo>
                  <a:lnTo>
                    <a:pt x="282" y="18"/>
                  </a:lnTo>
                  <a:lnTo>
                    <a:pt x="294" y="6"/>
                  </a:lnTo>
                  <a:lnTo>
                    <a:pt x="312" y="0"/>
                  </a:lnTo>
                  <a:lnTo>
                    <a:pt x="324" y="0"/>
                  </a:lnTo>
                  <a:lnTo>
                    <a:pt x="336" y="0"/>
                  </a:lnTo>
                  <a:lnTo>
                    <a:pt x="348" y="6"/>
                  </a:lnTo>
                  <a:lnTo>
                    <a:pt x="360" y="18"/>
                  </a:lnTo>
                  <a:lnTo>
                    <a:pt x="372" y="30"/>
                  </a:lnTo>
                  <a:lnTo>
                    <a:pt x="390" y="48"/>
                  </a:lnTo>
                  <a:lnTo>
                    <a:pt x="402" y="72"/>
                  </a:lnTo>
                  <a:lnTo>
                    <a:pt x="414" y="96"/>
                  </a:lnTo>
                  <a:lnTo>
                    <a:pt x="426" y="126"/>
                  </a:lnTo>
                  <a:lnTo>
                    <a:pt x="438" y="156"/>
                  </a:lnTo>
                  <a:lnTo>
                    <a:pt x="450" y="192"/>
                  </a:lnTo>
                  <a:lnTo>
                    <a:pt x="468" y="234"/>
                  </a:lnTo>
                  <a:lnTo>
                    <a:pt x="480" y="276"/>
                  </a:lnTo>
                  <a:lnTo>
                    <a:pt x="492" y="318"/>
                  </a:lnTo>
                  <a:lnTo>
                    <a:pt x="504" y="372"/>
                  </a:lnTo>
                  <a:lnTo>
                    <a:pt x="516" y="420"/>
                  </a:lnTo>
                  <a:lnTo>
                    <a:pt x="528" y="474"/>
                  </a:lnTo>
                  <a:lnTo>
                    <a:pt x="546" y="528"/>
                  </a:lnTo>
                  <a:lnTo>
                    <a:pt x="558" y="588"/>
                  </a:lnTo>
                  <a:lnTo>
                    <a:pt x="570" y="648"/>
                  </a:lnTo>
                  <a:lnTo>
                    <a:pt x="582" y="708"/>
                  </a:lnTo>
                  <a:lnTo>
                    <a:pt x="594" y="768"/>
                  </a:lnTo>
                  <a:lnTo>
                    <a:pt x="606" y="828"/>
                  </a:lnTo>
                  <a:lnTo>
                    <a:pt x="624" y="894"/>
                  </a:lnTo>
                  <a:lnTo>
                    <a:pt x="636" y="960"/>
                  </a:lnTo>
                  <a:lnTo>
                    <a:pt x="648" y="1020"/>
                  </a:lnTo>
                  <a:lnTo>
                    <a:pt x="660" y="1086"/>
                  </a:lnTo>
                  <a:lnTo>
                    <a:pt x="672" y="1152"/>
                  </a:lnTo>
                  <a:lnTo>
                    <a:pt x="690" y="1218"/>
                  </a:lnTo>
                  <a:lnTo>
                    <a:pt x="702" y="1278"/>
                  </a:lnTo>
                  <a:lnTo>
                    <a:pt x="714" y="1338"/>
                  </a:lnTo>
                  <a:lnTo>
                    <a:pt x="726" y="1398"/>
                  </a:lnTo>
                  <a:lnTo>
                    <a:pt x="738" y="1458"/>
                  </a:lnTo>
                  <a:lnTo>
                    <a:pt x="750" y="1518"/>
                  </a:lnTo>
                  <a:lnTo>
                    <a:pt x="768" y="1572"/>
                  </a:lnTo>
                  <a:lnTo>
                    <a:pt x="780" y="1626"/>
                  </a:lnTo>
                  <a:lnTo>
                    <a:pt x="792" y="1674"/>
                  </a:lnTo>
                  <a:lnTo>
                    <a:pt x="804" y="1728"/>
                  </a:lnTo>
                  <a:lnTo>
                    <a:pt x="816" y="1770"/>
                  </a:lnTo>
                  <a:lnTo>
                    <a:pt x="828" y="1812"/>
                  </a:lnTo>
                  <a:lnTo>
                    <a:pt x="846" y="1854"/>
                  </a:lnTo>
                  <a:lnTo>
                    <a:pt x="858" y="1890"/>
                  </a:lnTo>
                  <a:lnTo>
                    <a:pt x="870" y="1920"/>
                  </a:lnTo>
                  <a:lnTo>
                    <a:pt x="882" y="1950"/>
                  </a:lnTo>
                  <a:lnTo>
                    <a:pt x="894" y="1974"/>
                  </a:lnTo>
                  <a:lnTo>
                    <a:pt x="906" y="1998"/>
                  </a:lnTo>
                  <a:lnTo>
                    <a:pt x="924" y="2016"/>
                  </a:lnTo>
                  <a:lnTo>
                    <a:pt x="936" y="2028"/>
                  </a:lnTo>
                  <a:lnTo>
                    <a:pt x="948" y="2040"/>
                  </a:lnTo>
                  <a:lnTo>
                    <a:pt x="960" y="2046"/>
                  </a:lnTo>
                  <a:lnTo>
                    <a:pt x="972" y="2052"/>
                  </a:lnTo>
                  <a:lnTo>
                    <a:pt x="984" y="2046"/>
                  </a:lnTo>
                  <a:lnTo>
                    <a:pt x="1002" y="2040"/>
                  </a:lnTo>
                  <a:lnTo>
                    <a:pt x="1014" y="2028"/>
                  </a:lnTo>
                  <a:lnTo>
                    <a:pt x="1026" y="2016"/>
                  </a:lnTo>
                  <a:lnTo>
                    <a:pt x="1038" y="1998"/>
                  </a:lnTo>
                  <a:lnTo>
                    <a:pt x="1050" y="1974"/>
                  </a:lnTo>
                  <a:lnTo>
                    <a:pt x="1062" y="1950"/>
                  </a:lnTo>
                  <a:lnTo>
                    <a:pt x="1080" y="1920"/>
                  </a:lnTo>
                  <a:lnTo>
                    <a:pt x="1092" y="1890"/>
                  </a:lnTo>
                  <a:lnTo>
                    <a:pt x="1104" y="1854"/>
                  </a:lnTo>
                  <a:lnTo>
                    <a:pt x="1116" y="1812"/>
                  </a:lnTo>
                  <a:lnTo>
                    <a:pt x="1128" y="1770"/>
                  </a:lnTo>
                  <a:lnTo>
                    <a:pt x="1140" y="1728"/>
                  </a:lnTo>
                  <a:lnTo>
                    <a:pt x="1158" y="1674"/>
                  </a:lnTo>
                  <a:lnTo>
                    <a:pt x="1170" y="1626"/>
                  </a:lnTo>
                  <a:lnTo>
                    <a:pt x="1182" y="1572"/>
                  </a:lnTo>
                  <a:lnTo>
                    <a:pt x="1194" y="1518"/>
                  </a:lnTo>
                  <a:lnTo>
                    <a:pt x="1206" y="1458"/>
                  </a:lnTo>
                  <a:lnTo>
                    <a:pt x="1218" y="1398"/>
                  </a:lnTo>
                  <a:lnTo>
                    <a:pt x="1236" y="1338"/>
                  </a:lnTo>
                  <a:lnTo>
                    <a:pt x="1248" y="1278"/>
                  </a:lnTo>
                  <a:lnTo>
                    <a:pt x="1260" y="1218"/>
                  </a:lnTo>
                  <a:lnTo>
                    <a:pt x="1272" y="1152"/>
                  </a:lnTo>
                  <a:lnTo>
                    <a:pt x="1284" y="1086"/>
                  </a:lnTo>
                  <a:lnTo>
                    <a:pt x="1302" y="1026"/>
                  </a:lnTo>
                  <a:lnTo>
                    <a:pt x="1314" y="960"/>
                  </a:lnTo>
                  <a:lnTo>
                    <a:pt x="1326" y="894"/>
                  </a:lnTo>
                  <a:lnTo>
                    <a:pt x="1338" y="828"/>
                  </a:lnTo>
                  <a:lnTo>
                    <a:pt x="1350" y="768"/>
                  </a:lnTo>
                  <a:lnTo>
                    <a:pt x="1362" y="708"/>
                  </a:lnTo>
                  <a:lnTo>
                    <a:pt x="1380" y="648"/>
                  </a:lnTo>
                  <a:lnTo>
                    <a:pt x="1392" y="588"/>
                  </a:lnTo>
                  <a:lnTo>
                    <a:pt x="1404" y="528"/>
                  </a:lnTo>
                  <a:lnTo>
                    <a:pt x="1416" y="474"/>
                  </a:lnTo>
                  <a:lnTo>
                    <a:pt x="1428" y="420"/>
                  </a:lnTo>
                  <a:lnTo>
                    <a:pt x="1440" y="372"/>
                  </a:lnTo>
                  <a:lnTo>
                    <a:pt x="1458" y="318"/>
                  </a:lnTo>
                  <a:lnTo>
                    <a:pt x="1470" y="276"/>
                  </a:lnTo>
                  <a:lnTo>
                    <a:pt x="1482" y="234"/>
                  </a:lnTo>
                  <a:lnTo>
                    <a:pt x="1494" y="192"/>
                  </a:lnTo>
                  <a:lnTo>
                    <a:pt x="1506" y="156"/>
                  </a:lnTo>
                  <a:lnTo>
                    <a:pt x="1518" y="126"/>
                  </a:lnTo>
                  <a:lnTo>
                    <a:pt x="1536" y="96"/>
                  </a:lnTo>
                  <a:lnTo>
                    <a:pt x="1548" y="72"/>
                  </a:lnTo>
                  <a:lnTo>
                    <a:pt x="1560" y="48"/>
                  </a:lnTo>
                  <a:lnTo>
                    <a:pt x="1572" y="30"/>
                  </a:lnTo>
                  <a:lnTo>
                    <a:pt x="1584" y="18"/>
                  </a:lnTo>
                  <a:lnTo>
                    <a:pt x="1596" y="6"/>
                  </a:lnTo>
                  <a:lnTo>
                    <a:pt x="1614" y="0"/>
                  </a:lnTo>
                  <a:lnTo>
                    <a:pt x="1626" y="0"/>
                  </a:lnTo>
                  <a:lnTo>
                    <a:pt x="1638" y="0"/>
                  </a:lnTo>
                  <a:lnTo>
                    <a:pt x="1650"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3" name="Freeform 898"/>
            <p:cNvSpPr>
              <a:spLocks/>
            </p:cNvSpPr>
            <p:nvPr/>
          </p:nvSpPr>
          <p:spPr bwMode="auto">
            <a:xfrm>
              <a:off x="5219700" y="1746250"/>
              <a:ext cx="1514475" cy="3248025"/>
            </a:xfrm>
            <a:custGeom>
              <a:avLst/>
              <a:gdLst>
                <a:gd name="T0" fmla="*/ 2147483647 w 954"/>
                <a:gd name="T1" fmla="*/ 2147483647 h 2046"/>
                <a:gd name="T2" fmla="*/ 2147483647 w 954"/>
                <a:gd name="T3" fmla="*/ 2147483647 h 2046"/>
                <a:gd name="T4" fmla="*/ 2147483647 w 954"/>
                <a:gd name="T5" fmla="*/ 2147483647 h 2046"/>
                <a:gd name="T6" fmla="*/ 2147483647 w 954"/>
                <a:gd name="T7" fmla="*/ 2147483647 h 2046"/>
                <a:gd name="T8" fmla="*/ 2147483647 w 954"/>
                <a:gd name="T9" fmla="*/ 2147483647 h 2046"/>
                <a:gd name="T10" fmla="*/ 2147483647 w 954"/>
                <a:gd name="T11" fmla="*/ 2147483647 h 2046"/>
                <a:gd name="T12" fmla="*/ 2147483647 w 954"/>
                <a:gd name="T13" fmla="*/ 2147483647 h 2046"/>
                <a:gd name="T14" fmla="*/ 2147483647 w 954"/>
                <a:gd name="T15" fmla="*/ 2147483647 h 2046"/>
                <a:gd name="T16" fmla="*/ 2147483647 w 954"/>
                <a:gd name="T17" fmla="*/ 2147483647 h 2046"/>
                <a:gd name="T18" fmla="*/ 2147483647 w 954"/>
                <a:gd name="T19" fmla="*/ 2147483647 h 2046"/>
                <a:gd name="T20" fmla="*/ 2147483647 w 954"/>
                <a:gd name="T21" fmla="*/ 2147483647 h 2046"/>
                <a:gd name="T22" fmla="*/ 2147483647 w 954"/>
                <a:gd name="T23" fmla="*/ 2147483647 h 2046"/>
                <a:gd name="T24" fmla="*/ 2147483647 w 954"/>
                <a:gd name="T25" fmla="*/ 2147483647 h 2046"/>
                <a:gd name="T26" fmla="*/ 2147483647 w 954"/>
                <a:gd name="T27" fmla="*/ 2147483647 h 2046"/>
                <a:gd name="T28" fmla="*/ 2147483647 w 954"/>
                <a:gd name="T29" fmla="*/ 2147483647 h 2046"/>
                <a:gd name="T30" fmla="*/ 2147483647 w 954"/>
                <a:gd name="T31" fmla="*/ 2147483647 h 2046"/>
                <a:gd name="T32" fmla="*/ 2147483647 w 954"/>
                <a:gd name="T33" fmla="*/ 2147483647 h 2046"/>
                <a:gd name="T34" fmla="*/ 2147483647 w 954"/>
                <a:gd name="T35" fmla="*/ 2147483647 h 2046"/>
                <a:gd name="T36" fmla="*/ 2147483647 w 954"/>
                <a:gd name="T37" fmla="*/ 2147483647 h 2046"/>
                <a:gd name="T38" fmla="*/ 2147483647 w 954"/>
                <a:gd name="T39" fmla="*/ 2147483647 h 2046"/>
                <a:gd name="T40" fmla="*/ 2147483647 w 954"/>
                <a:gd name="T41" fmla="*/ 2147483647 h 2046"/>
                <a:gd name="T42" fmla="*/ 2147483647 w 954"/>
                <a:gd name="T43" fmla="*/ 2147483647 h 2046"/>
                <a:gd name="T44" fmla="*/ 2147483647 w 954"/>
                <a:gd name="T45" fmla="*/ 2147483647 h 2046"/>
                <a:gd name="T46" fmla="*/ 2147483647 w 954"/>
                <a:gd name="T47" fmla="*/ 2147483647 h 2046"/>
                <a:gd name="T48" fmla="*/ 2147483647 w 954"/>
                <a:gd name="T49" fmla="*/ 2147483647 h 2046"/>
                <a:gd name="T50" fmla="*/ 2147483647 w 954"/>
                <a:gd name="T51" fmla="*/ 2147483647 h 2046"/>
                <a:gd name="T52" fmla="*/ 2147483647 w 954"/>
                <a:gd name="T53" fmla="*/ 2147483647 h 2046"/>
                <a:gd name="T54" fmla="*/ 2147483647 w 954"/>
                <a:gd name="T55" fmla="*/ 2147483647 h 2046"/>
                <a:gd name="T56" fmla="*/ 2147483647 w 954"/>
                <a:gd name="T57" fmla="*/ 2147483647 h 2046"/>
                <a:gd name="T58" fmla="*/ 2147483647 w 954"/>
                <a:gd name="T59" fmla="*/ 2147483647 h 2046"/>
                <a:gd name="T60" fmla="*/ 2147483647 w 954"/>
                <a:gd name="T61" fmla="*/ 2147483647 h 2046"/>
                <a:gd name="T62" fmla="*/ 2147483647 w 954"/>
                <a:gd name="T63" fmla="*/ 2147483647 h 2046"/>
                <a:gd name="T64" fmla="*/ 2147483647 w 954"/>
                <a:gd name="T65" fmla="*/ 2147483647 h 2046"/>
                <a:gd name="T66" fmla="*/ 2147483647 w 954"/>
                <a:gd name="T67" fmla="*/ 2147483647 h 2046"/>
                <a:gd name="T68" fmla="*/ 2147483647 w 954"/>
                <a:gd name="T69" fmla="*/ 2147483647 h 2046"/>
                <a:gd name="T70" fmla="*/ 2147483647 w 954"/>
                <a:gd name="T71" fmla="*/ 2147483647 h 2046"/>
                <a:gd name="T72" fmla="*/ 2147483647 w 954"/>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2046"/>
                <a:gd name="T113" fmla="*/ 954 w 954"/>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2046">
                  <a:moveTo>
                    <a:pt x="0" y="0"/>
                  </a:moveTo>
                  <a:lnTo>
                    <a:pt x="12" y="12"/>
                  </a:lnTo>
                  <a:lnTo>
                    <a:pt x="24" y="24"/>
                  </a:lnTo>
                  <a:lnTo>
                    <a:pt x="42" y="42"/>
                  </a:lnTo>
                  <a:lnTo>
                    <a:pt x="54" y="66"/>
                  </a:lnTo>
                  <a:lnTo>
                    <a:pt x="66" y="90"/>
                  </a:lnTo>
                  <a:lnTo>
                    <a:pt x="78" y="120"/>
                  </a:lnTo>
                  <a:lnTo>
                    <a:pt x="90" y="150"/>
                  </a:lnTo>
                  <a:lnTo>
                    <a:pt x="102" y="186"/>
                  </a:lnTo>
                  <a:lnTo>
                    <a:pt x="120" y="228"/>
                  </a:lnTo>
                  <a:lnTo>
                    <a:pt x="132" y="270"/>
                  </a:lnTo>
                  <a:lnTo>
                    <a:pt x="144" y="312"/>
                  </a:lnTo>
                  <a:lnTo>
                    <a:pt x="156" y="366"/>
                  </a:lnTo>
                  <a:lnTo>
                    <a:pt x="168" y="414"/>
                  </a:lnTo>
                  <a:lnTo>
                    <a:pt x="180" y="468"/>
                  </a:lnTo>
                  <a:lnTo>
                    <a:pt x="198" y="522"/>
                  </a:lnTo>
                  <a:lnTo>
                    <a:pt x="210" y="582"/>
                  </a:lnTo>
                  <a:lnTo>
                    <a:pt x="222" y="642"/>
                  </a:lnTo>
                  <a:lnTo>
                    <a:pt x="234" y="702"/>
                  </a:lnTo>
                  <a:lnTo>
                    <a:pt x="246" y="762"/>
                  </a:lnTo>
                  <a:lnTo>
                    <a:pt x="258" y="822"/>
                  </a:lnTo>
                  <a:lnTo>
                    <a:pt x="276" y="888"/>
                  </a:lnTo>
                  <a:lnTo>
                    <a:pt x="288" y="954"/>
                  </a:lnTo>
                  <a:lnTo>
                    <a:pt x="300" y="1014"/>
                  </a:lnTo>
                  <a:lnTo>
                    <a:pt x="312" y="1080"/>
                  </a:lnTo>
                  <a:lnTo>
                    <a:pt x="324" y="1146"/>
                  </a:lnTo>
                  <a:lnTo>
                    <a:pt x="342" y="1212"/>
                  </a:lnTo>
                  <a:lnTo>
                    <a:pt x="354" y="1272"/>
                  </a:lnTo>
                  <a:lnTo>
                    <a:pt x="366" y="1332"/>
                  </a:lnTo>
                  <a:lnTo>
                    <a:pt x="378" y="1392"/>
                  </a:lnTo>
                  <a:lnTo>
                    <a:pt x="390" y="1452"/>
                  </a:lnTo>
                  <a:lnTo>
                    <a:pt x="402" y="1512"/>
                  </a:lnTo>
                  <a:lnTo>
                    <a:pt x="420" y="1566"/>
                  </a:lnTo>
                  <a:lnTo>
                    <a:pt x="432" y="1620"/>
                  </a:lnTo>
                  <a:lnTo>
                    <a:pt x="444" y="1668"/>
                  </a:lnTo>
                  <a:lnTo>
                    <a:pt x="456" y="1722"/>
                  </a:lnTo>
                  <a:lnTo>
                    <a:pt x="468" y="1764"/>
                  </a:lnTo>
                  <a:lnTo>
                    <a:pt x="480" y="1806"/>
                  </a:lnTo>
                  <a:lnTo>
                    <a:pt x="498" y="1848"/>
                  </a:lnTo>
                  <a:lnTo>
                    <a:pt x="510" y="1884"/>
                  </a:lnTo>
                  <a:lnTo>
                    <a:pt x="522" y="1914"/>
                  </a:lnTo>
                  <a:lnTo>
                    <a:pt x="534" y="1944"/>
                  </a:lnTo>
                  <a:lnTo>
                    <a:pt x="546" y="1968"/>
                  </a:lnTo>
                  <a:lnTo>
                    <a:pt x="558" y="1992"/>
                  </a:lnTo>
                  <a:lnTo>
                    <a:pt x="576" y="2010"/>
                  </a:lnTo>
                  <a:lnTo>
                    <a:pt x="588" y="2022"/>
                  </a:lnTo>
                  <a:lnTo>
                    <a:pt x="600" y="2034"/>
                  </a:lnTo>
                  <a:lnTo>
                    <a:pt x="612" y="2040"/>
                  </a:lnTo>
                  <a:lnTo>
                    <a:pt x="624" y="2046"/>
                  </a:lnTo>
                  <a:lnTo>
                    <a:pt x="636" y="2040"/>
                  </a:lnTo>
                  <a:lnTo>
                    <a:pt x="654" y="2034"/>
                  </a:lnTo>
                  <a:lnTo>
                    <a:pt x="666" y="2022"/>
                  </a:lnTo>
                  <a:lnTo>
                    <a:pt x="678" y="2010"/>
                  </a:lnTo>
                  <a:lnTo>
                    <a:pt x="690" y="1992"/>
                  </a:lnTo>
                  <a:lnTo>
                    <a:pt x="702" y="1968"/>
                  </a:lnTo>
                  <a:lnTo>
                    <a:pt x="714" y="1944"/>
                  </a:lnTo>
                  <a:lnTo>
                    <a:pt x="732" y="1914"/>
                  </a:lnTo>
                  <a:lnTo>
                    <a:pt x="744" y="1884"/>
                  </a:lnTo>
                  <a:lnTo>
                    <a:pt x="756" y="1848"/>
                  </a:lnTo>
                  <a:lnTo>
                    <a:pt x="768" y="1806"/>
                  </a:lnTo>
                  <a:lnTo>
                    <a:pt x="780" y="1764"/>
                  </a:lnTo>
                  <a:lnTo>
                    <a:pt x="792" y="1722"/>
                  </a:lnTo>
                  <a:lnTo>
                    <a:pt x="810" y="1668"/>
                  </a:lnTo>
                  <a:lnTo>
                    <a:pt x="822" y="1620"/>
                  </a:lnTo>
                  <a:lnTo>
                    <a:pt x="834" y="1566"/>
                  </a:lnTo>
                  <a:lnTo>
                    <a:pt x="846" y="1512"/>
                  </a:lnTo>
                  <a:lnTo>
                    <a:pt x="858" y="1452"/>
                  </a:lnTo>
                  <a:lnTo>
                    <a:pt x="870" y="1392"/>
                  </a:lnTo>
                  <a:lnTo>
                    <a:pt x="888" y="1332"/>
                  </a:lnTo>
                  <a:lnTo>
                    <a:pt x="900" y="1272"/>
                  </a:lnTo>
                  <a:lnTo>
                    <a:pt x="912" y="1212"/>
                  </a:lnTo>
                  <a:lnTo>
                    <a:pt x="924" y="1146"/>
                  </a:lnTo>
                  <a:lnTo>
                    <a:pt x="936" y="1080"/>
                  </a:lnTo>
                  <a:lnTo>
                    <a:pt x="954"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276" name="Group 41"/>
          <p:cNvGrpSpPr>
            <a:grpSpLocks/>
          </p:cNvGrpSpPr>
          <p:nvPr/>
        </p:nvGrpSpPr>
        <p:grpSpPr bwMode="auto">
          <a:xfrm>
            <a:off x="1496485" y="3221038"/>
            <a:ext cx="8858249" cy="1204912"/>
            <a:chOff x="2600325" y="1736725"/>
            <a:chExt cx="4133850" cy="3248025"/>
          </a:xfrm>
        </p:grpSpPr>
        <p:sp>
          <p:nvSpPr>
            <p:cNvPr id="11290" name="Freeform 981"/>
            <p:cNvSpPr>
              <a:spLocks/>
            </p:cNvSpPr>
            <p:nvPr/>
          </p:nvSpPr>
          <p:spPr bwMode="auto">
            <a:xfrm>
              <a:off x="2600325" y="1736725"/>
              <a:ext cx="2619375" cy="3248025"/>
            </a:xfrm>
            <a:custGeom>
              <a:avLst/>
              <a:gdLst>
                <a:gd name="T0" fmla="*/ 2147483647 w 1650"/>
                <a:gd name="T1" fmla="*/ 2147483647 h 2046"/>
                <a:gd name="T2" fmla="*/ 2147483647 w 1650"/>
                <a:gd name="T3" fmla="*/ 2147483647 h 2046"/>
                <a:gd name="T4" fmla="*/ 2147483647 w 1650"/>
                <a:gd name="T5" fmla="*/ 2147483647 h 2046"/>
                <a:gd name="T6" fmla="*/ 2147483647 w 1650"/>
                <a:gd name="T7" fmla="*/ 2147483647 h 2046"/>
                <a:gd name="T8" fmla="*/ 2147483647 w 1650"/>
                <a:gd name="T9" fmla="*/ 2147483647 h 2046"/>
                <a:gd name="T10" fmla="*/ 2147483647 w 1650"/>
                <a:gd name="T11" fmla="*/ 2147483647 h 2046"/>
                <a:gd name="T12" fmla="*/ 2147483647 w 1650"/>
                <a:gd name="T13" fmla="*/ 2147483647 h 2046"/>
                <a:gd name="T14" fmla="*/ 2147483647 w 1650"/>
                <a:gd name="T15" fmla="*/ 2147483647 h 2046"/>
                <a:gd name="T16" fmla="*/ 2147483647 w 1650"/>
                <a:gd name="T17" fmla="*/ 2147483647 h 2046"/>
                <a:gd name="T18" fmla="*/ 2147483647 w 1650"/>
                <a:gd name="T19" fmla="*/ 2147483647 h 2046"/>
                <a:gd name="T20" fmla="*/ 2147483647 w 1650"/>
                <a:gd name="T21" fmla="*/ 2147483647 h 2046"/>
                <a:gd name="T22" fmla="*/ 2147483647 w 1650"/>
                <a:gd name="T23" fmla="*/ 2147483647 h 2046"/>
                <a:gd name="T24" fmla="*/ 2147483647 w 1650"/>
                <a:gd name="T25" fmla="*/ 2147483647 h 2046"/>
                <a:gd name="T26" fmla="*/ 2147483647 w 1650"/>
                <a:gd name="T27" fmla="*/ 2147483647 h 2046"/>
                <a:gd name="T28" fmla="*/ 2147483647 w 1650"/>
                <a:gd name="T29" fmla="*/ 2147483647 h 2046"/>
                <a:gd name="T30" fmla="*/ 2147483647 w 1650"/>
                <a:gd name="T31" fmla="*/ 2147483647 h 2046"/>
                <a:gd name="T32" fmla="*/ 2147483647 w 1650"/>
                <a:gd name="T33" fmla="*/ 2147483647 h 2046"/>
                <a:gd name="T34" fmla="*/ 2147483647 w 1650"/>
                <a:gd name="T35" fmla="*/ 2147483647 h 2046"/>
                <a:gd name="T36" fmla="*/ 2147483647 w 1650"/>
                <a:gd name="T37" fmla="*/ 2147483647 h 2046"/>
                <a:gd name="T38" fmla="*/ 2147483647 w 1650"/>
                <a:gd name="T39" fmla="*/ 2147483647 h 2046"/>
                <a:gd name="T40" fmla="*/ 2147483647 w 1650"/>
                <a:gd name="T41" fmla="*/ 0 h 2046"/>
                <a:gd name="T42" fmla="*/ 2147483647 w 1650"/>
                <a:gd name="T43" fmla="*/ 2147483647 h 2046"/>
                <a:gd name="T44" fmla="*/ 2147483647 w 1650"/>
                <a:gd name="T45" fmla="*/ 2147483647 h 2046"/>
                <a:gd name="T46" fmla="*/ 2147483647 w 1650"/>
                <a:gd name="T47" fmla="*/ 2147483647 h 2046"/>
                <a:gd name="T48" fmla="*/ 2147483647 w 1650"/>
                <a:gd name="T49" fmla="*/ 2147483647 h 2046"/>
                <a:gd name="T50" fmla="*/ 2147483647 w 1650"/>
                <a:gd name="T51" fmla="*/ 2147483647 h 2046"/>
                <a:gd name="T52" fmla="*/ 2147483647 w 1650"/>
                <a:gd name="T53" fmla="*/ 2147483647 h 2046"/>
                <a:gd name="T54" fmla="*/ 2147483647 w 1650"/>
                <a:gd name="T55" fmla="*/ 2147483647 h 2046"/>
                <a:gd name="T56" fmla="*/ 2147483647 w 1650"/>
                <a:gd name="T57" fmla="*/ 2147483647 h 2046"/>
                <a:gd name="T58" fmla="*/ 2147483647 w 1650"/>
                <a:gd name="T59" fmla="*/ 2147483647 h 2046"/>
                <a:gd name="T60" fmla="*/ 2147483647 w 1650"/>
                <a:gd name="T61" fmla="*/ 2147483647 h 2046"/>
                <a:gd name="T62" fmla="*/ 2147483647 w 1650"/>
                <a:gd name="T63" fmla="*/ 2147483647 h 2046"/>
                <a:gd name="T64" fmla="*/ 2147483647 w 1650"/>
                <a:gd name="T65" fmla="*/ 2147483647 h 2046"/>
                <a:gd name="T66" fmla="*/ 2147483647 w 1650"/>
                <a:gd name="T67" fmla="*/ 2147483647 h 2046"/>
                <a:gd name="T68" fmla="*/ 2147483647 w 1650"/>
                <a:gd name="T69" fmla="*/ 2147483647 h 2046"/>
                <a:gd name="T70" fmla="*/ 2147483647 w 1650"/>
                <a:gd name="T71" fmla="*/ 2147483647 h 2046"/>
                <a:gd name="T72" fmla="*/ 2147483647 w 1650"/>
                <a:gd name="T73" fmla="*/ 2147483647 h 2046"/>
                <a:gd name="T74" fmla="*/ 2147483647 w 1650"/>
                <a:gd name="T75" fmla="*/ 0 h 2046"/>
                <a:gd name="T76" fmla="*/ 2147483647 w 1650"/>
                <a:gd name="T77" fmla="*/ 2147483647 h 2046"/>
                <a:gd name="T78" fmla="*/ 2147483647 w 1650"/>
                <a:gd name="T79" fmla="*/ 2147483647 h 2046"/>
                <a:gd name="T80" fmla="*/ 2147483647 w 1650"/>
                <a:gd name="T81" fmla="*/ 2147483647 h 2046"/>
                <a:gd name="T82" fmla="*/ 2147483647 w 1650"/>
                <a:gd name="T83" fmla="*/ 2147483647 h 20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2046"/>
                <a:gd name="T128" fmla="*/ 1650 w 1650"/>
                <a:gd name="T129" fmla="*/ 2046 h 20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2046">
                  <a:moveTo>
                    <a:pt x="0" y="1026"/>
                  </a:moveTo>
                  <a:lnTo>
                    <a:pt x="12" y="894"/>
                  </a:lnTo>
                  <a:lnTo>
                    <a:pt x="24" y="768"/>
                  </a:lnTo>
                  <a:lnTo>
                    <a:pt x="36" y="648"/>
                  </a:lnTo>
                  <a:lnTo>
                    <a:pt x="48" y="528"/>
                  </a:lnTo>
                  <a:lnTo>
                    <a:pt x="60" y="420"/>
                  </a:lnTo>
                  <a:lnTo>
                    <a:pt x="78" y="318"/>
                  </a:lnTo>
                  <a:lnTo>
                    <a:pt x="90" y="234"/>
                  </a:lnTo>
                  <a:lnTo>
                    <a:pt x="102" y="156"/>
                  </a:lnTo>
                  <a:lnTo>
                    <a:pt x="114" y="96"/>
                  </a:lnTo>
                  <a:lnTo>
                    <a:pt x="126" y="48"/>
                  </a:lnTo>
                  <a:lnTo>
                    <a:pt x="138" y="18"/>
                  </a:lnTo>
                  <a:lnTo>
                    <a:pt x="156" y="0"/>
                  </a:lnTo>
                  <a:lnTo>
                    <a:pt x="168" y="0"/>
                  </a:lnTo>
                  <a:lnTo>
                    <a:pt x="180" y="18"/>
                  </a:lnTo>
                  <a:lnTo>
                    <a:pt x="192" y="48"/>
                  </a:lnTo>
                  <a:lnTo>
                    <a:pt x="204" y="96"/>
                  </a:lnTo>
                  <a:lnTo>
                    <a:pt x="216" y="156"/>
                  </a:lnTo>
                  <a:lnTo>
                    <a:pt x="234" y="234"/>
                  </a:lnTo>
                  <a:lnTo>
                    <a:pt x="246" y="318"/>
                  </a:lnTo>
                  <a:lnTo>
                    <a:pt x="258" y="420"/>
                  </a:lnTo>
                  <a:lnTo>
                    <a:pt x="270" y="528"/>
                  </a:lnTo>
                  <a:lnTo>
                    <a:pt x="282" y="648"/>
                  </a:lnTo>
                  <a:lnTo>
                    <a:pt x="294" y="768"/>
                  </a:lnTo>
                  <a:lnTo>
                    <a:pt x="312" y="894"/>
                  </a:lnTo>
                  <a:lnTo>
                    <a:pt x="324" y="1020"/>
                  </a:lnTo>
                  <a:lnTo>
                    <a:pt x="336" y="1152"/>
                  </a:lnTo>
                  <a:lnTo>
                    <a:pt x="348" y="1278"/>
                  </a:lnTo>
                  <a:lnTo>
                    <a:pt x="360" y="1398"/>
                  </a:lnTo>
                  <a:lnTo>
                    <a:pt x="372" y="1518"/>
                  </a:lnTo>
                  <a:lnTo>
                    <a:pt x="390" y="1626"/>
                  </a:lnTo>
                  <a:lnTo>
                    <a:pt x="402" y="1728"/>
                  </a:lnTo>
                  <a:lnTo>
                    <a:pt x="414" y="1812"/>
                  </a:lnTo>
                  <a:lnTo>
                    <a:pt x="426" y="1890"/>
                  </a:lnTo>
                  <a:lnTo>
                    <a:pt x="438" y="1950"/>
                  </a:lnTo>
                  <a:lnTo>
                    <a:pt x="450" y="1998"/>
                  </a:lnTo>
                  <a:lnTo>
                    <a:pt x="468" y="2028"/>
                  </a:lnTo>
                  <a:lnTo>
                    <a:pt x="480" y="2046"/>
                  </a:lnTo>
                  <a:lnTo>
                    <a:pt x="492" y="2046"/>
                  </a:lnTo>
                  <a:lnTo>
                    <a:pt x="504" y="2028"/>
                  </a:lnTo>
                  <a:lnTo>
                    <a:pt x="516" y="1998"/>
                  </a:lnTo>
                  <a:lnTo>
                    <a:pt x="528" y="1950"/>
                  </a:lnTo>
                  <a:lnTo>
                    <a:pt x="546" y="1890"/>
                  </a:lnTo>
                  <a:lnTo>
                    <a:pt x="558" y="1812"/>
                  </a:lnTo>
                  <a:lnTo>
                    <a:pt x="570" y="1728"/>
                  </a:lnTo>
                  <a:lnTo>
                    <a:pt x="582" y="1626"/>
                  </a:lnTo>
                  <a:lnTo>
                    <a:pt x="594" y="1518"/>
                  </a:lnTo>
                  <a:lnTo>
                    <a:pt x="606" y="1398"/>
                  </a:lnTo>
                  <a:lnTo>
                    <a:pt x="624" y="1278"/>
                  </a:lnTo>
                  <a:lnTo>
                    <a:pt x="636" y="1152"/>
                  </a:lnTo>
                  <a:lnTo>
                    <a:pt x="648" y="1026"/>
                  </a:lnTo>
                  <a:lnTo>
                    <a:pt x="660" y="894"/>
                  </a:lnTo>
                  <a:lnTo>
                    <a:pt x="672" y="768"/>
                  </a:lnTo>
                  <a:lnTo>
                    <a:pt x="690" y="648"/>
                  </a:lnTo>
                  <a:lnTo>
                    <a:pt x="702" y="528"/>
                  </a:lnTo>
                  <a:lnTo>
                    <a:pt x="714" y="420"/>
                  </a:lnTo>
                  <a:lnTo>
                    <a:pt x="726" y="318"/>
                  </a:lnTo>
                  <a:lnTo>
                    <a:pt x="738" y="234"/>
                  </a:lnTo>
                  <a:lnTo>
                    <a:pt x="750" y="156"/>
                  </a:lnTo>
                  <a:lnTo>
                    <a:pt x="768" y="96"/>
                  </a:lnTo>
                  <a:lnTo>
                    <a:pt x="780" y="48"/>
                  </a:lnTo>
                  <a:lnTo>
                    <a:pt x="792" y="18"/>
                  </a:lnTo>
                  <a:lnTo>
                    <a:pt x="804" y="0"/>
                  </a:lnTo>
                  <a:lnTo>
                    <a:pt x="816" y="0"/>
                  </a:lnTo>
                  <a:lnTo>
                    <a:pt x="828" y="18"/>
                  </a:lnTo>
                  <a:lnTo>
                    <a:pt x="846" y="48"/>
                  </a:lnTo>
                  <a:lnTo>
                    <a:pt x="858" y="96"/>
                  </a:lnTo>
                  <a:lnTo>
                    <a:pt x="870" y="156"/>
                  </a:lnTo>
                  <a:lnTo>
                    <a:pt x="882" y="234"/>
                  </a:lnTo>
                  <a:lnTo>
                    <a:pt x="894" y="318"/>
                  </a:lnTo>
                  <a:lnTo>
                    <a:pt x="906" y="420"/>
                  </a:lnTo>
                  <a:lnTo>
                    <a:pt x="924" y="528"/>
                  </a:lnTo>
                  <a:lnTo>
                    <a:pt x="936" y="648"/>
                  </a:lnTo>
                  <a:lnTo>
                    <a:pt x="948" y="768"/>
                  </a:lnTo>
                  <a:lnTo>
                    <a:pt x="960" y="894"/>
                  </a:lnTo>
                  <a:lnTo>
                    <a:pt x="972" y="1020"/>
                  </a:lnTo>
                  <a:lnTo>
                    <a:pt x="984" y="1152"/>
                  </a:lnTo>
                  <a:lnTo>
                    <a:pt x="1002" y="1278"/>
                  </a:lnTo>
                  <a:lnTo>
                    <a:pt x="1014" y="1398"/>
                  </a:lnTo>
                  <a:lnTo>
                    <a:pt x="1026" y="1518"/>
                  </a:lnTo>
                  <a:lnTo>
                    <a:pt x="1038" y="1626"/>
                  </a:lnTo>
                  <a:lnTo>
                    <a:pt x="1050" y="1728"/>
                  </a:lnTo>
                  <a:lnTo>
                    <a:pt x="1062" y="1812"/>
                  </a:lnTo>
                  <a:lnTo>
                    <a:pt x="1080" y="1890"/>
                  </a:lnTo>
                  <a:lnTo>
                    <a:pt x="1092" y="1950"/>
                  </a:lnTo>
                  <a:lnTo>
                    <a:pt x="1104" y="1998"/>
                  </a:lnTo>
                  <a:lnTo>
                    <a:pt x="1116" y="2028"/>
                  </a:lnTo>
                  <a:lnTo>
                    <a:pt x="1128" y="2046"/>
                  </a:lnTo>
                  <a:lnTo>
                    <a:pt x="1140" y="2046"/>
                  </a:lnTo>
                  <a:lnTo>
                    <a:pt x="1158" y="2028"/>
                  </a:lnTo>
                  <a:lnTo>
                    <a:pt x="1170" y="1998"/>
                  </a:lnTo>
                  <a:lnTo>
                    <a:pt x="1182" y="1950"/>
                  </a:lnTo>
                  <a:lnTo>
                    <a:pt x="1194" y="1890"/>
                  </a:lnTo>
                  <a:lnTo>
                    <a:pt x="1206" y="1812"/>
                  </a:lnTo>
                  <a:lnTo>
                    <a:pt x="1218" y="1728"/>
                  </a:lnTo>
                  <a:lnTo>
                    <a:pt x="1236" y="1626"/>
                  </a:lnTo>
                  <a:lnTo>
                    <a:pt x="1248" y="1518"/>
                  </a:lnTo>
                  <a:lnTo>
                    <a:pt x="1260" y="1398"/>
                  </a:lnTo>
                  <a:lnTo>
                    <a:pt x="1272" y="1278"/>
                  </a:lnTo>
                  <a:lnTo>
                    <a:pt x="1284" y="1152"/>
                  </a:lnTo>
                  <a:lnTo>
                    <a:pt x="1302" y="1026"/>
                  </a:lnTo>
                  <a:lnTo>
                    <a:pt x="1314" y="894"/>
                  </a:lnTo>
                  <a:lnTo>
                    <a:pt x="1326" y="768"/>
                  </a:lnTo>
                  <a:lnTo>
                    <a:pt x="1338" y="648"/>
                  </a:lnTo>
                  <a:lnTo>
                    <a:pt x="1350" y="528"/>
                  </a:lnTo>
                  <a:lnTo>
                    <a:pt x="1362" y="420"/>
                  </a:lnTo>
                  <a:lnTo>
                    <a:pt x="1380" y="318"/>
                  </a:lnTo>
                  <a:lnTo>
                    <a:pt x="1392" y="234"/>
                  </a:lnTo>
                  <a:lnTo>
                    <a:pt x="1404" y="156"/>
                  </a:lnTo>
                  <a:lnTo>
                    <a:pt x="1416" y="96"/>
                  </a:lnTo>
                  <a:lnTo>
                    <a:pt x="1428" y="48"/>
                  </a:lnTo>
                  <a:lnTo>
                    <a:pt x="1440" y="18"/>
                  </a:lnTo>
                  <a:lnTo>
                    <a:pt x="1458" y="0"/>
                  </a:lnTo>
                  <a:lnTo>
                    <a:pt x="1470" y="0"/>
                  </a:lnTo>
                  <a:lnTo>
                    <a:pt x="1482" y="18"/>
                  </a:lnTo>
                  <a:lnTo>
                    <a:pt x="1494" y="48"/>
                  </a:lnTo>
                  <a:lnTo>
                    <a:pt x="1506" y="96"/>
                  </a:lnTo>
                  <a:lnTo>
                    <a:pt x="1518" y="156"/>
                  </a:lnTo>
                  <a:lnTo>
                    <a:pt x="1536" y="234"/>
                  </a:lnTo>
                  <a:lnTo>
                    <a:pt x="1548" y="318"/>
                  </a:lnTo>
                  <a:lnTo>
                    <a:pt x="1560" y="420"/>
                  </a:lnTo>
                  <a:lnTo>
                    <a:pt x="1572" y="528"/>
                  </a:lnTo>
                  <a:lnTo>
                    <a:pt x="1584" y="648"/>
                  </a:lnTo>
                  <a:lnTo>
                    <a:pt x="1596" y="768"/>
                  </a:lnTo>
                  <a:lnTo>
                    <a:pt x="1614" y="894"/>
                  </a:lnTo>
                  <a:lnTo>
                    <a:pt x="1626" y="1020"/>
                  </a:lnTo>
                  <a:lnTo>
                    <a:pt x="1638" y="1152"/>
                  </a:lnTo>
                  <a:lnTo>
                    <a:pt x="1650" y="1278"/>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1" name="Freeform 982"/>
            <p:cNvSpPr>
              <a:spLocks/>
            </p:cNvSpPr>
            <p:nvPr/>
          </p:nvSpPr>
          <p:spPr bwMode="auto">
            <a:xfrm>
              <a:off x="5219700" y="1736725"/>
              <a:ext cx="1514475" cy="3248025"/>
            </a:xfrm>
            <a:custGeom>
              <a:avLst/>
              <a:gdLst>
                <a:gd name="T0" fmla="*/ 2147483647 w 954"/>
                <a:gd name="T1" fmla="*/ 2147483647 h 2046"/>
                <a:gd name="T2" fmla="*/ 2147483647 w 954"/>
                <a:gd name="T3" fmla="*/ 2147483647 h 2046"/>
                <a:gd name="T4" fmla="*/ 2147483647 w 954"/>
                <a:gd name="T5" fmla="*/ 2147483647 h 2046"/>
                <a:gd name="T6" fmla="*/ 2147483647 w 954"/>
                <a:gd name="T7" fmla="*/ 2147483647 h 2046"/>
                <a:gd name="T8" fmla="*/ 2147483647 w 954"/>
                <a:gd name="T9" fmla="*/ 2147483647 h 2046"/>
                <a:gd name="T10" fmla="*/ 2147483647 w 954"/>
                <a:gd name="T11" fmla="*/ 2147483647 h 2046"/>
                <a:gd name="T12" fmla="*/ 2147483647 w 954"/>
                <a:gd name="T13" fmla="*/ 2147483647 h 2046"/>
                <a:gd name="T14" fmla="*/ 2147483647 w 954"/>
                <a:gd name="T15" fmla="*/ 2147483647 h 2046"/>
                <a:gd name="T16" fmla="*/ 2147483647 w 954"/>
                <a:gd name="T17" fmla="*/ 2147483647 h 2046"/>
                <a:gd name="T18" fmla="*/ 2147483647 w 954"/>
                <a:gd name="T19" fmla="*/ 2147483647 h 2046"/>
                <a:gd name="T20" fmla="*/ 2147483647 w 954"/>
                <a:gd name="T21" fmla="*/ 2147483647 h 2046"/>
                <a:gd name="T22" fmla="*/ 2147483647 w 954"/>
                <a:gd name="T23" fmla="*/ 2147483647 h 2046"/>
                <a:gd name="T24" fmla="*/ 2147483647 w 954"/>
                <a:gd name="T25" fmla="*/ 2147483647 h 2046"/>
                <a:gd name="T26" fmla="*/ 2147483647 w 954"/>
                <a:gd name="T27" fmla="*/ 2147483647 h 2046"/>
                <a:gd name="T28" fmla="*/ 2147483647 w 954"/>
                <a:gd name="T29" fmla="*/ 2147483647 h 2046"/>
                <a:gd name="T30" fmla="*/ 2147483647 w 954"/>
                <a:gd name="T31" fmla="*/ 2147483647 h 2046"/>
                <a:gd name="T32" fmla="*/ 2147483647 w 954"/>
                <a:gd name="T33" fmla="*/ 2147483647 h 2046"/>
                <a:gd name="T34" fmla="*/ 2147483647 w 954"/>
                <a:gd name="T35" fmla="*/ 0 h 2046"/>
                <a:gd name="T36" fmla="*/ 2147483647 w 954"/>
                <a:gd name="T37" fmla="*/ 2147483647 h 2046"/>
                <a:gd name="T38" fmla="*/ 2147483647 w 954"/>
                <a:gd name="T39" fmla="*/ 2147483647 h 2046"/>
                <a:gd name="T40" fmla="*/ 2147483647 w 954"/>
                <a:gd name="T41" fmla="*/ 2147483647 h 2046"/>
                <a:gd name="T42" fmla="*/ 2147483647 w 954"/>
                <a:gd name="T43" fmla="*/ 2147483647 h 2046"/>
                <a:gd name="T44" fmla="*/ 2147483647 w 954"/>
                <a:gd name="T45" fmla="*/ 2147483647 h 2046"/>
                <a:gd name="T46" fmla="*/ 2147483647 w 954"/>
                <a:gd name="T47" fmla="*/ 2147483647 h 2046"/>
                <a:gd name="T48" fmla="*/ 2147483647 w 954"/>
                <a:gd name="T49" fmla="*/ 2147483647 h 2046"/>
                <a:gd name="T50" fmla="*/ 2147483647 w 954"/>
                <a:gd name="T51" fmla="*/ 2147483647 h 2046"/>
                <a:gd name="T52" fmla="*/ 2147483647 w 954"/>
                <a:gd name="T53" fmla="*/ 2147483647 h 2046"/>
                <a:gd name="T54" fmla="*/ 2147483647 w 954"/>
                <a:gd name="T55" fmla="*/ 2147483647 h 2046"/>
                <a:gd name="T56" fmla="*/ 2147483647 w 954"/>
                <a:gd name="T57" fmla="*/ 2147483647 h 2046"/>
                <a:gd name="T58" fmla="*/ 2147483647 w 954"/>
                <a:gd name="T59" fmla="*/ 2147483647 h 2046"/>
                <a:gd name="T60" fmla="*/ 2147483647 w 954"/>
                <a:gd name="T61" fmla="*/ 2147483647 h 2046"/>
                <a:gd name="T62" fmla="*/ 2147483647 w 954"/>
                <a:gd name="T63" fmla="*/ 2147483647 h 2046"/>
                <a:gd name="T64" fmla="*/ 2147483647 w 954"/>
                <a:gd name="T65" fmla="*/ 2147483647 h 2046"/>
                <a:gd name="T66" fmla="*/ 2147483647 w 954"/>
                <a:gd name="T67" fmla="*/ 2147483647 h 2046"/>
                <a:gd name="T68" fmla="*/ 2147483647 w 954"/>
                <a:gd name="T69" fmla="*/ 2147483647 h 2046"/>
                <a:gd name="T70" fmla="*/ 2147483647 w 954"/>
                <a:gd name="T71" fmla="*/ 2147483647 h 2046"/>
                <a:gd name="T72" fmla="*/ 2147483647 w 954"/>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2046"/>
                <a:gd name="T113" fmla="*/ 954 w 954"/>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2046">
                  <a:moveTo>
                    <a:pt x="0" y="1278"/>
                  </a:moveTo>
                  <a:lnTo>
                    <a:pt x="12" y="1398"/>
                  </a:lnTo>
                  <a:lnTo>
                    <a:pt x="24" y="1518"/>
                  </a:lnTo>
                  <a:lnTo>
                    <a:pt x="42" y="1626"/>
                  </a:lnTo>
                  <a:lnTo>
                    <a:pt x="54" y="1728"/>
                  </a:lnTo>
                  <a:lnTo>
                    <a:pt x="66" y="1812"/>
                  </a:lnTo>
                  <a:lnTo>
                    <a:pt x="78" y="1890"/>
                  </a:lnTo>
                  <a:lnTo>
                    <a:pt x="90" y="1950"/>
                  </a:lnTo>
                  <a:lnTo>
                    <a:pt x="102" y="1998"/>
                  </a:lnTo>
                  <a:lnTo>
                    <a:pt x="120" y="2028"/>
                  </a:lnTo>
                  <a:lnTo>
                    <a:pt x="132" y="2046"/>
                  </a:lnTo>
                  <a:lnTo>
                    <a:pt x="144" y="2046"/>
                  </a:lnTo>
                  <a:lnTo>
                    <a:pt x="156" y="2028"/>
                  </a:lnTo>
                  <a:lnTo>
                    <a:pt x="168" y="1998"/>
                  </a:lnTo>
                  <a:lnTo>
                    <a:pt x="180" y="1950"/>
                  </a:lnTo>
                  <a:lnTo>
                    <a:pt x="198" y="1890"/>
                  </a:lnTo>
                  <a:lnTo>
                    <a:pt x="210" y="1812"/>
                  </a:lnTo>
                  <a:lnTo>
                    <a:pt x="222" y="1728"/>
                  </a:lnTo>
                  <a:lnTo>
                    <a:pt x="234" y="1626"/>
                  </a:lnTo>
                  <a:lnTo>
                    <a:pt x="246" y="1518"/>
                  </a:lnTo>
                  <a:lnTo>
                    <a:pt x="258" y="1398"/>
                  </a:lnTo>
                  <a:lnTo>
                    <a:pt x="276" y="1278"/>
                  </a:lnTo>
                  <a:lnTo>
                    <a:pt x="288" y="1152"/>
                  </a:lnTo>
                  <a:lnTo>
                    <a:pt x="300" y="1026"/>
                  </a:lnTo>
                  <a:lnTo>
                    <a:pt x="312" y="894"/>
                  </a:lnTo>
                  <a:lnTo>
                    <a:pt x="324" y="768"/>
                  </a:lnTo>
                  <a:lnTo>
                    <a:pt x="342" y="648"/>
                  </a:lnTo>
                  <a:lnTo>
                    <a:pt x="354" y="528"/>
                  </a:lnTo>
                  <a:lnTo>
                    <a:pt x="366" y="420"/>
                  </a:lnTo>
                  <a:lnTo>
                    <a:pt x="378" y="318"/>
                  </a:lnTo>
                  <a:lnTo>
                    <a:pt x="390" y="234"/>
                  </a:lnTo>
                  <a:lnTo>
                    <a:pt x="402" y="156"/>
                  </a:lnTo>
                  <a:lnTo>
                    <a:pt x="420" y="96"/>
                  </a:lnTo>
                  <a:lnTo>
                    <a:pt x="432" y="48"/>
                  </a:lnTo>
                  <a:lnTo>
                    <a:pt x="444" y="18"/>
                  </a:lnTo>
                  <a:lnTo>
                    <a:pt x="456" y="0"/>
                  </a:lnTo>
                  <a:lnTo>
                    <a:pt x="468" y="0"/>
                  </a:lnTo>
                  <a:lnTo>
                    <a:pt x="480" y="18"/>
                  </a:lnTo>
                  <a:lnTo>
                    <a:pt x="498" y="48"/>
                  </a:lnTo>
                  <a:lnTo>
                    <a:pt x="510" y="96"/>
                  </a:lnTo>
                  <a:lnTo>
                    <a:pt x="522" y="156"/>
                  </a:lnTo>
                  <a:lnTo>
                    <a:pt x="534" y="234"/>
                  </a:lnTo>
                  <a:lnTo>
                    <a:pt x="546" y="318"/>
                  </a:lnTo>
                  <a:lnTo>
                    <a:pt x="558" y="420"/>
                  </a:lnTo>
                  <a:lnTo>
                    <a:pt x="576" y="528"/>
                  </a:lnTo>
                  <a:lnTo>
                    <a:pt x="588" y="648"/>
                  </a:lnTo>
                  <a:lnTo>
                    <a:pt x="600" y="768"/>
                  </a:lnTo>
                  <a:lnTo>
                    <a:pt x="612" y="894"/>
                  </a:lnTo>
                  <a:lnTo>
                    <a:pt x="624" y="1020"/>
                  </a:lnTo>
                  <a:lnTo>
                    <a:pt x="636" y="1152"/>
                  </a:lnTo>
                  <a:lnTo>
                    <a:pt x="654" y="1278"/>
                  </a:lnTo>
                  <a:lnTo>
                    <a:pt x="666" y="1398"/>
                  </a:lnTo>
                  <a:lnTo>
                    <a:pt x="678" y="1518"/>
                  </a:lnTo>
                  <a:lnTo>
                    <a:pt x="690" y="1626"/>
                  </a:lnTo>
                  <a:lnTo>
                    <a:pt x="702" y="1728"/>
                  </a:lnTo>
                  <a:lnTo>
                    <a:pt x="714" y="1812"/>
                  </a:lnTo>
                  <a:lnTo>
                    <a:pt x="732" y="1890"/>
                  </a:lnTo>
                  <a:lnTo>
                    <a:pt x="744" y="1950"/>
                  </a:lnTo>
                  <a:lnTo>
                    <a:pt x="756" y="1998"/>
                  </a:lnTo>
                  <a:lnTo>
                    <a:pt x="768" y="2028"/>
                  </a:lnTo>
                  <a:lnTo>
                    <a:pt x="780" y="2046"/>
                  </a:lnTo>
                  <a:lnTo>
                    <a:pt x="792" y="2046"/>
                  </a:lnTo>
                  <a:lnTo>
                    <a:pt x="810" y="2028"/>
                  </a:lnTo>
                  <a:lnTo>
                    <a:pt x="822" y="1998"/>
                  </a:lnTo>
                  <a:lnTo>
                    <a:pt x="834" y="1950"/>
                  </a:lnTo>
                  <a:lnTo>
                    <a:pt x="846" y="1890"/>
                  </a:lnTo>
                  <a:lnTo>
                    <a:pt x="858" y="1812"/>
                  </a:lnTo>
                  <a:lnTo>
                    <a:pt x="870" y="1728"/>
                  </a:lnTo>
                  <a:lnTo>
                    <a:pt x="888" y="1626"/>
                  </a:lnTo>
                  <a:lnTo>
                    <a:pt x="900" y="1518"/>
                  </a:lnTo>
                  <a:lnTo>
                    <a:pt x="912" y="1398"/>
                  </a:lnTo>
                  <a:lnTo>
                    <a:pt x="924" y="1278"/>
                  </a:lnTo>
                  <a:lnTo>
                    <a:pt x="936" y="1152"/>
                  </a:lnTo>
                  <a:lnTo>
                    <a:pt x="954" y="102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277" name="Group 44"/>
          <p:cNvGrpSpPr>
            <a:grpSpLocks/>
          </p:cNvGrpSpPr>
          <p:nvPr/>
        </p:nvGrpSpPr>
        <p:grpSpPr bwMode="auto">
          <a:xfrm>
            <a:off x="1496485" y="5130800"/>
            <a:ext cx="8858249" cy="1270000"/>
            <a:chOff x="2600325" y="1927225"/>
            <a:chExt cx="4133850" cy="2867025"/>
          </a:xfrm>
        </p:grpSpPr>
        <p:sp>
          <p:nvSpPr>
            <p:cNvPr id="11288" name="Freeform 1059"/>
            <p:cNvSpPr>
              <a:spLocks/>
            </p:cNvSpPr>
            <p:nvPr/>
          </p:nvSpPr>
          <p:spPr bwMode="auto">
            <a:xfrm>
              <a:off x="2600325" y="1927225"/>
              <a:ext cx="2619375" cy="2867025"/>
            </a:xfrm>
            <a:custGeom>
              <a:avLst/>
              <a:gdLst>
                <a:gd name="T0" fmla="*/ 2147483647 w 1650"/>
                <a:gd name="T1" fmla="*/ 2147483647 h 1806"/>
                <a:gd name="T2" fmla="*/ 2147483647 w 1650"/>
                <a:gd name="T3" fmla="*/ 2147483647 h 1806"/>
                <a:gd name="T4" fmla="*/ 2147483647 w 1650"/>
                <a:gd name="T5" fmla="*/ 2147483647 h 1806"/>
                <a:gd name="T6" fmla="*/ 2147483647 w 1650"/>
                <a:gd name="T7" fmla="*/ 2147483647 h 1806"/>
                <a:gd name="T8" fmla="*/ 2147483647 w 1650"/>
                <a:gd name="T9" fmla="*/ 2147483647 h 1806"/>
                <a:gd name="T10" fmla="*/ 2147483647 w 1650"/>
                <a:gd name="T11" fmla="*/ 2147483647 h 1806"/>
                <a:gd name="T12" fmla="*/ 2147483647 w 1650"/>
                <a:gd name="T13" fmla="*/ 2147483647 h 1806"/>
                <a:gd name="T14" fmla="*/ 2147483647 w 1650"/>
                <a:gd name="T15" fmla="*/ 2147483647 h 1806"/>
                <a:gd name="T16" fmla="*/ 2147483647 w 1650"/>
                <a:gd name="T17" fmla="*/ 2147483647 h 1806"/>
                <a:gd name="T18" fmla="*/ 2147483647 w 1650"/>
                <a:gd name="T19" fmla="*/ 2147483647 h 1806"/>
                <a:gd name="T20" fmla="*/ 2147483647 w 1650"/>
                <a:gd name="T21" fmla="*/ 2147483647 h 1806"/>
                <a:gd name="T22" fmla="*/ 2147483647 w 1650"/>
                <a:gd name="T23" fmla="*/ 2147483647 h 1806"/>
                <a:gd name="T24" fmla="*/ 2147483647 w 1650"/>
                <a:gd name="T25" fmla="*/ 2147483647 h 1806"/>
                <a:gd name="T26" fmla="*/ 2147483647 w 1650"/>
                <a:gd name="T27" fmla="*/ 2147483647 h 1806"/>
                <a:gd name="T28" fmla="*/ 2147483647 w 1650"/>
                <a:gd name="T29" fmla="*/ 2147483647 h 1806"/>
                <a:gd name="T30" fmla="*/ 2147483647 w 1650"/>
                <a:gd name="T31" fmla="*/ 2147483647 h 1806"/>
                <a:gd name="T32" fmla="*/ 2147483647 w 1650"/>
                <a:gd name="T33" fmla="*/ 2147483647 h 1806"/>
                <a:gd name="T34" fmla="*/ 2147483647 w 1650"/>
                <a:gd name="T35" fmla="*/ 2147483647 h 1806"/>
                <a:gd name="T36" fmla="*/ 2147483647 w 1650"/>
                <a:gd name="T37" fmla="*/ 2147483647 h 1806"/>
                <a:gd name="T38" fmla="*/ 2147483647 w 1650"/>
                <a:gd name="T39" fmla="*/ 2147483647 h 1806"/>
                <a:gd name="T40" fmla="*/ 2147483647 w 1650"/>
                <a:gd name="T41" fmla="*/ 2147483647 h 1806"/>
                <a:gd name="T42" fmla="*/ 2147483647 w 1650"/>
                <a:gd name="T43" fmla="*/ 2147483647 h 1806"/>
                <a:gd name="T44" fmla="*/ 2147483647 w 1650"/>
                <a:gd name="T45" fmla="*/ 2147483647 h 1806"/>
                <a:gd name="T46" fmla="*/ 2147483647 w 1650"/>
                <a:gd name="T47" fmla="*/ 2147483647 h 1806"/>
                <a:gd name="T48" fmla="*/ 2147483647 w 1650"/>
                <a:gd name="T49" fmla="*/ 2147483647 h 1806"/>
                <a:gd name="T50" fmla="*/ 2147483647 w 1650"/>
                <a:gd name="T51" fmla="*/ 2147483647 h 1806"/>
                <a:gd name="T52" fmla="*/ 2147483647 w 1650"/>
                <a:gd name="T53" fmla="*/ 2147483647 h 1806"/>
                <a:gd name="T54" fmla="*/ 2147483647 w 1650"/>
                <a:gd name="T55" fmla="*/ 2147483647 h 1806"/>
                <a:gd name="T56" fmla="*/ 2147483647 w 1650"/>
                <a:gd name="T57" fmla="*/ 2147483647 h 1806"/>
                <a:gd name="T58" fmla="*/ 2147483647 w 1650"/>
                <a:gd name="T59" fmla="*/ 2147483647 h 1806"/>
                <a:gd name="T60" fmla="*/ 2147483647 w 1650"/>
                <a:gd name="T61" fmla="*/ 2147483647 h 1806"/>
                <a:gd name="T62" fmla="*/ 2147483647 w 1650"/>
                <a:gd name="T63" fmla="*/ 2147483647 h 1806"/>
                <a:gd name="T64" fmla="*/ 2147483647 w 1650"/>
                <a:gd name="T65" fmla="*/ 2147483647 h 1806"/>
                <a:gd name="T66" fmla="*/ 2147483647 w 1650"/>
                <a:gd name="T67" fmla="*/ 2147483647 h 1806"/>
                <a:gd name="T68" fmla="*/ 2147483647 w 1650"/>
                <a:gd name="T69" fmla="*/ 2147483647 h 1806"/>
                <a:gd name="T70" fmla="*/ 2147483647 w 1650"/>
                <a:gd name="T71" fmla="*/ 2147483647 h 1806"/>
                <a:gd name="T72" fmla="*/ 2147483647 w 1650"/>
                <a:gd name="T73" fmla="*/ 2147483647 h 1806"/>
                <a:gd name="T74" fmla="*/ 2147483647 w 1650"/>
                <a:gd name="T75" fmla="*/ 2147483647 h 1806"/>
                <a:gd name="T76" fmla="*/ 2147483647 w 1650"/>
                <a:gd name="T77" fmla="*/ 2147483647 h 1806"/>
                <a:gd name="T78" fmla="*/ 2147483647 w 1650"/>
                <a:gd name="T79" fmla="*/ 2147483647 h 1806"/>
                <a:gd name="T80" fmla="*/ 2147483647 w 1650"/>
                <a:gd name="T81" fmla="*/ 2147483647 h 1806"/>
                <a:gd name="T82" fmla="*/ 2147483647 w 1650"/>
                <a:gd name="T83" fmla="*/ 2147483647 h 18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1806"/>
                <a:gd name="T128" fmla="*/ 1650 w 1650"/>
                <a:gd name="T129" fmla="*/ 1806 h 18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1806">
                  <a:moveTo>
                    <a:pt x="0" y="906"/>
                  </a:moveTo>
                  <a:lnTo>
                    <a:pt x="12" y="804"/>
                  </a:lnTo>
                  <a:lnTo>
                    <a:pt x="24" y="714"/>
                  </a:lnTo>
                  <a:lnTo>
                    <a:pt x="36" y="618"/>
                  </a:lnTo>
                  <a:lnTo>
                    <a:pt x="48" y="528"/>
                  </a:lnTo>
                  <a:lnTo>
                    <a:pt x="60" y="444"/>
                  </a:lnTo>
                  <a:lnTo>
                    <a:pt x="78" y="360"/>
                  </a:lnTo>
                  <a:lnTo>
                    <a:pt x="90" y="288"/>
                  </a:lnTo>
                  <a:lnTo>
                    <a:pt x="102" y="222"/>
                  </a:lnTo>
                  <a:lnTo>
                    <a:pt x="114" y="162"/>
                  </a:lnTo>
                  <a:lnTo>
                    <a:pt x="126" y="114"/>
                  </a:lnTo>
                  <a:lnTo>
                    <a:pt x="138" y="72"/>
                  </a:lnTo>
                  <a:lnTo>
                    <a:pt x="156" y="42"/>
                  </a:lnTo>
                  <a:lnTo>
                    <a:pt x="168" y="18"/>
                  </a:lnTo>
                  <a:lnTo>
                    <a:pt x="180" y="6"/>
                  </a:lnTo>
                  <a:lnTo>
                    <a:pt x="192" y="0"/>
                  </a:lnTo>
                  <a:lnTo>
                    <a:pt x="204" y="6"/>
                  </a:lnTo>
                  <a:lnTo>
                    <a:pt x="216" y="18"/>
                  </a:lnTo>
                  <a:lnTo>
                    <a:pt x="234" y="42"/>
                  </a:lnTo>
                  <a:lnTo>
                    <a:pt x="246" y="72"/>
                  </a:lnTo>
                  <a:lnTo>
                    <a:pt x="258" y="114"/>
                  </a:lnTo>
                  <a:lnTo>
                    <a:pt x="270" y="156"/>
                  </a:lnTo>
                  <a:lnTo>
                    <a:pt x="282" y="210"/>
                  </a:lnTo>
                  <a:lnTo>
                    <a:pt x="294" y="264"/>
                  </a:lnTo>
                  <a:lnTo>
                    <a:pt x="312" y="324"/>
                  </a:lnTo>
                  <a:lnTo>
                    <a:pt x="324" y="390"/>
                  </a:lnTo>
                  <a:lnTo>
                    <a:pt x="336" y="456"/>
                  </a:lnTo>
                  <a:lnTo>
                    <a:pt x="348" y="522"/>
                  </a:lnTo>
                  <a:lnTo>
                    <a:pt x="360" y="588"/>
                  </a:lnTo>
                  <a:lnTo>
                    <a:pt x="372" y="654"/>
                  </a:lnTo>
                  <a:lnTo>
                    <a:pt x="390" y="714"/>
                  </a:lnTo>
                  <a:lnTo>
                    <a:pt x="402" y="780"/>
                  </a:lnTo>
                  <a:lnTo>
                    <a:pt x="414" y="834"/>
                  </a:lnTo>
                  <a:lnTo>
                    <a:pt x="426" y="888"/>
                  </a:lnTo>
                  <a:lnTo>
                    <a:pt x="438" y="936"/>
                  </a:lnTo>
                  <a:lnTo>
                    <a:pt x="450" y="978"/>
                  </a:lnTo>
                  <a:lnTo>
                    <a:pt x="468" y="1014"/>
                  </a:lnTo>
                  <a:lnTo>
                    <a:pt x="480" y="1044"/>
                  </a:lnTo>
                  <a:lnTo>
                    <a:pt x="492" y="1062"/>
                  </a:lnTo>
                  <a:lnTo>
                    <a:pt x="504" y="1080"/>
                  </a:lnTo>
                  <a:lnTo>
                    <a:pt x="516" y="1092"/>
                  </a:lnTo>
                  <a:lnTo>
                    <a:pt x="528" y="1092"/>
                  </a:lnTo>
                  <a:lnTo>
                    <a:pt x="546" y="1092"/>
                  </a:lnTo>
                  <a:lnTo>
                    <a:pt x="558" y="1080"/>
                  </a:lnTo>
                  <a:lnTo>
                    <a:pt x="570" y="1068"/>
                  </a:lnTo>
                  <a:lnTo>
                    <a:pt x="582" y="1044"/>
                  </a:lnTo>
                  <a:lnTo>
                    <a:pt x="594" y="1020"/>
                  </a:lnTo>
                  <a:lnTo>
                    <a:pt x="606" y="996"/>
                  </a:lnTo>
                  <a:lnTo>
                    <a:pt x="624" y="966"/>
                  </a:lnTo>
                  <a:lnTo>
                    <a:pt x="636" y="936"/>
                  </a:lnTo>
                  <a:lnTo>
                    <a:pt x="648" y="906"/>
                  </a:lnTo>
                  <a:lnTo>
                    <a:pt x="660" y="870"/>
                  </a:lnTo>
                  <a:lnTo>
                    <a:pt x="672" y="840"/>
                  </a:lnTo>
                  <a:lnTo>
                    <a:pt x="690" y="810"/>
                  </a:lnTo>
                  <a:lnTo>
                    <a:pt x="702" y="786"/>
                  </a:lnTo>
                  <a:lnTo>
                    <a:pt x="714" y="762"/>
                  </a:lnTo>
                  <a:lnTo>
                    <a:pt x="726" y="738"/>
                  </a:lnTo>
                  <a:lnTo>
                    <a:pt x="738" y="726"/>
                  </a:lnTo>
                  <a:lnTo>
                    <a:pt x="750" y="714"/>
                  </a:lnTo>
                  <a:lnTo>
                    <a:pt x="768" y="714"/>
                  </a:lnTo>
                  <a:lnTo>
                    <a:pt x="780" y="714"/>
                  </a:lnTo>
                  <a:lnTo>
                    <a:pt x="792" y="726"/>
                  </a:lnTo>
                  <a:lnTo>
                    <a:pt x="804" y="744"/>
                  </a:lnTo>
                  <a:lnTo>
                    <a:pt x="816" y="762"/>
                  </a:lnTo>
                  <a:lnTo>
                    <a:pt x="828" y="792"/>
                  </a:lnTo>
                  <a:lnTo>
                    <a:pt x="846" y="828"/>
                  </a:lnTo>
                  <a:lnTo>
                    <a:pt x="858" y="870"/>
                  </a:lnTo>
                  <a:lnTo>
                    <a:pt x="870" y="918"/>
                  </a:lnTo>
                  <a:lnTo>
                    <a:pt x="882" y="972"/>
                  </a:lnTo>
                  <a:lnTo>
                    <a:pt x="894" y="1026"/>
                  </a:lnTo>
                  <a:lnTo>
                    <a:pt x="906" y="1092"/>
                  </a:lnTo>
                  <a:lnTo>
                    <a:pt x="924" y="1152"/>
                  </a:lnTo>
                  <a:lnTo>
                    <a:pt x="936" y="1218"/>
                  </a:lnTo>
                  <a:lnTo>
                    <a:pt x="948" y="1284"/>
                  </a:lnTo>
                  <a:lnTo>
                    <a:pt x="960" y="1350"/>
                  </a:lnTo>
                  <a:lnTo>
                    <a:pt x="972" y="1416"/>
                  </a:lnTo>
                  <a:lnTo>
                    <a:pt x="984" y="1482"/>
                  </a:lnTo>
                  <a:lnTo>
                    <a:pt x="1002" y="1542"/>
                  </a:lnTo>
                  <a:lnTo>
                    <a:pt x="1014" y="1596"/>
                  </a:lnTo>
                  <a:lnTo>
                    <a:pt x="1026" y="1650"/>
                  </a:lnTo>
                  <a:lnTo>
                    <a:pt x="1038" y="1692"/>
                  </a:lnTo>
                  <a:lnTo>
                    <a:pt x="1050" y="1734"/>
                  </a:lnTo>
                  <a:lnTo>
                    <a:pt x="1062" y="1764"/>
                  </a:lnTo>
                  <a:lnTo>
                    <a:pt x="1080" y="1788"/>
                  </a:lnTo>
                  <a:lnTo>
                    <a:pt x="1092" y="1800"/>
                  </a:lnTo>
                  <a:lnTo>
                    <a:pt x="1104" y="1806"/>
                  </a:lnTo>
                  <a:lnTo>
                    <a:pt x="1116" y="1800"/>
                  </a:lnTo>
                  <a:lnTo>
                    <a:pt x="1128" y="1788"/>
                  </a:lnTo>
                  <a:lnTo>
                    <a:pt x="1140" y="1764"/>
                  </a:lnTo>
                  <a:lnTo>
                    <a:pt x="1158" y="1734"/>
                  </a:lnTo>
                  <a:lnTo>
                    <a:pt x="1170" y="1692"/>
                  </a:lnTo>
                  <a:lnTo>
                    <a:pt x="1182" y="1644"/>
                  </a:lnTo>
                  <a:lnTo>
                    <a:pt x="1194" y="1584"/>
                  </a:lnTo>
                  <a:lnTo>
                    <a:pt x="1206" y="1518"/>
                  </a:lnTo>
                  <a:lnTo>
                    <a:pt x="1218" y="1446"/>
                  </a:lnTo>
                  <a:lnTo>
                    <a:pt x="1236" y="1362"/>
                  </a:lnTo>
                  <a:lnTo>
                    <a:pt x="1248" y="1278"/>
                  </a:lnTo>
                  <a:lnTo>
                    <a:pt x="1260" y="1188"/>
                  </a:lnTo>
                  <a:lnTo>
                    <a:pt x="1272" y="1092"/>
                  </a:lnTo>
                  <a:lnTo>
                    <a:pt x="1284" y="1002"/>
                  </a:lnTo>
                  <a:lnTo>
                    <a:pt x="1302" y="906"/>
                  </a:lnTo>
                  <a:lnTo>
                    <a:pt x="1314" y="804"/>
                  </a:lnTo>
                  <a:lnTo>
                    <a:pt x="1326" y="714"/>
                  </a:lnTo>
                  <a:lnTo>
                    <a:pt x="1338" y="618"/>
                  </a:lnTo>
                  <a:lnTo>
                    <a:pt x="1350" y="528"/>
                  </a:lnTo>
                  <a:lnTo>
                    <a:pt x="1362" y="444"/>
                  </a:lnTo>
                  <a:lnTo>
                    <a:pt x="1380" y="360"/>
                  </a:lnTo>
                  <a:lnTo>
                    <a:pt x="1392" y="288"/>
                  </a:lnTo>
                  <a:lnTo>
                    <a:pt x="1404" y="222"/>
                  </a:lnTo>
                  <a:lnTo>
                    <a:pt x="1416" y="162"/>
                  </a:lnTo>
                  <a:lnTo>
                    <a:pt x="1428" y="114"/>
                  </a:lnTo>
                  <a:lnTo>
                    <a:pt x="1440" y="72"/>
                  </a:lnTo>
                  <a:lnTo>
                    <a:pt x="1458" y="42"/>
                  </a:lnTo>
                  <a:lnTo>
                    <a:pt x="1470" y="18"/>
                  </a:lnTo>
                  <a:lnTo>
                    <a:pt x="1482" y="6"/>
                  </a:lnTo>
                  <a:lnTo>
                    <a:pt x="1494" y="0"/>
                  </a:lnTo>
                  <a:lnTo>
                    <a:pt x="1506" y="6"/>
                  </a:lnTo>
                  <a:lnTo>
                    <a:pt x="1518" y="18"/>
                  </a:lnTo>
                  <a:lnTo>
                    <a:pt x="1536" y="42"/>
                  </a:lnTo>
                  <a:lnTo>
                    <a:pt x="1548" y="72"/>
                  </a:lnTo>
                  <a:lnTo>
                    <a:pt x="1560" y="114"/>
                  </a:lnTo>
                  <a:lnTo>
                    <a:pt x="1572" y="156"/>
                  </a:lnTo>
                  <a:lnTo>
                    <a:pt x="1584" y="210"/>
                  </a:lnTo>
                  <a:lnTo>
                    <a:pt x="1596" y="264"/>
                  </a:lnTo>
                  <a:lnTo>
                    <a:pt x="1614" y="324"/>
                  </a:lnTo>
                  <a:lnTo>
                    <a:pt x="1626" y="390"/>
                  </a:lnTo>
                  <a:lnTo>
                    <a:pt x="1638" y="456"/>
                  </a:lnTo>
                  <a:lnTo>
                    <a:pt x="1650" y="5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9" name="Freeform 1060"/>
            <p:cNvSpPr>
              <a:spLocks/>
            </p:cNvSpPr>
            <p:nvPr/>
          </p:nvSpPr>
          <p:spPr bwMode="auto">
            <a:xfrm>
              <a:off x="5219700" y="2755899"/>
              <a:ext cx="1514475" cy="2038351"/>
            </a:xfrm>
            <a:custGeom>
              <a:avLst/>
              <a:gdLst>
                <a:gd name="T0" fmla="*/ 2147483647 w 954"/>
                <a:gd name="T1" fmla="*/ 2147483647 h 1284"/>
                <a:gd name="T2" fmla="*/ 2147483647 w 954"/>
                <a:gd name="T3" fmla="*/ 2147483647 h 1284"/>
                <a:gd name="T4" fmla="*/ 2147483647 w 954"/>
                <a:gd name="T5" fmla="*/ 2147483647 h 1284"/>
                <a:gd name="T6" fmla="*/ 2147483647 w 954"/>
                <a:gd name="T7" fmla="*/ 2147483647 h 1284"/>
                <a:gd name="T8" fmla="*/ 2147483647 w 954"/>
                <a:gd name="T9" fmla="*/ 2147483647 h 1284"/>
                <a:gd name="T10" fmla="*/ 2147483647 w 954"/>
                <a:gd name="T11" fmla="*/ 2147483647 h 1284"/>
                <a:gd name="T12" fmla="*/ 2147483647 w 954"/>
                <a:gd name="T13" fmla="*/ 2147483647 h 1284"/>
                <a:gd name="T14" fmla="*/ 2147483647 w 954"/>
                <a:gd name="T15" fmla="*/ 2147483647 h 1284"/>
                <a:gd name="T16" fmla="*/ 2147483647 w 954"/>
                <a:gd name="T17" fmla="*/ 2147483647 h 1284"/>
                <a:gd name="T18" fmla="*/ 2147483647 w 954"/>
                <a:gd name="T19" fmla="*/ 2147483647 h 1284"/>
                <a:gd name="T20" fmla="*/ 2147483647 w 954"/>
                <a:gd name="T21" fmla="*/ 2147483647 h 1284"/>
                <a:gd name="T22" fmla="*/ 2147483647 w 954"/>
                <a:gd name="T23" fmla="*/ 2147483647 h 1284"/>
                <a:gd name="T24" fmla="*/ 2147483647 w 954"/>
                <a:gd name="T25" fmla="*/ 2147483647 h 1284"/>
                <a:gd name="T26" fmla="*/ 2147483647 w 954"/>
                <a:gd name="T27" fmla="*/ 2147483647 h 1284"/>
                <a:gd name="T28" fmla="*/ 2147483647 w 954"/>
                <a:gd name="T29" fmla="*/ 2147483647 h 1284"/>
                <a:gd name="T30" fmla="*/ 2147483647 w 954"/>
                <a:gd name="T31" fmla="*/ 2147483647 h 1284"/>
                <a:gd name="T32" fmla="*/ 2147483647 w 954"/>
                <a:gd name="T33" fmla="*/ 2147483647 h 1284"/>
                <a:gd name="T34" fmla="*/ 2147483647 w 954"/>
                <a:gd name="T35" fmla="*/ 2147483647 h 1284"/>
                <a:gd name="T36" fmla="*/ 2147483647 w 954"/>
                <a:gd name="T37" fmla="*/ 2147483647 h 1284"/>
                <a:gd name="T38" fmla="*/ 2147483647 w 954"/>
                <a:gd name="T39" fmla="*/ 2147483647 h 1284"/>
                <a:gd name="T40" fmla="*/ 2147483647 w 954"/>
                <a:gd name="T41" fmla="*/ 2147483647 h 1284"/>
                <a:gd name="T42" fmla="*/ 2147483647 w 954"/>
                <a:gd name="T43" fmla="*/ 2147483647 h 1284"/>
                <a:gd name="T44" fmla="*/ 2147483647 w 954"/>
                <a:gd name="T45" fmla="*/ 2147483647 h 1284"/>
                <a:gd name="T46" fmla="*/ 2147483647 w 954"/>
                <a:gd name="T47" fmla="*/ 2147483647 h 1284"/>
                <a:gd name="T48" fmla="*/ 2147483647 w 954"/>
                <a:gd name="T49" fmla="*/ 2147483647 h 1284"/>
                <a:gd name="T50" fmla="*/ 2147483647 w 954"/>
                <a:gd name="T51" fmla="*/ 2147483647 h 1284"/>
                <a:gd name="T52" fmla="*/ 2147483647 w 954"/>
                <a:gd name="T53" fmla="*/ 2147483647 h 1284"/>
                <a:gd name="T54" fmla="*/ 2147483647 w 954"/>
                <a:gd name="T55" fmla="*/ 2147483647 h 1284"/>
                <a:gd name="T56" fmla="*/ 2147483647 w 954"/>
                <a:gd name="T57" fmla="*/ 2147483647 h 1284"/>
                <a:gd name="T58" fmla="*/ 2147483647 w 954"/>
                <a:gd name="T59" fmla="*/ 2147483647 h 1284"/>
                <a:gd name="T60" fmla="*/ 2147483647 w 954"/>
                <a:gd name="T61" fmla="*/ 2147483647 h 1284"/>
                <a:gd name="T62" fmla="*/ 2147483647 w 954"/>
                <a:gd name="T63" fmla="*/ 2147483647 h 1284"/>
                <a:gd name="T64" fmla="*/ 2147483647 w 954"/>
                <a:gd name="T65" fmla="*/ 2147483647 h 1284"/>
                <a:gd name="T66" fmla="*/ 2147483647 w 954"/>
                <a:gd name="T67" fmla="*/ 2147483647 h 1284"/>
                <a:gd name="T68" fmla="*/ 2147483647 w 954"/>
                <a:gd name="T69" fmla="*/ 2147483647 h 1284"/>
                <a:gd name="T70" fmla="*/ 2147483647 w 954"/>
                <a:gd name="T71" fmla="*/ 2147483647 h 1284"/>
                <a:gd name="T72" fmla="*/ 2147483647 w 954"/>
                <a:gd name="T73" fmla="*/ 2147483647 h 12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1284"/>
                <a:gd name="T113" fmla="*/ 954 w 954"/>
                <a:gd name="T114" fmla="*/ 1284 h 12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1284">
                  <a:moveTo>
                    <a:pt x="0" y="0"/>
                  </a:moveTo>
                  <a:lnTo>
                    <a:pt x="12" y="66"/>
                  </a:lnTo>
                  <a:lnTo>
                    <a:pt x="24" y="132"/>
                  </a:lnTo>
                  <a:lnTo>
                    <a:pt x="42" y="192"/>
                  </a:lnTo>
                  <a:lnTo>
                    <a:pt x="54" y="258"/>
                  </a:lnTo>
                  <a:lnTo>
                    <a:pt x="66" y="312"/>
                  </a:lnTo>
                  <a:lnTo>
                    <a:pt x="78" y="366"/>
                  </a:lnTo>
                  <a:lnTo>
                    <a:pt x="90" y="414"/>
                  </a:lnTo>
                  <a:lnTo>
                    <a:pt x="102" y="456"/>
                  </a:lnTo>
                  <a:lnTo>
                    <a:pt x="120" y="492"/>
                  </a:lnTo>
                  <a:lnTo>
                    <a:pt x="132" y="522"/>
                  </a:lnTo>
                  <a:lnTo>
                    <a:pt x="144" y="540"/>
                  </a:lnTo>
                  <a:lnTo>
                    <a:pt x="156" y="558"/>
                  </a:lnTo>
                  <a:lnTo>
                    <a:pt x="168" y="570"/>
                  </a:lnTo>
                  <a:lnTo>
                    <a:pt x="180" y="570"/>
                  </a:lnTo>
                  <a:lnTo>
                    <a:pt x="198" y="570"/>
                  </a:lnTo>
                  <a:lnTo>
                    <a:pt x="210" y="558"/>
                  </a:lnTo>
                  <a:lnTo>
                    <a:pt x="222" y="546"/>
                  </a:lnTo>
                  <a:lnTo>
                    <a:pt x="234" y="522"/>
                  </a:lnTo>
                  <a:lnTo>
                    <a:pt x="246" y="498"/>
                  </a:lnTo>
                  <a:lnTo>
                    <a:pt x="258" y="474"/>
                  </a:lnTo>
                  <a:lnTo>
                    <a:pt x="276" y="444"/>
                  </a:lnTo>
                  <a:lnTo>
                    <a:pt x="288" y="414"/>
                  </a:lnTo>
                  <a:lnTo>
                    <a:pt x="300" y="384"/>
                  </a:lnTo>
                  <a:lnTo>
                    <a:pt x="312" y="348"/>
                  </a:lnTo>
                  <a:lnTo>
                    <a:pt x="324" y="318"/>
                  </a:lnTo>
                  <a:lnTo>
                    <a:pt x="342" y="288"/>
                  </a:lnTo>
                  <a:lnTo>
                    <a:pt x="354" y="264"/>
                  </a:lnTo>
                  <a:lnTo>
                    <a:pt x="366" y="240"/>
                  </a:lnTo>
                  <a:lnTo>
                    <a:pt x="378" y="216"/>
                  </a:lnTo>
                  <a:lnTo>
                    <a:pt x="390" y="204"/>
                  </a:lnTo>
                  <a:lnTo>
                    <a:pt x="402" y="192"/>
                  </a:lnTo>
                  <a:lnTo>
                    <a:pt x="420" y="192"/>
                  </a:lnTo>
                  <a:lnTo>
                    <a:pt x="432" y="192"/>
                  </a:lnTo>
                  <a:lnTo>
                    <a:pt x="444" y="204"/>
                  </a:lnTo>
                  <a:lnTo>
                    <a:pt x="456" y="222"/>
                  </a:lnTo>
                  <a:lnTo>
                    <a:pt x="468" y="240"/>
                  </a:lnTo>
                  <a:lnTo>
                    <a:pt x="480" y="270"/>
                  </a:lnTo>
                  <a:lnTo>
                    <a:pt x="498" y="306"/>
                  </a:lnTo>
                  <a:lnTo>
                    <a:pt x="510" y="348"/>
                  </a:lnTo>
                  <a:lnTo>
                    <a:pt x="522" y="396"/>
                  </a:lnTo>
                  <a:lnTo>
                    <a:pt x="534" y="450"/>
                  </a:lnTo>
                  <a:lnTo>
                    <a:pt x="546" y="504"/>
                  </a:lnTo>
                  <a:lnTo>
                    <a:pt x="558" y="570"/>
                  </a:lnTo>
                  <a:lnTo>
                    <a:pt x="576" y="630"/>
                  </a:lnTo>
                  <a:lnTo>
                    <a:pt x="588" y="696"/>
                  </a:lnTo>
                  <a:lnTo>
                    <a:pt x="600" y="762"/>
                  </a:lnTo>
                  <a:lnTo>
                    <a:pt x="612" y="828"/>
                  </a:lnTo>
                  <a:lnTo>
                    <a:pt x="624" y="894"/>
                  </a:lnTo>
                  <a:lnTo>
                    <a:pt x="636" y="960"/>
                  </a:lnTo>
                  <a:lnTo>
                    <a:pt x="654" y="1020"/>
                  </a:lnTo>
                  <a:lnTo>
                    <a:pt x="666" y="1074"/>
                  </a:lnTo>
                  <a:lnTo>
                    <a:pt x="678" y="1128"/>
                  </a:lnTo>
                  <a:lnTo>
                    <a:pt x="690" y="1170"/>
                  </a:lnTo>
                  <a:lnTo>
                    <a:pt x="702" y="1212"/>
                  </a:lnTo>
                  <a:lnTo>
                    <a:pt x="714" y="1242"/>
                  </a:lnTo>
                  <a:lnTo>
                    <a:pt x="732" y="1266"/>
                  </a:lnTo>
                  <a:lnTo>
                    <a:pt x="744" y="1278"/>
                  </a:lnTo>
                  <a:lnTo>
                    <a:pt x="756" y="1284"/>
                  </a:lnTo>
                  <a:lnTo>
                    <a:pt x="768" y="1278"/>
                  </a:lnTo>
                  <a:lnTo>
                    <a:pt x="780" y="1266"/>
                  </a:lnTo>
                  <a:lnTo>
                    <a:pt x="792" y="1242"/>
                  </a:lnTo>
                  <a:lnTo>
                    <a:pt x="810" y="1212"/>
                  </a:lnTo>
                  <a:lnTo>
                    <a:pt x="822" y="1170"/>
                  </a:lnTo>
                  <a:lnTo>
                    <a:pt x="834" y="1122"/>
                  </a:lnTo>
                  <a:lnTo>
                    <a:pt x="846" y="1062"/>
                  </a:lnTo>
                  <a:lnTo>
                    <a:pt x="858" y="996"/>
                  </a:lnTo>
                  <a:lnTo>
                    <a:pt x="870" y="924"/>
                  </a:lnTo>
                  <a:lnTo>
                    <a:pt x="888" y="840"/>
                  </a:lnTo>
                  <a:lnTo>
                    <a:pt x="900" y="756"/>
                  </a:lnTo>
                  <a:lnTo>
                    <a:pt x="912" y="666"/>
                  </a:lnTo>
                  <a:lnTo>
                    <a:pt x="924" y="570"/>
                  </a:lnTo>
                  <a:lnTo>
                    <a:pt x="936" y="480"/>
                  </a:lnTo>
                  <a:lnTo>
                    <a:pt x="954" y="38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78" name="Title 1"/>
          <p:cNvSpPr>
            <a:spLocks noGrp="1"/>
          </p:cNvSpPr>
          <p:nvPr>
            <p:ph type="title"/>
          </p:nvPr>
        </p:nvSpPr>
        <p:spPr>
          <a:xfrm>
            <a:off x="838200" y="170573"/>
            <a:ext cx="10515600" cy="660400"/>
          </a:xfrm>
        </p:spPr>
        <p:txBody>
          <a:bodyPr>
            <a:normAutofit/>
          </a:bodyPr>
          <a:lstStyle/>
          <a:p>
            <a:r>
              <a:rPr lang="en-US" sz="3600" b="1" dirty="0" err="1">
                <a:solidFill>
                  <a:srgbClr val="0070C0"/>
                </a:solidFill>
                <a:latin typeface="Times New Roman" pitchFamily="18" charset="0"/>
                <a:cs typeface="Times New Roman" pitchFamily="18" charset="0"/>
              </a:rPr>
              <a:t>Intersymbol</a:t>
            </a:r>
            <a:r>
              <a:rPr lang="en-US" sz="3600" b="1" dirty="0">
                <a:solidFill>
                  <a:srgbClr val="0070C0"/>
                </a:solidFill>
                <a:latin typeface="Times New Roman" pitchFamily="18" charset="0"/>
                <a:cs typeface="Times New Roman" pitchFamily="18" charset="0"/>
              </a:rPr>
              <a:t> Interference in OFDM</a:t>
            </a:r>
          </a:p>
        </p:txBody>
      </p:sp>
      <p:cxnSp>
        <p:nvCxnSpPr>
          <p:cNvPr id="11279" name="Straight Arrow Connector 28"/>
          <p:cNvCxnSpPr>
            <a:cxnSpLocks noChangeShapeType="1"/>
          </p:cNvCxnSpPr>
          <p:nvPr/>
        </p:nvCxnSpPr>
        <p:spPr bwMode="auto">
          <a:xfrm rot="10800000">
            <a:off x="4694767" y="1377950"/>
            <a:ext cx="3439584" cy="1428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1280" name="TextBox 33"/>
          <p:cNvSpPr txBox="1">
            <a:spLocks noChangeArrowheads="1"/>
          </p:cNvSpPr>
          <p:nvPr/>
        </p:nvSpPr>
        <p:spPr bwMode="auto">
          <a:xfrm>
            <a:off x="6136218" y="1020764"/>
            <a:ext cx="36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T</a:t>
            </a:r>
            <a:r>
              <a:rPr lang="en-US" baseline="-25000"/>
              <a:t>s</a:t>
            </a:r>
            <a:endParaRPr lang="en-US"/>
          </a:p>
        </p:txBody>
      </p:sp>
      <p:graphicFrame>
        <p:nvGraphicFramePr>
          <p:cNvPr id="11266" name="Object 2"/>
          <p:cNvGraphicFramePr>
            <a:graphicFrameLocks noChangeAspect="1"/>
          </p:cNvGraphicFramePr>
          <p:nvPr/>
        </p:nvGraphicFramePr>
        <p:xfrm>
          <a:off x="421218" y="1649414"/>
          <a:ext cx="927100" cy="655637"/>
        </p:xfrm>
        <a:graphic>
          <a:graphicData uri="http://schemas.openxmlformats.org/presentationml/2006/ole">
            <mc:AlternateContent xmlns:mc="http://schemas.openxmlformats.org/markup-compatibility/2006">
              <mc:Choice xmlns:v="urn:schemas-microsoft-com:vml" Requires="v">
                <p:oleObj spid="_x0000_s3126" name="Equation" r:id="rId4" imgW="457200" imgH="431640" progId="Equation.DSMT4">
                  <p:embed/>
                </p:oleObj>
              </mc:Choice>
              <mc:Fallback>
                <p:oleObj name="Equation" r:id="rId4" imgW="457200" imgH="431640" progId="Equation.DSMT4">
                  <p:embed/>
                  <p:pic>
                    <p:nvPicPr>
                      <p:cNvPr id="1126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218" y="1649414"/>
                        <a:ext cx="927100" cy="655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3"/>
          <p:cNvGraphicFramePr>
            <a:graphicFrameLocks noChangeAspect="1"/>
          </p:cNvGraphicFramePr>
          <p:nvPr/>
        </p:nvGraphicFramePr>
        <p:xfrm>
          <a:off x="414867" y="3175000"/>
          <a:ext cx="977900" cy="655638"/>
        </p:xfrm>
        <a:graphic>
          <a:graphicData uri="http://schemas.openxmlformats.org/presentationml/2006/ole">
            <mc:AlternateContent xmlns:mc="http://schemas.openxmlformats.org/markup-compatibility/2006">
              <mc:Choice xmlns:v="urn:schemas-microsoft-com:vml" Requires="v">
                <p:oleObj spid="_x0000_s3127" name="Equation" r:id="rId6" imgW="482400" imgH="431640" progId="Equation.DSMT4">
                  <p:embed/>
                </p:oleObj>
              </mc:Choice>
              <mc:Fallback>
                <p:oleObj name="Equation" r:id="rId6" imgW="482400" imgH="431640" progId="Equation.DSMT4">
                  <p:embed/>
                  <p:pic>
                    <p:nvPicPr>
                      <p:cNvPr id="1126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867" y="3175000"/>
                        <a:ext cx="977900" cy="65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Slide Number Placeholder 3"/>
          <p:cNvSpPr>
            <a:spLocks noGrp="1"/>
          </p:cNvSpPr>
          <p:nvPr>
            <p:ph type="sldNum" sz="quarter" idx="10"/>
          </p:nvPr>
        </p:nvSpPr>
        <p:spPr/>
        <p:txBody>
          <a:bodyPr/>
          <a:lstStyle/>
          <a:p>
            <a:pPr>
              <a:defRPr/>
            </a:pPr>
            <a:fld id="{1EAE792D-4D42-4949-B7A2-6187995DFCED}" type="slidenum">
              <a:rPr lang="en-US" smtClean="0"/>
              <a:pPr>
                <a:defRPr/>
              </a:pPr>
              <a:t>46</a:t>
            </a:fld>
            <a:endParaRPr lang="en-US" dirty="0"/>
          </a:p>
        </p:txBody>
      </p:sp>
      <p:cxnSp>
        <p:nvCxnSpPr>
          <p:cNvPr id="11282" name="Straight Arrow Connector 35"/>
          <p:cNvCxnSpPr>
            <a:cxnSpLocks noChangeShapeType="1"/>
          </p:cNvCxnSpPr>
          <p:nvPr/>
        </p:nvCxnSpPr>
        <p:spPr bwMode="auto">
          <a:xfrm rot="10800000">
            <a:off x="8134351" y="1392238"/>
            <a:ext cx="3456516" cy="1270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1283" name="TextBox 36"/>
          <p:cNvSpPr txBox="1">
            <a:spLocks noChangeArrowheads="1"/>
          </p:cNvSpPr>
          <p:nvPr/>
        </p:nvSpPr>
        <p:spPr bwMode="auto">
          <a:xfrm>
            <a:off x="9406467" y="1017589"/>
            <a:ext cx="369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T</a:t>
            </a:r>
            <a:r>
              <a:rPr lang="en-US" baseline="-25000"/>
              <a:t>s</a:t>
            </a:r>
            <a:endParaRPr lang="en-US"/>
          </a:p>
        </p:txBody>
      </p:sp>
      <p:cxnSp>
        <p:nvCxnSpPr>
          <p:cNvPr id="11284" name="Straight Arrow Connector 28"/>
          <p:cNvCxnSpPr>
            <a:cxnSpLocks noChangeShapeType="1"/>
          </p:cNvCxnSpPr>
          <p:nvPr/>
        </p:nvCxnSpPr>
        <p:spPr bwMode="auto">
          <a:xfrm rot="10800000">
            <a:off x="1456267" y="4981575"/>
            <a:ext cx="4476751" cy="1428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1285" name="TextBox 33"/>
          <p:cNvSpPr txBox="1">
            <a:spLocks noChangeArrowheads="1"/>
          </p:cNvSpPr>
          <p:nvPr/>
        </p:nvSpPr>
        <p:spPr bwMode="auto">
          <a:xfrm>
            <a:off x="2694518" y="4627564"/>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11286" name="TextBox 35"/>
          <p:cNvSpPr txBox="1">
            <a:spLocks noChangeArrowheads="1"/>
          </p:cNvSpPr>
          <p:nvPr/>
        </p:nvSpPr>
        <p:spPr bwMode="auto">
          <a:xfrm>
            <a:off x="302685" y="5256213"/>
            <a:ext cx="1153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rgbClr val="FF0000"/>
                </a:solidFill>
              </a:rPr>
              <a:t>Tx Signal</a:t>
            </a:r>
          </a:p>
        </p:txBody>
      </p:sp>
      <p:sp>
        <p:nvSpPr>
          <p:cNvPr id="56" name="Content Placeholder 2"/>
          <p:cNvSpPr txBox="1">
            <a:spLocks/>
          </p:cNvSpPr>
          <p:nvPr/>
        </p:nvSpPr>
        <p:spPr bwMode="auto">
          <a:xfrm>
            <a:off x="448734" y="1025525"/>
            <a:ext cx="11307233" cy="488950"/>
          </a:xfrm>
          <a:prstGeom prst="rect">
            <a:avLst/>
          </a:prstGeom>
          <a:solidFill>
            <a:srgbClr val="FFCC66"/>
          </a:solidFill>
          <a:ln w="9525">
            <a:noFill/>
            <a:miter lim="800000"/>
            <a:headEnd/>
            <a:tailEnd/>
          </a:ln>
        </p:spPr>
        <p:txBody>
          <a:bodyPr/>
          <a:lstStyle/>
          <a:p>
            <a:pPr eaLnBrk="0" hangingPunct="0">
              <a:spcBef>
                <a:spcPct val="20000"/>
              </a:spcBef>
              <a:buClr>
                <a:schemeClr val="tx1"/>
              </a:buClr>
              <a:defRPr/>
            </a:pPr>
            <a:r>
              <a:rPr lang="en-US" sz="2000" kern="0" dirty="0">
                <a:latin typeface="+mn-lt"/>
                <a:cs typeface="+mn-cs"/>
              </a:rPr>
              <a:t>Assume </a:t>
            </a:r>
            <a:r>
              <a:rPr lang="en-US" sz="2000" b="1" i="1" kern="0" dirty="0">
                <a:latin typeface="+mn-lt"/>
                <a:cs typeface="+mn-cs"/>
              </a:rPr>
              <a:t>OFDM</a:t>
            </a:r>
            <a:r>
              <a:rPr lang="en-US" sz="2000" kern="0" dirty="0">
                <a:latin typeface="+mn-lt"/>
                <a:cs typeface="+mn-cs"/>
              </a:rPr>
              <a:t> over two subcarriers: f</a:t>
            </a:r>
            <a:r>
              <a:rPr lang="en-US" sz="2000" kern="0" baseline="-25000" dirty="0">
                <a:latin typeface="+mn-lt"/>
                <a:cs typeface="+mn-cs"/>
              </a:rPr>
              <a:t>1</a:t>
            </a:r>
            <a:r>
              <a:rPr lang="en-US" sz="2000" kern="0" dirty="0">
                <a:cs typeface="Arial" charset="0"/>
              </a:rPr>
              <a:t>=1/T</a:t>
            </a:r>
            <a:r>
              <a:rPr lang="en-US" sz="2000" kern="0" baseline="-25000" dirty="0">
                <a:cs typeface="Arial" charset="0"/>
              </a:rPr>
              <a:t>s</a:t>
            </a:r>
            <a:r>
              <a:rPr lang="en-US" sz="2000" kern="0" dirty="0">
                <a:cs typeface="Arial" charset="0"/>
              </a:rPr>
              <a:t>, f</a:t>
            </a:r>
            <a:r>
              <a:rPr lang="en-US" sz="2000" kern="0" baseline="-25000" dirty="0">
                <a:cs typeface="Arial" charset="0"/>
              </a:rPr>
              <a:t>2</a:t>
            </a:r>
            <a:r>
              <a:rPr lang="en-US" sz="2000" kern="0" dirty="0">
                <a:cs typeface="Arial" charset="0"/>
              </a:rPr>
              <a:t>=2/T</a:t>
            </a:r>
            <a:r>
              <a:rPr lang="en-US" sz="2000" kern="0" baseline="-25000" dirty="0">
                <a:cs typeface="Arial" charset="0"/>
              </a:rPr>
              <a:t>s</a:t>
            </a:r>
            <a:endParaRPr lang="en-US" sz="2000" kern="0" dirty="0">
              <a:latin typeface="+mn-lt"/>
              <a:cs typeface="+mn-cs"/>
            </a:endParaRPr>
          </a:p>
        </p:txBody>
      </p:sp>
    </p:spTree>
    <p:extLst>
      <p:ext uri="{BB962C8B-B14F-4D97-AF65-F5344CB8AC3E}">
        <p14:creationId xmlns:p14="http://schemas.microsoft.com/office/powerpoint/2010/main" val="445855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6"/>
          <p:cNvSpPr>
            <a:spLocks noChangeArrowheads="1"/>
          </p:cNvSpPr>
          <p:nvPr/>
        </p:nvSpPr>
        <p:spPr bwMode="auto">
          <a:xfrm>
            <a:off x="510118" y="2811464"/>
            <a:ext cx="10807700" cy="1023937"/>
          </a:xfrm>
          <a:prstGeom prst="rect">
            <a:avLst/>
          </a:prstGeom>
          <a:solidFill>
            <a:srgbClr val="FFCC66"/>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n-US"/>
          </a:p>
        </p:txBody>
      </p:sp>
      <p:sp>
        <p:nvSpPr>
          <p:cNvPr id="59" name="Rectangle 58"/>
          <p:cNvSpPr/>
          <p:nvPr/>
        </p:nvSpPr>
        <p:spPr bwMode="auto">
          <a:xfrm>
            <a:off x="8534400" y="2854326"/>
            <a:ext cx="2296584" cy="925513"/>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sp>
        <p:nvSpPr>
          <p:cNvPr id="37892" name="Title 1"/>
          <p:cNvSpPr>
            <a:spLocks noGrp="1"/>
          </p:cNvSpPr>
          <p:nvPr>
            <p:ph type="title"/>
          </p:nvPr>
        </p:nvSpPr>
        <p:spPr>
          <a:xfrm>
            <a:off x="838200" y="365126"/>
            <a:ext cx="10515600" cy="801102"/>
          </a:xfrm>
        </p:spPr>
        <p:txBody>
          <a:bodyPr>
            <a:normAutofit/>
          </a:bodyPr>
          <a:lstStyle/>
          <a:p>
            <a:r>
              <a:rPr lang="en-US" sz="3600" b="1" dirty="0" err="1">
                <a:solidFill>
                  <a:srgbClr val="0070C0"/>
                </a:solidFill>
                <a:latin typeface="Times New Roman" pitchFamily="18" charset="0"/>
                <a:cs typeface="Times New Roman" pitchFamily="18" charset="0"/>
              </a:rPr>
              <a:t>Intersymbol</a:t>
            </a:r>
            <a:r>
              <a:rPr lang="en-US" sz="3600" b="1" dirty="0">
                <a:solidFill>
                  <a:srgbClr val="0070C0"/>
                </a:solidFill>
                <a:latin typeface="Times New Roman" pitchFamily="18" charset="0"/>
                <a:cs typeface="Times New Roman" pitchFamily="18" charset="0"/>
              </a:rPr>
              <a:t> Interference in OFDM</a:t>
            </a:r>
          </a:p>
        </p:txBody>
      </p:sp>
      <p:sp>
        <p:nvSpPr>
          <p:cNvPr id="37893" name="TextBox 36"/>
          <p:cNvSpPr txBox="1">
            <a:spLocks noChangeArrowheads="1"/>
          </p:cNvSpPr>
          <p:nvPr/>
        </p:nvSpPr>
        <p:spPr bwMode="auto">
          <a:xfrm>
            <a:off x="582084" y="2903539"/>
            <a:ext cx="721148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Suppose multi-path channel with delay T</a:t>
            </a:r>
            <a:r>
              <a:rPr lang="en-US" b="1" baseline="-25000"/>
              <a:t>s</a:t>
            </a:r>
            <a:r>
              <a:rPr lang="en-US" b="1"/>
              <a:t>/8</a:t>
            </a:r>
          </a:p>
        </p:txBody>
      </p:sp>
      <p:cxnSp>
        <p:nvCxnSpPr>
          <p:cNvPr id="37894" name="Straight Connector 38"/>
          <p:cNvCxnSpPr>
            <a:cxnSpLocks noChangeShapeType="1"/>
          </p:cNvCxnSpPr>
          <p:nvPr/>
        </p:nvCxnSpPr>
        <p:spPr bwMode="auto">
          <a:xfrm rot="5400000">
            <a:off x="8934980" y="3181880"/>
            <a:ext cx="365125" cy="21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0" name="Slide Number Placeholder 3"/>
          <p:cNvSpPr>
            <a:spLocks noGrp="1"/>
          </p:cNvSpPr>
          <p:nvPr>
            <p:ph type="sldNum" sz="quarter" idx="10"/>
          </p:nvPr>
        </p:nvSpPr>
        <p:spPr/>
        <p:txBody>
          <a:bodyPr/>
          <a:lstStyle/>
          <a:p>
            <a:pPr>
              <a:defRPr/>
            </a:pPr>
            <a:fld id="{BBFBEA4E-63E5-4786-BB95-A0AF952945DD}" type="slidenum">
              <a:rPr lang="en-US" smtClean="0"/>
              <a:pPr>
                <a:defRPr/>
              </a:pPr>
              <a:t>47</a:t>
            </a:fld>
            <a:endParaRPr lang="en-US" dirty="0"/>
          </a:p>
        </p:txBody>
      </p:sp>
      <p:cxnSp>
        <p:nvCxnSpPr>
          <p:cNvPr id="37896" name="Straight Connector 45"/>
          <p:cNvCxnSpPr>
            <a:cxnSpLocks noChangeShapeType="1"/>
          </p:cNvCxnSpPr>
          <p:nvPr/>
        </p:nvCxnSpPr>
        <p:spPr bwMode="auto">
          <a:xfrm rot="5400000">
            <a:off x="10031414" y="3221568"/>
            <a:ext cx="365125" cy="21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897" name="Straight Arrow Connector 47"/>
          <p:cNvCxnSpPr>
            <a:cxnSpLocks noChangeShapeType="1"/>
          </p:cNvCxnSpPr>
          <p:nvPr/>
        </p:nvCxnSpPr>
        <p:spPr bwMode="auto">
          <a:xfrm>
            <a:off x="8602134" y="3389314"/>
            <a:ext cx="2182284"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898" name="TextBox 51"/>
          <p:cNvSpPr txBox="1">
            <a:spLocks noChangeArrowheads="1"/>
          </p:cNvSpPr>
          <p:nvPr/>
        </p:nvSpPr>
        <p:spPr bwMode="auto">
          <a:xfrm>
            <a:off x="8638117" y="2822576"/>
            <a:ext cx="349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a:t>
            </a:r>
            <a:r>
              <a:rPr lang="en-US" sz="1400" baseline="-25000"/>
              <a:t>0</a:t>
            </a:r>
            <a:endParaRPr lang="en-US" sz="1400"/>
          </a:p>
        </p:txBody>
      </p:sp>
      <p:sp>
        <p:nvSpPr>
          <p:cNvPr id="37899" name="TextBox 52"/>
          <p:cNvSpPr txBox="1">
            <a:spLocks noChangeArrowheads="1"/>
          </p:cNvSpPr>
          <p:nvPr/>
        </p:nvSpPr>
        <p:spPr bwMode="auto">
          <a:xfrm>
            <a:off x="10198100" y="2833689"/>
            <a:ext cx="349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a:t>
            </a:r>
            <a:r>
              <a:rPr lang="en-US" sz="1400" baseline="-25000"/>
              <a:t>1</a:t>
            </a:r>
            <a:endParaRPr lang="en-US" sz="1400"/>
          </a:p>
        </p:txBody>
      </p:sp>
      <p:cxnSp>
        <p:nvCxnSpPr>
          <p:cNvPr id="37900" name="Straight Arrow Connector 28"/>
          <p:cNvCxnSpPr>
            <a:cxnSpLocks noChangeShapeType="1"/>
          </p:cNvCxnSpPr>
          <p:nvPr/>
        </p:nvCxnSpPr>
        <p:spPr bwMode="auto">
          <a:xfrm rot="10800000">
            <a:off x="9095317" y="3459163"/>
            <a:ext cx="1219200" cy="1270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7901" name="TextBox 33"/>
          <p:cNvSpPr txBox="1">
            <a:spLocks noChangeArrowheads="1"/>
          </p:cNvSpPr>
          <p:nvPr/>
        </p:nvSpPr>
        <p:spPr bwMode="auto">
          <a:xfrm>
            <a:off x="9421284" y="34575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sp>
        <p:nvSpPr>
          <p:cNvPr id="66" name="TextBox 33"/>
          <p:cNvSpPr txBox="1">
            <a:spLocks noChangeArrowheads="1"/>
          </p:cNvSpPr>
          <p:nvPr/>
        </p:nvSpPr>
        <p:spPr bwMode="auto">
          <a:xfrm>
            <a:off x="5617634" y="3770314"/>
            <a:ext cx="231563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Inter-Symbol Interference (ISI)</a:t>
            </a:r>
          </a:p>
        </p:txBody>
      </p:sp>
      <p:sp>
        <p:nvSpPr>
          <p:cNvPr id="68" name="TextBox 67"/>
          <p:cNvSpPr txBox="1">
            <a:spLocks noChangeArrowheads="1"/>
          </p:cNvSpPr>
          <p:nvPr/>
        </p:nvSpPr>
        <p:spPr bwMode="auto">
          <a:xfrm>
            <a:off x="611718" y="5838826"/>
            <a:ext cx="10926233" cy="646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Inter-symbol interference (ISI) occurs when one OFDM symbol affects the next one due to the multi-path channel</a:t>
            </a:r>
            <a:r>
              <a:rPr lang="en-US" b="1"/>
              <a:t>  </a:t>
            </a:r>
          </a:p>
        </p:txBody>
      </p:sp>
      <p:sp>
        <p:nvSpPr>
          <p:cNvPr id="37904" name="Rectangle 20"/>
          <p:cNvSpPr>
            <a:spLocks noChangeArrowheads="1"/>
          </p:cNvSpPr>
          <p:nvPr/>
        </p:nvSpPr>
        <p:spPr bwMode="auto">
          <a:xfrm>
            <a:off x="5922433" y="1463675"/>
            <a:ext cx="4428067" cy="655638"/>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7905" name="Rectangle 23"/>
          <p:cNvSpPr>
            <a:spLocks noChangeArrowheads="1"/>
          </p:cNvSpPr>
          <p:nvPr/>
        </p:nvSpPr>
        <p:spPr bwMode="auto">
          <a:xfrm>
            <a:off x="1460501" y="1463675"/>
            <a:ext cx="4442884"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grpSp>
        <p:nvGrpSpPr>
          <p:cNvPr id="37906" name="Group 44"/>
          <p:cNvGrpSpPr>
            <a:grpSpLocks/>
          </p:cNvGrpSpPr>
          <p:nvPr/>
        </p:nvGrpSpPr>
        <p:grpSpPr bwMode="auto">
          <a:xfrm>
            <a:off x="1496485" y="1487488"/>
            <a:ext cx="8858249" cy="1270000"/>
            <a:chOff x="2600325" y="1927225"/>
            <a:chExt cx="4133850" cy="2867025"/>
          </a:xfrm>
        </p:grpSpPr>
        <p:sp>
          <p:nvSpPr>
            <p:cNvPr id="37921" name="Freeform 1059"/>
            <p:cNvSpPr>
              <a:spLocks/>
            </p:cNvSpPr>
            <p:nvPr/>
          </p:nvSpPr>
          <p:spPr bwMode="auto">
            <a:xfrm>
              <a:off x="2600325" y="1927225"/>
              <a:ext cx="2619375" cy="2867025"/>
            </a:xfrm>
            <a:custGeom>
              <a:avLst/>
              <a:gdLst>
                <a:gd name="T0" fmla="*/ 2147483647 w 1650"/>
                <a:gd name="T1" fmla="*/ 2147483647 h 1806"/>
                <a:gd name="T2" fmla="*/ 2147483647 w 1650"/>
                <a:gd name="T3" fmla="*/ 2147483647 h 1806"/>
                <a:gd name="T4" fmla="*/ 2147483647 w 1650"/>
                <a:gd name="T5" fmla="*/ 2147483647 h 1806"/>
                <a:gd name="T6" fmla="*/ 2147483647 w 1650"/>
                <a:gd name="T7" fmla="*/ 2147483647 h 1806"/>
                <a:gd name="T8" fmla="*/ 2147483647 w 1650"/>
                <a:gd name="T9" fmla="*/ 2147483647 h 1806"/>
                <a:gd name="T10" fmla="*/ 2147483647 w 1650"/>
                <a:gd name="T11" fmla="*/ 2147483647 h 1806"/>
                <a:gd name="T12" fmla="*/ 2147483647 w 1650"/>
                <a:gd name="T13" fmla="*/ 2147483647 h 1806"/>
                <a:gd name="T14" fmla="*/ 2147483647 w 1650"/>
                <a:gd name="T15" fmla="*/ 2147483647 h 1806"/>
                <a:gd name="T16" fmla="*/ 2147483647 w 1650"/>
                <a:gd name="T17" fmla="*/ 2147483647 h 1806"/>
                <a:gd name="T18" fmla="*/ 2147483647 w 1650"/>
                <a:gd name="T19" fmla="*/ 2147483647 h 1806"/>
                <a:gd name="T20" fmla="*/ 2147483647 w 1650"/>
                <a:gd name="T21" fmla="*/ 2147483647 h 1806"/>
                <a:gd name="T22" fmla="*/ 2147483647 w 1650"/>
                <a:gd name="T23" fmla="*/ 2147483647 h 1806"/>
                <a:gd name="T24" fmla="*/ 2147483647 w 1650"/>
                <a:gd name="T25" fmla="*/ 2147483647 h 1806"/>
                <a:gd name="T26" fmla="*/ 2147483647 w 1650"/>
                <a:gd name="T27" fmla="*/ 2147483647 h 1806"/>
                <a:gd name="T28" fmla="*/ 2147483647 w 1650"/>
                <a:gd name="T29" fmla="*/ 2147483647 h 1806"/>
                <a:gd name="T30" fmla="*/ 2147483647 w 1650"/>
                <a:gd name="T31" fmla="*/ 2147483647 h 1806"/>
                <a:gd name="T32" fmla="*/ 2147483647 w 1650"/>
                <a:gd name="T33" fmla="*/ 2147483647 h 1806"/>
                <a:gd name="T34" fmla="*/ 2147483647 w 1650"/>
                <a:gd name="T35" fmla="*/ 2147483647 h 1806"/>
                <a:gd name="T36" fmla="*/ 2147483647 w 1650"/>
                <a:gd name="T37" fmla="*/ 2147483647 h 1806"/>
                <a:gd name="T38" fmla="*/ 2147483647 w 1650"/>
                <a:gd name="T39" fmla="*/ 2147483647 h 1806"/>
                <a:gd name="T40" fmla="*/ 2147483647 w 1650"/>
                <a:gd name="T41" fmla="*/ 2147483647 h 1806"/>
                <a:gd name="T42" fmla="*/ 2147483647 w 1650"/>
                <a:gd name="T43" fmla="*/ 2147483647 h 1806"/>
                <a:gd name="T44" fmla="*/ 2147483647 w 1650"/>
                <a:gd name="T45" fmla="*/ 2147483647 h 1806"/>
                <a:gd name="T46" fmla="*/ 2147483647 w 1650"/>
                <a:gd name="T47" fmla="*/ 2147483647 h 1806"/>
                <a:gd name="T48" fmla="*/ 2147483647 w 1650"/>
                <a:gd name="T49" fmla="*/ 2147483647 h 1806"/>
                <a:gd name="T50" fmla="*/ 2147483647 w 1650"/>
                <a:gd name="T51" fmla="*/ 2147483647 h 1806"/>
                <a:gd name="T52" fmla="*/ 2147483647 w 1650"/>
                <a:gd name="T53" fmla="*/ 2147483647 h 1806"/>
                <a:gd name="T54" fmla="*/ 2147483647 w 1650"/>
                <a:gd name="T55" fmla="*/ 2147483647 h 1806"/>
                <a:gd name="T56" fmla="*/ 2147483647 w 1650"/>
                <a:gd name="T57" fmla="*/ 2147483647 h 1806"/>
                <a:gd name="T58" fmla="*/ 2147483647 w 1650"/>
                <a:gd name="T59" fmla="*/ 2147483647 h 1806"/>
                <a:gd name="T60" fmla="*/ 2147483647 w 1650"/>
                <a:gd name="T61" fmla="*/ 2147483647 h 1806"/>
                <a:gd name="T62" fmla="*/ 2147483647 w 1650"/>
                <a:gd name="T63" fmla="*/ 2147483647 h 1806"/>
                <a:gd name="T64" fmla="*/ 2147483647 w 1650"/>
                <a:gd name="T65" fmla="*/ 2147483647 h 1806"/>
                <a:gd name="T66" fmla="*/ 2147483647 w 1650"/>
                <a:gd name="T67" fmla="*/ 2147483647 h 1806"/>
                <a:gd name="T68" fmla="*/ 2147483647 w 1650"/>
                <a:gd name="T69" fmla="*/ 2147483647 h 1806"/>
                <a:gd name="T70" fmla="*/ 2147483647 w 1650"/>
                <a:gd name="T71" fmla="*/ 2147483647 h 1806"/>
                <a:gd name="T72" fmla="*/ 2147483647 w 1650"/>
                <a:gd name="T73" fmla="*/ 2147483647 h 1806"/>
                <a:gd name="T74" fmla="*/ 2147483647 w 1650"/>
                <a:gd name="T75" fmla="*/ 2147483647 h 1806"/>
                <a:gd name="T76" fmla="*/ 2147483647 w 1650"/>
                <a:gd name="T77" fmla="*/ 2147483647 h 1806"/>
                <a:gd name="T78" fmla="*/ 2147483647 w 1650"/>
                <a:gd name="T79" fmla="*/ 2147483647 h 1806"/>
                <a:gd name="T80" fmla="*/ 2147483647 w 1650"/>
                <a:gd name="T81" fmla="*/ 2147483647 h 1806"/>
                <a:gd name="T82" fmla="*/ 2147483647 w 1650"/>
                <a:gd name="T83" fmla="*/ 2147483647 h 18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1806"/>
                <a:gd name="T128" fmla="*/ 1650 w 1650"/>
                <a:gd name="T129" fmla="*/ 1806 h 18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1806">
                  <a:moveTo>
                    <a:pt x="0" y="906"/>
                  </a:moveTo>
                  <a:lnTo>
                    <a:pt x="12" y="804"/>
                  </a:lnTo>
                  <a:lnTo>
                    <a:pt x="24" y="714"/>
                  </a:lnTo>
                  <a:lnTo>
                    <a:pt x="36" y="618"/>
                  </a:lnTo>
                  <a:lnTo>
                    <a:pt x="48" y="528"/>
                  </a:lnTo>
                  <a:lnTo>
                    <a:pt x="60" y="444"/>
                  </a:lnTo>
                  <a:lnTo>
                    <a:pt x="78" y="360"/>
                  </a:lnTo>
                  <a:lnTo>
                    <a:pt x="90" y="288"/>
                  </a:lnTo>
                  <a:lnTo>
                    <a:pt x="102" y="222"/>
                  </a:lnTo>
                  <a:lnTo>
                    <a:pt x="114" y="162"/>
                  </a:lnTo>
                  <a:lnTo>
                    <a:pt x="126" y="114"/>
                  </a:lnTo>
                  <a:lnTo>
                    <a:pt x="138" y="72"/>
                  </a:lnTo>
                  <a:lnTo>
                    <a:pt x="156" y="42"/>
                  </a:lnTo>
                  <a:lnTo>
                    <a:pt x="168" y="18"/>
                  </a:lnTo>
                  <a:lnTo>
                    <a:pt x="180" y="6"/>
                  </a:lnTo>
                  <a:lnTo>
                    <a:pt x="192" y="0"/>
                  </a:lnTo>
                  <a:lnTo>
                    <a:pt x="204" y="6"/>
                  </a:lnTo>
                  <a:lnTo>
                    <a:pt x="216" y="18"/>
                  </a:lnTo>
                  <a:lnTo>
                    <a:pt x="234" y="42"/>
                  </a:lnTo>
                  <a:lnTo>
                    <a:pt x="246" y="72"/>
                  </a:lnTo>
                  <a:lnTo>
                    <a:pt x="258" y="114"/>
                  </a:lnTo>
                  <a:lnTo>
                    <a:pt x="270" y="156"/>
                  </a:lnTo>
                  <a:lnTo>
                    <a:pt x="282" y="210"/>
                  </a:lnTo>
                  <a:lnTo>
                    <a:pt x="294" y="264"/>
                  </a:lnTo>
                  <a:lnTo>
                    <a:pt x="312" y="324"/>
                  </a:lnTo>
                  <a:lnTo>
                    <a:pt x="324" y="390"/>
                  </a:lnTo>
                  <a:lnTo>
                    <a:pt x="336" y="456"/>
                  </a:lnTo>
                  <a:lnTo>
                    <a:pt x="348" y="522"/>
                  </a:lnTo>
                  <a:lnTo>
                    <a:pt x="360" y="588"/>
                  </a:lnTo>
                  <a:lnTo>
                    <a:pt x="372" y="654"/>
                  </a:lnTo>
                  <a:lnTo>
                    <a:pt x="390" y="714"/>
                  </a:lnTo>
                  <a:lnTo>
                    <a:pt x="402" y="780"/>
                  </a:lnTo>
                  <a:lnTo>
                    <a:pt x="414" y="834"/>
                  </a:lnTo>
                  <a:lnTo>
                    <a:pt x="426" y="888"/>
                  </a:lnTo>
                  <a:lnTo>
                    <a:pt x="438" y="936"/>
                  </a:lnTo>
                  <a:lnTo>
                    <a:pt x="450" y="978"/>
                  </a:lnTo>
                  <a:lnTo>
                    <a:pt x="468" y="1014"/>
                  </a:lnTo>
                  <a:lnTo>
                    <a:pt x="480" y="1044"/>
                  </a:lnTo>
                  <a:lnTo>
                    <a:pt x="492" y="1062"/>
                  </a:lnTo>
                  <a:lnTo>
                    <a:pt x="504" y="1080"/>
                  </a:lnTo>
                  <a:lnTo>
                    <a:pt x="516" y="1092"/>
                  </a:lnTo>
                  <a:lnTo>
                    <a:pt x="528" y="1092"/>
                  </a:lnTo>
                  <a:lnTo>
                    <a:pt x="546" y="1092"/>
                  </a:lnTo>
                  <a:lnTo>
                    <a:pt x="558" y="1080"/>
                  </a:lnTo>
                  <a:lnTo>
                    <a:pt x="570" y="1068"/>
                  </a:lnTo>
                  <a:lnTo>
                    <a:pt x="582" y="1044"/>
                  </a:lnTo>
                  <a:lnTo>
                    <a:pt x="594" y="1020"/>
                  </a:lnTo>
                  <a:lnTo>
                    <a:pt x="606" y="996"/>
                  </a:lnTo>
                  <a:lnTo>
                    <a:pt x="624" y="966"/>
                  </a:lnTo>
                  <a:lnTo>
                    <a:pt x="636" y="936"/>
                  </a:lnTo>
                  <a:lnTo>
                    <a:pt x="648" y="906"/>
                  </a:lnTo>
                  <a:lnTo>
                    <a:pt x="660" y="870"/>
                  </a:lnTo>
                  <a:lnTo>
                    <a:pt x="672" y="840"/>
                  </a:lnTo>
                  <a:lnTo>
                    <a:pt x="690" y="810"/>
                  </a:lnTo>
                  <a:lnTo>
                    <a:pt x="702" y="786"/>
                  </a:lnTo>
                  <a:lnTo>
                    <a:pt x="714" y="762"/>
                  </a:lnTo>
                  <a:lnTo>
                    <a:pt x="726" y="738"/>
                  </a:lnTo>
                  <a:lnTo>
                    <a:pt x="738" y="726"/>
                  </a:lnTo>
                  <a:lnTo>
                    <a:pt x="750" y="714"/>
                  </a:lnTo>
                  <a:lnTo>
                    <a:pt x="768" y="714"/>
                  </a:lnTo>
                  <a:lnTo>
                    <a:pt x="780" y="714"/>
                  </a:lnTo>
                  <a:lnTo>
                    <a:pt x="792" y="726"/>
                  </a:lnTo>
                  <a:lnTo>
                    <a:pt x="804" y="744"/>
                  </a:lnTo>
                  <a:lnTo>
                    <a:pt x="816" y="762"/>
                  </a:lnTo>
                  <a:lnTo>
                    <a:pt x="828" y="792"/>
                  </a:lnTo>
                  <a:lnTo>
                    <a:pt x="846" y="828"/>
                  </a:lnTo>
                  <a:lnTo>
                    <a:pt x="858" y="870"/>
                  </a:lnTo>
                  <a:lnTo>
                    <a:pt x="870" y="918"/>
                  </a:lnTo>
                  <a:lnTo>
                    <a:pt x="882" y="972"/>
                  </a:lnTo>
                  <a:lnTo>
                    <a:pt x="894" y="1026"/>
                  </a:lnTo>
                  <a:lnTo>
                    <a:pt x="906" y="1092"/>
                  </a:lnTo>
                  <a:lnTo>
                    <a:pt x="924" y="1152"/>
                  </a:lnTo>
                  <a:lnTo>
                    <a:pt x="936" y="1218"/>
                  </a:lnTo>
                  <a:lnTo>
                    <a:pt x="948" y="1284"/>
                  </a:lnTo>
                  <a:lnTo>
                    <a:pt x="960" y="1350"/>
                  </a:lnTo>
                  <a:lnTo>
                    <a:pt x="972" y="1416"/>
                  </a:lnTo>
                  <a:lnTo>
                    <a:pt x="984" y="1482"/>
                  </a:lnTo>
                  <a:lnTo>
                    <a:pt x="1002" y="1542"/>
                  </a:lnTo>
                  <a:lnTo>
                    <a:pt x="1014" y="1596"/>
                  </a:lnTo>
                  <a:lnTo>
                    <a:pt x="1026" y="1650"/>
                  </a:lnTo>
                  <a:lnTo>
                    <a:pt x="1038" y="1692"/>
                  </a:lnTo>
                  <a:lnTo>
                    <a:pt x="1050" y="1734"/>
                  </a:lnTo>
                  <a:lnTo>
                    <a:pt x="1062" y="1764"/>
                  </a:lnTo>
                  <a:lnTo>
                    <a:pt x="1080" y="1788"/>
                  </a:lnTo>
                  <a:lnTo>
                    <a:pt x="1092" y="1800"/>
                  </a:lnTo>
                  <a:lnTo>
                    <a:pt x="1104" y="1806"/>
                  </a:lnTo>
                  <a:lnTo>
                    <a:pt x="1116" y="1800"/>
                  </a:lnTo>
                  <a:lnTo>
                    <a:pt x="1128" y="1788"/>
                  </a:lnTo>
                  <a:lnTo>
                    <a:pt x="1140" y="1764"/>
                  </a:lnTo>
                  <a:lnTo>
                    <a:pt x="1158" y="1734"/>
                  </a:lnTo>
                  <a:lnTo>
                    <a:pt x="1170" y="1692"/>
                  </a:lnTo>
                  <a:lnTo>
                    <a:pt x="1182" y="1644"/>
                  </a:lnTo>
                  <a:lnTo>
                    <a:pt x="1194" y="1584"/>
                  </a:lnTo>
                  <a:lnTo>
                    <a:pt x="1206" y="1518"/>
                  </a:lnTo>
                  <a:lnTo>
                    <a:pt x="1218" y="1446"/>
                  </a:lnTo>
                  <a:lnTo>
                    <a:pt x="1236" y="1362"/>
                  </a:lnTo>
                  <a:lnTo>
                    <a:pt x="1248" y="1278"/>
                  </a:lnTo>
                  <a:lnTo>
                    <a:pt x="1260" y="1188"/>
                  </a:lnTo>
                  <a:lnTo>
                    <a:pt x="1272" y="1092"/>
                  </a:lnTo>
                  <a:lnTo>
                    <a:pt x="1284" y="1002"/>
                  </a:lnTo>
                  <a:lnTo>
                    <a:pt x="1302" y="906"/>
                  </a:lnTo>
                  <a:lnTo>
                    <a:pt x="1314" y="804"/>
                  </a:lnTo>
                  <a:lnTo>
                    <a:pt x="1326" y="714"/>
                  </a:lnTo>
                  <a:lnTo>
                    <a:pt x="1338" y="618"/>
                  </a:lnTo>
                  <a:lnTo>
                    <a:pt x="1350" y="528"/>
                  </a:lnTo>
                  <a:lnTo>
                    <a:pt x="1362" y="444"/>
                  </a:lnTo>
                  <a:lnTo>
                    <a:pt x="1380" y="360"/>
                  </a:lnTo>
                  <a:lnTo>
                    <a:pt x="1392" y="288"/>
                  </a:lnTo>
                  <a:lnTo>
                    <a:pt x="1404" y="222"/>
                  </a:lnTo>
                  <a:lnTo>
                    <a:pt x="1416" y="162"/>
                  </a:lnTo>
                  <a:lnTo>
                    <a:pt x="1428" y="114"/>
                  </a:lnTo>
                  <a:lnTo>
                    <a:pt x="1440" y="72"/>
                  </a:lnTo>
                  <a:lnTo>
                    <a:pt x="1458" y="42"/>
                  </a:lnTo>
                  <a:lnTo>
                    <a:pt x="1470" y="18"/>
                  </a:lnTo>
                  <a:lnTo>
                    <a:pt x="1482" y="6"/>
                  </a:lnTo>
                  <a:lnTo>
                    <a:pt x="1494" y="0"/>
                  </a:lnTo>
                  <a:lnTo>
                    <a:pt x="1506" y="6"/>
                  </a:lnTo>
                  <a:lnTo>
                    <a:pt x="1518" y="18"/>
                  </a:lnTo>
                  <a:lnTo>
                    <a:pt x="1536" y="42"/>
                  </a:lnTo>
                  <a:lnTo>
                    <a:pt x="1548" y="72"/>
                  </a:lnTo>
                  <a:lnTo>
                    <a:pt x="1560" y="114"/>
                  </a:lnTo>
                  <a:lnTo>
                    <a:pt x="1572" y="156"/>
                  </a:lnTo>
                  <a:lnTo>
                    <a:pt x="1584" y="210"/>
                  </a:lnTo>
                  <a:lnTo>
                    <a:pt x="1596" y="264"/>
                  </a:lnTo>
                  <a:lnTo>
                    <a:pt x="1614" y="324"/>
                  </a:lnTo>
                  <a:lnTo>
                    <a:pt x="1626" y="390"/>
                  </a:lnTo>
                  <a:lnTo>
                    <a:pt x="1638" y="456"/>
                  </a:lnTo>
                  <a:lnTo>
                    <a:pt x="1650" y="5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2" name="Freeform 1060"/>
            <p:cNvSpPr>
              <a:spLocks/>
            </p:cNvSpPr>
            <p:nvPr/>
          </p:nvSpPr>
          <p:spPr bwMode="auto">
            <a:xfrm>
              <a:off x="5219700" y="2755899"/>
              <a:ext cx="1514475" cy="2038351"/>
            </a:xfrm>
            <a:custGeom>
              <a:avLst/>
              <a:gdLst>
                <a:gd name="T0" fmla="*/ 2147483647 w 954"/>
                <a:gd name="T1" fmla="*/ 2147483647 h 1284"/>
                <a:gd name="T2" fmla="*/ 2147483647 w 954"/>
                <a:gd name="T3" fmla="*/ 2147483647 h 1284"/>
                <a:gd name="T4" fmla="*/ 2147483647 w 954"/>
                <a:gd name="T5" fmla="*/ 2147483647 h 1284"/>
                <a:gd name="T6" fmla="*/ 2147483647 w 954"/>
                <a:gd name="T7" fmla="*/ 2147483647 h 1284"/>
                <a:gd name="T8" fmla="*/ 2147483647 w 954"/>
                <a:gd name="T9" fmla="*/ 2147483647 h 1284"/>
                <a:gd name="T10" fmla="*/ 2147483647 w 954"/>
                <a:gd name="T11" fmla="*/ 2147483647 h 1284"/>
                <a:gd name="T12" fmla="*/ 2147483647 w 954"/>
                <a:gd name="T13" fmla="*/ 2147483647 h 1284"/>
                <a:gd name="T14" fmla="*/ 2147483647 w 954"/>
                <a:gd name="T15" fmla="*/ 2147483647 h 1284"/>
                <a:gd name="T16" fmla="*/ 2147483647 w 954"/>
                <a:gd name="T17" fmla="*/ 2147483647 h 1284"/>
                <a:gd name="T18" fmla="*/ 2147483647 w 954"/>
                <a:gd name="T19" fmla="*/ 2147483647 h 1284"/>
                <a:gd name="T20" fmla="*/ 2147483647 w 954"/>
                <a:gd name="T21" fmla="*/ 2147483647 h 1284"/>
                <a:gd name="T22" fmla="*/ 2147483647 w 954"/>
                <a:gd name="T23" fmla="*/ 2147483647 h 1284"/>
                <a:gd name="T24" fmla="*/ 2147483647 w 954"/>
                <a:gd name="T25" fmla="*/ 2147483647 h 1284"/>
                <a:gd name="T26" fmla="*/ 2147483647 w 954"/>
                <a:gd name="T27" fmla="*/ 2147483647 h 1284"/>
                <a:gd name="T28" fmla="*/ 2147483647 w 954"/>
                <a:gd name="T29" fmla="*/ 2147483647 h 1284"/>
                <a:gd name="T30" fmla="*/ 2147483647 w 954"/>
                <a:gd name="T31" fmla="*/ 2147483647 h 1284"/>
                <a:gd name="T32" fmla="*/ 2147483647 w 954"/>
                <a:gd name="T33" fmla="*/ 2147483647 h 1284"/>
                <a:gd name="T34" fmla="*/ 2147483647 w 954"/>
                <a:gd name="T35" fmla="*/ 2147483647 h 1284"/>
                <a:gd name="T36" fmla="*/ 2147483647 w 954"/>
                <a:gd name="T37" fmla="*/ 2147483647 h 1284"/>
                <a:gd name="T38" fmla="*/ 2147483647 w 954"/>
                <a:gd name="T39" fmla="*/ 2147483647 h 1284"/>
                <a:gd name="T40" fmla="*/ 2147483647 w 954"/>
                <a:gd name="T41" fmla="*/ 2147483647 h 1284"/>
                <a:gd name="T42" fmla="*/ 2147483647 w 954"/>
                <a:gd name="T43" fmla="*/ 2147483647 h 1284"/>
                <a:gd name="T44" fmla="*/ 2147483647 w 954"/>
                <a:gd name="T45" fmla="*/ 2147483647 h 1284"/>
                <a:gd name="T46" fmla="*/ 2147483647 w 954"/>
                <a:gd name="T47" fmla="*/ 2147483647 h 1284"/>
                <a:gd name="T48" fmla="*/ 2147483647 w 954"/>
                <a:gd name="T49" fmla="*/ 2147483647 h 1284"/>
                <a:gd name="T50" fmla="*/ 2147483647 w 954"/>
                <a:gd name="T51" fmla="*/ 2147483647 h 1284"/>
                <a:gd name="T52" fmla="*/ 2147483647 w 954"/>
                <a:gd name="T53" fmla="*/ 2147483647 h 1284"/>
                <a:gd name="T54" fmla="*/ 2147483647 w 954"/>
                <a:gd name="T55" fmla="*/ 2147483647 h 1284"/>
                <a:gd name="T56" fmla="*/ 2147483647 w 954"/>
                <a:gd name="T57" fmla="*/ 2147483647 h 1284"/>
                <a:gd name="T58" fmla="*/ 2147483647 w 954"/>
                <a:gd name="T59" fmla="*/ 2147483647 h 1284"/>
                <a:gd name="T60" fmla="*/ 2147483647 w 954"/>
                <a:gd name="T61" fmla="*/ 2147483647 h 1284"/>
                <a:gd name="T62" fmla="*/ 2147483647 w 954"/>
                <a:gd name="T63" fmla="*/ 2147483647 h 1284"/>
                <a:gd name="T64" fmla="*/ 2147483647 w 954"/>
                <a:gd name="T65" fmla="*/ 2147483647 h 1284"/>
                <a:gd name="T66" fmla="*/ 2147483647 w 954"/>
                <a:gd name="T67" fmla="*/ 2147483647 h 1284"/>
                <a:gd name="T68" fmla="*/ 2147483647 w 954"/>
                <a:gd name="T69" fmla="*/ 2147483647 h 1284"/>
                <a:gd name="T70" fmla="*/ 2147483647 w 954"/>
                <a:gd name="T71" fmla="*/ 2147483647 h 1284"/>
                <a:gd name="T72" fmla="*/ 2147483647 w 954"/>
                <a:gd name="T73" fmla="*/ 2147483647 h 12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1284"/>
                <a:gd name="T113" fmla="*/ 954 w 954"/>
                <a:gd name="T114" fmla="*/ 1284 h 12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1284">
                  <a:moveTo>
                    <a:pt x="0" y="0"/>
                  </a:moveTo>
                  <a:lnTo>
                    <a:pt x="12" y="66"/>
                  </a:lnTo>
                  <a:lnTo>
                    <a:pt x="24" y="132"/>
                  </a:lnTo>
                  <a:lnTo>
                    <a:pt x="42" y="192"/>
                  </a:lnTo>
                  <a:lnTo>
                    <a:pt x="54" y="258"/>
                  </a:lnTo>
                  <a:lnTo>
                    <a:pt x="66" y="312"/>
                  </a:lnTo>
                  <a:lnTo>
                    <a:pt x="78" y="366"/>
                  </a:lnTo>
                  <a:lnTo>
                    <a:pt x="90" y="414"/>
                  </a:lnTo>
                  <a:lnTo>
                    <a:pt x="102" y="456"/>
                  </a:lnTo>
                  <a:lnTo>
                    <a:pt x="120" y="492"/>
                  </a:lnTo>
                  <a:lnTo>
                    <a:pt x="132" y="522"/>
                  </a:lnTo>
                  <a:lnTo>
                    <a:pt x="144" y="540"/>
                  </a:lnTo>
                  <a:lnTo>
                    <a:pt x="156" y="558"/>
                  </a:lnTo>
                  <a:lnTo>
                    <a:pt x="168" y="570"/>
                  </a:lnTo>
                  <a:lnTo>
                    <a:pt x="180" y="570"/>
                  </a:lnTo>
                  <a:lnTo>
                    <a:pt x="198" y="570"/>
                  </a:lnTo>
                  <a:lnTo>
                    <a:pt x="210" y="558"/>
                  </a:lnTo>
                  <a:lnTo>
                    <a:pt x="222" y="546"/>
                  </a:lnTo>
                  <a:lnTo>
                    <a:pt x="234" y="522"/>
                  </a:lnTo>
                  <a:lnTo>
                    <a:pt x="246" y="498"/>
                  </a:lnTo>
                  <a:lnTo>
                    <a:pt x="258" y="474"/>
                  </a:lnTo>
                  <a:lnTo>
                    <a:pt x="276" y="444"/>
                  </a:lnTo>
                  <a:lnTo>
                    <a:pt x="288" y="414"/>
                  </a:lnTo>
                  <a:lnTo>
                    <a:pt x="300" y="384"/>
                  </a:lnTo>
                  <a:lnTo>
                    <a:pt x="312" y="348"/>
                  </a:lnTo>
                  <a:lnTo>
                    <a:pt x="324" y="318"/>
                  </a:lnTo>
                  <a:lnTo>
                    <a:pt x="342" y="288"/>
                  </a:lnTo>
                  <a:lnTo>
                    <a:pt x="354" y="264"/>
                  </a:lnTo>
                  <a:lnTo>
                    <a:pt x="366" y="240"/>
                  </a:lnTo>
                  <a:lnTo>
                    <a:pt x="378" y="216"/>
                  </a:lnTo>
                  <a:lnTo>
                    <a:pt x="390" y="204"/>
                  </a:lnTo>
                  <a:lnTo>
                    <a:pt x="402" y="192"/>
                  </a:lnTo>
                  <a:lnTo>
                    <a:pt x="420" y="192"/>
                  </a:lnTo>
                  <a:lnTo>
                    <a:pt x="432" y="192"/>
                  </a:lnTo>
                  <a:lnTo>
                    <a:pt x="444" y="204"/>
                  </a:lnTo>
                  <a:lnTo>
                    <a:pt x="456" y="222"/>
                  </a:lnTo>
                  <a:lnTo>
                    <a:pt x="468" y="240"/>
                  </a:lnTo>
                  <a:lnTo>
                    <a:pt x="480" y="270"/>
                  </a:lnTo>
                  <a:lnTo>
                    <a:pt x="498" y="306"/>
                  </a:lnTo>
                  <a:lnTo>
                    <a:pt x="510" y="348"/>
                  </a:lnTo>
                  <a:lnTo>
                    <a:pt x="522" y="396"/>
                  </a:lnTo>
                  <a:lnTo>
                    <a:pt x="534" y="450"/>
                  </a:lnTo>
                  <a:lnTo>
                    <a:pt x="546" y="504"/>
                  </a:lnTo>
                  <a:lnTo>
                    <a:pt x="558" y="570"/>
                  </a:lnTo>
                  <a:lnTo>
                    <a:pt x="576" y="630"/>
                  </a:lnTo>
                  <a:lnTo>
                    <a:pt x="588" y="696"/>
                  </a:lnTo>
                  <a:lnTo>
                    <a:pt x="600" y="762"/>
                  </a:lnTo>
                  <a:lnTo>
                    <a:pt x="612" y="828"/>
                  </a:lnTo>
                  <a:lnTo>
                    <a:pt x="624" y="894"/>
                  </a:lnTo>
                  <a:lnTo>
                    <a:pt x="636" y="960"/>
                  </a:lnTo>
                  <a:lnTo>
                    <a:pt x="654" y="1020"/>
                  </a:lnTo>
                  <a:lnTo>
                    <a:pt x="666" y="1074"/>
                  </a:lnTo>
                  <a:lnTo>
                    <a:pt x="678" y="1128"/>
                  </a:lnTo>
                  <a:lnTo>
                    <a:pt x="690" y="1170"/>
                  </a:lnTo>
                  <a:lnTo>
                    <a:pt x="702" y="1212"/>
                  </a:lnTo>
                  <a:lnTo>
                    <a:pt x="714" y="1242"/>
                  </a:lnTo>
                  <a:lnTo>
                    <a:pt x="732" y="1266"/>
                  </a:lnTo>
                  <a:lnTo>
                    <a:pt x="744" y="1278"/>
                  </a:lnTo>
                  <a:lnTo>
                    <a:pt x="756" y="1284"/>
                  </a:lnTo>
                  <a:lnTo>
                    <a:pt x="768" y="1278"/>
                  </a:lnTo>
                  <a:lnTo>
                    <a:pt x="780" y="1266"/>
                  </a:lnTo>
                  <a:lnTo>
                    <a:pt x="792" y="1242"/>
                  </a:lnTo>
                  <a:lnTo>
                    <a:pt x="810" y="1212"/>
                  </a:lnTo>
                  <a:lnTo>
                    <a:pt x="822" y="1170"/>
                  </a:lnTo>
                  <a:lnTo>
                    <a:pt x="834" y="1122"/>
                  </a:lnTo>
                  <a:lnTo>
                    <a:pt x="846" y="1062"/>
                  </a:lnTo>
                  <a:lnTo>
                    <a:pt x="858" y="996"/>
                  </a:lnTo>
                  <a:lnTo>
                    <a:pt x="870" y="924"/>
                  </a:lnTo>
                  <a:lnTo>
                    <a:pt x="888" y="840"/>
                  </a:lnTo>
                  <a:lnTo>
                    <a:pt x="900" y="756"/>
                  </a:lnTo>
                  <a:lnTo>
                    <a:pt x="912" y="666"/>
                  </a:lnTo>
                  <a:lnTo>
                    <a:pt x="924" y="570"/>
                  </a:lnTo>
                  <a:lnTo>
                    <a:pt x="936" y="480"/>
                  </a:lnTo>
                  <a:lnTo>
                    <a:pt x="954" y="38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37907" name="Straight Arrow Connector 28"/>
          <p:cNvCxnSpPr>
            <a:cxnSpLocks noChangeShapeType="1"/>
          </p:cNvCxnSpPr>
          <p:nvPr/>
        </p:nvCxnSpPr>
        <p:spPr bwMode="auto">
          <a:xfrm rot="10800000">
            <a:off x="1456267" y="1336675"/>
            <a:ext cx="4476751" cy="1428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7908" name="TextBox 33"/>
          <p:cNvSpPr txBox="1">
            <a:spLocks noChangeArrowheads="1"/>
          </p:cNvSpPr>
          <p:nvPr/>
        </p:nvSpPr>
        <p:spPr bwMode="auto">
          <a:xfrm>
            <a:off x="2694518" y="996950"/>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37909" name="TextBox 35"/>
          <p:cNvSpPr txBox="1">
            <a:spLocks noChangeArrowheads="1"/>
          </p:cNvSpPr>
          <p:nvPr/>
        </p:nvSpPr>
        <p:spPr bwMode="auto">
          <a:xfrm>
            <a:off x="302685" y="1611314"/>
            <a:ext cx="1153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rgbClr val="FF0000"/>
                </a:solidFill>
              </a:rPr>
              <a:t>Tx Signal</a:t>
            </a:r>
          </a:p>
        </p:txBody>
      </p:sp>
      <p:sp>
        <p:nvSpPr>
          <p:cNvPr id="37910" name="Rectangle 20"/>
          <p:cNvSpPr>
            <a:spLocks noChangeArrowheads="1"/>
          </p:cNvSpPr>
          <p:nvPr/>
        </p:nvSpPr>
        <p:spPr bwMode="auto">
          <a:xfrm>
            <a:off x="5924551" y="4468814"/>
            <a:ext cx="4430183" cy="655637"/>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7911" name="Rectangle 23"/>
          <p:cNvSpPr>
            <a:spLocks noChangeArrowheads="1"/>
          </p:cNvSpPr>
          <p:nvPr/>
        </p:nvSpPr>
        <p:spPr bwMode="auto">
          <a:xfrm>
            <a:off x="1462617" y="4468814"/>
            <a:ext cx="4442883"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37912" name="Straight Arrow Connector 28"/>
          <p:cNvCxnSpPr>
            <a:cxnSpLocks noChangeShapeType="1"/>
          </p:cNvCxnSpPr>
          <p:nvPr/>
        </p:nvCxnSpPr>
        <p:spPr bwMode="auto">
          <a:xfrm rot="10800000">
            <a:off x="1458384" y="4341814"/>
            <a:ext cx="4476749"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7913" name="TextBox 33"/>
          <p:cNvSpPr txBox="1">
            <a:spLocks noChangeArrowheads="1"/>
          </p:cNvSpPr>
          <p:nvPr/>
        </p:nvSpPr>
        <p:spPr bwMode="auto">
          <a:xfrm>
            <a:off x="2696634" y="4014789"/>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65" name="Rectangle 64"/>
          <p:cNvSpPr>
            <a:spLocks noChangeArrowheads="1"/>
          </p:cNvSpPr>
          <p:nvPr/>
        </p:nvSpPr>
        <p:spPr bwMode="auto">
          <a:xfrm>
            <a:off x="5842001" y="4287839"/>
            <a:ext cx="673100" cy="15255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7915" name="TextBox 35"/>
          <p:cNvSpPr txBox="1">
            <a:spLocks noChangeArrowheads="1"/>
          </p:cNvSpPr>
          <p:nvPr/>
        </p:nvSpPr>
        <p:spPr bwMode="auto">
          <a:xfrm>
            <a:off x="287867" y="4521200"/>
            <a:ext cx="11535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chemeClr val="tx2"/>
                </a:solidFill>
              </a:rPr>
              <a:t>Rx Signal</a:t>
            </a:r>
          </a:p>
        </p:txBody>
      </p:sp>
      <p:grpSp>
        <p:nvGrpSpPr>
          <p:cNvPr id="37916" name="Group 35"/>
          <p:cNvGrpSpPr>
            <a:grpSpLocks/>
          </p:cNvGrpSpPr>
          <p:nvPr/>
        </p:nvGrpSpPr>
        <p:grpSpPr bwMode="auto">
          <a:xfrm>
            <a:off x="1483785" y="4476751"/>
            <a:ext cx="9417049" cy="1300163"/>
            <a:chOff x="2600325" y="1927225"/>
            <a:chExt cx="3505200" cy="2867025"/>
          </a:xfrm>
        </p:grpSpPr>
        <p:sp>
          <p:nvSpPr>
            <p:cNvPr id="37917" name="Freeform 1049"/>
            <p:cNvSpPr>
              <a:spLocks/>
            </p:cNvSpPr>
            <p:nvPr/>
          </p:nvSpPr>
          <p:spPr bwMode="auto">
            <a:xfrm>
              <a:off x="2600325" y="1927225"/>
              <a:ext cx="2095500" cy="2867025"/>
            </a:xfrm>
            <a:custGeom>
              <a:avLst/>
              <a:gdLst>
                <a:gd name="T0" fmla="*/ 2147483647 w 1320"/>
                <a:gd name="T1" fmla="*/ 2147483647 h 1806"/>
                <a:gd name="T2" fmla="*/ 2147483647 w 1320"/>
                <a:gd name="T3" fmla="*/ 2147483647 h 1806"/>
                <a:gd name="T4" fmla="*/ 2147483647 w 1320"/>
                <a:gd name="T5" fmla="*/ 2147483647 h 1806"/>
                <a:gd name="T6" fmla="*/ 2147483647 w 1320"/>
                <a:gd name="T7" fmla="*/ 2147483647 h 1806"/>
                <a:gd name="T8" fmla="*/ 2147483647 w 1320"/>
                <a:gd name="T9" fmla="*/ 2147483647 h 1806"/>
                <a:gd name="T10" fmla="*/ 2147483647 w 1320"/>
                <a:gd name="T11" fmla="*/ 2147483647 h 1806"/>
                <a:gd name="T12" fmla="*/ 2147483647 w 1320"/>
                <a:gd name="T13" fmla="*/ 2147483647 h 1806"/>
                <a:gd name="T14" fmla="*/ 2147483647 w 1320"/>
                <a:gd name="T15" fmla="*/ 2147483647 h 1806"/>
                <a:gd name="T16" fmla="*/ 2147483647 w 1320"/>
                <a:gd name="T17" fmla="*/ 2147483647 h 1806"/>
                <a:gd name="T18" fmla="*/ 2147483647 w 1320"/>
                <a:gd name="T19" fmla="*/ 2147483647 h 1806"/>
                <a:gd name="T20" fmla="*/ 2147483647 w 1320"/>
                <a:gd name="T21" fmla="*/ 2147483647 h 1806"/>
                <a:gd name="T22" fmla="*/ 2147483647 w 1320"/>
                <a:gd name="T23" fmla="*/ 2147483647 h 1806"/>
                <a:gd name="T24" fmla="*/ 2147483647 w 1320"/>
                <a:gd name="T25" fmla="*/ 2147483647 h 1806"/>
                <a:gd name="T26" fmla="*/ 2147483647 w 1320"/>
                <a:gd name="T27" fmla="*/ 2147483647 h 1806"/>
                <a:gd name="T28" fmla="*/ 2147483647 w 1320"/>
                <a:gd name="T29" fmla="*/ 2147483647 h 1806"/>
                <a:gd name="T30" fmla="*/ 2147483647 w 1320"/>
                <a:gd name="T31" fmla="*/ 2147483647 h 1806"/>
                <a:gd name="T32" fmla="*/ 2147483647 w 1320"/>
                <a:gd name="T33" fmla="*/ 2147483647 h 1806"/>
                <a:gd name="T34" fmla="*/ 2147483647 w 1320"/>
                <a:gd name="T35" fmla="*/ 2147483647 h 1806"/>
                <a:gd name="T36" fmla="*/ 2147483647 w 1320"/>
                <a:gd name="T37" fmla="*/ 2147483647 h 1806"/>
                <a:gd name="T38" fmla="*/ 2147483647 w 1320"/>
                <a:gd name="T39" fmla="*/ 2147483647 h 1806"/>
                <a:gd name="T40" fmla="*/ 2147483647 w 1320"/>
                <a:gd name="T41" fmla="*/ 2147483647 h 1806"/>
                <a:gd name="T42" fmla="*/ 2147483647 w 1320"/>
                <a:gd name="T43" fmla="*/ 2147483647 h 1806"/>
                <a:gd name="T44" fmla="*/ 2147483647 w 1320"/>
                <a:gd name="T45" fmla="*/ 2147483647 h 1806"/>
                <a:gd name="T46" fmla="*/ 2147483647 w 1320"/>
                <a:gd name="T47" fmla="*/ 2147483647 h 1806"/>
                <a:gd name="T48" fmla="*/ 2147483647 w 1320"/>
                <a:gd name="T49" fmla="*/ 2147483647 h 1806"/>
                <a:gd name="T50" fmla="*/ 2147483647 w 1320"/>
                <a:gd name="T51" fmla="*/ 2147483647 h 1806"/>
                <a:gd name="T52" fmla="*/ 2147483647 w 1320"/>
                <a:gd name="T53" fmla="*/ 2147483647 h 1806"/>
                <a:gd name="T54" fmla="*/ 2147483647 w 1320"/>
                <a:gd name="T55" fmla="*/ 2147483647 h 1806"/>
                <a:gd name="T56" fmla="*/ 2147483647 w 1320"/>
                <a:gd name="T57" fmla="*/ 2147483647 h 1806"/>
                <a:gd name="T58" fmla="*/ 2147483647 w 1320"/>
                <a:gd name="T59" fmla="*/ 2147483647 h 1806"/>
                <a:gd name="T60" fmla="*/ 2147483647 w 1320"/>
                <a:gd name="T61" fmla="*/ 2147483647 h 1806"/>
                <a:gd name="T62" fmla="*/ 2147483647 w 1320"/>
                <a:gd name="T63" fmla="*/ 2147483647 h 1806"/>
                <a:gd name="T64" fmla="*/ 2147483647 w 1320"/>
                <a:gd name="T65" fmla="*/ 2147483647 h 1806"/>
                <a:gd name="T66" fmla="*/ 2147483647 w 1320"/>
                <a:gd name="T67" fmla="*/ 2147483647 h 1806"/>
                <a:gd name="T68" fmla="*/ 2147483647 w 1320"/>
                <a:gd name="T69" fmla="*/ 2147483647 h 1806"/>
                <a:gd name="T70" fmla="*/ 2147483647 w 1320"/>
                <a:gd name="T71" fmla="*/ 2147483647 h 1806"/>
                <a:gd name="T72" fmla="*/ 2147483647 w 1320"/>
                <a:gd name="T73" fmla="*/ 2147483647 h 1806"/>
                <a:gd name="T74" fmla="*/ 2147483647 w 1320"/>
                <a:gd name="T75" fmla="*/ 2147483647 h 1806"/>
                <a:gd name="T76" fmla="*/ 2147483647 w 1320"/>
                <a:gd name="T77" fmla="*/ 2147483647 h 1806"/>
                <a:gd name="T78" fmla="*/ 2147483647 w 1320"/>
                <a:gd name="T79" fmla="*/ 2147483647 h 1806"/>
                <a:gd name="T80" fmla="*/ 2147483647 w 1320"/>
                <a:gd name="T81" fmla="*/ 2147483647 h 1806"/>
                <a:gd name="T82" fmla="*/ 2147483647 w 1320"/>
                <a:gd name="T83" fmla="*/ 2147483647 h 18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20"/>
                <a:gd name="T127" fmla="*/ 0 h 1806"/>
                <a:gd name="T128" fmla="*/ 1320 w 1320"/>
                <a:gd name="T129" fmla="*/ 1806 h 18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20" h="1806">
                  <a:moveTo>
                    <a:pt x="0" y="906"/>
                  </a:moveTo>
                  <a:lnTo>
                    <a:pt x="6" y="804"/>
                  </a:lnTo>
                  <a:lnTo>
                    <a:pt x="18" y="714"/>
                  </a:lnTo>
                  <a:lnTo>
                    <a:pt x="30" y="618"/>
                  </a:lnTo>
                  <a:lnTo>
                    <a:pt x="36" y="528"/>
                  </a:lnTo>
                  <a:lnTo>
                    <a:pt x="48" y="444"/>
                  </a:lnTo>
                  <a:lnTo>
                    <a:pt x="60" y="360"/>
                  </a:lnTo>
                  <a:lnTo>
                    <a:pt x="72" y="288"/>
                  </a:lnTo>
                  <a:lnTo>
                    <a:pt x="78" y="222"/>
                  </a:lnTo>
                  <a:lnTo>
                    <a:pt x="90" y="162"/>
                  </a:lnTo>
                  <a:lnTo>
                    <a:pt x="102" y="114"/>
                  </a:lnTo>
                  <a:lnTo>
                    <a:pt x="114" y="72"/>
                  </a:lnTo>
                  <a:lnTo>
                    <a:pt x="120" y="42"/>
                  </a:lnTo>
                  <a:lnTo>
                    <a:pt x="132" y="18"/>
                  </a:lnTo>
                  <a:lnTo>
                    <a:pt x="144" y="6"/>
                  </a:lnTo>
                  <a:lnTo>
                    <a:pt x="156" y="0"/>
                  </a:lnTo>
                  <a:lnTo>
                    <a:pt x="162" y="6"/>
                  </a:lnTo>
                  <a:lnTo>
                    <a:pt x="174" y="18"/>
                  </a:lnTo>
                  <a:lnTo>
                    <a:pt x="186" y="42"/>
                  </a:lnTo>
                  <a:lnTo>
                    <a:pt x="192" y="72"/>
                  </a:lnTo>
                  <a:lnTo>
                    <a:pt x="204" y="114"/>
                  </a:lnTo>
                  <a:lnTo>
                    <a:pt x="216" y="156"/>
                  </a:lnTo>
                  <a:lnTo>
                    <a:pt x="228" y="210"/>
                  </a:lnTo>
                  <a:lnTo>
                    <a:pt x="234" y="264"/>
                  </a:lnTo>
                  <a:lnTo>
                    <a:pt x="246" y="324"/>
                  </a:lnTo>
                  <a:lnTo>
                    <a:pt x="258" y="390"/>
                  </a:lnTo>
                  <a:lnTo>
                    <a:pt x="270" y="456"/>
                  </a:lnTo>
                  <a:lnTo>
                    <a:pt x="276" y="522"/>
                  </a:lnTo>
                  <a:lnTo>
                    <a:pt x="288" y="588"/>
                  </a:lnTo>
                  <a:lnTo>
                    <a:pt x="300" y="654"/>
                  </a:lnTo>
                  <a:lnTo>
                    <a:pt x="312" y="714"/>
                  </a:lnTo>
                  <a:lnTo>
                    <a:pt x="318" y="780"/>
                  </a:lnTo>
                  <a:lnTo>
                    <a:pt x="330" y="834"/>
                  </a:lnTo>
                  <a:lnTo>
                    <a:pt x="342" y="888"/>
                  </a:lnTo>
                  <a:lnTo>
                    <a:pt x="354" y="936"/>
                  </a:lnTo>
                  <a:lnTo>
                    <a:pt x="360" y="978"/>
                  </a:lnTo>
                  <a:lnTo>
                    <a:pt x="372" y="1014"/>
                  </a:lnTo>
                  <a:lnTo>
                    <a:pt x="384" y="1044"/>
                  </a:lnTo>
                  <a:lnTo>
                    <a:pt x="390" y="1062"/>
                  </a:lnTo>
                  <a:lnTo>
                    <a:pt x="402" y="1080"/>
                  </a:lnTo>
                  <a:lnTo>
                    <a:pt x="414" y="1092"/>
                  </a:lnTo>
                  <a:lnTo>
                    <a:pt x="426" y="1092"/>
                  </a:lnTo>
                  <a:lnTo>
                    <a:pt x="432" y="1092"/>
                  </a:lnTo>
                  <a:lnTo>
                    <a:pt x="444" y="1080"/>
                  </a:lnTo>
                  <a:lnTo>
                    <a:pt x="456" y="1068"/>
                  </a:lnTo>
                  <a:lnTo>
                    <a:pt x="468" y="1044"/>
                  </a:lnTo>
                  <a:lnTo>
                    <a:pt x="474" y="1020"/>
                  </a:lnTo>
                  <a:lnTo>
                    <a:pt x="486" y="996"/>
                  </a:lnTo>
                  <a:lnTo>
                    <a:pt x="498" y="966"/>
                  </a:lnTo>
                  <a:lnTo>
                    <a:pt x="510" y="936"/>
                  </a:lnTo>
                  <a:lnTo>
                    <a:pt x="516" y="906"/>
                  </a:lnTo>
                  <a:lnTo>
                    <a:pt x="528" y="870"/>
                  </a:lnTo>
                  <a:lnTo>
                    <a:pt x="540" y="840"/>
                  </a:lnTo>
                  <a:lnTo>
                    <a:pt x="552" y="810"/>
                  </a:lnTo>
                  <a:lnTo>
                    <a:pt x="558" y="786"/>
                  </a:lnTo>
                  <a:lnTo>
                    <a:pt x="570" y="762"/>
                  </a:lnTo>
                  <a:lnTo>
                    <a:pt x="582" y="738"/>
                  </a:lnTo>
                  <a:lnTo>
                    <a:pt x="588" y="726"/>
                  </a:lnTo>
                  <a:lnTo>
                    <a:pt x="600" y="714"/>
                  </a:lnTo>
                  <a:lnTo>
                    <a:pt x="612" y="714"/>
                  </a:lnTo>
                  <a:lnTo>
                    <a:pt x="624" y="714"/>
                  </a:lnTo>
                  <a:lnTo>
                    <a:pt x="630" y="726"/>
                  </a:lnTo>
                  <a:lnTo>
                    <a:pt x="642" y="744"/>
                  </a:lnTo>
                  <a:lnTo>
                    <a:pt x="654" y="762"/>
                  </a:lnTo>
                  <a:lnTo>
                    <a:pt x="666" y="792"/>
                  </a:lnTo>
                  <a:lnTo>
                    <a:pt x="672" y="828"/>
                  </a:lnTo>
                  <a:lnTo>
                    <a:pt x="684" y="870"/>
                  </a:lnTo>
                  <a:lnTo>
                    <a:pt x="696" y="918"/>
                  </a:lnTo>
                  <a:lnTo>
                    <a:pt x="708" y="972"/>
                  </a:lnTo>
                  <a:lnTo>
                    <a:pt x="714" y="1026"/>
                  </a:lnTo>
                  <a:lnTo>
                    <a:pt x="726" y="1092"/>
                  </a:lnTo>
                  <a:lnTo>
                    <a:pt x="738" y="1152"/>
                  </a:lnTo>
                  <a:lnTo>
                    <a:pt x="744" y="1218"/>
                  </a:lnTo>
                  <a:lnTo>
                    <a:pt x="756" y="1284"/>
                  </a:lnTo>
                  <a:lnTo>
                    <a:pt x="768" y="1350"/>
                  </a:lnTo>
                  <a:lnTo>
                    <a:pt x="780" y="1416"/>
                  </a:lnTo>
                  <a:lnTo>
                    <a:pt x="786" y="1482"/>
                  </a:lnTo>
                  <a:lnTo>
                    <a:pt x="798" y="1542"/>
                  </a:lnTo>
                  <a:lnTo>
                    <a:pt x="810" y="1596"/>
                  </a:lnTo>
                  <a:lnTo>
                    <a:pt x="822" y="1650"/>
                  </a:lnTo>
                  <a:lnTo>
                    <a:pt x="828" y="1692"/>
                  </a:lnTo>
                  <a:lnTo>
                    <a:pt x="840" y="1734"/>
                  </a:lnTo>
                  <a:lnTo>
                    <a:pt x="852" y="1764"/>
                  </a:lnTo>
                  <a:lnTo>
                    <a:pt x="864" y="1788"/>
                  </a:lnTo>
                  <a:lnTo>
                    <a:pt x="870" y="1800"/>
                  </a:lnTo>
                  <a:lnTo>
                    <a:pt x="882" y="1806"/>
                  </a:lnTo>
                  <a:lnTo>
                    <a:pt x="894" y="1800"/>
                  </a:lnTo>
                  <a:lnTo>
                    <a:pt x="906" y="1788"/>
                  </a:lnTo>
                  <a:lnTo>
                    <a:pt x="912" y="1764"/>
                  </a:lnTo>
                  <a:lnTo>
                    <a:pt x="924" y="1734"/>
                  </a:lnTo>
                  <a:lnTo>
                    <a:pt x="936" y="1692"/>
                  </a:lnTo>
                  <a:lnTo>
                    <a:pt x="942" y="1644"/>
                  </a:lnTo>
                  <a:lnTo>
                    <a:pt x="954" y="1584"/>
                  </a:lnTo>
                  <a:lnTo>
                    <a:pt x="966" y="1518"/>
                  </a:lnTo>
                  <a:lnTo>
                    <a:pt x="978" y="1446"/>
                  </a:lnTo>
                  <a:lnTo>
                    <a:pt x="984" y="1362"/>
                  </a:lnTo>
                  <a:lnTo>
                    <a:pt x="996" y="1278"/>
                  </a:lnTo>
                  <a:lnTo>
                    <a:pt x="1008" y="1188"/>
                  </a:lnTo>
                  <a:lnTo>
                    <a:pt x="1020" y="1092"/>
                  </a:lnTo>
                  <a:lnTo>
                    <a:pt x="1026" y="1002"/>
                  </a:lnTo>
                  <a:lnTo>
                    <a:pt x="1038" y="906"/>
                  </a:lnTo>
                  <a:lnTo>
                    <a:pt x="1050" y="804"/>
                  </a:lnTo>
                  <a:lnTo>
                    <a:pt x="1062" y="714"/>
                  </a:lnTo>
                  <a:lnTo>
                    <a:pt x="1068" y="618"/>
                  </a:lnTo>
                  <a:lnTo>
                    <a:pt x="1080" y="528"/>
                  </a:lnTo>
                  <a:lnTo>
                    <a:pt x="1092" y="444"/>
                  </a:lnTo>
                  <a:lnTo>
                    <a:pt x="1104" y="360"/>
                  </a:lnTo>
                  <a:lnTo>
                    <a:pt x="1110" y="288"/>
                  </a:lnTo>
                  <a:lnTo>
                    <a:pt x="1122" y="222"/>
                  </a:lnTo>
                  <a:lnTo>
                    <a:pt x="1134" y="162"/>
                  </a:lnTo>
                  <a:lnTo>
                    <a:pt x="1140" y="114"/>
                  </a:lnTo>
                  <a:lnTo>
                    <a:pt x="1152" y="72"/>
                  </a:lnTo>
                  <a:lnTo>
                    <a:pt x="1164" y="42"/>
                  </a:lnTo>
                  <a:lnTo>
                    <a:pt x="1176" y="18"/>
                  </a:lnTo>
                  <a:lnTo>
                    <a:pt x="1182" y="6"/>
                  </a:lnTo>
                  <a:lnTo>
                    <a:pt x="1194" y="0"/>
                  </a:lnTo>
                  <a:lnTo>
                    <a:pt x="1206" y="6"/>
                  </a:lnTo>
                  <a:lnTo>
                    <a:pt x="1218" y="18"/>
                  </a:lnTo>
                  <a:lnTo>
                    <a:pt x="1224" y="42"/>
                  </a:lnTo>
                  <a:lnTo>
                    <a:pt x="1236" y="72"/>
                  </a:lnTo>
                  <a:lnTo>
                    <a:pt x="1248" y="114"/>
                  </a:lnTo>
                  <a:lnTo>
                    <a:pt x="1260" y="156"/>
                  </a:lnTo>
                  <a:lnTo>
                    <a:pt x="1266" y="210"/>
                  </a:lnTo>
                  <a:lnTo>
                    <a:pt x="1278" y="264"/>
                  </a:lnTo>
                  <a:lnTo>
                    <a:pt x="1290" y="324"/>
                  </a:lnTo>
                  <a:lnTo>
                    <a:pt x="1302" y="390"/>
                  </a:lnTo>
                  <a:lnTo>
                    <a:pt x="1308" y="456"/>
                  </a:lnTo>
                  <a:lnTo>
                    <a:pt x="1320" y="522"/>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8" name="Freeform 1050"/>
            <p:cNvSpPr>
              <a:spLocks/>
            </p:cNvSpPr>
            <p:nvPr/>
          </p:nvSpPr>
          <p:spPr bwMode="auto">
            <a:xfrm>
              <a:off x="4695825" y="2755900"/>
              <a:ext cx="1209675" cy="2038350"/>
            </a:xfrm>
            <a:custGeom>
              <a:avLst/>
              <a:gdLst>
                <a:gd name="T0" fmla="*/ 2147483647 w 762"/>
                <a:gd name="T1" fmla="*/ 2147483647 h 1284"/>
                <a:gd name="T2" fmla="*/ 2147483647 w 762"/>
                <a:gd name="T3" fmla="*/ 2147483647 h 1284"/>
                <a:gd name="T4" fmla="*/ 2147483647 w 762"/>
                <a:gd name="T5" fmla="*/ 2147483647 h 1284"/>
                <a:gd name="T6" fmla="*/ 2147483647 w 762"/>
                <a:gd name="T7" fmla="*/ 2147483647 h 1284"/>
                <a:gd name="T8" fmla="*/ 2147483647 w 762"/>
                <a:gd name="T9" fmla="*/ 2147483647 h 1284"/>
                <a:gd name="T10" fmla="*/ 2147483647 w 762"/>
                <a:gd name="T11" fmla="*/ 2147483647 h 1284"/>
                <a:gd name="T12" fmla="*/ 2147483647 w 762"/>
                <a:gd name="T13" fmla="*/ 2147483647 h 1284"/>
                <a:gd name="T14" fmla="*/ 2147483647 w 762"/>
                <a:gd name="T15" fmla="*/ 2147483647 h 1284"/>
                <a:gd name="T16" fmla="*/ 2147483647 w 762"/>
                <a:gd name="T17" fmla="*/ 2147483647 h 1284"/>
                <a:gd name="T18" fmla="*/ 2147483647 w 762"/>
                <a:gd name="T19" fmla="*/ 2147483647 h 1284"/>
                <a:gd name="T20" fmla="*/ 2147483647 w 762"/>
                <a:gd name="T21" fmla="*/ 2147483647 h 1284"/>
                <a:gd name="T22" fmla="*/ 2147483647 w 762"/>
                <a:gd name="T23" fmla="*/ 2147483647 h 1284"/>
                <a:gd name="T24" fmla="*/ 2147483647 w 762"/>
                <a:gd name="T25" fmla="*/ 2147483647 h 1284"/>
                <a:gd name="T26" fmla="*/ 2147483647 w 762"/>
                <a:gd name="T27" fmla="*/ 2147483647 h 1284"/>
                <a:gd name="T28" fmla="*/ 2147483647 w 762"/>
                <a:gd name="T29" fmla="*/ 2147483647 h 1284"/>
                <a:gd name="T30" fmla="*/ 2147483647 w 762"/>
                <a:gd name="T31" fmla="*/ 2147483647 h 1284"/>
                <a:gd name="T32" fmla="*/ 2147483647 w 762"/>
                <a:gd name="T33" fmla="*/ 2147483647 h 1284"/>
                <a:gd name="T34" fmla="*/ 2147483647 w 762"/>
                <a:gd name="T35" fmla="*/ 2147483647 h 1284"/>
                <a:gd name="T36" fmla="*/ 2147483647 w 762"/>
                <a:gd name="T37" fmla="*/ 2147483647 h 1284"/>
                <a:gd name="T38" fmla="*/ 2147483647 w 762"/>
                <a:gd name="T39" fmla="*/ 2147483647 h 1284"/>
                <a:gd name="T40" fmla="*/ 2147483647 w 762"/>
                <a:gd name="T41" fmla="*/ 2147483647 h 1284"/>
                <a:gd name="T42" fmla="*/ 2147483647 w 762"/>
                <a:gd name="T43" fmla="*/ 2147483647 h 1284"/>
                <a:gd name="T44" fmla="*/ 2147483647 w 762"/>
                <a:gd name="T45" fmla="*/ 2147483647 h 1284"/>
                <a:gd name="T46" fmla="*/ 2147483647 w 762"/>
                <a:gd name="T47" fmla="*/ 2147483647 h 1284"/>
                <a:gd name="T48" fmla="*/ 2147483647 w 762"/>
                <a:gd name="T49" fmla="*/ 2147483647 h 1284"/>
                <a:gd name="T50" fmla="*/ 2147483647 w 762"/>
                <a:gd name="T51" fmla="*/ 2147483647 h 1284"/>
                <a:gd name="T52" fmla="*/ 2147483647 w 762"/>
                <a:gd name="T53" fmla="*/ 2147483647 h 1284"/>
                <a:gd name="T54" fmla="*/ 2147483647 w 762"/>
                <a:gd name="T55" fmla="*/ 2147483647 h 1284"/>
                <a:gd name="T56" fmla="*/ 2147483647 w 762"/>
                <a:gd name="T57" fmla="*/ 2147483647 h 1284"/>
                <a:gd name="T58" fmla="*/ 2147483647 w 762"/>
                <a:gd name="T59" fmla="*/ 2147483647 h 1284"/>
                <a:gd name="T60" fmla="*/ 2147483647 w 762"/>
                <a:gd name="T61" fmla="*/ 2147483647 h 1284"/>
                <a:gd name="T62" fmla="*/ 2147483647 w 762"/>
                <a:gd name="T63" fmla="*/ 2147483647 h 1284"/>
                <a:gd name="T64" fmla="*/ 2147483647 w 762"/>
                <a:gd name="T65" fmla="*/ 2147483647 h 1284"/>
                <a:gd name="T66" fmla="*/ 2147483647 w 762"/>
                <a:gd name="T67" fmla="*/ 2147483647 h 1284"/>
                <a:gd name="T68" fmla="*/ 2147483647 w 762"/>
                <a:gd name="T69" fmla="*/ 2147483647 h 1284"/>
                <a:gd name="T70" fmla="*/ 2147483647 w 762"/>
                <a:gd name="T71" fmla="*/ 2147483647 h 1284"/>
                <a:gd name="T72" fmla="*/ 2147483647 w 762"/>
                <a:gd name="T73" fmla="*/ 2147483647 h 12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2"/>
                <a:gd name="T112" fmla="*/ 0 h 1284"/>
                <a:gd name="T113" fmla="*/ 762 w 762"/>
                <a:gd name="T114" fmla="*/ 1284 h 12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2" h="1284">
                  <a:moveTo>
                    <a:pt x="0" y="0"/>
                  </a:moveTo>
                  <a:lnTo>
                    <a:pt x="12" y="66"/>
                  </a:lnTo>
                  <a:lnTo>
                    <a:pt x="18" y="132"/>
                  </a:lnTo>
                  <a:lnTo>
                    <a:pt x="30" y="192"/>
                  </a:lnTo>
                  <a:lnTo>
                    <a:pt x="42" y="258"/>
                  </a:lnTo>
                  <a:lnTo>
                    <a:pt x="54" y="312"/>
                  </a:lnTo>
                  <a:lnTo>
                    <a:pt x="60" y="366"/>
                  </a:lnTo>
                  <a:lnTo>
                    <a:pt x="72" y="414"/>
                  </a:lnTo>
                  <a:lnTo>
                    <a:pt x="84" y="456"/>
                  </a:lnTo>
                  <a:lnTo>
                    <a:pt x="96" y="492"/>
                  </a:lnTo>
                  <a:lnTo>
                    <a:pt x="102" y="522"/>
                  </a:lnTo>
                  <a:lnTo>
                    <a:pt x="114" y="540"/>
                  </a:lnTo>
                  <a:lnTo>
                    <a:pt x="126" y="558"/>
                  </a:lnTo>
                  <a:lnTo>
                    <a:pt x="138" y="570"/>
                  </a:lnTo>
                  <a:lnTo>
                    <a:pt x="144" y="570"/>
                  </a:lnTo>
                  <a:lnTo>
                    <a:pt x="156" y="570"/>
                  </a:lnTo>
                  <a:lnTo>
                    <a:pt x="168" y="558"/>
                  </a:lnTo>
                  <a:lnTo>
                    <a:pt x="174" y="546"/>
                  </a:lnTo>
                  <a:lnTo>
                    <a:pt x="186" y="522"/>
                  </a:lnTo>
                  <a:lnTo>
                    <a:pt x="198" y="498"/>
                  </a:lnTo>
                  <a:lnTo>
                    <a:pt x="210" y="474"/>
                  </a:lnTo>
                  <a:lnTo>
                    <a:pt x="216" y="444"/>
                  </a:lnTo>
                  <a:lnTo>
                    <a:pt x="228" y="414"/>
                  </a:lnTo>
                  <a:lnTo>
                    <a:pt x="240" y="384"/>
                  </a:lnTo>
                  <a:lnTo>
                    <a:pt x="252" y="348"/>
                  </a:lnTo>
                  <a:lnTo>
                    <a:pt x="258" y="318"/>
                  </a:lnTo>
                  <a:lnTo>
                    <a:pt x="270" y="288"/>
                  </a:lnTo>
                  <a:lnTo>
                    <a:pt x="282" y="264"/>
                  </a:lnTo>
                  <a:lnTo>
                    <a:pt x="294" y="240"/>
                  </a:lnTo>
                  <a:lnTo>
                    <a:pt x="300" y="216"/>
                  </a:lnTo>
                  <a:lnTo>
                    <a:pt x="312" y="204"/>
                  </a:lnTo>
                  <a:lnTo>
                    <a:pt x="324" y="192"/>
                  </a:lnTo>
                  <a:lnTo>
                    <a:pt x="336" y="192"/>
                  </a:lnTo>
                  <a:lnTo>
                    <a:pt x="342" y="192"/>
                  </a:lnTo>
                  <a:lnTo>
                    <a:pt x="354" y="204"/>
                  </a:lnTo>
                  <a:lnTo>
                    <a:pt x="366" y="222"/>
                  </a:lnTo>
                  <a:lnTo>
                    <a:pt x="372" y="240"/>
                  </a:lnTo>
                  <a:lnTo>
                    <a:pt x="384" y="270"/>
                  </a:lnTo>
                  <a:lnTo>
                    <a:pt x="396" y="306"/>
                  </a:lnTo>
                  <a:lnTo>
                    <a:pt x="408" y="348"/>
                  </a:lnTo>
                  <a:lnTo>
                    <a:pt x="414" y="396"/>
                  </a:lnTo>
                  <a:lnTo>
                    <a:pt x="426" y="450"/>
                  </a:lnTo>
                  <a:lnTo>
                    <a:pt x="438" y="504"/>
                  </a:lnTo>
                  <a:lnTo>
                    <a:pt x="450" y="570"/>
                  </a:lnTo>
                  <a:lnTo>
                    <a:pt x="456" y="630"/>
                  </a:lnTo>
                  <a:lnTo>
                    <a:pt x="468" y="696"/>
                  </a:lnTo>
                  <a:lnTo>
                    <a:pt x="480" y="762"/>
                  </a:lnTo>
                  <a:lnTo>
                    <a:pt x="492" y="828"/>
                  </a:lnTo>
                  <a:lnTo>
                    <a:pt x="498" y="894"/>
                  </a:lnTo>
                  <a:lnTo>
                    <a:pt x="510" y="960"/>
                  </a:lnTo>
                  <a:lnTo>
                    <a:pt x="522" y="1020"/>
                  </a:lnTo>
                  <a:lnTo>
                    <a:pt x="534" y="1074"/>
                  </a:lnTo>
                  <a:lnTo>
                    <a:pt x="540" y="1128"/>
                  </a:lnTo>
                  <a:lnTo>
                    <a:pt x="552" y="1170"/>
                  </a:lnTo>
                  <a:lnTo>
                    <a:pt x="564" y="1212"/>
                  </a:lnTo>
                  <a:lnTo>
                    <a:pt x="570" y="1242"/>
                  </a:lnTo>
                  <a:lnTo>
                    <a:pt x="582" y="1266"/>
                  </a:lnTo>
                  <a:lnTo>
                    <a:pt x="594" y="1278"/>
                  </a:lnTo>
                  <a:lnTo>
                    <a:pt x="606" y="1284"/>
                  </a:lnTo>
                  <a:lnTo>
                    <a:pt x="612" y="1278"/>
                  </a:lnTo>
                  <a:lnTo>
                    <a:pt x="624" y="1266"/>
                  </a:lnTo>
                  <a:lnTo>
                    <a:pt x="636" y="1242"/>
                  </a:lnTo>
                  <a:lnTo>
                    <a:pt x="648" y="1212"/>
                  </a:lnTo>
                  <a:lnTo>
                    <a:pt x="654" y="1170"/>
                  </a:lnTo>
                  <a:lnTo>
                    <a:pt x="666" y="1122"/>
                  </a:lnTo>
                  <a:lnTo>
                    <a:pt x="678" y="1062"/>
                  </a:lnTo>
                  <a:lnTo>
                    <a:pt x="690" y="996"/>
                  </a:lnTo>
                  <a:lnTo>
                    <a:pt x="696" y="924"/>
                  </a:lnTo>
                  <a:lnTo>
                    <a:pt x="708" y="840"/>
                  </a:lnTo>
                  <a:lnTo>
                    <a:pt x="720" y="756"/>
                  </a:lnTo>
                  <a:lnTo>
                    <a:pt x="726" y="666"/>
                  </a:lnTo>
                  <a:lnTo>
                    <a:pt x="738" y="570"/>
                  </a:lnTo>
                  <a:lnTo>
                    <a:pt x="750" y="480"/>
                  </a:lnTo>
                  <a:lnTo>
                    <a:pt x="762" y="38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19" name="Freeform 1051"/>
            <p:cNvSpPr>
              <a:spLocks/>
            </p:cNvSpPr>
            <p:nvPr/>
          </p:nvSpPr>
          <p:spPr bwMode="auto">
            <a:xfrm>
              <a:off x="2800350" y="1927225"/>
              <a:ext cx="2105025" cy="2867025"/>
            </a:xfrm>
            <a:custGeom>
              <a:avLst/>
              <a:gdLst>
                <a:gd name="T0" fmla="*/ 2147483647 w 1326"/>
                <a:gd name="T1" fmla="*/ 2147483647 h 1806"/>
                <a:gd name="T2" fmla="*/ 2147483647 w 1326"/>
                <a:gd name="T3" fmla="*/ 2147483647 h 1806"/>
                <a:gd name="T4" fmla="*/ 2147483647 w 1326"/>
                <a:gd name="T5" fmla="*/ 2147483647 h 1806"/>
                <a:gd name="T6" fmla="*/ 2147483647 w 1326"/>
                <a:gd name="T7" fmla="*/ 2147483647 h 1806"/>
                <a:gd name="T8" fmla="*/ 2147483647 w 1326"/>
                <a:gd name="T9" fmla="*/ 2147483647 h 1806"/>
                <a:gd name="T10" fmla="*/ 2147483647 w 1326"/>
                <a:gd name="T11" fmla="*/ 2147483647 h 1806"/>
                <a:gd name="T12" fmla="*/ 2147483647 w 1326"/>
                <a:gd name="T13" fmla="*/ 2147483647 h 1806"/>
                <a:gd name="T14" fmla="*/ 2147483647 w 1326"/>
                <a:gd name="T15" fmla="*/ 2147483647 h 1806"/>
                <a:gd name="T16" fmla="*/ 2147483647 w 1326"/>
                <a:gd name="T17" fmla="*/ 2147483647 h 1806"/>
                <a:gd name="T18" fmla="*/ 2147483647 w 1326"/>
                <a:gd name="T19" fmla="*/ 2147483647 h 1806"/>
                <a:gd name="T20" fmla="*/ 2147483647 w 1326"/>
                <a:gd name="T21" fmla="*/ 2147483647 h 1806"/>
                <a:gd name="T22" fmla="*/ 2147483647 w 1326"/>
                <a:gd name="T23" fmla="*/ 2147483647 h 1806"/>
                <a:gd name="T24" fmla="*/ 2147483647 w 1326"/>
                <a:gd name="T25" fmla="*/ 2147483647 h 1806"/>
                <a:gd name="T26" fmla="*/ 2147483647 w 1326"/>
                <a:gd name="T27" fmla="*/ 2147483647 h 1806"/>
                <a:gd name="T28" fmla="*/ 2147483647 w 1326"/>
                <a:gd name="T29" fmla="*/ 2147483647 h 1806"/>
                <a:gd name="T30" fmla="*/ 2147483647 w 1326"/>
                <a:gd name="T31" fmla="*/ 2147483647 h 1806"/>
                <a:gd name="T32" fmla="*/ 2147483647 w 1326"/>
                <a:gd name="T33" fmla="*/ 2147483647 h 1806"/>
                <a:gd name="T34" fmla="*/ 2147483647 w 1326"/>
                <a:gd name="T35" fmla="*/ 2147483647 h 1806"/>
                <a:gd name="T36" fmla="*/ 2147483647 w 1326"/>
                <a:gd name="T37" fmla="*/ 2147483647 h 1806"/>
                <a:gd name="T38" fmla="*/ 2147483647 w 1326"/>
                <a:gd name="T39" fmla="*/ 2147483647 h 1806"/>
                <a:gd name="T40" fmla="*/ 2147483647 w 1326"/>
                <a:gd name="T41" fmla="*/ 2147483647 h 1806"/>
                <a:gd name="T42" fmla="*/ 2147483647 w 1326"/>
                <a:gd name="T43" fmla="*/ 2147483647 h 1806"/>
                <a:gd name="T44" fmla="*/ 2147483647 w 1326"/>
                <a:gd name="T45" fmla="*/ 2147483647 h 1806"/>
                <a:gd name="T46" fmla="*/ 2147483647 w 1326"/>
                <a:gd name="T47" fmla="*/ 2147483647 h 1806"/>
                <a:gd name="T48" fmla="*/ 2147483647 w 1326"/>
                <a:gd name="T49" fmla="*/ 2147483647 h 1806"/>
                <a:gd name="T50" fmla="*/ 2147483647 w 1326"/>
                <a:gd name="T51" fmla="*/ 2147483647 h 1806"/>
                <a:gd name="T52" fmla="*/ 2147483647 w 1326"/>
                <a:gd name="T53" fmla="*/ 2147483647 h 1806"/>
                <a:gd name="T54" fmla="*/ 2147483647 w 1326"/>
                <a:gd name="T55" fmla="*/ 2147483647 h 1806"/>
                <a:gd name="T56" fmla="*/ 2147483647 w 1326"/>
                <a:gd name="T57" fmla="*/ 2147483647 h 1806"/>
                <a:gd name="T58" fmla="*/ 2147483647 w 1326"/>
                <a:gd name="T59" fmla="*/ 2147483647 h 1806"/>
                <a:gd name="T60" fmla="*/ 2147483647 w 1326"/>
                <a:gd name="T61" fmla="*/ 2147483647 h 1806"/>
                <a:gd name="T62" fmla="*/ 2147483647 w 1326"/>
                <a:gd name="T63" fmla="*/ 2147483647 h 1806"/>
                <a:gd name="T64" fmla="*/ 2147483647 w 1326"/>
                <a:gd name="T65" fmla="*/ 2147483647 h 1806"/>
                <a:gd name="T66" fmla="*/ 2147483647 w 1326"/>
                <a:gd name="T67" fmla="*/ 2147483647 h 1806"/>
                <a:gd name="T68" fmla="*/ 2147483647 w 1326"/>
                <a:gd name="T69" fmla="*/ 2147483647 h 1806"/>
                <a:gd name="T70" fmla="*/ 2147483647 w 1326"/>
                <a:gd name="T71" fmla="*/ 2147483647 h 1806"/>
                <a:gd name="T72" fmla="*/ 2147483647 w 1326"/>
                <a:gd name="T73" fmla="*/ 2147483647 h 1806"/>
                <a:gd name="T74" fmla="*/ 2147483647 w 1326"/>
                <a:gd name="T75" fmla="*/ 2147483647 h 1806"/>
                <a:gd name="T76" fmla="*/ 2147483647 w 1326"/>
                <a:gd name="T77" fmla="*/ 2147483647 h 1806"/>
                <a:gd name="T78" fmla="*/ 2147483647 w 1326"/>
                <a:gd name="T79" fmla="*/ 2147483647 h 1806"/>
                <a:gd name="T80" fmla="*/ 2147483647 w 1326"/>
                <a:gd name="T81" fmla="*/ 2147483647 h 1806"/>
                <a:gd name="T82" fmla="*/ 2147483647 w 1326"/>
                <a:gd name="T83" fmla="*/ 2147483647 h 180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26"/>
                <a:gd name="T127" fmla="*/ 0 h 1806"/>
                <a:gd name="T128" fmla="*/ 1326 w 1326"/>
                <a:gd name="T129" fmla="*/ 1806 h 180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26" h="1806">
                  <a:moveTo>
                    <a:pt x="0" y="906"/>
                  </a:moveTo>
                  <a:lnTo>
                    <a:pt x="12" y="804"/>
                  </a:lnTo>
                  <a:lnTo>
                    <a:pt x="24" y="714"/>
                  </a:lnTo>
                  <a:lnTo>
                    <a:pt x="30" y="618"/>
                  </a:lnTo>
                  <a:lnTo>
                    <a:pt x="42" y="528"/>
                  </a:lnTo>
                  <a:lnTo>
                    <a:pt x="54" y="444"/>
                  </a:lnTo>
                  <a:lnTo>
                    <a:pt x="66" y="360"/>
                  </a:lnTo>
                  <a:lnTo>
                    <a:pt x="72" y="288"/>
                  </a:lnTo>
                  <a:lnTo>
                    <a:pt x="84" y="222"/>
                  </a:lnTo>
                  <a:lnTo>
                    <a:pt x="96" y="162"/>
                  </a:lnTo>
                  <a:lnTo>
                    <a:pt x="108" y="114"/>
                  </a:lnTo>
                  <a:lnTo>
                    <a:pt x="114" y="72"/>
                  </a:lnTo>
                  <a:lnTo>
                    <a:pt x="126" y="42"/>
                  </a:lnTo>
                  <a:lnTo>
                    <a:pt x="138" y="18"/>
                  </a:lnTo>
                  <a:lnTo>
                    <a:pt x="150" y="6"/>
                  </a:lnTo>
                  <a:lnTo>
                    <a:pt x="156" y="0"/>
                  </a:lnTo>
                  <a:lnTo>
                    <a:pt x="168" y="6"/>
                  </a:lnTo>
                  <a:lnTo>
                    <a:pt x="180" y="18"/>
                  </a:lnTo>
                  <a:lnTo>
                    <a:pt x="186" y="42"/>
                  </a:lnTo>
                  <a:lnTo>
                    <a:pt x="198" y="72"/>
                  </a:lnTo>
                  <a:lnTo>
                    <a:pt x="210" y="114"/>
                  </a:lnTo>
                  <a:lnTo>
                    <a:pt x="222" y="156"/>
                  </a:lnTo>
                  <a:lnTo>
                    <a:pt x="228" y="210"/>
                  </a:lnTo>
                  <a:lnTo>
                    <a:pt x="240" y="264"/>
                  </a:lnTo>
                  <a:lnTo>
                    <a:pt x="252" y="324"/>
                  </a:lnTo>
                  <a:lnTo>
                    <a:pt x="264" y="390"/>
                  </a:lnTo>
                  <a:lnTo>
                    <a:pt x="270" y="456"/>
                  </a:lnTo>
                  <a:lnTo>
                    <a:pt x="282" y="522"/>
                  </a:lnTo>
                  <a:lnTo>
                    <a:pt x="294" y="588"/>
                  </a:lnTo>
                  <a:lnTo>
                    <a:pt x="306" y="654"/>
                  </a:lnTo>
                  <a:lnTo>
                    <a:pt x="312" y="714"/>
                  </a:lnTo>
                  <a:lnTo>
                    <a:pt x="324" y="780"/>
                  </a:lnTo>
                  <a:lnTo>
                    <a:pt x="336" y="834"/>
                  </a:lnTo>
                  <a:lnTo>
                    <a:pt x="342" y="888"/>
                  </a:lnTo>
                  <a:lnTo>
                    <a:pt x="354" y="936"/>
                  </a:lnTo>
                  <a:lnTo>
                    <a:pt x="366" y="978"/>
                  </a:lnTo>
                  <a:lnTo>
                    <a:pt x="378" y="1014"/>
                  </a:lnTo>
                  <a:lnTo>
                    <a:pt x="384" y="1044"/>
                  </a:lnTo>
                  <a:lnTo>
                    <a:pt x="396" y="1062"/>
                  </a:lnTo>
                  <a:lnTo>
                    <a:pt x="408" y="1080"/>
                  </a:lnTo>
                  <a:lnTo>
                    <a:pt x="420" y="1092"/>
                  </a:lnTo>
                  <a:lnTo>
                    <a:pt x="426" y="1092"/>
                  </a:lnTo>
                  <a:lnTo>
                    <a:pt x="438" y="1092"/>
                  </a:lnTo>
                  <a:lnTo>
                    <a:pt x="450" y="1080"/>
                  </a:lnTo>
                  <a:lnTo>
                    <a:pt x="462" y="1068"/>
                  </a:lnTo>
                  <a:lnTo>
                    <a:pt x="468" y="1044"/>
                  </a:lnTo>
                  <a:lnTo>
                    <a:pt x="480" y="1020"/>
                  </a:lnTo>
                  <a:lnTo>
                    <a:pt x="492" y="996"/>
                  </a:lnTo>
                  <a:lnTo>
                    <a:pt x="504" y="966"/>
                  </a:lnTo>
                  <a:lnTo>
                    <a:pt x="510" y="936"/>
                  </a:lnTo>
                  <a:lnTo>
                    <a:pt x="522" y="906"/>
                  </a:lnTo>
                  <a:lnTo>
                    <a:pt x="534" y="870"/>
                  </a:lnTo>
                  <a:lnTo>
                    <a:pt x="540" y="840"/>
                  </a:lnTo>
                  <a:lnTo>
                    <a:pt x="552" y="810"/>
                  </a:lnTo>
                  <a:lnTo>
                    <a:pt x="564" y="786"/>
                  </a:lnTo>
                  <a:lnTo>
                    <a:pt x="576" y="762"/>
                  </a:lnTo>
                  <a:lnTo>
                    <a:pt x="582" y="738"/>
                  </a:lnTo>
                  <a:lnTo>
                    <a:pt x="594" y="726"/>
                  </a:lnTo>
                  <a:lnTo>
                    <a:pt x="606" y="714"/>
                  </a:lnTo>
                  <a:lnTo>
                    <a:pt x="618" y="714"/>
                  </a:lnTo>
                  <a:lnTo>
                    <a:pt x="624" y="714"/>
                  </a:lnTo>
                  <a:lnTo>
                    <a:pt x="636" y="726"/>
                  </a:lnTo>
                  <a:lnTo>
                    <a:pt x="648" y="744"/>
                  </a:lnTo>
                  <a:lnTo>
                    <a:pt x="660" y="762"/>
                  </a:lnTo>
                  <a:lnTo>
                    <a:pt x="666" y="792"/>
                  </a:lnTo>
                  <a:lnTo>
                    <a:pt x="678" y="828"/>
                  </a:lnTo>
                  <a:lnTo>
                    <a:pt x="690" y="870"/>
                  </a:lnTo>
                  <a:lnTo>
                    <a:pt x="702" y="918"/>
                  </a:lnTo>
                  <a:lnTo>
                    <a:pt x="708" y="972"/>
                  </a:lnTo>
                  <a:lnTo>
                    <a:pt x="720" y="1026"/>
                  </a:lnTo>
                  <a:lnTo>
                    <a:pt x="732" y="1092"/>
                  </a:lnTo>
                  <a:lnTo>
                    <a:pt x="738" y="1152"/>
                  </a:lnTo>
                  <a:lnTo>
                    <a:pt x="750" y="1218"/>
                  </a:lnTo>
                  <a:lnTo>
                    <a:pt x="762" y="1284"/>
                  </a:lnTo>
                  <a:lnTo>
                    <a:pt x="774" y="1350"/>
                  </a:lnTo>
                  <a:lnTo>
                    <a:pt x="780" y="1416"/>
                  </a:lnTo>
                  <a:lnTo>
                    <a:pt x="792" y="1482"/>
                  </a:lnTo>
                  <a:lnTo>
                    <a:pt x="804" y="1542"/>
                  </a:lnTo>
                  <a:lnTo>
                    <a:pt x="816" y="1596"/>
                  </a:lnTo>
                  <a:lnTo>
                    <a:pt x="822" y="1650"/>
                  </a:lnTo>
                  <a:lnTo>
                    <a:pt x="834" y="1692"/>
                  </a:lnTo>
                  <a:lnTo>
                    <a:pt x="846" y="1734"/>
                  </a:lnTo>
                  <a:lnTo>
                    <a:pt x="858" y="1764"/>
                  </a:lnTo>
                  <a:lnTo>
                    <a:pt x="864" y="1788"/>
                  </a:lnTo>
                  <a:lnTo>
                    <a:pt x="876" y="1800"/>
                  </a:lnTo>
                  <a:lnTo>
                    <a:pt x="888" y="1806"/>
                  </a:lnTo>
                  <a:lnTo>
                    <a:pt x="894" y="1800"/>
                  </a:lnTo>
                  <a:lnTo>
                    <a:pt x="906" y="1788"/>
                  </a:lnTo>
                  <a:lnTo>
                    <a:pt x="918" y="1764"/>
                  </a:lnTo>
                  <a:lnTo>
                    <a:pt x="930" y="1734"/>
                  </a:lnTo>
                  <a:lnTo>
                    <a:pt x="936" y="1692"/>
                  </a:lnTo>
                  <a:lnTo>
                    <a:pt x="948" y="1644"/>
                  </a:lnTo>
                  <a:lnTo>
                    <a:pt x="960" y="1584"/>
                  </a:lnTo>
                  <a:lnTo>
                    <a:pt x="972" y="1518"/>
                  </a:lnTo>
                  <a:lnTo>
                    <a:pt x="978" y="1446"/>
                  </a:lnTo>
                  <a:lnTo>
                    <a:pt x="990" y="1362"/>
                  </a:lnTo>
                  <a:lnTo>
                    <a:pt x="1002" y="1278"/>
                  </a:lnTo>
                  <a:lnTo>
                    <a:pt x="1014" y="1188"/>
                  </a:lnTo>
                  <a:lnTo>
                    <a:pt x="1020" y="1092"/>
                  </a:lnTo>
                  <a:lnTo>
                    <a:pt x="1032" y="1002"/>
                  </a:lnTo>
                  <a:lnTo>
                    <a:pt x="1044" y="906"/>
                  </a:lnTo>
                  <a:lnTo>
                    <a:pt x="1056" y="804"/>
                  </a:lnTo>
                  <a:lnTo>
                    <a:pt x="1062" y="714"/>
                  </a:lnTo>
                  <a:lnTo>
                    <a:pt x="1074" y="618"/>
                  </a:lnTo>
                  <a:lnTo>
                    <a:pt x="1086" y="528"/>
                  </a:lnTo>
                  <a:lnTo>
                    <a:pt x="1092" y="444"/>
                  </a:lnTo>
                  <a:lnTo>
                    <a:pt x="1104" y="360"/>
                  </a:lnTo>
                  <a:lnTo>
                    <a:pt x="1116" y="288"/>
                  </a:lnTo>
                  <a:lnTo>
                    <a:pt x="1128" y="222"/>
                  </a:lnTo>
                  <a:lnTo>
                    <a:pt x="1134" y="162"/>
                  </a:lnTo>
                  <a:lnTo>
                    <a:pt x="1146" y="114"/>
                  </a:lnTo>
                  <a:lnTo>
                    <a:pt x="1158" y="72"/>
                  </a:lnTo>
                  <a:lnTo>
                    <a:pt x="1170" y="42"/>
                  </a:lnTo>
                  <a:lnTo>
                    <a:pt x="1176" y="18"/>
                  </a:lnTo>
                  <a:lnTo>
                    <a:pt x="1188" y="6"/>
                  </a:lnTo>
                  <a:lnTo>
                    <a:pt x="1200" y="0"/>
                  </a:lnTo>
                  <a:lnTo>
                    <a:pt x="1212" y="6"/>
                  </a:lnTo>
                  <a:lnTo>
                    <a:pt x="1218" y="18"/>
                  </a:lnTo>
                  <a:lnTo>
                    <a:pt x="1230" y="42"/>
                  </a:lnTo>
                  <a:lnTo>
                    <a:pt x="1242" y="72"/>
                  </a:lnTo>
                  <a:lnTo>
                    <a:pt x="1254" y="114"/>
                  </a:lnTo>
                  <a:lnTo>
                    <a:pt x="1260" y="156"/>
                  </a:lnTo>
                  <a:lnTo>
                    <a:pt x="1272" y="210"/>
                  </a:lnTo>
                  <a:lnTo>
                    <a:pt x="1284" y="264"/>
                  </a:lnTo>
                  <a:lnTo>
                    <a:pt x="1290" y="324"/>
                  </a:lnTo>
                  <a:lnTo>
                    <a:pt x="1302" y="390"/>
                  </a:lnTo>
                  <a:lnTo>
                    <a:pt x="1314" y="456"/>
                  </a:lnTo>
                  <a:lnTo>
                    <a:pt x="1326" y="522"/>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0" name="Freeform 1052"/>
            <p:cNvSpPr>
              <a:spLocks/>
            </p:cNvSpPr>
            <p:nvPr/>
          </p:nvSpPr>
          <p:spPr bwMode="auto">
            <a:xfrm>
              <a:off x="4905375" y="2755900"/>
              <a:ext cx="1200150" cy="2038350"/>
            </a:xfrm>
            <a:custGeom>
              <a:avLst/>
              <a:gdLst>
                <a:gd name="T0" fmla="*/ 2147483647 w 756"/>
                <a:gd name="T1" fmla="*/ 2147483647 h 1284"/>
                <a:gd name="T2" fmla="*/ 2147483647 w 756"/>
                <a:gd name="T3" fmla="*/ 2147483647 h 1284"/>
                <a:gd name="T4" fmla="*/ 2147483647 w 756"/>
                <a:gd name="T5" fmla="*/ 2147483647 h 1284"/>
                <a:gd name="T6" fmla="*/ 2147483647 w 756"/>
                <a:gd name="T7" fmla="*/ 2147483647 h 1284"/>
                <a:gd name="T8" fmla="*/ 2147483647 w 756"/>
                <a:gd name="T9" fmla="*/ 2147483647 h 1284"/>
                <a:gd name="T10" fmla="*/ 2147483647 w 756"/>
                <a:gd name="T11" fmla="*/ 2147483647 h 1284"/>
                <a:gd name="T12" fmla="*/ 2147483647 w 756"/>
                <a:gd name="T13" fmla="*/ 2147483647 h 1284"/>
                <a:gd name="T14" fmla="*/ 2147483647 w 756"/>
                <a:gd name="T15" fmla="*/ 2147483647 h 1284"/>
                <a:gd name="T16" fmla="*/ 2147483647 w 756"/>
                <a:gd name="T17" fmla="*/ 2147483647 h 1284"/>
                <a:gd name="T18" fmla="*/ 2147483647 w 756"/>
                <a:gd name="T19" fmla="*/ 2147483647 h 1284"/>
                <a:gd name="T20" fmla="*/ 2147483647 w 756"/>
                <a:gd name="T21" fmla="*/ 2147483647 h 1284"/>
                <a:gd name="T22" fmla="*/ 2147483647 w 756"/>
                <a:gd name="T23" fmla="*/ 2147483647 h 1284"/>
                <a:gd name="T24" fmla="*/ 2147483647 w 756"/>
                <a:gd name="T25" fmla="*/ 2147483647 h 1284"/>
                <a:gd name="T26" fmla="*/ 2147483647 w 756"/>
                <a:gd name="T27" fmla="*/ 2147483647 h 1284"/>
                <a:gd name="T28" fmla="*/ 2147483647 w 756"/>
                <a:gd name="T29" fmla="*/ 2147483647 h 1284"/>
                <a:gd name="T30" fmla="*/ 2147483647 w 756"/>
                <a:gd name="T31" fmla="*/ 2147483647 h 1284"/>
                <a:gd name="T32" fmla="*/ 2147483647 w 756"/>
                <a:gd name="T33" fmla="*/ 2147483647 h 1284"/>
                <a:gd name="T34" fmla="*/ 2147483647 w 756"/>
                <a:gd name="T35" fmla="*/ 2147483647 h 1284"/>
                <a:gd name="T36" fmla="*/ 2147483647 w 756"/>
                <a:gd name="T37" fmla="*/ 2147483647 h 1284"/>
                <a:gd name="T38" fmla="*/ 2147483647 w 756"/>
                <a:gd name="T39" fmla="*/ 2147483647 h 1284"/>
                <a:gd name="T40" fmla="*/ 2147483647 w 756"/>
                <a:gd name="T41" fmla="*/ 2147483647 h 1284"/>
                <a:gd name="T42" fmla="*/ 2147483647 w 756"/>
                <a:gd name="T43" fmla="*/ 2147483647 h 1284"/>
                <a:gd name="T44" fmla="*/ 2147483647 w 756"/>
                <a:gd name="T45" fmla="*/ 2147483647 h 1284"/>
                <a:gd name="T46" fmla="*/ 2147483647 w 756"/>
                <a:gd name="T47" fmla="*/ 2147483647 h 1284"/>
                <a:gd name="T48" fmla="*/ 2147483647 w 756"/>
                <a:gd name="T49" fmla="*/ 2147483647 h 1284"/>
                <a:gd name="T50" fmla="*/ 2147483647 w 756"/>
                <a:gd name="T51" fmla="*/ 2147483647 h 1284"/>
                <a:gd name="T52" fmla="*/ 2147483647 w 756"/>
                <a:gd name="T53" fmla="*/ 2147483647 h 1284"/>
                <a:gd name="T54" fmla="*/ 2147483647 w 756"/>
                <a:gd name="T55" fmla="*/ 2147483647 h 1284"/>
                <a:gd name="T56" fmla="*/ 2147483647 w 756"/>
                <a:gd name="T57" fmla="*/ 2147483647 h 1284"/>
                <a:gd name="T58" fmla="*/ 2147483647 w 756"/>
                <a:gd name="T59" fmla="*/ 2147483647 h 1284"/>
                <a:gd name="T60" fmla="*/ 2147483647 w 756"/>
                <a:gd name="T61" fmla="*/ 2147483647 h 1284"/>
                <a:gd name="T62" fmla="*/ 2147483647 w 756"/>
                <a:gd name="T63" fmla="*/ 2147483647 h 1284"/>
                <a:gd name="T64" fmla="*/ 2147483647 w 756"/>
                <a:gd name="T65" fmla="*/ 2147483647 h 1284"/>
                <a:gd name="T66" fmla="*/ 2147483647 w 756"/>
                <a:gd name="T67" fmla="*/ 2147483647 h 1284"/>
                <a:gd name="T68" fmla="*/ 2147483647 w 756"/>
                <a:gd name="T69" fmla="*/ 2147483647 h 1284"/>
                <a:gd name="T70" fmla="*/ 2147483647 w 756"/>
                <a:gd name="T71" fmla="*/ 2147483647 h 1284"/>
                <a:gd name="T72" fmla="*/ 2147483647 w 756"/>
                <a:gd name="T73" fmla="*/ 2147483647 h 12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56"/>
                <a:gd name="T112" fmla="*/ 0 h 1284"/>
                <a:gd name="T113" fmla="*/ 756 w 756"/>
                <a:gd name="T114" fmla="*/ 1284 h 12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56" h="1284">
                  <a:moveTo>
                    <a:pt x="0" y="0"/>
                  </a:moveTo>
                  <a:lnTo>
                    <a:pt x="6" y="66"/>
                  </a:lnTo>
                  <a:lnTo>
                    <a:pt x="18" y="132"/>
                  </a:lnTo>
                  <a:lnTo>
                    <a:pt x="30" y="192"/>
                  </a:lnTo>
                  <a:lnTo>
                    <a:pt x="42" y="258"/>
                  </a:lnTo>
                  <a:lnTo>
                    <a:pt x="48" y="312"/>
                  </a:lnTo>
                  <a:lnTo>
                    <a:pt x="60" y="366"/>
                  </a:lnTo>
                  <a:lnTo>
                    <a:pt x="72" y="414"/>
                  </a:lnTo>
                  <a:lnTo>
                    <a:pt x="84" y="456"/>
                  </a:lnTo>
                  <a:lnTo>
                    <a:pt x="90" y="492"/>
                  </a:lnTo>
                  <a:lnTo>
                    <a:pt x="102" y="522"/>
                  </a:lnTo>
                  <a:lnTo>
                    <a:pt x="114" y="540"/>
                  </a:lnTo>
                  <a:lnTo>
                    <a:pt x="126" y="558"/>
                  </a:lnTo>
                  <a:lnTo>
                    <a:pt x="132" y="570"/>
                  </a:lnTo>
                  <a:lnTo>
                    <a:pt x="144" y="570"/>
                  </a:lnTo>
                  <a:lnTo>
                    <a:pt x="156" y="570"/>
                  </a:lnTo>
                  <a:lnTo>
                    <a:pt x="162" y="558"/>
                  </a:lnTo>
                  <a:lnTo>
                    <a:pt x="174" y="546"/>
                  </a:lnTo>
                  <a:lnTo>
                    <a:pt x="186" y="522"/>
                  </a:lnTo>
                  <a:lnTo>
                    <a:pt x="198" y="498"/>
                  </a:lnTo>
                  <a:lnTo>
                    <a:pt x="204" y="474"/>
                  </a:lnTo>
                  <a:lnTo>
                    <a:pt x="216" y="444"/>
                  </a:lnTo>
                  <a:lnTo>
                    <a:pt x="228" y="414"/>
                  </a:lnTo>
                  <a:lnTo>
                    <a:pt x="240" y="384"/>
                  </a:lnTo>
                  <a:lnTo>
                    <a:pt x="246" y="348"/>
                  </a:lnTo>
                  <a:lnTo>
                    <a:pt x="258" y="318"/>
                  </a:lnTo>
                  <a:lnTo>
                    <a:pt x="270" y="288"/>
                  </a:lnTo>
                  <a:lnTo>
                    <a:pt x="282" y="264"/>
                  </a:lnTo>
                  <a:lnTo>
                    <a:pt x="288" y="240"/>
                  </a:lnTo>
                  <a:lnTo>
                    <a:pt x="300" y="216"/>
                  </a:lnTo>
                  <a:lnTo>
                    <a:pt x="312" y="204"/>
                  </a:lnTo>
                  <a:lnTo>
                    <a:pt x="318" y="192"/>
                  </a:lnTo>
                  <a:lnTo>
                    <a:pt x="330" y="192"/>
                  </a:lnTo>
                  <a:lnTo>
                    <a:pt x="342" y="192"/>
                  </a:lnTo>
                  <a:lnTo>
                    <a:pt x="354" y="204"/>
                  </a:lnTo>
                  <a:lnTo>
                    <a:pt x="360" y="222"/>
                  </a:lnTo>
                  <a:lnTo>
                    <a:pt x="372" y="240"/>
                  </a:lnTo>
                  <a:lnTo>
                    <a:pt x="384" y="270"/>
                  </a:lnTo>
                  <a:lnTo>
                    <a:pt x="396" y="306"/>
                  </a:lnTo>
                  <a:lnTo>
                    <a:pt x="402" y="348"/>
                  </a:lnTo>
                  <a:lnTo>
                    <a:pt x="414" y="396"/>
                  </a:lnTo>
                  <a:lnTo>
                    <a:pt x="426" y="450"/>
                  </a:lnTo>
                  <a:lnTo>
                    <a:pt x="438" y="504"/>
                  </a:lnTo>
                  <a:lnTo>
                    <a:pt x="444" y="570"/>
                  </a:lnTo>
                  <a:lnTo>
                    <a:pt x="456" y="630"/>
                  </a:lnTo>
                  <a:lnTo>
                    <a:pt x="468" y="696"/>
                  </a:lnTo>
                  <a:lnTo>
                    <a:pt x="480" y="762"/>
                  </a:lnTo>
                  <a:lnTo>
                    <a:pt x="486" y="828"/>
                  </a:lnTo>
                  <a:lnTo>
                    <a:pt x="498" y="894"/>
                  </a:lnTo>
                  <a:lnTo>
                    <a:pt x="510" y="960"/>
                  </a:lnTo>
                  <a:lnTo>
                    <a:pt x="516" y="1020"/>
                  </a:lnTo>
                  <a:lnTo>
                    <a:pt x="528" y="1074"/>
                  </a:lnTo>
                  <a:lnTo>
                    <a:pt x="540" y="1128"/>
                  </a:lnTo>
                  <a:lnTo>
                    <a:pt x="552" y="1170"/>
                  </a:lnTo>
                  <a:lnTo>
                    <a:pt x="558" y="1212"/>
                  </a:lnTo>
                  <a:lnTo>
                    <a:pt x="570" y="1242"/>
                  </a:lnTo>
                  <a:lnTo>
                    <a:pt x="582" y="1266"/>
                  </a:lnTo>
                  <a:lnTo>
                    <a:pt x="594" y="1278"/>
                  </a:lnTo>
                  <a:lnTo>
                    <a:pt x="600" y="1284"/>
                  </a:lnTo>
                  <a:lnTo>
                    <a:pt x="612" y="1278"/>
                  </a:lnTo>
                  <a:lnTo>
                    <a:pt x="624" y="1266"/>
                  </a:lnTo>
                  <a:lnTo>
                    <a:pt x="636" y="1242"/>
                  </a:lnTo>
                  <a:lnTo>
                    <a:pt x="642" y="1212"/>
                  </a:lnTo>
                  <a:lnTo>
                    <a:pt x="654" y="1170"/>
                  </a:lnTo>
                  <a:lnTo>
                    <a:pt x="666" y="1122"/>
                  </a:lnTo>
                  <a:lnTo>
                    <a:pt x="678" y="1062"/>
                  </a:lnTo>
                  <a:lnTo>
                    <a:pt x="684" y="996"/>
                  </a:lnTo>
                  <a:lnTo>
                    <a:pt x="696" y="924"/>
                  </a:lnTo>
                  <a:lnTo>
                    <a:pt x="708" y="840"/>
                  </a:lnTo>
                  <a:lnTo>
                    <a:pt x="714" y="756"/>
                  </a:lnTo>
                  <a:lnTo>
                    <a:pt x="726" y="666"/>
                  </a:lnTo>
                  <a:lnTo>
                    <a:pt x="738" y="570"/>
                  </a:lnTo>
                  <a:lnTo>
                    <a:pt x="750" y="480"/>
                  </a:lnTo>
                  <a:lnTo>
                    <a:pt x="756" y="38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64090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dissolve">
                                      <p:cBhvr>
                                        <p:cTn id="10" dur="500"/>
                                        <p:tgtEl>
                                          <p:spTgt spid="6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blinds(horizontal)">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8" grpId="0" animBg="1"/>
      <p:bldP spid="6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958851" y="148029"/>
            <a:ext cx="10515600" cy="743534"/>
          </a:xfrm>
        </p:spPr>
        <p:txBody>
          <a:bodyPr>
            <a:normAutofit/>
          </a:bodyPr>
          <a:lstStyle/>
          <a:p>
            <a:r>
              <a:rPr lang="en-US" sz="3600" b="1" dirty="0">
                <a:solidFill>
                  <a:srgbClr val="0070C0"/>
                </a:solidFill>
                <a:latin typeface="Times New Roman" pitchFamily="18" charset="0"/>
                <a:cs typeface="Times New Roman" pitchFamily="18" charset="0"/>
              </a:rPr>
              <a:t>Inserting Guard Time</a:t>
            </a:r>
          </a:p>
        </p:txBody>
      </p:sp>
      <p:sp>
        <p:nvSpPr>
          <p:cNvPr id="58" name="Content Placeholder 57"/>
          <p:cNvSpPr>
            <a:spLocks noGrp="1"/>
          </p:cNvSpPr>
          <p:nvPr>
            <p:ph idx="1"/>
          </p:nvPr>
        </p:nvSpPr>
        <p:spPr>
          <a:xfrm>
            <a:off x="0" y="5384800"/>
            <a:ext cx="12192000" cy="846138"/>
          </a:xfrm>
        </p:spPr>
        <p:txBody>
          <a:bodyPr>
            <a:normAutofit fontScale="85000" lnSpcReduction="20000"/>
          </a:bodyPr>
          <a:lstStyle/>
          <a:p>
            <a:r>
              <a:rPr lang="en-US" sz="2000"/>
              <a:t>Guard Time eliminates ISI between neighboring OFDM symbols</a:t>
            </a:r>
          </a:p>
          <a:p>
            <a:r>
              <a:rPr lang="en-US" sz="2000"/>
              <a:t>However each OFDM symbol suffers from </a:t>
            </a:r>
            <a:r>
              <a:rPr lang="en-US" sz="2000" b="1" i="1"/>
              <a:t>inter-carrier interference (ICI)</a:t>
            </a:r>
          </a:p>
          <a:p>
            <a:r>
              <a:rPr lang="en-US" sz="2000"/>
              <a:t>Guard time corresponds to a reduction of bit rate </a:t>
            </a:r>
          </a:p>
        </p:txBody>
      </p:sp>
      <p:sp>
        <p:nvSpPr>
          <p:cNvPr id="4" name="Slide Number Placeholder 3"/>
          <p:cNvSpPr>
            <a:spLocks noGrp="1"/>
          </p:cNvSpPr>
          <p:nvPr>
            <p:ph type="sldNum" sz="quarter" idx="10"/>
          </p:nvPr>
        </p:nvSpPr>
        <p:spPr>
          <a:xfrm>
            <a:off x="9179984" y="6637338"/>
            <a:ext cx="2540000" cy="220662"/>
          </a:xfrm>
        </p:spPr>
        <p:txBody>
          <a:bodyPr/>
          <a:lstStyle/>
          <a:p>
            <a:pPr>
              <a:defRPr/>
            </a:pPr>
            <a:fld id="{1A3695F6-4085-4C78-8035-29CA84E62AB8}" type="slidenum">
              <a:rPr lang="en-US" smtClean="0"/>
              <a:pPr>
                <a:defRPr/>
              </a:pPr>
              <a:t>48</a:t>
            </a:fld>
            <a:endParaRPr lang="en-US"/>
          </a:p>
        </p:txBody>
      </p:sp>
      <p:sp>
        <p:nvSpPr>
          <p:cNvPr id="38917" name="TextBox 33"/>
          <p:cNvSpPr txBox="1">
            <a:spLocks noChangeArrowheads="1"/>
          </p:cNvSpPr>
          <p:nvPr/>
        </p:nvSpPr>
        <p:spPr bwMode="auto">
          <a:xfrm>
            <a:off x="2603501" y="950914"/>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cxnSp>
        <p:nvCxnSpPr>
          <p:cNvPr id="38918" name="Straight Arrow Connector 28"/>
          <p:cNvCxnSpPr>
            <a:cxnSpLocks noChangeShapeType="1"/>
          </p:cNvCxnSpPr>
          <p:nvPr/>
        </p:nvCxnSpPr>
        <p:spPr bwMode="auto">
          <a:xfrm rot="10800000">
            <a:off x="1073151" y="1273176"/>
            <a:ext cx="4349749" cy="952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7" name="TextBox 33"/>
          <p:cNvSpPr txBox="1">
            <a:spLocks noChangeArrowheads="1"/>
          </p:cNvSpPr>
          <p:nvPr/>
        </p:nvSpPr>
        <p:spPr bwMode="auto">
          <a:xfrm>
            <a:off x="958851" y="2260601"/>
            <a:ext cx="98848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38920" name="Straight Arrow Connector 28"/>
          <p:cNvCxnSpPr>
            <a:cxnSpLocks noChangeShapeType="1"/>
          </p:cNvCxnSpPr>
          <p:nvPr/>
        </p:nvCxnSpPr>
        <p:spPr bwMode="auto">
          <a:xfrm rot="10800000">
            <a:off x="1121833" y="1747839"/>
            <a:ext cx="3920067"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38921" name="Straight Arrow Connector 28"/>
          <p:cNvCxnSpPr>
            <a:cxnSpLocks noChangeShapeType="1"/>
          </p:cNvCxnSpPr>
          <p:nvPr/>
        </p:nvCxnSpPr>
        <p:spPr bwMode="auto">
          <a:xfrm flipH="1" flipV="1">
            <a:off x="1699684" y="1770063"/>
            <a:ext cx="378883"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22" name="TextBox 33"/>
          <p:cNvSpPr txBox="1">
            <a:spLocks noChangeArrowheads="1"/>
          </p:cNvSpPr>
          <p:nvPr/>
        </p:nvSpPr>
        <p:spPr bwMode="auto">
          <a:xfrm>
            <a:off x="3083985" y="1481139"/>
            <a:ext cx="3081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T</a:t>
            </a:r>
            <a:r>
              <a:rPr lang="en-US" sz="1200" baseline="-25000"/>
              <a:t>s</a:t>
            </a:r>
            <a:endParaRPr lang="en-US" sz="1200"/>
          </a:p>
        </p:txBody>
      </p:sp>
      <p:sp>
        <p:nvSpPr>
          <p:cNvPr id="38923" name="TextBox 33"/>
          <p:cNvSpPr txBox="1">
            <a:spLocks noChangeArrowheads="1"/>
          </p:cNvSpPr>
          <p:nvPr/>
        </p:nvSpPr>
        <p:spPr bwMode="auto">
          <a:xfrm>
            <a:off x="5467351" y="1490663"/>
            <a:ext cx="450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T</a:t>
            </a:r>
            <a:r>
              <a:rPr lang="en-US" sz="1200" baseline="-25000"/>
              <a:t>s</a:t>
            </a:r>
            <a:r>
              <a:rPr lang="en-US" sz="1200"/>
              <a:t>/4</a:t>
            </a:r>
          </a:p>
        </p:txBody>
      </p:sp>
      <p:sp>
        <p:nvSpPr>
          <p:cNvPr id="38924" name="Rectangle 20"/>
          <p:cNvSpPr>
            <a:spLocks noChangeArrowheads="1"/>
          </p:cNvSpPr>
          <p:nvPr/>
        </p:nvSpPr>
        <p:spPr bwMode="auto">
          <a:xfrm>
            <a:off x="5480051" y="1457325"/>
            <a:ext cx="4298949" cy="655638"/>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8925" name="Rectangle 23"/>
          <p:cNvSpPr>
            <a:spLocks noChangeArrowheads="1"/>
          </p:cNvSpPr>
          <p:nvPr/>
        </p:nvSpPr>
        <p:spPr bwMode="auto">
          <a:xfrm>
            <a:off x="1123951" y="1457326"/>
            <a:ext cx="4339167"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8926" name="TextBox 35"/>
          <p:cNvSpPr txBox="1">
            <a:spLocks noChangeArrowheads="1"/>
          </p:cNvSpPr>
          <p:nvPr/>
        </p:nvSpPr>
        <p:spPr bwMode="auto">
          <a:xfrm>
            <a:off x="10585" y="1611314"/>
            <a:ext cx="1153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rgbClr val="FF0000"/>
                </a:solidFill>
              </a:rPr>
              <a:t>Tx Signal</a:t>
            </a:r>
          </a:p>
        </p:txBody>
      </p:sp>
      <p:sp>
        <p:nvSpPr>
          <p:cNvPr id="36" name="Rectangle 35"/>
          <p:cNvSpPr>
            <a:spLocks noChangeArrowheads="1"/>
          </p:cNvSpPr>
          <p:nvPr/>
        </p:nvSpPr>
        <p:spPr bwMode="auto">
          <a:xfrm>
            <a:off x="1109133" y="1377950"/>
            <a:ext cx="620184" cy="903288"/>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04" name="TextBox 33"/>
          <p:cNvSpPr txBox="1">
            <a:spLocks noChangeArrowheads="1"/>
          </p:cNvSpPr>
          <p:nvPr/>
        </p:nvSpPr>
        <p:spPr bwMode="auto">
          <a:xfrm>
            <a:off x="5975351" y="4970464"/>
            <a:ext cx="10477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b="1"/>
              <a:t>No ISI</a:t>
            </a:r>
          </a:p>
        </p:txBody>
      </p:sp>
      <p:cxnSp>
        <p:nvCxnSpPr>
          <p:cNvPr id="38929" name="Straight Arrow Connector 28"/>
          <p:cNvCxnSpPr>
            <a:cxnSpLocks noChangeShapeType="1"/>
          </p:cNvCxnSpPr>
          <p:nvPr/>
        </p:nvCxnSpPr>
        <p:spPr bwMode="auto">
          <a:xfrm rot="10800000" flipV="1">
            <a:off x="1661585" y="1870075"/>
            <a:ext cx="3780367" cy="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30" name="TextBox 33"/>
          <p:cNvSpPr txBox="1">
            <a:spLocks noChangeArrowheads="1"/>
          </p:cNvSpPr>
          <p:nvPr/>
        </p:nvSpPr>
        <p:spPr bwMode="auto">
          <a:xfrm>
            <a:off x="3594101" y="1528764"/>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38931" name="TextBox 33"/>
          <p:cNvSpPr txBox="1">
            <a:spLocks noChangeArrowheads="1"/>
          </p:cNvSpPr>
          <p:nvPr/>
        </p:nvSpPr>
        <p:spPr bwMode="auto">
          <a:xfrm>
            <a:off x="1092201" y="1528764"/>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sp>
        <p:nvSpPr>
          <p:cNvPr id="38932" name="TextBox 35"/>
          <p:cNvSpPr txBox="1">
            <a:spLocks noChangeArrowheads="1"/>
          </p:cNvSpPr>
          <p:nvPr/>
        </p:nvSpPr>
        <p:spPr bwMode="auto">
          <a:xfrm>
            <a:off x="50800" y="4111625"/>
            <a:ext cx="11535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b="1">
                <a:solidFill>
                  <a:schemeClr val="tx2"/>
                </a:solidFill>
              </a:rPr>
              <a:t>Rx Signal</a:t>
            </a:r>
          </a:p>
        </p:txBody>
      </p:sp>
      <p:sp>
        <p:nvSpPr>
          <p:cNvPr id="38933" name="Rectangle 56"/>
          <p:cNvSpPr>
            <a:spLocks noChangeArrowheads="1"/>
          </p:cNvSpPr>
          <p:nvPr/>
        </p:nvSpPr>
        <p:spPr bwMode="auto">
          <a:xfrm>
            <a:off x="510118" y="2811464"/>
            <a:ext cx="10807700" cy="1023937"/>
          </a:xfrm>
          <a:prstGeom prst="rect">
            <a:avLst/>
          </a:prstGeom>
          <a:solidFill>
            <a:srgbClr val="FFCC66"/>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a:endParaRPr lang="en-US"/>
          </a:p>
        </p:txBody>
      </p:sp>
      <p:sp>
        <p:nvSpPr>
          <p:cNvPr id="87" name="Rectangle 86"/>
          <p:cNvSpPr/>
          <p:nvPr/>
        </p:nvSpPr>
        <p:spPr bwMode="auto">
          <a:xfrm>
            <a:off x="8534400" y="2854326"/>
            <a:ext cx="2296584" cy="925513"/>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none" anchor="ctr"/>
          <a:lstStyle/>
          <a:p>
            <a:pPr algn="ctr">
              <a:defRPr/>
            </a:pPr>
            <a:endParaRPr lang="en-US">
              <a:latin typeface="Tahoma" charset="0"/>
              <a:cs typeface="Arial" charset="0"/>
            </a:endParaRPr>
          </a:p>
        </p:txBody>
      </p:sp>
      <p:sp>
        <p:nvSpPr>
          <p:cNvPr id="38935" name="TextBox 36"/>
          <p:cNvSpPr txBox="1">
            <a:spLocks noChangeArrowheads="1"/>
          </p:cNvSpPr>
          <p:nvPr/>
        </p:nvSpPr>
        <p:spPr bwMode="auto">
          <a:xfrm>
            <a:off x="582084" y="2903539"/>
            <a:ext cx="721148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Suppose multi-path channel with delay T</a:t>
            </a:r>
            <a:r>
              <a:rPr lang="en-US" b="1" baseline="-25000"/>
              <a:t>s</a:t>
            </a:r>
            <a:r>
              <a:rPr lang="en-US" b="1"/>
              <a:t>/8</a:t>
            </a:r>
          </a:p>
        </p:txBody>
      </p:sp>
      <p:cxnSp>
        <p:nvCxnSpPr>
          <p:cNvPr id="38936" name="Straight Connector 38"/>
          <p:cNvCxnSpPr>
            <a:cxnSpLocks noChangeShapeType="1"/>
          </p:cNvCxnSpPr>
          <p:nvPr/>
        </p:nvCxnSpPr>
        <p:spPr bwMode="auto">
          <a:xfrm rot="5400000">
            <a:off x="8934980" y="3181880"/>
            <a:ext cx="365125" cy="21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37" name="Straight Connector 45"/>
          <p:cNvCxnSpPr>
            <a:cxnSpLocks noChangeShapeType="1"/>
          </p:cNvCxnSpPr>
          <p:nvPr/>
        </p:nvCxnSpPr>
        <p:spPr bwMode="auto">
          <a:xfrm rot="5400000">
            <a:off x="10031414" y="3221568"/>
            <a:ext cx="365125" cy="211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8938" name="Straight Arrow Connector 47"/>
          <p:cNvCxnSpPr>
            <a:cxnSpLocks noChangeShapeType="1"/>
          </p:cNvCxnSpPr>
          <p:nvPr/>
        </p:nvCxnSpPr>
        <p:spPr bwMode="auto">
          <a:xfrm>
            <a:off x="8602134" y="3389314"/>
            <a:ext cx="2182284"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939" name="TextBox 51"/>
          <p:cNvSpPr txBox="1">
            <a:spLocks noChangeArrowheads="1"/>
          </p:cNvSpPr>
          <p:nvPr/>
        </p:nvSpPr>
        <p:spPr bwMode="auto">
          <a:xfrm>
            <a:off x="8638117" y="2822576"/>
            <a:ext cx="349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a:t>
            </a:r>
            <a:r>
              <a:rPr lang="en-US" sz="1400" baseline="-25000"/>
              <a:t>0</a:t>
            </a:r>
            <a:endParaRPr lang="en-US" sz="1400"/>
          </a:p>
        </p:txBody>
      </p:sp>
      <p:sp>
        <p:nvSpPr>
          <p:cNvPr id="38940" name="TextBox 52"/>
          <p:cNvSpPr txBox="1">
            <a:spLocks noChangeArrowheads="1"/>
          </p:cNvSpPr>
          <p:nvPr/>
        </p:nvSpPr>
        <p:spPr bwMode="auto">
          <a:xfrm>
            <a:off x="10198100" y="2833689"/>
            <a:ext cx="349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h</a:t>
            </a:r>
            <a:r>
              <a:rPr lang="en-US" sz="1400" baseline="-25000"/>
              <a:t>1</a:t>
            </a:r>
            <a:endParaRPr lang="en-US" sz="1400"/>
          </a:p>
        </p:txBody>
      </p:sp>
      <p:cxnSp>
        <p:nvCxnSpPr>
          <p:cNvPr id="38941" name="Straight Arrow Connector 28"/>
          <p:cNvCxnSpPr>
            <a:cxnSpLocks noChangeShapeType="1"/>
          </p:cNvCxnSpPr>
          <p:nvPr/>
        </p:nvCxnSpPr>
        <p:spPr bwMode="auto">
          <a:xfrm rot="10800000">
            <a:off x="9095317" y="3459163"/>
            <a:ext cx="1219200" cy="1270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42" name="TextBox 33"/>
          <p:cNvSpPr txBox="1">
            <a:spLocks noChangeArrowheads="1"/>
          </p:cNvSpPr>
          <p:nvPr/>
        </p:nvSpPr>
        <p:spPr bwMode="auto">
          <a:xfrm>
            <a:off x="9421284" y="34575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38943" name="Group 101"/>
          <p:cNvGrpSpPr>
            <a:grpSpLocks/>
          </p:cNvGrpSpPr>
          <p:nvPr/>
        </p:nvGrpSpPr>
        <p:grpSpPr bwMode="auto">
          <a:xfrm>
            <a:off x="1155701" y="1473201"/>
            <a:ext cx="8597900" cy="1311275"/>
            <a:chOff x="867059" y="671631"/>
            <a:chExt cx="3714750" cy="2867025"/>
          </a:xfrm>
        </p:grpSpPr>
        <p:sp>
          <p:nvSpPr>
            <p:cNvPr id="38972" name="Freeform 1114"/>
            <p:cNvSpPr>
              <a:spLocks/>
            </p:cNvSpPr>
            <p:nvPr/>
          </p:nvSpPr>
          <p:spPr bwMode="auto">
            <a:xfrm>
              <a:off x="867059" y="2109906"/>
              <a:ext cx="200025" cy="1588"/>
            </a:xfrm>
            <a:custGeom>
              <a:avLst/>
              <a:gdLst>
                <a:gd name="T0" fmla="*/ 0 w 126"/>
                <a:gd name="T1" fmla="*/ 0 h 1588"/>
                <a:gd name="T2" fmla="*/ 2147483647 w 126"/>
                <a:gd name="T3" fmla="*/ 0 h 1588"/>
                <a:gd name="T4" fmla="*/ 2147483647 w 126"/>
                <a:gd name="T5" fmla="*/ 0 h 1588"/>
                <a:gd name="T6" fmla="*/ 2147483647 w 126"/>
                <a:gd name="T7" fmla="*/ 0 h 1588"/>
                <a:gd name="T8" fmla="*/ 2147483647 w 126"/>
                <a:gd name="T9" fmla="*/ 0 h 1588"/>
                <a:gd name="T10" fmla="*/ 2147483647 w 126"/>
                <a:gd name="T11" fmla="*/ 0 h 1588"/>
                <a:gd name="T12" fmla="*/ 2147483647 w 126"/>
                <a:gd name="T13" fmla="*/ 0 h 1588"/>
                <a:gd name="T14" fmla="*/ 2147483647 w 126"/>
                <a:gd name="T15" fmla="*/ 0 h 1588"/>
                <a:gd name="T16" fmla="*/ 2147483647 w 126"/>
                <a:gd name="T17" fmla="*/ 0 h 1588"/>
                <a:gd name="T18" fmla="*/ 2147483647 w 126"/>
                <a:gd name="T19" fmla="*/ 0 h 1588"/>
                <a:gd name="T20" fmla="*/ 2147483647 w 126"/>
                <a:gd name="T21" fmla="*/ 0 h 1588"/>
                <a:gd name="T22" fmla="*/ 2147483647 w 126"/>
                <a:gd name="T23" fmla="*/ 0 h 1588"/>
                <a:gd name="T24" fmla="*/ 2147483647 w 126"/>
                <a:gd name="T25" fmla="*/ 0 h 1588"/>
                <a:gd name="T26" fmla="*/ 2147483647 w 126"/>
                <a:gd name="T27" fmla="*/ 0 h 1588"/>
                <a:gd name="T28" fmla="*/ 2147483647 w 126"/>
                <a:gd name="T29" fmla="*/ 0 h 1588"/>
                <a:gd name="T30" fmla="*/ 2147483647 w 126"/>
                <a:gd name="T31" fmla="*/ 0 h 1588"/>
                <a:gd name="T32" fmla="*/ 2147483647 w 126"/>
                <a:gd name="T33" fmla="*/ 0 h 1588"/>
                <a:gd name="T34" fmla="*/ 2147483647 w 126"/>
                <a:gd name="T35" fmla="*/ 0 h 1588"/>
                <a:gd name="T36" fmla="*/ 2147483647 w 126"/>
                <a:gd name="T37" fmla="*/ 0 h 1588"/>
                <a:gd name="T38" fmla="*/ 2147483647 w 126"/>
                <a:gd name="T39" fmla="*/ 0 h 1588"/>
                <a:gd name="T40" fmla="*/ 2147483647 w 126"/>
                <a:gd name="T41" fmla="*/ 0 h 1588"/>
                <a:gd name="T42" fmla="*/ 2147483647 w 126"/>
                <a:gd name="T43" fmla="*/ 0 h 15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1588"/>
                <a:gd name="T68" fmla="*/ 126 w 126"/>
                <a:gd name="T69" fmla="*/ 1588 h 15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3" name="Freeform 1115"/>
            <p:cNvSpPr>
              <a:spLocks/>
            </p:cNvSpPr>
            <p:nvPr/>
          </p:nvSpPr>
          <p:spPr bwMode="auto">
            <a:xfrm>
              <a:off x="1067084" y="671631"/>
              <a:ext cx="1066800" cy="1733550"/>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4" name="Freeform 1116"/>
            <p:cNvSpPr>
              <a:spLocks/>
            </p:cNvSpPr>
            <p:nvPr/>
          </p:nvSpPr>
          <p:spPr bwMode="auto">
            <a:xfrm>
              <a:off x="2133884"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5" name="Freeform 1117"/>
            <p:cNvSpPr>
              <a:spLocks/>
            </p:cNvSpPr>
            <p:nvPr/>
          </p:nvSpPr>
          <p:spPr bwMode="auto">
            <a:xfrm>
              <a:off x="2724434" y="2109906"/>
              <a:ext cx="209550" cy="1588"/>
            </a:xfrm>
            <a:custGeom>
              <a:avLst/>
              <a:gdLst>
                <a:gd name="T0" fmla="*/ 0 w 132"/>
                <a:gd name="T1" fmla="*/ 0 h 1588"/>
                <a:gd name="T2" fmla="*/ 2147483647 w 132"/>
                <a:gd name="T3" fmla="*/ 0 h 1588"/>
                <a:gd name="T4" fmla="*/ 2147483647 w 132"/>
                <a:gd name="T5" fmla="*/ 0 h 1588"/>
                <a:gd name="T6" fmla="*/ 2147483647 w 132"/>
                <a:gd name="T7" fmla="*/ 0 h 1588"/>
                <a:gd name="T8" fmla="*/ 2147483647 w 132"/>
                <a:gd name="T9" fmla="*/ 0 h 1588"/>
                <a:gd name="T10" fmla="*/ 2147483647 w 132"/>
                <a:gd name="T11" fmla="*/ 0 h 1588"/>
                <a:gd name="T12" fmla="*/ 2147483647 w 132"/>
                <a:gd name="T13" fmla="*/ 0 h 1588"/>
                <a:gd name="T14" fmla="*/ 2147483647 w 132"/>
                <a:gd name="T15" fmla="*/ 0 h 1588"/>
                <a:gd name="T16" fmla="*/ 2147483647 w 132"/>
                <a:gd name="T17" fmla="*/ 0 h 1588"/>
                <a:gd name="T18" fmla="*/ 2147483647 w 132"/>
                <a:gd name="T19" fmla="*/ 0 h 1588"/>
                <a:gd name="T20" fmla="*/ 2147483647 w 132"/>
                <a:gd name="T21" fmla="*/ 0 h 1588"/>
                <a:gd name="T22" fmla="*/ 2147483647 w 132"/>
                <a:gd name="T23" fmla="*/ 0 h 1588"/>
                <a:gd name="T24" fmla="*/ 2147483647 w 132"/>
                <a:gd name="T25" fmla="*/ 0 h 1588"/>
                <a:gd name="T26" fmla="*/ 2147483647 w 132"/>
                <a:gd name="T27" fmla="*/ 0 h 1588"/>
                <a:gd name="T28" fmla="*/ 2147483647 w 132"/>
                <a:gd name="T29" fmla="*/ 0 h 1588"/>
                <a:gd name="T30" fmla="*/ 2147483647 w 132"/>
                <a:gd name="T31" fmla="*/ 0 h 1588"/>
                <a:gd name="T32" fmla="*/ 2147483647 w 132"/>
                <a:gd name="T33" fmla="*/ 0 h 1588"/>
                <a:gd name="T34" fmla="*/ 2147483647 w 132"/>
                <a:gd name="T35" fmla="*/ 0 h 1588"/>
                <a:gd name="T36" fmla="*/ 2147483647 w 132"/>
                <a:gd name="T37" fmla="*/ 0 h 1588"/>
                <a:gd name="T38" fmla="*/ 2147483647 w 132"/>
                <a:gd name="T39" fmla="*/ 0 h 1588"/>
                <a:gd name="T40" fmla="*/ 2147483647 w 132"/>
                <a:gd name="T41" fmla="*/ 0 h 1588"/>
                <a:gd name="T42" fmla="*/ 2147483647 w 132"/>
                <a:gd name="T43" fmla="*/ 0 h 1588"/>
                <a:gd name="T44" fmla="*/ 2147483647 w 132"/>
                <a:gd name="T45" fmla="*/ 0 h 1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1588"/>
                <a:gd name="T71" fmla="*/ 132 w 132"/>
                <a:gd name="T72" fmla="*/ 1588 h 1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6" name="Freeform 1118"/>
            <p:cNvSpPr>
              <a:spLocks/>
            </p:cNvSpPr>
            <p:nvPr/>
          </p:nvSpPr>
          <p:spPr bwMode="auto">
            <a:xfrm>
              <a:off x="2933984" y="671631"/>
              <a:ext cx="1057275" cy="1733550"/>
            </a:xfrm>
            <a:custGeom>
              <a:avLst/>
              <a:gdLst>
                <a:gd name="T0" fmla="*/ 2147483647 w 666"/>
                <a:gd name="T1" fmla="*/ 2147483647 h 1092"/>
                <a:gd name="T2" fmla="*/ 2147483647 w 666"/>
                <a:gd name="T3" fmla="*/ 2147483647 h 1092"/>
                <a:gd name="T4" fmla="*/ 2147483647 w 666"/>
                <a:gd name="T5" fmla="*/ 2147483647 h 1092"/>
                <a:gd name="T6" fmla="*/ 2147483647 w 666"/>
                <a:gd name="T7" fmla="*/ 2147483647 h 1092"/>
                <a:gd name="T8" fmla="*/ 2147483647 w 666"/>
                <a:gd name="T9" fmla="*/ 2147483647 h 1092"/>
                <a:gd name="T10" fmla="*/ 2147483647 w 666"/>
                <a:gd name="T11" fmla="*/ 2147483647 h 1092"/>
                <a:gd name="T12" fmla="*/ 2147483647 w 666"/>
                <a:gd name="T13" fmla="*/ 2147483647 h 1092"/>
                <a:gd name="T14" fmla="*/ 2147483647 w 666"/>
                <a:gd name="T15" fmla="*/ 2147483647 h 1092"/>
                <a:gd name="T16" fmla="*/ 2147483647 w 666"/>
                <a:gd name="T17" fmla="*/ 2147483647 h 1092"/>
                <a:gd name="T18" fmla="*/ 2147483647 w 666"/>
                <a:gd name="T19" fmla="*/ 0 h 1092"/>
                <a:gd name="T20" fmla="*/ 2147483647 w 666"/>
                <a:gd name="T21" fmla="*/ 2147483647 h 1092"/>
                <a:gd name="T22" fmla="*/ 2147483647 w 666"/>
                <a:gd name="T23" fmla="*/ 2147483647 h 1092"/>
                <a:gd name="T24" fmla="*/ 2147483647 w 666"/>
                <a:gd name="T25" fmla="*/ 2147483647 h 1092"/>
                <a:gd name="T26" fmla="*/ 2147483647 w 666"/>
                <a:gd name="T27" fmla="*/ 2147483647 h 1092"/>
                <a:gd name="T28" fmla="*/ 2147483647 w 666"/>
                <a:gd name="T29" fmla="*/ 2147483647 h 1092"/>
                <a:gd name="T30" fmla="*/ 2147483647 w 666"/>
                <a:gd name="T31" fmla="*/ 2147483647 h 1092"/>
                <a:gd name="T32" fmla="*/ 2147483647 w 666"/>
                <a:gd name="T33" fmla="*/ 2147483647 h 1092"/>
                <a:gd name="T34" fmla="*/ 2147483647 w 666"/>
                <a:gd name="T35" fmla="*/ 2147483647 h 1092"/>
                <a:gd name="T36" fmla="*/ 2147483647 w 666"/>
                <a:gd name="T37" fmla="*/ 2147483647 h 1092"/>
                <a:gd name="T38" fmla="*/ 2147483647 w 666"/>
                <a:gd name="T39" fmla="*/ 2147483647 h 1092"/>
                <a:gd name="T40" fmla="*/ 2147483647 w 666"/>
                <a:gd name="T41" fmla="*/ 2147483647 h 1092"/>
                <a:gd name="T42" fmla="*/ 2147483647 w 666"/>
                <a:gd name="T43" fmla="*/ 2147483647 h 1092"/>
                <a:gd name="T44" fmla="*/ 2147483647 w 666"/>
                <a:gd name="T45" fmla="*/ 2147483647 h 1092"/>
                <a:gd name="T46" fmla="*/ 2147483647 w 666"/>
                <a:gd name="T47" fmla="*/ 2147483647 h 1092"/>
                <a:gd name="T48" fmla="*/ 2147483647 w 666"/>
                <a:gd name="T49" fmla="*/ 2147483647 h 1092"/>
                <a:gd name="T50" fmla="*/ 2147483647 w 666"/>
                <a:gd name="T51" fmla="*/ 2147483647 h 1092"/>
                <a:gd name="T52" fmla="*/ 2147483647 w 666"/>
                <a:gd name="T53" fmla="*/ 2147483647 h 1092"/>
                <a:gd name="T54" fmla="*/ 2147483647 w 666"/>
                <a:gd name="T55" fmla="*/ 2147483647 h 1092"/>
                <a:gd name="T56" fmla="*/ 2147483647 w 666"/>
                <a:gd name="T57" fmla="*/ 2147483647 h 1092"/>
                <a:gd name="T58" fmla="*/ 2147483647 w 666"/>
                <a:gd name="T59" fmla="*/ 2147483647 h 1092"/>
                <a:gd name="T60" fmla="*/ 2147483647 w 666"/>
                <a:gd name="T61" fmla="*/ 2147483647 h 1092"/>
                <a:gd name="T62" fmla="*/ 2147483647 w 666"/>
                <a:gd name="T63" fmla="*/ 2147483647 h 1092"/>
                <a:gd name="T64" fmla="*/ 2147483647 w 666"/>
                <a:gd name="T65" fmla="*/ 2147483647 h 1092"/>
                <a:gd name="T66" fmla="*/ 2147483647 w 666"/>
                <a:gd name="T67" fmla="*/ 2147483647 h 1092"/>
                <a:gd name="T68" fmla="*/ 2147483647 w 666"/>
                <a:gd name="T69" fmla="*/ 2147483647 h 1092"/>
                <a:gd name="T70" fmla="*/ 2147483647 w 666"/>
                <a:gd name="T71" fmla="*/ 2147483647 h 1092"/>
                <a:gd name="T72" fmla="*/ 2147483647 w 666"/>
                <a:gd name="T73" fmla="*/ 2147483647 h 1092"/>
                <a:gd name="T74" fmla="*/ 2147483647 w 666"/>
                <a:gd name="T75" fmla="*/ 2147483647 h 1092"/>
                <a:gd name="T76" fmla="*/ 2147483647 w 666"/>
                <a:gd name="T77" fmla="*/ 2147483647 h 1092"/>
                <a:gd name="T78" fmla="*/ 2147483647 w 666"/>
                <a:gd name="T79" fmla="*/ 2147483647 h 1092"/>
                <a:gd name="T80" fmla="*/ 2147483647 w 666"/>
                <a:gd name="T81" fmla="*/ 2147483647 h 1092"/>
                <a:gd name="T82" fmla="*/ 2147483647 w 666"/>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66"/>
                <a:gd name="T127" fmla="*/ 0 h 1092"/>
                <a:gd name="T128" fmla="*/ 666 w 666"/>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66" h="1092">
                  <a:moveTo>
                    <a:pt x="0" y="906"/>
                  </a:moveTo>
                  <a:lnTo>
                    <a:pt x="0" y="852"/>
                  </a:lnTo>
                  <a:lnTo>
                    <a:pt x="6" y="804"/>
                  </a:lnTo>
                  <a:lnTo>
                    <a:pt x="12" y="756"/>
                  </a:lnTo>
                  <a:lnTo>
                    <a:pt x="18" y="714"/>
                  </a:lnTo>
                  <a:lnTo>
                    <a:pt x="24" y="666"/>
                  </a:lnTo>
                  <a:lnTo>
                    <a:pt x="30" y="618"/>
                  </a:lnTo>
                  <a:lnTo>
                    <a:pt x="36" y="570"/>
                  </a:lnTo>
                  <a:lnTo>
                    <a:pt x="36" y="528"/>
                  </a:lnTo>
                  <a:lnTo>
                    <a:pt x="42" y="486"/>
                  </a:lnTo>
                  <a:lnTo>
                    <a:pt x="48" y="444"/>
                  </a:lnTo>
                  <a:lnTo>
                    <a:pt x="54" y="402"/>
                  </a:lnTo>
                  <a:lnTo>
                    <a:pt x="60" y="360"/>
                  </a:lnTo>
                  <a:lnTo>
                    <a:pt x="66" y="324"/>
                  </a:lnTo>
                  <a:lnTo>
                    <a:pt x="72" y="288"/>
                  </a:lnTo>
                  <a:lnTo>
                    <a:pt x="78" y="258"/>
                  </a:lnTo>
                  <a:lnTo>
                    <a:pt x="78" y="222"/>
                  </a:lnTo>
                  <a:lnTo>
                    <a:pt x="84" y="192"/>
                  </a:lnTo>
                  <a:lnTo>
                    <a:pt x="90" y="162"/>
                  </a:lnTo>
                  <a:lnTo>
                    <a:pt x="96" y="138"/>
                  </a:lnTo>
                  <a:lnTo>
                    <a:pt x="102" y="114"/>
                  </a:lnTo>
                  <a:lnTo>
                    <a:pt x="108" y="90"/>
                  </a:lnTo>
                  <a:lnTo>
                    <a:pt x="114" y="72"/>
                  </a:lnTo>
                  <a:lnTo>
                    <a:pt x="114" y="54"/>
                  </a:lnTo>
                  <a:lnTo>
                    <a:pt x="120" y="42"/>
                  </a:lnTo>
                  <a:lnTo>
                    <a:pt x="126" y="30"/>
                  </a:lnTo>
                  <a:lnTo>
                    <a:pt x="132" y="18"/>
                  </a:lnTo>
                  <a:lnTo>
                    <a:pt x="138" y="12"/>
                  </a:lnTo>
                  <a:lnTo>
                    <a:pt x="144" y="6"/>
                  </a:lnTo>
                  <a:lnTo>
                    <a:pt x="150" y="0"/>
                  </a:lnTo>
                  <a:lnTo>
                    <a:pt x="156" y="0"/>
                  </a:lnTo>
                  <a:lnTo>
                    <a:pt x="162" y="6"/>
                  </a:lnTo>
                  <a:lnTo>
                    <a:pt x="168" y="12"/>
                  </a:lnTo>
                  <a:lnTo>
                    <a:pt x="174" y="18"/>
                  </a:lnTo>
                  <a:lnTo>
                    <a:pt x="180" y="30"/>
                  </a:lnTo>
                  <a:lnTo>
                    <a:pt x="186" y="42"/>
                  </a:lnTo>
                  <a:lnTo>
                    <a:pt x="192" y="60"/>
                  </a:lnTo>
                  <a:lnTo>
                    <a:pt x="192" y="72"/>
                  </a:lnTo>
                  <a:lnTo>
                    <a:pt x="198" y="96"/>
                  </a:lnTo>
                  <a:lnTo>
                    <a:pt x="204" y="114"/>
                  </a:lnTo>
                  <a:lnTo>
                    <a:pt x="210" y="138"/>
                  </a:lnTo>
                  <a:lnTo>
                    <a:pt x="216" y="156"/>
                  </a:lnTo>
                  <a:lnTo>
                    <a:pt x="222" y="186"/>
                  </a:lnTo>
                  <a:lnTo>
                    <a:pt x="228" y="210"/>
                  </a:lnTo>
                  <a:lnTo>
                    <a:pt x="234" y="240"/>
                  </a:lnTo>
                  <a:lnTo>
                    <a:pt x="234" y="264"/>
                  </a:lnTo>
                  <a:lnTo>
                    <a:pt x="240" y="294"/>
                  </a:lnTo>
                  <a:lnTo>
                    <a:pt x="246" y="324"/>
                  </a:lnTo>
                  <a:lnTo>
                    <a:pt x="252" y="360"/>
                  </a:lnTo>
                  <a:lnTo>
                    <a:pt x="258" y="390"/>
                  </a:lnTo>
                  <a:lnTo>
                    <a:pt x="264" y="420"/>
                  </a:lnTo>
                  <a:lnTo>
                    <a:pt x="270" y="456"/>
                  </a:lnTo>
                  <a:lnTo>
                    <a:pt x="276" y="486"/>
                  </a:lnTo>
                  <a:lnTo>
                    <a:pt x="276" y="522"/>
                  </a:lnTo>
                  <a:lnTo>
                    <a:pt x="282" y="552"/>
                  </a:lnTo>
                  <a:lnTo>
                    <a:pt x="288" y="588"/>
                  </a:lnTo>
                  <a:lnTo>
                    <a:pt x="294" y="618"/>
                  </a:lnTo>
                  <a:lnTo>
                    <a:pt x="300" y="654"/>
                  </a:lnTo>
                  <a:lnTo>
                    <a:pt x="306" y="684"/>
                  </a:lnTo>
                  <a:lnTo>
                    <a:pt x="312" y="714"/>
                  </a:lnTo>
                  <a:lnTo>
                    <a:pt x="312" y="750"/>
                  </a:lnTo>
                  <a:lnTo>
                    <a:pt x="318" y="780"/>
                  </a:lnTo>
                  <a:lnTo>
                    <a:pt x="324" y="804"/>
                  </a:lnTo>
                  <a:lnTo>
                    <a:pt x="330" y="834"/>
                  </a:lnTo>
                  <a:lnTo>
                    <a:pt x="336" y="858"/>
                  </a:lnTo>
                  <a:lnTo>
                    <a:pt x="342" y="888"/>
                  </a:lnTo>
                  <a:lnTo>
                    <a:pt x="348" y="912"/>
                  </a:lnTo>
                  <a:lnTo>
                    <a:pt x="354" y="936"/>
                  </a:lnTo>
                  <a:lnTo>
                    <a:pt x="354" y="954"/>
                  </a:lnTo>
                  <a:lnTo>
                    <a:pt x="360" y="978"/>
                  </a:lnTo>
                  <a:lnTo>
                    <a:pt x="366" y="996"/>
                  </a:lnTo>
                  <a:lnTo>
                    <a:pt x="372" y="1014"/>
                  </a:lnTo>
                  <a:lnTo>
                    <a:pt x="378" y="1026"/>
                  </a:lnTo>
                  <a:lnTo>
                    <a:pt x="384" y="1044"/>
                  </a:lnTo>
                  <a:lnTo>
                    <a:pt x="390" y="1056"/>
                  </a:lnTo>
                  <a:lnTo>
                    <a:pt x="390" y="1062"/>
                  </a:lnTo>
                  <a:lnTo>
                    <a:pt x="396" y="1074"/>
                  </a:lnTo>
                  <a:lnTo>
                    <a:pt x="402" y="1080"/>
                  </a:lnTo>
                  <a:lnTo>
                    <a:pt x="408" y="1086"/>
                  </a:lnTo>
                  <a:lnTo>
                    <a:pt x="414" y="1092"/>
                  </a:lnTo>
                  <a:lnTo>
                    <a:pt x="420" y="1092"/>
                  </a:lnTo>
                  <a:lnTo>
                    <a:pt x="426" y="1092"/>
                  </a:lnTo>
                  <a:lnTo>
                    <a:pt x="432" y="1092"/>
                  </a:lnTo>
                  <a:lnTo>
                    <a:pt x="438" y="1086"/>
                  </a:lnTo>
                  <a:lnTo>
                    <a:pt x="444" y="1080"/>
                  </a:lnTo>
                  <a:lnTo>
                    <a:pt x="450" y="1074"/>
                  </a:lnTo>
                  <a:lnTo>
                    <a:pt x="456" y="1068"/>
                  </a:lnTo>
                  <a:lnTo>
                    <a:pt x="462" y="1056"/>
                  </a:lnTo>
                  <a:lnTo>
                    <a:pt x="468" y="1044"/>
                  </a:lnTo>
                  <a:lnTo>
                    <a:pt x="468" y="1032"/>
                  </a:lnTo>
                  <a:lnTo>
                    <a:pt x="474" y="1020"/>
                  </a:lnTo>
                  <a:lnTo>
                    <a:pt x="480" y="1008"/>
                  </a:lnTo>
                  <a:lnTo>
                    <a:pt x="486" y="996"/>
                  </a:lnTo>
                  <a:lnTo>
                    <a:pt x="492" y="984"/>
                  </a:lnTo>
                  <a:lnTo>
                    <a:pt x="498" y="966"/>
                  </a:lnTo>
                  <a:lnTo>
                    <a:pt x="504" y="948"/>
                  </a:lnTo>
                  <a:lnTo>
                    <a:pt x="510" y="936"/>
                  </a:lnTo>
                  <a:lnTo>
                    <a:pt x="510" y="918"/>
                  </a:lnTo>
                  <a:lnTo>
                    <a:pt x="516" y="906"/>
                  </a:lnTo>
                  <a:lnTo>
                    <a:pt x="522" y="888"/>
                  </a:lnTo>
                  <a:lnTo>
                    <a:pt x="528" y="870"/>
                  </a:lnTo>
                  <a:lnTo>
                    <a:pt x="534" y="858"/>
                  </a:lnTo>
                  <a:lnTo>
                    <a:pt x="540" y="840"/>
                  </a:lnTo>
                  <a:lnTo>
                    <a:pt x="546" y="822"/>
                  </a:lnTo>
                  <a:lnTo>
                    <a:pt x="552" y="810"/>
                  </a:lnTo>
                  <a:lnTo>
                    <a:pt x="552" y="798"/>
                  </a:lnTo>
                  <a:lnTo>
                    <a:pt x="558" y="786"/>
                  </a:lnTo>
                  <a:lnTo>
                    <a:pt x="564" y="774"/>
                  </a:lnTo>
                  <a:lnTo>
                    <a:pt x="570" y="762"/>
                  </a:lnTo>
                  <a:lnTo>
                    <a:pt x="576" y="750"/>
                  </a:lnTo>
                  <a:lnTo>
                    <a:pt x="582" y="738"/>
                  </a:lnTo>
                  <a:lnTo>
                    <a:pt x="588" y="732"/>
                  </a:lnTo>
                  <a:lnTo>
                    <a:pt x="588" y="726"/>
                  </a:lnTo>
                  <a:lnTo>
                    <a:pt x="594" y="720"/>
                  </a:lnTo>
                  <a:lnTo>
                    <a:pt x="600" y="714"/>
                  </a:lnTo>
                  <a:lnTo>
                    <a:pt x="606" y="714"/>
                  </a:lnTo>
                  <a:lnTo>
                    <a:pt x="612" y="714"/>
                  </a:lnTo>
                  <a:lnTo>
                    <a:pt x="618" y="714"/>
                  </a:lnTo>
                  <a:lnTo>
                    <a:pt x="624" y="714"/>
                  </a:lnTo>
                  <a:lnTo>
                    <a:pt x="630" y="720"/>
                  </a:lnTo>
                  <a:lnTo>
                    <a:pt x="630" y="726"/>
                  </a:lnTo>
                  <a:lnTo>
                    <a:pt x="636" y="732"/>
                  </a:lnTo>
                  <a:lnTo>
                    <a:pt x="642" y="744"/>
                  </a:lnTo>
                  <a:lnTo>
                    <a:pt x="648" y="750"/>
                  </a:lnTo>
                  <a:lnTo>
                    <a:pt x="654" y="762"/>
                  </a:lnTo>
                  <a:lnTo>
                    <a:pt x="660" y="780"/>
                  </a:lnTo>
                  <a:lnTo>
                    <a:pt x="666" y="792"/>
                  </a:lnTo>
                  <a:lnTo>
                    <a:pt x="666"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7" name="Freeform 1119"/>
            <p:cNvSpPr>
              <a:spLocks/>
            </p:cNvSpPr>
            <p:nvPr/>
          </p:nvSpPr>
          <p:spPr bwMode="auto">
            <a:xfrm>
              <a:off x="3991259"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2147483647 w 372"/>
                <a:gd name="T71" fmla="*/ 2147483647 h 9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996"/>
                <a:gd name="T110" fmla="*/ 372 w 372"/>
                <a:gd name="T111" fmla="*/ 996 h 9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996">
                  <a:moveTo>
                    <a:pt x="0" y="0"/>
                  </a:moveTo>
                  <a:lnTo>
                    <a:pt x="6" y="18"/>
                  </a:lnTo>
                  <a:lnTo>
                    <a:pt x="12" y="42"/>
                  </a:lnTo>
                  <a:lnTo>
                    <a:pt x="18" y="60"/>
                  </a:lnTo>
                  <a:lnTo>
                    <a:pt x="24" y="84"/>
                  </a:lnTo>
                  <a:lnTo>
                    <a:pt x="30" y="108"/>
                  </a:lnTo>
                  <a:lnTo>
                    <a:pt x="36" y="138"/>
                  </a:lnTo>
                  <a:lnTo>
                    <a:pt x="42" y="162"/>
                  </a:lnTo>
                  <a:lnTo>
                    <a:pt x="42" y="192"/>
                  </a:lnTo>
                  <a:lnTo>
                    <a:pt x="48" y="216"/>
                  </a:lnTo>
                  <a:lnTo>
                    <a:pt x="54" y="246"/>
                  </a:lnTo>
                  <a:lnTo>
                    <a:pt x="60" y="282"/>
                  </a:lnTo>
                  <a:lnTo>
                    <a:pt x="66" y="312"/>
                  </a:lnTo>
                  <a:lnTo>
                    <a:pt x="72" y="342"/>
                  </a:lnTo>
                  <a:lnTo>
                    <a:pt x="78" y="378"/>
                  </a:lnTo>
                  <a:lnTo>
                    <a:pt x="78" y="408"/>
                  </a:lnTo>
                  <a:lnTo>
                    <a:pt x="84" y="444"/>
                  </a:lnTo>
                  <a:lnTo>
                    <a:pt x="90" y="474"/>
                  </a:lnTo>
                  <a:lnTo>
                    <a:pt x="96" y="510"/>
                  </a:lnTo>
                  <a:lnTo>
                    <a:pt x="102" y="540"/>
                  </a:lnTo>
                  <a:lnTo>
                    <a:pt x="108" y="576"/>
                  </a:lnTo>
                  <a:lnTo>
                    <a:pt x="114" y="606"/>
                  </a:lnTo>
                  <a:lnTo>
                    <a:pt x="120" y="636"/>
                  </a:lnTo>
                  <a:lnTo>
                    <a:pt x="120" y="672"/>
                  </a:lnTo>
                  <a:lnTo>
                    <a:pt x="126" y="702"/>
                  </a:lnTo>
                  <a:lnTo>
                    <a:pt x="132" y="732"/>
                  </a:lnTo>
                  <a:lnTo>
                    <a:pt x="138" y="756"/>
                  </a:lnTo>
                  <a:lnTo>
                    <a:pt x="144" y="786"/>
                  </a:lnTo>
                  <a:lnTo>
                    <a:pt x="150" y="810"/>
                  </a:lnTo>
                  <a:lnTo>
                    <a:pt x="156" y="840"/>
                  </a:lnTo>
                  <a:lnTo>
                    <a:pt x="162" y="858"/>
                  </a:lnTo>
                  <a:lnTo>
                    <a:pt x="162" y="882"/>
                  </a:lnTo>
                  <a:lnTo>
                    <a:pt x="168" y="900"/>
                  </a:lnTo>
                  <a:lnTo>
                    <a:pt x="174" y="924"/>
                  </a:lnTo>
                  <a:lnTo>
                    <a:pt x="180" y="936"/>
                  </a:lnTo>
                  <a:lnTo>
                    <a:pt x="186" y="954"/>
                  </a:lnTo>
                  <a:lnTo>
                    <a:pt x="192" y="966"/>
                  </a:lnTo>
                  <a:lnTo>
                    <a:pt x="198" y="978"/>
                  </a:lnTo>
                  <a:lnTo>
                    <a:pt x="198" y="984"/>
                  </a:lnTo>
                  <a:lnTo>
                    <a:pt x="204" y="990"/>
                  </a:lnTo>
                  <a:lnTo>
                    <a:pt x="210" y="996"/>
                  </a:lnTo>
                  <a:lnTo>
                    <a:pt x="216" y="996"/>
                  </a:lnTo>
                  <a:lnTo>
                    <a:pt x="222" y="996"/>
                  </a:lnTo>
                  <a:lnTo>
                    <a:pt x="228" y="990"/>
                  </a:lnTo>
                  <a:lnTo>
                    <a:pt x="234" y="984"/>
                  </a:lnTo>
                  <a:lnTo>
                    <a:pt x="240" y="978"/>
                  </a:lnTo>
                  <a:lnTo>
                    <a:pt x="240" y="966"/>
                  </a:lnTo>
                  <a:lnTo>
                    <a:pt x="246" y="954"/>
                  </a:lnTo>
                  <a:lnTo>
                    <a:pt x="252" y="942"/>
                  </a:lnTo>
                  <a:lnTo>
                    <a:pt x="258" y="924"/>
                  </a:lnTo>
                  <a:lnTo>
                    <a:pt x="264" y="906"/>
                  </a:lnTo>
                  <a:lnTo>
                    <a:pt x="270" y="882"/>
                  </a:lnTo>
                  <a:lnTo>
                    <a:pt x="276" y="858"/>
                  </a:lnTo>
                  <a:lnTo>
                    <a:pt x="276" y="834"/>
                  </a:lnTo>
                  <a:lnTo>
                    <a:pt x="282" y="804"/>
                  </a:lnTo>
                  <a:lnTo>
                    <a:pt x="288" y="774"/>
                  </a:lnTo>
                  <a:lnTo>
                    <a:pt x="294" y="738"/>
                  </a:lnTo>
                  <a:lnTo>
                    <a:pt x="300" y="708"/>
                  </a:lnTo>
                  <a:lnTo>
                    <a:pt x="306" y="672"/>
                  </a:lnTo>
                  <a:lnTo>
                    <a:pt x="312" y="636"/>
                  </a:lnTo>
                  <a:lnTo>
                    <a:pt x="318" y="594"/>
                  </a:lnTo>
                  <a:lnTo>
                    <a:pt x="318" y="552"/>
                  </a:lnTo>
                  <a:lnTo>
                    <a:pt x="324" y="510"/>
                  </a:lnTo>
                  <a:lnTo>
                    <a:pt x="330" y="468"/>
                  </a:lnTo>
                  <a:lnTo>
                    <a:pt x="336" y="426"/>
                  </a:lnTo>
                  <a:lnTo>
                    <a:pt x="342" y="378"/>
                  </a:lnTo>
                  <a:lnTo>
                    <a:pt x="348" y="330"/>
                  </a:lnTo>
                  <a:lnTo>
                    <a:pt x="354"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38944" name="Straight Arrow Connector 28"/>
          <p:cNvCxnSpPr>
            <a:cxnSpLocks noChangeShapeType="1"/>
          </p:cNvCxnSpPr>
          <p:nvPr/>
        </p:nvCxnSpPr>
        <p:spPr bwMode="auto">
          <a:xfrm rot="10800000" flipV="1">
            <a:off x="1153585" y="1871663"/>
            <a:ext cx="486833" cy="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7" name="TextBox 33"/>
          <p:cNvSpPr txBox="1">
            <a:spLocks noChangeArrowheads="1"/>
          </p:cNvSpPr>
          <p:nvPr/>
        </p:nvSpPr>
        <p:spPr bwMode="auto">
          <a:xfrm>
            <a:off x="963085" y="4814889"/>
            <a:ext cx="9863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38946" name="Straight Arrow Connector 28"/>
          <p:cNvCxnSpPr>
            <a:cxnSpLocks noChangeShapeType="1"/>
          </p:cNvCxnSpPr>
          <p:nvPr/>
        </p:nvCxnSpPr>
        <p:spPr bwMode="auto">
          <a:xfrm rot="10800000">
            <a:off x="1123951" y="4302126"/>
            <a:ext cx="3920067"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38947" name="Straight Arrow Connector 28"/>
          <p:cNvCxnSpPr>
            <a:cxnSpLocks noChangeShapeType="1"/>
          </p:cNvCxnSpPr>
          <p:nvPr/>
        </p:nvCxnSpPr>
        <p:spPr bwMode="auto">
          <a:xfrm flipH="1" flipV="1">
            <a:off x="1701801" y="4324351"/>
            <a:ext cx="378884"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48" name="TextBox 33"/>
          <p:cNvSpPr txBox="1">
            <a:spLocks noChangeArrowheads="1"/>
          </p:cNvSpPr>
          <p:nvPr/>
        </p:nvSpPr>
        <p:spPr bwMode="auto">
          <a:xfrm>
            <a:off x="3086101" y="4035426"/>
            <a:ext cx="3081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T</a:t>
            </a:r>
            <a:r>
              <a:rPr lang="en-US" sz="1200" baseline="-25000"/>
              <a:t>s</a:t>
            </a:r>
            <a:endParaRPr lang="en-US" sz="1200"/>
          </a:p>
        </p:txBody>
      </p:sp>
      <p:sp>
        <p:nvSpPr>
          <p:cNvPr id="38949" name="TextBox 33"/>
          <p:cNvSpPr txBox="1">
            <a:spLocks noChangeArrowheads="1"/>
          </p:cNvSpPr>
          <p:nvPr/>
        </p:nvSpPr>
        <p:spPr bwMode="auto">
          <a:xfrm>
            <a:off x="5469467" y="4044951"/>
            <a:ext cx="450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a:t>T</a:t>
            </a:r>
            <a:r>
              <a:rPr lang="en-US" sz="1200" baseline="-25000"/>
              <a:t>s</a:t>
            </a:r>
            <a:r>
              <a:rPr lang="en-US" sz="1200"/>
              <a:t>/4</a:t>
            </a:r>
          </a:p>
        </p:txBody>
      </p:sp>
      <p:sp>
        <p:nvSpPr>
          <p:cNvPr id="38950" name="Rectangle 20"/>
          <p:cNvSpPr>
            <a:spLocks noChangeArrowheads="1"/>
          </p:cNvSpPr>
          <p:nvPr/>
        </p:nvSpPr>
        <p:spPr bwMode="auto">
          <a:xfrm>
            <a:off x="5484285" y="4011614"/>
            <a:ext cx="4296833" cy="655637"/>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38951" name="Rectangle 23"/>
          <p:cNvSpPr>
            <a:spLocks noChangeArrowheads="1"/>
          </p:cNvSpPr>
          <p:nvPr/>
        </p:nvSpPr>
        <p:spPr bwMode="auto">
          <a:xfrm>
            <a:off x="1126067" y="4011614"/>
            <a:ext cx="4341284"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sp>
        <p:nvSpPr>
          <p:cNvPr id="144" name="Rectangle 143"/>
          <p:cNvSpPr>
            <a:spLocks noChangeArrowheads="1"/>
          </p:cNvSpPr>
          <p:nvPr/>
        </p:nvSpPr>
        <p:spPr bwMode="auto">
          <a:xfrm>
            <a:off x="1111251" y="3932239"/>
            <a:ext cx="620183" cy="9032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38953" name="Straight Arrow Connector 28"/>
          <p:cNvCxnSpPr>
            <a:cxnSpLocks noChangeShapeType="1"/>
          </p:cNvCxnSpPr>
          <p:nvPr/>
        </p:nvCxnSpPr>
        <p:spPr bwMode="auto">
          <a:xfrm rot="10800000" flipV="1">
            <a:off x="1663701" y="4424363"/>
            <a:ext cx="3780367" cy="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8954" name="TextBox 33"/>
          <p:cNvSpPr txBox="1">
            <a:spLocks noChangeArrowheads="1"/>
          </p:cNvSpPr>
          <p:nvPr/>
        </p:nvSpPr>
        <p:spPr bwMode="auto">
          <a:xfrm>
            <a:off x="3598334" y="4083051"/>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38955" name="TextBox 33"/>
          <p:cNvSpPr txBox="1">
            <a:spLocks noChangeArrowheads="1"/>
          </p:cNvSpPr>
          <p:nvPr/>
        </p:nvSpPr>
        <p:spPr bwMode="auto">
          <a:xfrm>
            <a:off x="1094317" y="4083051"/>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38956" name="Group 147"/>
          <p:cNvGrpSpPr>
            <a:grpSpLocks/>
          </p:cNvGrpSpPr>
          <p:nvPr/>
        </p:nvGrpSpPr>
        <p:grpSpPr bwMode="auto">
          <a:xfrm>
            <a:off x="1159933" y="4029075"/>
            <a:ext cx="8595784" cy="1309688"/>
            <a:chOff x="867059" y="671631"/>
            <a:chExt cx="3714750" cy="2867025"/>
          </a:xfrm>
        </p:grpSpPr>
        <p:sp>
          <p:nvSpPr>
            <p:cNvPr id="38966" name="Freeform 1114"/>
            <p:cNvSpPr>
              <a:spLocks/>
            </p:cNvSpPr>
            <p:nvPr/>
          </p:nvSpPr>
          <p:spPr bwMode="auto">
            <a:xfrm>
              <a:off x="867059" y="2109906"/>
              <a:ext cx="200025" cy="1588"/>
            </a:xfrm>
            <a:custGeom>
              <a:avLst/>
              <a:gdLst>
                <a:gd name="T0" fmla="*/ 0 w 126"/>
                <a:gd name="T1" fmla="*/ 0 h 1588"/>
                <a:gd name="T2" fmla="*/ 2147483647 w 126"/>
                <a:gd name="T3" fmla="*/ 0 h 1588"/>
                <a:gd name="T4" fmla="*/ 2147483647 w 126"/>
                <a:gd name="T5" fmla="*/ 0 h 1588"/>
                <a:gd name="T6" fmla="*/ 2147483647 w 126"/>
                <a:gd name="T7" fmla="*/ 0 h 1588"/>
                <a:gd name="T8" fmla="*/ 2147483647 w 126"/>
                <a:gd name="T9" fmla="*/ 0 h 1588"/>
                <a:gd name="T10" fmla="*/ 2147483647 w 126"/>
                <a:gd name="T11" fmla="*/ 0 h 1588"/>
                <a:gd name="T12" fmla="*/ 2147483647 w 126"/>
                <a:gd name="T13" fmla="*/ 0 h 1588"/>
                <a:gd name="T14" fmla="*/ 2147483647 w 126"/>
                <a:gd name="T15" fmla="*/ 0 h 1588"/>
                <a:gd name="T16" fmla="*/ 2147483647 w 126"/>
                <a:gd name="T17" fmla="*/ 0 h 1588"/>
                <a:gd name="T18" fmla="*/ 2147483647 w 126"/>
                <a:gd name="T19" fmla="*/ 0 h 1588"/>
                <a:gd name="T20" fmla="*/ 2147483647 w 126"/>
                <a:gd name="T21" fmla="*/ 0 h 1588"/>
                <a:gd name="T22" fmla="*/ 2147483647 w 126"/>
                <a:gd name="T23" fmla="*/ 0 h 1588"/>
                <a:gd name="T24" fmla="*/ 2147483647 w 126"/>
                <a:gd name="T25" fmla="*/ 0 h 1588"/>
                <a:gd name="T26" fmla="*/ 2147483647 w 126"/>
                <a:gd name="T27" fmla="*/ 0 h 1588"/>
                <a:gd name="T28" fmla="*/ 2147483647 w 126"/>
                <a:gd name="T29" fmla="*/ 0 h 1588"/>
                <a:gd name="T30" fmla="*/ 2147483647 w 126"/>
                <a:gd name="T31" fmla="*/ 0 h 1588"/>
                <a:gd name="T32" fmla="*/ 2147483647 w 126"/>
                <a:gd name="T33" fmla="*/ 0 h 1588"/>
                <a:gd name="T34" fmla="*/ 2147483647 w 126"/>
                <a:gd name="T35" fmla="*/ 0 h 1588"/>
                <a:gd name="T36" fmla="*/ 2147483647 w 126"/>
                <a:gd name="T37" fmla="*/ 0 h 1588"/>
                <a:gd name="T38" fmla="*/ 2147483647 w 126"/>
                <a:gd name="T39" fmla="*/ 0 h 1588"/>
                <a:gd name="T40" fmla="*/ 2147483647 w 126"/>
                <a:gd name="T41" fmla="*/ 0 h 1588"/>
                <a:gd name="T42" fmla="*/ 2147483647 w 126"/>
                <a:gd name="T43" fmla="*/ 0 h 15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1588"/>
                <a:gd name="T68" fmla="*/ 126 w 126"/>
                <a:gd name="T69" fmla="*/ 1588 h 15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7" name="Freeform 1115"/>
            <p:cNvSpPr>
              <a:spLocks/>
            </p:cNvSpPr>
            <p:nvPr/>
          </p:nvSpPr>
          <p:spPr bwMode="auto">
            <a:xfrm>
              <a:off x="1067084" y="671631"/>
              <a:ext cx="1066800" cy="1733550"/>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8" name="Freeform 1116"/>
            <p:cNvSpPr>
              <a:spLocks/>
            </p:cNvSpPr>
            <p:nvPr/>
          </p:nvSpPr>
          <p:spPr bwMode="auto">
            <a:xfrm>
              <a:off x="2133884"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9" name="Freeform 1117"/>
            <p:cNvSpPr>
              <a:spLocks/>
            </p:cNvSpPr>
            <p:nvPr/>
          </p:nvSpPr>
          <p:spPr bwMode="auto">
            <a:xfrm>
              <a:off x="2724434" y="2109906"/>
              <a:ext cx="209550" cy="1588"/>
            </a:xfrm>
            <a:custGeom>
              <a:avLst/>
              <a:gdLst>
                <a:gd name="T0" fmla="*/ 0 w 132"/>
                <a:gd name="T1" fmla="*/ 0 h 1588"/>
                <a:gd name="T2" fmla="*/ 2147483647 w 132"/>
                <a:gd name="T3" fmla="*/ 0 h 1588"/>
                <a:gd name="T4" fmla="*/ 2147483647 w 132"/>
                <a:gd name="T5" fmla="*/ 0 h 1588"/>
                <a:gd name="T6" fmla="*/ 2147483647 w 132"/>
                <a:gd name="T7" fmla="*/ 0 h 1588"/>
                <a:gd name="T8" fmla="*/ 2147483647 w 132"/>
                <a:gd name="T9" fmla="*/ 0 h 1588"/>
                <a:gd name="T10" fmla="*/ 2147483647 w 132"/>
                <a:gd name="T11" fmla="*/ 0 h 1588"/>
                <a:gd name="T12" fmla="*/ 2147483647 w 132"/>
                <a:gd name="T13" fmla="*/ 0 h 1588"/>
                <a:gd name="T14" fmla="*/ 2147483647 w 132"/>
                <a:gd name="T15" fmla="*/ 0 h 1588"/>
                <a:gd name="T16" fmla="*/ 2147483647 w 132"/>
                <a:gd name="T17" fmla="*/ 0 h 1588"/>
                <a:gd name="T18" fmla="*/ 2147483647 w 132"/>
                <a:gd name="T19" fmla="*/ 0 h 1588"/>
                <a:gd name="T20" fmla="*/ 2147483647 w 132"/>
                <a:gd name="T21" fmla="*/ 0 h 1588"/>
                <a:gd name="T22" fmla="*/ 2147483647 w 132"/>
                <a:gd name="T23" fmla="*/ 0 h 1588"/>
                <a:gd name="T24" fmla="*/ 2147483647 w 132"/>
                <a:gd name="T25" fmla="*/ 0 h 1588"/>
                <a:gd name="T26" fmla="*/ 2147483647 w 132"/>
                <a:gd name="T27" fmla="*/ 0 h 1588"/>
                <a:gd name="T28" fmla="*/ 2147483647 w 132"/>
                <a:gd name="T29" fmla="*/ 0 h 1588"/>
                <a:gd name="T30" fmla="*/ 2147483647 w 132"/>
                <a:gd name="T31" fmla="*/ 0 h 1588"/>
                <a:gd name="T32" fmla="*/ 2147483647 w 132"/>
                <a:gd name="T33" fmla="*/ 0 h 1588"/>
                <a:gd name="T34" fmla="*/ 2147483647 w 132"/>
                <a:gd name="T35" fmla="*/ 0 h 1588"/>
                <a:gd name="T36" fmla="*/ 2147483647 w 132"/>
                <a:gd name="T37" fmla="*/ 0 h 1588"/>
                <a:gd name="T38" fmla="*/ 2147483647 w 132"/>
                <a:gd name="T39" fmla="*/ 0 h 1588"/>
                <a:gd name="T40" fmla="*/ 2147483647 w 132"/>
                <a:gd name="T41" fmla="*/ 0 h 1588"/>
                <a:gd name="T42" fmla="*/ 2147483647 w 132"/>
                <a:gd name="T43" fmla="*/ 0 h 1588"/>
                <a:gd name="T44" fmla="*/ 2147483647 w 132"/>
                <a:gd name="T45" fmla="*/ 0 h 1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1588"/>
                <a:gd name="T71" fmla="*/ 132 w 132"/>
                <a:gd name="T72" fmla="*/ 1588 h 1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0" name="Freeform 1118"/>
            <p:cNvSpPr>
              <a:spLocks/>
            </p:cNvSpPr>
            <p:nvPr/>
          </p:nvSpPr>
          <p:spPr bwMode="auto">
            <a:xfrm>
              <a:off x="2933984" y="671631"/>
              <a:ext cx="1057275" cy="1733550"/>
            </a:xfrm>
            <a:custGeom>
              <a:avLst/>
              <a:gdLst>
                <a:gd name="T0" fmla="*/ 2147483647 w 666"/>
                <a:gd name="T1" fmla="*/ 2147483647 h 1092"/>
                <a:gd name="T2" fmla="*/ 2147483647 w 666"/>
                <a:gd name="T3" fmla="*/ 2147483647 h 1092"/>
                <a:gd name="T4" fmla="*/ 2147483647 w 666"/>
                <a:gd name="T5" fmla="*/ 2147483647 h 1092"/>
                <a:gd name="T6" fmla="*/ 2147483647 w 666"/>
                <a:gd name="T7" fmla="*/ 2147483647 h 1092"/>
                <a:gd name="T8" fmla="*/ 2147483647 w 666"/>
                <a:gd name="T9" fmla="*/ 2147483647 h 1092"/>
                <a:gd name="T10" fmla="*/ 2147483647 w 666"/>
                <a:gd name="T11" fmla="*/ 2147483647 h 1092"/>
                <a:gd name="T12" fmla="*/ 2147483647 w 666"/>
                <a:gd name="T13" fmla="*/ 2147483647 h 1092"/>
                <a:gd name="T14" fmla="*/ 2147483647 w 666"/>
                <a:gd name="T15" fmla="*/ 2147483647 h 1092"/>
                <a:gd name="T16" fmla="*/ 2147483647 w 666"/>
                <a:gd name="T17" fmla="*/ 2147483647 h 1092"/>
                <a:gd name="T18" fmla="*/ 2147483647 w 666"/>
                <a:gd name="T19" fmla="*/ 0 h 1092"/>
                <a:gd name="T20" fmla="*/ 2147483647 w 666"/>
                <a:gd name="T21" fmla="*/ 2147483647 h 1092"/>
                <a:gd name="T22" fmla="*/ 2147483647 w 666"/>
                <a:gd name="T23" fmla="*/ 2147483647 h 1092"/>
                <a:gd name="T24" fmla="*/ 2147483647 w 666"/>
                <a:gd name="T25" fmla="*/ 2147483647 h 1092"/>
                <a:gd name="T26" fmla="*/ 2147483647 w 666"/>
                <a:gd name="T27" fmla="*/ 2147483647 h 1092"/>
                <a:gd name="T28" fmla="*/ 2147483647 w 666"/>
                <a:gd name="T29" fmla="*/ 2147483647 h 1092"/>
                <a:gd name="T30" fmla="*/ 2147483647 w 666"/>
                <a:gd name="T31" fmla="*/ 2147483647 h 1092"/>
                <a:gd name="T32" fmla="*/ 2147483647 w 666"/>
                <a:gd name="T33" fmla="*/ 2147483647 h 1092"/>
                <a:gd name="T34" fmla="*/ 2147483647 w 666"/>
                <a:gd name="T35" fmla="*/ 2147483647 h 1092"/>
                <a:gd name="T36" fmla="*/ 2147483647 w 666"/>
                <a:gd name="T37" fmla="*/ 2147483647 h 1092"/>
                <a:gd name="T38" fmla="*/ 2147483647 w 666"/>
                <a:gd name="T39" fmla="*/ 2147483647 h 1092"/>
                <a:gd name="T40" fmla="*/ 2147483647 w 666"/>
                <a:gd name="T41" fmla="*/ 2147483647 h 1092"/>
                <a:gd name="T42" fmla="*/ 2147483647 w 666"/>
                <a:gd name="T43" fmla="*/ 2147483647 h 1092"/>
                <a:gd name="T44" fmla="*/ 2147483647 w 666"/>
                <a:gd name="T45" fmla="*/ 2147483647 h 1092"/>
                <a:gd name="T46" fmla="*/ 2147483647 w 666"/>
                <a:gd name="T47" fmla="*/ 2147483647 h 1092"/>
                <a:gd name="T48" fmla="*/ 2147483647 w 666"/>
                <a:gd name="T49" fmla="*/ 2147483647 h 1092"/>
                <a:gd name="T50" fmla="*/ 2147483647 w 666"/>
                <a:gd name="T51" fmla="*/ 2147483647 h 1092"/>
                <a:gd name="T52" fmla="*/ 2147483647 w 666"/>
                <a:gd name="T53" fmla="*/ 2147483647 h 1092"/>
                <a:gd name="T54" fmla="*/ 2147483647 w 666"/>
                <a:gd name="T55" fmla="*/ 2147483647 h 1092"/>
                <a:gd name="T56" fmla="*/ 2147483647 w 666"/>
                <a:gd name="T57" fmla="*/ 2147483647 h 1092"/>
                <a:gd name="T58" fmla="*/ 2147483647 w 666"/>
                <a:gd name="T59" fmla="*/ 2147483647 h 1092"/>
                <a:gd name="T60" fmla="*/ 2147483647 w 666"/>
                <a:gd name="T61" fmla="*/ 2147483647 h 1092"/>
                <a:gd name="T62" fmla="*/ 2147483647 w 666"/>
                <a:gd name="T63" fmla="*/ 2147483647 h 1092"/>
                <a:gd name="T64" fmla="*/ 2147483647 w 666"/>
                <a:gd name="T65" fmla="*/ 2147483647 h 1092"/>
                <a:gd name="T66" fmla="*/ 2147483647 w 666"/>
                <a:gd name="T67" fmla="*/ 2147483647 h 1092"/>
                <a:gd name="T68" fmla="*/ 2147483647 w 666"/>
                <a:gd name="T69" fmla="*/ 2147483647 h 1092"/>
                <a:gd name="T70" fmla="*/ 2147483647 w 666"/>
                <a:gd name="T71" fmla="*/ 2147483647 h 1092"/>
                <a:gd name="T72" fmla="*/ 2147483647 w 666"/>
                <a:gd name="T73" fmla="*/ 2147483647 h 1092"/>
                <a:gd name="T74" fmla="*/ 2147483647 w 666"/>
                <a:gd name="T75" fmla="*/ 2147483647 h 1092"/>
                <a:gd name="T76" fmla="*/ 2147483647 w 666"/>
                <a:gd name="T77" fmla="*/ 2147483647 h 1092"/>
                <a:gd name="T78" fmla="*/ 2147483647 w 666"/>
                <a:gd name="T79" fmla="*/ 2147483647 h 1092"/>
                <a:gd name="T80" fmla="*/ 2147483647 w 666"/>
                <a:gd name="T81" fmla="*/ 2147483647 h 1092"/>
                <a:gd name="T82" fmla="*/ 2147483647 w 666"/>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66"/>
                <a:gd name="T127" fmla="*/ 0 h 1092"/>
                <a:gd name="T128" fmla="*/ 666 w 666"/>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66" h="1092">
                  <a:moveTo>
                    <a:pt x="0" y="906"/>
                  </a:moveTo>
                  <a:lnTo>
                    <a:pt x="0" y="852"/>
                  </a:lnTo>
                  <a:lnTo>
                    <a:pt x="6" y="804"/>
                  </a:lnTo>
                  <a:lnTo>
                    <a:pt x="12" y="756"/>
                  </a:lnTo>
                  <a:lnTo>
                    <a:pt x="18" y="714"/>
                  </a:lnTo>
                  <a:lnTo>
                    <a:pt x="24" y="666"/>
                  </a:lnTo>
                  <a:lnTo>
                    <a:pt x="30" y="618"/>
                  </a:lnTo>
                  <a:lnTo>
                    <a:pt x="36" y="570"/>
                  </a:lnTo>
                  <a:lnTo>
                    <a:pt x="36" y="528"/>
                  </a:lnTo>
                  <a:lnTo>
                    <a:pt x="42" y="486"/>
                  </a:lnTo>
                  <a:lnTo>
                    <a:pt x="48" y="444"/>
                  </a:lnTo>
                  <a:lnTo>
                    <a:pt x="54" y="402"/>
                  </a:lnTo>
                  <a:lnTo>
                    <a:pt x="60" y="360"/>
                  </a:lnTo>
                  <a:lnTo>
                    <a:pt x="66" y="324"/>
                  </a:lnTo>
                  <a:lnTo>
                    <a:pt x="72" y="288"/>
                  </a:lnTo>
                  <a:lnTo>
                    <a:pt x="78" y="258"/>
                  </a:lnTo>
                  <a:lnTo>
                    <a:pt x="78" y="222"/>
                  </a:lnTo>
                  <a:lnTo>
                    <a:pt x="84" y="192"/>
                  </a:lnTo>
                  <a:lnTo>
                    <a:pt x="90" y="162"/>
                  </a:lnTo>
                  <a:lnTo>
                    <a:pt x="96" y="138"/>
                  </a:lnTo>
                  <a:lnTo>
                    <a:pt x="102" y="114"/>
                  </a:lnTo>
                  <a:lnTo>
                    <a:pt x="108" y="90"/>
                  </a:lnTo>
                  <a:lnTo>
                    <a:pt x="114" y="72"/>
                  </a:lnTo>
                  <a:lnTo>
                    <a:pt x="114" y="54"/>
                  </a:lnTo>
                  <a:lnTo>
                    <a:pt x="120" y="42"/>
                  </a:lnTo>
                  <a:lnTo>
                    <a:pt x="126" y="30"/>
                  </a:lnTo>
                  <a:lnTo>
                    <a:pt x="132" y="18"/>
                  </a:lnTo>
                  <a:lnTo>
                    <a:pt x="138" y="12"/>
                  </a:lnTo>
                  <a:lnTo>
                    <a:pt x="144" y="6"/>
                  </a:lnTo>
                  <a:lnTo>
                    <a:pt x="150" y="0"/>
                  </a:lnTo>
                  <a:lnTo>
                    <a:pt x="156" y="0"/>
                  </a:lnTo>
                  <a:lnTo>
                    <a:pt x="162" y="6"/>
                  </a:lnTo>
                  <a:lnTo>
                    <a:pt x="168" y="12"/>
                  </a:lnTo>
                  <a:lnTo>
                    <a:pt x="174" y="18"/>
                  </a:lnTo>
                  <a:lnTo>
                    <a:pt x="180" y="30"/>
                  </a:lnTo>
                  <a:lnTo>
                    <a:pt x="186" y="42"/>
                  </a:lnTo>
                  <a:lnTo>
                    <a:pt x="192" y="60"/>
                  </a:lnTo>
                  <a:lnTo>
                    <a:pt x="192" y="72"/>
                  </a:lnTo>
                  <a:lnTo>
                    <a:pt x="198" y="96"/>
                  </a:lnTo>
                  <a:lnTo>
                    <a:pt x="204" y="114"/>
                  </a:lnTo>
                  <a:lnTo>
                    <a:pt x="210" y="138"/>
                  </a:lnTo>
                  <a:lnTo>
                    <a:pt x="216" y="156"/>
                  </a:lnTo>
                  <a:lnTo>
                    <a:pt x="222" y="186"/>
                  </a:lnTo>
                  <a:lnTo>
                    <a:pt x="228" y="210"/>
                  </a:lnTo>
                  <a:lnTo>
                    <a:pt x="234" y="240"/>
                  </a:lnTo>
                  <a:lnTo>
                    <a:pt x="234" y="264"/>
                  </a:lnTo>
                  <a:lnTo>
                    <a:pt x="240" y="294"/>
                  </a:lnTo>
                  <a:lnTo>
                    <a:pt x="246" y="324"/>
                  </a:lnTo>
                  <a:lnTo>
                    <a:pt x="252" y="360"/>
                  </a:lnTo>
                  <a:lnTo>
                    <a:pt x="258" y="390"/>
                  </a:lnTo>
                  <a:lnTo>
                    <a:pt x="264" y="420"/>
                  </a:lnTo>
                  <a:lnTo>
                    <a:pt x="270" y="456"/>
                  </a:lnTo>
                  <a:lnTo>
                    <a:pt x="276" y="486"/>
                  </a:lnTo>
                  <a:lnTo>
                    <a:pt x="276" y="522"/>
                  </a:lnTo>
                  <a:lnTo>
                    <a:pt x="282" y="552"/>
                  </a:lnTo>
                  <a:lnTo>
                    <a:pt x="288" y="588"/>
                  </a:lnTo>
                  <a:lnTo>
                    <a:pt x="294" y="618"/>
                  </a:lnTo>
                  <a:lnTo>
                    <a:pt x="300" y="654"/>
                  </a:lnTo>
                  <a:lnTo>
                    <a:pt x="306" y="684"/>
                  </a:lnTo>
                  <a:lnTo>
                    <a:pt x="312" y="714"/>
                  </a:lnTo>
                  <a:lnTo>
                    <a:pt x="312" y="750"/>
                  </a:lnTo>
                  <a:lnTo>
                    <a:pt x="318" y="780"/>
                  </a:lnTo>
                  <a:lnTo>
                    <a:pt x="324" y="804"/>
                  </a:lnTo>
                  <a:lnTo>
                    <a:pt x="330" y="834"/>
                  </a:lnTo>
                  <a:lnTo>
                    <a:pt x="336" y="858"/>
                  </a:lnTo>
                  <a:lnTo>
                    <a:pt x="342" y="888"/>
                  </a:lnTo>
                  <a:lnTo>
                    <a:pt x="348" y="912"/>
                  </a:lnTo>
                  <a:lnTo>
                    <a:pt x="354" y="936"/>
                  </a:lnTo>
                  <a:lnTo>
                    <a:pt x="354" y="954"/>
                  </a:lnTo>
                  <a:lnTo>
                    <a:pt x="360" y="978"/>
                  </a:lnTo>
                  <a:lnTo>
                    <a:pt x="366" y="996"/>
                  </a:lnTo>
                  <a:lnTo>
                    <a:pt x="372" y="1014"/>
                  </a:lnTo>
                  <a:lnTo>
                    <a:pt x="378" y="1026"/>
                  </a:lnTo>
                  <a:lnTo>
                    <a:pt x="384" y="1044"/>
                  </a:lnTo>
                  <a:lnTo>
                    <a:pt x="390" y="1056"/>
                  </a:lnTo>
                  <a:lnTo>
                    <a:pt x="390" y="1062"/>
                  </a:lnTo>
                  <a:lnTo>
                    <a:pt x="396" y="1074"/>
                  </a:lnTo>
                  <a:lnTo>
                    <a:pt x="402" y="1080"/>
                  </a:lnTo>
                  <a:lnTo>
                    <a:pt x="408" y="1086"/>
                  </a:lnTo>
                  <a:lnTo>
                    <a:pt x="414" y="1092"/>
                  </a:lnTo>
                  <a:lnTo>
                    <a:pt x="420" y="1092"/>
                  </a:lnTo>
                  <a:lnTo>
                    <a:pt x="426" y="1092"/>
                  </a:lnTo>
                  <a:lnTo>
                    <a:pt x="432" y="1092"/>
                  </a:lnTo>
                  <a:lnTo>
                    <a:pt x="438" y="1086"/>
                  </a:lnTo>
                  <a:lnTo>
                    <a:pt x="444" y="1080"/>
                  </a:lnTo>
                  <a:lnTo>
                    <a:pt x="450" y="1074"/>
                  </a:lnTo>
                  <a:lnTo>
                    <a:pt x="456" y="1068"/>
                  </a:lnTo>
                  <a:lnTo>
                    <a:pt x="462" y="1056"/>
                  </a:lnTo>
                  <a:lnTo>
                    <a:pt x="468" y="1044"/>
                  </a:lnTo>
                  <a:lnTo>
                    <a:pt x="468" y="1032"/>
                  </a:lnTo>
                  <a:lnTo>
                    <a:pt x="474" y="1020"/>
                  </a:lnTo>
                  <a:lnTo>
                    <a:pt x="480" y="1008"/>
                  </a:lnTo>
                  <a:lnTo>
                    <a:pt x="486" y="996"/>
                  </a:lnTo>
                  <a:lnTo>
                    <a:pt x="492" y="984"/>
                  </a:lnTo>
                  <a:lnTo>
                    <a:pt x="498" y="966"/>
                  </a:lnTo>
                  <a:lnTo>
                    <a:pt x="504" y="948"/>
                  </a:lnTo>
                  <a:lnTo>
                    <a:pt x="510" y="936"/>
                  </a:lnTo>
                  <a:lnTo>
                    <a:pt x="510" y="918"/>
                  </a:lnTo>
                  <a:lnTo>
                    <a:pt x="516" y="906"/>
                  </a:lnTo>
                  <a:lnTo>
                    <a:pt x="522" y="888"/>
                  </a:lnTo>
                  <a:lnTo>
                    <a:pt x="528" y="870"/>
                  </a:lnTo>
                  <a:lnTo>
                    <a:pt x="534" y="858"/>
                  </a:lnTo>
                  <a:lnTo>
                    <a:pt x="540" y="840"/>
                  </a:lnTo>
                  <a:lnTo>
                    <a:pt x="546" y="822"/>
                  </a:lnTo>
                  <a:lnTo>
                    <a:pt x="552" y="810"/>
                  </a:lnTo>
                  <a:lnTo>
                    <a:pt x="552" y="798"/>
                  </a:lnTo>
                  <a:lnTo>
                    <a:pt x="558" y="786"/>
                  </a:lnTo>
                  <a:lnTo>
                    <a:pt x="564" y="774"/>
                  </a:lnTo>
                  <a:lnTo>
                    <a:pt x="570" y="762"/>
                  </a:lnTo>
                  <a:lnTo>
                    <a:pt x="576" y="750"/>
                  </a:lnTo>
                  <a:lnTo>
                    <a:pt x="582" y="738"/>
                  </a:lnTo>
                  <a:lnTo>
                    <a:pt x="588" y="732"/>
                  </a:lnTo>
                  <a:lnTo>
                    <a:pt x="588" y="726"/>
                  </a:lnTo>
                  <a:lnTo>
                    <a:pt x="594" y="720"/>
                  </a:lnTo>
                  <a:lnTo>
                    <a:pt x="600" y="714"/>
                  </a:lnTo>
                  <a:lnTo>
                    <a:pt x="606" y="714"/>
                  </a:lnTo>
                  <a:lnTo>
                    <a:pt x="612" y="714"/>
                  </a:lnTo>
                  <a:lnTo>
                    <a:pt x="618" y="714"/>
                  </a:lnTo>
                  <a:lnTo>
                    <a:pt x="624" y="714"/>
                  </a:lnTo>
                  <a:lnTo>
                    <a:pt x="630" y="720"/>
                  </a:lnTo>
                  <a:lnTo>
                    <a:pt x="630" y="726"/>
                  </a:lnTo>
                  <a:lnTo>
                    <a:pt x="636" y="732"/>
                  </a:lnTo>
                  <a:lnTo>
                    <a:pt x="642" y="744"/>
                  </a:lnTo>
                  <a:lnTo>
                    <a:pt x="648" y="750"/>
                  </a:lnTo>
                  <a:lnTo>
                    <a:pt x="654" y="762"/>
                  </a:lnTo>
                  <a:lnTo>
                    <a:pt x="660" y="780"/>
                  </a:lnTo>
                  <a:lnTo>
                    <a:pt x="666" y="792"/>
                  </a:lnTo>
                  <a:lnTo>
                    <a:pt x="666"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71" name="Freeform 1119"/>
            <p:cNvSpPr>
              <a:spLocks/>
            </p:cNvSpPr>
            <p:nvPr/>
          </p:nvSpPr>
          <p:spPr bwMode="auto">
            <a:xfrm>
              <a:off x="3991259"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2147483647 w 372"/>
                <a:gd name="T71" fmla="*/ 2147483647 h 9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996"/>
                <a:gd name="T110" fmla="*/ 372 w 372"/>
                <a:gd name="T111" fmla="*/ 996 h 9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996">
                  <a:moveTo>
                    <a:pt x="0" y="0"/>
                  </a:moveTo>
                  <a:lnTo>
                    <a:pt x="6" y="18"/>
                  </a:lnTo>
                  <a:lnTo>
                    <a:pt x="12" y="42"/>
                  </a:lnTo>
                  <a:lnTo>
                    <a:pt x="18" y="60"/>
                  </a:lnTo>
                  <a:lnTo>
                    <a:pt x="24" y="84"/>
                  </a:lnTo>
                  <a:lnTo>
                    <a:pt x="30" y="108"/>
                  </a:lnTo>
                  <a:lnTo>
                    <a:pt x="36" y="138"/>
                  </a:lnTo>
                  <a:lnTo>
                    <a:pt x="42" y="162"/>
                  </a:lnTo>
                  <a:lnTo>
                    <a:pt x="42" y="192"/>
                  </a:lnTo>
                  <a:lnTo>
                    <a:pt x="48" y="216"/>
                  </a:lnTo>
                  <a:lnTo>
                    <a:pt x="54" y="246"/>
                  </a:lnTo>
                  <a:lnTo>
                    <a:pt x="60" y="282"/>
                  </a:lnTo>
                  <a:lnTo>
                    <a:pt x="66" y="312"/>
                  </a:lnTo>
                  <a:lnTo>
                    <a:pt x="72" y="342"/>
                  </a:lnTo>
                  <a:lnTo>
                    <a:pt x="78" y="378"/>
                  </a:lnTo>
                  <a:lnTo>
                    <a:pt x="78" y="408"/>
                  </a:lnTo>
                  <a:lnTo>
                    <a:pt x="84" y="444"/>
                  </a:lnTo>
                  <a:lnTo>
                    <a:pt x="90" y="474"/>
                  </a:lnTo>
                  <a:lnTo>
                    <a:pt x="96" y="510"/>
                  </a:lnTo>
                  <a:lnTo>
                    <a:pt x="102" y="540"/>
                  </a:lnTo>
                  <a:lnTo>
                    <a:pt x="108" y="576"/>
                  </a:lnTo>
                  <a:lnTo>
                    <a:pt x="114" y="606"/>
                  </a:lnTo>
                  <a:lnTo>
                    <a:pt x="120" y="636"/>
                  </a:lnTo>
                  <a:lnTo>
                    <a:pt x="120" y="672"/>
                  </a:lnTo>
                  <a:lnTo>
                    <a:pt x="126" y="702"/>
                  </a:lnTo>
                  <a:lnTo>
                    <a:pt x="132" y="732"/>
                  </a:lnTo>
                  <a:lnTo>
                    <a:pt x="138" y="756"/>
                  </a:lnTo>
                  <a:lnTo>
                    <a:pt x="144" y="786"/>
                  </a:lnTo>
                  <a:lnTo>
                    <a:pt x="150" y="810"/>
                  </a:lnTo>
                  <a:lnTo>
                    <a:pt x="156" y="840"/>
                  </a:lnTo>
                  <a:lnTo>
                    <a:pt x="162" y="858"/>
                  </a:lnTo>
                  <a:lnTo>
                    <a:pt x="162" y="882"/>
                  </a:lnTo>
                  <a:lnTo>
                    <a:pt x="168" y="900"/>
                  </a:lnTo>
                  <a:lnTo>
                    <a:pt x="174" y="924"/>
                  </a:lnTo>
                  <a:lnTo>
                    <a:pt x="180" y="936"/>
                  </a:lnTo>
                  <a:lnTo>
                    <a:pt x="186" y="954"/>
                  </a:lnTo>
                  <a:lnTo>
                    <a:pt x="192" y="966"/>
                  </a:lnTo>
                  <a:lnTo>
                    <a:pt x="198" y="978"/>
                  </a:lnTo>
                  <a:lnTo>
                    <a:pt x="198" y="984"/>
                  </a:lnTo>
                  <a:lnTo>
                    <a:pt x="204" y="990"/>
                  </a:lnTo>
                  <a:lnTo>
                    <a:pt x="210" y="996"/>
                  </a:lnTo>
                  <a:lnTo>
                    <a:pt x="216" y="996"/>
                  </a:lnTo>
                  <a:lnTo>
                    <a:pt x="222" y="996"/>
                  </a:lnTo>
                  <a:lnTo>
                    <a:pt x="228" y="990"/>
                  </a:lnTo>
                  <a:lnTo>
                    <a:pt x="234" y="984"/>
                  </a:lnTo>
                  <a:lnTo>
                    <a:pt x="240" y="978"/>
                  </a:lnTo>
                  <a:lnTo>
                    <a:pt x="240" y="966"/>
                  </a:lnTo>
                  <a:lnTo>
                    <a:pt x="246" y="954"/>
                  </a:lnTo>
                  <a:lnTo>
                    <a:pt x="252" y="942"/>
                  </a:lnTo>
                  <a:lnTo>
                    <a:pt x="258" y="924"/>
                  </a:lnTo>
                  <a:lnTo>
                    <a:pt x="264" y="906"/>
                  </a:lnTo>
                  <a:lnTo>
                    <a:pt x="270" y="882"/>
                  </a:lnTo>
                  <a:lnTo>
                    <a:pt x="276" y="858"/>
                  </a:lnTo>
                  <a:lnTo>
                    <a:pt x="276" y="834"/>
                  </a:lnTo>
                  <a:lnTo>
                    <a:pt x="282" y="804"/>
                  </a:lnTo>
                  <a:lnTo>
                    <a:pt x="288" y="774"/>
                  </a:lnTo>
                  <a:lnTo>
                    <a:pt x="294" y="738"/>
                  </a:lnTo>
                  <a:lnTo>
                    <a:pt x="300" y="708"/>
                  </a:lnTo>
                  <a:lnTo>
                    <a:pt x="306" y="672"/>
                  </a:lnTo>
                  <a:lnTo>
                    <a:pt x="312" y="636"/>
                  </a:lnTo>
                  <a:lnTo>
                    <a:pt x="318" y="594"/>
                  </a:lnTo>
                  <a:lnTo>
                    <a:pt x="318" y="552"/>
                  </a:lnTo>
                  <a:lnTo>
                    <a:pt x="324" y="510"/>
                  </a:lnTo>
                  <a:lnTo>
                    <a:pt x="330" y="468"/>
                  </a:lnTo>
                  <a:lnTo>
                    <a:pt x="336" y="426"/>
                  </a:lnTo>
                  <a:lnTo>
                    <a:pt x="342" y="378"/>
                  </a:lnTo>
                  <a:lnTo>
                    <a:pt x="348" y="330"/>
                  </a:lnTo>
                  <a:lnTo>
                    <a:pt x="354"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cxnSp>
        <p:nvCxnSpPr>
          <p:cNvPr id="38957" name="Straight Arrow Connector 28"/>
          <p:cNvCxnSpPr>
            <a:cxnSpLocks noChangeShapeType="1"/>
          </p:cNvCxnSpPr>
          <p:nvPr/>
        </p:nvCxnSpPr>
        <p:spPr bwMode="auto">
          <a:xfrm rot="10800000" flipV="1">
            <a:off x="1155701" y="4425950"/>
            <a:ext cx="488951" cy="0"/>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56" name="Rectangle 55"/>
          <p:cNvSpPr>
            <a:spLocks noChangeArrowheads="1"/>
          </p:cNvSpPr>
          <p:nvPr/>
        </p:nvSpPr>
        <p:spPr bwMode="auto">
          <a:xfrm>
            <a:off x="5949951" y="3917950"/>
            <a:ext cx="3966633" cy="1473200"/>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grpSp>
        <p:nvGrpSpPr>
          <p:cNvPr id="38959" name="Group 155"/>
          <p:cNvGrpSpPr>
            <a:grpSpLocks/>
          </p:cNvGrpSpPr>
          <p:nvPr/>
        </p:nvGrpSpPr>
        <p:grpSpPr bwMode="auto">
          <a:xfrm>
            <a:off x="1636185" y="4030664"/>
            <a:ext cx="8595783" cy="1309687"/>
            <a:chOff x="867059" y="671631"/>
            <a:chExt cx="3714750" cy="2867025"/>
          </a:xfrm>
        </p:grpSpPr>
        <p:sp>
          <p:nvSpPr>
            <p:cNvPr id="38960" name="Freeform 1114"/>
            <p:cNvSpPr>
              <a:spLocks/>
            </p:cNvSpPr>
            <p:nvPr/>
          </p:nvSpPr>
          <p:spPr bwMode="auto">
            <a:xfrm>
              <a:off x="867059" y="2109906"/>
              <a:ext cx="200025" cy="1588"/>
            </a:xfrm>
            <a:custGeom>
              <a:avLst/>
              <a:gdLst>
                <a:gd name="T0" fmla="*/ 0 w 126"/>
                <a:gd name="T1" fmla="*/ 0 h 1588"/>
                <a:gd name="T2" fmla="*/ 2147483647 w 126"/>
                <a:gd name="T3" fmla="*/ 0 h 1588"/>
                <a:gd name="T4" fmla="*/ 2147483647 w 126"/>
                <a:gd name="T5" fmla="*/ 0 h 1588"/>
                <a:gd name="T6" fmla="*/ 2147483647 w 126"/>
                <a:gd name="T7" fmla="*/ 0 h 1588"/>
                <a:gd name="T8" fmla="*/ 2147483647 w 126"/>
                <a:gd name="T9" fmla="*/ 0 h 1588"/>
                <a:gd name="T10" fmla="*/ 2147483647 w 126"/>
                <a:gd name="T11" fmla="*/ 0 h 1588"/>
                <a:gd name="T12" fmla="*/ 2147483647 w 126"/>
                <a:gd name="T13" fmla="*/ 0 h 1588"/>
                <a:gd name="T14" fmla="*/ 2147483647 w 126"/>
                <a:gd name="T15" fmla="*/ 0 h 1588"/>
                <a:gd name="T16" fmla="*/ 2147483647 w 126"/>
                <a:gd name="T17" fmla="*/ 0 h 1588"/>
                <a:gd name="T18" fmla="*/ 2147483647 w 126"/>
                <a:gd name="T19" fmla="*/ 0 h 1588"/>
                <a:gd name="T20" fmla="*/ 2147483647 w 126"/>
                <a:gd name="T21" fmla="*/ 0 h 1588"/>
                <a:gd name="T22" fmla="*/ 2147483647 w 126"/>
                <a:gd name="T23" fmla="*/ 0 h 1588"/>
                <a:gd name="T24" fmla="*/ 2147483647 w 126"/>
                <a:gd name="T25" fmla="*/ 0 h 1588"/>
                <a:gd name="T26" fmla="*/ 2147483647 w 126"/>
                <a:gd name="T27" fmla="*/ 0 h 1588"/>
                <a:gd name="T28" fmla="*/ 2147483647 w 126"/>
                <a:gd name="T29" fmla="*/ 0 h 1588"/>
                <a:gd name="T30" fmla="*/ 2147483647 w 126"/>
                <a:gd name="T31" fmla="*/ 0 h 1588"/>
                <a:gd name="T32" fmla="*/ 2147483647 w 126"/>
                <a:gd name="T33" fmla="*/ 0 h 1588"/>
                <a:gd name="T34" fmla="*/ 2147483647 w 126"/>
                <a:gd name="T35" fmla="*/ 0 h 1588"/>
                <a:gd name="T36" fmla="*/ 2147483647 w 126"/>
                <a:gd name="T37" fmla="*/ 0 h 1588"/>
                <a:gd name="T38" fmla="*/ 2147483647 w 126"/>
                <a:gd name="T39" fmla="*/ 0 h 1588"/>
                <a:gd name="T40" fmla="*/ 2147483647 w 126"/>
                <a:gd name="T41" fmla="*/ 0 h 1588"/>
                <a:gd name="T42" fmla="*/ 2147483647 w 126"/>
                <a:gd name="T43" fmla="*/ 0 h 158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1588"/>
                <a:gd name="T68" fmla="*/ 126 w 126"/>
                <a:gd name="T69" fmla="*/ 1588 h 158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1" name="Freeform 1115"/>
            <p:cNvSpPr>
              <a:spLocks/>
            </p:cNvSpPr>
            <p:nvPr/>
          </p:nvSpPr>
          <p:spPr bwMode="auto">
            <a:xfrm>
              <a:off x="1067084" y="671631"/>
              <a:ext cx="1066800" cy="1733550"/>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2" name="Freeform 1116"/>
            <p:cNvSpPr>
              <a:spLocks/>
            </p:cNvSpPr>
            <p:nvPr/>
          </p:nvSpPr>
          <p:spPr bwMode="auto">
            <a:xfrm>
              <a:off x="2133884"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3" name="Freeform 1117"/>
            <p:cNvSpPr>
              <a:spLocks/>
            </p:cNvSpPr>
            <p:nvPr/>
          </p:nvSpPr>
          <p:spPr bwMode="auto">
            <a:xfrm>
              <a:off x="2724434" y="2109906"/>
              <a:ext cx="209550" cy="1588"/>
            </a:xfrm>
            <a:custGeom>
              <a:avLst/>
              <a:gdLst>
                <a:gd name="T0" fmla="*/ 0 w 132"/>
                <a:gd name="T1" fmla="*/ 0 h 1588"/>
                <a:gd name="T2" fmla="*/ 2147483647 w 132"/>
                <a:gd name="T3" fmla="*/ 0 h 1588"/>
                <a:gd name="T4" fmla="*/ 2147483647 w 132"/>
                <a:gd name="T5" fmla="*/ 0 h 1588"/>
                <a:gd name="T6" fmla="*/ 2147483647 w 132"/>
                <a:gd name="T7" fmla="*/ 0 h 1588"/>
                <a:gd name="T8" fmla="*/ 2147483647 w 132"/>
                <a:gd name="T9" fmla="*/ 0 h 1588"/>
                <a:gd name="T10" fmla="*/ 2147483647 w 132"/>
                <a:gd name="T11" fmla="*/ 0 h 1588"/>
                <a:gd name="T12" fmla="*/ 2147483647 w 132"/>
                <a:gd name="T13" fmla="*/ 0 h 1588"/>
                <a:gd name="T14" fmla="*/ 2147483647 w 132"/>
                <a:gd name="T15" fmla="*/ 0 h 1588"/>
                <a:gd name="T16" fmla="*/ 2147483647 w 132"/>
                <a:gd name="T17" fmla="*/ 0 h 1588"/>
                <a:gd name="T18" fmla="*/ 2147483647 w 132"/>
                <a:gd name="T19" fmla="*/ 0 h 1588"/>
                <a:gd name="T20" fmla="*/ 2147483647 w 132"/>
                <a:gd name="T21" fmla="*/ 0 h 1588"/>
                <a:gd name="T22" fmla="*/ 2147483647 w 132"/>
                <a:gd name="T23" fmla="*/ 0 h 1588"/>
                <a:gd name="T24" fmla="*/ 2147483647 w 132"/>
                <a:gd name="T25" fmla="*/ 0 h 1588"/>
                <a:gd name="T26" fmla="*/ 2147483647 w 132"/>
                <a:gd name="T27" fmla="*/ 0 h 1588"/>
                <a:gd name="T28" fmla="*/ 2147483647 w 132"/>
                <a:gd name="T29" fmla="*/ 0 h 1588"/>
                <a:gd name="T30" fmla="*/ 2147483647 w 132"/>
                <a:gd name="T31" fmla="*/ 0 h 1588"/>
                <a:gd name="T32" fmla="*/ 2147483647 w 132"/>
                <a:gd name="T33" fmla="*/ 0 h 1588"/>
                <a:gd name="T34" fmla="*/ 2147483647 w 132"/>
                <a:gd name="T35" fmla="*/ 0 h 1588"/>
                <a:gd name="T36" fmla="*/ 2147483647 w 132"/>
                <a:gd name="T37" fmla="*/ 0 h 1588"/>
                <a:gd name="T38" fmla="*/ 2147483647 w 132"/>
                <a:gd name="T39" fmla="*/ 0 h 1588"/>
                <a:gd name="T40" fmla="*/ 2147483647 w 132"/>
                <a:gd name="T41" fmla="*/ 0 h 1588"/>
                <a:gd name="T42" fmla="*/ 2147483647 w 132"/>
                <a:gd name="T43" fmla="*/ 0 h 1588"/>
                <a:gd name="T44" fmla="*/ 2147483647 w 132"/>
                <a:gd name="T45" fmla="*/ 0 h 1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1588"/>
                <a:gd name="T71" fmla="*/ 132 w 132"/>
                <a:gd name="T72" fmla="*/ 1588 h 1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1588">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lnTo>
                    <a:pt x="132"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4" name="Freeform 1118"/>
            <p:cNvSpPr>
              <a:spLocks/>
            </p:cNvSpPr>
            <p:nvPr/>
          </p:nvSpPr>
          <p:spPr bwMode="auto">
            <a:xfrm>
              <a:off x="2933984" y="671631"/>
              <a:ext cx="1057275" cy="1733550"/>
            </a:xfrm>
            <a:custGeom>
              <a:avLst/>
              <a:gdLst>
                <a:gd name="T0" fmla="*/ 2147483647 w 666"/>
                <a:gd name="T1" fmla="*/ 2147483647 h 1092"/>
                <a:gd name="T2" fmla="*/ 2147483647 w 666"/>
                <a:gd name="T3" fmla="*/ 2147483647 h 1092"/>
                <a:gd name="T4" fmla="*/ 2147483647 w 666"/>
                <a:gd name="T5" fmla="*/ 2147483647 h 1092"/>
                <a:gd name="T6" fmla="*/ 2147483647 w 666"/>
                <a:gd name="T7" fmla="*/ 2147483647 h 1092"/>
                <a:gd name="T8" fmla="*/ 2147483647 w 666"/>
                <a:gd name="T9" fmla="*/ 2147483647 h 1092"/>
                <a:gd name="T10" fmla="*/ 2147483647 w 666"/>
                <a:gd name="T11" fmla="*/ 2147483647 h 1092"/>
                <a:gd name="T12" fmla="*/ 2147483647 w 666"/>
                <a:gd name="T13" fmla="*/ 2147483647 h 1092"/>
                <a:gd name="T14" fmla="*/ 2147483647 w 666"/>
                <a:gd name="T15" fmla="*/ 2147483647 h 1092"/>
                <a:gd name="T16" fmla="*/ 2147483647 w 666"/>
                <a:gd name="T17" fmla="*/ 2147483647 h 1092"/>
                <a:gd name="T18" fmla="*/ 2147483647 w 666"/>
                <a:gd name="T19" fmla="*/ 0 h 1092"/>
                <a:gd name="T20" fmla="*/ 2147483647 w 666"/>
                <a:gd name="T21" fmla="*/ 2147483647 h 1092"/>
                <a:gd name="T22" fmla="*/ 2147483647 w 666"/>
                <a:gd name="T23" fmla="*/ 2147483647 h 1092"/>
                <a:gd name="T24" fmla="*/ 2147483647 w 666"/>
                <a:gd name="T25" fmla="*/ 2147483647 h 1092"/>
                <a:gd name="T26" fmla="*/ 2147483647 w 666"/>
                <a:gd name="T27" fmla="*/ 2147483647 h 1092"/>
                <a:gd name="T28" fmla="*/ 2147483647 w 666"/>
                <a:gd name="T29" fmla="*/ 2147483647 h 1092"/>
                <a:gd name="T30" fmla="*/ 2147483647 w 666"/>
                <a:gd name="T31" fmla="*/ 2147483647 h 1092"/>
                <a:gd name="T32" fmla="*/ 2147483647 w 666"/>
                <a:gd name="T33" fmla="*/ 2147483647 h 1092"/>
                <a:gd name="T34" fmla="*/ 2147483647 w 666"/>
                <a:gd name="T35" fmla="*/ 2147483647 h 1092"/>
                <a:gd name="T36" fmla="*/ 2147483647 w 666"/>
                <a:gd name="T37" fmla="*/ 2147483647 h 1092"/>
                <a:gd name="T38" fmla="*/ 2147483647 w 666"/>
                <a:gd name="T39" fmla="*/ 2147483647 h 1092"/>
                <a:gd name="T40" fmla="*/ 2147483647 w 666"/>
                <a:gd name="T41" fmla="*/ 2147483647 h 1092"/>
                <a:gd name="T42" fmla="*/ 2147483647 w 666"/>
                <a:gd name="T43" fmla="*/ 2147483647 h 1092"/>
                <a:gd name="T44" fmla="*/ 2147483647 w 666"/>
                <a:gd name="T45" fmla="*/ 2147483647 h 1092"/>
                <a:gd name="T46" fmla="*/ 2147483647 w 666"/>
                <a:gd name="T47" fmla="*/ 2147483647 h 1092"/>
                <a:gd name="T48" fmla="*/ 2147483647 w 666"/>
                <a:gd name="T49" fmla="*/ 2147483647 h 1092"/>
                <a:gd name="T50" fmla="*/ 2147483647 w 666"/>
                <a:gd name="T51" fmla="*/ 2147483647 h 1092"/>
                <a:gd name="T52" fmla="*/ 2147483647 w 666"/>
                <a:gd name="T53" fmla="*/ 2147483647 h 1092"/>
                <a:gd name="T54" fmla="*/ 2147483647 w 666"/>
                <a:gd name="T55" fmla="*/ 2147483647 h 1092"/>
                <a:gd name="T56" fmla="*/ 2147483647 w 666"/>
                <a:gd name="T57" fmla="*/ 2147483647 h 1092"/>
                <a:gd name="T58" fmla="*/ 2147483647 w 666"/>
                <a:gd name="T59" fmla="*/ 2147483647 h 1092"/>
                <a:gd name="T60" fmla="*/ 2147483647 w 666"/>
                <a:gd name="T61" fmla="*/ 2147483647 h 1092"/>
                <a:gd name="T62" fmla="*/ 2147483647 w 666"/>
                <a:gd name="T63" fmla="*/ 2147483647 h 1092"/>
                <a:gd name="T64" fmla="*/ 2147483647 w 666"/>
                <a:gd name="T65" fmla="*/ 2147483647 h 1092"/>
                <a:gd name="T66" fmla="*/ 2147483647 w 666"/>
                <a:gd name="T67" fmla="*/ 2147483647 h 1092"/>
                <a:gd name="T68" fmla="*/ 2147483647 w 666"/>
                <a:gd name="T69" fmla="*/ 2147483647 h 1092"/>
                <a:gd name="T70" fmla="*/ 2147483647 w 666"/>
                <a:gd name="T71" fmla="*/ 2147483647 h 1092"/>
                <a:gd name="T72" fmla="*/ 2147483647 w 666"/>
                <a:gd name="T73" fmla="*/ 2147483647 h 1092"/>
                <a:gd name="T74" fmla="*/ 2147483647 w 666"/>
                <a:gd name="T75" fmla="*/ 2147483647 h 1092"/>
                <a:gd name="T76" fmla="*/ 2147483647 w 666"/>
                <a:gd name="T77" fmla="*/ 2147483647 h 1092"/>
                <a:gd name="T78" fmla="*/ 2147483647 w 666"/>
                <a:gd name="T79" fmla="*/ 2147483647 h 1092"/>
                <a:gd name="T80" fmla="*/ 2147483647 w 666"/>
                <a:gd name="T81" fmla="*/ 2147483647 h 1092"/>
                <a:gd name="T82" fmla="*/ 2147483647 w 666"/>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66"/>
                <a:gd name="T127" fmla="*/ 0 h 1092"/>
                <a:gd name="T128" fmla="*/ 666 w 666"/>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66" h="1092">
                  <a:moveTo>
                    <a:pt x="0" y="906"/>
                  </a:moveTo>
                  <a:lnTo>
                    <a:pt x="0" y="852"/>
                  </a:lnTo>
                  <a:lnTo>
                    <a:pt x="6" y="804"/>
                  </a:lnTo>
                  <a:lnTo>
                    <a:pt x="12" y="756"/>
                  </a:lnTo>
                  <a:lnTo>
                    <a:pt x="18" y="714"/>
                  </a:lnTo>
                  <a:lnTo>
                    <a:pt x="24" y="666"/>
                  </a:lnTo>
                  <a:lnTo>
                    <a:pt x="30" y="618"/>
                  </a:lnTo>
                  <a:lnTo>
                    <a:pt x="36" y="570"/>
                  </a:lnTo>
                  <a:lnTo>
                    <a:pt x="36" y="528"/>
                  </a:lnTo>
                  <a:lnTo>
                    <a:pt x="42" y="486"/>
                  </a:lnTo>
                  <a:lnTo>
                    <a:pt x="48" y="444"/>
                  </a:lnTo>
                  <a:lnTo>
                    <a:pt x="54" y="402"/>
                  </a:lnTo>
                  <a:lnTo>
                    <a:pt x="60" y="360"/>
                  </a:lnTo>
                  <a:lnTo>
                    <a:pt x="66" y="324"/>
                  </a:lnTo>
                  <a:lnTo>
                    <a:pt x="72" y="288"/>
                  </a:lnTo>
                  <a:lnTo>
                    <a:pt x="78" y="258"/>
                  </a:lnTo>
                  <a:lnTo>
                    <a:pt x="78" y="222"/>
                  </a:lnTo>
                  <a:lnTo>
                    <a:pt x="84" y="192"/>
                  </a:lnTo>
                  <a:lnTo>
                    <a:pt x="90" y="162"/>
                  </a:lnTo>
                  <a:lnTo>
                    <a:pt x="96" y="138"/>
                  </a:lnTo>
                  <a:lnTo>
                    <a:pt x="102" y="114"/>
                  </a:lnTo>
                  <a:lnTo>
                    <a:pt x="108" y="90"/>
                  </a:lnTo>
                  <a:lnTo>
                    <a:pt x="114" y="72"/>
                  </a:lnTo>
                  <a:lnTo>
                    <a:pt x="114" y="54"/>
                  </a:lnTo>
                  <a:lnTo>
                    <a:pt x="120" y="42"/>
                  </a:lnTo>
                  <a:lnTo>
                    <a:pt x="126" y="30"/>
                  </a:lnTo>
                  <a:lnTo>
                    <a:pt x="132" y="18"/>
                  </a:lnTo>
                  <a:lnTo>
                    <a:pt x="138" y="12"/>
                  </a:lnTo>
                  <a:lnTo>
                    <a:pt x="144" y="6"/>
                  </a:lnTo>
                  <a:lnTo>
                    <a:pt x="150" y="0"/>
                  </a:lnTo>
                  <a:lnTo>
                    <a:pt x="156" y="0"/>
                  </a:lnTo>
                  <a:lnTo>
                    <a:pt x="162" y="6"/>
                  </a:lnTo>
                  <a:lnTo>
                    <a:pt x="168" y="12"/>
                  </a:lnTo>
                  <a:lnTo>
                    <a:pt x="174" y="18"/>
                  </a:lnTo>
                  <a:lnTo>
                    <a:pt x="180" y="30"/>
                  </a:lnTo>
                  <a:lnTo>
                    <a:pt x="186" y="42"/>
                  </a:lnTo>
                  <a:lnTo>
                    <a:pt x="192" y="60"/>
                  </a:lnTo>
                  <a:lnTo>
                    <a:pt x="192" y="72"/>
                  </a:lnTo>
                  <a:lnTo>
                    <a:pt x="198" y="96"/>
                  </a:lnTo>
                  <a:lnTo>
                    <a:pt x="204" y="114"/>
                  </a:lnTo>
                  <a:lnTo>
                    <a:pt x="210" y="138"/>
                  </a:lnTo>
                  <a:lnTo>
                    <a:pt x="216" y="156"/>
                  </a:lnTo>
                  <a:lnTo>
                    <a:pt x="222" y="186"/>
                  </a:lnTo>
                  <a:lnTo>
                    <a:pt x="228" y="210"/>
                  </a:lnTo>
                  <a:lnTo>
                    <a:pt x="234" y="240"/>
                  </a:lnTo>
                  <a:lnTo>
                    <a:pt x="234" y="264"/>
                  </a:lnTo>
                  <a:lnTo>
                    <a:pt x="240" y="294"/>
                  </a:lnTo>
                  <a:lnTo>
                    <a:pt x="246" y="324"/>
                  </a:lnTo>
                  <a:lnTo>
                    <a:pt x="252" y="360"/>
                  </a:lnTo>
                  <a:lnTo>
                    <a:pt x="258" y="390"/>
                  </a:lnTo>
                  <a:lnTo>
                    <a:pt x="264" y="420"/>
                  </a:lnTo>
                  <a:lnTo>
                    <a:pt x="270" y="456"/>
                  </a:lnTo>
                  <a:lnTo>
                    <a:pt x="276" y="486"/>
                  </a:lnTo>
                  <a:lnTo>
                    <a:pt x="276" y="522"/>
                  </a:lnTo>
                  <a:lnTo>
                    <a:pt x="282" y="552"/>
                  </a:lnTo>
                  <a:lnTo>
                    <a:pt x="288" y="588"/>
                  </a:lnTo>
                  <a:lnTo>
                    <a:pt x="294" y="618"/>
                  </a:lnTo>
                  <a:lnTo>
                    <a:pt x="300" y="654"/>
                  </a:lnTo>
                  <a:lnTo>
                    <a:pt x="306" y="684"/>
                  </a:lnTo>
                  <a:lnTo>
                    <a:pt x="312" y="714"/>
                  </a:lnTo>
                  <a:lnTo>
                    <a:pt x="312" y="750"/>
                  </a:lnTo>
                  <a:lnTo>
                    <a:pt x="318" y="780"/>
                  </a:lnTo>
                  <a:lnTo>
                    <a:pt x="324" y="804"/>
                  </a:lnTo>
                  <a:lnTo>
                    <a:pt x="330" y="834"/>
                  </a:lnTo>
                  <a:lnTo>
                    <a:pt x="336" y="858"/>
                  </a:lnTo>
                  <a:lnTo>
                    <a:pt x="342" y="888"/>
                  </a:lnTo>
                  <a:lnTo>
                    <a:pt x="348" y="912"/>
                  </a:lnTo>
                  <a:lnTo>
                    <a:pt x="354" y="936"/>
                  </a:lnTo>
                  <a:lnTo>
                    <a:pt x="354" y="954"/>
                  </a:lnTo>
                  <a:lnTo>
                    <a:pt x="360" y="978"/>
                  </a:lnTo>
                  <a:lnTo>
                    <a:pt x="366" y="996"/>
                  </a:lnTo>
                  <a:lnTo>
                    <a:pt x="372" y="1014"/>
                  </a:lnTo>
                  <a:lnTo>
                    <a:pt x="378" y="1026"/>
                  </a:lnTo>
                  <a:lnTo>
                    <a:pt x="384" y="1044"/>
                  </a:lnTo>
                  <a:lnTo>
                    <a:pt x="390" y="1056"/>
                  </a:lnTo>
                  <a:lnTo>
                    <a:pt x="390" y="1062"/>
                  </a:lnTo>
                  <a:lnTo>
                    <a:pt x="396" y="1074"/>
                  </a:lnTo>
                  <a:lnTo>
                    <a:pt x="402" y="1080"/>
                  </a:lnTo>
                  <a:lnTo>
                    <a:pt x="408" y="1086"/>
                  </a:lnTo>
                  <a:lnTo>
                    <a:pt x="414" y="1092"/>
                  </a:lnTo>
                  <a:lnTo>
                    <a:pt x="420" y="1092"/>
                  </a:lnTo>
                  <a:lnTo>
                    <a:pt x="426" y="1092"/>
                  </a:lnTo>
                  <a:lnTo>
                    <a:pt x="432" y="1092"/>
                  </a:lnTo>
                  <a:lnTo>
                    <a:pt x="438" y="1086"/>
                  </a:lnTo>
                  <a:lnTo>
                    <a:pt x="444" y="1080"/>
                  </a:lnTo>
                  <a:lnTo>
                    <a:pt x="450" y="1074"/>
                  </a:lnTo>
                  <a:lnTo>
                    <a:pt x="456" y="1068"/>
                  </a:lnTo>
                  <a:lnTo>
                    <a:pt x="462" y="1056"/>
                  </a:lnTo>
                  <a:lnTo>
                    <a:pt x="468" y="1044"/>
                  </a:lnTo>
                  <a:lnTo>
                    <a:pt x="468" y="1032"/>
                  </a:lnTo>
                  <a:lnTo>
                    <a:pt x="474" y="1020"/>
                  </a:lnTo>
                  <a:lnTo>
                    <a:pt x="480" y="1008"/>
                  </a:lnTo>
                  <a:lnTo>
                    <a:pt x="486" y="996"/>
                  </a:lnTo>
                  <a:lnTo>
                    <a:pt x="492" y="984"/>
                  </a:lnTo>
                  <a:lnTo>
                    <a:pt x="498" y="966"/>
                  </a:lnTo>
                  <a:lnTo>
                    <a:pt x="504" y="948"/>
                  </a:lnTo>
                  <a:lnTo>
                    <a:pt x="510" y="936"/>
                  </a:lnTo>
                  <a:lnTo>
                    <a:pt x="510" y="918"/>
                  </a:lnTo>
                  <a:lnTo>
                    <a:pt x="516" y="906"/>
                  </a:lnTo>
                  <a:lnTo>
                    <a:pt x="522" y="888"/>
                  </a:lnTo>
                  <a:lnTo>
                    <a:pt x="528" y="870"/>
                  </a:lnTo>
                  <a:lnTo>
                    <a:pt x="534" y="858"/>
                  </a:lnTo>
                  <a:lnTo>
                    <a:pt x="540" y="840"/>
                  </a:lnTo>
                  <a:lnTo>
                    <a:pt x="546" y="822"/>
                  </a:lnTo>
                  <a:lnTo>
                    <a:pt x="552" y="810"/>
                  </a:lnTo>
                  <a:lnTo>
                    <a:pt x="552" y="798"/>
                  </a:lnTo>
                  <a:lnTo>
                    <a:pt x="558" y="786"/>
                  </a:lnTo>
                  <a:lnTo>
                    <a:pt x="564" y="774"/>
                  </a:lnTo>
                  <a:lnTo>
                    <a:pt x="570" y="762"/>
                  </a:lnTo>
                  <a:lnTo>
                    <a:pt x="576" y="750"/>
                  </a:lnTo>
                  <a:lnTo>
                    <a:pt x="582" y="738"/>
                  </a:lnTo>
                  <a:lnTo>
                    <a:pt x="588" y="732"/>
                  </a:lnTo>
                  <a:lnTo>
                    <a:pt x="588" y="726"/>
                  </a:lnTo>
                  <a:lnTo>
                    <a:pt x="594" y="720"/>
                  </a:lnTo>
                  <a:lnTo>
                    <a:pt x="600" y="714"/>
                  </a:lnTo>
                  <a:lnTo>
                    <a:pt x="606" y="714"/>
                  </a:lnTo>
                  <a:lnTo>
                    <a:pt x="612" y="714"/>
                  </a:lnTo>
                  <a:lnTo>
                    <a:pt x="618" y="714"/>
                  </a:lnTo>
                  <a:lnTo>
                    <a:pt x="624" y="714"/>
                  </a:lnTo>
                  <a:lnTo>
                    <a:pt x="630" y="720"/>
                  </a:lnTo>
                  <a:lnTo>
                    <a:pt x="630" y="726"/>
                  </a:lnTo>
                  <a:lnTo>
                    <a:pt x="636" y="732"/>
                  </a:lnTo>
                  <a:lnTo>
                    <a:pt x="642" y="744"/>
                  </a:lnTo>
                  <a:lnTo>
                    <a:pt x="648" y="750"/>
                  </a:lnTo>
                  <a:lnTo>
                    <a:pt x="654" y="762"/>
                  </a:lnTo>
                  <a:lnTo>
                    <a:pt x="660" y="780"/>
                  </a:lnTo>
                  <a:lnTo>
                    <a:pt x="666" y="792"/>
                  </a:lnTo>
                  <a:lnTo>
                    <a:pt x="666"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65" name="Freeform 1119"/>
            <p:cNvSpPr>
              <a:spLocks/>
            </p:cNvSpPr>
            <p:nvPr/>
          </p:nvSpPr>
          <p:spPr bwMode="auto">
            <a:xfrm>
              <a:off x="3991259" y="1957506"/>
              <a:ext cx="590550" cy="1581150"/>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2147483647 w 372"/>
                <a:gd name="T71" fmla="*/ 2147483647 h 9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996"/>
                <a:gd name="T110" fmla="*/ 372 w 372"/>
                <a:gd name="T111" fmla="*/ 996 h 9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996">
                  <a:moveTo>
                    <a:pt x="0" y="0"/>
                  </a:moveTo>
                  <a:lnTo>
                    <a:pt x="6" y="18"/>
                  </a:lnTo>
                  <a:lnTo>
                    <a:pt x="12" y="42"/>
                  </a:lnTo>
                  <a:lnTo>
                    <a:pt x="18" y="60"/>
                  </a:lnTo>
                  <a:lnTo>
                    <a:pt x="24" y="84"/>
                  </a:lnTo>
                  <a:lnTo>
                    <a:pt x="30" y="108"/>
                  </a:lnTo>
                  <a:lnTo>
                    <a:pt x="36" y="138"/>
                  </a:lnTo>
                  <a:lnTo>
                    <a:pt x="42" y="162"/>
                  </a:lnTo>
                  <a:lnTo>
                    <a:pt x="42" y="192"/>
                  </a:lnTo>
                  <a:lnTo>
                    <a:pt x="48" y="216"/>
                  </a:lnTo>
                  <a:lnTo>
                    <a:pt x="54" y="246"/>
                  </a:lnTo>
                  <a:lnTo>
                    <a:pt x="60" y="282"/>
                  </a:lnTo>
                  <a:lnTo>
                    <a:pt x="66" y="312"/>
                  </a:lnTo>
                  <a:lnTo>
                    <a:pt x="72" y="342"/>
                  </a:lnTo>
                  <a:lnTo>
                    <a:pt x="78" y="378"/>
                  </a:lnTo>
                  <a:lnTo>
                    <a:pt x="78" y="408"/>
                  </a:lnTo>
                  <a:lnTo>
                    <a:pt x="84" y="444"/>
                  </a:lnTo>
                  <a:lnTo>
                    <a:pt x="90" y="474"/>
                  </a:lnTo>
                  <a:lnTo>
                    <a:pt x="96" y="510"/>
                  </a:lnTo>
                  <a:lnTo>
                    <a:pt x="102" y="540"/>
                  </a:lnTo>
                  <a:lnTo>
                    <a:pt x="108" y="576"/>
                  </a:lnTo>
                  <a:lnTo>
                    <a:pt x="114" y="606"/>
                  </a:lnTo>
                  <a:lnTo>
                    <a:pt x="120" y="636"/>
                  </a:lnTo>
                  <a:lnTo>
                    <a:pt x="120" y="672"/>
                  </a:lnTo>
                  <a:lnTo>
                    <a:pt x="126" y="702"/>
                  </a:lnTo>
                  <a:lnTo>
                    <a:pt x="132" y="732"/>
                  </a:lnTo>
                  <a:lnTo>
                    <a:pt x="138" y="756"/>
                  </a:lnTo>
                  <a:lnTo>
                    <a:pt x="144" y="786"/>
                  </a:lnTo>
                  <a:lnTo>
                    <a:pt x="150" y="810"/>
                  </a:lnTo>
                  <a:lnTo>
                    <a:pt x="156" y="840"/>
                  </a:lnTo>
                  <a:lnTo>
                    <a:pt x="162" y="858"/>
                  </a:lnTo>
                  <a:lnTo>
                    <a:pt x="162" y="882"/>
                  </a:lnTo>
                  <a:lnTo>
                    <a:pt x="168" y="900"/>
                  </a:lnTo>
                  <a:lnTo>
                    <a:pt x="174" y="924"/>
                  </a:lnTo>
                  <a:lnTo>
                    <a:pt x="180" y="936"/>
                  </a:lnTo>
                  <a:lnTo>
                    <a:pt x="186" y="954"/>
                  </a:lnTo>
                  <a:lnTo>
                    <a:pt x="192" y="966"/>
                  </a:lnTo>
                  <a:lnTo>
                    <a:pt x="198" y="978"/>
                  </a:lnTo>
                  <a:lnTo>
                    <a:pt x="198" y="984"/>
                  </a:lnTo>
                  <a:lnTo>
                    <a:pt x="204" y="990"/>
                  </a:lnTo>
                  <a:lnTo>
                    <a:pt x="210" y="996"/>
                  </a:lnTo>
                  <a:lnTo>
                    <a:pt x="216" y="996"/>
                  </a:lnTo>
                  <a:lnTo>
                    <a:pt x="222" y="996"/>
                  </a:lnTo>
                  <a:lnTo>
                    <a:pt x="228" y="990"/>
                  </a:lnTo>
                  <a:lnTo>
                    <a:pt x="234" y="984"/>
                  </a:lnTo>
                  <a:lnTo>
                    <a:pt x="240" y="978"/>
                  </a:lnTo>
                  <a:lnTo>
                    <a:pt x="240" y="966"/>
                  </a:lnTo>
                  <a:lnTo>
                    <a:pt x="246" y="954"/>
                  </a:lnTo>
                  <a:lnTo>
                    <a:pt x="252" y="942"/>
                  </a:lnTo>
                  <a:lnTo>
                    <a:pt x="258" y="924"/>
                  </a:lnTo>
                  <a:lnTo>
                    <a:pt x="264" y="906"/>
                  </a:lnTo>
                  <a:lnTo>
                    <a:pt x="270" y="882"/>
                  </a:lnTo>
                  <a:lnTo>
                    <a:pt x="276" y="858"/>
                  </a:lnTo>
                  <a:lnTo>
                    <a:pt x="276" y="834"/>
                  </a:lnTo>
                  <a:lnTo>
                    <a:pt x="282" y="804"/>
                  </a:lnTo>
                  <a:lnTo>
                    <a:pt x="288" y="774"/>
                  </a:lnTo>
                  <a:lnTo>
                    <a:pt x="294" y="738"/>
                  </a:lnTo>
                  <a:lnTo>
                    <a:pt x="300" y="708"/>
                  </a:lnTo>
                  <a:lnTo>
                    <a:pt x="306" y="672"/>
                  </a:lnTo>
                  <a:lnTo>
                    <a:pt x="312" y="636"/>
                  </a:lnTo>
                  <a:lnTo>
                    <a:pt x="318" y="594"/>
                  </a:lnTo>
                  <a:lnTo>
                    <a:pt x="318" y="552"/>
                  </a:lnTo>
                  <a:lnTo>
                    <a:pt x="324" y="510"/>
                  </a:lnTo>
                  <a:lnTo>
                    <a:pt x="330" y="468"/>
                  </a:lnTo>
                  <a:lnTo>
                    <a:pt x="336" y="426"/>
                  </a:lnTo>
                  <a:lnTo>
                    <a:pt x="342" y="378"/>
                  </a:lnTo>
                  <a:lnTo>
                    <a:pt x="348" y="330"/>
                  </a:lnTo>
                  <a:lnTo>
                    <a:pt x="354"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2182228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dissolve">
                                      <p:cBhvr>
                                        <p:cTn id="10" dur="500"/>
                                        <p:tgtEl>
                                          <p:spTgt spid="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dissolve">
                                      <p:cBhvr>
                                        <p:cTn id="15" dur="500"/>
                                        <p:tgtEl>
                                          <p:spTgt spid="14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7"/>
                                        </p:tgtEl>
                                        <p:attrNameLst>
                                          <p:attrName>style.visibility</p:attrName>
                                        </p:attrNameLst>
                                      </p:cBhvr>
                                      <p:to>
                                        <p:strVal val="visible"/>
                                      </p:to>
                                    </p:set>
                                    <p:animEffect transition="in" filter="dissolve">
                                      <p:cBhvr>
                                        <p:cTn id="18" dur="500"/>
                                        <p:tgtEl>
                                          <p:spTgt spid="1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dissolve">
                                      <p:cBhvr>
                                        <p:cTn id="23" dur="500"/>
                                        <p:tgtEl>
                                          <p:spTgt spid="5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4"/>
                                        </p:tgtEl>
                                        <p:attrNameLst>
                                          <p:attrName>style.visibility</p:attrName>
                                        </p:attrNameLst>
                                      </p:cBhvr>
                                      <p:to>
                                        <p:strVal val="visible"/>
                                      </p:to>
                                    </p:set>
                                    <p:animEffect transition="in" filter="dissolve">
                                      <p:cBhvr>
                                        <p:cTn id="26" dur="500"/>
                                        <p:tgtEl>
                                          <p:spTgt spid="1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8">
                                            <p:txEl>
                                              <p:pRg st="0" end="0"/>
                                            </p:txEl>
                                          </p:spTgt>
                                        </p:tgtEl>
                                        <p:attrNameLst>
                                          <p:attrName>style.visibility</p:attrName>
                                        </p:attrNameLst>
                                      </p:cBhvr>
                                      <p:to>
                                        <p:strVal val="visible"/>
                                      </p:to>
                                    </p:set>
                                    <p:animEffect transition="in" filter="blinds(horizontal)">
                                      <p:cBhvr>
                                        <p:cTn id="31" dur="500"/>
                                        <p:tgtEl>
                                          <p:spTgt spid="5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8">
                                            <p:txEl>
                                              <p:pRg st="1" end="1"/>
                                            </p:txEl>
                                          </p:spTgt>
                                        </p:tgtEl>
                                        <p:attrNameLst>
                                          <p:attrName>style.visibility</p:attrName>
                                        </p:attrNameLst>
                                      </p:cBhvr>
                                      <p:to>
                                        <p:strVal val="visible"/>
                                      </p:to>
                                    </p:set>
                                    <p:animEffect transition="in" filter="blinds(horizontal)">
                                      <p:cBhvr>
                                        <p:cTn id="36" dur="500"/>
                                        <p:tgtEl>
                                          <p:spTgt spid="58">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8">
                                            <p:txEl>
                                              <p:pRg st="2" end="2"/>
                                            </p:txEl>
                                          </p:spTgt>
                                        </p:tgtEl>
                                        <p:attrNameLst>
                                          <p:attrName>style.visibility</p:attrName>
                                        </p:attrNameLst>
                                      </p:cBhvr>
                                      <p:to>
                                        <p:strVal val="visible"/>
                                      </p:to>
                                    </p:set>
                                    <p:animEffect transition="in" filter="blinds(horizontal)">
                                      <p:cBhvr>
                                        <p:cTn id="41"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p:bldP spid="37" grpId="0"/>
      <p:bldP spid="36" grpId="0" animBg="1"/>
      <p:bldP spid="104" grpId="0"/>
      <p:bldP spid="137" grpId="0"/>
      <p:bldP spid="144" grpId="0" animBg="1"/>
      <p:bldP spid="5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838200" y="83609"/>
            <a:ext cx="10515600" cy="799029"/>
          </a:xfrm>
        </p:spPr>
        <p:txBody>
          <a:bodyPr>
            <a:normAutofit/>
          </a:bodyPr>
          <a:lstStyle/>
          <a:p>
            <a:r>
              <a:rPr lang="en-US" sz="3600" b="1" dirty="0">
                <a:solidFill>
                  <a:srgbClr val="0070C0"/>
                </a:solidFill>
                <a:latin typeface="Times New Roman" pitchFamily="18" charset="0"/>
                <a:cs typeface="Times New Roman" pitchFamily="18" charset="0"/>
              </a:rPr>
              <a:t>Guard Time &amp; Inter-Carrier Interference</a:t>
            </a:r>
          </a:p>
        </p:txBody>
      </p:sp>
      <p:sp>
        <p:nvSpPr>
          <p:cNvPr id="4" name="Slide Number Placeholder 3"/>
          <p:cNvSpPr>
            <a:spLocks noGrp="1"/>
          </p:cNvSpPr>
          <p:nvPr>
            <p:ph type="sldNum" sz="quarter" idx="10"/>
          </p:nvPr>
        </p:nvSpPr>
        <p:spPr/>
        <p:txBody>
          <a:bodyPr/>
          <a:lstStyle/>
          <a:p>
            <a:pPr>
              <a:defRPr/>
            </a:pPr>
            <a:fld id="{F31CC3B1-C9D7-42FC-9591-F4FA2B932D45}" type="slidenum">
              <a:rPr lang="en-US" smtClean="0"/>
              <a:pPr>
                <a:defRPr/>
              </a:pPr>
              <a:t>49</a:t>
            </a:fld>
            <a:endParaRPr lang="en-US"/>
          </a:p>
        </p:txBody>
      </p:sp>
      <p:sp>
        <p:nvSpPr>
          <p:cNvPr id="39940" name="TextBox 33"/>
          <p:cNvSpPr txBox="1">
            <a:spLocks noChangeArrowheads="1"/>
          </p:cNvSpPr>
          <p:nvPr/>
        </p:nvSpPr>
        <p:spPr bwMode="auto">
          <a:xfrm>
            <a:off x="2091267" y="1327151"/>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39941" name="Rectangle 23"/>
          <p:cNvSpPr>
            <a:spLocks noChangeArrowheads="1"/>
          </p:cNvSpPr>
          <p:nvPr/>
        </p:nvSpPr>
        <p:spPr bwMode="auto">
          <a:xfrm>
            <a:off x="1354667" y="1835151"/>
            <a:ext cx="3740151"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39942" name="Straight Arrow Connector 28"/>
          <p:cNvCxnSpPr>
            <a:cxnSpLocks noChangeShapeType="1"/>
          </p:cNvCxnSpPr>
          <p:nvPr/>
        </p:nvCxnSpPr>
        <p:spPr bwMode="auto">
          <a:xfrm rot="10800000">
            <a:off x="1303868" y="1649414"/>
            <a:ext cx="3865033"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9943" name="Rectangle 17"/>
          <p:cNvSpPr>
            <a:spLocks noChangeArrowheads="1"/>
          </p:cNvSpPr>
          <p:nvPr/>
        </p:nvSpPr>
        <p:spPr bwMode="auto">
          <a:xfrm>
            <a:off x="1250951" y="1731964"/>
            <a:ext cx="677333" cy="9159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9944" name="TextBox 33"/>
          <p:cNvSpPr txBox="1">
            <a:spLocks noChangeArrowheads="1"/>
          </p:cNvSpPr>
          <p:nvPr/>
        </p:nvSpPr>
        <p:spPr bwMode="auto">
          <a:xfrm>
            <a:off x="1136651" y="2638426"/>
            <a:ext cx="9736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39945" name="Straight Arrow Connector 28"/>
          <p:cNvCxnSpPr>
            <a:cxnSpLocks noChangeShapeType="1"/>
          </p:cNvCxnSpPr>
          <p:nvPr/>
        </p:nvCxnSpPr>
        <p:spPr bwMode="auto">
          <a:xfrm rot="10800000">
            <a:off x="1822451" y="2224089"/>
            <a:ext cx="3291416"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39946" name="Straight Arrow Connector 28"/>
          <p:cNvCxnSpPr>
            <a:cxnSpLocks noChangeShapeType="1"/>
          </p:cNvCxnSpPr>
          <p:nvPr/>
        </p:nvCxnSpPr>
        <p:spPr bwMode="auto">
          <a:xfrm rot="10800000">
            <a:off x="1350434" y="2216150"/>
            <a:ext cx="486833" cy="793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9947" name="TextBox 33"/>
          <p:cNvSpPr txBox="1">
            <a:spLocks noChangeArrowheads="1"/>
          </p:cNvSpPr>
          <p:nvPr/>
        </p:nvSpPr>
        <p:spPr bwMode="auto">
          <a:xfrm>
            <a:off x="3386668" y="1844676"/>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39948" name="TextBox 33"/>
          <p:cNvSpPr txBox="1">
            <a:spLocks noChangeArrowheads="1"/>
          </p:cNvSpPr>
          <p:nvPr/>
        </p:nvSpPr>
        <p:spPr bwMode="auto">
          <a:xfrm>
            <a:off x="1291167" y="1841501"/>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sp>
        <p:nvSpPr>
          <p:cNvPr id="39949" name="Rectangle 23"/>
          <p:cNvSpPr>
            <a:spLocks noChangeArrowheads="1"/>
          </p:cNvSpPr>
          <p:nvPr/>
        </p:nvSpPr>
        <p:spPr bwMode="auto">
          <a:xfrm>
            <a:off x="1375833" y="5194300"/>
            <a:ext cx="3683000" cy="560388"/>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39950" name="Rectangle 14"/>
          <p:cNvSpPr>
            <a:spLocks noChangeArrowheads="1"/>
          </p:cNvSpPr>
          <p:nvPr/>
        </p:nvSpPr>
        <p:spPr bwMode="auto">
          <a:xfrm>
            <a:off x="1337734" y="3486151"/>
            <a:ext cx="3757084"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39951" name="TextBox 37"/>
          <p:cNvSpPr txBox="1">
            <a:spLocks noChangeArrowheads="1"/>
          </p:cNvSpPr>
          <p:nvPr/>
        </p:nvSpPr>
        <p:spPr bwMode="auto">
          <a:xfrm>
            <a:off x="2997201" y="4502151"/>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sp>
        <p:nvSpPr>
          <p:cNvPr id="39952" name="TextBox 64"/>
          <p:cNvSpPr txBox="1">
            <a:spLocks noChangeArrowheads="1"/>
          </p:cNvSpPr>
          <p:nvPr/>
        </p:nvSpPr>
        <p:spPr bwMode="auto">
          <a:xfrm>
            <a:off x="2692401" y="979488"/>
            <a:ext cx="12474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solidFill>
                  <a:srgbClr val="FF0000"/>
                </a:solidFill>
              </a:rPr>
              <a:t>Tx Signal</a:t>
            </a:r>
          </a:p>
        </p:txBody>
      </p:sp>
      <p:sp>
        <p:nvSpPr>
          <p:cNvPr id="39953" name="TextBox 65"/>
          <p:cNvSpPr txBox="1">
            <a:spLocks noChangeArrowheads="1"/>
          </p:cNvSpPr>
          <p:nvPr/>
        </p:nvSpPr>
        <p:spPr bwMode="auto">
          <a:xfrm>
            <a:off x="8278284" y="963614"/>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solidFill>
                  <a:schemeClr val="tx2"/>
                </a:solidFill>
              </a:rPr>
              <a:t>Rx Signal</a:t>
            </a:r>
          </a:p>
        </p:txBody>
      </p:sp>
      <p:cxnSp>
        <p:nvCxnSpPr>
          <p:cNvPr id="39954" name="Straight Connector 67"/>
          <p:cNvCxnSpPr>
            <a:cxnSpLocks noChangeShapeType="1"/>
          </p:cNvCxnSpPr>
          <p:nvPr/>
        </p:nvCxnSpPr>
        <p:spPr bwMode="auto">
          <a:xfrm rot="5400000">
            <a:off x="3552031" y="3702844"/>
            <a:ext cx="5214938"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39955" name="TextBox 33"/>
          <p:cNvSpPr txBox="1">
            <a:spLocks noChangeArrowheads="1"/>
          </p:cNvSpPr>
          <p:nvPr/>
        </p:nvSpPr>
        <p:spPr bwMode="auto">
          <a:xfrm>
            <a:off x="7662334" y="1343026"/>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
        <p:nvSpPr>
          <p:cNvPr id="39956" name="Rectangle 23"/>
          <p:cNvSpPr>
            <a:spLocks noChangeArrowheads="1"/>
          </p:cNvSpPr>
          <p:nvPr/>
        </p:nvSpPr>
        <p:spPr bwMode="auto">
          <a:xfrm>
            <a:off x="6946900" y="5210175"/>
            <a:ext cx="3683000" cy="560388"/>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39957" name="Rectangle 14"/>
          <p:cNvSpPr>
            <a:spLocks noChangeArrowheads="1"/>
          </p:cNvSpPr>
          <p:nvPr/>
        </p:nvSpPr>
        <p:spPr bwMode="auto">
          <a:xfrm>
            <a:off x="6908801" y="3502026"/>
            <a:ext cx="3757084"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39958" name="TextBox 37"/>
          <p:cNvSpPr txBox="1">
            <a:spLocks noChangeArrowheads="1"/>
          </p:cNvSpPr>
          <p:nvPr/>
        </p:nvSpPr>
        <p:spPr bwMode="auto">
          <a:xfrm>
            <a:off x="8568267" y="4518026"/>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grpSp>
        <p:nvGrpSpPr>
          <p:cNvPr id="39959" name="Group 158"/>
          <p:cNvGrpSpPr>
            <a:grpSpLocks/>
          </p:cNvGrpSpPr>
          <p:nvPr/>
        </p:nvGrpSpPr>
        <p:grpSpPr bwMode="auto">
          <a:xfrm>
            <a:off x="1373718" y="1843089"/>
            <a:ext cx="3740149" cy="1309687"/>
            <a:chOff x="867058" y="1473958"/>
            <a:chExt cx="3224070" cy="1310190"/>
          </a:xfrm>
        </p:grpSpPr>
        <p:sp>
          <p:nvSpPr>
            <p:cNvPr id="40000"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01"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002"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60" name="Group 167"/>
          <p:cNvGrpSpPr>
            <a:grpSpLocks/>
          </p:cNvGrpSpPr>
          <p:nvPr/>
        </p:nvGrpSpPr>
        <p:grpSpPr bwMode="auto">
          <a:xfrm>
            <a:off x="1356785" y="3494089"/>
            <a:ext cx="3721100" cy="1309687"/>
            <a:chOff x="2600325" y="1736725"/>
            <a:chExt cx="3314700" cy="3257550"/>
          </a:xfrm>
        </p:grpSpPr>
        <p:sp>
          <p:nvSpPr>
            <p:cNvPr id="39997"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8"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9"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61" name="Group 171"/>
          <p:cNvGrpSpPr>
            <a:grpSpLocks/>
          </p:cNvGrpSpPr>
          <p:nvPr/>
        </p:nvGrpSpPr>
        <p:grpSpPr bwMode="auto">
          <a:xfrm>
            <a:off x="1392767" y="5213350"/>
            <a:ext cx="3666067" cy="1104900"/>
            <a:chOff x="2600325" y="1736725"/>
            <a:chExt cx="3314700" cy="3257550"/>
          </a:xfrm>
        </p:grpSpPr>
        <p:sp>
          <p:nvSpPr>
            <p:cNvPr id="39994"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5"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6"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9962" name="Rectangle 23"/>
          <p:cNvSpPr>
            <a:spLocks noChangeArrowheads="1"/>
          </p:cNvSpPr>
          <p:nvPr/>
        </p:nvSpPr>
        <p:spPr bwMode="auto">
          <a:xfrm>
            <a:off x="6944784" y="1851026"/>
            <a:ext cx="3740149"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39963" name="Straight Arrow Connector 28"/>
          <p:cNvCxnSpPr>
            <a:cxnSpLocks noChangeShapeType="1"/>
          </p:cNvCxnSpPr>
          <p:nvPr/>
        </p:nvCxnSpPr>
        <p:spPr bwMode="auto">
          <a:xfrm rot="10800000">
            <a:off x="6893985" y="1665289"/>
            <a:ext cx="3862916"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9964" name="Rectangle 17"/>
          <p:cNvSpPr>
            <a:spLocks noChangeArrowheads="1"/>
          </p:cNvSpPr>
          <p:nvPr/>
        </p:nvSpPr>
        <p:spPr bwMode="auto">
          <a:xfrm>
            <a:off x="6838952" y="1747839"/>
            <a:ext cx="679449" cy="9159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39965" name="TextBox 33"/>
          <p:cNvSpPr txBox="1">
            <a:spLocks noChangeArrowheads="1"/>
          </p:cNvSpPr>
          <p:nvPr/>
        </p:nvSpPr>
        <p:spPr bwMode="auto">
          <a:xfrm>
            <a:off x="6726767" y="2654301"/>
            <a:ext cx="9736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39966" name="Straight Arrow Connector 28"/>
          <p:cNvCxnSpPr>
            <a:cxnSpLocks noChangeShapeType="1"/>
          </p:cNvCxnSpPr>
          <p:nvPr/>
        </p:nvCxnSpPr>
        <p:spPr bwMode="auto">
          <a:xfrm rot="10800000">
            <a:off x="7410451" y="2239964"/>
            <a:ext cx="3293533"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39967" name="Straight Arrow Connector 28"/>
          <p:cNvCxnSpPr>
            <a:cxnSpLocks noChangeShapeType="1"/>
          </p:cNvCxnSpPr>
          <p:nvPr/>
        </p:nvCxnSpPr>
        <p:spPr bwMode="auto">
          <a:xfrm rot="10800000">
            <a:off x="6940552" y="2232025"/>
            <a:ext cx="486833" cy="793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39968" name="TextBox 33"/>
          <p:cNvSpPr txBox="1">
            <a:spLocks noChangeArrowheads="1"/>
          </p:cNvSpPr>
          <p:nvPr/>
        </p:nvSpPr>
        <p:spPr bwMode="auto">
          <a:xfrm>
            <a:off x="8976785" y="1860551"/>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39969" name="TextBox 33"/>
          <p:cNvSpPr txBox="1">
            <a:spLocks noChangeArrowheads="1"/>
          </p:cNvSpPr>
          <p:nvPr/>
        </p:nvSpPr>
        <p:spPr bwMode="auto">
          <a:xfrm>
            <a:off x="6881284" y="18573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39970" name="Group 195"/>
          <p:cNvGrpSpPr>
            <a:grpSpLocks/>
          </p:cNvGrpSpPr>
          <p:nvPr/>
        </p:nvGrpSpPr>
        <p:grpSpPr bwMode="auto">
          <a:xfrm>
            <a:off x="6963834" y="1858964"/>
            <a:ext cx="3740151" cy="1309687"/>
            <a:chOff x="867058" y="1473958"/>
            <a:chExt cx="3224070" cy="1310190"/>
          </a:xfrm>
        </p:grpSpPr>
        <p:sp>
          <p:nvSpPr>
            <p:cNvPr id="39991"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2"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3"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1" name="Group 199"/>
          <p:cNvGrpSpPr>
            <a:grpSpLocks/>
          </p:cNvGrpSpPr>
          <p:nvPr/>
        </p:nvGrpSpPr>
        <p:grpSpPr bwMode="auto">
          <a:xfrm>
            <a:off x="7385051" y="1860550"/>
            <a:ext cx="3740149" cy="1309688"/>
            <a:chOff x="867058" y="1473958"/>
            <a:chExt cx="3224070" cy="1310190"/>
          </a:xfrm>
        </p:grpSpPr>
        <p:sp>
          <p:nvSpPr>
            <p:cNvPr id="39988"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9"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90"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2" name="Group 203"/>
          <p:cNvGrpSpPr>
            <a:grpSpLocks/>
          </p:cNvGrpSpPr>
          <p:nvPr/>
        </p:nvGrpSpPr>
        <p:grpSpPr bwMode="auto">
          <a:xfrm>
            <a:off x="6927851" y="3522664"/>
            <a:ext cx="3721100" cy="1309687"/>
            <a:chOff x="2600325" y="1736725"/>
            <a:chExt cx="3314700" cy="3257550"/>
          </a:xfrm>
        </p:grpSpPr>
        <p:sp>
          <p:nvSpPr>
            <p:cNvPr id="39985"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6"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7"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3" name="Group 207"/>
          <p:cNvGrpSpPr>
            <a:grpSpLocks/>
          </p:cNvGrpSpPr>
          <p:nvPr/>
        </p:nvGrpSpPr>
        <p:grpSpPr bwMode="auto">
          <a:xfrm>
            <a:off x="7330018" y="3525839"/>
            <a:ext cx="3721100" cy="1309687"/>
            <a:chOff x="2600325" y="1736725"/>
            <a:chExt cx="3314700" cy="3257550"/>
          </a:xfrm>
        </p:grpSpPr>
        <p:sp>
          <p:nvSpPr>
            <p:cNvPr id="39982"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3"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4"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4" name="Group 211"/>
          <p:cNvGrpSpPr>
            <a:grpSpLocks/>
          </p:cNvGrpSpPr>
          <p:nvPr/>
        </p:nvGrpSpPr>
        <p:grpSpPr bwMode="auto">
          <a:xfrm>
            <a:off x="6963833" y="5229225"/>
            <a:ext cx="3666067" cy="1104900"/>
            <a:chOff x="2600325" y="1736725"/>
            <a:chExt cx="3314700" cy="3257550"/>
          </a:xfrm>
        </p:grpSpPr>
        <p:sp>
          <p:nvSpPr>
            <p:cNvPr id="39979"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0"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81"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975" name="Group 215"/>
          <p:cNvGrpSpPr>
            <a:grpSpLocks/>
          </p:cNvGrpSpPr>
          <p:nvPr/>
        </p:nvGrpSpPr>
        <p:grpSpPr bwMode="auto">
          <a:xfrm>
            <a:off x="7368117" y="5232401"/>
            <a:ext cx="3666067" cy="1103313"/>
            <a:chOff x="2600325" y="1736725"/>
            <a:chExt cx="3314700" cy="3257550"/>
          </a:xfrm>
        </p:grpSpPr>
        <p:sp>
          <p:nvSpPr>
            <p:cNvPr id="39976"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7"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78"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308305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B9CF-5503-49C9-AB32-8FC907FCB715}"/>
              </a:ext>
            </a:extLst>
          </p:cNvPr>
          <p:cNvSpPr>
            <a:spLocks noGrp="1"/>
          </p:cNvSpPr>
          <p:nvPr>
            <p:ph type="title"/>
          </p:nvPr>
        </p:nvSpPr>
        <p:spPr/>
        <p:txBody>
          <a:bodyPr/>
          <a:lstStyle/>
          <a:p>
            <a:r>
              <a:rPr lang="en-IN" b="1" dirty="0">
                <a:solidFill>
                  <a:srgbClr val="0070C0"/>
                </a:solidFill>
              </a:rPr>
              <a:t>Introduction to OFDM  (</a:t>
            </a:r>
            <a:r>
              <a:rPr lang="en-IN" b="1" dirty="0" err="1">
                <a:solidFill>
                  <a:srgbClr val="0070C0"/>
                </a:solidFill>
              </a:rPr>
              <a:t>Contd</a:t>
            </a:r>
            <a:r>
              <a:rPr lang="en-IN" b="1" dirty="0">
                <a:solidFill>
                  <a:srgbClr val="0070C0"/>
                </a:solidFill>
              </a:rPr>
              <a:t>)</a:t>
            </a:r>
          </a:p>
        </p:txBody>
      </p:sp>
      <p:sp>
        <p:nvSpPr>
          <p:cNvPr id="3" name="Content Placeholder 2">
            <a:extLst>
              <a:ext uri="{FF2B5EF4-FFF2-40B4-BE49-F238E27FC236}">
                <a16:creationId xmlns:a16="http://schemas.microsoft.com/office/drawing/2014/main" id="{1286B7B9-6C76-4108-ADA9-492403E19E01}"/>
              </a:ext>
            </a:extLst>
          </p:cNvPr>
          <p:cNvSpPr>
            <a:spLocks noGrp="1"/>
          </p:cNvSpPr>
          <p:nvPr>
            <p:ph idx="1"/>
          </p:nvPr>
        </p:nvSpPr>
        <p:spPr>
          <a:xfrm>
            <a:off x="609600" y="1723078"/>
            <a:ext cx="10972800" cy="4525963"/>
          </a:xfrm>
        </p:spPr>
        <p:txBody>
          <a:bodyPr>
            <a:normAutofit/>
          </a:bodyPr>
          <a:lstStyle/>
          <a:p>
            <a:r>
              <a:rPr lang="en-US" sz="2800" dirty="0"/>
              <a:t>WiMAX air interface is based on OFDM/OFDMA physical layer (PHY). </a:t>
            </a:r>
          </a:p>
          <a:p>
            <a:r>
              <a:rPr lang="en-US" sz="2800" dirty="0"/>
              <a:t>To understand how OFDM and OFDMA work, it is useful to start with its "mother" namely FDM (Frequency Division Multiplexing).</a:t>
            </a:r>
            <a:endParaRPr lang="en-IN" sz="2800" dirty="0"/>
          </a:p>
        </p:txBody>
      </p:sp>
      <p:sp>
        <p:nvSpPr>
          <p:cNvPr id="4" name="Date Placeholder 3">
            <a:extLst>
              <a:ext uri="{FF2B5EF4-FFF2-40B4-BE49-F238E27FC236}">
                <a16:creationId xmlns:a16="http://schemas.microsoft.com/office/drawing/2014/main" id="{6A467E50-BAAE-4FBB-B255-BF7287E7D57A}"/>
              </a:ext>
            </a:extLst>
          </p:cNvPr>
          <p:cNvSpPr>
            <a:spLocks noGrp="1"/>
          </p:cNvSpPr>
          <p:nvPr>
            <p:ph type="dt" sz="half" idx="10"/>
          </p:nvPr>
        </p:nvSpPr>
        <p:spPr/>
        <p:txBody>
          <a:bodyPr/>
          <a:lstStyle/>
          <a:p>
            <a:fld id="{4CE37551-8899-44B3-B775-32405FE236B2}" type="datetime1">
              <a:rPr lang="en-US" smtClean="0"/>
              <a:t>11/25/2023</a:t>
            </a:fld>
            <a:endParaRPr lang="en-US" dirty="0"/>
          </a:p>
        </p:txBody>
      </p:sp>
      <p:sp>
        <p:nvSpPr>
          <p:cNvPr id="5" name="Slide Number Placeholder 4">
            <a:extLst>
              <a:ext uri="{FF2B5EF4-FFF2-40B4-BE49-F238E27FC236}">
                <a16:creationId xmlns:a16="http://schemas.microsoft.com/office/drawing/2014/main" id="{310CE255-9136-4228-83DB-582DED8B06BF}"/>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2050" name="Picture 2" descr="Frequency Division Multiplexing (FDM) sub-carriers">
            <a:extLst>
              <a:ext uri="{FF2B5EF4-FFF2-40B4-BE49-F238E27FC236}">
                <a16:creationId xmlns:a16="http://schemas.microsoft.com/office/drawing/2014/main" id="{92CF347F-15A8-46E2-8F2B-EA3147668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0603" y="3470944"/>
            <a:ext cx="5257800" cy="20891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166648C-D5A2-4FCA-991C-FA2FCC0C24D9}"/>
              </a:ext>
            </a:extLst>
          </p:cNvPr>
          <p:cNvSpPr/>
          <p:nvPr/>
        </p:nvSpPr>
        <p:spPr>
          <a:xfrm>
            <a:off x="609600" y="3361359"/>
            <a:ext cx="6096000" cy="2308324"/>
          </a:xfrm>
          <a:prstGeom prst="rect">
            <a:avLst/>
          </a:prstGeom>
        </p:spPr>
        <p:txBody>
          <a:bodyPr>
            <a:spAutoFit/>
          </a:bodyPr>
          <a:lstStyle/>
          <a:p>
            <a:pPr algn="just"/>
            <a:r>
              <a:rPr lang="en-US" dirty="0">
                <a:solidFill>
                  <a:srgbClr val="000000"/>
                </a:solidFill>
                <a:latin typeface="Verdana" panose="020B0604030504040204" pitchFamily="34" charset="0"/>
              </a:rPr>
              <a:t>In FDM system, signals from multiple transmitters are transmitted simultaneously (at the same time slot) over multiple frequencies. </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Each frequency range (sub-carrier) is modulated separately by different data stream and a spacing (guard band) is placed between sub-carriers to avoid signal overlap.</a:t>
            </a:r>
            <a:endParaRPr lang="en-IN" dirty="0"/>
          </a:p>
        </p:txBody>
      </p:sp>
    </p:spTree>
    <p:extLst>
      <p:ext uri="{BB962C8B-B14F-4D97-AF65-F5344CB8AC3E}">
        <p14:creationId xmlns:p14="http://schemas.microsoft.com/office/powerpoint/2010/main" val="496395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14"/>
          <p:cNvSpPr>
            <a:spLocks noChangeArrowheads="1"/>
          </p:cNvSpPr>
          <p:nvPr/>
        </p:nvSpPr>
        <p:spPr bwMode="auto">
          <a:xfrm>
            <a:off x="8322733" y="5119689"/>
            <a:ext cx="3007784" cy="657225"/>
          </a:xfrm>
          <a:prstGeom prst="rect">
            <a:avLst/>
          </a:prstGeom>
          <a:solidFill>
            <a:schemeClr val="accent1">
              <a:lumMod val="20000"/>
              <a:lumOff val="80000"/>
            </a:schemeClr>
          </a:solidFill>
          <a:ln w="9525" algn="ctr">
            <a:solidFill>
              <a:schemeClr val="tx1"/>
            </a:solidFill>
            <a:round/>
            <a:headEnd/>
            <a:tailEnd/>
          </a:ln>
        </p:spPr>
        <p:txBody>
          <a:bodyPr wrap="none" anchor="ctr"/>
          <a:lstStyle/>
          <a:p>
            <a:pPr algn="ctr">
              <a:defRPr/>
            </a:pPr>
            <a:endParaRPr lang="en-US"/>
          </a:p>
        </p:txBody>
      </p:sp>
      <p:sp>
        <p:nvSpPr>
          <p:cNvPr id="12292" name="Rectangle 14"/>
          <p:cNvSpPr>
            <a:spLocks noChangeArrowheads="1"/>
          </p:cNvSpPr>
          <p:nvPr/>
        </p:nvSpPr>
        <p:spPr bwMode="auto">
          <a:xfrm>
            <a:off x="8333318" y="2330451"/>
            <a:ext cx="30077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2293" name="Title 1"/>
          <p:cNvSpPr>
            <a:spLocks noGrp="1"/>
          </p:cNvSpPr>
          <p:nvPr>
            <p:ph type="title"/>
          </p:nvPr>
        </p:nvSpPr>
        <p:spPr>
          <a:xfrm>
            <a:off x="852166" y="-44448"/>
            <a:ext cx="10515600" cy="1325563"/>
          </a:xfrm>
        </p:spPr>
        <p:txBody>
          <a:bodyPr>
            <a:normAutofit/>
          </a:bodyPr>
          <a:lstStyle/>
          <a:p>
            <a:r>
              <a:rPr lang="en-US" sz="3600" b="1" dirty="0">
                <a:solidFill>
                  <a:srgbClr val="0070C0"/>
                </a:solidFill>
                <a:latin typeface="Times New Roman" pitchFamily="18" charset="0"/>
                <a:cs typeface="Times New Roman" pitchFamily="18" charset="0"/>
              </a:rPr>
              <a:t>Guard Time &amp; Inter-Carrier Interference</a:t>
            </a:r>
          </a:p>
        </p:txBody>
      </p:sp>
      <p:sp>
        <p:nvSpPr>
          <p:cNvPr id="12294" name="TextBox 65"/>
          <p:cNvSpPr txBox="1">
            <a:spLocks noChangeArrowheads="1"/>
          </p:cNvSpPr>
          <p:nvPr/>
        </p:nvSpPr>
        <p:spPr bwMode="auto">
          <a:xfrm>
            <a:off x="1945217" y="990600"/>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solidFill>
                  <a:schemeClr val="tx2"/>
                </a:solidFill>
              </a:rPr>
              <a:t>Rx Signal</a:t>
            </a:r>
          </a:p>
        </p:txBody>
      </p:sp>
      <p:cxnSp>
        <p:nvCxnSpPr>
          <p:cNvPr id="12295" name="Straight Connector 67"/>
          <p:cNvCxnSpPr>
            <a:cxnSpLocks noChangeShapeType="1"/>
          </p:cNvCxnSpPr>
          <p:nvPr/>
        </p:nvCxnSpPr>
        <p:spPr bwMode="auto">
          <a:xfrm rot="5400000">
            <a:off x="9609932" y="3866357"/>
            <a:ext cx="5214937"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12296" name="TextBox 153"/>
          <p:cNvSpPr txBox="1">
            <a:spLocks noChangeArrowheads="1"/>
          </p:cNvSpPr>
          <p:nvPr/>
        </p:nvSpPr>
        <p:spPr bwMode="auto">
          <a:xfrm>
            <a:off x="1318685" y="3198814"/>
            <a:ext cx="20794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b="1"/>
              <a:t>Correlation at Rx over T</a:t>
            </a:r>
            <a:r>
              <a:rPr lang="en-US" sz="1200" b="1" baseline="-25000"/>
              <a:t>s</a:t>
            </a:r>
            <a:endParaRPr lang="en-US" sz="1200" b="1"/>
          </a:p>
        </p:txBody>
      </p:sp>
      <p:cxnSp>
        <p:nvCxnSpPr>
          <p:cNvPr id="12297" name="Straight Connector 67"/>
          <p:cNvCxnSpPr>
            <a:cxnSpLocks noChangeShapeType="1"/>
          </p:cNvCxnSpPr>
          <p:nvPr/>
        </p:nvCxnSpPr>
        <p:spPr bwMode="auto">
          <a:xfrm rot="5400000">
            <a:off x="2732882" y="3702844"/>
            <a:ext cx="5214938"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61" name="Content Placeholder 2"/>
          <p:cNvSpPr txBox="1">
            <a:spLocks/>
          </p:cNvSpPr>
          <p:nvPr/>
        </p:nvSpPr>
        <p:spPr bwMode="auto">
          <a:xfrm>
            <a:off x="5731933" y="1079500"/>
            <a:ext cx="6004984" cy="763588"/>
          </a:xfrm>
          <a:prstGeom prst="rect">
            <a:avLst/>
          </a:prstGeom>
          <a:solidFill>
            <a:srgbClr val="FFCC66"/>
          </a:solidFill>
          <a:ln w="9525">
            <a:noFill/>
            <a:miter lim="800000"/>
            <a:headEnd/>
            <a:tailEnd/>
          </a:ln>
        </p:spPr>
        <p:txBody>
          <a:bodyPr/>
          <a:lstStyle/>
          <a:p>
            <a:pPr eaLnBrk="0" hangingPunct="0">
              <a:spcBef>
                <a:spcPct val="20000"/>
              </a:spcBef>
              <a:buClr>
                <a:schemeClr val="tx1"/>
              </a:buClr>
              <a:defRPr/>
            </a:pPr>
            <a:r>
              <a:rPr lang="en-US" sz="2000" kern="0" dirty="0">
                <a:latin typeface="+mn-lt"/>
                <a:cs typeface="+mn-cs"/>
              </a:rPr>
              <a:t>Consider the receiver for f</a:t>
            </a:r>
            <a:r>
              <a:rPr lang="en-US" sz="2000" kern="0" baseline="-25000" dirty="0">
                <a:latin typeface="+mn-lt"/>
                <a:cs typeface="+mn-cs"/>
              </a:rPr>
              <a:t>1</a:t>
            </a:r>
            <a:r>
              <a:rPr lang="en-US" sz="2000" kern="0" dirty="0">
                <a:cs typeface="Arial" charset="0"/>
              </a:rPr>
              <a:t>=1/T</a:t>
            </a:r>
            <a:r>
              <a:rPr lang="en-US" sz="2000" kern="0" baseline="-25000" dirty="0">
                <a:cs typeface="Arial" charset="0"/>
              </a:rPr>
              <a:t>s </a:t>
            </a:r>
            <a:r>
              <a:rPr lang="en-US" sz="2000" kern="0" dirty="0">
                <a:cs typeface="Arial" charset="0"/>
              </a:rPr>
              <a:t>that correlates over T</a:t>
            </a:r>
            <a:r>
              <a:rPr lang="en-US" sz="2000" kern="0" baseline="-25000" dirty="0">
                <a:cs typeface="Arial" charset="0"/>
              </a:rPr>
              <a:t>s</a:t>
            </a:r>
            <a:r>
              <a:rPr lang="en-US" sz="2000" kern="0" dirty="0">
                <a:cs typeface="Arial" charset="0"/>
              </a:rPr>
              <a:t> with </a:t>
            </a:r>
            <a:endParaRPr lang="en-US" sz="2000" kern="0" dirty="0">
              <a:latin typeface="+mn-lt"/>
              <a:cs typeface="+mn-cs"/>
            </a:endParaRPr>
          </a:p>
        </p:txBody>
      </p:sp>
      <p:graphicFrame>
        <p:nvGraphicFramePr>
          <p:cNvPr id="12290" name="Object 19"/>
          <p:cNvGraphicFramePr>
            <a:graphicFrameLocks noChangeAspect="1"/>
          </p:cNvGraphicFramePr>
          <p:nvPr/>
        </p:nvGraphicFramePr>
        <p:xfrm>
          <a:off x="9300633" y="1419226"/>
          <a:ext cx="1811867" cy="423863"/>
        </p:xfrm>
        <a:graphic>
          <a:graphicData uri="http://schemas.openxmlformats.org/presentationml/2006/ole">
            <mc:AlternateContent xmlns:mc="http://schemas.openxmlformats.org/markup-compatibility/2006">
              <mc:Choice xmlns:v="urn:schemas-microsoft-com:vml" Requires="v">
                <p:oleObj spid="_x0000_s4124" name="Equation" r:id="rId3" imgW="812520" imgH="253800" progId="Equation.DSMT4">
                  <p:embed/>
                </p:oleObj>
              </mc:Choice>
              <mc:Fallback>
                <p:oleObj name="Equation" r:id="rId3" imgW="812520" imgH="253800" progId="Equation.DSMT4">
                  <p:embed/>
                  <p:pic>
                    <p:nvPicPr>
                      <p:cNvPr id="1229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0633" y="1419226"/>
                        <a:ext cx="1811867"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Freeform 282"/>
          <p:cNvSpPr>
            <a:spLocks/>
          </p:cNvSpPr>
          <p:nvPr/>
        </p:nvSpPr>
        <p:spPr bwMode="auto">
          <a:xfrm>
            <a:off x="8348134" y="2352676"/>
            <a:ext cx="2995084" cy="1281113"/>
          </a:xfrm>
          <a:custGeom>
            <a:avLst/>
            <a:gdLst>
              <a:gd name="T0" fmla="*/ 2147483647 w 1860"/>
              <a:gd name="T1" fmla="*/ 2147483647 h 2052"/>
              <a:gd name="T2" fmla="*/ 2147483647 w 1860"/>
              <a:gd name="T3" fmla="*/ 2147483647 h 2052"/>
              <a:gd name="T4" fmla="*/ 2147483647 w 1860"/>
              <a:gd name="T5" fmla="*/ 2147483647 h 2052"/>
              <a:gd name="T6" fmla="*/ 2147483647 w 1860"/>
              <a:gd name="T7" fmla="*/ 2147483647 h 2052"/>
              <a:gd name="T8" fmla="*/ 2147483647 w 1860"/>
              <a:gd name="T9" fmla="*/ 2147483647 h 2052"/>
              <a:gd name="T10" fmla="*/ 2147483647 w 1860"/>
              <a:gd name="T11" fmla="*/ 2147483647 h 2052"/>
              <a:gd name="T12" fmla="*/ 2147483647 w 1860"/>
              <a:gd name="T13" fmla="*/ 2147483647 h 2052"/>
              <a:gd name="T14" fmla="*/ 2147483647 w 1860"/>
              <a:gd name="T15" fmla="*/ 2147483647 h 2052"/>
              <a:gd name="T16" fmla="*/ 2147483647 w 1860"/>
              <a:gd name="T17" fmla="*/ 2147483647 h 2052"/>
              <a:gd name="T18" fmla="*/ 2147483647 w 1860"/>
              <a:gd name="T19" fmla="*/ 2147483647 h 2052"/>
              <a:gd name="T20" fmla="*/ 2147483647 w 1860"/>
              <a:gd name="T21" fmla="*/ 2147483647 h 2052"/>
              <a:gd name="T22" fmla="*/ 2147483647 w 1860"/>
              <a:gd name="T23" fmla="*/ 2147483647 h 2052"/>
              <a:gd name="T24" fmla="*/ 2147483647 w 1860"/>
              <a:gd name="T25" fmla="*/ 0 h 2052"/>
              <a:gd name="T26" fmla="*/ 2147483647 w 1860"/>
              <a:gd name="T27" fmla="*/ 2147483647 h 2052"/>
              <a:gd name="T28" fmla="*/ 2147483647 w 1860"/>
              <a:gd name="T29" fmla="*/ 2147483647 h 2052"/>
              <a:gd name="T30" fmla="*/ 2147483647 w 1860"/>
              <a:gd name="T31" fmla="*/ 2147483647 h 2052"/>
              <a:gd name="T32" fmla="*/ 2147483647 w 1860"/>
              <a:gd name="T33" fmla="*/ 2147483647 h 2052"/>
              <a:gd name="T34" fmla="*/ 2147483647 w 1860"/>
              <a:gd name="T35" fmla="*/ 2147483647 h 2052"/>
              <a:gd name="T36" fmla="*/ 2147483647 w 1860"/>
              <a:gd name="T37" fmla="*/ 2147483647 h 2052"/>
              <a:gd name="T38" fmla="*/ 2147483647 w 1860"/>
              <a:gd name="T39" fmla="*/ 2147483647 h 2052"/>
              <a:gd name="T40" fmla="*/ 2147483647 w 1860"/>
              <a:gd name="T41" fmla="*/ 2147483647 h 2052"/>
              <a:gd name="T42" fmla="*/ 2147483647 w 1860"/>
              <a:gd name="T43" fmla="*/ 2147483647 h 2052"/>
              <a:gd name="T44" fmla="*/ 2147483647 w 1860"/>
              <a:gd name="T45" fmla="*/ 2147483647 h 2052"/>
              <a:gd name="T46" fmla="*/ 2147483647 w 1860"/>
              <a:gd name="T47" fmla="*/ 2147483647 h 2052"/>
              <a:gd name="T48" fmla="*/ 2147483647 w 1860"/>
              <a:gd name="T49" fmla="*/ 2147483647 h 2052"/>
              <a:gd name="T50" fmla="*/ 2147483647 w 1860"/>
              <a:gd name="T51" fmla="*/ 2147483647 h 2052"/>
              <a:gd name="T52" fmla="*/ 2147483647 w 1860"/>
              <a:gd name="T53" fmla="*/ 2147483647 h 2052"/>
              <a:gd name="T54" fmla="*/ 2147483647 w 1860"/>
              <a:gd name="T55" fmla="*/ 2147483647 h 2052"/>
              <a:gd name="T56" fmla="*/ 2147483647 w 1860"/>
              <a:gd name="T57" fmla="*/ 2147483647 h 2052"/>
              <a:gd name="T58" fmla="*/ 2147483647 w 1860"/>
              <a:gd name="T59" fmla="*/ 2147483647 h 2052"/>
              <a:gd name="T60" fmla="*/ 2147483647 w 1860"/>
              <a:gd name="T61" fmla="*/ 2147483647 h 2052"/>
              <a:gd name="T62" fmla="*/ 2147483647 w 1860"/>
              <a:gd name="T63" fmla="*/ 2147483647 h 2052"/>
              <a:gd name="T64" fmla="*/ 2147483647 w 1860"/>
              <a:gd name="T65" fmla="*/ 2147483647 h 2052"/>
              <a:gd name="T66" fmla="*/ 2147483647 w 1860"/>
              <a:gd name="T67" fmla="*/ 2147483647 h 2052"/>
              <a:gd name="T68" fmla="*/ 2147483647 w 1860"/>
              <a:gd name="T69" fmla="*/ 2147483647 h 2052"/>
              <a:gd name="T70" fmla="*/ 2147483647 w 1860"/>
              <a:gd name="T71" fmla="*/ 2147483647 h 2052"/>
              <a:gd name="T72" fmla="*/ 2147483647 w 1860"/>
              <a:gd name="T73" fmla="*/ 2147483647 h 2052"/>
              <a:gd name="T74" fmla="*/ 2147483647 w 1860"/>
              <a:gd name="T75" fmla="*/ 2147483647 h 2052"/>
              <a:gd name="T76" fmla="*/ 2147483647 w 1860"/>
              <a:gd name="T77" fmla="*/ 2147483647 h 2052"/>
              <a:gd name="T78" fmla="*/ 2147483647 w 1860"/>
              <a:gd name="T79" fmla="*/ 2147483647 h 2052"/>
              <a:gd name="T80" fmla="*/ 2147483647 w 1860"/>
              <a:gd name="T81" fmla="*/ 2147483647 h 2052"/>
              <a:gd name="T82" fmla="*/ 2147483647 w 1860"/>
              <a:gd name="T83" fmla="*/ 2147483647 h 2052"/>
              <a:gd name="T84" fmla="*/ 2147483647 w 1860"/>
              <a:gd name="T85" fmla="*/ 2147483647 h 2052"/>
              <a:gd name="T86" fmla="*/ 2147483647 w 1860"/>
              <a:gd name="T87" fmla="*/ 2147483647 h 2052"/>
              <a:gd name="T88" fmla="*/ 2147483647 w 1860"/>
              <a:gd name="T89" fmla="*/ 2147483647 h 2052"/>
              <a:gd name="T90" fmla="*/ 2147483647 w 1860"/>
              <a:gd name="T91" fmla="*/ 2147483647 h 2052"/>
              <a:gd name="T92" fmla="*/ 2147483647 w 1860"/>
              <a:gd name="T93" fmla="*/ 2147483647 h 2052"/>
              <a:gd name="T94" fmla="*/ 2147483647 w 1860"/>
              <a:gd name="T95" fmla="*/ 2147483647 h 2052"/>
              <a:gd name="T96" fmla="*/ 2147483647 w 1860"/>
              <a:gd name="T97" fmla="*/ 2147483647 h 2052"/>
              <a:gd name="T98" fmla="*/ 2147483647 w 1860"/>
              <a:gd name="T99" fmla="*/ 2147483647 h 205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60"/>
              <a:gd name="T151" fmla="*/ 0 h 2052"/>
              <a:gd name="T152" fmla="*/ 1860 w 1860"/>
              <a:gd name="T153" fmla="*/ 2052 h 205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60" h="2052">
                <a:moveTo>
                  <a:pt x="0" y="1026"/>
                </a:moveTo>
                <a:lnTo>
                  <a:pt x="18" y="960"/>
                </a:lnTo>
                <a:lnTo>
                  <a:pt x="36" y="894"/>
                </a:lnTo>
                <a:lnTo>
                  <a:pt x="54" y="828"/>
                </a:lnTo>
                <a:lnTo>
                  <a:pt x="72" y="768"/>
                </a:lnTo>
                <a:lnTo>
                  <a:pt x="96" y="708"/>
                </a:lnTo>
                <a:lnTo>
                  <a:pt x="114" y="648"/>
                </a:lnTo>
                <a:lnTo>
                  <a:pt x="132" y="588"/>
                </a:lnTo>
                <a:lnTo>
                  <a:pt x="150" y="528"/>
                </a:lnTo>
                <a:lnTo>
                  <a:pt x="168" y="474"/>
                </a:lnTo>
                <a:lnTo>
                  <a:pt x="186" y="420"/>
                </a:lnTo>
                <a:lnTo>
                  <a:pt x="204" y="372"/>
                </a:lnTo>
                <a:lnTo>
                  <a:pt x="222" y="318"/>
                </a:lnTo>
                <a:lnTo>
                  <a:pt x="240" y="276"/>
                </a:lnTo>
                <a:lnTo>
                  <a:pt x="258" y="234"/>
                </a:lnTo>
                <a:lnTo>
                  <a:pt x="282" y="192"/>
                </a:lnTo>
                <a:lnTo>
                  <a:pt x="300" y="156"/>
                </a:lnTo>
                <a:lnTo>
                  <a:pt x="318" y="126"/>
                </a:lnTo>
                <a:lnTo>
                  <a:pt x="336" y="96"/>
                </a:lnTo>
                <a:lnTo>
                  <a:pt x="354" y="72"/>
                </a:lnTo>
                <a:lnTo>
                  <a:pt x="372" y="48"/>
                </a:lnTo>
                <a:lnTo>
                  <a:pt x="390" y="30"/>
                </a:lnTo>
                <a:lnTo>
                  <a:pt x="408" y="18"/>
                </a:lnTo>
                <a:lnTo>
                  <a:pt x="426" y="6"/>
                </a:lnTo>
                <a:lnTo>
                  <a:pt x="444" y="0"/>
                </a:lnTo>
                <a:lnTo>
                  <a:pt x="462" y="0"/>
                </a:lnTo>
                <a:lnTo>
                  <a:pt x="486" y="0"/>
                </a:lnTo>
                <a:lnTo>
                  <a:pt x="504" y="6"/>
                </a:lnTo>
                <a:lnTo>
                  <a:pt x="522" y="18"/>
                </a:lnTo>
                <a:lnTo>
                  <a:pt x="540" y="30"/>
                </a:lnTo>
                <a:lnTo>
                  <a:pt x="558" y="48"/>
                </a:lnTo>
                <a:lnTo>
                  <a:pt x="576" y="72"/>
                </a:lnTo>
                <a:lnTo>
                  <a:pt x="594" y="96"/>
                </a:lnTo>
                <a:lnTo>
                  <a:pt x="612" y="126"/>
                </a:lnTo>
                <a:lnTo>
                  <a:pt x="630" y="156"/>
                </a:lnTo>
                <a:lnTo>
                  <a:pt x="654" y="192"/>
                </a:lnTo>
                <a:lnTo>
                  <a:pt x="672" y="234"/>
                </a:lnTo>
                <a:lnTo>
                  <a:pt x="690" y="276"/>
                </a:lnTo>
                <a:lnTo>
                  <a:pt x="708" y="318"/>
                </a:lnTo>
                <a:lnTo>
                  <a:pt x="726" y="372"/>
                </a:lnTo>
                <a:lnTo>
                  <a:pt x="744" y="420"/>
                </a:lnTo>
                <a:lnTo>
                  <a:pt x="762" y="474"/>
                </a:lnTo>
                <a:lnTo>
                  <a:pt x="780" y="528"/>
                </a:lnTo>
                <a:lnTo>
                  <a:pt x="798" y="588"/>
                </a:lnTo>
                <a:lnTo>
                  <a:pt x="816" y="648"/>
                </a:lnTo>
                <a:lnTo>
                  <a:pt x="834" y="708"/>
                </a:lnTo>
                <a:lnTo>
                  <a:pt x="858" y="768"/>
                </a:lnTo>
                <a:lnTo>
                  <a:pt x="876" y="828"/>
                </a:lnTo>
                <a:lnTo>
                  <a:pt x="894" y="894"/>
                </a:lnTo>
                <a:lnTo>
                  <a:pt x="912" y="960"/>
                </a:lnTo>
                <a:lnTo>
                  <a:pt x="930" y="1020"/>
                </a:lnTo>
                <a:lnTo>
                  <a:pt x="948" y="1086"/>
                </a:lnTo>
                <a:lnTo>
                  <a:pt x="966" y="1152"/>
                </a:lnTo>
                <a:lnTo>
                  <a:pt x="984" y="1218"/>
                </a:lnTo>
                <a:lnTo>
                  <a:pt x="1002" y="1278"/>
                </a:lnTo>
                <a:lnTo>
                  <a:pt x="1026" y="1338"/>
                </a:lnTo>
                <a:lnTo>
                  <a:pt x="1044" y="1398"/>
                </a:lnTo>
                <a:lnTo>
                  <a:pt x="1062" y="1458"/>
                </a:lnTo>
                <a:lnTo>
                  <a:pt x="1080" y="1518"/>
                </a:lnTo>
                <a:lnTo>
                  <a:pt x="1098" y="1572"/>
                </a:lnTo>
                <a:lnTo>
                  <a:pt x="1116" y="1626"/>
                </a:lnTo>
                <a:lnTo>
                  <a:pt x="1134" y="1674"/>
                </a:lnTo>
                <a:lnTo>
                  <a:pt x="1152" y="1728"/>
                </a:lnTo>
                <a:lnTo>
                  <a:pt x="1170" y="1770"/>
                </a:lnTo>
                <a:lnTo>
                  <a:pt x="1188" y="1812"/>
                </a:lnTo>
                <a:lnTo>
                  <a:pt x="1206" y="1854"/>
                </a:lnTo>
                <a:lnTo>
                  <a:pt x="1230" y="1890"/>
                </a:lnTo>
                <a:lnTo>
                  <a:pt x="1248" y="1920"/>
                </a:lnTo>
                <a:lnTo>
                  <a:pt x="1266" y="1950"/>
                </a:lnTo>
                <a:lnTo>
                  <a:pt x="1284" y="1974"/>
                </a:lnTo>
                <a:lnTo>
                  <a:pt x="1302" y="1998"/>
                </a:lnTo>
                <a:lnTo>
                  <a:pt x="1320" y="2016"/>
                </a:lnTo>
                <a:lnTo>
                  <a:pt x="1338" y="2028"/>
                </a:lnTo>
                <a:lnTo>
                  <a:pt x="1356" y="2040"/>
                </a:lnTo>
                <a:lnTo>
                  <a:pt x="1374" y="2046"/>
                </a:lnTo>
                <a:lnTo>
                  <a:pt x="1392" y="2052"/>
                </a:lnTo>
                <a:lnTo>
                  <a:pt x="1416" y="2046"/>
                </a:lnTo>
                <a:lnTo>
                  <a:pt x="1434" y="2040"/>
                </a:lnTo>
                <a:lnTo>
                  <a:pt x="1452" y="2028"/>
                </a:lnTo>
                <a:lnTo>
                  <a:pt x="1470" y="2016"/>
                </a:lnTo>
                <a:lnTo>
                  <a:pt x="1488" y="1998"/>
                </a:lnTo>
                <a:lnTo>
                  <a:pt x="1506" y="1974"/>
                </a:lnTo>
                <a:lnTo>
                  <a:pt x="1524" y="1950"/>
                </a:lnTo>
                <a:lnTo>
                  <a:pt x="1542" y="1920"/>
                </a:lnTo>
                <a:lnTo>
                  <a:pt x="1560" y="1890"/>
                </a:lnTo>
                <a:lnTo>
                  <a:pt x="1578" y="1854"/>
                </a:lnTo>
                <a:lnTo>
                  <a:pt x="1602" y="1812"/>
                </a:lnTo>
                <a:lnTo>
                  <a:pt x="1620" y="1770"/>
                </a:lnTo>
                <a:lnTo>
                  <a:pt x="1638" y="1728"/>
                </a:lnTo>
                <a:lnTo>
                  <a:pt x="1656" y="1674"/>
                </a:lnTo>
                <a:lnTo>
                  <a:pt x="1674" y="1626"/>
                </a:lnTo>
                <a:lnTo>
                  <a:pt x="1692" y="1572"/>
                </a:lnTo>
                <a:lnTo>
                  <a:pt x="1710" y="1518"/>
                </a:lnTo>
                <a:lnTo>
                  <a:pt x="1728" y="1458"/>
                </a:lnTo>
                <a:lnTo>
                  <a:pt x="1746" y="1398"/>
                </a:lnTo>
                <a:lnTo>
                  <a:pt x="1764" y="1338"/>
                </a:lnTo>
                <a:lnTo>
                  <a:pt x="1788" y="1278"/>
                </a:lnTo>
                <a:lnTo>
                  <a:pt x="1806" y="1218"/>
                </a:lnTo>
                <a:lnTo>
                  <a:pt x="1824" y="1152"/>
                </a:lnTo>
                <a:lnTo>
                  <a:pt x="1842" y="1086"/>
                </a:lnTo>
                <a:lnTo>
                  <a:pt x="1860" y="102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2300" name="Straight Arrow Connector 28"/>
          <p:cNvCxnSpPr>
            <a:cxnSpLocks noChangeShapeType="1"/>
          </p:cNvCxnSpPr>
          <p:nvPr/>
        </p:nvCxnSpPr>
        <p:spPr bwMode="auto">
          <a:xfrm rot="10800000">
            <a:off x="8326967" y="2187576"/>
            <a:ext cx="3028951" cy="952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2301" name="TextBox 33"/>
          <p:cNvSpPr txBox="1">
            <a:spLocks noChangeArrowheads="1"/>
          </p:cNvSpPr>
          <p:nvPr/>
        </p:nvSpPr>
        <p:spPr bwMode="auto">
          <a:xfrm>
            <a:off x="9817101" y="1889126"/>
            <a:ext cx="43603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12302" name="Rectangle 14"/>
          <p:cNvSpPr>
            <a:spLocks noChangeArrowheads="1"/>
          </p:cNvSpPr>
          <p:nvPr/>
        </p:nvSpPr>
        <p:spPr bwMode="auto">
          <a:xfrm>
            <a:off x="8337551" y="3670300"/>
            <a:ext cx="30077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78" name="Slide Number Placeholder 3"/>
          <p:cNvSpPr>
            <a:spLocks noGrp="1"/>
          </p:cNvSpPr>
          <p:nvPr>
            <p:ph type="sldNum" sz="quarter" idx="10"/>
          </p:nvPr>
        </p:nvSpPr>
        <p:spPr/>
        <p:txBody>
          <a:bodyPr/>
          <a:lstStyle/>
          <a:p>
            <a:pPr>
              <a:defRPr/>
            </a:pPr>
            <a:fld id="{9CA65A86-D809-429B-94F6-59EDB0D5C75F}" type="slidenum">
              <a:rPr lang="en-US" smtClean="0"/>
              <a:pPr>
                <a:defRPr/>
              </a:pPr>
              <a:t>50</a:t>
            </a:fld>
            <a:endParaRPr lang="en-US" dirty="0"/>
          </a:p>
        </p:txBody>
      </p:sp>
      <p:sp>
        <p:nvSpPr>
          <p:cNvPr id="12304" name="TextBox 78"/>
          <p:cNvSpPr txBox="1">
            <a:spLocks noChangeArrowheads="1"/>
          </p:cNvSpPr>
          <p:nvPr/>
        </p:nvSpPr>
        <p:spPr bwMode="auto">
          <a:xfrm>
            <a:off x="9607551" y="3275014"/>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x</a:t>
            </a:r>
          </a:p>
        </p:txBody>
      </p:sp>
      <p:sp>
        <p:nvSpPr>
          <p:cNvPr id="12305" name="Rectangle 79"/>
          <p:cNvSpPr>
            <a:spLocks noChangeArrowheads="1"/>
          </p:cNvSpPr>
          <p:nvPr/>
        </p:nvSpPr>
        <p:spPr bwMode="auto">
          <a:xfrm>
            <a:off x="8282518" y="1927226"/>
            <a:ext cx="3181349" cy="3108325"/>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306" name="TextBox 80"/>
          <p:cNvSpPr txBox="1">
            <a:spLocks noChangeArrowheads="1"/>
          </p:cNvSpPr>
          <p:nvPr/>
        </p:nvSpPr>
        <p:spPr bwMode="auto">
          <a:xfrm>
            <a:off x="6004985" y="3138488"/>
            <a:ext cx="1765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Not Orthogonal</a:t>
            </a:r>
          </a:p>
        </p:txBody>
      </p:sp>
      <p:sp>
        <p:nvSpPr>
          <p:cNvPr id="12307" name="Left Brace 86"/>
          <p:cNvSpPr>
            <a:spLocks/>
          </p:cNvSpPr>
          <p:nvPr/>
        </p:nvSpPr>
        <p:spPr bwMode="auto">
          <a:xfrm>
            <a:off x="7825317" y="2633663"/>
            <a:ext cx="364067" cy="1528762"/>
          </a:xfrm>
          <a:prstGeom prst="leftBrace">
            <a:avLst>
              <a:gd name="adj1" fmla="val 832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9" name="TextBox 88"/>
          <p:cNvSpPr txBox="1"/>
          <p:nvPr/>
        </p:nvSpPr>
        <p:spPr>
          <a:xfrm>
            <a:off x="5477933" y="5159376"/>
            <a:ext cx="2311400" cy="646113"/>
          </a:xfrm>
          <a:prstGeom prst="rect">
            <a:avLst/>
          </a:prstGeom>
          <a:solidFill>
            <a:schemeClr val="tx2">
              <a:lumMod val="20000"/>
              <a:lumOff val="80000"/>
            </a:schemeClr>
          </a:solidFill>
        </p:spPr>
        <p:txBody>
          <a:bodyPr>
            <a:spAutoFit/>
          </a:bodyPr>
          <a:lstStyle/>
          <a:p>
            <a:pPr>
              <a:defRPr/>
            </a:pPr>
            <a:r>
              <a:rPr lang="en-US" b="1" dirty="0"/>
              <a:t>Intra-Carrier Interference</a:t>
            </a:r>
          </a:p>
        </p:txBody>
      </p:sp>
      <p:sp>
        <p:nvSpPr>
          <p:cNvPr id="12309" name="Right Arrow 89"/>
          <p:cNvSpPr>
            <a:spLocks noChangeArrowheads="1"/>
          </p:cNvSpPr>
          <p:nvPr/>
        </p:nvSpPr>
        <p:spPr bwMode="auto">
          <a:xfrm flipH="1">
            <a:off x="7588251" y="5335589"/>
            <a:ext cx="836083" cy="301625"/>
          </a:xfrm>
          <a:prstGeom prst="rightArrow">
            <a:avLst>
              <a:gd name="adj1" fmla="val 50000"/>
              <a:gd name="adj2" fmla="val 49712"/>
            </a:avLst>
          </a:prstGeom>
          <a:solidFill>
            <a:srgbClr val="99CCFF"/>
          </a:solidFill>
          <a:ln w="9525" algn="ctr">
            <a:solidFill>
              <a:schemeClr val="tx1"/>
            </a:solidFill>
            <a:round/>
            <a:headEnd/>
            <a:tailEnd/>
          </a:ln>
        </p:spPr>
        <p:txBody>
          <a:bodyPr wrap="none" anchor="ctr"/>
          <a:lstStyle/>
          <a:p>
            <a:pPr algn="ctr"/>
            <a:endParaRPr lang="en-US"/>
          </a:p>
        </p:txBody>
      </p:sp>
      <p:sp>
        <p:nvSpPr>
          <p:cNvPr id="12310" name="Rectangle 23"/>
          <p:cNvSpPr>
            <a:spLocks noChangeArrowheads="1"/>
          </p:cNvSpPr>
          <p:nvPr/>
        </p:nvSpPr>
        <p:spPr bwMode="auto">
          <a:xfrm>
            <a:off x="742951" y="5210175"/>
            <a:ext cx="3683000" cy="560388"/>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2311" name="Rectangle 14"/>
          <p:cNvSpPr>
            <a:spLocks noChangeArrowheads="1"/>
          </p:cNvSpPr>
          <p:nvPr/>
        </p:nvSpPr>
        <p:spPr bwMode="auto">
          <a:xfrm>
            <a:off x="704851" y="3502026"/>
            <a:ext cx="3754967"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2312" name="TextBox 37"/>
          <p:cNvSpPr txBox="1">
            <a:spLocks noChangeArrowheads="1"/>
          </p:cNvSpPr>
          <p:nvPr/>
        </p:nvSpPr>
        <p:spPr bwMode="auto">
          <a:xfrm>
            <a:off x="2362201" y="4518026"/>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sp>
        <p:nvSpPr>
          <p:cNvPr id="12313" name="Rectangle 23"/>
          <p:cNvSpPr>
            <a:spLocks noChangeArrowheads="1"/>
          </p:cNvSpPr>
          <p:nvPr/>
        </p:nvSpPr>
        <p:spPr bwMode="auto">
          <a:xfrm>
            <a:off x="738718" y="1851026"/>
            <a:ext cx="3740149"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12314" name="Straight Arrow Connector 28"/>
          <p:cNvCxnSpPr>
            <a:cxnSpLocks noChangeShapeType="1"/>
          </p:cNvCxnSpPr>
          <p:nvPr/>
        </p:nvCxnSpPr>
        <p:spPr bwMode="auto">
          <a:xfrm rot="10800000">
            <a:off x="687918" y="1665289"/>
            <a:ext cx="3865033"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2315" name="Rectangle 17"/>
          <p:cNvSpPr>
            <a:spLocks noChangeArrowheads="1"/>
          </p:cNvSpPr>
          <p:nvPr/>
        </p:nvSpPr>
        <p:spPr bwMode="auto">
          <a:xfrm>
            <a:off x="635000" y="1747839"/>
            <a:ext cx="677333" cy="9159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316" name="TextBox 33"/>
          <p:cNvSpPr txBox="1">
            <a:spLocks noChangeArrowheads="1"/>
          </p:cNvSpPr>
          <p:nvPr/>
        </p:nvSpPr>
        <p:spPr bwMode="auto">
          <a:xfrm>
            <a:off x="520700" y="2654301"/>
            <a:ext cx="9736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12317" name="Straight Arrow Connector 28"/>
          <p:cNvCxnSpPr>
            <a:cxnSpLocks noChangeShapeType="1"/>
          </p:cNvCxnSpPr>
          <p:nvPr/>
        </p:nvCxnSpPr>
        <p:spPr bwMode="auto">
          <a:xfrm rot="10800000">
            <a:off x="1206501" y="2239964"/>
            <a:ext cx="3291417"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12318" name="Straight Arrow Connector 28"/>
          <p:cNvCxnSpPr>
            <a:cxnSpLocks noChangeShapeType="1"/>
          </p:cNvCxnSpPr>
          <p:nvPr/>
        </p:nvCxnSpPr>
        <p:spPr bwMode="auto">
          <a:xfrm rot="10800000">
            <a:off x="734485" y="2232025"/>
            <a:ext cx="486833" cy="793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2319" name="TextBox 33"/>
          <p:cNvSpPr txBox="1">
            <a:spLocks noChangeArrowheads="1"/>
          </p:cNvSpPr>
          <p:nvPr/>
        </p:nvSpPr>
        <p:spPr bwMode="auto">
          <a:xfrm>
            <a:off x="2772834" y="1860551"/>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12320" name="TextBox 33"/>
          <p:cNvSpPr txBox="1">
            <a:spLocks noChangeArrowheads="1"/>
          </p:cNvSpPr>
          <p:nvPr/>
        </p:nvSpPr>
        <p:spPr bwMode="auto">
          <a:xfrm>
            <a:off x="677334" y="18573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12321" name="Group 101"/>
          <p:cNvGrpSpPr>
            <a:grpSpLocks/>
          </p:cNvGrpSpPr>
          <p:nvPr/>
        </p:nvGrpSpPr>
        <p:grpSpPr bwMode="auto">
          <a:xfrm>
            <a:off x="757767" y="1858964"/>
            <a:ext cx="3740151" cy="1309687"/>
            <a:chOff x="867058" y="1473958"/>
            <a:chExt cx="3224070" cy="1310190"/>
          </a:xfrm>
        </p:grpSpPr>
        <p:sp>
          <p:nvSpPr>
            <p:cNvPr id="12351"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2"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3"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2" name="Group 105"/>
          <p:cNvGrpSpPr>
            <a:grpSpLocks/>
          </p:cNvGrpSpPr>
          <p:nvPr/>
        </p:nvGrpSpPr>
        <p:grpSpPr bwMode="auto">
          <a:xfrm>
            <a:off x="1181101" y="1860550"/>
            <a:ext cx="3738033" cy="1309688"/>
            <a:chOff x="867058" y="1473958"/>
            <a:chExt cx="3224070" cy="1310190"/>
          </a:xfrm>
        </p:grpSpPr>
        <p:sp>
          <p:nvSpPr>
            <p:cNvPr id="12348"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9"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50"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3" name="Group 109"/>
          <p:cNvGrpSpPr>
            <a:grpSpLocks/>
          </p:cNvGrpSpPr>
          <p:nvPr/>
        </p:nvGrpSpPr>
        <p:grpSpPr bwMode="auto">
          <a:xfrm>
            <a:off x="721785" y="3522664"/>
            <a:ext cx="3721100" cy="1309687"/>
            <a:chOff x="2600325" y="1736725"/>
            <a:chExt cx="3314700" cy="3257550"/>
          </a:xfrm>
        </p:grpSpPr>
        <p:sp>
          <p:nvSpPr>
            <p:cNvPr id="12345"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6"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7"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4" name="Group 113"/>
          <p:cNvGrpSpPr>
            <a:grpSpLocks/>
          </p:cNvGrpSpPr>
          <p:nvPr/>
        </p:nvGrpSpPr>
        <p:grpSpPr bwMode="auto">
          <a:xfrm>
            <a:off x="1126067" y="3525839"/>
            <a:ext cx="3721100" cy="1309687"/>
            <a:chOff x="2600325" y="1736725"/>
            <a:chExt cx="3314700" cy="3257550"/>
          </a:xfrm>
        </p:grpSpPr>
        <p:sp>
          <p:nvSpPr>
            <p:cNvPr id="12342"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3"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4"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5" name="Group 117"/>
          <p:cNvGrpSpPr>
            <a:grpSpLocks/>
          </p:cNvGrpSpPr>
          <p:nvPr/>
        </p:nvGrpSpPr>
        <p:grpSpPr bwMode="auto">
          <a:xfrm>
            <a:off x="757767" y="5229225"/>
            <a:ext cx="3666067" cy="1104900"/>
            <a:chOff x="2600325" y="1736725"/>
            <a:chExt cx="3314700" cy="3257550"/>
          </a:xfrm>
        </p:grpSpPr>
        <p:sp>
          <p:nvSpPr>
            <p:cNvPr id="12339"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0"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41"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26" name="Group 133"/>
          <p:cNvGrpSpPr>
            <a:grpSpLocks/>
          </p:cNvGrpSpPr>
          <p:nvPr/>
        </p:nvGrpSpPr>
        <p:grpSpPr bwMode="auto">
          <a:xfrm>
            <a:off x="1162051" y="5232401"/>
            <a:ext cx="3666067" cy="1103313"/>
            <a:chOff x="2600325" y="1736725"/>
            <a:chExt cx="3314700" cy="3257550"/>
          </a:xfrm>
        </p:grpSpPr>
        <p:sp>
          <p:nvSpPr>
            <p:cNvPr id="12336"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7"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8"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2327" name="Rectangle 152"/>
          <p:cNvSpPr>
            <a:spLocks noChangeArrowheads="1"/>
          </p:cNvSpPr>
          <p:nvPr/>
        </p:nvSpPr>
        <p:spPr bwMode="auto">
          <a:xfrm>
            <a:off x="1109134" y="3221038"/>
            <a:ext cx="3367617" cy="3179762"/>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2328" name="TextBox 33"/>
          <p:cNvSpPr txBox="1">
            <a:spLocks noChangeArrowheads="1"/>
          </p:cNvSpPr>
          <p:nvPr/>
        </p:nvSpPr>
        <p:spPr bwMode="auto">
          <a:xfrm>
            <a:off x="1744134" y="1327151"/>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grpSp>
        <p:nvGrpSpPr>
          <p:cNvPr id="12329" name="Group 146"/>
          <p:cNvGrpSpPr>
            <a:grpSpLocks/>
          </p:cNvGrpSpPr>
          <p:nvPr/>
        </p:nvGrpSpPr>
        <p:grpSpPr bwMode="auto">
          <a:xfrm>
            <a:off x="8343901" y="3684588"/>
            <a:ext cx="3028951" cy="1282700"/>
            <a:chOff x="2600325" y="1736725"/>
            <a:chExt cx="4133850" cy="3257550"/>
          </a:xfrm>
        </p:grpSpPr>
        <p:sp>
          <p:nvSpPr>
            <p:cNvPr id="12333" name="Freeform 1354"/>
            <p:cNvSpPr>
              <a:spLocks/>
            </p:cNvSpPr>
            <p:nvPr/>
          </p:nvSpPr>
          <p:spPr bwMode="auto">
            <a:xfrm>
              <a:off x="2600325" y="3365500"/>
              <a:ext cx="514350" cy="1588"/>
            </a:xfrm>
            <a:custGeom>
              <a:avLst/>
              <a:gdLst>
                <a:gd name="T0" fmla="*/ 0 w 324"/>
                <a:gd name="T1" fmla="*/ 0 h 1588"/>
                <a:gd name="T2" fmla="*/ 2147483647 w 324"/>
                <a:gd name="T3" fmla="*/ 0 h 1588"/>
                <a:gd name="T4" fmla="*/ 2147483647 w 324"/>
                <a:gd name="T5" fmla="*/ 0 h 1588"/>
                <a:gd name="T6" fmla="*/ 2147483647 w 324"/>
                <a:gd name="T7" fmla="*/ 0 h 1588"/>
                <a:gd name="T8" fmla="*/ 2147483647 w 324"/>
                <a:gd name="T9" fmla="*/ 0 h 1588"/>
                <a:gd name="T10" fmla="*/ 2147483647 w 324"/>
                <a:gd name="T11" fmla="*/ 0 h 1588"/>
                <a:gd name="T12" fmla="*/ 2147483647 w 324"/>
                <a:gd name="T13" fmla="*/ 0 h 1588"/>
                <a:gd name="T14" fmla="*/ 2147483647 w 324"/>
                <a:gd name="T15" fmla="*/ 0 h 1588"/>
                <a:gd name="T16" fmla="*/ 2147483647 w 324"/>
                <a:gd name="T17" fmla="*/ 0 h 1588"/>
                <a:gd name="T18" fmla="*/ 2147483647 w 324"/>
                <a:gd name="T19" fmla="*/ 0 h 1588"/>
                <a:gd name="T20" fmla="*/ 2147483647 w 324"/>
                <a:gd name="T21" fmla="*/ 0 h 1588"/>
                <a:gd name="T22" fmla="*/ 2147483647 w 324"/>
                <a:gd name="T23" fmla="*/ 0 h 1588"/>
                <a:gd name="T24" fmla="*/ 2147483647 w 324"/>
                <a:gd name="T25" fmla="*/ 0 h 1588"/>
                <a:gd name="T26" fmla="*/ 2147483647 w 324"/>
                <a:gd name="T27" fmla="*/ 0 h 1588"/>
                <a:gd name="T28" fmla="*/ 2147483647 w 324"/>
                <a:gd name="T29" fmla="*/ 0 h 1588"/>
                <a:gd name="T30" fmla="*/ 2147483647 w 324"/>
                <a:gd name="T31" fmla="*/ 0 h 1588"/>
                <a:gd name="T32" fmla="*/ 2147483647 w 324"/>
                <a:gd name="T33" fmla="*/ 0 h 1588"/>
                <a:gd name="T34" fmla="*/ 2147483647 w 324"/>
                <a:gd name="T35" fmla="*/ 0 h 1588"/>
                <a:gd name="T36" fmla="*/ 2147483647 w 324"/>
                <a:gd name="T37" fmla="*/ 0 h 1588"/>
                <a:gd name="T38" fmla="*/ 2147483647 w 324"/>
                <a:gd name="T39" fmla="*/ 0 h 1588"/>
                <a:gd name="T40" fmla="*/ 2147483647 w 324"/>
                <a:gd name="T41" fmla="*/ 0 h 1588"/>
                <a:gd name="T42" fmla="*/ 2147483647 w 324"/>
                <a:gd name="T43" fmla="*/ 0 h 1588"/>
                <a:gd name="T44" fmla="*/ 2147483647 w 324"/>
                <a:gd name="T45" fmla="*/ 0 h 1588"/>
                <a:gd name="T46" fmla="*/ 2147483647 w 324"/>
                <a:gd name="T47" fmla="*/ 0 h 1588"/>
                <a:gd name="T48" fmla="*/ 2147483647 w 324"/>
                <a:gd name="T49" fmla="*/ 0 h 1588"/>
                <a:gd name="T50" fmla="*/ 2147483647 w 324"/>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4"/>
                <a:gd name="T79" fmla="*/ 0 h 1588"/>
                <a:gd name="T80" fmla="*/ 324 w 324"/>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4" h="1588">
                  <a:moveTo>
                    <a:pt x="0" y="0"/>
                  </a:moveTo>
                  <a:lnTo>
                    <a:pt x="12" y="0"/>
                  </a:lnTo>
                  <a:lnTo>
                    <a:pt x="24" y="0"/>
                  </a:lnTo>
                  <a:lnTo>
                    <a:pt x="36" y="0"/>
                  </a:lnTo>
                  <a:lnTo>
                    <a:pt x="48" y="0"/>
                  </a:lnTo>
                  <a:lnTo>
                    <a:pt x="60" y="0"/>
                  </a:lnTo>
                  <a:lnTo>
                    <a:pt x="78" y="0"/>
                  </a:lnTo>
                  <a:lnTo>
                    <a:pt x="90" y="0"/>
                  </a:lnTo>
                  <a:lnTo>
                    <a:pt x="102" y="0"/>
                  </a:lnTo>
                  <a:lnTo>
                    <a:pt x="114" y="0"/>
                  </a:lnTo>
                  <a:lnTo>
                    <a:pt x="126" y="0"/>
                  </a:lnTo>
                  <a:lnTo>
                    <a:pt x="138" y="0"/>
                  </a:lnTo>
                  <a:lnTo>
                    <a:pt x="156" y="0"/>
                  </a:lnTo>
                  <a:lnTo>
                    <a:pt x="168" y="0"/>
                  </a:lnTo>
                  <a:lnTo>
                    <a:pt x="180" y="0"/>
                  </a:lnTo>
                  <a:lnTo>
                    <a:pt x="192" y="0"/>
                  </a:lnTo>
                  <a:lnTo>
                    <a:pt x="204" y="0"/>
                  </a:lnTo>
                  <a:lnTo>
                    <a:pt x="216" y="0"/>
                  </a:lnTo>
                  <a:lnTo>
                    <a:pt x="234" y="0"/>
                  </a:lnTo>
                  <a:lnTo>
                    <a:pt x="246" y="0"/>
                  </a:lnTo>
                  <a:lnTo>
                    <a:pt x="258" y="0"/>
                  </a:lnTo>
                  <a:lnTo>
                    <a:pt x="270" y="0"/>
                  </a:lnTo>
                  <a:lnTo>
                    <a:pt x="282" y="0"/>
                  </a:lnTo>
                  <a:lnTo>
                    <a:pt x="294" y="0"/>
                  </a:lnTo>
                  <a:lnTo>
                    <a:pt x="312" y="0"/>
                  </a:lnTo>
                  <a:lnTo>
                    <a:pt x="324"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4" name="Freeform 1355"/>
            <p:cNvSpPr>
              <a:spLocks/>
            </p:cNvSpPr>
            <p:nvPr/>
          </p:nvSpPr>
          <p:spPr bwMode="auto">
            <a:xfrm>
              <a:off x="3114675" y="1736725"/>
              <a:ext cx="2619375" cy="2847975"/>
            </a:xfrm>
            <a:custGeom>
              <a:avLst/>
              <a:gdLst>
                <a:gd name="T0" fmla="*/ 2147483647 w 1650"/>
                <a:gd name="T1" fmla="*/ 2147483647 h 1794"/>
                <a:gd name="T2" fmla="*/ 2147483647 w 1650"/>
                <a:gd name="T3" fmla="*/ 2147483647 h 1794"/>
                <a:gd name="T4" fmla="*/ 2147483647 w 1650"/>
                <a:gd name="T5" fmla="*/ 2147483647 h 1794"/>
                <a:gd name="T6" fmla="*/ 2147483647 w 1650"/>
                <a:gd name="T7" fmla="*/ 2147483647 h 1794"/>
                <a:gd name="T8" fmla="*/ 2147483647 w 1650"/>
                <a:gd name="T9" fmla="*/ 2147483647 h 1794"/>
                <a:gd name="T10" fmla="*/ 2147483647 w 1650"/>
                <a:gd name="T11" fmla="*/ 2147483647 h 1794"/>
                <a:gd name="T12" fmla="*/ 2147483647 w 1650"/>
                <a:gd name="T13" fmla="*/ 2147483647 h 1794"/>
                <a:gd name="T14" fmla="*/ 2147483647 w 1650"/>
                <a:gd name="T15" fmla="*/ 2147483647 h 1794"/>
                <a:gd name="T16" fmla="*/ 2147483647 w 1650"/>
                <a:gd name="T17" fmla="*/ 2147483647 h 1794"/>
                <a:gd name="T18" fmla="*/ 2147483647 w 1650"/>
                <a:gd name="T19" fmla="*/ 2147483647 h 1794"/>
                <a:gd name="T20" fmla="*/ 2147483647 w 1650"/>
                <a:gd name="T21" fmla="*/ 2147483647 h 1794"/>
                <a:gd name="T22" fmla="*/ 2147483647 w 1650"/>
                <a:gd name="T23" fmla="*/ 2147483647 h 1794"/>
                <a:gd name="T24" fmla="*/ 2147483647 w 1650"/>
                <a:gd name="T25" fmla="*/ 2147483647 h 1794"/>
                <a:gd name="T26" fmla="*/ 2147483647 w 1650"/>
                <a:gd name="T27" fmla="*/ 2147483647 h 1794"/>
                <a:gd name="T28" fmla="*/ 2147483647 w 1650"/>
                <a:gd name="T29" fmla="*/ 2147483647 h 1794"/>
                <a:gd name="T30" fmla="*/ 2147483647 w 1650"/>
                <a:gd name="T31" fmla="*/ 0 h 1794"/>
                <a:gd name="T32" fmla="*/ 2147483647 w 1650"/>
                <a:gd name="T33" fmla="*/ 0 h 1794"/>
                <a:gd name="T34" fmla="*/ 2147483647 w 1650"/>
                <a:gd name="T35" fmla="*/ 0 h 1794"/>
                <a:gd name="T36" fmla="*/ 2147483647 w 1650"/>
                <a:gd name="T37" fmla="*/ 2147483647 h 1794"/>
                <a:gd name="T38" fmla="*/ 2147483647 w 1650"/>
                <a:gd name="T39" fmla="*/ 2147483647 h 1794"/>
                <a:gd name="T40" fmla="*/ 2147483647 w 1650"/>
                <a:gd name="T41" fmla="*/ 2147483647 h 1794"/>
                <a:gd name="T42" fmla="*/ 2147483647 w 1650"/>
                <a:gd name="T43" fmla="*/ 2147483647 h 1794"/>
                <a:gd name="T44" fmla="*/ 2147483647 w 1650"/>
                <a:gd name="T45" fmla="*/ 2147483647 h 1794"/>
                <a:gd name="T46" fmla="*/ 2147483647 w 1650"/>
                <a:gd name="T47" fmla="*/ 2147483647 h 1794"/>
                <a:gd name="T48" fmla="*/ 2147483647 w 1650"/>
                <a:gd name="T49" fmla="*/ 2147483647 h 1794"/>
                <a:gd name="T50" fmla="*/ 2147483647 w 1650"/>
                <a:gd name="T51" fmla="*/ 2147483647 h 1794"/>
                <a:gd name="T52" fmla="*/ 2147483647 w 1650"/>
                <a:gd name="T53" fmla="*/ 2147483647 h 1794"/>
                <a:gd name="T54" fmla="*/ 2147483647 w 1650"/>
                <a:gd name="T55" fmla="*/ 2147483647 h 1794"/>
                <a:gd name="T56" fmla="*/ 2147483647 w 1650"/>
                <a:gd name="T57" fmla="*/ 2147483647 h 1794"/>
                <a:gd name="T58" fmla="*/ 2147483647 w 1650"/>
                <a:gd name="T59" fmla="*/ 2147483647 h 1794"/>
                <a:gd name="T60" fmla="*/ 2147483647 w 1650"/>
                <a:gd name="T61" fmla="*/ 2147483647 h 1794"/>
                <a:gd name="T62" fmla="*/ 2147483647 w 1650"/>
                <a:gd name="T63" fmla="*/ 2147483647 h 1794"/>
                <a:gd name="T64" fmla="*/ 2147483647 w 1650"/>
                <a:gd name="T65" fmla="*/ 2147483647 h 1794"/>
                <a:gd name="T66" fmla="*/ 2147483647 w 1650"/>
                <a:gd name="T67" fmla="*/ 2147483647 h 1794"/>
                <a:gd name="T68" fmla="*/ 2147483647 w 1650"/>
                <a:gd name="T69" fmla="*/ 2147483647 h 1794"/>
                <a:gd name="T70" fmla="*/ 2147483647 w 1650"/>
                <a:gd name="T71" fmla="*/ 2147483647 h 1794"/>
                <a:gd name="T72" fmla="*/ 2147483647 w 1650"/>
                <a:gd name="T73" fmla="*/ 2147483647 h 1794"/>
                <a:gd name="T74" fmla="*/ 2147483647 w 1650"/>
                <a:gd name="T75" fmla="*/ 2147483647 h 1794"/>
                <a:gd name="T76" fmla="*/ 2147483647 w 1650"/>
                <a:gd name="T77" fmla="*/ 2147483647 h 1794"/>
                <a:gd name="T78" fmla="*/ 2147483647 w 1650"/>
                <a:gd name="T79" fmla="*/ 2147483647 h 1794"/>
                <a:gd name="T80" fmla="*/ 2147483647 w 1650"/>
                <a:gd name="T81" fmla="*/ 2147483647 h 1794"/>
                <a:gd name="T82" fmla="*/ 2147483647 w 1650"/>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1794"/>
                <a:gd name="T128" fmla="*/ 1650 w 1650"/>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1794">
                  <a:moveTo>
                    <a:pt x="0" y="1026"/>
                  </a:moveTo>
                  <a:lnTo>
                    <a:pt x="12" y="990"/>
                  </a:lnTo>
                  <a:lnTo>
                    <a:pt x="24" y="960"/>
                  </a:lnTo>
                  <a:lnTo>
                    <a:pt x="36" y="924"/>
                  </a:lnTo>
                  <a:lnTo>
                    <a:pt x="48" y="894"/>
                  </a:lnTo>
                  <a:lnTo>
                    <a:pt x="66" y="864"/>
                  </a:lnTo>
                  <a:lnTo>
                    <a:pt x="78" y="828"/>
                  </a:lnTo>
                  <a:lnTo>
                    <a:pt x="90" y="798"/>
                  </a:lnTo>
                  <a:lnTo>
                    <a:pt x="102" y="768"/>
                  </a:lnTo>
                  <a:lnTo>
                    <a:pt x="114" y="738"/>
                  </a:lnTo>
                  <a:lnTo>
                    <a:pt x="126" y="708"/>
                  </a:lnTo>
                  <a:lnTo>
                    <a:pt x="144" y="678"/>
                  </a:lnTo>
                  <a:lnTo>
                    <a:pt x="156" y="648"/>
                  </a:lnTo>
                  <a:lnTo>
                    <a:pt x="168" y="618"/>
                  </a:lnTo>
                  <a:lnTo>
                    <a:pt x="180" y="588"/>
                  </a:lnTo>
                  <a:lnTo>
                    <a:pt x="192" y="558"/>
                  </a:lnTo>
                  <a:lnTo>
                    <a:pt x="204" y="528"/>
                  </a:lnTo>
                  <a:lnTo>
                    <a:pt x="222" y="498"/>
                  </a:lnTo>
                  <a:lnTo>
                    <a:pt x="234" y="474"/>
                  </a:lnTo>
                  <a:lnTo>
                    <a:pt x="246" y="444"/>
                  </a:lnTo>
                  <a:lnTo>
                    <a:pt x="258" y="420"/>
                  </a:lnTo>
                  <a:lnTo>
                    <a:pt x="270" y="396"/>
                  </a:lnTo>
                  <a:lnTo>
                    <a:pt x="282" y="372"/>
                  </a:lnTo>
                  <a:lnTo>
                    <a:pt x="300" y="342"/>
                  </a:lnTo>
                  <a:lnTo>
                    <a:pt x="312" y="318"/>
                  </a:lnTo>
                  <a:lnTo>
                    <a:pt x="324" y="300"/>
                  </a:lnTo>
                  <a:lnTo>
                    <a:pt x="336" y="276"/>
                  </a:lnTo>
                  <a:lnTo>
                    <a:pt x="348" y="252"/>
                  </a:lnTo>
                  <a:lnTo>
                    <a:pt x="366" y="234"/>
                  </a:lnTo>
                  <a:lnTo>
                    <a:pt x="378" y="210"/>
                  </a:lnTo>
                  <a:lnTo>
                    <a:pt x="390" y="192"/>
                  </a:lnTo>
                  <a:lnTo>
                    <a:pt x="402" y="174"/>
                  </a:lnTo>
                  <a:lnTo>
                    <a:pt x="414" y="156"/>
                  </a:lnTo>
                  <a:lnTo>
                    <a:pt x="426" y="138"/>
                  </a:lnTo>
                  <a:lnTo>
                    <a:pt x="444" y="126"/>
                  </a:lnTo>
                  <a:lnTo>
                    <a:pt x="456" y="108"/>
                  </a:lnTo>
                  <a:lnTo>
                    <a:pt x="468" y="96"/>
                  </a:lnTo>
                  <a:lnTo>
                    <a:pt x="480" y="84"/>
                  </a:lnTo>
                  <a:lnTo>
                    <a:pt x="492" y="72"/>
                  </a:lnTo>
                  <a:lnTo>
                    <a:pt x="504" y="60"/>
                  </a:lnTo>
                  <a:lnTo>
                    <a:pt x="522" y="48"/>
                  </a:lnTo>
                  <a:lnTo>
                    <a:pt x="534" y="36"/>
                  </a:lnTo>
                  <a:lnTo>
                    <a:pt x="546" y="30"/>
                  </a:lnTo>
                  <a:lnTo>
                    <a:pt x="558" y="24"/>
                  </a:lnTo>
                  <a:lnTo>
                    <a:pt x="570" y="18"/>
                  </a:lnTo>
                  <a:lnTo>
                    <a:pt x="582" y="12"/>
                  </a:lnTo>
                  <a:lnTo>
                    <a:pt x="600" y="6"/>
                  </a:lnTo>
                  <a:lnTo>
                    <a:pt x="612" y="0"/>
                  </a:lnTo>
                  <a:lnTo>
                    <a:pt x="624" y="0"/>
                  </a:lnTo>
                  <a:lnTo>
                    <a:pt x="636" y="0"/>
                  </a:lnTo>
                  <a:lnTo>
                    <a:pt x="648" y="0"/>
                  </a:lnTo>
                  <a:lnTo>
                    <a:pt x="660" y="0"/>
                  </a:lnTo>
                  <a:lnTo>
                    <a:pt x="678" y="0"/>
                  </a:lnTo>
                  <a:lnTo>
                    <a:pt x="690" y="0"/>
                  </a:lnTo>
                  <a:lnTo>
                    <a:pt x="702" y="6"/>
                  </a:lnTo>
                  <a:lnTo>
                    <a:pt x="714" y="12"/>
                  </a:lnTo>
                  <a:lnTo>
                    <a:pt x="726" y="18"/>
                  </a:lnTo>
                  <a:lnTo>
                    <a:pt x="738" y="24"/>
                  </a:lnTo>
                  <a:lnTo>
                    <a:pt x="756" y="30"/>
                  </a:lnTo>
                  <a:lnTo>
                    <a:pt x="768" y="36"/>
                  </a:lnTo>
                  <a:lnTo>
                    <a:pt x="780" y="48"/>
                  </a:lnTo>
                  <a:lnTo>
                    <a:pt x="792" y="60"/>
                  </a:lnTo>
                  <a:lnTo>
                    <a:pt x="804" y="72"/>
                  </a:lnTo>
                  <a:lnTo>
                    <a:pt x="816" y="84"/>
                  </a:lnTo>
                  <a:lnTo>
                    <a:pt x="834" y="96"/>
                  </a:lnTo>
                  <a:lnTo>
                    <a:pt x="846" y="108"/>
                  </a:lnTo>
                  <a:lnTo>
                    <a:pt x="858" y="126"/>
                  </a:lnTo>
                  <a:lnTo>
                    <a:pt x="870" y="138"/>
                  </a:lnTo>
                  <a:lnTo>
                    <a:pt x="882" y="156"/>
                  </a:lnTo>
                  <a:lnTo>
                    <a:pt x="894" y="174"/>
                  </a:lnTo>
                  <a:lnTo>
                    <a:pt x="912" y="192"/>
                  </a:lnTo>
                  <a:lnTo>
                    <a:pt x="924" y="210"/>
                  </a:lnTo>
                  <a:lnTo>
                    <a:pt x="936" y="234"/>
                  </a:lnTo>
                  <a:lnTo>
                    <a:pt x="948" y="252"/>
                  </a:lnTo>
                  <a:lnTo>
                    <a:pt x="960" y="276"/>
                  </a:lnTo>
                  <a:lnTo>
                    <a:pt x="978" y="300"/>
                  </a:lnTo>
                  <a:lnTo>
                    <a:pt x="990" y="318"/>
                  </a:lnTo>
                  <a:lnTo>
                    <a:pt x="1002" y="342"/>
                  </a:lnTo>
                  <a:lnTo>
                    <a:pt x="1014" y="372"/>
                  </a:lnTo>
                  <a:lnTo>
                    <a:pt x="1026" y="396"/>
                  </a:lnTo>
                  <a:lnTo>
                    <a:pt x="1038" y="420"/>
                  </a:lnTo>
                  <a:lnTo>
                    <a:pt x="1056" y="444"/>
                  </a:lnTo>
                  <a:lnTo>
                    <a:pt x="1068" y="474"/>
                  </a:lnTo>
                  <a:lnTo>
                    <a:pt x="1080" y="498"/>
                  </a:lnTo>
                  <a:lnTo>
                    <a:pt x="1092" y="528"/>
                  </a:lnTo>
                  <a:lnTo>
                    <a:pt x="1104" y="558"/>
                  </a:lnTo>
                  <a:lnTo>
                    <a:pt x="1116" y="588"/>
                  </a:lnTo>
                  <a:lnTo>
                    <a:pt x="1134" y="618"/>
                  </a:lnTo>
                  <a:lnTo>
                    <a:pt x="1146" y="648"/>
                  </a:lnTo>
                  <a:lnTo>
                    <a:pt x="1158" y="678"/>
                  </a:lnTo>
                  <a:lnTo>
                    <a:pt x="1170" y="708"/>
                  </a:lnTo>
                  <a:lnTo>
                    <a:pt x="1182" y="738"/>
                  </a:lnTo>
                  <a:lnTo>
                    <a:pt x="1194" y="768"/>
                  </a:lnTo>
                  <a:lnTo>
                    <a:pt x="1212" y="798"/>
                  </a:lnTo>
                  <a:lnTo>
                    <a:pt x="1224" y="828"/>
                  </a:lnTo>
                  <a:lnTo>
                    <a:pt x="1236" y="864"/>
                  </a:lnTo>
                  <a:lnTo>
                    <a:pt x="1248" y="894"/>
                  </a:lnTo>
                  <a:lnTo>
                    <a:pt x="1260" y="924"/>
                  </a:lnTo>
                  <a:lnTo>
                    <a:pt x="1272" y="960"/>
                  </a:lnTo>
                  <a:lnTo>
                    <a:pt x="1290" y="990"/>
                  </a:lnTo>
                  <a:lnTo>
                    <a:pt x="1302" y="1020"/>
                  </a:lnTo>
                  <a:lnTo>
                    <a:pt x="1314" y="1056"/>
                  </a:lnTo>
                  <a:lnTo>
                    <a:pt x="1326" y="1086"/>
                  </a:lnTo>
                  <a:lnTo>
                    <a:pt x="1338" y="1122"/>
                  </a:lnTo>
                  <a:lnTo>
                    <a:pt x="1350" y="1152"/>
                  </a:lnTo>
                  <a:lnTo>
                    <a:pt x="1368" y="1182"/>
                  </a:lnTo>
                  <a:lnTo>
                    <a:pt x="1380" y="1218"/>
                  </a:lnTo>
                  <a:lnTo>
                    <a:pt x="1392" y="1248"/>
                  </a:lnTo>
                  <a:lnTo>
                    <a:pt x="1404" y="1278"/>
                  </a:lnTo>
                  <a:lnTo>
                    <a:pt x="1416" y="1308"/>
                  </a:lnTo>
                  <a:lnTo>
                    <a:pt x="1428" y="1338"/>
                  </a:lnTo>
                  <a:lnTo>
                    <a:pt x="1446" y="1368"/>
                  </a:lnTo>
                  <a:lnTo>
                    <a:pt x="1458" y="1398"/>
                  </a:lnTo>
                  <a:lnTo>
                    <a:pt x="1470" y="1428"/>
                  </a:lnTo>
                  <a:lnTo>
                    <a:pt x="1482" y="1458"/>
                  </a:lnTo>
                  <a:lnTo>
                    <a:pt x="1494" y="1488"/>
                  </a:lnTo>
                  <a:lnTo>
                    <a:pt x="1506" y="1518"/>
                  </a:lnTo>
                  <a:lnTo>
                    <a:pt x="1524" y="1548"/>
                  </a:lnTo>
                  <a:lnTo>
                    <a:pt x="1536" y="1572"/>
                  </a:lnTo>
                  <a:lnTo>
                    <a:pt x="1548" y="1602"/>
                  </a:lnTo>
                  <a:lnTo>
                    <a:pt x="1560" y="1626"/>
                  </a:lnTo>
                  <a:lnTo>
                    <a:pt x="1572" y="1650"/>
                  </a:lnTo>
                  <a:lnTo>
                    <a:pt x="1584" y="1674"/>
                  </a:lnTo>
                  <a:lnTo>
                    <a:pt x="1602" y="1704"/>
                  </a:lnTo>
                  <a:lnTo>
                    <a:pt x="1614" y="1728"/>
                  </a:lnTo>
                  <a:lnTo>
                    <a:pt x="1626" y="1746"/>
                  </a:lnTo>
                  <a:lnTo>
                    <a:pt x="1638" y="1770"/>
                  </a:lnTo>
                  <a:lnTo>
                    <a:pt x="1650" y="179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5" name="Freeform 1356"/>
            <p:cNvSpPr>
              <a:spLocks/>
            </p:cNvSpPr>
            <p:nvPr/>
          </p:nvSpPr>
          <p:spPr bwMode="auto">
            <a:xfrm>
              <a:off x="5734050" y="4508500"/>
              <a:ext cx="1000125" cy="485775"/>
            </a:xfrm>
            <a:custGeom>
              <a:avLst/>
              <a:gdLst>
                <a:gd name="T0" fmla="*/ 0 w 630"/>
                <a:gd name="T1" fmla="*/ 2147483647 h 306"/>
                <a:gd name="T2" fmla="*/ 2147483647 w 630"/>
                <a:gd name="T3" fmla="*/ 2147483647 h 306"/>
                <a:gd name="T4" fmla="*/ 2147483647 w 630"/>
                <a:gd name="T5" fmla="*/ 2147483647 h 306"/>
                <a:gd name="T6" fmla="*/ 2147483647 w 630"/>
                <a:gd name="T7" fmla="*/ 2147483647 h 306"/>
                <a:gd name="T8" fmla="*/ 2147483647 w 630"/>
                <a:gd name="T9" fmla="*/ 2147483647 h 306"/>
                <a:gd name="T10" fmla="*/ 2147483647 w 630"/>
                <a:gd name="T11" fmla="*/ 2147483647 h 306"/>
                <a:gd name="T12" fmla="*/ 2147483647 w 630"/>
                <a:gd name="T13" fmla="*/ 2147483647 h 306"/>
                <a:gd name="T14" fmla="*/ 2147483647 w 630"/>
                <a:gd name="T15" fmla="*/ 2147483647 h 306"/>
                <a:gd name="T16" fmla="*/ 2147483647 w 630"/>
                <a:gd name="T17" fmla="*/ 2147483647 h 306"/>
                <a:gd name="T18" fmla="*/ 2147483647 w 630"/>
                <a:gd name="T19" fmla="*/ 2147483647 h 306"/>
                <a:gd name="T20" fmla="*/ 2147483647 w 630"/>
                <a:gd name="T21" fmla="*/ 2147483647 h 306"/>
                <a:gd name="T22" fmla="*/ 2147483647 w 630"/>
                <a:gd name="T23" fmla="*/ 2147483647 h 306"/>
                <a:gd name="T24" fmla="*/ 2147483647 w 630"/>
                <a:gd name="T25" fmla="*/ 2147483647 h 306"/>
                <a:gd name="T26" fmla="*/ 2147483647 w 630"/>
                <a:gd name="T27" fmla="*/ 2147483647 h 306"/>
                <a:gd name="T28" fmla="*/ 2147483647 w 630"/>
                <a:gd name="T29" fmla="*/ 2147483647 h 306"/>
                <a:gd name="T30" fmla="*/ 2147483647 w 630"/>
                <a:gd name="T31" fmla="*/ 2147483647 h 306"/>
                <a:gd name="T32" fmla="*/ 2147483647 w 630"/>
                <a:gd name="T33" fmla="*/ 2147483647 h 306"/>
                <a:gd name="T34" fmla="*/ 2147483647 w 630"/>
                <a:gd name="T35" fmla="*/ 2147483647 h 306"/>
                <a:gd name="T36" fmla="*/ 2147483647 w 630"/>
                <a:gd name="T37" fmla="*/ 2147483647 h 306"/>
                <a:gd name="T38" fmla="*/ 2147483647 w 630"/>
                <a:gd name="T39" fmla="*/ 2147483647 h 306"/>
                <a:gd name="T40" fmla="*/ 2147483647 w 630"/>
                <a:gd name="T41" fmla="*/ 2147483647 h 306"/>
                <a:gd name="T42" fmla="*/ 2147483647 w 630"/>
                <a:gd name="T43" fmla="*/ 2147483647 h 306"/>
                <a:gd name="T44" fmla="*/ 2147483647 w 630"/>
                <a:gd name="T45" fmla="*/ 2147483647 h 306"/>
                <a:gd name="T46" fmla="*/ 2147483647 w 630"/>
                <a:gd name="T47" fmla="*/ 2147483647 h 306"/>
                <a:gd name="T48" fmla="*/ 2147483647 w 630"/>
                <a:gd name="T49" fmla="*/ 2147483647 h 306"/>
                <a:gd name="T50" fmla="*/ 2147483647 w 630"/>
                <a:gd name="T51" fmla="*/ 2147483647 h 306"/>
                <a:gd name="T52" fmla="*/ 2147483647 w 630"/>
                <a:gd name="T53" fmla="*/ 2147483647 h 306"/>
                <a:gd name="T54" fmla="*/ 2147483647 w 630"/>
                <a:gd name="T55" fmla="*/ 2147483647 h 306"/>
                <a:gd name="T56" fmla="*/ 2147483647 w 630"/>
                <a:gd name="T57" fmla="*/ 2147483647 h 306"/>
                <a:gd name="T58" fmla="*/ 2147483647 w 630"/>
                <a:gd name="T59" fmla="*/ 2147483647 h 306"/>
                <a:gd name="T60" fmla="*/ 2147483647 w 630"/>
                <a:gd name="T61" fmla="*/ 2147483647 h 306"/>
                <a:gd name="T62" fmla="*/ 2147483647 w 630"/>
                <a:gd name="T63" fmla="*/ 2147483647 h 306"/>
                <a:gd name="T64" fmla="*/ 2147483647 w 630"/>
                <a:gd name="T65" fmla="*/ 2147483647 h 306"/>
                <a:gd name="T66" fmla="*/ 2147483647 w 630"/>
                <a:gd name="T67" fmla="*/ 2147483647 h 306"/>
                <a:gd name="T68" fmla="*/ 2147483647 w 630"/>
                <a:gd name="T69" fmla="*/ 2147483647 h 306"/>
                <a:gd name="T70" fmla="*/ 2147483647 w 630"/>
                <a:gd name="T71" fmla="*/ 2147483647 h 306"/>
                <a:gd name="T72" fmla="*/ 2147483647 w 630"/>
                <a:gd name="T73" fmla="*/ 2147483647 h 306"/>
                <a:gd name="T74" fmla="*/ 2147483647 w 630"/>
                <a:gd name="T75" fmla="*/ 2147483647 h 306"/>
                <a:gd name="T76" fmla="*/ 2147483647 w 630"/>
                <a:gd name="T77" fmla="*/ 2147483647 h 306"/>
                <a:gd name="T78" fmla="*/ 2147483647 w 630"/>
                <a:gd name="T79" fmla="*/ 2147483647 h 306"/>
                <a:gd name="T80" fmla="*/ 2147483647 w 630"/>
                <a:gd name="T81" fmla="*/ 2147483647 h 306"/>
                <a:gd name="T82" fmla="*/ 2147483647 w 630"/>
                <a:gd name="T83" fmla="*/ 2147483647 h 306"/>
                <a:gd name="T84" fmla="*/ 2147483647 w 630"/>
                <a:gd name="T85" fmla="*/ 2147483647 h 306"/>
                <a:gd name="T86" fmla="*/ 2147483647 w 630"/>
                <a:gd name="T87" fmla="*/ 2147483647 h 306"/>
                <a:gd name="T88" fmla="*/ 2147483647 w 630"/>
                <a:gd name="T89" fmla="*/ 2147483647 h 306"/>
                <a:gd name="T90" fmla="*/ 2147483647 w 630"/>
                <a:gd name="T91" fmla="*/ 2147483647 h 306"/>
                <a:gd name="T92" fmla="*/ 2147483647 w 630"/>
                <a:gd name="T93" fmla="*/ 2147483647 h 306"/>
                <a:gd name="T94" fmla="*/ 2147483647 w 630"/>
                <a:gd name="T95" fmla="*/ 2147483647 h 306"/>
                <a:gd name="T96" fmla="*/ 2147483647 w 630"/>
                <a:gd name="T97" fmla="*/ 0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30"/>
                <a:gd name="T148" fmla="*/ 0 h 306"/>
                <a:gd name="T149" fmla="*/ 630 w 630"/>
                <a:gd name="T150" fmla="*/ 306 h 3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30" h="306">
                  <a:moveTo>
                    <a:pt x="0" y="48"/>
                  </a:moveTo>
                  <a:lnTo>
                    <a:pt x="18" y="66"/>
                  </a:lnTo>
                  <a:lnTo>
                    <a:pt x="30" y="90"/>
                  </a:lnTo>
                  <a:lnTo>
                    <a:pt x="42" y="108"/>
                  </a:lnTo>
                  <a:lnTo>
                    <a:pt x="54" y="126"/>
                  </a:lnTo>
                  <a:lnTo>
                    <a:pt x="66" y="144"/>
                  </a:lnTo>
                  <a:lnTo>
                    <a:pt x="78" y="162"/>
                  </a:lnTo>
                  <a:lnTo>
                    <a:pt x="96" y="174"/>
                  </a:lnTo>
                  <a:lnTo>
                    <a:pt x="108" y="192"/>
                  </a:lnTo>
                  <a:lnTo>
                    <a:pt x="120" y="204"/>
                  </a:lnTo>
                  <a:lnTo>
                    <a:pt x="132" y="216"/>
                  </a:lnTo>
                  <a:lnTo>
                    <a:pt x="144" y="228"/>
                  </a:lnTo>
                  <a:lnTo>
                    <a:pt x="156" y="240"/>
                  </a:lnTo>
                  <a:lnTo>
                    <a:pt x="174" y="252"/>
                  </a:lnTo>
                  <a:lnTo>
                    <a:pt x="186" y="264"/>
                  </a:lnTo>
                  <a:lnTo>
                    <a:pt x="198" y="270"/>
                  </a:lnTo>
                  <a:lnTo>
                    <a:pt x="210" y="276"/>
                  </a:lnTo>
                  <a:lnTo>
                    <a:pt x="222" y="282"/>
                  </a:lnTo>
                  <a:lnTo>
                    <a:pt x="234" y="288"/>
                  </a:lnTo>
                  <a:lnTo>
                    <a:pt x="252" y="294"/>
                  </a:lnTo>
                  <a:lnTo>
                    <a:pt x="264" y="300"/>
                  </a:lnTo>
                  <a:lnTo>
                    <a:pt x="276" y="300"/>
                  </a:lnTo>
                  <a:lnTo>
                    <a:pt x="288" y="300"/>
                  </a:lnTo>
                  <a:lnTo>
                    <a:pt x="300" y="306"/>
                  </a:lnTo>
                  <a:lnTo>
                    <a:pt x="312" y="300"/>
                  </a:lnTo>
                  <a:lnTo>
                    <a:pt x="330" y="300"/>
                  </a:lnTo>
                  <a:lnTo>
                    <a:pt x="342" y="300"/>
                  </a:lnTo>
                  <a:lnTo>
                    <a:pt x="354" y="294"/>
                  </a:lnTo>
                  <a:lnTo>
                    <a:pt x="366" y="288"/>
                  </a:lnTo>
                  <a:lnTo>
                    <a:pt x="378" y="282"/>
                  </a:lnTo>
                  <a:lnTo>
                    <a:pt x="390" y="276"/>
                  </a:lnTo>
                  <a:lnTo>
                    <a:pt x="408" y="270"/>
                  </a:lnTo>
                  <a:lnTo>
                    <a:pt x="420" y="264"/>
                  </a:lnTo>
                  <a:lnTo>
                    <a:pt x="432" y="252"/>
                  </a:lnTo>
                  <a:lnTo>
                    <a:pt x="444" y="240"/>
                  </a:lnTo>
                  <a:lnTo>
                    <a:pt x="456" y="228"/>
                  </a:lnTo>
                  <a:lnTo>
                    <a:pt x="468" y="216"/>
                  </a:lnTo>
                  <a:lnTo>
                    <a:pt x="486" y="204"/>
                  </a:lnTo>
                  <a:lnTo>
                    <a:pt x="498" y="192"/>
                  </a:lnTo>
                  <a:lnTo>
                    <a:pt x="510" y="174"/>
                  </a:lnTo>
                  <a:lnTo>
                    <a:pt x="522" y="162"/>
                  </a:lnTo>
                  <a:lnTo>
                    <a:pt x="534" y="144"/>
                  </a:lnTo>
                  <a:lnTo>
                    <a:pt x="546" y="126"/>
                  </a:lnTo>
                  <a:lnTo>
                    <a:pt x="564" y="108"/>
                  </a:lnTo>
                  <a:lnTo>
                    <a:pt x="576" y="90"/>
                  </a:lnTo>
                  <a:lnTo>
                    <a:pt x="588" y="66"/>
                  </a:lnTo>
                  <a:lnTo>
                    <a:pt x="600" y="48"/>
                  </a:lnTo>
                  <a:lnTo>
                    <a:pt x="612" y="24"/>
                  </a:lnTo>
                  <a:lnTo>
                    <a:pt x="630"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2330" name="Group 159"/>
          <p:cNvGrpSpPr>
            <a:grpSpLocks/>
          </p:cNvGrpSpPr>
          <p:nvPr/>
        </p:nvGrpSpPr>
        <p:grpSpPr bwMode="auto">
          <a:xfrm>
            <a:off x="8324851" y="5145089"/>
            <a:ext cx="3048000" cy="739775"/>
            <a:chOff x="2600325" y="2536825"/>
            <a:chExt cx="4133850" cy="2324100"/>
          </a:xfrm>
        </p:grpSpPr>
        <p:sp>
          <p:nvSpPr>
            <p:cNvPr id="12331" name="Freeform 1430"/>
            <p:cNvSpPr>
              <a:spLocks/>
            </p:cNvSpPr>
            <p:nvPr/>
          </p:nvSpPr>
          <p:spPr bwMode="auto">
            <a:xfrm>
              <a:off x="2600325" y="2536825"/>
              <a:ext cx="2619375" cy="2324100"/>
            </a:xfrm>
            <a:custGeom>
              <a:avLst/>
              <a:gdLst>
                <a:gd name="T0" fmla="*/ 2147483647 w 1650"/>
                <a:gd name="T1" fmla="*/ 2147483647 h 1464"/>
                <a:gd name="T2" fmla="*/ 2147483647 w 1650"/>
                <a:gd name="T3" fmla="*/ 2147483647 h 1464"/>
                <a:gd name="T4" fmla="*/ 2147483647 w 1650"/>
                <a:gd name="T5" fmla="*/ 2147483647 h 1464"/>
                <a:gd name="T6" fmla="*/ 2147483647 w 1650"/>
                <a:gd name="T7" fmla="*/ 2147483647 h 1464"/>
                <a:gd name="T8" fmla="*/ 2147483647 w 1650"/>
                <a:gd name="T9" fmla="*/ 2147483647 h 1464"/>
                <a:gd name="T10" fmla="*/ 2147483647 w 1650"/>
                <a:gd name="T11" fmla="*/ 2147483647 h 1464"/>
                <a:gd name="T12" fmla="*/ 2147483647 w 1650"/>
                <a:gd name="T13" fmla="*/ 2147483647 h 1464"/>
                <a:gd name="T14" fmla="*/ 2147483647 w 1650"/>
                <a:gd name="T15" fmla="*/ 2147483647 h 1464"/>
                <a:gd name="T16" fmla="*/ 2147483647 w 1650"/>
                <a:gd name="T17" fmla="*/ 2147483647 h 1464"/>
                <a:gd name="T18" fmla="*/ 2147483647 w 1650"/>
                <a:gd name="T19" fmla="*/ 2147483647 h 1464"/>
                <a:gd name="T20" fmla="*/ 2147483647 w 1650"/>
                <a:gd name="T21" fmla="*/ 2147483647 h 1464"/>
                <a:gd name="T22" fmla="*/ 2147483647 w 1650"/>
                <a:gd name="T23" fmla="*/ 2147483647 h 1464"/>
                <a:gd name="T24" fmla="*/ 2147483647 w 1650"/>
                <a:gd name="T25" fmla="*/ 2147483647 h 1464"/>
                <a:gd name="T26" fmla="*/ 2147483647 w 1650"/>
                <a:gd name="T27" fmla="*/ 2147483647 h 1464"/>
                <a:gd name="T28" fmla="*/ 2147483647 w 1650"/>
                <a:gd name="T29" fmla="*/ 2147483647 h 1464"/>
                <a:gd name="T30" fmla="*/ 2147483647 w 1650"/>
                <a:gd name="T31" fmla="*/ 2147483647 h 1464"/>
                <a:gd name="T32" fmla="*/ 2147483647 w 1650"/>
                <a:gd name="T33" fmla="*/ 2147483647 h 1464"/>
                <a:gd name="T34" fmla="*/ 2147483647 w 1650"/>
                <a:gd name="T35" fmla="*/ 2147483647 h 1464"/>
                <a:gd name="T36" fmla="*/ 2147483647 w 1650"/>
                <a:gd name="T37" fmla="*/ 2147483647 h 1464"/>
                <a:gd name="T38" fmla="*/ 2147483647 w 1650"/>
                <a:gd name="T39" fmla="*/ 2147483647 h 1464"/>
                <a:gd name="T40" fmla="*/ 2147483647 w 1650"/>
                <a:gd name="T41" fmla="*/ 0 h 1464"/>
                <a:gd name="T42" fmla="*/ 2147483647 w 1650"/>
                <a:gd name="T43" fmla="*/ 2147483647 h 1464"/>
                <a:gd name="T44" fmla="*/ 2147483647 w 1650"/>
                <a:gd name="T45" fmla="*/ 2147483647 h 1464"/>
                <a:gd name="T46" fmla="*/ 2147483647 w 1650"/>
                <a:gd name="T47" fmla="*/ 2147483647 h 1464"/>
                <a:gd name="T48" fmla="*/ 2147483647 w 1650"/>
                <a:gd name="T49" fmla="*/ 2147483647 h 1464"/>
                <a:gd name="T50" fmla="*/ 2147483647 w 1650"/>
                <a:gd name="T51" fmla="*/ 2147483647 h 1464"/>
                <a:gd name="T52" fmla="*/ 2147483647 w 1650"/>
                <a:gd name="T53" fmla="*/ 2147483647 h 1464"/>
                <a:gd name="T54" fmla="*/ 2147483647 w 1650"/>
                <a:gd name="T55" fmla="*/ 2147483647 h 1464"/>
                <a:gd name="T56" fmla="*/ 2147483647 w 1650"/>
                <a:gd name="T57" fmla="*/ 2147483647 h 1464"/>
                <a:gd name="T58" fmla="*/ 2147483647 w 1650"/>
                <a:gd name="T59" fmla="*/ 2147483647 h 1464"/>
                <a:gd name="T60" fmla="*/ 2147483647 w 1650"/>
                <a:gd name="T61" fmla="*/ 2147483647 h 1464"/>
                <a:gd name="T62" fmla="*/ 2147483647 w 1650"/>
                <a:gd name="T63" fmla="*/ 2147483647 h 1464"/>
                <a:gd name="T64" fmla="*/ 2147483647 w 1650"/>
                <a:gd name="T65" fmla="*/ 2147483647 h 1464"/>
                <a:gd name="T66" fmla="*/ 2147483647 w 1650"/>
                <a:gd name="T67" fmla="*/ 2147483647 h 1464"/>
                <a:gd name="T68" fmla="*/ 2147483647 w 1650"/>
                <a:gd name="T69" fmla="*/ 2147483647 h 1464"/>
                <a:gd name="T70" fmla="*/ 2147483647 w 1650"/>
                <a:gd name="T71" fmla="*/ 2147483647 h 1464"/>
                <a:gd name="T72" fmla="*/ 2147483647 w 1650"/>
                <a:gd name="T73" fmla="*/ 2147483647 h 1464"/>
                <a:gd name="T74" fmla="*/ 2147483647 w 1650"/>
                <a:gd name="T75" fmla="*/ 2147483647 h 1464"/>
                <a:gd name="T76" fmla="*/ 2147483647 w 1650"/>
                <a:gd name="T77" fmla="*/ 2147483647 h 1464"/>
                <a:gd name="T78" fmla="*/ 2147483647 w 1650"/>
                <a:gd name="T79" fmla="*/ 2147483647 h 1464"/>
                <a:gd name="T80" fmla="*/ 2147483647 w 1650"/>
                <a:gd name="T81" fmla="*/ 2147483647 h 1464"/>
                <a:gd name="T82" fmla="*/ 2147483647 w 1650"/>
                <a:gd name="T83" fmla="*/ 2147483647 h 14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50"/>
                <a:gd name="T127" fmla="*/ 0 h 1464"/>
                <a:gd name="T128" fmla="*/ 1650 w 1650"/>
                <a:gd name="T129" fmla="*/ 1464 h 14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50" h="1464">
                  <a:moveTo>
                    <a:pt x="0" y="1254"/>
                  </a:moveTo>
                  <a:lnTo>
                    <a:pt x="12" y="1254"/>
                  </a:lnTo>
                  <a:lnTo>
                    <a:pt x="24" y="1254"/>
                  </a:lnTo>
                  <a:lnTo>
                    <a:pt x="36" y="1254"/>
                  </a:lnTo>
                  <a:lnTo>
                    <a:pt x="48" y="1254"/>
                  </a:lnTo>
                  <a:lnTo>
                    <a:pt x="60" y="1254"/>
                  </a:lnTo>
                  <a:lnTo>
                    <a:pt x="78" y="1254"/>
                  </a:lnTo>
                  <a:lnTo>
                    <a:pt x="90" y="1254"/>
                  </a:lnTo>
                  <a:lnTo>
                    <a:pt x="102" y="1254"/>
                  </a:lnTo>
                  <a:lnTo>
                    <a:pt x="114" y="1254"/>
                  </a:lnTo>
                  <a:lnTo>
                    <a:pt x="126" y="1254"/>
                  </a:lnTo>
                  <a:lnTo>
                    <a:pt x="138" y="1254"/>
                  </a:lnTo>
                  <a:lnTo>
                    <a:pt x="156" y="1254"/>
                  </a:lnTo>
                  <a:lnTo>
                    <a:pt x="168" y="1254"/>
                  </a:lnTo>
                  <a:lnTo>
                    <a:pt x="180" y="1254"/>
                  </a:lnTo>
                  <a:lnTo>
                    <a:pt x="192" y="1254"/>
                  </a:lnTo>
                  <a:lnTo>
                    <a:pt x="204" y="1254"/>
                  </a:lnTo>
                  <a:lnTo>
                    <a:pt x="216" y="1254"/>
                  </a:lnTo>
                  <a:lnTo>
                    <a:pt x="234" y="1254"/>
                  </a:lnTo>
                  <a:lnTo>
                    <a:pt x="246" y="1254"/>
                  </a:lnTo>
                  <a:lnTo>
                    <a:pt x="258" y="1254"/>
                  </a:lnTo>
                  <a:lnTo>
                    <a:pt x="270" y="1254"/>
                  </a:lnTo>
                  <a:lnTo>
                    <a:pt x="282" y="1254"/>
                  </a:lnTo>
                  <a:lnTo>
                    <a:pt x="294" y="1254"/>
                  </a:lnTo>
                  <a:lnTo>
                    <a:pt x="312" y="1254"/>
                  </a:lnTo>
                  <a:lnTo>
                    <a:pt x="324" y="1254"/>
                  </a:lnTo>
                  <a:lnTo>
                    <a:pt x="336" y="1218"/>
                  </a:lnTo>
                  <a:lnTo>
                    <a:pt x="348" y="1182"/>
                  </a:lnTo>
                  <a:lnTo>
                    <a:pt x="360" y="1146"/>
                  </a:lnTo>
                  <a:lnTo>
                    <a:pt x="372" y="1104"/>
                  </a:lnTo>
                  <a:lnTo>
                    <a:pt x="390" y="1068"/>
                  </a:lnTo>
                  <a:lnTo>
                    <a:pt x="402" y="1026"/>
                  </a:lnTo>
                  <a:lnTo>
                    <a:pt x="414" y="984"/>
                  </a:lnTo>
                  <a:lnTo>
                    <a:pt x="426" y="936"/>
                  </a:lnTo>
                  <a:lnTo>
                    <a:pt x="438" y="894"/>
                  </a:lnTo>
                  <a:lnTo>
                    <a:pt x="450" y="846"/>
                  </a:lnTo>
                  <a:lnTo>
                    <a:pt x="468" y="804"/>
                  </a:lnTo>
                  <a:lnTo>
                    <a:pt x="480" y="756"/>
                  </a:lnTo>
                  <a:lnTo>
                    <a:pt x="492" y="708"/>
                  </a:lnTo>
                  <a:lnTo>
                    <a:pt x="504" y="666"/>
                  </a:lnTo>
                  <a:lnTo>
                    <a:pt x="516" y="618"/>
                  </a:lnTo>
                  <a:lnTo>
                    <a:pt x="528" y="576"/>
                  </a:lnTo>
                  <a:lnTo>
                    <a:pt x="546" y="528"/>
                  </a:lnTo>
                  <a:lnTo>
                    <a:pt x="558" y="486"/>
                  </a:lnTo>
                  <a:lnTo>
                    <a:pt x="570" y="444"/>
                  </a:lnTo>
                  <a:lnTo>
                    <a:pt x="582" y="402"/>
                  </a:lnTo>
                  <a:lnTo>
                    <a:pt x="594" y="360"/>
                  </a:lnTo>
                  <a:lnTo>
                    <a:pt x="606" y="324"/>
                  </a:lnTo>
                  <a:lnTo>
                    <a:pt x="624" y="282"/>
                  </a:lnTo>
                  <a:lnTo>
                    <a:pt x="636" y="252"/>
                  </a:lnTo>
                  <a:lnTo>
                    <a:pt x="648" y="216"/>
                  </a:lnTo>
                  <a:lnTo>
                    <a:pt x="660" y="186"/>
                  </a:lnTo>
                  <a:lnTo>
                    <a:pt x="672" y="156"/>
                  </a:lnTo>
                  <a:lnTo>
                    <a:pt x="690" y="126"/>
                  </a:lnTo>
                  <a:lnTo>
                    <a:pt x="702" y="102"/>
                  </a:lnTo>
                  <a:lnTo>
                    <a:pt x="714" y="78"/>
                  </a:lnTo>
                  <a:lnTo>
                    <a:pt x="726" y="60"/>
                  </a:lnTo>
                  <a:lnTo>
                    <a:pt x="738" y="42"/>
                  </a:lnTo>
                  <a:lnTo>
                    <a:pt x="750" y="30"/>
                  </a:lnTo>
                  <a:lnTo>
                    <a:pt x="768" y="18"/>
                  </a:lnTo>
                  <a:lnTo>
                    <a:pt x="780" y="12"/>
                  </a:lnTo>
                  <a:lnTo>
                    <a:pt x="792" y="6"/>
                  </a:lnTo>
                  <a:lnTo>
                    <a:pt x="804" y="0"/>
                  </a:lnTo>
                  <a:lnTo>
                    <a:pt x="816" y="0"/>
                  </a:lnTo>
                  <a:lnTo>
                    <a:pt x="828" y="6"/>
                  </a:lnTo>
                  <a:lnTo>
                    <a:pt x="846" y="12"/>
                  </a:lnTo>
                  <a:lnTo>
                    <a:pt x="858" y="18"/>
                  </a:lnTo>
                  <a:lnTo>
                    <a:pt x="870" y="30"/>
                  </a:lnTo>
                  <a:lnTo>
                    <a:pt x="882" y="42"/>
                  </a:lnTo>
                  <a:lnTo>
                    <a:pt x="894" y="60"/>
                  </a:lnTo>
                  <a:lnTo>
                    <a:pt x="906" y="78"/>
                  </a:lnTo>
                  <a:lnTo>
                    <a:pt x="924" y="102"/>
                  </a:lnTo>
                  <a:lnTo>
                    <a:pt x="936" y="126"/>
                  </a:lnTo>
                  <a:lnTo>
                    <a:pt x="948" y="156"/>
                  </a:lnTo>
                  <a:lnTo>
                    <a:pt x="960" y="186"/>
                  </a:lnTo>
                  <a:lnTo>
                    <a:pt x="972" y="216"/>
                  </a:lnTo>
                  <a:lnTo>
                    <a:pt x="984" y="252"/>
                  </a:lnTo>
                  <a:lnTo>
                    <a:pt x="1002" y="282"/>
                  </a:lnTo>
                  <a:lnTo>
                    <a:pt x="1014" y="324"/>
                  </a:lnTo>
                  <a:lnTo>
                    <a:pt x="1026" y="360"/>
                  </a:lnTo>
                  <a:lnTo>
                    <a:pt x="1038" y="402"/>
                  </a:lnTo>
                  <a:lnTo>
                    <a:pt x="1050" y="444"/>
                  </a:lnTo>
                  <a:lnTo>
                    <a:pt x="1062" y="486"/>
                  </a:lnTo>
                  <a:lnTo>
                    <a:pt x="1080" y="528"/>
                  </a:lnTo>
                  <a:lnTo>
                    <a:pt x="1092" y="576"/>
                  </a:lnTo>
                  <a:lnTo>
                    <a:pt x="1104" y="618"/>
                  </a:lnTo>
                  <a:lnTo>
                    <a:pt x="1116" y="666"/>
                  </a:lnTo>
                  <a:lnTo>
                    <a:pt x="1128" y="708"/>
                  </a:lnTo>
                  <a:lnTo>
                    <a:pt x="1140" y="756"/>
                  </a:lnTo>
                  <a:lnTo>
                    <a:pt x="1158" y="804"/>
                  </a:lnTo>
                  <a:lnTo>
                    <a:pt x="1170" y="846"/>
                  </a:lnTo>
                  <a:lnTo>
                    <a:pt x="1182" y="894"/>
                  </a:lnTo>
                  <a:lnTo>
                    <a:pt x="1194" y="936"/>
                  </a:lnTo>
                  <a:lnTo>
                    <a:pt x="1206" y="984"/>
                  </a:lnTo>
                  <a:lnTo>
                    <a:pt x="1218" y="1026"/>
                  </a:lnTo>
                  <a:lnTo>
                    <a:pt x="1236" y="1068"/>
                  </a:lnTo>
                  <a:lnTo>
                    <a:pt x="1248" y="1104"/>
                  </a:lnTo>
                  <a:lnTo>
                    <a:pt x="1260" y="1146"/>
                  </a:lnTo>
                  <a:lnTo>
                    <a:pt x="1272" y="1182"/>
                  </a:lnTo>
                  <a:lnTo>
                    <a:pt x="1284" y="1218"/>
                  </a:lnTo>
                  <a:lnTo>
                    <a:pt x="1302" y="1254"/>
                  </a:lnTo>
                  <a:lnTo>
                    <a:pt x="1314" y="1284"/>
                  </a:lnTo>
                  <a:lnTo>
                    <a:pt x="1326" y="1314"/>
                  </a:lnTo>
                  <a:lnTo>
                    <a:pt x="1338" y="1338"/>
                  </a:lnTo>
                  <a:lnTo>
                    <a:pt x="1350" y="1362"/>
                  </a:lnTo>
                  <a:lnTo>
                    <a:pt x="1362" y="1386"/>
                  </a:lnTo>
                  <a:lnTo>
                    <a:pt x="1380" y="1404"/>
                  </a:lnTo>
                  <a:lnTo>
                    <a:pt x="1392" y="1422"/>
                  </a:lnTo>
                  <a:lnTo>
                    <a:pt x="1404" y="1440"/>
                  </a:lnTo>
                  <a:lnTo>
                    <a:pt x="1416" y="1446"/>
                  </a:lnTo>
                  <a:lnTo>
                    <a:pt x="1428" y="1458"/>
                  </a:lnTo>
                  <a:lnTo>
                    <a:pt x="1440" y="1464"/>
                  </a:lnTo>
                  <a:lnTo>
                    <a:pt x="1458" y="1464"/>
                  </a:lnTo>
                  <a:lnTo>
                    <a:pt x="1470" y="1464"/>
                  </a:lnTo>
                  <a:lnTo>
                    <a:pt x="1482" y="1464"/>
                  </a:lnTo>
                  <a:lnTo>
                    <a:pt x="1494" y="1458"/>
                  </a:lnTo>
                  <a:lnTo>
                    <a:pt x="1506" y="1446"/>
                  </a:lnTo>
                  <a:lnTo>
                    <a:pt x="1518" y="1440"/>
                  </a:lnTo>
                  <a:lnTo>
                    <a:pt x="1536" y="1422"/>
                  </a:lnTo>
                  <a:lnTo>
                    <a:pt x="1548" y="1404"/>
                  </a:lnTo>
                  <a:lnTo>
                    <a:pt x="1560" y="1386"/>
                  </a:lnTo>
                  <a:lnTo>
                    <a:pt x="1572" y="1362"/>
                  </a:lnTo>
                  <a:lnTo>
                    <a:pt x="1584" y="1338"/>
                  </a:lnTo>
                  <a:lnTo>
                    <a:pt x="1596" y="1314"/>
                  </a:lnTo>
                  <a:lnTo>
                    <a:pt x="1614" y="1284"/>
                  </a:lnTo>
                  <a:lnTo>
                    <a:pt x="1626" y="1254"/>
                  </a:lnTo>
                  <a:lnTo>
                    <a:pt x="1638" y="1218"/>
                  </a:lnTo>
                  <a:lnTo>
                    <a:pt x="1650" y="1182"/>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32" name="Freeform 1431"/>
            <p:cNvSpPr>
              <a:spLocks/>
            </p:cNvSpPr>
            <p:nvPr/>
          </p:nvSpPr>
          <p:spPr bwMode="auto">
            <a:xfrm>
              <a:off x="5219700" y="2536825"/>
              <a:ext cx="1514475" cy="1990725"/>
            </a:xfrm>
            <a:custGeom>
              <a:avLst/>
              <a:gdLst>
                <a:gd name="T0" fmla="*/ 2147483647 w 954"/>
                <a:gd name="T1" fmla="*/ 2147483647 h 1254"/>
                <a:gd name="T2" fmla="*/ 2147483647 w 954"/>
                <a:gd name="T3" fmla="*/ 2147483647 h 1254"/>
                <a:gd name="T4" fmla="*/ 2147483647 w 954"/>
                <a:gd name="T5" fmla="*/ 2147483647 h 1254"/>
                <a:gd name="T6" fmla="*/ 2147483647 w 954"/>
                <a:gd name="T7" fmla="*/ 2147483647 h 1254"/>
                <a:gd name="T8" fmla="*/ 2147483647 w 954"/>
                <a:gd name="T9" fmla="*/ 2147483647 h 1254"/>
                <a:gd name="T10" fmla="*/ 2147483647 w 954"/>
                <a:gd name="T11" fmla="*/ 2147483647 h 1254"/>
                <a:gd name="T12" fmla="*/ 2147483647 w 954"/>
                <a:gd name="T13" fmla="*/ 2147483647 h 1254"/>
                <a:gd name="T14" fmla="*/ 2147483647 w 954"/>
                <a:gd name="T15" fmla="*/ 2147483647 h 1254"/>
                <a:gd name="T16" fmla="*/ 2147483647 w 954"/>
                <a:gd name="T17" fmla="*/ 2147483647 h 1254"/>
                <a:gd name="T18" fmla="*/ 2147483647 w 954"/>
                <a:gd name="T19" fmla="*/ 2147483647 h 1254"/>
                <a:gd name="T20" fmla="*/ 2147483647 w 954"/>
                <a:gd name="T21" fmla="*/ 2147483647 h 1254"/>
                <a:gd name="T22" fmla="*/ 2147483647 w 954"/>
                <a:gd name="T23" fmla="*/ 2147483647 h 1254"/>
                <a:gd name="T24" fmla="*/ 2147483647 w 954"/>
                <a:gd name="T25" fmla="*/ 2147483647 h 1254"/>
                <a:gd name="T26" fmla="*/ 2147483647 w 954"/>
                <a:gd name="T27" fmla="*/ 2147483647 h 1254"/>
                <a:gd name="T28" fmla="*/ 2147483647 w 954"/>
                <a:gd name="T29" fmla="*/ 2147483647 h 1254"/>
                <a:gd name="T30" fmla="*/ 2147483647 w 954"/>
                <a:gd name="T31" fmla="*/ 2147483647 h 1254"/>
                <a:gd name="T32" fmla="*/ 2147483647 w 954"/>
                <a:gd name="T33" fmla="*/ 2147483647 h 1254"/>
                <a:gd name="T34" fmla="*/ 2147483647 w 954"/>
                <a:gd name="T35" fmla="*/ 0 h 1254"/>
                <a:gd name="T36" fmla="*/ 2147483647 w 954"/>
                <a:gd name="T37" fmla="*/ 2147483647 h 1254"/>
                <a:gd name="T38" fmla="*/ 2147483647 w 954"/>
                <a:gd name="T39" fmla="*/ 2147483647 h 1254"/>
                <a:gd name="T40" fmla="*/ 2147483647 w 954"/>
                <a:gd name="T41" fmla="*/ 2147483647 h 1254"/>
                <a:gd name="T42" fmla="*/ 2147483647 w 954"/>
                <a:gd name="T43" fmla="*/ 2147483647 h 1254"/>
                <a:gd name="T44" fmla="*/ 2147483647 w 954"/>
                <a:gd name="T45" fmla="*/ 2147483647 h 1254"/>
                <a:gd name="T46" fmla="*/ 2147483647 w 954"/>
                <a:gd name="T47" fmla="*/ 2147483647 h 1254"/>
                <a:gd name="T48" fmla="*/ 2147483647 w 954"/>
                <a:gd name="T49" fmla="*/ 2147483647 h 1254"/>
                <a:gd name="T50" fmla="*/ 2147483647 w 954"/>
                <a:gd name="T51" fmla="*/ 2147483647 h 1254"/>
                <a:gd name="T52" fmla="*/ 2147483647 w 954"/>
                <a:gd name="T53" fmla="*/ 2147483647 h 1254"/>
                <a:gd name="T54" fmla="*/ 2147483647 w 954"/>
                <a:gd name="T55" fmla="*/ 2147483647 h 1254"/>
                <a:gd name="T56" fmla="*/ 2147483647 w 954"/>
                <a:gd name="T57" fmla="*/ 2147483647 h 1254"/>
                <a:gd name="T58" fmla="*/ 2147483647 w 954"/>
                <a:gd name="T59" fmla="*/ 2147483647 h 1254"/>
                <a:gd name="T60" fmla="*/ 2147483647 w 954"/>
                <a:gd name="T61" fmla="*/ 2147483647 h 1254"/>
                <a:gd name="T62" fmla="*/ 2147483647 w 954"/>
                <a:gd name="T63" fmla="*/ 2147483647 h 1254"/>
                <a:gd name="T64" fmla="*/ 2147483647 w 954"/>
                <a:gd name="T65" fmla="*/ 2147483647 h 1254"/>
                <a:gd name="T66" fmla="*/ 2147483647 w 954"/>
                <a:gd name="T67" fmla="*/ 2147483647 h 1254"/>
                <a:gd name="T68" fmla="*/ 2147483647 w 954"/>
                <a:gd name="T69" fmla="*/ 2147483647 h 1254"/>
                <a:gd name="T70" fmla="*/ 2147483647 w 954"/>
                <a:gd name="T71" fmla="*/ 2147483647 h 1254"/>
                <a:gd name="T72" fmla="*/ 2147483647 w 954"/>
                <a:gd name="T73" fmla="*/ 2147483647 h 12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4"/>
                <a:gd name="T112" fmla="*/ 0 h 1254"/>
                <a:gd name="T113" fmla="*/ 954 w 954"/>
                <a:gd name="T114" fmla="*/ 1254 h 12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4" h="1254">
                  <a:moveTo>
                    <a:pt x="0" y="1182"/>
                  </a:moveTo>
                  <a:lnTo>
                    <a:pt x="12" y="1146"/>
                  </a:lnTo>
                  <a:lnTo>
                    <a:pt x="24" y="1104"/>
                  </a:lnTo>
                  <a:lnTo>
                    <a:pt x="42" y="1068"/>
                  </a:lnTo>
                  <a:lnTo>
                    <a:pt x="54" y="1026"/>
                  </a:lnTo>
                  <a:lnTo>
                    <a:pt x="66" y="984"/>
                  </a:lnTo>
                  <a:lnTo>
                    <a:pt x="78" y="936"/>
                  </a:lnTo>
                  <a:lnTo>
                    <a:pt x="90" y="894"/>
                  </a:lnTo>
                  <a:lnTo>
                    <a:pt x="102" y="846"/>
                  </a:lnTo>
                  <a:lnTo>
                    <a:pt x="120" y="804"/>
                  </a:lnTo>
                  <a:lnTo>
                    <a:pt x="132" y="756"/>
                  </a:lnTo>
                  <a:lnTo>
                    <a:pt x="144" y="708"/>
                  </a:lnTo>
                  <a:lnTo>
                    <a:pt x="156" y="666"/>
                  </a:lnTo>
                  <a:lnTo>
                    <a:pt x="168" y="618"/>
                  </a:lnTo>
                  <a:lnTo>
                    <a:pt x="180" y="576"/>
                  </a:lnTo>
                  <a:lnTo>
                    <a:pt x="198" y="528"/>
                  </a:lnTo>
                  <a:lnTo>
                    <a:pt x="210" y="486"/>
                  </a:lnTo>
                  <a:lnTo>
                    <a:pt x="222" y="444"/>
                  </a:lnTo>
                  <a:lnTo>
                    <a:pt x="234" y="402"/>
                  </a:lnTo>
                  <a:lnTo>
                    <a:pt x="246" y="360"/>
                  </a:lnTo>
                  <a:lnTo>
                    <a:pt x="258" y="324"/>
                  </a:lnTo>
                  <a:lnTo>
                    <a:pt x="276" y="282"/>
                  </a:lnTo>
                  <a:lnTo>
                    <a:pt x="288" y="252"/>
                  </a:lnTo>
                  <a:lnTo>
                    <a:pt x="300" y="216"/>
                  </a:lnTo>
                  <a:lnTo>
                    <a:pt x="312" y="186"/>
                  </a:lnTo>
                  <a:lnTo>
                    <a:pt x="324" y="156"/>
                  </a:lnTo>
                  <a:lnTo>
                    <a:pt x="342" y="126"/>
                  </a:lnTo>
                  <a:lnTo>
                    <a:pt x="354" y="102"/>
                  </a:lnTo>
                  <a:lnTo>
                    <a:pt x="366" y="78"/>
                  </a:lnTo>
                  <a:lnTo>
                    <a:pt x="378" y="60"/>
                  </a:lnTo>
                  <a:lnTo>
                    <a:pt x="390" y="42"/>
                  </a:lnTo>
                  <a:lnTo>
                    <a:pt x="402" y="30"/>
                  </a:lnTo>
                  <a:lnTo>
                    <a:pt x="420" y="18"/>
                  </a:lnTo>
                  <a:lnTo>
                    <a:pt x="432" y="12"/>
                  </a:lnTo>
                  <a:lnTo>
                    <a:pt x="444" y="6"/>
                  </a:lnTo>
                  <a:lnTo>
                    <a:pt x="456" y="0"/>
                  </a:lnTo>
                  <a:lnTo>
                    <a:pt x="468" y="0"/>
                  </a:lnTo>
                  <a:lnTo>
                    <a:pt x="480" y="6"/>
                  </a:lnTo>
                  <a:lnTo>
                    <a:pt x="498" y="12"/>
                  </a:lnTo>
                  <a:lnTo>
                    <a:pt x="510" y="18"/>
                  </a:lnTo>
                  <a:lnTo>
                    <a:pt x="522" y="30"/>
                  </a:lnTo>
                  <a:lnTo>
                    <a:pt x="534" y="42"/>
                  </a:lnTo>
                  <a:lnTo>
                    <a:pt x="546" y="60"/>
                  </a:lnTo>
                  <a:lnTo>
                    <a:pt x="558" y="78"/>
                  </a:lnTo>
                  <a:lnTo>
                    <a:pt x="576" y="102"/>
                  </a:lnTo>
                  <a:lnTo>
                    <a:pt x="588" y="126"/>
                  </a:lnTo>
                  <a:lnTo>
                    <a:pt x="600" y="156"/>
                  </a:lnTo>
                  <a:lnTo>
                    <a:pt x="612" y="186"/>
                  </a:lnTo>
                  <a:lnTo>
                    <a:pt x="624" y="216"/>
                  </a:lnTo>
                  <a:lnTo>
                    <a:pt x="636" y="252"/>
                  </a:lnTo>
                  <a:lnTo>
                    <a:pt x="654" y="282"/>
                  </a:lnTo>
                  <a:lnTo>
                    <a:pt x="666" y="324"/>
                  </a:lnTo>
                  <a:lnTo>
                    <a:pt x="678" y="360"/>
                  </a:lnTo>
                  <a:lnTo>
                    <a:pt x="690" y="402"/>
                  </a:lnTo>
                  <a:lnTo>
                    <a:pt x="702" y="444"/>
                  </a:lnTo>
                  <a:lnTo>
                    <a:pt x="714" y="486"/>
                  </a:lnTo>
                  <a:lnTo>
                    <a:pt x="732" y="528"/>
                  </a:lnTo>
                  <a:lnTo>
                    <a:pt x="744" y="576"/>
                  </a:lnTo>
                  <a:lnTo>
                    <a:pt x="756" y="618"/>
                  </a:lnTo>
                  <a:lnTo>
                    <a:pt x="768" y="666"/>
                  </a:lnTo>
                  <a:lnTo>
                    <a:pt x="780" y="708"/>
                  </a:lnTo>
                  <a:lnTo>
                    <a:pt x="792" y="756"/>
                  </a:lnTo>
                  <a:lnTo>
                    <a:pt x="810" y="804"/>
                  </a:lnTo>
                  <a:lnTo>
                    <a:pt x="822" y="846"/>
                  </a:lnTo>
                  <a:lnTo>
                    <a:pt x="834" y="894"/>
                  </a:lnTo>
                  <a:lnTo>
                    <a:pt x="846" y="936"/>
                  </a:lnTo>
                  <a:lnTo>
                    <a:pt x="858" y="984"/>
                  </a:lnTo>
                  <a:lnTo>
                    <a:pt x="870" y="1026"/>
                  </a:lnTo>
                  <a:lnTo>
                    <a:pt x="888" y="1068"/>
                  </a:lnTo>
                  <a:lnTo>
                    <a:pt x="900" y="1104"/>
                  </a:lnTo>
                  <a:lnTo>
                    <a:pt x="912" y="1146"/>
                  </a:lnTo>
                  <a:lnTo>
                    <a:pt x="924" y="1182"/>
                  </a:lnTo>
                  <a:lnTo>
                    <a:pt x="936" y="1218"/>
                  </a:lnTo>
                  <a:lnTo>
                    <a:pt x="954" y="1254"/>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585594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14"/>
          <p:cNvSpPr>
            <a:spLocks noChangeArrowheads="1"/>
          </p:cNvSpPr>
          <p:nvPr/>
        </p:nvSpPr>
        <p:spPr bwMode="auto">
          <a:xfrm>
            <a:off x="8322733" y="5119689"/>
            <a:ext cx="3007784" cy="657225"/>
          </a:xfrm>
          <a:prstGeom prst="rect">
            <a:avLst/>
          </a:prstGeom>
          <a:solidFill>
            <a:schemeClr val="accent1">
              <a:lumMod val="20000"/>
              <a:lumOff val="80000"/>
            </a:schemeClr>
          </a:solidFill>
          <a:ln w="9525" algn="ctr">
            <a:solidFill>
              <a:schemeClr val="tx1"/>
            </a:solidFill>
            <a:round/>
            <a:headEnd/>
            <a:tailEnd/>
          </a:ln>
        </p:spPr>
        <p:txBody>
          <a:bodyPr wrap="none" anchor="ctr"/>
          <a:lstStyle/>
          <a:p>
            <a:pPr algn="ctr">
              <a:defRPr/>
            </a:pPr>
            <a:endParaRPr lang="en-US"/>
          </a:p>
        </p:txBody>
      </p:sp>
      <p:sp>
        <p:nvSpPr>
          <p:cNvPr id="13316" name="Rectangle 14"/>
          <p:cNvSpPr>
            <a:spLocks noChangeArrowheads="1"/>
          </p:cNvSpPr>
          <p:nvPr/>
        </p:nvSpPr>
        <p:spPr bwMode="auto">
          <a:xfrm>
            <a:off x="8333318" y="2330451"/>
            <a:ext cx="30077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3317" name="Title 1"/>
          <p:cNvSpPr>
            <a:spLocks noGrp="1"/>
          </p:cNvSpPr>
          <p:nvPr>
            <p:ph type="title"/>
          </p:nvPr>
        </p:nvSpPr>
        <p:spPr>
          <a:xfrm>
            <a:off x="836085" y="-26985"/>
            <a:ext cx="10515600" cy="995360"/>
          </a:xfrm>
        </p:spPr>
        <p:txBody>
          <a:bodyPr>
            <a:normAutofit/>
          </a:bodyPr>
          <a:lstStyle/>
          <a:p>
            <a:r>
              <a:rPr lang="en-US" sz="3600" b="1" dirty="0">
                <a:solidFill>
                  <a:srgbClr val="0070C0"/>
                </a:solidFill>
                <a:latin typeface="Times New Roman" pitchFamily="18" charset="0"/>
                <a:cs typeface="Times New Roman" pitchFamily="18" charset="0"/>
              </a:rPr>
              <a:t>Guard Time &amp; Inter-Carrier Interference</a:t>
            </a:r>
          </a:p>
        </p:txBody>
      </p:sp>
      <p:cxnSp>
        <p:nvCxnSpPr>
          <p:cNvPr id="13318" name="Straight Connector 67"/>
          <p:cNvCxnSpPr>
            <a:cxnSpLocks noChangeShapeType="1"/>
          </p:cNvCxnSpPr>
          <p:nvPr/>
        </p:nvCxnSpPr>
        <p:spPr bwMode="auto">
          <a:xfrm rot="5400000">
            <a:off x="9609932" y="3866357"/>
            <a:ext cx="5214937"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cxnSp>
        <p:nvCxnSpPr>
          <p:cNvPr id="13319" name="Straight Connector 67"/>
          <p:cNvCxnSpPr>
            <a:cxnSpLocks noChangeShapeType="1"/>
          </p:cNvCxnSpPr>
          <p:nvPr/>
        </p:nvCxnSpPr>
        <p:spPr bwMode="auto">
          <a:xfrm rot="5400000">
            <a:off x="2732882" y="3702844"/>
            <a:ext cx="5214938" cy="50800"/>
          </a:xfrm>
          <a:prstGeom prst="line">
            <a:avLst/>
          </a:prstGeom>
          <a:noFill/>
          <a:ln w="1905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61" name="Content Placeholder 2"/>
          <p:cNvSpPr txBox="1">
            <a:spLocks/>
          </p:cNvSpPr>
          <p:nvPr/>
        </p:nvSpPr>
        <p:spPr bwMode="auto">
          <a:xfrm>
            <a:off x="5731933" y="1079500"/>
            <a:ext cx="6004984" cy="763588"/>
          </a:xfrm>
          <a:prstGeom prst="rect">
            <a:avLst/>
          </a:prstGeom>
          <a:solidFill>
            <a:srgbClr val="FFCC66"/>
          </a:solidFill>
          <a:ln w="9525">
            <a:noFill/>
            <a:miter lim="800000"/>
            <a:headEnd/>
            <a:tailEnd/>
          </a:ln>
        </p:spPr>
        <p:txBody>
          <a:bodyPr/>
          <a:lstStyle/>
          <a:p>
            <a:pPr eaLnBrk="0" hangingPunct="0">
              <a:spcBef>
                <a:spcPct val="20000"/>
              </a:spcBef>
              <a:buClr>
                <a:schemeClr val="tx1"/>
              </a:buClr>
              <a:defRPr/>
            </a:pPr>
            <a:r>
              <a:rPr lang="en-US" sz="2000" kern="0" dirty="0">
                <a:latin typeface="+mn-lt"/>
                <a:cs typeface="+mn-cs"/>
              </a:rPr>
              <a:t>Consider the receiver for f</a:t>
            </a:r>
            <a:r>
              <a:rPr lang="en-US" sz="2000" kern="0" baseline="-25000" dirty="0">
                <a:latin typeface="+mn-lt"/>
                <a:cs typeface="+mn-cs"/>
              </a:rPr>
              <a:t>1</a:t>
            </a:r>
            <a:r>
              <a:rPr lang="en-US" sz="2000" kern="0" dirty="0">
                <a:cs typeface="Arial" charset="0"/>
              </a:rPr>
              <a:t>=1/T</a:t>
            </a:r>
            <a:r>
              <a:rPr lang="en-US" sz="2000" kern="0" baseline="-25000" dirty="0">
                <a:cs typeface="Arial" charset="0"/>
              </a:rPr>
              <a:t>s </a:t>
            </a:r>
            <a:r>
              <a:rPr lang="en-US" sz="2000" kern="0" dirty="0">
                <a:cs typeface="Arial" charset="0"/>
              </a:rPr>
              <a:t>that correlates over T</a:t>
            </a:r>
            <a:r>
              <a:rPr lang="en-US" sz="2000" kern="0" baseline="-25000" dirty="0">
                <a:cs typeface="Arial" charset="0"/>
              </a:rPr>
              <a:t>s</a:t>
            </a:r>
            <a:r>
              <a:rPr lang="en-US" sz="2000" kern="0" dirty="0">
                <a:cs typeface="Arial" charset="0"/>
              </a:rPr>
              <a:t> with </a:t>
            </a:r>
            <a:endParaRPr lang="en-US" sz="2000" kern="0" dirty="0">
              <a:latin typeface="+mn-lt"/>
              <a:cs typeface="+mn-cs"/>
            </a:endParaRPr>
          </a:p>
        </p:txBody>
      </p:sp>
      <p:graphicFrame>
        <p:nvGraphicFramePr>
          <p:cNvPr id="13314" name="Object 19"/>
          <p:cNvGraphicFramePr>
            <a:graphicFrameLocks noChangeAspect="1"/>
          </p:cNvGraphicFramePr>
          <p:nvPr/>
        </p:nvGraphicFramePr>
        <p:xfrm>
          <a:off x="9300633" y="1419226"/>
          <a:ext cx="1811867" cy="423863"/>
        </p:xfrm>
        <a:graphic>
          <a:graphicData uri="http://schemas.openxmlformats.org/presentationml/2006/ole">
            <mc:AlternateContent xmlns:mc="http://schemas.openxmlformats.org/markup-compatibility/2006">
              <mc:Choice xmlns:v="urn:schemas-microsoft-com:vml" Requires="v">
                <p:oleObj spid="_x0000_s5148" name="Equation" r:id="rId3" imgW="812520" imgH="253800" progId="Equation.DSMT4">
                  <p:embed/>
                </p:oleObj>
              </mc:Choice>
              <mc:Fallback>
                <p:oleObj name="Equation" r:id="rId3" imgW="812520" imgH="253800" progId="Equation.DSMT4">
                  <p:embed/>
                  <p:pic>
                    <p:nvPicPr>
                      <p:cNvPr id="13314"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0633" y="1419226"/>
                        <a:ext cx="1811867"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Freeform 282"/>
          <p:cNvSpPr>
            <a:spLocks/>
          </p:cNvSpPr>
          <p:nvPr/>
        </p:nvSpPr>
        <p:spPr bwMode="auto">
          <a:xfrm>
            <a:off x="8348134" y="2352676"/>
            <a:ext cx="2995084" cy="1281113"/>
          </a:xfrm>
          <a:custGeom>
            <a:avLst/>
            <a:gdLst>
              <a:gd name="T0" fmla="*/ 2147483647 w 1860"/>
              <a:gd name="T1" fmla="*/ 2147483647 h 2052"/>
              <a:gd name="T2" fmla="*/ 2147483647 w 1860"/>
              <a:gd name="T3" fmla="*/ 2147483647 h 2052"/>
              <a:gd name="T4" fmla="*/ 2147483647 w 1860"/>
              <a:gd name="T5" fmla="*/ 2147483647 h 2052"/>
              <a:gd name="T6" fmla="*/ 2147483647 w 1860"/>
              <a:gd name="T7" fmla="*/ 2147483647 h 2052"/>
              <a:gd name="T8" fmla="*/ 2147483647 w 1860"/>
              <a:gd name="T9" fmla="*/ 2147483647 h 2052"/>
              <a:gd name="T10" fmla="*/ 2147483647 w 1860"/>
              <a:gd name="T11" fmla="*/ 2147483647 h 2052"/>
              <a:gd name="T12" fmla="*/ 2147483647 w 1860"/>
              <a:gd name="T13" fmla="*/ 2147483647 h 2052"/>
              <a:gd name="T14" fmla="*/ 2147483647 w 1860"/>
              <a:gd name="T15" fmla="*/ 2147483647 h 2052"/>
              <a:gd name="T16" fmla="*/ 2147483647 w 1860"/>
              <a:gd name="T17" fmla="*/ 2147483647 h 2052"/>
              <a:gd name="T18" fmla="*/ 2147483647 w 1860"/>
              <a:gd name="T19" fmla="*/ 2147483647 h 2052"/>
              <a:gd name="T20" fmla="*/ 2147483647 w 1860"/>
              <a:gd name="T21" fmla="*/ 2147483647 h 2052"/>
              <a:gd name="T22" fmla="*/ 2147483647 w 1860"/>
              <a:gd name="T23" fmla="*/ 2147483647 h 2052"/>
              <a:gd name="T24" fmla="*/ 2147483647 w 1860"/>
              <a:gd name="T25" fmla="*/ 0 h 2052"/>
              <a:gd name="T26" fmla="*/ 2147483647 w 1860"/>
              <a:gd name="T27" fmla="*/ 2147483647 h 2052"/>
              <a:gd name="T28" fmla="*/ 2147483647 w 1860"/>
              <a:gd name="T29" fmla="*/ 2147483647 h 2052"/>
              <a:gd name="T30" fmla="*/ 2147483647 w 1860"/>
              <a:gd name="T31" fmla="*/ 2147483647 h 2052"/>
              <a:gd name="T32" fmla="*/ 2147483647 w 1860"/>
              <a:gd name="T33" fmla="*/ 2147483647 h 2052"/>
              <a:gd name="T34" fmla="*/ 2147483647 w 1860"/>
              <a:gd name="T35" fmla="*/ 2147483647 h 2052"/>
              <a:gd name="T36" fmla="*/ 2147483647 w 1860"/>
              <a:gd name="T37" fmla="*/ 2147483647 h 2052"/>
              <a:gd name="T38" fmla="*/ 2147483647 w 1860"/>
              <a:gd name="T39" fmla="*/ 2147483647 h 2052"/>
              <a:gd name="T40" fmla="*/ 2147483647 w 1860"/>
              <a:gd name="T41" fmla="*/ 2147483647 h 2052"/>
              <a:gd name="T42" fmla="*/ 2147483647 w 1860"/>
              <a:gd name="T43" fmla="*/ 2147483647 h 2052"/>
              <a:gd name="T44" fmla="*/ 2147483647 w 1860"/>
              <a:gd name="T45" fmla="*/ 2147483647 h 2052"/>
              <a:gd name="T46" fmla="*/ 2147483647 w 1860"/>
              <a:gd name="T47" fmla="*/ 2147483647 h 2052"/>
              <a:gd name="T48" fmla="*/ 2147483647 w 1860"/>
              <a:gd name="T49" fmla="*/ 2147483647 h 2052"/>
              <a:gd name="T50" fmla="*/ 2147483647 w 1860"/>
              <a:gd name="T51" fmla="*/ 2147483647 h 2052"/>
              <a:gd name="T52" fmla="*/ 2147483647 w 1860"/>
              <a:gd name="T53" fmla="*/ 2147483647 h 2052"/>
              <a:gd name="T54" fmla="*/ 2147483647 w 1860"/>
              <a:gd name="T55" fmla="*/ 2147483647 h 2052"/>
              <a:gd name="T56" fmla="*/ 2147483647 w 1860"/>
              <a:gd name="T57" fmla="*/ 2147483647 h 2052"/>
              <a:gd name="T58" fmla="*/ 2147483647 w 1860"/>
              <a:gd name="T59" fmla="*/ 2147483647 h 2052"/>
              <a:gd name="T60" fmla="*/ 2147483647 w 1860"/>
              <a:gd name="T61" fmla="*/ 2147483647 h 2052"/>
              <a:gd name="T62" fmla="*/ 2147483647 w 1860"/>
              <a:gd name="T63" fmla="*/ 2147483647 h 2052"/>
              <a:gd name="T64" fmla="*/ 2147483647 w 1860"/>
              <a:gd name="T65" fmla="*/ 2147483647 h 2052"/>
              <a:gd name="T66" fmla="*/ 2147483647 w 1860"/>
              <a:gd name="T67" fmla="*/ 2147483647 h 2052"/>
              <a:gd name="T68" fmla="*/ 2147483647 w 1860"/>
              <a:gd name="T69" fmla="*/ 2147483647 h 2052"/>
              <a:gd name="T70" fmla="*/ 2147483647 w 1860"/>
              <a:gd name="T71" fmla="*/ 2147483647 h 2052"/>
              <a:gd name="T72" fmla="*/ 2147483647 w 1860"/>
              <a:gd name="T73" fmla="*/ 2147483647 h 2052"/>
              <a:gd name="T74" fmla="*/ 2147483647 w 1860"/>
              <a:gd name="T75" fmla="*/ 2147483647 h 2052"/>
              <a:gd name="T76" fmla="*/ 2147483647 w 1860"/>
              <a:gd name="T77" fmla="*/ 2147483647 h 2052"/>
              <a:gd name="T78" fmla="*/ 2147483647 w 1860"/>
              <a:gd name="T79" fmla="*/ 2147483647 h 2052"/>
              <a:gd name="T80" fmla="*/ 2147483647 w 1860"/>
              <a:gd name="T81" fmla="*/ 2147483647 h 2052"/>
              <a:gd name="T82" fmla="*/ 2147483647 w 1860"/>
              <a:gd name="T83" fmla="*/ 2147483647 h 2052"/>
              <a:gd name="T84" fmla="*/ 2147483647 w 1860"/>
              <a:gd name="T85" fmla="*/ 2147483647 h 2052"/>
              <a:gd name="T86" fmla="*/ 2147483647 w 1860"/>
              <a:gd name="T87" fmla="*/ 2147483647 h 2052"/>
              <a:gd name="T88" fmla="*/ 2147483647 w 1860"/>
              <a:gd name="T89" fmla="*/ 2147483647 h 2052"/>
              <a:gd name="T90" fmla="*/ 2147483647 w 1860"/>
              <a:gd name="T91" fmla="*/ 2147483647 h 2052"/>
              <a:gd name="T92" fmla="*/ 2147483647 w 1860"/>
              <a:gd name="T93" fmla="*/ 2147483647 h 2052"/>
              <a:gd name="T94" fmla="*/ 2147483647 w 1860"/>
              <a:gd name="T95" fmla="*/ 2147483647 h 2052"/>
              <a:gd name="T96" fmla="*/ 2147483647 w 1860"/>
              <a:gd name="T97" fmla="*/ 2147483647 h 2052"/>
              <a:gd name="T98" fmla="*/ 2147483647 w 1860"/>
              <a:gd name="T99" fmla="*/ 2147483647 h 205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60"/>
              <a:gd name="T151" fmla="*/ 0 h 2052"/>
              <a:gd name="T152" fmla="*/ 1860 w 1860"/>
              <a:gd name="T153" fmla="*/ 2052 h 205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60" h="2052">
                <a:moveTo>
                  <a:pt x="0" y="1026"/>
                </a:moveTo>
                <a:lnTo>
                  <a:pt x="18" y="960"/>
                </a:lnTo>
                <a:lnTo>
                  <a:pt x="36" y="894"/>
                </a:lnTo>
                <a:lnTo>
                  <a:pt x="54" y="828"/>
                </a:lnTo>
                <a:lnTo>
                  <a:pt x="72" y="768"/>
                </a:lnTo>
                <a:lnTo>
                  <a:pt x="96" y="708"/>
                </a:lnTo>
                <a:lnTo>
                  <a:pt x="114" y="648"/>
                </a:lnTo>
                <a:lnTo>
                  <a:pt x="132" y="588"/>
                </a:lnTo>
                <a:lnTo>
                  <a:pt x="150" y="528"/>
                </a:lnTo>
                <a:lnTo>
                  <a:pt x="168" y="474"/>
                </a:lnTo>
                <a:lnTo>
                  <a:pt x="186" y="420"/>
                </a:lnTo>
                <a:lnTo>
                  <a:pt x="204" y="372"/>
                </a:lnTo>
                <a:lnTo>
                  <a:pt x="222" y="318"/>
                </a:lnTo>
                <a:lnTo>
                  <a:pt x="240" y="276"/>
                </a:lnTo>
                <a:lnTo>
                  <a:pt x="258" y="234"/>
                </a:lnTo>
                <a:lnTo>
                  <a:pt x="282" y="192"/>
                </a:lnTo>
                <a:lnTo>
                  <a:pt x="300" y="156"/>
                </a:lnTo>
                <a:lnTo>
                  <a:pt x="318" y="126"/>
                </a:lnTo>
                <a:lnTo>
                  <a:pt x="336" y="96"/>
                </a:lnTo>
                <a:lnTo>
                  <a:pt x="354" y="72"/>
                </a:lnTo>
                <a:lnTo>
                  <a:pt x="372" y="48"/>
                </a:lnTo>
                <a:lnTo>
                  <a:pt x="390" y="30"/>
                </a:lnTo>
                <a:lnTo>
                  <a:pt x="408" y="18"/>
                </a:lnTo>
                <a:lnTo>
                  <a:pt x="426" y="6"/>
                </a:lnTo>
                <a:lnTo>
                  <a:pt x="444" y="0"/>
                </a:lnTo>
                <a:lnTo>
                  <a:pt x="462" y="0"/>
                </a:lnTo>
                <a:lnTo>
                  <a:pt x="486" y="0"/>
                </a:lnTo>
                <a:lnTo>
                  <a:pt x="504" y="6"/>
                </a:lnTo>
                <a:lnTo>
                  <a:pt x="522" y="18"/>
                </a:lnTo>
                <a:lnTo>
                  <a:pt x="540" y="30"/>
                </a:lnTo>
                <a:lnTo>
                  <a:pt x="558" y="48"/>
                </a:lnTo>
                <a:lnTo>
                  <a:pt x="576" y="72"/>
                </a:lnTo>
                <a:lnTo>
                  <a:pt x="594" y="96"/>
                </a:lnTo>
                <a:lnTo>
                  <a:pt x="612" y="126"/>
                </a:lnTo>
                <a:lnTo>
                  <a:pt x="630" y="156"/>
                </a:lnTo>
                <a:lnTo>
                  <a:pt x="654" y="192"/>
                </a:lnTo>
                <a:lnTo>
                  <a:pt x="672" y="234"/>
                </a:lnTo>
                <a:lnTo>
                  <a:pt x="690" y="276"/>
                </a:lnTo>
                <a:lnTo>
                  <a:pt x="708" y="318"/>
                </a:lnTo>
                <a:lnTo>
                  <a:pt x="726" y="372"/>
                </a:lnTo>
                <a:lnTo>
                  <a:pt x="744" y="420"/>
                </a:lnTo>
                <a:lnTo>
                  <a:pt x="762" y="474"/>
                </a:lnTo>
                <a:lnTo>
                  <a:pt x="780" y="528"/>
                </a:lnTo>
                <a:lnTo>
                  <a:pt x="798" y="588"/>
                </a:lnTo>
                <a:lnTo>
                  <a:pt x="816" y="648"/>
                </a:lnTo>
                <a:lnTo>
                  <a:pt x="834" y="708"/>
                </a:lnTo>
                <a:lnTo>
                  <a:pt x="858" y="768"/>
                </a:lnTo>
                <a:lnTo>
                  <a:pt x="876" y="828"/>
                </a:lnTo>
                <a:lnTo>
                  <a:pt x="894" y="894"/>
                </a:lnTo>
                <a:lnTo>
                  <a:pt x="912" y="960"/>
                </a:lnTo>
                <a:lnTo>
                  <a:pt x="930" y="1020"/>
                </a:lnTo>
                <a:lnTo>
                  <a:pt x="948" y="1086"/>
                </a:lnTo>
                <a:lnTo>
                  <a:pt x="966" y="1152"/>
                </a:lnTo>
                <a:lnTo>
                  <a:pt x="984" y="1218"/>
                </a:lnTo>
                <a:lnTo>
                  <a:pt x="1002" y="1278"/>
                </a:lnTo>
                <a:lnTo>
                  <a:pt x="1026" y="1338"/>
                </a:lnTo>
                <a:lnTo>
                  <a:pt x="1044" y="1398"/>
                </a:lnTo>
                <a:lnTo>
                  <a:pt x="1062" y="1458"/>
                </a:lnTo>
                <a:lnTo>
                  <a:pt x="1080" y="1518"/>
                </a:lnTo>
                <a:lnTo>
                  <a:pt x="1098" y="1572"/>
                </a:lnTo>
                <a:lnTo>
                  <a:pt x="1116" y="1626"/>
                </a:lnTo>
                <a:lnTo>
                  <a:pt x="1134" y="1674"/>
                </a:lnTo>
                <a:lnTo>
                  <a:pt x="1152" y="1728"/>
                </a:lnTo>
                <a:lnTo>
                  <a:pt x="1170" y="1770"/>
                </a:lnTo>
                <a:lnTo>
                  <a:pt x="1188" y="1812"/>
                </a:lnTo>
                <a:lnTo>
                  <a:pt x="1206" y="1854"/>
                </a:lnTo>
                <a:lnTo>
                  <a:pt x="1230" y="1890"/>
                </a:lnTo>
                <a:lnTo>
                  <a:pt x="1248" y="1920"/>
                </a:lnTo>
                <a:lnTo>
                  <a:pt x="1266" y="1950"/>
                </a:lnTo>
                <a:lnTo>
                  <a:pt x="1284" y="1974"/>
                </a:lnTo>
                <a:lnTo>
                  <a:pt x="1302" y="1998"/>
                </a:lnTo>
                <a:lnTo>
                  <a:pt x="1320" y="2016"/>
                </a:lnTo>
                <a:lnTo>
                  <a:pt x="1338" y="2028"/>
                </a:lnTo>
                <a:lnTo>
                  <a:pt x="1356" y="2040"/>
                </a:lnTo>
                <a:lnTo>
                  <a:pt x="1374" y="2046"/>
                </a:lnTo>
                <a:lnTo>
                  <a:pt x="1392" y="2052"/>
                </a:lnTo>
                <a:lnTo>
                  <a:pt x="1416" y="2046"/>
                </a:lnTo>
                <a:lnTo>
                  <a:pt x="1434" y="2040"/>
                </a:lnTo>
                <a:lnTo>
                  <a:pt x="1452" y="2028"/>
                </a:lnTo>
                <a:lnTo>
                  <a:pt x="1470" y="2016"/>
                </a:lnTo>
                <a:lnTo>
                  <a:pt x="1488" y="1998"/>
                </a:lnTo>
                <a:lnTo>
                  <a:pt x="1506" y="1974"/>
                </a:lnTo>
                <a:lnTo>
                  <a:pt x="1524" y="1950"/>
                </a:lnTo>
                <a:lnTo>
                  <a:pt x="1542" y="1920"/>
                </a:lnTo>
                <a:lnTo>
                  <a:pt x="1560" y="1890"/>
                </a:lnTo>
                <a:lnTo>
                  <a:pt x="1578" y="1854"/>
                </a:lnTo>
                <a:lnTo>
                  <a:pt x="1602" y="1812"/>
                </a:lnTo>
                <a:lnTo>
                  <a:pt x="1620" y="1770"/>
                </a:lnTo>
                <a:lnTo>
                  <a:pt x="1638" y="1728"/>
                </a:lnTo>
                <a:lnTo>
                  <a:pt x="1656" y="1674"/>
                </a:lnTo>
                <a:lnTo>
                  <a:pt x="1674" y="1626"/>
                </a:lnTo>
                <a:lnTo>
                  <a:pt x="1692" y="1572"/>
                </a:lnTo>
                <a:lnTo>
                  <a:pt x="1710" y="1518"/>
                </a:lnTo>
                <a:lnTo>
                  <a:pt x="1728" y="1458"/>
                </a:lnTo>
                <a:lnTo>
                  <a:pt x="1746" y="1398"/>
                </a:lnTo>
                <a:lnTo>
                  <a:pt x="1764" y="1338"/>
                </a:lnTo>
                <a:lnTo>
                  <a:pt x="1788" y="1278"/>
                </a:lnTo>
                <a:lnTo>
                  <a:pt x="1806" y="1218"/>
                </a:lnTo>
                <a:lnTo>
                  <a:pt x="1824" y="1152"/>
                </a:lnTo>
                <a:lnTo>
                  <a:pt x="1842" y="1086"/>
                </a:lnTo>
                <a:lnTo>
                  <a:pt x="1860" y="102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13322" name="Straight Arrow Connector 28"/>
          <p:cNvCxnSpPr>
            <a:cxnSpLocks noChangeShapeType="1"/>
          </p:cNvCxnSpPr>
          <p:nvPr/>
        </p:nvCxnSpPr>
        <p:spPr bwMode="auto">
          <a:xfrm rot="10800000">
            <a:off x="8326967" y="2187576"/>
            <a:ext cx="3028951" cy="952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323" name="TextBox 33"/>
          <p:cNvSpPr txBox="1">
            <a:spLocks noChangeArrowheads="1"/>
          </p:cNvSpPr>
          <p:nvPr/>
        </p:nvSpPr>
        <p:spPr bwMode="auto">
          <a:xfrm>
            <a:off x="9817101" y="1889126"/>
            <a:ext cx="43603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13324" name="Rectangle 14"/>
          <p:cNvSpPr>
            <a:spLocks noChangeArrowheads="1"/>
          </p:cNvSpPr>
          <p:nvPr/>
        </p:nvSpPr>
        <p:spPr bwMode="auto">
          <a:xfrm>
            <a:off x="8337551" y="3670300"/>
            <a:ext cx="3007783"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78" name="Slide Number Placeholder 3"/>
          <p:cNvSpPr>
            <a:spLocks noGrp="1"/>
          </p:cNvSpPr>
          <p:nvPr>
            <p:ph type="sldNum" sz="quarter" idx="10"/>
          </p:nvPr>
        </p:nvSpPr>
        <p:spPr/>
        <p:txBody>
          <a:bodyPr/>
          <a:lstStyle/>
          <a:p>
            <a:pPr>
              <a:defRPr/>
            </a:pPr>
            <a:fld id="{11069ADC-802C-4CDE-B53C-153A75AB2FD1}" type="slidenum">
              <a:rPr lang="en-US" smtClean="0"/>
              <a:pPr>
                <a:defRPr/>
              </a:pPr>
              <a:t>51</a:t>
            </a:fld>
            <a:endParaRPr lang="en-US" dirty="0"/>
          </a:p>
        </p:txBody>
      </p:sp>
      <p:sp>
        <p:nvSpPr>
          <p:cNvPr id="13326" name="TextBox 78"/>
          <p:cNvSpPr txBox="1">
            <a:spLocks noChangeArrowheads="1"/>
          </p:cNvSpPr>
          <p:nvPr/>
        </p:nvSpPr>
        <p:spPr bwMode="auto">
          <a:xfrm>
            <a:off x="9607551" y="3275014"/>
            <a:ext cx="324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t>x</a:t>
            </a:r>
          </a:p>
        </p:txBody>
      </p:sp>
      <p:sp>
        <p:nvSpPr>
          <p:cNvPr id="13327" name="Rectangle 79"/>
          <p:cNvSpPr>
            <a:spLocks noChangeArrowheads="1"/>
          </p:cNvSpPr>
          <p:nvPr/>
        </p:nvSpPr>
        <p:spPr bwMode="auto">
          <a:xfrm>
            <a:off x="8282518" y="1927226"/>
            <a:ext cx="3181349" cy="3108325"/>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3328" name="TextBox 80"/>
          <p:cNvSpPr txBox="1">
            <a:spLocks noChangeArrowheads="1"/>
          </p:cNvSpPr>
          <p:nvPr/>
        </p:nvSpPr>
        <p:spPr bwMode="auto">
          <a:xfrm>
            <a:off x="6004985" y="3138489"/>
            <a:ext cx="1765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t>Orthogonal</a:t>
            </a:r>
          </a:p>
        </p:txBody>
      </p:sp>
      <p:sp>
        <p:nvSpPr>
          <p:cNvPr id="13329" name="Left Brace 86"/>
          <p:cNvSpPr>
            <a:spLocks/>
          </p:cNvSpPr>
          <p:nvPr/>
        </p:nvSpPr>
        <p:spPr bwMode="auto">
          <a:xfrm>
            <a:off x="7825317" y="2633663"/>
            <a:ext cx="364067" cy="1528762"/>
          </a:xfrm>
          <a:prstGeom prst="leftBrace">
            <a:avLst>
              <a:gd name="adj1" fmla="val 832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89" name="TextBox 88"/>
          <p:cNvSpPr txBox="1"/>
          <p:nvPr/>
        </p:nvSpPr>
        <p:spPr>
          <a:xfrm>
            <a:off x="5477933" y="5159376"/>
            <a:ext cx="2311400" cy="369332"/>
          </a:xfrm>
          <a:prstGeom prst="rect">
            <a:avLst/>
          </a:prstGeom>
          <a:solidFill>
            <a:schemeClr val="tx2">
              <a:lumMod val="20000"/>
              <a:lumOff val="80000"/>
            </a:schemeClr>
          </a:solidFill>
        </p:spPr>
        <p:txBody>
          <a:bodyPr>
            <a:spAutoFit/>
          </a:bodyPr>
          <a:lstStyle/>
          <a:p>
            <a:pPr>
              <a:defRPr/>
            </a:pPr>
            <a:r>
              <a:rPr lang="en-US" b="1" dirty="0"/>
              <a:t>No Interference</a:t>
            </a:r>
          </a:p>
        </p:txBody>
      </p:sp>
      <p:sp>
        <p:nvSpPr>
          <p:cNvPr id="13331" name="Right Arrow 89"/>
          <p:cNvSpPr>
            <a:spLocks noChangeArrowheads="1"/>
          </p:cNvSpPr>
          <p:nvPr/>
        </p:nvSpPr>
        <p:spPr bwMode="auto">
          <a:xfrm flipH="1">
            <a:off x="7588251" y="5335589"/>
            <a:ext cx="836083" cy="301625"/>
          </a:xfrm>
          <a:prstGeom prst="rightArrow">
            <a:avLst>
              <a:gd name="adj1" fmla="val 50000"/>
              <a:gd name="adj2" fmla="val 49712"/>
            </a:avLst>
          </a:prstGeom>
          <a:solidFill>
            <a:srgbClr val="99CCFF"/>
          </a:solidFill>
          <a:ln w="9525" algn="ctr">
            <a:solidFill>
              <a:schemeClr val="tx1"/>
            </a:solidFill>
            <a:round/>
            <a:headEnd/>
            <a:tailEnd/>
          </a:ln>
        </p:spPr>
        <p:txBody>
          <a:bodyPr wrap="none" anchor="ctr"/>
          <a:lstStyle/>
          <a:p>
            <a:pPr algn="ctr"/>
            <a:endParaRPr lang="en-US"/>
          </a:p>
        </p:txBody>
      </p:sp>
      <p:sp>
        <p:nvSpPr>
          <p:cNvPr id="13332" name="Freeform 487"/>
          <p:cNvSpPr>
            <a:spLocks/>
          </p:cNvSpPr>
          <p:nvPr/>
        </p:nvSpPr>
        <p:spPr bwMode="auto">
          <a:xfrm>
            <a:off x="8373534" y="3698876"/>
            <a:ext cx="2963333" cy="1241425"/>
          </a:xfrm>
          <a:custGeom>
            <a:avLst/>
            <a:gdLst>
              <a:gd name="T0" fmla="*/ 2147483647 w 2604"/>
              <a:gd name="T1" fmla="*/ 2147483647 h 2046"/>
              <a:gd name="T2" fmla="*/ 2147483647 w 2604"/>
              <a:gd name="T3" fmla="*/ 2147483647 h 2046"/>
              <a:gd name="T4" fmla="*/ 2147483647 w 2604"/>
              <a:gd name="T5" fmla="*/ 2147483647 h 2046"/>
              <a:gd name="T6" fmla="*/ 2147483647 w 2604"/>
              <a:gd name="T7" fmla="*/ 2147483647 h 2046"/>
              <a:gd name="T8" fmla="*/ 2147483647 w 2604"/>
              <a:gd name="T9" fmla="*/ 2147483647 h 2046"/>
              <a:gd name="T10" fmla="*/ 2147483647 w 2604"/>
              <a:gd name="T11" fmla="*/ 2147483647 h 2046"/>
              <a:gd name="T12" fmla="*/ 2147483647 w 2604"/>
              <a:gd name="T13" fmla="*/ 0 h 2046"/>
              <a:gd name="T14" fmla="*/ 2147483647 w 2604"/>
              <a:gd name="T15" fmla="*/ 2147483647 h 2046"/>
              <a:gd name="T16" fmla="*/ 2147483647 w 2604"/>
              <a:gd name="T17" fmla="*/ 2147483647 h 2046"/>
              <a:gd name="T18" fmla="*/ 2147483647 w 2604"/>
              <a:gd name="T19" fmla="*/ 2147483647 h 2046"/>
              <a:gd name="T20" fmla="*/ 2147483647 w 2604"/>
              <a:gd name="T21" fmla="*/ 2147483647 h 2046"/>
              <a:gd name="T22" fmla="*/ 2147483647 w 2604"/>
              <a:gd name="T23" fmla="*/ 2147483647 h 2046"/>
              <a:gd name="T24" fmla="*/ 2147483647 w 2604"/>
              <a:gd name="T25" fmla="*/ 2147483647 h 2046"/>
              <a:gd name="T26" fmla="*/ 2147483647 w 2604"/>
              <a:gd name="T27" fmla="*/ 2147483647 h 2046"/>
              <a:gd name="T28" fmla="*/ 2147483647 w 2604"/>
              <a:gd name="T29" fmla="*/ 2147483647 h 2046"/>
              <a:gd name="T30" fmla="*/ 2147483647 w 2604"/>
              <a:gd name="T31" fmla="*/ 2147483647 h 2046"/>
              <a:gd name="T32" fmla="*/ 2147483647 w 2604"/>
              <a:gd name="T33" fmla="*/ 2147483647 h 2046"/>
              <a:gd name="T34" fmla="*/ 2147483647 w 2604"/>
              <a:gd name="T35" fmla="*/ 2147483647 h 2046"/>
              <a:gd name="T36" fmla="*/ 2147483647 w 2604"/>
              <a:gd name="T37" fmla="*/ 2147483647 h 2046"/>
              <a:gd name="T38" fmla="*/ 2147483647 w 2604"/>
              <a:gd name="T39" fmla="*/ 2147483647 h 2046"/>
              <a:gd name="T40" fmla="*/ 2147483647 w 2604"/>
              <a:gd name="T41" fmla="*/ 2147483647 h 2046"/>
              <a:gd name="T42" fmla="*/ 2147483647 w 2604"/>
              <a:gd name="T43" fmla="*/ 2147483647 h 2046"/>
              <a:gd name="T44" fmla="*/ 2147483647 w 2604"/>
              <a:gd name="T45" fmla="*/ 2147483647 h 2046"/>
              <a:gd name="T46" fmla="*/ 2147483647 w 2604"/>
              <a:gd name="T47" fmla="*/ 2147483647 h 2046"/>
              <a:gd name="T48" fmla="*/ 2147483647 w 2604"/>
              <a:gd name="T49" fmla="*/ 2147483647 h 2046"/>
              <a:gd name="T50" fmla="*/ 2147483647 w 2604"/>
              <a:gd name="T51" fmla="*/ 2147483647 h 2046"/>
              <a:gd name="T52" fmla="*/ 2147483647 w 2604"/>
              <a:gd name="T53" fmla="*/ 2147483647 h 2046"/>
              <a:gd name="T54" fmla="*/ 2147483647 w 2604"/>
              <a:gd name="T55" fmla="*/ 2147483647 h 2046"/>
              <a:gd name="T56" fmla="*/ 2147483647 w 2604"/>
              <a:gd name="T57" fmla="*/ 2147483647 h 2046"/>
              <a:gd name="T58" fmla="*/ 2147483647 w 2604"/>
              <a:gd name="T59" fmla="*/ 2147483647 h 2046"/>
              <a:gd name="T60" fmla="*/ 2147483647 w 2604"/>
              <a:gd name="T61" fmla="*/ 2147483647 h 2046"/>
              <a:gd name="T62" fmla="*/ 2147483647 w 2604"/>
              <a:gd name="T63" fmla="*/ 0 h 2046"/>
              <a:gd name="T64" fmla="*/ 2147483647 w 2604"/>
              <a:gd name="T65" fmla="*/ 2147483647 h 2046"/>
              <a:gd name="T66" fmla="*/ 2147483647 w 2604"/>
              <a:gd name="T67" fmla="*/ 2147483647 h 2046"/>
              <a:gd name="T68" fmla="*/ 2147483647 w 2604"/>
              <a:gd name="T69" fmla="*/ 2147483647 h 2046"/>
              <a:gd name="T70" fmla="*/ 2147483647 w 2604"/>
              <a:gd name="T71" fmla="*/ 2147483647 h 2046"/>
              <a:gd name="T72" fmla="*/ 2147483647 w 2604"/>
              <a:gd name="T73" fmla="*/ 2147483647 h 2046"/>
              <a:gd name="T74" fmla="*/ 2147483647 w 2604"/>
              <a:gd name="T75" fmla="*/ 2147483647 h 2046"/>
              <a:gd name="T76" fmla="*/ 2147483647 w 2604"/>
              <a:gd name="T77" fmla="*/ 2147483647 h 2046"/>
              <a:gd name="T78" fmla="*/ 2147483647 w 2604"/>
              <a:gd name="T79" fmla="*/ 2147483647 h 2046"/>
              <a:gd name="T80" fmla="*/ 2147483647 w 2604"/>
              <a:gd name="T81" fmla="*/ 2147483647 h 2046"/>
              <a:gd name="T82" fmla="*/ 2147483647 w 2604"/>
              <a:gd name="T83" fmla="*/ 2147483647 h 2046"/>
              <a:gd name="T84" fmla="*/ 2147483647 w 2604"/>
              <a:gd name="T85" fmla="*/ 2147483647 h 2046"/>
              <a:gd name="T86" fmla="*/ 2147483647 w 2604"/>
              <a:gd name="T87" fmla="*/ 2147483647 h 2046"/>
              <a:gd name="T88" fmla="*/ 2147483647 w 2604"/>
              <a:gd name="T89" fmla="*/ 2147483647 h 2046"/>
              <a:gd name="T90" fmla="*/ 2147483647 w 2604"/>
              <a:gd name="T91" fmla="*/ 2147483647 h 2046"/>
              <a:gd name="T92" fmla="*/ 2147483647 w 2604"/>
              <a:gd name="T93" fmla="*/ 2147483647 h 2046"/>
              <a:gd name="T94" fmla="*/ 2147483647 w 2604"/>
              <a:gd name="T95" fmla="*/ 2147483647 h 2046"/>
              <a:gd name="T96" fmla="*/ 2147483647 w 2604"/>
              <a:gd name="T97" fmla="*/ 2147483647 h 2046"/>
              <a:gd name="T98" fmla="*/ 2147483647 w 2604"/>
              <a:gd name="T99" fmla="*/ 2147483647 h 20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04"/>
              <a:gd name="T151" fmla="*/ 0 h 2046"/>
              <a:gd name="T152" fmla="*/ 2604 w 2604"/>
              <a:gd name="T153" fmla="*/ 2046 h 20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04" h="2046">
                <a:moveTo>
                  <a:pt x="0" y="1026"/>
                </a:moveTo>
                <a:lnTo>
                  <a:pt x="24" y="894"/>
                </a:lnTo>
                <a:lnTo>
                  <a:pt x="48" y="768"/>
                </a:lnTo>
                <a:lnTo>
                  <a:pt x="78" y="648"/>
                </a:lnTo>
                <a:lnTo>
                  <a:pt x="102" y="528"/>
                </a:lnTo>
                <a:lnTo>
                  <a:pt x="126" y="420"/>
                </a:lnTo>
                <a:lnTo>
                  <a:pt x="156" y="318"/>
                </a:lnTo>
                <a:lnTo>
                  <a:pt x="180" y="234"/>
                </a:lnTo>
                <a:lnTo>
                  <a:pt x="204" y="156"/>
                </a:lnTo>
                <a:lnTo>
                  <a:pt x="234" y="96"/>
                </a:lnTo>
                <a:lnTo>
                  <a:pt x="258" y="48"/>
                </a:lnTo>
                <a:lnTo>
                  <a:pt x="282" y="18"/>
                </a:lnTo>
                <a:lnTo>
                  <a:pt x="312" y="0"/>
                </a:lnTo>
                <a:lnTo>
                  <a:pt x="336" y="0"/>
                </a:lnTo>
                <a:lnTo>
                  <a:pt x="360" y="18"/>
                </a:lnTo>
                <a:lnTo>
                  <a:pt x="390" y="48"/>
                </a:lnTo>
                <a:lnTo>
                  <a:pt x="414" y="96"/>
                </a:lnTo>
                <a:lnTo>
                  <a:pt x="438" y="156"/>
                </a:lnTo>
                <a:lnTo>
                  <a:pt x="468" y="234"/>
                </a:lnTo>
                <a:lnTo>
                  <a:pt x="492" y="318"/>
                </a:lnTo>
                <a:lnTo>
                  <a:pt x="516" y="420"/>
                </a:lnTo>
                <a:lnTo>
                  <a:pt x="546" y="528"/>
                </a:lnTo>
                <a:lnTo>
                  <a:pt x="570" y="648"/>
                </a:lnTo>
                <a:lnTo>
                  <a:pt x="594" y="768"/>
                </a:lnTo>
                <a:lnTo>
                  <a:pt x="624" y="894"/>
                </a:lnTo>
                <a:lnTo>
                  <a:pt x="648" y="1020"/>
                </a:lnTo>
                <a:lnTo>
                  <a:pt x="672" y="1152"/>
                </a:lnTo>
                <a:lnTo>
                  <a:pt x="702" y="1278"/>
                </a:lnTo>
                <a:lnTo>
                  <a:pt x="726" y="1398"/>
                </a:lnTo>
                <a:lnTo>
                  <a:pt x="750" y="1518"/>
                </a:lnTo>
                <a:lnTo>
                  <a:pt x="780" y="1626"/>
                </a:lnTo>
                <a:lnTo>
                  <a:pt x="804" y="1728"/>
                </a:lnTo>
                <a:lnTo>
                  <a:pt x="828" y="1812"/>
                </a:lnTo>
                <a:lnTo>
                  <a:pt x="858" y="1890"/>
                </a:lnTo>
                <a:lnTo>
                  <a:pt x="882" y="1950"/>
                </a:lnTo>
                <a:lnTo>
                  <a:pt x="906" y="1998"/>
                </a:lnTo>
                <a:lnTo>
                  <a:pt x="936" y="2028"/>
                </a:lnTo>
                <a:lnTo>
                  <a:pt x="960" y="2046"/>
                </a:lnTo>
                <a:lnTo>
                  <a:pt x="984" y="2046"/>
                </a:lnTo>
                <a:lnTo>
                  <a:pt x="1014" y="2028"/>
                </a:lnTo>
                <a:lnTo>
                  <a:pt x="1038" y="1998"/>
                </a:lnTo>
                <a:lnTo>
                  <a:pt x="1062" y="1950"/>
                </a:lnTo>
                <a:lnTo>
                  <a:pt x="1092" y="1890"/>
                </a:lnTo>
                <a:lnTo>
                  <a:pt x="1116" y="1812"/>
                </a:lnTo>
                <a:lnTo>
                  <a:pt x="1140" y="1728"/>
                </a:lnTo>
                <a:lnTo>
                  <a:pt x="1170" y="1626"/>
                </a:lnTo>
                <a:lnTo>
                  <a:pt x="1194" y="1518"/>
                </a:lnTo>
                <a:lnTo>
                  <a:pt x="1218" y="1398"/>
                </a:lnTo>
                <a:lnTo>
                  <a:pt x="1248" y="1278"/>
                </a:lnTo>
                <a:lnTo>
                  <a:pt x="1272" y="1152"/>
                </a:lnTo>
                <a:lnTo>
                  <a:pt x="1302" y="1026"/>
                </a:lnTo>
                <a:lnTo>
                  <a:pt x="1326" y="894"/>
                </a:lnTo>
                <a:lnTo>
                  <a:pt x="1350" y="768"/>
                </a:lnTo>
                <a:lnTo>
                  <a:pt x="1380" y="648"/>
                </a:lnTo>
                <a:lnTo>
                  <a:pt x="1404" y="528"/>
                </a:lnTo>
                <a:lnTo>
                  <a:pt x="1428" y="420"/>
                </a:lnTo>
                <a:lnTo>
                  <a:pt x="1458" y="318"/>
                </a:lnTo>
                <a:lnTo>
                  <a:pt x="1482" y="234"/>
                </a:lnTo>
                <a:lnTo>
                  <a:pt x="1506" y="156"/>
                </a:lnTo>
                <a:lnTo>
                  <a:pt x="1536" y="96"/>
                </a:lnTo>
                <a:lnTo>
                  <a:pt x="1560" y="48"/>
                </a:lnTo>
                <a:lnTo>
                  <a:pt x="1584" y="18"/>
                </a:lnTo>
                <a:lnTo>
                  <a:pt x="1614" y="0"/>
                </a:lnTo>
                <a:lnTo>
                  <a:pt x="1638" y="0"/>
                </a:lnTo>
                <a:lnTo>
                  <a:pt x="1662" y="18"/>
                </a:lnTo>
                <a:lnTo>
                  <a:pt x="1692" y="48"/>
                </a:lnTo>
                <a:lnTo>
                  <a:pt x="1716" y="96"/>
                </a:lnTo>
                <a:lnTo>
                  <a:pt x="1740" y="156"/>
                </a:lnTo>
                <a:lnTo>
                  <a:pt x="1770" y="234"/>
                </a:lnTo>
                <a:lnTo>
                  <a:pt x="1794" y="318"/>
                </a:lnTo>
                <a:lnTo>
                  <a:pt x="1818" y="420"/>
                </a:lnTo>
                <a:lnTo>
                  <a:pt x="1848" y="528"/>
                </a:lnTo>
                <a:lnTo>
                  <a:pt x="1872" y="648"/>
                </a:lnTo>
                <a:lnTo>
                  <a:pt x="1896" y="768"/>
                </a:lnTo>
                <a:lnTo>
                  <a:pt x="1926" y="894"/>
                </a:lnTo>
                <a:lnTo>
                  <a:pt x="1950" y="1020"/>
                </a:lnTo>
                <a:lnTo>
                  <a:pt x="1974" y="1152"/>
                </a:lnTo>
                <a:lnTo>
                  <a:pt x="2004" y="1278"/>
                </a:lnTo>
                <a:lnTo>
                  <a:pt x="2028" y="1398"/>
                </a:lnTo>
                <a:lnTo>
                  <a:pt x="2052" y="1518"/>
                </a:lnTo>
                <a:lnTo>
                  <a:pt x="2082" y="1626"/>
                </a:lnTo>
                <a:lnTo>
                  <a:pt x="2106" y="1728"/>
                </a:lnTo>
                <a:lnTo>
                  <a:pt x="2130" y="1812"/>
                </a:lnTo>
                <a:lnTo>
                  <a:pt x="2160" y="1890"/>
                </a:lnTo>
                <a:lnTo>
                  <a:pt x="2184" y="1950"/>
                </a:lnTo>
                <a:lnTo>
                  <a:pt x="2208" y="1998"/>
                </a:lnTo>
                <a:lnTo>
                  <a:pt x="2238" y="2028"/>
                </a:lnTo>
                <a:lnTo>
                  <a:pt x="2262" y="2046"/>
                </a:lnTo>
                <a:lnTo>
                  <a:pt x="2286" y="2046"/>
                </a:lnTo>
                <a:lnTo>
                  <a:pt x="2316" y="2028"/>
                </a:lnTo>
                <a:lnTo>
                  <a:pt x="2340" y="1998"/>
                </a:lnTo>
                <a:lnTo>
                  <a:pt x="2364" y="1950"/>
                </a:lnTo>
                <a:lnTo>
                  <a:pt x="2394" y="1890"/>
                </a:lnTo>
                <a:lnTo>
                  <a:pt x="2418" y="1812"/>
                </a:lnTo>
                <a:lnTo>
                  <a:pt x="2442" y="1728"/>
                </a:lnTo>
                <a:lnTo>
                  <a:pt x="2472" y="1626"/>
                </a:lnTo>
                <a:lnTo>
                  <a:pt x="2496" y="1518"/>
                </a:lnTo>
                <a:lnTo>
                  <a:pt x="2520" y="1398"/>
                </a:lnTo>
                <a:lnTo>
                  <a:pt x="2550" y="1278"/>
                </a:lnTo>
                <a:lnTo>
                  <a:pt x="2574" y="1152"/>
                </a:lnTo>
                <a:lnTo>
                  <a:pt x="2604" y="102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3" name="Freeform 731"/>
          <p:cNvSpPr>
            <a:spLocks/>
          </p:cNvSpPr>
          <p:nvPr/>
        </p:nvSpPr>
        <p:spPr bwMode="auto">
          <a:xfrm>
            <a:off x="8335434" y="5130800"/>
            <a:ext cx="3020484" cy="1270000"/>
          </a:xfrm>
          <a:custGeom>
            <a:avLst/>
            <a:gdLst>
              <a:gd name="T0" fmla="*/ 2147483647 w 2604"/>
              <a:gd name="T1" fmla="*/ 2147483647 h 1974"/>
              <a:gd name="T2" fmla="*/ 2147483647 w 2604"/>
              <a:gd name="T3" fmla="*/ 2147483647 h 1974"/>
              <a:gd name="T4" fmla="*/ 2147483647 w 2604"/>
              <a:gd name="T5" fmla="*/ 2147483647 h 1974"/>
              <a:gd name="T6" fmla="*/ 2147483647 w 2604"/>
              <a:gd name="T7" fmla="*/ 2147483647 h 1974"/>
              <a:gd name="T8" fmla="*/ 2147483647 w 2604"/>
              <a:gd name="T9" fmla="*/ 2147483647 h 1974"/>
              <a:gd name="T10" fmla="*/ 2147483647 w 2604"/>
              <a:gd name="T11" fmla="*/ 2147483647 h 1974"/>
              <a:gd name="T12" fmla="*/ 2147483647 w 2604"/>
              <a:gd name="T13" fmla="*/ 2147483647 h 1974"/>
              <a:gd name="T14" fmla="*/ 2147483647 w 2604"/>
              <a:gd name="T15" fmla="*/ 0 h 1974"/>
              <a:gd name="T16" fmla="*/ 2147483647 w 2604"/>
              <a:gd name="T17" fmla="*/ 2147483647 h 1974"/>
              <a:gd name="T18" fmla="*/ 2147483647 w 2604"/>
              <a:gd name="T19" fmla="*/ 2147483647 h 1974"/>
              <a:gd name="T20" fmla="*/ 2147483647 w 2604"/>
              <a:gd name="T21" fmla="*/ 2147483647 h 1974"/>
              <a:gd name="T22" fmla="*/ 2147483647 w 2604"/>
              <a:gd name="T23" fmla="*/ 2147483647 h 1974"/>
              <a:gd name="T24" fmla="*/ 2147483647 w 2604"/>
              <a:gd name="T25" fmla="*/ 2147483647 h 1974"/>
              <a:gd name="T26" fmla="*/ 2147483647 w 2604"/>
              <a:gd name="T27" fmla="*/ 2147483647 h 1974"/>
              <a:gd name="T28" fmla="*/ 2147483647 w 2604"/>
              <a:gd name="T29" fmla="*/ 2147483647 h 1974"/>
              <a:gd name="T30" fmla="*/ 2147483647 w 2604"/>
              <a:gd name="T31" fmla="*/ 2147483647 h 1974"/>
              <a:gd name="T32" fmla="*/ 2147483647 w 2604"/>
              <a:gd name="T33" fmla="*/ 2147483647 h 1974"/>
              <a:gd name="T34" fmla="*/ 2147483647 w 2604"/>
              <a:gd name="T35" fmla="*/ 2147483647 h 1974"/>
              <a:gd name="T36" fmla="*/ 2147483647 w 2604"/>
              <a:gd name="T37" fmla="*/ 2147483647 h 1974"/>
              <a:gd name="T38" fmla="*/ 2147483647 w 2604"/>
              <a:gd name="T39" fmla="*/ 2147483647 h 1974"/>
              <a:gd name="T40" fmla="*/ 2147483647 w 2604"/>
              <a:gd name="T41" fmla="*/ 2147483647 h 1974"/>
              <a:gd name="T42" fmla="*/ 2147483647 w 2604"/>
              <a:gd name="T43" fmla="*/ 2147483647 h 1974"/>
              <a:gd name="T44" fmla="*/ 2147483647 w 2604"/>
              <a:gd name="T45" fmla="*/ 2147483647 h 1974"/>
              <a:gd name="T46" fmla="*/ 2147483647 w 2604"/>
              <a:gd name="T47" fmla="*/ 2147483647 h 1974"/>
              <a:gd name="T48" fmla="*/ 2147483647 w 2604"/>
              <a:gd name="T49" fmla="*/ 2147483647 h 1974"/>
              <a:gd name="T50" fmla="*/ 2147483647 w 2604"/>
              <a:gd name="T51" fmla="*/ 2147483647 h 1974"/>
              <a:gd name="T52" fmla="*/ 2147483647 w 2604"/>
              <a:gd name="T53" fmla="*/ 2147483647 h 1974"/>
              <a:gd name="T54" fmla="*/ 2147483647 w 2604"/>
              <a:gd name="T55" fmla="*/ 2147483647 h 1974"/>
              <a:gd name="T56" fmla="*/ 2147483647 w 2604"/>
              <a:gd name="T57" fmla="*/ 2147483647 h 1974"/>
              <a:gd name="T58" fmla="*/ 2147483647 w 2604"/>
              <a:gd name="T59" fmla="*/ 2147483647 h 1974"/>
              <a:gd name="T60" fmla="*/ 2147483647 w 2604"/>
              <a:gd name="T61" fmla="*/ 2147483647 h 1974"/>
              <a:gd name="T62" fmla="*/ 2147483647 w 2604"/>
              <a:gd name="T63" fmla="*/ 2147483647 h 1974"/>
              <a:gd name="T64" fmla="*/ 2147483647 w 2604"/>
              <a:gd name="T65" fmla="*/ 2147483647 h 1974"/>
              <a:gd name="T66" fmla="*/ 2147483647 w 2604"/>
              <a:gd name="T67" fmla="*/ 2147483647 h 1974"/>
              <a:gd name="T68" fmla="*/ 2147483647 w 2604"/>
              <a:gd name="T69" fmla="*/ 2147483647 h 1974"/>
              <a:gd name="T70" fmla="*/ 2147483647 w 2604"/>
              <a:gd name="T71" fmla="*/ 2147483647 h 1974"/>
              <a:gd name="T72" fmla="*/ 2147483647 w 2604"/>
              <a:gd name="T73" fmla="*/ 2147483647 h 1974"/>
              <a:gd name="T74" fmla="*/ 2147483647 w 2604"/>
              <a:gd name="T75" fmla="*/ 2147483647 h 1974"/>
              <a:gd name="T76" fmla="*/ 2147483647 w 2604"/>
              <a:gd name="T77" fmla="*/ 2147483647 h 1974"/>
              <a:gd name="T78" fmla="*/ 2147483647 w 2604"/>
              <a:gd name="T79" fmla="*/ 2147483647 h 1974"/>
              <a:gd name="T80" fmla="*/ 2147483647 w 2604"/>
              <a:gd name="T81" fmla="*/ 2147483647 h 1974"/>
              <a:gd name="T82" fmla="*/ 2147483647 w 2604"/>
              <a:gd name="T83" fmla="*/ 2147483647 h 1974"/>
              <a:gd name="T84" fmla="*/ 2147483647 w 2604"/>
              <a:gd name="T85" fmla="*/ 0 h 1974"/>
              <a:gd name="T86" fmla="*/ 2147483647 w 2604"/>
              <a:gd name="T87" fmla="*/ 2147483647 h 1974"/>
              <a:gd name="T88" fmla="*/ 2147483647 w 2604"/>
              <a:gd name="T89" fmla="*/ 2147483647 h 1974"/>
              <a:gd name="T90" fmla="*/ 2147483647 w 2604"/>
              <a:gd name="T91" fmla="*/ 2147483647 h 1974"/>
              <a:gd name="T92" fmla="*/ 2147483647 w 2604"/>
              <a:gd name="T93" fmla="*/ 2147483647 h 1974"/>
              <a:gd name="T94" fmla="*/ 2147483647 w 2604"/>
              <a:gd name="T95" fmla="*/ 2147483647 h 1974"/>
              <a:gd name="T96" fmla="*/ 2147483647 w 2604"/>
              <a:gd name="T97" fmla="*/ 2147483647 h 1974"/>
              <a:gd name="T98" fmla="*/ 2147483647 w 2604"/>
              <a:gd name="T99" fmla="*/ 2147483647 h 197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04"/>
              <a:gd name="T151" fmla="*/ 0 h 1974"/>
              <a:gd name="T152" fmla="*/ 2604 w 2604"/>
              <a:gd name="T153" fmla="*/ 1974 h 197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04" h="1974">
                <a:moveTo>
                  <a:pt x="0" y="990"/>
                </a:moveTo>
                <a:lnTo>
                  <a:pt x="24" y="978"/>
                </a:lnTo>
                <a:lnTo>
                  <a:pt x="48" y="948"/>
                </a:lnTo>
                <a:lnTo>
                  <a:pt x="78" y="900"/>
                </a:lnTo>
                <a:lnTo>
                  <a:pt x="102" y="834"/>
                </a:lnTo>
                <a:lnTo>
                  <a:pt x="126" y="756"/>
                </a:lnTo>
                <a:lnTo>
                  <a:pt x="156" y="666"/>
                </a:lnTo>
                <a:lnTo>
                  <a:pt x="180" y="564"/>
                </a:lnTo>
                <a:lnTo>
                  <a:pt x="204" y="468"/>
                </a:lnTo>
                <a:lnTo>
                  <a:pt x="234" y="366"/>
                </a:lnTo>
                <a:lnTo>
                  <a:pt x="258" y="270"/>
                </a:lnTo>
                <a:lnTo>
                  <a:pt x="282" y="186"/>
                </a:lnTo>
                <a:lnTo>
                  <a:pt x="312" y="108"/>
                </a:lnTo>
                <a:lnTo>
                  <a:pt x="336" y="54"/>
                </a:lnTo>
                <a:lnTo>
                  <a:pt x="360" y="18"/>
                </a:lnTo>
                <a:lnTo>
                  <a:pt x="390" y="0"/>
                </a:lnTo>
                <a:lnTo>
                  <a:pt x="414" y="6"/>
                </a:lnTo>
                <a:lnTo>
                  <a:pt x="438" y="36"/>
                </a:lnTo>
                <a:lnTo>
                  <a:pt x="468" y="90"/>
                </a:lnTo>
                <a:lnTo>
                  <a:pt x="492" y="168"/>
                </a:lnTo>
                <a:lnTo>
                  <a:pt x="516" y="270"/>
                </a:lnTo>
                <a:lnTo>
                  <a:pt x="546" y="390"/>
                </a:lnTo>
                <a:lnTo>
                  <a:pt x="570" y="522"/>
                </a:lnTo>
                <a:lnTo>
                  <a:pt x="594" y="672"/>
                </a:lnTo>
                <a:lnTo>
                  <a:pt x="624" y="828"/>
                </a:lnTo>
                <a:lnTo>
                  <a:pt x="648" y="984"/>
                </a:lnTo>
                <a:lnTo>
                  <a:pt x="672" y="1146"/>
                </a:lnTo>
                <a:lnTo>
                  <a:pt x="702" y="1302"/>
                </a:lnTo>
                <a:lnTo>
                  <a:pt x="726" y="1452"/>
                </a:lnTo>
                <a:lnTo>
                  <a:pt x="750" y="1584"/>
                </a:lnTo>
                <a:lnTo>
                  <a:pt x="780" y="1704"/>
                </a:lnTo>
                <a:lnTo>
                  <a:pt x="804" y="1806"/>
                </a:lnTo>
                <a:lnTo>
                  <a:pt x="828" y="1884"/>
                </a:lnTo>
                <a:lnTo>
                  <a:pt x="858" y="1938"/>
                </a:lnTo>
                <a:lnTo>
                  <a:pt x="882" y="1968"/>
                </a:lnTo>
                <a:lnTo>
                  <a:pt x="906" y="1974"/>
                </a:lnTo>
                <a:lnTo>
                  <a:pt x="936" y="1956"/>
                </a:lnTo>
                <a:lnTo>
                  <a:pt x="960" y="1920"/>
                </a:lnTo>
                <a:lnTo>
                  <a:pt x="984" y="1866"/>
                </a:lnTo>
                <a:lnTo>
                  <a:pt x="1014" y="1788"/>
                </a:lnTo>
                <a:lnTo>
                  <a:pt x="1038" y="1704"/>
                </a:lnTo>
                <a:lnTo>
                  <a:pt x="1062" y="1608"/>
                </a:lnTo>
                <a:lnTo>
                  <a:pt x="1092" y="1506"/>
                </a:lnTo>
                <a:lnTo>
                  <a:pt x="1116" y="1410"/>
                </a:lnTo>
                <a:lnTo>
                  <a:pt x="1140" y="1308"/>
                </a:lnTo>
                <a:lnTo>
                  <a:pt x="1170" y="1218"/>
                </a:lnTo>
                <a:lnTo>
                  <a:pt x="1194" y="1140"/>
                </a:lnTo>
                <a:lnTo>
                  <a:pt x="1218" y="1074"/>
                </a:lnTo>
                <a:lnTo>
                  <a:pt x="1248" y="1026"/>
                </a:lnTo>
                <a:lnTo>
                  <a:pt x="1272" y="996"/>
                </a:lnTo>
                <a:lnTo>
                  <a:pt x="1302" y="990"/>
                </a:lnTo>
                <a:lnTo>
                  <a:pt x="1326" y="996"/>
                </a:lnTo>
                <a:lnTo>
                  <a:pt x="1350" y="1026"/>
                </a:lnTo>
                <a:lnTo>
                  <a:pt x="1380" y="1074"/>
                </a:lnTo>
                <a:lnTo>
                  <a:pt x="1404" y="1140"/>
                </a:lnTo>
                <a:lnTo>
                  <a:pt x="1428" y="1218"/>
                </a:lnTo>
                <a:lnTo>
                  <a:pt x="1458" y="1308"/>
                </a:lnTo>
                <a:lnTo>
                  <a:pt x="1482" y="1410"/>
                </a:lnTo>
                <a:lnTo>
                  <a:pt x="1506" y="1506"/>
                </a:lnTo>
                <a:lnTo>
                  <a:pt x="1536" y="1608"/>
                </a:lnTo>
                <a:lnTo>
                  <a:pt x="1560" y="1704"/>
                </a:lnTo>
                <a:lnTo>
                  <a:pt x="1584" y="1788"/>
                </a:lnTo>
                <a:lnTo>
                  <a:pt x="1614" y="1866"/>
                </a:lnTo>
                <a:lnTo>
                  <a:pt x="1638" y="1920"/>
                </a:lnTo>
                <a:lnTo>
                  <a:pt x="1662" y="1956"/>
                </a:lnTo>
                <a:lnTo>
                  <a:pt x="1692" y="1974"/>
                </a:lnTo>
                <a:lnTo>
                  <a:pt x="1716" y="1968"/>
                </a:lnTo>
                <a:lnTo>
                  <a:pt x="1740" y="1938"/>
                </a:lnTo>
                <a:lnTo>
                  <a:pt x="1770" y="1884"/>
                </a:lnTo>
                <a:lnTo>
                  <a:pt x="1794" y="1806"/>
                </a:lnTo>
                <a:lnTo>
                  <a:pt x="1818" y="1704"/>
                </a:lnTo>
                <a:lnTo>
                  <a:pt x="1848" y="1584"/>
                </a:lnTo>
                <a:lnTo>
                  <a:pt x="1872" y="1452"/>
                </a:lnTo>
                <a:lnTo>
                  <a:pt x="1896" y="1302"/>
                </a:lnTo>
                <a:lnTo>
                  <a:pt x="1926" y="1146"/>
                </a:lnTo>
                <a:lnTo>
                  <a:pt x="1950" y="990"/>
                </a:lnTo>
                <a:lnTo>
                  <a:pt x="1974" y="828"/>
                </a:lnTo>
                <a:lnTo>
                  <a:pt x="2004" y="672"/>
                </a:lnTo>
                <a:lnTo>
                  <a:pt x="2028" y="522"/>
                </a:lnTo>
                <a:lnTo>
                  <a:pt x="2052" y="390"/>
                </a:lnTo>
                <a:lnTo>
                  <a:pt x="2082" y="270"/>
                </a:lnTo>
                <a:lnTo>
                  <a:pt x="2106" y="168"/>
                </a:lnTo>
                <a:lnTo>
                  <a:pt x="2130" y="90"/>
                </a:lnTo>
                <a:lnTo>
                  <a:pt x="2160" y="36"/>
                </a:lnTo>
                <a:lnTo>
                  <a:pt x="2184" y="6"/>
                </a:lnTo>
                <a:lnTo>
                  <a:pt x="2208" y="0"/>
                </a:lnTo>
                <a:lnTo>
                  <a:pt x="2238" y="18"/>
                </a:lnTo>
                <a:lnTo>
                  <a:pt x="2262" y="54"/>
                </a:lnTo>
                <a:lnTo>
                  <a:pt x="2286" y="108"/>
                </a:lnTo>
                <a:lnTo>
                  <a:pt x="2316" y="186"/>
                </a:lnTo>
                <a:lnTo>
                  <a:pt x="2340" y="270"/>
                </a:lnTo>
                <a:lnTo>
                  <a:pt x="2364" y="366"/>
                </a:lnTo>
                <a:lnTo>
                  <a:pt x="2394" y="468"/>
                </a:lnTo>
                <a:lnTo>
                  <a:pt x="2418" y="564"/>
                </a:lnTo>
                <a:lnTo>
                  <a:pt x="2442" y="666"/>
                </a:lnTo>
                <a:lnTo>
                  <a:pt x="2472" y="756"/>
                </a:lnTo>
                <a:lnTo>
                  <a:pt x="2496" y="834"/>
                </a:lnTo>
                <a:lnTo>
                  <a:pt x="2520" y="900"/>
                </a:lnTo>
                <a:lnTo>
                  <a:pt x="2550" y="948"/>
                </a:lnTo>
                <a:lnTo>
                  <a:pt x="2574" y="978"/>
                </a:lnTo>
                <a:lnTo>
                  <a:pt x="2604" y="99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34" name="TextBox 65"/>
          <p:cNvSpPr txBox="1">
            <a:spLocks noChangeArrowheads="1"/>
          </p:cNvSpPr>
          <p:nvPr/>
        </p:nvSpPr>
        <p:spPr bwMode="auto">
          <a:xfrm>
            <a:off x="1945217" y="990600"/>
            <a:ext cx="1274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b="1">
                <a:solidFill>
                  <a:schemeClr val="tx2"/>
                </a:solidFill>
              </a:rPr>
              <a:t>Rx Signal</a:t>
            </a:r>
          </a:p>
        </p:txBody>
      </p:sp>
      <p:sp>
        <p:nvSpPr>
          <p:cNvPr id="13335" name="TextBox 61"/>
          <p:cNvSpPr txBox="1">
            <a:spLocks noChangeArrowheads="1"/>
          </p:cNvSpPr>
          <p:nvPr/>
        </p:nvSpPr>
        <p:spPr bwMode="auto">
          <a:xfrm>
            <a:off x="1318685" y="3198814"/>
            <a:ext cx="20794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200" b="1"/>
              <a:t>Correlation at Rx over T</a:t>
            </a:r>
            <a:r>
              <a:rPr lang="en-US" sz="1200" b="1" baseline="-25000"/>
              <a:t>s</a:t>
            </a:r>
            <a:endParaRPr lang="en-US" sz="1200" b="1"/>
          </a:p>
        </p:txBody>
      </p:sp>
      <p:sp>
        <p:nvSpPr>
          <p:cNvPr id="13336" name="Rectangle 23"/>
          <p:cNvSpPr>
            <a:spLocks noChangeArrowheads="1"/>
          </p:cNvSpPr>
          <p:nvPr/>
        </p:nvSpPr>
        <p:spPr bwMode="auto">
          <a:xfrm>
            <a:off x="742951" y="5210175"/>
            <a:ext cx="3683000" cy="560388"/>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3337" name="Rectangle 14"/>
          <p:cNvSpPr>
            <a:spLocks noChangeArrowheads="1"/>
          </p:cNvSpPr>
          <p:nvPr/>
        </p:nvSpPr>
        <p:spPr bwMode="auto">
          <a:xfrm>
            <a:off x="704851" y="3502026"/>
            <a:ext cx="3754967" cy="657225"/>
          </a:xfrm>
          <a:prstGeom prst="rect">
            <a:avLst/>
          </a:prstGeom>
          <a:solidFill>
            <a:srgbClr val="FFFF99"/>
          </a:solidFill>
          <a:ln w="9525" algn="ctr">
            <a:solidFill>
              <a:schemeClr val="tx1"/>
            </a:solidFill>
            <a:round/>
            <a:headEnd/>
            <a:tailEnd/>
          </a:ln>
        </p:spPr>
        <p:txBody>
          <a:bodyPr wrap="none" anchor="ctr"/>
          <a:lstStyle/>
          <a:p>
            <a:pPr algn="ctr"/>
            <a:endParaRPr lang="en-US"/>
          </a:p>
        </p:txBody>
      </p:sp>
      <p:sp>
        <p:nvSpPr>
          <p:cNvPr id="13338" name="TextBox 37"/>
          <p:cNvSpPr txBox="1">
            <a:spLocks noChangeArrowheads="1"/>
          </p:cNvSpPr>
          <p:nvPr/>
        </p:nvSpPr>
        <p:spPr bwMode="auto">
          <a:xfrm>
            <a:off x="2362201" y="4518026"/>
            <a:ext cx="436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2400" b="1"/>
              <a:t>+</a:t>
            </a:r>
          </a:p>
        </p:txBody>
      </p:sp>
      <p:sp>
        <p:nvSpPr>
          <p:cNvPr id="13339" name="Rectangle 23"/>
          <p:cNvSpPr>
            <a:spLocks noChangeArrowheads="1"/>
          </p:cNvSpPr>
          <p:nvPr/>
        </p:nvSpPr>
        <p:spPr bwMode="auto">
          <a:xfrm>
            <a:off x="738718" y="1851026"/>
            <a:ext cx="3740149" cy="657225"/>
          </a:xfrm>
          <a:prstGeom prst="rect">
            <a:avLst/>
          </a:prstGeom>
          <a:solidFill>
            <a:srgbClr val="CCECFF"/>
          </a:solidFill>
          <a:ln w="9525" algn="ctr">
            <a:solidFill>
              <a:schemeClr val="tx1"/>
            </a:solidFill>
            <a:round/>
            <a:headEnd/>
            <a:tailEnd/>
          </a:ln>
        </p:spPr>
        <p:txBody>
          <a:bodyPr wrap="none" anchor="ctr"/>
          <a:lstStyle/>
          <a:p>
            <a:pPr algn="ctr"/>
            <a:endParaRPr lang="en-US"/>
          </a:p>
        </p:txBody>
      </p:sp>
      <p:cxnSp>
        <p:nvCxnSpPr>
          <p:cNvPr id="13340" name="Straight Arrow Connector 28"/>
          <p:cNvCxnSpPr>
            <a:cxnSpLocks noChangeShapeType="1"/>
          </p:cNvCxnSpPr>
          <p:nvPr/>
        </p:nvCxnSpPr>
        <p:spPr bwMode="auto">
          <a:xfrm rot="10800000">
            <a:off x="687918" y="1665289"/>
            <a:ext cx="3865033" cy="15875"/>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341" name="Rectangle 17"/>
          <p:cNvSpPr>
            <a:spLocks noChangeArrowheads="1"/>
          </p:cNvSpPr>
          <p:nvPr/>
        </p:nvSpPr>
        <p:spPr bwMode="auto">
          <a:xfrm>
            <a:off x="635000" y="1747839"/>
            <a:ext cx="677333" cy="915987"/>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3342" name="TextBox 33"/>
          <p:cNvSpPr txBox="1">
            <a:spLocks noChangeArrowheads="1"/>
          </p:cNvSpPr>
          <p:nvPr/>
        </p:nvSpPr>
        <p:spPr bwMode="auto">
          <a:xfrm>
            <a:off x="520700" y="2654301"/>
            <a:ext cx="97366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Guard Time</a:t>
            </a:r>
          </a:p>
        </p:txBody>
      </p:sp>
      <p:cxnSp>
        <p:nvCxnSpPr>
          <p:cNvPr id="13343" name="Straight Arrow Connector 28"/>
          <p:cNvCxnSpPr>
            <a:cxnSpLocks noChangeShapeType="1"/>
          </p:cNvCxnSpPr>
          <p:nvPr/>
        </p:nvCxnSpPr>
        <p:spPr bwMode="auto">
          <a:xfrm rot="10800000">
            <a:off x="1206501" y="2239964"/>
            <a:ext cx="3291417" cy="14287"/>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cxnSp>
        <p:nvCxnSpPr>
          <p:cNvPr id="13344" name="Straight Arrow Connector 28"/>
          <p:cNvCxnSpPr>
            <a:cxnSpLocks noChangeShapeType="1"/>
          </p:cNvCxnSpPr>
          <p:nvPr/>
        </p:nvCxnSpPr>
        <p:spPr bwMode="auto">
          <a:xfrm rot="10800000">
            <a:off x="734485" y="2232025"/>
            <a:ext cx="486833" cy="7938"/>
          </a:xfrm>
          <a:prstGeom prst="straightConnector1">
            <a:avLst/>
          </a:prstGeom>
          <a:noFill/>
          <a:ln w="9525" algn="ctr">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13345" name="TextBox 33"/>
          <p:cNvSpPr txBox="1">
            <a:spLocks noChangeArrowheads="1"/>
          </p:cNvSpPr>
          <p:nvPr/>
        </p:nvSpPr>
        <p:spPr bwMode="auto">
          <a:xfrm>
            <a:off x="2772834" y="1860551"/>
            <a:ext cx="326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endParaRPr lang="en-US" sz="1400"/>
          </a:p>
        </p:txBody>
      </p:sp>
      <p:sp>
        <p:nvSpPr>
          <p:cNvPr id="13346" name="TextBox 33"/>
          <p:cNvSpPr txBox="1">
            <a:spLocks noChangeArrowheads="1"/>
          </p:cNvSpPr>
          <p:nvPr/>
        </p:nvSpPr>
        <p:spPr bwMode="auto">
          <a:xfrm>
            <a:off x="677334" y="1857376"/>
            <a:ext cx="4935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400"/>
              <a:t>T</a:t>
            </a:r>
            <a:r>
              <a:rPr lang="en-US" sz="1400" baseline="-25000"/>
              <a:t>s</a:t>
            </a:r>
            <a:r>
              <a:rPr lang="en-US" sz="1400"/>
              <a:t>/8</a:t>
            </a:r>
          </a:p>
        </p:txBody>
      </p:sp>
      <p:grpSp>
        <p:nvGrpSpPr>
          <p:cNvPr id="13347" name="Group 87"/>
          <p:cNvGrpSpPr>
            <a:grpSpLocks/>
          </p:cNvGrpSpPr>
          <p:nvPr/>
        </p:nvGrpSpPr>
        <p:grpSpPr bwMode="auto">
          <a:xfrm>
            <a:off x="757767" y="1858964"/>
            <a:ext cx="3740151" cy="1309687"/>
            <a:chOff x="867058" y="1473958"/>
            <a:chExt cx="3224070" cy="1310190"/>
          </a:xfrm>
        </p:grpSpPr>
        <p:sp>
          <p:nvSpPr>
            <p:cNvPr id="13370"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1"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72"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48" name="Group 93"/>
          <p:cNvGrpSpPr>
            <a:grpSpLocks/>
          </p:cNvGrpSpPr>
          <p:nvPr/>
        </p:nvGrpSpPr>
        <p:grpSpPr bwMode="auto">
          <a:xfrm>
            <a:off x="1181101" y="1860550"/>
            <a:ext cx="3738033" cy="1309688"/>
            <a:chOff x="867058" y="1473958"/>
            <a:chExt cx="3224070" cy="1310190"/>
          </a:xfrm>
        </p:grpSpPr>
        <p:sp>
          <p:nvSpPr>
            <p:cNvPr id="13367" name="Freeform 1114"/>
            <p:cNvSpPr>
              <a:spLocks/>
            </p:cNvSpPr>
            <p:nvPr/>
          </p:nvSpPr>
          <p:spPr bwMode="auto">
            <a:xfrm>
              <a:off x="867058" y="2131229"/>
              <a:ext cx="347208" cy="726"/>
            </a:xfrm>
            <a:custGeom>
              <a:avLst/>
              <a:gdLst>
                <a:gd name="T0" fmla="*/ 0 w 126"/>
                <a:gd name="T1" fmla="*/ 0 h 726"/>
                <a:gd name="T2" fmla="*/ 2147483647 w 126"/>
                <a:gd name="T3" fmla="*/ 0 h 726"/>
                <a:gd name="T4" fmla="*/ 2147483647 w 126"/>
                <a:gd name="T5" fmla="*/ 0 h 726"/>
                <a:gd name="T6" fmla="*/ 2147483647 w 126"/>
                <a:gd name="T7" fmla="*/ 0 h 726"/>
                <a:gd name="T8" fmla="*/ 2147483647 w 126"/>
                <a:gd name="T9" fmla="*/ 0 h 726"/>
                <a:gd name="T10" fmla="*/ 2147483647 w 126"/>
                <a:gd name="T11" fmla="*/ 0 h 726"/>
                <a:gd name="T12" fmla="*/ 2147483647 w 126"/>
                <a:gd name="T13" fmla="*/ 0 h 726"/>
                <a:gd name="T14" fmla="*/ 2147483647 w 126"/>
                <a:gd name="T15" fmla="*/ 0 h 726"/>
                <a:gd name="T16" fmla="*/ 2147483647 w 126"/>
                <a:gd name="T17" fmla="*/ 0 h 726"/>
                <a:gd name="T18" fmla="*/ 2147483647 w 126"/>
                <a:gd name="T19" fmla="*/ 0 h 726"/>
                <a:gd name="T20" fmla="*/ 2147483647 w 126"/>
                <a:gd name="T21" fmla="*/ 0 h 726"/>
                <a:gd name="T22" fmla="*/ 2147483647 w 126"/>
                <a:gd name="T23" fmla="*/ 0 h 726"/>
                <a:gd name="T24" fmla="*/ 2147483647 w 126"/>
                <a:gd name="T25" fmla="*/ 0 h 726"/>
                <a:gd name="T26" fmla="*/ 2147483647 w 126"/>
                <a:gd name="T27" fmla="*/ 0 h 726"/>
                <a:gd name="T28" fmla="*/ 2147483647 w 126"/>
                <a:gd name="T29" fmla="*/ 0 h 726"/>
                <a:gd name="T30" fmla="*/ 2147483647 w 126"/>
                <a:gd name="T31" fmla="*/ 0 h 726"/>
                <a:gd name="T32" fmla="*/ 2147483647 w 126"/>
                <a:gd name="T33" fmla="*/ 0 h 726"/>
                <a:gd name="T34" fmla="*/ 2147483647 w 126"/>
                <a:gd name="T35" fmla="*/ 0 h 726"/>
                <a:gd name="T36" fmla="*/ 2147483647 w 126"/>
                <a:gd name="T37" fmla="*/ 0 h 726"/>
                <a:gd name="T38" fmla="*/ 2147483647 w 126"/>
                <a:gd name="T39" fmla="*/ 0 h 726"/>
                <a:gd name="T40" fmla="*/ 2147483647 w 126"/>
                <a:gd name="T41" fmla="*/ 0 h 726"/>
                <a:gd name="T42" fmla="*/ 2147483647 w 126"/>
                <a:gd name="T43" fmla="*/ 0 h 7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
                <a:gd name="T67" fmla="*/ 0 h 726"/>
                <a:gd name="T68" fmla="*/ 126 w 126"/>
                <a:gd name="T69" fmla="*/ 726 h 7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 h="726">
                  <a:moveTo>
                    <a:pt x="0" y="0"/>
                  </a:moveTo>
                  <a:lnTo>
                    <a:pt x="6" y="0"/>
                  </a:lnTo>
                  <a:lnTo>
                    <a:pt x="12" y="0"/>
                  </a:lnTo>
                  <a:lnTo>
                    <a:pt x="18" y="0"/>
                  </a:lnTo>
                  <a:lnTo>
                    <a:pt x="24" y="0"/>
                  </a:lnTo>
                  <a:lnTo>
                    <a:pt x="30" y="0"/>
                  </a:lnTo>
                  <a:lnTo>
                    <a:pt x="36" y="0"/>
                  </a:lnTo>
                  <a:lnTo>
                    <a:pt x="42" y="0"/>
                  </a:lnTo>
                  <a:lnTo>
                    <a:pt x="48" y="0"/>
                  </a:lnTo>
                  <a:lnTo>
                    <a:pt x="54" y="0"/>
                  </a:lnTo>
                  <a:lnTo>
                    <a:pt x="60" y="0"/>
                  </a:lnTo>
                  <a:lnTo>
                    <a:pt x="66" y="0"/>
                  </a:lnTo>
                  <a:lnTo>
                    <a:pt x="72" y="0"/>
                  </a:lnTo>
                  <a:lnTo>
                    <a:pt x="78" y="0"/>
                  </a:lnTo>
                  <a:lnTo>
                    <a:pt x="84" y="0"/>
                  </a:lnTo>
                  <a:lnTo>
                    <a:pt x="90" y="0"/>
                  </a:lnTo>
                  <a:lnTo>
                    <a:pt x="96" y="0"/>
                  </a:lnTo>
                  <a:lnTo>
                    <a:pt x="102" y="0"/>
                  </a:lnTo>
                  <a:lnTo>
                    <a:pt x="108" y="0"/>
                  </a:lnTo>
                  <a:lnTo>
                    <a:pt x="114" y="0"/>
                  </a:lnTo>
                  <a:lnTo>
                    <a:pt x="120" y="0"/>
                  </a:lnTo>
                  <a:lnTo>
                    <a:pt x="126"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8" name="Freeform 1115"/>
            <p:cNvSpPr>
              <a:spLocks/>
            </p:cNvSpPr>
            <p:nvPr/>
          </p:nvSpPr>
          <p:spPr bwMode="auto">
            <a:xfrm>
              <a:off x="1214266" y="1473958"/>
              <a:ext cx="1851774" cy="792208"/>
            </a:xfrm>
            <a:custGeom>
              <a:avLst/>
              <a:gdLst>
                <a:gd name="T0" fmla="*/ 2147483647 w 672"/>
                <a:gd name="T1" fmla="*/ 2147483647 h 1092"/>
                <a:gd name="T2" fmla="*/ 2147483647 w 672"/>
                <a:gd name="T3" fmla="*/ 2147483647 h 1092"/>
                <a:gd name="T4" fmla="*/ 2147483647 w 672"/>
                <a:gd name="T5" fmla="*/ 2147483647 h 1092"/>
                <a:gd name="T6" fmla="*/ 2147483647 w 672"/>
                <a:gd name="T7" fmla="*/ 2147483647 h 1092"/>
                <a:gd name="T8" fmla="*/ 2147483647 w 672"/>
                <a:gd name="T9" fmla="*/ 2147483647 h 1092"/>
                <a:gd name="T10" fmla="*/ 2147483647 w 672"/>
                <a:gd name="T11" fmla="*/ 2147483647 h 1092"/>
                <a:gd name="T12" fmla="*/ 2147483647 w 672"/>
                <a:gd name="T13" fmla="*/ 2147483647 h 1092"/>
                <a:gd name="T14" fmla="*/ 2147483647 w 672"/>
                <a:gd name="T15" fmla="*/ 2147483647 h 1092"/>
                <a:gd name="T16" fmla="*/ 2147483647 w 672"/>
                <a:gd name="T17" fmla="*/ 2147483647 h 1092"/>
                <a:gd name="T18" fmla="*/ 2147483647 w 672"/>
                <a:gd name="T19" fmla="*/ 0 h 1092"/>
                <a:gd name="T20" fmla="*/ 2147483647 w 672"/>
                <a:gd name="T21" fmla="*/ 2147483647 h 1092"/>
                <a:gd name="T22" fmla="*/ 2147483647 w 672"/>
                <a:gd name="T23" fmla="*/ 2147483647 h 1092"/>
                <a:gd name="T24" fmla="*/ 2147483647 w 672"/>
                <a:gd name="T25" fmla="*/ 2147483647 h 1092"/>
                <a:gd name="T26" fmla="*/ 2147483647 w 672"/>
                <a:gd name="T27" fmla="*/ 2147483647 h 1092"/>
                <a:gd name="T28" fmla="*/ 2147483647 w 672"/>
                <a:gd name="T29" fmla="*/ 2147483647 h 1092"/>
                <a:gd name="T30" fmla="*/ 2147483647 w 672"/>
                <a:gd name="T31" fmla="*/ 2147483647 h 1092"/>
                <a:gd name="T32" fmla="*/ 2147483647 w 672"/>
                <a:gd name="T33" fmla="*/ 2147483647 h 1092"/>
                <a:gd name="T34" fmla="*/ 2147483647 w 672"/>
                <a:gd name="T35" fmla="*/ 2147483647 h 1092"/>
                <a:gd name="T36" fmla="*/ 2147483647 w 672"/>
                <a:gd name="T37" fmla="*/ 2147483647 h 1092"/>
                <a:gd name="T38" fmla="*/ 2147483647 w 672"/>
                <a:gd name="T39" fmla="*/ 2147483647 h 1092"/>
                <a:gd name="T40" fmla="*/ 2147483647 w 672"/>
                <a:gd name="T41" fmla="*/ 2147483647 h 1092"/>
                <a:gd name="T42" fmla="*/ 2147483647 w 672"/>
                <a:gd name="T43" fmla="*/ 2147483647 h 1092"/>
                <a:gd name="T44" fmla="*/ 2147483647 w 672"/>
                <a:gd name="T45" fmla="*/ 2147483647 h 1092"/>
                <a:gd name="T46" fmla="*/ 2147483647 w 672"/>
                <a:gd name="T47" fmla="*/ 2147483647 h 1092"/>
                <a:gd name="T48" fmla="*/ 2147483647 w 672"/>
                <a:gd name="T49" fmla="*/ 2147483647 h 1092"/>
                <a:gd name="T50" fmla="*/ 2147483647 w 672"/>
                <a:gd name="T51" fmla="*/ 2147483647 h 1092"/>
                <a:gd name="T52" fmla="*/ 2147483647 w 672"/>
                <a:gd name="T53" fmla="*/ 2147483647 h 1092"/>
                <a:gd name="T54" fmla="*/ 2147483647 w 672"/>
                <a:gd name="T55" fmla="*/ 2147483647 h 1092"/>
                <a:gd name="T56" fmla="*/ 2147483647 w 672"/>
                <a:gd name="T57" fmla="*/ 2147483647 h 1092"/>
                <a:gd name="T58" fmla="*/ 2147483647 w 672"/>
                <a:gd name="T59" fmla="*/ 2147483647 h 1092"/>
                <a:gd name="T60" fmla="*/ 2147483647 w 672"/>
                <a:gd name="T61" fmla="*/ 2147483647 h 1092"/>
                <a:gd name="T62" fmla="*/ 2147483647 w 672"/>
                <a:gd name="T63" fmla="*/ 2147483647 h 1092"/>
                <a:gd name="T64" fmla="*/ 2147483647 w 672"/>
                <a:gd name="T65" fmla="*/ 2147483647 h 1092"/>
                <a:gd name="T66" fmla="*/ 2147483647 w 672"/>
                <a:gd name="T67" fmla="*/ 2147483647 h 1092"/>
                <a:gd name="T68" fmla="*/ 2147483647 w 672"/>
                <a:gd name="T69" fmla="*/ 2147483647 h 1092"/>
                <a:gd name="T70" fmla="*/ 2147483647 w 672"/>
                <a:gd name="T71" fmla="*/ 2147483647 h 1092"/>
                <a:gd name="T72" fmla="*/ 2147483647 w 672"/>
                <a:gd name="T73" fmla="*/ 2147483647 h 1092"/>
                <a:gd name="T74" fmla="*/ 2147483647 w 672"/>
                <a:gd name="T75" fmla="*/ 2147483647 h 1092"/>
                <a:gd name="T76" fmla="*/ 2147483647 w 672"/>
                <a:gd name="T77" fmla="*/ 2147483647 h 1092"/>
                <a:gd name="T78" fmla="*/ 2147483647 w 672"/>
                <a:gd name="T79" fmla="*/ 2147483647 h 1092"/>
                <a:gd name="T80" fmla="*/ 2147483647 w 672"/>
                <a:gd name="T81" fmla="*/ 2147483647 h 1092"/>
                <a:gd name="T82" fmla="*/ 2147483647 w 672"/>
                <a:gd name="T83" fmla="*/ 2147483647 h 10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2"/>
                <a:gd name="T127" fmla="*/ 0 h 1092"/>
                <a:gd name="T128" fmla="*/ 672 w 672"/>
                <a:gd name="T129" fmla="*/ 1092 h 10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2" h="1092">
                  <a:moveTo>
                    <a:pt x="0" y="906"/>
                  </a:moveTo>
                  <a:lnTo>
                    <a:pt x="6" y="852"/>
                  </a:lnTo>
                  <a:lnTo>
                    <a:pt x="12" y="804"/>
                  </a:lnTo>
                  <a:lnTo>
                    <a:pt x="18" y="756"/>
                  </a:lnTo>
                  <a:lnTo>
                    <a:pt x="24" y="714"/>
                  </a:lnTo>
                  <a:lnTo>
                    <a:pt x="30" y="666"/>
                  </a:lnTo>
                  <a:lnTo>
                    <a:pt x="30" y="618"/>
                  </a:lnTo>
                  <a:lnTo>
                    <a:pt x="36" y="570"/>
                  </a:lnTo>
                  <a:lnTo>
                    <a:pt x="42" y="528"/>
                  </a:lnTo>
                  <a:lnTo>
                    <a:pt x="48" y="486"/>
                  </a:lnTo>
                  <a:lnTo>
                    <a:pt x="54" y="444"/>
                  </a:lnTo>
                  <a:lnTo>
                    <a:pt x="60" y="402"/>
                  </a:lnTo>
                  <a:lnTo>
                    <a:pt x="66" y="360"/>
                  </a:lnTo>
                  <a:lnTo>
                    <a:pt x="66" y="324"/>
                  </a:lnTo>
                  <a:lnTo>
                    <a:pt x="72" y="288"/>
                  </a:lnTo>
                  <a:lnTo>
                    <a:pt x="78" y="258"/>
                  </a:lnTo>
                  <a:lnTo>
                    <a:pt x="84" y="222"/>
                  </a:lnTo>
                  <a:lnTo>
                    <a:pt x="90" y="192"/>
                  </a:lnTo>
                  <a:lnTo>
                    <a:pt x="96" y="162"/>
                  </a:lnTo>
                  <a:lnTo>
                    <a:pt x="102" y="138"/>
                  </a:lnTo>
                  <a:lnTo>
                    <a:pt x="108" y="114"/>
                  </a:lnTo>
                  <a:lnTo>
                    <a:pt x="108" y="90"/>
                  </a:lnTo>
                  <a:lnTo>
                    <a:pt x="114" y="72"/>
                  </a:lnTo>
                  <a:lnTo>
                    <a:pt x="120" y="54"/>
                  </a:lnTo>
                  <a:lnTo>
                    <a:pt x="126" y="42"/>
                  </a:lnTo>
                  <a:lnTo>
                    <a:pt x="132" y="30"/>
                  </a:lnTo>
                  <a:lnTo>
                    <a:pt x="138" y="18"/>
                  </a:lnTo>
                  <a:lnTo>
                    <a:pt x="144" y="12"/>
                  </a:lnTo>
                  <a:lnTo>
                    <a:pt x="156" y="0"/>
                  </a:lnTo>
                  <a:lnTo>
                    <a:pt x="150" y="0"/>
                  </a:lnTo>
                  <a:lnTo>
                    <a:pt x="156" y="0"/>
                  </a:lnTo>
                  <a:lnTo>
                    <a:pt x="162" y="0"/>
                  </a:lnTo>
                  <a:lnTo>
                    <a:pt x="168" y="6"/>
                  </a:lnTo>
                  <a:lnTo>
                    <a:pt x="174" y="12"/>
                  </a:lnTo>
                  <a:lnTo>
                    <a:pt x="180" y="18"/>
                  </a:lnTo>
                  <a:lnTo>
                    <a:pt x="186" y="30"/>
                  </a:lnTo>
                  <a:lnTo>
                    <a:pt x="186" y="42"/>
                  </a:lnTo>
                  <a:lnTo>
                    <a:pt x="192" y="60"/>
                  </a:lnTo>
                  <a:lnTo>
                    <a:pt x="198" y="72"/>
                  </a:lnTo>
                  <a:lnTo>
                    <a:pt x="204" y="96"/>
                  </a:lnTo>
                  <a:lnTo>
                    <a:pt x="210" y="114"/>
                  </a:lnTo>
                  <a:lnTo>
                    <a:pt x="216" y="138"/>
                  </a:lnTo>
                  <a:lnTo>
                    <a:pt x="222" y="156"/>
                  </a:lnTo>
                  <a:lnTo>
                    <a:pt x="228" y="186"/>
                  </a:lnTo>
                  <a:lnTo>
                    <a:pt x="228" y="210"/>
                  </a:lnTo>
                  <a:lnTo>
                    <a:pt x="234" y="240"/>
                  </a:lnTo>
                  <a:lnTo>
                    <a:pt x="240" y="264"/>
                  </a:lnTo>
                  <a:lnTo>
                    <a:pt x="246" y="294"/>
                  </a:lnTo>
                  <a:lnTo>
                    <a:pt x="252" y="324"/>
                  </a:lnTo>
                  <a:lnTo>
                    <a:pt x="258" y="360"/>
                  </a:lnTo>
                  <a:lnTo>
                    <a:pt x="264" y="390"/>
                  </a:lnTo>
                  <a:lnTo>
                    <a:pt x="264" y="420"/>
                  </a:lnTo>
                  <a:lnTo>
                    <a:pt x="270" y="456"/>
                  </a:lnTo>
                  <a:lnTo>
                    <a:pt x="276" y="486"/>
                  </a:lnTo>
                  <a:lnTo>
                    <a:pt x="282" y="522"/>
                  </a:lnTo>
                  <a:lnTo>
                    <a:pt x="288" y="552"/>
                  </a:lnTo>
                  <a:lnTo>
                    <a:pt x="294" y="588"/>
                  </a:lnTo>
                  <a:lnTo>
                    <a:pt x="300" y="618"/>
                  </a:lnTo>
                  <a:lnTo>
                    <a:pt x="306" y="654"/>
                  </a:lnTo>
                  <a:lnTo>
                    <a:pt x="306" y="684"/>
                  </a:lnTo>
                  <a:lnTo>
                    <a:pt x="312" y="714"/>
                  </a:lnTo>
                  <a:lnTo>
                    <a:pt x="318" y="750"/>
                  </a:lnTo>
                  <a:lnTo>
                    <a:pt x="324" y="780"/>
                  </a:lnTo>
                  <a:lnTo>
                    <a:pt x="330" y="804"/>
                  </a:lnTo>
                  <a:lnTo>
                    <a:pt x="336" y="834"/>
                  </a:lnTo>
                  <a:lnTo>
                    <a:pt x="342" y="858"/>
                  </a:lnTo>
                  <a:lnTo>
                    <a:pt x="342" y="888"/>
                  </a:lnTo>
                  <a:lnTo>
                    <a:pt x="348" y="912"/>
                  </a:lnTo>
                  <a:lnTo>
                    <a:pt x="354" y="936"/>
                  </a:lnTo>
                  <a:lnTo>
                    <a:pt x="360" y="954"/>
                  </a:lnTo>
                  <a:lnTo>
                    <a:pt x="366" y="978"/>
                  </a:lnTo>
                  <a:lnTo>
                    <a:pt x="372" y="996"/>
                  </a:lnTo>
                  <a:lnTo>
                    <a:pt x="378" y="1014"/>
                  </a:lnTo>
                  <a:lnTo>
                    <a:pt x="384" y="1026"/>
                  </a:lnTo>
                  <a:lnTo>
                    <a:pt x="384" y="1044"/>
                  </a:lnTo>
                  <a:lnTo>
                    <a:pt x="390" y="1056"/>
                  </a:lnTo>
                  <a:lnTo>
                    <a:pt x="396" y="1062"/>
                  </a:lnTo>
                  <a:lnTo>
                    <a:pt x="402" y="1074"/>
                  </a:lnTo>
                  <a:lnTo>
                    <a:pt x="408" y="1080"/>
                  </a:lnTo>
                  <a:lnTo>
                    <a:pt x="414" y="1086"/>
                  </a:lnTo>
                  <a:lnTo>
                    <a:pt x="420" y="1092"/>
                  </a:lnTo>
                  <a:lnTo>
                    <a:pt x="426" y="1092"/>
                  </a:lnTo>
                  <a:lnTo>
                    <a:pt x="432" y="1092"/>
                  </a:lnTo>
                  <a:lnTo>
                    <a:pt x="438" y="1092"/>
                  </a:lnTo>
                  <a:lnTo>
                    <a:pt x="444" y="1086"/>
                  </a:lnTo>
                  <a:lnTo>
                    <a:pt x="450" y="1080"/>
                  </a:lnTo>
                  <a:lnTo>
                    <a:pt x="456" y="1074"/>
                  </a:lnTo>
                  <a:lnTo>
                    <a:pt x="462" y="1068"/>
                  </a:lnTo>
                  <a:lnTo>
                    <a:pt x="462" y="1056"/>
                  </a:lnTo>
                  <a:lnTo>
                    <a:pt x="468" y="1044"/>
                  </a:lnTo>
                  <a:lnTo>
                    <a:pt x="474" y="1032"/>
                  </a:lnTo>
                  <a:lnTo>
                    <a:pt x="480" y="1020"/>
                  </a:lnTo>
                  <a:lnTo>
                    <a:pt x="486" y="1008"/>
                  </a:lnTo>
                  <a:lnTo>
                    <a:pt x="492" y="996"/>
                  </a:lnTo>
                  <a:lnTo>
                    <a:pt x="498" y="984"/>
                  </a:lnTo>
                  <a:lnTo>
                    <a:pt x="504" y="966"/>
                  </a:lnTo>
                  <a:lnTo>
                    <a:pt x="504" y="948"/>
                  </a:lnTo>
                  <a:lnTo>
                    <a:pt x="510" y="936"/>
                  </a:lnTo>
                  <a:lnTo>
                    <a:pt x="516" y="918"/>
                  </a:lnTo>
                  <a:lnTo>
                    <a:pt x="522" y="906"/>
                  </a:lnTo>
                  <a:lnTo>
                    <a:pt x="528" y="888"/>
                  </a:lnTo>
                  <a:lnTo>
                    <a:pt x="534" y="870"/>
                  </a:lnTo>
                  <a:lnTo>
                    <a:pt x="540" y="858"/>
                  </a:lnTo>
                  <a:lnTo>
                    <a:pt x="540" y="840"/>
                  </a:lnTo>
                  <a:lnTo>
                    <a:pt x="546" y="822"/>
                  </a:lnTo>
                  <a:lnTo>
                    <a:pt x="552" y="810"/>
                  </a:lnTo>
                  <a:lnTo>
                    <a:pt x="558" y="798"/>
                  </a:lnTo>
                  <a:lnTo>
                    <a:pt x="564" y="786"/>
                  </a:lnTo>
                  <a:lnTo>
                    <a:pt x="570" y="774"/>
                  </a:lnTo>
                  <a:lnTo>
                    <a:pt x="576" y="762"/>
                  </a:lnTo>
                  <a:lnTo>
                    <a:pt x="582" y="750"/>
                  </a:lnTo>
                  <a:lnTo>
                    <a:pt x="582" y="738"/>
                  </a:lnTo>
                  <a:lnTo>
                    <a:pt x="588" y="732"/>
                  </a:lnTo>
                  <a:lnTo>
                    <a:pt x="594" y="726"/>
                  </a:lnTo>
                  <a:lnTo>
                    <a:pt x="600" y="720"/>
                  </a:lnTo>
                  <a:lnTo>
                    <a:pt x="606" y="714"/>
                  </a:lnTo>
                  <a:lnTo>
                    <a:pt x="612" y="714"/>
                  </a:lnTo>
                  <a:lnTo>
                    <a:pt x="618" y="714"/>
                  </a:lnTo>
                  <a:lnTo>
                    <a:pt x="624" y="714"/>
                  </a:lnTo>
                  <a:lnTo>
                    <a:pt x="630" y="720"/>
                  </a:lnTo>
                  <a:lnTo>
                    <a:pt x="636" y="726"/>
                  </a:lnTo>
                  <a:lnTo>
                    <a:pt x="642" y="732"/>
                  </a:lnTo>
                  <a:lnTo>
                    <a:pt x="648" y="744"/>
                  </a:lnTo>
                  <a:lnTo>
                    <a:pt x="654" y="750"/>
                  </a:lnTo>
                  <a:lnTo>
                    <a:pt x="660" y="762"/>
                  </a:lnTo>
                  <a:lnTo>
                    <a:pt x="660" y="780"/>
                  </a:lnTo>
                  <a:lnTo>
                    <a:pt x="666" y="792"/>
                  </a:lnTo>
                  <a:lnTo>
                    <a:pt x="672" y="81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9" name="Freeform 1116"/>
            <p:cNvSpPr>
              <a:spLocks/>
            </p:cNvSpPr>
            <p:nvPr/>
          </p:nvSpPr>
          <p:spPr bwMode="auto">
            <a:xfrm>
              <a:off x="3066039" y="2061585"/>
              <a:ext cx="1025089" cy="722563"/>
            </a:xfrm>
            <a:custGeom>
              <a:avLst/>
              <a:gdLst>
                <a:gd name="T0" fmla="*/ 2147483647 w 372"/>
                <a:gd name="T1" fmla="*/ 2147483647 h 996"/>
                <a:gd name="T2" fmla="*/ 2147483647 w 372"/>
                <a:gd name="T3" fmla="*/ 2147483647 h 996"/>
                <a:gd name="T4" fmla="*/ 2147483647 w 372"/>
                <a:gd name="T5" fmla="*/ 2147483647 h 996"/>
                <a:gd name="T6" fmla="*/ 2147483647 w 372"/>
                <a:gd name="T7" fmla="*/ 2147483647 h 996"/>
                <a:gd name="T8" fmla="*/ 2147483647 w 372"/>
                <a:gd name="T9" fmla="*/ 2147483647 h 996"/>
                <a:gd name="T10" fmla="*/ 2147483647 w 372"/>
                <a:gd name="T11" fmla="*/ 2147483647 h 996"/>
                <a:gd name="T12" fmla="*/ 2147483647 w 372"/>
                <a:gd name="T13" fmla="*/ 2147483647 h 996"/>
                <a:gd name="T14" fmla="*/ 2147483647 w 372"/>
                <a:gd name="T15" fmla="*/ 2147483647 h 996"/>
                <a:gd name="T16" fmla="*/ 2147483647 w 372"/>
                <a:gd name="T17" fmla="*/ 2147483647 h 996"/>
                <a:gd name="T18" fmla="*/ 2147483647 w 372"/>
                <a:gd name="T19" fmla="*/ 2147483647 h 996"/>
                <a:gd name="T20" fmla="*/ 2147483647 w 372"/>
                <a:gd name="T21" fmla="*/ 2147483647 h 996"/>
                <a:gd name="T22" fmla="*/ 2147483647 w 372"/>
                <a:gd name="T23" fmla="*/ 2147483647 h 996"/>
                <a:gd name="T24" fmla="*/ 2147483647 w 372"/>
                <a:gd name="T25" fmla="*/ 2147483647 h 996"/>
                <a:gd name="T26" fmla="*/ 2147483647 w 372"/>
                <a:gd name="T27" fmla="*/ 2147483647 h 996"/>
                <a:gd name="T28" fmla="*/ 2147483647 w 372"/>
                <a:gd name="T29" fmla="*/ 2147483647 h 996"/>
                <a:gd name="T30" fmla="*/ 2147483647 w 372"/>
                <a:gd name="T31" fmla="*/ 2147483647 h 996"/>
                <a:gd name="T32" fmla="*/ 2147483647 w 372"/>
                <a:gd name="T33" fmla="*/ 2147483647 h 996"/>
                <a:gd name="T34" fmla="*/ 2147483647 w 372"/>
                <a:gd name="T35" fmla="*/ 2147483647 h 996"/>
                <a:gd name="T36" fmla="*/ 2147483647 w 372"/>
                <a:gd name="T37" fmla="*/ 2147483647 h 996"/>
                <a:gd name="T38" fmla="*/ 2147483647 w 372"/>
                <a:gd name="T39" fmla="*/ 2147483647 h 996"/>
                <a:gd name="T40" fmla="*/ 2147483647 w 372"/>
                <a:gd name="T41" fmla="*/ 2147483647 h 996"/>
                <a:gd name="T42" fmla="*/ 2147483647 w 372"/>
                <a:gd name="T43" fmla="*/ 2147483647 h 996"/>
                <a:gd name="T44" fmla="*/ 2147483647 w 372"/>
                <a:gd name="T45" fmla="*/ 2147483647 h 996"/>
                <a:gd name="T46" fmla="*/ 2147483647 w 372"/>
                <a:gd name="T47" fmla="*/ 2147483647 h 996"/>
                <a:gd name="T48" fmla="*/ 2147483647 w 372"/>
                <a:gd name="T49" fmla="*/ 2147483647 h 996"/>
                <a:gd name="T50" fmla="*/ 2147483647 w 372"/>
                <a:gd name="T51" fmla="*/ 2147483647 h 996"/>
                <a:gd name="T52" fmla="*/ 2147483647 w 372"/>
                <a:gd name="T53" fmla="*/ 2147483647 h 996"/>
                <a:gd name="T54" fmla="*/ 2147483647 w 372"/>
                <a:gd name="T55" fmla="*/ 2147483647 h 996"/>
                <a:gd name="T56" fmla="*/ 2147483647 w 372"/>
                <a:gd name="T57" fmla="*/ 2147483647 h 996"/>
                <a:gd name="T58" fmla="*/ 2147483647 w 372"/>
                <a:gd name="T59" fmla="*/ 2147483647 h 996"/>
                <a:gd name="T60" fmla="*/ 2147483647 w 372"/>
                <a:gd name="T61" fmla="*/ 2147483647 h 996"/>
                <a:gd name="T62" fmla="*/ 2147483647 w 372"/>
                <a:gd name="T63" fmla="*/ 2147483647 h 996"/>
                <a:gd name="T64" fmla="*/ 2147483647 w 372"/>
                <a:gd name="T65" fmla="*/ 2147483647 h 996"/>
                <a:gd name="T66" fmla="*/ 2147483647 w 372"/>
                <a:gd name="T67" fmla="*/ 2147483647 h 996"/>
                <a:gd name="T68" fmla="*/ 2147483647 w 372"/>
                <a:gd name="T69" fmla="*/ 2147483647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72"/>
                <a:gd name="T106" fmla="*/ 0 h 996"/>
                <a:gd name="T107" fmla="*/ 372 w 372"/>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72" h="996">
                  <a:moveTo>
                    <a:pt x="0" y="0"/>
                  </a:moveTo>
                  <a:lnTo>
                    <a:pt x="6" y="18"/>
                  </a:lnTo>
                  <a:lnTo>
                    <a:pt x="12" y="42"/>
                  </a:lnTo>
                  <a:lnTo>
                    <a:pt x="18" y="60"/>
                  </a:lnTo>
                  <a:lnTo>
                    <a:pt x="24" y="84"/>
                  </a:lnTo>
                  <a:lnTo>
                    <a:pt x="30" y="108"/>
                  </a:lnTo>
                  <a:lnTo>
                    <a:pt x="30" y="138"/>
                  </a:lnTo>
                  <a:lnTo>
                    <a:pt x="36" y="162"/>
                  </a:lnTo>
                  <a:lnTo>
                    <a:pt x="42" y="192"/>
                  </a:lnTo>
                  <a:lnTo>
                    <a:pt x="48" y="216"/>
                  </a:lnTo>
                  <a:lnTo>
                    <a:pt x="54" y="246"/>
                  </a:lnTo>
                  <a:lnTo>
                    <a:pt x="60" y="282"/>
                  </a:lnTo>
                  <a:lnTo>
                    <a:pt x="66" y="312"/>
                  </a:lnTo>
                  <a:lnTo>
                    <a:pt x="66" y="342"/>
                  </a:lnTo>
                  <a:lnTo>
                    <a:pt x="72" y="378"/>
                  </a:lnTo>
                  <a:lnTo>
                    <a:pt x="78" y="408"/>
                  </a:lnTo>
                  <a:lnTo>
                    <a:pt x="84" y="444"/>
                  </a:lnTo>
                  <a:lnTo>
                    <a:pt x="90" y="474"/>
                  </a:lnTo>
                  <a:lnTo>
                    <a:pt x="96" y="510"/>
                  </a:lnTo>
                  <a:lnTo>
                    <a:pt x="102" y="540"/>
                  </a:lnTo>
                  <a:lnTo>
                    <a:pt x="108" y="576"/>
                  </a:lnTo>
                  <a:lnTo>
                    <a:pt x="108" y="606"/>
                  </a:lnTo>
                  <a:lnTo>
                    <a:pt x="114" y="636"/>
                  </a:lnTo>
                  <a:lnTo>
                    <a:pt x="120" y="672"/>
                  </a:lnTo>
                  <a:lnTo>
                    <a:pt x="126" y="702"/>
                  </a:lnTo>
                  <a:lnTo>
                    <a:pt x="132" y="732"/>
                  </a:lnTo>
                  <a:lnTo>
                    <a:pt x="138" y="756"/>
                  </a:lnTo>
                  <a:lnTo>
                    <a:pt x="144" y="786"/>
                  </a:lnTo>
                  <a:lnTo>
                    <a:pt x="144" y="810"/>
                  </a:lnTo>
                  <a:lnTo>
                    <a:pt x="150" y="840"/>
                  </a:lnTo>
                  <a:lnTo>
                    <a:pt x="156" y="858"/>
                  </a:lnTo>
                  <a:lnTo>
                    <a:pt x="162" y="882"/>
                  </a:lnTo>
                  <a:lnTo>
                    <a:pt x="168" y="900"/>
                  </a:lnTo>
                  <a:lnTo>
                    <a:pt x="174" y="924"/>
                  </a:lnTo>
                  <a:lnTo>
                    <a:pt x="180" y="936"/>
                  </a:lnTo>
                  <a:lnTo>
                    <a:pt x="186" y="954"/>
                  </a:lnTo>
                  <a:lnTo>
                    <a:pt x="186" y="966"/>
                  </a:lnTo>
                  <a:lnTo>
                    <a:pt x="192" y="978"/>
                  </a:lnTo>
                  <a:lnTo>
                    <a:pt x="198" y="984"/>
                  </a:lnTo>
                  <a:lnTo>
                    <a:pt x="204" y="990"/>
                  </a:lnTo>
                  <a:lnTo>
                    <a:pt x="210" y="996"/>
                  </a:lnTo>
                  <a:lnTo>
                    <a:pt x="216" y="996"/>
                  </a:lnTo>
                  <a:lnTo>
                    <a:pt x="222" y="990"/>
                  </a:lnTo>
                  <a:lnTo>
                    <a:pt x="228" y="984"/>
                  </a:lnTo>
                  <a:lnTo>
                    <a:pt x="234" y="978"/>
                  </a:lnTo>
                  <a:lnTo>
                    <a:pt x="240" y="966"/>
                  </a:lnTo>
                  <a:lnTo>
                    <a:pt x="246" y="954"/>
                  </a:lnTo>
                  <a:lnTo>
                    <a:pt x="252" y="942"/>
                  </a:lnTo>
                  <a:lnTo>
                    <a:pt x="258" y="924"/>
                  </a:lnTo>
                  <a:lnTo>
                    <a:pt x="264" y="906"/>
                  </a:lnTo>
                  <a:lnTo>
                    <a:pt x="264" y="882"/>
                  </a:lnTo>
                  <a:lnTo>
                    <a:pt x="270" y="858"/>
                  </a:lnTo>
                  <a:lnTo>
                    <a:pt x="276" y="834"/>
                  </a:lnTo>
                  <a:lnTo>
                    <a:pt x="282" y="804"/>
                  </a:lnTo>
                  <a:lnTo>
                    <a:pt x="288" y="774"/>
                  </a:lnTo>
                  <a:lnTo>
                    <a:pt x="294" y="738"/>
                  </a:lnTo>
                  <a:lnTo>
                    <a:pt x="300" y="708"/>
                  </a:lnTo>
                  <a:lnTo>
                    <a:pt x="306" y="672"/>
                  </a:lnTo>
                  <a:lnTo>
                    <a:pt x="306" y="636"/>
                  </a:lnTo>
                  <a:lnTo>
                    <a:pt x="312" y="594"/>
                  </a:lnTo>
                  <a:lnTo>
                    <a:pt x="318" y="552"/>
                  </a:lnTo>
                  <a:lnTo>
                    <a:pt x="324" y="510"/>
                  </a:lnTo>
                  <a:lnTo>
                    <a:pt x="330" y="468"/>
                  </a:lnTo>
                  <a:lnTo>
                    <a:pt x="336" y="426"/>
                  </a:lnTo>
                  <a:lnTo>
                    <a:pt x="342" y="378"/>
                  </a:lnTo>
                  <a:lnTo>
                    <a:pt x="342" y="330"/>
                  </a:lnTo>
                  <a:lnTo>
                    <a:pt x="348" y="282"/>
                  </a:lnTo>
                  <a:lnTo>
                    <a:pt x="354" y="240"/>
                  </a:lnTo>
                  <a:lnTo>
                    <a:pt x="360" y="192"/>
                  </a:lnTo>
                  <a:lnTo>
                    <a:pt x="366" y="144"/>
                  </a:lnTo>
                  <a:lnTo>
                    <a:pt x="372" y="9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49" name="Group 97"/>
          <p:cNvGrpSpPr>
            <a:grpSpLocks/>
          </p:cNvGrpSpPr>
          <p:nvPr/>
        </p:nvGrpSpPr>
        <p:grpSpPr bwMode="auto">
          <a:xfrm>
            <a:off x="721785" y="3522664"/>
            <a:ext cx="3721100" cy="1309687"/>
            <a:chOff x="2600325" y="1736725"/>
            <a:chExt cx="3314700" cy="3257550"/>
          </a:xfrm>
        </p:grpSpPr>
        <p:sp>
          <p:nvSpPr>
            <p:cNvPr id="13364"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5"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6"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50" name="Group 101"/>
          <p:cNvGrpSpPr>
            <a:grpSpLocks/>
          </p:cNvGrpSpPr>
          <p:nvPr/>
        </p:nvGrpSpPr>
        <p:grpSpPr bwMode="auto">
          <a:xfrm>
            <a:off x="1126067" y="3525839"/>
            <a:ext cx="3721100" cy="1309687"/>
            <a:chOff x="2600325" y="1736725"/>
            <a:chExt cx="3314700" cy="3257550"/>
          </a:xfrm>
        </p:grpSpPr>
        <p:sp>
          <p:nvSpPr>
            <p:cNvPr id="13361" name="Freeform 1193"/>
            <p:cNvSpPr>
              <a:spLocks/>
            </p:cNvSpPr>
            <p:nvPr/>
          </p:nvSpPr>
          <p:spPr bwMode="auto">
            <a:xfrm>
              <a:off x="2962275" y="1736725"/>
              <a:ext cx="1876425" cy="2847975"/>
            </a:xfrm>
            <a:custGeom>
              <a:avLst/>
              <a:gdLst>
                <a:gd name="T0" fmla="*/ 2147483647 w 1182"/>
                <a:gd name="T1" fmla="*/ 2147483647 h 1794"/>
                <a:gd name="T2" fmla="*/ 2147483647 w 1182"/>
                <a:gd name="T3" fmla="*/ 2147483647 h 1794"/>
                <a:gd name="T4" fmla="*/ 2147483647 w 1182"/>
                <a:gd name="T5" fmla="*/ 2147483647 h 1794"/>
                <a:gd name="T6" fmla="*/ 2147483647 w 1182"/>
                <a:gd name="T7" fmla="*/ 2147483647 h 1794"/>
                <a:gd name="T8" fmla="*/ 2147483647 w 1182"/>
                <a:gd name="T9" fmla="*/ 2147483647 h 1794"/>
                <a:gd name="T10" fmla="*/ 2147483647 w 1182"/>
                <a:gd name="T11" fmla="*/ 2147483647 h 1794"/>
                <a:gd name="T12" fmla="*/ 2147483647 w 1182"/>
                <a:gd name="T13" fmla="*/ 2147483647 h 1794"/>
                <a:gd name="T14" fmla="*/ 2147483647 w 1182"/>
                <a:gd name="T15" fmla="*/ 2147483647 h 1794"/>
                <a:gd name="T16" fmla="*/ 2147483647 w 1182"/>
                <a:gd name="T17" fmla="*/ 2147483647 h 1794"/>
                <a:gd name="T18" fmla="*/ 2147483647 w 1182"/>
                <a:gd name="T19" fmla="*/ 2147483647 h 1794"/>
                <a:gd name="T20" fmla="*/ 2147483647 w 1182"/>
                <a:gd name="T21" fmla="*/ 2147483647 h 1794"/>
                <a:gd name="T22" fmla="*/ 2147483647 w 1182"/>
                <a:gd name="T23" fmla="*/ 2147483647 h 1794"/>
                <a:gd name="T24" fmla="*/ 2147483647 w 1182"/>
                <a:gd name="T25" fmla="*/ 2147483647 h 1794"/>
                <a:gd name="T26" fmla="*/ 2147483647 w 1182"/>
                <a:gd name="T27" fmla="*/ 2147483647 h 1794"/>
                <a:gd name="T28" fmla="*/ 2147483647 w 1182"/>
                <a:gd name="T29" fmla="*/ 2147483647 h 1794"/>
                <a:gd name="T30" fmla="*/ 2147483647 w 1182"/>
                <a:gd name="T31" fmla="*/ 0 h 1794"/>
                <a:gd name="T32" fmla="*/ 2147483647 w 1182"/>
                <a:gd name="T33" fmla="*/ 0 h 1794"/>
                <a:gd name="T34" fmla="*/ 2147483647 w 1182"/>
                <a:gd name="T35" fmla="*/ 0 h 1794"/>
                <a:gd name="T36" fmla="*/ 2147483647 w 1182"/>
                <a:gd name="T37" fmla="*/ 2147483647 h 1794"/>
                <a:gd name="T38" fmla="*/ 2147483647 w 1182"/>
                <a:gd name="T39" fmla="*/ 2147483647 h 1794"/>
                <a:gd name="T40" fmla="*/ 2147483647 w 1182"/>
                <a:gd name="T41" fmla="*/ 2147483647 h 1794"/>
                <a:gd name="T42" fmla="*/ 2147483647 w 1182"/>
                <a:gd name="T43" fmla="*/ 2147483647 h 1794"/>
                <a:gd name="T44" fmla="*/ 2147483647 w 1182"/>
                <a:gd name="T45" fmla="*/ 2147483647 h 1794"/>
                <a:gd name="T46" fmla="*/ 2147483647 w 1182"/>
                <a:gd name="T47" fmla="*/ 2147483647 h 1794"/>
                <a:gd name="T48" fmla="*/ 2147483647 w 1182"/>
                <a:gd name="T49" fmla="*/ 2147483647 h 1794"/>
                <a:gd name="T50" fmla="*/ 2147483647 w 1182"/>
                <a:gd name="T51" fmla="*/ 2147483647 h 1794"/>
                <a:gd name="T52" fmla="*/ 2147483647 w 1182"/>
                <a:gd name="T53" fmla="*/ 2147483647 h 1794"/>
                <a:gd name="T54" fmla="*/ 2147483647 w 1182"/>
                <a:gd name="T55" fmla="*/ 2147483647 h 1794"/>
                <a:gd name="T56" fmla="*/ 2147483647 w 1182"/>
                <a:gd name="T57" fmla="*/ 2147483647 h 1794"/>
                <a:gd name="T58" fmla="*/ 2147483647 w 1182"/>
                <a:gd name="T59" fmla="*/ 2147483647 h 1794"/>
                <a:gd name="T60" fmla="*/ 2147483647 w 1182"/>
                <a:gd name="T61" fmla="*/ 2147483647 h 1794"/>
                <a:gd name="T62" fmla="*/ 2147483647 w 1182"/>
                <a:gd name="T63" fmla="*/ 2147483647 h 1794"/>
                <a:gd name="T64" fmla="*/ 2147483647 w 1182"/>
                <a:gd name="T65" fmla="*/ 2147483647 h 1794"/>
                <a:gd name="T66" fmla="*/ 2147483647 w 1182"/>
                <a:gd name="T67" fmla="*/ 2147483647 h 1794"/>
                <a:gd name="T68" fmla="*/ 2147483647 w 1182"/>
                <a:gd name="T69" fmla="*/ 2147483647 h 1794"/>
                <a:gd name="T70" fmla="*/ 2147483647 w 1182"/>
                <a:gd name="T71" fmla="*/ 2147483647 h 1794"/>
                <a:gd name="T72" fmla="*/ 2147483647 w 1182"/>
                <a:gd name="T73" fmla="*/ 2147483647 h 1794"/>
                <a:gd name="T74" fmla="*/ 2147483647 w 1182"/>
                <a:gd name="T75" fmla="*/ 2147483647 h 1794"/>
                <a:gd name="T76" fmla="*/ 2147483647 w 1182"/>
                <a:gd name="T77" fmla="*/ 2147483647 h 1794"/>
                <a:gd name="T78" fmla="*/ 2147483647 w 1182"/>
                <a:gd name="T79" fmla="*/ 2147483647 h 1794"/>
                <a:gd name="T80" fmla="*/ 2147483647 w 1182"/>
                <a:gd name="T81" fmla="*/ 2147483647 h 1794"/>
                <a:gd name="T82" fmla="*/ 2147483647 w 1182"/>
                <a:gd name="T83" fmla="*/ 2147483647 h 17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1794"/>
                <a:gd name="T128" fmla="*/ 1182 w 1182"/>
                <a:gd name="T129" fmla="*/ 1794 h 17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1794">
                  <a:moveTo>
                    <a:pt x="0" y="1026"/>
                  </a:moveTo>
                  <a:lnTo>
                    <a:pt x="12" y="990"/>
                  </a:lnTo>
                  <a:lnTo>
                    <a:pt x="18" y="960"/>
                  </a:lnTo>
                  <a:lnTo>
                    <a:pt x="30" y="924"/>
                  </a:lnTo>
                  <a:lnTo>
                    <a:pt x="36" y="894"/>
                  </a:lnTo>
                  <a:lnTo>
                    <a:pt x="48" y="864"/>
                  </a:lnTo>
                  <a:lnTo>
                    <a:pt x="60" y="828"/>
                  </a:lnTo>
                  <a:lnTo>
                    <a:pt x="66" y="798"/>
                  </a:lnTo>
                  <a:lnTo>
                    <a:pt x="78" y="768"/>
                  </a:lnTo>
                  <a:lnTo>
                    <a:pt x="84" y="738"/>
                  </a:lnTo>
                  <a:lnTo>
                    <a:pt x="96" y="708"/>
                  </a:lnTo>
                  <a:lnTo>
                    <a:pt x="102" y="678"/>
                  </a:lnTo>
                  <a:lnTo>
                    <a:pt x="114" y="648"/>
                  </a:lnTo>
                  <a:lnTo>
                    <a:pt x="120" y="618"/>
                  </a:lnTo>
                  <a:lnTo>
                    <a:pt x="132" y="588"/>
                  </a:lnTo>
                  <a:lnTo>
                    <a:pt x="144" y="558"/>
                  </a:lnTo>
                  <a:lnTo>
                    <a:pt x="150" y="528"/>
                  </a:lnTo>
                  <a:lnTo>
                    <a:pt x="162" y="498"/>
                  </a:lnTo>
                  <a:lnTo>
                    <a:pt x="168" y="474"/>
                  </a:lnTo>
                  <a:lnTo>
                    <a:pt x="180" y="444"/>
                  </a:lnTo>
                  <a:lnTo>
                    <a:pt x="186" y="420"/>
                  </a:lnTo>
                  <a:lnTo>
                    <a:pt x="198" y="396"/>
                  </a:lnTo>
                  <a:lnTo>
                    <a:pt x="204" y="372"/>
                  </a:lnTo>
                  <a:lnTo>
                    <a:pt x="216" y="342"/>
                  </a:lnTo>
                  <a:lnTo>
                    <a:pt x="222" y="318"/>
                  </a:lnTo>
                  <a:lnTo>
                    <a:pt x="234" y="300"/>
                  </a:lnTo>
                  <a:lnTo>
                    <a:pt x="246" y="276"/>
                  </a:lnTo>
                  <a:lnTo>
                    <a:pt x="252" y="252"/>
                  </a:lnTo>
                  <a:lnTo>
                    <a:pt x="264" y="234"/>
                  </a:lnTo>
                  <a:lnTo>
                    <a:pt x="270" y="210"/>
                  </a:lnTo>
                  <a:lnTo>
                    <a:pt x="282" y="192"/>
                  </a:lnTo>
                  <a:lnTo>
                    <a:pt x="288" y="174"/>
                  </a:lnTo>
                  <a:lnTo>
                    <a:pt x="300" y="156"/>
                  </a:lnTo>
                  <a:lnTo>
                    <a:pt x="306" y="138"/>
                  </a:lnTo>
                  <a:lnTo>
                    <a:pt x="318" y="126"/>
                  </a:lnTo>
                  <a:lnTo>
                    <a:pt x="330" y="108"/>
                  </a:lnTo>
                  <a:lnTo>
                    <a:pt x="336" y="96"/>
                  </a:lnTo>
                  <a:lnTo>
                    <a:pt x="348" y="84"/>
                  </a:lnTo>
                  <a:lnTo>
                    <a:pt x="354" y="72"/>
                  </a:lnTo>
                  <a:lnTo>
                    <a:pt x="366" y="60"/>
                  </a:lnTo>
                  <a:lnTo>
                    <a:pt x="372" y="48"/>
                  </a:lnTo>
                  <a:lnTo>
                    <a:pt x="384" y="36"/>
                  </a:lnTo>
                  <a:lnTo>
                    <a:pt x="390" y="30"/>
                  </a:lnTo>
                  <a:lnTo>
                    <a:pt x="402" y="24"/>
                  </a:lnTo>
                  <a:lnTo>
                    <a:pt x="408" y="18"/>
                  </a:lnTo>
                  <a:lnTo>
                    <a:pt x="420" y="12"/>
                  </a:lnTo>
                  <a:lnTo>
                    <a:pt x="432" y="6"/>
                  </a:lnTo>
                  <a:lnTo>
                    <a:pt x="438" y="0"/>
                  </a:lnTo>
                  <a:lnTo>
                    <a:pt x="450" y="0"/>
                  </a:lnTo>
                  <a:lnTo>
                    <a:pt x="456" y="0"/>
                  </a:lnTo>
                  <a:lnTo>
                    <a:pt x="468" y="0"/>
                  </a:lnTo>
                  <a:lnTo>
                    <a:pt x="474" y="0"/>
                  </a:lnTo>
                  <a:lnTo>
                    <a:pt x="486" y="0"/>
                  </a:lnTo>
                  <a:lnTo>
                    <a:pt x="492" y="0"/>
                  </a:lnTo>
                  <a:lnTo>
                    <a:pt x="504" y="6"/>
                  </a:lnTo>
                  <a:lnTo>
                    <a:pt x="516" y="12"/>
                  </a:lnTo>
                  <a:lnTo>
                    <a:pt x="522" y="18"/>
                  </a:lnTo>
                  <a:lnTo>
                    <a:pt x="534" y="24"/>
                  </a:lnTo>
                  <a:lnTo>
                    <a:pt x="540" y="30"/>
                  </a:lnTo>
                  <a:lnTo>
                    <a:pt x="552" y="36"/>
                  </a:lnTo>
                  <a:lnTo>
                    <a:pt x="558" y="48"/>
                  </a:lnTo>
                  <a:lnTo>
                    <a:pt x="570" y="60"/>
                  </a:lnTo>
                  <a:lnTo>
                    <a:pt x="576" y="72"/>
                  </a:lnTo>
                  <a:lnTo>
                    <a:pt x="588" y="84"/>
                  </a:lnTo>
                  <a:lnTo>
                    <a:pt x="594" y="96"/>
                  </a:lnTo>
                  <a:lnTo>
                    <a:pt x="606" y="108"/>
                  </a:lnTo>
                  <a:lnTo>
                    <a:pt x="618" y="126"/>
                  </a:lnTo>
                  <a:lnTo>
                    <a:pt x="624" y="138"/>
                  </a:lnTo>
                  <a:lnTo>
                    <a:pt x="636" y="156"/>
                  </a:lnTo>
                  <a:lnTo>
                    <a:pt x="642" y="174"/>
                  </a:lnTo>
                  <a:lnTo>
                    <a:pt x="654" y="192"/>
                  </a:lnTo>
                  <a:lnTo>
                    <a:pt x="660" y="210"/>
                  </a:lnTo>
                  <a:lnTo>
                    <a:pt x="672" y="234"/>
                  </a:lnTo>
                  <a:lnTo>
                    <a:pt x="678" y="252"/>
                  </a:lnTo>
                  <a:lnTo>
                    <a:pt x="690" y="276"/>
                  </a:lnTo>
                  <a:lnTo>
                    <a:pt x="696" y="300"/>
                  </a:lnTo>
                  <a:lnTo>
                    <a:pt x="708" y="318"/>
                  </a:lnTo>
                  <a:lnTo>
                    <a:pt x="720" y="342"/>
                  </a:lnTo>
                  <a:lnTo>
                    <a:pt x="726" y="372"/>
                  </a:lnTo>
                  <a:lnTo>
                    <a:pt x="738" y="396"/>
                  </a:lnTo>
                  <a:lnTo>
                    <a:pt x="744" y="420"/>
                  </a:lnTo>
                  <a:lnTo>
                    <a:pt x="756" y="444"/>
                  </a:lnTo>
                  <a:lnTo>
                    <a:pt x="762" y="474"/>
                  </a:lnTo>
                  <a:lnTo>
                    <a:pt x="774" y="498"/>
                  </a:lnTo>
                  <a:lnTo>
                    <a:pt x="780" y="528"/>
                  </a:lnTo>
                  <a:lnTo>
                    <a:pt x="792" y="558"/>
                  </a:lnTo>
                  <a:lnTo>
                    <a:pt x="804" y="588"/>
                  </a:lnTo>
                  <a:lnTo>
                    <a:pt x="810" y="618"/>
                  </a:lnTo>
                  <a:lnTo>
                    <a:pt x="822" y="648"/>
                  </a:lnTo>
                  <a:lnTo>
                    <a:pt x="828" y="678"/>
                  </a:lnTo>
                  <a:lnTo>
                    <a:pt x="840" y="708"/>
                  </a:lnTo>
                  <a:lnTo>
                    <a:pt x="846" y="738"/>
                  </a:lnTo>
                  <a:lnTo>
                    <a:pt x="858" y="768"/>
                  </a:lnTo>
                  <a:lnTo>
                    <a:pt x="864" y="798"/>
                  </a:lnTo>
                  <a:lnTo>
                    <a:pt x="876" y="828"/>
                  </a:lnTo>
                  <a:lnTo>
                    <a:pt x="888" y="864"/>
                  </a:lnTo>
                  <a:lnTo>
                    <a:pt x="894" y="894"/>
                  </a:lnTo>
                  <a:lnTo>
                    <a:pt x="906" y="924"/>
                  </a:lnTo>
                  <a:lnTo>
                    <a:pt x="912" y="960"/>
                  </a:lnTo>
                  <a:lnTo>
                    <a:pt x="924" y="990"/>
                  </a:lnTo>
                  <a:lnTo>
                    <a:pt x="930" y="1020"/>
                  </a:lnTo>
                  <a:lnTo>
                    <a:pt x="942" y="1056"/>
                  </a:lnTo>
                  <a:lnTo>
                    <a:pt x="948" y="1086"/>
                  </a:lnTo>
                  <a:lnTo>
                    <a:pt x="960" y="1122"/>
                  </a:lnTo>
                  <a:lnTo>
                    <a:pt x="966" y="1152"/>
                  </a:lnTo>
                  <a:lnTo>
                    <a:pt x="978" y="1182"/>
                  </a:lnTo>
                  <a:lnTo>
                    <a:pt x="990" y="1218"/>
                  </a:lnTo>
                  <a:lnTo>
                    <a:pt x="996" y="1248"/>
                  </a:lnTo>
                  <a:lnTo>
                    <a:pt x="1008" y="1278"/>
                  </a:lnTo>
                  <a:lnTo>
                    <a:pt x="1014" y="1308"/>
                  </a:lnTo>
                  <a:lnTo>
                    <a:pt x="1026" y="1338"/>
                  </a:lnTo>
                  <a:lnTo>
                    <a:pt x="1032" y="1368"/>
                  </a:lnTo>
                  <a:lnTo>
                    <a:pt x="1044" y="1398"/>
                  </a:lnTo>
                  <a:lnTo>
                    <a:pt x="1050" y="1428"/>
                  </a:lnTo>
                  <a:lnTo>
                    <a:pt x="1062" y="1458"/>
                  </a:lnTo>
                  <a:lnTo>
                    <a:pt x="1068" y="1488"/>
                  </a:lnTo>
                  <a:lnTo>
                    <a:pt x="1080" y="1518"/>
                  </a:lnTo>
                  <a:lnTo>
                    <a:pt x="1092" y="1548"/>
                  </a:lnTo>
                  <a:lnTo>
                    <a:pt x="1098" y="1572"/>
                  </a:lnTo>
                  <a:lnTo>
                    <a:pt x="1110" y="1602"/>
                  </a:lnTo>
                  <a:lnTo>
                    <a:pt x="1116" y="1626"/>
                  </a:lnTo>
                  <a:lnTo>
                    <a:pt x="1128" y="1650"/>
                  </a:lnTo>
                  <a:lnTo>
                    <a:pt x="1134" y="1674"/>
                  </a:lnTo>
                  <a:lnTo>
                    <a:pt x="1146" y="1704"/>
                  </a:lnTo>
                  <a:lnTo>
                    <a:pt x="1152" y="1728"/>
                  </a:lnTo>
                  <a:lnTo>
                    <a:pt x="1164" y="1746"/>
                  </a:lnTo>
                  <a:lnTo>
                    <a:pt x="1176" y="1770"/>
                  </a:lnTo>
                  <a:lnTo>
                    <a:pt x="1182" y="1794"/>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2" name="Freeform 1194"/>
            <p:cNvSpPr>
              <a:spLocks/>
            </p:cNvSpPr>
            <p:nvPr/>
          </p:nvSpPr>
          <p:spPr bwMode="auto">
            <a:xfrm>
              <a:off x="4838700" y="3365500"/>
              <a:ext cx="1076325" cy="1628775"/>
            </a:xfrm>
            <a:custGeom>
              <a:avLst/>
              <a:gdLst>
                <a:gd name="T0" fmla="*/ 2147483647 w 678"/>
                <a:gd name="T1" fmla="*/ 2147483647 h 1026"/>
                <a:gd name="T2" fmla="*/ 2147483647 w 678"/>
                <a:gd name="T3" fmla="*/ 2147483647 h 1026"/>
                <a:gd name="T4" fmla="*/ 2147483647 w 678"/>
                <a:gd name="T5" fmla="*/ 2147483647 h 1026"/>
                <a:gd name="T6" fmla="*/ 2147483647 w 678"/>
                <a:gd name="T7" fmla="*/ 2147483647 h 1026"/>
                <a:gd name="T8" fmla="*/ 2147483647 w 678"/>
                <a:gd name="T9" fmla="*/ 2147483647 h 1026"/>
                <a:gd name="T10" fmla="*/ 2147483647 w 678"/>
                <a:gd name="T11" fmla="*/ 2147483647 h 1026"/>
                <a:gd name="T12" fmla="*/ 2147483647 w 678"/>
                <a:gd name="T13" fmla="*/ 2147483647 h 1026"/>
                <a:gd name="T14" fmla="*/ 2147483647 w 678"/>
                <a:gd name="T15" fmla="*/ 2147483647 h 1026"/>
                <a:gd name="T16" fmla="*/ 2147483647 w 678"/>
                <a:gd name="T17" fmla="*/ 2147483647 h 1026"/>
                <a:gd name="T18" fmla="*/ 2147483647 w 678"/>
                <a:gd name="T19" fmla="*/ 2147483647 h 1026"/>
                <a:gd name="T20" fmla="*/ 2147483647 w 678"/>
                <a:gd name="T21" fmla="*/ 2147483647 h 1026"/>
                <a:gd name="T22" fmla="*/ 2147483647 w 678"/>
                <a:gd name="T23" fmla="*/ 2147483647 h 1026"/>
                <a:gd name="T24" fmla="*/ 2147483647 w 678"/>
                <a:gd name="T25" fmla="*/ 2147483647 h 1026"/>
                <a:gd name="T26" fmla="*/ 2147483647 w 678"/>
                <a:gd name="T27" fmla="*/ 2147483647 h 1026"/>
                <a:gd name="T28" fmla="*/ 2147483647 w 678"/>
                <a:gd name="T29" fmla="*/ 2147483647 h 1026"/>
                <a:gd name="T30" fmla="*/ 2147483647 w 678"/>
                <a:gd name="T31" fmla="*/ 2147483647 h 1026"/>
                <a:gd name="T32" fmla="*/ 2147483647 w 678"/>
                <a:gd name="T33" fmla="*/ 2147483647 h 1026"/>
                <a:gd name="T34" fmla="*/ 2147483647 w 678"/>
                <a:gd name="T35" fmla="*/ 2147483647 h 1026"/>
                <a:gd name="T36" fmla="*/ 2147483647 w 678"/>
                <a:gd name="T37" fmla="*/ 2147483647 h 1026"/>
                <a:gd name="T38" fmla="*/ 2147483647 w 678"/>
                <a:gd name="T39" fmla="*/ 2147483647 h 1026"/>
                <a:gd name="T40" fmla="*/ 2147483647 w 678"/>
                <a:gd name="T41" fmla="*/ 2147483647 h 1026"/>
                <a:gd name="T42" fmla="*/ 2147483647 w 678"/>
                <a:gd name="T43" fmla="*/ 2147483647 h 1026"/>
                <a:gd name="T44" fmla="*/ 2147483647 w 678"/>
                <a:gd name="T45" fmla="*/ 2147483647 h 1026"/>
                <a:gd name="T46" fmla="*/ 2147483647 w 678"/>
                <a:gd name="T47" fmla="*/ 2147483647 h 1026"/>
                <a:gd name="T48" fmla="*/ 2147483647 w 678"/>
                <a:gd name="T49" fmla="*/ 2147483647 h 1026"/>
                <a:gd name="T50" fmla="*/ 2147483647 w 678"/>
                <a:gd name="T51" fmla="*/ 2147483647 h 1026"/>
                <a:gd name="T52" fmla="*/ 2147483647 w 678"/>
                <a:gd name="T53" fmla="*/ 2147483647 h 1026"/>
                <a:gd name="T54" fmla="*/ 2147483647 w 678"/>
                <a:gd name="T55" fmla="*/ 2147483647 h 1026"/>
                <a:gd name="T56" fmla="*/ 2147483647 w 678"/>
                <a:gd name="T57" fmla="*/ 2147483647 h 1026"/>
                <a:gd name="T58" fmla="*/ 2147483647 w 678"/>
                <a:gd name="T59" fmla="*/ 2147483647 h 1026"/>
                <a:gd name="T60" fmla="*/ 2147483647 w 678"/>
                <a:gd name="T61" fmla="*/ 2147483647 h 1026"/>
                <a:gd name="T62" fmla="*/ 2147483647 w 678"/>
                <a:gd name="T63" fmla="*/ 2147483647 h 1026"/>
                <a:gd name="T64" fmla="*/ 2147483647 w 678"/>
                <a:gd name="T65" fmla="*/ 2147483647 h 1026"/>
                <a:gd name="T66" fmla="*/ 2147483647 w 678"/>
                <a:gd name="T67" fmla="*/ 2147483647 h 1026"/>
                <a:gd name="T68" fmla="*/ 2147483647 w 678"/>
                <a:gd name="T69" fmla="*/ 2147483647 h 1026"/>
                <a:gd name="T70" fmla="*/ 2147483647 w 678"/>
                <a:gd name="T71" fmla="*/ 2147483647 h 1026"/>
                <a:gd name="T72" fmla="*/ 2147483647 w 678"/>
                <a:gd name="T73" fmla="*/ 0 h 10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1026"/>
                <a:gd name="T113" fmla="*/ 678 w 678"/>
                <a:gd name="T114" fmla="*/ 1026 h 10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1026">
                  <a:moveTo>
                    <a:pt x="0" y="768"/>
                  </a:moveTo>
                  <a:lnTo>
                    <a:pt x="12" y="786"/>
                  </a:lnTo>
                  <a:lnTo>
                    <a:pt x="18" y="810"/>
                  </a:lnTo>
                  <a:lnTo>
                    <a:pt x="30" y="828"/>
                  </a:lnTo>
                  <a:lnTo>
                    <a:pt x="36" y="846"/>
                  </a:lnTo>
                  <a:lnTo>
                    <a:pt x="48" y="864"/>
                  </a:lnTo>
                  <a:lnTo>
                    <a:pt x="54" y="882"/>
                  </a:lnTo>
                  <a:lnTo>
                    <a:pt x="66" y="894"/>
                  </a:lnTo>
                  <a:lnTo>
                    <a:pt x="78" y="912"/>
                  </a:lnTo>
                  <a:lnTo>
                    <a:pt x="84" y="924"/>
                  </a:lnTo>
                  <a:lnTo>
                    <a:pt x="96" y="936"/>
                  </a:lnTo>
                  <a:lnTo>
                    <a:pt x="102" y="948"/>
                  </a:lnTo>
                  <a:lnTo>
                    <a:pt x="114" y="960"/>
                  </a:lnTo>
                  <a:lnTo>
                    <a:pt x="120" y="972"/>
                  </a:lnTo>
                  <a:lnTo>
                    <a:pt x="132" y="984"/>
                  </a:lnTo>
                  <a:lnTo>
                    <a:pt x="138" y="990"/>
                  </a:lnTo>
                  <a:lnTo>
                    <a:pt x="150" y="996"/>
                  </a:lnTo>
                  <a:lnTo>
                    <a:pt x="156" y="1002"/>
                  </a:lnTo>
                  <a:lnTo>
                    <a:pt x="168" y="1008"/>
                  </a:lnTo>
                  <a:lnTo>
                    <a:pt x="180" y="1014"/>
                  </a:lnTo>
                  <a:lnTo>
                    <a:pt x="186" y="1020"/>
                  </a:lnTo>
                  <a:lnTo>
                    <a:pt x="198" y="1020"/>
                  </a:lnTo>
                  <a:lnTo>
                    <a:pt x="204" y="1020"/>
                  </a:lnTo>
                  <a:lnTo>
                    <a:pt x="216" y="1026"/>
                  </a:lnTo>
                  <a:lnTo>
                    <a:pt x="222" y="1020"/>
                  </a:lnTo>
                  <a:lnTo>
                    <a:pt x="234" y="1020"/>
                  </a:lnTo>
                  <a:lnTo>
                    <a:pt x="240" y="1020"/>
                  </a:lnTo>
                  <a:lnTo>
                    <a:pt x="252" y="1014"/>
                  </a:lnTo>
                  <a:lnTo>
                    <a:pt x="258" y="1008"/>
                  </a:lnTo>
                  <a:lnTo>
                    <a:pt x="270" y="1002"/>
                  </a:lnTo>
                  <a:lnTo>
                    <a:pt x="282" y="996"/>
                  </a:lnTo>
                  <a:lnTo>
                    <a:pt x="288" y="990"/>
                  </a:lnTo>
                  <a:lnTo>
                    <a:pt x="300" y="984"/>
                  </a:lnTo>
                  <a:lnTo>
                    <a:pt x="306" y="972"/>
                  </a:lnTo>
                  <a:lnTo>
                    <a:pt x="318" y="960"/>
                  </a:lnTo>
                  <a:lnTo>
                    <a:pt x="324" y="948"/>
                  </a:lnTo>
                  <a:lnTo>
                    <a:pt x="336" y="936"/>
                  </a:lnTo>
                  <a:lnTo>
                    <a:pt x="342" y="924"/>
                  </a:lnTo>
                  <a:lnTo>
                    <a:pt x="354" y="912"/>
                  </a:lnTo>
                  <a:lnTo>
                    <a:pt x="366" y="894"/>
                  </a:lnTo>
                  <a:lnTo>
                    <a:pt x="372" y="882"/>
                  </a:lnTo>
                  <a:lnTo>
                    <a:pt x="384" y="864"/>
                  </a:lnTo>
                  <a:lnTo>
                    <a:pt x="390" y="846"/>
                  </a:lnTo>
                  <a:lnTo>
                    <a:pt x="402" y="828"/>
                  </a:lnTo>
                  <a:lnTo>
                    <a:pt x="408" y="810"/>
                  </a:lnTo>
                  <a:lnTo>
                    <a:pt x="420" y="786"/>
                  </a:lnTo>
                  <a:lnTo>
                    <a:pt x="426" y="768"/>
                  </a:lnTo>
                  <a:lnTo>
                    <a:pt x="438" y="744"/>
                  </a:lnTo>
                  <a:lnTo>
                    <a:pt x="444" y="720"/>
                  </a:lnTo>
                  <a:lnTo>
                    <a:pt x="456" y="702"/>
                  </a:lnTo>
                  <a:lnTo>
                    <a:pt x="468" y="678"/>
                  </a:lnTo>
                  <a:lnTo>
                    <a:pt x="474" y="648"/>
                  </a:lnTo>
                  <a:lnTo>
                    <a:pt x="486" y="624"/>
                  </a:lnTo>
                  <a:lnTo>
                    <a:pt x="492" y="600"/>
                  </a:lnTo>
                  <a:lnTo>
                    <a:pt x="504" y="576"/>
                  </a:lnTo>
                  <a:lnTo>
                    <a:pt x="510" y="546"/>
                  </a:lnTo>
                  <a:lnTo>
                    <a:pt x="522" y="522"/>
                  </a:lnTo>
                  <a:lnTo>
                    <a:pt x="528" y="492"/>
                  </a:lnTo>
                  <a:lnTo>
                    <a:pt x="540" y="462"/>
                  </a:lnTo>
                  <a:lnTo>
                    <a:pt x="552" y="432"/>
                  </a:lnTo>
                  <a:lnTo>
                    <a:pt x="558" y="402"/>
                  </a:lnTo>
                  <a:lnTo>
                    <a:pt x="570" y="372"/>
                  </a:lnTo>
                  <a:lnTo>
                    <a:pt x="576" y="342"/>
                  </a:lnTo>
                  <a:lnTo>
                    <a:pt x="588" y="312"/>
                  </a:lnTo>
                  <a:lnTo>
                    <a:pt x="594" y="282"/>
                  </a:lnTo>
                  <a:lnTo>
                    <a:pt x="606" y="252"/>
                  </a:lnTo>
                  <a:lnTo>
                    <a:pt x="612" y="222"/>
                  </a:lnTo>
                  <a:lnTo>
                    <a:pt x="624" y="192"/>
                  </a:lnTo>
                  <a:lnTo>
                    <a:pt x="630" y="156"/>
                  </a:lnTo>
                  <a:lnTo>
                    <a:pt x="642" y="126"/>
                  </a:lnTo>
                  <a:lnTo>
                    <a:pt x="654" y="96"/>
                  </a:lnTo>
                  <a:lnTo>
                    <a:pt x="660" y="60"/>
                  </a:lnTo>
                  <a:lnTo>
                    <a:pt x="672" y="30"/>
                  </a:lnTo>
                  <a:lnTo>
                    <a:pt x="67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3" name="Freeform 1195"/>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51" name="Group 105"/>
          <p:cNvGrpSpPr>
            <a:grpSpLocks/>
          </p:cNvGrpSpPr>
          <p:nvPr/>
        </p:nvGrpSpPr>
        <p:grpSpPr bwMode="auto">
          <a:xfrm>
            <a:off x="757767" y="5229225"/>
            <a:ext cx="3666067" cy="1104900"/>
            <a:chOff x="2600325" y="1736725"/>
            <a:chExt cx="3314700" cy="3257550"/>
          </a:xfrm>
        </p:grpSpPr>
        <p:sp>
          <p:nvSpPr>
            <p:cNvPr id="13358"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9"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60"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352" name="Group 109"/>
          <p:cNvGrpSpPr>
            <a:grpSpLocks/>
          </p:cNvGrpSpPr>
          <p:nvPr/>
        </p:nvGrpSpPr>
        <p:grpSpPr bwMode="auto">
          <a:xfrm>
            <a:off x="1162051" y="5232401"/>
            <a:ext cx="3666067" cy="1103313"/>
            <a:chOff x="2600325" y="1736725"/>
            <a:chExt cx="3314700" cy="3257550"/>
          </a:xfrm>
        </p:grpSpPr>
        <p:sp>
          <p:nvSpPr>
            <p:cNvPr id="13355" name="Freeform 1269"/>
            <p:cNvSpPr>
              <a:spLocks/>
            </p:cNvSpPr>
            <p:nvPr/>
          </p:nvSpPr>
          <p:spPr bwMode="auto">
            <a:xfrm>
              <a:off x="2600325" y="3365500"/>
              <a:ext cx="361950" cy="1588"/>
            </a:xfrm>
            <a:custGeom>
              <a:avLst/>
              <a:gdLst>
                <a:gd name="T0" fmla="*/ 0 w 228"/>
                <a:gd name="T1" fmla="*/ 0 h 1588"/>
                <a:gd name="T2" fmla="*/ 2147483647 w 228"/>
                <a:gd name="T3" fmla="*/ 0 h 1588"/>
                <a:gd name="T4" fmla="*/ 2147483647 w 228"/>
                <a:gd name="T5" fmla="*/ 0 h 1588"/>
                <a:gd name="T6" fmla="*/ 2147483647 w 228"/>
                <a:gd name="T7" fmla="*/ 0 h 1588"/>
                <a:gd name="T8" fmla="*/ 2147483647 w 228"/>
                <a:gd name="T9" fmla="*/ 0 h 1588"/>
                <a:gd name="T10" fmla="*/ 2147483647 w 228"/>
                <a:gd name="T11" fmla="*/ 0 h 1588"/>
                <a:gd name="T12" fmla="*/ 2147483647 w 228"/>
                <a:gd name="T13" fmla="*/ 0 h 1588"/>
                <a:gd name="T14" fmla="*/ 2147483647 w 228"/>
                <a:gd name="T15" fmla="*/ 0 h 1588"/>
                <a:gd name="T16" fmla="*/ 2147483647 w 228"/>
                <a:gd name="T17" fmla="*/ 0 h 1588"/>
                <a:gd name="T18" fmla="*/ 2147483647 w 228"/>
                <a:gd name="T19" fmla="*/ 0 h 1588"/>
                <a:gd name="T20" fmla="*/ 2147483647 w 228"/>
                <a:gd name="T21" fmla="*/ 0 h 1588"/>
                <a:gd name="T22" fmla="*/ 2147483647 w 228"/>
                <a:gd name="T23" fmla="*/ 0 h 1588"/>
                <a:gd name="T24" fmla="*/ 2147483647 w 228"/>
                <a:gd name="T25" fmla="*/ 0 h 1588"/>
                <a:gd name="T26" fmla="*/ 2147483647 w 228"/>
                <a:gd name="T27" fmla="*/ 0 h 1588"/>
                <a:gd name="T28" fmla="*/ 2147483647 w 228"/>
                <a:gd name="T29" fmla="*/ 0 h 1588"/>
                <a:gd name="T30" fmla="*/ 2147483647 w 228"/>
                <a:gd name="T31" fmla="*/ 0 h 1588"/>
                <a:gd name="T32" fmla="*/ 2147483647 w 228"/>
                <a:gd name="T33" fmla="*/ 0 h 1588"/>
                <a:gd name="T34" fmla="*/ 2147483647 w 228"/>
                <a:gd name="T35" fmla="*/ 0 h 1588"/>
                <a:gd name="T36" fmla="*/ 2147483647 w 228"/>
                <a:gd name="T37" fmla="*/ 0 h 1588"/>
                <a:gd name="T38" fmla="*/ 2147483647 w 228"/>
                <a:gd name="T39" fmla="*/ 0 h 1588"/>
                <a:gd name="T40" fmla="*/ 2147483647 w 228"/>
                <a:gd name="T41" fmla="*/ 0 h 1588"/>
                <a:gd name="T42" fmla="*/ 2147483647 w 228"/>
                <a:gd name="T43" fmla="*/ 0 h 1588"/>
                <a:gd name="T44" fmla="*/ 2147483647 w 228"/>
                <a:gd name="T45" fmla="*/ 0 h 1588"/>
                <a:gd name="T46" fmla="*/ 2147483647 w 228"/>
                <a:gd name="T47" fmla="*/ 0 h 1588"/>
                <a:gd name="T48" fmla="*/ 2147483647 w 228"/>
                <a:gd name="T49" fmla="*/ 0 h 1588"/>
                <a:gd name="T50" fmla="*/ 2147483647 w 228"/>
                <a:gd name="T51" fmla="*/ 0 h 15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8"/>
                <a:gd name="T79" fmla="*/ 0 h 1588"/>
                <a:gd name="T80" fmla="*/ 228 w 228"/>
                <a:gd name="T81" fmla="*/ 1588 h 15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8" h="1588">
                  <a:moveTo>
                    <a:pt x="0" y="0"/>
                  </a:moveTo>
                  <a:lnTo>
                    <a:pt x="6" y="0"/>
                  </a:lnTo>
                  <a:lnTo>
                    <a:pt x="18" y="0"/>
                  </a:lnTo>
                  <a:lnTo>
                    <a:pt x="24" y="0"/>
                  </a:lnTo>
                  <a:lnTo>
                    <a:pt x="36" y="0"/>
                  </a:lnTo>
                  <a:lnTo>
                    <a:pt x="42" y="0"/>
                  </a:lnTo>
                  <a:lnTo>
                    <a:pt x="54" y="0"/>
                  </a:lnTo>
                  <a:lnTo>
                    <a:pt x="60" y="0"/>
                  </a:lnTo>
                  <a:lnTo>
                    <a:pt x="72" y="0"/>
                  </a:lnTo>
                  <a:lnTo>
                    <a:pt x="78" y="0"/>
                  </a:lnTo>
                  <a:lnTo>
                    <a:pt x="90" y="0"/>
                  </a:lnTo>
                  <a:lnTo>
                    <a:pt x="102" y="0"/>
                  </a:lnTo>
                  <a:lnTo>
                    <a:pt x="108" y="0"/>
                  </a:lnTo>
                  <a:lnTo>
                    <a:pt x="120" y="0"/>
                  </a:lnTo>
                  <a:lnTo>
                    <a:pt x="126" y="0"/>
                  </a:lnTo>
                  <a:lnTo>
                    <a:pt x="138" y="0"/>
                  </a:lnTo>
                  <a:lnTo>
                    <a:pt x="144" y="0"/>
                  </a:lnTo>
                  <a:lnTo>
                    <a:pt x="156" y="0"/>
                  </a:lnTo>
                  <a:lnTo>
                    <a:pt x="162" y="0"/>
                  </a:lnTo>
                  <a:lnTo>
                    <a:pt x="174" y="0"/>
                  </a:lnTo>
                  <a:lnTo>
                    <a:pt x="186" y="0"/>
                  </a:lnTo>
                  <a:lnTo>
                    <a:pt x="192" y="0"/>
                  </a:lnTo>
                  <a:lnTo>
                    <a:pt x="204" y="0"/>
                  </a:lnTo>
                  <a:lnTo>
                    <a:pt x="210" y="0"/>
                  </a:lnTo>
                  <a:lnTo>
                    <a:pt x="222" y="0"/>
                  </a:lnTo>
                  <a:lnTo>
                    <a:pt x="228" y="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6" name="Freeform 1270"/>
            <p:cNvSpPr>
              <a:spLocks/>
            </p:cNvSpPr>
            <p:nvPr/>
          </p:nvSpPr>
          <p:spPr bwMode="auto">
            <a:xfrm>
              <a:off x="2962275" y="1736725"/>
              <a:ext cx="1876425" cy="3257550"/>
            </a:xfrm>
            <a:custGeom>
              <a:avLst/>
              <a:gdLst>
                <a:gd name="T0" fmla="*/ 2147483647 w 1182"/>
                <a:gd name="T1" fmla="*/ 2147483647 h 2052"/>
                <a:gd name="T2" fmla="*/ 2147483647 w 1182"/>
                <a:gd name="T3" fmla="*/ 2147483647 h 2052"/>
                <a:gd name="T4" fmla="*/ 2147483647 w 1182"/>
                <a:gd name="T5" fmla="*/ 2147483647 h 2052"/>
                <a:gd name="T6" fmla="*/ 2147483647 w 1182"/>
                <a:gd name="T7" fmla="*/ 2147483647 h 2052"/>
                <a:gd name="T8" fmla="*/ 2147483647 w 1182"/>
                <a:gd name="T9" fmla="*/ 2147483647 h 2052"/>
                <a:gd name="T10" fmla="*/ 2147483647 w 1182"/>
                <a:gd name="T11" fmla="*/ 2147483647 h 2052"/>
                <a:gd name="T12" fmla="*/ 2147483647 w 1182"/>
                <a:gd name="T13" fmla="*/ 2147483647 h 2052"/>
                <a:gd name="T14" fmla="*/ 2147483647 w 1182"/>
                <a:gd name="T15" fmla="*/ 2147483647 h 2052"/>
                <a:gd name="T16" fmla="*/ 2147483647 w 1182"/>
                <a:gd name="T17" fmla="*/ 0 h 2052"/>
                <a:gd name="T18" fmla="*/ 2147483647 w 1182"/>
                <a:gd name="T19" fmla="*/ 2147483647 h 2052"/>
                <a:gd name="T20" fmla="*/ 2147483647 w 1182"/>
                <a:gd name="T21" fmla="*/ 2147483647 h 2052"/>
                <a:gd name="T22" fmla="*/ 2147483647 w 1182"/>
                <a:gd name="T23" fmla="*/ 2147483647 h 2052"/>
                <a:gd name="T24" fmla="*/ 2147483647 w 1182"/>
                <a:gd name="T25" fmla="*/ 2147483647 h 2052"/>
                <a:gd name="T26" fmla="*/ 2147483647 w 1182"/>
                <a:gd name="T27" fmla="*/ 2147483647 h 2052"/>
                <a:gd name="T28" fmla="*/ 2147483647 w 1182"/>
                <a:gd name="T29" fmla="*/ 2147483647 h 2052"/>
                <a:gd name="T30" fmla="*/ 2147483647 w 1182"/>
                <a:gd name="T31" fmla="*/ 2147483647 h 2052"/>
                <a:gd name="T32" fmla="*/ 2147483647 w 1182"/>
                <a:gd name="T33" fmla="*/ 2147483647 h 2052"/>
                <a:gd name="T34" fmla="*/ 2147483647 w 1182"/>
                <a:gd name="T35" fmla="*/ 2147483647 h 2052"/>
                <a:gd name="T36" fmla="*/ 2147483647 w 1182"/>
                <a:gd name="T37" fmla="*/ 2147483647 h 2052"/>
                <a:gd name="T38" fmla="*/ 2147483647 w 1182"/>
                <a:gd name="T39" fmla="*/ 2147483647 h 2052"/>
                <a:gd name="T40" fmla="*/ 2147483647 w 1182"/>
                <a:gd name="T41" fmla="*/ 2147483647 h 2052"/>
                <a:gd name="T42" fmla="*/ 2147483647 w 1182"/>
                <a:gd name="T43" fmla="*/ 2147483647 h 2052"/>
                <a:gd name="T44" fmla="*/ 2147483647 w 1182"/>
                <a:gd name="T45" fmla="*/ 2147483647 h 2052"/>
                <a:gd name="T46" fmla="*/ 2147483647 w 1182"/>
                <a:gd name="T47" fmla="*/ 2147483647 h 2052"/>
                <a:gd name="T48" fmla="*/ 2147483647 w 1182"/>
                <a:gd name="T49" fmla="*/ 2147483647 h 2052"/>
                <a:gd name="T50" fmla="*/ 2147483647 w 1182"/>
                <a:gd name="T51" fmla="*/ 2147483647 h 2052"/>
                <a:gd name="T52" fmla="*/ 2147483647 w 1182"/>
                <a:gd name="T53" fmla="*/ 2147483647 h 2052"/>
                <a:gd name="T54" fmla="*/ 2147483647 w 1182"/>
                <a:gd name="T55" fmla="*/ 2147483647 h 2052"/>
                <a:gd name="T56" fmla="*/ 2147483647 w 1182"/>
                <a:gd name="T57" fmla="*/ 2147483647 h 2052"/>
                <a:gd name="T58" fmla="*/ 2147483647 w 1182"/>
                <a:gd name="T59" fmla="*/ 2147483647 h 2052"/>
                <a:gd name="T60" fmla="*/ 2147483647 w 1182"/>
                <a:gd name="T61" fmla="*/ 2147483647 h 2052"/>
                <a:gd name="T62" fmla="*/ 2147483647 w 1182"/>
                <a:gd name="T63" fmla="*/ 2147483647 h 2052"/>
                <a:gd name="T64" fmla="*/ 2147483647 w 1182"/>
                <a:gd name="T65" fmla="*/ 2147483647 h 2052"/>
                <a:gd name="T66" fmla="*/ 2147483647 w 1182"/>
                <a:gd name="T67" fmla="*/ 2147483647 h 2052"/>
                <a:gd name="T68" fmla="*/ 2147483647 w 1182"/>
                <a:gd name="T69" fmla="*/ 2147483647 h 2052"/>
                <a:gd name="T70" fmla="*/ 2147483647 w 1182"/>
                <a:gd name="T71" fmla="*/ 2147483647 h 2052"/>
                <a:gd name="T72" fmla="*/ 2147483647 w 1182"/>
                <a:gd name="T73" fmla="*/ 2147483647 h 2052"/>
                <a:gd name="T74" fmla="*/ 2147483647 w 1182"/>
                <a:gd name="T75" fmla="*/ 2147483647 h 2052"/>
                <a:gd name="T76" fmla="*/ 2147483647 w 1182"/>
                <a:gd name="T77" fmla="*/ 2147483647 h 2052"/>
                <a:gd name="T78" fmla="*/ 2147483647 w 1182"/>
                <a:gd name="T79" fmla="*/ 2147483647 h 2052"/>
                <a:gd name="T80" fmla="*/ 2147483647 w 1182"/>
                <a:gd name="T81" fmla="*/ 2147483647 h 2052"/>
                <a:gd name="T82" fmla="*/ 2147483647 w 1182"/>
                <a:gd name="T83" fmla="*/ 0 h 205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2"/>
                <a:gd name="T127" fmla="*/ 0 h 2052"/>
                <a:gd name="T128" fmla="*/ 1182 w 1182"/>
                <a:gd name="T129" fmla="*/ 2052 h 205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2" h="2052">
                  <a:moveTo>
                    <a:pt x="0" y="1026"/>
                  </a:moveTo>
                  <a:lnTo>
                    <a:pt x="12" y="960"/>
                  </a:lnTo>
                  <a:lnTo>
                    <a:pt x="18" y="894"/>
                  </a:lnTo>
                  <a:lnTo>
                    <a:pt x="30" y="828"/>
                  </a:lnTo>
                  <a:lnTo>
                    <a:pt x="36" y="768"/>
                  </a:lnTo>
                  <a:lnTo>
                    <a:pt x="48" y="708"/>
                  </a:lnTo>
                  <a:lnTo>
                    <a:pt x="60" y="648"/>
                  </a:lnTo>
                  <a:lnTo>
                    <a:pt x="66" y="588"/>
                  </a:lnTo>
                  <a:lnTo>
                    <a:pt x="78" y="528"/>
                  </a:lnTo>
                  <a:lnTo>
                    <a:pt x="84" y="474"/>
                  </a:lnTo>
                  <a:lnTo>
                    <a:pt x="96" y="420"/>
                  </a:lnTo>
                  <a:lnTo>
                    <a:pt x="102" y="372"/>
                  </a:lnTo>
                  <a:lnTo>
                    <a:pt x="114" y="318"/>
                  </a:lnTo>
                  <a:lnTo>
                    <a:pt x="120" y="276"/>
                  </a:lnTo>
                  <a:lnTo>
                    <a:pt x="132" y="234"/>
                  </a:lnTo>
                  <a:lnTo>
                    <a:pt x="144" y="192"/>
                  </a:lnTo>
                  <a:lnTo>
                    <a:pt x="150" y="156"/>
                  </a:lnTo>
                  <a:lnTo>
                    <a:pt x="162" y="126"/>
                  </a:lnTo>
                  <a:lnTo>
                    <a:pt x="168" y="96"/>
                  </a:lnTo>
                  <a:lnTo>
                    <a:pt x="180" y="72"/>
                  </a:lnTo>
                  <a:lnTo>
                    <a:pt x="186" y="48"/>
                  </a:lnTo>
                  <a:lnTo>
                    <a:pt x="198" y="30"/>
                  </a:lnTo>
                  <a:lnTo>
                    <a:pt x="204" y="18"/>
                  </a:lnTo>
                  <a:lnTo>
                    <a:pt x="216" y="6"/>
                  </a:lnTo>
                  <a:lnTo>
                    <a:pt x="222" y="0"/>
                  </a:lnTo>
                  <a:lnTo>
                    <a:pt x="234" y="0"/>
                  </a:lnTo>
                  <a:lnTo>
                    <a:pt x="246" y="0"/>
                  </a:lnTo>
                  <a:lnTo>
                    <a:pt x="252" y="6"/>
                  </a:lnTo>
                  <a:lnTo>
                    <a:pt x="264" y="18"/>
                  </a:lnTo>
                  <a:lnTo>
                    <a:pt x="270" y="30"/>
                  </a:lnTo>
                  <a:lnTo>
                    <a:pt x="282" y="48"/>
                  </a:lnTo>
                  <a:lnTo>
                    <a:pt x="288" y="72"/>
                  </a:lnTo>
                  <a:lnTo>
                    <a:pt x="300" y="96"/>
                  </a:lnTo>
                  <a:lnTo>
                    <a:pt x="306" y="126"/>
                  </a:lnTo>
                  <a:lnTo>
                    <a:pt x="318" y="156"/>
                  </a:lnTo>
                  <a:lnTo>
                    <a:pt x="330" y="192"/>
                  </a:lnTo>
                  <a:lnTo>
                    <a:pt x="336" y="234"/>
                  </a:lnTo>
                  <a:lnTo>
                    <a:pt x="348" y="276"/>
                  </a:lnTo>
                  <a:lnTo>
                    <a:pt x="354" y="318"/>
                  </a:lnTo>
                  <a:lnTo>
                    <a:pt x="366" y="372"/>
                  </a:lnTo>
                  <a:lnTo>
                    <a:pt x="372" y="420"/>
                  </a:lnTo>
                  <a:lnTo>
                    <a:pt x="384" y="474"/>
                  </a:lnTo>
                  <a:lnTo>
                    <a:pt x="390" y="528"/>
                  </a:lnTo>
                  <a:lnTo>
                    <a:pt x="402" y="588"/>
                  </a:lnTo>
                  <a:lnTo>
                    <a:pt x="408" y="648"/>
                  </a:lnTo>
                  <a:lnTo>
                    <a:pt x="420" y="708"/>
                  </a:lnTo>
                  <a:lnTo>
                    <a:pt x="432" y="768"/>
                  </a:lnTo>
                  <a:lnTo>
                    <a:pt x="438" y="828"/>
                  </a:lnTo>
                  <a:lnTo>
                    <a:pt x="450" y="894"/>
                  </a:lnTo>
                  <a:lnTo>
                    <a:pt x="456" y="960"/>
                  </a:lnTo>
                  <a:lnTo>
                    <a:pt x="468" y="1020"/>
                  </a:lnTo>
                  <a:lnTo>
                    <a:pt x="474" y="1086"/>
                  </a:lnTo>
                  <a:lnTo>
                    <a:pt x="486" y="1152"/>
                  </a:lnTo>
                  <a:lnTo>
                    <a:pt x="492" y="1218"/>
                  </a:lnTo>
                  <a:lnTo>
                    <a:pt x="504" y="1278"/>
                  </a:lnTo>
                  <a:lnTo>
                    <a:pt x="516" y="1338"/>
                  </a:lnTo>
                  <a:lnTo>
                    <a:pt x="522" y="1398"/>
                  </a:lnTo>
                  <a:lnTo>
                    <a:pt x="534" y="1458"/>
                  </a:lnTo>
                  <a:lnTo>
                    <a:pt x="540" y="1518"/>
                  </a:lnTo>
                  <a:lnTo>
                    <a:pt x="552" y="1572"/>
                  </a:lnTo>
                  <a:lnTo>
                    <a:pt x="558" y="1626"/>
                  </a:lnTo>
                  <a:lnTo>
                    <a:pt x="570" y="1674"/>
                  </a:lnTo>
                  <a:lnTo>
                    <a:pt x="576" y="1728"/>
                  </a:lnTo>
                  <a:lnTo>
                    <a:pt x="588" y="1770"/>
                  </a:lnTo>
                  <a:lnTo>
                    <a:pt x="594" y="1812"/>
                  </a:lnTo>
                  <a:lnTo>
                    <a:pt x="606" y="1854"/>
                  </a:lnTo>
                  <a:lnTo>
                    <a:pt x="618" y="1890"/>
                  </a:lnTo>
                  <a:lnTo>
                    <a:pt x="624" y="1920"/>
                  </a:lnTo>
                  <a:lnTo>
                    <a:pt x="636" y="1950"/>
                  </a:lnTo>
                  <a:lnTo>
                    <a:pt x="642" y="1974"/>
                  </a:lnTo>
                  <a:lnTo>
                    <a:pt x="654" y="1998"/>
                  </a:lnTo>
                  <a:lnTo>
                    <a:pt x="660" y="2016"/>
                  </a:lnTo>
                  <a:lnTo>
                    <a:pt x="672" y="2028"/>
                  </a:lnTo>
                  <a:lnTo>
                    <a:pt x="678" y="2040"/>
                  </a:lnTo>
                  <a:lnTo>
                    <a:pt x="690" y="2046"/>
                  </a:lnTo>
                  <a:lnTo>
                    <a:pt x="696" y="2052"/>
                  </a:lnTo>
                  <a:lnTo>
                    <a:pt x="708" y="2046"/>
                  </a:lnTo>
                  <a:lnTo>
                    <a:pt x="720" y="2040"/>
                  </a:lnTo>
                  <a:lnTo>
                    <a:pt x="726" y="2028"/>
                  </a:lnTo>
                  <a:lnTo>
                    <a:pt x="738" y="2016"/>
                  </a:lnTo>
                  <a:lnTo>
                    <a:pt x="744" y="1998"/>
                  </a:lnTo>
                  <a:lnTo>
                    <a:pt x="756" y="1974"/>
                  </a:lnTo>
                  <a:lnTo>
                    <a:pt x="762" y="1950"/>
                  </a:lnTo>
                  <a:lnTo>
                    <a:pt x="774" y="1920"/>
                  </a:lnTo>
                  <a:lnTo>
                    <a:pt x="780" y="1890"/>
                  </a:lnTo>
                  <a:lnTo>
                    <a:pt x="792" y="1854"/>
                  </a:lnTo>
                  <a:lnTo>
                    <a:pt x="804" y="1812"/>
                  </a:lnTo>
                  <a:lnTo>
                    <a:pt x="810" y="1770"/>
                  </a:lnTo>
                  <a:lnTo>
                    <a:pt x="822" y="1728"/>
                  </a:lnTo>
                  <a:lnTo>
                    <a:pt x="828" y="1674"/>
                  </a:lnTo>
                  <a:lnTo>
                    <a:pt x="840" y="1626"/>
                  </a:lnTo>
                  <a:lnTo>
                    <a:pt x="846" y="1572"/>
                  </a:lnTo>
                  <a:lnTo>
                    <a:pt x="858" y="1518"/>
                  </a:lnTo>
                  <a:lnTo>
                    <a:pt x="864" y="1458"/>
                  </a:lnTo>
                  <a:lnTo>
                    <a:pt x="876" y="1398"/>
                  </a:lnTo>
                  <a:lnTo>
                    <a:pt x="888" y="1338"/>
                  </a:lnTo>
                  <a:lnTo>
                    <a:pt x="894" y="1278"/>
                  </a:lnTo>
                  <a:lnTo>
                    <a:pt x="906" y="1218"/>
                  </a:lnTo>
                  <a:lnTo>
                    <a:pt x="912" y="1152"/>
                  </a:lnTo>
                  <a:lnTo>
                    <a:pt x="924" y="1086"/>
                  </a:lnTo>
                  <a:lnTo>
                    <a:pt x="930" y="1026"/>
                  </a:lnTo>
                  <a:lnTo>
                    <a:pt x="942" y="960"/>
                  </a:lnTo>
                  <a:lnTo>
                    <a:pt x="948" y="894"/>
                  </a:lnTo>
                  <a:lnTo>
                    <a:pt x="960" y="828"/>
                  </a:lnTo>
                  <a:lnTo>
                    <a:pt x="966" y="768"/>
                  </a:lnTo>
                  <a:lnTo>
                    <a:pt x="978" y="708"/>
                  </a:lnTo>
                  <a:lnTo>
                    <a:pt x="990" y="648"/>
                  </a:lnTo>
                  <a:lnTo>
                    <a:pt x="996" y="588"/>
                  </a:lnTo>
                  <a:lnTo>
                    <a:pt x="1008" y="528"/>
                  </a:lnTo>
                  <a:lnTo>
                    <a:pt x="1014" y="474"/>
                  </a:lnTo>
                  <a:lnTo>
                    <a:pt x="1026" y="420"/>
                  </a:lnTo>
                  <a:lnTo>
                    <a:pt x="1032" y="372"/>
                  </a:lnTo>
                  <a:lnTo>
                    <a:pt x="1044" y="318"/>
                  </a:lnTo>
                  <a:lnTo>
                    <a:pt x="1050" y="276"/>
                  </a:lnTo>
                  <a:lnTo>
                    <a:pt x="1062" y="234"/>
                  </a:lnTo>
                  <a:lnTo>
                    <a:pt x="1068" y="192"/>
                  </a:lnTo>
                  <a:lnTo>
                    <a:pt x="1080" y="156"/>
                  </a:lnTo>
                  <a:lnTo>
                    <a:pt x="1092" y="126"/>
                  </a:lnTo>
                  <a:lnTo>
                    <a:pt x="1098" y="96"/>
                  </a:lnTo>
                  <a:lnTo>
                    <a:pt x="1110" y="72"/>
                  </a:lnTo>
                  <a:lnTo>
                    <a:pt x="1116" y="48"/>
                  </a:lnTo>
                  <a:lnTo>
                    <a:pt x="1128" y="30"/>
                  </a:lnTo>
                  <a:lnTo>
                    <a:pt x="1134" y="18"/>
                  </a:lnTo>
                  <a:lnTo>
                    <a:pt x="1146" y="6"/>
                  </a:lnTo>
                  <a:lnTo>
                    <a:pt x="1152" y="0"/>
                  </a:lnTo>
                  <a:lnTo>
                    <a:pt x="1164" y="0"/>
                  </a:lnTo>
                  <a:lnTo>
                    <a:pt x="1176" y="0"/>
                  </a:lnTo>
                  <a:lnTo>
                    <a:pt x="1182" y="6"/>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57" name="Freeform 1271"/>
            <p:cNvSpPr>
              <a:spLocks/>
            </p:cNvSpPr>
            <p:nvPr/>
          </p:nvSpPr>
          <p:spPr bwMode="auto">
            <a:xfrm>
              <a:off x="4838700" y="1746250"/>
              <a:ext cx="1076325" cy="3248025"/>
            </a:xfrm>
            <a:custGeom>
              <a:avLst/>
              <a:gdLst>
                <a:gd name="T0" fmla="*/ 2147483647 w 678"/>
                <a:gd name="T1" fmla="*/ 2147483647 h 2046"/>
                <a:gd name="T2" fmla="*/ 2147483647 w 678"/>
                <a:gd name="T3" fmla="*/ 2147483647 h 2046"/>
                <a:gd name="T4" fmla="*/ 2147483647 w 678"/>
                <a:gd name="T5" fmla="*/ 2147483647 h 2046"/>
                <a:gd name="T6" fmla="*/ 2147483647 w 678"/>
                <a:gd name="T7" fmla="*/ 2147483647 h 2046"/>
                <a:gd name="T8" fmla="*/ 2147483647 w 678"/>
                <a:gd name="T9" fmla="*/ 2147483647 h 2046"/>
                <a:gd name="T10" fmla="*/ 2147483647 w 678"/>
                <a:gd name="T11" fmla="*/ 2147483647 h 2046"/>
                <a:gd name="T12" fmla="*/ 2147483647 w 678"/>
                <a:gd name="T13" fmla="*/ 2147483647 h 2046"/>
                <a:gd name="T14" fmla="*/ 2147483647 w 678"/>
                <a:gd name="T15" fmla="*/ 2147483647 h 2046"/>
                <a:gd name="T16" fmla="*/ 2147483647 w 678"/>
                <a:gd name="T17" fmla="*/ 2147483647 h 2046"/>
                <a:gd name="T18" fmla="*/ 2147483647 w 678"/>
                <a:gd name="T19" fmla="*/ 2147483647 h 2046"/>
                <a:gd name="T20" fmla="*/ 2147483647 w 678"/>
                <a:gd name="T21" fmla="*/ 2147483647 h 2046"/>
                <a:gd name="T22" fmla="*/ 2147483647 w 678"/>
                <a:gd name="T23" fmla="*/ 2147483647 h 2046"/>
                <a:gd name="T24" fmla="*/ 2147483647 w 678"/>
                <a:gd name="T25" fmla="*/ 2147483647 h 2046"/>
                <a:gd name="T26" fmla="*/ 2147483647 w 678"/>
                <a:gd name="T27" fmla="*/ 2147483647 h 2046"/>
                <a:gd name="T28" fmla="*/ 2147483647 w 678"/>
                <a:gd name="T29" fmla="*/ 2147483647 h 2046"/>
                <a:gd name="T30" fmla="*/ 2147483647 w 678"/>
                <a:gd name="T31" fmla="*/ 2147483647 h 2046"/>
                <a:gd name="T32" fmla="*/ 2147483647 w 678"/>
                <a:gd name="T33" fmla="*/ 2147483647 h 2046"/>
                <a:gd name="T34" fmla="*/ 2147483647 w 678"/>
                <a:gd name="T35" fmla="*/ 2147483647 h 2046"/>
                <a:gd name="T36" fmla="*/ 2147483647 w 678"/>
                <a:gd name="T37" fmla="*/ 2147483647 h 2046"/>
                <a:gd name="T38" fmla="*/ 2147483647 w 678"/>
                <a:gd name="T39" fmla="*/ 2147483647 h 2046"/>
                <a:gd name="T40" fmla="*/ 2147483647 w 678"/>
                <a:gd name="T41" fmla="*/ 2147483647 h 2046"/>
                <a:gd name="T42" fmla="*/ 2147483647 w 678"/>
                <a:gd name="T43" fmla="*/ 2147483647 h 2046"/>
                <a:gd name="T44" fmla="*/ 2147483647 w 678"/>
                <a:gd name="T45" fmla="*/ 2147483647 h 2046"/>
                <a:gd name="T46" fmla="*/ 2147483647 w 678"/>
                <a:gd name="T47" fmla="*/ 2147483647 h 2046"/>
                <a:gd name="T48" fmla="*/ 2147483647 w 678"/>
                <a:gd name="T49" fmla="*/ 2147483647 h 2046"/>
                <a:gd name="T50" fmla="*/ 2147483647 w 678"/>
                <a:gd name="T51" fmla="*/ 2147483647 h 2046"/>
                <a:gd name="T52" fmla="*/ 2147483647 w 678"/>
                <a:gd name="T53" fmla="*/ 2147483647 h 2046"/>
                <a:gd name="T54" fmla="*/ 2147483647 w 678"/>
                <a:gd name="T55" fmla="*/ 2147483647 h 2046"/>
                <a:gd name="T56" fmla="*/ 2147483647 w 678"/>
                <a:gd name="T57" fmla="*/ 2147483647 h 2046"/>
                <a:gd name="T58" fmla="*/ 2147483647 w 678"/>
                <a:gd name="T59" fmla="*/ 2147483647 h 2046"/>
                <a:gd name="T60" fmla="*/ 2147483647 w 678"/>
                <a:gd name="T61" fmla="*/ 2147483647 h 2046"/>
                <a:gd name="T62" fmla="*/ 2147483647 w 678"/>
                <a:gd name="T63" fmla="*/ 2147483647 h 2046"/>
                <a:gd name="T64" fmla="*/ 2147483647 w 678"/>
                <a:gd name="T65" fmla="*/ 2147483647 h 2046"/>
                <a:gd name="T66" fmla="*/ 2147483647 w 678"/>
                <a:gd name="T67" fmla="*/ 2147483647 h 2046"/>
                <a:gd name="T68" fmla="*/ 2147483647 w 678"/>
                <a:gd name="T69" fmla="*/ 2147483647 h 2046"/>
                <a:gd name="T70" fmla="*/ 2147483647 w 678"/>
                <a:gd name="T71" fmla="*/ 2147483647 h 2046"/>
                <a:gd name="T72" fmla="*/ 2147483647 w 678"/>
                <a:gd name="T73" fmla="*/ 2147483647 h 20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8"/>
                <a:gd name="T112" fmla="*/ 0 h 2046"/>
                <a:gd name="T113" fmla="*/ 678 w 678"/>
                <a:gd name="T114" fmla="*/ 2046 h 20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8" h="2046">
                  <a:moveTo>
                    <a:pt x="0" y="0"/>
                  </a:moveTo>
                  <a:lnTo>
                    <a:pt x="12" y="12"/>
                  </a:lnTo>
                  <a:lnTo>
                    <a:pt x="18" y="24"/>
                  </a:lnTo>
                  <a:lnTo>
                    <a:pt x="30" y="42"/>
                  </a:lnTo>
                  <a:lnTo>
                    <a:pt x="36" y="66"/>
                  </a:lnTo>
                  <a:lnTo>
                    <a:pt x="48" y="90"/>
                  </a:lnTo>
                  <a:lnTo>
                    <a:pt x="54" y="120"/>
                  </a:lnTo>
                  <a:lnTo>
                    <a:pt x="66" y="150"/>
                  </a:lnTo>
                  <a:lnTo>
                    <a:pt x="78" y="186"/>
                  </a:lnTo>
                  <a:lnTo>
                    <a:pt x="84" y="228"/>
                  </a:lnTo>
                  <a:lnTo>
                    <a:pt x="96" y="270"/>
                  </a:lnTo>
                  <a:lnTo>
                    <a:pt x="102" y="312"/>
                  </a:lnTo>
                  <a:lnTo>
                    <a:pt x="114" y="366"/>
                  </a:lnTo>
                  <a:lnTo>
                    <a:pt x="120" y="414"/>
                  </a:lnTo>
                  <a:lnTo>
                    <a:pt x="132" y="468"/>
                  </a:lnTo>
                  <a:lnTo>
                    <a:pt x="138" y="522"/>
                  </a:lnTo>
                  <a:lnTo>
                    <a:pt x="150" y="582"/>
                  </a:lnTo>
                  <a:lnTo>
                    <a:pt x="156" y="642"/>
                  </a:lnTo>
                  <a:lnTo>
                    <a:pt x="168" y="702"/>
                  </a:lnTo>
                  <a:lnTo>
                    <a:pt x="180" y="762"/>
                  </a:lnTo>
                  <a:lnTo>
                    <a:pt x="186" y="822"/>
                  </a:lnTo>
                  <a:lnTo>
                    <a:pt x="198" y="888"/>
                  </a:lnTo>
                  <a:lnTo>
                    <a:pt x="204" y="954"/>
                  </a:lnTo>
                  <a:lnTo>
                    <a:pt x="216" y="1014"/>
                  </a:lnTo>
                  <a:lnTo>
                    <a:pt x="222" y="1080"/>
                  </a:lnTo>
                  <a:lnTo>
                    <a:pt x="234" y="1146"/>
                  </a:lnTo>
                  <a:lnTo>
                    <a:pt x="240" y="1212"/>
                  </a:lnTo>
                  <a:lnTo>
                    <a:pt x="252" y="1272"/>
                  </a:lnTo>
                  <a:lnTo>
                    <a:pt x="258" y="1332"/>
                  </a:lnTo>
                  <a:lnTo>
                    <a:pt x="270" y="1392"/>
                  </a:lnTo>
                  <a:lnTo>
                    <a:pt x="282" y="1452"/>
                  </a:lnTo>
                  <a:lnTo>
                    <a:pt x="288" y="1512"/>
                  </a:lnTo>
                  <a:lnTo>
                    <a:pt x="300" y="1566"/>
                  </a:lnTo>
                  <a:lnTo>
                    <a:pt x="306" y="1620"/>
                  </a:lnTo>
                  <a:lnTo>
                    <a:pt x="318" y="1668"/>
                  </a:lnTo>
                  <a:lnTo>
                    <a:pt x="324" y="1722"/>
                  </a:lnTo>
                  <a:lnTo>
                    <a:pt x="336" y="1764"/>
                  </a:lnTo>
                  <a:lnTo>
                    <a:pt x="342" y="1806"/>
                  </a:lnTo>
                  <a:lnTo>
                    <a:pt x="354" y="1848"/>
                  </a:lnTo>
                  <a:lnTo>
                    <a:pt x="366" y="1884"/>
                  </a:lnTo>
                  <a:lnTo>
                    <a:pt x="372" y="1914"/>
                  </a:lnTo>
                  <a:lnTo>
                    <a:pt x="384" y="1944"/>
                  </a:lnTo>
                  <a:lnTo>
                    <a:pt x="390" y="1968"/>
                  </a:lnTo>
                  <a:lnTo>
                    <a:pt x="402" y="1992"/>
                  </a:lnTo>
                  <a:lnTo>
                    <a:pt x="408" y="2010"/>
                  </a:lnTo>
                  <a:lnTo>
                    <a:pt x="420" y="2022"/>
                  </a:lnTo>
                  <a:lnTo>
                    <a:pt x="426" y="2034"/>
                  </a:lnTo>
                  <a:lnTo>
                    <a:pt x="438" y="2040"/>
                  </a:lnTo>
                  <a:lnTo>
                    <a:pt x="444" y="2046"/>
                  </a:lnTo>
                  <a:lnTo>
                    <a:pt x="456" y="2040"/>
                  </a:lnTo>
                  <a:lnTo>
                    <a:pt x="468" y="2034"/>
                  </a:lnTo>
                  <a:lnTo>
                    <a:pt x="474" y="2022"/>
                  </a:lnTo>
                  <a:lnTo>
                    <a:pt x="486" y="2010"/>
                  </a:lnTo>
                  <a:lnTo>
                    <a:pt x="492" y="1992"/>
                  </a:lnTo>
                  <a:lnTo>
                    <a:pt x="504" y="1968"/>
                  </a:lnTo>
                  <a:lnTo>
                    <a:pt x="510" y="1944"/>
                  </a:lnTo>
                  <a:lnTo>
                    <a:pt x="522" y="1914"/>
                  </a:lnTo>
                  <a:lnTo>
                    <a:pt x="528" y="1884"/>
                  </a:lnTo>
                  <a:lnTo>
                    <a:pt x="540" y="1848"/>
                  </a:lnTo>
                  <a:lnTo>
                    <a:pt x="552" y="1806"/>
                  </a:lnTo>
                  <a:lnTo>
                    <a:pt x="558" y="1764"/>
                  </a:lnTo>
                  <a:lnTo>
                    <a:pt x="570" y="1722"/>
                  </a:lnTo>
                  <a:lnTo>
                    <a:pt x="576" y="1668"/>
                  </a:lnTo>
                  <a:lnTo>
                    <a:pt x="588" y="1620"/>
                  </a:lnTo>
                  <a:lnTo>
                    <a:pt x="594" y="1566"/>
                  </a:lnTo>
                  <a:lnTo>
                    <a:pt x="606" y="1512"/>
                  </a:lnTo>
                  <a:lnTo>
                    <a:pt x="612" y="1452"/>
                  </a:lnTo>
                  <a:lnTo>
                    <a:pt x="624" y="1392"/>
                  </a:lnTo>
                  <a:lnTo>
                    <a:pt x="630" y="1332"/>
                  </a:lnTo>
                  <a:lnTo>
                    <a:pt x="642" y="1272"/>
                  </a:lnTo>
                  <a:lnTo>
                    <a:pt x="654" y="1212"/>
                  </a:lnTo>
                  <a:lnTo>
                    <a:pt x="660" y="1146"/>
                  </a:lnTo>
                  <a:lnTo>
                    <a:pt x="672" y="1080"/>
                  </a:lnTo>
                  <a:lnTo>
                    <a:pt x="678" y="1020"/>
                  </a:lnTo>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353" name="Rectangle 113"/>
          <p:cNvSpPr>
            <a:spLocks noChangeArrowheads="1"/>
          </p:cNvSpPr>
          <p:nvPr/>
        </p:nvSpPr>
        <p:spPr bwMode="auto">
          <a:xfrm>
            <a:off x="1109134" y="3221038"/>
            <a:ext cx="3367617" cy="3179762"/>
          </a:xfrm>
          <a:prstGeom prst="rect">
            <a:avLst/>
          </a:prstGeom>
          <a:noFill/>
          <a:ln w="25400" algn="ctr">
            <a:solidFill>
              <a:srgbClr val="00B0F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3354" name="TextBox 33"/>
          <p:cNvSpPr txBox="1">
            <a:spLocks noChangeArrowheads="1"/>
          </p:cNvSpPr>
          <p:nvPr/>
        </p:nvSpPr>
        <p:spPr bwMode="auto">
          <a:xfrm>
            <a:off x="1744134" y="1327151"/>
            <a:ext cx="145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sz="1600"/>
              <a:t>OFDM Symbol</a:t>
            </a:r>
          </a:p>
        </p:txBody>
      </p:sp>
    </p:spTree>
    <p:extLst>
      <p:ext uri="{BB962C8B-B14F-4D97-AF65-F5344CB8AC3E}">
        <p14:creationId xmlns:p14="http://schemas.microsoft.com/office/powerpoint/2010/main" val="2039870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rgbClr val="0070C0"/>
                </a:solidFill>
                <a:latin typeface="Times New Roman" pitchFamily="18" charset="0"/>
                <a:cs typeface="Times New Roman" pitchFamily="18" charset="0"/>
              </a:rPr>
              <a:t>Cyclic Prefix</a:t>
            </a:r>
          </a:p>
        </p:txBody>
      </p:sp>
      <p:sp>
        <p:nvSpPr>
          <p:cNvPr id="3" name="Content Placeholder 2"/>
          <p:cNvSpPr>
            <a:spLocks noGrp="1"/>
          </p:cNvSpPr>
          <p:nvPr>
            <p:ph idx="1"/>
          </p:nvPr>
        </p:nvSpPr>
        <p:spPr/>
        <p:txBody>
          <a:bodyPr>
            <a:normAutofit fontScale="92500"/>
          </a:bodyPr>
          <a:lstStyle/>
          <a:p>
            <a:r>
              <a:rPr lang="en-US" dirty="0">
                <a:latin typeface="Times New Roman" pitchFamily="18" charset="0"/>
                <a:cs typeface="Times New Roman" pitchFamily="18" charset="0"/>
              </a:rPr>
              <a:t>Guard time between adjacent symbols is inserted to eliminate ISI </a:t>
            </a:r>
          </a:p>
          <a:p>
            <a:r>
              <a:rPr lang="en-US" dirty="0">
                <a:latin typeface="Times New Roman" pitchFamily="18" charset="0"/>
                <a:cs typeface="Times New Roman" pitchFamily="18" charset="0"/>
              </a:rPr>
              <a:t> No ISI will occurs, if guard time is larger than delay spread </a:t>
            </a:r>
          </a:p>
          <a:p>
            <a:r>
              <a:rPr lang="en-US" dirty="0">
                <a:latin typeface="Times New Roman" pitchFamily="18" charset="0"/>
                <a:cs typeface="Times New Roman" pitchFamily="18" charset="0"/>
              </a:rPr>
              <a:t>Guard time is a pure system overhead, contains no information </a:t>
            </a:r>
          </a:p>
          <a:p>
            <a:r>
              <a:rPr lang="en-US" dirty="0">
                <a:latin typeface="Times New Roman" pitchFamily="18" charset="0"/>
                <a:cs typeface="Times New Roman" pitchFamily="18" charset="0"/>
              </a:rPr>
              <a:t> CP is inserted in order to preserve </a:t>
            </a:r>
            <a:r>
              <a:rPr lang="en-US" dirty="0" err="1">
                <a:latin typeface="Times New Roman" pitchFamily="18" charset="0"/>
                <a:cs typeface="Times New Roman" pitchFamily="18" charset="0"/>
              </a:rPr>
              <a:t>orthogonality</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CP provides multipath immunity &amp; synchronization tolerance </a:t>
            </a:r>
          </a:p>
          <a:p>
            <a:r>
              <a:rPr lang="en-US" dirty="0">
                <a:latin typeface="Times New Roman" pitchFamily="18" charset="0"/>
                <a:cs typeface="Times New Roman" pitchFamily="18" charset="0"/>
              </a:rPr>
              <a:t> CP increases required transmission bandwidth, hence lowers spectral efficiency </a:t>
            </a:r>
          </a:p>
          <a:p>
            <a:r>
              <a:rPr lang="en-US" dirty="0">
                <a:latin typeface="Times New Roman" pitchFamily="18" charset="0"/>
                <a:cs typeface="Times New Roman" pitchFamily="18" charset="0"/>
              </a:rPr>
              <a:t>Transmit power associated with CP is a waste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17865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70C0"/>
                </a:solidFill>
                <a:latin typeface="Times New Roman" pitchFamily="18" charset="0"/>
                <a:cs typeface="Times New Roman" pitchFamily="18" charset="0"/>
              </a:rPr>
              <a:t>Insertion of cyclic prefix</a:t>
            </a:r>
            <a:endParaRPr lang="en-IN" sz="3600" b="1" dirty="0">
              <a:solidFill>
                <a:srgbClr val="0070C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stretch>
            <a:fillRect/>
          </a:stretch>
        </p:blipFill>
        <p:spPr>
          <a:xfrm>
            <a:off x="2035040" y="1825625"/>
            <a:ext cx="8121919" cy="4351338"/>
          </a:xfrm>
          <a:prstGeom prst="rect">
            <a:avLst/>
          </a:prstGeom>
        </p:spPr>
      </p:pic>
    </p:spTree>
    <p:extLst>
      <p:ext uri="{BB962C8B-B14F-4D97-AF65-F5344CB8AC3E}">
        <p14:creationId xmlns:p14="http://schemas.microsoft.com/office/powerpoint/2010/main" val="6545690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838200" y="365125"/>
            <a:ext cx="10515600" cy="955675"/>
          </a:xfrm>
        </p:spPr>
        <p:txBody>
          <a:bodyPr>
            <a:normAutofit/>
          </a:bodyPr>
          <a:lstStyle/>
          <a:p>
            <a:pPr algn="ctr"/>
            <a:r>
              <a:rPr lang="en-US" sz="3600" b="1" dirty="0">
                <a:solidFill>
                  <a:srgbClr val="0070C0"/>
                </a:solidFill>
                <a:latin typeface="Times New Roman" pitchFamily="18" charset="0"/>
                <a:cs typeface="Times New Roman" pitchFamily="18" charset="0"/>
              </a:rPr>
              <a:t>Cyclic Prefix </a:t>
            </a:r>
            <a:r>
              <a:rPr lang="en-US" sz="3600" b="1" dirty="0" err="1">
                <a:solidFill>
                  <a:srgbClr val="0070C0"/>
                </a:solidFill>
                <a:latin typeface="Times New Roman" pitchFamily="18" charset="0"/>
                <a:cs typeface="Times New Roman" pitchFamily="18" charset="0"/>
              </a:rPr>
              <a:t>vs</a:t>
            </a:r>
            <a:r>
              <a:rPr lang="en-US" sz="3600" b="1" dirty="0">
                <a:solidFill>
                  <a:srgbClr val="0070C0"/>
                </a:solidFill>
                <a:latin typeface="Times New Roman" pitchFamily="18" charset="0"/>
                <a:cs typeface="Times New Roman" pitchFamily="18" charset="0"/>
              </a:rPr>
              <a:t> Guard Time</a:t>
            </a:r>
          </a:p>
        </p:txBody>
      </p:sp>
      <p:sp>
        <p:nvSpPr>
          <p:cNvPr id="4" name="Slide Number Placeholder 3"/>
          <p:cNvSpPr>
            <a:spLocks noGrp="1"/>
          </p:cNvSpPr>
          <p:nvPr>
            <p:ph type="sldNum" sz="quarter" idx="10"/>
          </p:nvPr>
        </p:nvSpPr>
        <p:spPr/>
        <p:txBody>
          <a:bodyPr/>
          <a:lstStyle/>
          <a:p>
            <a:pPr>
              <a:defRPr/>
            </a:pPr>
            <a:fld id="{36800AB4-739E-4C09-AAD3-CDEDEEA94E0E}" type="slidenum">
              <a:rPr lang="en-US" smtClean="0"/>
              <a:pPr>
                <a:defRPr/>
              </a:pPr>
              <a:t>54</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969308654"/>
              </p:ext>
            </p:extLst>
          </p:nvPr>
        </p:nvGraphicFramePr>
        <p:xfrm>
          <a:off x="1164166" y="1450975"/>
          <a:ext cx="10098618" cy="4572000"/>
        </p:xfrm>
        <a:graphic>
          <a:graphicData uri="http://schemas.openxmlformats.org/drawingml/2006/table">
            <a:tbl>
              <a:tblPr firstRow="1" bandRow="1">
                <a:tableStyleId>{21E4AEA4-8DFA-4A89-87EB-49C32662AFE0}</a:tableStyleId>
              </a:tblPr>
              <a:tblGrid>
                <a:gridCol w="5049309">
                  <a:extLst>
                    <a:ext uri="{9D8B030D-6E8A-4147-A177-3AD203B41FA5}">
                      <a16:colId xmlns:a16="http://schemas.microsoft.com/office/drawing/2014/main" val="20000"/>
                    </a:ext>
                  </a:extLst>
                </a:gridCol>
                <a:gridCol w="5049309">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Guard Time</a:t>
                      </a:r>
                    </a:p>
                  </a:txBody>
                  <a:tcPr marL="121911" marR="12191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Cyclic Prefix</a:t>
                      </a:r>
                    </a:p>
                  </a:txBody>
                  <a:tcPr marL="121911" marR="121911"/>
                </a:tc>
                <a:extLst>
                  <a:ext uri="{0D108BD9-81ED-4DB2-BD59-A6C34878D82A}">
                    <a16:rowId xmlns:a16="http://schemas.microsoft.com/office/drawing/2014/main" val="10000"/>
                  </a:ext>
                </a:extLst>
              </a:tr>
              <a:tr h="370840">
                <a:tc>
                  <a:txBody>
                    <a:bodyPr/>
                    <a:lstStyle/>
                    <a:p>
                      <a:pPr algn="l"/>
                      <a:r>
                        <a:rPr lang="en-US" sz="2400" dirty="0">
                          <a:latin typeface="Times New Roman" pitchFamily="18" charset="0"/>
                          <a:cs typeface="Times New Roman" pitchFamily="18" charset="0"/>
                        </a:rPr>
                        <a:t>Eliminates</a:t>
                      </a:r>
                      <a:r>
                        <a:rPr lang="en-US" sz="2400" baseline="0" dirty="0">
                          <a:latin typeface="Times New Roman" pitchFamily="18" charset="0"/>
                          <a:cs typeface="Times New Roman" pitchFamily="18" charset="0"/>
                        </a:rPr>
                        <a:t> Inter-symbol Interference</a:t>
                      </a:r>
                      <a:endParaRPr lang="en-US" sz="2400" dirty="0">
                        <a:latin typeface="Times New Roman" pitchFamily="18" charset="0"/>
                        <a:cs typeface="Times New Roman" pitchFamily="18" charset="0"/>
                      </a:endParaRPr>
                    </a:p>
                  </a:txBody>
                  <a:tcPr marL="121911" marR="121911"/>
                </a:tc>
                <a:tc>
                  <a:txBody>
                    <a:bodyPr/>
                    <a:lstStyle/>
                    <a:p>
                      <a:pPr algn="l"/>
                      <a:r>
                        <a:rPr lang="en-US" sz="2400" dirty="0">
                          <a:latin typeface="Times New Roman" pitchFamily="18" charset="0"/>
                          <a:cs typeface="Times New Roman" pitchFamily="18" charset="0"/>
                        </a:rPr>
                        <a:t>Eliminates</a:t>
                      </a:r>
                      <a:r>
                        <a:rPr lang="en-US" sz="2400" baseline="0" dirty="0">
                          <a:latin typeface="Times New Roman" pitchFamily="18" charset="0"/>
                          <a:cs typeface="Times New Roman" pitchFamily="18" charset="0"/>
                        </a:rPr>
                        <a:t> Inter-symbol Interference</a:t>
                      </a:r>
                      <a:endParaRPr lang="en-US" sz="2400" dirty="0">
                        <a:latin typeface="Times New Roman" pitchFamily="18" charset="0"/>
                        <a:cs typeface="Times New Roman" pitchFamily="18" charset="0"/>
                      </a:endParaRPr>
                    </a:p>
                  </a:txBody>
                  <a:tcPr marL="121911" marR="121911"/>
                </a:tc>
                <a:extLst>
                  <a:ext uri="{0D108BD9-81ED-4DB2-BD59-A6C34878D82A}">
                    <a16:rowId xmlns:a16="http://schemas.microsoft.com/office/drawing/2014/main" val="10001"/>
                  </a:ext>
                </a:extLst>
              </a:tr>
              <a:tr h="370840">
                <a:tc>
                  <a:txBody>
                    <a:bodyPr/>
                    <a:lstStyle/>
                    <a:p>
                      <a:pPr algn="l"/>
                      <a:r>
                        <a:rPr lang="en-US" sz="2400" dirty="0">
                          <a:latin typeface="Times New Roman" pitchFamily="18" charset="0"/>
                          <a:cs typeface="Times New Roman" pitchFamily="18" charset="0"/>
                        </a:rPr>
                        <a:t>Suffers</a:t>
                      </a:r>
                      <a:r>
                        <a:rPr lang="en-US" sz="2400" baseline="0" dirty="0">
                          <a:latin typeface="Times New Roman" pitchFamily="18" charset="0"/>
                          <a:cs typeface="Times New Roman" pitchFamily="18" charset="0"/>
                        </a:rPr>
                        <a:t> from Inter-carrier Interference</a:t>
                      </a:r>
                      <a:endParaRPr lang="en-US" sz="2400" dirty="0">
                        <a:latin typeface="Times New Roman" pitchFamily="18" charset="0"/>
                        <a:cs typeface="Times New Roman" pitchFamily="18" charset="0"/>
                      </a:endParaRPr>
                    </a:p>
                  </a:txBody>
                  <a:tcPr marL="121911" marR="121911"/>
                </a:tc>
                <a:tc>
                  <a:txBody>
                    <a:bodyPr/>
                    <a:lstStyle/>
                    <a:p>
                      <a:pPr algn="l"/>
                      <a:r>
                        <a:rPr lang="en-US" sz="2400" dirty="0">
                          <a:latin typeface="Times New Roman" pitchFamily="18" charset="0"/>
                          <a:cs typeface="Times New Roman" pitchFamily="18" charset="0"/>
                        </a:rPr>
                        <a:t>Eliminates</a:t>
                      </a:r>
                      <a:r>
                        <a:rPr lang="en-US" sz="2400" baseline="0" dirty="0">
                          <a:latin typeface="Times New Roman" pitchFamily="18" charset="0"/>
                          <a:cs typeface="Times New Roman" pitchFamily="18" charset="0"/>
                        </a:rPr>
                        <a:t> Inter-carrier Interference</a:t>
                      </a:r>
                      <a:endParaRPr lang="en-US" sz="2400" dirty="0">
                        <a:latin typeface="Times New Roman" pitchFamily="18" charset="0"/>
                        <a:cs typeface="Times New Roman" pitchFamily="18" charset="0"/>
                      </a:endParaRPr>
                    </a:p>
                  </a:txBody>
                  <a:tcPr marL="121911" marR="121911"/>
                </a:tc>
                <a:extLst>
                  <a:ext uri="{0D108BD9-81ED-4DB2-BD59-A6C34878D82A}">
                    <a16:rowId xmlns:a16="http://schemas.microsoft.com/office/drawing/2014/main" val="10002"/>
                  </a:ext>
                </a:extLst>
              </a:tr>
              <a:tr h="370840">
                <a:tc>
                  <a:txBody>
                    <a:bodyPr/>
                    <a:lstStyle/>
                    <a:p>
                      <a:pPr algn="l"/>
                      <a:r>
                        <a:rPr lang="en-US" sz="2400" dirty="0">
                          <a:latin typeface="Times New Roman" pitchFamily="18" charset="0"/>
                          <a:cs typeface="Times New Roman" pitchFamily="18" charset="0"/>
                        </a:rPr>
                        <a:t>Suffers from Intra-carrier Interference</a:t>
                      </a:r>
                    </a:p>
                  </a:txBody>
                  <a:tcPr marL="121911" marR="121911"/>
                </a:tc>
                <a:tc>
                  <a:txBody>
                    <a:bodyPr/>
                    <a:lstStyle/>
                    <a:p>
                      <a:pPr algn="l"/>
                      <a:r>
                        <a:rPr lang="en-US" sz="2400" dirty="0">
                          <a:latin typeface="Times New Roman" pitchFamily="18" charset="0"/>
                          <a:cs typeface="Times New Roman" pitchFamily="18" charset="0"/>
                        </a:rPr>
                        <a:t>Suffers from Intra-carrier Interference</a:t>
                      </a:r>
                    </a:p>
                  </a:txBody>
                  <a:tcPr marL="121911" marR="121911"/>
                </a:tc>
                <a:extLst>
                  <a:ext uri="{0D108BD9-81ED-4DB2-BD59-A6C34878D82A}">
                    <a16:rowId xmlns:a16="http://schemas.microsoft.com/office/drawing/2014/main" val="10003"/>
                  </a:ext>
                </a:extLst>
              </a:tr>
              <a:tr h="370840">
                <a:tc>
                  <a:txBody>
                    <a:bodyPr/>
                    <a:lstStyle/>
                    <a:p>
                      <a:pPr algn="l"/>
                      <a:r>
                        <a:rPr lang="en-US" sz="2400" dirty="0">
                          <a:latin typeface="Times New Roman" pitchFamily="18" charset="0"/>
                          <a:cs typeface="Times New Roman" pitchFamily="18" charset="0"/>
                        </a:rPr>
                        <a:t>Causes a reduction in data rate as a result of the increased OFDM symbol time</a:t>
                      </a:r>
                    </a:p>
                  </a:txBody>
                  <a:tcPr marL="121911" marR="121911"/>
                </a:tc>
                <a:tc>
                  <a:txBody>
                    <a:bodyPr/>
                    <a:lstStyle/>
                    <a:p>
                      <a:pPr algn="l"/>
                      <a:r>
                        <a:rPr lang="en-US" sz="2400" dirty="0">
                          <a:latin typeface="Times New Roman" pitchFamily="18" charset="0"/>
                          <a:cs typeface="Times New Roman" pitchFamily="18" charset="0"/>
                        </a:rPr>
                        <a:t>Causes a reduction in data rate as a result of the increased OFDM symbol time</a:t>
                      </a:r>
                    </a:p>
                  </a:txBody>
                  <a:tcPr marL="121911" marR="121911"/>
                </a:tc>
                <a:extLst>
                  <a:ext uri="{0D108BD9-81ED-4DB2-BD59-A6C34878D82A}">
                    <a16:rowId xmlns:a16="http://schemas.microsoft.com/office/drawing/2014/main" val="10004"/>
                  </a:ext>
                </a:extLst>
              </a:tr>
              <a:tr h="370840">
                <a:tc>
                  <a:txBody>
                    <a:bodyPr/>
                    <a:lstStyle/>
                    <a:p>
                      <a:pPr algn="l"/>
                      <a:r>
                        <a:rPr lang="en-US" sz="2400" dirty="0">
                          <a:latin typeface="Times New Roman" pitchFamily="18" charset="0"/>
                          <a:cs typeface="Times New Roman" pitchFamily="18" charset="0"/>
                        </a:rPr>
                        <a:t>Does not</a:t>
                      </a:r>
                      <a:r>
                        <a:rPr lang="en-US" sz="2400" baseline="0" dirty="0">
                          <a:latin typeface="Times New Roman" pitchFamily="18" charset="0"/>
                          <a:cs typeface="Times New Roman" pitchFamily="18" charset="0"/>
                        </a:rPr>
                        <a:t> consume additional power associated with OFDM symbol time expansion due to the guard time</a:t>
                      </a:r>
                      <a:endParaRPr lang="en-US" sz="2400" dirty="0">
                        <a:latin typeface="Times New Roman" pitchFamily="18" charset="0"/>
                        <a:cs typeface="Times New Roman" pitchFamily="18" charset="0"/>
                      </a:endParaRPr>
                    </a:p>
                  </a:txBody>
                  <a:tcPr marL="121911" marR="121911"/>
                </a:tc>
                <a:tc>
                  <a:txBody>
                    <a:bodyPr/>
                    <a:lstStyle/>
                    <a:p>
                      <a:pPr algn="l"/>
                      <a:r>
                        <a:rPr lang="en-US" sz="2400" dirty="0">
                          <a:latin typeface="Times New Roman" pitchFamily="18" charset="0"/>
                          <a:cs typeface="Times New Roman" pitchFamily="18" charset="0"/>
                        </a:rPr>
                        <a:t>Necessitates additional power associated with OFDM symbol expansion due to the introduction of cyclic prefix</a:t>
                      </a:r>
                    </a:p>
                  </a:txBody>
                  <a:tcPr marL="121911" marR="12191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025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0070C0"/>
                </a:solidFill>
                <a:latin typeface="Times New Roman" pitchFamily="18" charset="0"/>
                <a:cs typeface="Times New Roman" pitchFamily="18" charset="0"/>
              </a:rPr>
              <a:t>Performance in Frequency-Selective Channels</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cyclic prefix converts a frequency-selective channel into a number of parallel flat-fading channels.</a:t>
            </a:r>
          </a:p>
          <a:p>
            <a:r>
              <a:rPr lang="en-US" sz="2400" dirty="0">
                <a:latin typeface="Times New Roman" pitchFamily="18" charset="0"/>
                <a:cs typeface="Times New Roman" pitchFamily="18" charset="0"/>
              </a:rPr>
              <a:t> This eliminates ISI in TDMA and CDMA systems.</a:t>
            </a:r>
          </a:p>
          <a:p>
            <a:r>
              <a:rPr lang="en-US" sz="2400" dirty="0">
                <a:latin typeface="Times New Roman" pitchFamily="18" charset="0"/>
                <a:cs typeface="Times New Roman" pitchFamily="18" charset="0"/>
              </a:rPr>
              <a:t>An </a:t>
            </a:r>
            <a:r>
              <a:rPr lang="en-US" sz="2400" dirty="0" err="1">
                <a:latin typeface="Times New Roman" pitchFamily="18" charset="0"/>
                <a:cs typeface="Times New Roman" pitchFamily="18" charset="0"/>
              </a:rPr>
              <a:t>uncoded</a:t>
            </a:r>
            <a:r>
              <a:rPr lang="en-US" sz="2400" dirty="0">
                <a:latin typeface="Times New Roman" pitchFamily="18" charset="0"/>
                <a:cs typeface="Times New Roman" pitchFamily="18" charset="0"/>
              </a:rPr>
              <a:t> OFDM system has no frequency diversity. </a:t>
            </a:r>
          </a:p>
          <a:p>
            <a:r>
              <a:rPr lang="en-US" sz="2400" dirty="0">
                <a:latin typeface="Times New Roman" pitchFamily="18" charset="0"/>
                <a:cs typeface="Times New Roman" pitchFamily="18" charset="0"/>
              </a:rPr>
              <a:t>If a subcarrier is in a fading dip, then error probability on that subcarrier is very high, and dominates the Bit Error Rate (BER) of the total system for high SNRs</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uncoded</a:t>
            </a:r>
            <a:r>
              <a:rPr lang="en-US" sz="2400" dirty="0">
                <a:latin typeface="Times New Roman" pitchFamily="18" charset="0"/>
                <a:cs typeface="Times New Roman" pitchFamily="18" charset="0"/>
              </a:rPr>
              <a:t> OFDM has the same average BER irrespective of the frequency selectivity of the channel</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435058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70C0"/>
                </a:solidFill>
                <a:latin typeface="Times New Roman" pitchFamily="18" charset="0"/>
                <a:cs typeface="Times New Roman" pitchFamily="18" charset="0"/>
              </a:rPr>
              <a:t>Coded Orthogonal Frequency Division Multiplexing</a:t>
            </a:r>
          </a:p>
        </p:txBody>
      </p:sp>
      <p:sp>
        <p:nvSpPr>
          <p:cNvPr id="3" name="Content Placeholder 2"/>
          <p:cNvSpPr>
            <a:spLocks noGrp="1"/>
          </p:cNvSpPr>
          <p:nvPr>
            <p:ph idx="1"/>
          </p:nvPr>
        </p:nvSpPr>
        <p:spPr/>
        <p:txBody>
          <a:bodyPr>
            <a:normAutofit fontScale="70000" lnSpcReduction="20000"/>
          </a:bodyPr>
          <a:lstStyle/>
          <a:p>
            <a:r>
              <a:rPr lang="en-US" dirty="0">
                <a:latin typeface="Times New Roman" pitchFamily="18" charset="0"/>
                <a:cs typeface="Times New Roman" pitchFamily="18" charset="0"/>
              </a:rPr>
              <a:t>coding can be used to improve performance in fading channels</a:t>
            </a:r>
          </a:p>
          <a:p>
            <a:r>
              <a:rPr lang="en-US" dirty="0">
                <a:latin typeface="Times New Roman" pitchFamily="18" charset="0"/>
                <a:cs typeface="Times New Roman" pitchFamily="18" charset="0"/>
              </a:rPr>
              <a:t>coded bits is transmitted in an independent channel states results in a high diversity order</a:t>
            </a:r>
          </a:p>
          <a:p>
            <a:r>
              <a:rPr lang="en-US" dirty="0">
                <a:latin typeface="Times New Roman" pitchFamily="18" charset="0"/>
                <a:cs typeface="Times New Roman" pitchFamily="18" charset="0"/>
              </a:rPr>
              <a:t> designing  appropriate mappers and </a:t>
            </a:r>
            <a:r>
              <a:rPr lang="en-US" dirty="0" err="1">
                <a:latin typeface="Times New Roman" pitchFamily="18" charset="0"/>
                <a:cs typeface="Times New Roman" pitchFamily="18" charset="0"/>
              </a:rPr>
              <a:t>interleavers</a:t>
            </a:r>
            <a:r>
              <a:rPr lang="en-US" dirty="0">
                <a:latin typeface="Times New Roman" pitchFamily="18" charset="0"/>
                <a:cs typeface="Times New Roman" pitchFamily="18" charset="0"/>
              </a:rPr>
              <a:t> that assign the different coded bits in the time-frequency plane is required. </a:t>
            </a:r>
          </a:p>
          <a:p>
            <a:r>
              <a:rPr lang="en-US" dirty="0">
                <a:latin typeface="Times New Roman" pitchFamily="18" charset="0"/>
                <a:cs typeface="Times New Roman" pitchFamily="18" charset="0"/>
              </a:rPr>
              <a:t>This mapping, depends on the </a:t>
            </a:r>
            <a:r>
              <a:rPr lang="en-US" dirty="0">
                <a:solidFill>
                  <a:srgbClr val="FF0000"/>
                </a:solidFill>
                <a:latin typeface="Times New Roman" pitchFamily="18" charset="0"/>
                <a:cs typeface="Times New Roman" pitchFamily="18" charset="0"/>
              </a:rPr>
              <a:t>frequency selectivity as well as the time selectivity </a:t>
            </a:r>
            <a:r>
              <a:rPr lang="en-US" dirty="0">
                <a:latin typeface="Times New Roman" pitchFamily="18" charset="0"/>
                <a:cs typeface="Times New Roman" pitchFamily="18" charset="0"/>
              </a:rPr>
              <a:t>of the channel. </a:t>
            </a:r>
          </a:p>
          <a:p>
            <a:r>
              <a:rPr lang="en-US" dirty="0">
                <a:latin typeface="Times New Roman" pitchFamily="18" charset="0"/>
                <a:cs typeface="Times New Roman" pitchFamily="18" charset="0"/>
              </a:rPr>
              <a:t>If the channel is </a:t>
            </a:r>
            <a:r>
              <a:rPr lang="en-US" dirty="0">
                <a:solidFill>
                  <a:srgbClr val="FF0000"/>
                </a:solidFill>
                <a:latin typeface="Times New Roman" pitchFamily="18" charset="0"/>
                <a:cs typeface="Times New Roman" pitchFamily="18" charset="0"/>
              </a:rPr>
              <a:t>highly frequency selective</a:t>
            </a:r>
            <a:r>
              <a:rPr lang="en-US" dirty="0">
                <a:latin typeface="Times New Roman" pitchFamily="18" charset="0"/>
                <a:cs typeface="Times New Roman" pitchFamily="18" charset="0"/>
              </a:rPr>
              <a:t>, then it might be sufficient to code only across available frequencies, without any coding or interleaving along the time axis. </a:t>
            </a:r>
          </a:p>
          <a:p>
            <a:r>
              <a:rPr lang="en-US" dirty="0">
                <a:latin typeface="Times New Roman" pitchFamily="18" charset="0"/>
                <a:cs typeface="Times New Roman" pitchFamily="18" charset="0"/>
              </a:rPr>
              <a:t>This has two advantages: </a:t>
            </a:r>
          </a:p>
          <a:p>
            <a:r>
              <a:rPr lang="en-US" dirty="0">
                <a:latin typeface="Times New Roman" pitchFamily="18" charset="0"/>
                <a:cs typeface="Times New Roman" pitchFamily="18" charset="0"/>
              </a:rPr>
              <a:t>works in static channels, which occur quite often for wireless LANs and </a:t>
            </a:r>
          </a:p>
          <a:p>
            <a:r>
              <a:rPr lang="en-US" dirty="0">
                <a:latin typeface="Times New Roman" pitchFamily="18" charset="0"/>
                <a:cs typeface="Times New Roman" pitchFamily="18" charset="0"/>
              </a:rPr>
              <a:t>other high-rate data transmission scenarios; </a:t>
            </a:r>
          </a:p>
          <a:p>
            <a:r>
              <a:rPr lang="en-US" dirty="0">
                <a:latin typeface="Times New Roman" pitchFamily="18" charset="0"/>
                <a:cs typeface="Times New Roman" pitchFamily="18" charset="0"/>
              </a:rPr>
              <a:t>on the other, the absence of interleaving in the time domain results in lower latency of the transmission and decoding process</a:t>
            </a:r>
          </a:p>
        </p:txBody>
      </p:sp>
    </p:spTree>
    <p:extLst>
      <p:ext uri="{BB962C8B-B14F-4D97-AF65-F5344CB8AC3E}">
        <p14:creationId xmlns:p14="http://schemas.microsoft.com/office/powerpoint/2010/main" val="3072725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pPr algn="ctr"/>
            <a:r>
              <a:rPr lang="en-US" b="1" dirty="0">
                <a:solidFill>
                  <a:srgbClr val="0070C0"/>
                </a:solidFill>
                <a:latin typeface="Times New Roman" pitchFamily="18" charset="0"/>
                <a:cs typeface="Times New Roman" pitchFamily="18" charset="0"/>
              </a:rPr>
              <a:t>SNR Analysis</a:t>
            </a:r>
          </a:p>
        </p:txBody>
      </p:sp>
      <p:sp>
        <p:nvSpPr>
          <p:cNvPr id="522243" name="Rectangle 3"/>
          <p:cNvSpPr>
            <a:spLocks noGrp="1" noChangeArrowheads="1"/>
          </p:cNvSpPr>
          <p:nvPr>
            <p:ph type="body" idx="1"/>
          </p:nvPr>
        </p:nvSpPr>
        <p:spPr/>
        <p:txBody>
          <a:bodyPr>
            <a:normAutofit/>
          </a:bodyPr>
          <a:lstStyle/>
          <a:p>
            <a:pPr>
              <a:lnSpc>
                <a:spcPct val="80000"/>
              </a:lnSpc>
            </a:pPr>
            <a:r>
              <a:rPr lang="en-US" sz="2400" dirty="0">
                <a:latin typeface="Times New Roman" pitchFamily="18" charset="0"/>
                <a:cs typeface="Times New Roman" pitchFamily="18" charset="0"/>
              </a:rPr>
              <a:t>First, compare 1-tap (i.e. </a:t>
            </a:r>
            <a:r>
              <a:rPr lang="en-US" sz="2400" i="1" u="sng" dirty="0">
                <a:latin typeface="Times New Roman" pitchFamily="18" charset="0"/>
                <a:cs typeface="Times New Roman" pitchFamily="18" charset="0"/>
              </a:rPr>
              <a:t>flat</a:t>
            </a:r>
            <a:r>
              <a:rPr lang="en-US" sz="2400" dirty="0">
                <a:latin typeface="Times New Roman" pitchFamily="18" charset="0"/>
                <a:cs typeface="Times New Roman" pitchFamily="18" charset="0"/>
              </a:rPr>
              <a:t>) Rayleigh-fading channel </a:t>
            </a:r>
            <a:r>
              <a:rPr lang="en-US" sz="2400" dirty="0" err="1">
                <a:latin typeface="Times New Roman" pitchFamily="18" charset="0"/>
                <a:cs typeface="Times New Roman" pitchFamily="18" charset="0"/>
              </a:rPr>
              <a:t>vs</a:t>
            </a:r>
            <a:r>
              <a:rPr lang="en-US" sz="2400" dirty="0">
                <a:latin typeface="Times New Roman" pitchFamily="18" charset="0"/>
                <a:cs typeface="Times New Roman" pitchFamily="18" charset="0"/>
              </a:rPr>
              <a:t> AWGN. </a:t>
            </a:r>
          </a:p>
          <a:p>
            <a:pPr lvl="1">
              <a:lnSpc>
                <a:spcPct val="80000"/>
              </a:lnSpc>
            </a:pPr>
            <a:r>
              <a:rPr lang="en-US" sz="2400" dirty="0">
                <a:latin typeface="Times New Roman" pitchFamily="18" charset="0"/>
                <a:cs typeface="Times New Roman" pitchFamily="18" charset="0"/>
              </a:rPr>
              <a:t>i.e.           </a:t>
            </a:r>
            <a:r>
              <a:rPr lang="en-US" sz="2400" i="1" dirty="0">
                <a:latin typeface="Times New Roman" pitchFamily="18" charset="0"/>
                <a:cs typeface="Times New Roman" pitchFamily="18" charset="0"/>
              </a:rPr>
              <a:t>y = </a:t>
            </a:r>
            <a:r>
              <a:rPr lang="en-US" sz="2400" i="1" dirty="0" err="1">
                <a:latin typeface="Times New Roman" pitchFamily="18" charset="0"/>
                <a:cs typeface="Times New Roman" pitchFamily="18" charset="0"/>
              </a:rPr>
              <a:t>hx</a:t>
            </a:r>
            <a:r>
              <a:rPr lang="en-US" sz="2400" i="1" dirty="0">
                <a:latin typeface="Times New Roman" pitchFamily="18" charset="0"/>
                <a:cs typeface="Times New Roman" pitchFamily="18" charset="0"/>
              </a:rPr>
              <a:t> + w</a:t>
            </a:r>
            <a:r>
              <a:rPr lang="en-US" sz="2400" dirty="0">
                <a:latin typeface="Times New Roman" pitchFamily="18" charset="0"/>
                <a:cs typeface="Times New Roman" pitchFamily="18" charset="0"/>
              </a:rPr>
              <a:t> 		</a:t>
            </a:r>
            <a:r>
              <a:rPr lang="en-US" sz="2400" b="1" u="sng" dirty="0" err="1">
                <a:latin typeface="Times New Roman" pitchFamily="18" charset="0"/>
                <a:cs typeface="Times New Roman" pitchFamily="18" charset="0"/>
              </a:rPr>
              <a:t>vs</a:t>
            </a:r>
            <a:r>
              <a:rPr lang="en-US" sz="2400" i="1" dirty="0">
                <a:latin typeface="Times New Roman" pitchFamily="18" charset="0"/>
                <a:cs typeface="Times New Roman" pitchFamily="18" charset="0"/>
              </a:rPr>
              <a:t> 	y = x + w</a:t>
            </a:r>
          </a:p>
          <a:p>
            <a:pPr lvl="1">
              <a:lnSpc>
                <a:spcPct val="80000"/>
              </a:lnSpc>
            </a:pPr>
            <a:r>
              <a:rPr lang="en-US" sz="2400" dirty="0">
                <a:latin typeface="Times New Roman" pitchFamily="18" charset="0"/>
                <a:cs typeface="Times New Roman" pitchFamily="18" charset="0"/>
              </a:rPr>
              <a:t>Note: all </a:t>
            </a:r>
            <a:r>
              <a:rPr lang="en-US" sz="2400" dirty="0" err="1">
                <a:latin typeface="Times New Roman" pitchFamily="18" charset="0"/>
                <a:cs typeface="Times New Roman" pitchFamily="18" charset="0"/>
              </a:rPr>
              <a:t>multipaths</a:t>
            </a:r>
            <a:r>
              <a:rPr lang="en-US" sz="2400" dirty="0">
                <a:latin typeface="Times New Roman" pitchFamily="18" charset="0"/>
                <a:cs typeface="Times New Roman" pitchFamily="18" charset="0"/>
              </a:rPr>
              <a:t> with random attenuation/phases are aggregated into 1-tap</a:t>
            </a:r>
          </a:p>
          <a:p>
            <a:pPr>
              <a:lnSpc>
                <a:spcPct val="80000"/>
              </a:lnSpc>
            </a:pPr>
            <a:endParaRPr lang="en-US" sz="2400" dirty="0">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Next consider </a:t>
            </a:r>
            <a:r>
              <a:rPr lang="en-US" sz="2400" i="1" u="sng" dirty="0">
                <a:latin typeface="Times New Roman" pitchFamily="18" charset="0"/>
                <a:cs typeface="Times New Roman" pitchFamily="18" charset="0"/>
              </a:rPr>
              <a:t>frequency selectivity</a:t>
            </a:r>
            <a:r>
              <a:rPr lang="en-US" sz="2400" dirty="0">
                <a:latin typeface="Times New Roman" pitchFamily="18" charset="0"/>
                <a:cs typeface="Times New Roman" pitchFamily="18" charset="0"/>
              </a:rPr>
              <a:t>, i.e. multi-tap, broadband channel, with multi-paths</a:t>
            </a:r>
          </a:p>
          <a:p>
            <a:pPr lvl="1">
              <a:lnSpc>
                <a:spcPct val="80000"/>
              </a:lnSpc>
            </a:pPr>
            <a:r>
              <a:rPr lang="en-US" sz="2400" dirty="0">
                <a:latin typeface="Times New Roman" pitchFamily="18" charset="0"/>
                <a:cs typeface="Times New Roman" pitchFamily="18" charset="0"/>
              </a:rPr>
              <a:t>Effect: ISI</a:t>
            </a:r>
          </a:p>
          <a:p>
            <a:pPr lvl="1">
              <a:lnSpc>
                <a:spcPct val="80000"/>
              </a:lnSpc>
            </a:pPr>
            <a:r>
              <a:rPr lang="en-US" sz="2400" dirty="0">
                <a:latin typeface="Times New Roman" pitchFamily="18" charset="0"/>
                <a:cs typeface="Times New Roman" pitchFamily="18" charset="0"/>
              </a:rPr>
              <a:t>Equalization techniques for ISI &amp; complexities</a:t>
            </a:r>
          </a:p>
          <a:p>
            <a:pPr>
              <a:lnSpc>
                <a:spcPct val="80000"/>
              </a:lnSpc>
            </a:pPr>
            <a:endParaRPr lang="en-US" sz="2400" dirty="0">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Generalize! Consider diversity in time, space, frequency, and develop efficient schemes to achieve diversity gains and coding gains</a:t>
            </a:r>
          </a:p>
          <a:p>
            <a:pPr>
              <a:lnSpc>
                <a:spcPct val="80000"/>
              </a:lnSpc>
            </a:pPr>
            <a:endParaRPr lang="en-US" sz="2400" dirty="0"/>
          </a:p>
        </p:txBody>
      </p:sp>
    </p:spTree>
    <p:extLst>
      <p:ext uri="{BB962C8B-B14F-4D97-AF65-F5344CB8AC3E}">
        <p14:creationId xmlns:p14="http://schemas.microsoft.com/office/powerpoint/2010/main" val="1155389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365125"/>
            <a:ext cx="10515600" cy="777875"/>
          </a:xfrm>
        </p:spPr>
        <p:txBody>
          <a:bodyPr>
            <a:normAutofit/>
          </a:bodyPr>
          <a:lstStyle/>
          <a:p>
            <a:r>
              <a:rPr lang="en-US" sz="3600" b="1" dirty="0">
                <a:solidFill>
                  <a:srgbClr val="0070C0"/>
                </a:solidFill>
                <a:latin typeface="Times New Roman" pitchFamily="18" charset="0"/>
                <a:cs typeface="Times New Roman" pitchFamily="18" charset="0"/>
              </a:rPr>
              <a:t>Single-tap, Flat Fading (Rayleigh) </a:t>
            </a:r>
            <a:r>
              <a:rPr lang="en-US" sz="3600" b="1" dirty="0" err="1">
                <a:solidFill>
                  <a:srgbClr val="0070C0"/>
                </a:solidFill>
                <a:latin typeface="Times New Roman" pitchFamily="18" charset="0"/>
                <a:cs typeface="Times New Roman" pitchFamily="18" charset="0"/>
              </a:rPr>
              <a:t>vs</a:t>
            </a:r>
            <a:r>
              <a:rPr lang="en-US" sz="3600" b="1" dirty="0">
                <a:solidFill>
                  <a:srgbClr val="0070C0"/>
                </a:solidFill>
                <a:latin typeface="Times New Roman" pitchFamily="18" charset="0"/>
                <a:cs typeface="Times New Roman" pitchFamily="18" charset="0"/>
              </a:rPr>
              <a:t> AWGN</a:t>
            </a:r>
          </a:p>
        </p:txBody>
      </p:sp>
      <p:pic>
        <p:nvPicPr>
          <p:cNvPr id="517123" name="Picture 3" descr="fig3-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066800"/>
            <a:ext cx="9939867" cy="47831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7124" name="Text Box 4"/>
          <p:cNvSpPr txBox="1">
            <a:spLocks noChangeArrowheads="1"/>
          </p:cNvSpPr>
          <p:nvPr/>
        </p:nvSpPr>
        <p:spPr bwMode="auto">
          <a:xfrm>
            <a:off x="1422401" y="5867401"/>
            <a:ext cx="7099957" cy="400110"/>
          </a:xfrm>
          <a:prstGeom prst="rect">
            <a:avLst/>
          </a:prstGeom>
          <a:solidFill>
            <a:srgbClr val="EAEC5E"/>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u="sng"/>
              <a:t>Why</a:t>
            </a:r>
            <a:r>
              <a:rPr lang="en-US" sz="2000"/>
              <a:t> do we have this huge degradation in performance/reliability?</a:t>
            </a:r>
          </a:p>
        </p:txBody>
      </p:sp>
    </p:spTree>
    <p:extLst>
      <p:ext uri="{BB962C8B-B14F-4D97-AF65-F5344CB8AC3E}">
        <p14:creationId xmlns:p14="http://schemas.microsoft.com/office/powerpoint/2010/main" val="2176107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838200" y="365125"/>
            <a:ext cx="10515600" cy="854075"/>
          </a:xfrm>
        </p:spPr>
        <p:txBody>
          <a:bodyPr>
            <a:normAutofit/>
          </a:bodyPr>
          <a:lstStyle/>
          <a:p>
            <a:r>
              <a:rPr lang="en-US" sz="3600" b="1" dirty="0">
                <a:solidFill>
                  <a:srgbClr val="0070C0"/>
                </a:solidFill>
                <a:latin typeface="Times New Roman" pitchFamily="18" charset="0"/>
                <a:cs typeface="Times New Roman" pitchFamily="18" charset="0"/>
              </a:rPr>
              <a:t>Rayleigh Flat Fading Channel</a:t>
            </a:r>
          </a:p>
        </p:txBody>
      </p:sp>
      <p:sp>
        <p:nvSpPr>
          <p:cNvPr id="516099" name="Rectangle 3"/>
          <p:cNvSpPr>
            <a:spLocks noGrp="1" noChangeArrowheads="1"/>
          </p:cNvSpPr>
          <p:nvPr>
            <p:ph type="body" idx="1"/>
          </p:nvPr>
        </p:nvSpPr>
        <p:spPr>
          <a:xfrm>
            <a:off x="505885" y="1066801"/>
            <a:ext cx="11076516" cy="4810125"/>
          </a:xfrm>
        </p:spPr>
        <p:txBody>
          <a:bodyPr/>
          <a:lstStyle/>
          <a:p>
            <a:pPr>
              <a:buFont typeface="Monotype Sorts" pitchFamily="2" charset="2"/>
              <a:buNone/>
            </a:pPr>
            <a:r>
              <a:rPr lang="en-US"/>
              <a:t>	</a:t>
            </a:r>
          </a:p>
          <a:p>
            <a:pPr>
              <a:buFont typeface="Monotype Sorts" pitchFamily="2" charset="2"/>
              <a:buNone/>
            </a:pPr>
            <a:endParaRPr lang="en-US"/>
          </a:p>
          <a:p>
            <a:pPr>
              <a:buFont typeface="Monotype Sorts" pitchFamily="2" charset="2"/>
              <a:buNone/>
            </a:pPr>
            <a:endParaRPr lang="en-US"/>
          </a:p>
          <a:p>
            <a:pPr>
              <a:buFont typeface="Monotype Sorts" pitchFamily="2" charset="2"/>
              <a:buNone/>
            </a:pPr>
            <a:r>
              <a:rPr lang="en-US"/>
              <a:t> 		</a:t>
            </a:r>
          </a:p>
        </p:txBody>
      </p:sp>
      <p:pic>
        <p:nvPicPr>
          <p:cNvPr id="516100" name="Picture 4"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1219200"/>
            <a:ext cx="2396067"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6101" name="Text Box 5"/>
          <p:cNvSpPr txBox="1">
            <a:spLocks noChangeArrowheads="1"/>
          </p:cNvSpPr>
          <p:nvPr/>
        </p:nvSpPr>
        <p:spPr bwMode="auto">
          <a:xfrm>
            <a:off x="1320800" y="2057401"/>
            <a:ext cx="640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sz="1800">
              <a:latin typeface="Arial" charset="0"/>
              <a:cs typeface="Arial" charset="0"/>
            </a:endParaRPr>
          </a:p>
        </p:txBody>
      </p:sp>
      <p:sp>
        <p:nvSpPr>
          <p:cNvPr id="516102" name="Text Box 6"/>
          <p:cNvSpPr txBox="1">
            <a:spLocks noChangeArrowheads="1"/>
          </p:cNvSpPr>
          <p:nvPr/>
        </p:nvSpPr>
        <p:spPr bwMode="auto">
          <a:xfrm>
            <a:off x="1320800" y="2209800"/>
            <a:ext cx="7620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atin typeface="Arial" charset="0"/>
                <a:cs typeface="Arial" charset="0"/>
              </a:rPr>
              <a:t>BPSK:		        Coherent detection.</a:t>
            </a:r>
          </a:p>
        </p:txBody>
      </p:sp>
      <p:sp>
        <p:nvSpPr>
          <p:cNvPr id="516103" name="Text Box 7"/>
          <p:cNvSpPr txBox="1">
            <a:spLocks noChangeArrowheads="1"/>
          </p:cNvSpPr>
          <p:nvPr/>
        </p:nvSpPr>
        <p:spPr bwMode="auto">
          <a:xfrm>
            <a:off x="1320800" y="2819400"/>
            <a:ext cx="548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atin typeface="Arial" charset="0"/>
                <a:cs typeface="Arial" charset="0"/>
              </a:rPr>
              <a:t>Conditional on h,</a:t>
            </a:r>
          </a:p>
        </p:txBody>
      </p:sp>
      <p:sp>
        <p:nvSpPr>
          <p:cNvPr id="516104" name="Text Box 8"/>
          <p:cNvSpPr txBox="1">
            <a:spLocks noChangeArrowheads="1"/>
          </p:cNvSpPr>
          <p:nvPr/>
        </p:nvSpPr>
        <p:spPr bwMode="auto">
          <a:xfrm>
            <a:off x="1320800" y="4038600"/>
            <a:ext cx="457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atin typeface="Arial" charset="0"/>
                <a:cs typeface="Arial" charset="0"/>
              </a:rPr>
              <a:t>Averaged over h,</a:t>
            </a:r>
          </a:p>
        </p:txBody>
      </p:sp>
      <p:sp>
        <p:nvSpPr>
          <p:cNvPr id="516105" name="Text Box 9"/>
          <p:cNvSpPr txBox="1">
            <a:spLocks noChangeArrowheads="1"/>
          </p:cNvSpPr>
          <p:nvPr/>
        </p:nvSpPr>
        <p:spPr bwMode="auto">
          <a:xfrm>
            <a:off x="1320800" y="5410200"/>
            <a:ext cx="365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atin typeface="Arial" charset="0"/>
                <a:cs typeface="Arial" charset="0"/>
              </a:rPr>
              <a:t>at high SNR.</a:t>
            </a:r>
          </a:p>
        </p:txBody>
      </p:sp>
      <p:pic>
        <p:nvPicPr>
          <p:cNvPr id="516106" name="Picture 10" descr="txp_fig"/>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3251200" y="4572001"/>
            <a:ext cx="6112933"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7" name="Picture 11" descr="txp_fig"/>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3860800" y="3352800"/>
            <a:ext cx="3776133"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8" name="Picture 12" descr="txp_fig"/>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2789767" y="2279650"/>
            <a:ext cx="1634067"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9"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201" y="5943600"/>
            <a:ext cx="10960100" cy="781050"/>
          </a:xfrm>
          <a:prstGeom prst="rect">
            <a:avLst/>
          </a:prstGeom>
          <a:noFill/>
          <a:ln w="254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6113" name="Group 17"/>
          <p:cNvGrpSpPr>
            <a:grpSpLocks/>
          </p:cNvGrpSpPr>
          <p:nvPr/>
        </p:nvGrpSpPr>
        <p:grpSpPr bwMode="auto">
          <a:xfrm>
            <a:off x="3657600" y="2605088"/>
            <a:ext cx="6925734" cy="1433512"/>
            <a:chOff x="1728" y="1641"/>
            <a:chExt cx="3272" cy="903"/>
          </a:xfrm>
        </p:grpSpPr>
        <p:sp>
          <p:nvSpPr>
            <p:cNvPr id="516110" name="Line 14"/>
            <p:cNvSpPr>
              <a:spLocks noChangeShapeType="1"/>
            </p:cNvSpPr>
            <p:nvPr/>
          </p:nvSpPr>
          <p:spPr bwMode="auto">
            <a:xfrm flipV="1">
              <a:off x="3648" y="1968"/>
              <a:ext cx="624" cy="288"/>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111" name="Text Box 15"/>
            <p:cNvSpPr txBox="1">
              <a:spLocks noChangeArrowheads="1"/>
            </p:cNvSpPr>
            <p:nvPr/>
          </p:nvSpPr>
          <p:spPr bwMode="auto">
            <a:xfrm>
              <a:off x="4262" y="1641"/>
              <a:ext cx="73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Looks like </a:t>
              </a:r>
            </a:p>
            <a:p>
              <a:r>
                <a:rPr lang="en-US" sz="2000" b="1"/>
                <a:t>AWGN, but…</a:t>
              </a:r>
            </a:p>
          </p:txBody>
        </p:sp>
        <p:sp>
          <p:nvSpPr>
            <p:cNvPr id="516112" name="Rectangle 16"/>
            <p:cNvSpPr>
              <a:spLocks noChangeArrowheads="1"/>
            </p:cNvSpPr>
            <p:nvPr/>
          </p:nvSpPr>
          <p:spPr bwMode="auto">
            <a:xfrm>
              <a:off x="1728" y="2064"/>
              <a:ext cx="1968" cy="480"/>
            </a:xfrm>
            <a:prstGeom prst="rect">
              <a:avLst/>
            </a:prstGeom>
            <a:solidFill>
              <a:srgbClr val="EAEC5E">
                <a:alpha val="47000"/>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6114" name="Rectangle 18"/>
          <p:cNvSpPr>
            <a:spLocks noChangeArrowheads="1"/>
          </p:cNvSpPr>
          <p:nvPr/>
        </p:nvSpPr>
        <p:spPr bwMode="auto">
          <a:xfrm>
            <a:off x="1320800" y="4038600"/>
            <a:ext cx="3251200" cy="457200"/>
          </a:xfrm>
          <a:prstGeom prst="rect">
            <a:avLst/>
          </a:prstGeom>
          <a:solidFill>
            <a:srgbClr val="4D5EFD">
              <a:alpha val="42000"/>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15" name="Rectangle 19"/>
          <p:cNvSpPr>
            <a:spLocks noChangeArrowheads="1"/>
          </p:cNvSpPr>
          <p:nvPr/>
        </p:nvSpPr>
        <p:spPr bwMode="auto">
          <a:xfrm>
            <a:off x="1320800" y="2819400"/>
            <a:ext cx="3251200" cy="457200"/>
          </a:xfrm>
          <a:prstGeom prst="rect">
            <a:avLst/>
          </a:prstGeom>
          <a:solidFill>
            <a:srgbClr val="4D5EFD">
              <a:alpha val="42000"/>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6119" name="Group 23"/>
          <p:cNvGrpSpPr>
            <a:grpSpLocks/>
          </p:cNvGrpSpPr>
          <p:nvPr/>
        </p:nvGrpSpPr>
        <p:grpSpPr bwMode="auto">
          <a:xfrm>
            <a:off x="0" y="3048000"/>
            <a:ext cx="1962150" cy="1066800"/>
            <a:chOff x="0" y="1920"/>
            <a:chExt cx="927" cy="672"/>
          </a:xfrm>
        </p:grpSpPr>
        <p:sp>
          <p:nvSpPr>
            <p:cNvPr id="516116" name="Text Box 20"/>
            <p:cNvSpPr txBox="1">
              <a:spLocks noChangeArrowheads="1"/>
            </p:cNvSpPr>
            <p:nvPr/>
          </p:nvSpPr>
          <p:spPr bwMode="auto">
            <a:xfrm>
              <a:off x="0" y="2102"/>
              <a:ext cx="927" cy="446"/>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i="1"/>
                <a:t>p</a:t>
              </a:r>
              <a:r>
                <a:rPr lang="en-US" sz="2000" b="1" i="1" baseline="-25000"/>
                <a:t>e</a:t>
              </a:r>
              <a:r>
                <a:rPr lang="en-US" sz="2000" b="1"/>
                <a:t> needs to be </a:t>
              </a:r>
            </a:p>
            <a:p>
              <a:r>
                <a:rPr lang="en-US" sz="2000" b="1"/>
                <a:t>“unconditioned”</a:t>
              </a:r>
            </a:p>
          </p:txBody>
        </p:sp>
        <p:sp>
          <p:nvSpPr>
            <p:cNvPr id="516117" name="Line 21"/>
            <p:cNvSpPr>
              <a:spLocks noChangeShapeType="1"/>
            </p:cNvSpPr>
            <p:nvPr/>
          </p:nvSpPr>
          <p:spPr bwMode="auto">
            <a:xfrm>
              <a:off x="384" y="2496"/>
              <a:ext cx="240" cy="9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118" name="Line 22"/>
            <p:cNvSpPr>
              <a:spLocks noChangeShapeType="1"/>
            </p:cNvSpPr>
            <p:nvPr/>
          </p:nvSpPr>
          <p:spPr bwMode="auto">
            <a:xfrm flipV="1">
              <a:off x="336" y="1920"/>
              <a:ext cx="240" cy="14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6123" name="Group 27"/>
          <p:cNvGrpSpPr>
            <a:grpSpLocks/>
          </p:cNvGrpSpPr>
          <p:nvPr/>
        </p:nvGrpSpPr>
        <p:grpSpPr bwMode="auto">
          <a:xfrm>
            <a:off x="8331200" y="4011614"/>
            <a:ext cx="2929467" cy="1474787"/>
            <a:chOff x="3936" y="2527"/>
            <a:chExt cx="1384" cy="929"/>
          </a:xfrm>
        </p:grpSpPr>
        <p:sp>
          <p:nvSpPr>
            <p:cNvPr id="516120" name="Text Box 24"/>
            <p:cNvSpPr txBox="1">
              <a:spLocks noChangeArrowheads="1"/>
            </p:cNvSpPr>
            <p:nvPr/>
          </p:nvSpPr>
          <p:spPr bwMode="auto">
            <a:xfrm>
              <a:off x="4512" y="2527"/>
              <a:ext cx="808" cy="446"/>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To get a much </a:t>
              </a:r>
            </a:p>
            <a:p>
              <a:r>
                <a:rPr lang="en-US" sz="2000" b="1"/>
                <a:t>poorer scaling</a:t>
              </a:r>
            </a:p>
          </p:txBody>
        </p:sp>
        <p:sp>
          <p:nvSpPr>
            <p:cNvPr id="516121" name="Line 25"/>
            <p:cNvSpPr>
              <a:spLocks noChangeShapeType="1"/>
            </p:cNvSpPr>
            <p:nvPr/>
          </p:nvSpPr>
          <p:spPr bwMode="auto">
            <a:xfrm flipH="1">
              <a:off x="4464" y="2784"/>
              <a:ext cx="96" cy="14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122" name="Rectangle 26"/>
            <p:cNvSpPr>
              <a:spLocks noChangeArrowheads="1"/>
            </p:cNvSpPr>
            <p:nvPr/>
          </p:nvSpPr>
          <p:spPr bwMode="auto">
            <a:xfrm>
              <a:off x="3936" y="2880"/>
              <a:ext cx="528" cy="576"/>
            </a:xfrm>
            <a:prstGeom prst="rect">
              <a:avLst/>
            </a:prstGeom>
            <a:solidFill>
              <a:srgbClr val="C30121">
                <a:alpha val="30000"/>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35312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61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61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61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6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8646-E3D3-420B-ADD8-9BF95B8411F1}"/>
              </a:ext>
            </a:extLst>
          </p:cNvPr>
          <p:cNvSpPr>
            <a:spLocks noGrp="1"/>
          </p:cNvSpPr>
          <p:nvPr>
            <p:ph type="title"/>
          </p:nvPr>
        </p:nvSpPr>
        <p:spPr>
          <a:xfrm>
            <a:off x="572086" y="0"/>
            <a:ext cx="10972800" cy="1143000"/>
          </a:xfrm>
        </p:spPr>
        <p:txBody>
          <a:bodyPr>
            <a:normAutofit fontScale="90000"/>
          </a:bodyPr>
          <a:lstStyle/>
          <a:p>
            <a:br>
              <a:rPr lang="en-US" b="1" dirty="0">
                <a:solidFill>
                  <a:srgbClr val="0070C0"/>
                </a:solidFill>
              </a:rPr>
            </a:br>
            <a:r>
              <a:rPr lang="en-US" b="1" dirty="0">
                <a:solidFill>
                  <a:srgbClr val="0070C0"/>
                </a:solidFill>
              </a:rPr>
              <a:t>Orthogonal Frequency Division Multiplexing (OFDM) </a:t>
            </a:r>
            <a:endParaRPr lang="en-IN" dirty="0">
              <a:solidFill>
                <a:srgbClr val="0070C0"/>
              </a:solidFill>
            </a:endParaRPr>
          </a:p>
        </p:txBody>
      </p:sp>
      <p:sp>
        <p:nvSpPr>
          <p:cNvPr id="3" name="Content Placeholder 2">
            <a:extLst>
              <a:ext uri="{FF2B5EF4-FFF2-40B4-BE49-F238E27FC236}">
                <a16:creationId xmlns:a16="http://schemas.microsoft.com/office/drawing/2014/main" id="{D62961D5-D519-4778-9246-0E0ACD889DB5}"/>
              </a:ext>
            </a:extLst>
          </p:cNvPr>
          <p:cNvSpPr>
            <a:spLocks noGrp="1"/>
          </p:cNvSpPr>
          <p:nvPr>
            <p:ph idx="1"/>
          </p:nvPr>
        </p:nvSpPr>
        <p:spPr>
          <a:xfrm>
            <a:off x="762000" y="1295400"/>
            <a:ext cx="10972800" cy="4525963"/>
          </a:xfrm>
        </p:spPr>
        <p:txBody>
          <a:bodyPr>
            <a:normAutofit/>
          </a:bodyPr>
          <a:lstStyle/>
          <a:p>
            <a:r>
              <a:rPr lang="en-US" dirty="0"/>
              <a:t>Like FDM, OFDM also uses multiple sub-carriers but the sub-carriers are closely spaced to each other without causing interference, removing guard bands between adjacent sub-carriers. </a:t>
            </a:r>
          </a:p>
          <a:p>
            <a:r>
              <a:rPr lang="en-US" dirty="0"/>
              <a:t>This is possible because the frequencies (sub-carriers) are orthogonal, meaning the peak of one sub-carrier coincides with the null of an adjacent sub-carrier.</a:t>
            </a:r>
          </a:p>
          <a:p>
            <a:endParaRPr lang="en-IN" dirty="0"/>
          </a:p>
        </p:txBody>
      </p:sp>
      <p:sp>
        <p:nvSpPr>
          <p:cNvPr id="4" name="Date Placeholder 3">
            <a:extLst>
              <a:ext uri="{FF2B5EF4-FFF2-40B4-BE49-F238E27FC236}">
                <a16:creationId xmlns:a16="http://schemas.microsoft.com/office/drawing/2014/main" id="{1A496021-F71E-4580-93F3-E6147F40572F}"/>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76744C1C-9D2C-4495-B23B-3BEDE09BB586}"/>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3074" name="Picture 2" descr="subcarriers in Orthogonal Frequency Division Multiplexing (OFDM)">
            <a:extLst>
              <a:ext uri="{FF2B5EF4-FFF2-40B4-BE49-F238E27FC236}">
                <a16:creationId xmlns:a16="http://schemas.microsoft.com/office/drawing/2014/main" id="{AEC33306-EEE6-49AC-AD0E-E8023C711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4191000"/>
            <a:ext cx="3810000" cy="193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547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2235200" y="5334000"/>
            <a:ext cx="7823200" cy="457200"/>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499" name="Freeform 3"/>
          <p:cNvSpPr>
            <a:spLocks/>
          </p:cNvSpPr>
          <p:nvPr/>
        </p:nvSpPr>
        <p:spPr bwMode="auto">
          <a:xfrm>
            <a:off x="2597151" y="2414588"/>
            <a:ext cx="1921933" cy="2254250"/>
          </a:xfrm>
          <a:custGeom>
            <a:avLst/>
            <a:gdLst>
              <a:gd name="T0" fmla="*/ 0 w 2272"/>
              <a:gd name="T1" fmla="*/ 0 h 3550"/>
              <a:gd name="T2" fmla="*/ 852 w 2272"/>
              <a:gd name="T3" fmla="*/ 284 h 3550"/>
              <a:gd name="T4" fmla="*/ 1704 w 2272"/>
              <a:gd name="T5" fmla="*/ 1278 h 3550"/>
              <a:gd name="T6" fmla="*/ 2272 w 2272"/>
              <a:gd name="T7" fmla="*/ 3550 h 3550"/>
            </a:gdLst>
            <a:ahLst/>
            <a:cxnLst>
              <a:cxn ang="0">
                <a:pos x="T0" y="T1"/>
              </a:cxn>
              <a:cxn ang="0">
                <a:pos x="T2" y="T3"/>
              </a:cxn>
              <a:cxn ang="0">
                <a:pos x="T4" y="T5"/>
              </a:cxn>
              <a:cxn ang="0">
                <a:pos x="T6" y="T7"/>
              </a:cxn>
            </a:cxnLst>
            <a:rect l="0" t="0" r="r" b="b"/>
            <a:pathLst>
              <a:path w="2272" h="3550">
                <a:moveTo>
                  <a:pt x="0" y="0"/>
                </a:moveTo>
                <a:cubicBezTo>
                  <a:pt x="284" y="35"/>
                  <a:pt x="568" y="71"/>
                  <a:pt x="852" y="284"/>
                </a:cubicBezTo>
                <a:cubicBezTo>
                  <a:pt x="1136" y="497"/>
                  <a:pt x="1467" y="734"/>
                  <a:pt x="1704" y="1278"/>
                </a:cubicBezTo>
                <a:cubicBezTo>
                  <a:pt x="1941" y="1822"/>
                  <a:pt x="2177" y="3171"/>
                  <a:pt x="2272" y="3550"/>
                </a:cubicBezTo>
              </a:path>
            </a:pathLst>
          </a:custGeom>
          <a:noFill/>
          <a:ln w="28575" cap="flat" cmpd="sng">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0500" name="Freeform 4"/>
          <p:cNvSpPr>
            <a:spLocks/>
          </p:cNvSpPr>
          <p:nvPr/>
        </p:nvSpPr>
        <p:spPr bwMode="auto">
          <a:xfrm>
            <a:off x="2597151" y="2414588"/>
            <a:ext cx="4809067" cy="2254250"/>
          </a:xfrm>
          <a:custGeom>
            <a:avLst/>
            <a:gdLst>
              <a:gd name="T0" fmla="*/ 0 w 5680"/>
              <a:gd name="T1" fmla="*/ 0 h 3550"/>
              <a:gd name="T2" fmla="*/ 568 w 5680"/>
              <a:gd name="T3" fmla="*/ 142 h 3550"/>
              <a:gd name="T4" fmla="*/ 1562 w 5680"/>
              <a:gd name="T5" fmla="*/ 710 h 3550"/>
              <a:gd name="T6" fmla="*/ 5680 w 5680"/>
              <a:gd name="T7" fmla="*/ 3550 h 3550"/>
            </a:gdLst>
            <a:ahLst/>
            <a:cxnLst>
              <a:cxn ang="0">
                <a:pos x="T0" y="T1"/>
              </a:cxn>
              <a:cxn ang="0">
                <a:pos x="T2" y="T3"/>
              </a:cxn>
              <a:cxn ang="0">
                <a:pos x="T4" y="T5"/>
              </a:cxn>
              <a:cxn ang="0">
                <a:pos x="T6" y="T7"/>
              </a:cxn>
            </a:cxnLst>
            <a:rect l="0" t="0" r="r" b="b"/>
            <a:pathLst>
              <a:path w="5680" h="3550">
                <a:moveTo>
                  <a:pt x="0" y="0"/>
                </a:moveTo>
                <a:cubicBezTo>
                  <a:pt x="154" y="12"/>
                  <a:pt x="308" y="24"/>
                  <a:pt x="568" y="142"/>
                </a:cubicBezTo>
                <a:cubicBezTo>
                  <a:pt x="828" y="260"/>
                  <a:pt x="710" y="142"/>
                  <a:pt x="1562" y="710"/>
                </a:cubicBezTo>
                <a:cubicBezTo>
                  <a:pt x="2414" y="1278"/>
                  <a:pt x="4994" y="3077"/>
                  <a:pt x="5680" y="3550"/>
                </a:cubicBezTo>
              </a:path>
            </a:pathLst>
          </a:custGeom>
          <a:noFill/>
          <a:ln w="28575"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0501" name="Freeform 5"/>
          <p:cNvSpPr>
            <a:spLocks/>
          </p:cNvSpPr>
          <p:nvPr/>
        </p:nvSpPr>
        <p:spPr bwMode="auto">
          <a:xfrm>
            <a:off x="2510367" y="2406651"/>
            <a:ext cx="7071784" cy="1211263"/>
          </a:xfrm>
          <a:custGeom>
            <a:avLst/>
            <a:gdLst>
              <a:gd name="T0" fmla="*/ 0 w 7384"/>
              <a:gd name="T1" fmla="*/ 0 h 1704"/>
              <a:gd name="T2" fmla="*/ 710 w 7384"/>
              <a:gd name="T3" fmla="*/ 142 h 1704"/>
              <a:gd name="T4" fmla="*/ 1846 w 7384"/>
              <a:gd name="T5" fmla="*/ 852 h 1704"/>
              <a:gd name="T6" fmla="*/ 2840 w 7384"/>
              <a:gd name="T7" fmla="*/ 1278 h 1704"/>
              <a:gd name="T8" fmla="*/ 4402 w 7384"/>
              <a:gd name="T9" fmla="*/ 1562 h 1704"/>
              <a:gd name="T10" fmla="*/ 7384 w 7384"/>
              <a:gd name="T11" fmla="*/ 1704 h 1704"/>
            </a:gdLst>
            <a:ahLst/>
            <a:cxnLst>
              <a:cxn ang="0">
                <a:pos x="T0" y="T1"/>
              </a:cxn>
              <a:cxn ang="0">
                <a:pos x="T2" y="T3"/>
              </a:cxn>
              <a:cxn ang="0">
                <a:pos x="T4" y="T5"/>
              </a:cxn>
              <a:cxn ang="0">
                <a:pos x="T6" y="T7"/>
              </a:cxn>
              <a:cxn ang="0">
                <a:pos x="T8" y="T9"/>
              </a:cxn>
              <a:cxn ang="0">
                <a:pos x="T10" y="T11"/>
              </a:cxn>
            </a:cxnLst>
            <a:rect l="0" t="0" r="r" b="b"/>
            <a:pathLst>
              <a:path w="7384" h="1704">
                <a:moveTo>
                  <a:pt x="0" y="0"/>
                </a:moveTo>
                <a:cubicBezTo>
                  <a:pt x="201" y="0"/>
                  <a:pt x="402" y="0"/>
                  <a:pt x="710" y="142"/>
                </a:cubicBezTo>
                <a:cubicBezTo>
                  <a:pt x="1018" y="284"/>
                  <a:pt x="1491" y="663"/>
                  <a:pt x="1846" y="852"/>
                </a:cubicBezTo>
                <a:cubicBezTo>
                  <a:pt x="2201" y="1041"/>
                  <a:pt x="2414" y="1160"/>
                  <a:pt x="2840" y="1278"/>
                </a:cubicBezTo>
                <a:cubicBezTo>
                  <a:pt x="3266" y="1396"/>
                  <a:pt x="3645" y="1491"/>
                  <a:pt x="4402" y="1562"/>
                </a:cubicBezTo>
                <a:cubicBezTo>
                  <a:pt x="5159" y="1633"/>
                  <a:pt x="6887" y="1680"/>
                  <a:pt x="7384" y="1704"/>
                </a:cubicBezTo>
              </a:path>
            </a:pathLst>
          </a:custGeom>
          <a:noFill/>
          <a:ln w="28575" cap="flat" cmpd="sng">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0502" name="Line 6"/>
          <p:cNvSpPr>
            <a:spLocks noChangeShapeType="1"/>
          </p:cNvSpPr>
          <p:nvPr/>
        </p:nvSpPr>
        <p:spPr bwMode="auto">
          <a:xfrm>
            <a:off x="1828800" y="5029200"/>
            <a:ext cx="7334251"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90503" name="Text Box 7"/>
          <p:cNvSpPr txBox="1">
            <a:spLocks noChangeArrowheads="1"/>
          </p:cNvSpPr>
          <p:nvPr/>
        </p:nvSpPr>
        <p:spPr bwMode="auto">
          <a:xfrm>
            <a:off x="9315451" y="4824413"/>
            <a:ext cx="11006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sz="2000">
                <a:latin typeface="Verdana" pitchFamily="34" charset="0"/>
              </a:rPr>
              <a:t>SNR</a:t>
            </a:r>
            <a:endParaRPr lang="en-GB" sz="2000">
              <a:latin typeface="Verdana" pitchFamily="34" charset="0"/>
            </a:endParaRPr>
          </a:p>
        </p:txBody>
      </p:sp>
      <p:sp>
        <p:nvSpPr>
          <p:cNvPr id="490504" name="Line 8"/>
          <p:cNvSpPr>
            <a:spLocks noChangeShapeType="1"/>
          </p:cNvSpPr>
          <p:nvPr/>
        </p:nvSpPr>
        <p:spPr bwMode="auto">
          <a:xfrm>
            <a:off x="1828800" y="2686050"/>
            <a:ext cx="0" cy="2343150"/>
          </a:xfrm>
          <a:prstGeom prst="line">
            <a:avLst/>
          </a:prstGeom>
          <a:noFill/>
          <a:ln w="28575">
            <a:solidFill>
              <a:srgbClr val="000000"/>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490505" name="Text Box 9"/>
          <p:cNvSpPr txBox="1">
            <a:spLocks noChangeArrowheads="1"/>
          </p:cNvSpPr>
          <p:nvPr/>
        </p:nvSpPr>
        <p:spPr bwMode="auto">
          <a:xfrm>
            <a:off x="1320801" y="1905000"/>
            <a:ext cx="96096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sz="2000">
                <a:latin typeface="Verdana" pitchFamily="34" charset="0"/>
              </a:rPr>
              <a:t>BER</a:t>
            </a:r>
            <a:endParaRPr lang="en-GB" sz="2000">
              <a:latin typeface="Verdana" pitchFamily="34" charset="0"/>
            </a:endParaRPr>
          </a:p>
        </p:txBody>
      </p:sp>
      <p:sp>
        <p:nvSpPr>
          <p:cNvPr id="490506" name="Text Box 10"/>
          <p:cNvSpPr txBox="1">
            <a:spLocks noChangeArrowheads="1"/>
          </p:cNvSpPr>
          <p:nvPr/>
        </p:nvSpPr>
        <p:spPr bwMode="auto">
          <a:xfrm>
            <a:off x="6167967" y="2787651"/>
            <a:ext cx="48768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fi-FI" sz="1800" b="1">
                <a:latin typeface="Verdana" pitchFamily="34" charset="0"/>
              </a:rPr>
              <a:t>Frequency-selective channel (no equalization)</a:t>
            </a:r>
            <a:endParaRPr lang="en-GB" sz="1800" b="1">
              <a:latin typeface="Verdana" pitchFamily="34" charset="0"/>
            </a:endParaRPr>
          </a:p>
        </p:txBody>
      </p:sp>
      <p:sp>
        <p:nvSpPr>
          <p:cNvPr id="490507" name="Text Box 11"/>
          <p:cNvSpPr txBox="1">
            <a:spLocks noChangeArrowheads="1"/>
          </p:cNvSpPr>
          <p:nvPr/>
        </p:nvSpPr>
        <p:spPr bwMode="auto">
          <a:xfrm>
            <a:off x="7082368" y="4159250"/>
            <a:ext cx="341841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i-FI" sz="1800">
                <a:solidFill>
                  <a:srgbClr val="3333FF"/>
                </a:solidFill>
                <a:latin typeface="Verdana" pitchFamily="34" charset="0"/>
              </a:rPr>
              <a:t>Flat fading channel</a:t>
            </a:r>
            <a:endParaRPr lang="en-GB" sz="1800">
              <a:solidFill>
                <a:srgbClr val="3333FF"/>
              </a:solidFill>
              <a:latin typeface="Verdana" pitchFamily="34" charset="0"/>
            </a:endParaRPr>
          </a:p>
        </p:txBody>
      </p:sp>
      <p:sp>
        <p:nvSpPr>
          <p:cNvPr id="490508" name="Text Box 12"/>
          <p:cNvSpPr txBox="1">
            <a:spLocks noChangeArrowheads="1"/>
          </p:cNvSpPr>
          <p:nvPr/>
        </p:nvSpPr>
        <p:spPr bwMode="auto">
          <a:xfrm>
            <a:off x="2408767" y="3778251"/>
            <a:ext cx="20320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fi-FI" sz="1800" dirty="0">
                <a:latin typeface="Verdana" pitchFamily="34" charset="0"/>
              </a:rPr>
              <a:t>AWGN channel (no fading)</a:t>
            </a:r>
            <a:endParaRPr lang="en-GB" sz="1800" dirty="0">
              <a:latin typeface="Verdana" pitchFamily="34" charset="0"/>
            </a:endParaRPr>
          </a:p>
        </p:txBody>
      </p:sp>
      <p:sp>
        <p:nvSpPr>
          <p:cNvPr id="490509" name="Freeform 13"/>
          <p:cNvSpPr>
            <a:spLocks/>
          </p:cNvSpPr>
          <p:nvPr/>
        </p:nvSpPr>
        <p:spPr bwMode="auto">
          <a:xfrm>
            <a:off x="2510367" y="2393950"/>
            <a:ext cx="2743200" cy="2298700"/>
          </a:xfrm>
          <a:custGeom>
            <a:avLst/>
            <a:gdLst>
              <a:gd name="T0" fmla="*/ 0 w 1296"/>
              <a:gd name="T1" fmla="*/ 8 h 1448"/>
              <a:gd name="T2" fmla="*/ 144 w 1296"/>
              <a:gd name="T3" fmla="*/ 8 h 1448"/>
              <a:gd name="T4" fmla="*/ 288 w 1296"/>
              <a:gd name="T5" fmla="*/ 56 h 1448"/>
              <a:gd name="T6" fmla="*/ 576 w 1296"/>
              <a:gd name="T7" fmla="*/ 248 h 1448"/>
              <a:gd name="T8" fmla="*/ 816 w 1296"/>
              <a:gd name="T9" fmla="*/ 536 h 1448"/>
              <a:gd name="T10" fmla="*/ 1296 w 1296"/>
              <a:gd name="T11" fmla="*/ 1448 h 1448"/>
            </a:gdLst>
            <a:ahLst/>
            <a:cxnLst>
              <a:cxn ang="0">
                <a:pos x="T0" y="T1"/>
              </a:cxn>
              <a:cxn ang="0">
                <a:pos x="T2" y="T3"/>
              </a:cxn>
              <a:cxn ang="0">
                <a:pos x="T4" y="T5"/>
              </a:cxn>
              <a:cxn ang="0">
                <a:pos x="T6" y="T7"/>
              </a:cxn>
              <a:cxn ang="0">
                <a:pos x="T8" y="T9"/>
              </a:cxn>
              <a:cxn ang="0">
                <a:pos x="T10" y="T11"/>
              </a:cxn>
            </a:cxnLst>
            <a:rect l="0" t="0" r="r" b="b"/>
            <a:pathLst>
              <a:path w="1296" h="1448">
                <a:moveTo>
                  <a:pt x="0" y="8"/>
                </a:moveTo>
                <a:cubicBezTo>
                  <a:pt x="48" y="4"/>
                  <a:pt x="96" y="0"/>
                  <a:pt x="144" y="8"/>
                </a:cubicBezTo>
                <a:cubicBezTo>
                  <a:pt x="192" y="16"/>
                  <a:pt x="216" y="16"/>
                  <a:pt x="288" y="56"/>
                </a:cubicBezTo>
                <a:cubicBezTo>
                  <a:pt x="360" y="96"/>
                  <a:pt x="488" y="168"/>
                  <a:pt x="576" y="248"/>
                </a:cubicBezTo>
                <a:cubicBezTo>
                  <a:pt x="664" y="328"/>
                  <a:pt x="696" y="336"/>
                  <a:pt x="816" y="536"/>
                </a:cubicBezTo>
                <a:cubicBezTo>
                  <a:pt x="936" y="736"/>
                  <a:pt x="1216" y="1296"/>
                  <a:pt x="1296" y="1448"/>
                </a:cubicBezTo>
              </a:path>
            </a:pathLst>
          </a:custGeom>
          <a:noFill/>
          <a:ln w="28575" cap="flat" cmpd="sng">
            <a:solidFill>
              <a:schemeClr val="bg2"/>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510" name="Text Box 14"/>
          <p:cNvSpPr txBox="1">
            <a:spLocks noChangeArrowheads="1"/>
          </p:cNvSpPr>
          <p:nvPr/>
        </p:nvSpPr>
        <p:spPr bwMode="auto">
          <a:xfrm>
            <a:off x="3932768" y="1720851"/>
            <a:ext cx="523663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fi-FI" sz="1800" dirty="0">
                <a:latin typeface="Verdana" pitchFamily="34" charset="0"/>
              </a:rPr>
              <a:t>Frequency-selective channel (equalization or Rake receiver)</a:t>
            </a:r>
            <a:endParaRPr lang="en-GB" sz="1800" dirty="0">
              <a:latin typeface="Verdana" pitchFamily="34" charset="0"/>
            </a:endParaRPr>
          </a:p>
        </p:txBody>
      </p:sp>
      <p:sp>
        <p:nvSpPr>
          <p:cNvPr id="490511" name="Line 15"/>
          <p:cNvSpPr>
            <a:spLocks noChangeShapeType="1"/>
          </p:cNvSpPr>
          <p:nvPr/>
        </p:nvSpPr>
        <p:spPr bwMode="auto">
          <a:xfrm flipH="1">
            <a:off x="4948767" y="2330450"/>
            <a:ext cx="508000" cy="1752600"/>
          </a:xfrm>
          <a:prstGeom prst="line">
            <a:avLst/>
          </a:prstGeom>
          <a:noFill/>
          <a:ln w="9525">
            <a:solidFill>
              <a:schemeClr val="bg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highlight>
                <a:srgbClr val="000080"/>
              </a:highlight>
            </a:endParaRPr>
          </a:p>
        </p:txBody>
      </p:sp>
      <p:sp>
        <p:nvSpPr>
          <p:cNvPr id="490512" name="Text Box 16"/>
          <p:cNvSpPr txBox="1">
            <a:spLocks noChangeArrowheads="1"/>
          </p:cNvSpPr>
          <p:nvPr/>
        </p:nvSpPr>
        <p:spPr bwMode="auto">
          <a:xfrm>
            <a:off x="8403167" y="3473450"/>
            <a:ext cx="2032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GB" sz="1800" dirty="0">
                <a:latin typeface="Verdana" pitchFamily="34" charset="0"/>
              </a:rPr>
              <a:t>“BER floor”</a:t>
            </a:r>
          </a:p>
        </p:txBody>
      </p:sp>
      <p:sp>
        <p:nvSpPr>
          <p:cNvPr id="490513" name="Text Box 17"/>
          <p:cNvSpPr txBox="1">
            <a:spLocks noChangeArrowheads="1"/>
          </p:cNvSpPr>
          <p:nvPr/>
        </p:nvSpPr>
        <p:spPr bwMode="auto">
          <a:xfrm>
            <a:off x="1688254" y="509587"/>
            <a:ext cx="772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GB" sz="2800" b="1" dirty="0">
                <a:solidFill>
                  <a:srgbClr val="0070C0"/>
                </a:solidFill>
                <a:latin typeface="Verdana" pitchFamily="34" charset="0"/>
              </a:rPr>
              <a:t>BER vs. SNR (cont.)</a:t>
            </a:r>
          </a:p>
        </p:txBody>
      </p:sp>
      <p:graphicFrame>
        <p:nvGraphicFramePr>
          <p:cNvPr id="490514" name="Object 18"/>
          <p:cNvGraphicFramePr>
            <a:graphicFrameLocks noChangeAspect="1"/>
          </p:cNvGraphicFramePr>
          <p:nvPr/>
        </p:nvGraphicFramePr>
        <p:xfrm>
          <a:off x="2336800" y="5334000"/>
          <a:ext cx="1752600" cy="463550"/>
        </p:xfrm>
        <a:graphic>
          <a:graphicData uri="http://schemas.openxmlformats.org/presentationml/2006/ole">
            <mc:AlternateContent xmlns:mc="http://schemas.openxmlformats.org/markup-compatibility/2006">
              <mc:Choice xmlns:v="urn:schemas-microsoft-com:vml" Requires="v">
                <p:oleObj spid="_x0000_s8266" name="Equation" r:id="rId3" imgW="647640" imgH="228600" progId="Equation.DSMT4">
                  <p:embed/>
                </p:oleObj>
              </mc:Choice>
              <mc:Fallback>
                <p:oleObj name="Equation" r:id="rId3" imgW="647640" imgH="228600" progId="Equation.DSMT4">
                  <p:embed/>
                  <p:pic>
                    <p:nvPicPr>
                      <p:cNvPr id="490514"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5334000"/>
                        <a:ext cx="17526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0515" name="Object 19"/>
          <p:cNvGraphicFramePr>
            <a:graphicFrameLocks noChangeAspect="1"/>
          </p:cNvGraphicFramePr>
          <p:nvPr/>
        </p:nvGraphicFramePr>
        <p:xfrm>
          <a:off x="1219200" y="2209800"/>
          <a:ext cx="1134533" cy="463550"/>
        </p:xfrm>
        <a:graphic>
          <a:graphicData uri="http://schemas.openxmlformats.org/presentationml/2006/ole">
            <mc:AlternateContent xmlns:mc="http://schemas.openxmlformats.org/markup-compatibility/2006">
              <mc:Choice xmlns:v="urn:schemas-microsoft-com:vml" Requires="v">
                <p:oleObj spid="_x0000_s8267" name="Equation" r:id="rId5" imgW="419040" imgH="228600" progId="Equation.DSMT4">
                  <p:embed/>
                </p:oleObj>
              </mc:Choice>
              <mc:Fallback>
                <p:oleObj name="Equation" r:id="rId5" imgW="419040" imgH="228600" progId="Equation.DSMT4">
                  <p:embed/>
                  <p:pic>
                    <p:nvPicPr>
                      <p:cNvPr id="490515"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209800"/>
                        <a:ext cx="113453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0516" name="Text Box 20"/>
          <p:cNvSpPr txBox="1">
            <a:spLocks noChangeArrowheads="1"/>
          </p:cNvSpPr>
          <p:nvPr/>
        </p:nvSpPr>
        <p:spPr bwMode="auto">
          <a:xfrm>
            <a:off x="4047067" y="5375276"/>
            <a:ext cx="670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800">
                <a:latin typeface="Verdana" pitchFamily="34" charset="0"/>
              </a:rPr>
              <a:t>means a straight line in log/log scale</a:t>
            </a:r>
          </a:p>
        </p:txBody>
      </p:sp>
      <p:sp>
        <p:nvSpPr>
          <p:cNvPr id="490517" name="Line 21"/>
          <p:cNvSpPr>
            <a:spLocks noChangeShapeType="1"/>
          </p:cNvSpPr>
          <p:nvPr/>
        </p:nvSpPr>
        <p:spPr bwMode="auto">
          <a:xfrm flipH="1" flipV="1">
            <a:off x="6502400" y="4343400"/>
            <a:ext cx="0" cy="990600"/>
          </a:xfrm>
          <a:prstGeom prst="line">
            <a:avLst/>
          </a:prstGeom>
          <a:noFill/>
          <a:ln w="28575">
            <a:solidFill>
              <a:srgbClr val="3333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90518" name="Object 22"/>
          <p:cNvGraphicFramePr>
            <a:graphicFrameLocks noChangeAspect="1"/>
          </p:cNvGraphicFramePr>
          <p:nvPr/>
        </p:nvGraphicFramePr>
        <p:xfrm>
          <a:off x="10242551" y="4800600"/>
          <a:ext cx="1134533" cy="463550"/>
        </p:xfrm>
        <a:graphic>
          <a:graphicData uri="http://schemas.openxmlformats.org/presentationml/2006/ole">
            <mc:AlternateContent xmlns:mc="http://schemas.openxmlformats.org/markup-compatibility/2006">
              <mc:Choice xmlns:v="urn:schemas-microsoft-com:vml" Requires="v">
                <p:oleObj spid="_x0000_s8268" name="Equation" r:id="rId7" imgW="419040" imgH="228600" progId="Equation.DSMT4">
                  <p:embed/>
                </p:oleObj>
              </mc:Choice>
              <mc:Fallback>
                <p:oleObj name="Equation" r:id="rId7" imgW="419040" imgH="228600" progId="Equation.DSMT4">
                  <p:embed/>
                  <p:pic>
                    <p:nvPicPr>
                      <p:cNvPr id="490518"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42551" y="4800600"/>
                        <a:ext cx="113453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24026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52" name="Rectangle 8"/>
          <p:cNvSpPr>
            <a:spLocks noChangeArrowheads="1"/>
          </p:cNvSpPr>
          <p:nvPr/>
        </p:nvSpPr>
        <p:spPr bwMode="auto">
          <a:xfrm>
            <a:off x="1219200" y="5257800"/>
            <a:ext cx="10058400" cy="914400"/>
          </a:xfrm>
          <a:prstGeom prst="rect">
            <a:avLst/>
          </a:prstGeom>
          <a:solidFill>
            <a:srgbClr val="EAEC5E">
              <a:alpha val="36000"/>
            </a:srgbClr>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u="sng"/>
              <a:t>Typical error event is due to: channel (h) being in deep fade!</a:t>
            </a:r>
          </a:p>
          <a:p>
            <a:pPr algn="ctr"/>
            <a:r>
              <a:rPr lang="en-US" i="1" u="sng"/>
              <a:t>… rather than (additive) noise being large.</a:t>
            </a:r>
            <a:endParaRPr lang="en-US"/>
          </a:p>
        </p:txBody>
      </p:sp>
      <p:sp>
        <p:nvSpPr>
          <p:cNvPr id="518146" name="Rectangle 2"/>
          <p:cNvSpPr>
            <a:spLocks noChangeArrowheads="1"/>
          </p:cNvSpPr>
          <p:nvPr/>
        </p:nvSpPr>
        <p:spPr bwMode="auto">
          <a:xfrm>
            <a:off x="812800" y="1295401"/>
            <a:ext cx="1097280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2"/>
              </a:buClr>
              <a:buSzPct val="75000"/>
              <a:buFont typeface="Monotype Sorts" pitchFamily="2" charset="2"/>
              <a:buNone/>
            </a:pPr>
            <a:r>
              <a:rPr lang="en-US" dirty="0"/>
              <a:t>Conditional on h,</a:t>
            </a:r>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r>
              <a:rPr lang="en-US" dirty="0"/>
              <a:t>When                      	the error probability is very small.</a:t>
            </a:r>
          </a:p>
          <a:p>
            <a:pPr marL="342900" indent="-342900">
              <a:spcBef>
                <a:spcPct val="20000"/>
              </a:spcBef>
              <a:buClr>
                <a:schemeClr val="accent2"/>
              </a:buClr>
              <a:buSzPct val="75000"/>
              <a:buFont typeface="Monotype Sorts" pitchFamily="2" charset="2"/>
              <a:buNone/>
            </a:pPr>
            <a:r>
              <a:rPr lang="en-US" dirty="0"/>
              <a:t>When 		      	the error probability is large:</a:t>
            </a:r>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endParaRPr lang="en-US" dirty="0"/>
          </a:p>
          <a:p>
            <a:pPr marL="342900" indent="-342900">
              <a:spcBef>
                <a:spcPct val="20000"/>
              </a:spcBef>
              <a:buClr>
                <a:schemeClr val="accent2"/>
              </a:buClr>
              <a:buSzPct val="75000"/>
              <a:buFont typeface="Monotype Sorts" pitchFamily="2" charset="2"/>
              <a:buNone/>
            </a:pPr>
            <a:endParaRPr lang="en-US" dirty="0"/>
          </a:p>
        </p:txBody>
      </p:sp>
      <p:sp>
        <p:nvSpPr>
          <p:cNvPr id="518147" name="Rectangle 3"/>
          <p:cNvSpPr>
            <a:spLocks noGrp="1" noChangeArrowheads="1"/>
          </p:cNvSpPr>
          <p:nvPr>
            <p:ph type="title"/>
          </p:nvPr>
        </p:nvSpPr>
        <p:spPr/>
        <p:txBody>
          <a:bodyPr>
            <a:normAutofit/>
          </a:bodyPr>
          <a:lstStyle/>
          <a:p>
            <a:r>
              <a:rPr lang="en-US" sz="3600" b="1" dirty="0">
                <a:solidFill>
                  <a:srgbClr val="0070C0"/>
                </a:solidFill>
                <a:latin typeface="Times New Roman" pitchFamily="18" charset="0"/>
                <a:cs typeface="Times New Roman" pitchFamily="18" charset="0"/>
              </a:rPr>
              <a:t>Typical  Error Event</a:t>
            </a:r>
          </a:p>
        </p:txBody>
      </p:sp>
      <p:pic>
        <p:nvPicPr>
          <p:cNvPr id="518148" name="Picture 4" descr="txp_fi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657601" y="1828800"/>
            <a:ext cx="3678767"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149" name="Picture 5" descr="txp_fig"/>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2133601" y="2628900"/>
            <a:ext cx="225636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151" name="Picture 7" descr="txp_fig"/>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2239434" y="3084514"/>
            <a:ext cx="192616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8154" name="Group 10"/>
          <p:cNvGrpSpPr>
            <a:grpSpLocks/>
          </p:cNvGrpSpPr>
          <p:nvPr/>
        </p:nvGrpSpPr>
        <p:grpSpPr bwMode="auto">
          <a:xfrm>
            <a:off x="1219201" y="3657600"/>
            <a:ext cx="10435167" cy="1390650"/>
            <a:chOff x="576" y="2304"/>
            <a:chExt cx="4930" cy="876"/>
          </a:xfrm>
        </p:grpSpPr>
        <p:pic>
          <p:nvPicPr>
            <p:cNvPr id="518150" name="Picture 6" descr="txp_fig"/>
            <p:cNvPicPr>
              <a:picLocks noChangeAspect="1" noChangeArrowheads="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76" y="2352"/>
              <a:ext cx="2410"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815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8" y="2304"/>
              <a:ext cx="233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11480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81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814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81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814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815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1815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518146">
                                            <p:txEl>
                                              <p:pRg st="0" end="0"/>
                                            </p:txEl>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18146">
                                            <p:txEl>
                                              <p:pRg st="3" end="3"/>
                                            </p:txEl>
                                          </p:spTgt>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18146">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8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2" grpId="0" animBg="1"/>
      <p:bldP spid="518146" grpId="0" build="p"/>
      <p:bldP spid="518146" grpId="1" build="allAtOnce"/>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70C0"/>
                </a:solidFill>
                <a:latin typeface="Times New Roman" pitchFamily="18" charset="0"/>
                <a:cs typeface="Times New Roman" pitchFamily="18" charset="0"/>
              </a:rPr>
              <a:t>Channel Estimation</a:t>
            </a:r>
          </a:p>
        </p:txBody>
      </p:sp>
      <p:sp>
        <p:nvSpPr>
          <p:cNvPr id="3" name="Content Placeholder 2"/>
          <p:cNvSpPr>
            <a:spLocks noGrp="1"/>
          </p:cNvSpPr>
          <p:nvPr>
            <p:ph idx="1"/>
          </p:nvPr>
        </p:nvSpPr>
        <p:spPr/>
        <p:txBody>
          <a:bodyPr>
            <a:normAutofit fontScale="70000" lnSpcReduction="20000"/>
          </a:bodyPr>
          <a:lstStyle/>
          <a:p>
            <a:r>
              <a:rPr lang="en-US" dirty="0">
                <a:latin typeface="Times New Roman" pitchFamily="18" charset="0"/>
                <a:cs typeface="Times New Roman" pitchFamily="18" charset="0"/>
              </a:rPr>
              <a:t>In a wireless system, operation of OFDM systems requires an estimate of the channel transfer function, or, equivalently, the channel impulse response. </a:t>
            </a:r>
          </a:p>
          <a:p>
            <a:r>
              <a:rPr lang="en-US" dirty="0">
                <a:latin typeface="Times New Roman" pitchFamily="18" charset="0"/>
                <a:cs typeface="Times New Roman" pitchFamily="18" charset="0"/>
              </a:rPr>
              <a:t>Since OFDM is operated with a number of parallel narrowband subcarriers, it is to estimate the channel in the frequency domain.</a:t>
            </a:r>
          </a:p>
          <a:p>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to obtain the N complex-valued channel gains on the subcarriers.</a:t>
            </a:r>
          </a:p>
          <a:p>
            <a:r>
              <a:rPr lang="en-US" dirty="0">
                <a:latin typeface="Times New Roman" pitchFamily="18" charset="0"/>
                <a:cs typeface="Times New Roman" pitchFamily="18" charset="0"/>
              </a:rPr>
              <a:t>denote these channel attenuations as </a:t>
            </a:r>
            <a:r>
              <a:rPr lang="en-US" dirty="0" err="1">
                <a:latin typeface="Times New Roman" pitchFamily="18" charset="0"/>
                <a:cs typeface="Times New Roman" pitchFamily="18" charset="0"/>
              </a:rPr>
              <a:t>h</a:t>
            </a:r>
            <a:r>
              <a:rPr lang="en-US" baseline="-25000" dirty="0" err="1">
                <a:latin typeface="Times New Roman" pitchFamily="18" charset="0"/>
                <a:cs typeface="Times New Roman" pitchFamily="18" charset="0"/>
              </a:rPr>
              <a:t>n</a:t>
            </a:r>
            <a:r>
              <a:rPr lang="en-US" dirty="0" err="1">
                <a:latin typeface="Times New Roman" pitchFamily="18" charset="0"/>
                <a:cs typeface="Times New Roman" pitchFamily="18" charset="0"/>
              </a:rPr>
              <a:t>,</a:t>
            </a:r>
            <a:r>
              <a:rPr lang="en-US" baseline="-25000" dirty="0" err="1">
                <a:latin typeface="Times New Roman" pitchFamily="18" charset="0"/>
                <a:cs typeface="Times New Roman" pitchFamily="18" charset="0"/>
              </a:rPr>
              <a:t>i</a:t>
            </a:r>
            <a:r>
              <a:rPr lang="en-US" dirty="0">
                <a:latin typeface="Times New Roman" pitchFamily="18" charset="0"/>
                <a:cs typeface="Times New Roman" pitchFamily="18" charset="0"/>
              </a:rPr>
              <a:t>, where n is the </a:t>
            </a:r>
            <a:r>
              <a:rPr lang="en-US" dirty="0" err="1">
                <a:latin typeface="Times New Roman" pitchFamily="18" charset="0"/>
                <a:cs typeface="Times New Roman" pitchFamily="18" charset="0"/>
              </a:rPr>
              <a:t>subchannel</a:t>
            </a:r>
            <a:r>
              <a:rPr lang="en-US" dirty="0">
                <a:latin typeface="Times New Roman" pitchFamily="18" charset="0"/>
                <a:cs typeface="Times New Roman" pitchFamily="18" charset="0"/>
              </a:rPr>
              <a:t> index and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is the time index.</a:t>
            </a:r>
          </a:p>
          <a:p>
            <a:r>
              <a:rPr lang="en-US" dirty="0">
                <a:latin typeface="Times New Roman" pitchFamily="18" charset="0"/>
                <a:cs typeface="Times New Roman" pitchFamily="18" charset="0"/>
              </a:rPr>
              <a:t> Assuming that we know the statistical properties of these channel attenuations, and structure to the OFDM signal, we can derive good channel estimators.</a:t>
            </a:r>
          </a:p>
          <a:p>
            <a:r>
              <a:rPr lang="en-US" dirty="0">
                <a:latin typeface="Times New Roman" pitchFamily="18" charset="0"/>
                <a:cs typeface="Times New Roman" pitchFamily="18" charset="0"/>
              </a:rPr>
              <a:t>three approaches to estimate the channel: </a:t>
            </a:r>
          </a:p>
          <a:p>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pilot symbols- </a:t>
            </a:r>
            <a:r>
              <a:rPr lang="en-US" dirty="0">
                <a:latin typeface="Times New Roman" pitchFamily="18" charset="0"/>
                <a:cs typeface="Times New Roman" pitchFamily="18" charset="0"/>
              </a:rPr>
              <a:t>which are mainly suitable for an initial estimate of the channel; </a:t>
            </a:r>
          </a:p>
          <a:p>
            <a:r>
              <a:rPr lang="en-US" dirty="0">
                <a:latin typeface="Times New Roman" pitchFamily="18" charset="0"/>
                <a:cs typeface="Times New Roman" pitchFamily="18" charset="0"/>
              </a:rPr>
              <a:t>(ii) </a:t>
            </a:r>
            <a:r>
              <a:rPr lang="en-US" dirty="0">
                <a:solidFill>
                  <a:srgbClr val="FF0000"/>
                </a:solidFill>
                <a:latin typeface="Times New Roman" pitchFamily="18" charset="0"/>
                <a:cs typeface="Times New Roman" pitchFamily="18" charset="0"/>
              </a:rPr>
              <a:t>scattered pilot tones-</a:t>
            </a:r>
            <a:r>
              <a:rPr lang="en-US" dirty="0">
                <a:latin typeface="Times New Roman" pitchFamily="18" charset="0"/>
                <a:cs typeface="Times New Roman" pitchFamily="18" charset="0"/>
              </a:rPr>
              <a:t>which</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help to track changes in channels over time; and</a:t>
            </a:r>
          </a:p>
          <a:p>
            <a:r>
              <a:rPr lang="en-US" dirty="0">
                <a:latin typeface="Times New Roman" pitchFamily="18" charset="0"/>
                <a:cs typeface="Times New Roman" pitchFamily="18" charset="0"/>
              </a:rPr>
              <a:t> (iii) </a:t>
            </a:r>
            <a:r>
              <a:rPr lang="en-US" dirty="0">
                <a:solidFill>
                  <a:srgbClr val="FF0000"/>
                </a:solidFill>
                <a:latin typeface="Times New Roman" pitchFamily="18" charset="0"/>
                <a:cs typeface="Times New Roman" pitchFamily="18" charset="0"/>
              </a:rPr>
              <a:t>eigenvalue-decomposition</a:t>
            </a:r>
            <a:r>
              <a:rPr lang="en-US" dirty="0">
                <a:latin typeface="Times New Roman" pitchFamily="18" charset="0"/>
                <a:cs typeface="Times New Roman" pitchFamily="18" charset="0"/>
              </a:rPr>
              <a:t>-based methods,-which can be used to reduce the complexity of the first two methods</a:t>
            </a:r>
          </a:p>
        </p:txBody>
      </p:sp>
    </p:spTree>
    <p:extLst>
      <p:ext uri="{BB962C8B-B14F-4D97-AF65-F5344CB8AC3E}">
        <p14:creationId xmlns:p14="http://schemas.microsoft.com/office/powerpoint/2010/main" val="15832220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70C0"/>
                </a:solidFill>
                <a:latin typeface="Times New Roman" pitchFamily="18" charset="0"/>
                <a:cs typeface="Times New Roman" pitchFamily="18" charset="0"/>
              </a:rPr>
              <a:t>Effects of PAPR</a:t>
            </a:r>
          </a:p>
        </p:txBody>
      </p:sp>
      <p:sp>
        <p:nvSpPr>
          <p:cNvPr id="3" name="Content Placeholder 2"/>
          <p:cNvSpPr>
            <a:spLocks noGrp="1"/>
          </p:cNvSpPr>
          <p:nvPr>
            <p:ph idx="1"/>
          </p:nvPr>
        </p:nvSpPr>
        <p:spPr/>
        <p:txBody>
          <a:bodyPr>
            <a:normAutofit/>
          </a:bodyPr>
          <a:lstStyle/>
          <a:p>
            <a:pPr marL="381000" indent="-381000">
              <a:lnSpc>
                <a:spcPct val="80000"/>
              </a:lnSpc>
            </a:pPr>
            <a:r>
              <a:rPr lang="en-US" sz="2400" dirty="0">
                <a:latin typeface="Times New Roman" pitchFamily="18" charset="0"/>
                <a:cs typeface="Times New Roman" pitchFamily="18" charset="0"/>
              </a:rPr>
              <a:t>The power amplifiers at the transmitter need to have a large linear range of operation. </a:t>
            </a:r>
          </a:p>
          <a:p>
            <a:pPr marL="381000" indent="-381000">
              <a:lnSpc>
                <a:spcPct val="80000"/>
              </a:lnSpc>
            </a:pPr>
            <a:r>
              <a:rPr lang="en-US" sz="2400" dirty="0">
                <a:latin typeface="Times New Roman" pitchFamily="18" charset="0"/>
                <a:cs typeface="Times New Roman" pitchFamily="18" charset="0"/>
              </a:rPr>
              <a:t>nonlinear distortions and peak amplitude limiting introduced by the High Power amplifier (HPA) will produce inter-modulation between the different carriers and introduce additional interference into the system. </a:t>
            </a:r>
          </a:p>
          <a:p>
            <a:pPr marL="381000" indent="-381000">
              <a:lnSpc>
                <a:spcPct val="80000"/>
              </a:lnSpc>
            </a:pPr>
            <a:r>
              <a:rPr lang="en-US" sz="2400" dirty="0">
                <a:latin typeface="Times New Roman" pitchFamily="18" charset="0"/>
                <a:cs typeface="Times New Roman" pitchFamily="18" charset="0"/>
              </a:rPr>
              <a:t>additional interference leads to an increase in the Bit Error Rate (BER) of the system. </a:t>
            </a:r>
          </a:p>
          <a:p>
            <a:pPr marL="381000" indent="-381000">
              <a:lnSpc>
                <a:spcPct val="80000"/>
              </a:lnSpc>
            </a:pPr>
            <a:r>
              <a:rPr lang="en-US" sz="2400" dirty="0">
                <a:latin typeface="Times New Roman" pitchFamily="18" charset="0"/>
                <a:cs typeface="Times New Roman" pitchFamily="18" charset="0"/>
              </a:rPr>
              <a:t>one way to avoid non-linear distortion is by forcing the amplifier to work in its linear region. Unfortunately such solution is not power efficient and thus not suitable for wireless communication.</a:t>
            </a:r>
          </a:p>
          <a:p>
            <a:pPr marL="800100" lvl="1" indent="-342900">
              <a:lnSpc>
                <a:spcPct val="80000"/>
              </a:lnSpc>
            </a:pPr>
            <a:r>
              <a:rPr lang="en-US" dirty="0">
                <a:latin typeface="Times New Roman" pitchFamily="18" charset="0"/>
                <a:cs typeface="Times New Roman" pitchFamily="18" charset="0"/>
              </a:rPr>
              <a:t>The Analog to Digital converters and Digital to Analog converters need to have a wide dynamic range and this increases complexity.</a:t>
            </a:r>
            <a:endParaRPr lang="en-US" sz="2000" dirty="0">
              <a:latin typeface="Times New Roman" pitchFamily="18" charset="0"/>
              <a:cs typeface="Times New Roman" pitchFamily="18" charset="0"/>
            </a:endParaRPr>
          </a:p>
          <a:p>
            <a:pPr marL="381000" indent="-381000">
              <a:lnSpc>
                <a:spcPct val="80000"/>
              </a:lnSpc>
            </a:pPr>
            <a:r>
              <a:rPr lang="en-US" sz="2400" dirty="0">
                <a:latin typeface="Times New Roman" pitchFamily="18" charset="0"/>
                <a:cs typeface="Times New Roman" pitchFamily="18" charset="0"/>
              </a:rPr>
              <a:t>if clipped, it leads to in-band distortion (additional noise) and ACI (out-of-band radiation)</a:t>
            </a:r>
          </a:p>
          <a:p>
            <a:endParaRPr lang="en-US" dirty="0"/>
          </a:p>
        </p:txBody>
      </p:sp>
    </p:spTree>
    <p:extLst>
      <p:ext uri="{BB962C8B-B14F-4D97-AF65-F5344CB8AC3E}">
        <p14:creationId xmlns:p14="http://schemas.microsoft.com/office/powerpoint/2010/main" val="3717804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77800"/>
            <a:ext cx="11569699" cy="668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620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2"/>
          <p:cNvSpPr txBox="1">
            <a:spLocks noChangeArrowheads="1"/>
          </p:cNvSpPr>
          <p:nvPr/>
        </p:nvSpPr>
        <p:spPr bwMode="auto">
          <a:xfrm>
            <a:off x="-187569" y="609601"/>
            <a:ext cx="10785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ja-JP" b="1" dirty="0">
                <a:solidFill>
                  <a:srgbClr val="000066"/>
                </a:solidFill>
                <a:latin typeface="Times New Roman" pitchFamily="18" charset="0"/>
              </a:rPr>
              <a:t>Several methods have been proposed to reduce the PAPR of OFDM signal  </a:t>
            </a:r>
          </a:p>
        </p:txBody>
      </p:sp>
      <p:sp>
        <p:nvSpPr>
          <p:cNvPr id="21508" name="Text Box 4"/>
          <p:cNvSpPr txBox="1">
            <a:spLocks noChangeArrowheads="1"/>
          </p:cNvSpPr>
          <p:nvPr/>
        </p:nvSpPr>
        <p:spPr bwMode="auto">
          <a:xfrm>
            <a:off x="656492" y="1"/>
            <a:ext cx="10785231" cy="646113"/>
          </a:xfrm>
          <a:prstGeom prst="rect">
            <a:avLst/>
          </a:prstGeom>
          <a:noFill/>
          <a:ln w="9525">
            <a:noFill/>
            <a:miter lim="800000"/>
            <a:headEnd/>
            <a:tailEnd/>
          </a:ln>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altLang="ja-JP" sz="3600" b="1" dirty="0">
                <a:solidFill>
                  <a:srgbClr val="0070C0"/>
                </a:solidFill>
                <a:effectLst>
                  <a:outerShdw blurRad="38100" dist="38100" dir="2700000" algn="tl">
                    <a:srgbClr val="C0C0C0"/>
                  </a:outerShdw>
                </a:effectLst>
                <a:latin typeface="Times New Roman" pitchFamily="18" charset="0"/>
              </a:rPr>
              <a:t>Improvement of PAPR</a:t>
            </a:r>
          </a:p>
        </p:txBody>
      </p:sp>
      <p:sp>
        <p:nvSpPr>
          <p:cNvPr id="30723" name="Text Box 3"/>
          <p:cNvSpPr txBox="1">
            <a:spLocks noChangeArrowheads="1"/>
          </p:cNvSpPr>
          <p:nvPr/>
        </p:nvSpPr>
        <p:spPr bwMode="auto">
          <a:xfrm>
            <a:off x="187569" y="1295400"/>
            <a:ext cx="12192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 typeface="Wingdings" pitchFamily="2" charset="2"/>
              <a:buChar char="Ø"/>
            </a:pPr>
            <a:r>
              <a:rPr lang="en-US" altLang="ja-JP" sz="3200" b="1" dirty="0">
                <a:solidFill>
                  <a:srgbClr val="00B050"/>
                </a:solidFill>
                <a:latin typeface="Times New Roman" pitchFamily="18" charset="0"/>
              </a:rPr>
              <a:t>Data coding technique</a:t>
            </a:r>
          </a:p>
          <a:p>
            <a:pPr eaLnBrk="1" hangingPunct="1"/>
            <a:r>
              <a:rPr lang="en-US" altLang="ja-JP" b="1" dirty="0">
                <a:solidFill>
                  <a:srgbClr val="000066"/>
                </a:solidFill>
                <a:latin typeface="Times New Roman" pitchFamily="18" charset="0"/>
              </a:rPr>
              <a:t>    The main disadvantage of this method is to degrade</a:t>
            </a:r>
          </a:p>
          <a:p>
            <a:pPr eaLnBrk="1" hangingPunct="1"/>
            <a:r>
              <a:rPr lang="en-US" altLang="ja-JP" b="1" dirty="0">
                <a:solidFill>
                  <a:srgbClr val="000066"/>
                </a:solidFill>
                <a:latin typeface="Times New Roman" pitchFamily="18" charset="0"/>
              </a:rPr>
              <a:t>    transmission efficiency</a:t>
            </a:r>
          </a:p>
          <a:p>
            <a:pPr eaLnBrk="1" hangingPunct="1">
              <a:buFont typeface="Wingdings" pitchFamily="2" charset="2"/>
              <a:buChar char="Ø"/>
            </a:pPr>
            <a:r>
              <a:rPr lang="en-US" altLang="ja-JP" sz="3200" b="1" dirty="0">
                <a:solidFill>
                  <a:srgbClr val="00B050"/>
                </a:solidFill>
                <a:latin typeface="Times New Roman" pitchFamily="18" charset="0"/>
              </a:rPr>
              <a:t>Clipping technique</a:t>
            </a:r>
          </a:p>
          <a:p>
            <a:pPr eaLnBrk="1" hangingPunct="1"/>
            <a:r>
              <a:rPr lang="en-US" altLang="ja-JP" b="1" dirty="0">
                <a:solidFill>
                  <a:srgbClr val="000066"/>
                </a:solidFill>
                <a:latin typeface="Times New Roman" pitchFamily="18" charset="0"/>
              </a:rPr>
              <a:t>    The main disadvantage of this method is to degrade</a:t>
            </a:r>
          </a:p>
          <a:p>
            <a:pPr eaLnBrk="1" hangingPunct="1"/>
            <a:r>
              <a:rPr lang="en-US" altLang="ja-JP" b="1" dirty="0">
                <a:solidFill>
                  <a:srgbClr val="000066"/>
                </a:solidFill>
                <a:latin typeface="Times New Roman" pitchFamily="18" charset="0"/>
              </a:rPr>
              <a:t>    BER performance</a:t>
            </a:r>
          </a:p>
          <a:p>
            <a:pPr eaLnBrk="1" hangingPunct="1">
              <a:buFont typeface="Wingdings" pitchFamily="2" charset="2"/>
              <a:buChar char="Ø"/>
            </a:pPr>
            <a:r>
              <a:rPr lang="en-US" altLang="ja-JP" sz="3600" b="1" dirty="0">
                <a:solidFill>
                  <a:srgbClr val="00B050"/>
                </a:solidFill>
                <a:latin typeface="Times New Roman" pitchFamily="18" charset="0"/>
              </a:rPr>
              <a:t>Active Constellation Extension technique</a:t>
            </a:r>
          </a:p>
          <a:p>
            <a:pPr eaLnBrk="1" hangingPunct="1"/>
            <a:r>
              <a:rPr lang="en-US" altLang="ja-JP" sz="3600" b="1" dirty="0">
                <a:solidFill>
                  <a:srgbClr val="00B050"/>
                </a:solidFill>
                <a:latin typeface="Times New Roman" pitchFamily="18" charset="0"/>
              </a:rPr>
              <a:t>   </a:t>
            </a:r>
            <a:r>
              <a:rPr lang="en-US" altLang="ja-JP" b="1" dirty="0">
                <a:solidFill>
                  <a:srgbClr val="273A6F"/>
                </a:solidFill>
                <a:latin typeface="Times New Roman" pitchFamily="18" charset="0"/>
              </a:rPr>
              <a:t>The main disadvantage of this method is to degrade average power  </a:t>
            </a:r>
          </a:p>
          <a:p>
            <a:pPr eaLnBrk="1" hangingPunct="1">
              <a:buFont typeface="Wingdings" pitchFamily="2" charset="2"/>
              <a:buChar char="Ø"/>
            </a:pPr>
            <a:r>
              <a:rPr lang="en-US" altLang="ja-JP" sz="3200" b="1" dirty="0">
                <a:solidFill>
                  <a:srgbClr val="FF0000"/>
                </a:solidFill>
                <a:latin typeface="Times New Roman" pitchFamily="18" charset="0"/>
              </a:rPr>
              <a:t>Phase alignment technique</a:t>
            </a:r>
          </a:p>
          <a:p>
            <a:pPr eaLnBrk="1" hangingPunct="1"/>
            <a:r>
              <a:rPr lang="en-US" altLang="ja-JP" b="1" dirty="0">
                <a:solidFill>
                  <a:srgbClr val="000066"/>
                </a:solidFill>
                <a:latin typeface="Times New Roman" pitchFamily="18" charset="0"/>
              </a:rPr>
              <a:t>    The main disadvantage of this method is required to transmit</a:t>
            </a:r>
          </a:p>
          <a:p>
            <a:pPr eaLnBrk="1" hangingPunct="1"/>
            <a:r>
              <a:rPr lang="en-US" altLang="ja-JP" b="1" dirty="0">
                <a:solidFill>
                  <a:srgbClr val="000066"/>
                </a:solidFill>
                <a:latin typeface="Times New Roman" pitchFamily="18" charset="0"/>
              </a:rPr>
              <a:t>    side information which leads the degradation of transmission</a:t>
            </a:r>
          </a:p>
          <a:p>
            <a:pPr eaLnBrk="1" hangingPunct="1"/>
            <a:r>
              <a:rPr lang="en-US" altLang="ja-JP" b="1" dirty="0">
                <a:solidFill>
                  <a:srgbClr val="000066"/>
                </a:solidFill>
                <a:latin typeface="Times New Roman" pitchFamily="18" charset="0"/>
              </a:rPr>
              <a:t>    efficiency</a:t>
            </a:r>
            <a:endParaRPr lang="en-US" altLang="ja-JP" sz="3600" b="1" dirty="0">
              <a:solidFill>
                <a:srgbClr val="FF0000"/>
              </a:solidFill>
              <a:latin typeface="Times New Roman" pitchFamily="18" charset="0"/>
            </a:endParaRPr>
          </a:p>
        </p:txBody>
      </p:sp>
    </p:spTree>
    <p:extLst>
      <p:ext uri="{BB962C8B-B14F-4D97-AF65-F5344CB8AC3E}">
        <p14:creationId xmlns:p14="http://schemas.microsoft.com/office/powerpoint/2010/main" val="63249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838200" y="365125"/>
            <a:ext cx="10515600" cy="777875"/>
          </a:xfrm>
        </p:spPr>
        <p:txBody>
          <a:bodyPr>
            <a:normAutofit/>
          </a:bodyPr>
          <a:lstStyle/>
          <a:p>
            <a:r>
              <a:rPr lang="en-US" sz="3600" b="1" dirty="0">
                <a:solidFill>
                  <a:srgbClr val="0070C0"/>
                </a:solidFill>
                <a:latin typeface="Times New Roman" pitchFamily="18" charset="0"/>
                <a:cs typeface="Times New Roman" pitchFamily="18" charset="0"/>
              </a:rPr>
              <a:t>Mitigation of Fading: Freq. Equalization</a:t>
            </a:r>
          </a:p>
        </p:txBody>
      </p:sp>
      <p:sp>
        <p:nvSpPr>
          <p:cNvPr id="43011" name="Content Placeholder 2"/>
          <p:cNvSpPr>
            <a:spLocks noGrp="1"/>
          </p:cNvSpPr>
          <p:nvPr>
            <p:ph idx="1"/>
          </p:nvPr>
        </p:nvSpPr>
        <p:spPr>
          <a:xfrm>
            <a:off x="292101" y="1206500"/>
            <a:ext cx="11648017" cy="1058864"/>
          </a:xfrm>
          <a:solidFill>
            <a:srgbClr val="FFCC66"/>
          </a:solidFill>
        </p:spPr>
        <p:txBody>
          <a:bodyPr>
            <a:normAutofit fontScale="92500" lnSpcReduction="10000"/>
          </a:bodyPr>
          <a:lstStyle/>
          <a:p>
            <a:r>
              <a:rPr lang="en-US" dirty="0"/>
              <a:t>Conduct channel estimation for h</a:t>
            </a:r>
            <a:r>
              <a:rPr lang="en-US" baseline="-25000" dirty="0"/>
              <a:t>0</a:t>
            </a:r>
            <a:r>
              <a:rPr lang="en-US" dirty="0"/>
              <a:t> and h</a:t>
            </a:r>
            <a:r>
              <a:rPr lang="en-US" baseline="-25000" dirty="0"/>
              <a:t>1</a:t>
            </a:r>
          </a:p>
          <a:p>
            <a:r>
              <a:rPr lang="en-US" dirty="0"/>
              <a:t>Divide the correlated signal by </a:t>
            </a:r>
            <a:r>
              <a:rPr lang="el-GR" dirty="0"/>
              <a:t>β</a:t>
            </a:r>
            <a:r>
              <a:rPr lang="en-US" dirty="0"/>
              <a:t>=h</a:t>
            </a:r>
            <a:r>
              <a:rPr lang="en-US" baseline="-25000" dirty="0"/>
              <a:t>0</a:t>
            </a:r>
            <a:r>
              <a:rPr lang="en-US" dirty="0"/>
              <a:t>+h</a:t>
            </a:r>
            <a:r>
              <a:rPr lang="en-US" baseline="-25000" dirty="0"/>
              <a:t>1</a:t>
            </a:r>
            <a:r>
              <a:rPr lang="en-US" dirty="0"/>
              <a:t>cos(</a:t>
            </a:r>
            <a:r>
              <a:rPr lang="el-GR" dirty="0"/>
              <a:t>φ</a:t>
            </a:r>
            <a:r>
              <a:rPr lang="en-US" baseline="-25000" dirty="0"/>
              <a:t>ii</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E83555F-9D27-451B-8742-978DDDF98833}" type="slidenum">
              <a:rPr lang="en-US" smtClean="0"/>
              <a:pPr>
                <a:defRPr/>
              </a:pPr>
              <a:t>66</a:t>
            </a:fld>
            <a:endParaRPr lang="en-US"/>
          </a:p>
        </p:txBody>
      </p:sp>
      <p:sp>
        <p:nvSpPr>
          <p:cNvPr id="5" name="Content Placeholder 2"/>
          <p:cNvSpPr txBox="1">
            <a:spLocks/>
          </p:cNvSpPr>
          <p:nvPr/>
        </p:nvSpPr>
        <p:spPr bwMode="auto">
          <a:xfrm>
            <a:off x="332317" y="2860675"/>
            <a:ext cx="11648016" cy="1203325"/>
          </a:xfrm>
          <a:prstGeom prst="rect">
            <a:avLst/>
          </a:prstGeom>
          <a:solidFill>
            <a:srgbClr val="FFFF99"/>
          </a:solidFill>
          <a:ln w="9525">
            <a:noFill/>
            <a:miter lim="800000"/>
            <a:headEnd/>
            <a:tailEnd/>
          </a:ln>
        </p:spPr>
        <p:txBody>
          <a:bodyPr/>
          <a:lstStyle/>
          <a:p>
            <a:pPr marL="517525" indent="-517525" eaLnBrk="0" hangingPunct="0">
              <a:spcBef>
                <a:spcPct val="20000"/>
              </a:spcBef>
              <a:buClr>
                <a:schemeClr val="tx1"/>
              </a:buClr>
              <a:buFont typeface="Wingdings" pitchFamily="2" charset="2"/>
              <a:buChar char="l"/>
              <a:defRPr/>
            </a:pPr>
            <a:r>
              <a:rPr lang="en-US" sz="2800" kern="0" dirty="0">
                <a:latin typeface="+mn-lt"/>
                <a:cs typeface="+mn-cs"/>
              </a:rPr>
              <a:t>Requires channel estimation</a:t>
            </a:r>
          </a:p>
          <a:p>
            <a:pPr marL="517525" indent="-517525" eaLnBrk="0" hangingPunct="0">
              <a:spcBef>
                <a:spcPct val="20000"/>
              </a:spcBef>
              <a:buClr>
                <a:schemeClr val="tx1"/>
              </a:buClr>
              <a:buFont typeface="Wingdings" pitchFamily="2" charset="2"/>
              <a:buChar char="l"/>
              <a:defRPr/>
            </a:pPr>
            <a:r>
              <a:rPr lang="en-US" sz="2800" kern="0" dirty="0">
                <a:latin typeface="+mn-lt"/>
                <a:cs typeface="+mn-cs"/>
              </a:rPr>
              <a:t>For low value values of </a:t>
            </a:r>
            <a:r>
              <a:rPr lang="el-GR" sz="2800" dirty="0"/>
              <a:t>β</a:t>
            </a:r>
            <a:r>
              <a:rPr lang="en-US" sz="2800" dirty="0"/>
              <a:t> equalization also results in noise amplification</a:t>
            </a: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p:txBody>
      </p:sp>
    </p:spTree>
    <p:extLst>
      <p:ext uri="{BB962C8B-B14F-4D97-AF65-F5344CB8AC3E}">
        <p14:creationId xmlns:p14="http://schemas.microsoft.com/office/powerpoint/2010/main" val="1931756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38200" y="365125"/>
            <a:ext cx="10515600" cy="790575"/>
          </a:xfrm>
        </p:spPr>
        <p:txBody>
          <a:bodyPr>
            <a:normAutofit/>
          </a:bodyPr>
          <a:lstStyle/>
          <a:p>
            <a:r>
              <a:rPr lang="en-US" sz="3600" b="1" dirty="0">
                <a:solidFill>
                  <a:srgbClr val="0070C0"/>
                </a:solidFill>
                <a:latin typeface="Times New Roman" pitchFamily="18" charset="0"/>
                <a:cs typeface="Times New Roman" pitchFamily="18" charset="0"/>
              </a:rPr>
              <a:t>Mitigation of Fading: </a:t>
            </a:r>
            <a:r>
              <a:rPr lang="en-US" sz="3600" b="1" dirty="0" err="1">
                <a:solidFill>
                  <a:srgbClr val="0070C0"/>
                </a:solidFill>
                <a:latin typeface="Times New Roman" pitchFamily="18" charset="0"/>
                <a:cs typeface="Times New Roman" pitchFamily="18" charset="0"/>
              </a:rPr>
              <a:t>Precoding</a:t>
            </a:r>
            <a:endParaRPr lang="en-US" sz="3600" b="1" dirty="0">
              <a:solidFill>
                <a:srgbClr val="0070C0"/>
              </a:solidFill>
              <a:latin typeface="Times New Roman" pitchFamily="18" charset="0"/>
              <a:cs typeface="Times New Roman" pitchFamily="18" charset="0"/>
            </a:endParaRPr>
          </a:p>
        </p:txBody>
      </p:sp>
      <p:sp>
        <p:nvSpPr>
          <p:cNvPr id="44035" name="Content Placeholder 2"/>
          <p:cNvSpPr>
            <a:spLocks noGrp="1"/>
          </p:cNvSpPr>
          <p:nvPr>
            <p:ph idx="1"/>
          </p:nvPr>
        </p:nvSpPr>
        <p:spPr>
          <a:xfrm>
            <a:off x="332317" y="1320800"/>
            <a:ext cx="11607801" cy="944564"/>
          </a:xfrm>
          <a:solidFill>
            <a:srgbClr val="FFCC66"/>
          </a:solidFill>
        </p:spPr>
        <p:txBody>
          <a:bodyPr>
            <a:normAutofit fontScale="92500" lnSpcReduction="20000"/>
          </a:bodyPr>
          <a:lstStyle/>
          <a:p>
            <a:r>
              <a:rPr lang="en-US" dirty="0">
                <a:latin typeface="Times New Roman" pitchFamily="18" charset="0"/>
                <a:cs typeface="Times New Roman" pitchFamily="18" charset="0"/>
              </a:rPr>
              <a:t>Conduct channel estimation for h</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and h</a:t>
            </a:r>
            <a:r>
              <a:rPr lang="en-US" baseline="-25000" dirty="0">
                <a:latin typeface="Times New Roman" pitchFamily="18" charset="0"/>
                <a:cs typeface="Times New Roman" pitchFamily="18" charset="0"/>
              </a:rPr>
              <a:t>1</a:t>
            </a:r>
          </a:p>
          <a:p>
            <a:r>
              <a:rPr lang="en-US" dirty="0">
                <a:latin typeface="Times New Roman" pitchFamily="18" charset="0"/>
                <a:cs typeface="Times New Roman" pitchFamily="18" charset="0"/>
              </a:rPr>
              <a:t>Divide the </a:t>
            </a:r>
            <a:r>
              <a:rPr lang="en-US" b="1" i="1" dirty="0">
                <a:latin typeface="Times New Roman" pitchFamily="18" charset="0"/>
                <a:cs typeface="Times New Roman" pitchFamily="18" charset="0"/>
              </a:rPr>
              <a:t>transmitted</a:t>
            </a:r>
            <a:r>
              <a:rPr lang="en-US" dirty="0">
                <a:latin typeface="Times New Roman" pitchFamily="18" charset="0"/>
                <a:cs typeface="Times New Roman" pitchFamily="18" charset="0"/>
              </a:rPr>
              <a:t> signal by </a:t>
            </a:r>
            <a:r>
              <a:rPr lang="el-GR" dirty="0">
                <a:latin typeface="Times New Roman" pitchFamily="18" charset="0"/>
                <a:cs typeface="Times New Roman" pitchFamily="18" charset="0"/>
              </a:rPr>
              <a:t>β</a:t>
            </a:r>
            <a:r>
              <a:rPr lang="en-US" dirty="0">
                <a:latin typeface="Times New Roman" pitchFamily="18" charset="0"/>
                <a:cs typeface="Times New Roman" pitchFamily="18" charset="0"/>
              </a:rPr>
              <a:t>=h</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+h</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cos(</a:t>
            </a:r>
            <a:r>
              <a:rPr lang="el-GR" dirty="0">
                <a:latin typeface="Times New Roman" pitchFamily="18" charset="0"/>
                <a:cs typeface="Times New Roman" pitchFamily="18" charset="0"/>
              </a:rPr>
              <a:t>φ</a:t>
            </a:r>
            <a:r>
              <a:rPr lang="en-US" baseline="-25000" dirty="0">
                <a:latin typeface="Times New Roman" pitchFamily="18" charset="0"/>
                <a:cs typeface="Times New Roman" pitchFamily="18" charset="0"/>
              </a:rPr>
              <a:t>ii</a:t>
            </a:r>
            <a:r>
              <a:rPr lang="en-US" dirty="0">
                <a:latin typeface="Times New Roman" pitchFamily="18" charset="0"/>
                <a:cs typeface="Times New Roman" pitchFamily="18" charset="0"/>
              </a:rPr>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BBC346E6-2288-47CB-AF01-637D31E7E415}" type="slidenum">
              <a:rPr lang="en-US" smtClean="0"/>
              <a:pPr>
                <a:defRPr/>
              </a:pPr>
              <a:t>67</a:t>
            </a:fld>
            <a:endParaRPr lang="en-US"/>
          </a:p>
        </p:txBody>
      </p:sp>
      <p:sp>
        <p:nvSpPr>
          <p:cNvPr id="5" name="Content Placeholder 2"/>
          <p:cNvSpPr txBox="1">
            <a:spLocks/>
          </p:cNvSpPr>
          <p:nvPr/>
        </p:nvSpPr>
        <p:spPr bwMode="auto">
          <a:xfrm>
            <a:off x="332317" y="2860676"/>
            <a:ext cx="11648016" cy="3349625"/>
          </a:xfrm>
          <a:prstGeom prst="rect">
            <a:avLst/>
          </a:prstGeom>
          <a:solidFill>
            <a:srgbClr val="FFFF99"/>
          </a:solidFill>
          <a:ln w="9525">
            <a:noFill/>
            <a:miter lim="800000"/>
            <a:headEnd/>
            <a:tailEnd/>
          </a:ln>
        </p:spPr>
        <p:txBody>
          <a:bodyPr/>
          <a:lstStyle/>
          <a:p>
            <a:pPr marL="517525" indent="-517525" eaLnBrk="0" hangingPunct="0">
              <a:spcBef>
                <a:spcPct val="20000"/>
              </a:spcBef>
              <a:buClr>
                <a:schemeClr val="tx1"/>
              </a:buClr>
              <a:buFont typeface="Wingdings" pitchFamily="2" charset="2"/>
              <a:buChar char="l"/>
              <a:defRPr/>
            </a:pPr>
            <a:r>
              <a:rPr lang="en-US" sz="2800" kern="0" dirty="0">
                <a:latin typeface="Times New Roman" pitchFamily="18" charset="0"/>
                <a:cs typeface="Times New Roman" pitchFamily="18" charset="0"/>
              </a:rPr>
              <a:t>Requires channel estimation</a:t>
            </a:r>
          </a:p>
          <a:p>
            <a:pPr marL="517525" indent="-517525" eaLnBrk="0" hangingPunct="0">
              <a:spcBef>
                <a:spcPct val="20000"/>
              </a:spcBef>
              <a:buClr>
                <a:schemeClr val="tx1"/>
              </a:buClr>
              <a:buFont typeface="Wingdings" pitchFamily="2" charset="2"/>
              <a:buChar char="l"/>
              <a:defRPr/>
            </a:pPr>
            <a:r>
              <a:rPr lang="en-US" sz="2800" kern="0" dirty="0">
                <a:latin typeface="Times New Roman" pitchFamily="18" charset="0"/>
                <a:cs typeface="Times New Roman" pitchFamily="18" charset="0"/>
              </a:rPr>
              <a:t>Requires channel estimation knowledge at transmitter</a:t>
            </a:r>
          </a:p>
          <a:p>
            <a:pPr marL="517525" indent="-517525" eaLnBrk="0" hangingPunct="0">
              <a:spcBef>
                <a:spcPct val="20000"/>
              </a:spcBef>
              <a:buClr>
                <a:schemeClr val="tx1"/>
              </a:buClr>
              <a:buFont typeface="Wingdings" pitchFamily="2" charset="2"/>
              <a:buChar char="l"/>
              <a:defRPr/>
            </a:pPr>
            <a:r>
              <a:rPr lang="en-US" sz="2800" kern="0" dirty="0">
                <a:latin typeface="Times New Roman" pitchFamily="18" charset="0"/>
                <a:cs typeface="Times New Roman" pitchFamily="18" charset="0"/>
              </a:rPr>
              <a:t>Does </a:t>
            </a:r>
            <a:r>
              <a:rPr lang="en-US" sz="2800" dirty="0">
                <a:latin typeface="Times New Roman" pitchFamily="18" charset="0"/>
                <a:cs typeface="Times New Roman" pitchFamily="18" charset="0"/>
              </a:rPr>
              <a:t>not result in any noise amplification at the receiver</a:t>
            </a:r>
          </a:p>
          <a:p>
            <a:pPr marL="517525" indent="-517525" eaLnBrk="0" hangingPunct="0">
              <a:spcBef>
                <a:spcPct val="20000"/>
              </a:spcBef>
              <a:buClr>
                <a:schemeClr val="tx1"/>
              </a:buClr>
              <a:buFont typeface="Wingdings" pitchFamily="2" charset="2"/>
              <a:buChar char="l"/>
              <a:defRPr/>
            </a:pPr>
            <a:r>
              <a:rPr lang="en-US" sz="2800" dirty="0">
                <a:latin typeface="Times New Roman" pitchFamily="18" charset="0"/>
                <a:cs typeface="Times New Roman" pitchFamily="18" charset="0"/>
              </a:rPr>
              <a:t>For low values of </a:t>
            </a:r>
            <a:r>
              <a:rPr lang="el-GR" sz="2800" dirty="0">
                <a:latin typeface="Times New Roman" pitchFamily="18" charset="0"/>
                <a:cs typeface="Times New Roman" pitchFamily="18" charset="0"/>
              </a:rPr>
              <a:t>β</a:t>
            </a:r>
            <a:r>
              <a:rPr lang="en-US" sz="2800" dirty="0">
                <a:latin typeface="Times New Roman" pitchFamily="18" charset="0"/>
                <a:cs typeface="Times New Roman" pitchFamily="18" charset="0"/>
              </a:rPr>
              <a:t>, excessively high transmission power might be needed at the transmitter</a:t>
            </a: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p:txBody>
      </p:sp>
    </p:spTree>
    <p:extLst>
      <p:ext uri="{BB962C8B-B14F-4D97-AF65-F5344CB8AC3E}">
        <p14:creationId xmlns:p14="http://schemas.microsoft.com/office/powerpoint/2010/main" val="3537568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838200" y="365125"/>
            <a:ext cx="10515600" cy="701675"/>
          </a:xfrm>
        </p:spPr>
        <p:txBody>
          <a:bodyPr>
            <a:normAutofit/>
          </a:bodyPr>
          <a:lstStyle/>
          <a:p>
            <a:r>
              <a:rPr lang="en-US" sz="3600" b="1" dirty="0">
                <a:solidFill>
                  <a:srgbClr val="0070C0"/>
                </a:solidFill>
                <a:latin typeface="Times New Roman" pitchFamily="18" charset="0"/>
                <a:cs typeface="Times New Roman" pitchFamily="18" charset="0"/>
              </a:rPr>
              <a:t>Mitigation of Fading: Adaptive Loading</a:t>
            </a:r>
          </a:p>
        </p:txBody>
      </p:sp>
      <p:sp>
        <p:nvSpPr>
          <p:cNvPr id="45059" name="Content Placeholder 2"/>
          <p:cNvSpPr>
            <a:spLocks noGrp="1"/>
          </p:cNvSpPr>
          <p:nvPr>
            <p:ph idx="1"/>
          </p:nvPr>
        </p:nvSpPr>
        <p:spPr>
          <a:xfrm>
            <a:off x="292101" y="1042989"/>
            <a:ext cx="11648017" cy="1222375"/>
          </a:xfrm>
          <a:solidFill>
            <a:srgbClr val="FFCC66"/>
          </a:solidFill>
        </p:spPr>
        <p:txBody>
          <a:bodyPr/>
          <a:lstStyle/>
          <a:p>
            <a:r>
              <a:rPr lang="en-US"/>
              <a:t>Distribute power over sub-carriers such as to maximize total system data rate</a:t>
            </a:r>
          </a:p>
          <a:p>
            <a:endParaRPr lang="en-US"/>
          </a:p>
          <a:p>
            <a:endParaRPr lang="en-US"/>
          </a:p>
        </p:txBody>
      </p:sp>
      <p:sp>
        <p:nvSpPr>
          <p:cNvPr id="4" name="Slide Number Placeholder 3"/>
          <p:cNvSpPr>
            <a:spLocks noGrp="1"/>
          </p:cNvSpPr>
          <p:nvPr>
            <p:ph type="sldNum" sz="quarter" idx="10"/>
          </p:nvPr>
        </p:nvSpPr>
        <p:spPr/>
        <p:txBody>
          <a:bodyPr/>
          <a:lstStyle/>
          <a:p>
            <a:pPr>
              <a:defRPr/>
            </a:pPr>
            <a:fld id="{0BD4E6EE-F7A7-4425-A32F-91A959D95025}" type="slidenum">
              <a:rPr lang="en-US" smtClean="0"/>
              <a:pPr>
                <a:defRPr/>
              </a:pPr>
              <a:t>68</a:t>
            </a:fld>
            <a:endParaRPr lang="en-US"/>
          </a:p>
        </p:txBody>
      </p:sp>
      <p:sp>
        <p:nvSpPr>
          <p:cNvPr id="5" name="Content Placeholder 2"/>
          <p:cNvSpPr txBox="1">
            <a:spLocks/>
          </p:cNvSpPr>
          <p:nvPr/>
        </p:nvSpPr>
        <p:spPr bwMode="auto">
          <a:xfrm>
            <a:off x="332317" y="2436814"/>
            <a:ext cx="11648016" cy="1520825"/>
          </a:xfrm>
          <a:prstGeom prst="rect">
            <a:avLst/>
          </a:prstGeom>
          <a:solidFill>
            <a:srgbClr val="FFFF99"/>
          </a:solidFill>
          <a:ln w="9525">
            <a:noFill/>
            <a:miter lim="800000"/>
            <a:headEnd/>
            <a:tailEnd/>
          </a:ln>
        </p:spPr>
        <p:txBody>
          <a:bodyPr/>
          <a:lstStyle/>
          <a:p>
            <a:pPr marL="517525" indent="-517525" eaLnBrk="0" hangingPunct="0">
              <a:spcBef>
                <a:spcPct val="20000"/>
              </a:spcBef>
              <a:buClr>
                <a:schemeClr val="tx1"/>
              </a:buClr>
              <a:buFont typeface="Wingdings" pitchFamily="2" charset="2"/>
              <a:buChar char="l"/>
              <a:defRPr/>
            </a:pPr>
            <a:r>
              <a:rPr lang="en-US" sz="2800" kern="0" dirty="0">
                <a:latin typeface="+mn-lt"/>
                <a:cs typeface="+mn-cs"/>
              </a:rPr>
              <a:t>Requires channel estimation</a:t>
            </a:r>
          </a:p>
          <a:p>
            <a:pPr marL="517525" indent="-517525" eaLnBrk="0" hangingPunct="0">
              <a:spcBef>
                <a:spcPct val="20000"/>
              </a:spcBef>
              <a:buClr>
                <a:schemeClr val="tx1"/>
              </a:buClr>
              <a:buFont typeface="Wingdings" pitchFamily="2" charset="2"/>
              <a:buChar char="l"/>
              <a:defRPr/>
            </a:pPr>
            <a:r>
              <a:rPr lang="en-US" sz="2800" kern="0" dirty="0">
                <a:latin typeface="+mn-lt"/>
                <a:cs typeface="+mn-cs"/>
              </a:rPr>
              <a:t>Requires channel estimation knowledge at transmitter</a:t>
            </a: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a:p>
            <a:pPr marL="517525" indent="-517525" eaLnBrk="0" hangingPunct="0">
              <a:spcBef>
                <a:spcPct val="20000"/>
              </a:spcBef>
              <a:buClr>
                <a:schemeClr val="tx1"/>
              </a:buClr>
              <a:buFont typeface="Wingdings" pitchFamily="2" charset="2"/>
              <a:buChar char="l"/>
              <a:defRPr/>
            </a:pPr>
            <a:endParaRPr lang="en-US" sz="2800" kern="0" dirty="0">
              <a:latin typeface="+mn-lt"/>
              <a:cs typeface="+mn-cs"/>
            </a:endParaRPr>
          </a:p>
        </p:txBody>
      </p:sp>
    </p:spTree>
    <p:extLst>
      <p:ext uri="{BB962C8B-B14F-4D97-AF65-F5344CB8AC3E}">
        <p14:creationId xmlns:p14="http://schemas.microsoft.com/office/powerpoint/2010/main" val="2553521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69219" y="6402070"/>
            <a:ext cx="124460" cy="228268"/>
          </a:xfrm>
          <a:prstGeom prst="rect">
            <a:avLst/>
          </a:prstGeom>
        </p:spPr>
        <p:txBody>
          <a:bodyPr vert="horz" wrap="square" lIns="0" tIns="12700" rIns="0" bIns="0" rtlCol="0">
            <a:spAutoFit/>
          </a:bodyPr>
          <a:lstStyle/>
          <a:p>
            <a:pPr marL="12700">
              <a:spcBef>
                <a:spcPts val="100"/>
              </a:spcBef>
            </a:pPr>
            <a:r>
              <a:rPr sz="1400" dirty="0">
                <a:latin typeface="Arial Unicode MS"/>
                <a:cs typeface="Arial Unicode MS"/>
              </a:rPr>
              <a:t>6</a:t>
            </a:r>
            <a:endParaRPr sz="1400">
              <a:latin typeface="Arial Unicode MS"/>
              <a:cs typeface="Arial Unicode MS"/>
            </a:endParaRPr>
          </a:p>
        </p:txBody>
      </p:sp>
      <p:sp>
        <p:nvSpPr>
          <p:cNvPr id="3" name="object 3"/>
          <p:cNvSpPr txBox="1">
            <a:spLocks noGrp="1"/>
          </p:cNvSpPr>
          <p:nvPr>
            <p:ph type="title"/>
          </p:nvPr>
        </p:nvSpPr>
        <p:spPr>
          <a:xfrm>
            <a:off x="2218043" y="688436"/>
            <a:ext cx="6240157" cy="505267"/>
          </a:xfrm>
          <a:prstGeom prst="rect">
            <a:avLst/>
          </a:prstGeom>
        </p:spPr>
        <p:txBody>
          <a:bodyPr vert="horz" wrap="square" lIns="0" tIns="12700" rIns="0" bIns="0" rtlCol="0" anchor="ctr">
            <a:spAutoFit/>
          </a:bodyPr>
          <a:lstStyle/>
          <a:p>
            <a:pPr marL="12700">
              <a:spcBef>
                <a:spcPts val="100"/>
              </a:spcBef>
            </a:pPr>
            <a:r>
              <a:rPr lang="en-IN" sz="3200" b="1" spc="-5" dirty="0">
                <a:solidFill>
                  <a:srgbClr val="0070C0"/>
                </a:solidFill>
                <a:latin typeface="Arial Unicode MS"/>
                <a:cs typeface="Arial Unicode MS"/>
              </a:rPr>
              <a:t>Impairment</a:t>
            </a:r>
            <a:r>
              <a:rPr lang="en-IN" sz="3200" b="1" spc="-35" dirty="0">
                <a:solidFill>
                  <a:srgbClr val="0070C0"/>
                </a:solidFill>
                <a:latin typeface="Arial Unicode MS"/>
                <a:cs typeface="Arial Unicode MS"/>
              </a:rPr>
              <a:t> </a:t>
            </a:r>
            <a:r>
              <a:rPr lang="en-IN" sz="3200" b="1" spc="-5" dirty="0">
                <a:solidFill>
                  <a:srgbClr val="0070C0"/>
                </a:solidFill>
                <a:latin typeface="Arial Unicode MS"/>
                <a:cs typeface="Arial Unicode MS"/>
              </a:rPr>
              <a:t>in</a:t>
            </a:r>
            <a:r>
              <a:rPr lang="en-IN" sz="3200" b="1" spc="-25" dirty="0">
                <a:solidFill>
                  <a:srgbClr val="0070C0"/>
                </a:solidFill>
                <a:latin typeface="Arial Unicode MS"/>
                <a:cs typeface="Arial Unicode MS"/>
              </a:rPr>
              <a:t> </a:t>
            </a:r>
            <a:r>
              <a:rPr lang="en-IN" sz="3200" b="1" dirty="0">
                <a:solidFill>
                  <a:srgbClr val="0070C0"/>
                </a:solidFill>
                <a:latin typeface="Arial Unicode MS"/>
                <a:cs typeface="Arial Unicode MS"/>
              </a:rPr>
              <a:t>OFDM</a:t>
            </a:r>
          </a:p>
        </p:txBody>
      </p:sp>
      <p:grpSp>
        <p:nvGrpSpPr>
          <p:cNvPr id="19" name="Group 18">
            <a:extLst>
              <a:ext uri="{FF2B5EF4-FFF2-40B4-BE49-F238E27FC236}">
                <a16:creationId xmlns:a16="http://schemas.microsoft.com/office/drawing/2014/main" id="{5D3268B4-B853-4490-A19B-C5A1E391BC8C}"/>
              </a:ext>
            </a:extLst>
          </p:cNvPr>
          <p:cNvGrpSpPr/>
          <p:nvPr/>
        </p:nvGrpSpPr>
        <p:grpSpPr>
          <a:xfrm>
            <a:off x="990600" y="1466850"/>
            <a:ext cx="10210800" cy="4935220"/>
            <a:chOff x="2134870" y="1466850"/>
            <a:chExt cx="7606665" cy="5052522"/>
          </a:xfrm>
        </p:grpSpPr>
        <p:sp>
          <p:nvSpPr>
            <p:cNvPr id="4" name="object 4"/>
            <p:cNvSpPr txBox="1"/>
            <p:nvPr/>
          </p:nvSpPr>
          <p:spPr>
            <a:xfrm>
              <a:off x="2134870" y="1466850"/>
              <a:ext cx="114935" cy="330200"/>
            </a:xfrm>
            <a:prstGeom prst="rect">
              <a:avLst/>
            </a:prstGeom>
          </p:spPr>
          <p:txBody>
            <a:bodyPr vert="horz" wrap="square" lIns="0" tIns="12700" rIns="0" bIns="0" rtlCol="0">
              <a:spAutoFit/>
            </a:bodyPr>
            <a:lstStyle/>
            <a:p>
              <a:pPr marL="12700">
                <a:spcBef>
                  <a:spcPts val="100"/>
                </a:spcBef>
              </a:pPr>
              <a:r>
                <a:rPr sz="2000" dirty="0">
                  <a:solidFill>
                    <a:srgbClr val="FF0000"/>
                  </a:solidFill>
                  <a:latin typeface="Arial"/>
                  <a:cs typeface="Arial"/>
                </a:rPr>
                <a:t>•</a:t>
              </a:r>
              <a:endParaRPr sz="2000">
                <a:latin typeface="Arial"/>
                <a:cs typeface="Arial"/>
              </a:endParaRPr>
            </a:p>
          </p:txBody>
        </p:sp>
        <p:sp>
          <p:nvSpPr>
            <p:cNvPr id="5" name="object 5"/>
            <p:cNvSpPr txBox="1"/>
            <p:nvPr/>
          </p:nvSpPr>
          <p:spPr>
            <a:xfrm>
              <a:off x="2420619" y="1482090"/>
              <a:ext cx="2383790" cy="330200"/>
            </a:xfrm>
            <a:prstGeom prst="rect">
              <a:avLst/>
            </a:prstGeom>
          </p:spPr>
          <p:txBody>
            <a:bodyPr vert="horz" wrap="square" lIns="0" tIns="12700" rIns="0" bIns="0" rtlCol="0">
              <a:spAutoFit/>
            </a:bodyPr>
            <a:lstStyle/>
            <a:p>
              <a:pPr marL="12700">
                <a:spcBef>
                  <a:spcPts val="100"/>
                </a:spcBef>
              </a:pPr>
              <a:endParaRPr sz="2000" dirty="0">
                <a:latin typeface="Arial Unicode MS"/>
                <a:cs typeface="Arial Unicode MS"/>
              </a:endParaRPr>
            </a:p>
          </p:txBody>
        </p:sp>
        <p:sp>
          <p:nvSpPr>
            <p:cNvPr id="6" name="object 6"/>
            <p:cNvSpPr txBox="1"/>
            <p:nvPr/>
          </p:nvSpPr>
          <p:spPr>
            <a:xfrm>
              <a:off x="2592070" y="2091690"/>
              <a:ext cx="7149465" cy="848360"/>
            </a:xfrm>
            <a:prstGeom prst="rect">
              <a:avLst/>
            </a:prstGeom>
          </p:spPr>
          <p:txBody>
            <a:bodyPr vert="horz" wrap="square" lIns="0" tIns="12700" rIns="0" bIns="0" rtlCol="0">
              <a:spAutoFit/>
            </a:bodyPr>
            <a:lstStyle/>
            <a:p>
              <a:pPr marL="12700">
                <a:spcBef>
                  <a:spcPts val="100"/>
                </a:spcBef>
                <a:tabLst>
                  <a:tab pos="297815" algn="l"/>
                </a:tabLst>
              </a:pPr>
              <a:r>
                <a:rPr sz="2700" baseline="3086" dirty="0">
                  <a:solidFill>
                    <a:srgbClr val="333399"/>
                  </a:solidFill>
                  <a:latin typeface="Arial"/>
                  <a:cs typeface="Arial"/>
                </a:rPr>
                <a:t>•	</a:t>
              </a:r>
              <a:r>
                <a:rPr spc="-10" dirty="0">
                  <a:solidFill>
                    <a:srgbClr val="333399"/>
                  </a:solidFill>
                  <a:latin typeface="Arial Unicode MS"/>
                  <a:cs typeface="Arial Unicode MS"/>
                </a:rPr>
                <a:t>Symbol</a:t>
              </a:r>
              <a:r>
                <a:rPr spc="-15" dirty="0">
                  <a:solidFill>
                    <a:srgbClr val="333399"/>
                  </a:solidFill>
                  <a:latin typeface="Arial Unicode MS"/>
                  <a:cs typeface="Arial Unicode MS"/>
                </a:rPr>
                <a:t> </a:t>
              </a:r>
              <a:r>
                <a:rPr spc="-10" dirty="0">
                  <a:solidFill>
                    <a:srgbClr val="333399"/>
                  </a:solidFill>
                  <a:latin typeface="Arial Unicode MS"/>
                  <a:cs typeface="Arial Unicode MS"/>
                </a:rPr>
                <a:t>Timing </a:t>
              </a:r>
              <a:r>
                <a:rPr spc="-5" dirty="0">
                  <a:solidFill>
                    <a:srgbClr val="333399"/>
                  </a:solidFill>
                  <a:latin typeface="Arial Unicode MS"/>
                  <a:cs typeface="Arial Unicode MS"/>
                </a:rPr>
                <a:t>Offset</a:t>
              </a:r>
              <a:r>
                <a:rPr spc="-10" dirty="0">
                  <a:solidFill>
                    <a:srgbClr val="333399"/>
                  </a:solidFill>
                  <a:latin typeface="Arial Unicode MS"/>
                  <a:cs typeface="Arial Unicode MS"/>
                </a:rPr>
                <a:t> </a:t>
              </a:r>
              <a:r>
                <a:rPr dirty="0">
                  <a:solidFill>
                    <a:srgbClr val="333399"/>
                  </a:solidFill>
                  <a:latin typeface="Arial Unicode MS"/>
                  <a:cs typeface="Arial Unicode MS"/>
                </a:rPr>
                <a:t>(TO)</a:t>
              </a:r>
              <a:endParaRPr>
                <a:latin typeface="Arial Unicode MS"/>
                <a:cs typeface="Arial Unicode MS"/>
              </a:endParaRPr>
            </a:p>
            <a:p>
              <a:pPr marL="812800" marR="5080" indent="-342900">
                <a:tabLst>
                  <a:tab pos="875665" algn="l"/>
                </a:tabLst>
              </a:pPr>
              <a:r>
                <a:rPr sz="2700" baseline="3086" dirty="0">
                  <a:solidFill>
                    <a:srgbClr val="333399"/>
                  </a:solidFill>
                  <a:latin typeface="Arial"/>
                  <a:cs typeface="Arial"/>
                </a:rPr>
                <a:t>•		</a:t>
              </a:r>
              <a:r>
                <a:rPr spc="-5" dirty="0">
                  <a:latin typeface="Arial Unicode MS"/>
                  <a:cs typeface="Arial Unicode MS"/>
                </a:rPr>
                <a:t>Due to the</a:t>
              </a:r>
              <a:r>
                <a:rPr dirty="0">
                  <a:latin typeface="Arial Unicode MS"/>
                  <a:cs typeface="Arial Unicode MS"/>
                </a:rPr>
                <a:t> </a:t>
              </a:r>
              <a:r>
                <a:rPr spc="-10" dirty="0">
                  <a:latin typeface="Arial Unicode MS"/>
                  <a:cs typeface="Arial Unicode MS"/>
                </a:rPr>
                <a:t>unknown</a:t>
              </a:r>
              <a:r>
                <a:rPr spc="-5" dirty="0">
                  <a:latin typeface="Arial Unicode MS"/>
                  <a:cs typeface="Arial Unicode MS"/>
                </a:rPr>
                <a:t> transmission</a:t>
              </a:r>
              <a:r>
                <a:rPr dirty="0">
                  <a:latin typeface="Arial Unicode MS"/>
                  <a:cs typeface="Arial Unicode MS"/>
                </a:rPr>
                <a:t> </a:t>
              </a:r>
              <a:r>
                <a:rPr spc="-5" dirty="0">
                  <a:latin typeface="Arial Unicode MS"/>
                  <a:cs typeface="Arial Unicode MS"/>
                </a:rPr>
                <a:t>time or</a:t>
              </a:r>
              <a:r>
                <a:rPr dirty="0">
                  <a:latin typeface="Arial Unicode MS"/>
                  <a:cs typeface="Arial Unicode MS"/>
                </a:rPr>
                <a:t> </a:t>
              </a:r>
              <a:r>
                <a:rPr spc="-10" dirty="0">
                  <a:latin typeface="Arial Unicode MS"/>
                  <a:cs typeface="Arial Unicode MS"/>
                </a:rPr>
                <a:t>propagation</a:t>
              </a:r>
              <a:r>
                <a:rPr spc="-5" dirty="0">
                  <a:latin typeface="Arial Unicode MS"/>
                  <a:cs typeface="Arial Unicode MS"/>
                </a:rPr>
                <a:t> </a:t>
              </a:r>
              <a:r>
                <a:rPr spc="-10" dirty="0">
                  <a:latin typeface="Arial Unicode MS"/>
                  <a:cs typeface="Arial Unicode MS"/>
                </a:rPr>
                <a:t>delay</a:t>
              </a:r>
              <a:r>
                <a:rPr spc="-5" dirty="0">
                  <a:latin typeface="Arial Unicode MS"/>
                  <a:cs typeface="Arial Unicode MS"/>
                </a:rPr>
                <a:t> of </a:t>
              </a:r>
              <a:r>
                <a:rPr spc="-484" dirty="0">
                  <a:latin typeface="Arial Unicode MS"/>
                  <a:cs typeface="Arial Unicode MS"/>
                </a:rPr>
                <a:t> </a:t>
              </a:r>
              <a:r>
                <a:rPr spc="-5" dirty="0">
                  <a:latin typeface="Arial Unicode MS"/>
                  <a:cs typeface="Arial Unicode MS"/>
                </a:rPr>
                <a:t>OFDM</a:t>
              </a:r>
              <a:r>
                <a:rPr dirty="0">
                  <a:latin typeface="Arial Unicode MS"/>
                  <a:cs typeface="Arial Unicode MS"/>
                </a:rPr>
                <a:t> </a:t>
              </a:r>
              <a:r>
                <a:rPr spc="-5" dirty="0">
                  <a:latin typeface="Arial Unicode MS"/>
                  <a:cs typeface="Arial Unicode MS"/>
                </a:rPr>
                <a:t>symbol at receiver</a:t>
              </a:r>
              <a:endParaRPr>
                <a:latin typeface="Arial Unicode MS"/>
                <a:cs typeface="Arial Unicode MS"/>
              </a:endParaRPr>
            </a:p>
          </p:txBody>
        </p:sp>
        <p:sp>
          <p:nvSpPr>
            <p:cNvPr id="7" name="object 7"/>
            <p:cNvSpPr txBox="1"/>
            <p:nvPr/>
          </p:nvSpPr>
          <p:spPr>
            <a:xfrm>
              <a:off x="2592070" y="3206750"/>
              <a:ext cx="106045" cy="299720"/>
            </a:xfrm>
            <a:prstGeom prst="rect">
              <a:avLst/>
            </a:prstGeom>
          </p:spPr>
          <p:txBody>
            <a:bodyPr vert="horz" wrap="square" lIns="0" tIns="12700" rIns="0" bIns="0" rtlCol="0">
              <a:spAutoFit/>
            </a:bodyPr>
            <a:lstStyle/>
            <a:p>
              <a:pPr marL="12700">
                <a:spcBef>
                  <a:spcPts val="100"/>
                </a:spcBef>
              </a:pPr>
              <a:r>
                <a:rPr dirty="0">
                  <a:solidFill>
                    <a:srgbClr val="333399"/>
                  </a:solidFill>
                  <a:latin typeface="Arial"/>
                  <a:cs typeface="Arial"/>
                </a:rPr>
                <a:t>•</a:t>
              </a:r>
              <a:endParaRPr>
                <a:latin typeface="Arial"/>
                <a:cs typeface="Arial"/>
              </a:endParaRPr>
            </a:p>
          </p:txBody>
        </p:sp>
        <p:sp>
          <p:nvSpPr>
            <p:cNvPr id="8" name="object 8"/>
            <p:cNvSpPr txBox="1"/>
            <p:nvPr/>
          </p:nvSpPr>
          <p:spPr>
            <a:xfrm>
              <a:off x="2877820" y="3219450"/>
              <a:ext cx="3235325" cy="299720"/>
            </a:xfrm>
            <a:prstGeom prst="rect">
              <a:avLst/>
            </a:prstGeom>
          </p:spPr>
          <p:txBody>
            <a:bodyPr vert="horz" wrap="square" lIns="0" tIns="12700" rIns="0" bIns="0" rtlCol="0">
              <a:spAutoFit/>
            </a:bodyPr>
            <a:lstStyle/>
            <a:p>
              <a:pPr marL="12700">
                <a:spcBef>
                  <a:spcPts val="100"/>
                </a:spcBef>
              </a:pPr>
              <a:r>
                <a:rPr spc="-10" dirty="0">
                  <a:solidFill>
                    <a:srgbClr val="333399"/>
                  </a:solidFill>
                  <a:latin typeface="Arial Unicode MS"/>
                  <a:cs typeface="Arial Unicode MS"/>
                </a:rPr>
                <a:t>Carrier</a:t>
              </a:r>
              <a:r>
                <a:rPr spc="-20" dirty="0">
                  <a:solidFill>
                    <a:srgbClr val="333399"/>
                  </a:solidFill>
                  <a:latin typeface="Arial Unicode MS"/>
                  <a:cs typeface="Arial Unicode MS"/>
                </a:rPr>
                <a:t> </a:t>
              </a:r>
              <a:r>
                <a:rPr spc="-5" dirty="0">
                  <a:solidFill>
                    <a:srgbClr val="333399"/>
                  </a:solidFill>
                  <a:latin typeface="Arial Unicode MS"/>
                  <a:cs typeface="Arial Unicode MS"/>
                </a:rPr>
                <a:t>Frequency</a:t>
              </a:r>
              <a:r>
                <a:rPr spc="-15" dirty="0">
                  <a:solidFill>
                    <a:srgbClr val="333399"/>
                  </a:solidFill>
                  <a:latin typeface="Arial Unicode MS"/>
                  <a:cs typeface="Arial Unicode MS"/>
                </a:rPr>
                <a:t> </a:t>
              </a:r>
              <a:r>
                <a:rPr spc="-5" dirty="0">
                  <a:solidFill>
                    <a:srgbClr val="333399"/>
                  </a:solidFill>
                  <a:latin typeface="Arial Unicode MS"/>
                  <a:cs typeface="Arial Unicode MS"/>
                </a:rPr>
                <a:t>Offset</a:t>
              </a:r>
              <a:r>
                <a:rPr spc="-10" dirty="0">
                  <a:solidFill>
                    <a:srgbClr val="333399"/>
                  </a:solidFill>
                  <a:latin typeface="Arial Unicode MS"/>
                  <a:cs typeface="Arial Unicode MS"/>
                </a:rPr>
                <a:t> </a:t>
              </a:r>
              <a:r>
                <a:rPr spc="-5" dirty="0">
                  <a:solidFill>
                    <a:srgbClr val="333399"/>
                  </a:solidFill>
                  <a:latin typeface="Arial Unicode MS"/>
                  <a:cs typeface="Arial Unicode MS"/>
                </a:rPr>
                <a:t>(CFO)</a:t>
              </a:r>
              <a:endParaRPr>
                <a:latin typeface="Arial Unicode MS"/>
                <a:cs typeface="Arial Unicode MS"/>
              </a:endParaRPr>
            </a:p>
          </p:txBody>
        </p:sp>
        <p:sp>
          <p:nvSpPr>
            <p:cNvPr id="9" name="object 9"/>
            <p:cNvSpPr txBox="1"/>
            <p:nvPr/>
          </p:nvSpPr>
          <p:spPr>
            <a:xfrm>
              <a:off x="3049269" y="3493770"/>
              <a:ext cx="6389370" cy="1122680"/>
            </a:xfrm>
            <a:prstGeom prst="rect">
              <a:avLst/>
            </a:prstGeom>
          </p:spPr>
          <p:txBody>
            <a:bodyPr vert="horz" wrap="square" lIns="0" tIns="12700" rIns="0" bIns="0" rtlCol="0">
              <a:spAutoFit/>
            </a:bodyPr>
            <a:lstStyle/>
            <a:p>
              <a:pPr marL="355600" marR="5080" indent="-342900">
                <a:spcBef>
                  <a:spcPts val="100"/>
                </a:spcBef>
                <a:tabLst>
                  <a:tab pos="354965" algn="l"/>
                </a:tabLst>
              </a:pPr>
              <a:r>
                <a:rPr sz="2700" baseline="3086" dirty="0">
                  <a:latin typeface="Arial"/>
                  <a:cs typeface="Arial"/>
                </a:rPr>
                <a:t>•	</a:t>
              </a:r>
              <a:r>
                <a:rPr spc="-10" dirty="0">
                  <a:latin typeface="Arial Unicode MS"/>
                  <a:cs typeface="Arial Unicode MS"/>
                </a:rPr>
                <a:t>Frequency</a:t>
              </a:r>
              <a:r>
                <a:rPr spc="5" dirty="0">
                  <a:latin typeface="Arial Unicode MS"/>
                  <a:cs typeface="Arial Unicode MS"/>
                </a:rPr>
                <a:t> </a:t>
              </a:r>
              <a:r>
                <a:rPr spc="-10" dirty="0">
                  <a:latin typeface="Arial Unicode MS"/>
                  <a:cs typeface="Arial Unicode MS"/>
                </a:rPr>
                <a:t>differences</a:t>
              </a:r>
              <a:r>
                <a:rPr dirty="0">
                  <a:latin typeface="Arial Unicode MS"/>
                  <a:cs typeface="Arial Unicode MS"/>
                </a:rPr>
                <a:t> </a:t>
              </a:r>
              <a:r>
                <a:rPr spc="-10" dirty="0">
                  <a:latin typeface="Arial Unicode MS"/>
                  <a:cs typeface="Arial Unicode MS"/>
                </a:rPr>
                <a:t>between</a:t>
              </a:r>
              <a:r>
                <a:rPr dirty="0">
                  <a:latin typeface="Arial Unicode MS"/>
                  <a:cs typeface="Arial Unicode MS"/>
                </a:rPr>
                <a:t> </a:t>
              </a:r>
              <a:r>
                <a:rPr spc="-5" dirty="0">
                  <a:latin typeface="Arial Unicode MS"/>
                  <a:cs typeface="Arial Unicode MS"/>
                </a:rPr>
                <a:t>the</a:t>
              </a:r>
              <a:r>
                <a:rPr dirty="0">
                  <a:latin typeface="Arial Unicode MS"/>
                  <a:cs typeface="Arial Unicode MS"/>
                </a:rPr>
                <a:t> </a:t>
              </a:r>
              <a:r>
                <a:rPr spc="-5" dirty="0">
                  <a:latin typeface="Arial Unicode MS"/>
                  <a:cs typeface="Arial Unicode MS"/>
                </a:rPr>
                <a:t>transmitter</a:t>
              </a:r>
              <a:r>
                <a:rPr spc="10" dirty="0">
                  <a:latin typeface="Arial Unicode MS"/>
                  <a:cs typeface="Arial Unicode MS"/>
                </a:rPr>
                <a:t> </a:t>
              </a:r>
              <a:r>
                <a:rPr spc="-10" dirty="0">
                  <a:latin typeface="Arial Unicode MS"/>
                  <a:cs typeface="Arial Unicode MS"/>
                </a:rPr>
                <a:t>and</a:t>
              </a:r>
              <a:r>
                <a:rPr dirty="0">
                  <a:latin typeface="Arial Unicode MS"/>
                  <a:cs typeface="Arial Unicode MS"/>
                </a:rPr>
                <a:t> </a:t>
              </a:r>
              <a:r>
                <a:rPr spc="-5" dirty="0">
                  <a:latin typeface="Arial Unicode MS"/>
                  <a:cs typeface="Arial Unicode MS"/>
                </a:rPr>
                <a:t>receiver </a:t>
              </a:r>
              <a:r>
                <a:rPr spc="-484" dirty="0">
                  <a:latin typeface="Arial Unicode MS"/>
                  <a:cs typeface="Arial Unicode MS"/>
                </a:rPr>
                <a:t> </a:t>
              </a:r>
              <a:r>
                <a:rPr spc="-5" dirty="0">
                  <a:latin typeface="Arial Unicode MS"/>
                  <a:cs typeface="Arial Unicode MS"/>
                </a:rPr>
                <a:t>oscillator</a:t>
              </a:r>
              <a:endParaRPr dirty="0">
                <a:latin typeface="Arial Unicode MS"/>
                <a:cs typeface="Arial Unicode MS"/>
              </a:endParaRPr>
            </a:p>
            <a:p>
              <a:pPr marL="12700">
                <a:tabLst>
                  <a:tab pos="354965" algn="l"/>
                </a:tabLst>
              </a:pPr>
              <a:r>
                <a:rPr sz="2700" baseline="3086" dirty="0">
                  <a:latin typeface="Arial"/>
                  <a:cs typeface="Arial"/>
                </a:rPr>
                <a:t>•	</a:t>
              </a:r>
              <a:r>
                <a:rPr spc="-10" dirty="0">
                  <a:latin typeface="Arial Unicode MS"/>
                  <a:cs typeface="Arial Unicode MS"/>
                </a:rPr>
                <a:t>Oscillator instabilities</a:t>
              </a:r>
              <a:endParaRPr dirty="0">
                <a:latin typeface="Arial Unicode MS"/>
                <a:cs typeface="Arial Unicode MS"/>
              </a:endParaRPr>
            </a:p>
            <a:p>
              <a:pPr marL="12700">
                <a:tabLst>
                  <a:tab pos="354965" algn="l"/>
                </a:tabLst>
              </a:pPr>
              <a:r>
                <a:rPr sz="2700" baseline="3086" dirty="0">
                  <a:latin typeface="Arial"/>
                  <a:cs typeface="Arial"/>
                </a:rPr>
                <a:t>•	</a:t>
              </a:r>
              <a:r>
                <a:rPr spc="-10" dirty="0">
                  <a:latin typeface="Arial Unicode MS"/>
                  <a:cs typeface="Arial Unicode MS"/>
                </a:rPr>
                <a:t>Doppler</a:t>
              </a:r>
              <a:r>
                <a:rPr dirty="0">
                  <a:latin typeface="Arial Unicode MS"/>
                  <a:cs typeface="Arial Unicode MS"/>
                </a:rPr>
                <a:t> </a:t>
              </a:r>
              <a:r>
                <a:rPr spc="-5" dirty="0">
                  <a:latin typeface="Arial Unicode MS"/>
                  <a:cs typeface="Arial Unicode MS"/>
                </a:rPr>
                <a:t>shift</a:t>
              </a:r>
              <a:r>
                <a:rPr dirty="0">
                  <a:latin typeface="Arial Unicode MS"/>
                  <a:cs typeface="Arial Unicode MS"/>
                </a:rPr>
                <a:t> </a:t>
              </a:r>
              <a:r>
                <a:rPr spc="-5" dirty="0">
                  <a:latin typeface="Arial Unicode MS"/>
                  <a:cs typeface="Arial Unicode MS"/>
                </a:rPr>
                <a:t>of</a:t>
              </a:r>
              <a:r>
                <a:rPr spc="5" dirty="0">
                  <a:latin typeface="Arial Unicode MS"/>
                  <a:cs typeface="Arial Unicode MS"/>
                </a:rPr>
                <a:t> </a:t>
              </a:r>
              <a:r>
                <a:rPr spc="-10" dirty="0">
                  <a:latin typeface="Arial Unicode MS"/>
                  <a:cs typeface="Arial Unicode MS"/>
                </a:rPr>
                <a:t>mobile channels</a:t>
              </a:r>
              <a:endParaRPr dirty="0">
                <a:latin typeface="Arial Unicode MS"/>
                <a:cs typeface="Arial Unicode MS"/>
              </a:endParaRPr>
            </a:p>
          </p:txBody>
        </p:sp>
        <p:sp>
          <p:nvSpPr>
            <p:cNvPr id="10" name="object 10"/>
            <p:cNvSpPr txBox="1"/>
            <p:nvPr/>
          </p:nvSpPr>
          <p:spPr>
            <a:xfrm>
              <a:off x="2592070" y="4895851"/>
              <a:ext cx="6682105" cy="1623521"/>
            </a:xfrm>
            <a:prstGeom prst="rect">
              <a:avLst/>
            </a:prstGeom>
          </p:spPr>
          <p:txBody>
            <a:bodyPr vert="horz" wrap="square" lIns="0" tIns="12700" rIns="0" bIns="0" rtlCol="0">
              <a:spAutoFit/>
            </a:bodyPr>
            <a:lstStyle/>
            <a:p>
              <a:pPr marL="12700">
                <a:spcBef>
                  <a:spcPts val="100"/>
                </a:spcBef>
                <a:tabLst>
                  <a:tab pos="297815" algn="l"/>
                </a:tabLst>
              </a:pPr>
              <a:r>
                <a:rPr sz="2700" baseline="3086" dirty="0">
                  <a:solidFill>
                    <a:srgbClr val="333399"/>
                  </a:solidFill>
                  <a:latin typeface="Arial"/>
                  <a:cs typeface="Arial"/>
                </a:rPr>
                <a:t>•	</a:t>
              </a:r>
              <a:r>
                <a:rPr spc="-10" dirty="0">
                  <a:solidFill>
                    <a:srgbClr val="333399"/>
                  </a:solidFill>
                  <a:latin typeface="Arial Unicode MS"/>
                  <a:cs typeface="Arial Unicode MS"/>
                </a:rPr>
                <a:t>Phase</a:t>
              </a:r>
              <a:r>
                <a:rPr spc="-35" dirty="0">
                  <a:solidFill>
                    <a:srgbClr val="333399"/>
                  </a:solidFill>
                  <a:latin typeface="Arial Unicode MS"/>
                  <a:cs typeface="Arial Unicode MS"/>
                </a:rPr>
                <a:t> </a:t>
              </a:r>
              <a:r>
                <a:rPr spc="-10" dirty="0">
                  <a:solidFill>
                    <a:srgbClr val="333399"/>
                  </a:solidFill>
                  <a:latin typeface="Arial Unicode MS"/>
                  <a:cs typeface="Arial Unicode MS"/>
                </a:rPr>
                <a:t>noise</a:t>
              </a:r>
              <a:endParaRPr dirty="0">
                <a:latin typeface="Arial Unicode MS"/>
                <a:cs typeface="Arial Unicode MS"/>
              </a:endParaRPr>
            </a:p>
            <a:p>
              <a:pPr marL="12700">
                <a:spcBef>
                  <a:spcPts val="2160"/>
                </a:spcBef>
                <a:tabLst>
                  <a:tab pos="297815" algn="l"/>
                </a:tabLst>
              </a:pPr>
              <a:r>
                <a:rPr sz="2700" baseline="3086" dirty="0">
                  <a:solidFill>
                    <a:srgbClr val="333399"/>
                  </a:solidFill>
                  <a:latin typeface="Arial"/>
                  <a:cs typeface="Arial"/>
                </a:rPr>
                <a:t>•	</a:t>
              </a:r>
              <a:r>
                <a:rPr spc="-5" dirty="0">
                  <a:solidFill>
                    <a:srgbClr val="333399"/>
                  </a:solidFill>
                  <a:latin typeface="Arial Unicode MS"/>
                  <a:cs typeface="Arial Unicode MS"/>
                </a:rPr>
                <a:t>Sampling</a:t>
              </a:r>
              <a:r>
                <a:rPr spc="-35" dirty="0">
                  <a:solidFill>
                    <a:srgbClr val="333399"/>
                  </a:solidFill>
                  <a:latin typeface="Arial Unicode MS"/>
                  <a:cs typeface="Arial Unicode MS"/>
                </a:rPr>
                <a:t> </a:t>
              </a:r>
              <a:r>
                <a:rPr spc="-5" dirty="0">
                  <a:solidFill>
                    <a:srgbClr val="333399"/>
                  </a:solidFill>
                  <a:latin typeface="Arial Unicode MS"/>
                  <a:cs typeface="Arial Unicode MS"/>
                </a:rPr>
                <a:t>Clock</a:t>
              </a:r>
              <a:r>
                <a:rPr spc="-30" dirty="0">
                  <a:solidFill>
                    <a:srgbClr val="333399"/>
                  </a:solidFill>
                  <a:latin typeface="Arial Unicode MS"/>
                  <a:cs typeface="Arial Unicode MS"/>
                </a:rPr>
                <a:t> </a:t>
              </a:r>
              <a:r>
                <a:rPr spc="-5" dirty="0">
                  <a:solidFill>
                    <a:srgbClr val="333399"/>
                  </a:solidFill>
                  <a:latin typeface="Arial Unicode MS"/>
                  <a:cs typeface="Arial Unicode MS"/>
                </a:rPr>
                <a:t>Offset</a:t>
              </a:r>
              <a:endParaRPr dirty="0">
                <a:latin typeface="Arial Unicode MS"/>
                <a:cs typeface="Arial Unicode MS"/>
              </a:endParaRPr>
            </a:p>
            <a:p>
              <a:pPr>
                <a:spcBef>
                  <a:spcPts val="50"/>
                </a:spcBef>
              </a:pPr>
              <a:endParaRPr sz="1350" dirty="0">
                <a:latin typeface="Arial Unicode MS"/>
                <a:cs typeface="Arial Unicode MS"/>
              </a:endParaRPr>
            </a:p>
            <a:p>
              <a:pPr marL="298450" marR="5080" indent="-285750"/>
              <a:r>
                <a:rPr spc="-5" dirty="0">
                  <a:latin typeface="Arial Unicode MS"/>
                  <a:cs typeface="Arial Unicode MS"/>
                </a:rPr>
                <a:t>These</a:t>
              </a:r>
              <a:r>
                <a:rPr spc="-10" dirty="0">
                  <a:latin typeface="Arial Unicode MS"/>
                  <a:cs typeface="Arial Unicode MS"/>
                </a:rPr>
                <a:t> </a:t>
              </a:r>
              <a:r>
                <a:rPr spc="-5" dirty="0">
                  <a:latin typeface="Arial Unicode MS"/>
                  <a:cs typeface="Arial Unicode MS"/>
                </a:rPr>
                <a:t>errors cause Inter</a:t>
              </a:r>
              <a:r>
                <a:rPr spc="5" dirty="0">
                  <a:latin typeface="Arial Unicode MS"/>
                  <a:cs typeface="Arial Unicode MS"/>
                </a:rPr>
                <a:t> </a:t>
              </a:r>
              <a:r>
                <a:rPr spc="-5" dirty="0">
                  <a:latin typeface="Arial Unicode MS"/>
                  <a:cs typeface="Arial Unicode MS"/>
                </a:rPr>
                <a:t>symbol Interference(ISI) </a:t>
              </a:r>
              <a:r>
                <a:rPr spc="-10" dirty="0">
                  <a:latin typeface="Arial Unicode MS"/>
                  <a:cs typeface="Arial Unicode MS"/>
                </a:rPr>
                <a:t>and</a:t>
              </a:r>
              <a:r>
                <a:rPr spc="-5" dirty="0">
                  <a:latin typeface="Arial Unicode MS"/>
                  <a:cs typeface="Arial Unicode MS"/>
                </a:rPr>
                <a:t> Inter</a:t>
              </a:r>
              <a:r>
                <a:rPr dirty="0">
                  <a:latin typeface="Arial Unicode MS"/>
                  <a:cs typeface="Arial Unicode MS"/>
                </a:rPr>
                <a:t> </a:t>
              </a:r>
              <a:r>
                <a:rPr spc="-5" dirty="0">
                  <a:latin typeface="Arial Unicode MS"/>
                  <a:cs typeface="Arial Unicode MS"/>
                </a:rPr>
                <a:t>carrier </a:t>
              </a:r>
              <a:r>
                <a:rPr spc="-484" dirty="0">
                  <a:latin typeface="Arial Unicode MS"/>
                  <a:cs typeface="Arial Unicode MS"/>
                </a:rPr>
                <a:t> </a:t>
              </a:r>
              <a:r>
                <a:rPr spc="-10" dirty="0">
                  <a:latin typeface="Arial Unicode MS"/>
                  <a:cs typeface="Arial Unicode MS"/>
                </a:rPr>
                <a:t>Interference(ICI)</a:t>
              </a:r>
              <a:endParaRPr dirty="0">
                <a:latin typeface="Arial Unicode MS"/>
                <a:cs typeface="Arial Unicode M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2ECD-6AF4-44B9-9F73-75E5BA091F78}"/>
              </a:ext>
            </a:extLst>
          </p:cNvPr>
          <p:cNvSpPr>
            <a:spLocks noGrp="1"/>
          </p:cNvSpPr>
          <p:nvPr>
            <p:ph type="title"/>
          </p:nvPr>
        </p:nvSpPr>
        <p:spPr/>
        <p:txBody>
          <a:bodyPr/>
          <a:lstStyle/>
          <a:p>
            <a:r>
              <a:rPr lang="en-IN" b="1" dirty="0">
                <a:solidFill>
                  <a:srgbClr val="0070C0"/>
                </a:solidFill>
              </a:rPr>
              <a:t>OFDM</a:t>
            </a:r>
          </a:p>
        </p:txBody>
      </p:sp>
      <p:sp>
        <p:nvSpPr>
          <p:cNvPr id="3" name="Content Placeholder 2">
            <a:extLst>
              <a:ext uri="{FF2B5EF4-FFF2-40B4-BE49-F238E27FC236}">
                <a16:creationId xmlns:a16="http://schemas.microsoft.com/office/drawing/2014/main" id="{655C9D51-4D7F-4C71-8C68-606C5B80EF41}"/>
              </a:ext>
            </a:extLst>
          </p:cNvPr>
          <p:cNvSpPr>
            <a:spLocks noGrp="1"/>
          </p:cNvSpPr>
          <p:nvPr>
            <p:ph idx="1"/>
          </p:nvPr>
        </p:nvSpPr>
        <p:spPr/>
        <p:txBody>
          <a:bodyPr>
            <a:normAutofit fontScale="92500" lnSpcReduction="20000"/>
          </a:bodyPr>
          <a:lstStyle/>
          <a:p>
            <a:pPr algn="just"/>
            <a:r>
              <a:rPr lang="en-US" b="1" dirty="0"/>
              <a:t>OFDM</a:t>
            </a:r>
            <a:r>
              <a:rPr lang="en-US" dirty="0"/>
              <a:t> is a spectrally efficient version of multicarrier modulation, where the subcarriers are selected such that they are all orthogonal to one another over the symbol duration, thereby avoiding the need to have non-overlapping subcarrier channels to eliminate inter-carrier interference.</a:t>
            </a:r>
          </a:p>
          <a:p>
            <a:pPr algn="just"/>
            <a:r>
              <a:rPr lang="en-US" dirty="0"/>
              <a:t>In order to completely eliminate ISI, guard intervals are used between OFDM symbols. </a:t>
            </a:r>
          </a:p>
          <a:p>
            <a:pPr algn="just"/>
            <a:r>
              <a:rPr lang="en-US" dirty="0"/>
              <a:t>By making the guard interval larger than the expected multipath delay spread, ISI can be completely eliminated. Adding a guard interval, however, implies power wastage and a decrease in bandwidth efficiency.</a:t>
            </a:r>
          </a:p>
          <a:p>
            <a:pPr algn="just"/>
            <a:endParaRPr lang="en-IN" dirty="0"/>
          </a:p>
        </p:txBody>
      </p:sp>
      <p:sp>
        <p:nvSpPr>
          <p:cNvPr id="4" name="Date Placeholder 3">
            <a:extLst>
              <a:ext uri="{FF2B5EF4-FFF2-40B4-BE49-F238E27FC236}">
                <a16:creationId xmlns:a16="http://schemas.microsoft.com/office/drawing/2014/main" id="{648B0319-60E3-4FAE-84F0-9FB34CF95D17}"/>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3C0322A3-276C-4820-A286-BC0CA87C9151}"/>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341900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69219" y="6402070"/>
            <a:ext cx="124460" cy="228268"/>
          </a:xfrm>
          <a:prstGeom prst="rect">
            <a:avLst/>
          </a:prstGeom>
        </p:spPr>
        <p:txBody>
          <a:bodyPr vert="horz" wrap="square" lIns="0" tIns="12700" rIns="0" bIns="0" rtlCol="0">
            <a:spAutoFit/>
          </a:bodyPr>
          <a:lstStyle/>
          <a:p>
            <a:pPr marL="12700">
              <a:spcBef>
                <a:spcPts val="100"/>
              </a:spcBef>
            </a:pPr>
            <a:r>
              <a:rPr sz="1400" dirty="0">
                <a:latin typeface="Arial Unicode MS"/>
                <a:cs typeface="Arial Unicode MS"/>
              </a:rPr>
              <a:t>7</a:t>
            </a:r>
            <a:endParaRPr sz="1400">
              <a:latin typeface="Arial Unicode MS"/>
              <a:cs typeface="Arial Unicode MS"/>
            </a:endParaRPr>
          </a:p>
        </p:txBody>
      </p:sp>
      <p:sp>
        <p:nvSpPr>
          <p:cNvPr id="4" name="object 4"/>
          <p:cNvSpPr txBox="1">
            <a:spLocks noGrp="1"/>
          </p:cNvSpPr>
          <p:nvPr>
            <p:ph type="title"/>
          </p:nvPr>
        </p:nvSpPr>
        <p:spPr>
          <a:xfrm>
            <a:off x="762000" y="685800"/>
            <a:ext cx="10972800" cy="776303"/>
          </a:xfrm>
          <a:prstGeom prst="rect">
            <a:avLst/>
          </a:prstGeom>
        </p:spPr>
        <p:txBody>
          <a:bodyPr vert="horz" wrap="square" lIns="0" tIns="12700" rIns="0" bIns="0" rtlCol="0" anchor="ctr">
            <a:spAutoFit/>
          </a:bodyPr>
          <a:lstStyle/>
          <a:p>
            <a:pPr marL="12700" marR="5080">
              <a:lnSpc>
                <a:spcPct val="120800"/>
              </a:lnSpc>
              <a:spcBef>
                <a:spcPts val="100"/>
              </a:spcBef>
            </a:pPr>
            <a:r>
              <a:rPr b="1" spc="-5" dirty="0">
                <a:solidFill>
                  <a:srgbClr val="0070C0"/>
                </a:solidFill>
              </a:rPr>
              <a:t>Introduction </a:t>
            </a:r>
            <a:r>
              <a:rPr b="1" dirty="0">
                <a:solidFill>
                  <a:srgbClr val="0070C0"/>
                </a:solidFill>
              </a:rPr>
              <a:t> </a:t>
            </a:r>
            <a:r>
              <a:rPr b="1" spc="-5" dirty="0">
                <a:solidFill>
                  <a:srgbClr val="0070C0"/>
                </a:solidFill>
              </a:rPr>
              <a:t>Timing</a:t>
            </a:r>
            <a:r>
              <a:rPr b="1" spc="-85" dirty="0">
                <a:solidFill>
                  <a:srgbClr val="0070C0"/>
                </a:solidFill>
              </a:rPr>
              <a:t> </a:t>
            </a:r>
            <a:r>
              <a:rPr b="1" spc="-10" dirty="0">
                <a:solidFill>
                  <a:srgbClr val="0070C0"/>
                </a:solidFill>
              </a:rPr>
              <a:t>Offset</a:t>
            </a:r>
          </a:p>
        </p:txBody>
      </p:sp>
      <p:sp>
        <p:nvSpPr>
          <p:cNvPr id="7" name="object 7"/>
          <p:cNvSpPr txBox="1">
            <a:spLocks noGrp="1"/>
          </p:cNvSpPr>
          <p:nvPr>
            <p:ph type="body" idx="1"/>
          </p:nvPr>
        </p:nvSpPr>
        <p:spPr>
          <a:xfrm>
            <a:off x="1219200" y="2058724"/>
            <a:ext cx="10972800" cy="1759456"/>
          </a:xfrm>
          <a:prstGeom prst="rect">
            <a:avLst/>
          </a:prstGeom>
        </p:spPr>
        <p:txBody>
          <a:bodyPr vert="horz" wrap="square" lIns="0" tIns="101600" rIns="0" bIns="0" rtlCol="0">
            <a:spAutoFit/>
          </a:bodyPr>
          <a:lstStyle/>
          <a:p>
            <a:pPr marL="12700">
              <a:spcBef>
                <a:spcPts val="800"/>
              </a:spcBef>
            </a:pPr>
            <a:r>
              <a:rPr spc="-5" dirty="0"/>
              <a:t>Carrier</a:t>
            </a:r>
            <a:r>
              <a:rPr spc="-30" dirty="0"/>
              <a:t> </a:t>
            </a:r>
            <a:r>
              <a:rPr spc="-5" dirty="0"/>
              <a:t>Frequency</a:t>
            </a:r>
            <a:r>
              <a:rPr spc="-20" dirty="0"/>
              <a:t> </a:t>
            </a:r>
            <a:r>
              <a:rPr spc="-10" dirty="0"/>
              <a:t>Offset</a:t>
            </a:r>
          </a:p>
          <a:p>
            <a:pPr marL="12700" marR="5080">
              <a:spcBef>
                <a:spcPts val="700"/>
              </a:spcBef>
            </a:pPr>
            <a:r>
              <a:rPr spc="-5" dirty="0"/>
              <a:t>Frequency </a:t>
            </a:r>
            <a:r>
              <a:rPr spc="-10" dirty="0"/>
              <a:t>Offset </a:t>
            </a:r>
            <a:r>
              <a:rPr spc="-5" dirty="0"/>
              <a:t>Estimation </a:t>
            </a:r>
            <a:r>
              <a:rPr dirty="0"/>
              <a:t>With </a:t>
            </a:r>
            <a:r>
              <a:rPr spc="-5" dirty="0"/>
              <a:t>Fast </a:t>
            </a:r>
            <a:r>
              <a:rPr spc="-685" dirty="0"/>
              <a:t> </a:t>
            </a:r>
            <a:r>
              <a:rPr spc="-5" dirty="0"/>
              <a:t>Acquisition</a:t>
            </a:r>
          </a:p>
          <a:p>
            <a:pPr marL="12700">
              <a:spcBef>
                <a:spcPts val="700"/>
              </a:spcBef>
            </a:pPr>
            <a:r>
              <a:rPr spc="-10" dirty="0"/>
              <a:t>References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69219" y="6402070"/>
            <a:ext cx="124460" cy="228268"/>
          </a:xfrm>
          <a:prstGeom prst="rect">
            <a:avLst/>
          </a:prstGeom>
        </p:spPr>
        <p:txBody>
          <a:bodyPr vert="horz" wrap="square" lIns="0" tIns="12700" rIns="0" bIns="0" rtlCol="0">
            <a:spAutoFit/>
          </a:bodyPr>
          <a:lstStyle/>
          <a:p>
            <a:pPr marL="12700">
              <a:spcBef>
                <a:spcPts val="100"/>
              </a:spcBef>
            </a:pPr>
            <a:r>
              <a:rPr sz="1400" dirty="0">
                <a:latin typeface="Arial Unicode MS"/>
                <a:cs typeface="Arial Unicode MS"/>
              </a:rPr>
              <a:t>8</a:t>
            </a:r>
            <a:endParaRPr sz="1400">
              <a:latin typeface="Arial Unicode MS"/>
              <a:cs typeface="Arial Unicode MS"/>
            </a:endParaRPr>
          </a:p>
        </p:txBody>
      </p:sp>
      <p:sp>
        <p:nvSpPr>
          <p:cNvPr id="3" name="object 3"/>
          <p:cNvSpPr txBox="1">
            <a:spLocks noGrp="1"/>
          </p:cNvSpPr>
          <p:nvPr>
            <p:ph type="title"/>
          </p:nvPr>
        </p:nvSpPr>
        <p:spPr>
          <a:xfrm>
            <a:off x="5334001" y="444500"/>
            <a:ext cx="2460625" cy="513080"/>
          </a:xfrm>
          <a:prstGeom prst="rect">
            <a:avLst/>
          </a:prstGeom>
        </p:spPr>
        <p:txBody>
          <a:bodyPr vert="horz" wrap="square" lIns="0" tIns="12700" rIns="0" bIns="0" rtlCol="0" anchor="ctr">
            <a:spAutoFit/>
          </a:bodyPr>
          <a:lstStyle/>
          <a:p>
            <a:pPr marL="12700">
              <a:spcBef>
                <a:spcPts val="100"/>
              </a:spcBef>
            </a:pPr>
            <a:r>
              <a:rPr sz="3200" b="1" dirty="0">
                <a:solidFill>
                  <a:srgbClr val="0070C0"/>
                </a:solidFill>
                <a:latin typeface="Times New Roman"/>
                <a:cs typeface="Times New Roman"/>
              </a:rPr>
              <a:t>Timing</a:t>
            </a:r>
            <a:r>
              <a:rPr sz="3200" b="1" spc="-55" dirty="0">
                <a:solidFill>
                  <a:srgbClr val="0070C0"/>
                </a:solidFill>
                <a:latin typeface="Times New Roman"/>
                <a:cs typeface="Times New Roman"/>
              </a:rPr>
              <a:t> </a:t>
            </a:r>
            <a:r>
              <a:rPr sz="3200" b="1" dirty="0">
                <a:solidFill>
                  <a:srgbClr val="0070C0"/>
                </a:solidFill>
                <a:latin typeface="Times New Roman"/>
                <a:cs typeface="Times New Roman"/>
              </a:rPr>
              <a:t>Offset</a:t>
            </a:r>
            <a:endParaRPr sz="3200" dirty="0">
              <a:solidFill>
                <a:srgbClr val="0070C0"/>
              </a:solidFill>
              <a:latin typeface="Times New Roman"/>
              <a:cs typeface="Times New Roman"/>
            </a:endParaRPr>
          </a:p>
        </p:txBody>
      </p:sp>
      <p:sp>
        <p:nvSpPr>
          <p:cNvPr id="4" name="object 4"/>
          <p:cNvSpPr txBox="1"/>
          <p:nvPr/>
        </p:nvSpPr>
        <p:spPr>
          <a:xfrm>
            <a:off x="2059940" y="1529079"/>
            <a:ext cx="125730" cy="165430"/>
          </a:xfrm>
          <a:prstGeom prst="rect">
            <a:avLst/>
          </a:prstGeom>
        </p:spPr>
        <p:txBody>
          <a:bodyPr vert="horz" wrap="square" lIns="0" tIns="11430" rIns="0" bIns="0" rtlCol="0">
            <a:spAutoFit/>
          </a:bodyPr>
          <a:lstStyle/>
          <a:p>
            <a:pPr marL="12700">
              <a:spcBef>
                <a:spcPts val="90"/>
              </a:spcBef>
            </a:pPr>
            <a:r>
              <a:rPr sz="1000" spc="-135" dirty="0">
                <a:solidFill>
                  <a:srgbClr val="3333CC"/>
                </a:solidFill>
                <a:latin typeface="Arial Unicode MS"/>
                <a:cs typeface="Arial Unicode MS"/>
              </a:rPr>
              <a:t>➢</a:t>
            </a:r>
            <a:endParaRPr sz="1000">
              <a:latin typeface="Arial Unicode MS"/>
              <a:cs typeface="Arial Unicode MS"/>
            </a:endParaRPr>
          </a:p>
        </p:txBody>
      </p:sp>
      <p:sp>
        <p:nvSpPr>
          <p:cNvPr id="5" name="object 5"/>
          <p:cNvSpPr txBox="1"/>
          <p:nvPr/>
        </p:nvSpPr>
        <p:spPr>
          <a:xfrm>
            <a:off x="2345690" y="1480820"/>
            <a:ext cx="6616065" cy="574040"/>
          </a:xfrm>
          <a:prstGeom prst="rect">
            <a:avLst/>
          </a:prstGeom>
        </p:spPr>
        <p:txBody>
          <a:bodyPr vert="horz" wrap="square" lIns="0" tIns="12700" rIns="0" bIns="0" rtlCol="0">
            <a:spAutoFit/>
          </a:bodyPr>
          <a:lstStyle/>
          <a:p>
            <a:pPr marL="12700" marR="5080">
              <a:spcBef>
                <a:spcPts val="100"/>
              </a:spcBef>
            </a:pPr>
            <a:r>
              <a:rPr spc="-10" dirty="0">
                <a:latin typeface="Arial Unicode MS"/>
                <a:cs typeface="Arial Unicode MS"/>
              </a:rPr>
              <a:t>Window</a:t>
            </a:r>
            <a:r>
              <a:rPr dirty="0">
                <a:latin typeface="Arial Unicode MS"/>
                <a:cs typeface="Arial Unicode MS"/>
              </a:rPr>
              <a:t> </a:t>
            </a:r>
            <a:r>
              <a:rPr spc="-10" dirty="0">
                <a:latin typeface="Arial Unicode MS"/>
                <a:cs typeface="Arial Unicode MS"/>
              </a:rPr>
              <a:t>overlapping</a:t>
            </a:r>
            <a:r>
              <a:rPr spc="5" dirty="0">
                <a:latin typeface="Arial Unicode MS"/>
                <a:cs typeface="Arial Unicode MS"/>
              </a:rPr>
              <a:t> </a:t>
            </a:r>
            <a:r>
              <a:rPr spc="-5" dirty="0">
                <a:latin typeface="Arial Unicode MS"/>
                <a:cs typeface="Arial Unicode MS"/>
              </a:rPr>
              <a:t>of</a:t>
            </a:r>
            <a:r>
              <a:rPr spc="10" dirty="0">
                <a:latin typeface="Arial Unicode MS"/>
                <a:cs typeface="Arial Unicode MS"/>
              </a:rPr>
              <a:t> </a:t>
            </a:r>
            <a:r>
              <a:rPr spc="-5" dirty="0">
                <a:latin typeface="Arial Unicode MS"/>
                <a:cs typeface="Arial Unicode MS"/>
              </a:rPr>
              <a:t>the</a:t>
            </a:r>
            <a:r>
              <a:rPr spc="5" dirty="0">
                <a:latin typeface="Arial Unicode MS"/>
                <a:cs typeface="Arial Unicode MS"/>
              </a:rPr>
              <a:t> </a:t>
            </a:r>
            <a:r>
              <a:rPr spc="-5" dirty="0">
                <a:latin typeface="Arial Unicode MS"/>
                <a:cs typeface="Arial Unicode MS"/>
              </a:rPr>
              <a:t>two</a:t>
            </a:r>
            <a:r>
              <a:rPr dirty="0">
                <a:latin typeface="Arial Unicode MS"/>
                <a:cs typeface="Arial Unicode MS"/>
              </a:rPr>
              <a:t> </a:t>
            </a:r>
            <a:r>
              <a:rPr spc="-5" dirty="0">
                <a:latin typeface="Arial Unicode MS"/>
                <a:cs typeface="Arial Unicode MS"/>
              </a:rPr>
              <a:t>successive</a:t>
            </a:r>
            <a:r>
              <a:rPr spc="5" dirty="0">
                <a:latin typeface="Arial Unicode MS"/>
                <a:cs typeface="Arial Unicode MS"/>
              </a:rPr>
              <a:t> </a:t>
            </a:r>
            <a:r>
              <a:rPr spc="-5" dirty="0">
                <a:latin typeface="Arial Unicode MS"/>
                <a:cs typeface="Arial Unicode MS"/>
              </a:rPr>
              <a:t>OFDM</a:t>
            </a:r>
            <a:r>
              <a:rPr spc="5" dirty="0">
                <a:latin typeface="Arial Unicode MS"/>
                <a:cs typeface="Arial Unicode MS"/>
              </a:rPr>
              <a:t> </a:t>
            </a:r>
            <a:r>
              <a:rPr spc="-5" dirty="0">
                <a:latin typeface="Arial Unicode MS"/>
                <a:cs typeface="Arial Unicode MS"/>
              </a:rPr>
              <a:t>symbols</a:t>
            </a:r>
            <a:r>
              <a:rPr spc="10" dirty="0">
                <a:latin typeface="Arial Unicode MS"/>
                <a:cs typeface="Arial Unicode MS"/>
              </a:rPr>
              <a:t> </a:t>
            </a:r>
            <a:r>
              <a:rPr spc="-10" dirty="0">
                <a:latin typeface="Arial Unicode MS"/>
                <a:cs typeface="Arial Unicode MS"/>
              </a:rPr>
              <a:t>raises </a:t>
            </a:r>
            <a:r>
              <a:rPr spc="-484" dirty="0">
                <a:latin typeface="Arial Unicode MS"/>
                <a:cs typeface="Arial Unicode MS"/>
              </a:rPr>
              <a:t> </a:t>
            </a:r>
            <a:r>
              <a:rPr spc="-5" dirty="0">
                <a:latin typeface="Arial Unicode MS"/>
                <a:cs typeface="Arial Unicode MS"/>
              </a:rPr>
              <a:t>to</a:t>
            </a:r>
            <a:r>
              <a:rPr spc="-10" dirty="0">
                <a:latin typeface="Arial Unicode MS"/>
                <a:cs typeface="Arial Unicode MS"/>
              </a:rPr>
              <a:t> </a:t>
            </a:r>
            <a:r>
              <a:rPr spc="-5" dirty="0">
                <a:latin typeface="Arial Unicode MS"/>
                <a:cs typeface="Arial Unicode MS"/>
              </a:rPr>
              <a:t>ISI</a:t>
            </a:r>
            <a:endParaRPr>
              <a:latin typeface="Arial Unicode MS"/>
              <a:cs typeface="Arial Unicode MS"/>
            </a:endParaRPr>
          </a:p>
        </p:txBody>
      </p:sp>
      <p:sp>
        <p:nvSpPr>
          <p:cNvPr id="6" name="object 6"/>
          <p:cNvSpPr txBox="1"/>
          <p:nvPr/>
        </p:nvSpPr>
        <p:spPr>
          <a:xfrm>
            <a:off x="2517139" y="2136141"/>
            <a:ext cx="61594" cy="135935"/>
          </a:xfrm>
          <a:prstGeom prst="rect">
            <a:avLst/>
          </a:prstGeom>
        </p:spPr>
        <p:txBody>
          <a:bodyPr vert="horz" wrap="square" lIns="0" tIns="12700" rIns="0" bIns="0" rtlCol="0">
            <a:spAutoFit/>
          </a:bodyPr>
          <a:lstStyle/>
          <a:p>
            <a:pPr marL="12700">
              <a:spcBef>
                <a:spcPts val="100"/>
              </a:spcBef>
            </a:pPr>
            <a:r>
              <a:rPr sz="800" dirty="0">
                <a:latin typeface="Arial"/>
                <a:cs typeface="Arial"/>
              </a:rPr>
              <a:t>•</a:t>
            </a:r>
            <a:endParaRPr sz="800">
              <a:latin typeface="Arial"/>
              <a:cs typeface="Arial"/>
            </a:endParaRPr>
          </a:p>
        </p:txBody>
      </p:sp>
      <p:sp>
        <p:nvSpPr>
          <p:cNvPr id="7" name="object 7"/>
          <p:cNvSpPr txBox="1"/>
          <p:nvPr/>
        </p:nvSpPr>
        <p:spPr>
          <a:xfrm>
            <a:off x="2745740" y="2080259"/>
            <a:ext cx="5715635" cy="513080"/>
          </a:xfrm>
          <a:prstGeom prst="rect">
            <a:avLst/>
          </a:prstGeom>
        </p:spPr>
        <p:txBody>
          <a:bodyPr vert="horz" wrap="square" lIns="0" tIns="12700" rIns="0" bIns="0" rtlCol="0">
            <a:spAutoFit/>
          </a:bodyPr>
          <a:lstStyle/>
          <a:p>
            <a:pPr marL="12700" marR="5080">
              <a:spcBef>
                <a:spcPts val="100"/>
              </a:spcBef>
            </a:pPr>
            <a:r>
              <a:rPr sz="1600" spc="-5" dirty="0">
                <a:latin typeface="Arial Unicode MS"/>
                <a:cs typeface="Arial Unicode MS"/>
              </a:rPr>
              <a:t>Due </a:t>
            </a:r>
            <a:r>
              <a:rPr sz="1600" dirty="0">
                <a:latin typeface="Arial Unicode MS"/>
                <a:cs typeface="Arial Unicode MS"/>
              </a:rPr>
              <a:t>to </a:t>
            </a:r>
            <a:r>
              <a:rPr sz="1600" spc="-5" dirty="0">
                <a:latin typeface="Arial Unicode MS"/>
                <a:cs typeface="Arial Unicode MS"/>
              </a:rPr>
              <a:t>incorrect position of the </a:t>
            </a:r>
            <a:r>
              <a:rPr sz="1600" spc="-10" dirty="0">
                <a:latin typeface="Arial Unicode MS"/>
                <a:cs typeface="Arial Unicode MS"/>
              </a:rPr>
              <a:t>FFT </a:t>
            </a:r>
            <a:r>
              <a:rPr sz="1600" spc="-5" dirty="0">
                <a:latin typeface="Arial Unicode MS"/>
                <a:cs typeface="Arial Unicode MS"/>
              </a:rPr>
              <a:t>window at receiver for Start </a:t>
            </a:r>
            <a:r>
              <a:rPr sz="1600" spc="-430" dirty="0">
                <a:latin typeface="Arial Unicode MS"/>
                <a:cs typeface="Arial Unicode MS"/>
              </a:rPr>
              <a:t> </a:t>
            </a:r>
            <a:r>
              <a:rPr sz="1600" spc="-5" dirty="0">
                <a:latin typeface="Arial Unicode MS"/>
                <a:cs typeface="Arial Unicode MS"/>
              </a:rPr>
              <a:t>Symbol.</a:t>
            </a:r>
            <a:endParaRPr sz="1600">
              <a:latin typeface="Arial Unicode MS"/>
              <a:cs typeface="Arial Unicode MS"/>
            </a:endParaRPr>
          </a:p>
        </p:txBody>
      </p:sp>
      <p:sp>
        <p:nvSpPr>
          <p:cNvPr id="8" name="object 8"/>
          <p:cNvSpPr txBox="1"/>
          <p:nvPr/>
        </p:nvSpPr>
        <p:spPr>
          <a:xfrm>
            <a:off x="2059940" y="2966720"/>
            <a:ext cx="125730" cy="165430"/>
          </a:xfrm>
          <a:prstGeom prst="rect">
            <a:avLst/>
          </a:prstGeom>
        </p:spPr>
        <p:txBody>
          <a:bodyPr vert="horz" wrap="square" lIns="0" tIns="11430" rIns="0" bIns="0" rtlCol="0">
            <a:spAutoFit/>
          </a:bodyPr>
          <a:lstStyle/>
          <a:p>
            <a:pPr marL="12700">
              <a:spcBef>
                <a:spcPts val="90"/>
              </a:spcBef>
            </a:pPr>
            <a:r>
              <a:rPr sz="1000" spc="-135" dirty="0">
                <a:solidFill>
                  <a:srgbClr val="3333CC"/>
                </a:solidFill>
                <a:latin typeface="Arial Unicode MS"/>
                <a:cs typeface="Arial Unicode MS"/>
              </a:rPr>
              <a:t>➢</a:t>
            </a:r>
            <a:endParaRPr sz="1000">
              <a:latin typeface="Arial Unicode MS"/>
              <a:cs typeface="Arial Unicode MS"/>
            </a:endParaRPr>
          </a:p>
        </p:txBody>
      </p:sp>
      <p:sp>
        <p:nvSpPr>
          <p:cNvPr id="9" name="object 9"/>
          <p:cNvSpPr txBox="1"/>
          <p:nvPr/>
        </p:nvSpPr>
        <p:spPr>
          <a:xfrm>
            <a:off x="2345689" y="2918459"/>
            <a:ext cx="6365240" cy="574040"/>
          </a:xfrm>
          <a:prstGeom prst="rect">
            <a:avLst/>
          </a:prstGeom>
        </p:spPr>
        <p:txBody>
          <a:bodyPr vert="horz" wrap="square" lIns="0" tIns="12700" rIns="0" bIns="0" rtlCol="0">
            <a:spAutoFit/>
          </a:bodyPr>
          <a:lstStyle/>
          <a:p>
            <a:pPr marL="12700" marR="5080">
              <a:spcBef>
                <a:spcPts val="100"/>
              </a:spcBef>
            </a:pPr>
            <a:r>
              <a:rPr spc="-10" dirty="0">
                <a:latin typeface="Arial Unicode MS"/>
                <a:cs typeface="Arial Unicode MS"/>
              </a:rPr>
              <a:t>Introduces</a:t>
            </a:r>
            <a:r>
              <a:rPr dirty="0">
                <a:latin typeface="Arial Unicode MS"/>
                <a:cs typeface="Arial Unicode MS"/>
              </a:rPr>
              <a:t> </a:t>
            </a:r>
            <a:r>
              <a:rPr spc="-10" dirty="0">
                <a:latin typeface="Arial Unicode MS"/>
                <a:cs typeface="Arial Unicode MS"/>
              </a:rPr>
              <a:t>Inter-symbol</a:t>
            </a:r>
            <a:r>
              <a:rPr spc="5" dirty="0">
                <a:latin typeface="Arial Unicode MS"/>
                <a:cs typeface="Arial Unicode MS"/>
              </a:rPr>
              <a:t> </a:t>
            </a:r>
            <a:r>
              <a:rPr spc="-5" dirty="0">
                <a:latin typeface="Arial Unicode MS"/>
                <a:cs typeface="Arial Unicode MS"/>
              </a:rPr>
              <a:t>Interference(ISI)</a:t>
            </a:r>
            <a:r>
              <a:rPr dirty="0">
                <a:latin typeface="Arial Unicode MS"/>
                <a:cs typeface="Arial Unicode MS"/>
              </a:rPr>
              <a:t> </a:t>
            </a:r>
            <a:r>
              <a:rPr spc="-10" dirty="0">
                <a:latin typeface="Arial Unicode MS"/>
                <a:cs typeface="Arial Unicode MS"/>
              </a:rPr>
              <a:t>and</a:t>
            </a:r>
            <a:r>
              <a:rPr spc="5" dirty="0">
                <a:latin typeface="Arial Unicode MS"/>
                <a:cs typeface="Arial Unicode MS"/>
              </a:rPr>
              <a:t> </a:t>
            </a:r>
            <a:r>
              <a:rPr spc="-5" dirty="0">
                <a:latin typeface="Arial Unicode MS"/>
                <a:cs typeface="Arial Unicode MS"/>
              </a:rPr>
              <a:t>phase</a:t>
            </a:r>
            <a:r>
              <a:rPr spc="5" dirty="0">
                <a:latin typeface="Arial Unicode MS"/>
                <a:cs typeface="Arial Unicode MS"/>
              </a:rPr>
              <a:t> </a:t>
            </a:r>
            <a:r>
              <a:rPr spc="-5" dirty="0">
                <a:latin typeface="Arial Unicode MS"/>
                <a:cs typeface="Arial Unicode MS"/>
              </a:rPr>
              <a:t>shift</a:t>
            </a:r>
            <a:r>
              <a:rPr spc="5" dirty="0">
                <a:latin typeface="Arial Unicode MS"/>
                <a:cs typeface="Arial Unicode MS"/>
              </a:rPr>
              <a:t> </a:t>
            </a:r>
            <a:r>
              <a:rPr spc="-5" dirty="0">
                <a:latin typeface="Arial Unicode MS"/>
                <a:cs typeface="Arial Unicode MS"/>
              </a:rPr>
              <a:t>to</a:t>
            </a:r>
            <a:r>
              <a:rPr spc="5" dirty="0">
                <a:latin typeface="Arial Unicode MS"/>
                <a:cs typeface="Arial Unicode MS"/>
              </a:rPr>
              <a:t> </a:t>
            </a:r>
            <a:r>
              <a:rPr spc="-5" dirty="0">
                <a:latin typeface="Arial Unicode MS"/>
                <a:cs typeface="Arial Unicode MS"/>
              </a:rPr>
              <a:t>the </a:t>
            </a:r>
            <a:r>
              <a:rPr spc="-484" dirty="0">
                <a:latin typeface="Arial Unicode MS"/>
                <a:cs typeface="Arial Unicode MS"/>
              </a:rPr>
              <a:t> </a:t>
            </a:r>
            <a:r>
              <a:rPr spc="-10" dirty="0">
                <a:latin typeface="Arial Unicode MS"/>
                <a:cs typeface="Arial Unicode MS"/>
              </a:rPr>
              <a:t>desired </a:t>
            </a:r>
            <a:r>
              <a:rPr spc="-5" dirty="0">
                <a:latin typeface="Arial Unicode MS"/>
                <a:cs typeface="Arial Unicode MS"/>
              </a:rPr>
              <a:t>symbol</a:t>
            </a:r>
            <a:r>
              <a:rPr spc="5" dirty="0">
                <a:latin typeface="Arial Unicode MS"/>
                <a:cs typeface="Arial Unicode MS"/>
              </a:rPr>
              <a:t> </a:t>
            </a:r>
            <a:r>
              <a:rPr spc="-10" dirty="0">
                <a:latin typeface="Arial Unicode MS"/>
                <a:cs typeface="Arial Unicode MS"/>
              </a:rPr>
              <a:t>components.</a:t>
            </a:r>
            <a:endParaRPr>
              <a:latin typeface="Arial Unicode MS"/>
              <a:cs typeface="Arial Unicode MS"/>
            </a:endParaRPr>
          </a:p>
        </p:txBody>
      </p:sp>
      <p:grpSp>
        <p:nvGrpSpPr>
          <p:cNvPr id="10" name="object 10"/>
          <p:cNvGrpSpPr/>
          <p:nvPr/>
        </p:nvGrpSpPr>
        <p:grpSpPr>
          <a:xfrm>
            <a:off x="4876800" y="3280409"/>
            <a:ext cx="5486400" cy="3044190"/>
            <a:chOff x="3352800" y="3280409"/>
            <a:chExt cx="5486400" cy="3044190"/>
          </a:xfrm>
        </p:grpSpPr>
        <p:pic>
          <p:nvPicPr>
            <p:cNvPr id="11" name="object 11"/>
            <p:cNvPicPr/>
            <p:nvPr/>
          </p:nvPicPr>
          <p:blipFill>
            <a:blip r:embed="rId2" cstate="print"/>
            <a:stretch>
              <a:fillRect/>
            </a:stretch>
          </p:blipFill>
          <p:spPr>
            <a:xfrm>
              <a:off x="3352800" y="3435349"/>
              <a:ext cx="5486400" cy="2889250"/>
            </a:xfrm>
            <a:prstGeom prst="rect">
              <a:avLst/>
            </a:prstGeom>
          </p:spPr>
        </p:pic>
        <p:pic>
          <p:nvPicPr>
            <p:cNvPr id="12" name="object 12"/>
            <p:cNvPicPr/>
            <p:nvPr/>
          </p:nvPicPr>
          <p:blipFill>
            <a:blip r:embed="rId3" cstate="print"/>
            <a:stretch>
              <a:fillRect/>
            </a:stretch>
          </p:blipFill>
          <p:spPr>
            <a:xfrm>
              <a:off x="4939030" y="3280409"/>
              <a:ext cx="1733550" cy="336550"/>
            </a:xfrm>
            <a:prstGeom prst="rect">
              <a:avLst/>
            </a:prstGeom>
          </p:spPr>
        </p:pic>
        <p:pic>
          <p:nvPicPr>
            <p:cNvPr id="13" name="object 13"/>
            <p:cNvPicPr/>
            <p:nvPr/>
          </p:nvPicPr>
          <p:blipFill>
            <a:blip r:embed="rId4" cstate="print"/>
            <a:stretch>
              <a:fillRect/>
            </a:stretch>
          </p:blipFill>
          <p:spPr>
            <a:xfrm>
              <a:off x="4305300" y="3313429"/>
              <a:ext cx="363220" cy="328929"/>
            </a:xfrm>
            <a:prstGeom prst="rect">
              <a:avLst/>
            </a:prstGeom>
          </p:spPr>
        </p:pic>
      </p:grpSp>
      <p:sp>
        <p:nvSpPr>
          <p:cNvPr id="14" name="object 14"/>
          <p:cNvSpPr txBox="1"/>
          <p:nvPr/>
        </p:nvSpPr>
        <p:spPr>
          <a:xfrm>
            <a:off x="2058669" y="3821429"/>
            <a:ext cx="125730" cy="165430"/>
          </a:xfrm>
          <a:prstGeom prst="rect">
            <a:avLst/>
          </a:prstGeom>
        </p:spPr>
        <p:txBody>
          <a:bodyPr vert="horz" wrap="square" lIns="0" tIns="11430" rIns="0" bIns="0" rtlCol="0">
            <a:spAutoFit/>
          </a:bodyPr>
          <a:lstStyle/>
          <a:p>
            <a:pPr marL="12700">
              <a:spcBef>
                <a:spcPts val="90"/>
              </a:spcBef>
            </a:pPr>
            <a:r>
              <a:rPr sz="1000" spc="-135" dirty="0">
                <a:solidFill>
                  <a:srgbClr val="333399"/>
                </a:solidFill>
                <a:latin typeface="Arial Unicode MS"/>
                <a:cs typeface="Arial Unicode MS"/>
              </a:rPr>
              <a:t>➢</a:t>
            </a:r>
            <a:endParaRPr sz="1000">
              <a:latin typeface="Arial Unicode MS"/>
              <a:cs typeface="Arial Unicode MS"/>
            </a:endParaRPr>
          </a:p>
        </p:txBody>
      </p:sp>
      <p:sp>
        <p:nvSpPr>
          <p:cNvPr id="15" name="object 15"/>
          <p:cNvSpPr txBox="1"/>
          <p:nvPr/>
        </p:nvSpPr>
        <p:spPr>
          <a:xfrm>
            <a:off x="2344420" y="3771900"/>
            <a:ext cx="2154555" cy="2768600"/>
          </a:xfrm>
          <a:prstGeom prst="rect">
            <a:avLst/>
          </a:prstGeom>
        </p:spPr>
        <p:txBody>
          <a:bodyPr vert="horz" wrap="square" lIns="0" tIns="12700" rIns="0" bIns="0" rtlCol="0">
            <a:spAutoFit/>
          </a:bodyPr>
          <a:lstStyle/>
          <a:p>
            <a:pPr marL="12700" marR="5080">
              <a:spcBef>
                <a:spcPts val="100"/>
              </a:spcBef>
            </a:pPr>
            <a:r>
              <a:rPr dirty="0">
                <a:latin typeface="Times New Roman"/>
                <a:cs typeface="Times New Roman"/>
              </a:rPr>
              <a:t>(</a:t>
            </a:r>
            <a:r>
              <a:rPr dirty="0">
                <a:latin typeface="Arial Unicode MS"/>
                <a:cs typeface="Arial Unicode MS"/>
              </a:rPr>
              <a:t>TO) can </a:t>
            </a:r>
            <a:r>
              <a:rPr spc="-5" dirty="0">
                <a:latin typeface="Arial Unicode MS"/>
                <a:cs typeface="Arial Unicode MS"/>
              </a:rPr>
              <a:t>be </a:t>
            </a:r>
            <a:r>
              <a:rPr spc="-10" dirty="0">
                <a:latin typeface="Arial Unicode MS"/>
                <a:cs typeface="Arial Unicode MS"/>
              </a:rPr>
              <a:t>avoided </a:t>
            </a:r>
            <a:r>
              <a:rPr spc="-490" dirty="0">
                <a:latin typeface="Arial Unicode MS"/>
                <a:cs typeface="Arial Unicode MS"/>
              </a:rPr>
              <a:t> </a:t>
            </a:r>
            <a:r>
              <a:rPr spc="-10" dirty="0">
                <a:latin typeface="Arial Unicode MS"/>
                <a:cs typeface="Arial Unicode MS"/>
              </a:rPr>
              <a:t>by</a:t>
            </a:r>
            <a:r>
              <a:rPr spc="-5" dirty="0">
                <a:latin typeface="Arial Unicode MS"/>
                <a:cs typeface="Arial Unicode MS"/>
              </a:rPr>
              <a:t> </a:t>
            </a:r>
            <a:r>
              <a:rPr spc="-10" dirty="0">
                <a:latin typeface="Arial Unicode MS"/>
                <a:cs typeface="Arial Unicode MS"/>
              </a:rPr>
              <a:t>keeping </a:t>
            </a:r>
            <a:r>
              <a:rPr spc="-5" dirty="0">
                <a:latin typeface="Arial Unicode MS"/>
                <a:cs typeface="Arial Unicode MS"/>
              </a:rPr>
              <a:t>the </a:t>
            </a:r>
            <a:r>
              <a:rPr dirty="0">
                <a:latin typeface="Arial Unicode MS"/>
                <a:cs typeface="Arial Unicode MS"/>
              </a:rPr>
              <a:t> </a:t>
            </a:r>
            <a:r>
              <a:rPr spc="-10" dirty="0">
                <a:latin typeface="Arial Unicode MS"/>
                <a:cs typeface="Arial Unicode MS"/>
              </a:rPr>
              <a:t>window </a:t>
            </a:r>
            <a:r>
              <a:rPr dirty="0">
                <a:latin typeface="Arial Unicode MS"/>
                <a:cs typeface="Arial Unicode MS"/>
              </a:rPr>
              <a:t>start </a:t>
            </a:r>
            <a:r>
              <a:rPr spc="-10" dirty="0">
                <a:latin typeface="Arial Unicode MS"/>
                <a:cs typeface="Arial Unicode MS"/>
              </a:rPr>
              <a:t>point </a:t>
            </a:r>
            <a:r>
              <a:rPr spc="-5" dirty="0">
                <a:latin typeface="Arial Unicode MS"/>
                <a:cs typeface="Arial Unicode MS"/>
              </a:rPr>
              <a:t> within the </a:t>
            </a:r>
            <a:r>
              <a:rPr dirty="0">
                <a:latin typeface="Arial Unicode MS"/>
                <a:cs typeface="Arial Unicode MS"/>
              </a:rPr>
              <a:t>ISI </a:t>
            </a:r>
            <a:r>
              <a:rPr spc="-5" dirty="0">
                <a:latin typeface="Arial Unicode MS"/>
                <a:cs typeface="Arial Unicode MS"/>
              </a:rPr>
              <a:t>free </a:t>
            </a:r>
            <a:r>
              <a:rPr dirty="0">
                <a:latin typeface="Arial Unicode MS"/>
                <a:cs typeface="Arial Unicode MS"/>
              </a:rPr>
              <a:t> </a:t>
            </a:r>
            <a:r>
              <a:rPr spc="-10" dirty="0">
                <a:latin typeface="Arial Unicode MS"/>
                <a:cs typeface="Arial Unicode MS"/>
              </a:rPr>
              <a:t>region </a:t>
            </a:r>
            <a:r>
              <a:rPr spc="-5" dirty="0">
                <a:latin typeface="Arial Unicode MS"/>
                <a:cs typeface="Arial Unicode MS"/>
              </a:rPr>
              <a:t>of </a:t>
            </a:r>
            <a:r>
              <a:rPr spc="-10" dirty="0">
                <a:latin typeface="Arial Unicode MS"/>
                <a:cs typeface="Arial Unicode MS"/>
              </a:rPr>
              <a:t>cyclic </a:t>
            </a:r>
            <a:r>
              <a:rPr spc="-5" dirty="0">
                <a:latin typeface="Arial Unicode MS"/>
                <a:cs typeface="Arial Unicode MS"/>
              </a:rPr>
              <a:t>prefix </a:t>
            </a:r>
            <a:r>
              <a:rPr spc="-490" dirty="0">
                <a:latin typeface="Arial Unicode MS"/>
                <a:cs typeface="Arial Unicode MS"/>
              </a:rPr>
              <a:t> </a:t>
            </a:r>
            <a:r>
              <a:rPr spc="-5" dirty="0">
                <a:latin typeface="Arial Unicode MS"/>
                <a:cs typeface="Arial Unicode MS"/>
              </a:rPr>
              <a:t>(CP) for each </a:t>
            </a:r>
            <a:r>
              <a:rPr dirty="0">
                <a:latin typeface="Arial Unicode MS"/>
                <a:cs typeface="Arial Unicode MS"/>
              </a:rPr>
              <a:t> </a:t>
            </a:r>
            <a:r>
              <a:rPr spc="-5" dirty="0">
                <a:latin typeface="Arial Unicode MS"/>
                <a:cs typeface="Arial Unicode MS"/>
              </a:rPr>
              <a:t>symbol.</a:t>
            </a:r>
            <a:endParaRPr>
              <a:latin typeface="Arial Unicode MS"/>
              <a:cs typeface="Arial Unicode MS"/>
            </a:endParaRPr>
          </a:p>
          <a:p>
            <a:pPr marL="12700" marR="127000"/>
            <a:r>
              <a:rPr spc="-10" dirty="0">
                <a:latin typeface="Arial Unicode MS"/>
                <a:cs typeface="Arial Unicode MS"/>
              </a:rPr>
              <a:t>Larger </a:t>
            </a:r>
            <a:r>
              <a:rPr spc="-5" dirty="0">
                <a:latin typeface="Arial Unicode MS"/>
                <a:cs typeface="Arial Unicode MS"/>
              </a:rPr>
              <a:t>the CP, the </a:t>
            </a:r>
            <a:r>
              <a:rPr dirty="0">
                <a:latin typeface="Arial Unicode MS"/>
                <a:cs typeface="Arial Unicode MS"/>
              </a:rPr>
              <a:t> </a:t>
            </a:r>
            <a:r>
              <a:rPr spc="-5" dirty="0">
                <a:latin typeface="Arial Unicode MS"/>
                <a:cs typeface="Arial Unicode MS"/>
              </a:rPr>
              <a:t>more</a:t>
            </a:r>
            <a:r>
              <a:rPr spc="-25" dirty="0">
                <a:latin typeface="Arial Unicode MS"/>
                <a:cs typeface="Arial Unicode MS"/>
              </a:rPr>
              <a:t> </a:t>
            </a:r>
            <a:r>
              <a:rPr dirty="0">
                <a:latin typeface="Arial Unicode MS"/>
                <a:cs typeface="Arial Unicode MS"/>
              </a:rPr>
              <a:t>TO</a:t>
            </a:r>
            <a:r>
              <a:rPr spc="-20" dirty="0">
                <a:latin typeface="Arial Unicode MS"/>
                <a:cs typeface="Arial Unicode MS"/>
              </a:rPr>
              <a:t> </a:t>
            </a:r>
            <a:r>
              <a:rPr dirty="0">
                <a:latin typeface="Arial Unicode MS"/>
                <a:cs typeface="Arial Unicode MS"/>
              </a:rPr>
              <a:t>,</a:t>
            </a:r>
            <a:r>
              <a:rPr spc="-15" dirty="0">
                <a:latin typeface="Arial Unicode MS"/>
                <a:cs typeface="Arial Unicode MS"/>
              </a:rPr>
              <a:t> </a:t>
            </a:r>
            <a:r>
              <a:rPr dirty="0">
                <a:latin typeface="Arial Unicode MS"/>
                <a:cs typeface="Arial Unicode MS"/>
              </a:rPr>
              <a:t>a</a:t>
            </a:r>
            <a:r>
              <a:rPr spc="-20" dirty="0">
                <a:latin typeface="Arial Unicode MS"/>
                <a:cs typeface="Arial Unicode MS"/>
              </a:rPr>
              <a:t> </a:t>
            </a:r>
            <a:r>
              <a:rPr spc="-5" dirty="0">
                <a:latin typeface="Arial Unicode MS"/>
                <a:cs typeface="Arial Unicode MS"/>
              </a:rPr>
              <a:t>system </a:t>
            </a:r>
            <a:r>
              <a:rPr spc="-484" dirty="0">
                <a:latin typeface="Arial Unicode MS"/>
                <a:cs typeface="Arial Unicode MS"/>
              </a:rPr>
              <a:t> </a:t>
            </a:r>
            <a:r>
              <a:rPr spc="-5" dirty="0">
                <a:latin typeface="Arial Unicode MS"/>
                <a:cs typeface="Arial Unicode MS"/>
              </a:rPr>
              <a:t>can</a:t>
            </a:r>
            <a:r>
              <a:rPr spc="-15" dirty="0">
                <a:latin typeface="Arial Unicode MS"/>
                <a:cs typeface="Arial Unicode MS"/>
              </a:rPr>
              <a:t> </a:t>
            </a:r>
            <a:r>
              <a:rPr spc="-5" dirty="0">
                <a:latin typeface="Arial Unicode MS"/>
                <a:cs typeface="Arial Unicode MS"/>
              </a:rPr>
              <a:t>tolerate.</a:t>
            </a:r>
            <a:endParaRPr>
              <a:latin typeface="Arial Unicode MS"/>
              <a:cs typeface="Arial Unicode MS"/>
            </a:endParaRPr>
          </a:p>
        </p:txBody>
      </p:sp>
      <p:sp>
        <p:nvSpPr>
          <p:cNvPr id="16" name="object 16"/>
          <p:cNvSpPr txBox="1"/>
          <p:nvPr/>
        </p:nvSpPr>
        <p:spPr>
          <a:xfrm>
            <a:off x="2058669" y="5741670"/>
            <a:ext cx="125730" cy="165430"/>
          </a:xfrm>
          <a:prstGeom prst="rect">
            <a:avLst/>
          </a:prstGeom>
        </p:spPr>
        <p:txBody>
          <a:bodyPr vert="horz" wrap="square" lIns="0" tIns="11430" rIns="0" bIns="0" rtlCol="0">
            <a:spAutoFit/>
          </a:bodyPr>
          <a:lstStyle/>
          <a:p>
            <a:pPr marL="12700">
              <a:spcBef>
                <a:spcPts val="90"/>
              </a:spcBef>
            </a:pPr>
            <a:r>
              <a:rPr sz="1000" spc="-135" dirty="0">
                <a:solidFill>
                  <a:srgbClr val="333399"/>
                </a:solidFill>
                <a:latin typeface="Arial Unicode MS"/>
                <a:cs typeface="Arial Unicode MS"/>
              </a:rPr>
              <a:t>➢</a:t>
            </a:r>
            <a:endParaRPr sz="1000">
              <a:latin typeface="Arial Unicode MS"/>
              <a:cs typeface="Arial Unicode M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9440" y="444500"/>
            <a:ext cx="4305935" cy="513080"/>
          </a:xfrm>
          <a:prstGeom prst="rect">
            <a:avLst/>
          </a:prstGeom>
        </p:spPr>
        <p:txBody>
          <a:bodyPr vert="horz" wrap="square" lIns="0" tIns="12700" rIns="0" bIns="0" rtlCol="0" anchor="ctr">
            <a:spAutoFit/>
          </a:bodyPr>
          <a:lstStyle/>
          <a:p>
            <a:pPr marL="12700">
              <a:spcBef>
                <a:spcPts val="100"/>
              </a:spcBef>
            </a:pPr>
            <a:r>
              <a:rPr sz="3200" b="1" dirty="0">
                <a:solidFill>
                  <a:srgbClr val="0070C0"/>
                </a:solidFill>
                <a:latin typeface="Times New Roman"/>
                <a:cs typeface="Times New Roman"/>
              </a:rPr>
              <a:t>Timing</a:t>
            </a:r>
            <a:r>
              <a:rPr sz="3200" b="1" spc="-10" dirty="0">
                <a:solidFill>
                  <a:srgbClr val="0070C0"/>
                </a:solidFill>
                <a:latin typeface="Times New Roman"/>
                <a:cs typeface="Times New Roman"/>
              </a:rPr>
              <a:t> </a:t>
            </a:r>
            <a:r>
              <a:rPr sz="3200" b="1" dirty="0">
                <a:solidFill>
                  <a:srgbClr val="0070C0"/>
                </a:solidFill>
                <a:latin typeface="Times New Roman"/>
                <a:cs typeface="Times New Roman"/>
              </a:rPr>
              <a:t>Offset</a:t>
            </a:r>
            <a:r>
              <a:rPr sz="3200" b="1" spc="-20" dirty="0">
                <a:solidFill>
                  <a:srgbClr val="0070C0"/>
                </a:solidFill>
                <a:latin typeface="Times New Roman"/>
                <a:cs typeface="Times New Roman"/>
              </a:rPr>
              <a:t> </a:t>
            </a:r>
            <a:r>
              <a:rPr sz="3200" b="1" dirty="0">
                <a:solidFill>
                  <a:srgbClr val="0070C0"/>
                </a:solidFill>
                <a:latin typeface="Times New Roman"/>
                <a:cs typeface="Times New Roman"/>
              </a:rPr>
              <a:t>Estimator</a:t>
            </a:r>
            <a:endParaRPr sz="3200" dirty="0">
              <a:solidFill>
                <a:srgbClr val="0070C0"/>
              </a:solidFill>
              <a:latin typeface="Times New Roman"/>
              <a:cs typeface="Times New Roman"/>
            </a:endParaRPr>
          </a:p>
        </p:txBody>
      </p:sp>
      <p:sp>
        <p:nvSpPr>
          <p:cNvPr id="14" name="object 14"/>
          <p:cNvSpPr txBox="1">
            <a:spLocks noGrp="1"/>
          </p:cNvSpPr>
          <p:nvPr>
            <p:ph type="sldNum" sz="quarter" idx="7"/>
          </p:nvPr>
        </p:nvSpPr>
        <p:spPr>
          <a:xfrm>
            <a:off x="1524000" y="0"/>
            <a:ext cx="0" cy="302006"/>
          </a:xfrm>
          <a:prstGeom prst="rect">
            <a:avLst/>
          </a:prstGeom>
        </p:spPr>
        <p:txBody>
          <a:bodyPr vert="horz" wrap="square" lIns="0" tIns="24765" rIns="0" bIns="0" rtlCol="0">
            <a:spAutoFit/>
          </a:bodyPr>
          <a:lstStyle/>
          <a:p>
            <a:pPr marL="38100">
              <a:spcBef>
                <a:spcPts val="195"/>
              </a:spcBef>
            </a:pPr>
            <a:endParaRPr dirty="0"/>
          </a:p>
        </p:txBody>
      </p:sp>
      <p:sp>
        <p:nvSpPr>
          <p:cNvPr id="3" name="object 3"/>
          <p:cNvSpPr txBox="1"/>
          <p:nvPr/>
        </p:nvSpPr>
        <p:spPr>
          <a:xfrm>
            <a:off x="1982469" y="1527809"/>
            <a:ext cx="147320" cy="197490"/>
          </a:xfrm>
          <a:prstGeom prst="rect">
            <a:avLst/>
          </a:prstGeom>
        </p:spPr>
        <p:txBody>
          <a:bodyPr vert="horz" wrap="square" lIns="0" tIns="12700" rIns="0" bIns="0" rtlCol="0">
            <a:spAutoFit/>
          </a:bodyPr>
          <a:lstStyle/>
          <a:p>
            <a:pPr marL="12700">
              <a:spcBef>
                <a:spcPts val="100"/>
              </a:spcBef>
            </a:pPr>
            <a:r>
              <a:rPr sz="1200" spc="-155" dirty="0">
                <a:solidFill>
                  <a:srgbClr val="FF0000"/>
                </a:solidFill>
                <a:latin typeface="Arial Unicode MS"/>
                <a:cs typeface="Arial Unicode MS"/>
              </a:rPr>
              <a:t>➢</a:t>
            </a:r>
            <a:endParaRPr sz="1200">
              <a:latin typeface="Arial Unicode MS"/>
              <a:cs typeface="Arial Unicode MS"/>
            </a:endParaRPr>
          </a:p>
        </p:txBody>
      </p:sp>
      <p:sp>
        <p:nvSpPr>
          <p:cNvPr id="4" name="object 4"/>
          <p:cNvSpPr txBox="1"/>
          <p:nvPr/>
        </p:nvSpPr>
        <p:spPr>
          <a:xfrm>
            <a:off x="2268219" y="1482090"/>
            <a:ext cx="7512050" cy="604520"/>
          </a:xfrm>
          <a:prstGeom prst="rect">
            <a:avLst/>
          </a:prstGeom>
        </p:spPr>
        <p:txBody>
          <a:bodyPr vert="horz" wrap="square" lIns="0" tIns="12700" rIns="0" bIns="0" rtlCol="0">
            <a:spAutoFit/>
          </a:bodyPr>
          <a:lstStyle/>
          <a:p>
            <a:pPr marL="12700" marR="5080">
              <a:spcBef>
                <a:spcPts val="100"/>
              </a:spcBef>
            </a:pPr>
            <a:r>
              <a:rPr sz="2000" spc="-5" dirty="0">
                <a:solidFill>
                  <a:srgbClr val="FF0000"/>
                </a:solidFill>
                <a:latin typeface="Arial Unicode MS"/>
                <a:cs typeface="Arial Unicode MS"/>
              </a:rPr>
              <a:t>GOAL</a:t>
            </a:r>
            <a:r>
              <a:rPr sz="2000" dirty="0">
                <a:solidFill>
                  <a:srgbClr val="FF0000"/>
                </a:solidFill>
                <a:latin typeface="Arial Unicode MS"/>
                <a:cs typeface="Arial Unicode MS"/>
              </a:rPr>
              <a:t> </a:t>
            </a:r>
            <a:r>
              <a:rPr dirty="0">
                <a:solidFill>
                  <a:srgbClr val="FF0000"/>
                </a:solidFill>
                <a:latin typeface="Arial Unicode MS"/>
                <a:cs typeface="Arial Unicode MS"/>
              </a:rPr>
              <a:t>:</a:t>
            </a:r>
            <a:r>
              <a:rPr spc="-5" dirty="0">
                <a:solidFill>
                  <a:srgbClr val="FF0000"/>
                </a:solidFill>
                <a:latin typeface="Arial Unicode MS"/>
                <a:cs typeface="Arial Unicode MS"/>
              </a:rPr>
              <a:t> </a:t>
            </a:r>
            <a:r>
              <a:rPr dirty="0">
                <a:latin typeface="Arial Unicode MS"/>
                <a:cs typeface="Arial Unicode MS"/>
              </a:rPr>
              <a:t>To </a:t>
            </a:r>
            <a:r>
              <a:rPr spc="-10" dirty="0">
                <a:latin typeface="Arial Unicode MS"/>
                <a:cs typeface="Arial Unicode MS"/>
              </a:rPr>
              <a:t>determine</a:t>
            </a:r>
            <a:r>
              <a:rPr spc="-5" dirty="0">
                <a:latin typeface="Arial Unicode MS"/>
                <a:cs typeface="Arial Unicode MS"/>
              </a:rPr>
              <a:t> the</a:t>
            </a:r>
            <a:r>
              <a:rPr dirty="0">
                <a:latin typeface="Arial Unicode MS"/>
                <a:cs typeface="Arial Unicode MS"/>
              </a:rPr>
              <a:t> </a:t>
            </a:r>
            <a:r>
              <a:rPr spc="-5" dirty="0">
                <a:latin typeface="Arial Unicode MS"/>
                <a:cs typeface="Arial Unicode MS"/>
              </a:rPr>
              <a:t>start</a:t>
            </a:r>
            <a:r>
              <a:rPr spc="5" dirty="0">
                <a:latin typeface="Arial Unicode MS"/>
                <a:cs typeface="Arial Unicode MS"/>
              </a:rPr>
              <a:t> </a:t>
            </a:r>
            <a:r>
              <a:rPr spc="-5" dirty="0">
                <a:latin typeface="Arial Unicode MS"/>
                <a:cs typeface="Arial Unicode MS"/>
              </a:rPr>
              <a:t>symbol</a:t>
            </a:r>
            <a:r>
              <a:rPr dirty="0">
                <a:latin typeface="Arial Unicode MS"/>
                <a:cs typeface="Arial Unicode MS"/>
              </a:rPr>
              <a:t> </a:t>
            </a:r>
            <a:r>
              <a:rPr spc="-5" dirty="0">
                <a:latin typeface="Arial Unicode MS"/>
                <a:cs typeface="Arial Unicode MS"/>
              </a:rPr>
              <a:t>position </a:t>
            </a:r>
            <a:r>
              <a:rPr spc="-10" dirty="0">
                <a:latin typeface="Arial Unicode MS"/>
                <a:cs typeface="Arial Unicode MS"/>
              </a:rPr>
              <a:t>at</a:t>
            </a:r>
            <a:r>
              <a:rPr spc="10" dirty="0">
                <a:latin typeface="Arial Unicode MS"/>
                <a:cs typeface="Arial Unicode MS"/>
              </a:rPr>
              <a:t> </a:t>
            </a:r>
            <a:r>
              <a:rPr spc="-5" dirty="0">
                <a:latin typeface="Arial Unicode MS"/>
                <a:cs typeface="Arial Unicode MS"/>
              </a:rPr>
              <a:t>receiver to </a:t>
            </a:r>
            <a:r>
              <a:rPr spc="-10" dirty="0">
                <a:latin typeface="Arial Unicode MS"/>
                <a:cs typeface="Arial Unicode MS"/>
              </a:rPr>
              <a:t>avoid</a:t>
            </a:r>
            <a:r>
              <a:rPr dirty="0">
                <a:latin typeface="Arial Unicode MS"/>
                <a:cs typeface="Arial Unicode MS"/>
              </a:rPr>
              <a:t> </a:t>
            </a:r>
            <a:r>
              <a:rPr spc="-5" dirty="0">
                <a:latin typeface="Arial Unicode MS"/>
                <a:cs typeface="Arial Unicode MS"/>
              </a:rPr>
              <a:t>the </a:t>
            </a:r>
            <a:r>
              <a:rPr dirty="0">
                <a:latin typeface="Arial Unicode MS"/>
                <a:cs typeface="Arial Unicode MS"/>
              </a:rPr>
              <a:t>ISI </a:t>
            </a:r>
            <a:r>
              <a:rPr spc="-484" dirty="0">
                <a:latin typeface="Arial Unicode MS"/>
                <a:cs typeface="Arial Unicode MS"/>
              </a:rPr>
              <a:t> </a:t>
            </a:r>
            <a:r>
              <a:rPr spc="-10" dirty="0">
                <a:latin typeface="Arial Unicode MS"/>
                <a:cs typeface="Arial Unicode MS"/>
              </a:rPr>
              <a:t>and </a:t>
            </a:r>
            <a:r>
              <a:rPr spc="-5" dirty="0">
                <a:latin typeface="Arial Unicode MS"/>
                <a:cs typeface="Arial Unicode MS"/>
              </a:rPr>
              <a:t>ICI.</a:t>
            </a:r>
            <a:endParaRPr>
              <a:latin typeface="Arial Unicode MS"/>
              <a:cs typeface="Arial Unicode MS"/>
            </a:endParaRPr>
          </a:p>
        </p:txBody>
      </p:sp>
      <p:sp>
        <p:nvSpPr>
          <p:cNvPr id="5" name="object 5"/>
          <p:cNvSpPr txBox="1"/>
          <p:nvPr/>
        </p:nvSpPr>
        <p:spPr>
          <a:xfrm>
            <a:off x="2439670" y="2381250"/>
            <a:ext cx="95885" cy="197490"/>
          </a:xfrm>
          <a:prstGeom prst="rect">
            <a:avLst/>
          </a:prstGeom>
        </p:spPr>
        <p:txBody>
          <a:bodyPr vert="horz" wrap="square" lIns="0" tIns="12700" rIns="0" bIns="0" rtlCol="0">
            <a:spAutoFit/>
          </a:bodyPr>
          <a:lstStyle/>
          <a:p>
            <a:pPr marL="12700">
              <a:spcBef>
                <a:spcPts val="100"/>
              </a:spcBef>
            </a:pPr>
            <a:r>
              <a:rPr sz="1200" spc="-170" dirty="0">
                <a:solidFill>
                  <a:srgbClr val="333399"/>
                </a:solidFill>
                <a:latin typeface="Arial Unicode MS"/>
                <a:cs typeface="Arial Unicode MS"/>
              </a:rPr>
              <a:t>▪</a:t>
            </a:r>
            <a:endParaRPr sz="1200">
              <a:latin typeface="Arial Unicode MS"/>
              <a:cs typeface="Arial Unicode MS"/>
            </a:endParaRPr>
          </a:p>
        </p:txBody>
      </p:sp>
      <p:sp>
        <p:nvSpPr>
          <p:cNvPr id="6" name="object 6"/>
          <p:cNvSpPr txBox="1"/>
          <p:nvPr/>
        </p:nvSpPr>
        <p:spPr>
          <a:xfrm>
            <a:off x="2725419" y="2335529"/>
            <a:ext cx="5852160" cy="330200"/>
          </a:xfrm>
          <a:prstGeom prst="rect">
            <a:avLst/>
          </a:prstGeom>
        </p:spPr>
        <p:txBody>
          <a:bodyPr vert="horz" wrap="square" lIns="0" tIns="12700" rIns="0" bIns="0" rtlCol="0">
            <a:spAutoFit/>
          </a:bodyPr>
          <a:lstStyle/>
          <a:p>
            <a:pPr marL="12700">
              <a:spcBef>
                <a:spcPts val="100"/>
              </a:spcBef>
            </a:pPr>
            <a:r>
              <a:rPr sz="2000" spc="-5" dirty="0">
                <a:solidFill>
                  <a:srgbClr val="333399"/>
                </a:solidFill>
                <a:latin typeface="Arial Unicode MS"/>
                <a:cs typeface="Arial Unicode MS"/>
              </a:rPr>
              <a:t>Pilot</a:t>
            </a:r>
            <a:r>
              <a:rPr sz="2000" spc="-20" dirty="0">
                <a:solidFill>
                  <a:srgbClr val="333399"/>
                </a:solidFill>
                <a:latin typeface="Arial Unicode MS"/>
                <a:cs typeface="Arial Unicode MS"/>
              </a:rPr>
              <a:t> </a:t>
            </a:r>
            <a:r>
              <a:rPr sz="2000" dirty="0">
                <a:solidFill>
                  <a:srgbClr val="333399"/>
                </a:solidFill>
                <a:latin typeface="Arial Unicode MS"/>
                <a:cs typeface="Arial Unicode MS"/>
              </a:rPr>
              <a:t>Based </a:t>
            </a:r>
            <a:r>
              <a:rPr sz="2000" spc="-5" dirty="0">
                <a:solidFill>
                  <a:srgbClr val="333399"/>
                </a:solidFill>
                <a:latin typeface="Arial Unicode MS"/>
                <a:cs typeface="Arial Unicode MS"/>
              </a:rPr>
              <a:t>Method</a:t>
            </a:r>
            <a:r>
              <a:rPr sz="2000" spc="15" dirty="0">
                <a:solidFill>
                  <a:srgbClr val="333399"/>
                </a:solidFill>
                <a:latin typeface="Arial Unicode MS"/>
                <a:cs typeface="Arial Unicode MS"/>
              </a:rPr>
              <a:t> </a:t>
            </a:r>
            <a:r>
              <a:rPr sz="2000" dirty="0">
                <a:latin typeface="Arial Unicode MS"/>
                <a:cs typeface="Arial Unicode MS"/>
              </a:rPr>
              <a:t>:</a:t>
            </a:r>
            <a:r>
              <a:rPr sz="2000" spc="-5" dirty="0">
                <a:latin typeface="Arial Unicode MS"/>
                <a:cs typeface="Arial Unicode MS"/>
              </a:rPr>
              <a:t> </a:t>
            </a:r>
            <a:r>
              <a:rPr spc="-5" dirty="0">
                <a:latin typeface="Arial Unicode MS"/>
                <a:cs typeface="Arial Unicode MS"/>
              </a:rPr>
              <a:t>(useful for systems</a:t>
            </a:r>
            <a:r>
              <a:rPr spc="5" dirty="0">
                <a:latin typeface="Arial Unicode MS"/>
                <a:cs typeface="Arial Unicode MS"/>
              </a:rPr>
              <a:t> </a:t>
            </a:r>
            <a:r>
              <a:rPr spc="-5" dirty="0">
                <a:latin typeface="Arial Unicode MS"/>
                <a:cs typeface="Arial Unicode MS"/>
              </a:rPr>
              <a:t>with </a:t>
            </a:r>
            <a:r>
              <a:rPr spc="-10" dirty="0">
                <a:latin typeface="Arial Unicode MS"/>
                <a:cs typeface="Arial Unicode MS"/>
              </a:rPr>
              <a:t>low</a:t>
            </a:r>
            <a:r>
              <a:rPr spc="-5" dirty="0">
                <a:latin typeface="Arial Unicode MS"/>
                <a:cs typeface="Arial Unicode MS"/>
              </a:rPr>
              <a:t> SNR)</a:t>
            </a:r>
            <a:endParaRPr>
              <a:latin typeface="Arial Unicode MS"/>
              <a:cs typeface="Arial Unicode MS"/>
            </a:endParaRPr>
          </a:p>
        </p:txBody>
      </p:sp>
      <p:sp>
        <p:nvSpPr>
          <p:cNvPr id="7" name="object 7"/>
          <p:cNvSpPr txBox="1"/>
          <p:nvPr/>
        </p:nvSpPr>
        <p:spPr>
          <a:xfrm>
            <a:off x="2896870" y="3176270"/>
            <a:ext cx="106045" cy="299720"/>
          </a:xfrm>
          <a:prstGeom prst="rect">
            <a:avLst/>
          </a:prstGeom>
        </p:spPr>
        <p:txBody>
          <a:bodyPr vert="horz" wrap="square" lIns="0" tIns="12700" rIns="0" bIns="0" rtlCol="0">
            <a:spAutoFit/>
          </a:bodyPr>
          <a:lstStyle/>
          <a:p>
            <a:pPr marL="12700">
              <a:spcBef>
                <a:spcPts val="100"/>
              </a:spcBef>
            </a:pPr>
            <a:r>
              <a:rPr dirty="0">
                <a:latin typeface="Arial"/>
                <a:cs typeface="Arial"/>
              </a:rPr>
              <a:t>•</a:t>
            </a:r>
            <a:endParaRPr>
              <a:latin typeface="Arial"/>
              <a:cs typeface="Arial"/>
            </a:endParaRPr>
          </a:p>
        </p:txBody>
      </p:sp>
      <p:sp>
        <p:nvSpPr>
          <p:cNvPr id="8" name="object 8"/>
          <p:cNvSpPr txBox="1"/>
          <p:nvPr/>
        </p:nvSpPr>
        <p:spPr>
          <a:xfrm>
            <a:off x="2896869" y="2640329"/>
            <a:ext cx="6991350" cy="848360"/>
          </a:xfrm>
          <a:prstGeom prst="rect">
            <a:avLst/>
          </a:prstGeom>
        </p:spPr>
        <p:txBody>
          <a:bodyPr vert="horz" wrap="square" lIns="0" tIns="12700" rIns="0" bIns="0" rtlCol="0">
            <a:spAutoFit/>
          </a:bodyPr>
          <a:lstStyle/>
          <a:p>
            <a:pPr marL="298450" marR="5080" indent="-285750">
              <a:spcBef>
                <a:spcPts val="100"/>
              </a:spcBef>
              <a:tabLst>
                <a:tab pos="297815" algn="l"/>
              </a:tabLst>
            </a:pPr>
            <a:r>
              <a:rPr sz="2700" baseline="3086" dirty="0">
                <a:latin typeface="Arial"/>
                <a:cs typeface="Arial"/>
              </a:rPr>
              <a:t>•	</a:t>
            </a:r>
            <a:r>
              <a:rPr spc="-10" dirty="0">
                <a:latin typeface="Arial Unicode MS"/>
                <a:cs typeface="Arial Unicode MS"/>
              </a:rPr>
              <a:t>Pilots</a:t>
            </a:r>
            <a:r>
              <a:rPr spc="-5" dirty="0">
                <a:latin typeface="Arial Unicode MS"/>
                <a:cs typeface="Arial Unicode MS"/>
              </a:rPr>
              <a:t> (pseudo-random </a:t>
            </a:r>
            <a:r>
              <a:rPr spc="-10" dirty="0">
                <a:latin typeface="Arial Unicode MS"/>
                <a:cs typeface="Arial Unicode MS"/>
              </a:rPr>
              <a:t>sequences</a:t>
            </a:r>
            <a:r>
              <a:rPr spc="-5" dirty="0">
                <a:latin typeface="Arial Unicode MS"/>
                <a:cs typeface="Arial Unicode MS"/>
              </a:rPr>
              <a:t> or</a:t>
            </a:r>
            <a:r>
              <a:rPr dirty="0">
                <a:latin typeface="Arial Unicode MS"/>
                <a:cs typeface="Arial Unicode MS"/>
              </a:rPr>
              <a:t> </a:t>
            </a:r>
            <a:r>
              <a:rPr spc="-10" dirty="0">
                <a:latin typeface="Arial Unicode MS"/>
                <a:cs typeface="Arial Unicode MS"/>
              </a:rPr>
              <a:t>null</a:t>
            </a:r>
            <a:r>
              <a:rPr spc="-5" dirty="0">
                <a:latin typeface="Arial Unicode MS"/>
                <a:cs typeface="Arial Unicode MS"/>
              </a:rPr>
              <a:t> symbols)</a:t>
            </a:r>
            <a:r>
              <a:rPr spc="5" dirty="0">
                <a:latin typeface="Arial Unicode MS"/>
                <a:cs typeface="Arial Unicode MS"/>
              </a:rPr>
              <a:t> </a:t>
            </a:r>
            <a:r>
              <a:rPr dirty="0">
                <a:latin typeface="Arial Unicode MS"/>
                <a:cs typeface="Arial Unicode MS"/>
              </a:rPr>
              <a:t>can </a:t>
            </a:r>
            <a:r>
              <a:rPr spc="-10" dirty="0">
                <a:latin typeface="Arial Unicode MS"/>
                <a:cs typeface="Arial Unicode MS"/>
              </a:rPr>
              <a:t>be</a:t>
            </a:r>
            <a:r>
              <a:rPr spc="-5" dirty="0">
                <a:latin typeface="Arial Unicode MS"/>
                <a:cs typeface="Arial Unicode MS"/>
              </a:rPr>
              <a:t> </a:t>
            </a:r>
            <a:r>
              <a:rPr spc="-10" dirty="0">
                <a:latin typeface="Arial Unicode MS"/>
                <a:cs typeface="Arial Unicode MS"/>
              </a:rPr>
              <a:t>used</a:t>
            </a:r>
            <a:r>
              <a:rPr spc="-5" dirty="0">
                <a:latin typeface="Arial Unicode MS"/>
                <a:cs typeface="Arial Unicode MS"/>
              </a:rPr>
              <a:t> </a:t>
            </a:r>
            <a:r>
              <a:rPr dirty="0">
                <a:latin typeface="Arial Unicode MS"/>
                <a:cs typeface="Arial Unicode MS"/>
              </a:rPr>
              <a:t>to </a:t>
            </a:r>
            <a:r>
              <a:rPr spc="-484" dirty="0">
                <a:latin typeface="Arial Unicode MS"/>
                <a:cs typeface="Arial Unicode MS"/>
              </a:rPr>
              <a:t> </a:t>
            </a:r>
            <a:r>
              <a:rPr spc="-10" dirty="0">
                <a:latin typeface="Arial Unicode MS"/>
                <a:cs typeface="Arial Unicode MS"/>
              </a:rPr>
              <a:t>determine </a:t>
            </a:r>
            <a:r>
              <a:rPr spc="-5" dirty="0">
                <a:latin typeface="Arial Unicode MS"/>
                <a:cs typeface="Arial Unicode MS"/>
              </a:rPr>
              <a:t>the </a:t>
            </a:r>
            <a:r>
              <a:rPr dirty="0">
                <a:latin typeface="Arial Unicode MS"/>
                <a:cs typeface="Arial Unicode MS"/>
              </a:rPr>
              <a:t>start</a:t>
            </a:r>
            <a:r>
              <a:rPr spc="5" dirty="0">
                <a:latin typeface="Arial Unicode MS"/>
                <a:cs typeface="Arial Unicode MS"/>
              </a:rPr>
              <a:t> </a:t>
            </a:r>
            <a:r>
              <a:rPr spc="-10" dirty="0">
                <a:latin typeface="Arial Unicode MS"/>
                <a:cs typeface="Arial Unicode MS"/>
              </a:rPr>
              <a:t>of</a:t>
            </a:r>
            <a:r>
              <a:rPr spc="5" dirty="0">
                <a:latin typeface="Arial Unicode MS"/>
                <a:cs typeface="Arial Unicode MS"/>
              </a:rPr>
              <a:t> </a:t>
            </a:r>
            <a:r>
              <a:rPr spc="-5" dirty="0">
                <a:latin typeface="Arial Unicode MS"/>
                <a:cs typeface="Arial Unicode MS"/>
              </a:rPr>
              <a:t>an OFDM</a:t>
            </a:r>
            <a:r>
              <a:rPr spc="5" dirty="0">
                <a:latin typeface="Arial Unicode MS"/>
                <a:cs typeface="Arial Unicode MS"/>
              </a:rPr>
              <a:t> </a:t>
            </a:r>
            <a:r>
              <a:rPr spc="-5" dirty="0">
                <a:latin typeface="Arial Unicode MS"/>
                <a:cs typeface="Arial Unicode MS"/>
              </a:rPr>
              <a:t>symbol.</a:t>
            </a:r>
            <a:endParaRPr>
              <a:latin typeface="Arial Unicode MS"/>
              <a:cs typeface="Arial Unicode MS"/>
            </a:endParaRPr>
          </a:p>
          <a:p>
            <a:pPr marL="298450"/>
            <a:r>
              <a:rPr spc="-5" dirty="0">
                <a:latin typeface="Arial Unicode MS"/>
                <a:cs typeface="Arial Unicode MS"/>
              </a:rPr>
              <a:t>Pilot-symbols</a:t>
            </a:r>
            <a:r>
              <a:rPr spc="-10" dirty="0">
                <a:latin typeface="Arial Unicode MS"/>
                <a:cs typeface="Arial Unicode MS"/>
              </a:rPr>
              <a:t> </a:t>
            </a:r>
            <a:r>
              <a:rPr spc="-5" dirty="0">
                <a:latin typeface="Arial Unicode MS"/>
                <a:cs typeface="Arial Unicode MS"/>
              </a:rPr>
              <a:t>can</a:t>
            </a:r>
            <a:r>
              <a:rPr dirty="0">
                <a:latin typeface="Arial Unicode MS"/>
                <a:cs typeface="Arial Unicode MS"/>
              </a:rPr>
              <a:t> </a:t>
            </a:r>
            <a:r>
              <a:rPr spc="-10" dirty="0">
                <a:latin typeface="Arial Unicode MS"/>
                <a:cs typeface="Arial Unicode MS"/>
              </a:rPr>
              <a:t>be </a:t>
            </a:r>
            <a:r>
              <a:rPr spc="-5" dirty="0">
                <a:latin typeface="Arial Unicode MS"/>
                <a:cs typeface="Arial Unicode MS"/>
              </a:rPr>
              <a:t>OFDM </a:t>
            </a:r>
            <a:r>
              <a:rPr spc="-10" dirty="0">
                <a:latin typeface="Arial Unicode MS"/>
                <a:cs typeface="Arial Unicode MS"/>
              </a:rPr>
              <a:t>based or</a:t>
            </a:r>
            <a:r>
              <a:rPr dirty="0">
                <a:latin typeface="Arial Unicode MS"/>
                <a:cs typeface="Arial Unicode MS"/>
              </a:rPr>
              <a:t> </a:t>
            </a:r>
            <a:r>
              <a:rPr spc="-5" dirty="0">
                <a:latin typeface="Arial Unicode MS"/>
                <a:cs typeface="Arial Unicode MS"/>
              </a:rPr>
              <a:t>Non-OFDM</a:t>
            </a:r>
            <a:r>
              <a:rPr spc="-10" dirty="0">
                <a:latin typeface="Arial Unicode MS"/>
                <a:cs typeface="Arial Unicode MS"/>
              </a:rPr>
              <a:t> </a:t>
            </a:r>
            <a:r>
              <a:rPr spc="-5" dirty="0">
                <a:latin typeface="Arial Unicode MS"/>
                <a:cs typeface="Arial Unicode MS"/>
              </a:rPr>
              <a:t>based</a:t>
            </a:r>
            <a:r>
              <a:rPr spc="-5" dirty="0">
                <a:solidFill>
                  <a:srgbClr val="333399"/>
                </a:solidFill>
                <a:latin typeface="Arial Unicode MS"/>
                <a:cs typeface="Arial Unicode MS"/>
              </a:rPr>
              <a:t>.</a:t>
            </a:r>
            <a:endParaRPr>
              <a:latin typeface="Arial Unicode MS"/>
              <a:cs typeface="Arial Unicode MS"/>
            </a:endParaRPr>
          </a:p>
        </p:txBody>
      </p:sp>
      <p:sp>
        <p:nvSpPr>
          <p:cNvPr id="9" name="object 9"/>
          <p:cNvSpPr txBox="1"/>
          <p:nvPr/>
        </p:nvSpPr>
        <p:spPr>
          <a:xfrm>
            <a:off x="2439669" y="4011929"/>
            <a:ext cx="7594600" cy="574040"/>
          </a:xfrm>
          <a:prstGeom prst="rect">
            <a:avLst/>
          </a:prstGeom>
        </p:spPr>
        <p:txBody>
          <a:bodyPr vert="horz" wrap="square" lIns="0" tIns="12700" rIns="0" bIns="0" rtlCol="0">
            <a:spAutoFit/>
          </a:bodyPr>
          <a:lstStyle/>
          <a:p>
            <a:pPr marL="298450" marR="5080" indent="-285750">
              <a:spcBef>
                <a:spcPts val="100"/>
              </a:spcBef>
            </a:pPr>
            <a:r>
              <a:rPr spc="-5" dirty="0">
                <a:latin typeface="Arial Unicode MS"/>
                <a:cs typeface="Arial Unicode MS"/>
              </a:rPr>
              <a:t>In </a:t>
            </a:r>
            <a:r>
              <a:rPr dirty="0">
                <a:latin typeface="Arial Unicode MS"/>
                <a:cs typeface="Arial Unicode MS"/>
              </a:rPr>
              <a:t>case</a:t>
            </a:r>
            <a:r>
              <a:rPr spc="-5" dirty="0">
                <a:latin typeface="Arial Unicode MS"/>
                <a:cs typeface="Arial Unicode MS"/>
              </a:rPr>
              <a:t> </a:t>
            </a:r>
            <a:r>
              <a:rPr spc="-10" dirty="0">
                <a:latin typeface="Arial Unicode MS"/>
                <a:cs typeface="Arial Unicode MS"/>
              </a:rPr>
              <a:t>of</a:t>
            </a:r>
            <a:r>
              <a:rPr spc="5" dirty="0">
                <a:latin typeface="Arial Unicode MS"/>
                <a:cs typeface="Arial Unicode MS"/>
              </a:rPr>
              <a:t> </a:t>
            </a:r>
            <a:r>
              <a:rPr spc="-5" dirty="0">
                <a:latin typeface="Arial Unicode MS"/>
                <a:cs typeface="Arial Unicode MS"/>
              </a:rPr>
              <a:t>continuous data </a:t>
            </a:r>
            <a:r>
              <a:rPr dirty="0">
                <a:latin typeface="Arial Unicode MS"/>
                <a:cs typeface="Arial Unicode MS"/>
              </a:rPr>
              <a:t>,</a:t>
            </a:r>
            <a:r>
              <a:rPr spc="-5" dirty="0">
                <a:latin typeface="Arial Unicode MS"/>
                <a:cs typeface="Arial Unicode MS"/>
              </a:rPr>
              <a:t> </a:t>
            </a:r>
            <a:r>
              <a:rPr dirty="0">
                <a:latin typeface="Arial Unicode MS"/>
                <a:cs typeface="Arial Unicode MS"/>
              </a:rPr>
              <a:t>a</a:t>
            </a:r>
            <a:r>
              <a:rPr spc="-5" dirty="0">
                <a:latin typeface="Arial Unicode MS"/>
                <a:cs typeface="Arial Unicode MS"/>
              </a:rPr>
              <a:t> null signal is</a:t>
            </a:r>
            <a:r>
              <a:rPr spc="5" dirty="0">
                <a:latin typeface="Arial Unicode MS"/>
                <a:cs typeface="Arial Unicode MS"/>
              </a:rPr>
              <a:t> </a:t>
            </a:r>
            <a:r>
              <a:rPr spc="-10" dirty="0">
                <a:latin typeface="Arial Unicode MS"/>
                <a:cs typeface="Arial Unicode MS"/>
              </a:rPr>
              <a:t>appropriate</a:t>
            </a:r>
            <a:r>
              <a:rPr spc="-5" dirty="0">
                <a:latin typeface="Arial Unicode MS"/>
                <a:cs typeface="Arial Unicode MS"/>
              </a:rPr>
              <a:t> </a:t>
            </a:r>
            <a:r>
              <a:rPr dirty="0">
                <a:latin typeface="Arial Unicode MS"/>
                <a:cs typeface="Arial Unicode MS"/>
              </a:rPr>
              <a:t>,</a:t>
            </a:r>
            <a:r>
              <a:rPr spc="5" dirty="0">
                <a:latin typeface="Arial Unicode MS"/>
                <a:cs typeface="Arial Unicode MS"/>
              </a:rPr>
              <a:t> </a:t>
            </a:r>
            <a:r>
              <a:rPr spc="-5" dirty="0">
                <a:latin typeface="Arial Unicode MS"/>
                <a:cs typeface="Arial Unicode MS"/>
              </a:rPr>
              <a:t>for</a:t>
            </a:r>
            <a:r>
              <a:rPr spc="5" dirty="0">
                <a:latin typeface="Arial Unicode MS"/>
                <a:cs typeface="Arial Unicode MS"/>
              </a:rPr>
              <a:t> </a:t>
            </a:r>
            <a:r>
              <a:rPr spc="-10" dirty="0">
                <a:latin typeface="Arial Unicode MS"/>
                <a:cs typeface="Arial Unicode MS"/>
              </a:rPr>
              <a:t>bursty</a:t>
            </a:r>
            <a:r>
              <a:rPr spc="5" dirty="0">
                <a:latin typeface="Arial Unicode MS"/>
                <a:cs typeface="Arial Unicode MS"/>
              </a:rPr>
              <a:t> </a:t>
            </a:r>
            <a:r>
              <a:rPr spc="-10" dirty="0">
                <a:latin typeface="Arial Unicode MS"/>
                <a:cs typeface="Arial Unicode MS"/>
              </a:rPr>
              <a:t>data</a:t>
            </a:r>
            <a:r>
              <a:rPr spc="-5" dirty="0">
                <a:latin typeface="Arial Unicode MS"/>
                <a:cs typeface="Arial Unicode MS"/>
              </a:rPr>
              <a:t> this </a:t>
            </a:r>
            <a:r>
              <a:rPr spc="-484" dirty="0">
                <a:latin typeface="Arial Unicode MS"/>
                <a:cs typeface="Arial Unicode MS"/>
              </a:rPr>
              <a:t> </a:t>
            </a:r>
            <a:r>
              <a:rPr spc="-5" dirty="0">
                <a:latin typeface="Arial Unicode MS"/>
                <a:cs typeface="Arial Unicode MS"/>
              </a:rPr>
              <a:t>is</a:t>
            </a:r>
            <a:r>
              <a:rPr dirty="0">
                <a:latin typeface="Arial Unicode MS"/>
                <a:cs typeface="Arial Unicode MS"/>
              </a:rPr>
              <a:t> </a:t>
            </a:r>
            <a:r>
              <a:rPr spc="-10" dirty="0">
                <a:latin typeface="Arial Unicode MS"/>
                <a:cs typeface="Arial Unicode MS"/>
              </a:rPr>
              <a:t>not</a:t>
            </a:r>
            <a:r>
              <a:rPr spc="-5" dirty="0">
                <a:latin typeface="Arial Unicode MS"/>
                <a:cs typeface="Arial Unicode MS"/>
              </a:rPr>
              <a:t> true.</a:t>
            </a:r>
            <a:endParaRPr>
              <a:latin typeface="Arial Unicode MS"/>
              <a:cs typeface="Arial Unicode MS"/>
            </a:endParaRPr>
          </a:p>
        </p:txBody>
      </p:sp>
      <p:sp>
        <p:nvSpPr>
          <p:cNvPr id="10" name="object 10"/>
          <p:cNvSpPr txBox="1"/>
          <p:nvPr/>
        </p:nvSpPr>
        <p:spPr>
          <a:xfrm>
            <a:off x="2439670" y="4880609"/>
            <a:ext cx="95885" cy="197490"/>
          </a:xfrm>
          <a:prstGeom prst="rect">
            <a:avLst/>
          </a:prstGeom>
        </p:spPr>
        <p:txBody>
          <a:bodyPr vert="horz" wrap="square" lIns="0" tIns="12700" rIns="0" bIns="0" rtlCol="0">
            <a:spAutoFit/>
          </a:bodyPr>
          <a:lstStyle/>
          <a:p>
            <a:pPr marL="12700">
              <a:spcBef>
                <a:spcPts val="100"/>
              </a:spcBef>
            </a:pPr>
            <a:r>
              <a:rPr sz="1200" spc="-170" dirty="0">
                <a:solidFill>
                  <a:srgbClr val="333399"/>
                </a:solidFill>
                <a:latin typeface="Arial Unicode MS"/>
                <a:cs typeface="Arial Unicode MS"/>
              </a:rPr>
              <a:t>▪</a:t>
            </a:r>
            <a:endParaRPr sz="1200">
              <a:latin typeface="Arial Unicode MS"/>
              <a:cs typeface="Arial Unicode MS"/>
            </a:endParaRPr>
          </a:p>
        </p:txBody>
      </p:sp>
      <p:sp>
        <p:nvSpPr>
          <p:cNvPr id="11" name="object 11"/>
          <p:cNvSpPr txBox="1"/>
          <p:nvPr/>
        </p:nvSpPr>
        <p:spPr>
          <a:xfrm>
            <a:off x="2725420" y="4834890"/>
            <a:ext cx="2893695" cy="330200"/>
          </a:xfrm>
          <a:prstGeom prst="rect">
            <a:avLst/>
          </a:prstGeom>
        </p:spPr>
        <p:txBody>
          <a:bodyPr vert="horz" wrap="square" lIns="0" tIns="12700" rIns="0" bIns="0" rtlCol="0">
            <a:spAutoFit/>
          </a:bodyPr>
          <a:lstStyle/>
          <a:p>
            <a:pPr marL="12700">
              <a:spcBef>
                <a:spcPts val="100"/>
              </a:spcBef>
            </a:pPr>
            <a:r>
              <a:rPr sz="2000" spc="-5" dirty="0">
                <a:solidFill>
                  <a:srgbClr val="333399"/>
                </a:solidFill>
                <a:latin typeface="Arial Unicode MS"/>
                <a:cs typeface="Arial Unicode MS"/>
              </a:rPr>
              <a:t>Non-Pilot</a:t>
            </a:r>
            <a:r>
              <a:rPr sz="2000" spc="-30" dirty="0">
                <a:solidFill>
                  <a:srgbClr val="333399"/>
                </a:solidFill>
                <a:latin typeface="Arial Unicode MS"/>
                <a:cs typeface="Arial Unicode MS"/>
              </a:rPr>
              <a:t> </a:t>
            </a:r>
            <a:r>
              <a:rPr sz="2000" dirty="0">
                <a:solidFill>
                  <a:srgbClr val="333399"/>
                </a:solidFill>
                <a:latin typeface="Arial Unicode MS"/>
                <a:cs typeface="Arial Unicode MS"/>
              </a:rPr>
              <a:t>based</a:t>
            </a:r>
            <a:r>
              <a:rPr sz="2000" spc="-10" dirty="0">
                <a:solidFill>
                  <a:srgbClr val="333399"/>
                </a:solidFill>
                <a:latin typeface="Arial Unicode MS"/>
                <a:cs typeface="Arial Unicode MS"/>
              </a:rPr>
              <a:t> </a:t>
            </a:r>
            <a:r>
              <a:rPr sz="2000" spc="-5" dirty="0">
                <a:solidFill>
                  <a:srgbClr val="333399"/>
                </a:solidFill>
                <a:latin typeface="Arial Unicode MS"/>
                <a:cs typeface="Arial Unicode MS"/>
              </a:rPr>
              <a:t>Method</a:t>
            </a:r>
            <a:r>
              <a:rPr sz="2000" spc="-10" dirty="0">
                <a:solidFill>
                  <a:srgbClr val="333399"/>
                </a:solidFill>
                <a:latin typeface="Arial Unicode MS"/>
                <a:cs typeface="Arial Unicode MS"/>
              </a:rPr>
              <a:t> </a:t>
            </a:r>
            <a:r>
              <a:rPr sz="2000" dirty="0">
                <a:solidFill>
                  <a:srgbClr val="333399"/>
                </a:solidFill>
                <a:latin typeface="Arial Unicode MS"/>
                <a:cs typeface="Arial Unicode MS"/>
              </a:rPr>
              <a:t>:</a:t>
            </a:r>
            <a:endParaRPr sz="2000">
              <a:latin typeface="Arial Unicode MS"/>
              <a:cs typeface="Arial Unicode MS"/>
            </a:endParaRPr>
          </a:p>
        </p:txBody>
      </p:sp>
      <p:sp>
        <p:nvSpPr>
          <p:cNvPr id="12" name="object 12"/>
          <p:cNvSpPr txBox="1"/>
          <p:nvPr/>
        </p:nvSpPr>
        <p:spPr>
          <a:xfrm>
            <a:off x="2896870" y="5676900"/>
            <a:ext cx="106045" cy="299720"/>
          </a:xfrm>
          <a:prstGeom prst="rect">
            <a:avLst/>
          </a:prstGeom>
        </p:spPr>
        <p:txBody>
          <a:bodyPr vert="horz" wrap="square" lIns="0" tIns="12700" rIns="0" bIns="0" rtlCol="0">
            <a:spAutoFit/>
          </a:bodyPr>
          <a:lstStyle/>
          <a:p>
            <a:pPr marL="12700">
              <a:spcBef>
                <a:spcPts val="100"/>
              </a:spcBef>
            </a:pPr>
            <a:r>
              <a:rPr dirty="0">
                <a:latin typeface="Arial"/>
                <a:cs typeface="Arial"/>
              </a:rPr>
              <a:t>•</a:t>
            </a:r>
            <a:endParaRPr>
              <a:latin typeface="Arial"/>
              <a:cs typeface="Arial"/>
            </a:endParaRPr>
          </a:p>
        </p:txBody>
      </p:sp>
      <p:sp>
        <p:nvSpPr>
          <p:cNvPr id="13" name="object 13"/>
          <p:cNvSpPr txBox="1"/>
          <p:nvPr/>
        </p:nvSpPr>
        <p:spPr>
          <a:xfrm>
            <a:off x="2896869" y="5139690"/>
            <a:ext cx="7182484" cy="1122680"/>
          </a:xfrm>
          <a:prstGeom prst="rect">
            <a:avLst/>
          </a:prstGeom>
        </p:spPr>
        <p:txBody>
          <a:bodyPr vert="horz" wrap="square" lIns="0" tIns="12700" rIns="0" bIns="0" rtlCol="0">
            <a:spAutoFit/>
          </a:bodyPr>
          <a:lstStyle/>
          <a:p>
            <a:pPr marL="298450" marR="53340" indent="-285750">
              <a:spcBef>
                <a:spcPts val="100"/>
              </a:spcBef>
              <a:tabLst>
                <a:tab pos="297815" algn="l"/>
              </a:tabLst>
            </a:pPr>
            <a:r>
              <a:rPr sz="2700" baseline="3086" dirty="0">
                <a:latin typeface="Arial"/>
                <a:cs typeface="Arial"/>
              </a:rPr>
              <a:t>•	</a:t>
            </a:r>
            <a:r>
              <a:rPr spc="-5" dirty="0">
                <a:latin typeface="Arial Unicode MS"/>
                <a:cs typeface="Arial Unicode MS"/>
              </a:rPr>
              <a:t>Most</a:t>
            </a:r>
            <a:r>
              <a:rPr spc="5" dirty="0">
                <a:latin typeface="Arial Unicode MS"/>
                <a:cs typeface="Arial Unicode MS"/>
              </a:rPr>
              <a:t> </a:t>
            </a:r>
            <a:r>
              <a:rPr spc="-5" dirty="0">
                <a:latin typeface="Arial Unicode MS"/>
                <a:cs typeface="Arial Unicode MS"/>
              </a:rPr>
              <a:t>method</a:t>
            </a:r>
            <a:r>
              <a:rPr dirty="0">
                <a:latin typeface="Arial Unicode MS"/>
                <a:cs typeface="Arial Unicode MS"/>
              </a:rPr>
              <a:t> </a:t>
            </a:r>
            <a:r>
              <a:rPr spc="-5" dirty="0">
                <a:latin typeface="Arial Unicode MS"/>
                <a:cs typeface="Arial Unicode MS"/>
              </a:rPr>
              <a:t>exploits the</a:t>
            </a:r>
            <a:r>
              <a:rPr dirty="0">
                <a:latin typeface="Arial Unicode MS"/>
                <a:cs typeface="Arial Unicode MS"/>
              </a:rPr>
              <a:t> </a:t>
            </a:r>
            <a:r>
              <a:rPr spc="-10" dirty="0">
                <a:latin typeface="Arial Unicode MS"/>
                <a:cs typeface="Arial Unicode MS"/>
              </a:rPr>
              <a:t>redundancy</a:t>
            </a:r>
            <a:r>
              <a:rPr spc="-5" dirty="0">
                <a:latin typeface="Arial Unicode MS"/>
                <a:cs typeface="Arial Unicode MS"/>
              </a:rPr>
              <a:t> of</a:t>
            </a:r>
            <a:r>
              <a:rPr spc="10" dirty="0">
                <a:latin typeface="Arial Unicode MS"/>
                <a:cs typeface="Arial Unicode MS"/>
              </a:rPr>
              <a:t> </a:t>
            </a:r>
            <a:r>
              <a:rPr spc="-5" dirty="0">
                <a:latin typeface="Arial Unicode MS"/>
                <a:cs typeface="Arial Unicode MS"/>
              </a:rPr>
              <a:t>cyclic-prefix(CF)</a:t>
            </a:r>
            <a:r>
              <a:rPr spc="5" dirty="0">
                <a:latin typeface="Arial Unicode MS"/>
                <a:cs typeface="Arial Unicode MS"/>
              </a:rPr>
              <a:t> </a:t>
            </a:r>
            <a:r>
              <a:rPr spc="-5" dirty="0">
                <a:latin typeface="Arial Unicode MS"/>
                <a:cs typeface="Arial Unicode MS"/>
              </a:rPr>
              <a:t>to</a:t>
            </a:r>
            <a:r>
              <a:rPr dirty="0">
                <a:latin typeface="Arial Unicode MS"/>
                <a:cs typeface="Arial Unicode MS"/>
              </a:rPr>
              <a:t> </a:t>
            </a:r>
            <a:r>
              <a:rPr spc="-5" dirty="0">
                <a:latin typeface="Arial Unicode MS"/>
                <a:cs typeface="Arial Unicode MS"/>
              </a:rPr>
              <a:t>find the </a:t>
            </a:r>
            <a:r>
              <a:rPr spc="-484" dirty="0">
                <a:latin typeface="Arial Unicode MS"/>
                <a:cs typeface="Arial Unicode MS"/>
              </a:rPr>
              <a:t> </a:t>
            </a:r>
            <a:r>
              <a:rPr spc="-5" dirty="0">
                <a:latin typeface="Arial Unicode MS"/>
                <a:cs typeface="Arial Unicode MS"/>
              </a:rPr>
              <a:t>start</a:t>
            </a:r>
            <a:r>
              <a:rPr dirty="0">
                <a:latin typeface="Arial Unicode MS"/>
                <a:cs typeface="Arial Unicode MS"/>
              </a:rPr>
              <a:t> symbol</a:t>
            </a:r>
            <a:r>
              <a:rPr spc="-15" dirty="0">
                <a:latin typeface="Arial Unicode MS"/>
                <a:cs typeface="Arial Unicode MS"/>
              </a:rPr>
              <a:t> </a:t>
            </a:r>
            <a:r>
              <a:rPr spc="-5" dirty="0">
                <a:latin typeface="Arial Unicode MS"/>
                <a:cs typeface="Arial Unicode MS"/>
              </a:rPr>
              <a:t>position.</a:t>
            </a:r>
            <a:endParaRPr>
              <a:latin typeface="Arial Unicode MS"/>
              <a:cs typeface="Arial Unicode MS"/>
            </a:endParaRPr>
          </a:p>
          <a:p>
            <a:pPr marL="298450" marR="5080"/>
            <a:r>
              <a:rPr spc="-10" dirty="0">
                <a:latin typeface="Arial Unicode MS"/>
                <a:cs typeface="Arial Unicode MS"/>
              </a:rPr>
              <a:t>Some </a:t>
            </a:r>
            <a:r>
              <a:rPr spc="-5" dirty="0">
                <a:latin typeface="Arial Unicode MS"/>
                <a:cs typeface="Arial Unicode MS"/>
              </a:rPr>
              <a:t>algorithms use the periodicity of the correlation function </a:t>
            </a:r>
            <a:r>
              <a:rPr spc="-10" dirty="0">
                <a:latin typeface="Arial Unicode MS"/>
                <a:cs typeface="Arial Unicode MS"/>
              </a:rPr>
              <a:t>of </a:t>
            </a:r>
            <a:r>
              <a:rPr spc="-5" dirty="0">
                <a:latin typeface="Arial Unicode MS"/>
                <a:cs typeface="Arial Unicode MS"/>
              </a:rPr>
              <a:t>the </a:t>
            </a:r>
            <a:r>
              <a:rPr spc="-490" dirty="0">
                <a:latin typeface="Arial Unicode MS"/>
                <a:cs typeface="Arial Unicode MS"/>
              </a:rPr>
              <a:t> </a:t>
            </a:r>
            <a:r>
              <a:rPr spc="-5" dirty="0">
                <a:latin typeface="Arial Unicode MS"/>
                <a:cs typeface="Arial Unicode MS"/>
              </a:rPr>
              <a:t>time</a:t>
            </a:r>
            <a:r>
              <a:rPr spc="-10" dirty="0">
                <a:latin typeface="Arial Unicode MS"/>
                <a:cs typeface="Arial Unicode MS"/>
              </a:rPr>
              <a:t> domain</a:t>
            </a:r>
            <a:r>
              <a:rPr spc="-5" dirty="0">
                <a:latin typeface="Arial Unicode MS"/>
                <a:cs typeface="Arial Unicode MS"/>
              </a:rPr>
              <a:t> OFDM</a:t>
            </a:r>
            <a:r>
              <a:rPr spc="5" dirty="0">
                <a:latin typeface="Arial Unicode MS"/>
                <a:cs typeface="Arial Unicode MS"/>
              </a:rPr>
              <a:t> </a:t>
            </a:r>
            <a:r>
              <a:rPr spc="-5" dirty="0">
                <a:latin typeface="Arial Unicode MS"/>
                <a:cs typeface="Arial Unicode MS"/>
              </a:rPr>
              <a:t>symbol.</a:t>
            </a:r>
            <a:endParaRPr>
              <a:latin typeface="Arial Unicode MS"/>
              <a:cs typeface="Arial Unicode M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09469" y="1524000"/>
            <a:ext cx="8329930" cy="4876800"/>
            <a:chOff x="585469" y="1524000"/>
            <a:chExt cx="8329930" cy="4876800"/>
          </a:xfrm>
        </p:grpSpPr>
        <p:pic>
          <p:nvPicPr>
            <p:cNvPr id="3" name="object 3"/>
            <p:cNvPicPr/>
            <p:nvPr/>
          </p:nvPicPr>
          <p:blipFill>
            <a:blip r:embed="rId2" cstate="print"/>
            <a:stretch>
              <a:fillRect/>
            </a:stretch>
          </p:blipFill>
          <p:spPr>
            <a:xfrm>
              <a:off x="585469" y="1524000"/>
              <a:ext cx="7796530" cy="4876800"/>
            </a:xfrm>
            <a:prstGeom prst="rect">
              <a:avLst/>
            </a:prstGeom>
          </p:spPr>
        </p:pic>
        <p:pic>
          <p:nvPicPr>
            <p:cNvPr id="4" name="object 4"/>
            <p:cNvPicPr/>
            <p:nvPr/>
          </p:nvPicPr>
          <p:blipFill>
            <a:blip r:embed="rId3" cstate="print"/>
            <a:stretch>
              <a:fillRect/>
            </a:stretch>
          </p:blipFill>
          <p:spPr>
            <a:xfrm>
              <a:off x="5029199" y="3200400"/>
              <a:ext cx="3886200" cy="2819400"/>
            </a:xfrm>
            <a:prstGeom prst="rect">
              <a:avLst/>
            </a:prstGeom>
          </p:spPr>
        </p:pic>
      </p:grpSp>
      <p:sp>
        <p:nvSpPr>
          <p:cNvPr id="5" name="object 5"/>
          <p:cNvSpPr txBox="1">
            <a:spLocks noGrp="1"/>
          </p:cNvSpPr>
          <p:nvPr>
            <p:ph type="title"/>
          </p:nvPr>
        </p:nvSpPr>
        <p:spPr>
          <a:xfrm>
            <a:off x="4321811" y="444500"/>
            <a:ext cx="4483735" cy="513080"/>
          </a:xfrm>
          <a:prstGeom prst="rect">
            <a:avLst/>
          </a:prstGeom>
        </p:spPr>
        <p:txBody>
          <a:bodyPr vert="horz" wrap="square" lIns="0" tIns="12700" rIns="0" bIns="0" rtlCol="0" anchor="ctr">
            <a:spAutoFit/>
          </a:bodyPr>
          <a:lstStyle/>
          <a:p>
            <a:pPr marL="12700">
              <a:spcBef>
                <a:spcPts val="100"/>
              </a:spcBef>
            </a:pPr>
            <a:r>
              <a:rPr sz="3200" b="1" dirty="0">
                <a:solidFill>
                  <a:srgbClr val="333399"/>
                </a:solidFill>
                <a:latin typeface="Times New Roman"/>
                <a:cs typeface="Times New Roman"/>
              </a:rPr>
              <a:t>Carrier</a:t>
            </a:r>
            <a:r>
              <a:rPr sz="3200" b="1" spc="-25" dirty="0">
                <a:solidFill>
                  <a:srgbClr val="333399"/>
                </a:solidFill>
                <a:latin typeface="Times New Roman"/>
                <a:cs typeface="Times New Roman"/>
              </a:rPr>
              <a:t> </a:t>
            </a:r>
            <a:r>
              <a:rPr sz="3200" b="1" dirty="0">
                <a:solidFill>
                  <a:srgbClr val="333399"/>
                </a:solidFill>
                <a:latin typeface="Times New Roman"/>
                <a:cs typeface="Times New Roman"/>
              </a:rPr>
              <a:t>Frequency</a:t>
            </a:r>
            <a:r>
              <a:rPr sz="3200" b="1" spc="-25" dirty="0">
                <a:solidFill>
                  <a:srgbClr val="333399"/>
                </a:solidFill>
                <a:latin typeface="Times New Roman"/>
                <a:cs typeface="Times New Roman"/>
              </a:rPr>
              <a:t> </a:t>
            </a:r>
            <a:r>
              <a:rPr sz="3200" b="1" dirty="0">
                <a:solidFill>
                  <a:srgbClr val="333399"/>
                </a:solidFill>
                <a:latin typeface="Times New Roman"/>
                <a:cs typeface="Times New Roman"/>
              </a:rPr>
              <a:t>Offset</a:t>
            </a:r>
            <a:endParaRPr sz="320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3A81-B51B-4BDD-96CA-8638E0671F40}"/>
              </a:ext>
            </a:extLst>
          </p:cNvPr>
          <p:cNvSpPr>
            <a:spLocks noGrp="1"/>
          </p:cNvSpPr>
          <p:nvPr>
            <p:ph type="title"/>
          </p:nvPr>
        </p:nvSpPr>
        <p:spPr/>
        <p:txBody>
          <a:bodyPr/>
          <a:lstStyle/>
          <a:p>
            <a:r>
              <a:rPr lang="en-US" b="1" dirty="0">
                <a:solidFill>
                  <a:srgbClr val="0070C0"/>
                </a:solidFill>
              </a:rPr>
              <a:t>Effect of CFO in OFDM </a:t>
            </a:r>
            <a:endParaRPr lang="en-IN" b="1" dirty="0">
              <a:solidFill>
                <a:srgbClr val="0070C0"/>
              </a:solidFill>
            </a:endParaRPr>
          </a:p>
        </p:txBody>
      </p:sp>
      <p:sp>
        <p:nvSpPr>
          <p:cNvPr id="3" name="Content Placeholder 2">
            <a:extLst>
              <a:ext uri="{FF2B5EF4-FFF2-40B4-BE49-F238E27FC236}">
                <a16:creationId xmlns:a16="http://schemas.microsoft.com/office/drawing/2014/main" id="{C4FF16C9-293B-430B-9113-51D9813B30B2}"/>
              </a:ext>
            </a:extLst>
          </p:cNvPr>
          <p:cNvSpPr>
            <a:spLocks noGrp="1"/>
          </p:cNvSpPr>
          <p:nvPr>
            <p:ph idx="1"/>
          </p:nvPr>
        </p:nvSpPr>
        <p:spPr/>
        <p:txBody>
          <a:bodyPr/>
          <a:lstStyle/>
          <a:p>
            <a:pPr algn="just"/>
            <a:r>
              <a:rPr lang="en-US" dirty="0"/>
              <a:t>When the receiver is perfectly synchronized with the transmitter, and the discrete channel is ISI-free, the IDFT and DFT operators in OFDM systems appear cascaded and give the identity operator. </a:t>
            </a:r>
          </a:p>
          <a:p>
            <a:pPr algn="just"/>
            <a:r>
              <a:rPr lang="en-US" dirty="0"/>
              <a:t>In the presence of carrier </a:t>
            </a:r>
            <a:r>
              <a:rPr lang="en-US" dirty="0" err="1"/>
              <a:t>asynchronism</a:t>
            </a:r>
            <a:r>
              <a:rPr lang="en-US" dirty="0"/>
              <a:t>, orthogonality of the multiplexed signals is destroyed and interference is created between the data symbols in a DFT block. </a:t>
            </a:r>
            <a:endParaRPr lang="en-IN" dirty="0"/>
          </a:p>
        </p:txBody>
      </p:sp>
      <p:sp>
        <p:nvSpPr>
          <p:cNvPr id="4" name="Footer Placeholder 3">
            <a:extLst>
              <a:ext uri="{FF2B5EF4-FFF2-40B4-BE49-F238E27FC236}">
                <a16:creationId xmlns:a16="http://schemas.microsoft.com/office/drawing/2014/main" id="{B8FB61A3-36C3-4544-9F80-1788C9BA50FA}"/>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30FA81C0-E212-4F68-B436-AE6A9155854E}"/>
              </a:ext>
            </a:extLst>
          </p:cNvPr>
          <p:cNvSpPr>
            <a:spLocks noGrp="1"/>
          </p:cNvSpPr>
          <p:nvPr>
            <p:ph type="sldNum" sz="quarter" idx="12"/>
          </p:nvPr>
        </p:nvSpPr>
        <p:spPr/>
        <p:txBody>
          <a:bodyPr/>
          <a:lstStyle/>
          <a:p>
            <a:pPr>
              <a:defRPr/>
            </a:pPr>
            <a:fld id="{DAADD056-305A-4C2C-95A2-F8883EC1CD26}" type="slidenum">
              <a:rPr lang="en-US" altLang="en-US" smtClean="0"/>
              <a:pPr>
                <a:defRPr/>
              </a:pPr>
              <a:t>74</a:t>
            </a:fld>
            <a:endParaRPr lang="en-US" altLang="en-US"/>
          </a:p>
        </p:txBody>
      </p:sp>
    </p:spTree>
    <p:extLst>
      <p:ext uri="{BB962C8B-B14F-4D97-AF65-F5344CB8AC3E}">
        <p14:creationId xmlns:p14="http://schemas.microsoft.com/office/powerpoint/2010/main" val="2531002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9152-0869-4365-9DE9-394F4EC9E033}"/>
              </a:ext>
            </a:extLst>
          </p:cNvPr>
          <p:cNvSpPr>
            <a:spLocks noGrp="1"/>
          </p:cNvSpPr>
          <p:nvPr>
            <p:ph type="title"/>
          </p:nvPr>
        </p:nvSpPr>
        <p:spPr>
          <a:xfrm>
            <a:off x="584982" y="304800"/>
            <a:ext cx="10972800" cy="1143000"/>
          </a:xfrm>
        </p:spPr>
        <p:txBody>
          <a:bodyPr/>
          <a:lstStyle/>
          <a:p>
            <a:r>
              <a:rPr lang="en-IN" b="1" dirty="0">
                <a:solidFill>
                  <a:srgbClr val="0070C0"/>
                </a:solidFill>
              </a:rPr>
              <a:t>UNIT -2 Problems </a:t>
            </a:r>
          </a:p>
        </p:txBody>
      </p:sp>
      <p:sp>
        <p:nvSpPr>
          <p:cNvPr id="4" name="Footer Placeholder 3">
            <a:extLst>
              <a:ext uri="{FF2B5EF4-FFF2-40B4-BE49-F238E27FC236}">
                <a16:creationId xmlns:a16="http://schemas.microsoft.com/office/drawing/2014/main" id="{507AF897-A2FD-4620-88D4-D13A51839412}"/>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91E8A84F-48D0-4304-A001-6E1581F24B4B}"/>
              </a:ext>
            </a:extLst>
          </p:cNvPr>
          <p:cNvSpPr>
            <a:spLocks noGrp="1"/>
          </p:cNvSpPr>
          <p:nvPr>
            <p:ph type="sldNum" sz="quarter" idx="12"/>
          </p:nvPr>
        </p:nvSpPr>
        <p:spPr/>
        <p:txBody>
          <a:bodyPr/>
          <a:lstStyle/>
          <a:p>
            <a:pPr>
              <a:defRPr/>
            </a:pPr>
            <a:fld id="{DAADD056-305A-4C2C-95A2-F8883EC1CD26}" type="slidenum">
              <a:rPr lang="en-US" altLang="en-US" smtClean="0"/>
              <a:pPr>
                <a:defRPr/>
              </a:pPr>
              <a:t>75</a:t>
            </a:fld>
            <a:endParaRPr lang="en-US" altLang="en-US"/>
          </a:p>
        </p:txBody>
      </p:sp>
      <p:sp>
        <p:nvSpPr>
          <p:cNvPr id="8" name="Content Placeholder 7">
            <a:extLst>
              <a:ext uri="{FF2B5EF4-FFF2-40B4-BE49-F238E27FC236}">
                <a16:creationId xmlns:a16="http://schemas.microsoft.com/office/drawing/2014/main" id="{7CFF2EA5-7995-455D-98CF-C441289FAEDD}"/>
              </a:ext>
            </a:extLst>
          </p:cNvPr>
          <p:cNvSpPr>
            <a:spLocks noGrp="1"/>
          </p:cNvSpPr>
          <p:nvPr>
            <p:ph idx="1"/>
          </p:nvPr>
        </p:nvSpPr>
        <p:spPr/>
        <p:txBody>
          <a:bodyPr/>
          <a:lstStyle/>
          <a:p>
            <a:r>
              <a:rPr lang="en-IN" b="1" dirty="0"/>
              <a:t>OFDM System Design - Problem &amp; Solution</a:t>
            </a:r>
          </a:p>
          <a:p>
            <a:r>
              <a:rPr lang="en-IN" dirty="0">
                <a:hlinkClick r:id="rId2"/>
              </a:rPr>
              <a:t>https://www.youtube.com/watch?v=_Hq85tXYd8U</a:t>
            </a:r>
            <a:endParaRPr lang="en-IN" dirty="0"/>
          </a:p>
          <a:p>
            <a:r>
              <a:rPr lang="en-US" b="1" dirty="0"/>
              <a:t>Case Study : IEEE 802 11a - OFDM STANDARD</a:t>
            </a:r>
          </a:p>
          <a:p>
            <a:r>
              <a:rPr lang="en-IN" dirty="0">
                <a:hlinkClick r:id="rId3"/>
              </a:rPr>
              <a:t>https://www.youtube.com/watch?v=7h2KE7GGqZE</a:t>
            </a:r>
            <a:endParaRPr lang="en-IN" dirty="0"/>
          </a:p>
          <a:p>
            <a:r>
              <a:rPr lang="en-US" b="1" dirty="0" err="1"/>
              <a:t>Datarate</a:t>
            </a:r>
            <a:r>
              <a:rPr lang="en-US" b="1" dirty="0"/>
              <a:t> Calculation for IEEE 802.11a standard</a:t>
            </a:r>
          </a:p>
          <a:p>
            <a:r>
              <a:rPr lang="en-IN" dirty="0">
                <a:hlinkClick r:id="rId4"/>
              </a:rPr>
              <a:t>https://www.youtube.com/watch?v=wMD-V8wUQKE</a:t>
            </a:r>
            <a:endParaRPr lang="en-IN" dirty="0"/>
          </a:p>
          <a:p>
            <a:endParaRPr lang="en-IN" dirty="0"/>
          </a:p>
          <a:p>
            <a:endParaRPr lang="en-IN" dirty="0"/>
          </a:p>
        </p:txBody>
      </p:sp>
    </p:spTree>
    <p:extLst>
      <p:ext uri="{BB962C8B-B14F-4D97-AF65-F5344CB8AC3E}">
        <p14:creationId xmlns:p14="http://schemas.microsoft.com/office/powerpoint/2010/main" val="4074814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4989-F322-4E9E-B0C0-BF5A78319738}"/>
              </a:ext>
            </a:extLst>
          </p:cNvPr>
          <p:cNvSpPr>
            <a:spLocks noGrp="1"/>
          </p:cNvSpPr>
          <p:nvPr>
            <p:ph type="title"/>
          </p:nvPr>
        </p:nvSpPr>
        <p:spPr/>
        <p:txBody>
          <a:bodyPr/>
          <a:lstStyle/>
          <a:p>
            <a:r>
              <a:rPr lang="en-IN" b="1" dirty="0">
                <a:solidFill>
                  <a:srgbClr val="0070C0"/>
                </a:solidFill>
              </a:rPr>
              <a:t>References</a:t>
            </a:r>
          </a:p>
        </p:txBody>
      </p:sp>
      <p:sp>
        <p:nvSpPr>
          <p:cNvPr id="3" name="Content Placeholder 2">
            <a:extLst>
              <a:ext uri="{FF2B5EF4-FFF2-40B4-BE49-F238E27FC236}">
                <a16:creationId xmlns:a16="http://schemas.microsoft.com/office/drawing/2014/main" id="{141F1C3E-F267-4A6D-B8E2-3F2F8D03836A}"/>
              </a:ext>
            </a:extLst>
          </p:cNvPr>
          <p:cNvSpPr>
            <a:spLocks noGrp="1"/>
          </p:cNvSpPr>
          <p:nvPr>
            <p:ph idx="1"/>
          </p:nvPr>
        </p:nvSpPr>
        <p:spPr/>
        <p:txBody>
          <a:bodyPr/>
          <a:lstStyle/>
          <a:p>
            <a:r>
              <a:rPr lang="en-IN" dirty="0">
                <a:hlinkClick r:id="rId2"/>
              </a:rPr>
              <a:t>https://silicondsp.com/OFDM_Tutorial_PDF_Files.html</a:t>
            </a:r>
            <a:endParaRPr lang="en-IN" dirty="0"/>
          </a:p>
          <a:p>
            <a:r>
              <a:rPr lang="en-US" dirty="0">
                <a:hlinkClick r:id="rId3"/>
              </a:rPr>
              <a:t>http://www.conniq.com/WiMAX/fdm-ofdm-ofdma-sofdma-01.htm</a:t>
            </a:r>
            <a:endParaRPr lang="en-US" dirty="0"/>
          </a:p>
          <a:p>
            <a:endParaRPr lang="en-IN" dirty="0"/>
          </a:p>
          <a:p>
            <a:endParaRPr lang="en-IN" dirty="0"/>
          </a:p>
        </p:txBody>
      </p:sp>
      <p:sp>
        <p:nvSpPr>
          <p:cNvPr id="4" name="Footer Placeholder 3">
            <a:extLst>
              <a:ext uri="{FF2B5EF4-FFF2-40B4-BE49-F238E27FC236}">
                <a16:creationId xmlns:a16="http://schemas.microsoft.com/office/drawing/2014/main" id="{6D96AE3F-4DC4-4420-8927-027251BFA21A}"/>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2A878A57-549C-4EAD-A155-2005D47BA51B}"/>
              </a:ext>
            </a:extLst>
          </p:cNvPr>
          <p:cNvSpPr>
            <a:spLocks noGrp="1"/>
          </p:cNvSpPr>
          <p:nvPr>
            <p:ph type="sldNum" sz="quarter" idx="12"/>
          </p:nvPr>
        </p:nvSpPr>
        <p:spPr/>
        <p:txBody>
          <a:bodyPr/>
          <a:lstStyle/>
          <a:p>
            <a:pPr>
              <a:defRPr/>
            </a:pPr>
            <a:fld id="{DAADD056-305A-4C2C-95A2-F8883EC1CD26}" type="slidenum">
              <a:rPr lang="en-US" altLang="en-US" smtClean="0"/>
              <a:pPr>
                <a:defRPr/>
              </a:pPr>
              <a:t>76</a:t>
            </a:fld>
            <a:endParaRPr lang="en-US" altLang="en-US"/>
          </a:p>
        </p:txBody>
      </p:sp>
    </p:spTree>
    <p:extLst>
      <p:ext uri="{BB962C8B-B14F-4D97-AF65-F5344CB8AC3E}">
        <p14:creationId xmlns:p14="http://schemas.microsoft.com/office/powerpoint/2010/main" val="98085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BD7D04-F581-4300-805D-A238FC258018}"/>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AE060549-EC57-435F-B7F9-5D0F0BA4EB20}"/>
              </a:ext>
            </a:extLst>
          </p:cNvPr>
          <p:cNvSpPr>
            <a:spLocks noGrp="1"/>
          </p:cNvSpPr>
          <p:nvPr>
            <p:ph type="ftr" sz="quarter" idx="11"/>
          </p:nvPr>
        </p:nvSpPr>
        <p:spPr/>
        <p:txBody>
          <a:bodyPr/>
          <a:lstStyle/>
          <a:p>
            <a:r>
              <a:rPr lang="en-US"/>
              <a:t>Dr.T.Deepa</a:t>
            </a:r>
          </a:p>
        </p:txBody>
      </p:sp>
      <p:sp>
        <p:nvSpPr>
          <p:cNvPr id="5" name="Slide Number Placeholder 4">
            <a:extLst>
              <a:ext uri="{FF2B5EF4-FFF2-40B4-BE49-F238E27FC236}">
                <a16:creationId xmlns:a16="http://schemas.microsoft.com/office/drawing/2014/main" id="{E21471C6-EF3B-4D05-9CA6-C1C298886269}"/>
              </a:ext>
            </a:extLst>
          </p:cNvPr>
          <p:cNvSpPr>
            <a:spLocks noGrp="1"/>
          </p:cNvSpPr>
          <p:nvPr>
            <p:ph type="sldNum" sz="quarter" idx="12"/>
          </p:nvPr>
        </p:nvSpPr>
        <p:spPr/>
        <p:txBody>
          <a:bodyPr/>
          <a:lstStyle/>
          <a:p>
            <a:pPr>
              <a:defRPr/>
            </a:pPr>
            <a:fld id="{DAADD056-305A-4C2C-95A2-F8883EC1CD26}" type="slidenum">
              <a:rPr lang="en-US" altLang="en-US" smtClean="0"/>
              <a:pPr>
                <a:defRPr/>
              </a:pPr>
              <a:t>77</a:t>
            </a:fld>
            <a:endParaRPr lang="en-US" altLang="en-US"/>
          </a:p>
        </p:txBody>
      </p:sp>
      <p:pic>
        <p:nvPicPr>
          <p:cNvPr id="7" name="Picture 6">
            <a:extLst>
              <a:ext uri="{FF2B5EF4-FFF2-40B4-BE49-F238E27FC236}">
                <a16:creationId xmlns:a16="http://schemas.microsoft.com/office/drawing/2014/main" id="{8E969EEE-587C-46B2-94D5-48E3A8B3E1EB}"/>
              </a:ext>
            </a:extLst>
          </p:cNvPr>
          <p:cNvPicPr>
            <a:picLocks noChangeAspect="1"/>
          </p:cNvPicPr>
          <p:nvPr/>
        </p:nvPicPr>
        <p:blipFill>
          <a:blip r:embed="rId2"/>
          <a:stretch>
            <a:fillRect/>
          </a:stretch>
        </p:blipFill>
        <p:spPr>
          <a:xfrm>
            <a:off x="1295400" y="2139821"/>
            <a:ext cx="9879631" cy="3743454"/>
          </a:xfrm>
          <a:prstGeom prst="rect">
            <a:avLst/>
          </a:prstGeom>
        </p:spPr>
      </p:pic>
    </p:spTree>
    <p:extLst>
      <p:ext uri="{BB962C8B-B14F-4D97-AF65-F5344CB8AC3E}">
        <p14:creationId xmlns:p14="http://schemas.microsoft.com/office/powerpoint/2010/main" val="3111816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21D1-90E7-44D4-916B-C3B0D6BBDC49}"/>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65B5B511-1ABD-4DC7-98A6-DCE615A05EEA}"/>
              </a:ext>
            </a:extLst>
          </p:cNvPr>
          <p:cNvSpPr>
            <a:spLocks noGrp="1"/>
          </p:cNvSpPr>
          <p:nvPr>
            <p:ph type="ftr" sz="quarter" idx="11"/>
          </p:nvPr>
        </p:nvSpPr>
        <p:spPr/>
        <p:txBody>
          <a:bodyPr/>
          <a:lstStyle/>
          <a:p>
            <a:r>
              <a:rPr lang="en-US"/>
              <a:t>Dr.T.Deepa</a:t>
            </a:r>
          </a:p>
        </p:txBody>
      </p:sp>
      <p:sp>
        <p:nvSpPr>
          <p:cNvPr id="4" name="Slide Number Placeholder 3">
            <a:extLst>
              <a:ext uri="{FF2B5EF4-FFF2-40B4-BE49-F238E27FC236}">
                <a16:creationId xmlns:a16="http://schemas.microsoft.com/office/drawing/2014/main" id="{B80321FC-28D4-4071-AE6F-F6C79946DC99}"/>
              </a:ext>
            </a:extLst>
          </p:cNvPr>
          <p:cNvSpPr>
            <a:spLocks noGrp="1"/>
          </p:cNvSpPr>
          <p:nvPr>
            <p:ph type="sldNum" sz="quarter" idx="12"/>
          </p:nvPr>
        </p:nvSpPr>
        <p:spPr/>
        <p:txBody>
          <a:bodyPr/>
          <a:lstStyle/>
          <a:p>
            <a:pPr>
              <a:defRPr/>
            </a:pPr>
            <a:fld id="{24A77E44-D6DD-4B01-AE24-D49069C38AF4}" type="slidenum">
              <a:rPr lang="en-US" altLang="en-US" smtClean="0"/>
              <a:pPr>
                <a:defRPr/>
              </a:pPr>
              <a:t>78</a:t>
            </a:fld>
            <a:endParaRPr lang="en-US" altLang="en-US"/>
          </a:p>
        </p:txBody>
      </p:sp>
      <p:pic>
        <p:nvPicPr>
          <p:cNvPr id="5" name="Picture 4">
            <a:extLst>
              <a:ext uri="{FF2B5EF4-FFF2-40B4-BE49-F238E27FC236}">
                <a16:creationId xmlns:a16="http://schemas.microsoft.com/office/drawing/2014/main" id="{5039E8A9-EE3F-4C15-B481-27047736DEFB}"/>
              </a:ext>
            </a:extLst>
          </p:cNvPr>
          <p:cNvPicPr>
            <a:picLocks noChangeAspect="1"/>
          </p:cNvPicPr>
          <p:nvPr/>
        </p:nvPicPr>
        <p:blipFill>
          <a:blip r:embed="rId2"/>
          <a:stretch>
            <a:fillRect/>
          </a:stretch>
        </p:blipFill>
        <p:spPr>
          <a:xfrm>
            <a:off x="450733" y="1990122"/>
            <a:ext cx="11054755" cy="3643449"/>
          </a:xfrm>
          <a:prstGeom prst="rect">
            <a:avLst/>
          </a:prstGeom>
        </p:spPr>
      </p:pic>
    </p:spTree>
    <p:extLst>
      <p:ext uri="{BB962C8B-B14F-4D97-AF65-F5344CB8AC3E}">
        <p14:creationId xmlns:p14="http://schemas.microsoft.com/office/powerpoint/2010/main" val="357268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3B5D-B439-44F0-870C-2B2B9238494C}"/>
              </a:ext>
            </a:extLst>
          </p:cNvPr>
          <p:cNvSpPr>
            <a:spLocks noGrp="1"/>
          </p:cNvSpPr>
          <p:nvPr>
            <p:ph type="title"/>
          </p:nvPr>
        </p:nvSpPr>
        <p:spPr/>
        <p:txBody>
          <a:bodyPr/>
          <a:lstStyle/>
          <a:p>
            <a:r>
              <a:rPr lang="en-IN" b="1" dirty="0">
                <a:solidFill>
                  <a:srgbClr val="0070C0"/>
                </a:solidFill>
              </a:rPr>
              <a:t>OFDM </a:t>
            </a:r>
          </a:p>
        </p:txBody>
      </p:sp>
      <p:sp>
        <p:nvSpPr>
          <p:cNvPr id="3" name="Content Placeholder 2">
            <a:extLst>
              <a:ext uri="{FF2B5EF4-FFF2-40B4-BE49-F238E27FC236}">
                <a16:creationId xmlns:a16="http://schemas.microsoft.com/office/drawing/2014/main" id="{16704FD8-E1CD-4478-93E2-C1228193D1BD}"/>
              </a:ext>
            </a:extLst>
          </p:cNvPr>
          <p:cNvSpPr>
            <a:spLocks noGrp="1"/>
          </p:cNvSpPr>
          <p:nvPr>
            <p:ph idx="1"/>
          </p:nvPr>
        </p:nvSpPr>
        <p:spPr/>
        <p:txBody>
          <a:bodyPr>
            <a:normAutofit fontScale="85000" lnSpcReduction="20000"/>
          </a:bodyPr>
          <a:lstStyle/>
          <a:p>
            <a:pPr algn="just"/>
            <a:r>
              <a:rPr lang="en-US" dirty="0"/>
              <a:t>OFDM belongs to a family of transmission schemes called multicarrier modulation, which is based on the idea of dividing a given high-bit-rate data stream into several parallel lower-bit-rate streams and modulating each stream on separate carriers, often called subcarriers or tones.</a:t>
            </a:r>
          </a:p>
          <a:p>
            <a:pPr algn="just"/>
            <a:r>
              <a:rPr lang="en-US" dirty="0"/>
              <a:t>Multicarrier modulation schemes eliminate or minimize inter-symbol interference (ISI) by making the symbol time large enough so that the channel-induced delays are an insignificant (typically, &lt; 10 percent) fraction of the symbol duration.</a:t>
            </a:r>
          </a:p>
          <a:p>
            <a:pPr algn="just"/>
            <a:r>
              <a:rPr lang="en-US" dirty="0"/>
              <a:t>Therefore, in high-data-rate systems in which the symbol duration is small, being inversely proportional to the data rate splitting the data stream into many parallel streams increases the symbol duration of each stream such that the delay spread is only a small fraction of the symbol duration.</a:t>
            </a:r>
          </a:p>
          <a:p>
            <a:pPr algn="just"/>
            <a:endParaRPr lang="en-IN" dirty="0"/>
          </a:p>
        </p:txBody>
      </p:sp>
      <p:sp>
        <p:nvSpPr>
          <p:cNvPr id="4" name="Date Placeholder 3">
            <a:extLst>
              <a:ext uri="{FF2B5EF4-FFF2-40B4-BE49-F238E27FC236}">
                <a16:creationId xmlns:a16="http://schemas.microsoft.com/office/drawing/2014/main" id="{86D3E9BE-1C18-47F4-842F-4674C5328011}"/>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148475C0-AD38-48A3-89FC-C28C3069F875}"/>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09731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7D96E-070E-47B8-9CB8-E4C5E245D0A4}"/>
              </a:ext>
            </a:extLst>
          </p:cNvPr>
          <p:cNvSpPr>
            <a:spLocks noGrp="1"/>
          </p:cNvSpPr>
          <p:nvPr>
            <p:ph type="title"/>
          </p:nvPr>
        </p:nvSpPr>
        <p:spPr/>
        <p:txBody>
          <a:bodyPr/>
          <a:lstStyle/>
          <a:p>
            <a:r>
              <a:rPr lang="en-IN" b="1" dirty="0">
                <a:solidFill>
                  <a:srgbClr val="0070C0"/>
                </a:solidFill>
              </a:rPr>
              <a:t>Features of OFDM </a:t>
            </a:r>
          </a:p>
        </p:txBody>
      </p:sp>
      <p:sp>
        <p:nvSpPr>
          <p:cNvPr id="3" name="Content Placeholder 2">
            <a:extLst>
              <a:ext uri="{FF2B5EF4-FFF2-40B4-BE49-F238E27FC236}">
                <a16:creationId xmlns:a16="http://schemas.microsoft.com/office/drawing/2014/main" id="{C7A105ED-2460-4845-8A10-F009D5FC7699}"/>
              </a:ext>
            </a:extLst>
          </p:cNvPr>
          <p:cNvSpPr>
            <a:spLocks noGrp="1"/>
          </p:cNvSpPr>
          <p:nvPr>
            <p:ph idx="1"/>
          </p:nvPr>
        </p:nvSpPr>
        <p:spPr>
          <a:xfrm>
            <a:off x="609600" y="1219201"/>
            <a:ext cx="10972800" cy="5364162"/>
          </a:xfrm>
        </p:spPr>
        <p:txBody>
          <a:bodyPr>
            <a:normAutofit fontScale="85000" lnSpcReduction="20000"/>
          </a:bodyPr>
          <a:lstStyle/>
          <a:p>
            <a:pPr algn="just"/>
            <a:r>
              <a:rPr lang="en-US" dirty="0"/>
              <a:t>In an OFDM system, a very high-rate data stream is divided into multiple parallel low-rate data streams. </a:t>
            </a:r>
          </a:p>
          <a:p>
            <a:pPr algn="just"/>
            <a:r>
              <a:rPr lang="en-US" dirty="0"/>
              <a:t>Each smaller data stream is then mapped to an individual data sub-carrier and modulated using some sort of PSK (Phase Shift Keying) or QAM (Quadrature Amplitude Modulation). i.e. BPSK, QPSK, 16-QAM, 64-QAM.</a:t>
            </a:r>
          </a:p>
          <a:p>
            <a:pPr algn="just"/>
            <a:r>
              <a:rPr lang="en-US" dirty="0"/>
              <a:t>OFDM needs less bandwidth than FDM to carry the same amount of information which translates to higher spectral efficiency. </a:t>
            </a:r>
          </a:p>
          <a:p>
            <a:pPr algn="just"/>
            <a:r>
              <a:rPr lang="en-US" dirty="0"/>
              <a:t>Besides a high spectral efficiency, an OFDM system such as WiMAX is more resilient in NLOS environment. It can efficiently overcome interference and frequency-selective fading caused by multipath because equalizing is done on a subset of sub-carriers instead of a single broader carrier. </a:t>
            </a:r>
          </a:p>
          <a:p>
            <a:pPr algn="just"/>
            <a:r>
              <a:rPr lang="en-US" dirty="0"/>
              <a:t>The effect of ISI (Inter Symbol Interference) is suppressed by virtue of a longer symbol period of the parallel OFDM sub-carriers than a single carrier system and the use of a cyclic prefix (CP).</a:t>
            </a:r>
          </a:p>
          <a:p>
            <a:pPr algn="just"/>
            <a:endParaRPr lang="en-IN" dirty="0"/>
          </a:p>
        </p:txBody>
      </p:sp>
      <p:sp>
        <p:nvSpPr>
          <p:cNvPr id="4" name="Date Placeholder 3">
            <a:extLst>
              <a:ext uri="{FF2B5EF4-FFF2-40B4-BE49-F238E27FC236}">
                <a16:creationId xmlns:a16="http://schemas.microsoft.com/office/drawing/2014/main" id="{A617EE9C-6D60-4B1A-B05C-01315149EF3D}"/>
              </a:ext>
            </a:extLst>
          </p:cNvPr>
          <p:cNvSpPr>
            <a:spLocks noGrp="1"/>
          </p:cNvSpPr>
          <p:nvPr>
            <p:ph type="dt" sz="half" idx="10"/>
          </p:nvPr>
        </p:nvSpPr>
        <p:spPr/>
        <p:txBody>
          <a:bodyPr/>
          <a:lstStyle/>
          <a:p>
            <a:fld id="{4CE37551-8899-44B3-B775-32405FE236B2}" type="datetime1">
              <a:rPr lang="en-US" smtClean="0"/>
              <a:t>11/25/2023</a:t>
            </a:fld>
            <a:endParaRPr lang="en-US"/>
          </a:p>
        </p:txBody>
      </p:sp>
      <p:sp>
        <p:nvSpPr>
          <p:cNvPr id="5" name="Slide Number Placeholder 4">
            <a:extLst>
              <a:ext uri="{FF2B5EF4-FFF2-40B4-BE49-F238E27FC236}">
                <a16:creationId xmlns:a16="http://schemas.microsoft.com/office/drawing/2014/main" id="{1C5D9674-4888-4B2F-84B6-30192331D57A}"/>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325553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Bbb{E}}&#10;\newcommand{\prob}[1]{\Bbb{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 y = hx + w$$&#10;$$ h \sim \CN(0,1)$$&#10;\end{document}&#10;"/>
  <p:tag name="EXTERNALNAME" val="txp_fig"/>
  <p:tag name="BLEND" val="False"/>
  <p:tag name="TRANSPARENT" val="False"/>
  <p:tag name="KEEPFILES" val="False"/>
  <p:tag name="DEBUGPAUSE" val="False"/>
  <p:tag name="RESOLUTION" val="1200"/>
  <p:tag name="TIMEOUT" val="(none)"/>
  <p:tag name="BOXWIDTH" val="360"/>
  <p:tag name="BOXHEIGHT" val="464"/>
  <p:tag name="BOXFONT" val="10"/>
  <p:tag name="BOXWRAP" val="False"/>
  <p:tag name="WORKAROUNDTRANSPARENCYBUG" val="False"/>
  <p:tag name="ALLOWFONTSUBSTITUTION" val="False"/>
  <p:tag name="BITMAPFORMAT" val="pngmono"/>
  <p:tag name="ORIGWIDTH" val="123"/>
  <p:tag name="PICTUREFILESIZE" val="12153"/>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mathcal{E}}&#10;\newcommand{\prob}[1]{\mathcal{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 p_e = \frac{1}{2} \left (1-&#10;\sqrt{\frac{\SNR}{1+\SNR}} \right) \approx \frac{1}{4\SN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313.875"/>
  <p:tag name="PICTUREFILESIZE" val="3939"/>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Bbb{E}}&#10;\newcommand{\prob}[1]{\Bbb{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p_e = Q\l( \sqrt{2|h|^2\SNR} \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193.875"/>
  <p:tag name="PICTUREFILESIZE" val="2406"/>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 = \pm a$.&#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74.875"/>
  <p:tag name="PICTUREFILESIZE" val="478"/>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Bbb{E}}&#10;\newcommand{\prob}[1]{\Bbb{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p_e = Q\l( \sqrt{2|h|^2\SNR} \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193.875"/>
  <p:tag name="PICTUREFILESIZE" val="2406"/>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mathcal{E}}&#10;\newcommand{\prob}[1]{\mathcal{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h|^2 &gt;&gt; \frac{1}{\SN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115.875"/>
  <p:tag name="PICTUREFILESIZE" val="1078"/>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2 &lt; \frac{1}{{\sf SNR}}$,&#10;\end{document}&#10;"/>
  <p:tag name="EXTERNALNAME" val="txp_fig"/>
  <p:tag name="BLEND" val="False"/>
  <p:tag name="TRANSPARENT" val="False"/>
  <p:tag name="KEEPFILES" val="False"/>
  <p:tag name="DEBUGPAUSE" val="False"/>
  <p:tag name="RESOLUTION" val="300"/>
  <p:tag name="TIMEOUT" val="(none)"/>
  <p:tag name="BOXWIDTH" val="360"/>
  <p:tag name="BOXHEIGHT" val="464"/>
  <p:tag name="BOXFONT" val="10"/>
  <p:tag name="BOXWRAP" val="False"/>
  <p:tag name="WORKAROUNDTRANSPARENCYBUG" val="False"/>
  <p:tag name="ALLOWFONTSUBSTITUTION" val="False"/>
  <p:tag name="BITMAPFORMAT" val="pngmono"/>
  <p:tag name="ORIGWIDTH" val="98.875"/>
  <p:tag name="PICTUREFILESIZE" val="1026"/>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10;\newcommand{\sumspace}{\vspace{0.2in} \noindent}&#10;\newcommand{\bc}{\begin{center}}&#10;\newcommand{\ec}{\end{center}}&#10;%%\newcommand{\bfl}{\begin{flushleft}}&#10;%%\newcommand{\efl}{\end{flushleft}}&#10;\newcommand{\blob}{\hfill \rule{.1in}{0.1in}}&#10;&#10;\newcommand{\blist}{    \begin{list}{$\bullet$}{\topsep 0.0in \partopsep &#10;0.0in&#10;                \itemsep 0.05in \parsep&#10;                0.0in \leftmargin 0.3in}}&#10;\newcommand{\elist}{\vspace{0.1in} \end{list}}&#10;&#10;&#10;\renewcommand{\marginpar}[1]{}&#10;&#10;&#10;%% equations etc.&#10;&#10;\newcommand{\beqan}{\begin{eqnarray*}}&#10;\newcommand{\eeqan}{\end{eqnarray*}}&#10;\newcommand{\beqa}{\begin{eqnarray}}&#10;\newcommand{\eeqa}{\end{eqnarray}}&#10;\newcommand{\bear}{\begin{eqnarray}}&#10;\newcommand{\ear}{\end{eqnarray}}&#10;\newcommand{\bears}{\begin{eqnarray*}}&#10;\newcommand{\ears}{\end{eqnarray*}}&#10;\newcommand{\beq}{\begin{equation}}&#10;\newcommand{\eeq}{\end{equation}}&#10;\newcommand{\rref}[1]{(\ref{#1})}&#10;\newcommand{\eref}[1]{\rref{#1}}&#10;%%\newcommand{\eqref}[1]{(\ref{#1})}&#10;\renewcommand{\r}{\right}&#10;\renewcommand{\l}{\left}&#10;\newcommand{\lbr}{\left \{ }&#10;\newcommand{\rbr}{\right \} }&#10;\newcommand{\Lbr}{\left [}&#10;\newcommand{\Rbr}{\right ]}&#10;\newcommand{\lp}{\left (}&#10;\newcommand{\rp}{\right )}&#10;%\newcommand{\mylabel}[1]{\label{#1}  \mbox{~~ \tiny \bf [ #1 ] } }&#10;\newcommand{\mylabel}{\label}&#10;&#10;%% sets&#10;\newcommand{\X}{{\cal X}}&#10;\newcommand{\Y}{{\cal Y}}&#10;\newcommand{\C}{{\cal C}}&#10;\newcommand{\D}{{\cal D}}&#10;\renewcommand{\S}{{\cal S}}&#10;\newcommand{\T}{{\cal T}}&#10;\newcommand{\R}{{\cal R}}&#10;\renewcommand{\H}{{\cal H}}&#10;\newcommand{\V}{{\cal V}}&#10;\renewcommand{\P}{{\cal P}}&#10;&#10;%% variables&#10;\newcommand{\eps}{\epsilon}&#10;\newcommand{\real}{{\mathcal {R}}}&#10;\newcommand{\complex}{{\mathcal {C}}}&#10;&#10;%% scalars&#10;\newcommand{\tw}{\tilde{w}}&#10;\newcommand{\tx}{\tilde{x}}&#10;\newcommand{\ty}{\tilde{y}}&#10;\newcommand{\ha}{h^a}&#10;\newcommand{\dftd}{\tilde{d}}&#10;\newcommand{\dftw}{\tilde{w}}&#10;\newcommand{\dfty}{\tilde{y}}&#10;\newcommand{\dfth}{\tilde{h}}&#10;\newcommand{\Lagrange}{{\mathcal L}}&#10;\newcommand{\Ntones}{N_c}&#10;\newcommand{\hk}{h^{(k)}}&#10;%%\renewcommand{\ell}{l}&#10;&#10;%% vectors&#10;\newcommand{\vR}{{\bf R}}&#10;\newcommand{\vmu}{\mbox{\boldmath$\mu$}}&#10;\renewcommand{\v}[1]{{\bf #1}}&#10;\newcommand{\xmmse}{\hat{\vx}_{{\rm mmse}}}&#10;\newcommand{\va}{{\bf a}}&#10;\newcommand{\vb}{{\bf b}}&#10;\newcommand{\vw}{{\bf w}}&#10;\newcommand{\vwul}{{{\bf w}_{\rm ul}}}&#10;\newcommand{\wul}{{{w}_{\rm ul}}}&#10;\newcommand{\vwdl}{{{\bf w}_{\rm dl}}}&#10;\newcommand{\wdl}{{{w}_{\rm dl}}}&#10;\newcommand{\vs}{{\bf s}}&#10;\newcommand{\vy}{{\bf y}}&#10;\newcommand{\vyul}{{{\bf y}_{\rm ul}}}&#10;\newcommand{\yul}{{{y}_{\rm ul}}}&#10;\newcommand{\pul}{{{P}_{\rm ul}}}&#10;\newcommand{\vydl}{{{\bf y}_{\rm dl}}}&#10;\newcommand{\ydl}{{{y}_{\rm dl}}}&#10;\newcommand{\pdl}{{{P}_{\rm dl}}}&#10;\newcommand{\vz}{{\bf z}}&#10;\newcommand{\vr}{{\bf r}}&#10;\newcommand{\vc}{{\bf c}}&#10;\newcommand{\vh}{{\bf h}}&#10;%\newcommand{\vg}{{\bf g}}&#10;\newcommand{\vx}{{\bf x}}&#10;\newcommand{\vxul}{{\bf x}_{\rm ul}}&#10;\newcommand{\xul}{{x}_{\rm ul}}&#10;\newcommand{\vxdl}{{\bf x}_{\rm dl}}&#10;\newcommand{\xdl}{{x}_{\rm dl}}&#10;\newcommand{\vd}{{\bf d}}&#10;\newcommand{\vv}{{\bf v}}&#10;\newcommand{\vt}{{\bf t}}&#10;\newcommand{\vu}{{\bf u}}&#10;\newcommand{\vP}{{\bf P}}&#10;\newcommand{\vq}{{\bf q}}&#10;\newcommand{\vp}{{\bf p}}&#10;\newcommand{\vg}{{\bf g}}&#10;\newcommand{\vxN}{{\bf x}^{\bf N}}&#10;\newcommand{\vyN}{{\bf y}^{\bf N}}&#10;\newcommand{\tvw}{{\bf \tilde{w}}}&#10;\newcommand{\tvx}{{\bf \tilde{x}}}&#10;\newcommand{\tvy}{{\bf \tilde{y}}}&#10;\newcommand{\tty}{y'}&#10;\newcommand{\vxa}{{\bf x}^{\bf a}}&#10;\newcommand{\vya}{{\bf y}^{\bf a}}&#10;\newcommand{\vwa}{{\bf w}^{\bf a}}&#10;\newcommand{\var}{{\bf e}_{\bf r}}&#10;\newcommand{\vat}{{\bf e}_{\bf t}}&#10;\newcommand{\vD}{{\bf D}}&#10;\newcommand{\vY}{{\bf Y}}&#10;\newcommand{\vW}{{\bf W}}&#10;\newcommand{\vdftd}{\v{\tilde{d}}}&#10;\newcommand{\vdftw}{\v{\tilde{w}}}&#10;\newcommand{\vdfty}{\v{\tilde{y}}}&#10;&#10;\newcommand{\vdfth}{\v{\tilde{h}}}&#10;\newcommand{\dftmH}{\v{\tilde{H}}}&#10;\newcommand{\vdftx}{\v{\tilde{x}}}&#10;&#10;\newcommand{\vdfta}{\v{\tilde{a}}}&#10;&#10;\newcommand{\vxA}{{\bf x}^{\bf A}}&#10;\newcommand{\vxB}{{\bf x}^{\bf B}}&#10;\newcommand{\vxAl}{{\bf x}^{\bf A}_{\bf \ell}}&#10;\newcommand{\vxBl}{{\bf x}^{\bf B}_{\bf \ell}}&#10;\newcommand{\rl}{r^{(\ell)}}&#10;\newcommand{\wl}{w^{(\ell)}}&#10;&#10;&#10;&#10;&#10;%% matrices&#10;\newcommand{\mQ}{{\bf Q}}&#10;\newcommand{\mU}{{\bf U}}&#10;\newcommand{\mV}{{\bf V}}&#10;\newcommand{\mPsi}{{\bf \Psi}}&#10;\newcommand{\mUt}{{\bf U}_t}&#10;\newcommand{\mUr}{{\bf U}_r}&#10;\newcommand{\mX}{{\bf X}}&#10;\newcommand{\mLambda}{\mathbf{\Lambda}}&#10;\newcommand{\mF}{{\bf F}}&#10;\newcommand{\mK}{{\bf K}}&#10;\newcommand{\mG}{{\bf G}}&#10;\newcommand{\mA}{{\bf A}}&#10;\newcommand{\mB}{{\bf B}}&#10;\newcommand{\mC}{{\bf C}}&#10;\newcommand{\mD}{{\bf D}}&#10;\newcommand{\mR}{{\bf R}}&#10;\newcommand{\mH}{{\bf H}}&#10;\newcommand{\mHa}{{\bf H^a}}&#10;\newcommand{\mI}{{\bf I}}&#10;\newcommand{\mk}{{\bf K}}&#10;\newcommand{\mv}{{\bf V}}&#10;\newcommand{\mO}{{\bf O}} %% orthogonal &#10;\newcommand{\mJ}{{\bf J}} %% pseudo covariance&#10;&#10;%%\newcommand{\dftmH}{\tilde{\mH}}&#10;&#10;&#10;&#10;&#10;%% parameters&#10;&#10;\newcommand{\awgn}{C_{{\rm awgn}}}&#10;\newcommand{\cawgn}{C_{{\rm awgn}}}&#10;\newcommand{\tc}{T_c}&#10;\newcommand{\td}{T_d}&#10;\newcommand{\wc}{W_c}&#10;\newcommand{\BW}{W}&#10;\newcommand{\SNR} {{\sf SNR}}&#10;\newcommand{\snrest} {{\sf SNR_{est}}}&#10;\newcommand{\SINR} {{\sf SINR}}&#10;\newcommand{\SINRul} {{\sf SINR}^{{\sf ul}}}&#10;\newcommand{\eb}{{\cal E}_b}&#10;\newcommand{\es}{{\cal E}_s}&#10;\newcommand{\echip}{{\cal E}^c}&#10;\newcommand{\e}{{\cal E}}&#10;\newcommand{\Lc}{L_{\rm crit}}&#10;\newcommand{\pout}{p_{\rm out}}&#10;\newcommand{\poutul}{p_{\rm out}^{\rm ul}}&#10;\newcommand{\poutulmimo}{p_{\rm out}^{\rm ul-mimo}}&#10;\newcommand{\ccsir}{C_{\rm csir}}&#10;\newcommand{\nmin}{n_{{\rm min}}}&#10;\newcommand{\m}{\nmin}&#10;\newcommand{\bp}{P}&#10;\newcommand{\csym}{C_{{\rm sym}}}&#10;\newcommand{\csymeps}{C^{{\rm sym}}_{\epsilon}}&#10;\newcommand{\csum}{C_{{\rm sum}}}&#10;\newcommand{\bP}{\bar{P}}&#10;%\newcommand{\bP}{P}&#10;%% block length &#10;\newcommand{\block}{N}&#10;&#10;%% math notation&#10;&#10;\newcommand{\sinc}{{\rm sinc}}&#10;\newcommand{\CN}{\mathcal{CN}}&#10;\newcommand{\N}{\mathcal{N}}&#10;\newcommand{\indistrib}{\stackrel{\mathcal{D}}{\rightarrow}} &#10;% in distribution&#10;\newcommand{\inprob}{\stackrel{\mathcal{P}}{\rightarrow}}   &#10;% in prob.&#10;%%\newcommand{\var}[1]{\mbox{Var} \left[ #1 \right]}&#10;\newcommand{\E}{\mathcal{E}}&#10;\newcommand{\prob}[1]{\mathcal{P} \left\{ #1 \right\}}&#10;\newcommand{\probh}[1]{\Bbb{P}_{{\bf H}} \left\{ #1 \right\}}&#10;\newcommand{\diag}[1]{\mbox{diag} \left\{ #1 \right\}}&#10;\newcommand{\gl}{\begin{array}{l} \quad {\scriptstyle \vx_A}&#10;    \\ \geq \\ &lt; \\ \quad {\scriptstyle \vx_B} \end{array}}&#10;\newcommand{\df}{:=}&#10;\newcommand{\tr}{{\rm Tr}}&#10;&#10;\newcommand{\Prob}{{\Bbb P}}&#10;\renewcommand{\dim}[1]{{\rm dim} #1}&#10;&#10;%%\DeclareMathOperator{\real}{{\mathfrak{Re}}}&#10;%%\DeclareMathOperator{\tr}{tr}&#10;\def\jbar{\bar\jmath}&#10;&#10;\newcommand{\sn}{\frac{\E_b}{N_0}}&#10;\newcommand{\hg}{\hat{G}}&#10;\renewcommand{\sp}{\frac{\E_p}{N_0}}&#10;\newcommand{\tLc}{\tL_{{\rm crit}}}&#10;&#10;%% miscellaneous&#10;&#10;\renewcommand{\th}{^{{\rm th}}}&#10;\newcommand{\st}{^{{\rm st}}}&#10;\newcommand{\dblast}{D-BLAST }&#10;\newcommand{\vblast}{V-BLAST }&#10;\newcommand{\ie}{i.e., }&#10;\newcommand{\vol}{{\rm Vol}}&#10;&#10;\begin{document}&#10;$$ p_e \approx P\l(|h|^2 &lt;\frac{1}{\SNR}\r) \approx \frac{1}{\SNR}$$&#10;$$ |h|^2 \sim \exp(1).$$ &#10;\end{document}&#10;"/>
  <p:tag name="EXTERNALNAME" val="txp_fig"/>
  <p:tag name="BLEND" val="False"/>
  <p:tag name="TRANSPARENT" val="False"/>
  <p:tag name="KEEPFILES" val="False"/>
  <p:tag name="DEBUGPAUSE" val="False"/>
  <p:tag name="RESOLUTION" val="1200"/>
  <p:tag name="TIMEOUT" val="(none)"/>
  <p:tag name="BOXWIDTH" val="360"/>
  <p:tag name="BOXHEIGHT" val="464"/>
  <p:tag name="BOXFONT" val="10"/>
  <p:tag name="BOXWRAP" val="False"/>
  <p:tag name="WORKAROUNDTRANSPARENCYBUG" val="False"/>
  <p:tag name="ALLOWFONTSUBSTITUTION" val="False"/>
  <p:tag name="BITMAPFORMAT" val="pngmono"/>
  <p:tag name="ORIGWIDTH" val="262"/>
  <p:tag name="PICTUREFILESIZE" val="2529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2603</TotalTime>
  <Words>4774</Words>
  <Application>Microsoft Office PowerPoint</Application>
  <PresentationFormat>Widescreen</PresentationFormat>
  <Paragraphs>647</Paragraphs>
  <Slides>78</Slides>
  <Notes>3</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90" baseType="lpstr">
      <vt:lpstr>ＭＳ Ｐゴシック</vt:lpstr>
      <vt:lpstr>Arial</vt:lpstr>
      <vt:lpstr>Arial Unicode MS</vt:lpstr>
      <vt:lpstr>Calibri</vt:lpstr>
      <vt:lpstr>Cordia New</vt:lpstr>
      <vt:lpstr>Monotype Sorts</vt:lpstr>
      <vt:lpstr>Tahoma</vt:lpstr>
      <vt:lpstr>Times New Roman</vt:lpstr>
      <vt:lpstr>Verdana</vt:lpstr>
      <vt:lpstr>Wingdings</vt:lpstr>
      <vt:lpstr>Office Theme</vt:lpstr>
      <vt:lpstr>Equation</vt:lpstr>
      <vt:lpstr>18ECE220T- Unit 2- Multicarrier Modulation Technique – OFDM </vt:lpstr>
      <vt:lpstr>Introduction to OFDM </vt:lpstr>
      <vt:lpstr>Multiplexing </vt:lpstr>
      <vt:lpstr>Multiplexing Techniques </vt:lpstr>
      <vt:lpstr>Introduction to OFDM  (Contd)</vt:lpstr>
      <vt:lpstr> Orthogonal Frequency Division Multiplexing (OFDM) </vt:lpstr>
      <vt:lpstr>OFDM</vt:lpstr>
      <vt:lpstr>OFDM </vt:lpstr>
      <vt:lpstr>Features of OFDM </vt:lpstr>
      <vt:lpstr>Orthogonal Frequency Division Multiple Access (OFDMA) </vt:lpstr>
      <vt:lpstr>OFDMA </vt:lpstr>
      <vt:lpstr>OFDMA </vt:lpstr>
      <vt:lpstr>OFDMA </vt:lpstr>
      <vt:lpstr>OFDMA </vt:lpstr>
      <vt:lpstr>OFDM and OFDMA Symbol Structure </vt:lpstr>
      <vt:lpstr>OFDMA symbol structure in WiMAX </vt:lpstr>
      <vt:lpstr> Basic building blocks of a Tx RF chain and a Rx RF chain.</vt:lpstr>
      <vt:lpstr>Scalable OFDMA (SOFDMA) </vt:lpstr>
      <vt:lpstr>SOFDMA </vt:lpstr>
      <vt:lpstr>OFDM TX</vt:lpstr>
      <vt:lpstr>Orthogonality </vt:lpstr>
      <vt:lpstr>Orthogonality Concepts</vt:lpstr>
      <vt:lpstr>Benefits of OFDM </vt:lpstr>
      <vt:lpstr>OFDM Implementation</vt:lpstr>
      <vt:lpstr>IFFT OFDM Implementation </vt:lpstr>
      <vt:lpstr>OFDM System Model </vt:lpstr>
      <vt:lpstr>OFDM System Model </vt:lpstr>
      <vt:lpstr>Cyclic Prefix </vt:lpstr>
      <vt:lpstr>OFDM Symbol Format </vt:lpstr>
      <vt:lpstr>Issues of OFDM </vt:lpstr>
      <vt:lpstr>Solutions </vt:lpstr>
      <vt:lpstr>Intercarrier Interference</vt:lpstr>
      <vt:lpstr>OFDM Problem-1 </vt:lpstr>
      <vt:lpstr>IEEE 802.11a OFDM Physical Parameters </vt:lpstr>
      <vt:lpstr>IEEE 802.11a OFDM Physical Parameters </vt:lpstr>
      <vt:lpstr>Wireless Communication Channels</vt:lpstr>
      <vt:lpstr>Multi-Path Propagation Modeling</vt:lpstr>
      <vt:lpstr>Multi-Path Propagation Modeling</vt:lpstr>
      <vt:lpstr>Multipath Fading </vt:lpstr>
      <vt:lpstr>Fading Types </vt:lpstr>
      <vt:lpstr>Multi-Path = Frequency-Selective!</vt:lpstr>
      <vt:lpstr>Multi-Path = Frequency-Selective!</vt:lpstr>
      <vt:lpstr>Frequency-Selective Channels</vt:lpstr>
      <vt:lpstr>Frequency Division &amp; Coherence Bandwidth</vt:lpstr>
      <vt:lpstr>Number of Subcarriers in OFDM</vt:lpstr>
      <vt:lpstr>Intersymbol Interference in OFDM</vt:lpstr>
      <vt:lpstr>Intersymbol Interference in OFDM</vt:lpstr>
      <vt:lpstr>Inserting Guard Time</vt:lpstr>
      <vt:lpstr>Guard Time &amp; Inter-Carrier Interference</vt:lpstr>
      <vt:lpstr>Guard Time &amp; Inter-Carrier Interference</vt:lpstr>
      <vt:lpstr>Guard Time &amp; Inter-Carrier Interference</vt:lpstr>
      <vt:lpstr>Cyclic Prefix</vt:lpstr>
      <vt:lpstr>Insertion of cyclic prefix</vt:lpstr>
      <vt:lpstr>Cyclic Prefix vs Guard Time</vt:lpstr>
      <vt:lpstr>Performance in Frequency-Selective Channels</vt:lpstr>
      <vt:lpstr>Coded Orthogonal Frequency Division Multiplexing</vt:lpstr>
      <vt:lpstr>SNR Analysis</vt:lpstr>
      <vt:lpstr>Single-tap, Flat Fading (Rayleigh) vs AWGN</vt:lpstr>
      <vt:lpstr>Rayleigh Flat Fading Channel</vt:lpstr>
      <vt:lpstr>PowerPoint Presentation</vt:lpstr>
      <vt:lpstr>Typical  Error Event</vt:lpstr>
      <vt:lpstr>Channel Estimation</vt:lpstr>
      <vt:lpstr>Effects of PAPR</vt:lpstr>
      <vt:lpstr>PowerPoint Presentation</vt:lpstr>
      <vt:lpstr>PowerPoint Presentation</vt:lpstr>
      <vt:lpstr>Mitigation of Fading: Freq. Equalization</vt:lpstr>
      <vt:lpstr>Mitigation of Fading: Precoding</vt:lpstr>
      <vt:lpstr>Mitigation of Fading: Adaptive Loading</vt:lpstr>
      <vt:lpstr>Impairment in OFDM</vt:lpstr>
      <vt:lpstr>Introduction  Timing Offset</vt:lpstr>
      <vt:lpstr>Timing Offset</vt:lpstr>
      <vt:lpstr>Timing Offset Estimator</vt:lpstr>
      <vt:lpstr>Carrier Frequency Offset</vt:lpstr>
      <vt:lpstr>Effect of CFO in OFDM </vt:lpstr>
      <vt:lpstr>UNIT -2 Problems </vt:lpstr>
      <vt:lpstr>References</vt:lpstr>
      <vt:lpstr>PowerPoint Presentation</vt:lpstr>
      <vt:lpstr>PowerPoint Presentation</vt:lpstr>
    </vt:vector>
  </TitlesOfParts>
  <Company>Virginia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Communications Principles and Practice</dc:title>
  <dc:creator>Kristen Funk</dc:creator>
  <cp:lastModifiedBy>ADMIN</cp:lastModifiedBy>
  <cp:revision>319</cp:revision>
  <dcterms:created xsi:type="dcterms:W3CDTF">2002-05-01T19:31:20Z</dcterms:created>
  <dcterms:modified xsi:type="dcterms:W3CDTF">2023-11-25T12:07:01Z</dcterms:modified>
</cp:coreProperties>
</file>