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84" r:id="rId5"/>
    <p:sldId id="285" r:id="rId6"/>
    <p:sldId id="259" r:id="rId7"/>
    <p:sldId id="260" r:id="rId8"/>
    <p:sldId id="261" r:id="rId9"/>
    <p:sldId id="263" r:id="rId10"/>
    <p:sldId id="286" r:id="rId11"/>
    <p:sldId id="287" r:id="rId12"/>
    <p:sldId id="266" r:id="rId13"/>
    <p:sldId id="276" r:id="rId14"/>
    <p:sldId id="277" r:id="rId15"/>
    <p:sldId id="288" r:id="rId16"/>
    <p:sldId id="272" r:id="rId17"/>
    <p:sldId id="274" r:id="rId18"/>
    <p:sldId id="279" r:id="rId19"/>
    <p:sldId id="280"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4.wmf"/><Relationship Id="rId12" Type="http://schemas.openxmlformats.org/officeDocument/2006/relationships/oleObject" Target="../embeddings/oleObject6.bin"/><Relationship Id="rId17" Type="http://schemas.openxmlformats.org/officeDocument/2006/relationships/image" Target="../media/image9.w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 Id="rId1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18" Type="http://schemas.openxmlformats.org/officeDocument/2006/relationships/oleObject" Target="../embeddings/oleObject17.bin"/><Relationship Id="rId3" Type="http://schemas.openxmlformats.org/officeDocument/2006/relationships/image" Target="../media/image10.wmf"/><Relationship Id="rId7" Type="http://schemas.openxmlformats.org/officeDocument/2006/relationships/image" Target="../media/image12.wmf"/><Relationship Id="rId12" Type="http://schemas.openxmlformats.org/officeDocument/2006/relationships/oleObject" Target="../embeddings/oleObject14.bin"/><Relationship Id="rId17" Type="http://schemas.openxmlformats.org/officeDocument/2006/relationships/image" Target="../media/image8.wmf"/><Relationship Id="rId2" Type="http://schemas.openxmlformats.org/officeDocument/2006/relationships/oleObject" Target="../embeddings/oleObject9.bin"/><Relationship Id="rId16"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13.bin"/><Relationship Id="rId19" Type="http://schemas.openxmlformats.org/officeDocument/2006/relationships/image" Target="../media/image17.wmf"/><Relationship Id="rId4" Type="http://schemas.openxmlformats.org/officeDocument/2006/relationships/oleObject" Target="../embeddings/oleObject10.bin"/><Relationship Id="rId9" Type="http://schemas.openxmlformats.org/officeDocument/2006/relationships/image" Target="../media/image13.wmf"/><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19.wmf"/><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6.wmf"/><Relationship Id="rId18" Type="http://schemas.openxmlformats.org/officeDocument/2006/relationships/oleObject" Target="../embeddings/oleObject30.bin"/><Relationship Id="rId3" Type="http://schemas.openxmlformats.org/officeDocument/2006/relationships/image" Target="../media/image22.wmf"/><Relationship Id="rId7" Type="http://schemas.openxmlformats.org/officeDocument/2006/relationships/image" Target="../media/image24.wmf"/><Relationship Id="rId12" Type="http://schemas.openxmlformats.org/officeDocument/2006/relationships/oleObject" Target="../embeddings/oleObject27.bin"/><Relationship Id="rId17" Type="http://schemas.openxmlformats.org/officeDocument/2006/relationships/image" Target="../media/image28.wmf"/><Relationship Id="rId2" Type="http://schemas.openxmlformats.org/officeDocument/2006/relationships/oleObject" Target="../embeddings/oleObject22.bin"/><Relationship Id="rId16" Type="http://schemas.openxmlformats.org/officeDocument/2006/relationships/oleObject" Target="../embeddings/oleObject29.bin"/><Relationship Id="rId20"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24.bin"/><Relationship Id="rId11" Type="http://schemas.openxmlformats.org/officeDocument/2006/relationships/image" Target="../media/image25.wmf"/><Relationship Id="rId5" Type="http://schemas.openxmlformats.org/officeDocument/2006/relationships/image" Target="../media/image23.wmf"/><Relationship Id="rId15" Type="http://schemas.openxmlformats.org/officeDocument/2006/relationships/image" Target="../media/image27.wmf"/><Relationship Id="rId10" Type="http://schemas.openxmlformats.org/officeDocument/2006/relationships/oleObject" Target="../embeddings/oleObject26.bin"/><Relationship Id="rId19"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image" Target="../media/image2.wmf"/><Relationship Id="rId1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Times New Roman" pitchFamily="18" charset="0"/>
                <a:cs typeface="Times New Roman" pitchFamily="18" charset="0"/>
              </a:rPr>
              <a:t>Channel Models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660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Path Loss Models</a:t>
            </a: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models for the received field strength, averaged over both </a:t>
            </a:r>
            <a:r>
              <a:rPr lang="en-US" dirty="0">
                <a:solidFill>
                  <a:srgbClr val="00B0F0"/>
                </a:solidFill>
                <a:latin typeface="Times New Roman" pitchFamily="18" charset="0"/>
                <a:cs typeface="Times New Roman" pitchFamily="18" charset="0"/>
              </a:rPr>
              <a:t>small-scale and the large-scale fading</a:t>
            </a:r>
            <a:r>
              <a:rPr lang="en-US" dirty="0">
                <a:latin typeface="Times New Roman" pitchFamily="18" charset="0"/>
                <a:cs typeface="Times New Roman" pitchFamily="18" charset="0"/>
              </a:rPr>
              <a:t>. </a:t>
            </a:r>
          </a:p>
          <a:p>
            <a:pPr algn="just"/>
            <a:r>
              <a:rPr lang="en-US" dirty="0">
                <a:solidFill>
                  <a:srgbClr val="00B050"/>
                </a:solidFill>
                <a:latin typeface="Times New Roman" pitchFamily="18" charset="0"/>
                <a:cs typeface="Times New Roman" pitchFamily="18" charset="0"/>
              </a:rPr>
              <a:t>The Okumura–</a:t>
            </a:r>
            <a:r>
              <a:rPr lang="en-US" dirty="0" err="1">
                <a:solidFill>
                  <a:srgbClr val="00B050"/>
                </a:solidFill>
                <a:latin typeface="Times New Roman" pitchFamily="18" charset="0"/>
                <a:cs typeface="Times New Roman" pitchFamily="18" charset="0"/>
              </a:rPr>
              <a:t>Hata</a:t>
            </a:r>
            <a:r>
              <a:rPr lang="en-US" dirty="0">
                <a:solidFill>
                  <a:srgbClr val="00B050"/>
                </a:solidFill>
                <a:latin typeface="Times New Roman" pitchFamily="18" charset="0"/>
                <a:cs typeface="Times New Roman" pitchFamily="18" charset="0"/>
              </a:rPr>
              <a:t> Model</a:t>
            </a:r>
          </a:p>
          <a:p>
            <a:pPr lvl="1" algn="just"/>
            <a:r>
              <a:rPr lang="en-US" dirty="0">
                <a:latin typeface="Times New Roman" pitchFamily="18" charset="0"/>
                <a:cs typeface="Times New Roman" pitchFamily="18" charset="0"/>
              </a:rPr>
              <a:t>The Okumura–</a:t>
            </a:r>
            <a:r>
              <a:rPr lang="en-US" dirty="0" err="1">
                <a:latin typeface="Times New Roman" pitchFamily="18" charset="0"/>
                <a:cs typeface="Times New Roman" pitchFamily="18" charset="0"/>
              </a:rPr>
              <a:t>Hata</a:t>
            </a:r>
            <a:r>
              <a:rPr lang="en-US" dirty="0">
                <a:latin typeface="Times New Roman" pitchFamily="18" charset="0"/>
                <a:cs typeface="Times New Roman" pitchFamily="18" charset="0"/>
              </a:rPr>
              <a:t> model is by far the most popular model in that category. Path loss (in dB) is written as </a:t>
            </a:r>
          </a:p>
          <a:p>
            <a:pPr lvl="1" algn="just"/>
            <a:r>
              <a:rPr lang="en-US" dirty="0">
                <a:latin typeface="Times New Roman" pitchFamily="18" charset="0"/>
                <a:cs typeface="Times New Roman" pitchFamily="18" charset="0"/>
              </a:rPr>
              <a:t>PL = A + B log(d) + C </a:t>
            </a:r>
          </a:p>
          <a:p>
            <a:pPr lvl="2" algn="just"/>
            <a:r>
              <a:rPr lang="en-US" dirty="0">
                <a:latin typeface="Times New Roman" pitchFamily="18" charset="0"/>
                <a:cs typeface="Times New Roman" pitchFamily="18" charset="0"/>
              </a:rPr>
              <a:t>where A, B, and C are factors that depend on frequency and antenna height.</a:t>
            </a:r>
          </a:p>
          <a:p>
            <a:pPr lvl="1" algn="just"/>
            <a:r>
              <a:rPr lang="en-US" dirty="0">
                <a:latin typeface="Times New Roman" pitchFamily="18" charset="0"/>
                <a:cs typeface="Times New Roman" pitchFamily="18" charset="0"/>
              </a:rPr>
              <a:t> Factor A increases with carrier frequency and decreases with increasing height of the BS and Mobile Station (MS). </a:t>
            </a:r>
          </a:p>
          <a:p>
            <a:pPr lvl="1" algn="just"/>
            <a:r>
              <a:rPr lang="en-US" dirty="0">
                <a:latin typeface="Times New Roman" pitchFamily="18" charset="0"/>
                <a:cs typeface="Times New Roman" pitchFamily="18" charset="0"/>
              </a:rPr>
              <a:t>Also, the path loss exponent (proportional to B) decreases with increasing height of the BS</a:t>
            </a:r>
          </a:p>
          <a:p>
            <a:pPr lvl="1" algn="just"/>
            <a:r>
              <a:rPr lang="en-US" dirty="0">
                <a:solidFill>
                  <a:srgbClr val="FF0000"/>
                </a:solidFill>
                <a:latin typeface="Times New Roman" pitchFamily="18" charset="0"/>
                <a:cs typeface="Times New Roman" pitchFamily="18" charset="0"/>
              </a:rPr>
              <a:t>The model is only intended for large cells, with the BS being placed higher than the surrounding rooftops</a:t>
            </a:r>
          </a:p>
        </p:txBody>
      </p:sp>
    </p:spTree>
    <p:extLst>
      <p:ext uri="{BB962C8B-B14F-4D97-AF65-F5344CB8AC3E}">
        <p14:creationId xmlns:p14="http://schemas.microsoft.com/office/powerpoint/2010/main" val="418544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COST 231–</a:t>
            </a:r>
            <a:r>
              <a:rPr lang="en-US" dirty="0" err="1">
                <a:latin typeface="Times New Roman" pitchFamily="18" charset="0"/>
                <a:cs typeface="Times New Roman" pitchFamily="18" charset="0"/>
              </a:rPr>
              <a:t>Walfish</a:t>
            </a:r>
            <a:r>
              <a:rPr lang="en-US" dirty="0">
                <a:latin typeface="Times New Roman" pitchFamily="18" charset="0"/>
                <a:cs typeface="Times New Roman" pitchFamily="18" charset="0"/>
              </a:rPr>
              <a:t>–Ikegami model</a:t>
            </a: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suitable for </a:t>
            </a:r>
            <a:r>
              <a:rPr lang="en-US" dirty="0">
                <a:solidFill>
                  <a:srgbClr val="FF0000"/>
                </a:solidFill>
                <a:latin typeface="Times New Roman" pitchFamily="18" charset="0"/>
                <a:cs typeface="Times New Roman" pitchFamily="18" charset="0"/>
              </a:rPr>
              <a:t>microcells</a:t>
            </a:r>
            <a:r>
              <a:rPr lang="en-US" dirty="0">
                <a:latin typeface="Times New Roman" pitchFamily="18" charset="0"/>
                <a:cs typeface="Times New Roman" pitchFamily="18" charset="0"/>
              </a:rPr>
              <a:t> and small </a:t>
            </a:r>
            <a:r>
              <a:rPr lang="en-US" dirty="0" err="1">
                <a:solidFill>
                  <a:srgbClr val="FF0000"/>
                </a:solidFill>
                <a:latin typeface="Times New Roman" pitchFamily="18" charset="0"/>
                <a:cs typeface="Times New Roman" pitchFamily="18" charset="0"/>
              </a:rPr>
              <a:t>macrocells</a:t>
            </a:r>
            <a:r>
              <a:rPr lang="en-US" dirty="0">
                <a:latin typeface="Times New Roman" pitchFamily="18" charset="0"/>
                <a:cs typeface="Times New Roman" pitchFamily="18" charset="0"/>
              </a:rPr>
              <a:t>, as it has fewer restrictions on the distance between the BS and MS and the antenna height</a:t>
            </a:r>
          </a:p>
          <a:p>
            <a:pPr algn="just"/>
            <a:r>
              <a:rPr lang="en-US" dirty="0">
                <a:latin typeface="Times New Roman" pitchFamily="18" charset="0"/>
                <a:cs typeface="Times New Roman" pitchFamily="18" charset="0"/>
              </a:rPr>
              <a:t>In this model, total path loss consists of the free space path loss PL</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multiscreen loss </a:t>
            </a:r>
            <a:r>
              <a:rPr lang="en-US" dirty="0" err="1">
                <a:latin typeface="Times New Roman" pitchFamily="18" charset="0"/>
                <a:cs typeface="Times New Roman" pitchFamily="18" charset="0"/>
              </a:rPr>
              <a:t>L</a:t>
            </a:r>
            <a:r>
              <a:rPr lang="en-US" baseline="-25000" dirty="0" err="1">
                <a:latin typeface="Times New Roman" pitchFamily="18" charset="0"/>
                <a:cs typeface="Times New Roman" pitchFamily="18" charset="0"/>
              </a:rPr>
              <a:t>msd</a:t>
            </a:r>
            <a:r>
              <a:rPr lang="en-US" dirty="0">
                <a:latin typeface="Times New Roman" pitchFamily="18" charset="0"/>
                <a:cs typeface="Times New Roman" pitchFamily="18" charset="0"/>
              </a:rPr>
              <a:t> along the propagation path, and attenuation from the last roof-edge to the MS, </a:t>
            </a:r>
            <a:r>
              <a:rPr lang="en-US" dirty="0" err="1">
                <a:latin typeface="Times New Roman" pitchFamily="18" charset="0"/>
                <a:cs typeface="Times New Roman" pitchFamily="18" charset="0"/>
              </a:rPr>
              <a:t>L</a:t>
            </a:r>
            <a:r>
              <a:rPr lang="en-US" baseline="-25000" dirty="0" err="1">
                <a:latin typeface="Times New Roman" pitchFamily="18" charset="0"/>
                <a:cs typeface="Times New Roman" pitchFamily="18" charset="0"/>
              </a:rPr>
              <a:t>rts</a:t>
            </a:r>
            <a:r>
              <a:rPr lang="en-US" dirty="0">
                <a:latin typeface="Times New Roman" pitchFamily="18" charset="0"/>
                <a:cs typeface="Times New Roman" pitchFamily="18" charset="0"/>
              </a:rPr>
              <a:t> (rooftop-</a:t>
            </a:r>
            <a:r>
              <a:rPr lang="en-US" dirty="0" err="1">
                <a:latin typeface="Times New Roman" pitchFamily="18" charset="0"/>
                <a:cs typeface="Times New Roman" pitchFamily="18" charset="0"/>
              </a:rPr>
              <a:t>tostreet</a:t>
            </a:r>
            <a:r>
              <a:rPr lang="en-US" dirty="0">
                <a:latin typeface="Times New Roman" pitchFamily="18" charset="0"/>
                <a:cs typeface="Times New Roman" pitchFamily="18" charset="0"/>
              </a:rPr>
              <a:t> diffraction and scatter loss)</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935" y="5715000"/>
            <a:ext cx="37242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7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Shadowing</a:t>
            </a:r>
            <a:r>
              <a:rPr lang="en-US" dirty="0"/>
              <a:t> </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If there are any objects (such buildings or trees) along the path of the signal, some part of the transmitted signal is lost through absorption, reflection, scattering, and diffraction. This effect is called </a:t>
            </a:r>
            <a:r>
              <a:rPr lang="en-US" dirty="0">
                <a:solidFill>
                  <a:srgbClr val="FF0000"/>
                </a:solidFill>
                <a:latin typeface="Times New Roman" pitchFamily="18" charset="0"/>
                <a:cs typeface="Times New Roman" pitchFamily="18" charset="0"/>
              </a:rPr>
              <a:t>shadowing</a:t>
            </a:r>
            <a:r>
              <a:rPr lang="en-US" dirty="0">
                <a:latin typeface="Times New Roman" pitchFamily="18" charset="0"/>
                <a:cs typeface="Times New Roman" pitchFamily="18" charset="0"/>
              </a:rPr>
              <a:t>.</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267200"/>
            <a:ext cx="41910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25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Multipath</a:t>
            </a:r>
          </a:p>
        </p:txBody>
      </p:sp>
      <p:sp>
        <p:nvSpPr>
          <p:cNvPr id="3" name="Content Placeholder 2"/>
          <p:cNvSpPr>
            <a:spLocks noGrp="1"/>
          </p:cNvSpPr>
          <p:nvPr>
            <p:ph sz="half" idx="1"/>
          </p:nvPr>
        </p:nvSpPr>
        <p:spPr/>
        <p:txBody>
          <a:bodyPr>
            <a:normAutofit/>
          </a:bodyPr>
          <a:lstStyle/>
          <a:p>
            <a:pPr algn="just"/>
            <a:r>
              <a:rPr lang="en-US" sz="2000" dirty="0">
                <a:latin typeface="Times New Roman" pitchFamily="18" charset="0"/>
                <a:cs typeface="Times New Roman" pitchFamily="18" charset="0"/>
              </a:rPr>
              <a:t>The objects located around the path of the wireless signal reflect the signal. Some of these reflected waves are also received at the receiver. Since each of these reflected signals takes a different path, it has a </a:t>
            </a:r>
            <a:r>
              <a:rPr lang="en-US" sz="2000" dirty="0">
                <a:solidFill>
                  <a:srgbClr val="FF0000"/>
                </a:solidFill>
                <a:latin typeface="Times New Roman" pitchFamily="18" charset="0"/>
                <a:cs typeface="Times New Roman" pitchFamily="18" charset="0"/>
              </a:rPr>
              <a:t>different amplitude and phase.</a:t>
            </a:r>
            <a:r>
              <a:rPr lang="en-US" sz="2000" dirty="0">
                <a:latin typeface="Times New Roman" pitchFamily="18" charset="0"/>
                <a:cs typeface="Times New Roman" pitchFamily="18" charset="0"/>
              </a:rPr>
              <a:t> </a:t>
            </a:r>
          </a:p>
          <a:p>
            <a:endParaRPr lang="en-US" dirty="0"/>
          </a:p>
        </p:txBody>
      </p:sp>
      <p:sp>
        <p:nvSpPr>
          <p:cNvPr id="4" name="Content Placeholder 3"/>
          <p:cNvSpPr>
            <a:spLocks noGrp="1"/>
          </p:cNvSpPr>
          <p:nvPr>
            <p:ph sz="half" idx="2"/>
          </p:nvPr>
        </p:nvSpPr>
        <p:spPr/>
        <p:txBody>
          <a:bodyPr>
            <a:normAutofit/>
          </a:bodyPr>
          <a:lstStyle/>
          <a:p>
            <a:pPr algn="just"/>
            <a:r>
              <a:rPr lang="en-US" sz="1800" dirty="0">
                <a:latin typeface="Times New Roman" pitchFamily="18" charset="0"/>
                <a:cs typeface="Times New Roman" pitchFamily="18" charset="0"/>
              </a:rPr>
              <a:t>Depending upon the phase, these multiple signals may result in increased or decreased received power at the receiver. Even a slight change in position may result in a significant difference in phases of the signals and so in the total received power.</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67199"/>
            <a:ext cx="4667250" cy="199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49" y="4038600"/>
            <a:ext cx="410712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6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Multipath Power Delay Profile</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Since different paths are of different lengths, a single impulse sent from the transmitter will result in multiple copies being received at different times as shown in Figure</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962400"/>
            <a:ext cx="53816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39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Models for the Power Delay Profile</a:t>
            </a: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It has been observed in many measurements that the Power Delay Profile (PDP) can be approximated by a one-sided exponential function: </a:t>
            </a:r>
          </a:p>
          <a:p>
            <a:pPr algn="just"/>
            <a:r>
              <a:rPr lang="en-US" dirty="0">
                <a:latin typeface="Times New Roman" pitchFamily="18" charset="0"/>
                <a:cs typeface="Times New Roman" pitchFamily="18" charset="0"/>
              </a:rPr>
              <a:t>The delay spread is a function of the distance BS–MS, increasing with distance approximately as </a:t>
            </a:r>
            <a:r>
              <a:rPr lang="en-US" dirty="0" err="1">
                <a:latin typeface="Times New Roman" pitchFamily="18" charset="0"/>
                <a:cs typeface="Times New Roman" pitchFamily="18" charset="0"/>
              </a:rPr>
              <a:t>dε</a:t>
            </a:r>
            <a:r>
              <a:rPr lang="en-US" dirty="0">
                <a:latin typeface="Times New Roman" pitchFamily="18" charset="0"/>
                <a:cs typeface="Times New Roman" pitchFamily="18" charset="0"/>
              </a:rPr>
              <a:t>, where ε = 0.5 in urban and suburban environments, and ε = 1 in mountainous regions. </a:t>
            </a:r>
          </a:p>
          <a:p>
            <a:pPr algn="just"/>
            <a:r>
              <a:rPr lang="en-US" dirty="0">
                <a:latin typeface="Times New Roman" pitchFamily="18" charset="0"/>
                <a:cs typeface="Times New Roman" pitchFamily="18" charset="0"/>
              </a:rPr>
              <a:t>The delay spread also shows considerable large-scale variations. </a:t>
            </a:r>
          </a:p>
          <a:p>
            <a:pPr algn="just"/>
            <a:r>
              <a:rPr lang="en-US" dirty="0">
                <a:latin typeface="Times New Roman" pitchFamily="18" charset="0"/>
                <a:cs typeface="Times New Roman" pitchFamily="18" charset="0"/>
              </a:rPr>
              <a:t>The delay spread has a lognormal distribution with a variance of typically 2–3 dB in suburban and urban environments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891" y="2325831"/>
            <a:ext cx="2362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84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1523"/>
            <a:ext cx="8229600" cy="1143000"/>
          </a:xfrm>
        </p:spPr>
        <p:txBody>
          <a:bodyPr/>
          <a:lstStyle/>
          <a:p>
            <a:r>
              <a:rPr lang="en-US" dirty="0">
                <a:latin typeface="Times New Roman" pitchFamily="18" charset="0"/>
                <a:cs typeface="Times New Roman" pitchFamily="18" charset="0"/>
              </a:rPr>
              <a:t>Wideband Models</a:t>
            </a:r>
          </a:p>
        </p:txBody>
      </p:sp>
      <p:sp>
        <p:nvSpPr>
          <p:cNvPr id="3" name="Content Placeholder 2"/>
          <p:cNvSpPr>
            <a:spLocks noGrp="1"/>
          </p:cNvSpPr>
          <p:nvPr>
            <p:ph idx="1"/>
          </p:nvPr>
        </p:nvSpPr>
        <p:spPr>
          <a:xfrm>
            <a:off x="-76200" y="1295400"/>
            <a:ext cx="8991600" cy="5287962"/>
          </a:xfrm>
        </p:spPr>
        <p:txBody>
          <a:bodyPr>
            <a:noAutofit/>
          </a:bodyPr>
          <a:lstStyle/>
          <a:p>
            <a:r>
              <a:rPr lang="en-US" sz="1800" b="1" dirty="0">
                <a:latin typeface="Times New Roman" pitchFamily="18" charset="0"/>
                <a:cs typeface="Times New Roman" pitchFamily="18" charset="0"/>
              </a:rPr>
              <a:t>Tapped Delay Line Models</a:t>
            </a:r>
          </a:p>
          <a:p>
            <a:r>
              <a:rPr lang="en-US" sz="1800" dirty="0">
                <a:latin typeface="Times New Roman" pitchFamily="18" charset="0"/>
                <a:cs typeface="Times New Roman" pitchFamily="18" charset="0"/>
              </a:rPr>
              <a:t>The most commonly used wideband model is an N-tap Rayleigh-fading model</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lvl="1" algn="just"/>
            <a:r>
              <a:rPr lang="en-US" sz="1800" dirty="0">
                <a:latin typeface="Times New Roman" pitchFamily="18" charset="0"/>
                <a:cs typeface="Times New Roman" pitchFamily="18" charset="0"/>
              </a:rPr>
              <a:t>where the LOS component a</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does not vary with time, while the c</a:t>
            </a:r>
            <a:r>
              <a:rPr lang="en-US" sz="1800" baseline="-25000" dirty="0">
                <a:latin typeface="Times New Roman" pitchFamily="18" charset="0"/>
                <a:cs typeface="Times New Roman" pitchFamily="18" charset="0"/>
              </a:rPr>
              <a:t>i</a:t>
            </a:r>
            <a:r>
              <a:rPr lang="en-US" sz="1800" dirty="0">
                <a:latin typeface="Times New Roman" pitchFamily="18" charset="0"/>
                <a:cs typeface="Times New Roman" pitchFamily="18" charset="0"/>
              </a:rPr>
              <a:t>(t) are zero-mean complex Gaussian random processes, whose autocorrelation function is determined by their associated Doppler spectra. In most cases, τ</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 τ</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so the amplitude distribution of the first tap is </a:t>
            </a:r>
            <a:r>
              <a:rPr lang="en-US" sz="1800" dirty="0" err="1">
                <a:latin typeface="Times New Roman" pitchFamily="18" charset="0"/>
                <a:cs typeface="Times New Roman" pitchFamily="18" charset="0"/>
              </a:rPr>
              <a:t>Rician</a:t>
            </a:r>
            <a:r>
              <a:rPr lang="en-US" sz="1800" dirty="0">
                <a:latin typeface="Times New Roman" pitchFamily="18" charset="0"/>
                <a:cs typeface="Times New Roman" pitchFamily="18" charset="0"/>
              </a:rPr>
              <a:t>.</a:t>
            </a:r>
          </a:p>
          <a:p>
            <a:pPr lvl="1" algn="just"/>
            <a:r>
              <a:rPr lang="en-US" sz="1800" dirty="0">
                <a:latin typeface="Times New Roman" pitchFamily="18" charset="0"/>
                <a:cs typeface="Times New Roman" pitchFamily="18" charset="0"/>
              </a:rPr>
              <a:t>The model is further simplified when the number of taps is limited to N = 2, and no LOS component is allowed. </a:t>
            </a:r>
          </a:p>
          <a:p>
            <a:pPr lvl="1" algn="just"/>
            <a:r>
              <a:rPr lang="en-US" sz="1800" dirty="0">
                <a:latin typeface="Times New Roman" pitchFamily="18" charset="0"/>
                <a:cs typeface="Times New Roman" pitchFamily="18" charset="0"/>
              </a:rPr>
              <a:t>it is alternatively called the </a:t>
            </a:r>
            <a:r>
              <a:rPr lang="en-US" sz="1800" dirty="0">
                <a:solidFill>
                  <a:srgbClr val="FF0000"/>
                </a:solidFill>
                <a:latin typeface="Times New Roman" pitchFamily="18" charset="0"/>
                <a:cs typeface="Times New Roman" pitchFamily="18" charset="0"/>
              </a:rPr>
              <a:t>two-path channel, two delay channel, or two-spike channel.</a:t>
            </a:r>
          </a:p>
          <a:p>
            <a:pPr lvl="1" algn="just"/>
            <a:r>
              <a:rPr lang="en-US" sz="1800" dirty="0">
                <a:latin typeface="Times New Roman" pitchFamily="18" charset="0"/>
                <a:cs typeface="Times New Roman" pitchFamily="18" charset="0"/>
              </a:rPr>
              <a:t>Another popular channel model consists of a purely deterministic LOS component plus one fading tap (N = 1) whose delay τ0 can differ from τ1. This model is widely used for satellite channels – in these channels, there is almost always an LOS connection, and the reflections from buildings near the RX give rise to a delayed fading component. The channel reduces to a </a:t>
            </a:r>
            <a:r>
              <a:rPr lang="en-US" sz="1800" dirty="0">
                <a:solidFill>
                  <a:srgbClr val="FF0000"/>
                </a:solidFill>
                <a:latin typeface="Times New Roman" pitchFamily="18" charset="0"/>
                <a:cs typeface="Times New Roman" pitchFamily="18" charset="0"/>
              </a:rPr>
              <a:t>flat-fading </a:t>
            </a:r>
            <a:r>
              <a:rPr lang="en-US" sz="1800" dirty="0" err="1">
                <a:solidFill>
                  <a:srgbClr val="FF0000"/>
                </a:solidFill>
                <a:latin typeface="Times New Roman" pitchFamily="18" charset="0"/>
                <a:cs typeface="Times New Roman" pitchFamily="18" charset="0"/>
              </a:rPr>
              <a:t>Rician</a:t>
            </a:r>
            <a:r>
              <a:rPr lang="en-US" sz="1800" dirty="0">
                <a:latin typeface="Times New Roman" pitchFamily="18" charset="0"/>
                <a:cs typeface="Times New Roman" pitchFamily="18" charset="0"/>
              </a:rPr>
              <a:t> channel when τ</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 τ</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a:t>
            </a:r>
          </a:p>
          <a:p>
            <a:pPr lvl="1" algn="just"/>
            <a:endParaRPr lang="en-US" sz="1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816" y="381000"/>
            <a:ext cx="2657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09800"/>
            <a:ext cx="3505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47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Deterministic Channel-Modeling Methods</a:t>
            </a:r>
          </a:p>
        </p:txBody>
      </p:sp>
      <p:sp>
        <p:nvSpPr>
          <p:cNvPr id="3" name="Content Placeholder 2"/>
          <p:cNvSpPr>
            <a:spLocks noGrp="1"/>
          </p:cNvSpPr>
          <p:nvPr>
            <p:ph idx="1"/>
          </p:nvPr>
        </p:nvSpPr>
        <p:spPr/>
        <p:txBody>
          <a:bodyPr>
            <a:normAutofit fontScale="55000" lnSpcReduction="20000"/>
          </a:bodyPr>
          <a:lstStyle/>
          <a:p>
            <a:pPr algn="just"/>
            <a:r>
              <a:rPr lang="en-US" dirty="0">
                <a:latin typeface="Times New Roman" pitchFamily="18" charset="0"/>
                <a:cs typeface="Times New Roman" pitchFamily="18" charset="0"/>
              </a:rPr>
              <a:t>A wireless propagation channel can be viewed as a deterministic channel. </a:t>
            </a:r>
          </a:p>
          <a:p>
            <a:pPr algn="just"/>
            <a:r>
              <a:rPr lang="en-US" dirty="0">
                <a:latin typeface="Times New Roman" pitchFamily="18" charset="0"/>
                <a:cs typeface="Times New Roman" pitchFamily="18" charset="0"/>
              </a:rPr>
              <a:t>Maxwell’s equations, together with electromagnetic boundary conditions (location, shape, and dielectric and conductive properties of all objects in the environment), allow determination of the field strength at all points and times. </a:t>
            </a:r>
          </a:p>
          <a:p>
            <a:pPr algn="just"/>
            <a:r>
              <a:rPr lang="en-US" dirty="0">
                <a:latin typeface="Times New Roman" pitchFamily="18" charset="0"/>
                <a:cs typeface="Times New Roman" pitchFamily="18" charset="0"/>
              </a:rPr>
              <a:t>For outdoor environments, such purely deterministic channel models have to take into account all the geographical and morphological features of a propagation environment</a:t>
            </a:r>
          </a:p>
          <a:p>
            <a:pPr algn="just"/>
            <a:r>
              <a:rPr lang="en-US" dirty="0">
                <a:latin typeface="Times New Roman" pitchFamily="18" charset="0"/>
                <a:cs typeface="Times New Roman" pitchFamily="18" charset="0"/>
              </a:rPr>
              <a:t>For indoor environments, the building structure, wall properties, and even furniture should be taken into consideration.</a:t>
            </a:r>
          </a:p>
          <a:p>
            <a:pPr algn="just"/>
            <a:r>
              <a:rPr lang="en-US" dirty="0">
                <a:latin typeface="Times New Roman" pitchFamily="18" charset="0"/>
                <a:cs typeface="Times New Roman" pitchFamily="18" charset="0"/>
              </a:rPr>
              <a:t>To make deterministic modeling a viable option, two major challenges had to be overcome:</a:t>
            </a:r>
          </a:p>
          <a:p>
            <a:pPr algn="just"/>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the high amount of required computer time and </a:t>
            </a:r>
          </a:p>
          <a:p>
            <a:pPr algn="just"/>
            <a:r>
              <a:rPr lang="en-US" dirty="0">
                <a:latin typeface="Times New Roman" pitchFamily="18" charset="0"/>
                <a:cs typeface="Times New Roman" pitchFamily="18" charset="0"/>
              </a:rPr>
              <a:t>(ii) the need for exact knowledge of boundary conditions.</a:t>
            </a:r>
          </a:p>
          <a:p>
            <a:r>
              <a:rPr lang="en-US" dirty="0">
                <a:latin typeface="Times New Roman" pitchFamily="18" charset="0"/>
                <a:cs typeface="Times New Roman" pitchFamily="18" charset="0"/>
              </a:rPr>
              <a:t>The most accurate solution</a:t>
            </a:r>
          </a:p>
          <a:p>
            <a:pPr lvl="1"/>
            <a:r>
              <a:rPr lang="en-US" dirty="0">
                <a:latin typeface="Times New Roman" pitchFamily="18" charset="0"/>
                <a:cs typeface="Times New Roman" pitchFamily="18" charset="0"/>
              </a:rPr>
              <a:t>Method of Moments</a:t>
            </a:r>
          </a:p>
          <a:p>
            <a:pPr lvl="1"/>
            <a:r>
              <a:rPr lang="en-US" dirty="0">
                <a:latin typeface="Times New Roman" pitchFamily="18" charset="0"/>
                <a:cs typeface="Times New Roman" pitchFamily="18" charset="0"/>
              </a:rPr>
              <a:t>Finite Element Method (FEM</a:t>
            </a:r>
          </a:p>
          <a:p>
            <a:pPr lvl="1"/>
            <a:r>
              <a:rPr lang="en-US" dirty="0">
                <a:latin typeface="Times New Roman" pitchFamily="18" charset="0"/>
                <a:cs typeface="Times New Roman" pitchFamily="18" charset="0"/>
              </a:rPr>
              <a:t>Difference Time Domain</a:t>
            </a:r>
          </a:p>
          <a:p>
            <a:pPr algn="just"/>
            <a:endParaRPr lang="en-US" dirty="0"/>
          </a:p>
        </p:txBody>
      </p:sp>
    </p:spTree>
    <p:extLst>
      <p:ext uri="{BB962C8B-B14F-4D97-AF65-F5344CB8AC3E}">
        <p14:creationId xmlns:p14="http://schemas.microsoft.com/office/powerpoint/2010/main" val="330627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Ray Launching</a:t>
            </a: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The transmit antenna sends out (launches) rays into different directions. Typically, the total spatial angle 4π is divided into N units of equal magnitude, and each ray is sent in the direction of the center of one such unit. The number of launched rays is a tradeoff between accuracy of the method and computation time.</a:t>
            </a:r>
          </a:p>
          <a:p>
            <a:pPr algn="just"/>
            <a:r>
              <a:rPr lang="en-US" dirty="0">
                <a:latin typeface="Times New Roman" pitchFamily="18" charset="0"/>
                <a:cs typeface="Times New Roman" pitchFamily="18" charset="0"/>
              </a:rPr>
              <a:t>Free space attenuation: as each ray represents a certain spatial angle, the energy per unit area decreases d−2 along the path of the ray. </a:t>
            </a:r>
          </a:p>
          <a:p>
            <a:pPr algn="just"/>
            <a:r>
              <a:rPr lang="en-US" dirty="0">
                <a:latin typeface="Times New Roman" pitchFamily="18" charset="0"/>
                <a:cs typeface="Times New Roman" pitchFamily="18" charset="0"/>
              </a:rPr>
              <a:t>Reflections change the direction of a ray and cause an additional attenuation. Reflection coefficients can be computed from Snell’s laws. </a:t>
            </a:r>
          </a:p>
          <a:p>
            <a:pPr algn="just"/>
            <a:r>
              <a:rPr lang="en-US" dirty="0">
                <a:latin typeface="Times New Roman" pitchFamily="18" charset="0"/>
                <a:cs typeface="Times New Roman" pitchFamily="18" charset="0"/>
              </a:rPr>
              <a:t>Diffraction and diffuse scattering are included in more advanced models. In those cases, a ray that is incident on an IO gives rise to several new rays. The amplitudes of diffracted rays are usually computed from the geometrical or uniform theory of diffraction</a:t>
            </a:r>
          </a:p>
        </p:txBody>
      </p:sp>
    </p:spTree>
    <p:extLst>
      <p:ext uri="{BB962C8B-B14F-4D97-AF65-F5344CB8AC3E}">
        <p14:creationId xmlns:p14="http://schemas.microsoft.com/office/powerpoint/2010/main" val="73262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Ray Tracing</a:t>
            </a: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Classical ray tracing determines all rays that can go from one TX location to one RX location. </a:t>
            </a:r>
          </a:p>
          <a:p>
            <a:pPr algn="just"/>
            <a:r>
              <a:rPr lang="en-US" dirty="0">
                <a:latin typeface="Times New Roman" pitchFamily="18" charset="0"/>
                <a:cs typeface="Times New Roman" pitchFamily="18" charset="0"/>
              </a:rPr>
              <a:t>The method operates in </a:t>
            </a:r>
            <a:r>
              <a:rPr lang="en-US" dirty="0">
                <a:solidFill>
                  <a:srgbClr val="FF0000"/>
                </a:solidFill>
                <a:latin typeface="Times New Roman" pitchFamily="18" charset="0"/>
                <a:cs typeface="Times New Roman" pitchFamily="18" charset="0"/>
              </a:rPr>
              <a:t>two steps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 1. First, all rays that can transfer energy from the TX location to the RX location are determined. This is usually done by means of the image principle. Rays that can get to the RX via a reflection show the same behavior as rays from a virtual source that is located where an image of the original source (with respect to the reflecting surface) would be located </a:t>
            </a:r>
          </a:p>
          <a:p>
            <a:pPr algn="just"/>
            <a:r>
              <a:rPr lang="en-US" dirty="0">
                <a:latin typeface="Times New Roman" pitchFamily="18" charset="0"/>
                <a:cs typeface="Times New Roman" pitchFamily="18" charset="0"/>
              </a:rPr>
              <a:t>2. In a second step, attenuations (due to free space propagation and finite reflection coefficients) are computed, thus providing the parameters of all MPCs.</a:t>
            </a:r>
          </a:p>
        </p:txBody>
      </p:sp>
    </p:spTree>
    <p:extLst>
      <p:ext uri="{BB962C8B-B14F-4D97-AF65-F5344CB8AC3E}">
        <p14:creationId xmlns:p14="http://schemas.microsoft.com/office/powerpoint/2010/main" val="68727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Times New Roman" pitchFamily="18" charset="0"/>
                <a:cs typeface="Times New Roman" pitchFamily="18" charset="0"/>
              </a:rPr>
              <a:t>Channel</a:t>
            </a:r>
            <a:br>
              <a:rPr lang="en-US" dirty="0"/>
            </a:br>
            <a:endParaRPr lang="en-US" dirty="0"/>
          </a:p>
        </p:txBody>
      </p:sp>
      <p:sp>
        <p:nvSpPr>
          <p:cNvPr id="3" name="Content Placeholder 2"/>
          <p:cNvSpPr>
            <a:spLocks noGrp="1"/>
          </p:cNvSpPr>
          <p:nvPr>
            <p:ph sz="half" idx="2"/>
          </p:nvPr>
        </p:nvSpPr>
        <p:spPr>
          <a:xfrm>
            <a:off x="304800" y="1494593"/>
            <a:ext cx="4040188" cy="4678363"/>
          </a:xfrm>
        </p:spPr>
        <p:txBody>
          <a:bodyPr/>
          <a:lstStyle/>
          <a:p>
            <a:r>
              <a:rPr lang="en-US" dirty="0">
                <a:latin typeface="Times New Roman" pitchFamily="18" charset="0"/>
                <a:cs typeface="Times New Roman" pitchFamily="18" charset="0"/>
              </a:rPr>
              <a:t>The term channel refers to the medium between the transmitting antenna and the receiving antenna as shown in Figure</a:t>
            </a:r>
          </a:p>
          <a:p>
            <a:endParaRPr lang="en-US" dirty="0"/>
          </a:p>
        </p:txBody>
      </p:sp>
      <p:sp>
        <p:nvSpPr>
          <p:cNvPr id="7" name="Content Placeholder 6"/>
          <p:cNvSpPr>
            <a:spLocks noGrp="1"/>
          </p:cNvSpPr>
          <p:nvPr>
            <p:ph sz="quarter" idx="4"/>
          </p:nvPr>
        </p:nvSpPr>
        <p:spPr>
          <a:xfrm>
            <a:off x="4645025" y="1600200"/>
            <a:ext cx="4041775" cy="4525963"/>
          </a:xfrm>
        </p:spPr>
        <p:txBody>
          <a:bodyPr>
            <a:normAutofit fontScale="85000" lnSpcReduction="20000"/>
          </a:bodyPr>
          <a:lstStyle/>
          <a:p>
            <a:pPr algn="just"/>
            <a:r>
              <a:rPr lang="en-US" dirty="0">
                <a:latin typeface="Times New Roman" pitchFamily="18" charset="0"/>
                <a:cs typeface="Times New Roman" pitchFamily="18" charset="0"/>
              </a:rPr>
              <a:t>The characteristics of wireless signal changes as it travels from the transmitter antenna to the receiver antenna. </a:t>
            </a:r>
          </a:p>
          <a:p>
            <a:pPr algn="just"/>
            <a:r>
              <a:rPr lang="en-US" dirty="0">
                <a:latin typeface="Times New Roman" pitchFamily="18" charset="0"/>
                <a:cs typeface="Times New Roman" pitchFamily="18" charset="0"/>
              </a:rPr>
              <a:t>These characteristics depend upon the distance between the two antennas, the path(s) taken by the signal, and the environment (buildings and other objects) around the path.</a:t>
            </a:r>
          </a:p>
          <a:p>
            <a:pPr algn="just"/>
            <a:r>
              <a:rPr lang="en-US" dirty="0">
                <a:latin typeface="Times New Roman" pitchFamily="18" charset="0"/>
                <a:cs typeface="Times New Roman" pitchFamily="18" charset="0"/>
              </a:rPr>
              <a:t> The profile of received signal can be obtained from that of the transmitted signal if we have a model of the medium between the two. </a:t>
            </a:r>
            <a:r>
              <a:rPr lang="en-US" dirty="0">
                <a:solidFill>
                  <a:srgbClr val="FF0000"/>
                </a:solidFill>
                <a:latin typeface="Times New Roman" pitchFamily="18" charset="0"/>
                <a:cs typeface="Times New Roman" pitchFamily="18" charset="0"/>
              </a:rPr>
              <a:t>This model of the medium is called channel model</a:t>
            </a:r>
            <a:r>
              <a:rPr lang="en-US" dirty="0">
                <a:solidFill>
                  <a:srgbClr val="FF0000"/>
                </a:solidFill>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648200"/>
            <a:ext cx="3886199" cy="165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04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Efficiency Considerations</a:t>
            </a:r>
          </a:p>
        </p:txBody>
      </p:sp>
      <p:sp>
        <p:nvSpPr>
          <p:cNvPr id="3" name="Content Placeholder 2"/>
          <p:cNvSpPr>
            <a:spLocks noGrp="1"/>
          </p:cNvSpPr>
          <p:nvPr>
            <p:ph idx="1"/>
          </p:nvPr>
        </p:nvSpPr>
        <p:spPr/>
        <p:txBody>
          <a:bodyPr>
            <a:normAutofit fontScale="47500" lnSpcReduction="20000"/>
          </a:bodyPr>
          <a:lstStyle/>
          <a:p>
            <a:r>
              <a:rPr lang="en-US" b="1" dirty="0">
                <a:latin typeface="Times New Roman" pitchFamily="18" charset="0"/>
                <a:cs typeface="Times New Roman" pitchFamily="18" charset="0"/>
              </a:rPr>
              <a:t>To reduce the computational effort</a:t>
            </a:r>
          </a:p>
          <a:p>
            <a:pPr algn="just"/>
            <a:r>
              <a:rPr lang="en-US" dirty="0">
                <a:solidFill>
                  <a:srgbClr val="FF0000"/>
                </a:solidFill>
                <a:latin typeface="Times New Roman" pitchFamily="18" charset="0"/>
                <a:cs typeface="Times New Roman" pitchFamily="18" charset="0"/>
              </a:rPr>
              <a:t>Indoor</a:t>
            </a:r>
            <a:r>
              <a:rPr lang="en-US" dirty="0">
                <a:latin typeface="Times New Roman" pitchFamily="18" charset="0"/>
                <a:cs typeface="Times New Roman" pitchFamily="18" charset="0"/>
              </a:rPr>
              <a:t>: indoor environments practically always require three-dimensional considerations. Even when the BS and the MS are on the same floor, reflections at floors and ceilings represent important propagation paths. </a:t>
            </a:r>
          </a:p>
          <a:p>
            <a:pPr algn="just"/>
            <a:r>
              <a:rPr lang="en-US" dirty="0" err="1">
                <a:solidFill>
                  <a:srgbClr val="FF0000"/>
                </a:solidFill>
                <a:latin typeface="Times New Roman" pitchFamily="18" charset="0"/>
                <a:cs typeface="Times New Roman" pitchFamily="18" charset="0"/>
              </a:rPr>
              <a:t>Macrocells</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by definition, the BS antenna is considerably above the rooftops. Propagation thus occurs mostly over the rooftops to points that are close to the MS. From these points, they then reach the MS, possibly via a diffraction or a reflection from the wall of the house opposite. Ray tracing in the vertical plane alone can thus be sufficient for some cases. This is especially true when ray tracing should only predict the received power and delay spread. On the other hand, such a purely vertical ray tracing will not correctly predict the directions of the rays at the MS. </a:t>
            </a:r>
          </a:p>
          <a:p>
            <a:pPr algn="just"/>
            <a:r>
              <a:rPr lang="en-US" dirty="0">
                <a:solidFill>
                  <a:srgbClr val="FF0000"/>
                </a:solidFill>
                <a:latin typeface="Times New Roman" pitchFamily="18" charset="0"/>
                <a:cs typeface="Times New Roman" pitchFamily="18" charset="0"/>
              </a:rPr>
              <a:t>Microcells</a:t>
            </a:r>
            <a:r>
              <a:rPr lang="en-US" dirty="0">
                <a:latin typeface="Times New Roman" pitchFamily="18" charset="0"/>
                <a:cs typeface="Times New Roman" pitchFamily="18" charset="0"/>
              </a:rPr>
              <a:t>, small distance BS–MS: as both BS and MS antennas are below the rooftop, the diffraction loss of over-the-rooftop propagation is large. Propagation in the horizontal plane – i.e., through street canyons – can be a much more efficient process. Under these conditions, ray tracing in just the horizontal plane can be sufficient.</a:t>
            </a:r>
          </a:p>
          <a:p>
            <a:pPr algn="just"/>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Microcells, </a:t>
            </a:r>
            <a:r>
              <a:rPr lang="en-US" dirty="0">
                <a:latin typeface="Times New Roman" pitchFamily="18" charset="0"/>
                <a:cs typeface="Times New Roman" pitchFamily="18" charset="0"/>
              </a:rPr>
              <a:t>large distance BS–MS: in this case, the relative power of rays propagating in the horizontal plane (compared with over-the-rooftop components) is smaller. Horizontal components undergo multiple diffraction and reflection processes, while losses from over-the-rooftop components are mostly determined by diffraction losses near the BS and the MS, and thus depend less on distance. </a:t>
            </a:r>
          </a:p>
        </p:txBody>
      </p:sp>
    </p:spTree>
    <p:extLst>
      <p:ext uri="{BB962C8B-B14F-4D97-AF65-F5344CB8AC3E}">
        <p14:creationId xmlns:p14="http://schemas.microsoft.com/office/powerpoint/2010/main" val="287856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Channel Model</a:t>
            </a:r>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For the design, simulation, and planning of wireless systems, we need models for the propagation channels</a:t>
            </a:r>
          </a:p>
          <a:p>
            <a:r>
              <a:rPr lang="en-US" dirty="0">
                <a:latin typeface="Times New Roman" pitchFamily="18" charset="0"/>
                <a:cs typeface="Times New Roman" pitchFamily="18" charset="0"/>
              </a:rPr>
              <a:t>There are </a:t>
            </a:r>
            <a:r>
              <a:rPr lang="en-US" dirty="0">
                <a:solidFill>
                  <a:srgbClr val="00B0F0"/>
                </a:solidFill>
                <a:latin typeface="Times New Roman" pitchFamily="18" charset="0"/>
                <a:cs typeface="Times New Roman" pitchFamily="18" charset="0"/>
              </a:rPr>
              <a:t>two main applications </a:t>
            </a:r>
            <a:r>
              <a:rPr lang="en-US" dirty="0">
                <a:latin typeface="Times New Roman" pitchFamily="18" charset="0"/>
                <a:cs typeface="Times New Roman" pitchFamily="18" charset="0"/>
              </a:rPr>
              <a:t>for channel models:</a:t>
            </a:r>
          </a:p>
          <a:p>
            <a:pPr lvl="1" algn="just"/>
            <a:r>
              <a:rPr lang="en-US" dirty="0">
                <a:latin typeface="Times New Roman" pitchFamily="18" charset="0"/>
                <a:cs typeface="Times New Roman" pitchFamily="18" charset="0"/>
              </a:rPr>
              <a:t>For the design, testing, and type approval of </a:t>
            </a:r>
            <a:r>
              <a:rPr lang="en-US" dirty="0">
                <a:solidFill>
                  <a:srgbClr val="00B050"/>
                </a:solidFill>
                <a:latin typeface="Times New Roman" pitchFamily="18" charset="0"/>
                <a:cs typeface="Times New Roman" pitchFamily="18" charset="0"/>
              </a:rPr>
              <a:t>wireless systems</a:t>
            </a:r>
            <a:r>
              <a:rPr lang="en-US" dirty="0">
                <a:latin typeface="Times New Roman" pitchFamily="18" charset="0"/>
                <a:cs typeface="Times New Roman" pitchFamily="18" charset="0"/>
              </a:rPr>
              <a:t>, we need simple channel models that reflect the important properties of propagation channels – i.e., properties that have an impact on system performance. </a:t>
            </a:r>
            <a:r>
              <a:rPr lang="en-US" dirty="0">
                <a:solidFill>
                  <a:srgbClr val="FF0000"/>
                </a:solidFill>
                <a:latin typeface="Times New Roman" pitchFamily="18" charset="0"/>
                <a:cs typeface="Times New Roman" pitchFamily="18" charset="0"/>
              </a:rPr>
              <a:t>The number of parameters is small and independent of specific location</a:t>
            </a:r>
          </a:p>
          <a:p>
            <a:pPr lvl="1" algn="just"/>
            <a:r>
              <a:rPr lang="en-US" dirty="0">
                <a:latin typeface="Times New Roman" pitchFamily="18" charset="0"/>
                <a:cs typeface="Times New Roman" pitchFamily="18" charset="0"/>
              </a:rPr>
              <a:t>The designers of </a:t>
            </a:r>
            <a:r>
              <a:rPr lang="en-US" dirty="0">
                <a:solidFill>
                  <a:srgbClr val="00B050"/>
                </a:solidFill>
                <a:latin typeface="Times New Roman" pitchFamily="18" charset="0"/>
                <a:cs typeface="Times New Roman" pitchFamily="18" charset="0"/>
              </a:rPr>
              <a:t>wireless networks </a:t>
            </a:r>
            <a:r>
              <a:rPr lang="en-US" dirty="0">
                <a:latin typeface="Times New Roman" pitchFamily="18" charset="0"/>
                <a:cs typeface="Times New Roman" pitchFamily="18" charset="0"/>
              </a:rPr>
              <a:t>are interested in optimizing a given system in a certain geographical region. Locations of Base Stations (BSs) and other network design parameters should be optimized on the computer, and not by field tests, and trial and error. </a:t>
            </a:r>
            <a:r>
              <a:rPr lang="en-US" dirty="0">
                <a:solidFill>
                  <a:srgbClr val="FF0000"/>
                </a:solidFill>
                <a:latin typeface="Times New Roman" pitchFamily="18" charset="0"/>
                <a:cs typeface="Times New Roman" pitchFamily="18" charset="0"/>
              </a:rPr>
              <a:t>For such applications, location-specific channel models that make good use of available geographical and morphological information are desirable</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340298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 Modeling methods</a:t>
            </a:r>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Stored channel impulse responses</a:t>
            </a:r>
          </a:p>
          <a:p>
            <a:pPr lvl="1" algn="just"/>
            <a:r>
              <a:rPr lang="en-US" dirty="0">
                <a:latin typeface="Times New Roman" pitchFamily="18" charset="0"/>
                <a:cs typeface="Times New Roman" pitchFamily="18" charset="0"/>
              </a:rPr>
              <a:t>measures, digitizes, and stores impulse responses</a:t>
            </a:r>
          </a:p>
          <a:p>
            <a:pPr algn="just"/>
            <a:r>
              <a:rPr lang="en-US" dirty="0">
                <a:latin typeface="Times New Roman" pitchFamily="18" charset="0"/>
                <a:cs typeface="Times New Roman" pitchFamily="18" charset="0"/>
              </a:rPr>
              <a:t>Deterministic channel models</a:t>
            </a:r>
          </a:p>
          <a:p>
            <a:pPr lvl="1" algn="just"/>
            <a:r>
              <a:rPr lang="en-US" dirty="0">
                <a:latin typeface="Times New Roman" pitchFamily="18" charset="0"/>
                <a:cs typeface="Times New Roman" pitchFamily="18" charset="0"/>
              </a:rPr>
              <a:t>these models use the geographical and morphological information from a database for a deterministic solution of Maxwell’s equation</a:t>
            </a:r>
          </a:p>
          <a:p>
            <a:pPr algn="just"/>
            <a:r>
              <a:rPr lang="en-US" dirty="0">
                <a:latin typeface="Times New Roman" pitchFamily="18" charset="0"/>
                <a:cs typeface="Times New Roman" pitchFamily="18" charset="0"/>
              </a:rPr>
              <a:t>Stochastic channel models</a:t>
            </a:r>
          </a:p>
          <a:p>
            <a:pPr lvl="1" algn="just"/>
            <a:r>
              <a:rPr lang="en-US" dirty="0">
                <a:latin typeface="Times New Roman" pitchFamily="18" charset="0"/>
                <a:cs typeface="Times New Roman" pitchFamily="18" charset="0"/>
              </a:rPr>
              <a:t>these model the probability density function (</a:t>
            </a:r>
            <a:r>
              <a:rPr lang="en-US" dirty="0" err="1">
                <a:latin typeface="Times New Roman" pitchFamily="18" charset="0"/>
                <a:cs typeface="Times New Roman" pitchFamily="18" charset="0"/>
              </a:rPr>
              <a:t>pdf</a:t>
            </a:r>
            <a:r>
              <a:rPr lang="en-US" dirty="0">
                <a:latin typeface="Times New Roman" pitchFamily="18" charset="0"/>
                <a:cs typeface="Times New Roman" pitchFamily="18" charset="0"/>
              </a:rPr>
              <a:t>) of the channel impulse response</a:t>
            </a:r>
          </a:p>
        </p:txBody>
      </p:sp>
    </p:spTree>
    <p:extLst>
      <p:ext uri="{BB962C8B-B14F-4D97-AF65-F5344CB8AC3E}">
        <p14:creationId xmlns:p14="http://schemas.microsoft.com/office/powerpoint/2010/main" val="38194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Narrowband Models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Modeling of Small-Scale and Large-Scale Fading</a:t>
            </a:r>
          </a:p>
          <a:p>
            <a:pPr lvl="1"/>
            <a:r>
              <a:rPr lang="en-US" dirty="0">
                <a:latin typeface="Times New Roman" pitchFamily="18" charset="0"/>
                <a:cs typeface="Times New Roman" pitchFamily="18" charset="0"/>
              </a:rPr>
              <a:t>For a narrowband channel, the impulse response is a delta function with a time-varying attenuation, so that for slowly time-varying channels: </a:t>
            </a:r>
          </a:p>
          <a:p>
            <a:pPr marL="457200" lvl="1" indent="0">
              <a:buNone/>
            </a:pPr>
            <a:r>
              <a:rPr lang="en-US" dirty="0">
                <a:latin typeface="Times New Roman" pitchFamily="18" charset="0"/>
                <a:cs typeface="Times New Roman" pitchFamily="18" charset="0"/>
              </a:rPr>
              <a:t>h(t, </a:t>
            </a:r>
            <a:r>
              <a:rPr lang="el-GR" dirty="0">
                <a:latin typeface="Times New Roman" pitchFamily="18" charset="0"/>
                <a:cs typeface="Times New Roman" pitchFamily="18" charset="0"/>
              </a:rPr>
              <a:t>τ ) = α(</a:t>
            </a:r>
            <a:r>
              <a:rPr lang="en-US" dirty="0">
                <a:latin typeface="Times New Roman" pitchFamily="18" charset="0"/>
                <a:cs typeface="Times New Roman" pitchFamily="18" charset="0"/>
              </a:rPr>
              <a:t>t)</a:t>
            </a:r>
            <a:r>
              <a:rPr lang="el-GR" dirty="0">
                <a:latin typeface="Times New Roman" pitchFamily="18" charset="0"/>
                <a:cs typeface="Times New Roman" pitchFamily="18" charset="0"/>
              </a:rPr>
              <a:t>δ(τ )</a:t>
            </a:r>
            <a:endParaRPr lang="en-US" dirty="0">
              <a:latin typeface="Times New Roman" pitchFamily="18" charset="0"/>
              <a:cs typeface="Times New Roman" pitchFamily="18" charset="0"/>
            </a:endParaRPr>
          </a:p>
          <a:p>
            <a:pPr marL="1200150" lvl="2" indent="-342900">
              <a:buFont typeface="Wingdings" pitchFamily="2" charset="2"/>
              <a:buChar char="Ø"/>
            </a:pPr>
            <a:r>
              <a:rPr lang="en-US" dirty="0">
                <a:latin typeface="Times New Roman" pitchFamily="18" charset="0"/>
                <a:cs typeface="Times New Roman" pitchFamily="18" charset="0"/>
              </a:rPr>
              <a:t>Rayleigh fading</a:t>
            </a:r>
          </a:p>
          <a:p>
            <a:pPr marL="1200150" lvl="2" indent="-342900">
              <a:buFont typeface="Wingdings" pitchFamily="2" charset="2"/>
              <a:buChar char="Ø"/>
            </a:pPr>
            <a:r>
              <a:rPr lang="en-US" dirty="0">
                <a:latin typeface="Times New Roman" pitchFamily="18" charset="0"/>
                <a:cs typeface="Times New Roman" pitchFamily="18" charset="0"/>
              </a:rPr>
              <a:t>lognormal Fading</a:t>
            </a:r>
          </a:p>
        </p:txBody>
      </p:sp>
    </p:spTree>
    <p:extLst>
      <p:ext uri="{BB962C8B-B14F-4D97-AF65-F5344CB8AC3E}">
        <p14:creationId xmlns:p14="http://schemas.microsoft.com/office/powerpoint/2010/main" val="294097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Path Loss </a:t>
            </a:r>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sz="2400" dirty="0">
                <a:latin typeface="Times New Roman" pitchFamily="18" charset="0"/>
                <a:cs typeface="Times New Roman" pitchFamily="18" charset="0"/>
              </a:rPr>
              <a:t>The simplest channel is the free space line of sight channel with no objects between the receiver and the transmitter or around the path between them.</a:t>
            </a:r>
          </a:p>
          <a:p>
            <a:r>
              <a:rPr lang="en-US" sz="2400" dirty="0">
                <a:latin typeface="Times New Roman" pitchFamily="18" charset="0"/>
                <a:cs typeface="Times New Roman" pitchFamily="18" charset="0"/>
              </a:rPr>
              <a:t>The transmitted signal attenuates since the energy is spread spherically around the transmitting antenna. </a:t>
            </a:r>
          </a:p>
          <a:p>
            <a:r>
              <a:rPr lang="en-US" sz="2400" dirty="0">
                <a:latin typeface="Times New Roman" pitchFamily="18" charset="0"/>
                <a:cs typeface="Times New Roman" pitchFamily="18" charset="0"/>
              </a:rPr>
              <a:t>Line of sight (LOS) channel, the received power is given by:</a:t>
            </a:r>
          </a:p>
          <a:p>
            <a:endParaRPr lang="en-US" dirty="0">
              <a:latin typeface="Times New Roman" pitchFamily="18" charset="0"/>
              <a:cs typeface="Times New Roman" pitchFamily="18" charset="0"/>
            </a:endParaRPr>
          </a:p>
          <a:p>
            <a:r>
              <a:rPr lang="en-US" altLang="zh-TW" sz="1800" dirty="0">
                <a:latin typeface="Times New Roman" pitchFamily="18" charset="0"/>
                <a:cs typeface="Times New Roman" pitchFamily="18" charset="0"/>
              </a:rPr>
              <a:t>transmitted power                             : T-R separation distance (m)</a:t>
            </a:r>
          </a:p>
          <a:p>
            <a:pPr marL="457200" lvl="1" indent="0">
              <a:buNone/>
            </a:pPr>
            <a:r>
              <a:rPr lang="en-US" altLang="zh-TW" sz="1800" dirty="0">
                <a:latin typeface="Times New Roman" pitchFamily="18" charset="0"/>
                <a:cs typeface="Times New Roman" pitchFamily="18" charset="0"/>
              </a:rPr>
              <a:t>   : received power                              : system loss factor</a:t>
            </a:r>
          </a:p>
          <a:p>
            <a:pPr marL="457200" lvl="1" indent="0">
              <a:buNone/>
            </a:pPr>
            <a:r>
              <a:rPr lang="en-US" altLang="zh-TW" sz="1800" dirty="0">
                <a:latin typeface="Times New Roman" pitchFamily="18" charset="0"/>
                <a:cs typeface="Times New Roman" pitchFamily="18" charset="0"/>
              </a:rPr>
              <a:t>     : transmitter antenna gain                     : wave length in meters</a:t>
            </a:r>
          </a:p>
          <a:p>
            <a:pPr marL="457200" lvl="1" indent="0">
              <a:buNone/>
            </a:pPr>
            <a:r>
              <a:rPr lang="en-US" altLang="zh-TW" sz="1800" dirty="0">
                <a:latin typeface="Times New Roman" pitchFamily="18" charset="0"/>
                <a:cs typeface="Times New Roman" pitchFamily="18" charset="0"/>
              </a:rPr>
              <a:t> : receiver antenna gain</a:t>
            </a:r>
          </a:p>
          <a:p>
            <a:r>
              <a:rPr lang="en-US" sz="2100" dirty="0">
                <a:latin typeface="Times New Roman" pitchFamily="18" charset="0"/>
                <a:cs typeface="Times New Roman" pitchFamily="18" charset="0"/>
              </a:rPr>
              <a:t>The presence of ground causes some of the waves to reflect and reach the transmitter. These reflected waves may sometime have a phase shift of 180° and so may reduce the net received power</a:t>
            </a:r>
          </a:p>
        </p:txBody>
      </p:sp>
      <p:graphicFrame>
        <p:nvGraphicFramePr>
          <p:cNvPr id="4" name="Object 3"/>
          <p:cNvGraphicFramePr>
            <a:graphicFrameLocks noChangeAspect="1"/>
          </p:cNvGraphicFramePr>
          <p:nvPr>
            <p:extLst>
              <p:ext uri="{D42A27DB-BD31-4B8C-83A1-F6EECF244321}">
                <p14:modId xmlns:p14="http://schemas.microsoft.com/office/powerpoint/2010/main" val="2386663314"/>
              </p:ext>
            </p:extLst>
          </p:nvPr>
        </p:nvGraphicFramePr>
        <p:xfrm>
          <a:off x="1981200" y="3657600"/>
          <a:ext cx="1895475" cy="735012"/>
        </p:xfrm>
        <a:graphic>
          <a:graphicData uri="http://schemas.openxmlformats.org/presentationml/2006/ole">
            <mc:AlternateContent xmlns:mc="http://schemas.openxmlformats.org/markup-compatibility/2006">
              <mc:Choice xmlns:v="urn:schemas-microsoft-com:vml" Requires="v">
                <p:oleObj name="方程式" r:id="rId2" imgW="1143000" imgH="444500" progId="Equation.3">
                  <p:embed/>
                </p:oleObj>
              </mc:Choice>
              <mc:Fallback>
                <p:oleObj name="方程式" r:id="rId2" imgW="1143000" imgH="444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657600"/>
                        <a:ext cx="189547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0122906"/>
              </p:ext>
            </p:extLst>
          </p:nvPr>
        </p:nvGraphicFramePr>
        <p:xfrm>
          <a:off x="609600" y="4267200"/>
          <a:ext cx="247650" cy="379413"/>
        </p:xfrm>
        <a:graphic>
          <a:graphicData uri="http://schemas.openxmlformats.org/presentationml/2006/ole">
            <mc:AlternateContent xmlns:mc="http://schemas.openxmlformats.org/markup-compatibility/2006">
              <mc:Choice xmlns:v="urn:schemas-microsoft-com:vml" Requires="v">
                <p:oleObj name="方程式" r:id="rId4" imgW="152334" imgH="228501" progId="Equation.3">
                  <p:embed/>
                </p:oleObj>
              </mc:Choice>
              <mc:Fallback>
                <p:oleObj name="方程式" r:id="rId4" imgW="152334" imgH="228501"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267200"/>
                        <a:ext cx="2476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39845338"/>
              </p:ext>
            </p:extLst>
          </p:nvPr>
        </p:nvGraphicFramePr>
        <p:xfrm>
          <a:off x="533400" y="4648200"/>
          <a:ext cx="609600" cy="344488"/>
        </p:xfrm>
        <a:graphic>
          <a:graphicData uri="http://schemas.openxmlformats.org/presentationml/2006/ole">
            <mc:AlternateContent xmlns:mc="http://schemas.openxmlformats.org/markup-compatibility/2006">
              <mc:Choice xmlns:v="urn:schemas-microsoft-com:vml" Requires="v">
                <p:oleObj name="方程式" r:id="rId6" imgW="380835" imgH="215806" progId="Equation.3">
                  <p:embed/>
                </p:oleObj>
              </mc:Choice>
              <mc:Fallback>
                <p:oleObj name="方程式" r:id="rId6" imgW="380835" imgH="21580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4648200"/>
                        <a:ext cx="6096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13274914"/>
              </p:ext>
            </p:extLst>
          </p:nvPr>
        </p:nvGraphicFramePr>
        <p:xfrm>
          <a:off x="762000" y="4876800"/>
          <a:ext cx="282575" cy="366713"/>
        </p:xfrm>
        <a:graphic>
          <a:graphicData uri="http://schemas.openxmlformats.org/presentationml/2006/ole">
            <mc:AlternateContent xmlns:mc="http://schemas.openxmlformats.org/markup-compatibility/2006">
              <mc:Choice xmlns:v="urn:schemas-microsoft-com:vml" Requires="v">
                <p:oleObj name="方程式" r:id="rId8" imgW="177646" imgH="228402" progId="Equation.3">
                  <p:embed/>
                </p:oleObj>
              </mc:Choice>
              <mc:Fallback>
                <p:oleObj name="方程式" r:id="rId8" imgW="177646" imgH="228402"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876800"/>
                        <a:ext cx="282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67778314"/>
              </p:ext>
            </p:extLst>
          </p:nvPr>
        </p:nvGraphicFramePr>
        <p:xfrm>
          <a:off x="685800" y="5181600"/>
          <a:ext cx="304800" cy="344488"/>
        </p:xfrm>
        <a:graphic>
          <a:graphicData uri="http://schemas.openxmlformats.org/presentationml/2006/ole">
            <mc:AlternateContent xmlns:mc="http://schemas.openxmlformats.org/markup-compatibility/2006">
              <mc:Choice xmlns:v="urn:schemas-microsoft-com:vml" Requires="v">
                <p:oleObj name="方程式" r:id="rId10" imgW="190335" imgH="215713" progId="Equation.3">
                  <p:embed/>
                </p:oleObj>
              </mc:Choice>
              <mc:Fallback>
                <p:oleObj name="方程式" r:id="rId10" imgW="190335" imgH="215713"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5181600"/>
                        <a:ext cx="3048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53673366"/>
              </p:ext>
            </p:extLst>
          </p:nvPr>
        </p:nvGraphicFramePr>
        <p:xfrm>
          <a:off x="3810000" y="4343400"/>
          <a:ext cx="223837" cy="282575"/>
        </p:xfrm>
        <a:graphic>
          <a:graphicData uri="http://schemas.openxmlformats.org/presentationml/2006/ole">
            <mc:AlternateContent xmlns:mc="http://schemas.openxmlformats.org/markup-compatibility/2006">
              <mc:Choice xmlns:v="urn:schemas-microsoft-com:vml" Requires="v">
                <p:oleObj name="方程式" r:id="rId12" imgW="139579" imgH="177646" progId="Equation.3">
                  <p:embed/>
                </p:oleObj>
              </mc:Choice>
              <mc:Fallback>
                <p:oleObj name="方程式" r:id="rId12" imgW="139579" imgH="177646"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0" y="4343400"/>
                        <a:ext cx="2238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75608128"/>
              </p:ext>
            </p:extLst>
          </p:nvPr>
        </p:nvGraphicFramePr>
        <p:xfrm>
          <a:off x="3886200" y="4724400"/>
          <a:ext cx="223838" cy="241300"/>
        </p:xfrm>
        <a:graphic>
          <a:graphicData uri="http://schemas.openxmlformats.org/presentationml/2006/ole">
            <mc:AlternateContent xmlns:mc="http://schemas.openxmlformats.org/markup-compatibility/2006">
              <mc:Choice xmlns:v="urn:schemas-microsoft-com:vml" Requires="v">
                <p:oleObj name="方程式" r:id="rId14" imgW="139639" imgH="152334" progId="Equation.3">
                  <p:embed/>
                </p:oleObj>
              </mc:Choice>
              <mc:Fallback>
                <p:oleObj name="方程式" r:id="rId14" imgW="139639" imgH="152334"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6200" y="4724400"/>
                        <a:ext cx="2238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87148684"/>
              </p:ext>
            </p:extLst>
          </p:nvPr>
        </p:nvGraphicFramePr>
        <p:xfrm>
          <a:off x="4343400" y="5029200"/>
          <a:ext cx="223838" cy="280988"/>
        </p:xfrm>
        <a:graphic>
          <a:graphicData uri="http://schemas.openxmlformats.org/presentationml/2006/ole">
            <mc:AlternateContent xmlns:mc="http://schemas.openxmlformats.org/markup-compatibility/2006">
              <mc:Choice xmlns:v="urn:schemas-microsoft-com:vml" Requires="v">
                <p:oleObj name="方程式" r:id="rId16" imgW="139579" imgH="177646" progId="Equation.3">
                  <p:embed/>
                </p:oleObj>
              </mc:Choice>
              <mc:Fallback>
                <p:oleObj name="方程式" r:id="rId16" imgW="139579" imgH="177646"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43400" y="5029200"/>
                        <a:ext cx="2238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7267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62000" y="762000"/>
            <a:ext cx="7772400" cy="5562600"/>
          </a:xfrm>
          <a:prstGeom prst="rect">
            <a:avLst/>
          </a:prstGeom>
          <a:noFill/>
          <a:ln w="9525">
            <a:noFill/>
            <a:miter lim="800000"/>
            <a:headEnd/>
            <a:tailEnd/>
          </a:ln>
          <a:effectLst/>
        </p:spPr>
        <p:txBody>
          <a:bodyPr/>
          <a:lstStyle/>
          <a:p>
            <a:pPr marL="342900" indent="-342900" algn="just">
              <a:spcBef>
                <a:spcPct val="20000"/>
              </a:spcBef>
              <a:buFontTx/>
              <a:buChar char="•"/>
            </a:pPr>
            <a:r>
              <a:rPr lang="en-US" altLang="zh-TW" sz="2000" dirty="0"/>
              <a:t>The gain of the antenna</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pPr>
            <a:r>
              <a:rPr lang="en-US" altLang="zh-TW" sz="2000" dirty="0"/>
              <a:t>          : effective aperture is related to the physical size of the antenna</a:t>
            </a:r>
          </a:p>
          <a:p>
            <a:pPr marL="342900" indent="-342900" algn="just">
              <a:spcBef>
                <a:spcPct val="20000"/>
              </a:spcBef>
              <a:buFontTx/>
              <a:buChar char="•"/>
            </a:pPr>
            <a:r>
              <a:rPr lang="en-US" altLang="zh-TW" sz="2000" dirty="0"/>
              <a:t>The wave length      is related to the carrier frequency by</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pPr>
            <a:r>
              <a:rPr lang="en-US" altLang="zh-TW" sz="2000" dirty="0"/>
              <a:t>          : carrier frequency in Hertz</a:t>
            </a:r>
          </a:p>
          <a:p>
            <a:pPr marL="342900" indent="-342900" algn="just">
              <a:spcBef>
                <a:spcPct val="20000"/>
              </a:spcBef>
            </a:pPr>
            <a:r>
              <a:rPr lang="en-US" altLang="zh-TW" sz="2000" dirty="0"/>
              <a:t>          : carrier frequency in radians</a:t>
            </a:r>
          </a:p>
          <a:p>
            <a:pPr marL="342900" indent="-342900" algn="just">
              <a:spcBef>
                <a:spcPct val="20000"/>
              </a:spcBef>
            </a:pPr>
            <a:r>
              <a:rPr lang="en-US" altLang="zh-TW" sz="2000" dirty="0"/>
              <a:t>          : speed of light (meters/s) </a:t>
            </a:r>
          </a:p>
          <a:p>
            <a:pPr marL="342900" indent="-342900" algn="just">
              <a:spcBef>
                <a:spcPct val="20000"/>
              </a:spcBef>
              <a:buFontTx/>
              <a:buChar char="•"/>
            </a:pPr>
            <a:r>
              <a:rPr lang="en-US" altLang="zh-TW" sz="2200" b="1" dirty="0">
                <a:solidFill>
                  <a:srgbClr val="0000CC"/>
                </a:solidFill>
                <a:latin typeface="Garamond" pitchFamily="18" charset="0"/>
              </a:rPr>
              <a:t>The losses      are usually due to transmission line attenuation, filter losses, and antenna losses in the communication system. A value of L=1 indicates no loss in the system hardware.</a:t>
            </a:r>
          </a:p>
        </p:txBody>
      </p:sp>
      <p:graphicFrame>
        <p:nvGraphicFramePr>
          <p:cNvPr id="6147" name="Object 3"/>
          <p:cNvGraphicFramePr>
            <a:graphicFrameLocks noChangeAspect="1"/>
          </p:cNvGraphicFramePr>
          <p:nvPr/>
        </p:nvGraphicFramePr>
        <p:xfrm>
          <a:off x="4076700" y="1101725"/>
          <a:ext cx="1028700" cy="650875"/>
        </p:xfrm>
        <a:graphic>
          <a:graphicData uri="http://schemas.openxmlformats.org/presentationml/2006/ole">
            <mc:AlternateContent xmlns:mc="http://schemas.openxmlformats.org/markup-compatibility/2006">
              <mc:Choice xmlns:v="urn:schemas-microsoft-com:vml" Requires="v">
                <p:oleObj name="方程式" r:id="rId2" imgW="622030" imgH="393529" progId="Equation.3">
                  <p:embed/>
                </p:oleObj>
              </mc:Choice>
              <mc:Fallback>
                <p:oleObj name="方程式" r:id="rId2" imgW="622030" imgH="39352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00" y="1101725"/>
                        <a:ext cx="10287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4"/>
          <p:cNvGraphicFramePr>
            <a:graphicFrameLocks noChangeAspect="1"/>
          </p:cNvGraphicFramePr>
          <p:nvPr/>
        </p:nvGraphicFramePr>
        <p:xfrm>
          <a:off x="1143000" y="1905000"/>
          <a:ext cx="292100" cy="379413"/>
        </p:xfrm>
        <a:graphic>
          <a:graphicData uri="http://schemas.openxmlformats.org/presentationml/2006/ole">
            <mc:AlternateContent xmlns:mc="http://schemas.openxmlformats.org/markup-compatibility/2006">
              <mc:Choice xmlns:v="urn:schemas-microsoft-com:vml" Requires="v">
                <p:oleObj name="方程式" r:id="rId4" imgW="177646" imgH="228402" progId="Equation.3">
                  <p:embed/>
                </p:oleObj>
              </mc:Choice>
              <mc:Fallback>
                <p:oleObj name="方程式" r:id="rId4" imgW="177646" imgH="2284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905000"/>
                        <a:ext cx="2921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
          <p:cNvGraphicFramePr>
            <a:graphicFrameLocks noChangeAspect="1"/>
          </p:cNvGraphicFramePr>
          <p:nvPr/>
        </p:nvGraphicFramePr>
        <p:xfrm>
          <a:off x="2971800" y="2286000"/>
          <a:ext cx="230188" cy="292100"/>
        </p:xfrm>
        <a:graphic>
          <a:graphicData uri="http://schemas.openxmlformats.org/presentationml/2006/ole">
            <mc:AlternateContent xmlns:mc="http://schemas.openxmlformats.org/markup-compatibility/2006">
              <mc:Choice xmlns:v="urn:schemas-microsoft-com:vml" Requires="v">
                <p:oleObj name="方程式" r:id="rId6" imgW="139579" imgH="177646" progId="Equation.3">
                  <p:embed/>
                </p:oleObj>
              </mc:Choice>
              <mc:Fallback>
                <p:oleObj name="方程式" r:id="rId6" imgW="139579" imgH="17764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286000"/>
                        <a:ext cx="230188"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6"/>
          <p:cNvGraphicFramePr>
            <a:graphicFrameLocks noChangeAspect="1"/>
          </p:cNvGraphicFramePr>
          <p:nvPr/>
        </p:nvGraphicFramePr>
        <p:xfrm>
          <a:off x="4038600" y="2667000"/>
          <a:ext cx="1381125" cy="712788"/>
        </p:xfrm>
        <a:graphic>
          <a:graphicData uri="http://schemas.openxmlformats.org/presentationml/2006/ole">
            <mc:AlternateContent xmlns:mc="http://schemas.openxmlformats.org/markup-compatibility/2006">
              <mc:Choice xmlns:v="urn:schemas-microsoft-com:vml" Requires="v">
                <p:oleObj name="方程式" r:id="rId8" imgW="837836" imgH="431613" progId="Equation.3">
                  <p:embed/>
                </p:oleObj>
              </mc:Choice>
              <mc:Fallback>
                <p:oleObj name="方程式" r:id="rId8" imgW="837836"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2667000"/>
                        <a:ext cx="138112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7"/>
          <p:cNvGraphicFramePr>
            <a:graphicFrameLocks noChangeAspect="1"/>
          </p:cNvGraphicFramePr>
          <p:nvPr/>
        </p:nvGraphicFramePr>
        <p:xfrm>
          <a:off x="1219200" y="3352800"/>
          <a:ext cx="249238" cy="334963"/>
        </p:xfrm>
        <a:graphic>
          <a:graphicData uri="http://schemas.openxmlformats.org/presentationml/2006/ole">
            <mc:AlternateContent xmlns:mc="http://schemas.openxmlformats.org/markup-compatibility/2006">
              <mc:Choice xmlns:v="urn:schemas-microsoft-com:vml" Requires="v">
                <p:oleObj name="方程式" r:id="rId10" imgW="152268" imgH="203024" progId="Equation.3">
                  <p:embed/>
                </p:oleObj>
              </mc:Choice>
              <mc:Fallback>
                <p:oleObj name="方程式" r:id="rId10" imgW="152268" imgH="2030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3352800"/>
                        <a:ext cx="249238"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8"/>
          <p:cNvGraphicFramePr>
            <a:graphicFrameLocks noChangeAspect="1"/>
          </p:cNvGraphicFramePr>
          <p:nvPr/>
        </p:nvGraphicFramePr>
        <p:xfrm>
          <a:off x="1219200" y="3657600"/>
          <a:ext cx="314325" cy="381000"/>
        </p:xfrm>
        <a:graphic>
          <a:graphicData uri="http://schemas.openxmlformats.org/presentationml/2006/ole">
            <mc:AlternateContent xmlns:mc="http://schemas.openxmlformats.org/markup-compatibility/2006">
              <mc:Choice xmlns:v="urn:schemas-microsoft-com:vml" Requires="v">
                <p:oleObj name="方程式" r:id="rId12" imgW="190500" imgH="228600" progId="Equation.3">
                  <p:embed/>
                </p:oleObj>
              </mc:Choice>
              <mc:Fallback>
                <p:oleObj name="方程式" r:id="rId12" imgW="1905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3657600"/>
                        <a:ext cx="3143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9"/>
          <p:cNvGraphicFramePr>
            <a:graphicFrameLocks noChangeAspect="1"/>
          </p:cNvGraphicFramePr>
          <p:nvPr/>
        </p:nvGraphicFramePr>
        <p:xfrm>
          <a:off x="1282700" y="4113213"/>
          <a:ext cx="187325" cy="231775"/>
        </p:xfrm>
        <a:graphic>
          <a:graphicData uri="http://schemas.openxmlformats.org/presentationml/2006/ole">
            <mc:AlternateContent xmlns:mc="http://schemas.openxmlformats.org/markup-compatibility/2006">
              <mc:Choice xmlns:v="urn:schemas-microsoft-com:vml" Requires="v">
                <p:oleObj name="方程式" r:id="rId14" imgW="114201" imgH="139579" progId="Equation.3">
                  <p:embed/>
                </p:oleObj>
              </mc:Choice>
              <mc:Fallback>
                <p:oleObj name="方程式" r:id="rId14" imgW="114201" imgH="13957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82700" y="4113213"/>
                        <a:ext cx="187325" cy="23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 name="Object 10"/>
          <p:cNvGraphicFramePr>
            <a:graphicFrameLocks noChangeAspect="1"/>
          </p:cNvGraphicFramePr>
          <p:nvPr/>
        </p:nvGraphicFramePr>
        <p:xfrm>
          <a:off x="2663825" y="4524828"/>
          <a:ext cx="231775" cy="249238"/>
        </p:xfrm>
        <a:graphic>
          <a:graphicData uri="http://schemas.openxmlformats.org/presentationml/2006/ole">
            <mc:AlternateContent xmlns:mc="http://schemas.openxmlformats.org/markup-compatibility/2006">
              <mc:Choice xmlns:v="urn:schemas-microsoft-com:vml" Requires="v">
                <p:oleObj name="方程式" r:id="rId16" imgW="139639" imgH="152334" progId="Equation.3">
                  <p:embed/>
                </p:oleObj>
              </mc:Choice>
              <mc:Fallback>
                <p:oleObj name="方程式" r:id="rId16" imgW="139639" imgH="15233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63825" y="4524828"/>
                        <a:ext cx="231775"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11"/>
          <p:cNvGraphicFramePr>
            <a:graphicFrameLocks noChangeAspect="1"/>
          </p:cNvGraphicFramePr>
          <p:nvPr/>
        </p:nvGraphicFramePr>
        <p:xfrm>
          <a:off x="2898775" y="4495800"/>
          <a:ext cx="758825" cy="333375"/>
        </p:xfrm>
        <a:graphic>
          <a:graphicData uri="http://schemas.openxmlformats.org/presentationml/2006/ole">
            <mc:AlternateContent xmlns:mc="http://schemas.openxmlformats.org/markup-compatibility/2006">
              <mc:Choice xmlns:v="urn:schemas-microsoft-com:vml" Requires="v">
                <p:oleObj name="方程式" r:id="rId18" imgW="457002" imgH="203112" progId="Equation.3">
                  <p:embed/>
                </p:oleObj>
              </mc:Choice>
              <mc:Fallback>
                <p:oleObj name="方程式" r:id="rId18" imgW="457002" imgH="20311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98775" y="4495800"/>
                        <a:ext cx="7588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8981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3400" y="685800"/>
            <a:ext cx="8153400" cy="5867400"/>
          </a:xfrm>
          <a:prstGeom prst="rect">
            <a:avLst/>
          </a:prstGeom>
          <a:noFill/>
          <a:ln w="9525">
            <a:noFill/>
            <a:miter lim="800000"/>
            <a:headEnd/>
            <a:tailEnd/>
          </a:ln>
          <a:effectLst/>
        </p:spPr>
        <p:txBody>
          <a:bodyPr/>
          <a:lstStyle/>
          <a:p>
            <a:pPr marL="342900" indent="-342900" algn="just">
              <a:lnSpc>
                <a:spcPct val="120000"/>
              </a:lnSpc>
              <a:spcBef>
                <a:spcPct val="20000"/>
              </a:spcBef>
              <a:buClr>
                <a:srgbClr val="0000CC"/>
              </a:buClr>
              <a:buSzPct val="75000"/>
              <a:buFontTx/>
              <a:buChar char="•"/>
            </a:pPr>
            <a:r>
              <a:rPr lang="en-US" altLang="zh-TW" sz="2200" b="1" dirty="0">
                <a:solidFill>
                  <a:srgbClr val="0000CC"/>
                </a:solidFill>
                <a:latin typeface="Garamond" pitchFamily="18" charset="0"/>
              </a:rPr>
              <a:t>Isotropic radiator is an ideal antenna which radiates power with unit gain.</a:t>
            </a:r>
          </a:p>
          <a:p>
            <a:pPr marL="342900" indent="-342900" algn="just">
              <a:spcBef>
                <a:spcPct val="20000"/>
              </a:spcBef>
              <a:buFontTx/>
              <a:buChar char="•"/>
            </a:pPr>
            <a:r>
              <a:rPr lang="en-US" altLang="zh-TW" sz="2000" dirty="0"/>
              <a:t>Effective isotropic radiated power (EIRP) is defined as</a:t>
            </a:r>
          </a:p>
          <a:p>
            <a:pPr marL="342900" indent="-342900" algn="just">
              <a:spcBef>
                <a:spcPct val="20000"/>
              </a:spcBef>
              <a:buFontTx/>
              <a:buChar char="•"/>
            </a:pPr>
            <a:endParaRPr lang="en-US" altLang="zh-TW" sz="2000" dirty="0"/>
          </a:p>
          <a:p>
            <a:pPr marL="342900" indent="-342900" algn="just">
              <a:spcBef>
                <a:spcPct val="20000"/>
              </a:spcBef>
            </a:pPr>
            <a:r>
              <a:rPr lang="en-US" altLang="zh-TW" sz="2000" dirty="0"/>
              <a:t>     and represents the maximum radiated power available from transmitter in the direction of maximum antenna gain as compared to an isotropic radiator.</a:t>
            </a:r>
          </a:p>
          <a:p>
            <a:pPr marL="342900" indent="-342900" algn="just">
              <a:spcBef>
                <a:spcPct val="20000"/>
              </a:spcBef>
              <a:buFontTx/>
              <a:buChar char="•"/>
            </a:pPr>
            <a:r>
              <a:rPr lang="en-US" altLang="zh-TW" sz="2000" dirty="0"/>
              <a:t>Path loss for the free space model with antenna gains</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buFontTx/>
              <a:buChar char="•"/>
            </a:pPr>
            <a:r>
              <a:rPr lang="en-US" altLang="zh-TW" sz="2000" dirty="0"/>
              <a:t>When antenna gains are excluded</a:t>
            </a:r>
          </a:p>
          <a:p>
            <a:pPr marL="342900" indent="-342900" algn="just">
              <a:spcBef>
                <a:spcPct val="20000"/>
              </a:spcBef>
              <a:buFontTx/>
              <a:buChar char="•"/>
            </a:pPr>
            <a:endParaRPr lang="en-US" altLang="zh-TW" sz="2000" dirty="0"/>
          </a:p>
          <a:p>
            <a:pPr marL="342900" indent="-342900" algn="just">
              <a:spcBef>
                <a:spcPct val="20000"/>
              </a:spcBef>
            </a:pPr>
            <a:endParaRPr lang="en-US" altLang="zh-TW" sz="2000" dirty="0"/>
          </a:p>
          <a:p>
            <a:pPr marL="342900" indent="-342900" algn="just">
              <a:lnSpc>
                <a:spcPct val="120000"/>
              </a:lnSpc>
              <a:spcBef>
                <a:spcPct val="20000"/>
              </a:spcBef>
              <a:buClr>
                <a:srgbClr val="0000CC"/>
              </a:buClr>
              <a:buSzPct val="75000"/>
              <a:buFontTx/>
              <a:buChar char="•"/>
            </a:pPr>
            <a:r>
              <a:rPr lang="en-US" altLang="zh-TW" sz="2200" b="1" dirty="0">
                <a:solidFill>
                  <a:srgbClr val="0000CC"/>
                </a:solidFill>
                <a:latin typeface="Garamond" pitchFamily="18" charset="0"/>
              </a:rPr>
              <a:t>The </a:t>
            </a:r>
            <a:r>
              <a:rPr lang="en-US" altLang="zh-TW" sz="2200" b="1" dirty="0" err="1">
                <a:solidFill>
                  <a:srgbClr val="0000CC"/>
                </a:solidFill>
                <a:latin typeface="Garamond" pitchFamily="18" charset="0"/>
              </a:rPr>
              <a:t>Friis</a:t>
            </a:r>
            <a:r>
              <a:rPr lang="en-US" altLang="zh-TW" sz="2200" b="1" dirty="0">
                <a:solidFill>
                  <a:srgbClr val="0000CC"/>
                </a:solidFill>
                <a:latin typeface="Garamond" pitchFamily="18" charset="0"/>
              </a:rPr>
              <a:t> free space model is only a valid predictor for    , for values of d which is in the far-field (</a:t>
            </a:r>
            <a:r>
              <a:rPr lang="en-US" altLang="zh-TW" sz="2200" b="1" dirty="0" err="1">
                <a:solidFill>
                  <a:srgbClr val="0000CC"/>
                </a:solidFill>
                <a:latin typeface="Garamond" pitchFamily="18" charset="0"/>
              </a:rPr>
              <a:t>Fraunhofer</a:t>
            </a:r>
            <a:r>
              <a:rPr lang="en-US" altLang="zh-TW" sz="2200" b="1" dirty="0">
                <a:solidFill>
                  <a:srgbClr val="0000CC"/>
                </a:solidFill>
                <a:latin typeface="Garamond" pitchFamily="18" charset="0"/>
              </a:rPr>
              <a:t> region) of the transmission antenna. </a:t>
            </a:r>
          </a:p>
        </p:txBody>
      </p:sp>
      <p:graphicFrame>
        <p:nvGraphicFramePr>
          <p:cNvPr id="7171" name="Object 3"/>
          <p:cNvGraphicFramePr>
            <a:graphicFrameLocks noChangeAspect="1"/>
          </p:cNvGraphicFramePr>
          <p:nvPr/>
        </p:nvGraphicFramePr>
        <p:xfrm>
          <a:off x="3808412" y="1963056"/>
          <a:ext cx="1296988" cy="379413"/>
        </p:xfrm>
        <a:graphic>
          <a:graphicData uri="http://schemas.openxmlformats.org/presentationml/2006/ole">
            <mc:AlternateContent xmlns:mc="http://schemas.openxmlformats.org/markup-compatibility/2006">
              <mc:Choice xmlns:v="urn:schemas-microsoft-com:vml" Requires="v">
                <p:oleObj name="方程式" r:id="rId2" imgW="787400" imgH="228600" progId="Equation.3">
                  <p:embed/>
                </p:oleObj>
              </mc:Choice>
              <mc:Fallback>
                <p:oleObj name="方程式" r:id="rId2" imgW="78740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412" y="1963056"/>
                        <a:ext cx="1296988"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2570162" y="3596820"/>
          <a:ext cx="4059238" cy="798513"/>
        </p:xfrm>
        <a:graphic>
          <a:graphicData uri="http://schemas.openxmlformats.org/presentationml/2006/ole">
            <mc:AlternateContent xmlns:mc="http://schemas.openxmlformats.org/markup-compatibility/2006">
              <mc:Choice xmlns:v="urn:schemas-microsoft-com:vml" Requires="v">
                <p:oleObj name="方程式" r:id="rId4" imgW="2463800" imgH="482600" progId="Equation.3">
                  <p:embed/>
                </p:oleObj>
              </mc:Choice>
              <mc:Fallback>
                <p:oleObj name="方程式" r:id="rId4" imgW="24638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162" y="3596820"/>
                        <a:ext cx="4059238"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p:cNvGraphicFramePr>
            <a:graphicFrameLocks noChangeAspect="1"/>
          </p:cNvGraphicFramePr>
          <p:nvPr/>
        </p:nvGraphicFramePr>
        <p:xfrm>
          <a:off x="2514600" y="4706256"/>
          <a:ext cx="4059238" cy="798513"/>
        </p:xfrm>
        <a:graphic>
          <a:graphicData uri="http://schemas.openxmlformats.org/presentationml/2006/ole">
            <mc:AlternateContent xmlns:mc="http://schemas.openxmlformats.org/markup-compatibility/2006">
              <mc:Choice xmlns:v="urn:schemas-microsoft-com:vml" Requires="v">
                <p:oleObj name="方程式" r:id="rId6" imgW="2463800" imgH="482600" progId="Equation.3">
                  <p:embed/>
                </p:oleObj>
              </mc:Choice>
              <mc:Fallback>
                <p:oleObj name="方程式" r:id="rId6" imgW="24638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706256"/>
                        <a:ext cx="4059238"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ChangeAspect="1"/>
          </p:cNvGraphicFramePr>
          <p:nvPr/>
        </p:nvGraphicFramePr>
        <p:xfrm>
          <a:off x="7772400" y="5562600"/>
          <a:ext cx="269875" cy="355600"/>
        </p:xfrm>
        <a:graphic>
          <a:graphicData uri="http://schemas.openxmlformats.org/presentationml/2006/ole">
            <mc:AlternateContent xmlns:mc="http://schemas.openxmlformats.org/markup-compatibility/2006">
              <mc:Choice xmlns:v="urn:schemas-microsoft-com:vml" Requires="v">
                <p:oleObj name="方程式" r:id="rId8" imgW="164885" imgH="215619" progId="Equation.3">
                  <p:embed/>
                </p:oleObj>
              </mc:Choice>
              <mc:Fallback>
                <p:oleObj name="方程式" r:id="rId8" imgW="164885" imgH="21561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5562600"/>
                        <a:ext cx="26987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52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0" y="762000"/>
            <a:ext cx="7696200" cy="5562600"/>
          </a:xfrm>
          <a:prstGeom prst="rect">
            <a:avLst/>
          </a:prstGeom>
          <a:noFill/>
          <a:ln w="9525">
            <a:noFill/>
            <a:miter lim="800000"/>
            <a:headEnd/>
            <a:tailEnd/>
          </a:ln>
          <a:effectLst/>
        </p:spPr>
        <p:txBody>
          <a:bodyPr/>
          <a:lstStyle/>
          <a:p>
            <a:pPr marL="342900" indent="-342900" algn="just">
              <a:spcBef>
                <a:spcPct val="20000"/>
              </a:spcBef>
              <a:buFontTx/>
              <a:buChar char="•"/>
            </a:pPr>
            <a:r>
              <a:rPr lang="en-US" altLang="zh-TW" sz="2000" dirty="0"/>
              <a:t>The far-field region of a transmitting antenna is defined as the region beyond the far-field distance</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pPr>
            <a:r>
              <a:rPr lang="en-US" altLang="zh-TW" sz="2000" dirty="0"/>
              <a:t>      where </a:t>
            </a:r>
            <a:r>
              <a:rPr lang="en-US" altLang="zh-TW" sz="2000" i="1" dirty="0"/>
              <a:t>D</a:t>
            </a:r>
            <a:r>
              <a:rPr lang="en-US" altLang="zh-TW" sz="2000" dirty="0"/>
              <a:t> is the largest physical linear dimension of the antenna.</a:t>
            </a:r>
          </a:p>
          <a:p>
            <a:pPr marL="342900" indent="-342900" algn="just">
              <a:spcBef>
                <a:spcPct val="20000"/>
              </a:spcBef>
              <a:buFontTx/>
              <a:buChar char="•"/>
            </a:pPr>
            <a:r>
              <a:rPr lang="en-US" altLang="zh-TW" sz="2000" dirty="0"/>
              <a:t>To be in the far-filed region the following equations must be satisfied</a:t>
            </a:r>
          </a:p>
          <a:p>
            <a:pPr marL="342900" indent="-342900" algn="just">
              <a:spcBef>
                <a:spcPct val="20000"/>
              </a:spcBef>
            </a:pPr>
            <a:r>
              <a:rPr lang="en-US" altLang="zh-TW" sz="2000" dirty="0"/>
              <a:t>                                                         and</a:t>
            </a:r>
          </a:p>
          <a:p>
            <a:pPr marL="342900" indent="-342900" algn="just">
              <a:spcBef>
                <a:spcPct val="20000"/>
              </a:spcBef>
              <a:buFontTx/>
              <a:buChar char="•"/>
            </a:pPr>
            <a:r>
              <a:rPr lang="en-US" altLang="zh-TW" sz="2000" dirty="0"/>
              <a:t>Furthermore the following equation does not hold for </a:t>
            </a:r>
            <a:r>
              <a:rPr lang="en-US" altLang="zh-TW" sz="2000" i="1" dirty="0"/>
              <a:t>d=0</a:t>
            </a:r>
            <a:r>
              <a:rPr lang="en-US" altLang="zh-TW" sz="2000" dirty="0"/>
              <a:t>.</a:t>
            </a:r>
          </a:p>
          <a:p>
            <a:pPr marL="342900" indent="-342900" algn="just">
              <a:spcBef>
                <a:spcPct val="20000"/>
              </a:spcBef>
              <a:buFontTx/>
              <a:buChar char="•"/>
            </a:pPr>
            <a:endParaRPr lang="en-US" altLang="zh-TW" sz="2000" dirty="0"/>
          </a:p>
          <a:p>
            <a:pPr marL="342900" indent="-342900" algn="just">
              <a:spcBef>
                <a:spcPct val="20000"/>
              </a:spcBef>
              <a:buFontTx/>
              <a:buChar char="•"/>
            </a:pPr>
            <a:endParaRPr lang="en-US" altLang="zh-TW" sz="2000" dirty="0"/>
          </a:p>
          <a:p>
            <a:pPr marL="342900" indent="-342900" algn="just">
              <a:spcBef>
                <a:spcPct val="20000"/>
              </a:spcBef>
              <a:buFontTx/>
              <a:buChar char="•"/>
            </a:pPr>
            <a:r>
              <a:rPr lang="en-US" altLang="zh-TW" sz="2000" dirty="0"/>
              <a:t>Use close-in distance        and a known received power             at that point</a:t>
            </a:r>
          </a:p>
          <a:p>
            <a:pPr marL="342900" indent="-342900">
              <a:spcBef>
                <a:spcPct val="20000"/>
              </a:spcBef>
              <a:buFontTx/>
              <a:buChar char="•"/>
            </a:pPr>
            <a:endParaRPr lang="en-US" altLang="zh-TW" sz="2000" dirty="0"/>
          </a:p>
          <a:p>
            <a:pPr marL="342900" indent="-342900">
              <a:spcBef>
                <a:spcPct val="20000"/>
              </a:spcBef>
            </a:pPr>
            <a:r>
              <a:rPr lang="en-US" altLang="zh-TW" sz="2000" dirty="0"/>
              <a:t>     or</a:t>
            </a:r>
          </a:p>
        </p:txBody>
      </p:sp>
      <p:graphicFrame>
        <p:nvGraphicFramePr>
          <p:cNvPr id="8195" name="Object 3"/>
          <p:cNvGraphicFramePr>
            <a:graphicFrameLocks noChangeAspect="1"/>
          </p:cNvGraphicFramePr>
          <p:nvPr/>
        </p:nvGraphicFramePr>
        <p:xfrm>
          <a:off x="4343400" y="1371600"/>
          <a:ext cx="1082675" cy="693737"/>
        </p:xfrm>
        <a:graphic>
          <a:graphicData uri="http://schemas.openxmlformats.org/presentationml/2006/ole">
            <mc:AlternateContent xmlns:mc="http://schemas.openxmlformats.org/markup-compatibility/2006">
              <mc:Choice xmlns:v="urn:schemas-microsoft-com:vml" Requires="v">
                <p:oleObj name="方程式" r:id="rId2" imgW="660400" imgH="419100" progId="Equation.3">
                  <p:embed/>
                </p:oleObj>
              </mc:Choice>
              <mc:Fallback>
                <p:oleObj name="方程式" r:id="rId2" imgW="660400" imgH="4191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371600"/>
                        <a:ext cx="1082675"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2895600" y="2895600"/>
          <a:ext cx="939800" cy="400050"/>
        </p:xfrm>
        <a:graphic>
          <a:graphicData uri="http://schemas.openxmlformats.org/presentationml/2006/ole">
            <mc:AlternateContent xmlns:mc="http://schemas.openxmlformats.org/markup-compatibility/2006">
              <mc:Choice xmlns:v="urn:schemas-microsoft-com:vml" Requires="v">
                <p:oleObj name="方程式" r:id="rId4" imgW="571252" imgH="241195" progId="Equation.3">
                  <p:embed/>
                </p:oleObj>
              </mc:Choice>
              <mc:Fallback>
                <p:oleObj name="方程式" r:id="rId4" imgW="571252"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895600"/>
                        <a:ext cx="9398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5"/>
          <p:cNvGraphicFramePr>
            <a:graphicFrameLocks noChangeAspect="1"/>
          </p:cNvGraphicFramePr>
          <p:nvPr/>
        </p:nvGraphicFramePr>
        <p:xfrm>
          <a:off x="5334000" y="2895600"/>
          <a:ext cx="895350" cy="400050"/>
        </p:xfrm>
        <a:graphic>
          <a:graphicData uri="http://schemas.openxmlformats.org/presentationml/2006/ole">
            <mc:AlternateContent xmlns:mc="http://schemas.openxmlformats.org/markup-compatibility/2006">
              <mc:Choice xmlns:v="urn:schemas-microsoft-com:vml" Requires="v">
                <p:oleObj name="方程式" r:id="rId6" imgW="545863" imgH="241195" progId="Equation.3">
                  <p:embed/>
                </p:oleObj>
              </mc:Choice>
              <mc:Fallback>
                <p:oleObj name="方程式" r:id="rId6" imgW="545863"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895600"/>
                        <a:ext cx="89535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
          <p:cNvGraphicFramePr>
            <a:graphicFrameLocks noChangeAspect="1"/>
          </p:cNvGraphicFramePr>
          <p:nvPr/>
        </p:nvGraphicFramePr>
        <p:xfrm>
          <a:off x="3657600" y="3629464"/>
          <a:ext cx="1895475" cy="735013"/>
        </p:xfrm>
        <a:graphic>
          <a:graphicData uri="http://schemas.openxmlformats.org/presentationml/2006/ole">
            <mc:AlternateContent xmlns:mc="http://schemas.openxmlformats.org/markup-compatibility/2006">
              <mc:Choice xmlns:v="urn:schemas-microsoft-com:vml" Requires="v">
                <p:oleObj name="方程式" r:id="rId8" imgW="1143000" imgH="444500" progId="Equation.3">
                  <p:embed/>
                </p:oleObj>
              </mc:Choice>
              <mc:Fallback>
                <p:oleObj name="方程式" r:id="rId8" imgW="1143000" imgH="4445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3629464"/>
                        <a:ext cx="189547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7"/>
          <p:cNvGraphicFramePr>
            <a:graphicFrameLocks noChangeAspect="1"/>
          </p:cNvGraphicFramePr>
          <p:nvPr/>
        </p:nvGraphicFramePr>
        <p:xfrm>
          <a:off x="3429000" y="4419600"/>
          <a:ext cx="292100" cy="379413"/>
        </p:xfrm>
        <a:graphic>
          <a:graphicData uri="http://schemas.openxmlformats.org/presentationml/2006/ole">
            <mc:AlternateContent xmlns:mc="http://schemas.openxmlformats.org/markup-compatibility/2006">
              <mc:Choice xmlns:v="urn:schemas-microsoft-com:vml" Requires="v">
                <p:oleObj name="方程式" r:id="rId10" imgW="177646" imgH="228402" progId="Equation.3">
                  <p:embed/>
                </p:oleObj>
              </mc:Choice>
              <mc:Fallback>
                <p:oleObj name="方程式" r:id="rId10" imgW="177646" imgH="22840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4419600"/>
                        <a:ext cx="2921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8"/>
          <p:cNvGraphicFramePr>
            <a:graphicFrameLocks noChangeAspect="1"/>
          </p:cNvGraphicFramePr>
          <p:nvPr/>
        </p:nvGraphicFramePr>
        <p:xfrm>
          <a:off x="6858000" y="4419600"/>
          <a:ext cx="709613" cy="379413"/>
        </p:xfrm>
        <a:graphic>
          <a:graphicData uri="http://schemas.openxmlformats.org/presentationml/2006/ole">
            <mc:AlternateContent xmlns:mc="http://schemas.openxmlformats.org/markup-compatibility/2006">
              <mc:Choice xmlns:v="urn:schemas-microsoft-com:vml" Requires="v">
                <p:oleObj name="方程式" r:id="rId12" imgW="431613" imgH="228501" progId="Equation.3">
                  <p:embed/>
                </p:oleObj>
              </mc:Choice>
              <mc:Fallback>
                <p:oleObj name="方程式" r:id="rId12" imgW="431613" imgH="22850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4419600"/>
                        <a:ext cx="709613"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1" name="Object 9"/>
          <p:cNvGraphicFramePr>
            <a:graphicFrameLocks noChangeAspect="1"/>
          </p:cNvGraphicFramePr>
          <p:nvPr/>
        </p:nvGraphicFramePr>
        <p:xfrm>
          <a:off x="3511550" y="4772464"/>
          <a:ext cx="2127250" cy="779463"/>
        </p:xfrm>
        <a:graphic>
          <a:graphicData uri="http://schemas.openxmlformats.org/presentationml/2006/ole">
            <mc:AlternateContent xmlns:mc="http://schemas.openxmlformats.org/markup-compatibility/2006">
              <mc:Choice xmlns:v="urn:schemas-microsoft-com:vml" Requires="v">
                <p:oleObj name="方程式" r:id="rId14" imgW="1282700" imgH="469900" progId="Equation.3">
                  <p:embed/>
                </p:oleObj>
              </mc:Choice>
              <mc:Fallback>
                <p:oleObj name="方程式" r:id="rId14" imgW="1282700" imgH="4699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11550" y="4772464"/>
                        <a:ext cx="212725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10"/>
          <p:cNvGraphicFramePr>
            <a:graphicFrameLocks noChangeAspect="1"/>
          </p:cNvGraphicFramePr>
          <p:nvPr/>
        </p:nvGraphicFramePr>
        <p:xfrm>
          <a:off x="7086600" y="5029200"/>
          <a:ext cx="1222375" cy="396875"/>
        </p:xfrm>
        <a:graphic>
          <a:graphicData uri="http://schemas.openxmlformats.org/presentationml/2006/ole">
            <mc:AlternateContent xmlns:mc="http://schemas.openxmlformats.org/markup-compatibility/2006">
              <mc:Choice xmlns:v="urn:schemas-microsoft-com:vml" Requires="v">
                <p:oleObj name="方程式" r:id="rId16" imgW="736600" imgH="241300" progId="Equation.3">
                  <p:embed/>
                </p:oleObj>
              </mc:Choice>
              <mc:Fallback>
                <p:oleObj name="方程式" r:id="rId16" imgW="736600" imgH="2413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86600" y="5029200"/>
                        <a:ext cx="12223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3" name="Object 11"/>
          <p:cNvGraphicFramePr>
            <a:graphicFrameLocks noChangeAspect="1"/>
          </p:cNvGraphicFramePr>
          <p:nvPr/>
        </p:nvGraphicFramePr>
        <p:xfrm>
          <a:off x="2295525" y="5763064"/>
          <a:ext cx="4486275" cy="712788"/>
        </p:xfrm>
        <a:graphic>
          <a:graphicData uri="http://schemas.openxmlformats.org/presentationml/2006/ole">
            <mc:AlternateContent xmlns:mc="http://schemas.openxmlformats.org/markup-compatibility/2006">
              <mc:Choice xmlns:v="urn:schemas-microsoft-com:vml" Requires="v">
                <p:oleObj name="方程式" r:id="rId18" imgW="2705100" imgH="431800" progId="Equation.3">
                  <p:embed/>
                </p:oleObj>
              </mc:Choice>
              <mc:Fallback>
                <p:oleObj name="方程式" r:id="rId18" imgW="2705100" imgH="4318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95525" y="5763064"/>
                        <a:ext cx="4486275"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4" name="Object 12"/>
          <p:cNvGraphicFramePr>
            <a:graphicFrameLocks noChangeAspect="1"/>
          </p:cNvGraphicFramePr>
          <p:nvPr/>
        </p:nvGraphicFramePr>
        <p:xfrm>
          <a:off x="7086600" y="5943600"/>
          <a:ext cx="1222375" cy="396875"/>
        </p:xfrm>
        <a:graphic>
          <a:graphicData uri="http://schemas.openxmlformats.org/presentationml/2006/ole">
            <mc:AlternateContent xmlns:mc="http://schemas.openxmlformats.org/markup-compatibility/2006">
              <mc:Choice xmlns:v="urn:schemas-microsoft-com:vml" Requires="v">
                <p:oleObj name="方程式" r:id="rId20" imgW="736600" imgH="241300" progId="Equation.3">
                  <p:embed/>
                </p:oleObj>
              </mc:Choice>
              <mc:Fallback>
                <p:oleObj name="方程式" r:id="rId20" imgW="736600" imgH="2413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86600" y="5943600"/>
                        <a:ext cx="12223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1475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2123</Words>
  <Application>Microsoft Office PowerPoint</Application>
  <PresentationFormat>On-screen Show (4:3)</PresentationFormat>
  <Paragraphs>131</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Garamond</vt:lpstr>
      <vt:lpstr>Times New Roman</vt:lpstr>
      <vt:lpstr>Wingdings</vt:lpstr>
      <vt:lpstr>Office Theme</vt:lpstr>
      <vt:lpstr>方程式</vt:lpstr>
      <vt:lpstr>Channel Models</vt:lpstr>
      <vt:lpstr>Channel </vt:lpstr>
      <vt:lpstr>Channel Model</vt:lpstr>
      <vt:lpstr> Modeling methods</vt:lpstr>
      <vt:lpstr>Narrowband Models</vt:lpstr>
      <vt:lpstr>Path Loss </vt:lpstr>
      <vt:lpstr>PowerPoint Presentation</vt:lpstr>
      <vt:lpstr>PowerPoint Presentation</vt:lpstr>
      <vt:lpstr>PowerPoint Presentation</vt:lpstr>
      <vt:lpstr>Path Loss Models</vt:lpstr>
      <vt:lpstr>The COST 231–Walfish–Ikegami model</vt:lpstr>
      <vt:lpstr>Shadowing </vt:lpstr>
      <vt:lpstr>Multipath</vt:lpstr>
      <vt:lpstr>Multipath Power Delay Profile</vt:lpstr>
      <vt:lpstr>Models for the Power Delay Profile</vt:lpstr>
      <vt:lpstr>Wideband Models</vt:lpstr>
      <vt:lpstr>Deterministic Channel-Modeling Methods</vt:lpstr>
      <vt:lpstr>Ray Launching</vt:lpstr>
      <vt:lpstr>Ray Tracing</vt:lpstr>
      <vt:lpstr>Efficiency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Models</dc:title>
  <dc:creator>CT.Manimegalai</dc:creator>
  <cp:lastModifiedBy>Bharathi V</cp:lastModifiedBy>
  <cp:revision>17</cp:revision>
  <dcterms:created xsi:type="dcterms:W3CDTF">2006-08-16T00:00:00Z</dcterms:created>
  <dcterms:modified xsi:type="dcterms:W3CDTF">2024-07-02T09:41:49Z</dcterms:modified>
</cp:coreProperties>
</file>