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  <p:sldMasterId id="2147483706" r:id="rId2"/>
  </p:sldMasterIdLst>
  <p:notesMasterIdLst>
    <p:notesMasterId r:id="rId38"/>
  </p:notesMasterIdLst>
  <p:sldIdLst>
    <p:sldId id="336" r:id="rId3"/>
    <p:sldId id="385" r:id="rId4"/>
    <p:sldId id="514" r:id="rId5"/>
    <p:sldId id="515" r:id="rId6"/>
    <p:sldId id="517" r:id="rId7"/>
    <p:sldId id="518" r:id="rId8"/>
    <p:sldId id="519" r:id="rId9"/>
    <p:sldId id="520" r:id="rId10"/>
    <p:sldId id="521" r:id="rId11"/>
    <p:sldId id="416" r:id="rId12"/>
    <p:sldId id="428" r:id="rId13"/>
    <p:sldId id="429" r:id="rId14"/>
    <p:sldId id="430" r:id="rId15"/>
    <p:sldId id="431" r:id="rId16"/>
    <p:sldId id="432" r:id="rId17"/>
    <p:sldId id="435" r:id="rId18"/>
    <p:sldId id="433" r:id="rId19"/>
    <p:sldId id="434" r:id="rId20"/>
    <p:sldId id="436" r:id="rId21"/>
    <p:sldId id="439" r:id="rId22"/>
    <p:sldId id="437" r:id="rId23"/>
    <p:sldId id="438" r:id="rId24"/>
    <p:sldId id="420" r:id="rId25"/>
    <p:sldId id="441" r:id="rId26"/>
    <p:sldId id="440" r:id="rId27"/>
    <p:sldId id="442" r:id="rId28"/>
    <p:sldId id="424" r:id="rId29"/>
    <p:sldId id="447" r:id="rId30"/>
    <p:sldId id="446" r:id="rId31"/>
    <p:sldId id="443" r:id="rId32"/>
    <p:sldId id="444" r:id="rId33"/>
    <p:sldId id="445" r:id="rId34"/>
    <p:sldId id="448" r:id="rId35"/>
    <p:sldId id="419" r:id="rId36"/>
    <p:sldId id="51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CDC"/>
    <a:srgbClr val="D4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291" autoAdjust="0"/>
  </p:normalViewPr>
  <p:slideViewPr>
    <p:cSldViewPr snapToGrid="0" showGuides="1">
      <p:cViewPr varScale="1">
        <p:scale>
          <a:sx n="65" d="100"/>
          <a:sy n="65" d="100"/>
        </p:scale>
        <p:origin x="96" y="132"/>
      </p:cViewPr>
      <p:guideLst>
        <p:guide orient="horz" pos="2136"/>
        <p:guide pos="3864"/>
      </p:guideLst>
    </p:cSldViewPr>
  </p:slideViewPr>
  <p:outlineViewPr>
    <p:cViewPr>
      <p:scale>
        <a:sx n="33" d="100"/>
        <a:sy n="33" d="100"/>
      </p:scale>
      <p:origin x="0" y="-1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9AB5-54A5-4DC7-8A77-2F6369B32B5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8F76-A6B3-426D-B172-D08EC5C9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7989-5044-4132-9ABF-F001F863CC13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image2.jpg" descr="Srmist - Srm University Amaravati Logo, HD Png Download -  1024x346(#4152286) - PngFind">
            <a:extLst>
              <a:ext uri="{FF2B5EF4-FFF2-40B4-BE49-F238E27FC236}">
                <a16:creationId xmlns:a16="http://schemas.microsoft.com/office/drawing/2014/main" id="{C429FBE6-B8EE-4C83-8BC9-5E0EF3412C45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724607" y="95954"/>
            <a:ext cx="1354001" cy="7008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819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3997-45F1-40BA-A50B-659E914FDFD9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2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432-AC7C-4DA7-94BF-853A08A5D226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876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9220-C664-4B05-A837-DBEFF328E560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2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17D6-1571-4CFC-8CC3-57B4356B4EE2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5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AE88-A27C-481D-BFC8-4AB94846AFAD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4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F0F-460F-4BF1-BB08-7B8829EF948A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55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2FB2-9EBD-4F6E-8DBB-8AF4F2FB7651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10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4E50-1032-4485-B3B8-7E7A93A53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0AD8C-108C-4EFF-B978-C88289B0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2DD4-FD06-4436-BAAE-EBD62DCF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CB05-C2AA-423B-8A20-3067E3C636E4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D1AE-332A-4F1A-B7E8-C457AC57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A7E6-5C35-4650-8D4D-59AEC3CC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39331-1B46-480D-8CD1-A02080276885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09211" y="105286"/>
            <a:ext cx="1753701" cy="84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9169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AE5-2B92-4EAA-A137-ACA36211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971F-1458-4F4D-A01A-EE0CE37EF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6F513-21D1-4DE6-8769-4F72378C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492-A791-4642-8C25-F160890BFD79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9052-FD2A-406D-881F-202D3D67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A2F6-81F6-4CD0-8CA1-8A56DF61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5FA85-6257-4450-89DA-BDCE933EE0AA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09211" y="105286"/>
            <a:ext cx="1753701" cy="84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2548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5CD4-3305-406E-98AA-B9BC244E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C731-7B46-4F31-8A26-EF8CC59E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D2D40-D528-49CE-A089-CC0C1E6F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C7C1-D5C9-4998-A42D-3EC255A982C3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EED4-AAA7-4A40-A1BA-A74CE3E7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7DBB-EC4A-4C80-B879-27682CD7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8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A1FA-9289-42D1-868E-B782842A26BF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image2.jpg" descr="Srmist - Srm University Amaravati Logo, HD Png Download -  1024x346(#4152286) - PngFind">
            <a:extLst>
              <a:ext uri="{FF2B5EF4-FFF2-40B4-BE49-F238E27FC236}">
                <a16:creationId xmlns:a16="http://schemas.microsoft.com/office/drawing/2014/main" id="{20B67DE7-51E9-4530-A3C2-2CD7703AE100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816046" y="58783"/>
            <a:ext cx="1291544" cy="655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8390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942-E5D0-480E-B400-55A1D798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2920-F339-4B26-9060-2BB68096A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7BBCF-ADFF-44FA-AEB3-46F7D139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E8908-5547-4454-96A0-667A9419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252F-F9D8-4687-A27B-3B6F6DB57D97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1F3CE-6687-4ADF-A5DF-9C485468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35C2C-1D46-4716-B4AF-E46F6460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95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1527-90BA-4A78-8CA2-D0D9DFAB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CDA4A-7FB3-41C5-BC2D-9997E2DB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70A26-5442-426C-8FAD-657D7210B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276FD-BFCE-46E6-B125-E7927A35C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4A13D-659B-4FF7-8B70-8BE8F6643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7C659-968B-4613-AA31-EDE2B93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027-2B46-4F95-A98F-62CD8FA4A2DD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3334B-BB17-4B88-B0EC-E0365BE8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6C280-5222-4561-81AB-2962A9DD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97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D163-7A2C-496D-A2BE-2406A2AF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6EAD3-29BE-492C-A83E-0AF5156A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A3E4-A600-45C7-B7D3-43A9EDEC62FE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3ACD5-8450-4201-A231-324B7FD8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3962F-11BA-420B-BBAB-6FDBD78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6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DFD3B-F478-4BA5-94AE-B92ECEC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C20-2D5F-416E-8EEB-34E64174C18E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9402C-11E5-48E2-8244-EB819755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43AE-37A7-4203-A7B1-19A36191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71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7353-6F07-430E-AC22-83DAAFF4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A73D-B869-4AA8-BBF7-7036A402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2A97-5CDA-44FB-A43E-62DCABAF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CE3CB-4B4B-4F69-9E46-8AD65415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5486-0E68-4A6E-877B-21A53A9EFDD1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1B674-212E-4B3D-A345-ABA8F2C3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6526-EA21-4B79-9D7F-43EF832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2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DFC7-4C15-4765-AF24-FE5D5C63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2B920-74AB-4D23-9462-E758ACF67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27045-2AE7-47D6-9E19-D4AB1CB1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6C02-D819-4E80-81AA-8EA5161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8958-C738-4C3B-8E9B-651E9C199489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2F1A-2524-4B12-91A0-1B20E6FF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6C32-F8A8-4D3D-8CA4-984E7415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76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8987-81EB-4864-A99C-89A45E49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1E9E2-1300-475E-83B1-99B42DFA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A33D-AAD8-4D99-8389-2024587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253A-7761-4573-9274-B3D48FFA88FD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4727-642D-4B58-A6D5-FFFBB8EF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C5B4-2406-48F8-BB8D-56EB131D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8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6F780-9E86-467B-A5D2-1229C3A5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3516-D69D-42AA-A536-AAA20C0E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1ABD-434C-4CE4-8D7A-71684AE5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706-79F2-48A2-934C-C581ABFBE263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5E23-3601-4F5B-A75F-4973B487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0F29B-712D-41F2-9636-7746DF85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3845-9F49-4A05-B417-9DD9E9F67D42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0D1-5675-4B74-B451-E7EE022438BE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4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95B-C7D5-47D6-B71A-9913B520E84A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3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CCB-088C-4555-8D30-33B25A6EF7DC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9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0B2D-CB0F-4144-A9C8-AA9CE7058C57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7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787B-4EC4-4690-871C-438AE7F98261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5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44F-83AE-4A22-A2CB-EA3377BCBA4A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4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7309-1CC1-4253-8165-2C3CD096A55D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AB997-4706-46B7-ABDA-D1926ABF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2E78-18EB-4DCD-A862-75B5AFFF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6930-6F07-48C5-A40D-9D3C0ADDB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7309-1CC1-4253-8165-2C3CD096A55D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79D9C-C25B-4C2D-B8FE-6A938F0E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C043-42C5-498D-87EB-B825E960A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whatis/definition/white-space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frequency" TargetMode="External"/><Relationship Id="rId2" Type="http://schemas.openxmlformats.org/officeDocument/2006/relationships/hyperlink" Target="https://www.techtarget.com/searchnetworking/definition/radio-access-network-RAN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875">
              <a:srgbClr val="EDF4F6"/>
            </a:gs>
            <a:gs pos="0">
              <a:srgbClr val="EFF6F8"/>
            </a:gs>
            <a:gs pos="14200">
              <a:srgbClr val="F7FAFB"/>
            </a:gs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9508" y="1232452"/>
            <a:ext cx="8915399" cy="340580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Broadway" panose="04040905080B02020502" pitchFamily="82" charset="0"/>
              </a:rPr>
              <a:t>18ECE220T – Module 4</a:t>
            </a:r>
            <a:br>
              <a:rPr lang="en-US" sz="4400" b="1" dirty="0">
                <a:solidFill>
                  <a:srgbClr val="0070C0"/>
                </a:solidFill>
                <a:latin typeface="Broadway" panose="04040905080B02020502" pitchFamily="82" charset="0"/>
              </a:rPr>
            </a:br>
            <a:r>
              <a:rPr lang="en-US" sz="4400" dirty="0">
                <a:solidFill>
                  <a:srgbClr val="0070C0"/>
                </a:solidFill>
                <a:latin typeface="Bookman Old Style" panose="02050604050505020204" pitchFamily="18" charset="0"/>
              </a:rPr>
              <a:t>Cognitive Spectrum Management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S </a:t>
            </a:r>
            <a:r>
              <a:rPr lang="en-US" sz="4000" dirty="0">
                <a:solidFill>
                  <a:srgbClr val="0070C0"/>
                </a:solidFill>
              </a:rPr>
              <a:t>– </a:t>
            </a:r>
            <a:r>
              <a:rPr lang="en-US" sz="40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1, 2, 3 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4469" y="4638261"/>
            <a:ext cx="8785475" cy="112628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                                                                                       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Prepared by</a:t>
            </a:r>
            <a:endParaRPr lang="en-US" b="1" dirty="0">
              <a:latin typeface="+mj-lt"/>
            </a:endParaRPr>
          </a:p>
          <a:p>
            <a:pPr algn="r"/>
            <a:r>
              <a:rPr lang="en-US" b="1" dirty="0">
                <a:cs typeface="Times New Roman" panose="02020603050405020304" pitchFamily="18" charset="0"/>
              </a:rPr>
              <a:t> Dr. Diwakar R. </a:t>
            </a:r>
            <a:r>
              <a:rPr lang="en-US" b="1" dirty="0" err="1">
                <a:cs typeface="Times New Roman" panose="02020603050405020304" pitchFamily="18" charset="0"/>
              </a:rPr>
              <a:t>Marur</a:t>
            </a:r>
            <a:endParaRPr lang="en-US" b="1" dirty="0"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cs typeface="Times New Roman" panose="02020603050405020304" pitchFamily="18" charset="0"/>
              </a:rPr>
              <a:t>Mr. P. Prabhu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--------   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2FA8-A102-41DB-9A99-7C99D2D9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52" y="533651"/>
            <a:ext cx="8911687" cy="873385"/>
          </a:xfrm>
        </p:spPr>
        <p:txBody>
          <a:bodyPr>
            <a:normAutofit/>
          </a:bodyPr>
          <a:lstStyle/>
          <a:p>
            <a:r>
              <a:rPr lang="en-IN" dirty="0"/>
              <a:t>Cognitive Radio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69FD-A7C6-4C46-8072-FA323BD8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352" y="1315182"/>
            <a:ext cx="9812260" cy="4820626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effectLst/>
                <a:latin typeface="Times-Roman"/>
                <a:ea typeface="Calibri" panose="020F0502020204030204" pitchFamily="34" charset="0"/>
                <a:cs typeface="Mangal" panose="02040503050203030202" pitchFamily="18" charset="0"/>
              </a:rPr>
              <a:t>Spectrum is a finite resource. Efficient use of available spectrum is a key requirement for wireless system design</a:t>
            </a:r>
          </a:p>
          <a:p>
            <a:pPr algn="l"/>
            <a:r>
              <a:rPr lang="en-US" sz="2400" dirty="0">
                <a:latin typeface="Times-Roman"/>
                <a:ea typeface="Calibri" panose="020F0502020204030204" pitchFamily="34" charset="0"/>
                <a:cs typeface="Mangal" panose="02040503050203030202" pitchFamily="18" charset="0"/>
              </a:rPr>
              <a:t>Wireless communication – Frequency range in use – 6 MHz to 10 GHz</a:t>
            </a:r>
          </a:p>
          <a:p>
            <a:pPr algn="l"/>
            <a:r>
              <a:rPr lang="en-US" sz="2400" dirty="0">
                <a:effectLst/>
                <a:latin typeface="Times-Roman"/>
                <a:ea typeface="Calibri" panose="020F0502020204030204" pitchFamily="34" charset="0"/>
                <a:cs typeface="Mangal" panose="02040503050203030202" pitchFamily="18" charset="0"/>
              </a:rPr>
              <a:t>Large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Mangal" panose="02040503050203030202" pitchFamily="18" charset="0"/>
              </a:rPr>
              <a:t>-Area </a:t>
            </a:r>
            <a:r>
              <a:rPr lang="en-US" sz="2400" dirty="0">
                <a:effectLst/>
                <a:latin typeface="Times-Roman"/>
                <a:ea typeface="Calibri" panose="020F0502020204030204" pitchFamily="34" charset="0"/>
                <a:cs typeface="Mangal" panose="02040503050203030202" pitchFamily="18" charset="0"/>
              </a:rPr>
              <a:t>Service are catered by “less than 1 GHz” – So, limited Bandwidth availability.</a:t>
            </a:r>
          </a:p>
          <a:p>
            <a:pPr algn="l"/>
            <a:r>
              <a:rPr lang="en-US" sz="2400" dirty="0">
                <a:latin typeface="Times-Roman"/>
                <a:ea typeface="Calibri" panose="020F0502020204030204" pitchFamily="34" charset="0"/>
                <a:cs typeface="Mangal" panose="02040503050203030202" pitchFamily="18" charset="0"/>
              </a:rPr>
              <a:t>Spectrum usage management</a:t>
            </a:r>
            <a:endParaRPr lang="en-US" sz="2400" dirty="0">
              <a:effectLst/>
              <a:latin typeface="Times-Roman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-Roman"/>
              </a:rPr>
              <a:t>Regulatory approach  </a:t>
            </a:r>
            <a:r>
              <a:rPr lang="en-US" sz="2400" b="0" i="0" u="none" strike="noStrike" baseline="0" dirty="0">
                <a:latin typeface="Times-Roman"/>
              </a:rPr>
              <a:t>- assigns a spectral band to a particular service, and even a particular operator. It allows network planning and good quality of service, but it is a waste of resources.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C</a:t>
            </a:r>
            <a:r>
              <a:rPr lang="en-US" sz="2400" b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ognitive radio approach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-Roman"/>
              </a:rPr>
              <a:t> - </a:t>
            </a:r>
            <a:r>
              <a:rPr lang="en-US" sz="2400" b="0" u="none" strike="noStrike" baseline="0" dirty="0">
                <a:latin typeface="Times-Roman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in which users adapt to the environment, including existing spectrum usage.</a:t>
            </a:r>
            <a:endParaRPr lang="en-US" sz="2400" dirty="0">
              <a:effectLst/>
              <a:latin typeface="Times-Roman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l"/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9DA7A-9FD1-467B-9AEA-FDA5F319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CCBC1-FFEE-432A-846B-8FBD73F9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8C57-4ED0-4EFB-BFC7-E141FC6C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549427"/>
            <a:ext cx="8911687" cy="841833"/>
          </a:xfrm>
        </p:spPr>
        <p:txBody>
          <a:bodyPr/>
          <a:lstStyle/>
          <a:p>
            <a:r>
              <a:rPr lang="en-IN" dirty="0"/>
              <a:t>Types of Cognitive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29C2-84B9-4274-9CFC-5EDF40A2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54" y="1391260"/>
            <a:ext cx="8915400" cy="4484914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-Roman"/>
              </a:rPr>
              <a:t>Ideal</a:t>
            </a:r>
            <a:r>
              <a:rPr lang="en-US" sz="2400" b="0" i="0" u="none" strike="noStrike" baseline="0" dirty="0">
                <a:latin typeface="Times-Roman"/>
              </a:rPr>
              <a:t> - A fully cognitive radio or “</a:t>
            </a:r>
            <a:r>
              <a:rPr lang="en-US" sz="2400" b="0" i="0" u="none" strike="noStrike" baseline="0" dirty="0" err="1">
                <a:latin typeface="Times-Roman"/>
              </a:rPr>
              <a:t>Mitola</a:t>
            </a:r>
            <a:r>
              <a:rPr lang="en-US" sz="2400" b="0" i="0" u="none" strike="noStrike" baseline="0" dirty="0">
                <a:latin typeface="Times-Roman"/>
              </a:rPr>
              <a:t> radio”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 adapts </a:t>
            </a:r>
            <a:r>
              <a:rPr lang="en-US" sz="2400" b="0" i="1" u="none" strike="noStrike" baseline="0" dirty="0">
                <a:latin typeface="Times-Italic"/>
              </a:rPr>
              <a:t>all </a:t>
            </a:r>
            <a:r>
              <a:rPr lang="en-US" sz="2400" b="0" i="0" u="none" strike="noStrike" baseline="0" dirty="0">
                <a:latin typeface="Times-Roman"/>
              </a:rPr>
              <a:t>transmission parameters to the environment, i.e., modulation format, multiple-access method, coding, center frequency, bandwidth, transmission times, and so on.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A scientific curiosity, too complicated for practical purposes.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b="0" i="0" u="none" strike="noStrike" baseline="0" dirty="0"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-Roman"/>
              </a:rPr>
              <a:t>Practical</a:t>
            </a:r>
            <a:r>
              <a:rPr lang="en-US" sz="2400" b="0" i="0" u="none" strike="noStrike" baseline="0" dirty="0">
                <a:latin typeface="Times-Roman"/>
              </a:rPr>
              <a:t> - “spectrum-sensing cognitive radio,”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Times-Roman"/>
              </a:rPr>
              <a:t>A</a:t>
            </a:r>
            <a:r>
              <a:rPr lang="en-US" sz="2400" b="0" i="0" u="none" strike="noStrike" baseline="0" dirty="0">
                <a:latin typeface="Times-Roman"/>
              </a:rPr>
              <a:t>dapts the transmission frequency, bandwidth, and time according to the environment. It is called as </a:t>
            </a:r>
            <a:r>
              <a:rPr lang="en-US" sz="2400" b="0" i="1" u="none" strike="noStrike" baseline="0" dirty="0">
                <a:latin typeface="Times-Italic"/>
              </a:rPr>
              <a:t>Dynamic Spectrum </a:t>
            </a:r>
            <a:r>
              <a:rPr lang="en-IN" sz="2400" b="0" i="1" u="none" strike="noStrike" baseline="0" dirty="0">
                <a:latin typeface="Times-Italic"/>
              </a:rPr>
              <a:t>Access </a:t>
            </a:r>
            <a:r>
              <a:rPr lang="en-IN" sz="2400" b="0" i="0" u="none" strike="noStrike" baseline="0" dirty="0">
                <a:latin typeface="Times-Roman"/>
              </a:rPr>
              <a:t>(DSA).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585A8-170F-41B5-931F-DB39B74A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76055-2720-4CA9-AE50-D2E0596D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0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7443-20A2-46B8-9FC3-ADB9F879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1" y="512462"/>
            <a:ext cx="8911687" cy="1280890"/>
          </a:xfrm>
        </p:spPr>
        <p:txBody>
          <a:bodyPr/>
          <a:lstStyle/>
          <a:p>
            <a:r>
              <a:rPr lang="en-IN" dirty="0"/>
              <a:t>Motivation for 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5A20-93CE-46E2-BE9E-0C81AF4D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1540189"/>
            <a:ext cx="8915400" cy="3777622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A key motivation for DSA comes from the fact that with the current, fixed, assignments, spectrum is not exploited to its full extent at all times.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 If, e.g., no active users are present in a cell of a cellular system, the spectrum is unused in this particular area.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Similarly, a lot of the spectrum assigned to TV transmission is not used. In general, this problem of </a:t>
            </a:r>
            <a:r>
              <a:rPr lang="en-US" sz="2400" b="0" i="1" u="none" strike="noStrike" baseline="0" dirty="0">
                <a:latin typeface="Times-Italic"/>
              </a:rPr>
              <a:t>white-space </a:t>
            </a:r>
            <a:r>
              <a:rPr lang="en-US" sz="2400" b="0" i="0" u="none" strike="noStrike" baseline="0" dirty="0">
                <a:latin typeface="Times-Roman"/>
              </a:rPr>
              <a:t>spectrum is quite pervasive.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For example, investigations in the U.S.A. estimate that in most locations, only 15% of spectrum </a:t>
            </a:r>
            <a:r>
              <a:rPr lang="en-IN" sz="2400" b="0" i="0" u="none" strike="noStrike" baseline="0" dirty="0">
                <a:latin typeface="Times-Roman"/>
              </a:rPr>
              <a:t>is used.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E9066-4403-4A5A-B4C8-64D80B8D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02BD5-96FA-4C9F-B8C1-DE7BF29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0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3BEC-7424-46BC-AC4C-44F2992C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3840" y="2039865"/>
            <a:ext cx="2287089" cy="277057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Maximum, minimum, and average received power spectral density in the frequency band 20–1,520MHz with a 200-kHz resolution bandwidth of the receiver. Outdoor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7498A-4696-47FB-8F02-D281A630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638B2-19C7-4D7F-886C-4ED6B66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E1296-1E7C-4A52-92A0-BB6ED5B5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84" y="508000"/>
            <a:ext cx="7748051" cy="55604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F8617-A6AF-41DB-92EF-075EB3EE272D}"/>
              </a:ext>
            </a:extLst>
          </p:cNvPr>
          <p:cNvSpPr txBox="1"/>
          <p:nvPr/>
        </p:nvSpPr>
        <p:spPr>
          <a:xfrm>
            <a:off x="9425244" y="970344"/>
            <a:ext cx="25234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Motivation for DSA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2A669-D7F6-4B3B-85BF-D7C3EA21FCAD}"/>
              </a:ext>
            </a:extLst>
          </p:cNvPr>
          <p:cNvSpPr txBox="1"/>
          <p:nvPr/>
        </p:nvSpPr>
        <p:spPr>
          <a:xfrm>
            <a:off x="9425244" y="5483718"/>
            <a:ext cx="186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[1]</a:t>
            </a:r>
          </a:p>
        </p:txBody>
      </p:sp>
    </p:spTree>
    <p:extLst>
      <p:ext uri="{BB962C8B-B14F-4D97-AF65-F5344CB8AC3E}">
        <p14:creationId xmlns:p14="http://schemas.microsoft.com/office/powerpoint/2010/main" val="107514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484D-3BC3-4975-8E6C-ACF30451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476" y="490746"/>
            <a:ext cx="8911687" cy="831617"/>
          </a:xfrm>
        </p:spPr>
        <p:txBody>
          <a:bodyPr/>
          <a:lstStyle/>
          <a:p>
            <a:r>
              <a:rPr lang="en-IN" dirty="0"/>
              <a:t>Models of DSA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8D89-4337-499D-90E7-BC418B19C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23" y="1322362"/>
            <a:ext cx="10083775" cy="4628271"/>
          </a:xfrm>
        </p:spPr>
        <p:txBody>
          <a:bodyPr>
            <a:noAutofit/>
          </a:bodyPr>
          <a:lstStyle/>
          <a:p>
            <a:pPr algn="l"/>
            <a:r>
              <a:rPr lang="en-US" sz="2400" b="1" i="1" u="none" strike="noStrike" baseline="0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Dynamic exclusive model</a:t>
            </a:r>
            <a:r>
              <a:rPr lang="en-US" sz="24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-Roman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Spectrum reserved for particular </a:t>
            </a:r>
            <a:r>
              <a:rPr lang="en-US" sz="2400" b="0" i="1" u="none" strike="noStrike" baseline="0" dirty="0">
                <a:latin typeface="Times-Italic"/>
              </a:rPr>
              <a:t>service</a:t>
            </a:r>
            <a:r>
              <a:rPr lang="en-US" sz="2400" b="0" i="0" u="none" strike="noStrike" baseline="0" dirty="0">
                <a:latin typeface="Times-Roman"/>
              </a:rPr>
              <a:t>, but different providers can share the spectrum.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Joint usage of a single large frequency band (either by a single cellular operator or by a consortium of operators) results in higher spectral efficiency than the use of </a:t>
            </a:r>
            <a:r>
              <a:rPr lang="en-US" sz="2400" b="0" i="1" u="none" strike="noStrike" baseline="0" dirty="0">
                <a:latin typeface="Times-Italic"/>
              </a:rPr>
              <a:t>N </a:t>
            </a:r>
            <a:r>
              <a:rPr lang="en-US" sz="2400" b="0" i="0" u="none" strike="noStrike" baseline="0" dirty="0">
                <a:latin typeface="Times-Roman"/>
              </a:rPr>
              <a:t>smaller bands by </a:t>
            </a:r>
            <a:r>
              <a:rPr lang="en-US" sz="2400" b="0" i="1" u="none" strike="noStrike" baseline="0" dirty="0">
                <a:latin typeface="Times-Italic"/>
              </a:rPr>
              <a:t>N </a:t>
            </a:r>
            <a:r>
              <a:rPr lang="en-US" sz="2400" b="0" i="0" u="none" strike="noStrike" baseline="0" dirty="0">
                <a:latin typeface="Times-Roman"/>
              </a:rPr>
              <a:t>separate operators.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 The sharing of the spectrum through trading (buying/selling or auctioning).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Regulator assigns spectrum to a particular user or service on an exclusive but </a:t>
            </a:r>
            <a:r>
              <a:rPr lang="en-US" sz="2400" b="1" i="0" u="none" strike="noStrike" baseline="0" dirty="0">
                <a:latin typeface="Times-Roman"/>
              </a:rPr>
              <a:t>time-varying</a:t>
            </a:r>
            <a:r>
              <a:rPr lang="en-US" sz="2400" b="0" i="0" u="none" strike="noStrike" baseline="0" dirty="0">
                <a:latin typeface="Times-Roman"/>
              </a:rPr>
              <a:t> basis. For example, a cellphone provider might have the right to use 50 MHz of spectrum in the morning and only 20 MHz at noon.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B500D-AFA9-4247-8FC7-4AE0D0A9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E70FE-9804-4555-8537-DAF3E093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4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E399-E9A5-4CB6-9373-B2EC3F93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650068"/>
            <a:ext cx="8911687" cy="841833"/>
          </a:xfrm>
        </p:spPr>
        <p:txBody>
          <a:bodyPr/>
          <a:lstStyle/>
          <a:p>
            <a:r>
              <a:rPr lang="en-IN" dirty="0"/>
              <a:t>Models of DSA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6889-534D-41EA-84F2-05396C9E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91901"/>
            <a:ext cx="9418906" cy="4595619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Open sharing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Times-Roman"/>
              </a:rPr>
              <a:t>A</a:t>
            </a:r>
            <a:r>
              <a:rPr lang="en-US" sz="2400" b="0" i="0" u="none" strike="noStrike" baseline="0" dirty="0">
                <a:latin typeface="Times-Roman"/>
              </a:rPr>
              <a:t>ll users can access the spectrum equally, subject to certain constraints on the characteristics of the transmit signal.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 This approach is used in in the Industrial, Scientific, and Medical (ISM) bands. Ex. </a:t>
            </a:r>
            <a:r>
              <a:rPr lang="en-US" sz="2400" b="0" i="0" u="none" strike="noStrike" baseline="0" dirty="0" err="1">
                <a:latin typeface="Times-Roman"/>
              </a:rPr>
              <a:t>WiFi</a:t>
            </a:r>
            <a:r>
              <a:rPr lang="en-US" sz="2400" b="0" i="0" u="none" strike="noStrike" baseline="0" dirty="0">
                <a:latin typeface="Times-Roman"/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The free access and ease of type approval contributed to the popularity of </a:t>
            </a:r>
            <a:r>
              <a:rPr lang="en-US" sz="2400" b="0" i="0" u="none" strike="noStrike" baseline="0" dirty="0" err="1">
                <a:latin typeface="Times-Roman"/>
              </a:rPr>
              <a:t>WiFi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large number of </a:t>
            </a:r>
            <a:r>
              <a:rPr lang="en-US" sz="2400" b="0" i="0" u="none" strike="noStrike" baseline="0" dirty="0" err="1">
                <a:latin typeface="Times-Roman"/>
              </a:rPr>
              <a:t>WiFi</a:t>
            </a:r>
            <a:r>
              <a:rPr lang="en-US" sz="2400" b="0" i="0" u="none" strike="noStrike" baseline="0" dirty="0">
                <a:latin typeface="Times-Roman"/>
              </a:rPr>
              <a:t> devices, </a:t>
            </a:r>
            <a:r>
              <a:rPr lang="en-US" sz="2400" dirty="0">
                <a:latin typeface="Times-Roman"/>
              </a:rPr>
              <a:t>makes</a:t>
            </a:r>
            <a:r>
              <a:rPr lang="en-US" sz="2400" b="0" i="0" u="none" strike="noStrike" baseline="0" dirty="0">
                <a:latin typeface="Times-Roman"/>
              </a:rPr>
              <a:t> impossible for other services (especially medical and industrial services) to operate in this frequency band with a reasonable </a:t>
            </a:r>
            <a:r>
              <a:rPr lang="en-IN" sz="2400" b="0" i="0" u="none" strike="noStrike" baseline="0" dirty="0">
                <a:latin typeface="Times-Roman"/>
              </a:rPr>
              <a:t>quality of service.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B2803-1907-4DD8-BD64-DA12B57E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5F2C7-8D13-4573-BCFC-A138D5C6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5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5444-D061-45CA-A889-0D456381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24110"/>
            <a:ext cx="8911687" cy="768592"/>
          </a:xfrm>
        </p:spPr>
        <p:txBody>
          <a:bodyPr/>
          <a:lstStyle/>
          <a:p>
            <a:r>
              <a:rPr lang="en-IN" dirty="0"/>
              <a:t>Models of DSA 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725D-0146-4413-B848-C8200143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506" y="1392702"/>
            <a:ext cx="8915400" cy="45956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TSY"/>
              </a:rPr>
              <a:t> </a:t>
            </a: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Hierarchical access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-Roman"/>
              </a:rPr>
              <a:t>T</a:t>
            </a:r>
            <a:r>
              <a:rPr lang="en-US" sz="2400" b="0" i="0" u="none" strike="noStrike" baseline="0" dirty="0">
                <a:latin typeface="Times-Roman"/>
              </a:rPr>
              <a:t>his model assigns different priorities to different users.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i="1" u="none" strike="noStrike" baseline="0" dirty="0">
                <a:latin typeface="Times-Italic"/>
              </a:rPr>
              <a:t>Primary users </a:t>
            </a:r>
            <a:r>
              <a:rPr lang="en-US" sz="2400" b="0" i="1" u="none" strike="noStrike" baseline="0" dirty="0">
                <a:latin typeface="Times-Italic"/>
              </a:rPr>
              <a:t>– Served as </a:t>
            </a:r>
            <a:r>
              <a:rPr lang="en-US" sz="2400" i="1" dirty="0">
                <a:latin typeface="Times-Italic"/>
              </a:rPr>
              <a:t>if they have exclusive access to spectrum </a:t>
            </a:r>
            <a:r>
              <a:rPr lang="en-US" sz="2400" b="0" i="0" u="none" strike="noStrike" baseline="0" dirty="0">
                <a:latin typeface="Times-Roman"/>
              </a:rPr>
              <a:t>should be served in such a way that they experience the same service quality as if the b spectrum were reserved exclusively for their usage.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0" i="0" u="none" strike="noStrike" baseline="0" dirty="0">
                <a:latin typeface="Times-Roman"/>
              </a:rPr>
              <a:t> </a:t>
            </a:r>
            <a:r>
              <a:rPr lang="en-US" sz="2400" b="1" i="1" u="none" strike="noStrike" baseline="0" dirty="0">
                <a:latin typeface="Times-Italic"/>
              </a:rPr>
              <a:t>Secondary users </a:t>
            </a:r>
            <a:r>
              <a:rPr lang="en-US" sz="2400" b="0" i="0" u="none" strike="noStrike" baseline="0" dirty="0">
                <a:latin typeface="Times-Roman"/>
              </a:rPr>
              <a:t>are allowed to transmit, but only in such a way that they do not (or only “insignificantly”) affect the performance or service quality of the primary users.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-Roman"/>
              </a:rPr>
              <a:t>It</a:t>
            </a:r>
            <a:r>
              <a:rPr lang="en-US" sz="2400" b="0" i="0" u="none" strike="noStrike" baseline="0" dirty="0">
                <a:latin typeface="Times-Roman"/>
              </a:rPr>
              <a:t> has to sense the current channel usage first and then determine a transmission strategy that does not disturb the current primary users (spectrum management).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BB3F-E1AC-4693-94A4-943F3A73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AE0E8-D2A5-4798-AE7A-9808F3C1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8ADF-BA38-48E6-8DDD-421C6E44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999" y="578175"/>
            <a:ext cx="8911687" cy="698253"/>
          </a:xfrm>
        </p:spPr>
        <p:txBody>
          <a:bodyPr/>
          <a:lstStyle/>
          <a:p>
            <a:r>
              <a:rPr lang="en-IN" dirty="0"/>
              <a:t>Models of DSA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71E7-E13C-4678-A5FF-853BDE09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861589"/>
            <a:ext cx="10308335" cy="4131247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The key principle of hierarchical Cognitive Radio (CR) is that the secondary users do not disturb the primary users</a:t>
            </a:r>
            <a:r>
              <a:rPr lang="en-US" sz="2400" dirty="0">
                <a:latin typeface="Times-Roman"/>
              </a:rPr>
              <a:t> by following THREE approaches</a:t>
            </a:r>
          </a:p>
          <a:p>
            <a:pPr marL="514350" indent="-457200">
              <a:buFont typeface="+mj-lt"/>
              <a:buAutoNum type="alphaUcPeriod"/>
            </a:pPr>
            <a:r>
              <a:rPr lang="en-US" sz="2400" b="1" i="1" u="none" strike="noStrike" baseline="0" dirty="0">
                <a:latin typeface="Times-Italic"/>
              </a:rPr>
              <a:t>Interweaving</a:t>
            </a:r>
            <a:r>
              <a:rPr lang="en-US" sz="2400" b="1" dirty="0">
                <a:latin typeface="Times-Roman"/>
              </a:rPr>
              <a:t>: </a:t>
            </a:r>
            <a:r>
              <a:rPr lang="en-US" sz="2400" dirty="0">
                <a:latin typeface="Times-Roman"/>
              </a:rPr>
              <a:t>CR i</a:t>
            </a:r>
            <a:r>
              <a:rPr lang="en-US" sz="2400" b="0" i="0" u="none" strike="noStrike" baseline="0" dirty="0">
                <a:latin typeface="Times-Roman"/>
              </a:rPr>
              <a:t>dentify parts of the spectrum that are not being used at a certain time, and transmits in those; Thus spectrum-sensing radio.</a:t>
            </a:r>
          </a:p>
          <a:p>
            <a:pPr marL="514350" indent="-457200">
              <a:buFont typeface="+mj-lt"/>
              <a:buAutoNum type="alphaUcPeriod"/>
            </a:pPr>
            <a:r>
              <a:rPr lang="en-US" sz="2400" b="1" i="1" u="none" strike="noStrike" baseline="0" dirty="0">
                <a:latin typeface="Times-Italic"/>
              </a:rPr>
              <a:t>Overlay</a:t>
            </a:r>
            <a:r>
              <a:rPr lang="en-US" sz="2400" b="1" dirty="0">
                <a:latin typeface="Times-Roman"/>
              </a:rPr>
              <a:t>: </a:t>
            </a:r>
            <a:r>
              <a:rPr lang="en-US" sz="2400" dirty="0">
                <a:latin typeface="Times-Roman"/>
              </a:rPr>
              <a:t>CR </a:t>
            </a:r>
            <a:r>
              <a:rPr lang="en-US" sz="2400" b="0" i="0" u="none" strike="noStrike" baseline="0" dirty="0">
                <a:latin typeface="Times-Roman"/>
              </a:rPr>
              <a:t>detects the actually transmitted signal of the primary user, and adjusts its own signal in such a way that it does not disturb the primary receiver (RX) even though it transmits in the same band</a:t>
            </a:r>
          </a:p>
          <a:p>
            <a:pPr marL="514350" indent="-457200">
              <a:buFont typeface="+mj-lt"/>
              <a:buAutoNum type="alphaUcPeriod"/>
            </a:pPr>
            <a:r>
              <a:rPr lang="en-US" sz="2400" b="0" i="0" u="none" strike="noStrike" baseline="0" dirty="0">
                <a:latin typeface="Times-Roman"/>
              </a:rPr>
              <a:t> </a:t>
            </a:r>
            <a:r>
              <a:rPr lang="en-US" sz="2400" b="1" i="1" dirty="0">
                <a:latin typeface="Times-Italic"/>
              </a:rPr>
              <a:t>U</a:t>
            </a:r>
            <a:r>
              <a:rPr lang="en-US" sz="2400" b="1" i="1" u="none" strike="noStrike" baseline="0" dirty="0">
                <a:latin typeface="Times-Italic"/>
              </a:rPr>
              <a:t>nderlay</a:t>
            </a:r>
            <a:r>
              <a:rPr lang="en-US" sz="2400" b="1" dirty="0">
                <a:latin typeface="Times-Roman"/>
              </a:rPr>
              <a:t>: </a:t>
            </a:r>
            <a:r>
              <a:rPr lang="en-US" sz="2400" b="0" i="0" u="none" strike="noStrike" baseline="0" dirty="0">
                <a:latin typeface="Times-Roman"/>
              </a:rPr>
              <a:t>Here, the secondary radio actually does not adapt to the current environment, but always keeps its transmit Power Spectral Density (PSD) so low that its interference to primary users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5C437-A1A7-4C62-A73C-16818B6E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42D0F-0D2A-42FC-AAA4-058E1631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D2815-15AF-4827-AD87-8DEA223AA2DB}"/>
              </a:ext>
            </a:extLst>
          </p:cNvPr>
          <p:cNvSpPr txBox="1"/>
          <p:nvPr/>
        </p:nvSpPr>
        <p:spPr>
          <a:xfrm>
            <a:off x="1576338" y="1347914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Hierarchical access model    </a:t>
            </a:r>
            <a:r>
              <a:rPr lang="en-US" sz="2400" b="1" i="1" dirty="0" err="1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Cont</a:t>
            </a: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778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4D31-4322-45C0-BEBE-573A10FB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597651"/>
            <a:ext cx="8911687" cy="698253"/>
          </a:xfrm>
        </p:spPr>
        <p:txBody>
          <a:bodyPr/>
          <a:lstStyle/>
          <a:p>
            <a:r>
              <a:rPr lang="en-IN" dirty="0"/>
              <a:t>Cognitive </a:t>
            </a:r>
            <a:r>
              <a:rPr lang="en-US" dirty="0"/>
              <a:t>Transceiver Architecture (1)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0AC9-E3F5-4F17-88D8-5AF6C433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477108"/>
            <a:ext cx="8665698" cy="4434114"/>
          </a:xfrm>
        </p:spPr>
        <p:txBody>
          <a:bodyPr>
            <a:norm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in a transceiver structure: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Frequency (RF),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to Digital Converter (ADC),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Baseband processing.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particular type of cognitive radio, one or more of those components is made 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DF3EA-54E2-4093-A8F9-8D3F8384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71193-D425-489C-A2B3-B795F37C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5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2B03-C24D-4EF0-9C9A-DD2A2319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14924"/>
            <a:ext cx="8911687" cy="754524"/>
          </a:xfrm>
        </p:spPr>
        <p:txBody>
          <a:bodyPr/>
          <a:lstStyle/>
          <a:p>
            <a:r>
              <a:rPr lang="en-IN" dirty="0"/>
              <a:t>Basic Structure of a Cognitive Receiver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2E0F5-D489-4B16-902D-61F962B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7584D-0A97-413B-ABF1-750B5692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BDC1D-555E-4156-AAA2-2A9A0301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1837" y="1369447"/>
            <a:ext cx="8516398" cy="4121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376624-E54E-4DFA-BCC1-8AA8534E07F9}"/>
              </a:ext>
            </a:extLst>
          </p:cNvPr>
          <p:cNvSpPr txBox="1"/>
          <p:nvPr/>
        </p:nvSpPr>
        <p:spPr>
          <a:xfrm>
            <a:off x="2131837" y="5490706"/>
            <a:ext cx="4514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[1]</a:t>
            </a:r>
          </a:p>
        </p:txBody>
      </p:sp>
    </p:spTree>
    <p:extLst>
      <p:ext uri="{BB962C8B-B14F-4D97-AF65-F5344CB8AC3E}">
        <p14:creationId xmlns:p14="http://schemas.microsoft.com/office/powerpoint/2010/main" val="338991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7EB6-9B62-458D-B831-0D3808CB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026" y="1059187"/>
            <a:ext cx="8911687" cy="23698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 </a:t>
            </a:r>
            <a:r>
              <a:rPr lang="en-US" sz="4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1</a:t>
            </a:r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</a:br>
            <a:br>
              <a:rPr lang="en-US" sz="3200" dirty="0"/>
            </a:br>
            <a:r>
              <a:rPr lang="en-US" dirty="0"/>
              <a:t>Cognitive transceiver Introduction &amp; </a:t>
            </a:r>
            <a:br>
              <a:rPr lang="en-US" dirty="0"/>
            </a:br>
            <a:r>
              <a:rPr lang="en-US" dirty="0"/>
              <a:t>Cognitive transceiver architecture</a:t>
            </a:r>
            <a:br>
              <a:rPr lang="en-US" sz="3200" dirty="0"/>
            </a:b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67456-6818-41F7-9735-3F964857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25F8-4139-4ECF-B68D-35E59EF1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0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5B52-2080-40B1-AC55-7454E67C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867" y="568622"/>
            <a:ext cx="8911687" cy="753741"/>
          </a:xfrm>
        </p:spPr>
        <p:txBody>
          <a:bodyPr/>
          <a:lstStyle/>
          <a:p>
            <a:r>
              <a:rPr lang="en-IN" dirty="0"/>
              <a:t>Cognitive </a:t>
            </a:r>
            <a:r>
              <a:rPr lang="en-US" dirty="0"/>
              <a:t>Transceiver Architecture</a:t>
            </a:r>
            <a:r>
              <a:rPr lang="en-IN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C1E2-37AB-4A14-9130-8E69EAB8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46" y="1322362"/>
            <a:ext cx="9957166" cy="48134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spectrum-sensing cognitive radio, only the RF front end is different from a conventional receiver.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antennas, 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Noise Amplifier (LNA), 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oscillator, 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gain control,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above components should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wideband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enough so that they can operate at all possible frequencies at which the cognitive radio might want to operate.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front end of the cognitive radio an adjustable local oscillator (e.g., a Voltage Controlled Oscillator, VCO) is a must.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7253C-783B-4791-BE61-03B73B50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F9E71-16A7-42C1-8ABD-2ED763B0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62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8325-7DCD-4F3E-A262-3C94A52D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998" y="651489"/>
            <a:ext cx="8911687" cy="1280890"/>
          </a:xfrm>
        </p:spPr>
        <p:txBody>
          <a:bodyPr/>
          <a:lstStyle/>
          <a:p>
            <a:r>
              <a:rPr lang="en-IN" dirty="0"/>
              <a:t>RF Receiver Front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5A5AF-593A-4EC9-BDCE-35393AAF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C4616-0A14-4A36-B6E2-DDBA5E69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E94FA-442C-49A5-B0CC-89B28721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98" y="1612157"/>
            <a:ext cx="9437512" cy="3967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017AA-8EB5-4554-9F76-7DD0260F2A18}"/>
              </a:ext>
            </a:extLst>
          </p:cNvPr>
          <p:cNvSpPr txBox="1"/>
          <p:nvPr/>
        </p:nvSpPr>
        <p:spPr>
          <a:xfrm>
            <a:off x="1776998" y="5584149"/>
            <a:ext cx="4514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[1]</a:t>
            </a:r>
          </a:p>
        </p:txBody>
      </p:sp>
    </p:spTree>
    <p:extLst>
      <p:ext uri="{BB962C8B-B14F-4D97-AF65-F5344CB8AC3E}">
        <p14:creationId xmlns:p14="http://schemas.microsoft.com/office/powerpoint/2010/main" val="1245948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59D5-4248-48F4-8C40-ACAC5A26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14183"/>
            <a:ext cx="8911687" cy="712321"/>
          </a:xfrm>
        </p:spPr>
        <p:txBody>
          <a:bodyPr/>
          <a:lstStyle/>
          <a:p>
            <a:r>
              <a:rPr lang="en-IN" dirty="0"/>
              <a:t>Cognitive </a:t>
            </a:r>
            <a:r>
              <a:rPr lang="en-US" dirty="0"/>
              <a:t>Transceiver Architecture</a:t>
            </a:r>
            <a:r>
              <a:rPr lang="en-IN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97EB-FDB4-448B-960E-D4287867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461722"/>
            <a:ext cx="10026981" cy="45004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cognitive Radio RF components like the LNA can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out-of-band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that the RX wants to demodulate at a specific time, but still within the overall receive band of the cognitive radio.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 tunable RF notch filters before the LNA. This will help to reduce the strong interference. However, the hardware cost of such filters is high, and the tunability is rather limited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fully cognitive radio, the baseband processing also has to be adaptive. So, the baseband processing is implemented as software on a Digital Signal Processor (DSP). That is why ‘Cognitive Radio’ is otherwise called as ‘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Radio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5D8B8-8BCA-414A-A8AE-0805A97E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E599C-EEC3-4257-A4FB-874B71B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10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7EB6-9B62-458D-B831-0D3808CB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854" y="1552673"/>
            <a:ext cx="8911687" cy="23698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 </a:t>
            </a:r>
            <a:r>
              <a:rPr lang="en-US" sz="4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2</a:t>
            </a:r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</a:br>
            <a:br>
              <a:rPr lang="en-US" sz="3200" dirty="0"/>
            </a:br>
            <a:r>
              <a:rPr lang="en-US" dirty="0"/>
              <a:t>Interweaving                &amp;</a:t>
            </a:r>
            <a:br>
              <a:rPr lang="en-US" dirty="0"/>
            </a:br>
            <a:r>
              <a:rPr lang="en-US" dirty="0"/>
              <a:t>Principle of interweaving</a:t>
            </a:r>
            <a:br>
              <a:rPr lang="en-US" dirty="0"/>
            </a:br>
            <a:br>
              <a:rPr lang="en-US" sz="3200" dirty="0"/>
            </a:b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C3738-3FE3-43AD-8686-A67AF45C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4DC2C-6443-48EC-9A47-77AD0C6E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3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8720-F5AA-4F92-AE3E-E722266E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190" y="579461"/>
            <a:ext cx="8911687" cy="781766"/>
          </a:xfrm>
        </p:spPr>
        <p:txBody>
          <a:bodyPr/>
          <a:lstStyle/>
          <a:p>
            <a:r>
              <a:rPr lang="en-US" dirty="0"/>
              <a:t>Principles of Interweaving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712C-0101-4104-945A-42ABAB08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40189"/>
            <a:ext cx="9748910" cy="4595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the hole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 an overlay system, a secondary user tries to identify spectral white space, and transmit at the times/locations/frequencies where primary users are not active; see Figure 21.4.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the strategy involves three steps: </a:t>
            </a:r>
          </a:p>
          <a:p>
            <a:pPr marL="857250" lvl="1" indent="-457200">
              <a:spcBef>
                <a:spcPts val="0"/>
              </a:spcBef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Sensing    2. Spectrum Management  3. Spectrum Sharing</a:t>
            </a:r>
          </a:p>
          <a:p>
            <a:pPr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sensing: </a:t>
            </a:r>
          </a:p>
          <a:p>
            <a:pPr marL="800100" lvl="1" indent="-400050">
              <a:lnSpc>
                <a:spcPct val="110000"/>
              </a:lnSpc>
              <a:spcBef>
                <a:spcPts val="0"/>
              </a:spcBef>
              <a:buAutoNum type="romanL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“holes” (parts of the time– frequency plane are not used by primary users)</a:t>
            </a:r>
          </a:p>
          <a:p>
            <a:pPr marL="800100" lvl="1" indent="-400050">
              <a:lnSpc>
                <a:spcPct val="110000"/>
              </a:lnSpc>
              <a:spcBef>
                <a:spcPts val="0"/>
              </a:spcBef>
              <a:buAutoNum type="romanL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carried out in presence of noise. So, not completely reliable.</a:t>
            </a:r>
          </a:p>
          <a:p>
            <a:pPr marL="800100" lvl="1" indent="-400050">
              <a:lnSpc>
                <a:spcPct val="110000"/>
              </a:lnSpc>
              <a:spcBef>
                <a:spcPts val="0"/>
              </a:spcBef>
              <a:buAutoNum type="romanL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signal level of the detected radiation.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E7F0-9833-4DB8-84D2-F954021F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89A47-AD15-4EF5-9945-6ECDA5C0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7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1C57-75E5-4CFC-81CD-BBB73423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99" y="1482240"/>
            <a:ext cx="3097653" cy="2372308"/>
          </a:xfrm>
        </p:spPr>
        <p:txBody>
          <a:bodyPr>
            <a:normAutofit/>
          </a:bodyPr>
          <a:lstStyle/>
          <a:p>
            <a:r>
              <a:rPr lang="en-IN" dirty="0"/>
              <a:t>Concept of Spectrum Holes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3AAEC-9976-43F2-BF65-16ADA010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56D11-CDCD-47B8-B85B-C10BE510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E8B49-03A9-4176-9151-BB5031A6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952" y="971926"/>
            <a:ext cx="7112077" cy="4914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72A902-E7EC-48C1-A030-65CC3E0865AB}"/>
              </a:ext>
            </a:extLst>
          </p:cNvPr>
          <p:cNvSpPr txBox="1"/>
          <p:nvPr/>
        </p:nvSpPr>
        <p:spPr>
          <a:xfrm>
            <a:off x="1973946" y="5055076"/>
            <a:ext cx="154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[1]</a:t>
            </a:r>
          </a:p>
        </p:txBody>
      </p:sp>
    </p:spTree>
    <p:extLst>
      <p:ext uri="{BB962C8B-B14F-4D97-AF65-F5344CB8AC3E}">
        <p14:creationId xmlns:p14="http://schemas.microsoft.com/office/powerpoint/2010/main" val="1417801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2126-E0C4-4808-96B5-55148CE1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5667"/>
            <a:ext cx="8911687" cy="694493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Principles of Interweaving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C9A6-4345-4D28-B087-F0F5F349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78634"/>
            <a:ext cx="10193033" cy="48552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management: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System (SS) decides when, and in which part of the spectrum, to transmit. This decision is difficult for reasons: </a:t>
            </a:r>
          </a:p>
          <a:p>
            <a:pPr marL="8001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SS has only causal knowledge of the spectrum occupation, i.e., details of free-spectrum in the past and the present, but it has to make estimation about future functioning of primary system i.e., at the time when the SS will actually transmit,</a:t>
            </a:r>
          </a:p>
          <a:p>
            <a:pPr marL="8001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(ii) SS takes decision on not so reliable  the sensing information.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sharing: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on how to divide up the free spectrum that the SS uses.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sharing and spectrum management are strongly related – spectrum might be usable for a particular SS, but not for another.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71C9E-4751-4A40-BAD4-485DD677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4453C-68E3-4E8E-A543-D8DC7AB1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8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5000">
              <a:srgbClr val="D4E7EC"/>
            </a:gs>
            <a:gs pos="50000">
              <a:srgbClr val="E2EFF2"/>
            </a:gs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7EB6-9B62-458D-B831-0D3808CB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854" y="1552673"/>
            <a:ext cx="8911687" cy="23698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 </a:t>
            </a:r>
            <a:r>
              <a:rPr lang="en-US" sz="4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3</a:t>
            </a:r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</a:br>
            <a:br>
              <a:rPr lang="en-US" sz="3200" dirty="0"/>
            </a:br>
            <a:r>
              <a:rPr lang="en-US" dirty="0"/>
              <a:t>Principle of interweaving &amp;</a:t>
            </a:r>
            <a:br>
              <a:rPr lang="en-US" dirty="0"/>
            </a:br>
            <a:r>
              <a:rPr lang="en-US" dirty="0"/>
              <a:t>Introduction to Spectrums</a:t>
            </a:r>
            <a:r>
              <a:rPr lang="en-US" dirty="0">
                <a:solidFill>
                  <a:schemeClr val="bg1"/>
                </a:solidFill>
              </a:rPr>
              <a:t>-</a:t>
            </a:r>
            <a:br>
              <a:rPr lang="en-US" dirty="0"/>
            </a:br>
            <a:br>
              <a:rPr lang="en-US" dirty="0"/>
            </a:br>
            <a:br>
              <a:rPr lang="en-US" sz="3200" dirty="0"/>
            </a:b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C3738-3FE3-43AD-8686-A67AF45C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4DC2C-6443-48EC-9A47-77AD0C6E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4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271E-AC81-480C-B3E5-8A767239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136" y="479401"/>
            <a:ext cx="8911687" cy="640445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A94867-CEBC-4043-8CCE-F67921411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240" y="1181171"/>
            <a:ext cx="4946825" cy="19973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74A24-E3FF-478A-9F75-47BD16C5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DA31F-767E-4359-8CA4-083DE34B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121D60-E6BE-412C-9217-80413ED0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51" y="4010229"/>
            <a:ext cx="5390494" cy="14721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D898C7-405D-4158-B815-2194A374978A}"/>
              </a:ext>
            </a:extLst>
          </p:cNvPr>
          <p:cNvSpPr txBox="1"/>
          <p:nvPr/>
        </p:nvSpPr>
        <p:spPr>
          <a:xfrm>
            <a:off x="8089232" y="2232657"/>
            <a:ext cx="262288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Distance from crest to </a:t>
            </a:r>
            <a:r>
              <a:rPr lang="en-US" i="1" dirty="0">
                <a:solidFill>
                  <a:srgbClr val="FF0000"/>
                </a:solidFill>
              </a:rPr>
              <a:t>crest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called </a:t>
            </a:r>
            <a:r>
              <a:rPr lang="en-US" b="1" dirty="0">
                <a:solidFill>
                  <a:srgbClr val="00B0F0"/>
                </a:solidFill>
              </a:rPr>
              <a:t>wavelength. </a:t>
            </a:r>
            <a:r>
              <a:rPr lang="en-US" dirty="0"/>
              <a:t>Unit for wavelength is </a:t>
            </a:r>
            <a:r>
              <a:rPr lang="el-GR" dirty="0"/>
              <a:t>λ</a:t>
            </a:r>
            <a:r>
              <a:rPr lang="en-US" dirty="0"/>
              <a:t>.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29DA8D-AB27-40A3-9D58-6AB1925E2719}"/>
              </a:ext>
            </a:extLst>
          </p:cNvPr>
          <p:cNvCxnSpPr>
            <a:cxnSpLocks/>
          </p:cNvCxnSpPr>
          <p:nvPr/>
        </p:nvCxnSpPr>
        <p:spPr>
          <a:xfrm flipH="1">
            <a:off x="3324726" y="2694322"/>
            <a:ext cx="4764506" cy="210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DBD622-3A31-4D7E-AC15-7D8999E6B1BA}"/>
              </a:ext>
            </a:extLst>
          </p:cNvPr>
          <p:cNvCxnSpPr>
            <a:cxnSpLocks/>
          </p:cNvCxnSpPr>
          <p:nvPr/>
        </p:nvCxnSpPr>
        <p:spPr>
          <a:xfrm>
            <a:off x="4440914" y="4309354"/>
            <a:ext cx="145640" cy="393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45090B-0119-4D22-9EE6-1B9A3B9866A1}"/>
              </a:ext>
            </a:extLst>
          </p:cNvPr>
          <p:cNvSpPr txBox="1"/>
          <p:nvPr/>
        </p:nvSpPr>
        <p:spPr>
          <a:xfrm>
            <a:off x="8089232" y="3624798"/>
            <a:ext cx="31242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Time Period (T): The time duration in between crest to crest. Inverse of T is called frequency . Unit for frequency is 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79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3EE1-C5EB-4EC8-9C22-F496967A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864" y="624108"/>
            <a:ext cx="8911687" cy="768594"/>
          </a:xfrm>
        </p:spPr>
        <p:txBody>
          <a:bodyPr/>
          <a:lstStyle/>
          <a:p>
            <a:r>
              <a:rPr lang="en-US" dirty="0"/>
              <a:t>Spectrum (1/4)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1B47F-C75D-4201-925B-F6AE1FAB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5981-875B-4311-BDAC-F1850A25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58E02-902E-4F16-87B3-F1C31B46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2576393"/>
            <a:ext cx="6954220" cy="1705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E52ED-B3F1-4CD4-9C3E-AA974B7B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1582297"/>
            <a:ext cx="10761435" cy="43137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1F1E5D-6C5E-4FCA-BDE7-91A3532122B2}"/>
              </a:ext>
            </a:extLst>
          </p:cNvPr>
          <p:cNvCxnSpPr>
            <a:cxnSpLocks/>
          </p:cNvCxnSpPr>
          <p:nvPr/>
        </p:nvCxnSpPr>
        <p:spPr>
          <a:xfrm>
            <a:off x="1466335" y="2264636"/>
            <a:ext cx="1846016" cy="220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F34A7-FC3F-47AF-B4F2-ED6F657B3DD0}"/>
              </a:ext>
            </a:extLst>
          </p:cNvPr>
          <p:cNvCxnSpPr>
            <a:cxnSpLocks/>
          </p:cNvCxnSpPr>
          <p:nvPr/>
        </p:nvCxnSpPr>
        <p:spPr>
          <a:xfrm flipH="1">
            <a:off x="4417256" y="2264636"/>
            <a:ext cx="1981955" cy="220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EDDE21-CF98-453D-9D1C-6A7AE015C869}"/>
              </a:ext>
            </a:extLst>
          </p:cNvPr>
          <p:cNvCxnSpPr/>
          <p:nvPr/>
        </p:nvCxnSpPr>
        <p:spPr>
          <a:xfrm>
            <a:off x="4417255" y="4473526"/>
            <a:ext cx="35760" cy="32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07D81E-D266-4168-9A94-DE2AD6F09411}"/>
              </a:ext>
            </a:extLst>
          </p:cNvPr>
          <p:cNvCxnSpPr/>
          <p:nvPr/>
        </p:nvCxnSpPr>
        <p:spPr>
          <a:xfrm>
            <a:off x="3312351" y="4473526"/>
            <a:ext cx="0" cy="32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45968A-9066-4518-A759-E1C002E2148C}"/>
              </a:ext>
            </a:extLst>
          </p:cNvPr>
          <p:cNvCxnSpPr>
            <a:cxnSpLocks/>
          </p:cNvCxnSpPr>
          <p:nvPr/>
        </p:nvCxnSpPr>
        <p:spPr>
          <a:xfrm flipH="1">
            <a:off x="5078438" y="2264636"/>
            <a:ext cx="4082654" cy="217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ED9CF3-E28C-4372-9A93-F607EDF4224F}"/>
              </a:ext>
            </a:extLst>
          </p:cNvPr>
          <p:cNvCxnSpPr>
            <a:cxnSpLocks/>
          </p:cNvCxnSpPr>
          <p:nvPr/>
        </p:nvCxnSpPr>
        <p:spPr>
          <a:xfrm flipV="1">
            <a:off x="5662879" y="2245292"/>
            <a:ext cx="5871925" cy="222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40E48C-8ACF-4B31-874D-9A999DFBC45E}"/>
              </a:ext>
            </a:extLst>
          </p:cNvPr>
          <p:cNvCxnSpPr>
            <a:cxnSpLocks/>
          </p:cNvCxnSpPr>
          <p:nvPr/>
        </p:nvCxnSpPr>
        <p:spPr>
          <a:xfrm>
            <a:off x="5662879" y="4492870"/>
            <a:ext cx="0" cy="30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5B1F94-6119-4F6A-9621-7549BFC761E0}"/>
              </a:ext>
            </a:extLst>
          </p:cNvPr>
          <p:cNvCxnSpPr/>
          <p:nvPr/>
        </p:nvCxnSpPr>
        <p:spPr>
          <a:xfrm>
            <a:off x="5078437" y="4430483"/>
            <a:ext cx="0" cy="18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9B6EB7-B808-412D-92AE-45CC0E87C473}"/>
              </a:ext>
            </a:extLst>
          </p:cNvPr>
          <p:cNvCxnSpPr/>
          <p:nvPr/>
        </p:nvCxnSpPr>
        <p:spPr>
          <a:xfrm>
            <a:off x="9161092" y="2138289"/>
            <a:ext cx="0" cy="12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CADE59-E97E-4948-8FA3-477224D3F957}"/>
              </a:ext>
            </a:extLst>
          </p:cNvPr>
          <p:cNvCxnSpPr/>
          <p:nvPr/>
        </p:nvCxnSpPr>
        <p:spPr>
          <a:xfrm>
            <a:off x="6399211" y="2138289"/>
            <a:ext cx="0" cy="12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110D0F-4940-49D6-851A-D57F1C962909}"/>
              </a:ext>
            </a:extLst>
          </p:cNvPr>
          <p:cNvCxnSpPr/>
          <p:nvPr/>
        </p:nvCxnSpPr>
        <p:spPr>
          <a:xfrm>
            <a:off x="1466335" y="2138289"/>
            <a:ext cx="0" cy="12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A52A1D-8AB7-4185-A8B8-7F797B0B55DF}"/>
              </a:ext>
            </a:extLst>
          </p:cNvPr>
          <p:cNvCxnSpPr/>
          <p:nvPr/>
        </p:nvCxnSpPr>
        <p:spPr>
          <a:xfrm>
            <a:off x="11534804" y="2082373"/>
            <a:ext cx="0" cy="16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2185-3FB0-419E-B72E-AAFB3F27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US" dirty="0"/>
              <a:t>Cognitive radio (CR)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CAE9-1C75-4B9C-8888-B796E275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Cognitive radio (CR) is a form of </a:t>
            </a:r>
            <a:r>
              <a:rPr lang="en-US" u="sng" dirty="0"/>
              <a:t>wireless communication</a:t>
            </a:r>
            <a:r>
              <a:rPr lang="en-US" dirty="0"/>
              <a:t> in which a </a:t>
            </a:r>
            <a:r>
              <a:rPr lang="en-US" u="sng" dirty="0"/>
              <a:t>transceiver</a:t>
            </a:r>
            <a:r>
              <a:rPr lang="en-US" dirty="0"/>
              <a:t> can intelligently detect which communication channels are in use and which ones are not. </a:t>
            </a:r>
          </a:p>
          <a:p>
            <a:pPr algn="just"/>
            <a:r>
              <a:rPr lang="en-US" dirty="0"/>
              <a:t>The transceiver then instantly moves into vacant channels, while avoiding occupied ones. These capabilities help optimize the use of the available radio frequency (RF) spectrum.</a:t>
            </a:r>
          </a:p>
          <a:p>
            <a:pPr algn="just"/>
            <a:r>
              <a:rPr lang="en-US" dirty="0"/>
              <a:t>It also minimizes interference to other users. And, by avoiding occupied channels, it increases </a:t>
            </a:r>
            <a:r>
              <a:rPr lang="en-US" u="sng" dirty="0"/>
              <a:t>spectrum efficiency</a:t>
            </a:r>
            <a:r>
              <a:rPr lang="en-US" dirty="0"/>
              <a:t> and improves the quality of service (</a:t>
            </a:r>
            <a:r>
              <a:rPr lang="en-US" u="sng" dirty="0"/>
              <a:t>QoS</a:t>
            </a:r>
            <a:r>
              <a:rPr lang="en-US" dirty="0"/>
              <a:t>) for users.</a:t>
            </a:r>
          </a:p>
          <a:p>
            <a:pPr algn="just"/>
            <a:r>
              <a:rPr lang="en-US" dirty="0"/>
              <a:t>The wireless RF spectrum is a limited resource, usually allocated through a licensing process. In the U.S., it is the joint responsibility of the Federal Communications Commission (</a:t>
            </a:r>
            <a:r>
              <a:rPr lang="en-US" u="sng" dirty="0"/>
              <a:t>FCC</a:t>
            </a:r>
            <a:r>
              <a:rPr lang="en-US" dirty="0"/>
              <a:t>) and the National Telecommunications and Information Administration (</a:t>
            </a:r>
            <a:r>
              <a:rPr lang="en-US" u="sng" dirty="0"/>
              <a:t>NTIA</a:t>
            </a:r>
            <a:r>
              <a:rPr lang="en-US" dirty="0"/>
              <a:t>). The FCC administers the spectrum for non-federal (e.g., commercial) use, while the NTIA does the same for federal (e.g., military, FBI) use.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5687-0FC0-4E23-8195-0D1F6BC7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9FFC0-A3FC-49DC-A79B-47A580FD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3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1136-AD79-4C34-B840-007BF20A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14" y="1749525"/>
            <a:ext cx="2336720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Spectrum </a:t>
            </a:r>
            <a:br>
              <a:rPr lang="en-IN" dirty="0"/>
            </a:br>
            <a:r>
              <a:rPr lang="en-IN" dirty="0"/>
              <a:t>  (2/4)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DB526-23D3-4325-829F-BA38B790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62355-7AD6-45E7-985E-B82A69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410C4-7542-4A71-9438-46FF246A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10" y="357068"/>
            <a:ext cx="7720943" cy="51827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2525D5-7243-46CB-8890-E858AFBA309A}"/>
              </a:ext>
            </a:extLst>
          </p:cNvPr>
          <p:cNvSpPr txBox="1"/>
          <p:nvPr/>
        </p:nvSpPr>
        <p:spPr>
          <a:xfrm>
            <a:off x="1558357" y="4782667"/>
            <a:ext cx="154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[2]</a:t>
            </a:r>
          </a:p>
        </p:txBody>
      </p:sp>
    </p:spTree>
    <p:extLst>
      <p:ext uri="{BB962C8B-B14F-4D97-AF65-F5344CB8AC3E}">
        <p14:creationId xmlns:p14="http://schemas.microsoft.com/office/powerpoint/2010/main" val="3071918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8BD42-F2DB-4B29-910A-39E9A5DA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FF3E-E43E-48C9-8CFA-EA64FC9A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02741F-3D36-4991-B1DD-31BB9ACD7F50}"/>
              </a:ext>
            </a:extLst>
          </p:cNvPr>
          <p:cNvSpPr txBox="1">
            <a:spLocks/>
          </p:cNvSpPr>
          <p:nvPr/>
        </p:nvSpPr>
        <p:spPr>
          <a:xfrm>
            <a:off x="764614" y="1749525"/>
            <a:ext cx="233672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Spectrum </a:t>
            </a:r>
            <a:br>
              <a:rPr lang="en-IN" dirty="0"/>
            </a:br>
            <a:r>
              <a:rPr lang="en-IN" dirty="0"/>
              <a:t>  (3/4)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9E8E46-CF41-4793-BC5B-8C0FA9A2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41" y="616232"/>
            <a:ext cx="4897760" cy="50121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E12B3-BE00-4DBC-8979-FBFDDE0E9F19}"/>
              </a:ext>
            </a:extLst>
          </p:cNvPr>
          <p:cNvSpPr txBox="1"/>
          <p:nvPr/>
        </p:nvSpPr>
        <p:spPr>
          <a:xfrm>
            <a:off x="2329845" y="4943864"/>
            <a:ext cx="154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[2]</a:t>
            </a:r>
          </a:p>
        </p:txBody>
      </p:sp>
    </p:spTree>
    <p:extLst>
      <p:ext uri="{BB962C8B-B14F-4D97-AF65-F5344CB8AC3E}">
        <p14:creationId xmlns:p14="http://schemas.microsoft.com/office/powerpoint/2010/main" val="2029350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5DB07-0E04-4170-AE12-5163508F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CC9F-1DA9-4329-9203-3B90956E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3628C-AE35-4C37-8B22-05D3EE6E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87" y="3228975"/>
            <a:ext cx="504825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94DCD-B013-4CC3-8009-43102363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466" y="357068"/>
            <a:ext cx="5959702" cy="51236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02EF95A-2548-41FE-AA29-759C47FD9CFD}"/>
              </a:ext>
            </a:extLst>
          </p:cNvPr>
          <p:cNvSpPr txBox="1">
            <a:spLocks/>
          </p:cNvSpPr>
          <p:nvPr/>
        </p:nvSpPr>
        <p:spPr>
          <a:xfrm>
            <a:off x="1049644" y="1622916"/>
            <a:ext cx="233672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Spectrum </a:t>
            </a:r>
            <a:br>
              <a:rPr lang="en-IN" dirty="0"/>
            </a:br>
            <a:r>
              <a:rPr lang="en-IN" dirty="0"/>
              <a:t>  (4/4)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AF21-3995-4442-A3C6-2AE3E2A7C72A}"/>
              </a:ext>
            </a:extLst>
          </p:cNvPr>
          <p:cNvSpPr txBox="1"/>
          <p:nvPr/>
        </p:nvSpPr>
        <p:spPr>
          <a:xfrm>
            <a:off x="1918043" y="4687024"/>
            <a:ext cx="154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[2]</a:t>
            </a:r>
          </a:p>
        </p:txBody>
      </p:sp>
    </p:spTree>
    <p:extLst>
      <p:ext uri="{BB962C8B-B14F-4D97-AF65-F5344CB8AC3E}">
        <p14:creationId xmlns:p14="http://schemas.microsoft.com/office/powerpoint/2010/main" val="2409824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1A62-E58D-4641-A93B-123584B7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8" y="1634763"/>
            <a:ext cx="2147516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Radio Services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70885-5E28-450D-AF95-AF4BBABA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10C52-E1A2-4BA7-942A-A31810E7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60456-E715-4527-86EB-7EDC82B1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17" y="227473"/>
            <a:ext cx="5920021" cy="52108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33D439-0C3F-4D11-B47E-4511BAAD0350}"/>
              </a:ext>
            </a:extLst>
          </p:cNvPr>
          <p:cNvSpPr txBox="1"/>
          <p:nvPr/>
        </p:nvSpPr>
        <p:spPr>
          <a:xfrm>
            <a:off x="1951173" y="4409184"/>
            <a:ext cx="1542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US Dept. of Commerce</a:t>
            </a:r>
          </a:p>
        </p:txBody>
      </p:sp>
    </p:spTree>
    <p:extLst>
      <p:ext uri="{BB962C8B-B14F-4D97-AF65-F5344CB8AC3E}">
        <p14:creationId xmlns:p14="http://schemas.microsoft.com/office/powerpoint/2010/main" val="2823314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95B0-DFA1-42C0-94D8-EBCB46FD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428" y="592024"/>
            <a:ext cx="8911687" cy="754524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356F-511E-429B-A538-BD06781A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40189"/>
            <a:ext cx="10111387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sz="2000" dirty="0"/>
              <a:t>Andrea </a:t>
            </a:r>
            <a:r>
              <a:rPr lang="en-IN" sz="2000" dirty="0" err="1"/>
              <a:t>Molish</a:t>
            </a:r>
            <a:r>
              <a:rPr lang="en-IN" sz="2000" dirty="0"/>
              <a:t>, “Advanced Wireless Communications: Principles and Practice”, </a:t>
            </a:r>
            <a:r>
              <a:rPr lang="en-IN" sz="2000" i="1" dirty="0"/>
              <a:t>Cambridge University Press</a:t>
            </a:r>
            <a:r>
              <a:rPr lang="en-IN" sz="2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Wireless spectrum is for sale ... but what is it? | https://theconversation.com/wireless-spectrum-is-for-sale-but-what-is-it-11794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CE586-EFC9-48CD-B5EF-9CE15CE4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A1C3D-642C-4302-8D91-23188F90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96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E773-82C8-4AFF-B82A-086C912F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342" y="310660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Edwardian Script ITC" panose="030303020407070D0804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1345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E5B5-5FD1-40EE-BB1B-C80B7FEA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radio network (CRN)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C99A-2273-4E14-AA98-F19A7DDD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cognitive radio network (CRN) is split into two main networks, a </a:t>
            </a:r>
            <a:r>
              <a:rPr lang="en-US" i="1" dirty="0"/>
              <a:t>primary network</a:t>
            </a:r>
            <a:r>
              <a:rPr lang="en-US" dirty="0"/>
              <a:t> and a </a:t>
            </a:r>
            <a:r>
              <a:rPr lang="en-US" i="1" dirty="0"/>
              <a:t>secondary network</a:t>
            </a:r>
            <a:r>
              <a:rPr lang="en-US" dirty="0"/>
              <a:t>. </a:t>
            </a:r>
          </a:p>
          <a:p>
            <a:r>
              <a:rPr lang="en-US" dirty="0"/>
              <a:t>The primary network owns the licensed band and consists of the primary radio base station and users. </a:t>
            </a:r>
          </a:p>
          <a:p>
            <a:r>
              <a:rPr lang="en-US" dirty="0"/>
              <a:t>The secondary network shares the unused spectrum with the primary network. It consists of the cognitive radio base station and users.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F4AFE-4DAF-4E66-A520-BA6E4F93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4F791-DF04-44A1-9385-CB9E893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98DD-B299-4472-80E3-BC7B86C7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3B76-D6B1-40FA-93E0-5E6B620F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three key capabilities that differentiate cognitive radio from traditional radio are:</a:t>
            </a:r>
          </a:p>
          <a:p>
            <a:r>
              <a:rPr lang="en-US" b="1" dirty="0"/>
              <a:t>Cognition</a:t>
            </a:r>
            <a:r>
              <a:rPr lang="en-US" dirty="0"/>
              <a:t>: CR understands its geographical and operational environment.</a:t>
            </a:r>
          </a:p>
          <a:p>
            <a:r>
              <a:rPr lang="en-US" b="1" dirty="0"/>
              <a:t>Reconfiguration</a:t>
            </a:r>
            <a:r>
              <a:rPr lang="en-US" dirty="0"/>
              <a:t>: According to this cognitive knowledge, CR can decide to dynamically and autonomously adjust its parameters.</a:t>
            </a:r>
          </a:p>
          <a:p>
            <a:r>
              <a:rPr lang="en-US" b="1" dirty="0"/>
              <a:t>Learning</a:t>
            </a:r>
            <a:r>
              <a:rPr lang="en-US" dirty="0"/>
              <a:t>: CR can also learn from the experience, and experiment with new configurations in new situations.</a:t>
            </a:r>
          </a:p>
          <a:p>
            <a:r>
              <a:rPr lang="en-US" dirty="0"/>
              <a:t>The two main facets used in CR are </a:t>
            </a:r>
            <a:r>
              <a:rPr lang="en-US" i="1" dirty="0"/>
              <a:t>spectrum sensing</a:t>
            </a:r>
            <a:r>
              <a:rPr lang="en-US" dirty="0"/>
              <a:t> and </a:t>
            </a:r>
            <a:r>
              <a:rPr lang="en-US" i="1" dirty="0"/>
              <a:t>spectrum database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6A84C-9597-4C89-9F6F-B4BEB1A1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BCA34-7EA2-4F1D-B7F8-97048F63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4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518-F35F-4BEA-828B-22C6AE8A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Spectrum Sensing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8ED6-D04A-4AA1-9E8D-49AF1B21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 devices track the spectrum bands in their neighborhoods to identify users licensed to operate in that band. They also look for unused portions of the RF spectrum known as </a:t>
            </a:r>
            <a:r>
              <a:rPr lang="en-US" u="sng" dirty="0">
                <a:hlinkClick r:id="rId2"/>
              </a:rPr>
              <a:t>white spaces</a:t>
            </a:r>
            <a:r>
              <a:rPr lang="en-US" dirty="0"/>
              <a:t> or spectrum holes. </a:t>
            </a:r>
          </a:p>
          <a:p>
            <a:r>
              <a:rPr lang="en-US" dirty="0"/>
              <a:t>These holes are created and removed dynamically and can be used without a license.</a:t>
            </a:r>
          </a:p>
          <a:p>
            <a:r>
              <a:rPr lang="en-US" dirty="0"/>
              <a:t>Spectrum sensing may be cooperative or non-cooperative. In the cooperative method, cognitive radio devices share spectrum information, while in the non-cooperative method, each CR device acts on its own.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B4222-A6B3-4CA5-93C3-D24B4D07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F5A8D-64C0-4BBE-9C32-50CD64AE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7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9F27-4E69-45CE-83F3-0AC2BA18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0538-6D79-4EBF-A8D2-42D8B02A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AF128-1E08-459E-939F-C1176A42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7116C-7881-4CF5-A674-963080BB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113"/>
            <a:ext cx="10515600" cy="4018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BD525A-742F-4693-9D97-24B9C357DEB5}"/>
              </a:ext>
            </a:extLst>
          </p:cNvPr>
          <p:cNvSpPr/>
          <p:nvPr/>
        </p:nvSpPr>
        <p:spPr>
          <a:xfrm>
            <a:off x="1379095" y="5539387"/>
            <a:ext cx="9659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Cognitive radio devices track spectrum bands using a technique called spectrum sensing, which comes in two flavors (cooperative and non-cooperative) and has certain requirements.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6453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776B-E99B-43F4-A5E9-EE70F018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Spectrum database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380C-586F-4560-8A66-E2C9D29B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TV stations update their next week’s use of the RF spectrum in a database that the FCC maintains. Cognitive radio devices can seek information about free spectrum from this database, so they don’t have to rely on complex, time-consuming and expensive spectrum sensing techniques.</a:t>
            </a:r>
          </a:p>
          <a:p>
            <a:pPr algn="just"/>
            <a:r>
              <a:rPr lang="en-US" dirty="0"/>
              <a:t>The drawback of this method is it’s difficult for the database to update dynamic spectrum activity in real time. As a result, CR devices may miss out on opportunities to access unused spectrum.</a:t>
            </a:r>
          </a:p>
          <a:p>
            <a:pPr algn="just"/>
            <a:r>
              <a:rPr lang="en-US" dirty="0"/>
              <a:t>To support the growing number of devices that use the RF spectrum, a combined approach is useful. It ensures that devices can quickly and accurately detect unused spectrum and so improve QoS.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1C89E-A142-4254-89B2-19D482B7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5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9CF9-786D-447E-9DB7-BEC02D39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cognitive radio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EE76-CF30-4FED-8C66-0C7897D9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302"/>
            <a:ext cx="10515600" cy="52475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two main types of CR are </a:t>
            </a:r>
            <a:r>
              <a:rPr lang="en-US" i="1" dirty="0"/>
              <a:t>heterogeneous</a:t>
            </a:r>
            <a:r>
              <a:rPr lang="en-US" dirty="0"/>
              <a:t> and </a:t>
            </a:r>
            <a:r>
              <a:rPr lang="en-US" i="1" dirty="0"/>
              <a:t>spectrum-sharing</a:t>
            </a:r>
            <a:r>
              <a:rPr lang="en-US" dirty="0"/>
              <a:t>.</a:t>
            </a:r>
          </a:p>
          <a:p>
            <a:r>
              <a:rPr lang="en-US" dirty="0"/>
              <a:t>In heterogeneous CR, operators run several radio access networks (</a:t>
            </a:r>
            <a:r>
              <a:rPr lang="en-US" u="sng" dirty="0">
                <a:hlinkClick r:id="rId2"/>
              </a:rPr>
              <a:t>RANs</a:t>
            </a:r>
            <a:r>
              <a:rPr lang="en-US" dirty="0"/>
              <a:t>) using the same or different radio access technology (RAT) protocols. Heterogeneous cognitive radio uses a network-centric approach, and the </a:t>
            </a:r>
            <a:r>
              <a:rPr lang="en-US" u="sng" dirty="0">
                <a:hlinkClick r:id="rId3"/>
              </a:rPr>
              <a:t>frequency</a:t>
            </a:r>
            <a:r>
              <a:rPr lang="en-US" dirty="0"/>
              <a:t> bands allocated to the various RANs are fixed.</a:t>
            </a:r>
          </a:p>
          <a:p>
            <a:r>
              <a:rPr lang="en-US" dirty="0"/>
              <a:t>In spectrum-sharing CR, several RANs share the same frequency band. They also coordinate with each other to use unoccupied sub-bands intelligently and optimally.</a:t>
            </a:r>
          </a:p>
          <a:p>
            <a:r>
              <a:rPr lang="en-US" dirty="0"/>
              <a:t>In both CR types, radio resources are optimized, and the QoS is much better than it would be with traditional radio.</a:t>
            </a:r>
          </a:p>
          <a:p>
            <a:r>
              <a:rPr lang="en-US" dirty="0"/>
              <a:t>Another way of categorizing CR is as </a:t>
            </a:r>
            <a:r>
              <a:rPr lang="en-US" i="1" dirty="0"/>
              <a:t>full cognitive</a:t>
            </a:r>
            <a:r>
              <a:rPr lang="en-US" dirty="0"/>
              <a:t> or </a:t>
            </a:r>
            <a:r>
              <a:rPr lang="en-US" i="1" dirty="0"/>
              <a:t>spectrum sensing</a:t>
            </a:r>
            <a:r>
              <a:rPr lang="en-US" dirty="0"/>
              <a:t>. Full cognitive CR takes into account all parameters that a wireless node or network can be aware of. Spectrum-sensing CR detects channels in the RF spectrum.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79C8-F9E3-4F0B-8B69-EB373CE5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7823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2490</Words>
  <Application>Microsoft Office PowerPoint</Application>
  <PresentationFormat>Widescreen</PresentationFormat>
  <Paragraphs>201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52" baseType="lpstr">
      <vt:lpstr>Arial</vt:lpstr>
      <vt:lpstr>Bookman Old Style</vt:lpstr>
      <vt:lpstr>Broadway</vt:lpstr>
      <vt:lpstr>Calibri</vt:lpstr>
      <vt:lpstr>Calibri Light</vt:lpstr>
      <vt:lpstr>Century Gothic</vt:lpstr>
      <vt:lpstr>Courier New</vt:lpstr>
      <vt:lpstr>Edwardian Script ITC</vt:lpstr>
      <vt:lpstr>Mangal</vt:lpstr>
      <vt:lpstr>MTSY</vt:lpstr>
      <vt:lpstr>Times New Roman</vt:lpstr>
      <vt:lpstr>Times-Italic</vt:lpstr>
      <vt:lpstr>Times-Roman</vt:lpstr>
      <vt:lpstr>Wingdings</vt:lpstr>
      <vt:lpstr>Wingdings 3</vt:lpstr>
      <vt:lpstr>1_Wisp</vt:lpstr>
      <vt:lpstr>Office Theme</vt:lpstr>
      <vt:lpstr>        18ECE220T – Module 4 Cognitive Spectrum Management S – 1, 2, 3   </vt:lpstr>
      <vt:lpstr>S – 1  Cognitive transceiver Introduction &amp;  Cognitive transceiver architecture  </vt:lpstr>
      <vt:lpstr>Introduction to Cognitive radio (CR) </vt:lpstr>
      <vt:lpstr>Cognitive radio network (CRN)</vt:lpstr>
      <vt:lpstr>PowerPoint Presentation</vt:lpstr>
      <vt:lpstr>Spectrum Sensing </vt:lpstr>
      <vt:lpstr>PowerPoint Presentation</vt:lpstr>
      <vt:lpstr>Spectrum database </vt:lpstr>
      <vt:lpstr>Types of cognitive radio </vt:lpstr>
      <vt:lpstr>Cognitive Radio - Introduction</vt:lpstr>
      <vt:lpstr>Types of Cognitive Radio</vt:lpstr>
      <vt:lpstr>Motivation for DSA</vt:lpstr>
      <vt:lpstr>PowerPoint Presentation</vt:lpstr>
      <vt:lpstr>Models of DSA (1)</vt:lpstr>
      <vt:lpstr>Models of DSA (2)</vt:lpstr>
      <vt:lpstr>Models of DSA (3) </vt:lpstr>
      <vt:lpstr>Models of DSA (3)</vt:lpstr>
      <vt:lpstr>Cognitive Transceiver Architecture (1) </vt:lpstr>
      <vt:lpstr>Basic Structure of a Cognitive Receiver</vt:lpstr>
      <vt:lpstr>Cognitive Transceiver Architecture (2)</vt:lpstr>
      <vt:lpstr>RF Receiver Front End</vt:lpstr>
      <vt:lpstr>Cognitive Transceiver Architecture (3)</vt:lpstr>
      <vt:lpstr>S – 2  Interweaving                &amp; Principle of interweaving   </vt:lpstr>
      <vt:lpstr>Principles of Interweaving</vt:lpstr>
      <vt:lpstr>Concept of Spectrum Holes</vt:lpstr>
      <vt:lpstr>Principles of Interweaving</vt:lpstr>
      <vt:lpstr>S – 3  Principle of interweaving &amp; Introduction to Spectrums-    </vt:lpstr>
      <vt:lpstr>RECAP </vt:lpstr>
      <vt:lpstr>Spectrum (1/4)</vt:lpstr>
      <vt:lpstr>Spectrum    (2/4)</vt:lpstr>
      <vt:lpstr>PowerPoint Presentation</vt:lpstr>
      <vt:lpstr>PowerPoint Presentation</vt:lpstr>
      <vt:lpstr>Radio Services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Microprocessor</dc:title>
  <dc:creator>user</dc:creator>
  <cp:lastModifiedBy>ADMIN</cp:lastModifiedBy>
  <cp:revision>247</cp:revision>
  <dcterms:created xsi:type="dcterms:W3CDTF">2016-02-21T08:22:19Z</dcterms:created>
  <dcterms:modified xsi:type="dcterms:W3CDTF">2022-09-21T11:17:17Z</dcterms:modified>
</cp:coreProperties>
</file>