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A36D18-7946-4860-97AB-C3465CD0D5FE}"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22511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36D18-7946-4860-97AB-C3465CD0D5FE}"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162714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36D18-7946-4860-97AB-C3465CD0D5FE}"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3268574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4272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C7B10D5-FF5B-466A-A5A7-10AD11A7E061}" type="datetimeFigureOut">
              <a:rPr lang="en-US">
                <a:solidFill>
                  <a:prstClr val="white"/>
                </a:solidFill>
              </a:rPr>
              <a:pPr/>
              <a:t>2/15/2021</a:t>
            </a:fld>
            <a:endParaRPr lang="en-US">
              <a:solidFill>
                <a:prstClr val="white"/>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8A2DC52-3731-45D5-BB41-7AD471DD4CD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51704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C7B10D5-FF5B-466A-A5A7-10AD11A7E061}" type="datetimeFigureOut">
              <a:rPr lang="en-US">
                <a:solidFill>
                  <a:prstClr val="white"/>
                </a:solidFill>
              </a:rPr>
              <a:pPr/>
              <a:t>2/15/2021</a:t>
            </a:fld>
            <a:endParaRPr lang="en-US">
              <a:solidFill>
                <a:prstClr val="white"/>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white"/>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8A2DC52-3731-45D5-BB41-7AD471DD4CD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6733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36D18-7946-4860-97AB-C3465CD0D5FE}"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49427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36D18-7946-4860-97AB-C3465CD0D5FE}"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255892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A36D18-7946-4860-97AB-C3465CD0D5FE}"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399218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A36D18-7946-4860-97AB-C3465CD0D5FE}" type="datetimeFigureOut">
              <a:rPr lang="en-IN" smtClean="0"/>
              <a:t>15-02-2021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201530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A36D18-7946-4860-97AB-C3465CD0D5FE}" type="datetimeFigureOut">
              <a:rPr lang="en-IN" smtClean="0"/>
              <a:t>15-02-2021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21128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36D18-7946-4860-97AB-C3465CD0D5FE}" type="datetimeFigureOut">
              <a:rPr lang="en-IN" smtClean="0"/>
              <a:t>15-02-2021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406996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36D18-7946-4860-97AB-C3465CD0D5FE}"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323837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36D18-7946-4860-97AB-C3465CD0D5FE}"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49048-749E-4EB0-B321-056B42D317C9}" type="slidenum">
              <a:rPr lang="en-IN" smtClean="0"/>
              <a:t>‹#›</a:t>
            </a:fld>
            <a:endParaRPr lang="en-IN"/>
          </a:p>
        </p:txBody>
      </p:sp>
    </p:spTree>
    <p:extLst>
      <p:ext uri="{BB962C8B-B14F-4D97-AF65-F5344CB8AC3E}">
        <p14:creationId xmlns:p14="http://schemas.microsoft.com/office/powerpoint/2010/main" val="319364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36D18-7946-4860-97AB-C3465CD0D5FE}" type="datetimeFigureOut">
              <a:rPr lang="en-IN" smtClean="0"/>
              <a:t>15-02-2021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49048-749E-4EB0-B321-056B42D317C9}" type="slidenum">
              <a:rPr lang="en-IN" smtClean="0"/>
              <a:t>‹#›</a:t>
            </a:fld>
            <a:endParaRPr lang="en-IN"/>
          </a:p>
        </p:txBody>
      </p:sp>
    </p:spTree>
    <p:extLst>
      <p:ext uri="{BB962C8B-B14F-4D97-AF65-F5344CB8AC3E}">
        <p14:creationId xmlns:p14="http://schemas.microsoft.com/office/powerpoint/2010/main" val="41606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alpha val="8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4800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srm_logo.png"/>
          <p:cNvPicPr>
            <a:picLocks noChangeAspect="1"/>
          </p:cNvPicPr>
          <p:nvPr userDrawn="1"/>
        </p:nvPicPr>
        <p:blipFill>
          <a:blip r:embed="rId5" cstate="print"/>
          <a:stretch>
            <a:fillRect/>
          </a:stretch>
        </p:blipFill>
        <p:spPr>
          <a:xfrm>
            <a:off x="7467600" y="228600"/>
            <a:ext cx="1428750" cy="723900"/>
          </a:xfrm>
          <a:prstGeom prst="rect">
            <a:avLst/>
          </a:prstGeom>
        </p:spPr>
      </p:pic>
    </p:spTree>
    <p:extLst>
      <p:ext uri="{BB962C8B-B14F-4D97-AF65-F5344CB8AC3E}">
        <p14:creationId xmlns:p14="http://schemas.microsoft.com/office/powerpoint/2010/main" val="3501274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856"/>
            <a:ext cx="7772400" cy="599727"/>
          </a:xfrm>
        </p:spPr>
        <p:txBody>
          <a:bodyPr>
            <a:noAutofit/>
          </a:bodyPr>
          <a:lstStyle/>
          <a:p>
            <a:pPr lvl="0"/>
            <a:r>
              <a:rPr lang="en-US" altLang="zh-TW" sz="2400" b="1" dirty="0" smtClean="0">
                <a:solidFill>
                  <a:schemeClr val="bg1"/>
                </a:solidFill>
                <a:latin typeface="Times New Roman" pitchFamily="18" charset="0"/>
                <a:ea typeface="新細明體" pitchFamily="18" charset="-120"/>
                <a:cs typeface="Times New Roman" pitchFamily="18" charset="0"/>
              </a:rPr>
              <a:t>Bit Rates for Digital Television</a:t>
            </a:r>
            <a:endParaRPr lang="en-IN" sz="2400" b="1" dirty="0">
              <a:solidFill>
                <a:schemeClr val="bg1"/>
              </a:solidFill>
              <a:latin typeface="Times New Roman" pitchFamily="18" charset="0"/>
              <a:cs typeface="Times New Roman" pitchFamily="18" charset="0"/>
            </a:endParaRPr>
          </a:p>
        </p:txBody>
      </p:sp>
      <p:sp>
        <p:nvSpPr>
          <p:cNvPr id="3" name="Rectangle 2"/>
          <p:cNvSpPr/>
          <p:nvPr/>
        </p:nvSpPr>
        <p:spPr>
          <a:xfrm>
            <a:off x="0" y="764704"/>
            <a:ext cx="9144000" cy="5853910"/>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bit rate for digital television depends very much on the picture format such as </a:t>
            </a:r>
            <a:r>
              <a:rPr lang="en-US" altLang="zh-TW" sz="2400" u="sng" dirty="0">
                <a:solidFill>
                  <a:prstClr val="black"/>
                </a:solidFill>
                <a:latin typeface="Times New Roman" pitchFamily="18" charset="0"/>
                <a:cs typeface="Times New Roman" pitchFamily="18" charset="0"/>
              </a:rPr>
              <a:t>high definition TV</a:t>
            </a:r>
            <a:r>
              <a:rPr lang="en-US" altLang="zh-TW" sz="2400" dirty="0">
                <a:solidFill>
                  <a:prstClr val="black"/>
                </a:solidFill>
                <a:latin typeface="Times New Roman" pitchFamily="18" charset="0"/>
                <a:cs typeface="Times New Roman" pitchFamily="18" charset="0"/>
              </a:rPr>
              <a:t> (HDTV) and </a:t>
            </a:r>
            <a:r>
              <a:rPr lang="en-US" altLang="zh-TW" sz="2400" u="sng" dirty="0">
                <a:solidFill>
                  <a:prstClr val="black"/>
                </a:solidFill>
                <a:latin typeface="Times New Roman" pitchFamily="18" charset="0"/>
                <a:cs typeface="Times New Roman" pitchFamily="18" charset="0"/>
              </a:rPr>
              <a:t>standard definition TV</a:t>
            </a:r>
            <a:r>
              <a:rPr lang="en-US" altLang="zh-TW" sz="2400" dirty="0">
                <a:solidFill>
                  <a:prstClr val="black"/>
                </a:solidFill>
                <a:latin typeface="Times New Roman" pitchFamily="18" charset="0"/>
                <a:cs typeface="Times New Roman" pitchFamily="18" charset="0"/>
              </a:rPr>
              <a:t> (SDTV</a:t>
            </a:r>
            <a:r>
              <a:rPr lang="en-US" altLang="zh-TW" sz="2400" dirty="0">
                <a:solidFill>
                  <a:prstClr val="black"/>
                </a:solidFill>
                <a:latin typeface="Times New Roman" pitchFamily="18" charset="0"/>
                <a:cs typeface="Times New Roman" pitchFamily="18" charset="0"/>
              </a:rPr>
              <a:t>).</a:t>
            </a:r>
          </a:p>
          <a:p>
            <a:pPr marL="342900" indent="-342900">
              <a:spcBef>
                <a:spcPct val="20000"/>
              </a:spcBef>
              <a:buClr>
                <a:srgbClr val="4F81BD"/>
              </a:buClr>
              <a:buSzPct val="65000"/>
              <a:buFont typeface="Wingdings" pitchFamily="2" charset="2"/>
              <a:buChar char="n"/>
            </a:pPr>
            <a:r>
              <a:rPr lang="en-IN" sz="2400" dirty="0">
                <a:solidFill>
                  <a:prstClr val="black"/>
                </a:solidFill>
                <a:latin typeface="Times New Roman" pitchFamily="18" charset="0"/>
                <a:cs typeface="Times New Roman" pitchFamily="18" charset="0"/>
              </a:rPr>
              <a:t>For </a:t>
            </a:r>
            <a:r>
              <a:rPr lang="en-IN" sz="2400" dirty="0">
                <a:solidFill>
                  <a:prstClr val="black"/>
                </a:solidFill>
                <a:latin typeface="Times New Roman" pitchFamily="18" charset="0"/>
                <a:cs typeface="Times New Roman" pitchFamily="18" charset="0"/>
              </a:rPr>
              <a:t>example 16 </a:t>
            </a:r>
            <a:r>
              <a:rPr lang="en-IN" sz="2400" dirty="0">
                <a:solidFill>
                  <a:prstClr val="black"/>
                </a:solidFill>
                <a:latin typeface="Times New Roman" pitchFamily="18" charset="0"/>
                <a:cs typeface="Times New Roman" pitchFamily="18" charset="0"/>
              </a:rPr>
              <a:t>bits</a:t>
            </a:r>
            <a:r>
              <a:rPr lang="en-IN" sz="2400" dirty="0">
                <a:solidFill>
                  <a:prstClr val="black"/>
                </a:solidFill>
                <a:latin typeface="Times New Roman" pitchFamily="18" charset="0"/>
                <a:cs typeface="Times New Roman" pitchFamily="18" charset="0"/>
              </a:rPr>
              <a:t> per pixel gives a </a:t>
            </a:r>
            <a:r>
              <a:rPr lang="en-IN" sz="2400" dirty="0" err="1">
                <a:solidFill>
                  <a:prstClr val="black"/>
                </a:solidFill>
                <a:latin typeface="Times New Roman" pitchFamily="18" charset="0"/>
                <a:cs typeface="Times New Roman" pitchFamily="18" charset="0"/>
              </a:rPr>
              <a:t>color</a:t>
            </a:r>
            <a:r>
              <a:rPr lang="en-IN" sz="2400" dirty="0">
                <a:solidFill>
                  <a:prstClr val="black"/>
                </a:solidFill>
                <a:latin typeface="Times New Roman" pitchFamily="18" charset="0"/>
                <a:cs typeface="Times New Roman" pitchFamily="18" charset="0"/>
              </a:rPr>
              <a:t> depth of 2</a:t>
            </a:r>
            <a:r>
              <a:rPr lang="en-IN" sz="2400" baseline="30000" dirty="0">
                <a:solidFill>
                  <a:prstClr val="black"/>
                </a:solidFill>
                <a:latin typeface="Times New Roman" pitchFamily="18" charset="0"/>
                <a:cs typeface="Times New Roman" pitchFamily="18" charset="0"/>
              </a:rPr>
              <a:t>16</a:t>
            </a:r>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 65536 </a:t>
            </a:r>
            <a:r>
              <a:rPr lang="en-IN" sz="2400" dirty="0" err="1">
                <a:solidFill>
                  <a:prstClr val="black"/>
                </a:solidFill>
                <a:latin typeface="Times New Roman" pitchFamily="18" charset="0"/>
                <a:cs typeface="Times New Roman" pitchFamily="18" charset="0"/>
              </a:rPr>
              <a:t>colors</a:t>
            </a:r>
            <a:endParaRPr lang="en-IN" sz="2400" dirty="0">
              <a:solidFill>
                <a:prstClr val="black"/>
              </a:solidFill>
              <a:latin typeface="Times New Roman" pitchFamily="18" charset="0"/>
              <a:cs typeface="Times New Roman" pitchFamily="18" charset="0"/>
            </a:endParaRPr>
          </a:p>
          <a:p>
            <a:pPr marL="342900" indent="-342900">
              <a:spcBef>
                <a:spcPct val="20000"/>
              </a:spcBef>
              <a:buClr>
                <a:srgbClr val="4F81BD"/>
              </a:buClr>
              <a:buSzPct val="65000"/>
              <a:buFont typeface="Wingdings" pitchFamily="2" charset="2"/>
              <a:buChar char="n"/>
            </a:pPr>
            <a:r>
              <a:rPr lang="en-IN" sz="2400" dirty="0">
                <a:solidFill>
                  <a:prstClr val="black"/>
                </a:solidFill>
                <a:latin typeface="Times New Roman" pitchFamily="18" charset="0"/>
                <a:cs typeface="Times New Roman" pitchFamily="18" charset="0"/>
              </a:rPr>
              <a:t>A </a:t>
            </a:r>
            <a:r>
              <a:rPr lang="en-IN" sz="2400" dirty="0">
                <a:solidFill>
                  <a:prstClr val="black"/>
                </a:solidFill>
                <a:latin typeface="Times New Roman" pitchFamily="18" charset="0"/>
                <a:cs typeface="Times New Roman" pitchFamily="18" charset="0"/>
              </a:rPr>
              <a:t>single DBS transponder has to carry somewhere between four and</a:t>
            </a:r>
          </a:p>
          <a:p>
            <a:r>
              <a:rPr lang="en-IN" sz="2400" dirty="0">
                <a:solidFill>
                  <a:prstClr val="black"/>
                </a:solidFill>
                <a:latin typeface="Times New Roman" pitchFamily="18" charset="0"/>
                <a:cs typeface="Times New Roman" pitchFamily="18" charset="0"/>
              </a:rPr>
              <a:t>     eight </a:t>
            </a:r>
            <a:r>
              <a:rPr lang="en-IN" sz="2400" dirty="0">
                <a:solidFill>
                  <a:prstClr val="black"/>
                </a:solidFill>
                <a:latin typeface="Times New Roman" pitchFamily="18" charset="0"/>
                <a:cs typeface="Times New Roman" pitchFamily="18" charset="0"/>
              </a:rPr>
              <a:t>TV programs to be commercially viable </a:t>
            </a:r>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     </a:t>
            </a:r>
          </a:p>
          <a:p>
            <a:r>
              <a:rPr lang="en-IN" sz="2400" dirty="0">
                <a:solidFill>
                  <a:prstClr val="black"/>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The programs may </a:t>
            </a:r>
            <a:r>
              <a:rPr lang="en-IN" sz="2400" dirty="0">
                <a:solidFill>
                  <a:srgbClr val="FF0000"/>
                </a:solidFill>
                <a:latin typeface="Times New Roman" pitchFamily="18" charset="0"/>
                <a:cs typeface="Times New Roman" pitchFamily="18" charset="0"/>
              </a:rPr>
              <a:t>originate from a variety of sources, for example film, </a:t>
            </a:r>
            <a:r>
              <a:rPr lang="en-IN" sz="2400" dirty="0">
                <a:solidFill>
                  <a:srgbClr val="FF0000"/>
                </a:solidFill>
                <a:latin typeface="Times New Roman" pitchFamily="18" charset="0"/>
                <a:cs typeface="Times New Roman" pitchFamily="18" charset="0"/>
              </a:rPr>
              <a:t>analog TV</a:t>
            </a:r>
            <a:r>
              <a:rPr lang="en-IN" sz="2400" dirty="0">
                <a:solidFill>
                  <a:srgbClr val="FF0000"/>
                </a:solidFill>
                <a:latin typeface="Times New Roman" pitchFamily="18" charset="0"/>
                <a:cs typeface="Times New Roman" pitchFamily="18" charset="0"/>
              </a:rPr>
              <a:t>, and videocassette. </a:t>
            </a:r>
            <a:endParaRPr lang="en-IN" sz="2400" dirty="0">
              <a:solidFill>
                <a:srgbClr val="FF0000"/>
              </a:solidFill>
              <a:latin typeface="Times New Roman" pitchFamily="18" charset="0"/>
              <a:cs typeface="Times New Roman" pitchFamily="18" charset="0"/>
            </a:endParaRPr>
          </a:p>
          <a:p>
            <a:r>
              <a:rPr lang="en-IN" sz="2400" dirty="0">
                <a:solidFill>
                  <a:srgbClr val="FF0000"/>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Before </a:t>
            </a:r>
            <a:r>
              <a:rPr lang="en-IN" sz="2400" dirty="0">
                <a:solidFill>
                  <a:srgbClr val="FF0000"/>
                </a:solidFill>
                <a:latin typeface="Times New Roman" pitchFamily="18" charset="0"/>
                <a:cs typeface="Times New Roman" pitchFamily="18" charset="0"/>
              </a:rPr>
              <a:t>transmission, these must all be </a:t>
            </a:r>
            <a:r>
              <a:rPr lang="en-IN" sz="2400" dirty="0">
                <a:solidFill>
                  <a:srgbClr val="FF0000"/>
                </a:solidFill>
                <a:latin typeface="Times New Roman" pitchFamily="18" charset="0"/>
                <a:cs typeface="Times New Roman" pitchFamily="18" charset="0"/>
              </a:rPr>
              <a:t>converted to </a:t>
            </a:r>
            <a:r>
              <a:rPr lang="en-IN" sz="2400" dirty="0">
                <a:solidFill>
                  <a:srgbClr val="FF0000"/>
                </a:solidFill>
                <a:latin typeface="Times New Roman" pitchFamily="18" charset="0"/>
                <a:cs typeface="Times New Roman" pitchFamily="18" charset="0"/>
              </a:rPr>
              <a:t>digital, compressed, and then </a:t>
            </a:r>
            <a:r>
              <a:rPr lang="en-IN" sz="2400" i="1" dirty="0">
                <a:solidFill>
                  <a:srgbClr val="FF0000"/>
                </a:solidFill>
                <a:latin typeface="Times New Roman" pitchFamily="18" charset="0"/>
                <a:cs typeface="Times New Roman" pitchFamily="18" charset="0"/>
              </a:rPr>
              <a:t>time-division multiplexed </a:t>
            </a:r>
            <a:r>
              <a:rPr lang="en-IN" sz="2400" dirty="0">
                <a:solidFill>
                  <a:srgbClr val="FF0000"/>
                </a:solidFill>
                <a:latin typeface="Times New Roman" pitchFamily="18" charset="0"/>
                <a:cs typeface="Times New Roman" pitchFamily="18" charset="0"/>
              </a:rPr>
              <a:t>(TDM). </a:t>
            </a:r>
            <a:r>
              <a:rPr lang="en-IN" sz="2400" dirty="0">
                <a:solidFill>
                  <a:srgbClr val="FF0000"/>
                </a:solidFill>
                <a:latin typeface="Times New Roman" pitchFamily="18" charset="0"/>
                <a:cs typeface="Times New Roman" pitchFamily="18" charset="0"/>
              </a:rPr>
              <a:t>This TDM </a:t>
            </a:r>
            <a:r>
              <a:rPr lang="en-IN" sz="2400" dirty="0">
                <a:solidFill>
                  <a:srgbClr val="FF0000"/>
                </a:solidFill>
                <a:latin typeface="Times New Roman" pitchFamily="18" charset="0"/>
                <a:cs typeface="Times New Roman" pitchFamily="18" charset="0"/>
              </a:rPr>
              <a:t>baseband signal is applied as QPSK modulation to the uplink </a:t>
            </a:r>
            <a:r>
              <a:rPr lang="en-IN" sz="2400" dirty="0" err="1">
                <a:solidFill>
                  <a:srgbClr val="FF0000"/>
                </a:solidFill>
                <a:latin typeface="Times New Roman" pitchFamily="18" charset="0"/>
                <a:cs typeface="Times New Roman" pitchFamily="18" charset="0"/>
              </a:rPr>
              <a:t>carrie</a:t>
            </a:r>
            <a:r>
              <a:rPr lang="en-IN" sz="2400" dirty="0">
                <a:solidFill>
                  <a:srgbClr val="FF0000"/>
                </a:solidFill>
                <a:latin typeface="Times New Roman" pitchFamily="18" charset="0"/>
                <a:cs typeface="Times New Roman" pitchFamily="18" charset="0"/>
              </a:rPr>
              <a:t> reaching </a:t>
            </a:r>
            <a:r>
              <a:rPr lang="en-IN" sz="2400" dirty="0">
                <a:solidFill>
                  <a:srgbClr val="FF0000"/>
                </a:solidFill>
                <a:latin typeface="Times New Roman" pitchFamily="18" charset="0"/>
                <a:cs typeface="Times New Roman" pitchFamily="18" charset="0"/>
              </a:rPr>
              <a:t>a given transponder.</a:t>
            </a:r>
            <a:endParaRPr lang="en-IN" sz="2400" dirty="0">
              <a:solidFill>
                <a:srgbClr val="FF0000"/>
              </a:solidFill>
              <a:latin typeface="Times New Roman" pitchFamily="18" charset="0"/>
              <a:cs typeface="Times New Roman" pitchFamily="18" charset="0"/>
            </a:endParaRPr>
          </a:p>
          <a:p>
            <a:pPr marL="342900" indent="-342900">
              <a:spcBef>
                <a:spcPct val="20000"/>
              </a:spcBef>
              <a:buClr>
                <a:srgbClr val="4F81BD"/>
              </a:buClr>
              <a:buSzPct val="65000"/>
              <a:buFont typeface="Wingdings" pitchFamily="2" charset="2"/>
              <a:buChar char="n"/>
            </a:pPr>
            <a:endParaRPr lang="en-IN" sz="2400" dirty="0">
              <a:solidFill>
                <a:prstClr val="black"/>
              </a:solidFill>
              <a:latin typeface="Times New Roman" pitchFamily="18" charset="0"/>
              <a:cs typeface="Times New Roman" pitchFamily="18" charset="0"/>
            </a:endParaRPr>
          </a:p>
        </p:txBody>
      </p:sp>
      <p:sp>
        <p:nvSpPr>
          <p:cNvPr id="4" name="Rectangle 3"/>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618547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52216" y="116632"/>
            <a:ext cx="6539229" cy="5860897"/>
            <a:chOff x="1352216" y="116632"/>
            <a:chExt cx="6539229" cy="5860897"/>
          </a:xfrm>
        </p:grpSpPr>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52216" y="116632"/>
              <a:ext cx="6539229" cy="536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554" y="5617489"/>
              <a:ext cx="496855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3818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92696"/>
            <a:ext cx="8928992" cy="4801314"/>
          </a:xfrm>
          <a:prstGeom prst="rect">
            <a:avLst/>
          </a:prstGeom>
        </p:spPr>
        <p:txBody>
          <a:bodyPr wrap="square">
            <a:spAutoFit/>
          </a:bodyPr>
          <a:lstStyle/>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Y, Cr, and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analog signals are sampled in the </a:t>
            </a:r>
            <a:r>
              <a:rPr lang="en-IN" sz="2400" dirty="0">
                <a:solidFill>
                  <a:prstClr val="black"/>
                </a:solidFill>
                <a:latin typeface="Times New Roman" pitchFamily="18" charset="0"/>
                <a:cs typeface="Times New Roman" pitchFamily="18" charset="0"/>
              </a:rPr>
              <a:t>digitizer</a:t>
            </a:r>
          </a:p>
          <a:p>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It is an observed fact that the human eye is less sensitive </a:t>
            </a:r>
            <a:r>
              <a:rPr lang="en-IN" sz="2400" dirty="0">
                <a:solidFill>
                  <a:prstClr val="black"/>
                </a:solidFill>
                <a:latin typeface="Times New Roman" pitchFamily="18" charset="0"/>
                <a:cs typeface="Times New Roman" pitchFamily="18" charset="0"/>
              </a:rPr>
              <a:t>to resolution </a:t>
            </a:r>
            <a:r>
              <a:rPr lang="en-IN" sz="2400" dirty="0">
                <a:solidFill>
                  <a:prstClr val="black"/>
                </a:solidFill>
                <a:latin typeface="Times New Roman" pitchFamily="18" charset="0"/>
                <a:cs typeface="Times New Roman" pitchFamily="18" charset="0"/>
              </a:rPr>
              <a:t>in the </a:t>
            </a:r>
            <a:r>
              <a:rPr lang="en-IN" sz="2400" dirty="0" err="1">
                <a:solidFill>
                  <a:prstClr val="black"/>
                </a:solidFill>
                <a:latin typeface="Times New Roman" pitchFamily="18" charset="0"/>
                <a:cs typeface="Times New Roman" pitchFamily="18" charset="0"/>
              </a:rPr>
              <a:t>color</a:t>
            </a:r>
            <a:r>
              <a:rPr lang="en-IN" sz="2400" dirty="0">
                <a:solidFill>
                  <a:prstClr val="black"/>
                </a:solidFill>
                <a:latin typeface="Times New Roman" pitchFamily="18" charset="0"/>
                <a:cs typeface="Times New Roman" pitchFamily="18" charset="0"/>
              </a:rPr>
              <a:t> components (Cr and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than the luminance (</a:t>
            </a:r>
            <a:r>
              <a:rPr lang="en-IN" sz="2400" dirty="0">
                <a:solidFill>
                  <a:prstClr val="black"/>
                </a:solidFill>
                <a:latin typeface="Times New Roman" pitchFamily="18" charset="0"/>
                <a:cs typeface="Times New Roman" pitchFamily="18" charset="0"/>
              </a:rPr>
              <a:t>Y) component</a:t>
            </a:r>
            <a:r>
              <a:rPr lang="en-IN" sz="2400" dirty="0">
                <a:solidFill>
                  <a:prstClr val="black"/>
                </a:solidFill>
                <a:latin typeface="Times New Roman" pitchFamily="18" charset="0"/>
                <a:cs typeface="Times New Roman" pitchFamily="18" charset="0"/>
              </a:rPr>
              <a:t>. This allows a lower sampling rate to be used for the </a:t>
            </a:r>
            <a:r>
              <a:rPr lang="en-IN" sz="2400" dirty="0" err="1">
                <a:solidFill>
                  <a:prstClr val="black"/>
                </a:solidFill>
                <a:latin typeface="Times New Roman" pitchFamily="18" charset="0"/>
                <a:cs typeface="Times New Roman" pitchFamily="18" charset="0"/>
              </a:rPr>
              <a:t>color</a:t>
            </a:r>
            <a:r>
              <a:rPr lang="en-IN" sz="2400" dirty="0">
                <a:solidFill>
                  <a:prstClr val="black"/>
                </a:solidFill>
                <a:latin typeface="Times New Roman" pitchFamily="18" charset="0"/>
                <a:cs typeface="Times New Roman" pitchFamily="18" charset="0"/>
              </a:rPr>
              <a:t> components</a:t>
            </a:r>
            <a:r>
              <a:rPr lang="en-IN" sz="2400" dirty="0">
                <a:solidFill>
                  <a:prstClr val="black"/>
                </a:solidFill>
                <a:latin typeface="Times New Roman" pitchFamily="18" charset="0"/>
                <a:cs typeface="Times New Roman" pitchFamily="18" charset="0"/>
              </a:rPr>
              <a:t>. This is referred to as </a:t>
            </a:r>
            <a:r>
              <a:rPr lang="en-IN" sz="2400" i="1" dirty="0" err="1">
                <a:solidFill>
                  <a:prstClr val="black"/>
                </a:solidFill>
                <a:latin typeface="Times New Roman" pitchFamily="18" charset="0"/>
                <a:cs typeface="Times New Roman" pitchFamily="18" charset="0"/>
              </a:rPr>
              <a:t>chroma</a:t>
            </a:r>
            <a:r>
              <a:rPr lang="en-IN" sz="2400" i="1" dirty="0">
                <a:solidFill>
                  <a:prstClr val="black"/>
                </a:solidFill>
                <a:latin typeface="Times New Roman" pitchFamily="18" charset="0"/>
                <a:cs typeface="Times New Roman" pitchFamily="18" charset="0"/>
              </a:rPr>
              <a:t> </a:t>
            </a:r>
            <a:r>
              <a:rPr lang="en-IN" sz="2400" i="1" dirty="0">
                <a:solidFill>
                  <a:prstClr val="black"/>
                </a:solidFill>
                <a:latin typeface="Times New Roman" pitchFamily="18" charset="0"/>
                <a:cs typeface="Times New Roman" pitchFamily="18" charset="0"/>
              </a:rPr>
              <a:t>subsampling</a:t>
            </a:r>
          </a:p>
          <a:p>
            <a:pPr algn="just"/>
            <a:endParaRPr lang="en-IN" sz="2400" i="1"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Sampling is usually indicated by the ratios Y:U:V </a:t>
            </a:r>
            <a:endParaRPr lang="en-IN" sz="2400" dirty="0">
              <a:solidFill>
                <a:prstClr val="black"/>
              </a:solidFill>
              <a:latin typeface="Times New Roman" pitchFamily="18" charset="0"/>
              <a:cs typeface="Times New Roman" pitchFamily="18" charset="0"/>
            </a:endParaRPr>
          </a:p>
          <a:p>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	Y - the </a:t>
            </a:r>
            <a:r>
              <a:rPr lang="en-IN" sz="2400" dirty="0">
                <a:solidFill>
                  <a:prstClr val="black"/>
                </a:solidFill>
                <a:latin typeface="Times New Roman" pitchFamily="18" charset="0"/>
                <a:cs typeface="Times New Roman" pitchFamily="18" charset="0"/>
              </a:rPr>
              <a:t>luminance (or </a:t>
            </a:r>
            <a:r>
              <a:rPr lang="en-IN" sz="2400" dirty="0" err="1">
                <a:solidFill>
                  <a:prstClr val="black"/>
                </a:solidFill>
                <a:latin typeface="Times New Roman" pitchFamily="18" charset="0"/>
                <a:cs typeface="Times New Roman" pitchFamily="18" charset="0"/>
              </a:rPr>
              <a:t>luma</a:t>
            </a:r>
            <a:r>
              <a:rPr lang="en-IN" sz="2400" dirty="0">
                <a:solidFill>
                  <a:prstClr val="black"/>
                </a:solidFill>
                <a:latin typeface="Times New Roman" pitchFamily="18" charset="0"/>
                <a:cs typeface="Times New Roman" pitchFamily="18" charset="0"/>
              </a:rPr>
              <a:t>) sampling </a:t>
            </a:r>
            <a:r>
              <a:rPr lang="en-IN" sz="2400" dirty="0">
                <a:solidFill>
                  <a:prstClr val="black"/>
                </a:solidFill>
                <a:latin typeface="Times New Roman" pitchFamily="18" charset="0"/>
                <a:cs typeface="Times New Roman" pitchFamily="18" charset="0"/>
              </a:rPr>
              <a:t>rate</a:t>
            </a:r>
          </a:p>
          <a:p>
            <a:r>
              <a:rPr lang="en-IN" sz="2400" dirty="0">
                <a:solidFill>
                  <a:prstClr val="black"/>
                </a:solidFill>
                <a:latin typeface="Times New Roman" pitchFamily="18" charset="0"/>
                <a:cs typeface="Times New Roman" pitchFamily="18" charset="0"/>
              </a:rPr>
              <a:t>	U -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sampling rate</a:t>
            </a:r>
            <a:r>
              <a:rPr lang="en-IN" sz="2400" dirty="0">
                <a:solidFill>
                  <a:prstClr val="black"/>
                </a:solidFill>
                <a:latin typeface="Times New Roman" pitchFamily="18" charset="0"/>
                <a:cs typeface="Times New Roman" pitchFamily="18" charset="0"/>
              </a:rPr>
              <a:t>,</a:t>
            </a:r>
          </a:p>
          <a:p>
            <a:r>
              <a:rPr lang="en-IN" sz="2400" dirty="0">
                <a:solidFill>
                  <a:prstClr val="black"/>
                </a:solidFill>
                <a:latin typeface="Times New Roman" pitchFamily="18" charset="0"/>
                <a:cs typeface="Times New Roman" pitchFamily="18" charset="0"/>
              </a:rPr>
              <a:t>	V-  Cr </a:t>
            </a:r>
            <a:r>
              <a:rPr lang="en-IN" sz="2400" dirty="0">
                <a:solidFill>
                  <a:prstClr val="black"/>
                </a:solidFill>
                <a:latin typeface="Times New Roman" pitchFamily="18" charset="0"/>
                <a:cs typeface="Times New Roman" pitchFamily="18" charset="0"/>
              </a:rPr>
              <a:t>sampling </a:t>
            </a:r>
            <a:r>
              <a:rPr lang="en-IN" sz="2400" dirty="0">
                <a:solidFill>
                  <a:prstClr val="black"/>
                </a:solidFill>
                <a:latin typeface="Times New Roman" pitchFamily="18" charset="0"/>
                <a:cs typeface="Times New Roman" pitchFamily="18" charset="0"/>
              </a:rPr>
              <a:t>rate</a:t>
            </a:r>
          </a:p>
          <a:p>
            <a:endParaRPr lang="en-IN"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815953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2696"/>
            <a:ext cx="9144000" cy="5262979"/>
          </a:xfrm>
          <a:prstGeom prst="rect">
            <a:avLst/>
          </a:prstGeom>
        </p:spPr>
        <p:txBody>
          <a:bodyPr wrap="square">
            <a:spAutoFit/>
          </a:bodyPr>
          <a:lstStyle/>
          <a:p>
            <a:pPr algn="just"/>
            <a:r>
              <a:rPr lang="en-IN" sz="2400" dirty="0">
                <a:solidFill>
                  <a:prstClr val="black"/>
                </a:solidFill>
                <a:latin typeface="Times New Roman" pitchFamily="18" charset="0"/>
                <a:cs typeface="Times New Roman" pitchFamily="18" charset="0"/>
              </a:rPr>
              <a:t>The ratio Y:U:V is given by, </a:t>
            </a:r>
          </a:p>
          <a:p>
            <a:pPr algn="just"/>
            <a:endParaRPr lang="en-IN" sz="2400" b="1" dirty="0">
              <a:solidFill>
                <a:prstClr val="black"/>
              </a:solidFill>
              <a:latin typeface="Times New Roman" pitchFamily="18" charset="0"/>
              <a:cs typeface="Times New Roman" pitchFamily="18" charset="0"/>
            </a:endParaRPr>
          </a:p>
          <a:p>
            <a:pPr algn="just"/>
            <a:r>
              <a:rPr lang="en-IN" sz="2400" b="1" dirty="0">
                <a:solidFill>
                  <a:prstClr val="black"/>
                </a:solidFill>
                <a:latin typeface="Times New Roman" pitchFamily="18" charset="0"/>
                <a:cs typeface="Times New Roman" pitchFamily="18" charset="0"/>
              </a:rPr>
              <a:t>4:4:4 </a:t>
            </a:r>
            <a:r>
              <a:rPr lang="en-IN" sz="2400" dirty="0">
                <a:solidFill>
                  <a:prstClr val="black"/>
                </a:solidFill>
                <a:latin typeface="Times New Roman" pitchFamily="18" charset="0"/>
                <a:cs typeface="Times New Roman" pitchFamily="18" charset="0"/>
              </a:rPr>
              <a:t>means that the sampling rates of Y,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and Cr are equal. Each pixel would get three digital words, one for each of the component signals.</a:t>
            </a:r>
          </a:p>
          <a:p>
            <a:pPr algn="just"/>
            <a:endParaRPr lang="en-IN" sz="2400" dirty="0">
              <a:solidFill>
                <a:prstClr val="black"/>
              </a:solidFill>
              <a:latin typeface="Times New Roman" pitchFamily="18" charset="0"/>
              <a:cs typeface="Times New Roman" pitchFamily="18" charset="0"/>
            </a:endParaRPr>
          </a:p>
          <a:p>
            <a:pPr algn="just"/>
            <a:r>
              <a:rPr lang="en-IN" sz="2400" b="1" dirty="0">
                <a:solidFill>
                  <a:prstClr val="black"/>
                </a:solidFill>
                <a:latin typeface="Times New Roman" pitchFamily="18" charset="0"/>
                <a:cs typeface="Times New Roman" pitchFamily="18" charset="0"/>
              </a:rPr>
              <a:t>4:2:2 </a:t>
            </a:r>
            <a:r>
              <a:rPr lang="en-IN" sz="2400" dirty="0">
                <a:solidFill>
                  <a:prstClr val="black"/>
                </a:solidFill>
                <a:latin typeface="Times New Roman" pitchFamily="18" charset="0"/>
                <a:cs typeface="Times New Roman" pitchFamily="18" charset="0"/>
              </a:rPr>
              <a:t>means that the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and Cr signals are sampled at half the rate of the Y signal component. Every two pixels would have two bytes for the Y signal, one byte for the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signal and one byte for the Cr signal, resulting in 4 bytes for the 2-pixel block.</a:t>
            </a:r>
          </a:p>
          <a:p>
            <a:pPr algn="just"/>
            <a:endParaRPr lang="en-IN" sz="2400" dirty="0">
              <a:solidFill>
                <a:prstClr val="black"/>
              </a:solidFill>
              <a:latin typeface="Times New Roman" pitchFamily="18" charset="0"/>
              <a:cs typeface="Times New Roman" pitchFamily="18" charset="0"/>
            </a:endParaRPr>
          </a:p>
          <a:p>
            <a:pPr algn="just"/>
            <a:r>
              <a:rPr lang="en-IN" sz="2400" b="1" dirty="0">
                <a:solidFill>
                  <a:prstClr val="black"/>
                </a:solidFill>
                <a:latin typeface="Times New Roman" pitchFamily="18" charset="0"/>
                <a:cs typeface="Times New Roman" pitchFamily="18" charset="0"/>
              </a:rPr>
              <a:t>4:2:0 </a:t>
            </a:r>
            <a:r>
              <a:rPr lang="en-IN" sz="2400" dirty="0">
                <a:solidFill>
                  <a:prstClr val="black"/>
                </a:solidFill>
                <a:latin typeface="Times New Roman" pitchFamily="18" charset="0"/>
                <a:cs typeface="Times New Roman" pitchFamily="18" charset="0"/>
              </a:rPr>
              <a:t>means that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and Cr are sampled at half the Y sampling rate, but they are sampled only on alternate scan lines. Thus vertical as well as horizontal resolution is reduced by half</a:t>
            </a:r>
          </a:p>
        </p:txBody>
      </p:sp>
    </p:spTree>
    <p:extLst>
      <p:ext uri="{BB962C8B-B14F-4D97-AF65-F5344CB8AC3E}">
        <p14:creationId xmlns:p14="http://schemas.microsoft.com/office/powerpoint/2010/main" val="1996949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4572000" cy="461665"/>
          </a:xfrm>
          <a:prstGeom prst="rect">
            <a:avLst/>
          </a:prstGeom>
        </p:spPr>
        <p:txBody>
          <a:bodyPr>
            <a:spAutoFit/>
          </a:bodyPr>
          <a:lstStyle/>
          <a:p>
            <a:r>
              <a:rPr lang="en-IN" sz="2400" b="1" dirty="0">
                <a:solidFill>
                  <a:prstClr val="black"/>
                </a:solidFill>
                <a:latin typeface="Times New Roman" pitchFamily="18" charset="0"/>
                <a:cs typeface="Times New Roman" pitchFamily="18" charset="0"/>
              </a:rPr>
              <a:t>Discrete cosine </a:t>
            </a:r>
            <a:r>
              <a:rPr lang="en-IN" sz="2400" b="1" dirty="0">
                <a:solidFill>
                  <a:prstClr val="black"/>
                </a:solidFill>
                <a:latin typeface="Times New Roman" pitchFamily="18" charset="0"/>
                <a:cs typeface="Times New Roman" pitchFamily="18" charset="0"/>
              </a:rPr>
              <a:t>transform (DCT)</a:t>
            </a:r>
          </a:p>
        </p:txBody>
      </p:sp>
      <p:sp>
        <p:nvSpPr>
          <p:cNvPr id="4" name="Rectangle 3"/>
          <p:cNvSpPr/>
          <p:nvPr/>
        </p:nvSpPr>
        <p:spPr>
          <a:xfrm>
            <a:off x="0" y="1052736"/>
            <a:ext cx="9133415" cy="4524315"/>
          </a:xfrm>
          <a:prstGeom prst="rect">
            <a:avLst/>
          </a:prstGeom>
        </p:spPr>
        <p:txBody>
          <a:bodyPr wrap="square">
            <a:spAutoFit/>
          </a:bodyPr>
          <a:lstStyle/>
          <a:p>
            <a:pPr marL="342900" indent="-342900">
              <a:buFont typeface="Arial" pitchFamily="34" charset="0"/>
              <a:buChar char="•"/>
            </a:pPr>
            <a:r>
              <a:rPr lang="en-IN" sz="2400" dirty="0">
                <a:solidFill>
                  <a:prstClr val="black"/>
                </a:solidFill>
                <a:latin typeface="Times New Roman" pitchFamily="18" charset="0"/>
                <a:cs typeface="Times New Roman" pitchFamily="18" charset="0"/>
              </a:rPr>
              <a:t>It converts </a:t>
            </a:r>
            <a:r>
              <a:rPr lang="en-IN" sz="2400" dirty="0">
                <a:solidFill>
                  <a:prstClr val="black"/>
                </a:solidFill>
                <a:latin typeface="Times New Roman" pitchFamily="18" charset="0"/>
                <a:cs typeface="Times New Roman" pitchFamily="18" charset="0"/>
              </a:rPr>
              <a:t>these to a “spatial </a:t>
            </a:r>
            <a:r>
              <a:rPr lang="en-IN" sz="2400" dirty="0">
                <a:solidFill>
                  <a:prstClr val="black"/>
                </a:solidFill>
                <a:latin typeface="Times New Roman" pitchFamily="18" charset="0"/>
                <a:cs typeface="Times New Roman" pitchFamily="18" charset="0"/>
              </a:rPr>
              <a:t>frequency” domain.</a:t>
            </a: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In the DCT situation, the input signals are functions of the </a:t>
            </a:r>
            <a:r>
              <a:rPr lang="en-IN" sz="2400" i="1" dirty="0">
                <a:solidFill>
                  <a:prstClr val="black"/>
                </a:solidFill>
                <a:latin typeface="Times New Roman" pitchFamily="18" charset="0"/>
                <a:cs typeface="Times New Roman" pitchFamily="18" charset="0"/>
              </a:rPr>
              <a:t>x </a:t>
            </a:r>
            <a:r>
              <a:rPr lang="en-IN" sz="2400" dirty="0">
                <a:solidFill>
                  <a:prstClr val="black"/>
                </a:solidFill>
                <a:latin typeface="Times New Roman" pitchFamily="18" charset="0"/>
                <a:cs typeface="Times New Roman" pitchFamily="18" charset="0"/>
              </a:rPr>
              <a:t>(horizontal) and </a:t>
            </a:r>
            <a:r>
              <a:rPr lang="en-IN" sz="2400" i="1" dirty="0">
                <a:solidFill>
                  <a:prstClr val="black"/>
                </a:solidFill>
                <a:latin typeface="Times New Roman" pitchFamily="18" charset="0"/>
                <a:cs typeface="Times New Roman" pitchFamily="18" charset="0"/>
              </a:rPr>
              <a:t>y </a:t>
            </a:r>
            <a:r>
              <a:rPr lang="en-IN" sz="2400" dirty="0">
                <a:solidFill>
                  <a:prstClr val="black"/>
                </a:solidFill>
                <a:latin typeface="Times New Roman" pitchFamily="18" charset="0"/>
                <a:cs typeface="Times New Roman" pitchFamily="18" charset="0"/>
              </a:rPr>
              <a:t>(vertical) space coordinates, </a:t>
            </a:r>
            <a:r>
              <a:rPr lang="en-IN" sz="2400" i="1" dirty="0">
                <a:solidFill>
                  <a:prstClr val="black"/>
                </a:solidFill>
                <a:latin typeface="Times New Roman" pitchFamily="18" charset="0"/>
                <a:cs typeface="Times New Roman" pitchFamily="18" charset="0"/>
              </a:rPr>
              <a:t>g</a:t>
            </a:r>
            <a:r>
              <a:rPr lang="en-IN" sz="2400" dirty="0">
                <a:solidFill>
                  <a:prstClr val="black"/>
                </a:solidFill>
                <a:latin typeface="Times New Roman" pitchFamily="18" charset="0"/>
                <a:cs typeface="Times New Roman" pitchFamily="18" charset="0"/>
              </a:rPr>
              <a:t>(</a:t>
            </a:r>
            <a:r>
              <a:rPr lang="en-IN" sz="2400" i="1" dirty="0">
                <a:solidFill>
                  <a:prstClr val="black"/>
                </a:solidFill>
                <a:latin typeface="Times New Roman" pitchFamily="18" charset="0"/>
                <a:cs typeface="Times New Roman" pitchFamily="18" charset="0"/>
              </a:rPr>
              <a:t>x, y</a:t>
            </a:r>
            <a:r>
              <a:rPr lang="en-IN" sz="2400" dirty="0">
                <a:solidFill>
                  <a:prstClr val="black"/>
                </a:solidFill>
                <a:latin typeface="Times New Roman" pitchFamily="18" charset="0"/>
                <a:cs typeface="Times New Roman" pitchFamily="18" charset="0"/>
              </a:rPr>
              <a:t>).</a:t>
            </a: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DCT </a:t>
            </a:r>
            <a:r>
              <a:rPr lang="en-IN" sz="2400" dirty="0">
                <a:solidFill>
                  <a:prstClr val="black"/>
                </a:solidFill>
                <a:latin typeface="Times New Roman" pitchFamily="18" charset="0"/>
                <a:cs typeface="Times New Roman" pitchFamily="18" charset="0"/>
              </a:rPr>
              <a:t>transforms these </a:t>
            </a:r>
            <a:r>
              <a:rPr lang="en-IN" sz="2400" dirty="0">
                <a:solidFill>
                  <a:prstClr val="black"/>
                </a:solidFill>
                <a:latin typeface="Times New Roman" pitchFamily="18" charset="0"/>
                <a:cs typeface="Times New Roman" pitchFamily="18" charset="0"/>
              </a:rPr>
              <a:t>into a domain of new variables </a:t>
            </a:r>
            <a:r>
              <a:rPr lang="en-IN" sz="2400" i="1" dirty="0">
                <a:solidFill>
                  <a:prstClr val="black"/>
                </a:solidFill>
                <a:latin typeface="Times New Roman" pitchFamily="18" charset="0"/>
                <a:cs typeface="Times New Roman" pitchFamily="18" charset="0"/>
              </a:rPr>
              <a:t>u </a:t>
            </a:r>
            <a:r>
              <a:rPr lang="en-IN" sz="2400" dirty="0">
                <a:solidFill>
                  <a:prstClr val="black"/>
                </a:solidFill>
                <a:latin typeface="Times New Roman" pitchFamily="18" charset="0"/>
                <a:cs typeface="Times New Roman" pitchFamily="18" charset="0"/>
              </a:rPr>
              <a:t>and </a:t>
            </a:r>
            <a:r>
              <a:rPr lang="en-IN" sz="2400" i="1" dirty="0">
                <a:solidFill>
                  <a:prstClr val="black"/>
                </a:solidFill>
                <a:latin typeface="Times New Roman" pitchFamily="18" charset="0"/>
                <a:cs typeface="Times New Roman" pitchFamily="18" charset="0"/>
              </a:rPr>
              <a:t>v</a:t>
            </a:r>
            <a:r>
              <a:rPr lang="en-IN" sz="2400" dirty="0">
                <a:solidFill>
                  <a:prstClr val="black"/>
                </a:solidFill>
                <a:latin typeface="Times New Roman" pitchFamily="18" charset="0"/>
                <a:cs typeface="Times New Roman" pitchFamily="18" charset="0"/>
              </a:rPr>
              <a:t>, </a:t>
            </a:r>
            <a:r>
              <a:rPr lang="en-IN" sz="2400" i="1" dirty="0">
                <a:solidFill>
                  <a:prstClr val="black"/>
                </a:solidFill>
                <a:latin typeface="Times New Roman" pitchFamily="18" charset="0"/>
                <a:cs typeface="Times New Roman" pitchFamily="18" charset="0"/>
              </a:rPr>
              <a:t>G</a:t>
            </a:r>
            <a:r>
              <a:rPr lang="en-IN" sz="2400" dirty="0">
                <a:solidFill>
                  <a:prstClr val="black"/>
                </a:solidFill>
                <a:latin typeface="Times New Roman" pitchFamily="18" charset="0"/>
                <a:cs typeface="Times New Roman" pitchFamily="18" charset="0"/>
              </a:rPr>
              <a:t>(</a:t>
            </a:r>
            <a:r>
              <a:rPr lang="en-IN" sz="2400" i="1" dirty="0">
                <a:solidFill>
                  <a:prstClr val="black"/>
                </a:solidFill>
                <a:latin typeface="Times New Roman" pitchFamily="18" charset="0"/>
                <a:cs typeface="Times New Roman" pitchFamily="18" charset="0"/>
              </a:rPr>
              <a:t>u, v</a:t>
            </a:r>
            <a:r>
              <a:rPr lang="en-IN" sz="2400" dirty="0">
                <a:solidFill>
                  <a:prstClr val="black"/>
                </a:solidFill>
                <a:latin typeface="Times New Roman" pitchFamily="18" charset="0"/>
                <a:cs typeface="Times New Roman" pitchFamily="18" charset="0"/>
              </a:rPr>
              <a:t>). </a:t>
            </a: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variables are </a:t>
            </a:r>
            <a:r>
              <a:rPr lang="en-IN" sz="2400" dirty="0">
                <a:solidFill>
                  <a:prstClr val="black"/>
                </a:solidFill>
                <a:latin typeface="Times New Roman" pitchFamily="18" charset="0"/>
                <a:cs typeface="Times New Roman" pitchFamily="18" charset="0"/>
              </a:rPr>
              <a:t>called </a:t>
            </a:r>
            <a:r>
              <a:rPr lang="en-IN" sz="2400" i="1" dirty="0">
                <a:solidFill>
                  <a:prstClr val="black"/>
                </a:solidFill>
                <a:latin typeface="Times New Roman" pitchFamily="18" charset="0"/>
                <a:cs typeface="Times New Roman" pitchFamily="18" charset="0"/>
              </a:rPr>
              <a:t>spatial frequencies </a:t>
            </a:r>
            <a:r>
              <a:rPr lang="en-IN" sz="2400" dirty="0">
                <a:solidFill>
                  <a:prstClr val="black"/>
                </a:solidFill>
                <a:latin typeface="Times New Roman" pitchFamily="18" charset="0"/>
                <a:cs typeface="Times New Roman" pitchFamily="18" charset="0"/>
              </a:rPr>
              <a:t>in analogy with the </a:t>
            </a:r>
            <a:r>
              <a:rPr lang="en-IN" sz="2400" dirty="0">
                <a:solidFill>
                  <a:prstClr val="black"/>
                </a:solidFill>
                <a:latin typeface="Times New Roman" pitchFamily="18" charset="0"/>
                <a:cs typeface="Times New Roman" pitchFamily="18" charset="0"/>
              </a:rPr>
              <a:t>time-frequency transform</a:t>
            </a:r>
            <a:r>
              <a:rPr lang="en-IN" sz="2400" dirty="0">
                <a:solidFill>
                  <a:prstClr val="black"/>
                </a:solidFill>
                <a:latin typeface="Times New Roman" pitchFamily="18" charset="0"/>
                <a:cs typeface="Times New Roman" pitchFamily="18" charset="0"/>
              </a:rPr>
              <a:t>. </a:t>
            </a: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It </a:t>
            </a:r>
            <a:r>
              <a:rPr lang="en-IN" sz="2400" dirty="0">
                <a:solidFill>
                  <a:prstClr val="black"/>
                </a:solidFill>
                <a:latin typeface="Times New Roman" pitchFamily="18" charset="0"/>
                <a:cs typeface="Times New Roman" pitchFamily="18" charset="0"/>
              </a:rPr>
              <a:t>should be noted that </a:t>
            </a:r>
            <a:r>
              <a:rPr lang="en-IN" sz="2400" i="1" dirty="0">
                <a:solidFill>
                  <a:prstClr val="black"/>
                </a:solidFill>
                <a:latin typeface="Times New Roman" pitchFamily="18" charset="0"/>
                <a:cs typeface="Times New Roman" pitchFamily="18" charset="0"/>
              </a:rPr>
              <a:t>g</a:t>
            </a:r>
            <a:r>
              <a:rPr lang="en-IN" sz="2400" dirty="0">
                <a:solidFill>
                  <a:prstClr val="black"/>
                </a:solidFill>
                <a:latin typeface="Times New Roman" pitchFamily="18" charset="0"/>
                <a:cs typeface="Times New Roman" pitchFamily="18" charset="0"/>
              </a:rPr>
              <a:t>(</a:t>
            </a:r>
            <a:r>
              <a:rPr lang="en-IN" sz="2400" i="1" dirty="0">
                <a:solidFill>
                  <a:prstClr val="black"/>
                </a:solidFill>
                <a:latin typeface="Times New Roman" pitchFamily="18" charset="0"/>
                <a:cs typeface="Times New Roman" pitchFamily="18" charset="0"/>
              </a:rPr>
              <a:t>x, y</a:t>
            </a:r>
            <a:r>
              <a:rPr lang="en-IN" sz="2400" dirty="0">
                <a:solidFill>
                  <a:prstClr val="black"/>
                </a:solidFill>
                <a:latin typeface="Times New Roman" pitchFamily="18" charset="0"/>
                <a:cs typeface="Times New Roman" pitchFamily="18" charset="0"/>
              </a:rPr>
              <a:t>) and </a:t>
            </a:r>
            <a:r>
              <a:rPr lang="en-IN" sz="2400" i="1" dirty="0">
                <a:solidFill>
                  <a:prstClr val="black"/>
                </a:solidFill>
                <a:latin typeface="Times New Roman" pitchFamily="18" charset="0"/>
                <a:cs typeface="Times New Roman" pitchFamily="18" charset="0"/>
              </a:rPr>
              <a:t>G</a:t>
            </a:r>
            <a:r>
              <a:rPr lang="en-IN" sz="2400" dirty="0">
                <a:solidFill>
                  <a:prstClr val="black"/>
                </a:solidFill>
                <a:latin typeface="Times New Roman" pitchFamily="18" charset="0"/>
                <a:cs typeface="Times New Roman" pitchFamily="18" charset="0"/>
              </a:rPr>
              <a:t>(</a:t>
            </a:r>
            <a:r>
              <a:rPr lang="en-IN" sz="2400" i="1" dirty="0">
                <a:solidFill>
                  <a:prstClr val="black"/>
                </a:solidFill>
                <a:latin typeface="Times New Roman" pitchFamily="18" charset="0"/>
                <a:cs typeface="Times New Roman" pitchFamily="18" charset="0"/>
              </a:rPr>
              <a:t>u, v</a:t>
            </a:r>
            <a:r>
              <a:rPr lang="en-IN" sz="2400" dirty="0">
                <a:solidFill>
                  <a:prstClr val="black"/>
                </a:solidFill>
                <a:latin typeface="Times New Roman" pitchFamily="18" charset="0"/>
                <a:cs typeface="Times New Roman" pitchFamily="18" charset="0"/>
              </a:rPr>
              <a:t>) are </a:t>
            </a:r>
            <a:r>
              <a:rPr lang="en-IN" sz="2400" i="1" dirty="0">
                <a:solidFill>
                  <a:prstClr val="black"/>
                </a:solidFill>
                <a:latin typeface="Times New Roman" pitchFamily="18" charset="0"/>
                <a:cs typeface="Times New Roman" pitchFamily="18" charset="0"/>
              </a:rPr>
              <a:t>discrete functions</a:t>
            </a:r>
            <a:r>
              <a:rPr lang="en-IN" sz="24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32261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43"/>
            <a:ext cx="9144000" cy="5632311"/>
          </a:xfrm>
          <a:prstGeom prst="rect">
            <a:avLst/>
          </a:prstGeom>
        </p:spPr>
        <p:txBody>
          <a:bodyPr wrap="square">
            <a:spAutoFit/>
          </a:bodyPr>
          <a:lstStyle/>
          <a:p>
            <a:r>
              <a:rPr lang="en-IN" sz="2400" b="1" dirty="0" err="1">
                <a:solidFill>
                  <a:prstClr val="black"/>
                </a:solidFill>
                <a:latin typeface="Times New Roman" pitchFamily="18" charset="0"/>
                <a:cs typeface="Times New Roman" pitchFamily="18" charset="0"/>
              </a:rPr>
              <a:t>Quantizer</a:t>
            </a:r>
            <a:endParaRPr lang="en-IN" sz="2400" b="1" dirty="0">
              <a:solidFill>
                <a:prstClr val="black"/>
              </a:solidFill>
              <a:latin typeface="Times New Roman" pitchFamily="18" charset="0"/>
              <a:cs typeface="Times New Roman" pitchFamily="18" charset="0"/>
            </a:endParaRPr>
          </a:p>
          <a:p>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	The discrete values </a:t>
            </a:r>
            <a:r>
              <a:rPr lang="en-IN" sz="2400" dirty="0">
                <a:solidFill>
                  <a:prstClr val="black"/>
                </a:solidFill>
                <a:latin typeface="Times New Roman" pitchFamily="18" charset="0"/>
                <a:cs typeface="Times New Roman" pitchFamily="18" charset="0"/>
              </a:rPr>
              <a:t>of G(u, v) are quantized to predetermined levels. This reduces </a:t>
            </a:r>
            <a:r>
              <a:rPr lang="en-IN" sz="2400" dirty="0">
                <a:solidFill>
                  <a:prstClr val="black"/>
                </a:solidFill>
                <a:latin typeface="Times New Roman" pitchFamily="18" charset="0"/>
                <a:cs typeface="Times New Roman" pitchFamily="18" charset="0"/>
              </a:rPr>
              <a:t>the number </a:t>
            </a:r>
            <a:r>
              <a:rPr lang="en-IN" sz="2400" dirty="0">
                <a:solidFill>
                  <a:prstClr val="black"/>
                </a:solidFill>
                <a:latin typeface="Times New Roman" pitchFamily="18" charset="0"/>
                <a:cs typeface="Times New Roman" pitchFamily="18" charset="0"/>
              </a:rPr>
              <a:t>of levels to be transmitted and therefore provides </a:t>
            </a:r>
            <a:r>
              <a:rPr lang="en-IN" sz="2400" dirty="0">
                <a:solidFill>
                  <a:prstClr val="black"/>
                </a:solidFill>
                <a:latin typeface="Times New Roman" pitchFamily="18" charset="0"/>
                <a:cs typeface="Times New Roman" pitchFamily="18" charset="0"/>
              </a:rPr>
              <a:t>compression</a:t>
            </a:r>
          </a:p>
          <a:p>
            <a:endParaRPr lang="en-IN" sz="2400" dirty="0">
              <a:solidFill>
                <a:prstClr val="black"/>
              </a:solidFill>
              <a:latin typeface="Times New Roman" pitchFamily="18" charset="0"/>
              <a:cs typeface="Times New Roman" pitchFamily="18" charset="0"/>
            </a:endParaRPr>
          </a:p>
          <a:p>
            <a:r>
              <a:rPr lang="en-IN" sz="2400" b="1" dirty="0">
                <a:solidFill>
                  <a:prstClr val="black"/>
                </a:solidFill>
                <a:latin typeface="Times New Roman" pitchFamily="18" charset="0"/>
                <a:cs typeface="Times New Roman" pitchFamily="18" charset="0"/>
              </a:rPr>
              <a:t>Motion Estimation</a:t>
            </a:r>
          </a:p>
          <a:p>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Compression is also achieved through motion </a:t>
            </a:r>
            <a:r>
              <a:rPr lang="en-IN" sz="2400" dirty="0">
                <a:solidFill>
                  <a:prstClr val="black"/>
                </a:solidFill>
                <a:latin typeface="Times New Roman" pitchFamily="18" charset="0"/>
                <a:cs typeface="Times New Roman" pitchFamily="18" charset="0"/>
              </a:rPr>
              <a:t>estimation. This process leads to 3 Basic types of encoded output frames.</a:t>
            </a:r>
          </a:p>
          <a:p>
            <a:endParaRPr lang="en-IN" sz="2400" dirty="0">
              <a:solidFill>
                <a:prstClr val="black"/>
              </a:solidFill>
              <a:latin typeface="Times New Roman" pitchFamily="18" charset="0"/>
              <a:cs typeface="Times New Roman" pitchFamily="18" charset="0"/>
            </a:endParaRPr>
          </a:p>
          <a:p>
            <a:pPr marL="1714500" lvl="3" indent="-342900">
              <a:buFont typeface="Arial" pitchFamily="34" charset="0"/>
              <a:buChar char="•"/>
            </a:pPr>
            <a:r>
              <a:rPr lang="en-IN" sz="2400" dirty="0">
                <a:solidFill>
                  <a:prstClr val="black"/>
                </a:solidFill>
                <a:latin typeface="Times New Roman" pitchFamily="18" charset="0"/>
                <a:cs typeface="Times New Roman" pitchFamily="18" charset="0"/>
              </a:rPr>
              <a:t>I frame </a:t>
            </a:r>
          </a:p>
          <a:p>
            <a:pPr marL="1714500" lvl="3" indent="-342900">
              <a:buFont typeface="Arial" pitchFamily="34" charset="0"/>
              <a:buChar char="•"/>
            </a:pPr>
            <a:r>
              <a:rPr lang="en-IN" sz="2400" dirty="0">
                <a:solidFill>
                  <a:prstClr val="black"/>
                </a:solidFill>
                <a:latin typeface="Times New Roman" pitchFamily="18" charset="0"/>
                <a:cs typeface="Times New Roman" pitchFamily="18" charset="0"/>
              </a:rPr>
              <a:t>P </a:t>
            </a:r>
            <a:r>
              <a:rPr lang="en-IN" sz="2400" dirty="0" err="1">
                <a:solidFill>
                  <a:prstClr val="black"/>
                </a:solidFill>
                <a:latin typeface="Times New Roman" pitchFamily="18" charset="0"/>
                <a:cs typeface="Times New Roman" pitchFamily="18" charset="0"/>
              </a:rPr>
              <a:t>grame</a:t>
            </a:r>
            <a:endParaRPr lang="en-IN" sz="2400" dirty="0">
              <a:solidFill>
                <a:prstClr val="black"/>
              </a:solidFill>
              <a:latin typeface="Times New Roman" pitchFamily="18" charset="0"/>
              <a:cs typeface="Times New Roman" pitchFamily="18" charset="0"/>
            </a:endParaRPr>
          </a:p>
          <a:p>
            <a:pPr marL="1714500" lvl="3" indent="-342900">
              <a:buFont typeface="Arial" pitchFamily="34" charset="0"/>
              <a:buChar char="•"/>
            </a:pPr>
            <a:r>
              <a:rPr lang="en-IN" sz="2400" dirty="0">
                <a:solidFill>
                  <a:prstClr val="black"/>
                </a:solidFill>
                <a:latin typeface="Times New Roman" pitchFamily="18" charset="0"/>
                <a:cs typeface="Times New Roman" pitchFamily="18" charset="0"/>
              </a:rPr>
              <a:t>B frame</a:t>
            </a:r>
          </a:p>
          <a:p>
            <a:endParaRPr lang="en-IN"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73228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441"/>
            <a:ext cx="9036496" cy="6370975"/>
          </a:xfrm>
          <a:prstGeom prst="rect">
            <a:avLst/>
          </a:prstGeom>
        </p:spPr>
        <p:txBody>
          <a:bodyPr wrap="square">
            <a:spAutoFit/>
          </a:bodyPr>
          <a:lstStyle/>
          <a:p>
            <a:pPr marL="342900" indent="-342900" algn="just">
              <a:buFont typeface="Wingdings" pitchFamily="2" charset="2"/>
              <a:buChar char="§"/>
            </a:pPr>
            <a:r>
              <a:rPr lang="en-IN" sz="2400" dirty="0">
                <a:solidFill>
                  <a:prstClr val="black"/>
                </a:solidFill>
                <a:latin typeface="Times New Roman" pitchFamily="18" charset="0"/>
                <a:cs typeface="Times New Roman" pitchFamily="18" charset="0"/>
              </a:rPr>
              <a:t>The I frame is an independent frame, meaning that it can be </a:t>
            </a:r>
            <a:r>
              <a:rPr lang="en-IN" sz="2400" dirty="0">
                <a:solidFill>
                  <a:prstClr val="black"/>
                </a:solidFill>
                <a:latin typeface="Times New Roman" pitchFamily="18" charset="0"/>
                <a:cs typeface="Times New Roman" pitchFamily="18" charset="0"/>
              </a:rPr>
              <a:t>reconstructed </a:t>
            </a:r>
            <a:r>
              <a:rPr lang="en-IN" sz="2400" dirty="0">
                <a:solidFill>
                  <a:prstClr val="black"/>
                </a:solidFill>
                <a:latin typeface="Times New Roman" pitchFamily="18" charset="0"/>
                <a:cs typeface="Times New Roman" pitchFamily="18" charset="0"/>
              </a:rPr>
              <a:t>without reference to any other frames. </a:t>
            </a:r>
          </a:p>
          <a:p>
            <a:pPr marL="342900" indent="-342900" algn="just">
              <a:buFont typeface="Wingdings" pitchFamily="2" charset="2"/>
              <a:buChar char="§"/>
            </a:pPr>
            <a:endParaRPr lang="en-IN" sz="2400" dirty="0">
              <a:solidFill>
                <a:prstClr val="black"/>
              </a:solidFill>
              <a:latin typeface="Times New Roman" pitchFamily="18" charset="0"/>
              <a:cs typeface="Times New Roman" pitchFamily="18" charset="0"/>
            </a:endParaRPr>
          </a:p>
          <a:p>
            <a:pPr marL="342900" indent="-342900" algn="just">
              <a:buFont typeface="Wingdings" pitchFamily="2" charset="2"/>
              <a:buChar char="§"/>
            </a:pPr>
            <a:r>
              <a:rPr lang="en-IN" sz="2400" dirty="0">
                <a:solidFill>
                  <a:prstClr val="black"/>
                </a:solidFill>
                <a:latin typeface="Times New Roman" pitchFamily="18" charset="0"/>
                <a:cs typeface="Times New Roman" pitchFamily="18" charset="0"/>
              </a:rPr>
              <a:t> P (for previous) frame is compared with the previous I frame, and only those parts differ  then only  that frame </a:t>
            </a:r>
            <a:r>
              <a:rPr lang="en-IN" sz="2400" dirty="0" err="1">
                <a:solidFill>
                  <a:prstClr val="black"/>
                </a:solidFill>
                <a:latin typeface="Times New Roman" pitchFamily="18" charset="0"/>
                <a:cs typeface="Times New Roman" pitchFamily="18" charset="0"/>
              </a:rPr>
              <a:t>eed</a:t>
            </a:r>
            <a:r>
              <a:rPr lang="en-IN" sz="2400" dirty="0">
                <a:solidFill>
                  <a:prstClr val="black"/>
                </a:solidFill>
                <a:latin typeface="Times New Roman" pitchFamily="18" charset="0"/>
                <a:cs typeface="Times New Roman" pitchFamily="18" charset="0"/>
              </a:rPr>
              <a:t> to be encoded.</a:t>
            </a:r>
          </a:p>
          <a:p>
            <a:pPr marL="342900" indent="-342900" algn="just">
              <a:buFont typeface="Wingdings" pitchFamily="2" charset="2"/>
              <a:buChar char="§"/>
            </a:pPr>
            <a:endParaRPr lang="en-IN" sz="2400" dirty="0">
              <a:solidFill>
                <a:prstClr val="black"/>
              </a:solidFill>
              <a:latin typeface="Times New Roman" pitchFamily="18" charset="0"/>
              <a:cs typeface="Times New Roman" pitchFamily="18" charset="0"/>
            </a:endParaRPr>
          </a:p>
          <a:p>
            <a:pPr marL="342900" indent="-342900" algn="just">
              <a:buFont typeface="Wingdings" pitchFamily="2" charset="2"/>
              <a:buChar char="§"/>
            </a:pPr>
            <a:r>
              <a:rPr lang="en-IN" sz="2400" dirty="0">
                <a:solidFill>
                  <a:prstClr val="black"/>
                </a:solidFill>
                <a:latin typeface="Times New Roman" pitchFamily="18" charset="0"/>
                <a:cs typeface="Times New Roman" pitchFamily="18" charset="0"/>
              </a:rPr>
              <a:t>B (for bidirectional) frame is compared with the previous I or P frame and with the next P frame. Only the resulting are encoded . This leads to further </a:t>
            </a:r>
            <a:r>
              <a:rPr lang="en-IN" sz="2400" dirty="0">
                <a:solidFill>
                  <a:prstClr val="black"/>
                </a:solidFill>
                <a:latin typeface="Times New Roman" pitchFamily="18" charset="0"/>
                <a:cs typeface="Times New Roman" pitchFamily="18" charset="0"/>
              </a:rPr>
              <a:t>compression</a:t>
            </a:r>
          </a:p>
          <a:p>
            <a:pPr algn="just"/>
            <a:endParaRPr lang="en-IN" sz="2400" dirty="0">
              <a:solidFill>
                <a:prstClr val="black"/>
              </a:solidFill>
              <a:latin typeface="Times New Roman" pitchFamily="18" charset="0"/>
              <a:cs typeface="Times New Roman" pitchFamily="18" charset="0"/>
            </a:endParaRPr>
          </a:p>
          <a:p>
            <a:pPr algn="just"/>
            <a:r>
              <a:rPr lang="en-IN" sz="2400" b="1" dirty="0">
                <a:solidFill>
                  <a:prstClr val="black"/>
                </a:solidFill>
                <a:latin typeface="Times New Roman" pitchFamily="18" charset="0"/>
                <a:cs typeface="Times New Roman" pitchFamily="18" charset="0"/>
              </a:rPr>
              <a:t>Encoding and Decoding</a:t>
            </a:r>
          </a:p>
          <a:p>
            <a:pPr algn="just"/>
            <a:endParaRPr lang="en-IN" sz="2400" b="1"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 		Encoding </a:t>
            </a:r>
            <a:r>
              <a:rPr lang="en-IN" sz="2400" dirty="0">
                <a:solidFill>
                  <a:prstClr val="black"/>
                </a:solidFill>
                <a:latin typeface="Times New Roman" pitchFamily="18" charset="0"/>
                <a:cs typeface="Times New Roman" pitchFamily="18" charset="0"/>
              </a:rPr>
              <a:t>process relies on digital decision-making </a:t>
            </a:r>
            <a:r>
              <a:rPr lang="en-IN" sz="2400" dirty="0">
                <a:solidFill>
                  <a:prstClr val="black"/>
                </a:solidFill>
                <a:latin typeface="Times New Roman" pitchFamily="18" charset="0"/>
                <a:cs typeface="Times New Roman" pitchFamily="18" charset="0"/>
              </a:rPr>
              <a:t>circuitry and </a:t>
            </a:r>
            <a:r>
              <a:rPr lang="en-IN" sz="2400" dirty="0">
                <a:solidFill>
                  <a:prstClr val="black"/>
                </a:solidFill>
                <a:latin typeface="Times New Roman" pitchFamily="18" charset="0"/>
                <a:cs typeface="Times New Roman" pitchFamily="18" charset="0"/>
              </a:rPr>
              <a:t>is computationally intensive and </a:t>
            </a:r>
            <a:r>
              <a:rPr lang="en-IN" sz="2400" dirty="0">
                <a:solidFill>
                  <a:prstClr val="black"/>
                </a:solidFill>
                <a:latin typeface="Times New Roman" pitchFamily="18" charset="0"/>
                <a:cs typeface="Times New Roman" pitchFamily="18" charset="0"/>
              </a:rPr>
              <a:t>expensive</a:t>
            </a:r>
          </a:p>
          <a:p>
            <a:r>
              <a:rPr lang="en-IN" sz="2400" dirty="0">
                <a:solidFill>
                  <a:prstClr val="black"/>
                </a:solidFill>
                <a:latin typeface="Times New Roman" pitchFamily="18" charset="0"/>
                <a:cs typeface="Times New Roman" pitchFamily="18" charset="0"/>
              </a:rPr>
              <a:t>		</a:t>
            </a:r>
          </a:p>
          <a:p>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	Decoding </a:t>
            </a:r>
            <a:r>
              <a:rPr lang="en-IN" sz="2400" dirty="0">
                <a:solidFill>
                  <a:prstClr val="black"/>
                </a:solidFill>
                <a:latin typeface="Times New Roman" pitchFamily="18" charset="0"/>
                <a:cs typeface="Times New Roman" pitchFamily="18" charset="0"/>
              </a:rPr>
              <a:t>is carried out in the integrated receiver </a:t>
            </a:r>
            <a:r>
              <a:rPr lang="en-IN" sz="2400" dirty="0">
                <a:solidFill>
                  <a:prstClr val="black"/>
                </a:solidFill>
                <a:latin typeface="Times New Roman" pitchFamily="18" charset="0"/>
                <a:cs typeface="Times New Roman" pitchFamily="18" charset="0"/>
              </a:rPr>
              <a:t>decoder (IRD</a:t>
            </a:r>
            <a:r>
              <a:rPr lang="en-IN" sz="2400" dirty="0">
                <a:solidFill>
                  <a:prstClr val="black"/>
                </a:solidFill>
                <a:latin typeface="Times New Roman" pitchFamily="18" charset="0"/>
                <a:cs typeface="Times New Roman" pitchFamily="18" charset="0"/>
              </a:rPr>
              <a:t>) unit</a:t>
            </a:r>
          </a:p>
        </p:txBody>
      </p:sp>
    </p:spTree>
    <p:extLst>
      <p:ext uri="{BB962C8B-B14F-4D97-AF65-F5344CB8AC3E}">
        <p14:creationId xmlns:p14="http://schemas.microsoft.com/office/powerpoint/2010/main" val="14292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22097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MPEG4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(MPEG4 )(1/3)</a:t>
            </a:r>
            <a:r>
              <a:rPr lang="en-US" altLang="zh-TW" dirty="0" smtClean="0">
                <a:solidFill>
                  <a:srgbClr val="000066"/>
                </a:solidFill>
                <a:latin typeface="Garamond" pitchFamily="18" charset="0"/>
                <a:ea typeface="新細明體" pitchFamily="18" charset="-120"/>
              </a:rPr>
              <a:t/>
            </a:r>
            <a:br>
              <a:rPr lang="en-US" altLang="zh-TW" dirty="0" smtClean="0">
                <a:solidFill>
                  <a:srgbClr val="000066"/>
                </a:solidFill>
                <a:latin typeface="Garamond" pitchFamily="18" charset="0"/>
                <a:ea typeface="新細明體" pitchFamily="18" charset="-120"/>
              </a:rPr>
            </a:br>
            <a:endParaRPr lang="en-IN" dirty="0"/>
          </a:p>
        </p:txBody>
      </p:sp>
      <p:sp>
        <p:nvSpPr>
          <p:cNvPr id="4" name="Rectangle 3"/>
          <p:cNvSpPr/>
          <p:nvPr/>
        </p:nvSpPr>
        <p:spPr>
          <a:xfrm>
            <a:off x="381000" y="1524000"/>
            <a:ext cx="8153400" cy="3120854"/>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Moving Picture Experts Group Compression Standard Version 4. MPEG4 is a technology for compressing voice, video and related control data and is one of the MPEG (Moving Picture Experts Group) international standards. </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It is currently a focus of attention due to the fact that it enables high speed and stable video transmission even in heretofore difficult environments such as mobile communication. </a:t>
            </a:r>
            <a:r>
              <a:rPr lang="en-US" sz="2400" dirty="0">
                <a:solidFill>
                  <a:prstClr val="black"/>
                </a:solidFill>
                <a:latin typeface="Times New Roman" pitchFamily="18" charset="0"/>
                <a:ea typeface="新細明體" pitchFamily="18" charset="-120"/>
                <a:cs typeface="Times New Roman" pitchFamily="18" charset="0"/>
              </a:rPr>
              <a:t>al video and digital audio compression.</a:t>
            </a:r>
            <a:r>
              <a:rPr lang="en-US" altLang="zh-TW" sz="2400" dirty="0">
                <a:solidFill>
                  <a:prstClr val="black"/>
                </a:solidFill>
                <a:latin typeface="Times New Roman" pitchFamily="18" charset="0"/>
                <a:cs typeface="Times New Roman" pitchFamily="18" charset="0"/>
              </a:rPr>
              <a:t> </a:t>
            </a:r>
            <a:endParaRPr lang="en-US" sz="2400" dirty="0">
              <a:solidFill>
                <a:prstClr val="black"/>
              </a:solidFill>
              <a:latin typeface="Times New Roman" pitchFamily="18" charset="0"/>
              <a:ea typeface="新細明體" pitchFamily="18" charset="-120"/>
              <a:cs typeface="Times New Roman" pitchFamily="18" charset="0"/>
            </a:endParaRPr>
          </a:p>
        </p:txBody>
      </p:sp>
      <p:sp>
        <p:nvSpPr>
          <p:cNvPr id="5" name="Rectangle 4"/>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2508709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1335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MPEG4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(MPEG4 )(2/3</a:t>
            </a:r>
            <a:r>
              <a:rPr lang="en-US" altLang="zh-TW" dirty="0" smtClean="0">
                <a:solidFill>
                  <a:srgbClr val="000066"/>
                </a:solidFill>
                <a:latin typeface="Garamond" pitchFamily="18" charset="0"/>
                <a:ea typeface="新細明體" pitchFamily="18" charset="-120"/>
              </a:rPr>
              <a:t>)</a:t>
            </a:r>
            <a:endParaRPr lang="en-IN" dirty="0"/>
          </a:p>
        </p:txBody>
      </p:sp>
      <p:sp>
        <p:nvSpPr>
          <p:cNvPr id="4" name="Rectangle 3"/>
          <p:cNvSpPr/>
          <p:nvPr/>
        </p:nvSpPr>
        <p:spPr>
          <a:xfrm>
            <a:off x="457200" y="2133601"/>
            <a:ext cx="8153400" cy="3250121"/>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dirty="0">
                <a:solidFill>
                  <a:srgbClr val="000066"/>
                </a:solidFill>
              </a:rPr>
              <a:t>(</a:t>
            </a:r>
            <a:r>
              <a:rPr lang="en-US" altLang="zh-TW" dirty="0">
                <a:solidFill>
                  <a:prstClr val="black"/>
                </a:solidFill>
                <a:latin typeface="Times New Roman" pitchFamily="18" charset="0"/>
                <a:cs typeface="Times New Roman" pitchFamily="18" charset="0"/>
              </a:rPr>
              <a:t>Moving Picture Experts Group) MPEG4 is the most recent version of a standard for the digital representation of video, audio and certain types of 3D information. It processes detailed 3D representation for faces, human bodies and general 3D scenes. The 3D scene representation points to the VRML standard as it's representation</a:t>
            </a:r>
          </a:p>
          <a:p>
            <a:pPr marL="342900" indent="-342900">
              <a:spcBef>
                <a:spcPct val="20000"/>
              </a:spcBef>
              <a:buClr>
                <a:srgbClr val="4F81BD"/>
              </a:buClr>
              <a:buSzPct val="65000"/>
              <a:buFont typeface="Wingdings" pitchFamily="2" charset="2"/>
              <a:buChar char="n"/>
            </a:pPr>
            <a:r>
              <a:rPr lang="en-US" altLang="zh-TW" dirty="0">
                <a:solidFill>
                  <a:prstClr val="black"/>
                </a:solidFill>
                <a:latin typeface="Times New Roman" pitchFamily="18" charset="0"/>
                <a:cs typeface="Times New Roman" pitchFamily="18" charset="0"/>
              </a:rPr>
              <a:t>Virtual Reality Modeling Language (VRML) is an Internet standard for the rendering of 3D graphics. VRML files can be viewed with plug-ins such as Live3D.</a:t>
            </a:r>
          </a:p>
          <a:p>
            <a:pPr marL="342900" indent="-342900">
              <a:spcBef>
                <a:spcPct val="20000"/>
              </a:spcBef>
              <a:buClr>
                <a:srgbClr val="4F81BD"/>
              </a:buClr>
              <a:buSzPct val="65000"/>
              <a:buFont typeface="Wingdings" pitchFamily="2" charset="2"/>
              <a:buChar char="n"/>
            </a:pPr>
            <a:r>
              <a:rPr lang="en-US" altLang="zh-TW" dirty="0">
                <a:solidFill>
                  <a:prstClr val="black"/>
                </a:solidFill>
                <a:latin typeface="Times New Roman" pitchFamily="18" charset="0"/>
                <a:cs typeface="Times New Roman" pitchFamily="18" charset="0"/>
              </a:rPr>
              <a:t>Virtual Reality Modeling Language. An open, extensible, industry-standard scene description language for 3-D scenes, or worlds, on the Internet. With VRML and certain software tools, you can create and view distributed, interactive 3-D worlds that are rich with text, images, animation, sound, music and video. </a:t>
            </a:r>
          </a:p>
        </p:txBody>
      </p:sp>
      <p:sp>
        <p:nvSpPr>
          <p:cNvPr id="5" name="Rectangle 4"/>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89861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828799"/>
          </a:xfrm>
        </p:spPr>
        <p:txBody>
          <a:bodyPr>
            <a:normAutofit/>
          </a:bodyPr>
          <a:lstStyle/>
          <a:p>
            <a:r>
              <a:rPr lang="en-US" altLang="zh-TW" dirty="0" smtClean="0">
                <a:solidFill>
                  <a:schemeClr val="bg1"/>
                </a:solidFill>
                <a:latin typeface="Times New Roman" pitchFamily="18" charset="0"/>
                <a:ea typeface="新細明體" pitchFamily="18" charset="-120"/>
                <a:cs typeface="Times New Roman" pitchFamily="18" charset="0"/>
              </a:rPr>
              <a:t>MPEG4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(MPEG4 )(3/3)</a:t>
            </a:r>
            <a:br>
              <a:rPr lang="en-US" altLang="zh-TW" dirty="0" smtClean="0">
                <a:solidFill>
                  <a:schemeClr val="bg1"/>
                </a:solidFill>
                <a:latin typeface="Times New Roman" pitchFamily="18" charset="0"/>
                <a:ea typeface="新細明體" pitchFamily="18" charset="-12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228600" y="2667000"/>
            <a:ext cx="8458200" cy="2971800"/>
          </a:xfrm>
        </p:spPr>
        <p:txBody>
          <a:bodyPr>
            <a:normAutofit fontScale="92500" lnSpcReduction="10000"/>
          </a:bodyPr>
          <a:lstStyle/>
          <a:p>
            <a:pPr algn="l"/>
            <a:r>
              <a:rPr lang="en-US" altLang="zh-TW" dirty="0" smtClean="0">
                <a:solidFill>
                  <a:schemeClr val="bg1"/>
                </a:solidFill>
                <a:latin typeface="Times New Roman" pitchFamily="18" charset="0"/>
                <a:ea typeface="新細明體" pitchFamily="18" charset="-120"/>
                <a:cs typeface="Times New Roman" pitchFamily="18" charset="0"/>
              </a:rPr>
              <a:t>MPEG-4, introduced in late 1998, is the designation for a group of audio and video coding standards and related technology agreed upon by the ISO/IEC Moving Picture Experts Group (MPEG). The primary uses for the MPEG-4 standard are web (streaming media) and CD distribution, conversational (videophone), and broadcast television. </a:t>
            </a:r>
            <a:endParaRPr lang="en-IN" dirty="0"/>
          </a:p>
        </p:txBody>
      </p:sp>
      <p:sp>
        <p:nvSpPr>
          <p:cNvPr id="4" name="Rectangle 3"/>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498882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052736"/>
            <a:ext cx="8892480" cy="3785652"/>
          </a:xfrm>
          <a:prstGeom prst="rect">
            <a:avLst/>
          </a:prstGeom>
        </p:spPr>
        <p:txBody>
          <a:bodyPr wrap="square">
            <a:spAutoFit/>
          </a:bodyPr>
          <a:lstStyle/>
          <a:p>
            <a:pPr algn="just"/>
            <a:r>
              <a:rPr lang="en-IN" sz="2400" dirty="0">
                <a:solidFill>
                  <a:prstClr val="black"/>
                </a:solidFill>
                <a:latin typeface="Times New Roman" pitchFamily="18" charset="0"/>
                <a:cs typeface="Times New Roman" pitchFamily="18" charset="0"/>
              </a:rPr>
              <a:t>MPEG-4 </a:t>
            </a:r>
            <a:r>
              <a:rPr lang="en-IN" sz="2400" dirty="0">
                <a:solidFill>
                  <a:prstClr val="black"/>
                </a:solidFill>
                <a:latin typeface="Times New Roman" pitchFamily="18" charset="0"/>
                <a:cs typeface="Times New Roman" pitchFamily="18" charset="0"/>
              </a:rPr>
              <a:t>was </a:t>
            </a:r>
            <a:r>
              <a:rPr lang="en-IN" sz="2400" dirty="0">
                <a:solidFill>
                  <a:prstClr val="black"/>
                </a:solidFill>
                <a:latin typeface="Times New Roman" pitchFamily="18" charset="0"/>
                <a:cs typeface="Times New Roman" pitchFamily="18" charset="0"/>
              </a:rPr>
              <a:t>developed jointly by the </a:t>
            </a:r>
            <a:r>
              <a:rPr lang="en-IN" sz="2400" i="1" dirty="0">
                <a:solidFill>
                  <a:prstClr val="black"/>
                </a:solidFill>
                <a:latin typeface="Times New Roman" pitchFamily="18" charset="0"/>
                <a:cs typeface="Times New Roman" pitchFamily="18" charset="0"/>
              </a:rPr>
              <a:t>Video Coding </a:t>
            </a:r>
            <a:r>
              <a:rPr lang="en-IN" sz="2400" i="1" dirty="0">
                <a:solidFill>
                  <a:prstClr val="black"/>
                </a:solidFill>
                <a:latin typeface="Times New Roman" pitchFamily="18" charset="0"/>
                <a:cs typeface="Times New Roman" pitchFamily="18" charset="0"/>
              </a:rPr>
              <a:t>Experts Group </a:t>
            </a:r>
            <a:r>
              <a:rPr lang="en-IN" sz="2400" dirty="0">
                <a:solidFill>
                  <a:prstClr val="black"/>
                </a:solidFill>
                <a:latin typeface="Times New Roman" pitchFamily="18" charset="0"/>
                <a:cs typeface="Times New Roman" pitchFamily="18" charset="0"/>
              </a:rPr>
              <a:t>(VCEG) of the </a:t>
            </a:r>
            <a:r>
              <a:rPr lang="en-IN" sz="2400" i="1" dirty="0">
                <a:solidFill>
                  <a:prstClr val="black"/>
                </a:solidFill>
                <a:latin typeface="Times New Roman" pitchFamily="18" charset="0"/>
                <a:cs typeface="Times New Roman" pitchFamily="18" charset="0"/>
              </a:rPr>
              <a:t>International Telecommunication Union </a:t>
            </a:r>
            <a:r>
              <a:rPr lang="en-IN" sz="2400" dirty="0">
                <a:solidFill>
                  <a:prstClr val="black"/>
                </a:solidFill>
                <a:latin typeface="Times New Roman" pitchFamily="18" charset="0"/>
                <a:cs typeface="Times New Roman" pitchFamily="18" charset="0"/>
              </a:rPr>
              <a:t>(ITU</a:t>
            </a:r>
            <a:r>
              <a:rPr lang="en-IN" sz="2400" dirty="0">
                <a:solidFill>
                  <a:prstClr val="black"/>
                </a:solidFill>
                <a:latin typeface="Times New Roman" pitchFamily="18" charset="0"/>
                <a:cs typeface="Times New Roman" pitchFamily="18" charset="0"/>
              </a:rPr>
              <a:t>), Telecommunication </a:t>
            </a:r>
            <a:r>
              <a:rPr lang="en-IN" sz="2400" dirty="0">
                <a:solidFill>
                  <a:prstClr val="black"/>
                </a:solidFill>
                <a:latin typeface="Times New Roman" pitchFamily="18" charset="0"/>
                <a:cs typeface="Times New Roman" pitchFamily="18" charset="0"/>
              </a:rPr>
              <a:t>Standardization Sector (ITU-T) which uses </a:t>
            </a:r>
            <a:r>
              <a:rPr lang="en-IN" sz="2400" dirty="0">
                <a:solidFill>
                  <a:prstClr val="black"/>
                </a:solidFill>
                <a:latin typeface="Times New Roman" pitchFamily="18" charset="0"/>
                <a:cs typeface="Times New Roman" pitchFamily="18" charset="0"/>
              </a:rPr>
              <a:t>the designation </a:t>
            </a:r>
            <a:r>
              <a:rPr lang="en-IN" sz="2400" dirty="0">
                <a:solidFill>
                  <a:prstClr val="black"/>
                </a:solidFill>
                <a:latin typeface="Times New Roman" pitchFamily="18" charset="0"/>
                <a:cs typeface="Times New Roman" pitchFamily="18" charset="0"/>
              </a:rPr>
              <a:t>H.264, and the MPEG of the ISO/IEC</a:t>
            </a:r>
            <a:r>
              <a:rPr lang="en-IN" sz="2400" dirty="0">
                <a:solidFill>
                  <a:prstClr val="black"/>
                </a:solidFill>
                <a:latin typeface="Times New Roman" pitchFamily="18" charset="0"/>
                <a:cs typeface="Times New Roman" pitchFamily="18" charset="0"/>
              </a:rPr>
              <a:t>.</a:t>
            </a:r>
          </a:p>
          <a:p>
            <a:pPr algn="just"/>
            <a:endParaRPr lang="en-IN" sz="2400" dirty="0">
              <a:solidFill>
                <a:prstClr val="black"/>
              </a:solidFill>
              <a:latin typeface="Times New Roman" pitchFamily="18" charset="0"/>
              <a:cs typeface="Times New Roman" pitchFamily="18" charset="0"/>
            </a:endParaRPr>
          </a:p>
          <a:p>
            <a:pPr algn="just"/>
            <a:endParaRPr lang="en-IN" sz="2400" dirty="0">
              <a:solidFill>
                <a:prstClr val="black"/>
              </a:solidFill>
              <a:latin typeface="Times New Roman" pitchFamily="18" charset="0"/>
              <a:cs typeface="Times New Roman" pitchFamily="18" charset="0"/>
            </a:endParaRPr>
          </a:p>
          <a:p>
            <a:pPr algn="just"/>
            <a:r>
              <a:rPr lang="en-IN" sz="2400" dirty="0">
                <a:solidFill>
                  <a:prstClr val="black"/>
                </a:solidFill>
                <a:latin typeface="Times New Roman" pitchFamily="18" charset="0"/>
                <a:cs typeface="Times New Roman" pitchFamily="18" charset="0"/>
              </a:rPr>
              <a:t>Application </a:t>
            </a:r>
          </a:p>
          <a:p>
            <a:pPr marL="1257300" lvl="2" indent="-342900" algn="just">
              <a:buFont typeface="Arial" pitchFamily="34" charset="0"/>
              <a:buChar char="•"/>
            </a:pPr>
            <a:r>
              <a:rPr lang="en-IN" sz="2400" dirty="0">
                <a:solidFill>
                  <a:prstClr val="black"/>
                </a:solidFill>
                <a:latin typeface="Times New Roman" pitchFamily="18" charset="0"/>
                <a:cs typeface="Times New Roman" pitchFamily="18" charset="0"/>
              </a:rPr>
              <a:t>Video Telephony, </a:t>
            </a:r>
          </a:p>
          <a:p>
            <a:pPr marL="1257300" lvl="2" indent="-342900" algn="just">
              <a:buFont typeface="Arial" pitchFamily="34" charset="0"/>
              <a:buChar char="•"/>
            </a:pPr>
            <a:r>
              <a:rPr lang="en-IN" sz="2400" dirty="0">
                <a:solidFill>
                  <a:prstClr val="black"/>
                </a:solidFill>
                <a:latin typeface="Times New Roman" pitchFamily="18" charset="0"/>
                <a:cs typeface="Times New Roman" pitchFamily="18" charset="0"/>
              </a:rPr>
              <a:t>Video Storage And Retrieval (DVD And Hard Disk)</a:t>
            </a:r>
          </a:p>
          <a:p>
            <a:pPr marL="1257300" lvl="2" indent="-342900" algn="just">
              <a:buFont typeface="Arial" pitchFamily="34" charset="0"/>
              <a:buChar char="•"/>
            </a:pPr>
            <a:r>
              <a:rPr lang="en-IN" sz="2400" dirty="0">
                <a:solidFill>
                  <a:prstClr val="black"/>
                </a:solidFill>
                <a:latin typeface="Times New Roman" pitchFamily="18" charset="0"/>
                <a:cs typeface="Times New Roman" pitchFamily="18" charset="0"/>
              </a:rPr>
              <a:t>Digital Video Broadcast</a:t>
            </a:r>
            <a:endParaRPr lang="en-IN" sz="2400" dirty="0">
              <a:solidFill>
                <a:prstClr val="black"/>
              </a:solidFill>
              <a:latin typeface="Times New Roman" pitchFamily="18" charset="0"/>
              <a:cs typeface="Times New Roman" pitchFamily="18" charset="0"/>
            </a:endParaRPr>
          </a:p>
        </p:txBody>
      </p:sp>
      <p:sp>
        <p:nvSpPr>
          <p:cNvPr id="5" name="Rectangle 4"/>
          <p:cNvSpPr/>
          <p:nvPr/>
        </p:nvSpPr>
        <p:spPr>
          <a:xfrm>
            <a:off x="3774263" y="384021"/>
            <a:ext cx="1483098" cy="523220"/>
          </a:xfrm>
          <a:prstGeom prst="rect">
            <a:avLst/>
          </a:prstGeom>
        </p:spPr>
        <p:txBody>
          <a:bodyPr wrap="none">
            <a:spAutoFit/>
          </a:bodyPr>
          <a:lstStyle/>
          <a:p>
            <a:r>
              <a:rPr lang="en-IN" sz="2800" dirty="0">
                <a:solidFill>
                  <a:prstClr val="black"/>
                </a:solidFill>
                <a:latin typeface="Times New Roman" pitchFamily="18" charset="0"/>
                <a:cs typeface="Times New Roman" pitchFamily="18" charset="0"/>
              </a:rPr>
              <a:t>MPEG-4</a:t>
            </a:r>
            <a:endParaRPr lang="en-IN" sz="2800" dirty="0">
              <a:solidFill>
                <a:prstClr val="white"/>
              </a:solidFill>
            </a:endParaRPr>
          </a:p>
        </p:txBody>
      </p:sp>
    </p:spTree>
    <p:extLst>
      <p:ext uri="{BB962C8B-B14F-4D97-AF65-F5344CB8AC3E}">
        <p14:creationId xmlns:p14="http://schemas.microsoft.com/office/powerpoint/2010/main" val="3378883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 y="261088"/>
            <a:ext cx="274782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504" y="5494920"/>
            <a:ext cx="8897272" cy="117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0674" y="764704"/>
            <a:ext cx="769521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385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97338"/>
            <a:ext cx="702078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0" y="27678"/>
            <a:ext cx="8820472" cy="1569660"/>
          </a:xfrm>
          <a:prstGeom prst="rect">
            <a:avLst/>
          </a:prstGeom>
        </p:spPr>
        <p:txBody>
          <a:bodyPr wrap="square">
            <a:spAutoFit/>
          </a:bodyPr>
          <a:lstStyle/>
          <a:p>
            <a:r>
              <a:rPr lang="en-IN" sz="2400" dirty="0">
                <a:solidFill>
                  <a:prstClr val="black"/>
                </a:solidFill>
                <a:latin typeface="Times New Roman" pitchFamily="18" charset="0"/>
                <a:cs typeface="Times New Roman" pitchFamily="18" charset="0"/>
              </a:rPr>
              <a:t>As with MPEG-2 the analog outputs from the red (R), green (G), </a:t>
            </a:r>
            <a:r>
              <a:rPr lang="en-IN" sz="2400" dirty="0">
                <a:solidFill>
                  <a:prstClr val="black"/>
                </a:solidFill>
                <a:latin typeface="Times New Roman" pitchFamily="18" charset="0"/>
                <a:cs typeface="Times New Roman" pitchFamily="18" charset="0"/>
              </a:rPr>
              <a:t>and blue </a:t>
            </a:r>
            <a:r>
              <a:rPr lang="en-IN" sz="2400" dirty="0">
                <a:solidFill>
                  <a:prstClr val="black"/>
                </a:solidFill>
                <a:latin typeface="Times New Roman" pitchFamily="18" charset="0"/>
                <a:cs typeface="Times New Roman" pitchFamily="18" charset="0"/>
              </a:rPr>
              <a:t>(B) </a:t>
            </a:r>
            <a:r>
              <a:rPr lang="en-IN" sz="2400" dirty="0" err="1">
                <a:solidFill>
                  <a:prstClr val="black"/>
                </a:solidFill>
                <a:latin typeface="Times New Roman" pitchFamily="18" charset="0"/>
                <a:cs typeface="Times New Roman" pitchFamily="18" charset="0"/>
              </a:rPr>
              <a:t>color</a:t>
            </a:r>
            <a:r>
              <a:rPr lang="en-IN" sz="2400" dirty="0">
                <a:solidFill>
                  <a:prstClr val="black"/>
                </a:solidFill>
                <a:latin typeface="Times New Roman" pitchFamily="18" charset="0"/>
                <a:cs typeface="Times New Roman" pitchFamily="18" charset="0"/>
              </a:rPr>
              <a:t> cameras are converted to a luminance component (Y) </a:t>
            </a:r>
            <a:r>
              <a:rPr lang="en-IN" sz="2400" dirty="0">
                <a:solidFill>
                  <a:prstClr val="black"/>
                </a:solidFill>
                <a:latin typeface="Times New Roman" pitchFamily="18" charset="0"/>
                <a:cs typeface="Times New Roman" pitchFamily="18" charset="0"/>
              </a:rPr>
              <a:t>and two </a:t>
            </a:r>
            <a:r>
              <a:rPr lang="en-IN" sz="2400" dirty="0">
                <a:solidFill>
                  <a:prstClr val="black"/>
                </a:solidFill>
                <a:latin typeface="Times New Roman" pitchFamily="18" charset="0"/>
                <a:cs typeface="Times New Roman" pitchFamily="18" charset="0"/>
              </a:rPr>
              <a:t>chrominance components (Cr) and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 but with a different </a:t>
            </a:r>
            <a:r>
              <a:rPr lang="en-IN" sz="2400" b="1" dirty="0">
                <a:solidFill>
                  <a:prstClr val="black"/>
                </a:solidFill>
                <a:latin typeface="Times New Roman" pitchFamily="18" charset="0"/>
                <a:cs typeface="Times New Roman" pitchFamily="18" charset="0"/>
              </a:rPr>
              <a:t>M </a:t>
            </a:r>
            <a:r>
              <a:rPr lang="en-IN" sz="2400" dirty="0">
                <a:solidFill>
                  <a:prstClr val="black"/>
                </a:solidFill>
                <a:latin typeface="Times New Roman" pitchFamily="18" charset="0"/>
                <a:cs typeface="Times New Roman" pitchFamily="18" charset="0"/>
              </a:rPr>
              <a:t>matrix</a:t>
            </a:r>
            <a:endParaRPr lang="en-IN" sz="2400" dirty="0">
              <a:solidFill>
                <a:prstClr val="black"/>
              </a:solidFill>
              <a:latin typeface="Times New Roman" pitchFamily="18" charset="0"/>
              <a:cs typeface="Times New Roman" pitchFamily="18" charset="0"/>
            </a:endParaRPr>
          </a:p>
        </p:txBody>
      </p:sp>
      <p:sp>
        <p:nvSpPr>
          <p:cNvPr id="5" name="Rectangle 4"/>
          <p:cNvSpPr/>
          <p:nvPr/>
        </p:nvSpPr>
        <p:spPr>
          <a:xfrm>
            <a:off x="-22951" y="3107415"/>
            <a:ext cx="9140730" cy="3785652"/>
          </a:xfrm>
          <a:prstGeom prst="rect">
            <a:avLst/>
          </a:prstGeom>
        </p:spPr>
        <p:txBody>
          <a:bodyPr wrap="square">
            <a:spAutoFit/>
          </a:bodyPr>
          <a:lstStyle/>
          <a:p>
            <a:pPr marL="342900" indent="-342900">
              <a:buFont typeface="Arial" pitchFamily="34" charset="0"/>
              <a:buChar char="•"/>
            </a:pPr>
            <a:r>
              <a:rPr lang="en-IN" sz="2400" dirty="0">
                <a:solidFill>
                  <a:srgbClr val="FF0000"/>
                </a:solidFill>
                <a:latin typeface="Times New Roman" pitchFamily="18" charset="0"/>
                <a:cs typeface="Times New Roman" pitchFamily="18" charset="0"/>
              </a:rPr>
              <a:t>MPEG-4 provides many </a:t>
            </a:r>
            <a:r>
              <a:rPr lang="en-IN" sz="2400" dirty="0">
                <a:solidFill>
                  <a:srgbClr val="FF0000"/>
                </a:solidFill>
                <a:latin typeface="Times New Roman" pitchFamily="18" charset="0"/>
                <a:cs typeface="Times New Roman" pitchFamily="18" charset="0"/>
              </a:rPr>
              <a:t>features </a:t>
            </a:r>
            <a:r>
              <a:rPr lang="en-IN" sz="2400" dirty="0">
                <a:solidFill>
                  <a:srgbClr val="FF0000"/>
                </a:solidFill>
                <a:latin typeface="Times New Roman" pitchFamily="18" charset="0"/>
                <a:cs typeface="Times New Roman" pitchFamily="18" charset="0"/>
              </a:rPr>
              <a:t>as interactivity for viewers, where objects </a:t>
            </a:r>
            <a:r>
              <a:rPr lang="en-IN" sz="2400" dirty="0">
                <a:solidFill>
                  <a:srgbClr val="FF0000"/>
                </a:solidFill>
                <a:latin typeface="Times New Roman" pitchFamily="18" charset="0"/>
                <a:cs typeface="Times New Roman" pitchFamily="18" charset="0"/>
              </a:rPr>
              <a:t>within a </a:t>
            </a:r>
            <a:r>
              <a:rPr lang="en-IN" sz="2400" dirty="0">
                <a:solidFill>
                  <a:srgbClr val="FF0000"/>
                </a:solidFill>
                <a:latin typeface="Times New Roman" pitchFamily="18" charset="0"/>
                <a:cs typeface="Times New Roman" pitchFamily="18" charset="0"/>
              </a:rPr>
              <a:t>scene can be manipulated, but from the point of view of satellite </a:t>
            </a:r>
            <a:r>
              <a:rPr lang="en-IN" sz="2400" dirty="0">
                <a:solidFill>
                  <a:srgbClr val="FF0000"/>
                </a:solidFill>
                <a:latin typeface="Times New Roman" pitchFamily="18" charset="0"/>
                <a:cs typeface="Times New Roman" pitchFamily="18" charset="0"/>
              </a:rPr>
              <a:t>television</a:t>
            </a:r>
          </a:p>
          <a:p>
            <a:pPr marL="342900" indent="-342900">
              <a:buFont typeface="Arial" pitchFamily="34" charset="0"/>
              <a:buChar char="•"/>
            </a:pPr>
            <a:endParaRPr lang="en-IN" sz="2400" dirty="0">
              <a:solidFill>
                <a:srgbClr val="FF0000"/>
              </a:solidFill>
              <a:latin typeface="Times New Roman" pitchFamily="18" charset="0"/>
              <a:cs typeface="Times New Roman" pitchFamily="18" charset="0"/>
            </a:endParaRPr>
          </a:p>
          <a:p>
            <a:pPr marL="342900" indent="-342900" algn="just">
              <a:buFont typeface="Arial" pitchFamily="34" charset="0"/>
              <a:buChar char="•"/>
            </a:pPr>
            <a:r>
              <a:rPr lang="en-IN" sz="2400" dirty="0">
                <a:solidFill>
                  <a:srgbClr val="FF0000"/>
                </a:solidFill>
                <a:latin typeface="Times New Roman" pitchFamily="18" charset="0"/>
                <a:cs typeface="Times New Roman" pitchFamily="18" charset="0"/>
              </a:rPr>
              <a:t>Bit rate is very much reduced</a:t>
            </a:r>
          </a:p>
          <a:p>
            <a:pPr marL="342900" indent="-342900" algn="just">
              <a:buFont typeface="Arial" pitchFamily="34" charset="0"/>
              <a:buChar char="•"/>
            </a:pPr>
            <a:endParaRPr lang="en-IN" sz="2400" dirty="0">
              <a:solidFill>
                <a:srgbClr val="FF0000"/>
              </a:solidFill>
              <a:latin typeface="Times New Roman" pitchFamily="18" charset="0"/>
              <a:cs typeface="Times New Roman" pitchFamily="18" charset="0"/>
            </a:endParaRPr>
          </a:p>
          <a:p>
            <a:pPr marL="342900" indent="-342900" algn="just">
              <a:buFont typeface="Arial" pitchFamily="34" charset="0"/>
              <a:buChar char="•"/>
            </a:pPr>
            <a:r>
              <a:rPr lang="en-IN" sz="2400" dirty="0">
                <a:solidFill>
                  <a:srgbClr val="FF0000"/>
                </a:solidFill>
                <a:latin typeface="Times New Roman" pitchFamily="18" charset="0"/>
                <a:cs typeface="Times New Roman" pitchFamily="18" charset="0"/>
              </a:rPr>
              <a:t>As </a:t>
            </a:r>
            <a:r>
              <a:rPr lang="en-IN" sz="2400" dirty="0">
                <a:solidFill>
                  <a:srgbClr val="FF0000"/>
                </a:solidFill>
                <a:latin typeface="Times New Roman" pitchFamily="18" charset="0"/>
                <a:cs typeface="Times New Roman" pitchFamily="18" charset="0"/>
              </a:rPr>
              <a:t>with MPEG-2, </a:t>
            </a:r>
            <a:r>
              <a:rPr lang="en-IN" sz="2400" dirty="0">
                <a:solidFill>
                  <a:srgbClr val="FF0000"/>
                </a:solidFill>
                <a:latin typeface="Times New Roman" pitchFamily="18" charset="0"/>
                <a:cs typeface="Times New Roman" pitchFamily="18" charset="0"/>
              </a:rPr>
              <a:t>frames are </a:t>
            </a:r>
            <a:r>
              <a:rPr lang="en-IN" sz="2400" dirty="0">
                <a:solidFill>
                  <a:srgbClr val="FF0000"/>
                </a:solidFill>
                <a:latin typeface="Times New Roman" pitchFamily="18" charset="0"/>
                <a:cs typeface="Times New Roman" pitchFamily="18" charset="0"/>
              </a:rPr>
              <a:t>compared for changes through comparing </a:t>
            </a:r>
            <a:r>
              <a:rPr lang="en-IN" sz="2400" dirty="0" err="1">
                <a:solidFill>
                  <a:srgbClr val="FF0000"/>
                </a:solidFill>
                <a:latin typeface="Times New Roman" pitchFamily="18" charset="0"/>
                <a:cs typeface="Times New Roman" pitchFamily="18" charset="0"/>
              </a:rPr>
              <a:t>macroblocks</a:t>
            </a:r>
            <a:r>
              <a:rPr lang="en-IN" sz="2400" dirty="0">
                <a:solidFill>
                  <a:srgbClr val="FF0000"/>
                </a:solidFill>
                <a:latin typeface="Times New Roman" pitchFamily="18" charset="0"/>
                <a:cs typeface="Times New Roman" pitchFamily="18" charset="0"/>
              </a:rPr>
              <a:t> of 16 </a:t>
            </a:r>
            <a:r>
              <a:rPr lang="en-IN" sz="2400" dirty="0">
                <a:solidFill>
                  <a:srgbClr val="FF0000"/>
                </a:solidFill>
                <a:latin typeface="Times New Roman" pitchFamily="18" charset="0"/>
                <a:cs typeface="Times New Roman" pitchFamily="18" charset="0"/>
              </a:rPr>
              <a:t>x 16 pixels</a:t>
            </a:r>
            <a:r>
              <a:rPr lang="en-IN" sz="2400" dirty="0">
                <a:solidFill>
                  <a:srgbClr val="FF0000"/>
                </a:solidFill>
                <a:latin typeface="Times New Roman" pitchFamily="18" charset="0"/>
                <a:cs typeface="Times New Roman" pitchFamily="18" charset="0"/>
              </a:rPr>
              <a:t>, but H.264/AVC also allows for comparisons of </a:t>
            </a:r>
            <a:r>
              <a:rPr lang="en-IN" sz="2400" dirty="0" err="1">
                <a:solidFill>
                  <a:srgbClr val="FF0000"/>
                </a:solidFill>
                <a:latin typeface="Times New Roman" pitchFamily="18" charset="0"/>
                <a:cs typeface="Times New Roman" pitchFamily="18" charset="0"/>
              </a:rPr>
              <a:t>submacro</a:t>
            </a:r>
            <a:r>
              <a:rPr lang="en-IN" sz="2400" dirty="0">
                <a:solidFill>
                  <a:srgbClr val="FF0000"/>
                </a:solidFill>
                <a:latin typeface="Times New Roman" pitchFamily="18" charset="0"/>
                <a:cs typeface="Times New Roman" pitchFamily="18" charset="0"/>
              </a:rPr>
              <a:t> blocks of pixel </a:t>
            </a:r>
            <a:r>
              <a:rPr lang="en-IN" sz="2400" dirty="0">
                <a:solidFill>
                  <a:srgbClr val="FF0000"/>
                </a:solidFill>
                <a:latin typeface="Times New Roman" pitchFamily="18" charset="0"/>
                <a:cs typeface="Times New Roman" pitchFamily="18" charset="0"/>
              </a:rPr>
              <a:t>groups 16 </a:t>
            </a:r>
            <a:r>
              <a:rPr lang="en-IN" sz="2400" dirty="0">
                <a:solidFill>
                  <a:srgbClr val="FF0000"/>
                </a:solidFill>
                <a:latin typeface="Times New Roman" pitchFamily="18" charset="0"/>
                <a:cs typeface="Times New Roman" pitchFamily="18" charset="0"/>
              </a:rPr>
              <a:t>x8</a:t>
            </a:r>
            <a:r>
              <a:rPr lang="en-IN" sz="2400" dirty="0">
                <a:solidFill>
                  <a:srgbClr val="FF0000"/>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8x16</a:t>
            </a:r>
            <a:r>
              <a:rPr lang="en-IN" sz="2400" dirty="0">
                <a:solidFill>
                  <a:srgbClr val="FF0000"/>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8x </a:t>
            </a:r>
            <a:r>
              <a:rPr lang="en-IN" sz="2400" dirty="0">
                <a:solidFill>
                  <a:srgbClr val="FF0000"/>
                </a:solidFill>
                <a:latin typeface="Times New Roman" pitchFamily="18" charset="0"/>
                <a:cs typeface="Times New Roman" pitchFamily="18" charset="0"/>
              </a:rPr>
              <a:t>8, </a:t>
            </a:r>
            <a:r>
              <a:rPr lang="en-IN" sz="2400" dirty="0">
                <a:solidFill>
                  <a:srgbClr val="FF0000"/>
                </a:solidFill>
                <a:latin typeface="Times New Roman" pitchFamily="18" charset="0"/>
                <a:cs typeface="Times New Roman" pitchFamily="18" charset="0"/>
              </a:rPr>
              <a:t>8x4</a:t>
            </a:r>
            <a:r>
              <a:rPr lang="en-IN" sz="2400" dirty="0">
                <a:solidFill>
                  <a:srgbClr val="FF0000"/>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4x8</a:t>
            </a:r>
            <a:r>
              <a:rPr lang="en-IN" sz="2400" dirty="0">
                <a:solidFill>
                  <a:srgbClr val="FF0000"/>
                </a:solidFill>
                <a:latin typeface="Times New Roman" pitchFamily="18" charset="0"/>
                <a:cs typeface="Times New Roman" pitchFamily="18" charset="0"/>
              </a:rPr>
              <a:t>, and </a:t>
            </a:r>
            <a:r>
              <a:rPr lang="en-IN" sz="2400" dirty="0">
                <a:solidFill>
                  <a:srgbClr val="FF0000"/>
                </a:solidFill>
                <a:latin typeface="Times New Roman" pitchFamily="18" charset="0"/>
                <a:cs typeface="Times New Roman" pitchFamily="18" charset="0"/>
              </a:rPr>
              <a:t>4x4.</a:t>
            </a:r>
            <a:endParaRPr lang="en-I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34897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4477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MPEG7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(MPEG7 )</a:t>
            </a:r>
            <a:r>
              <a:rPr lang="en-US" altLang="zh-TW" dirty="0" smtClean="0">
                <a:solidFill>
                  <a:srgbClr val="000066"/>
                </a:solidFill>
                <a:latin typeface="Garamond" pitchFamily="18" charset="0"/>
                <a:ea typeface="新細明體" pitchFamily="18" charset="-120"/>
              </a:rPr>
              <a:t/>
            </a:r>
            <a:br>
              <a:rPr lang="en-US" altLang="zh-TW" dirty="0" smtClean="0">
                <a:solidFill>
                  <a:srgbClr val="000066"/>
                </a:solidFill>
                <a:latin typeface="Garamond" pitchFamily="18" charset="0"/>
                <a:ea typeface="新細明體" pitchFamily="18" charset="-120"/>
              </a:rPr>
            </a:br>
            <a:endParaRPr lang="en-IN" dirty="0"/>
          </a:p>
        </p:txBody>
      </p:sp>
      <p:sp>
        <p:nvSpPr>
          <p:cNvPr id="3" name="Subtitle 2"/>
          <p:cNvSpPr>
            <a:spLocks noGrp="1"/>
          </p:cNvSpPr>
          <p:nvPr>
            <p:ph type="subTitle" idx="1"/>
          </p:nvPr>
        </p:nvSpPr>
        <p:spPr>
          <a:xfrm>
            <a:off x="1371600" y="1752600"/>
            <a:ext cx="6400800" cy="3886200"/>
          </a:xfrm>
        </p:spPr>
        <p:txBody>
          <a:bodyPr>
            <a:normAutofit fontScale="77500" lnSpcReduction="20000"/>
          </a:bodyPr>
          <a:lstStyle/>
          <a:p>
            <a:pPr marL="342900" indent="-342900" algn="l">
              <a:buClr>
                <a:schemeClr val="accent1"/>
              </a:buClr>
              <a:buSzPct val="65000"/>
              <a:buFont typeface="Wingdings" pitchFamily="2" charset="2"/>
              <a:buChar char="n"/>
            </a:pPr>
            <a:r>
              <a:rPr lang="en-US" altLang="zh-TW" dirty="0" smtClean="0">
                <a:solidFill>
                  <a:schemeClr val="bg1"/>
                </a:solidFill>
                <a:latin typeface="Times New Roman" pitchFamily="18" charset="0"/>
                <a:ea typeface="新細明體" pitchFamily="18" charset="-120"/>
                <a:cs typeface="Times New Roman" pitchFamily="18" charset="0"/>
              </a:rPr>
              <a:t>Multimedia Content Description Interface standardizing descriptions for audio-visual content</a:t>
            </a:r>
          </a:p>
          <a:p>
            <a:pPr marL="342900" indent="-342900" algn="l">
              <a:buClr>
                <a:schemeClr val="accent1"/>
              </a:buClr>
              <a:buSzPct val="65000"/>
              <a:buFont typeface="Wingdings" pitchFamily="2" charset="2"/>
              <a:buChar char="n"/>
            </a:pPr>
            <a:r>
              <a:rPr lang="en-US" altLang="zh-TW" dirty="0" smtClean="0">
                <a:solidFill>
                  <a:schemeClr val="bg1"/>
                </a:solidFill>
                <a:latin typeface="Times New Roman" pitchFamily="18" charset="0"/>
                <a:ea typeface="新細明體" pitchFamily="18" charset="-120"/>
                <a:cs typeface="Times New Roman" pitchFamily="18" charset="0"/>
              </a:rPr>
              <a:t>MPEG-7 is a multimedia content description standard. Thus, it is not a standard which deals with the actual encoding of moving pictures and audio, like MPEG-1, MPEG-2 and MPEG-4. It uses XML to store metadata, and can be attached to time code in order to tag particular events, or synchronize lyrics to a song, for example. </a:t>
            </a:r>
            <a:endParaRPr lang="en-IN" dirty="0">
              <a:latin typeface="Times New Roman" pitchFamily="18" charset="0"/>
              <a:cs typeface="Times New Roman" pitchFamily="18" charset="0"/>
            </a:endParaRPr>
          </a:p>
        </p:txBody>
      </p:sp>
      <p:sp>
        <p:nvSpPr>
          <p:cNvPr id="4" name="Rectangle 3"/>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2865657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556" y="144016"/>
            <a:ext cx="7772400" cy="836712"/>
          </a:xfrm>
        </p:spPr>
        <p:txBody>
          <a:bodyPr>
            <a:normAutofit fontScale="90000"/>
          </a:bodyPr>
          <a:lstStyle/>
          <a:p>
            <a:r>
              <a:rPr lang="en-US" altLang="zh-TW" dirty="0" smtClean="0">
                <a:solidFill>
                  <a:schemeClr val="bg1"/>
                </a:solidFill>
                <a:latin typeface="Times New Roman" pitchFamily="18" charset="0"/>
                <a:ea typeface="新細明體" pitchFamily="18" charset="-120"/>
                <a:cs typeface="Times New Roman" pitchFamily="18" charset="0"/>
              </a:rPr>
              <a:t>Forward Error Correction</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
            </a:r>
            <a:br>
              <a:rPr lang="en-US" altLang="zh-TW" dirty="0" smtClean="0">
                <a:solidFill>
                  <a:schemeClr val="bg1"/>
                </a:solidFill>
                <a:latin typeface="Times New Roman" pitchFamily="18" charset="0"/>
                <a:ea typeface="新細明體" pitchFamily="18" charset="-12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0" y="2640980"/>
            <a:ext cx="9144000" cy="4038600"/>
          </a:xfrm>
        </p:spPr>
        <p:txBody>
          <a:bodyPr>
            <a:normAutofit fontScale="85000" lnSpcReduction="20000"/>
          </a:bodyPr>
          <a:lstStyle/>
          <a:p>
            <a:pPr marL="342900" indent="-342900" algn="just">
              <a:buClr>
                <a:schemeClr val="accent1"/>
              </a:buClr>
              <a:buSzPct val="65000"/>
              <a:buFont typeface="Wingdings" pitchFamily="2" charset="2"/>
              <a:buChar char="n"/>
            </a:pPr>
            <a:r>
              <a:rPr lang="en-US" altLang="zh-TW" sz="2800" dirty="0" smtClean="0">
                <a:solidFill>
                  <a:schemeClr val="bg1"/>
                </a:solidFill>
                <a:latin typeface="Times New Roman" pitchFamily="18" charset="0"/>
                <a:ea typeface="新細明體" pitchFamily="18" charset="-120"/>
                <a:cs typeface="Times New Roman" pitchFamily="18" charset="0"/>
              </a:rPr>
              <a:t>The outer code - is a Reed-Solomon code that corrects for block errors, and the inner code is a convolution code that corrects for random errors.</a:t>
            </a:r>
          </a:p>
          <a:p>
            <a:pPr marL="342900" indent="-342900" algn="just">
              <a:buClr>
                <a:schemeClr val="accent1"/>
              </a:buClr>
              <a:buSzPct val="65000"/>
              <a:buFont typeface="Wingdings" pitchFamily="2" charset="2"/>
              <a:buChar char="n"/>
            </a:pPr>
            <a:r>
              <a:rPr lang="en-US" altLang="zh-TW" sz="2800" dirty="0" smtClean="0">
                <a:solidFill>
                  <a:schemeClr val="bg1"/>
                </a:solidFill>
                <a:latin typeface="Times New Roman" pitchFamily="18" charset="0"/>
                <a:ea typeface="新細明體" pitchFamily="18" charset="-120"/>
                <a:cs typeface="Times New Roman" pitchFamily="18" charset="0"/>
              </a:rPr>
              <a:t>The inner code – convolution code, that utilizes forward error correction (FEC), i.e. the </a:t>
            </a:r>
            <a:r>
              <a:rPr lang="en-US" altLang="zh-TW" sz="2800" u="sng" dirty="0" err="1" smtClean="0">
                <a:solidFill>
                  <a:schemeClr val="bg1"/>
                </a:solidFill>
                <a:latin typeface="Times New Roman" pitchFamily="18" charset="0"/>
                <a:ea typeface="新細明體" pitchFamily="18" charset="-120"/>
                <a:cs typeface="Times New Roman" pitchFamily="18" charset="0"/>
              </a:rPr>
              <a:t>Viterbi</a:t>
            </a:r>
            <a:r>
              <a:rPr lang="en-US" altLang="zh-TW" sz="2800" u="sng" dirty="0" smtClean="0">
                <a:solidFill>
                  <a:schemeClr val="bg1"/>
                </a:solidFill>
                <a:latin typeface="Times New Roman" pitchFamily="18" charset="0"/>
                <a:ea typeface="新細明體" pitchFamily="18" charset="-120"/>
                <a:cs typeface="Times New Roman" pitchFamily="18" charset="0"/>
              </a:rPr>
              <a:t>, Reed-</a:t>
            </a:r>
            <a:r>
              <a:rPr lang="en-US" altLang="zh-TW" sz="2800" u="sng" dirty="0" err="1" smtClean="0">
                <a:solidFill>
                  <a:schemeClr val="bg1"/>
                </a:solidFill>
                <a:latin typeface="Times New Roman" pitchFamily="18" charset="0"/>
                <a:ea typeface="新細明體" pitchFamily="18" charset="-120"/>
                <a:cs typeface="Times New Roman" pitchFamily="18" charset="0"/>
              </a:rPr>
              <a:t>Soloman</a:t>
            </a:r>
            <a:r>
              <a:rPr lang="en-US" altLang="zh-TW" sz="2800" u="sng" dirty="0" smtClean="0">
                <a:solidFill>
                  <a:schemeClr val="bg1"/>
                </a:solidFill>
                <a:latin typeface="Times New Roman" pitchFamily="18" charset="0"/>
                <a:ea typeface="新細明體" pitchFamily="18" charset="-120"/>
                <a:cs typeface="Times New Roman" pitchFamily="18" charset="0"/>
              </a:rPr>
              <a:t>, and Turbo Code decoding algorithms</a:t>
            </a:r>
            <a:r>
              <a:rPr lang="en-US" altLang="zh-TW" sz="2800" dirty="0" smtClean="0">
                <a:solidFill>
                  <a:schemeClr val="bg1"/>
                </a:solidFill>
                <a:latin typeface="Times New Roman" pitchFamily="18" charset="0"/>
                <a:ea typeface="新細明體" pitchFamily="18" charset="-120"/>
                <a:cs typeface="Times New Roman" pitchFamily="18" charset="0"/>
              </a:rPr>
              <a:t>. </a:t>
            </a:r>
          </a:p>
          <a:p>
            <a:pPr marL="342900" indent="-342900" algn="just">
              <a:buClr>
                <a:schemeClr val="accent1"/>
              </a:buClr>
              <a:buSzPct val="65000"/>
              <a:buFont typeface="Wingdings" pitchFamily="2" charset="2"/>
              <a:buChar char="n"/>
            </a:pPr>
            <a:r>
              <a:rPr lang="en-US" altLang="zh-TW" sz="2800" dirty="0" smtClean="0">
                <a:solidFill>
                  <a:schemeClr val="bg1"/>
                </a:solidFill>
                <a:latin typeface="Times New Roman" pitchFamily="18" charset="0"/>
                <a:ea typeface="新細明體" pitchFamily="18" charset="-120"/>
                <a:cs typeface="Times New Roman" pitchFamily="18" charset="0"/>
              </a:rPr>
              <a:t>FEC bits add overhead to the bit stream.</a:t>
            </a:r>
          </a:p>
          <a:p>
            <a:pPr marL="342900" indent="-342900" algn="just">
              <a:buClr>
                <a:schemeClr val="accent1"/>
              </a:buClr>
              <a:buSzPct val="65000"/>
              <a:buFont typeface="Wingdings" pitchFamily="2" charset="2"/>
              <a:buChar char="n"/>
            </a:pPr>
            <a:r>
              <a:rPr lang="en-US" altLang="zh-TW" sz="2800" dirty="0" smtClean="0">
                <a:solidFill>
                  <a:schemeClr val="bg1"/>
                </a:solidFill>
                <a:latin typeface="Times New Roman" pitchFamily="18" charset="0"/>
                <a:ea typeface="新細明體" pitchFamily="18" charset="-120"/>
                <a:cs typeface="Times New Roman" pitchFamily="18" charset="0"/>
              </a:rPr>
              <a:t>Typically, for a 240 W transponder, the bit capacity of 40 Mbps may have a payload of 30 Mbps and coding overheads of 10 Mbps.</a:t>
            </a:r>
          </a:p>
          <a:p>
            <a:pPr marL="342900" indent="-342900" algn="just">
              <a:buClr>
                <a:schemeClr val="accent1"/>
              </a:buClr>
              <a:buSzPct val="65000"/>
              <a:buFont typeface="Wingdings" pitchFamily="2" charset="2"/>
              <a:buChar char="n"/>
            </a:pPr>
            <a:r>
              <a:rPr lang="en-US" altLang="zh-TW" sz="2800" dirty="0" smtClean="0">
                <a:solidFill>
                  <a:schemeClr val="bg1"/>
                </a:solidFill>
                <a:latin typeface="Times New Roman" pitchFamily="18" charset="0"/>
                <a:ea typeface="新細明體" pitchFamily="18" charset="-120"/>
                <a:cs typeface="Times New Roman" pitchFamily="18" charset="0"/>
              </a:rPr>
              <a:t>The low-power 120 W transponder require higher coding overheads to make up for the reduction in power and have a payload of 23 Mb/s and coding overheads of 17 Mbps.</a:t>
            </a:r>
          </a:p>
          <a:p>
            <a:pPr algn="l"/>
            <a:endParaRPr lang="en-IN" dirty="0">
              <a:solidFill>
                <a:schemeClr val="bg1"/>
              </a:solidFill>
            </a:endParaRPr>
          </a:p>
        </p:txBody>
      </p:sp>
      <p:sp>
        <p:nvSpPr>
          <p:cNvPr id="4" name="Rectangle 3"/>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Rectangle 4"/>
          <p:cNvSpPr/>
          <p:nvPr/>
        </p:nvSpPr>
        <p:spPr>
          <a:xfrm>
            <a:off x="179512" y="332656"/>
            <a:ext cx="8964488" cy="2308324"/>
          </a:xfrm>
          <a:prstGeom prst="rect">
            <a:avLst/>
          </a:prstGeom>
        </p:spPr>
        <p:txBody>
          <a:bodyPr wrap="square">
            <a:spAutoFit/>
          </a:bodyPr>
          <a:lstStyle/>
          <a:p>
            <a:r>
              <a:rPr lang="en-IN" sz="2400" b="1" dirty="0">
                <a:solidFill>
                  <a:prstClr val="black"/>
                </a:solidFill>
                <a:latin typeface="Times New Roman" pitchFamily="18" charset="0"/>
                <a:cs typeface="Times New Roman" pitchFamily="18" charset="0"/>
              </a:rPr>
              <a:t>Need for FEC</a:t>
            </a:r>
          </a:p>
          <a:p>
            <a:endParaRPr lang="en-IN" sz="2400" b="1" dirty="0">
              <a:solidFill>
                <a:prstClr val="black"/>
              </a:solidFill>
              <a:latin typeface="Times New Roman" pitchFamily="18" charset="0"/>
              <a:cs typeface="Times New Roman" pitchFamily="18" charset="0"/>
            </a:endParaRPr>
          </a:p>
          <a:p>
            <a:pPr algn="just"/>
            <a:r>
              <a:rPr lang="en-IN" sz="2400" dirty="0">
                <a:solidFill>
                  <a:prstClr val="black"/>
                </a:solidFill>
                <a:latin typeface="Times New Roman" pitchFamily="18" charset="0"/>
                <a:cs typeface="Times New Roman" pitchFamily="18" charset="0"/>
              </a:rPr>
              <a:t>Due to </a:t>
            </a:r>
            <a:r>
              <a:rPr lang="en-IN" sz="2400" dirty="0">
                <a:solidFill>
                  <a:prstClr val="black"/>
                </a:solidFill>
                <a:latin typeface="Times New Roman" pitchFamily="18" charset="0"/>
                <a:cs typeface="Times New Roman" pitchFamily="18" charset="0"/>
              </a:rPr>
              <a:t>highly compressed nature of the DBS signal, there </a:t>
            </a:r>
            <a:r>
              <a:rPr lang="en-IN" sz="2400" dirty="0">
                <a:solidFill>
                  <a:prstClr val="black"/>
                </a:solidFill>
                <a:latin typeface="Times New Roman" pitchFamily="18" charset="0"/>
                <a:cs typeface="Times New Roman" pitchFamily="18" charset="0"/>
              </a:rPr>
              <a:t>is little </a:t>
            </a:r>
            <a:r>
              <a:rPr lang="en-IN" sz="2400" dirty="0">
                <a:solidFill>
                  <a:prstClr val="black"/>
                </a:solidFill>
                <a:latin typeface="Times New Roman" pitchFamily="18" charset="0"/>
                <a:cs typeface="Times New Roman" pitchFamily="18" charset="0"/>
              </a:rPr>
              <a:t>redundancy in the information being transmitted, and bit </a:t>
            </a:r>
            <a:r>
              <a:rPr lang="en-IN" sz="2400" dirty="0">
                <a:solidFill>
                  <a:prstClr val="black"/>
                </a:solidFill>
                <a:latin typeface="Times New Roman" pitchFamily="18" charset="0"/>
                <a:cs typeface="Times New Roman" pitchFamily="18" charset="0"/>
              </a:rPr>
              <a:t>errors affect </a:t>
            </a:r>
            <a:r>
              <a:rPr lang="en-IN" sz="2400" dirty="0">
                <a:solidFill>
                  <a:prstClr val="black"/>
                </a:solidFill>
                <a:latin typeface="Times New Roman" pitchFamily="18" charset="0"/>
                <a:cs typeface="Times New Roman" pitchFamily="18" charset="0"/>
              </a:rPr>
              <a:t>the signal much more severely than they would in a </a:t>
            </a:r>
            <a:r>
              <a:rPr lang="en-IN" sz="2400" dirty="0">
                <a:solidFill>
                  <a:prstClr val="black"/>
                </a:solidFill>
                <a:latin typeface="Times New Roman" pitchFamily="18" charset="0"/>
                <a:cs typeface="Times New Roman" pitchFamily="18" charset="0"/>
              </a:rPr>
              <a:t>non compressed bit </a:t>
            </a:r>
            <a:r>
              <a:rPr lang="en-IN" sz="2400" dirty="0">
                <a:solidFill>
                  <a:prstClr val="black"/>
                </a:solidFill>
                <a:latin typeface="Times New Roman" pitchFamily="18" charset="0"/>
                <a:cs typeface="Times New Roman" pitchFamily="18" charset="0"/>
              </a:rPr>
              <a:t>stream. As a result, FEC is a </a:t>
            </a:r>
            <a:r>
              <a:rPr lang="en-IN" sz="2400" dirty="0">
                <a:solidFill>
                  <a:prstClr val="black"/>
                </a:solidFill>
                <a:latin typeface="Times New Roman" pitchFamily="18" charset="0"/>
                <a:cs typeface="Times New Roman" pitchFamily="18" charset="0"/>
              </a:rPr>
              <a:t>must. </a:t>
            </a:r>
            <a:endParaRPr lang="en-IN"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79872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17525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The Home Receiver Outdoor Un</a:t>
            </a:r>
            <a:r>
              <a:rPr lang="en-US" altLang="zh-TW" dirty="0" smtClean="0">
                <a:solidFill>
                  <a:srgbClr val="000066"/>
                </a:solidFill>
                <a:latin typeface="Garamond" pitchFamily="18" charset="0"/>
                <a:ea typeface="新細明體" pitchFamily="18" charset="-120"/>
              </a:rPr>
              <a:t>it</a:t>
            </a:r>
            <a:br>
              <a:rPr lang="en-US" altLang="zh-TW" dirty="0" smtClean="0">
                <a:solidFill>
                  <a:srgbClr val="000066"/>
                </a:solidFill>
                <a:latin typeface="Garamond" pitchFamily="18" charset="0"/>
                <a:ea typeface="新細明體" pitchFamily="18" charset="-120"/>
              </a:rPr>
            </a:br>
            <a:r>
              <a:rPr lang="en-US" altLang="zh-TW" dirty="0" smtClean="0">
                <a:solidFill>
                  <a:srgbClr val="000066"/>
                </a:solidFill>
                <a:latin typeface="Garamond" pitchFamily="18" charset="0"/>
                <a:ea typeface="新細明體" pitchFamily="18" charset="-120"/>
              </a:rPr>
              <a:t/>
            </a:r>
            <a:br>
              <a:rPr lang="en-US" altLang="zh-TW" dirty="0" smtClean="0">
                <a:solidFill>
                  <a:srgbClr val="000066"/>
                </a:solidFill>
                <a:latin typeface="Garamond" pitchFamily="18" charset="0"/>
                <a:ea typeface="新細明體" pitchFamily="18" charset="-120"/>
              </a:rPr>
            </a:br>
            <a:endParaRPr lang="en-IN" dirty="0"/>
          </a:p>
        </p:txBody>
      </p:sp>
      <p:sp>
        <p:nvSpPr>
          <p:cNvPr id="4" name="Rectangle 3"/>
          <p:cNvSpPr/>
          <p:nvPr/>
        </p:nvSpPr>
        <p:spPr>
          <a:xfrm>
            <a:off x="0" y="1333042"/>
            <a:ext cx="8610600" cy="4081117"/>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home receiver consists of two units, an outdoor unit and an indoor unit.</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downlink signal, covering the frequency range 12.2 to 12.7 GHz, is focused by the antenna into the receive horn.</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horn feeds into a polarizer that can be switched to pass either left-hand circular to right-hand circular polarized signals.</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low-noise block that follows the polarizer containers a low-noise amplifier (LNA) and a down converter.</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The down converter converts the 12.2 to 12.7 GHz band to 950 to 1450 </a:t>
            </a:r>
            <a:r>
              <a:rPr lang="en-US" altLang="zh-TW" sz="2400" dirty="0" err="1">
                <a:solidFill>
                  <a:prstClr val="black"/>
                </a:solidFill>
                <a:latin typeface="Times New Roman" pitchFamily="18" charset="0"/>
                <a:cs typeface="Times New Roman" pitchFamily="18" charset="0"/>
              </a:rPr>
              <a:t>MHz.</a:t>
            </a:r>
            <a:endParaRPr lang="en-US" altLang="zh-TW"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346704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4145"/>
            <a:ext cx="7772400" cy="990599"/>
          </a:xfrm>
        </p:spPr>
        <p:txBody>
          <a:bodyPr/>
          <a:lstStyle/>
          <a:p>
            <a:r>
              <a:rPr lang="en-US" dirty="0" smtClean="0">
                <a:solidFill>
                  <a:schemeClr val="bg1"/>
                </a:solidFill>
                <a:latin typeface="Times New Roman" pitchFamily="18" charset="0"/>
                <a:cs typeface="Times New Roman" pitchFamily="18" charset="0"/>
              </a:rPr>
              <a:t>SCHEMATIC FOR INDOOR UNIT</a:t>
            </a:r>
            <a:endParaRPr lang="en-IN" dirty="0">
              <a:solidFill>
                <a:schemeClr val="bg1"/>
              </a:solidFill>
              <a:latin typeface="Times New Roman" pitchFamily="18" charset="0"/>
              <a:cs typeface="Times New Roman" pitchFamily="18" charset="0"/>
            </a:endParaRPr>
          </a:p>
        </p:txBody>
      </p:sp>
      <p:pic>
        <p:nvPicPr>
          <p:cNvPr id="4" name="Picture 4"/>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rcRect l="2869" r="12424" b="10668"/>
          <a:stretch/>
        </p:blipFill>
        <p:spPr bwMode="auto">
          <a:xfrm>
            <a:off x="47724" y="1124744"/>
            <a:ext cx="9060780" cy="5472608"/>
          </a:xfrm>
          <a:prstGeom prst="rect">
            <a:avLst/>
          </a:prstGeom>
          <a:noFill/>
          <a:ln w="9525">
            <a:noFill/>
            <a:miter lim="800000"/>
            <a:headEnd/>
            <a:tailEnd/>
          </a:ln>
        </p:spPr>
      </p:pic>
    </p:spTree>
    <p:extLst>
      <p:ext uri="{BB962C8B-B14F-4D97-AF65-F5344CB8AC3E}">
        <p14:creationId xmlns:p14="http://schemas.microsoft.com/office/powerpoint/2010/main" val="3512590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188640"/>
            <a:ext cx="4800600" cy="1143000"/>
          </a:xfrm>
        </p:spPr>
        <p:txBody>
          <a:bodyPr/>
          <a:lstStyle/>
          <a:p>
            <a:r>
              <a:rPr lang="en-IN" b="1" dirty="0" smtClean="0">
                <a:solidFill>
                  <a:schemeClr val="bg1"/>
                </a:solidFill>
                <a:latin typeface="Times New Roman" pitchFamily="18" charset="0"/>
                <a:cs typeface="Times New Roman" pitchFamily="18" charset="0"/>
              </a:rPr>
              <a:t>Uplink Analysis</a:t>
            </a:r>
            <a:r>
              <a:rPr lang="en-IN" b="1" dirty="0">
                <a:solidFill>
                  <a:schemeClr val="bg1"/>
                </a:solidFill>
                <a:latin typeface="Times New Roman" pitchFamily="18" charset="0"/>
                <a:cs typeface="Times New Roman" pitchFamily="18" charset="0"/>
              </a:rPr>
              <a:t/>
            </a:r>
            <a:br>
              <a:rPr lang="en-IN" b="1" dirty="0">
                <a:solidFill>
                  <a:schemeClr val="bg1"/>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251520" y="1124744"/>
            <a:ext cx="8229600" cy="4525963"/>
          </a:xfrm>
        </p:spPr>
        <p:txBody>
          <a:bodyPr>
            <a:normAutofit fontScale="85000" lnSpcReduction="20000"/>
          </a:bodyPr>
          <a:lstStyle/>
          <a:p>
            <a:pPr marL="0" indent="0">
              <a:buNone/>
            </a:pPr>
            <a:r>
              <a:rPr lang="en-IN" sz="2400" b="1" u="sng" dirty="0" smtClean="0">
                <a:solidFill>
                  <a:schemeClr val="bg1"/>
                </a:solidFill>
                <a:latin typeface="Times New Roman" pitchFamily="18" charset="0"/>
                <a:cs typeface="Times New Roman" pitchFamily="18" charset="0"/>
              </a:rPr>
              <a:t>Sources of signals</a:t>
            </a:r>
          </a:p>
          <a:p>
            <a:pPr marL="0" indent="0">
              <a:buNone/>
            </a:pPr>
            <a:endParaRPr lang="en-IN" sz="2400" b="1" dirty="0">
              <a:solidFill>
                <a:schemeClr val="bg1"/>
              </a:solidFill>
              <a:latin typeface="Times New Roman" pitchFamily="18" charset="0"/>
              <a:cs typeface="Times New Roman" pitchFamily="18" charset="0"/>
            </a:endParaRPr>
          </a:p>
          <a:p>
            <a:pPr marL="0" indent="0">
              <a:buNone/>
            </a:pPr>
            <a:r>
              <a:rPr lang="en-IN" sz="2400" dirty="0" smtClean="0">
                <a:solidFill>
                  <a:schemeClr val="bg1"/>
                </a:solidFill>
                <a:latin typeface="Times New Roman" pitchFamily="18" charset="0"/>
                <a:cs typeface="Times New Roman" pitchFamily="18" charset="0"/>
              </a:rPr>
              <a:t>The signals may originate from different sources</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Analog TV signals from satellite broadcast</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From studios</a:t>
            </a:r>
          </a:p>
          <a:p>
            <a:pPr marL="0" indent="0">
              <a:buNone/>
            </a:pPr>
            <a:endParaRPr lang="en-IN" sz="2400" dirty="0" smtClean="0">
              <a:solidFill>
                <a:schemeClr val="bg1"/>
              </a:solidFill>
              <a:latin typeface="Times New Roman" pitchFamily="18" charset="0"/>
              <a:cs typeface="Times New Roman" pitchFamily="18" charset="0"/>
            </a:endParaRPr>
          </a:p>
          <a:p>
            <a:pPr marL="0" indent="0">
              <a:buNone/>
            </a:pPr>
            <a:r>
              <a:rPr lang="en-IN" sz="2400" b="1" u="sng" dirty="0" smtClean="0">
                <a:solidFill>
                  <a:schemeClr val="bg1"/>
                </a:solidFill>
                <a:latin typeface="Times New Roman" pitchFamily="18" charset="0"/>
                <a:cs typeface="Times New Roman" pitchFamily="18" charset="0"/>
              </a:rPr>
              <a:t>Processing</a:t>
            </a:r>
            <a:r>
              <a:rPr lang="en-IN" sz="2400" u="sng" dirty="0" smtClean="0">
                <a:solidFill>
                  <a:schemeClr val="bg1"/>
                </a:solidFill>
                <a:latin typeface="Times New Roman" pitchFamily="18" charset="0"/>
                <a:cs typeface="Times New Roman" pitchFamily="18" charset="0"/>
              </a:rPr>
              <a:t> </a:t>
            </a:r>
          </a:p>
          <a:p>
            <a:pPr marL="0" indent="0">
              <a:buNone/>
            </a:pPr>
            <a:endParaRPr lang="en-IN" sz="2400" dirty="0" smtClean="0">
              <a:solidFill>
                <a:schemeClr val="bg1"/>
              </a:solidFill>
              <a:latin typeface="Times New Roman" pitchFamily="18" charset="0"/>
              <a:cs typeface="Times New Roman" pitchFamily="18" charset="0"/>
            </a:endParaRPr>
          </a:p>
          <a:p>
            <a:pPr marL="0" indent="0">
              <a:buNone/>
            </a:pPr>
            <a:r>
              <a:rPr lang="en-IN" sz="2400" dirty="0" smtClean="0">
                <a:solidFill>
                  <a:schemeClr val="bg1"/>
                </a:solidFill>
                <a:latin typeface="Times New Roman" pitchFamily="18" charset="0"/>
                <a:cs typeface="Times New Roman" pitchFamily="18" charset="0"/>
              </a:rPr>
              <a:t>The received signal must undergo different process</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Conversion into digital form</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compression</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TDM</a:t>
            </a:r>
          </a:p>
          <a:p>
            <a:pPr marL="0" indent="0">
              <a:buNone/>
            </a:pPr>
            <a:r>
              <a:rPr lang="en-IN" sz="2400" dirty="0" smtClean="0">
                <a:solidFill>
                  <a:schemeClr val="bg1"/>
                </a:solidFill>
                <a:latin typeface="Times New Roman" pitchFamily="18" charset="0"/>
                <a:cs typeface="Times New Roman" pitchFamily="18" charset="0"/>
              </a:rPr>
              <a:t>	Program guide and conditional access</a:t>
            </a:r>
          </a:p>
          <a:p>
            <a:pPr marL="0" indent="0">
              <a:buNone/>
            </a:pPr>
            <a:r>
              <a:rPr lang="en-IN" sz="2400" dirty="0">
                <a:solidFill>
                  <a:schemeClr val="bg1"/>
                </a:solidFill>
                <a:latin typeface="Times New Roman" pitchFamily="18" charset="0"/>
                <a:cs typeface="Times New Roman" pitchFamily="18" charset="0"/>
              </a:rPr>
              <a:t>	</a:t>
            </a:r>
            <a:r>
              <a:rPr lang="en-IN" sz="2400" dirty="0" smtClean="0">
                <a:solidFill>
                  <a:schemeClr val="bg1"/>
                </a:solidFill>
                <a:latin typeface="Times New Roman" pitchFamily="18" charset="0"/>
                <a:cs typeface="Times New Roman" pitchFamily="18" charset="0"/>
              </a:rPr>
              <a:t>FEC for QPSK modulation</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511610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06" y="260648"/>
            <a:ext cx="9144000" cy="4031873"/>
          </a:xfrm>
          <a:prstGeom prst="rect">
            <a:avLst/>
          </a:prstGeom>
        </p:spPr>
        <p:txBody>
          <a:bodyPr wrap="square">
            <a:spAutoFit/>
          </a:bodyPr>
          <a:lstStyle/>
          <a:p>
            <a:pPr algn="ctr"/>
            <a:r>
              <a:rPr lang="en-IN" sz="2800" b="1" dirty="0">
                <a:solidFill>
                  <a:prstClr val="black"/>
                </a:solidFill>
                <a:latin typeface="Times New Roman" pitchFamily="18" charset="0"/>
                <a:cs typeface="Times New Roman" pitchFamily="18" charset="0"/>
              </a:rPr>
              <a:t>Downlink </a:t>
            </a:r>
            <a:r>
              <a:rPr lang="en-IN" sz="2800" b="1" dirty="0">
                <a:solidFill>
                  <a:prstClr val="black"/>
                </a:solidFill>
                <a:latin typeface="Times New Roman" pitchFamily="18" charset="0"/>
                <a:cs typeface="Times New Roman" pitchFamily="18" charset="0"/>
              </a:rPr>
              <a:t>Analysis</a:t>
            </a:r>
          </a:p>
          <a:p>
            <a:pPr algn="ctr"/>
            <a:endParaRPr lang="en-IN" sz="2800" b="1" dirty="0">
              <a:solidFill>
                <a:prstClr val="black"/>
              </a:solidFill>
              <a:latin typeface="Times New Roman" pitchFamily="18" charset="0"/>
              <a:cs typeface="Times New Roman" pitchFamily="18" charset="0"/>
            </a:endParaRPr>
          </a:p>
          <a:p>
            <a:pPr algn="ctr"/>
            <a:endParaRPr lang="en-IN" sz="2800" b="1" dirty="0">
              <a:solidFill>
                <a:prstClr val="black"/>
              </a:solidFill>
              <a:latin typeface="Times New Roman" pitchFamily="18" charset="0"/>
              <a:cs typeface="Times New Roman" pitchFamily="18" charset="0"/>
            </a:endParaRPr>
          </a:p>
          <a:p>
            <a:pPr algn="ctr"/>
            <a:endParaRPr lang="en-IN" sz="2800" b="1"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a:t>
            </a:r>
            <a:r>
              <a:rPr lang="en-IN" sz="2400" dirty="0">
                <a:solidFill>
                  <a:prstClr val="black"/>
                </a:solidFill>
                <a:latin typeface="Times New Roman" pitchFamily="18" charset="0"/>
                <a:cs typeface="Times New Roman" pitchFamily="18" charset="0"/>
              </a:rPr>
              <a:t>main factor governing performance of a DBS system will be the</a:t>
            </a:r>
          </a:p>
          <a:p>
            <a:pPr algn="just"/>
            <a:r>
              <a:rPr lang="en-IN" sz="2400" dirty="0">
                <a:solidFill>
                  <a:srgbClr val="FF0000"/>
                </a:solidFill>
                <a:latin typeface="Times New Roman" pitchFamily="18" charset="0"/>
                <a:cs typeface="Times New Roman" pitchFamily="18" charset="0"/>
              </a:rPr>
              <a:t>[</a:t>
            </a:r>
            <a:r>
              <a:rPr lang="en-IN" sz="2400" i="1" dirty="0" err="1">
                <a:solidFill>
                  <a:srgbClr val="FF0000"/>
                </a:solidFill>
                <a:latin typeface="Times New Roman" pitchFamily="18" charset="0"/>
                <a:cs typeface="Times New Roman" pitchFamily="18" charset="0"/>
              </a:rPr>
              <a:t>Eb</a:t>
            </a:r>
            <a:r>
              <a:rPr lang="en-IN" sz="2400" dirty="0">
                <a:solidFill>
                  <a:srgbClr val="FF0000"/>
                </a:solidFill>
                <a:latin typeface="Times New Roman" pitchFamily="18" charset="0"/>
                <a:cs typeface="Times New Roman" pitchFamily="18" charset="0"/>
              </a:rPr>
              <a:t>/</a:t>
            </a:r>
            <a:r>
              <a:rPr lang="en-IN" sz="2400" i="1" dirty="0">
                <a:solidFill>
                  <a:srgbClr val="FF0000"/>
                </a:solidFill>
                <a:latin typeface="Times New Roman" pitchFamily="18" charset="0"/>
                <a:cs typeface="Times New Roman" pitchFamily="18" charset="0"/>
              </a:rPr>
              <a:t>N</a:t>
            </a:r>
            <a:r>
              <a:rPr lang="en-IN" sz="2400" dirty="0">
                <a:solidFill>
                  <a:srgbClr val="FF0000"/>
                </a:solidFill>
                <a:latin typeface="Times New Roman" pitchFamily="18" charset="0"/>
                <a:cs typeface="Times New Roman" pitchFamily="18" charset="0"/>
              </a:rPr>
              <a:t>0] </a:t>
            </a:r>
            <a:r>
              <a:rPr lang="en-IN" sz="2400" dirty="0">
                <a:solidFill>
                  <a:prstClr val="black"/>
                </a:solidFill>
                <a:latin typeface="Times New Roman" pitchFamily="18" charset="0"/>
                <a:cs typeface="Times New Roman" pitchFamily="18" charset="0"/>
              </a:rPr>
              <a:t>of the downlink. The downlink performance for clear-sky </a:t>
            </a:r>
            <a:r>
              <a:rPr lang="en-IN" sz="2400" dirty="0">
                <a:solidFill>
                  <a:prstClr val="black"/>
                </a:solidFill>
                <a:latin typeface="Times New Roman" pitchFamily="18" charset="0"/>
                <a:cs typeface="Times New Roman" pitchFamily="18" charset="0"/>
              </a:rPr>
              <a:t>conditions can </a:t>
            </a:r>
            <a:r>
              <a:rPr lang="en-IN" sz="2400" dirty="0">
                <a:solidFill>
                  <a:prstClr val="black"/>
                </a:solidFill>
                <a:latin typeface="Times New Roman" pitchFamily="18" charset="0"/>
                <a:cs typeface="Times New Roman" pitchFamily="18" charset="0"/>
              </a:rPr>
              <a:t>be determined </a:t>
            </a:r>
            <a:r>
              <a:rPr lang="en-IN" sz="2400" dirty="0">
                <a:solidFill>
                  <a:prstClr val="black"/>
                </a:solidFill>
                <a:latin typeface="Times New Roman" pitchFamily="18" charset="0"/>
                <a:cs typeface="Times New Roman" pitchFamily="18" charset="0"/>
              </a:rPr>
              <a:t>using CNR </a:t>
            </a:r>
          </a:p>
          <a:p>
            <a:pPr algn="just"/>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a:t>
            </a:r>
            <a:r>
              <a:rPr lang="en-IN" sz="2400" dirty="0">
                <a:solidFill>
                  <a:prstClr val="black"/>
                </a:solidFill>
                <a:latin typeface="Times New Roman" pitchFamily="18" charset="0"/>
                <a:cs typeface="Times New Roman" pitchFamily="18" charset="0"/>
              </a:rPr>
              <a:t>effects of rain can be </a:t>
            </a:r>
            <a:r>
              <a:rPr lang="en-IN" sz="2400" dirty="0">
                <a:solidFill>
                  <a:prstClr val="black"/>
                </a:solidFill>
                <a:latin typeface="Times New Roman" pitchFamily="18" charset="0"/>
                <a:cs typeface="Times New Roman" pitchFamily="18" charset="0"/>
              </a:rPr>
              <a:t>calculated. Under rain conditions, the antenna size must be found in such a way to give adequate signal.</a:t>
            </a:r>
            <a:endParaRPr lang="en-IN"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83620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971600" y="85318"/>
            <a:ext cx="7543800" cy="954107"/>
          </a:xfrm>
          <a:prstGeom prst="rect">
            <a:avLst/>
          </a:prstGeom>
        </p:spPr>
        <p:txBody>
          <a:bodyPr wrap="square">
            <a:spAutoFit/>
          </a:bodyPr>
          <a:lstStyle/>
          <a:p>
            <a:pPr algn="ctr"/>
            <a:r>
              <a:rPr lang="en-US" altLang="zh-TW" sz="2800" dirty="0">
                <a:solidFill>
                  <a:prstClr val="black"/>
                </a:solidFill>
                <a:latin typeface="Times New Roman" pitchFamily="18" charset="0"/>
                <a:cs typeface="Times New Roman" pitchFamily="18" charset="0"/>
              </a:rPr>
              <a:t>MPEG Compression Standards</a:t>
            </a:r>
            <a:br>
              <a:rPr lang="en-US" altLang="zh-TW" sz="2800" dirty="0">
                <a:solidFill>
                  <a:prstClr val="black"/>
                </a:solidFill>
                <a:latin typeface="Times New Roman" pitchFamily="18" charset="0"/>
                <a:cs typeface="Times New Roman" pitchFamily="18" charset="0"/>
              </a:rPr>
            </a:br>
            <a:endParaRPr lang="en-US" altLang="zh-TW" sz="2800" dirty="0">
              <a:solidFill>
                <a:prstClr val="black"/>
              </a:solidFill>
              <a:latin typeface="Times New Roman" pitchFamily="18" charset="0"/>
              <a:cs typeface="Times New Roman" pitchFamily="18" charset="0"/>
            </a:endParaRPr>
          </a:p>
        </p:txBody>
      </p:sp>
      <p:sp>
        <p:nvSpPr>
          <p:cNvPr id="7" name="Rectangle 6"/>
          <p:cNvSpPr/>
          <p:nvPr/>
        </p:nvSpPr>
        <p:spPr>
          <a:xfrm>
            <a:off x="533400" y="764704"/>
            <a:ext cx="7772400" cy="6370975"/>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MPEG stands for Moving Pictures Expert Group, a group within the International Standards Organization and the International Electrochemical Commission (ISO/IEC) that undertook the job of defining standards for the transmission and storage of moving pictures and sound.</a:t>
            </a:r>
          </a:p>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MPEG standards currently available are </a:t>
            </a:r>
          </a:p>
          <a:p>
            <a:pPr marL="742950" lvl="1" indent="-285750">
              <a:spcBef>
                <a:spcPct val="20000"/>
              </a:spcBef>
              <a:buClr>
                <a:srgbClr val="C0504D"/>
              </a:buClr>
              <a:buSzPct val="60000"/>
              <a:buFont typeface="Wingdings" pitchFamily="2" charset="2"/>
              <a:buChar char="q"/>
            </a:pPr>
            <a:r>
              <a:rPr lang="en-US" altLang="zh-TW" sz="2400" dirty="0">
                <a:solidFill>
                  <a:prstClr val="black"/>
                </a:solidFill>
                <a:latin typeface="Times New Roman" pitchFamily="18" charset="0"/>
                <a:cs typeface="Times New Roman" pitchFamily="18" charset="0"/>
              </a:rPr>
              <a:t>MPEG-1, </a:t>
            </a:r>
          </a:p>
          <a:p>
            <a:pPr marL="742950" lvl="1" indent="-285750">
              <a:spcBef>
                <a:spcPct val="20000"/>
              </a:spcBef>
              <a:buClr>
                <a:srgbClr val="C0504D"/>
              </a:buClr>
              <a:buSzPct val="60000"/>
              <a:buFont typeface="Wingdings" pitchFamily="2" charset="2"/>
              <a:buChar char="q"/>
            </a:pPr>
            <a:r>
              <a:rPr lang="en-US" altLang="zh-TW" sz="2400" dirty="0">
                <a:solidFill>
                  <a:prstClr val="black"/>
                </a:solidFill>
                <a:latin typeface="Times New Roman" pitchFamily="18" charset="0"/>
                <a:cs typeface="Times New Roman" pitchFamily="18" charset="0"/>
              </a:rPr>
              <a:t>MPEG-2, </a:t>
            </a:r>
          </a:p>
          <a:p>
            <a:pPr marL="742950" lvl="1" indent="-285750">
              <a:spcBef>
                <a:spcPct val="20000"/>
              </a:spcBef>
              <a:buClr>
                <a:srgbClr val="C0504D"/>
              </a:buClr>
              <a:buSzPct val="60000"/>
              <a:buFont typeface="Wingdings" pitchFamily="2" charset="2"/>
              <a:buChar char="q"/>
            </a:pPr>
            <a:r>
              <a:rPr lang="en-US" altLang="zh-TW" sz="2400" dirty="0">
                <a:solidFill>
                  <a:prstClr val="black"/>
                </a:solidFill>
                <a:latin typeface="Times New Roman" pitchFamily="18" charset="0"/>
                <a:cs typeface="Times New Roman" pitchFamily="18" charset="0"/>
              </a:rPr>
              <a:t>MEPG-4, and </a:t>
            </a:r>
          </a:p>
          <a:p>
            <a:pPr marL="742950" lvl="1" indent="-285750">
              <a:spcBef>
                <a:spcPct val="20000"/>
              </a:spcBef>
              <a:buClr>
                <a:srgbClr val="C0504D"/>
              </a:buClr>
              <a:buSzPct val="60000"/>
              <a:buFont typeface="Wingdings" pitchFamily="2" charset="2"/>
              <a:buChar char="q"/>
            </a:pPr>
            <a:r>
              <a:rPr lang="en-US" altLang="zh-TW" sz="2400" dirty="0">
                <a:solidFill>
                  <a:prstClr val="black"/>
                </a:solidFill>
                <a:latin typeface="Times New Roman" pitchFamily="18" charset="0"/>
                <a:cs typeface="Times New Roman" pitchFamily="18" charset="0"/>
              </a:rPr>
              <a:t>MPEG-7. </a:t>
            </a:r>
          </a:p>
          <a:p>
            <a:pPr lvl="1">
              <a:spcBef>
                <a:spcPct val="20000"/>
              </a:spcBef>
              <a:buClr>
                <a:srgbClr val="C0504D"/>
              </a:buClr>
              <a:buSzPct val="60000"/>
            </a:pPr>
            <a:endParaRPr lang="en-US" altLang="zh-TW" sz="2400" dirty="0">
              <a:solidFill>
                <a:prstClr val="black"/>
              </a:solidFill>
              <a:latin typeface="Times New Roman" pitchFamily="18" charset="0"/>
              <a:cs typeface="Times New Roman" pitchFamily="18" charset="0"/>
            </a:endParaRPr>
          </a:p>
          <a:p>
            <a:pPr lvl="1">
              <a:spcBef>
                <a:spcPct val="20000"/>
              </a:spcBef>
              <a:buClr>
                <a:srgbClr val="C0504D"/>
              </a:buClr>
              <a:buSzPct val="60000"/>
            </a:pPr>
            <a:r>
              <a:rPr lang="en-US" altLang="zh-TW" sz="2400" dirty="0">
                <a:solidFill>
                  <a:srgbClr val="C00000"/>
                </a:solidFill>
                <a:latin typeface="Times New Roman" pitchFamily="18" charset="0"/>
                <a:cs typeface="Times New Roman" pitchFamily="18" charset="0"/>
              </a:rPr>
              <a:t>In DBS Systems</a:t>
            </a:r>
          </a:p>
          <a:p>
            <a:pPr lvl="1">
              <a:spcBef>
                <a:spcPct val="20000"/>
              </a:spcBef>
              <a:buClr>
                <a:srgbClr val="C0504D"/>
              </a:buClr>
              <a:buSzPct val="60000"/>
            </a:pPr>
            <a:r>
              <a:rPr lang="en-US" altLang="zh-TW" sz="2400" dirty="0">
                <a:solidFill>
                  <a:prstClr val="black"/>
                </a:solidFill>
                <a:latin typeface="Times New Roman" pitchFamily="18" charset="0"/>
                <a:cs typeface="Times New Roman" pitchFamily="18" charset="0"/>
              </a:rPr>
              <a:t>	MPEG-1 : Audio Compression</a:t>
            </a:r>
          </a:p>
          <a:p>
            <a:pPr lvl="1">
              <a:spcBef>
                <a:spcPct val="20000"/>
              </a:spcBef>
              <a:buClr>
                <a:srgbClr val="C0504D"/>
              </a:buClr>
              <a:buSzPct val="60000"/>
            </a:pPr>
            <a:r>
              <a:rPr lang="en-US" altLang="zh-TW" sz="2400" dirty="0">
                <a:solidFill>
                  <a:prstClr val="black"/>
                </a:solidFill>
                <a:latin typeface="Times New Roman" pitchFamily="18" charset="0"/>
                <a:cs typeface="Times New Roman" pitchFamily="18" charset="0"/>
              </a:rPr>
              <a:t>	MPEG-2 : Video compression</a:t>
            </a:r>
          </a:p>
          <a:p>
            <a:pPr lvl="1">
              <a:spcBef>
                <a:spcPct val="20000"/>
              </a:spcBef>
              <a:buClr>
                <a:srgbClr val="C0504D"/>
              </a:buClr>
              <a:buSzPct val="60000"/>
            </a:pPr>
            <a:endParaRPr lang="en-US" altLang="zh-TW"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752609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447799"/>
          </a:xfrm>
        </p:spPr>
        <p:txBody>
          <a:bodyPr>
            <a:normAutofit fontScale="90000"/>
          </a:bodyPr>
          <a:lstStyle/>
          <a:p>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MPEG1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(MPEG1 )</a:t>
            </a:r>
            <a:br>
              <a:rPr lang="en-US" altLang="zh-TW" dirty="0" smtClean="0">
                <a:solidFill>
                  <a:schemeClr val="bg1"/>
                </a:solidFill>
                <a:latin typeface="Times New Roman" pitchFamily="18" charset="0"/>
                <a:ea typeface="新細明體" pitchFamily="18" charset="-12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b="1" dirty="0" smtClean="0">
                <a:solidFill>
                  <a:schemeClr val="bg1"/>
                </a:solidFill>
                <a:latin typeface="Times New Roman" pitchFamily="18" charset="0"/>
                <a:cs typeface="Times New Roman" pitchFamily="18" charset="0"/>
              </a:rPr>
              <a:t/>
            </a:r>
            <a:br>
              <a:rPr lang="en-IN" b="1" dirty="0" smtClean="0">
                <a:solidFill>
                  <a:schemeClr val="bg1"/>
                </a:solidFill>
                <a:latin typeface="Times New Roman" pitchFamily="18" charset="0"/>
                <a:cs typeface="Times New Roman" pitchFamily="18" charset="0"/>
              </a:rPr>
            </a:br>
            <a:r>
              <a:rPr lang="en-IN" dirty="0" smtClean="0">
                <a:solidFill>
                  <a:schemeClr val="bg1"/>
                </a:solidFill>
                <a:latin typeface="Times New Roman" pitchFamily="18" charset="0"/>
                <a:cs typeface="Times New Roman" pitchFamily="18" charset="0"/>
              </a:rPr>
              <a:t/>
            </a:r>
            <a:br>
              <a:rPr lang="en-IN" dirty="0" smtClean="0">
                <a:solidFill>
                  <a:schemeClr val="bg1"/>
                </a:solidFill>
                <a:latin typeface="Times New Roman" pitchFamily="18" charset="0"/>
                <a:cs typeface="Times New Roman" pitchFamily="18" charset="0"/>
              </a:rPr>
            </a:br>
            <a:r>
              <a:rPr lang="en-IN" dirty="0" smtClean="0">
                <a:solidFill>
                  <a:schemeClr val="bg1"/>
                </a:solidFill>
                <a:latin typeface="Times New Roman" pitchFamily="18" charset="0"/>
                <a:cs typeface="Times New Roman" pitchFamily="18" charset="0"/>
              </a:rPr>
              <a:t> </a:t>
            </a:r>
            <a:br>
              <a:rPr lang="en-IN" dirty="0" smtClean="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3" name="Rectangle 2"/>
          <p:cNvSpPr/>
          <p:nvPr/>
        </p:nvSpPr>
        <p:spPr>
          <a:xfrm>
            <a:off x="609600" y="2136339"/>
            <a:ext cx="7696200" cy="2677656"/>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400" dirty="0">
                <a:solidFill>
                  <a:prstClr val="black"/>
                </a:solidFill>
                <a:latin typeface="Times New Roman" pitchFamily="18" charset="0"/>
                <a:cs typeface="Times New Roman" pitchFamily="18" charset="0"/>
              </a:rPr>
              <a:t>MPEG-1 is the designation for a group of audio and video coding standards agreed upon by MPEG (Moving Pictures Experts Group). MPEG-1 video is used by the Video CD format. The output quality at usual VCD bit rates is roughly that of a VCR.MPEG-1 audio layer 3 is the full name for the popular audio format MP3. en.wikipedia.org/wiki/MPEG1</a:t>
            </a:r>
          </a:p>
        </p:txBody>
      </p:sp>
      <p:sp>
        <p:nvSpPr>
          <p:cNvPr id="4" name="Rectangle 3"/>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038742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 y="27647"/>
            <a:ext cx="9144000" cy="7109639"/>
          </a:xfrm>
          <a:prstGeom prst="rect">
            <a:avLst/>
          </a:prstGeom>
        </p:spPr>
        <p:txBody>
          <a:bodyPr wrap="square">
            <a:spAutoFit/>
          </a:bodyPr>
          <a:lstStyle/>
          <a:p>
            <a:r>
              <a:rPr lang="en-IN" sz="2400" dirty="0">
                <a:solidFill>
                  <a:prstClr val="black"/>
                </a:solidFill>
                <a:latin typeface="Times New Roman" pitchFamily="18" charset="0"/>
                <a:cs typeface="Times New Roman" pitchFamily="18" charset="0"/>
              </a:rPr>
              <a:t>In DBS systems, MPEG-1 is used for audio </a:t>
            </a:r>
            <a:r>
              <a:rPr lang="en-IN" sz="2400" dirty="0">
                <a:solidFill>
                  <a:prstClr val="black"/>
                </a:solidFill>
                <a:latin typeface="Times New Roman" pitchFamily="18" charset="0"/>
                <a:cs typeface="Times New Roman" pitchFamily="18" charset="0"/>
              </a:rPr>
              <a:t>compression</a:t>
            </a:r>
          </a:p>
          <a:p>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MPEG-1 audio supports mono and </a:t>
            </a:r>
            <a:r>
              <a:rPr lang="en-IN" sz="2400" dirty="0">
                <a:solidFill>
                  <a:prstClr val="black"/>
                </a:solidFill>
                <a:latin typeface="Times New Roman" pitchFamily="18" charset="0"/>
                <a:cs typeface="Times New Roman" pitchFamily="18" charset="0"/>
              </a:rPr>
              <a:t>two channel stereo </a:t>
            </a:r>
            <a:r>
              <a:rPr lang="en-IN" sz="2400" dirty="0">
                <a:solidFill>
                  <a:prstClr val="black"/>
                </a:solidFill>
                <a:latin typeface="Times New Roman" pitchFamily="18" charset="0"/>
                <a:cs typeface="Times New Roman" pitchFamily="18" charset="0"/>
              </a:rPr>
              <a:t>only</a:t>
            </a:r>
            <a:endParaRPr lang="en-IN" sz="2400" dirty="0">
              <a:solidFill>
                <a:prstClr val="black"/>
              </a:solidFill>
              <a:latin typeface="Times New Roman" pitchFamily="18" charset="0"/>
              <a:cs typeface="Times New Roman" pitchFamily="18" charset="0"/>
            </a:endParaRPr>
          </a:p>
          <a:p>
            <a:endParaRPr lang="en-IN" sz="2400" b="1" dirty="0">
              <a:solidFill>
                <a:prstClr val="black"/>
              </a:solidFill>
              <a:latin typeface="Times New Roman" pitchFamily="18" charset="0"/>
              <a:cs typeface="Times New Roman" pitchFamily="18" charset="0"/>
            </a:endParaRPr>
          </a:p>
          <a:p>
            <a:r>
              <a:rPr lang="en-IN" sz="2400" b="1" dirty="0">
                <a:solidFill>
                  <a:prstClr val="black"/>
                </a:solidFill>
                <a:latin typeface="Times New Roman" pitchFamily="18" charset="0"/>
                <a:cs typeface="Times New Roman" pitchFamily="18" charset="0"/>
              </a:rPr>
              <a:t>The need for audio </a:t>
            </a:r>
            <a:r>
              <a:rPr lang="en-IN" sz="2400" b="1" dirty="0">
                <a:solidFill>
                  <a:prstClr val="black"/>
                </a:solidFill>
                <a:latin typeface="Times New Roman" pitchFamily="18" charset="0"/>
                <a:cs typeface="Times New Roman" pitchFamily="18" charset="0"/>
              </a:rPr>
              <a:t>compression</a:t>
            </a:r>
          </a:p>
          <a:p>
            <a:endParaRPr lang="en-IN" sz="2400" b="1"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It can </a:t>
            </a:r>
            <a:r>
              <a:rPr lang="en-IN" sz="2400" dirty="0">
                <a:solidFill>
                  <a:prstClr val="black"/>
                </a:solidFill>
                <a:latin typeface="Times New Roman" pitchFamily="18" charset="0"/>
                <a:cs typeface="Times New Roman" pitchFamily="18" charset="0"/>
              </a:rPr>
              <a:t>be seen by considering the bit </a:t>
            </a:r>
            <a:r>
              <a:rPr lang="en-IN" sz="2400" dirty="0">
                <a:solidFill>
                  <a:prstClr val="black"/>
                </a:solidFill>
                <a:latin typeface="Times New Roman" pitchFamily="18" charset="0"/>
                <a:cs typeface="Times New Roman" pitchFamily="18" charset="0"/>
              </a:rPr>
              <a:t>rate required </a:t>
            </a:r>
            <a:r>
              <a:rPr lang="en-IN" sz="2400" dirty="0">
                <a:solidFill>
                  <a:prstClr val="black"/>
                </a:solidFill>
                <a:latin typeface="Times New Roman" pitchFamily="18" charset="0"/>
                <a:cs typeface="Times New Roman" pitchFamily="18" charset="0"/>
              </a:rPr>
              <a:t>for high-quality audio. </a:t>
            </a:r>
            <a:endParaRPr lang="en-IN" sz="2400"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The </a:t>
            </a:r>
            <a:r>
              <a:rPr lang="en-IN" sz="2400" dirty="0">
                <a:solidFill>
                  <a:prstClr val="black"/>
                </a:solidFill>
                <a:latin typeface="Times New Roman" pitchFamily="18" charset="0"/>
                <a:cs typeface="Times New Roman" pitchFamily="18" charset="0"/>
              </a:rPr>
              <a:t>bit rate is equal to the number </a:t>
            </a:r>
            <a:r>
              <a:rPr lang="en-IN" sz="2400" dirty="0">
                <a:solidFill>
                  <a:prstClr val="black"/>
                </a:solidFill>
                <a:latin typeface="Times New Roman" pitchFamily="18" charset="0"/>
                <a:cs typeface="Times New Roman" pitchFamily="18" charset="0"/>
              </a:rPr>
              <a:t>of samples </a:t>
            </a:r>
            <a:r>
              <a:rPr lang="en-IN" sz="2400" dirty="0">
                <a:solidFill>
                  <a:prstClr val="black"/>
                </a:solidFill>
                <a:latin typeface="Times New Roman" pitchFamily="18" charset="0"/>
                <a:cs typeface="Times New Roman" pitchFamily="18" charset="0"/>
              </a:rPr>
              <a:t>per second (the sampling frequency </a:t>
            </a:r>
            <a:r>
              <a:rPr lang="en-IN" sz="2400" i="1" dirty="0" err="1">
                <a:solidFill>
                  <a:prstClr val="black"/>
                </a:solidFill>
                <a:latin typeface="Times New Roman" pitchFamily="18" charset="0"/>
                <a:cs typeface="Times New Roman" pitchFamily="18" charset="0"/>
              </a:rPr>
              <a:t>fs</a:t>
            </a:r>
            <a:r>
              <a:rPr lang="en-IN" sz="2400" dirty="0">
                <a:solidFill>
                  <a:prstClr val="black"/>
                </a:solidFill>
                <a:latin typeface="Times New Roman" pitchFamily="18" charset="0"/>
                <a:cs typeface="Times New Roman" pitchFamily="18" charset="0"/>
              </a:rPr>
              <a:t>) multiplied by the </a:t>
            </a:r>
            <a:r>
              <a:rPr lang="en-IN" sz="2400" dirty="0">
                <a:solidFill>
                  <a:prstClr val="black"/>
                </a:solidFill>
                <a:latin typeface="Times New Roman" pitchFamily="18" charset="0"/>
                <a:cs typeface="Times New Roman" pitchFamily="18" charset="0"/>
              </a:rPr>
              <a:t>number of </a:t>
            </a:r>
            <a:r>
              <a:rPr lang="en-IN" sz="2400" dirty="0">
                <a:solidFill>
                  <a:prstClr val="black"/>
                </a:solidFill>
                <a:latin typeface="Times New Roman" pitchFamily="18" charset="0"/>
                <a:cs typeface="Times New Roman" pitchFamily="18" charset="0"/>
              </a:rPr>
              <a:t>bits per sample </a:t>
            </a:r>
            <a:r>
              <a:rPr lang="en-IN" sz="2400" i="1" dirty="0">
                <a:solidFill>
                  <a:prstClr val="black"/>
                </a:solidFill>
                <a:latin typeface="Times New Roman" pitchFamily="18" charset="0"/>
                <a:cs typeface="Times New Roman" pitchFamily="18" charset="0"/>
              </a:rPr>
              <a:t>n</a:t>
            </a:r>
            <a:r>
              <a:rPr lang="en-IN" sz="2400" dirty="0">
                <a:solidFill>
                  <a:prstClr val="black"/>
                </a:solidFill>
                <a:latin typeface="Times New Roman" pitchFamily="18" charset="0"/>
                <a:cs typeface="Times New Roman" pitchFamily="18" charset="0"/>
              </a:rPr>
              <a:t>:</a:t>
            </a:r>
            <a:endParaRPr lang="en-IN" sz="2400" dirty="0">
              <a:solidFill>
                <a:prstClr val="black"/>
              </a:solidFill>
              <a:latin typeface="Times New Roman" pitchFamily="18" charset="0"/>
              <a:cs typeface="Times New Roman" pitchFamily="18" charset="0"/>
            </a:endParaRPr>
          </a:p>
          <a:p>
            <a:endParaRPr lang="en-IN" sz="2400" dirty="0">
              <a:solidFill>
                <a:prstClr val="black"/>
              </a:solidFill>
              <a:latin typeface="Times New Roman" pitchFamily="18" charset="0"/>
              <a:cs typeface="Times New Roman" pitchFamily="18" charset="0"/>
            </a:endParaRPr>
          </a:p>
          <a:p>
            <a:endParaRPr lang="en-IN" sz="2400" b="1"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For a stereo CD recording, the sampling frequency is 44.1 kHz, </a:t>
            </a:r>
            <a:r>
              <a:rPr lang="en-IN" sz="2400" dirty="0">
                <a:solidFill>
                  <a:prstClr val="black"/>
                </a:solidFill>
                <a:latin typeface="Times New Roman" pitchFamily="18" charset="0"/>
                <a:cs typeface="Times New Roman" pitchFamily="18" charset="0"/>
              </a:rPr>
              <a:t>and the </a:t>
            </a:r>
            <a:r>
              <a:rPr lang="en-IN" sz="2400" dirty="0">
                <a:solidFill>
                  <a:prstClr val="black"/>
                </a:solidFill>
                <a:latin typeface="Times New Roman" pitchFamily="18" charset="0"/>
                <a:cs typeface="Times New Roman" pitchFamily="18" charset="0"/>
              </a:rPr>
              <a:t>number of bits per sample is 16</a:t>
            </a:r>
            <a:r>
              <a:rPr lang="en-IN" sz="2400" dirty="0">
                <a:solidFill>
                  <a:prstClr val="black"/>
                </a:solidFill>
                <a:latin typeface="Times New Roman" pitchFamily="18" charset="0"/>
                <a:cs typeface="Times New Roman" pitchFamily="18" charset="0"/>
              </a:rPr>
              <a:t>:</a:t>
            </a:r>
            <a:endParaRPr lang="en-IN" sz="2400" b="1" dirty="0">
              <a:solidFill>
                <a:prstClr val="black"/>
              </a:solidFill>
              <a:latin typeface="Times New Roman" pitchFamily="18" charset="0"/>
              <a:cs typeface="Times New Roman" pitchFamily="18" charset="0"/>
            </a:endParaRPr>
          </a:p>
          <a:p>
            <a:endParaRPr lang="en-IN" sz="2400" b="1" dirty="0">
              <a:solidFill>
                <a:prstClr val="black"/>
              </a:solidFill>
              <a:latin typeface="Times New Roman" pitchFamily="18" charset="0"/>
              <a:cs typeface="Times New Roman" pitchFamily="18" charset="0"/>
            </a:endParaRPr>
          </a:p>
          <a:p>
            <a:endParaRPr lang="en-IN" sz="2400" b="1" dirty="0">
              <a:solidFill>
                <a:prstClr val="black"/>
              </a:solidFill>
              <a:latin typeface="Times New Roman" pitchFamily="18" charset="0"/>
              <a:cs typeface="Times New Roman" pitchFamily="18" charset="0"/>
            </a:endParaRPr>
          </a:p>
          <a:p>
            <a:r>
              <a:rPr lang="en-IN" sz="2400" dirty="0">
                <a:solidFill>
                  <a:prstClr val="black"/>
                </a:solidFill>
                <a:latin typeface="Times New Roman" pitchFamily="18" charset="0"/>
                <a:cs typeface="Times New Roman" pitchFamily="18" charset="0"/>
              </a:rPr>
              <a:t>This bit rate, approximately 1.4 Mb/s, represents too high </a:t>
            </a:r>
            <a:r>
              <a:rPr lang="en-IN" sz="2400" dirty="0">
                <a:solidFill>
                  <a:prstClr val="black"/>
                </a:solidFill>
                <a:latin typeface="Times New Roman" pitchFamily="18" charset="0"/>
                <a:cs typeface="Times New Roman" pitchFamily="18" charset="0"/>
              </a:rPr>
              <a:t>a fraction </a:t>
            </a:r>
            <a:r>
              <a:rPr lang="en-IN" sz="2400" dirty="0">
                <a:solidFill>
                  <a:prstClr val="black"/>
                </a:solidFill>
                <a:latin typeface="Times New Roman" pitchFamily="18" charset="0"/>
                <a:cs typeface="Times New Roman" pitchFamily="18" charset="0"/>
              </a:rPr>
              <a:t>of the total bit rate allowance per channel, and hence the need </a:t>
            </a:r>
            <a:r>
              <a:rPr lang="en-IN" sz="2400" dirty="0">
                <a:solidFill>
                  <a:prstClr val="black"/>
                </a:solidFill>
                <a:latin typeface="Times New Roman" pitchFamily="18" charset="0"/>
                <a:cs typeface="Times New Roman" pitchFamily="18" charset="0"/>
              </a:rPr>
              <a:t>for audio </a:t>
            </a:r>
            <a:r>
              <a:rPr lang="en-IN" sz="2400" dirty="0">
                <a:solidFill>
                  <a:prstClr val="black"/>
                </a:solidFill>
                <a:latin typeface="Times New Roman" pitchFamily="18" charset="0"/>
                <a:cs typeface="Times New Roman" pitchFamily="18" charset="0"/>
              </a:rPr>
              <a:t>compression</a:t>
            </a:r>
            <a:endParaRPr lang="en-IN" sz="2400" b="1" dirty="0">
              <a:solidFill>
                <a:prstClr val="black"/>
              </a:solidFill>
              <a:latin typeface="Times New Roman" pitchFamily="18" charset="0"/>
              <a:cs typeface="Times New Roman" pitchFamily="18" charset="0"/>
            </a:endParaRPr>
          </a:p>
          <a:p>
            <a:endParaRPr lang="en-IN" sz="2400" dirty="0">
              <a:solidFill>
                <a:prstClr val="black"/>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429000"/>
            <a:ext cx="163956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047" y="4869160"/>
            <a:ext cx="43204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75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41" y="836712"/>
            <a:ext cx="8483718"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3762" y="4293096"/>
            <a:ext cx="9118202" cy="1569660"/>
          </a:xfrm>
          <a:prstGeom prst="rect">
            <a:avLst/>
          </a:prstGeom>
          <a:noFill/>
        </p:spPr>
        <p:txBody>
          <a:bodyPr wrap="none" rtlCol="0">
            <a:spAutoFit/>
          </a:bodyPr>
          <a:lstStyle/>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filter bank divides the spectrum of incoming signal into spectrum</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spectrum is analysed for masking levels.</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masking information is passed to </a:t>
            </a:r>
            <a:r>
              <a:rPr lang="en-IN" sz="2400" dirty="0" err="1">
                <a:solidFill>
                  <a:prstClr val="black"/>
                </a:solidFill>
                <a:latin typeface="Times New Roman" pitchFamily="18" charset="0"/>
                <a:cs typeface="Times New Roman" pitchFamily="18" charset="0"/>
              </a:rPr>
              <a:t>quantizer</a:t>
            </a: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a:t>
            </a:r>
            <a:r>
              <a:rPr lang="en-IN" sz="2400" dirty="0" err="1">
                <a:solidFill>
                  <a:prstClr val="black"/>
                </a:solidFill>
                <a:latin typeface="Times New Roman" pitchFamily="18" charset="0"/>
                <a:cs typeface="Times New Roman" pitchFamily="18" charset="0"/>
              </a:rPr>
              <a:t>quantizer</a:t>
            </a:r>
            <a:r>
              <a:rPr lang="en-IN" sz="2400" dirty="0">
                <a:solidFill>
                  <a:prstClr val="black"/>
                </a:solidFill>
                <a:latin typeface="Times New Roman" pitchFamily="18" charset="0"/>
                <a:cs typeface="Times New Roman" pitchFamily="18" charset="0"/>
              </a:rPr>
              <a:t> quantizes the </a:t>
            </a:r>
            <a:r>
              <a:rPr lang="en-IN" sz="2400" dirty="0" err="1">
                <a:solidFill>
                  <a:prstClr val="black"/>
                </a:solidFill>
                <a:latin typeface="Times New Roman" pitchFamily="18" charset="0"/>
                <a:cs typeface="Times New Roman" pitchFamily="18" charset="0"/>
              </a:rPr>
              <a:t>subbands</a:t>
            </a:r>
            <a:r>
              <a:rPr lang="en-IN" sz="2400" dirty="0">
                <a:solidFill>
                  <a:prstClr val="black"/>
                </a:solidFill>
                <a:latin typeface="Times New Roman" pitchFamily="18" charset="0"/>
                <a:cs typeface="Times New Roman" pitchFamily="18" charset="0"/>
              </a:rPr>
              <a:t> based on noise factor</a:t>
            </a:r>
            <a:endParaRPr lang="en-IN" sz="2400" dirty="0">
              <a:solidFill>
                <a:prstClr val="black"/>
              </a:solidFill>
              <a:latin typeface="Times New Roman" pitchFamily="18" charset="0"/>
              <a:cs typeface="Times New Roman" pitchFamily="18" charset="0"/>
            </a:endParaRPr>
          </a:p>
        </p:txBody>
      </p:sp>
      <p:sp>
        <p:nvSpPr>
          <p:cNvPr id="3" name="Rectangle 2"/>
          <p:cNvSpPr/>
          <p:nvPr/>
        </p:nvSpPr>
        <p:spPr>
          <a:xfrm>
            <a:off x="2843808" y="289814"/>
            <a:ext cx="3361818" cy="461665"/>
          </a:xfrm>
          <a:prstGeom prst="rect">
            <a:avLst/>
          </a:prstGeom>
        </p:spPr>
        <p:txBody>
          <a:bodyPr wrap="none">
            <a:spAutoFit/>
          </a:bodyPr>
          <a:lstStyle/>
          <a:p>
            <a:r>
              <a:rPr lang="en-IN" sz="2400" dirty="0">
                <a:solidFill>
                  <a:prstClr val="black"/>
                </a:solidFill>
                <a:latin typeface="Times New Roman" pitchFamily="18" charset="0"/>
                <a:cs typeface="Times New Roman" pitchFamily="18" charset="0"/>
              </a:rPr>
              <a:t>MPEG-1 block schematic</a:t>
            </a:r>
          </a:p>
        </p:txBody>
      </p:sp>
    </p:spTree>
    <p:extLst>
      <p:ext uri="{BB962C8B-B14F-4D97-AF65-F5344CB8AC3E}">
        <p14:creationId xmlns:p14="http://schemas.microsoft.com/office/powerpoint/2010/main" val="1082974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7525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MPEG2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(MPEG2)(1/2)</a:t>
            </a:r>
            <a:br>
              <a:rPr lang="en-US" altLang="zh-TW" dirty="0" smtClean="0">
                <a:solidFill>
                  <a:schemeClr val="bg1"/>
                </a:solidFill>
                <a:latin typeface="Times New Roman" pitchFamily="18" charset="0"/>
                <a:ea typeface="新細明體" pitchFamily="18" charset="-12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4" name="Rectangle 3"/>
          <p:cNvSpPr/>
          <p:nvPr/>
        </p:nvSpPr>
        <p:spPr>
          <a:xfrm>
            <a:off x="914400" y="1752600"/>
            <a:ext cx="7162800" cy="4524315"/>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000" dirty="0">
                <a:solidFill>
                  <a:prstClr val="black"/>
                </a:solidFill>
                <a:latin typeface="Times New Roman" pitchFamily="18" charset="0"/>
                <a:cs typeface="Times New Roman" pitchFamily="18" charset="0"/>
              </a:rPr>
              <a:t>MPEG2 is a second set of flexible compression standards created by the MPEG group. This set of standards takes advantage of the fact that over 95% of digital video is redundant, however some portions are much less redundant. MPEG2 handles this by using higher bit rates (i.e. higher quality) for more complex pictures and lower bit rates for simple pictures</a:t>
            </a:r>
          </a:p>
          <a:p>
            <a:pPr marL="342900" indent="-342900">
              <a:spcBef>
                <a:spcPct val="20000"/>
              </a:spcBef>
              <a:buClr>
                <a:srgbClr val="4F81BD"/>
              </a:buClr>
              <a:buSzPct val="65000"/>
              <a:buFont typeface="Wingdings" pitchFamily="2" charset="2"/>
              <a:buChar char="n"/>
            </a:pPr>
            <a:r>
              <a:rPr lang="en-US" altLang="zh-TW" sz="2000" dirty="0">
                <a:solidFill>
                  <a:prstClr val="black"/>
                </a:solidFill>
                <a:latin typeface="Times New Roman" pitchFamily="18" charset="0"/>
                <a:cs typeface="Times New Roman" pitchFamily="18" charset="0"/>
              </a:rPr>
              <a:t>MPEG2 is a form of compression used to compress all pictures onto a DVD.</a:t>
            </a:r>
          </a:p>
          <a:p>
            <a:pPr marL="342900" indent="-342900">
              <a:spcBef>
                <a:spcPct val="20000"/>
              </a:spcBef>
              <a:buClr>
                <a:srgbClr val="4F81BD"/>
              </a:buClr>
              <a:buSzPct val="65000"/>
              <a:buFont typeface="Wingdings" pitchFamily="2" charset="2"/>
              <a:buChar char="n"/>
            </a:pPr>
            <a:r>
              <a:rPr lang="en-US" altLang="zh-TW" sz="2000" dirty="0">
                <a:solidFill>
                  <a:prstClr val="black"/>
                </a:solidFill>
                <a:latin typeface="Times New Roman" pitchFamily="18" charset="0"/>
                <a:cs typeface="Times New Roman" pitchFamily="18" charset="0"/>
              </a:rPr>
              <a:t>The digital video signal compression standard used for DVD. This adaptive, variable bit-rate process is able to allocate more bits for complex scenes involving a lot of motion, while minimizing the bits in static scenes. The average data rate for DVD is 3.5 Mbps (million bits/second). www.filmfodder.com/movies/dvd/glossary/glossary.htm</a:t>
            </a:r>
          </a:p>
        </p:txBody>
      </p:sp>
      <p:sp>
        <p:nvSpPr>
          <p:cNvPr id="5" name="Rectangle 4"/>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43770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981199"/>
          </a:xfrm>
        </p:spPr>
        <p:txBody>
          <a:bodyPr/>
          <a:lstStyle/>
          <a:p>
            <a:r>
              <a:rPr lang="en-US" altLang="zh-TW" dirty="0" smtClean="0">
                <a:solidFill>
                  <a:schemeClr val="bg1"/>
                </a:solidFill>
                <a:latin typeface="Times New Roman" pitchFamily="18" charset="0"/>
                <a:ea typeface="新細明體" pitchFamily="18" charset="-120"/>
                <a:cs typeface="Times New Roman" pitchFamily="18" charset="0"/>
              </a:rPr>
              <a:t>MPEG2 Compression Standards</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chemeClr val="bg1"/>
                </a:solidFill>
                <a:latin typeface="Times New Roman" pitchFamily="18" charset="0"/>
                <a:ea typeface="新細明體" pitchFamily="18" charset="-120"/>
                <a:cs typeface="Times New Roman" pitchFamily="18" charset="0"/>
              </a:rPr>
              <a:t>(MPEG2)(2/2)</a:t>
            </a:r>
            <a:br>
              <a:rPr lang="en-US" altLang="zh-TW" dirty="0" smtClean="0">
                <a:solidFill>
                  <a:schemeClr val="bg1"/>
                </a:solidFill>
                <a:latin typeface="Times New Roman" pitchFamily="18" charset="0"/>
                <a:ea typeface="新細明體" pitchFamily="18" charset="-120"/>
                <a:cs typeface="Times New Roman" pitchFamily="18" charset="0"/>
              </a:rPr>
            </a:br>
            <a:r>
              <a:rPr lang="en-US" altLang="zh-TW" dirty="0" smtClean="0">
                <a:solidFill>
                  <a:srgbClr val="000066"/>
                </a:solidFill>
                <a:latin typeface="Garamond" pitchFamily="18" charset="0"/>
                <a:ea typeface="新細明體" pitchFamily="18" charset="-120"/>
              </a:rPr>
              <a:t/>
            </a:r>
            <a:br>
              <a:rPr lang="en-US" altLang="zh-TW" dirty="0" smtClean="0">
                <a:solidFill>
                  <a:srgbClr val="000066"/>
                </a:solidFill>
                <a:latin typeface="Garamond" pitchFamily="18" charset="0"/>
                <a:ea typeface="新細明體" pitchFamily="18" charset="-120"/>
              </a:rPr>
            </a:br>
            <a:endParaRPr lang="en-IN" dirty="0"/>
          </a:p>
        </p:txBody>
      </p:sp>
      <p:sp>
        <p:nvSpPr>
          <p:cNvPr id="4" name="Rectangle 3"/>
          <p:cNvSpPr/>
          <p:nvPr/>
        </p:nvSpPr>
        <p:spPr>
          <a:xfrm>
            <a:off x="609600" y="1219201"/>
            <a:ext cx="8229600" cy="4462760"/>
          </a:xfrm>
          <a:prstGeom prst="rect">
            <a:avLst/>
          </a:prstGeom>
        </p:spPr>
        <p:txBody>
          <a:bodyPr wrap="square">
            <a:spAutoFit/>
          </a:bodyPr>
          <a:lstStyle/>
          <a:p>
            <a:pPr marL="342900" indent="-342900">
              <a:spcBef>
                <a:spcPct val="20000"/>
              </a:spcBef>
              <a:buClr>
                <a:srgbClr val="4F81BD"/>
              </a:buClr>
              <a:buSzPct val="65000"/>
              <a:buFont typeface="Wingdings" pitchFamily="2" charset="2"/>
              <a:buChar char="n"/>
            </a:pPr>
            <a:r>
              <a:rPr lang="en-US" altLang="zh-TW" sz="2000" dirty="0">
                <a:solidFill>
                  <a:prstClr val="black"/>
                </a:solidFill>
                <a:latin typeface="Times New Roman" pitchFamily="18" charset="0"/>
                <a:cs typeface="Times New Roman" pitchFamily="18" charset="0"/>
              </a:rPr>
              <a:t>MPEG2 is an abbreviation for the Moving Picture Experts Group, working committee of experts. MPEG2 is a higher ranking standard of MPEG1 which was adopted in 1991 as the standard for CD-ROM. MPEG2 was adopted in 1994 as the universal picture coding system for broadcasting and communications as well as for storage media such as optical disc. MPEG2 multi-channel audio is one of the digital surround sound system available on DVD discs, another option for Dolby® Digital. </a:t>
            </a:r>
          </a:p>
          <a:p>
            <a:pPr marL="342900" indent="-342900">
              <a:spcBef>
                <a:spcPct val="20000"/>
              </a:spcBef>
              <a:buClr>
                <a:srgbClr val="4F81BD"/>
              </a:buClr>
              <a:buSzPct val="65000"/>
              <a:buFont typeface="Wingdings" pitchFamily="2" charset="2"/>
              <a:buChar char="n"/>
            </a:pPr>
            <a:r>
              <a:rPr lang="en-US" altLang="zh-TW" sz="2000" dirty="0">
                <a:solidFill>
                  <a:prstClr val="black"/>
                </a:solidFill>
                <a:latin typeface="Times New Roman" pitchFamily="18" charset="0"/>
                <a:cs typeface="Times New Roman" pitchFamily="18" charset="0"/>
              </a:rPr>
              <a:t>MPEG-2 (1994) is the designation for a group of audio and video coding standards agreed upon by MPEG (Moving Pictures Experts Group), and published as the ISO/IEC 13818 international standard. MPEG-2 is typically used to encode audio and video for broadcast signals, including direct broadcast satellite and Cable TV. MPEG-2, with some modifications, is also the coding format used by standard commercial DVD movies. en.wikipedia.org/wiki/MPEG2</a:t>
            </a:r>
            <a:endParaRPr lang="en-US" sz="2000" dirty="0">
              <a:solidFill>
                <a:prstClr val="black"/>
              </a:solidFill>
              <a:latin typeface="Times New Roman" pitchFamily="18" charset="0"/>
              <a:cs typeface="Times New Roman" pitchFamily="18" charset="0"/>
            </a:endParaRPr>
          </a:p>
        </p:txBody>
      </p:sp>
      <p:sp>
        <p:nvSpPr>
          <p:cNvPr id="5" name="Rectangle 4"/>
          <p:cNvSpPr/>
          <p:nvPr/>
        </p:nvSpPr>
        <p:spPr>
          <a:xfrm>
            <a:off x="6767736" y="0"/>
            <a:ext cx="2376264" cy="11247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526529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27" r="14128" b="1327"/>
          <a:stretch/>
        </p:blipFill>
        <p:spPr bwMode="auto">
          <a:xfrm>
            <a:off x="1259632" y="1165564"/>
            <a:ext cx="628544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3152001"/>
            <a:ext cx="8892480" cy="1200329"/>
          </a:xfrm>
          <a:prstGeom prst="rect">
            <a:avLst/>
          </a:prstGeom>
        </p:spPr>
        <p:txBody>
          <a:bodyPr wrap="square">
            <a:spAutoFit/>
          </a:bodyPr>
          <a:lstStyle/>
          <a:p>
            <a:pPr algn="just"/>
            <a:r>
              <a:rPr lang="en-IN" sz="2400" dirty="0">
                <a:solidFill>
                  <a:prstClr val="black"/>
                </a:solidFill>
                <a:latin typeface="Times New Roman" pitchFamily="18" charset="0"/>
                <a:cs typeface="Times New Roman" pitchFamily="18" charset="0"/>
              </a:rPr>
              <a:t>As a first </a:t>
            </a:r>
            <a:r>
              <a:rPr lang="en-IN" sz="2400" dirty="0">
                <a:solidFill>
                  <a:prstClr val="black"/>
                </a:solidFill>
                <a:latin typeface="Times New Roman" pitchFamily="18" charset="0"/>
                <a:cs typeface="Times New Roman" pitchFamily="18" charset="0"/>
              </a:rPr>
              <a:t>in </a:t>
            </a:r>
            <a:r>
              <a:rPr lang="en-IN" sz="2400" dirty="0" err="1">
                <a:solidFill>
                  <a:prstClr val="black"/>
                </a:solidFill>
                <a:latin typeface="Times New Roman" pitchFamily="18" charset="0"/>
                <a:cs typeface="Times New Roman" pitchFamily="18" charset="0"/>
              </a:rPr>
              <a:t>preprocessing</a:t>
            </a:r>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step, the analog outputs from the red (R), green (G), </a:t>
            </a:r>
            <a:r>
              <a:rPr lang="en-IN" sz="2400" dirty="0">
                <a:solidFill>
                  <a:prstClr val="black"/>
                </a:solidFill>
                <a:latin typeface="Times New Roman" pitchFamily="18" charset="0"/>
                <a:cs typeface="Times New Roman" pitchFamily="18" charset="0"/>
              </a:rPr>
              <a:t>and blue </a:t>
            </a:r>
            <a:r>
              <a:rPr lang="en-IN" sz="2400" dirty="0">
                <a:solidFill>
                  <a:prstClr val="black"/>
                </a:solidFill>
                <a:latin typeface="Times New Roman" pitchFamily="18" charset="0"/>
                <a:cs typeface="Times New Roman" pitchFamily="18" charset="0"/>
              </a:rPr>
              <a:t>(B) </a:t>
            </a:r>
            <a:r>
              <a:rPr lang="en-IN" sz="2400" dirty="0" err="1">
                <a:solidFill>
                  <a:prstClr val="black"/>
                </a:solidFill>
                <a:latin typeface="Times New Roman" pitchFamily="18" charset="0"/>
                <a:cs typeface="Times New Roman" pitchFamily="18" charset="0"/>
              </a:rPr>
              <a:t>color</a:t>
            </a:r>
            <a:r>
              <a:rPr lang="en-IN" sz="2400" dirty="0">
                <a:solidFill>
                  <a:prstClr val="black"/>
                </a:solidFill>
                <a:latin typeface="Times New Roman" pitchFamily="18" charset="0"/>
                <a:cs typeface="Times New Roman" pitchFamily="18" charset="0"/>
              </a:rPr>
              <a:t> cameras are converted to a luminance component (Y) </a:t>
            </a:r>
            <a:r>
              <a:rPr lang="en-IN" sz="2400" dirty="0">
                <a:solidFill>
                  <a:prstClr val="black"/>
                </a:solidFill>
                <a:latin typeface="Times New Roman" pitchFamily="18" charset="0"/>
                <a:cs typeface="Times New Roman" pitchFamily="18" charset="0"/>
              </a:rPr>
              <a:t>and two </a:t>
            </a:r>
            <a:r>
              <a:rPr lang="en-IN" sz="2400" dirty="0">
                <a:solidFill>
                  <a:prstClr val="black"/>
                </a:solidFill>
                <a:latin typeface="Times New Roman" pitchFamily="18" charset="0"/>
                <a:cs typeface="Times New Roman" pitchFamily="18" charset="0"/>
              </a:rPr>
              <a:t>chrominance components (Cr) and (</a:t>
            </a:r>
            <a:r>
              <a:rPr lang="en-IN" sz="2400" dirty="0" err="1">
                <a:solidFill>
                  <a:prstClr val="black"/>
                </a:solidFill>
                <a:latin typeface="Times New Roman" pitchFamily="18" charset="0"/>
                <a:cs typeface="Times New Roman" pitchFamily="18" charset="0"/>
              </a:rPr>
              <a:t>Cb</a:t>
            </a:r>
            <a:r>
              <a:rPr lang="en-IN" sz="24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4091377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1981</Words>
  <Application>Microsoft Office PowerPoint</Application>
  <PresentationFormat>On-screen Show (4:3)</PresentationFormat>
  <Paragraphs>161</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1_Office Theme</vt:lpstr>
      <vt:lpstr>Bit Rates for Digital Television</vt:lpstr>
      <vt:lpstr>PowerPoint Presentation</vt:lpstr>
      <vt:lpstr>PowerPoint Presentation</vt:lpstr>
      <vt:lpstr>     MPEG1 Compression Standards (MPEG1 )       </vt:lpstr>
      <vt:lpstr>PowerPoint Presentation</vt:lpstr>
      <vt:lpstr>PowerPoint Presentation</vt:lpstr>
      <vt:lpstr>MPEG2 Compression Standards (MPEG2)(1/2) </vt:lpstr>
      <vt:lpstr>MPEG2 Compression Standards (MPEG2)(2/2)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MPEG4 Compression Standards (MPEG4 )(1/3) </vt:lpstr>
      <vt:lpstr>MPEG4 Compression Standards (MPEG4 )(2/3)</vt:lpstr>
      <vt:lpstr>MPEG4 Compression Standards (MPEG4 )(3/3) </vt:lpstr>
      <vt:lpstr>PowerPoint Presentation</vt:lpstr>
      <vt:lpstr>PowerPoint Presentation</vt:lpstr>
      <vt:lpstr>MPEG7 Compression Standards (MPEG7 ) </vt:lpstr>
      <vt:lpstr>Forward Error Correction  </vt:lpstr>
      <vt:lpstr>The Home Receiver Outdoor Unit  </vt:lpstr>
      <vt:lpstr>SCHEMATIC FOR INDOOR UNIT</vt:lpstr>
      <vt:lpstr>Uplink Analysis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Rates for Digital Television</dc:title>
  <dc:creator>S G H</dc:creator>
  <cp:lastModifiedBy>S G H</cp:lastModifiedBy>
  <cp:revision>1</cp:revision>
  <dcterms:created xsi:type="dcterms:W3CDTF">2021-02-15T05:41:59Z</dcterms:created>
  <dcterms:modified xsi:type="dcterms:W3CDTF">2021-02-15T05:42:15Z</dcterms:modified>
</cp:coreProperties>
</file>