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7" r:id="rId4"/>
    <p:sldId id="258" r:id="rId5"/>
    <p:sldId id="259" r:id="rId6"/>
    <p:sldId id="260" r:id="rId7"/>
    <p:sldId id="261" r:id="rId8"/>
    <p:sldId id="262" r:id="rId9"/>
    <p:sldId id="263" r:id="rId10"/>
    <p:sldId id="264"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DC4771E-8802-4A83-86AB-355C380CE689}" type="datetimeFigureOut">
              <a:rPr lang="en-IN" smtClean="0"/>
              <a:t>15-02-2021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22F35F-B169-4874-8F06-4A1069F6C9BD}" type="slidenum">
              <a:rPr lang="en-IN" smtClean="0"/>
              <a:t>‹#›</a:t>
            </a:fld>
            <a:endParaRPr lang="en-IN"/>
          </a:p>
        </p:txBody>
      </p:sp>
    </p:spTree>
    <p:extLst>
      <p:ext uri="{BB962C8B-B14F-4D97-AF65-F5344CB8AC3E}">
        <p14:creationId xmlns:p14="http://schemas.microsoft.com/office/powerpoint/2010/main" val="4174203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DC4771E-8802-4A83-86AB-355C380CE689}" type="datetimeFigureOut">
              <a:rPr lang="en-IN" smtClean="0"/>
              <a:t>15-02-2021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22F35F-B169-4874-8F06-4A1069F6C9BD}" type="slidenum">
              <a:rPr lang="en-IN" smtClean="0"/>
              <a:t>‹#›</a:t>
            </a:fld>
            <a:endParaRPr lang="en-IN"/>
          </a:p>
        </p:txBody>
      </p:sp>
    </p:spTree>
    <p:extLst>
      <p:ext uri="{BB962C8B-B14F-4D97-AF65-F5344CB8AC3E}">
        <p14:creationId xmlns:p14="http://schemas.microsoft.com/office/powerpoint/2010/main" val="3619211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DC4771E-8802-4A83-86AB-355C380CE689}" type="datetimeFigureOut">
              <a:rPr lang="en-IN" smtClean="0"/>
              <a:t>15-02-2021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22F35F-B169-4874-8F06-4A1069F6C9BD}" type="slidenum">
              <a:rPr lang="en-IN" smtClean="0"/>
              <a:t>‹#›</a:t>
            </a:fld>
            <a:endParaRPr lang="en-IN"/>
          </a:p>
        </p:txBody>
      </p:sp>
    </p:spTree>
    <p:extLst>
      <p:ext uri="{BB962C8B-B14F-4D97-AF65-F5344CB8AC3E}">
        <p14:creationId xmlns:p14="http://schemas.microsoft.com/office/powerpoint/2010/main" val="27356602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7234157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7C7B10D5-FF5B-466A-A5A7-10AD11A7E061}" type="datetimeFigureOut">
              <a:rPr lang="en-US">
                <a:solidFill>
                  <a:prstClr val="white"/>
                </a:solidFill>
              </a:rPr>
              <a:pPr/>
              <a:t>2/15/2021</a:t>
            </a:fld>
            <a:endParaRPr lang="en-US">
              <a:solidFill>
                <a:prstClr val="white"/>
              </a:solidFill>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solidFill>
                <a:prstClr val="white"/>
              </a:solidFill>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08A2DC52-3731-45D5-BB41-7AD471DD4CDB}" type="slidenum">
              <a:rPr lang="en-US">
                <a:solidFill>
                  <a:prstClr val="white"/>
                </a:solidFill>
              </a:rPr>
              <a:pPr/>
              <a:t>‹#›</a:t>
            </a:fld>
            <a:endParaRPr lang="en-US">
              <a:solidFill>
                <a:prstClr val="white"/>
              </a:solidFill>
            </a:endParaRPr>
          </a:p>
        </p:txBody>
      </p:sp>
    </p:spTree>
    <p:extLst>
      <p:ext uri="{BB962C8B-B14F-4D97-AF65-F5344CB8AC3E}">
        <p14:creationId xmlns:p14="http://schemas.microsoft.com/office/powerpoint/2010/main" val="25630061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7C7B10D5-FF5B-466A-A5A7-10AD11A7E061}" type="datetimeFigureOut">
              <a:rPr lang="en-US">
                <a:solidFill>
                  <a:prstClr val="white"/>
                </a:solidFill>
              </a:rPr>
              <a:pPr/>
              <a:t>2/15/2021</a:t>
            </a:fld>
            <a:endParaRPr lang="en-US">
              <a:solidFill>
                <a:prstClr val="white"/>
              </a:solidFill>
            </a:endParaRPr>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solidFill>
                <a:prstClr val="white"/>
              </a:solidFill>
            </a:endParaRPr>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08A2DC52-3731-45D5-BB41-7AD471DD4CDB}" type="slidenum">
              <a:rPr lang="en-US">
                <a:solidFill>
                  <a:prstClr val="white"/>
                </a:solidFill>
              </a:rPr>
              <a:pPr/>
              <a:t>‹#›</a:t>
            </a:fld>
            <a:endParaRPr lang="en-US">
              <a:solidFill>
                <a:prstClr val="white"/>
              </a:solidFill>
            </a:endParaRPr>
          </a:p>
        </p:txBody>
      </p:sp>
    </p:spTree>
    <p:extLst>
      <p:ext uri="{BB962C8B-B14F-4D97-AF65-F5344CB8AC3E}">
        <p14:creationId xmlns:p14="http://schemas.microsoft.com/office/powerpoint/2010/main" val="1913174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DC4771E-8802-4A83-86AB-355C380CE689}" type="datetimeFigureOut">
              <a:rPr lang="en-IN" smtClean="0"/>
              <a:t>15-02-2021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22F35F-B169-4874-8F06-4A1069F6C9BD}" type="slidenum">
              <a:rPr lang="en-IN" smtClean="0"/>
              <a:t>‹#›</a:t>
            </a:fld>
            <a:endParaRPr lang="en-IN"/>
          </a:p>
        </p:txBody>
      </p:sp>
    </p:spTree>
    <p:extLst>
      <p:ext uri="{BB962C8B-B14F-4D97-AF65-F5344CB8AC3E}">
        <p14:creationId xmlns:p14="http://schemas.microsoft.com/office/powerpoint/2010/main" val="474274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C4771E-8802-4A83-86AB-355C380CE689}" type="datetimeFigureOut">
              <a:rPr lang="en-IN" smtClean="0"/>
              <a:t>15-02-2021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22F35F-B169-4874-8F06-4A1069F6C9BD}" type="slidenum">
              <a:rPr lang="en-IN" smtClean="0"/>
              <a:t>‹#›</a:t>
            </a:fld>
            <a:endParaRPr lang="en-IN"/>
          </a:p>
        </p:txBody>
      </p:sp>
    </p:spTree>
    <p:extLst>
      <p:ext uri="{BB962C8B-B14F-4D97-AF65-F5344CB8AC3E}">
        <p14:creationId xmlns:p14="http://schemas.microsoft.com/office/powerpoint/2010/main" val="55375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DC4771E-8802-4A83-86AB-355C380CE689}" type="datetimeFigureOut">
              <a:rPr lang="en-IN" smtClean="0"/>
              <a:t>15-02-2021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22F35F-B169-4874-8F06-4A1069F6C9BD}" type="slidenum">
              <a:rPr lang="en-IN" smtClean="0"/>
              <a:t>‹#›</a:t>
            </a:fld>
            <a:endParaRPr lang="en-IN"/>
          </a:p>
        </p:txBody>
      </p:sp>
    </p:spTree>
    <p:extLst>
      <p:ext uri="{BB962C8B-B14F-4D97-AF65-F5344CB8AC3E}">
        <p14:creationId xmlns:p14="http://schemas.microsoft.com/office/powerpoint/2010/main" val="773211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DC4771E-8802-4A83-86AB-355C380CE689}" type="datetimeFigureOut">
              <a:rPr lang="en-IN" smtClean="0"/>
              <a:t>15-02-2021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122F35F-B169-4874-8F06-4A1069F6C9BD}" type="slidenum">
              <a:rPr lang="en-IN" smtClean="0"/>
              <a:t>‹#›</a:t>
            </a:fld>
            <a:endParaRPr lang="en-IN"/>
          </a:p>
        </p:txBody>
      </p:sp>
    </p:spTree>
    <p:extLst>
      <p:ext uri="{BB962C8B-B14F-4D97-AF65-F5344CB8AC3E}">
        <p14:creationId xmlns:p14="http://schemas.microsoft.com/office/powerpoint/2010/main" val="3532981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DC4771E-8802-4A83-86AB-355C380CE689}" type="datetimeFigureOut">
              <a:rPr lang="en-IN" smtClean="0"/>
              <a:t>15-02-2021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122F35F-B169-4874-8F06-4A1069F6C9BD}" type="slidenum">
              <a:rPr lang="en-IN" smtClean="0"/>
              <a:t>‹#›</a:t>
            </a:fld>
            <a:endParaRPr lang="en-IN"/>
          </a:p>
        </p:txBody>
      </p:sp>
    </p:spTree>
    <p:extLst>
      <p:ext uri="{BB962C8B-B14F-4D97-AF65-F5344CB8AC3E}">
        <p14:creationId xmlns:p14="http://schemas.microsoft.com/office/powerpoint/2010/main" val="1939463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C4771E-8802-4A83-86AB-355C380CE689}" type="datetimeFigureOut">
              <a:rPr lang="en-IN" smtClean="0"/>
              <a:t>15-02-2021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122F35F-B169-4874-8F06-4A1069F6C9BD}" type="slidenum">
              <a:rPr lang="en-IN" smtClean="0"/>
              <a:t>‹#›</a:t>
            </a:fld>
            <a:endParaRPr lang="en-IN"/>
          </a:p>
        </p:txBody>
      </p:sp>
    </p:spTree>
    <p:extLst>
      <p:ext uri="{BB962C8B-B14F-4D97-AF65-F5344CB8AC3E}">
        <p14:creationId xmlns:p14="http://schemas.microsoft.com/office/powerpoint/2010/main" val="2658899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C4771E-8802-4A83-86AB-355C380CE689}" type="datetimeFigureOut">
              <a:rPr lang="en-IN" smtClean="0"/>
              <a:t>15-02-2021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22F35F-B169-4874-8F06-4A1069F6C9BD}" type="slidenum">
              <a:rPr lang="en-IN" smtClean="0"/>
              <a:t>‹#›</a:t>
            </a:fld>
            <a:endParaRPr lang="en-IN"/>
          </a:p>
        </p:txBody>
      </p:sp>
    </p:spTree>
    <p:extLst>
      <p:ext uri="{BB962C8B-B14F-4D97-AF65-F5344CB8AC3E}">
        <p14:creationId xmlns:p14="http://schemas.microsoft.com/office/powerpoint/2010/main" val="4235443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C4771E-8802-4A83-86AB-355C380CE689}" type="datetimeFigureOut">
              <a:rPr lang="en-IN" smtClean="0"/>
              <a:t>15-02-2021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22F35F-B169-4874-8F06-4A1069F6C9BD}" type="slidenum">
              <a:rPr lang="en-IN" smtClean="0"/>
              <a:t>‹#›</a:t>
            </a:fld>
            <a:endParaRPr lang="en-IN"/>
          </a:p>
        </p:txBody>
      </p:sp>
    </p:spTree>
    <p:extLst>
      <p:ext uri="{BB962C8B-B14F-4D97-AF65-F5344CB8AC3E}">
        <p14:creationId xmlns:p14="http://schemas.microsoft.com/office/powerpoint/2010/main" val="683744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C4771E-8802-4A83-86AB-355C380CE689}" type="datetimeFigureOut">
              <a:rPr lang="en-IN" smtClean="0"/>
              <a:t>15-02-2021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22F35F-B169-4874-8F06-4A1069F6C9BD}" type="slidenum">
              <a:rPr lang="en-IN" smtClean="0"/>
              <a:t>‹#›</a:t>
            </a:fld>
            <a:endParaRPr lang="en-IN"/>
          </a:p>
        </p:txBody>
      </p:sp>
    </p:spTree>
    <p:extLst>
      <p:ext uri="{BB962C8B-B14F-4D97-AF65-F5344CB8AC3E}">
        <p14:creationId xmlns:p14="http://schemas.microsoft.com/office/powerpoint/2010/main" val="21945551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1">
            <a:alpha val="81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4800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7" name="Picture 6" descr="srm_logo.png"/>
          <p:cNvPicPr>
            <a:picLocks noChangeAspect="1"/>
          </p:cNvPicPr>
          <p:nvPr userDrawn="1"/>
        </p:nvPicPr>
        <p:blipFill>
          <a:blip r:embed="rId5" cstate="print"/>
          <a:stretch>
            <a:fillRect/>
          </a:stretch>
        </p:blipFill>
        <p:spPr>
          <a:xfrm>
            <a:off x="7467600" y="228600"/>
            <a:ext cx="1428750" cy="723900"/>
          </a:xfrm>
          <a:prstGeom prst="rect">
            <a:avLst/>
          </a:prstGeom>
        </p:spPr>
      </p:pic>
    </p:spTree>
    <p:extLst>
      <p:ext uri="{BB962C8B-B14F-4D97-AF65-F5344CB8AC3E}">
        <p14:creationId xmlns:p14="http://schemas.microsoft.com/office/powerpoint/2010/main" val="412330101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ctr" defTabSz="914400" rtl="0" eaLnBrk="1" latinLnBrk="0" hangingPunct="1">
        <a:spcBef>
          <a:spcPct val="0"/>
        </a:spcBef>
        <a:buNone/>
        <a:defRPr sz="28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3211"/>
            <a:ext cx="7772400" cy="797915"/>
          </a:xfrm>
        </p:spPr>
        <p:txBody>
          <a:bodyPr/>
          <a:lstStyle/>
          <a:p>
            <a:r>
              <a:rPr lang="en-US" dirty="0" smtClean="0">
                <a:solidFill>
                  <a:schemeClr val="bg1"/>
                </a:solidFill>
                <a:latin typeface="Times New Roman" pitchFamily="18" charset="0"/>
                <a:cs typeface="Times New Roman" pitchFamily="18" charset="0"/>
              </a:rPr>
              <a:t>WHAT IS VSAT</a:t>
            </a:r>
            <a:endParaRPr lang="en-IN" dirty="0">
              <a:solidFill>
                <a:schemeClr val="bg1"/>
              </a:solidFill>
              <a:latin typeface="Times New Roman" pitchFamily="18" charset="0"/>
              <a:cs typeface="Times New Roman" pitchFamily="18" charset="0"/>
            </a:endParaRPr>
          </a:p>
        </p:txBody>
      </p:sp>
      <p:sp>
        <p:nvSpPr>
          <p:cNvPr id="4" name="Rectangle 3"/>
          <p:cNvSpPr/>
          <p:nvPr/>
        </p:nvSpPr>
        <p:spPr>
          <a:xfrm>
            <a:off x="0" y="560892"/>
            <a:ext cx="9144000" cy="6297108"/>
          </a:xfrm>
          <a:prstGeom prst="rect">
            <a:avLst/>
          </a:prstGeom>
        </p:spPr>
        <p:txBody>
          <a:bodyPr wrap="square">
            <a:spAutoFit/>
          </a:bodyPr>
          <a:lstStyle/>
          <a:p>
            <a:pPr>
              <a:lnSpc>
                <a:spcPct val="80000"/>
              </a:lnSpc>
            </a:pPr>
            <a:endParaRPr lang="en-US" sz="2400" dirty="0">
              <a:solidFill>
                <a:prstClr val="black"/>
              </a:solidFill>
            </a:endParaRPr>
          </a:p>
          <a:p>
            <a:pPr algn="just">
              <a:lnSpc>
                <a:spcPct val="80000"/>
              </a:lnSpc>
            </a:pPr>
            <a:r>
              <a:rPr lang="en-US" sz="2400" dirty="0">
                <a:solidFill>
                  <a:prstClr val="black"/>
                </a:solidFill>
                <a:latin typeface="Times New Roman" pitchFamily="18" charset="0"/>
                <a:cs typeface="Times New Roman" pitchFamily="18" charset="0"/>
              </a:rPr>
              <a:t>Stands for “Very </a:t>
            </a:r>
            <a:r>
              <a:rPr lang="en-US" sz="2400" dirty="0">
                <a:solidFill>
                  <a:prstClr val="black"/>
                </a:solidFill>
                <a:latin typeface="Times New Roman" pitchFamily="18" charset="0"/>
                <a:cs typeface="Times New Roman" pitchFamily="18" charset="0"/>
              </a:rPr>
              <a:t>Small Aperture </a:t>
            </a:r>
            <a:r>
              <a:rPr lang="en-US" sz="2400" dirty="0">
                <a:solidFill>
                  <a:prstClr val="black"/>
                </a:solidFill>
                <a:latin typeface="Times New Roman" pitchFamily="18" charset="0"/>
                <a:cs typeface="Times New Roman" pitchFamily="18" charset="0"/>
              </a:rPr>
              <a:t>Terminal” </a:t>
            </a:r>
            <a:r>
              <a:rPr lang="en-US" sz="2400" dirty="0">
                <a:solidFill>
                  <a:prstClr val="black"/>
                </a:solidFill>
                <a:latin typeface="Times New Roman" pitchFamily="18" charset="0"/>
                <a:cs typeface="Times New Roman" pitchFamily="18" charset="0"/>
              </a:rPr>
              <a:t>and refers </a:t>
            </a:r>
            <a:r>
              <a:rPr lang="en-US" sz="2400" dirty="0">
                <a:solidFill>
                  <a:prstClr val="black"/>
                </a:solidFill>
                <a:latin typeface="Times New Roman" pitchFamily="18" charset="0"/>
                <a:cs typeface="Times New Roman" pitchFamily="18" charset="0"/>
              </a:rPr>
              <a:t>to </a:t>
            </a:r>
            <a:r>
              <a:rPr lang="en-US" sz="2400" dirty="0">
                <a:solidFill>
                  <a:prstClr val="black"/>
                </a:solidFill>
                <a:latin typeface="Times New Roman" pitchFamily="18" charset="0"/>
                <a:cs typeface="Times New Roman" pitchFamily="18" charset="0"/>
              </a:rPr>
              <a:t>receive / transmit terminals </a:t>
            </a:r>
            <a:r>
              <a:rPr lang="en-US" sz="2400" dirty="0">
                <a:solidFill>
                  <a:prstClr val="black"/>
                </a:solidFill>
                <a:latin typeface="Times New Roman" pitchFamily="18" charset="0"/>
                <a:cs typeface="Times New Roman" pitchFamily="18" charset="0"/>
              </a:rPr>
              <a:t>installed </a:t>
            </a:r>
            <a:r>
              <a:rPr lang="en-US" sz="2400" dirty="0">
                <a:solidFill>
                  <a:prstClr val="black"/>
                </a:solidFill>
                <a:latin typeface="Times New Roman" pitchFamily="18" charset="0"/>
                <a:cs typeface="Times New Roman" pitchFamily="18" charset="0"/>
              </a:rPr>
              <a:t>at dispersed </a:t>
            </a:r>
            <a:r>
              <a:rPr lang="en-US" sz="2400" dirty="0">
                <a:solidFill>
                  <a:prstClr val="black"/>
                </a:solidFill>
                <a:latin typeface="Times New Roman" pitchFamily="18" charset="0"/>
                <a:cs typeface="Times New Roman" pitchFamily="18" charset="0"/>
              </a:rPr>
              <a:t>sites connecting </a:t>
            </a:r>
            <a:r>
              <a:rPr lang="en-US" sz="2400" dirty="0">
                <a:solidFill>
                  <a:prstClr val="black"/>
                </a:solidFill>
                <a:latin typeface="Times New Roman" pitchFamily="18" charset="0"/>
                <a:cs typeface="Times New Roman" pitchFamily="18" charset="0"/>
              </a:rPr>
              <a:t>to a </a:t>
            </a:r>
            <a:r>
              <a:rPr lang="en-US" sz="2400" dirty="0">
                <a:solidFill>
                  <a:prstClr val="black"/>
                </a:solidFill>
                <a:latin typeface="Times New Roman" pitchFamily="18" charset="0"/>
                <a:cs typeface="Times New Roman" pitchFamily="18" charset="0"/>
              </a:rPr>
              <a:t>central hub via </a:t>
            </a:r>
            <a:r>
              <a:rPr lang="en-US" sz="2400" dirty="0">
                <a:solidFill>
                  <a:prstClr val="black"/>
                </a:solidFill>
                <a:latin typeface="Times New Roman" pitchFamily="18" charset="0"/>
                <a:cs typeface="Times New Roman" pitchFamily="18" charset="0"/>
              </a:rPr>
              <a:t>satellite using </a:t>
            </a:r>
            <a:r>
              <a:rPr lang="en-US" sz="2400" dirty="0">
                <a:solidFill>
                  <a:prstClr val="black"/>
                </a:solidFill>
                <a:latin typeface="Times New Roman" pitchFamily="18" charset="0"/>
                <a:cs typeface="Times New Roman" pitchFamily="18" charset="0"/>
              </a:rPr>
              <a:t>small diameter antenna dishes (0.6 to 3.8meter) @ C and KU </a:t>
            </a:r>
            <a:r>
              <a:rPr lang="en-US" sz="2400" dirty="0">
                <a:solidFill>
                  <a:prstClr val="black"/>
                </a:solidFill>
                <a:latin typeface="Times New Roman" pitchFamily="18" charset="0"/>
                <a:cs typeface="Times New Roman" pitchFamily="18" charset="0"/>
              </a:rPr>
              <a:t>Band Frequencies</a:t>
            </a:r>
          </a:p>
          <a:p>
            <a:pPr algn="just">
              <a:lnSpc>
                <a:spcPct val="80000"/>
              </a:lnSpc>
            </a:pPr>
            <a:endParaRPr lang="en-US" sz="2400" dirty="0">
              <a:solidFill>
                <a:prstClr val="black"/>
              </a:solidFill>
              <a:latin typeface="Times New Roman" pitchFamily="18" charset="0"/>
              <a:cs typeface="Times New Roman" pitchFamily="18" charset="0"/>
            </a:endParaRPr>
          </a:p>
          <a:p>
            <a:pPr algn="just">
              <a:lnSpc>
                <a:spcPct val="80000"/>
              </a:lnSpc>
            </a:pPr>
            <a:r>
              <a:rPr lang="en-US" sz="2400" b="1" u="sng" dirty="0">
                <a:solidFill>
                  <a:prstClr val="black"/>
                </a:solidFill>
                <a:latin typeface="Times New Roman" pitchFamily="18" charset="0"/>
                <a:cs typeface="Times New Roman" pitchFamily="18" charset="0"/>
              </a:rPr>
              <a:t>Uses</a:t>
            </a:r>
          </a:p>
          <a:p>
            <a:pPr algn="just">
              <a:lnSpc>
                <a:spcPct val="80000"/>
              </a:lnSpc>
            </a:pPr>
            <a:endParaRPr lang="en-US" sz="2400" b="1" u="sng" dirty="0">
              <a:solidFill>
                <a:prstClr val="black"/>
              </a:solidFill>
              <a:latin typeface="Times New Roman" pitchFamily="18" charset="0"/>
              <a:cs typeface="Times New Roman" pitchFamily="18" charset="0"/>
            </a:endParaRPr>
          </a:p>
          <a:p>
            <a:pPr marL="857250" indent="-857250">
              <a:lnSpc>
                <a:spcPct val="80000"/>
              </a:lnSpc>
              <a:buFont typeface="Arial" pitchFamily="34" charset="0"/>
              <a:buChar char="•"/>
            </a:pPr>
            <a:r>
              <a:rPr lang="en-US" sz="2400" dirty="0">
                <a:solidFill>
                  <a:prstClr val="black"/>
                </a:solidFill>
                <a:latin typeface="Times New Roman" pitchFamily="18" charset="0"/>
                <a:cs typeface="Times New Roman" pitchFamily="18" charset="0"/>
              </a:rPr>
              <a:t> Interactive computer transactions</a:t>
            </a:r>
          </a:p>
          <a:p>
            <a:pPr marL="857250" indent="-857250">
              <a:lnSpc>
                <a:spcPct val="80000"/>
              </a:lnSpc>
              <a:buFont typeface="Arial" pitchFamily="34" charset="0"/>
              <a:buChar char="•"/>
            </a:pPr>
            <a:r>
              <a:rPr lang="en-US" sz="2400" dirty="0">
                <a:solidFill>
                  <a:prstClr val="black"/>
                </a:solidFill>
                <a:latin typeface="Times New Roman" pitchFamily="18" charset="0"/>
                <a:cs typeface="Times New Roman" pitchFamily="18" charset="0"/>
              </a:rPr>
              <a:t>Internet</a:t>
            </a:r>
          </a:p>
          <a:p>
            <a:pPr marL="857250" indent="-857250">
              <a:lnSpc>
                <a:spcPct val="80000"/>
              </a:lnSpc>
              <a:buFont typeface="Arial" pitchFamily="34" charset="0"/>
              <a:buChar char="•"/>
            </a:pPr>
            <a:r>
              <a:rPr lang="en-US" sz="2400" dirty="0">
                <a:solidFill>
                  <a:prstClr val="black"/>
                </a:solidFill>
                <a:latin typeface="Times New Roman" pitchFamily="18" charset="0"/>
                <a:cs typeface="Times New Roman" pitchFamily="18" charset="0"/>
              </a:rPr>
              <a:t>Video Teleconferencing</a:t>
            </a:r>
          </a:p>
          <a:p>
            <a:pPr marL="857250" indent="-857250">
              <a:lnSpc>
                <a:spcPct val="80000"/>
              </a:lnSpc>
              <a:buFont typeface="Arial" pitchFamily="34" charset="0"/>
              <a:buChar char="•"/>
            </a:pPr>
            <a:r>
              <a:rPr lang="en-US" sz="2400" dirty="0">
                <a:solidFill>
                  <a:prstClr val="black"/>
                </a:solidFill>
                <a:latin typeface="Times New Roman" pitchFamily="18" charset="0"/>
                <a:cs typeface="Times New Roman" pitchFamily="18" charset="0"/>
              </a:rPr>
              <a:t>Bank transactions, ATM</a:t>
            </a:r>
          </a:p>
          <a:p>
            <a:pPr marL="857250" indent="-857250">
              <a:lnSpc>
                <a:spcPct val="80000"/>
              </a:lnSpc>
              <a:buFont typeface="Arial" pitchFamily="34" charset="0"/>
              <a:buChar char="•"/>
            </a:pPr>
            <a:r>
              <a:rPr lang="en-US" sz="2400" dirty="0">
                <a:solidFill>
                  <a:prstClr val="black"/>
                </a:solidFill>
                <a:latin typeface="Times New Roman" pitchFamily="18" charset="0"/>
                <a:cs typeface="Times New Roman" pitchFamily="18" charset="0"/>
              </a:rPr>
              <a:t>Reservation systems</a:t>
            </a:r>
          </a:p>
          <a:p>
            <a:pPr marL="857250" indent="-857250">
              <a:lnSpc>
                <a:spcPct val="80000"/>
              </a:lnSpc>
              <a:buFont typeface="Arial" pitchFamily="34" charset="0"/>
              <a:buChar char="•"/>
            </a:pPr>
            <a:r>
              <a:rPr lang="en-US" sz="2400" dirty="0">
                <a:solidFill>
                  <a:prstClr val="black"/>
                </a:solidFill>
                <a:latin typeface="Times New Roman" pitchFamily="18" charset="0"/>
                <a:cs typeface="Times New Roman" pitchFamily="18" charset="0"/>
              </a:rPr>
              <a:t>Distributed remote process control and telemetry</a:t>
            </a:r>
          </a:p>
          <a:p>
            <a:pPr marL="857250" indent="-857250">
              <a:lnSpc>
                <a:spcPct val="80000"/>
              </a:lnSpc>
              <a:buFont typeface="Arial" pitchFamily="34" charset="0"/>
              <a:buChar char="•"/>
            </a:pPr>
            <a:r>
              <a:rPr lang="en-US" sz="2400" dirty="0">
                <a:solidFill>
                  <a:prstClr val="black"/>
                </a:solidFill>
                <a:latin typeface="Times New Roman" pitchFamily="18" charset="0"/>
                <a:cs typeface="Times New Roman" pitchFamily="18" charset="0"/>
              </a:rPr>
              <a:t>Voice communications</a:t>
            </a:r>
          </a:p>
          <a:p>
            <a:pPr marL="857250" indent="-857250">
              <a:lnSpc>
                <a:spcPct val="80000"/>
              </a:lnSpc>
              <a:buFont typeface="Arial" pitchFamily="34" charset="0"/>
              <a:buChar char="•"/>
            </a:pPr>
            <a:r>
              <a:rPr lang="en-US" sz="2400" dirty="0">
                <a:solidFill>
                  <a:prstClr val="black"/>
                </a:solidFill>
                <a:latin typeface="Times New Roman" pitchFamily="18" charset="0"/>
                <a:cs typeface="Times New Roman" pitchFamily="18" charset="0"/>
              </a:rPr>
              <a:t>Emergency services</a:t>
            </a:r>
          </a:p>
          <a:p>
            <a:pPr marL="857250" indent="-857250">
              <a:lnSpc>
                <a:spcPct val="80000"/>
              </a:lnSpc>
              <a:buFont typeface="Arial" pitchFamily="34" charset="0"/>
              <a:buChar char="•"/>
            </a:pPr>
            <a:r>
              <a:rPr lang="en-US" sz="2400" dirty="0">
                <a:solidFill>
                  <a:prstClr val="black"/>
                </a:solidFill>
                <a:latin typeface="Times New Roman" pitchFamily="18" charset="0"/>
                <a:cs typeface="Times New Roman" pitchFamily="18" charset="0"/>
              </a:rPr>
              <a:t>Electronic fund transfer at Point-of-Sale</a:t>
            </a:r>
          </a:p>
          <a:p>
            <a:pPr marL="857250" indent="-857250">
              <a:lnSpc>
                <a:spcPct val="80000"/>
              </a:lnSpc>
              <a:buFont typeface="Arial" pitchFamily="34" charset="0"/>
              <a:buChar char="•"/>
            </a:pPr>
            <a:r>
              <a:rPr lang="en-US" sz="2400" dirty="0">
                <a:solidFill>
                  <a:prstClr val="black"/>
                </a:solidFill>
                <a:latin typeface="Times New Roman" pitchFamily="18" charset="0"/>
                <a:cs typeface="Times New Roman" pitchFamily="18" charset="0"/>
              </a:rPr>
              <a:t>Medical</a:t>
            </a:r>
          </a:p>
          <a:p>
            <a:pPr marL="857250" indent="-857250">
              <a:lnSpc>
                <a:spcPct val="80000"/>
              </a:lnSpc>
              <a:buFont typeface="Arial" pitchFamily="34" charset="0"/>
              <a:buChar char="•"/>
            </a:pPr>
            <a:r>
              <a:rPr lang="en-US" sz="2400" dirty="0">
                <a:solidFill>
                  <a:prstClr val="black"/>
                </a:solidFill>
                <a:latin typeface="Times New Roman" pitchFamily="18" charset="0"/>
                <a:cs typeface="Times New Roman" pitchFamily="18" charset="0"/>
              </a:rPr>
              <a:t>Data transfer </a:t>
            </a:r>
          </a:p>
          <a:p>
            <a:pPr marL="857250" indent="-857250">
              <a:lnSpc>
                <a:spcPct val="80000"/>
              </a:lnSpc>
              <a:buFont typeface="Arial" pitchFamily="34" charset="0"/>
              <a:buChar char="•"/>
            </a:pPr>
            <a:r>
              <a:rPr lang="en-US" sz="2400" dirty="0">
                <a:solidFill>
                  <a:prstClr val="black"/>
                </a:solidFill>
                <a:latin typeface="Times New Roman" pitchFamily="18" charset="0"/>
                <a:cs typeface="Times New Roman" pitchFamily="18" charset="0"/>
              </a:rPr>
              <a:t>Sales monitoring &amp; stock control</a:t>
            </a:r>
          </a:p>
          <a:p>
            <a:pPr algn="just">
              <a:lnSpc>
                <a:spcPct val="80000"/>
              </a:lnSpc>
            </a:pPr>
            <a:endParaRPr lang="en-US" sz="2400" dirty="0">
              <a:solidFill>
                <a:prstClr val="black"/>
              </a:solidFill>
              <a:latin typeface="Times New Roman" pitchFamily="18" charset="0"/>
              <a:cs typeface="Times New Roman" pitchFamily="18" charset="0"/>
            </a:endParaRPr>
          </a:p>
        </p:txBody>
      </p:sp>
      <p:sp>
        <p:nvSpPr>
          <p:cNvPr id="5" name="Subtitle 2"/>
          <p:cNvSpPr>
            <a:spLocks noGrp="1"/>
          </p:cNvSpPr>
          <p:nvPr>
            <p:ph type="subTitle" idx="1"/>
          </p:nvPr>
        </p:nvSpPr>
        <p:spPr>
          <a:xfrm>
            <a:off x="251520" y="2636912"/>
            <a:ext cx="7660432" cy="4032448"/>
          </a:xfrm>
        </p:spPr>
        <p:txBody>
          <a:bodyPr>
            <a:normAutofit/>
          </a:bodyPr>
          <a:lstStyle/>
          <a:p>
            <a:pPr algn="l">
              <a:lnSpc>
                <a:spcPct val="80000"/>
              </a:lnSpc>
            </a:pPr>
            <a:r>
              <a:rPr lang="en-US" dirty="0" smtClean="0">
                <a:solidFill>
                  <a:schemeClr val="bg1"/>
                </a:solidFill>
                <a:latin typeface="Times New Roman" pitchFamily="18" charset="0"/>
                <a:cs typeface="Times New Roman" pitchFamily="18" charset="0"/>
              </a:rPr>
              <a:t> </a:t>
            </a:r>
            <a:endParaRPr lang="en-IN"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14681112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404664"/>
            <a:ext cx="9144000" cy="5509200"/>
          </a:xfrm>
          <a:prstGeom prst="rect">
            <a:avLst/>
          </a:prstGeom>
        </p:spPr>
        <p:txBody>
          <a:bodyPr wrap="square">
            <a:spAutoFit/>
          </a:bodyPr>
          <a:lstStyle/>
          <a:p>
            <a:pPr marL="342900" indent="-342900" algn="just">
              <a:buFont typeface="Arial" pitchFamily="34" charset="0"/>
              <a:buChar char="•"/>
            </a:pPr>
            <a:r>
              <a:rPr lang="en-IN" sz="2400" dirty="0">
                <a:solidFill>
                  <a:prstClr val="black"/>
                </a:solidFill>
                <a:latin typeface="Times New Roman" pitchFamily="18" charset="0"/>
                <a:cs typeface="Times New Roman" pitchFamily="18" charset="0"/>
              </a:rPr>
              <a:t>The basic structure of a VSAT network consists of a hub station </a:t>
            </a:r>
            <a:r>
              <a:rPr lang="en-IN" sz="2400" dirty="0">
                <a:solidFill>
                  <a:prstClr val="black"/>
                </a:solidFill>
                <a:latin typeface="Times New Roman" pitchFamily="18" charset="0"/>
                <a:cs typeface="Times New Roman" pitchFamily="18" charset="0"/>
              </a:rPr>
              <a:t>which provides </a:t>
            </a:r>
            <a:r>
              <a:rPr lang="en-IN" sz="2400" dirty="0">
                <a:solidFill>
                  <a:prstClr val="black"/>
                </a:solidFill>
                <a:latin typeface="Times New Roman" pitchFamily="18" charset="0"/>
                <a:cs typeface="Times New Roman" pitchFamily="18" charset="0"/>
              </a:rPr>
              <a:t>a broadcast facility to all the VSATs in the network and </a:t>
            </a:r>
            <a:r>
              <a:rPr lang="en-IN" sz="2400" dirty="0">
                <a:solidFill>
                  <a:prstClr val="black"/>
                </a:solidFill>
                <a:latin typeface="Times New Roman" pitchFamily="18" charset="0"/>
                <a:cs typeface="Times New Roman" pitchFamily="18" charset="0"/>
              </a:rPr>
              <a:t>the VSATs </a:t>
            </a:r>
            <a:r>
              <a:rPr lang="en-IN" sz="2400" dirty="0">
                <a:solidFill>
                  <a:prstClr val="black"/>
                </a:solidFill>
                <a:latin typeface="Times New Roman" pitchFamily="18" charset="0"/>
                <a:cs typeface="Times New Roman" pitchFamily="18" charset="0"/>
              </a:rPr>
              <a:t>themselves which access the satellite in some form of </a:t>
            </a:r>
            <a:r>
              <a:rPr lang="en-IN" sz="2400" dirty="0">
                <a:solidFill>
                  <a:prstClr val="black"/>
                </a:solidFill>
                <a:latin typeface="Times New Roman" pitchFamily="18" charset="0"/>
                <a:cs typeface="Times New Roman" pitchFamily="18" charset="0"/>
              </a:rPr>
              <a:t>multiple access mode</a:t>
            </a:r>
            <a:r>
              <a:rPr lang="en-IN" sz="2400" dirty="0">
                <a:solidFill>
                  <a:prstClr val="black"/>
                </a:solidFill>
                <a:latin typeface="Times New Roman" pitchFamily="18" charset="0"/>
                <a:cs typeface="Times New Roman" pitchFamily="18" charset="0"/>
              </a:rPr>
              <a:t>. The hub station is operated by the service provider, and </a:t>
            </a:r>
            <a:r>
              <a:rPr lang="en-IN" sz="2400" dirty="0">
                <a:solidFill>
                  <a:prstClr val="black"/>
                </a:solidFill>
                <a:latin typeface="Times New Roman" pitchFamily="18" charset="0"/>
                <a:cs typeface="Times New Roman" pitchFamily="18" charset="0"/>
              </a:rPr>
              <a:t>it may </a:t>
            </a:r>
            <a:r>
              <a:rPr lang="en-IN" sz="2400" dirty="0">
                <a:solidFill>
                  <a:prstClr val="black"/>
                </a:solidFill>
                <a:latin typeface="Times New Roman" pitchFamily="18" charset="0"/>
                <a:cs typeface="Times New Roman" pitchFamily="18" charset="0"/>
              </a:rPr>
              <a:t>be shared among a number of </a:t>
            </a:r>
            <a:r>
              <a:rPr lang="en-IN" sz="2400" dirty="0">
                <a:solidFill>
                  <a:prstClr val="black"/>
                </a:solidFill>
                <a:latin typeface="Times New Roman" pitchFamily="18" charset="0"/>
                <a:cs typeface="Times New Roman" pitchFamily="18" charset="0"/>
              </a:rPr>
              <a:t>users</a:t>
            </a:r>
          </a:p>
          <a:p>
            <a:pPr marL="342900" indent="-342900" algn="just">
              <a:buFont typeface="Arial" pitchFamily="34" charset="0"/>
              <a:buChar char="•"/>
            </a:pPr>
            <a:endParaRPr lang="en-IN" sz="2400" dirty="0">
              <a:solidFill>
                <a:prstClr val="black"/>
              </a:solidFill>
              <a:latin typeface="Times New Roman" pitchFamily="18" charset="0"/>
              <a:cs typeface="Times New Roman" pitchFamily="18" charset="0"/>
            </a:endParaRPr>
          </a:p>
          <a:p>
            <a:pPr marL="342900" indent="-342900" algn="just">
              <a:buFont typeface="Arial" pitchFamily="34" charset="0"/>
              <a:buChar char="•"/>
            </a:pPr>
            <a:r>
              <a:rPr lang="en-IN" sz="2400" dirty="0">
                <a:solidFill>
                  <a:prstClr val="black"/>
                </a:solidFill>
                <a:latin typeface="Times New Roman" pitchFamily="18" charset="0"/>
                <a:cs typeface="Times New Roman" pitchFamily="18" charset="0"/>
              </a:rPr>
              <a:t>Time division </a:t>
            </a:r>
            <a:r>
              <a:rPr lang="en-IN" sz="2400" dirty="0">
                <a:solidFill>
                  <a:prstClr val="black"/>
                </a:solidFill>
                <a:latin typeface="Times New Roman" pitchFamily="18" charset="0"/>
                <a:cs typeface="Times New Roman" pitchFamily="18" charset="0"/>
              </a:rPr>
              <a:t>multiplex is </a:t>
            </a:r>
            <a:r>
              <a:rPr lang="en-IN" sz="2400" dirty="0">
                <a:solidFill>
                  <a:prstClr val="black"/>
                </a:solidFill>
                <a:latin typeface="Times New Roman" pitchFamily="18" charset="0"/>
                <a:cs typeface="Times New Roman" pitchFamily="18" charset="0"/>
              </a:rPr>
              <a:t>the normal downlink mode of transmission from hub to </a:t>
            </a:r>
            <a:r>
              <a:rPr lang="en-IN" sz="2400" dirty="0">
                <a:solidFill>
                  <a:prstClr val="black"/>
                </a:solidFill>
                <a:latin typeface="Times New Roman" pitchFamily="18" charset="0"/>
                <a:cs typeface="Times New Roman" pitchFamily="18" charset="0"/>
              </a:rPr>
              <a:t>the VSATs</a:t>
            </a:r>
            <a:r>
              <a:rPr lang="en-IN" sz="2400" dirty="0">
                <a:solidFill>
                  <a:prstClr val="black"/>
                </a:solidFill>
                <a:latin typeface="Times New Roman" pitchFamily="18" charset="0"/>
                <a:cs typeface="Times New Roman" pitchFamily="18" charset="0"/>
              </a:rPr>
              <a:t>, and the transmission can be broadcast for reception by all </a:t>
            </a:r>
            <a:r>
              <a:rPr lang="en-IN" sz="2400" dirty="0">
                <a:solidFill>
                  <a:prstClr val="black"/>
                </a:solidFill>
                <a:latin typeface="Times New Roman" pitchFamily="18" charset="0"/>
                <a:cs typeface="Times New Roman" pitchFamily="18" charset="0"/>
              </a:rPr>
              <a:t>the VSATs </a:t>
            </a:r>
            <a:r>
              <a:rPr lang="en-IN" sz="2400" dirty="0">
                <a:solidFill>
                  <a:prstClr val="black"/>
                </a:solidFill>
                <a:latin typeface="Times New Roman" pitchFamily="18" charset="0"/>
                <a:cs typeface="Times New Roman" pitchFamily="18" charset="0"/>
              </a:rPr>
              <a:t>in a network, or address coding can be used to direct </a:t>
            </a:r>
            <a:r>
              <a:rPr lang="en-IN" sz="2400" dirty="0">
                <a:solidFill>
                  <a:prstClr val="black"/>
                </a:solidFill>
                <a:latin typeface="Times New Roman" pitchFamily="18" charset="0"/>
                <a:cs typeface="Times New Roman" pitchFamily="18" charset="0"/>
              </a:rPr>
              <a:t>messages to </a:t>
            </a:r>
            <a:r>
              <a:rPr lang="en-IN" sz="2400" dirty="0">
                <a:solidFill>
                  <a:prstClr val="black"/>
                </a:solidFill>
                <a:latin typeface="Times New Roman" pitchFamily="18" charset="0"/>
                <a:cs typeface="Times New Roman" pitchFamily="18" charset="0"/>
              </a:rPr>
              <a:t>selected VSATs</a:t>
            </a:r>
            <a:r>
              <a:rPr lang="en-IN" sz="2400" dirty="0">
                <a:solidFill>
                  <a:prstClr val="black"/>
                </a:solidFill>
                <a:latin typeface="Times New Roman" pitchFamily="18" charset="0"/>
                <a:cs typeface="Times New Roman" pitchFamily="18" charset="0"/>
              </a:rPr>
              <a:t>.</a:t>
            </a:r>
          </a:p>
          <a:p>
            <a:pPr marL="342900" indent="-342900" algn="just">
              <a:buFont typeface="Arial" pitchFamily="34" charset="0"/>
              <a:buChar char="•"/>
            </a:pPr>
            <a:endParaRPr lang="en-IN" sz="2400" dirty="0">
              <a:solidFill>
                <a:prstClr val="black"/>
              </a:solidFill>
              <a:latin typeface="Times New Roman" pitchFamily="18" charset="0"/>
              <a:cs typeface="Times New Roman" pitchFamily="18" charset="0"/>
            </a:endParaRPr>
          </a:p>
          <a:p>
            <a:pPr marL="342900" indent="-342900" algn="just">
              <a:buFont typeface="Arial" pitchFamily="34" charset="0"/>
              <a:buChar char="•"/>
            </a:pPr>
            <a:r>
              <a:rPr lang="en-IN" sz="2400" dirty="0">
                <a:solidFill>
                  <a:prstClr val="black"/>
                </a:solidFill>
                <a:latin typeface="Times New Roman" pitchFamily="18" charset="0"/>
                <a:cs typeface="Times New Roman" pitchFamily="18" charset="0"/>
              </a:rPr>
              <a:t>The most </a:t>
            </a:r>
            <a:r>
              <a:rPr lang="en-IN" sz="2400" dirty="0">
                <a:solidFill>
                  <a:prstClr val="black"/>
                </a:solidFill>
                <a:latin typeface="Times New Roman" pitchFamily="18" charset="0"/>
                <a:cs typeface="Times New Roman" pitchFamily="18" charset="0"/>
              </a:rPr>
              <a:t>popular access method is FDMA, which allows the use of </a:t>
            </a:r>
            <a:r>
              <a:rPr lang="en-IN" sz="2400" dirty="0">
                <a:solidFill>
                  <a:prstClr val="black"/>
                </a:solidFill>
                <a:latin typeface="Times New Roman" pitchFamily="18" charset="0"/>
                <a:cs typeface="Times New Roman" pitchFamily="18" charset="0"/>
              </a:rPr>
              <a:t>comparatively low-power </a:t>
            </a:r>
            <a:r>
              <a:rPr lang="en-IN" sz="2400" dirty="0">
                <a:solidFill>
                  <a:prstClr val="black"/>
                </a:solidFill>
                <a:latin typeface="Times New Roman" pitchFamily="18" charset="0"/>
                <a:cs typeface="Times New Roman" pitchFamily="18" charset="0"/>
              </a:rPr>
              <a:t>VSAT </a:t>
            </a:r>
            <a:r>
              <a:rPr lang="en-IN" sz="2400" dirty="0">
                <a:solidFill>
                  <a:prstClr val="black"/>
                </a:solidFill>
                <a:latin typeface="Times New Roman" pitchFamily="18" charset="0"/>
                <a:cs typeface="Times New Roman" pitchFamily="18" charset="0"/>
              </a:rPr>
              <a:t>terminals.</a:t>
            </a:r>
          </a:p>
          <a:p>
            <a:endParaRPr lang="en-IN" sz="2000" dirty="0">
              <a:solidFill>
                <a:prstClr val="black"/>
              </a:solidFill>
              <a:latin typeface="Times New Roman" pitchFamily="18" charset="0"/>
              <a:cs typeface="Times New Roman" pitchFamily="18" charset="0"/>
            </a:endParaRPr>
          </a:p>
          <a:p>
            <a:endParaRPr lang="en-IN" sz="2000" b="1" dirty="0">
              <a:solidFill>
                <a:prstClr val="black"/>
              </a:solidFill>
              <a:latin typeface="Times New Roman" pitchFamily="18" charset="0"/>
              <a:cs typeface="Times New Roman" pitchFamily="18" charset="0"/>
            </a:endParaRPr>
          </a:p>
        </p:txBody>
      </p:sp>
    </p:spTree>
    <p:extLst>
      <p:ext uri="{BB962C8B-B14F-4D97-AF65-F5344CB8AC3E}">
        <p14:creationId xmlns:p14="http://schemas.microsoft.com/office/powerpoint/2010/main" val="41489822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889844"/>
            <a:ext cx="9144000" cy="4893647"/>
          </a:xfrm>
          <a:prstGeom prst="rect">
            <a:avLst/>
          </a:prstGeom>
        </p:spPr>
        <p:txBody>
          <a:bodyPr wrap="square">
            <a:spAutoFit/>
          </a:bodyPr>
          <a:lstStyle/>
          <a:p>
            <a:pPr marL="342900" indent="-342900" algn="just">
              <a:buFont typeface="Arial" pitchFamily="34" charset="0"/>
              <a:buChar char="•"/>
            </a:pPr>
            <a:r>
              <a:rPr lang="en-IN" sz="2400" dirty="0">
                <a:solidFill>
                  <a:prstClr val="black"/>
                </a:solidFill>
                <a:latin typeface="Times New Roman" pitchFamily="18" charset="0"/>
                <a:cs typeface="Times New Roman" pitchFamily="18" charset="0"/>
              </a:rPr>
              <a:t>TDMA also can be used but is not efficient for low-density uplink traffic from the VSAT.</a:t>
            </a:r>
          </a:p>
          <a:p>
            <a:pPr marL="342900" indent="-342900" algn="just">
              <a:buFont typeface="Arial" pitchFamily="34" charset="0"/>
              <a:buChar char="•"/>
            </a:pPr>
            <a:endParaRPr lang="en-IN" sz="2400" dirty="0">
              <a:solidFill>
                <a:prstClr val="black"/>
              </a:solidFill>
              <a:latin typeface="Times New Roman" pitchFamily="18" charset="0"/>
              <a:cs typeface="Times New Roman" pitchFamily="18" charset="0"/>
            </a:endParaRPr>
          </a:p>
          <a:p>
            <a:pPr marL="342900" indent="-342900" algn="just">
              <a:buFont typeface="Arial" pitchFamily="34" charset="0"/>
              <a:buChar char="•"/>
            </a:pPr>
            <a:r>
              <a:rPr lang="en-IN" sz="2400" dirty="0">
                <a:solidFill>
                  <a:prstClr val="black"/>
                </a:solidFill>
                <a:latin typeface="Times New Roman" pitchFamily="18" charset="0"/>
                <a:cs typeface="Times New Roman" pitchFamily="18" charset="0"/>
              </a:rPr>
              <a:t>The traffic in a VSAT network is mostly data transfer of a </a:t>
            </a:r>
            <a:r>
              <a:rPr lang="en-IN" sz="2400" dirty="0" err="1">
                <a:solidFill>
                  <a:prstClr val="black"/>
                </a:solidFill>
                <a:latin typeface="Times New Roman" pitchFamily="18" charset="0"/>
                <a:cs typeface="Times New Roman" pitchFamily="18" charset="0"/>
              </a:rPr>
              <a:t>bursty</a:t>
            </a:r>
            <a:r>
              <a:rPr lang="en-IN" sz="2400" dirty="0">
                <a:solidFill>
                  <a:prstClr val="black"/>
                </a:solidFill>
                <a:latin typeface="Times New Roman" pitchFamily="18" charset="0"/>
                <a:cs typeface="Times New Roman" pitchFamily="18" charset="0"/>
              </a:rPr>
              <a:t> nature, examples being inventory control, credit verification, and reservation requests occurring at random and possibly infrequent intervals, so allocation of time slots in the normal TDMA mode can lead to low channel occupancy</a:t>
            </a:r>
          </a:p>
          <a:p>
            <a:pPr marL="342900" indent="-342900" algn="just">
              <a:buFont typeface="Arial" pitchFamily="34" charset="0"/>
              <a:buChar char="•"/>
            </a:pPr>
            <a:endParaRPr lang="en-IN" sz="2400" b="1" dirty="0">
              <a:solidFill>
                <a:prstClr val="black"/>
              </a:solidFill>
              <a:latin typeface="Times New Roman" pitchFamily="18" charset="0"/>
              <a:cs typeface="Times New Roman" pitchFamily="18" charset="0"/>
            </a:endParaRPr>
          </a:p>
          <a:p>
            <a:pPr marL="342900" indent="-342900" algn="just">
              <a:buFont typeface="Arial" pitchFamily="34" charset="0"/>
              <a:buChar char="•"/>
            </a:pPr>
            <a:r>
              <a:rPr lang="en-IN" sz="2400" dirty="0">
                <a:solidFill>
                  <a:prstClr val="black"/>
                </a:solidFill>
                <a:latin typeface="Times New Roman" pitchFamily="18" charset="0"/>
                <a:cs typeface="Times New Roman" pitchFamily="18" charset="0"/>
              </a:rPr>
              <a:t>demand assigned multiple access (DAMA) is can be used with FDMA as well as TDMA, but the disadvantage of the method is that a reserve channel must be instituted through which </a:t>
            </a:r>
            <a:r>
              <a:rPr lang="en-IN" sz="2400" dirty="0">
                <a:solidFill>
                  <a:prstClr val="black"/>
                </a:solidFill>
                <a:latin typeface="Times New Roman" pitchFamily="18" charset="0"/>
                <a:cs typeface="Times New Roman" pitchFamily="18" charset="0"/>
              </a:rPr>
              <a:t>the VSATs </a:t>
            </a:r>
            <a:r>
              <a:rPr lang="en-IN" sz="2400" dirty="0">
                <a:solidFill>
                  <a:prstClr val="black"/>
                </a:solidFill>
                <a:latin typeface="Times New Roman" pitchFamily="18" charset="0"/>
                <a:cs typeface="Times New Roman" pitchFamily="18" charset="0"/>
              </a:rPr>
              <a:t>can make requests for channel allocation.</a:t>
            </a:r>
            <a:endParaRPr lang="en-IN" sz="2400" dirty="0">
              <a:solidFill>
                <a:prstClr val="white"/>
              </a:solidFill>
            </a:endParaRPr>
          </a:p>
        </p:txBody>
      </p:sp>
    </p:spTree>
    <p:extLst>
      <p:ext uri="{BB962C8B-B14F-4D97-AF65-F5344CB8AC3E}">
        <p14:creationId xmlns:p14="http://schemas.microsoft.com/office/powerpoint/2010/main" val="33718870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764704"/>
            <a:ext cx="9036496" cy="4770537"/>
          </a:xfrm>
          <a:prstGeom prst="rect">
            <a:avLst/>
          </a:prstGeom>
        </p:spPr>
        <p:txBody>
          <a:bodyPr wrap="square">
            <a:spAutoFit/>
          </a:bodyPr>
          <a:lstStyle/>
          <a:p>
            <a:pPr marL="342900" indent="-342900">
              <a:buFont typeface="Arial" pitchFamily="34" charset="0"/>
              <a:buChar char="•"/>
            </a:pPr>
            <a:r>
              <a:rPr lang="en-IN" sz="2400" dirty="0">
                <a:solidFill>
                  <a:prstClr val="black"/>
                </a:solidFill>
                <a:latin typeface="Times New Roman" pitchFamily="18" charset="0"/>
                <a:cs typeface="Times New Roman" pitchFamily="18" charset="0"/>
              </a:rPr>
              <a:t>The method </a:t>
            </a:r>
            <a:r>
              <a:rPr lang="en-IN" sz="2400" dirty="0">
                <a:solidFill>
                  <a:prstClr val="black"/>
                </a:solidFill>
                <a:latin typeface="Times New Roman" pitchFamily="18" charset="0"/>
                <a:cs typeface="Times New Roman" pitchFamily="18" charset="0"/>
              </a:rPr>
              <a:t>of </a:t>
            </a:r>
            <a:r>
              <a:rPr lang="en-IN" sz="2400" i="1" dirty="0">
                <a:solidFill>
                  <a:prstClr val="black"/>
                </a:solidFill>
                <a:latin typeface="Times New Roman" pitchFamily="18" charset="0"/>
                <a:cs typeface="Times New Roman" pitchFamily="18" charset="0"/>
              </a:rPr>
              <a:t>code-division multiple access </a:t>
            </a:r>
            <a:r>
              <a:rPr lang="en-IN" sz="2400" dirty="0">
                <a:solidFill>
                  <a:prstClr val="black"/>
                </a:solidFill>
                <a:latin typeface="Times New Roman" pitchFamily="18" charset="0"/>
                <a:cs typeface="Times New Roman" pitchFamily="18" charset="0"/>
              </a:rPr>
              <a:t>(</a:t>
            </a:r>
            <a:r>
              <a:rPr lang="en-IN" sz="2400" dirty="0">
                <a:solidFill>
                  <a:prstClr val="black"/>
                </a:solidFill>
                <a:latin typeface="Times New Roman" pitchFamily="18" charset="0"/>
                <a:cs typeface="Times New Roman" pitchFamily="18" charset="0"/>
              </a:rPr>
              <a:t>CDMA) using </a:t>
            </a:r>
            <a:r>
              <a:rPr lang="en-IN" sz="2400" dirty="0">
                <a:solidFill>
                  <a:prstClr val="black"/>
                </a:solidFill>
                <a:latin typeface="Times New Roman" pitchFamily="18" charset="0"/>
                <a:cs typeface="Times New Roman" pitchFamily="18" charset="0"/>
              </a:rPr>
              <a:t>spread spectrum techniques, coupled with the Aloha protocol. </a:t>
            </a:r>
            <a:r>
              <a:rPr lang="en-IN" sz="2400" dirty="0">
                <a:solidFill>
                  <a:prstClr val="black"/>
                </a:solidFill>
                <a:latin typeface="Times New Roman" pitchFamily="18" charset="0"/>
                <a:cs typeface="Times New Roman" pitchFamily="18" charset="0"/>
              </a:rPr>
              <a:t>The basic </a:t>
            </a:r>
            <a:r>
              <a:rPr lang="en-IN" sz="2400" dirty="0">
                <a:solidFill>
                  <a:prstClr val="black"/>
                </a:solidFill>
                <a:latin typeface="Times New Roman" pitchFamily="18" charset="0"/>
                <a:cs typeface="Times New Roman" pitchFamily="18" charset="0"/>
              </a:rPr>
              <a:t>Aloha method is a random-access method in which packets </a:t>
            </a:r>
            <a:r>
              <a:rPr lang="en-IN" sz="2400" dirty="0">
                <a:solidFill>
                  <a:prstClr val="black"/>
                </a:solidFill>
                <a:latin typeface="Times New Roman" pitchFamily="18" charset="0"/>
                <a:cs typeface="Times New Roman" pitchFamily="18" charset="0"/>
              </a:rPr>
              <a:t>are transmitted </a:t>
            </a:r>
            <a:r>
              <a:rPr lang="en-IN" sz="2400" dirty="0">
                <a:solidFill>
                  <a:prstClr val="black"/>
                </a:solidFill>
                <a:latin typeface="Times New Roman" pitchFamily="18" charset="0"/>
                <a:cs typeface="Times New Roman" pitchFamily="18" charset="0"/>
              </a:rPr>
              <a:t>at random in defined time slots</a:t>
            </a:r>
            <a:r>
              <a:rPr lang="en-IN" sz="2400" dirty="0">
                <a:solidFill>
                  <a:prstClr val="black"/>
                </a:solidFill>
                <a:latin typeface="Times New Roman" pitchFamily="18" charset="0"/>
                <a:cs typeface="Times New Roman" pitchFamily="18" charset="0"/>
              </a:rPr>
              <a:t>.</a:t>
            </a:r>
          </a:p>
          <a:p>
            <a:pPr marL="342900" indent="-342900">
              <a:buFont typeface="Arial" pitchFamily="34" charset="0"/>
              <a:buChar char="•"/>
            </a:pPr>
            <a:endParaRPr lang="en-IN" sz="2400" dirty="0">
              <a:solidFill>
                <a:prstClr val="black"/>
              </a:solidFill>
              <a:latin typeface="Times New Roman" pitchFamily="18" charset="0"/>
              <a:cs typeface="Times New Roman" pitchFamily="18" charset="0"/>
            </a:endParaRPr>
          </a:p>
          <a:p>
            <a:pPr marL="342900" indent="-342900">
              <a:buFont typeface="Arial" pitchFamily="34" charset="0"/>
              <a:buChar char="•"/>
            </a:pPr>
            <a:r>
              <a:rPr lang="en-IN" sz="2400" dirty="0">
                <a:solidFill>
                  <a:prstClr val="black"/>
                </a:solidFill>
                <a:latin typeface="Times New Roman" pitchFamily="18" charset="0"/>
                <a:cs typeface="Times New Roman" pitchFamily="18" charset="0"/>
              </a:rPr>
              <a:t>VSAT systems operate in a star configuration, which means that </a:t>
            </a:r>
            <a:r>
              <a:rPr lang="en-IN" sz="2400" dirty="0">
                <a:solidFill>
                  <a:prstClr val="black"/>
                </a:solidFill>
                <a:latin typeface="Times New Roman" pitchFamily="18" charset="0"/>
                <a:cs typeface="Times New Roman" pitchFamily="18" charset="0"/>
              </a:rPr>
              <a:t>the connection </a:t>
            </a:r>
            <a:r>
              <a:rPr lang="en-IN" sz="2400" dirty="0">
                <a:solidFill>
                  <a:prstClr val="black"/>
                </a:solidFill>
                <a:latin typeface="Times New Roman" pitchFamily="18" charset="0"/>
                <a:cs typeface="Times New Roman" pitchFamily="18" charset="0"/>
              </a:rPr>
              <a:t>of one VSAT to another must be made through the hub</a:t>
            </a:r>
            <a:r>
              <a:rPr lang="en-IN" sz="2400" dirty="0">
                <a:solidFill>
                  <a:prstClr val="black"/>
                </a:solidFill>
                <a:latin typeface="Times New Roman" pitchFamily="18" charset="0"/>
                <a:cs typeface="Times New Roman" pitchFamily="18" charset="0"/>
              </a:rPr>
              <a:t>.</a:t>
            </a:r>
          </a:p>
          <a:p>
            <a:pPr marL="342900" indent="-342900">
              <a:buFont typeface="Arial" pitchFamily="34" charset="0"/>
              <a:buChar char="•"/>
            </a:pPr>
            <a:endParaRPr lang="en-IN" sz="2400" dirty="0">
              <a:solidFill>
                <a:prstClr val="black"/>
              </a:solidFill>
              <a:latin typeface="Times New Roman" pitchFamily="18" charset="0"/>
              <a:cs typeface="Times New Roman" pitchFamily="18" charset="0"/>
            </a:endParaRPr>
          </a:p>
          <a:p>
            <a:pPr marL="342900" indent="-342900">
              <a:buFont typeface="Arial" pitchFamily="34" charset="0"/>
              <a:buChar char="•"/>
            </a:pPr>
            <a:r>
              <a:rPr lang="en-IN" sz="2400" dirty="0">
                <a:solidFill>
                  <a:prstClr val="black"/>
                </a:solidFill>
                <a:latin typeface="Times New Roman" pitchFamily="18" charset="0"/>
                <a:cs typeface="Times New Roman" pitchFamily="18" charset="0"/>
              </a:rPr>
              <a:t>The </a:t>
            </a:r>
            <a:r>
              <a:rPr lang="en-IN" sz="2400" dirty="0">
                <a:solidFill>
                  <a:prstClr val="black"/>
                </a:solidFill>
                <a:latin typeface="Times New Roman" pitchFamily="18" charset="0"/>
                <a:cs typeface="Times New Roman" pitchFamily="18" charset="0"/>
              </a:rPr>
              <a:t>VSAT system which </a:t>
            </a:r>
            <a:r>
              <a:rPr lang="en-IN" sz="2400" dirty="0">
                <a:solidFill>
                  <a:prstClr val="black"/>
                </a:solidFill>
                <a:latin typeface="Times New Roman" pitchFamily="18" charset="0"/>
                <a:cs typeface="Times New Roman" pitchFamily="18" charset="0"/>
              </a:rPr>
              <a:t>also provides </a:t>
            </a:r>
            <a:r>
              <a:rPr lang="en-IN" sz="2400" dirty="0">
                <a:solidFill>
                  <a:prstClr val="black"/>
                </a:solidFill>
                <a:latin typeface="Times New Roman" pitchFamily="18" charset="0"/>
                <a:cs typeface="Times New Roman" pitchFamily="18" charset="0"/>
              </a:rPr>
              <a:t>for </a:t>
            </a:r>
            <a:r>
              <a:rPr lang="en-IN" sz="2400" i="1" dirty="0">
                <a:solidFill>
                  <a:prstClr val="black"/>
                </a:solidFill>
                <a:latin typeface="Times New Roman" pitchFamily="18" charset="0"/>
                <a:cs typeface="Times New Roman" pitchFamily="18" charset="0"/>
              </a:rPr>
              <a:t>mesh connection</a:t>
            </a:r>
            <a:r>
              <a:rPr lang="en-IN" sz="2400" dirty="0">
                <a:solidFill>
                  <a:prstClr val="black"/>
                </a:solidFill>
                <a:latin typeface="Times New Roman" pitchFamily="18" charset="0"/>
                <a:cs typeface="Times New Roman" pitchFamily="18" charset="0"/>
              </a:rPr>
              <a:t>, </a:t>
            </a:r>
            <a:r>
              <a:rPr lang="en-IN" sz="2400" dirty="0">
                <a:solidFill>
                  <a:prstClr val="black"/>
                </a:solidFill>
                <a:latin typeface="Times New Roman" pitchFamily="18" charset="0"/>
                <a:cs typeface="Times New Roman" pitchFamily="18" charset="0"/>
              </a:rPr>
              <a:t>where the </a:t>
            </a:r>
            <a:r>
              <a:rPr lang="en-IN" sz="2400" dirty="0">
                <a:solidFill>
                  <a:prstClr val="black"/>
                </a:solidFill>
                <a:latin typeface="Times New Roman" pitchFamily="18" charset="0"/>
                <a:cs typeface="Times New Roman" pitchFamily="18" charset="0"/>
              </a:rPr>
              <a:t>VSATs can connect with one another through the satellite in </a:t>
            </a:r>
            <a:r>
              <a:rPr lang="en-IN" sz="2400" dirty="0">
                <a:solidFill>
                  <a:prstClr val="black"/>
                </a:solidFill>
                <a:latin typeface="Times New Roman" pitchFamily="18" charset="0"/>
                <a:cs typeface="Times New Roman" pitchFamily="18" charset="0"/>
              </a:rPr>
              <a:t>a single </a:t>
            </a:r>
            <a:r>
              <a:rPr lang="en-IN" sz="2400" dirty="0">
                <a:solidFill>
                  <a:prstClr val="black"/>
                </a:solidFill>
                <a:latin typeface="Times New Roman" pitchFamily="18" charset="0"/>
                <a:cs typeface="Times New Roman" pitchFamily="18" charset="0"/>
              </a:rPr>
              <a:t>hop</a:t>
            </a:r>
            <a:r>
              <a:rPr lang="en-IN" sz="2400" dirty="0">
                <a:solidFill>
                  <a:prstClr val="black"/>
                </a:solidFill>
                <a:latin typeface="Times New Roman" pitchFamily="18" charset="0"/>
                <a:cs typeface="Times New Roman" pitchFamily="18" charset="0"/>
              </a:rPr>
              <a:t>.</a:t>
            </a:r>
          </a:p>
          <a:p>
            <a:endParaRPr lang="en-IN" sz="2000" dirty="0">
              <a:solidFill>
                <a:prstClr val="black"/>
              </a:solidFill>
              <a:latin typeface="Times New Roman" pitchFamily="18" charset="0"/>
              <a:cs typeface="Times New Roman" pitchFamily="18" charset="0"/>
            </a:endParaRPr>
          </a:p>
          <a:p>
            <a:endParaRPr lang="en-IN" sz="2000" dirty="0">
              <a:solidFill>
                <a:prstClr val="black"/>
              </a:solidFill>
              <a:latin typeface="Times New Roman" pitchFamily="18" charset="0"/>
              <a:cs typeface="Times New Roman" pitchFamily="18" charset="0"/>
            </a:endParaRPr>
          </a:p>
        </p:txBody>
      </p:sp>
    </p:spTree>
    <p:extLst>
      <p:ext uri="{BB962C8B-B14F-4D97-AF65-F5344CB8AC3E}">
        <p14:creationId xmlns:p14="http://schemas.microsoft.com/office/powerpoint/2010/main" val="31697734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5073" y="548680"/>
            <a:ext cx="8136904" cy="4893647"/>
          </a:xfrm>
          <a:prstGeom prst="rect">
            <a:avLst/>
          </a:prstGeom>
        </p:spPr>
        <p:txBody>
          <a:bodyPr wrap="square">
            <a:spAutoFit/>
          </a:bodyPr>
          <a:lstStyle/>
          <a:p>
            <a:r>
              <a:rPr lang="en-IN" sz="2400" b="1" dirty="0">
                <a:solidFill>
                  <a:srgbClr val="FF0000"/>
                </a:solidFill>
                <a:latin typeface="Times New Roman" pitchFamily="18" charset="0"/>
                <a:cs typeface="Times New Roman" pitchFamily="18" charset="0"/>
              </a:rPr>
              <a:t>Advantages</a:t>
            </a:r>
          </a:p>
          <a:p>
            <a:endParaRPr lang="en-IN" sz="2400" b="1" dirty="0">
              <a:solidFill>
                <a:srgbClr val="FF0000"/>
              </a:solidFill>
              <a:latin typeface="Times New Roman" pitchFamily="18" charset="0"/>
              <a:cs typeface="Times New Roman" pitchFamily="18" charset="0"/>
            </a:endParaRPr>
          </a:p>
          <a:p>
            <a:pPr marL="342900" indent="-342900">
              <a:buFont typeface="Arial" pitchFamily="34" charset="0"/>
              <a:buChar char="•"/>
            </a:pPr>
            <a:r>
              <a:rPr lang="en-IN" sz="2400" dirty="0">
                <a:solidFill>
                  <a:prstClr val="black"/>
                </a:solidFill>
                <a:latin typeface="Times New Roman" pitchFamily="18" charset="0"/>
                <a:cs typeface="Times New Roman" pitchFamily="18" charset="0"/>
              </a:rPr>
              <a:t>Fixed area coverage- Ku band is used for operation of most VSAT systems</a:t>
            </a:r>
          </a:p>
          <a:p>
            <a:pPr marL="342900" indent="-342900">
              <a:buFont typeface="Arial" pitchFamily="34" charset="0"/>
              <a:buChar char="•"/>
            </a:pPr>
            <a:r>
              <a:rPr lang="en-IN" sz="2400" dirty="0">
                <a:solidFill>
                  <a:prstClr val="black"/>
                </a:solidFill>
                <a:latin typeface="Times New Roman" pitchFamily="18" charset="0"/>
                <a:cs typeface="Times New Roman" pitchFamily="18" charset="0"/>
              </a:rPr>
              <a:t>System performance is independent of carrier frequency.</a:t>
            </a:r>
          </a:p>
          <a:p>
            <a:pPr marL="342900" indent="-342900">
              <a:buFont typeface="Arial" pitchFamily="34" charset="0"/>
              <a:buChar char="•"/>
            </a:pPr>
            <a:r>
              <a:rPr lang="en-IN" sz="2400" dirty="0" err="1">
                <a:solidFill>
                  <a:prstClr val="black"/>
                </a:solidFill>
                <a:latin typeface="Times New Roman" pitchFamily="18" charset="0"/>
                <a:cs typeface="Times New Roman" pitchFamily="18" charset="0"/>
              </a:rPr>
              <a:t>Beamwidth</a:t>
            </a:r>
            <a:r>
              <a:rPr lang="en-IN" sz="2400" dirty="0">
                <a:solidFill>
                  <a:prstClr val="black"/>
                </a:solidFill>
                <a:latin typeface="Times New Roman" pitchFamily="18" charset="0"/>
                <a:cs typeface="Times New Roman" pitchFamily="18" charset="0"/>
              </a:rPr>
              <a:t> and </a:t>
            </a:r>
            <a:r>
              <a:rPr lang="el-GR" sz="2400" dirty="0">
                <a:solidFill>
                  <a:prstClr val="black"/>
                </a:solidFill>
                <a:latin typeface="Times New Roman" pitchFamily="18" charset="0"/>
                <a:cs typeface="Times New Roman" pitchFamily="18" charset="0"/>
              </a:rPr>
              <a:t>λ</a:t>
            </a:r>
            <a:r>
              <a:rPr lang="en-IN" sz="2400" dirty="0">
                <a:solidFill>
                  <a:prstClr val="black"/>
                </a:solidFill>
                <a:latin typeface="Times New Roman" pitchFamily="18" charset="0"/>
                <a:cs typeface="Times New Roman" pitchFamily="18" charset="0"/>
              </a:rPr>
              <a:t>/D ration are constant</a:t>
            </a:r>
          </a:p>
          <a:p>
            <a:pPr marL="342900" indent="-342900">
              <a:buFont typeface="Arial" pitchFamily="34" charset="0"/>
              <a:buChar char="•"/>
            </a:pPr>
            <a:r>
              <a:rPr lang="en-IN" sz="2400" dirty="0">
                <a:solidFill>
                  <a:prstClr val="black"/>
                </a:solidFill>
                <a:latin typeface="Times New Roman" pitchFamily="18" charset="0"/>
                <a:cs typeface="Times New Roman" pitchFamily="18" charset="0"/>
              </a:rPr>
              <a:t>Antenna gain is constant</a:t>
            </a:r>
          </a:p>
          <a:p>
            <a:pPr marL="342900" indent="-342900">
              <a:buFont typeface="Arial" pitchFamily="34" charset="0"/>
              <a:buChar char="•"/>
            </a:pPr>
            <a:r>
              <a:rPr lang="en-IN" sz="2400" dirty="0">
                <a:solidFill>
                  <a:prstClr val="black"/>
                </a:solidFill>
                <a:latin typeface="Times New Roman" pitchFamily="18" charset="0"/>
                <a:cs typeface="Times New Roman" pitchFamily="18" charset="0"/>
              </a:rPr>
              <a:t>EIRP remains constant</a:t>
            </a:r>
          </a:p>
          <a:p>
            <a:endParaRPr lang="en-IN" sz="2400" dirty="0">
              <a:solidFill>
                <a:prstClr val="black"/>
              </a:solidFill>
              <a:latin typeface="Times New Roman" pitchFamily="18" charset="0"/>
              <a:cs typeface="Times New Roman" pitchFamily="18" charset="0"/>
            </a:endParaRPr>
          </a:p>
          <a:p>
            <a:r>
              <a:rPr lang="en-IN" sz="2400" b="1" dirty="0">
                <a:solidFill>
                  <a:srgbClr val="FF0000"/>
                </a:solidFill>
                <a:latin typeface="Times New Roman" pitchFamily="18" charset="0"/>
                <a:cs typeface="Times New Roman" pitchFamily="18" charset="0"/>
              </a:rPr>
              <a:t>Drawbacks</a:t>
            </a:r>
          </a:p>
          <a:p>
            <a:endParaRPr lang="en-IN" sz="2400" b="1" dirty="0">
              <a:solidFill>
                <a:srgbClr val="FF0000"/>
              </a:solidFill>
              <a:latin typeface="Times New Roman" pitchFamily="18" charset="0"/>
              <a:cs typeface="Times New Roman" pitchFamily="18" charset="0"/>
            </a:endParaRPr>
          </a:p>
          <a:p>
            <a:pPr marL="342900" indent="-342900">
              <a:buFont typeface="Arial" pitchFamily="34" charset="0"/>
              <a:buChar char="•"/>
            </a:pPr>
            <a:r>
              <a:rPr lang="en-IN" sz="2400" dirty="0">
                <a:solidFill>
                  <a:prstClr val="black"/>
                </a:solidFill>
                <a:latin typeface="Times New Roman" pitchFamily="18" charset="0"/>
                <a:cs typeface="Times New Roman" pitchFamily="18" charset="0"/>
              </a:rPr>
              <a:t>High initial costs</a:t>
            </a:r>
          </a:p>
          <a:p>
            <a:pPr marL="342900" indent="-342900">
              <a:buFont typeface="Arial" pitchFamily="34" charset="0"/>
              <a:buChar char="•"/>
            </a:pPr>
            <a:r>
              <a:rPr lang="en-IN" sz="2400" dirty="0">
                <a:solidFill>
                  <a:prstClr val="black"/>
                </a:solidFill>
                <a:latin typeface="Times New Roman" pitchFamily="18" charset="0"/>
                <a:cs typeface="Times New Roman" pitchFamily="18" charset="0"/>
              </a:rPr>
              <a:t>NO direct VSAT to VSAT link I are available</a:t>
            </a:r>
            <a:endParaRPr lang="en-IN" sz="2400" dirty="0">
              <a:solidFill>
                <a:prstClr val="white"/>
              </a:solidFill>
            </a:endParaRPr>
          </a:p>
        </p:txBody>
      </p:sp>
    </p:spTree>
    <p:extLst>
      <p:ext uri="{BB962C8B-B14F-4D97-AF65-F5344CB8AC3E}">
        <p14:creationId xmlns:p14="http://schemas.microsoft.com/office/powerpoint/2010/main" val="17593921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540295"/>
          </a:xfrm>
        </p:spPr>
        <p:txBody>
          <a:bodyPr>
            <a:noAutofit/>
          </a:bodyPr>
          <a:lstStyle/>
          <a:p>
            <a:r>
              <a:rPr lang="en-IN" sz="2400" b="1" dirty="0">
                <a:solidFill>
                  <a:schemeClr val="bg1"/>
                </a:solidFill>
                <a:latin typeface="Times New Roman" pitchFamily="18" charset="0"/>
                <a:cs typeface="Times New Roman" pitchFamily="18" charset="0"/>
              </a:rPr>
              <a:t>Global Positioning </a:t>
            </a:r>
            <a:r>
              <a:rPr lang="en-IN" sz="2400" b="1" dirty="0" smtClean="0">
                <a:solidFill>
                  <a:schemeClr val="bg1"/>
                </a:solidFill>
                <a:latin typeface="Times New Roman" pitchFamily="18" charset="0"/>
                <a:cs typeface="Times New Roman" pitchFamily="18" charset="0"/>
              </a:rPr>
              <a:t>Satellite System ( </a:t>
            </a:r>
            <a:r>
              <a:rPr lang="en-US" sz="2400" dirty="0" smtClean="0">
                <a:solidFill>
                  <a:schemeClr val="bg1"/>
                </a:solidFill>
                <a:latin typeface="Times New Roman" pitchFamily="18" charset="0"/>
                <a:cs typeface="Times New Roman" pitchFamily="18" charset="0"/>
              </a:rPr>
              <a:t>GPS )</a:t>
            </a:r>
            <a:endParaRPr lang="en-IN" sz="2400" dirty="0">
              <a:solidFill>
                <a:schemeClr val="bg1"/>
              </a:solidFill>
              <a:latin typeface="Times New Roman" pitchFamily="18" charset="0"/>
              <a:cs typeface="Times New Roman" pitchFamily="18" charset="0"/>
            </a:endParaRPr>
          </a:p>
        </p:txBody>
      </p:sp>
      <p:sp>
        <p:nvSpPr>
          <p:cNvPr id="4" name="Rectangle 3"/>
          <p:cNvSpPr/>
          <p:nvPr/>
        </p:nvSpPr>
        <p:spPr>
          <a:xfrm>
            <a:off x="14389" y="548680"/>
            <a:ext cx="9144000" cy="6370975"/>
          </a:xfrm>
          <a:prstGeom prst="rect">
            <a:avLst/>
          </a:prstGeom>
        </p:spPr>
        <p:txBody>
          <a:bodyPr wrap="square">
            <a:spAutoFit/>
          </a:bodyPr>
          <a:lstStyle/>
          <a:p>
            <a:pPr marL="342900" indent="-342900" algn="just">
              <a:buFont typeface="Arial" pitchFamily="34" charset="0"/>
              <a:buChar char="•"/>
            </a:pPr>
            <a:r>
              <a:rPr lang="en-IN" sz="2400" dirty="0">
                <a:solidFill>
                  <a:prstClr val="black"/>
                </a:solidFill>
                <a:latin typeface="Times New Roman" pitchFamily="18" charset="0"/>
                <a:cs typeface="Times New Roman" pitchFamily="18" charset="0"/>
              </a:rPr>
              <a:t>In the GPS system, a constellation of 24 satellites circles the earth </a:t>
            </a:r>
            <a:r>
              <a:rPr lang="en-IN" sz="2400" dirty="0">
                <a:solidFill>
                  <a:prstClr val="black"/>
                </a:solidFill>
                <a:latin typeface="Times New Roman" pitchFamily="18" charset="0"/>
                <a:cs typeface="Times New Roman" pitchFamily="18" charset="0"/>
              </a:rPr>
              <a:t>in near-circular </a:t>
            </a:r>
            <a:r>
              <a:rPr lang="en-IN" sz="2400" dirty="0">
                <a:solidFill>
                  <a:prstClr val="black"/>
                </a:solidFill>
                <a:latin typeface="Times New Roman" pitchFamily="18" charset="0"/>
                <a:cs typeface="Times New Roman" pitchFamily="18" charset="0"/>
              </a:rPr>
              <a:t>inclined orbits. </a:t>
            </a:r>
            <a:endParaRPr lang="en-IN" sz="2400" dirty="0">
              <a:solidFill>
                <a:prstClr val="black"/>
              </a:solidFill>
              <a:latin typeface="Times New Roman" pitchFamily="18" charset="0"/>
              <a:cs typeface="Times New Roman" pitchFamily="18" charset="0"/>
            </a:endParaRPr>
          </a:p>
          <a:p>
            <a:pPr marL="342900" indent="-342900" algn="just">
              <a:buFont typeface="Arial" pitchFamily="34" charset="0"/>
              <a:buChar char="•"/>
            </a:pPr>
            <a:endParaRPr lang="en-IN" sz="2400" dirty="0">
              <a:solidFill>
                <a:prstClr val="black"/>
              </a:solidFill>
              <a:latin typeface="Times New Roman" pitchFamily="18" charset="0"/>
              <a:cs typeface="Times New Roman" pitchFamily="18" charset="0"/>
            </a:endParaRPr>
          </a:p>
          <a:p>
            <a:pPr marL="342900" indent="-342900" algn="just">
              <a:buFont typeface="Arial" pitchFamily="34" charset="0"/>
              <a:buChar char="•"/>
            </a:pPr>
            <a:r>
              <a:rPr lang="en-IN" sz="2400" dirty="0">
                <a:solidFill>
                  <a:prstClr val="black"/>
                </a:solidFill>
                <a:latin typeface="Times New Roman" pitchFamily="18" charset="0"/>
                <a:cs typeface="Times New Roman" pitchFamily="18" charset="0"/>
              </a:rPr>
              <a:t>By </a:t>
            </a:r>
            <a:r>
              <a:rPr lang="en-IN" sz="2400" dirty="0">
                <a:solidFill>
                  <a:prstClr val="black"/>
                </a:solidFill>
                <a:latin typeface="Times New Roman" pitchFamily="18" charset="0"/>
                <a:cs typeface="Times New Roman" pitchFamily="18" charset="0"/>
              </a:rPr>
              <a:t>receiving signals from at least four </a:t>
            </a:r>
            <a:r>
              <a:rPr lang="en-IN" sz="2400" dirty="0">
                <a:solidFill>
                  <a:prstClr val="black"/>
                </a:solidFill>
                <a:latin typeface="Times New Roman" pitchFamily="18" charset="0"/>
                <a:cs typeface="Times New Roman" pitchFamily="18" charset="0"/>
              </a:rPr>
              <a:t>of these </a:t>
            </a:r>
            <a:r>
              <a:rPr lang="en-IN" sz="2400" dirty="0">
                <a:solidFill>
                  <a:prstClr val="black"/>
                </a:solidFill>
                <a:latin typeface="Times New Roman" pitchFamily="18" charset="0"/>
                <a:cs typeface="Times New Roman" pitchFamily="18" charset="0"/>
              </a:rPr>
              <a:t>satellites, the receiver position (latitude, longitude, and </a:t>
            </a:r>
            <a:r>
              <a:rPr lang="en-IN" sz="2400" dirty="0">
                <a:solidFill>
                  <a:prstClr val="black"/>
                </a:solidFill>
                <a:latin typeface="Times New Roman" pitchFamily="18" charset="0"/>
                <a:cs typeface="Times New Roman" pitchFamily="18" charset="0"/>
              </a:rPr>
              <a:t>altitude) can </a:t>
            </a:r>
            <a:r>
              <a:rPr lang="en-IN" sz="2400" dirty="0">
                <a:solidFill>
                  <a:prstClr val="black"/>
                </a:solidFill>
                <a:latin typeface="Times New Roman" pitchFamily="18" charset="0"/>
                <a:cs typeface="Times New Roman" pitchFamily="18" charset="0"/>
              </a:rPr>
              <a:t>be determined accurately</a:t>
            </a:r>
            <a:r>
              <a:rPr lang="en-IN" sz="2400" dirty="0">
                <a:solidFill>
                  <a:prstClr val="black"/>
                </a:solidFill>
                <a:latin typeface="Times New Roman" pitchFamily="18" charset="0"/>
                <a:cs typeface="Times New Roman" pitchFamily="18" charset="0"/>
              </a:rPr>
              <a:t>.</a:t>
            </a:r>
          </a:p>
          <a:p>
            <a:pPr marL="342900" indent="-342900" algn="just">
              <a:buFont typeface="Arial" pitchFamily="34" charset="0"/>
              <a:buChar char="•"/>
            </a:pPr>
            <a:endParaRPr lang="en-IN" sz="2400" dirty="0">
              <a:solidFill>
                <a:prstClr val="black"/>
              </a:solidFill>
              <a:latin typeface="Times New Roman" pitchFamily="18" charset="0"/>
              <a:cs typeface="Times New Roman" pitchFamily="18" charset="0"/>
            </a:endParaRPr>
          </a:p>
          <a:p>
            <a:pPr marL="342900" indent="-342900" algn="just">
              <a:buFont typeface="Arial" pitchFamily="34" charset="0"/>
              <a:buChar char="•"/>
            </a:pPr>
            <a:r>
              <a:rPr lang="en-IN" sz="2400" dirty="0">
                <a:solidFill>
                  <a:prstClr val="black"/>
                </a:solidFill>
                <a:latin typeface="Times New Roman" pitchFamily="18" charset="0"/>
                <a:cs typeface="Times New Roman" pitchFamily="18" charset="0"/>
              </a:rPr>
              <a:t>The only </a:t>
            </a:r>
            <a:r>
              <a:rPr lang="en-IN" sz="2400" dirty="0">
                <a:solidFill>
                  <a:prstClr val="black"/>
                </a:solidFill>
                <a:latin typeface="Times New Roman" pitchFamily="18" charset="0"/>
                <a:cs typeface="Times New Roman" pitchFamily="18" charset="0"/>
              </a:rPr>
              <a:t>quantity the receiver has to be able to measure is time, from </a:t>
            </a:r>
            <a:r>
              <a:rPr lang="en-IN" sz="2400" dirty="0">
                <a:solidFill>
                  <a:prstClr val="black"/>
                </a:solidFill>
                <a:latin typeface="Times New Roman" pitchFamily="18" charset="0"/>
                <a:cs typeface="Times New Roman" pitchFamily="18" charset="0"/>
              </a:rPr>
              <a:t>which propagation </a:t>
            </a:r>
            <a:r>
              <a:rPr lang="en-IN" sz="2400" dirty="0">
                <a:solidFill>
                  <a:prstClr val="black"/>
                </a:solidFill>
                <a:latin typeface="Times New Roman" pitchFamily="18" charset="0"/>
                <a:cs typeface="Times New Roman" pitchFamily="18" charset="0"/>
              </a:rPr>
              <a:t>delay, and hence the range to each satellite, can be determined</a:t>
            </a:r>
            <a:r>
              <a:rPr lang="en-IN" sz="2400" dirty="0">
                <a:solidFill>
                  <a:prstClr val="black"/>
                </a:solidFill>
                <a:latin typeface="Times New Roman" pitchFamily="18" charset="0"/>
                <a:cs typeface="Times New Roman" pitchFamily="18" charset="0"/>
              </a:rPr>
              <a:t>.</a:t>
            </a:r>
          </a:p>
          <a:p>
            <a:pPr algn="just"/>
            <a:endParaRPr lang="en-IN" sz="2400" dirty="0">
              <a:solidFill>
                <a:prstClr val="black"/>
              </a:solidFill>
              <a:latin typeface="Times New Roman" pitchFamily="18" charset="0"/>
              <a:cs typeface="Times New Roman" pitchFamily="18" charset="0"/>
            </a:endParaRPr>
          </a:p>
          <a:p>
            <a:pPr marL="342900" indent="-342900" algn="just">
              <a:buFont typeface="Arial" pitchFamily="34" charset="0"/>
              <a:buChar char="•"/>
            </a:pPr>
            <a:r>
              <a:rPr lang="en-IN" sz="2400" dirty="0">
                <a:solidFill>
                  <a:prstClr val="black"/>
                </a:solidFill>
                <a:latin typeface="Times New Roman" pitchFamily="18" charset="0"/>
                <a:cs typeface="Times New Roman" pitchFamily="18" charset="0"/>
              </a:rPr>
              <a:t>Knowing the range to three of the satellites and their </a:t>
            </a:r>
            <a:r>
              <a:rPr lang="en-IN" sz="2400" dirty="0">
                <a:solidFill>
                  <a:prstClr val="black"/>
                </a:solidFill>
                <a:latin typeface="Times New Roman" pitchFamily="18" charset="0"/>
                <a:cs typeface="Times New Roman" pitchFamily="18" charset="0"/>
              </a:rPr>
              <a:t>positions, it </a:t>
            </a:r>
            <a:r>
              <a:rPr lang="en-IN" sz="2400" dirty="0">
                <a:solidFill>
                  <a:prstClr val="black"/>
                </a:solidFill>
                <a:latin typeface="Times New Roman" pitchFamily="18" charset="0"/>
                <a:cs typeface="Times New Roman" pitchFamily="18" charset="0"/>
              </a:rPr>
              <a:t>is possible to compute the position of the observer (user). </a:t>
            </a:r>
            <a:endParaRPr lang="en-IN" sz="2400" dirty="0">
              <a:solidFill>
                <a:prstClr val="black"/>
              </a:solidFill>
              <a:latin typeface="Times New Roman" pitchFamily="18" charset="0"/>
              <a:cs typeface="Times New Roman" pitchFamily="18" charset="0"/>
            </a:endParaRPr>
          </a:p>
          <a:p>
            <a:pPr marL="342900" indent="-342900" algn="just">
              <a:buFont typeface="Arial" pitchFamily="34" charset="0"/>
              <a:buChar char="•"/>
            </a:pPr>
            <a:endParaRPr lang="en-IN" sz="2400" dirty="0">
              <a:solidFill>
                <a:prstClr val="black"/>
              </a:solidFill>
              <a:latin typeface="Times New Roman" pitchFamily="18" charset="0"/>
              <a:cs typeface="Times New Roman" pitchFamily="18" charset="0"/>
            </a:endParaRPr>
          </a:p>
          <a:p>
            <a:pPr marL="342900" indent="-342900" algn="just">
              <a:buFont typeface="Arial" pitchFamily="34" charset="0"/>
              <a:buChar char="•"/>
            </a:pPr>
            <a:r>
              <a:rPr lang="en-IN" sz="2400" dirty="0">
                <a:solidFill>
                  <a:prstClr val="black"/>
                </a:solidFill>
                <a:latin typeface="Times New Roman" pitchFamily="18" charset="0"/>
                <a:cs typeface="Times New Roman" pitchFamily="18" charset="0"/>
              </a:rPr>
              <a:t>The geocentric-equatorial </a:t>
            </a:r>
            <a:r>
              <a:rPr lang="en-IN" sz="2400" dirty="0">
                <a:solidFill>
                  <a:prstClr val="black"/>
                </a:solidFill>
                <a:latin typeface="Times New Roman" pitchFamily="18" charset="0"/>
                <a:cs typeface="Times New Roman" pitchFamily="18" charset="0"/>
              </a:rPr>
              <a:t>coordinate system </a:t>
            </a:r>
            <a:r>
              <a:rPr lang="en-IN" sz="2400" dirty="0">
                <a:solidFill>
                  <a:prstClr val="black"/>
                </a:solidFill>
                <a:latin typeface="Times New Roman" pitchFamily="18" charset="0"/>
                <a:cs typeface="Times New Roman" pitchFamily="18" charset="0"/>
              </a:rPr>
              <a:t>is </a:t>
            </a:r>
            <a:r>
              <a:rPr lang="en-IN" sz="2400" dirty="0">
                <a:solidFill>
                  <a:prstClr val="black"/>
                </a:solidFill>
                <a:latin typeface="Times New Roman" pitchFamily="18" charset="0"/>
                <a:cs typeface="Times New Roman" pitchFamily="18" charset="0"/>
              </a:rPr>
              <a:t>used with </a:t>
            </a:r>
            <a:r>
              <a:rPr lang="en-IN" sz="2400" dirty="0">
                <a:solidFill>
                  <a:prstClr val="black"/>
                </a:solidFill>
                <a:latin typeface="Times New Roman" pitchFamily="18" charset="0"/>
                <a:cs typeface="Times New Roman" pitchFamily="18" charset="0"/>
              </a:rPr>
              <a:t>the GPS </a:t>
            </a:r>
            <a:r>
              <a:rPr lang="en-IN" sz="2400" dirty="0">
                <a:solidFill>
                  <a:prstClr val="black"/>
                </a:solidFill>
                <a:latin typeface="Times New Roman" pitchFamily="18" charset="0"/>
                <a:cs typeface="Times New Roman" pitchFamily="18" charset="0"/>
              </a:rPr>
              <a:t>system, where it is called the </a:t>
            </a:r>
            <a:r>
              <a:rPr lang="en-IN" sz="2400" i="1" dirty="0">
                <a:solidFill>
                  <a:prstClr val="black"/>
                </a:solidFill>
                <a:latin typeface="Times New Roman" pitchFamily="18" charset="0"/>
                <a:cs typeface="Times New Roman" pitchFamily="18" charset="0"/>
              </a:rPr>
              <a:t>earth-</a:t>
            </a:r>
            <a:r>
              <a:rPr lang="en-IN" sz="2400" i="1" dirty="0" err="1">
                <a:solidFill>
                  <a:prstClr val="black"/>
                </a:solidFill>
                <a:latin typeface="Times New Roman" pitchFamily="18" charset="0"/>
                <a:cs typeface="Times New Roman" pitchFamily="18" charset="0"/>
              </a:rPr>
              <a:t>centered</a:t>
            </a:r>
            <a:r>
              <a:rPr lang="en-IN" sz="2400" i="1" dirty="0">
                <a:solidFill>
                  <a:prstClr val="black"/>
                </a:solidFill>
                <a:latin typeface="Times New Roman" pitchFamily="18" charset="0"/>
                <a:cs typeface="Times New Roman" pitchFamily="18" charset="0"/>
              </a:rPr>
              <a:t>, earth-fixed </a:t>
            </a:r>
            <a:r>
              <a:rPr lang="en-IN" sz="2400" dirty="0">
                <a:solidFill>
                  <a:prstClr val="black"/>
                </a:solidFill>
                <a:latin typeface="Times New Roman" pitchFamily="18" charset="0"/>
                <a:cs typeface="Times New Roman" pitchFamily="18" charset="0"/>
              </a:rPr>
              <a:t>(ECEF)</a:t>
            </a:r>
          </a:p>
          <a:p>
            <a:pPr algn="just"/>
            <a:r>
              <a:rPr lang="en-IN" sz="2400" dirty="0">
                <a:solidFill>
                  <a:prstClr val="black"/>
                </a:solidFill>
                <a:latin typeface="Times New Roman" pitchFamily="18" charset="0"/>
                <a:cs typeface="Times New Roman" pitchFamily="18" charset="0"/>
              </a:rPr>
              <a:t>     coordinate </a:t>
            </a:r>
            <a:r>
              <a:rPr lang="en-IN" sz="2400" dirty="0">
                <a:solidFill>
                  <a:prstClr val="black"/>
                </a:solidFill>
                <a:latin typeface="Times New Roman" pitchFamily="18" charset="0"/>
                <a:cs typeface="Times New Roman" pitchFamily="18" charset="0"/>
              </a:rPr>
              <a:t>system.</a:t>
            </a:r>
          </a:p>
        </p:txBody>
      </p:sp>
    </p:spTree>
    <p:extLst>
      <p:ext uri="{BB962C8B-B14F-4D97-AF65-F5344CB8AC3E}">
        <p14:creationId xmlns:p14="http://schemas.microsoft.com/office/powerpoint/2010/main" val="39214074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89562" y="484461"/>
            <a:ext cx="8954438" cy="2319835"/>
            <a:chOff x="10050" y="260648"/>
            <a:chExt cx="8954438" cy="2319835"/>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1556" y="1644379"/>
              <a:ext cx="6191425" cy="936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50" y="260648"/>
              <a:ext cx="8954438" cy="1440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6" name="Rectangle 5"/>
          <p:cNvSpPr/>
          <p:nvPr/>
        </p:nvSpPr>
        <p:spPr>
          <a:xfrm>
            <a:off x="10941" y="2996952"/>
            <a:ext cx="9144000" cy="1938992"/>
          </a:xfrm>
          <a:prstGeom prst="rect">
            <a:avLst/>
          </a:prstGeom>
        </p:spPr>
        <p:txBody>
          <a:bodyPr wrap="square">
            <a:spAutoFit/>
          </a:bodyPr>
          <a:lstStyle/>
          <a:p>
            <a:pPr marL="342900" indent="-342900" algn="just">
              <a:buFont typeface="Arial" pitchFamily="34" charset="0"/>
              <a:buChar char="•"/>
            </a:pPr>
            <a:r>
              <a:rPr lang="en-IN" sz="2400" dirty="0">
                <a:solidFill>
                  <a:prstClr val="black"/>
                </a:solidFill>
                <a:latin typeface="Times New Roman" pitchFamily="18" charset="0"/>
                <a:cs typeface="Times New Roman" pitchFamily="18" charset="0"/>
              </a:rPr>
              <a:t>The GPS constellation consists of 24 satellites in six </a:t>
            </a:r>
            <a:r>
              <a:rPr lang="en-IN" sz="2400" dirty="0">
                <a:solidFill>
                  <a:prstClr val="black"/>
                </a:solidFill>
                <a:latin typeface="Times New Roman" pitchFamily="18" charset="0"/>
                <a:cs typeface="Times New Roman" pitchFamily="18" charset="0"/>
              </a:rPr>
              <a:t>near-circular orbits</a:t>
            </a:r>
            <a:r>
              <a:rPr lang="en-IN" sz="2400" dirty="0">
                <a:solidFill>
                  <a:prstClr val="black"/>
                </a:solidFill>
                <a:latin typeface="Times New Roman" pitchFamily="18" charset="0"/>
                <a:cs typeface="Times New Roman" pitchFamily="18" charset="0"/>
              </a:rPr>
              <a:t>, at an altitude of approximately 20,000 km </a:t>
            </a:r>
            <a:r>
              <a:rPr lang="en-IN" sz="2400" dirty="0">
                <a:solidFill>
                  <a:prstClr val="black"/>
                </a:solidFill>
                <a:latin typeface="Times New Roman" pitchFamily="18" charset="0"/>
                <a:cs typeface="Times New Roman" pitchFamily="18" charset="0"/>
              </a:rPr>
              <a:t>. </a:t>
            </a:r>
          </a:p>
          <a:p>
            <a:pPr marL="342900" indent="-342900" algn="just">
              <a:buFont typeface="Arial" pitchFamily="34" charset="0"/>
              <a:buChar char="•"/>
            </a:pPr>
            <a:endParaRPr lang="en-IN" sz="2400" dirty="0">
              <a:solidFill>
                <a:prstClr val="black"/>
              </a:solidFill>
              <a:latin typeface="Times New Roman" pitchFamily="18" charset="0"/>
              <a:cs typeface="Times New Roman" pitchFamily="18" charset="0"/>
            </a:endParaRPr>
          </a:p>
          <a:p>
            <a:pPr marL="342900" indent="-342900" algn="just">
              <a:buFont typeface="Arial" pitchFamily="34" charset="0"/>
              <a:buChar char="•"/>
            </a:pPr>
            <a:r>
              <a:rPr lang="en-IN" sz="2400" dirty="0">
                <a:solidFill>
                  <a:prstClr val="black"/>
                </a:solidFill>
                <a:latin typeface="Times New Roman" pitchFamily="18" charset="0"/>
                <a:cs typeface="Times New Roman" pitchFamily="18" charset="0"/>
              </a:rPr>
              <a:t>The ascending </a:t>
            </a:r>
            <a:r>
              <a:rPr lang="en-IN" sz="2400" dirty="0">
                <a:solidFill>
                  <a:prstClr val="black"/>
                </a:solidFill>
                <a:latin typeface="Times New Roman" pitchFamily="18" charset="0"/>
                <a:cs typeface="Times New Roman" pitchFamily="18" charset="0"/>
              </a:rPr>
              <a:t>nodes of the orbits are separated by 60°, and the </a:t>
            </a:r>
            <a:r>
              <a:rPr lang="en-IN" sz="2400" dirty="0">
                <a:solidFill>
                  <a:prstClr val="black"/>
                </a:solidFill>
                <a:latin typeface="Times New Roman" pitchFamily="18" charset="0"/>
                <a:cs typeface="Times New Roman" pitchFamily="18" charset="0"/>
              </a:rPr>
              <a:t>inclination of </a:t>
            </a:r>
            <a:r>
              <a:rPr lang="en-IN" sz="2400" dirty="0">
                <a:solidFill>
                  <a:prstClr val="black"/>
                </a:solidFill>
                <a:latin typeface="Times New Roman" pitchFamily="18" charset="0"/>
                <a:cs typeface="Times New Roman" pitchFamily="18" charset="0"/>
              </a:rPr>
              <a:t>each orbit is 55°</a:t>
            </a:r>
          </a:p>
        </p:txBody>
      </p:sp>
    </p:spTree>
    <p:extLst>
      <p:ext uri="{BB962C8B-B14F-4D97-AF65-F5344CB8AC3E}">
        <p14:creationId xmlns:p14="http://schemas.microsoft.com/office/powerpoint/2010/main" val="38607587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836711"/>
          </a:xfrm>
        </p:spPr>
        <p:txBody>
          <a:bodyPr/>
          <a:lstStyle/>
          <a:p>
            <a:r>
              <a:rPr lang="en-US" dirty="0" smtClean="0">
                <a:solidFill>
                  <a:schemeClr val="bg1"/>
                </a:solidFill>
              </a:rPr>
              <a:t>Operating Modes</a:t>
            </a:r>
            <a:endParaRPr lang="en-IN" dirty="0">
              <a:solidFill>
                <a:schemeClr val="bg1"/>
              </a:solidFill>
            </a:endParaRPr>
          </a:p>
        </p:txBody>
      </p:sp>
      <p:sp>
        <p:nvSpPr>
          <p:cNvPr id="3" name="Subtitle 2"/>
          <p:cNvSpPr>
            <a:spLocks noGrp="1"/>
          </p:cNvSpPr>
          <p:nvPr>
            <p:ph type="subTitle" idx="1"/>
          </p:nvPr>
        </p:nvSpPr>
        <p:spPr>
          <a:xfrm>
            <a:off x="323528" y="1196752"/>
            <a:ext cx="8604448" cy="4038600"/>
          </a:xfrm>
        </p:spPr>
        <p:txBody>
          <a:bodyPr>
            <a:normAutofit fontScale="92500" lnSpcReduction="10000"/>
          </a:bodyPr>
          <a:lstStyle/>
          <a:p>
            <a:pPr algn="l"/>
            <a:r>
              <a:rPr lang="en-US" dirty="0" smtClean="0">
                <a:solidFill>
                  <a:schemeClr val="bg1"/>
                </a:solidFill>
                <a:latin typeface="Times New Roman" pitchFamily="18" charset="0"/>
                <a:cs typeface="Times New Roman" pitchFamily="18" charset="0"/>
              </a:rPr>
              <a:t>Precise Positioning System (PPS) - US and allied military, authorized government agencies - 22 m horizontal,  27.7 m vertical, 100 ns accuracy (95% of time). Resistant to jamming (L1/L2)</a:t>
            </a:r>
          </a:p>
          <a:p>
            <a:pPr algn="l"/>
            <a:endParaRPr lang="en-US" dirty="0" smtClean="0">
              <a:solidFill>
                <a:schemeClr val="bg1"/>
              </a:solidFill>
              <a:latin typeface="Times New Roman" pitchFamily="18" charset="0"/>
              <a:cs typeface="Times New Roman" pitchFamily="18" charset="0"/>
            </a:endParaRPr>
          </a:p>
          <a:p>
            <a:pPr algn="l"/>
            <a:r>
              <a:rPr lang="en-US" dirty="0" smtClean="0">
                <a:solidFill>
                  <a:schemeClr val="bg1"/>
                </a:solidFill>
                <a:latin typeface="Times New Roman" pitchFamily="18" charset="0"/>
                <a:cs typeface="Times New Roman" pitchFamily="18" charset="0"/>
              </a:rPr>
              <a:t>Standard Positioning System (SPS) - civilian use - 100 m horizontal, 156 m vertical, 340 ns accuracy with S/A, improved to nearly PPS values after May 1, 2000,  but with no resistance to jamming</a:t>
            </a:r>
          </a:p>
          <a:p>
            <a:endParaRPr lang="en-IN" dirty="0"/>
          </a:p>
        </p:txBody>
      </p:sp>
    </p:spTree>
    <p:extLst>
      <p:ext uri="{BB962C8B-B14F-4D97-AF65-F5344CB8AC3E}">
        <p14:creationId xmlns:p14="http://schemas.microsoft.com/office/powerpoint/2010/main" val="17108255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1412776"/>
            <a:ext cx="9144000" cy="4495800"/>
          </a:xfrm>
        </p:spPr>
        <p:txBody>
          <a:bodyPr>
            <a:normAutofit/>
          </a:bodyPr>
          <a:lstStyle/>
          <a:p>
            <a:pPr algn="l"/>
            <a:r>
              <a:rPr lang="en-IN" sz="2400" dirty="0" smtClean="0">
                <a:solidFill>
                  <a:schemeClr val="bg1"/>
                </a:solidFill>
                <a:latin typeface="Times New Roman" pitchFamily="18" charset="0"/>
                <a:cs typeface="Times New Roman" pitchFamily="18" charset="0"/>
              </a:rPr>
              <a:t>Where </a:t>
            </a:r>
            <a:r>
              <a:rPr lang="en-IN" sz="2400" dirty="0">
                <a:solidFill>
                  <a:schemeClr val="bg1"/>
                </a:solidFill>
                <a:latin typeface="Times New Roman" pitchFamily="18" charset="0"/>
                <a:cs typeface="Times New Roman" pitchFamily="18" charset="0"/>
              </a:rPr>
              <a:t>very high accuracy </a:t>
            </a:r>
            <a:r>
              <a:rPr lang="en-IN" sz="2400" dirty="0" smtClean="0">
                <a:solidFill>
                  <a:schemeClr val="bg1"/>
                </a:solidFill>
                <a:latin typeface="Times New Roman" pitchFamily="18" charset="0"/>
                <a:cs typeface="Times New Roman" pitchFamily="18" charset="0"/>
              </a:rPr>
              <a:t>is required </a:t>
            </a:r>
            <a:r>
              <a:rPr lang="en-IN" sz="2400" dirty="0">
                <a:solidFill>
                  <a:schemeClr val="bg1"/>
                </a:solidFill>
                <a:latin typeface="Times New Roman" pitchFamily="18" charset="0"/>
                <a:cs typeface="Times New Roman" pitchFamily="18" charset="0"/>
              </a:rPr>
              <a:t>differential GPS (DGPS) can be used. Two receivers are used, </a:t>
            </a:r>
            <a:r>
              <a:rPr lang="en-IN" sz="2400" dirty="0" smtClean="0">
                <a:solidFill>
                  <a:schemeClr val="bg1"/>
                </a:solidFill>
                <a:latin typeface="Times New Roman" pitchFamily="18" charset="0"/>
                <a:cs typeface="Times New Roman" pitchFamily="18" charset="0"/>
              </a:rPr>
              <a:t>one of </a:t>
            </a:r>
            <a:r>
              <a:rPr lang="en-IN" sz="2400" dirty="0">
                <a:solidFill>
                  <a:schemeClr val="bg1"/>
                </a:solidFill>
                <a:latin typeface="Times New Roman" pitchFamily="18" charset="0"/>
                <a:cs typeface="Times New Roman" pitchFamily="18" charset="0"/>
              </a:rPr>
              <a:t>which is placed at an accurately known location. Thus, the </a:t>
            </a:r>
            <a:r>
              <a:rPr lang="en-IN" sz="2400" dirty="0" smtClean="0">
                <a:solidFill>
                  <a:schemeClr val="bg1"/>
                </a:solidFill>
                <a:latin typeface="Times New Roman" pitchFamily="18" charset="0"/>
                <a:cs typeface="Times New Roman" pitchFamily="18" charset="0"/>
              </a:rPr>
              <a:t>reference receiver </a:t>
            </a:r>
            <a:r>
              <a:rPr lang="en-IN" sz="2400" dirty="0">
                <a:solidFill>
                  <a:schemeClr val="bg1"/>
                </a:solidFill>
                <a:latin typeface="Times New Roman" pitchFamily="18" charset="0"/>
                <a:cs typeface="Times New Roman" pitchFamily="18" charset="0"/>
              </a:rPr>
              <a:t>makes a measurement in the usual way, but since the </a:t>
            </a:r>
            <a:r>
              <a:rPr lang="en-IN" sz="2400" dirty="0" smtClean="0">
                <a:solidFill>
                  <a:schemeClr val="bg1"/>
                </a:solidFill>
                <a:latin typeface="Times New Roman" pitchFamily="18" charset="0"/>
                <a:cs typeface="Times New Roman" pitchFamily="18" charset="0"/>
              </a:rPr>
              <a:t>coordinates for </a:t>
            </a:r>
            <a:r>
              <a:rPr lang="en-IN" sz="2400" dirty="0">
                <a:solidFill>
                  <a:schemeClr val="bg1"/>
                </a:solidFill>
                <a:latin typeface="Times New Roman" pitchFamily="18" charset="0"/>
                <a:cs typeface="Times New Roman" pitchFamily="18" charset="0"/>
              </a:rPr>
              <a:t>the location are known, the only unknown in </a:t>
            </a:r>
            <a:r>
              <a:rPr lang="en-IN" sz="2400" dirty="0" smtClean="0">
                <a:solidFill>
                  <a:schemeClr val="bg1"/>
                </a:solidFill>
                <a:latin typeface="Times New Roman" pitchFamily="18" charset="0"/>
                <a:cs typeface="Times New Roman" pitchFamily="18" charset="0"/>
              </a:rPr>
              <a:t>the range </a:t>
            </a:r>
            <a:r>
              <a:rPr lang="en-IN" sz="2400" dirty="0" err="1" smtClean="0">
                <a:solidFill>
                  <a:schemeClr val="bg1"/>
                </a:solidFill>
                <a:latin typeface="Times New Roman" pitchFamily="18" charset="0"/>
                <a:cs typeface="Times New Roman" pitchFamily="18" charset="0"/>
              </a:rPr>
              <a:t>equ</a:t>
            </a:r>
            <a:r>
              <a:rPr lang="en-IN" sz="2400" dirty="0" smtClean="0">
                <a:solidFill>
                  <a:schemeClr val="bg1"/>
                </a:solidFill>
                <a:latin typeface="Times New Roman" pitchFamily="18" charset="0"/>
                <a:cs typeface="Times New Roman" pitchFamily="18" charset="0"/>
              </a:rPr>
              <a:t>          , which </a:t>
            </a:r>
            <a:r>
              <a:rPr lang="en-IN" sz="2400" dirty="0">
                <a:solidFill>
                  <a:schemeClr val="bg1"/>
                </a:solidFill>
                <a:latin typeface="Times New Roman" pitchFamily="18" charset="0"/>
                <a:cs typeface="Times New Roman" pitchFamily="18" charset="0"/>
              </a:rPr>
              <a:t>can now be calculated.</a:t>
            </a:r>
            <a:endParaRPr lang="en-US" sz="2400" dirty="0" smtClean="0">
              <a:solidFill>
                <a:schemeClr val="bg1"/>
              </a:solidFill>
              <a:latin typeface="Times New Roman" pitchFamily="18" charset="0"/>
              <a:cs typeface="Times New Roman" pitchFamily="18" charset="0"/>
            </a:endParaRPr>
          </a:p>
          <a:p>
            <a:endParaRPr lang="en-IN" dirty="0">
              <a:solidFill>
                <a:schemeClr val="bg1"/>
              </a:solidFill>
            </a:endParaRPr>
          </a:p>
        </p:txBody>
      </p:sp>
      <p:pic>
        <p:nvPicPr>
          <p:cNvPr id="6"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5466" t="74874" r="89738"/>
          <a:stretch/>
        </p:blipFill>
        <p:spPr bwMode="auto">
          <a:xfrm>
            <a:off x="3422428" y="2924944"/>
            <a:ext cx="429492" cy="3618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651207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729</Words>
  <Application>Microsoft Office PowerPoint</Application>
  <PresentationFormat>On-screen Show (4:3)</PresentationFormat>
  <Paragraphs>65</Paragraphs>
  <Slides>9</Slides>
  <Notes>0</Notes>
  <HiddenSlides>0</HiddenSlides>
  <MMClips>0</MMClips>
  <ScaleCrop>false</ScaleCrop>
  <HeadingPairs>
    <vt:vector size="4" baseType="variant">
      <vt:variant>
        <vt:lpstr>Theme</vt:lpstr>
      </vt:variant>
      <vt:variant>
        <vt:i4>2</vt:i4>
      </vt:variant>
      <vt:variant>
        <vt:lpstr>Slide Titles</vt:lpstr>
      </vt:variant>
      <vt:variant>
        <vt:i4>9</vt:i4>
      </vt:variant>
    </vt:vector>
  </HeadingPairs>
  <TitlesOfParts>
    <vt:vector size="11" baseType="lpstr">
      <vt:lpstr>Office Theme</vt:lpstr>
      <vt:lpstr>1_Office Theme</vt:lpstr>
      <vt:lpstr>WHAT IS VSAT</vt:lpstr>
      <vt:lpstr>PowerPoint Presentation</vt:lpstr>
      <vt:lpstr>PowerPoint Presentation</vt:lpstr>
      <vt:lpstr>PowerPoint Presentation</vt:lpstr>
      <vt:lpstr>PowerPoint Presentation</vt:lpstr>
      <vt:lpstr>Global Positioning Satellite System ( GPS )</vt:lpstr>
      <vt:lpstr>PowerPoint Presentation</vt:lpstr>
      <vt:lpstr>Operating Modes</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VSAT</dc:title>
  <dc:creator>S G H</dc:creator>
  <cp:lastModifiedBy>S G H</cp:lastModifiedBy>
  <cp:revision>1</cp:revision>
  <dcterms:created xsi:type="dcterms:W3CDTF">2021-02-15T05:42:26Z</dcterms:created>
  <dcterms:modified xsi:type="dcterms:W3CDTF">2021-02-15T05:42:44Z</dcterms:modified>
</cp:coreProperties>
</file>