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14"/>
  </p:notesMasterIdLst>
  <p:sldIdLst>
    <p:sldId id="17355" r:id="rId9"/>
    <p:sldId id="17366" r:id="rId10"/>
    <p:sldId id="11605" r:id="rId11"/>
    <p:sldId id="17367" r:id="rId12"/>
    <p:sldId id="1735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Mahajan 2" initials="NM2" lastIdx="1" clrIdx="0">
    <p:extLst>
      <p:ext uri="{19B8F6BF-5375-455C-9EA6-DF929625EA0E}">
        <p15:presenceInfo xmlns:p15="http://schemas.microsoft.com/office/powerpoint/2012/main" userId="S-1-5-21-2414005191-2431363525-1628603290-1299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8F9"/>
    <a:srgbClr val="FFE63C"/>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96327" autoAdjust="0"/>
  </p:normalViewPr>
  <p:slideViewPr>
    <p:cSldViewPr snapToGrid="0" snapToObjects="1">
      <p:cViewPr varScale="1">
        <p:scale>
          <a:sx n="62" d="100"/>
          <a:sy n="62" d="100"/>
        </p:scale>
        <p:origin x="5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515343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Next-Medium" panose="020B0602020204020303" pitchFamily="34" charset="77"/>
                <a:cs typeface="FuturaNext-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Next-Medium" panose="020B0602020204020303" pitchFamily="34" charset="77"/>
                <a:cs typeface="FuturaNext-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Next-Medium" panose="020B0602020204020303" pitchFamily="34" charset="77"/>
                <a:cs typeface="FuturaNext-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Next-Medium" panose="020B0602020204020303" pitchFamily="34" charset="77"/>
              </a:rPr>
              <a:t>copyright </a:t>
            </a:r>
            <a:r>
              <a:rPr lang="en-US" sz="700" b="0" i="0" spc="20" baseline="0" dirty="0" err="1">
                <a:latin typeface="FuturaNext-Medium" panose="020B0602020204020303" pitchFamily="34" charset="77"/>
              </a:rPr>
              <a:t>publicis</a:t>
            </a:r>
            <a:r>
              <a:rPr lang="en-US" sz="700" b="0" i="0" spc="20" baseline="0" dirty="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418855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A759-13A8-465C-9B8F-18380F3350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8C4C5-91B3-4A61-9D1C-53E98DCBA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515F2-8CDF-4AEB-87E3-228C2696417F}"/>
              </a:ext>
            </a:extLst>
          </p:cNvPr>
          <p:cNvSpPr>
            <a:spLocks noGrp="1"/>
          </p:cNvSpPr>
          <p:nvPr>
            <p:ph type="dt" sz="half" idx="10"/>
          </p:nvPr>
        </p:nvSpPr>
        <p:spPr/>
        <p:txBody>
          <a:bodyPr/>
          <a:lstStyle/>
          <a:p>
            <a:fld id="{0E0EA786-E02A-4EB6-B61B-07DE022FDFF9}" type="datetimeFigureOut">
              <a:rPr lang="en-US" smtClean="0"/>
              <a:t>2/8/2023</a:t>
            </a:fld>
            <a:endParaRPr lang="en-US"/>
          </a:p>
        </p:txBody>
      </p:sp>
      <p:sp>
        <p:nvSpPr>
          <p:cNvPr id="5" name="Footer Placeholder 4">
            <a:extLst>
              <a:ext uri="{FF2B5EF4-FFF2-40B4-BE49-F238E27FC236}">
                <a16:creationId xmlns:a16="http://schemas.microsoft.com/office/drawing/2014/main" id="{91985B60-677D-453A-9B12-030CBF9E8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D5A23-645D-4CDE-ABB5-E48E00A82EE2}"/>
              </a:ext>
            </a:extLst>
          </p:cNvPr>
          <p:cNvSpPr>
            <a:spLocks noGrp="1"/>
          </p:cNvSpPr>
          <p:nvPr>
            <p:ph type="sldNum" sz="quarter" idx="12"/>
          </p:nvPr>
        </p:nvSpPr>
        <p:spPr/>
        <p:txBody>
          <a:bodyPr/>
          <a:lstStyle/>
          <a:p>
            <a:fld id="{9ED061B8-DEB9-4EB2-A581-0DFC17B15193}" type="slidenum">
              <a:rPr lang="en-US" smtClean="0"/>
              <a:t>‹#›</a:t>
            </a:fld>
            <a:endParaRPr lang="en-US"/>
          </a:p>
        </p:txBody>
      </p:sp>
    </p:spTree>
    <p:extLst>
      <p:ext uri="{BB962C8B-B14F-4D97-AF65-F5344CB8AC3E}">
        <p14:creationId xmlns:p14="http://schemas.microsoft.com/office/powerpoint/2010/main" val="1988279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Next-Medium" panose="020B0602020204020303" pitchFamily="34" charset="77"/>
              </a:rPr>
              <a:t>copyright </a:t>
            </a:r>
            <a:r>
              <a:rPr lang="en-US" sz="700" b="0" i="0" spc="20" baseline="0" dirty="0" err="1">
                <a:latin typeface="FuturaNext-Medium" panose="020B0602020204020303" pitchFamily="34" charset="77"/>
              </a:rPr>
              <a:t>publicis</a:t>
            </a:r>
            <a:r>
              <a:rPr lang="en-US" sz="700" b="0" i="0" spc="20" baseline="0" dirty="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a:t>
            </a:r>
            <a:r>
              <a:rPr lang="en-US" sz="700" b="0" i="0" spc="20" baseline="0" dirty="0" err="1">
                <a:solidFill>
                  <a:schemeClr val="bg1"/>
                </a:solidFill>
                <a:latin typeface="FuturaNext-Medium" panose="020B0602020204020303" pitchFamily="34" charset="77"/>
              </a:rPr>
              <a:t>publicis</a:t>
            </a:r>
            <a:r>
              <a:rPr lang="en-US" sz="700" b="0" i="0" spc="20" baseline="0" dirty="0">
                <a:solidFill>
                  <a:schemeClr val="bg1"/>
                </a:solidFill>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a:t>
            </a:r>
            <a:r>
              <a:rPr lang="en-US" sz="700" b="0" i="0" spc="20" baseline="0" dirty="0" err="1">
                <a:solidFill>
                  <a:schemeClr val="bg1"/>
                </a:solidFill>
                <a:latin typeface="FuturaNext-Medium" panose="020B0602020204020303" pitchFamily="34" charset="77"/>
              </a:rPr>
              <a:t>publicis</a:t>
            </a:r>
            <a:r>
              <a:rPr lang="en-US" sz="700" b="0" i="0" spc="20" baseline="0" dirty="0">
                <a:solidFill>
                  <a:schemeClr val="bg1"/>
                </a:solidFill>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6.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theme" Target="../theme/theme7.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 id="2147483741" r:id="rId1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 id="2147483740" r:id="rId14"/>
    <p:sldLayoutId id="2147483744" r:id="rId15"/>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10;&#10;Description automatically generated">
            <a:extLst>
              <a:ext uri="{FF2B5EF4-FFF2-40B4-BE49-F238E27FC236}">
                <a16:creationId xmlns:a16="http://schemas.microsoft.com/office/drawing/2014/main" id="{C6912A4D-D786-1F48-B69C-061C095B2004}"/>
              </a:ext>
            </a:extLst>
          </p:cNvPr>
          <p:cNvPicPr>
            <a:picLocks noChangeAspect="1"/>
          </p:cNvPicPr>
          <p:nvPr/>
        </p:nvPicPr>
        <p:blipFill>
          <a:blip r:embed="rId2"/>
          <a:stretch>
            <a:fillRect/>
          </a:stretch>
        </p:blipFill>
        <p:spPr>
          <a:xfrm>
            <a:off x="5614358" y="0"/>
            <a:ext cx="6577642" cy="6858000"/>
          </a:xfrm>
          <a:prstGeom prst="rect">
            <a:avLst/>
          </a:prstGeom>
        </p:spPr>
      </p:pic>
      <p:grpSp>
        <p:nvGrpSpPr>
          <p:cNvPr id="17" name="Group 16">
            <a:extLst>
              <a:ext uri="{FF2B5EF4-FFF2-40B4-BE49-F238E27FC236}">
                <a16:creationId xmlns:a16="http://schemas.microsoft.com/office/drawing/2014/main" id="{A6063384-F7A0-6246-9A85-C7A3AF843D65}"/>
              </a:ext>
            </a:extLst>
          </p:cNvPr>
          <p:cNvGrpSpPr/>
          <p:nvPr/>
        </p:nvGrpSpPr>
        <p:grpSpPr>
          <a:xfrm>
            <a:off x="-3395612" y="-1971175"/>
            <a:ext cx="10800349" cy="10800349"/>
            <a:chOff x="-2691297" y="-1971175"/>
            <a:chExt cx="10800349" cy="10800349"/>
          </a:xfrm>
          <a:solidFill>
            <a:schemeClr val="accent3"/>
          </a:solidFill>
        </p:grpSpPr>
        <p:sp>
          <p:nvSpPr>
            <p:cNvPr id="18" name="Arc 17">
              <a:extLst>
                <a:ext uri="{FF2B5EF4-FFF2-40B4-BE49-F238E27FC236}">
                  <a16:creationId xmlns:a16="http://schemas.microsoft.com/office/drawing/2014/main" id="{981AA327-835C-C644-B63E-3AC8ECCB9A25}"/>
                </a:ext>
              </a:extLst>
            </p:cNvPr>
            <p:cNvSpPr/>
            <p:nvPr/>
          </p:nvSpPr>
          <p:spPr>
            <a:xfrm rot="2541909">
              <a:off x="-2691297" y="-1971175"/>
              <a:ext cx="10800349" cy="10800349"/>
            </a:xfrm>
            <a:prstGeom prst="arc">
              <a:avLst/>
            </a:pr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22B2138B-2F70-1E44-BBC8-238C868D0784}"/>
                </a:ext>
              </a:extLst>
            </p:cNvPr>
            <p:cNvSpPr/>
            <p:nvPr/>
          </p:nvSpPr>
          <p:spPr>
            <a:xfrm>
              <a:off x="502437" y="-1"/>
              <a:ext cx="616227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22">
            <a:extLst>
              <a:ext uri="{FF2B5EF4-FFF2-40B4-BE49-F238E27FC236}">
                <a16:creationId xmlns:a16="http://schemas.microsoft.com/office/drawing/2014/main" id="{C34FB1BE-FB54-364A-89AB-C171BA2C8976}"/>
              </a:ext>
            </a:extLst>
          </p:cNvPr>
          <p:cNvPicPr>
            <a:picLocks noChangeAspect="1"/>
          </p:cNvPicPr>
          <p:nvPr/>
        </p:nvPicPr>
        <p:blipFill>
          <a:blip r:embed="rId3"/>
          <a:srcRect/>
          <a:stretch>
            <a:fillRect/>
          </a:stretch>
        </p:blipFill>
        <p:spPr>
          <a:xfrm>
            <a:off x="134760" y="392414"/>
            <a:ext cx="1345613" cy="672807"/>
          </a:xfrm>
          <a:prstGeom prst="rect">
            <a:avLst/>
          </a:prstGeom>
        </p:spPr>
      </p:pic>
      <p:sp>
        <p:nvSpPr>
          <p:cNvPr id="8" name="TextBox 45">
            <a:extLst>
              <a:ext uri="{FF2B5EF4-FFF2-40B4-BE49-F238E27FC236}">
                <a16:creationId xmlns:a16="http://schemas.microsoft.com/office/drawing/2014/main" id="{41D82D58-5FBB-BE42-9A43-BE8D53DA782A}"/>
              </a:ext>
            </a:extLst>
          </p:cNvPr>
          <p:cNvSpPr txBox="1"/>
          <p:nvPr/>
        </p:nvSpPr>
        <p:spPr>
          <a:xfrm>
            <a:off x="264408" y="1065221"/>
            <a:ext cx="6386909" cy="1577355"/>
          </a:xfrm>
          <a:prstGeom prst="rect">
            <a:avLst/>
          </a:prstGeom>
        </p:spPr>
        <p:txBody>
          <a:bodyPr lIns="0" tIns="0" rIns="0" bIns="0" rtlCol="0" anchor="t">
            <a:spAutoFit/>
          </a:bodyPr>
          <a:lstStyle/>
          <a:p>
            <a:pPr>
              <a:lnSpc>
                <a:spcPts val="4112"/>
              </a:lnSpc>
            </a:pPr>
            <a:r>
              <a:rPr lang="en-US" sz="3427" spc="-171" dirty="0">
                <a:latin typeface="Futura Next 1 Bold Italics"/>
              </a:rPr>
              <a:t>Data Platform Service for North American Retail Client | Facebook CAPI API Integration</a:t>
            </a:r>
          </a:p>
        </p:txBody>
      </p:sp>
      <p:sp>
        <p:nvSpPr>
          <p:cNvPr id="9" name="TextBox 46">
            <a:extLst>
              <a:ext uri="{FF2B5EF4-FFF2-40B4-BE49-F238E27FC236}">
                <a16:creationId xmlns:a16="http://schemas.microsoft.com/office/drawing/2014/main" id="{BBF5E387-E7E7-5347-9521-F89A04CB250B}"/>
              </a:ext>
            </a:extLst>
          </p:cNvPr>
          <p:cNvSpPr txBox="1"/>
          <p:nvPr/>
        </p:nvSpPr>
        <p:spPr>
          <a:xfrm>
            <a:off x="-56573" y="3278820"/>
            <a:ext cx="7028873" cy="3323987"/>
          </a:xfrm>
          <a:prstGeom prst="rect">
            <a:avLst/>
          </a:prstGeom>
        </p:spPr>
        <p:txBody>
          <a:bodyPr wrap="square" lIns="0" tIns="0" rIns="0" bIns="0" rtlCol="0" anchor="t">
            <a:spAutoFit/>
          </a:bodyPr>
          <a:lstStyle/>
          <a:p>
            <a:pPr marL="457200"/>
            <a:r>
              <a:rPr lang="en-US" dirty="0"/>
              <a:t>Third parties like Facebook and Google are increasingly blocked from collecting data on client websites and apps</a:t>
            </a:r>
            <a:r>
              <a:rPr lang="en-US" dirty="0">
                <a:solidFill>
                  <a:schemeClr val="accent1"/>
                </a:solidFill>
              </a:rPr>
              <a:t>*</a:t>
            </a:r>
            <a:br>
              <a:rPr lang="en-US" dirty="0"/>
            </a:br>
            <a:br>
              <a:rPr lang="en-US" dirty="0"/>
            </a:br>
            <a:r>
              <a:rPr lang="en-US" dirty="0"/>
              <a:t>So, capturing customers behavior as events and recognize customers and associate them to events created through their browsing behavior on client’s Digital Platform.</a:t>
            </a:r>
            <a:br>
              <a:rPr lang="en-US" dirty="0"/>
            </a:br>
            <a:br>
              <a:rPr lang="en-US" dirty="0"/>
            </a:br>
            <a:r>
              <a:rPr lang="en-US" dirty="0"/>
              <a:t>Publicis Sapient helped in delivering an optimized program that helped to capture the customer information based on user content directly using combination of technologies.</a:t>
            </a:r>
            <a:br>
              <a:rPr lang="en-US" dirty="0"/>
            </a:br>
            <a:br>
              <a:rPr lang="en-US" dirty="0"/>
            </a:br>
            <a:r>
              <a:rPr lang="en-US" dirty="0">
                <a:solidFill>
                  <a:schemeClr val="accent1"/>
                </a:solidFill>
              </a:rPr>
              <a:t>*IDFA Regulations</a:t>
            </a:r>
          </a:p>
        </p:txBody>
      </p:sp>
    </p:spTree>
    <p:extLst>
      <p:ext uri="{BB962C8B-B14F-4D97-AF65-F5344CB8AC3E}">
        <p14:creationId xmlns:p14="http://schemas.microsoft.com/office/powerpoint/2010/main" val="161026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graphical user interface&#10;&#10;Description automatically generated">
            <a:extLst>
              <a:ext uri="{FF2B5EF4-FFF2-40B4-BE49-F238E27FC236}">
                <a16:creationId xmlns:a16="http://schemas.microsoft.com/office/drawing/2014/main" id="{04A298B7-7A75-8D41-A537-0555D65CEB05}"/>
              </a:ext>
            </a:extLst>
          </p:cNvPr>
          <p:cNvPicPr>
            <a:picLocks noChangeAspect="1"/>
          </p:cNvPicPr>
          <p:nvPr/>
        </p:nvPicPr>
        <p:blipFill>
          <a:blip r:embed="rId2"/>
          <a:stretch>
            <a:fillRect/>
          </a:stretch>
        </p:blipFill>
        <p:spPr>
          <a:xfrm>
            <a:off x="5614358" y="0"/>
            <a:ext cx="6577642" cy="6858000"/>
          </a:xfrm>
          <a:prstGeom prst="rect">
            <a:avLst/>
          </a:prstGeom>
        </p:spPr>
      </p:pic>
      <p:grpSp>
        <p:nvGrpSpPr>
          <p:cNvPr id="5" name="Group 4">
            <a:extLst>
              <a:ext uri="{FF2B5EF4-FFF2-40B4-BE49-F238E27FC236}">
                <a16:creationId xmlns:a16="http://schemas.microsoft.com/office/drawing/2014/main" id="{25424852-679B-E248-A5EF-3C3507534E6E}"/>
              </a:ext>
            </a:extLst>
          </p:cNvPr>
          <p:cNvGrpSpPr/>
          <p:nvPr/>
        </p:nvGrpSpPr>
        <p:grpSpPr>
          <a:xfrm>
            <a:off x="-3395612" y="-1971175"/>
            <a:ext cx="10800349" cy="10800349"/>
            <a:chOff x="-2691297" y="-1971175"/>
            <a:chExt cx="10800349" cy="10800349"/>
          </a:xfrm>
          <a:solidFill>
            <a:schemeClr val="accent3"/>
          </a:solidFill>
        </p:grpSpPr>
        <p:sp>
          <p:nvSpPr>
            <p:cNvPr id="6" name="Arc 5">
              <a:extLst>
                <a:ext uri="{FF2B5EF4-FFF2-40B4-BE49-F238E27FC236}">
                  <a16:creationId xmlns:a16="http://schemas.microsoft.com/office/drawing/2014/main" id="{902452CF-B954-7949-B84D-7F1DBE306787}"/>
                </a:ext>
              </a:extLst>
            </p:cNvPr>
            <p:cNvSpPr/>
            <p:nvPr/>
          </p:nvSpPr>
          <p:spPr>
            <a:xfrm rot="2541909">
              <a:off x="-2691297" y="-1971175"/>
              <a:ext cx="10800349" cy="10800349"/>
            </a:xfrm>
            <a:prstGeom prst="arc">
              <a:avLst/>
            </a:pr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4BA95A50-C336-8842-9052-8564A1C04CE4}"/>
                </a:ext>
              </a:extLst>
            </p:cNvPr>
            <p:cNvSpPr/>
            <p:nvPr/>
          </p:nvSpPr>
          <p:spPr>
            <a:xfrm>
              <a:off x="502437" y="-1"/>
              <a:ext cx="616227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22">
            <a:extLst>
              <a:ext uri="{FF2B5EF4-FFF2-40B4-BE49-F238E27FC236}">
                <a16:creationId xmlns:a16="http://schemas.microsoft.com/office/drawing/2014/main" id="{C34FB1BE-FB54-364A-89AB-C171BA2C8976}"/>
              </a:ext>
            </a:extLst>
          </p:cNvPr>
          <p:cNvPicPr>
            <a:picLocks noChangeAspect="1"/>
          </p:cNvPicPr>
          <p:nvPr/>
        </p:nvPicPr>
        <p:blipFill>
          <a:blip r:embed="rId3"/>
          <a:srcRect/>
          <a:stretch>
            <a:fillRect/>
          </a:stretch>
        </p:blipFill>
        <p:spPr>
          <a:xfrm>
            <a:off x="134760" y="392414"/>
            <a:ext cx="1345613" cy="672807"/>
          </a:xfrm>
          <a:prstGeom prst="rect">
            <a:avLst/>
          </a:prstGeom>
        </p:spPr>
      </p:pic>
      <p:sp>
        <p:nvSpPr>
          <p:cNvPr id="8" name="TextBox 45">
            <a:extLst>
              <a:ext uri="{FF2B5EF4-FFF2-40B4-BE49-F238E27FC236}">
                <a16:creationId xmlns:a16="http://schemas.microsoft.com/office/drawing/2014/main" id="{41D82D58-5FBB-BE42-9A43-BE8D53DA782A}"/>
              </a:ext>
            </a:extLst>
          </p:cNvPr>
          <p:cNvSpPr txBox="1"/>
          <p:nvPr/>
        </p:nvSpPr>
        <p:spPr>
          <a:xfrm>
            <a:off x="368199" y="1457636"/>
            <a:ext cx="6386909" cy="525785"/>
          </a:xfrm>
          <a:prstGeom prst="rect">
            <a:avLst/>
          </a:prstGeom>
        </p:spPr>
        <p:txBody>
          <a:bodyPr lIns="0" tIns="0" rIns="0" bIns="0" rtlCol="0" anchor="t">
            <a:spAutoFit/>
          </a:bodyPr>
          <a:lstStyle/>
          <a:p>
            <a:pPr>
              <a:lnSpc>
                <a:spcPts val="4112"/>
              </a:lnSpc>
            </a:pPr>
            <a:r>
              <a:rPr lang="en-US" sz="3427" spc="-171" dirty="0">
                <a:latin typeface="Futura Next 1 Bold Italics"/>
              </a:rPr>
              <a:t>The transformative solution</a:t>
            </a:r>
          </a:p>
        </p:txBody>
      </p:sp>
      <p:sp>
        <p:nvSpPr>
          <p:cNvPr id="9" name="TextBox 46">
            <a:extLst>
              <a:ext uri="{FF2B5EF4-FFF2-40B4-BE49-F238E27FC236}">
                <a16:creationId xmlns:a16="http://schemas.microsoft.com/office/drawing/2014/main" id="{BBF5E387-E7E7-5347-9521-F89A04CB250B}"/>
              </a:ext>
            </a:extLst>
          </p:cNvPr>
          <p:cNvSpPr txBox="1"/>
          <p:nvPr/>
        </p:nvSpPr>
        <p:spPr>
          <a:xfrm>
            <a:off x="-56573" y="2375836"/>
            <a:ext cx="7028873" cy="4708981"/>
          </a:xfrm>
          <a:prstGeom prst="rect">
            <a:avLst/>
          </a:prstGeom>
        </p:spPr>
        <p:txBody>
          <a:bodyPr wrap="square" lIns="0" tIns="0" rIns="0" bIns="0" rtlCol="0" anchor="t">
            <a:spAutoFit/>
          </a:bodyPr>
          <a:lstStyle/>
          <a:p>
            <a:pPr marL="457200"/>
            <a:r>
              <a:rPr lang="en-US" dirty="0"/>
              <a:t>Publicis Sapient helped in developing an application which would use data platform capabilities to capture &amp; enrich customer information based on user content directly and support for analytics, visualizations, marketing and campaign.</a:t>
            </a:r>
          </a:p>
          <a:p>
            <a:pPr marL="457200"/>
            <a:r>
              <a:rPr lang="en-US" dirty="0"/>
              <a:t>Enriched data is leveraged to Target customers through FB Conversion API in real time.</a:t>
            </a:r>
          </a:p>
          <a:p>
            <a:pPr marL="457200"/>
            <a:endParaRPr lang="en-US" dirty="0"/>
          </a:p>
          <a:p>
            <a:pPr marL="457200"/>
            <a:r>
              <a:rPr lang="en-US" dirty="0"/>
              <a:t>P.S helped to modernize IT infrastructure so that they are ready to embrace digital challenge.</a:t>
            </a:r>
          </a:p>
          <a:p>
            <a:pPr marL="457200"/>
            <a:endParaRPr lang="en-US" dirty="0"/>
          </a:p>
          <a:p>
            <a:pPr marL="457200"/>
            <a:r>
              <a:rPr lang="en-US" dirty="0"/>
              <a:t>Customer interactions events trigged from Desktop, IOS, Android, Mobile browser through client owned tag</a:t>
            </a:r>
          </a:p>
          <a:p>
            <a:pPr marL="457200"/>
            <a:r>
              <a:rPr lang="en-US" dirty="0"/>
              <a:t>Leveraged Azure platform to handle millions of user's events to identify customer interactions and store in delta lake.</a:t>
            </a:r>
          </a:p>
          <a:p>
            <a:pPr marL="457200"/>
            <a:endParaRPr lang="en-US" dirty="0"/>
          </a:p>
          <a:p>
            <a:pPr marL="457200"/>
            <a:endParaRPr lang="en-US" dirty="0"/>
          </a:p>
          <a:p>
            <a:pPr marL="457200"/>
            <a:endParaRPr lang="en-US" dirty="0"/>
          </a:p>
        </p:txBody>
      </p:sp>
    </p:spTree>
    <p:extLst>
      <p:ext uri="{BB962C8B-B14F-4D97-AF65-F5344CB8AC3E}">
        <p14:creationId xmlns:p14="http://schemas.microsoft.com/office/powerpoint/2010/main" val="197556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C2E7D3B-CAEB-DB49-8C81-E9E626119B44}"/>
              </a:ext>
            </a:extLst>
          </p:cNvPr>
          <p:cNvPicPr>
            <a:picLocks noChangeAspect="1"/>
          </p:cNvPicPr>
          <p:nvPr/>
        </p:nvPicPr>
        <p:blipFill rotWithShape="1">
          <a:blip r:embed="rId2"/>
          <a:srcRect l="8535" b="4418"/>
          <a:stretch/>
        </p:blipFill>
        <p:spPr>
          <a:xfrm>
            <a:off x="587767" y="1671346"/>
            <a:ext cx="11016465" cy="5186654"/>
          </a:xfrm>
          <a:prstGeom prst="rect">
            <a:avLst/>
          </a:prstGeom>
        </p:spPr>
      </p:pic>
      <p:pic>
        <p:nvPicPr>
          <p:cNvPr id="6" name="Picture 22">
            <a:extLst>
              <a:ext uri="{FF2B5EF4-FFF2-40B4-BE49-F238E27FC236}">
                <a16:creationId xmlns:a16="http://schemas.microsoft.com/office/drawing/2014/main" id="{291904B9-F6A9-B24F-8A85-303A80E2903E}"/>
              </a:ext>
            </a:extLst>
          </p:cNvPr>
          <p:cNvPicPr>
            <a:picLocks noChangeAspect="1"/>
          </p:cNvPicPr>
          <p:nvPr/>
        </p:nvPicPr>
        <p:blipFill>
          <a:blip r:embed="rId3"/>
          <a:srcRect/>
          <a:stretch>
            <a:fillRect/>
          </a:stretch>
        </p:blipFill>
        <p:spPr>
          <a:xfrm>
            <a:off x="134760" y="392414"/>
            <a:ext cx="1345613" cy="672807"/>
          </a:xfrm>
          <a:prstGeom prst="rect">
            <a:avLst/>
          </a:prstGeom>
        </p:spPr>
      </p:pic>
      <p:sp>
        <p:nvSpPr>
          <p:cNvPr id="7" name="TextBox 8">
            <a:extLst>
              <a:ext uri="{FF2B5EF4-FFF2-40B4-BE49-F238E27FC236}">
                <a16:creationId xmlns:a16="http://schemas.microsoft.com/office/drawing/2014/main" id="{2A97E1C5-ED42-1947-9330-E8C7A5B3791E}"/>
              </a:ext>
            </a:extLst>
          </p:cNvPr>
          <p:cNvSpPr txBox="1"/>
          <p:nvPr/>
        </p:nvSpPr>
        <p:spPr>
          <a:xfrm>
            <a:off x="355599" y="1330742"/>
            <a:ext cx="11442701" cy="668966"/>
          </a:xfrm>
          <a:prstGeom prst="rect">
            <a:avLst/>
          </a:prstGeom>
        </p:spPr>
        <p:txBody>
          <a:bodyPr wrap="square" lIns="0" tIns="0" rIns="0" bIns="0" rtlCol="0" anchor="t">
            <a:spAutoFit/>
          </a:bodyPr>
          <a:lstStyle/>
          <a:p>
            <a:pPr>
              <a:lnSpc>
                <a:spcPts val="5760"/>
              </a:lnSpc>
              <a:spcBef>
                <a:spcPct val="0"/>
              </a:spcBef>
            </a:pPr>
            <a:r>
              <a:rPr lang="en-US" sz="3600" spc="-239" dirty="0">
                <a:solidFill>
                  <a:srgbClr val="000000"/>
                </a:solidFill>
                <a:latin typeface="Futura Next 1 Bold Italics"/>
              </a:rPr>
              <a:t>Data Platform Service | Facebook CAPI API Architecture</a:t>
            </a:r>
          </a:p>
        </p:txBody>
      </p:sp>
    </p:spTree>
    <p:extLst>
      <p:ext uri="{BB962C8B-B14F-4D97-AF65-F5344CB8AC3E}">
        <p14:creationId xmlns:p14="http://schemas.microsoft.com/office/powerpoint/2010/main" val="380856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1B450A8-D1C4-F741-8D80-7776F2083E88}"/>
              </a:ext>
            </a:extLst>
          </p:cNvPr>
          <p:cNvPicPr>
            <a:picLocks noChangeAspect="1"/>
          </p:cNvPicPr>
          <p:nvPr/>
        </p:nvPicPr>
        <p:blipFill>
          <a:blip r:embed="rId2"/>
          <a:srcRect/>
          <a:stretch/>
        </p:blipFill>
        <p:spPr>
          <a:xfrm>
            <a:off x="5614359" y="0"/>
            <a:ext cx="6577641" cy="6858000"/>
          </a:xfrm>
          <a:prstGeom prst="rect">
            <a:avLst/>
          </a:prstGeom>
        </p:spPr>
      </p:pic>
      <p:grpSp>
        <p:nvGrpSpPr>
          <p:cNvPr id="5" name="Group 4">
            <a:extLst>
              <a:ext uri="{FF2B5EF4-FFF2-40B4-BE49-F238E27FC236}">
                <a16:creationId xmlns:a16="http://schemas.microsoft.com/office/drawing/2014/main" id="{25424852-679B-E248-A5EF-3C3507534E6E}"/>
              </a:ext>
            </a:extLst>
          </p:cNvPr>
          <p:cNvGrpSpPr/>
          <p:nvPr/>
        </p:nvGrpSpPr>
        <p:grpSpPr>
          <a:xfrm>
            <a:off x="-3395612" y="-1971175"/>
            <a:ext cx="10800349" cy="10800349"/>
            <a:chOff x="-2691297" y="-1971175"/>
            <a:chExt cx="10800349" cy="10800349"/>
          </a:xfrm>
          <a:solidFill>
            <a:schemeClr val="accent3"/>
          </a:solidFill>
        </p:grpSpPr>
        <p:sp>
          <p:nvSpPr>
            <p:cNvPr id="6" name="Arc 5">
              <a:extLst>
                <a:ext uri="{FF2B5EF4-FFF2-40B4-BE49-F238E27FC236}">
                  <a16:creationId xmlns:a16="http://schemas.microsoft.com/office/drawing/2014/main" id="{902452CF-B954-7949-B84D-7F1DBE306787}"/>
                </a:ext>
              </a:extLst>
            </p:cNvPr>
            <p:cNvSpPr/>
            <p:nvPr/>
          </p:nvSpPr>
          <p:spPr>
            <a:xfrm rot="2541909">
              <a:off x="-2691297" y="-1971175"/>
              <a:ext cx="10800349" cy="10800349"/>
            </a:xfrm>
            <a:prstGeom prst="arc">
              <a:avLst/>
            </a:pr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4BA95A50-C336-8842-9052-8564A1C04CE4}"/>
                </a:ext>
              </a:extLst>
            </p:cNvPr>
            <p:cNvSpPr/>
            <p:nvPr/>
          </p:nvSpPr>
          <p:spPr>
            <a:xfrm>
              <a:off x="502437" y="-1"/>
              <a:ext cx="616227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22">
            <a:extLst>
              <a:ext uri="{FF2B5EF4-FFF2-40B4-BE49-F238E27FC236}">
                <a16:creationId xmlns:a16="http://schemas.microsoft.com/office/drawing/2014/main" id="{C34FB1BE-FB54-364A-89AB-C171BA2C8976}"/>
              </a:ext>
            </a:extLst>
          </p:cNvPr>
          <p:cNvPicPr>
            <a:picLocks noChangeAspect="1"/>
          </p:cNvPicPr>
          <p:nvPr/>
        </p:nvPicPr>
        <p:blipFill>
          <a:blip r:embed="rId3"/>
          <a:srcRect/>
          <a:stretch>
            <a:fillRect/>
          </a:stretch>
        </p:blipFill>
        <p:spPr>
          <a:xfrm>
            <a:off x="134760" y="392414"/>
            <a:ext cx="1345613" cy="672807"/>
          </a:xfrm>
          <a:prstGeom prst="rect">
            <a:avLst/>
          </a:prstGeom>
        </p:spPr>
      </p:pic>
      <p:sp>
        <p:nvSpPr>
          <p:cNvPr id="8" name="TextBox 45">
            <a:extLst>
              <a:ext uri="{FF2B5EF4-FFF2-40B4-BE49-F238E27FC236}">
                <a16:creationId xmlns:a16="http://schemas.microsoft.com/office/drawing/2014/main" id="{41D82D58-5FBB-BE42-9A43-BE8D53DA782A}"/>
              </a:ext>
            </a:extLst>
          </p:cNvPr>
          <p:cNvSpPr txBox="1"/>
          <p:nvPr/>
        </p:nvSpPr>
        <p:spPr>
          <a:xfrm>
            <a:off x="368199" y="1457636"/>
            <a:ext cx="6386909" cy="525785"/>
          </a:xfrm>
          <a:prstGeom prst="rect">
            <a:avLst/>
          </a:prstGeom>
        </p:spPr>
        <p:txBody>
          <a:bodyPr lIns="0" tIns="0" rIns="0" bIns="0" rtlCol="0" anchor="t">
            <a:spAutoFit/>
          </a:bodyPr>
          <a:lstStyle/>
          <a:p>
            <a:pPr>
              <a:lnSpc>
                <a:spcPts val="4112"/>
              </a:lnSpc>
            </a:pPr>
            <a:r>
              <a:rPr lang="en-US" sz="3427" spc="-171" dirty="0">
                <a:latin typeface="Futura Next 1 Bold Italics"/>
              </a:rPr>
              <a:t>Business impact</a:t>
            </a:r>
          </a:p>
        </p:txBody>
      </p:sp>
      <p:sp>
        <p:nvSpPr>
          <p:cNvPr id="9" name="TextBox 46">
            <a:extLst>
              <a:ext uri="{FF2B5EF4-FFF2-40B4-BE49-F238E27FC236}">
                <a16:creationId xmlns:a16="http://schemas.microsoft.com/office/drawing/2014/main" id="{BBF5E387-E7E7-5347-9521-F89A04CB250B}"/>
              </a:ext>
            </a:extLst>
          </p:cNvPr>
          <p:cNvSpPr txBox="1"/>
          <p:nvPr/>
        </p:nvSpPr>
        <p:spPr>
          <a:xfrm>
            <a:off x="-56573" y="2375836"/>
            <a:ext cx="7028873" cy="3046988"/>
          </a:xfrm>
          <a:prstGeom prst="rect">
            <a:avLst/>
          </a:prstGeom>
        </p:spPr>
        <p:txBody>
          <a:bodyPr wrap="square" lIns="0" tIns="0" rIns="0" bIns="0" rtlCol="0" anchor="t">
            <a:spAutoFit/>
          </a:bodyPr>
          <a:lstStyle/>
          <a:p>
            <a:pPr marL="742950" indent="-285750">
              <a:buFont typeface="Arial" panose="020B0604020202020204" pitchFamily="34" charset="0"/>
              <a:buChar char="•"/>
            </a:pPr>
            <a:r>
              <a:rPr lang="en-US" dirty="0"/>
              <a:t>Enable to capture data from Dotcom and App via configuration.</a:t>
            </a:r>
          </a:p>
          <a:p>
            <a:pPr marL="742950" indent="-285750">
              <a:buFont typeface="Arial" panose="020B0604020202020204" pitchFamily="34" charset="0"/>
              <a:buChar char="•"/>
            </a:pPr>
            <a:endParaRPr lang="en-US" dirty="0"/>
          </a:p>
          <a:p>
            <a:pPr marL="742950" indent="-285750">
              <a:buFont typeface="Arial" panose="020B0604020202020204" pitchFamily="34" charset="0"/>
              <a:buChar char="•"/>
            </a:pPr>
            <a:r>
              <a:rPr lang="en-US" dirty="0"/>
              <a:t>Solutions enable do site/app personalization without relying on a 3rd party.</a:t>
            </a:r>
          </a:p>
          <a:p>
            <a:pPr marL="742950" indent="-285750">
              <a:buFont typeface="Arial" panose="020B0604020202020204" pitchFamily="34" charset="0"/>
              <a:buChar char="•"/>
            </a:pPr>
            <a:endParaRPr lang="en-US" dirty="0"/>
          </a:p>
          <a:p>
            <a:pPr marL="742950" indent="-285750">
              <a:buFont typeface="Arial" panose="020B0604020202020204" pitchFamily="34" charset="0"/>
              <a:buChar char="•"/>
            </a:pPr>
            <a:r>
              <a:rPr lang="en-US" dirty="0"/>
              <a:t>To support real-time queries without adversely impacting the user experience.</a:t>
            </a:r>
          </a:p>
          <a:p>
            <a:pPr marL="742950" indent="-285750">
              <a:buFont typeface="Arial" panose="020B0604020202020204" pitchFamily="34" charset="0"/>
              <a:buChar char="•"/>
            </a:pPr>
            <a:endParaRPr lang="en-US" dirty="0"/>
          </a:p>
          <a:p>
            <a:pPr marL="742950" indent="-285750">
              <a:buFont typeface="Arial" panose="020B0604020202020204" pitchFamily="34" charset="0"/>
              <a:buChar char="•"/>
            </a:pPr>
            <a:r>
              <a:rPr lang="en-US" dirty="0"/>
              <a:t>Can share with 3rd parties who will lose access due to IDFA and other restrictive legislation/practices.</a:t>
            </a:r>
          </a:p>
        </p:txBody>
      </p:sp>
    </p:spTree>
    <p:extLst>
      <p:ext uri="{BB962C8B-B14F-4D97-AF65-F5344CB8AC3E}">
        <p14:creationId xmlns:p14="http://schemas.microsoft.com/office/powerpoint/2010/main" val="420057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03304"/>
      </p:ext>
    </p:extLst>
  </p:cSld>
  <p:clrMapOvr>
    <a:masterClrMapping/>
  </p:clrMapOvr>
  <p:transition spd="slow">
    <p:push dir="u"/>
  </p:transition>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24470</TotalTime>
  <Words>262</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5</vt:i4>
      </vt:variant>
    </vt:vector>
  </HeadingPairs>
  <TitlesOfParts>
    <vt:vector size="20" baseType="lpstr">
      <vt:lpstr>Arial</vt:lpstr>
      <vt:lpstr>Futura Next 1 Bold Italics</vt:lpstr>
      <vt:lpstr>Futura Next Book</vt:lpstr>
      <vt:lpstr>Futura Next DemiBold</vt:lpstr>
      <vt:lpstr>Futura Next Medium</vt:lpstr>
      <vt:lpstr>FuturaNext-Medium</vt:lpstr>
      <vt:lpstr>Minion Pro</vt:lpstr>
      <vt:lpstr>Brand Mark</vt:lpstr>
      <vt:lpstr>Cover</vt:lpstr>
      <vt:lpstr>Agenda</vt:lpstr>
      <vt:lpstr>Divider</vt:lpstr>
      <vt:lpstr>Quote</vt:lpstr>
      <vt:lpstr>Voice</vt:lpstr>
      <vt:lpstr>Content</vt:lpstr>
      <vt:lpstr>Back Cover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Kunal Mehta</cp:lastModifiedBy>
  <cp:revision>283</cp:revision>
  <dcterms:created xsi:type="dcterms:W3CDTF">2018-11-16T01:56:21Z</dcterms:created>
  <dcterms:modified xsi:type="dcterms:W3CDTF">2023-02-08T19:35:04Z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smijha</vt:lpwstr>
  </property>
  <property fmtid="{D5CDD505-2E9C-101B-9397-08002B2CF9AE}" pid="5" name="Jive_VersionGuid">
    <vt:lpwstr>5299a353-db14-4847-9bc7-ec4905724eb0</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