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258" r:id="rId3"/>
    <p:sldId id="281" r:id="rId4"/>
    <p:sldId id="289" r:id="rId5"/>
    <p:sldId id="304" r:id="rId6"/>
    <p:sldId id="305" r:id="rId7"/>
    <p:sldId id="306" r:id="rId8"/>
    <p:sldId id="307" r:id="rId9"/>
    <p:sldId id="308" r:id="rId10"/>
    <p:sldId id="309" r:id="rId11"/>
    <p:sldId id="310" r:id="rId12"/>
    <p:sldId id="316" r:id="rId13"/>
    <p:sldId id="311" r:id="rId14"/>
    <p:sldId id="312" r:id="rId15"/>
    <p:sldId id="313" r:id="rId16"/>
    <p:sldId id="315" r:id="rId17"/>
    <p:sldId id="314" r:id="rId18"/>
    <p:sldId id="317" r:id="rId19"/>
    <p:sldId id="318" r:id="rId20"/>
    <p:sldId id="284" r:id="rId21"/>
    <p:sldId id="285" r:id="rId22"/>
    <p:sldId id="282" r:id="rId23"/>
    <p:sldId id="290" r:id="rId24"/>
    <p:sldId id="319" r:id="rId25"/>
    <p:sldId id="321" r:id="rId26"/>
    <p:sldId id="302" r:id="rId27"/>
    <p:sldId id="283" r:id="rId28"/>
    <p:sldId id="294" r:id="rId29"/>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1pPr>
    <a:lvl2pPr indent="228600" algn="l" defTabSz="825500" rtl="0" eaLnBrk="0" fontAlgn="base" hangingPunct="0">
      <a:spcBef>
        <a:spcPct val="0"/>
      </a:spcBef>
      <a:spcAft>
        <a:spcPct val="0"/>
      </a:spcAft>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2pPr>
    <a:lvl3pPr indent="457200" algn="l" defTabSz="825500" rtl="0" eaLnBrk="0" fontAlgn="base" hangingPunct="0">
      <a:spcBef>
        <a:spcPct val="0"/>
      </a:spcBef>
      <a:spcAft>
        <a:spcPct val="0"/>
      </a:spcAft>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3pPr>
    <a:lvl4pPr indent="685800" algn="l" defTabSz="825500" rtl="0" eaLnBrk="0" fontAlgn="base" hangingPunct="0">
      <a:spcBef>
        <a:spcPct val="0"/>
      </a:spcBef>
      <a:spcAft>
        <a:spcPct val="0"/>
      </a:spcAft>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4pPr>
    <a:lvl5pPr indent="914400" algn="l" defTabSz="825500" rtl="0" eaLnBrk="0" fontAlgn="base" hangingPunct="0">
      <a:spcBef>
        <a:spcPct val="0"/>
      </a:spcBef>
      <a:spcAft>
        <a:spcPct val="0"/>
      </a:spcAft>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2000" kern="1200">
        <a:solidFill>
          <a:srgbClr val="252D3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4320">
          <p15:clr>
            <a:srgbClr val="A4A3A4"/>
          </p15:clr>
        </p15:guide>
        <p15:guide id="2" pos="813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q pathan" initials="ap" lastIdx="2" clrIdx="0">
    <p:extLst>
      <p:ext uri="{19B8F6BF-5375-455C-9EA6-DF929625EA0E}">
        <p15:presenceInfo xmlns:p15="http://schemas.microsoft.com/office/powerpoint/2012/main" userId="396e7abc1c88af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9"/>
    <p:restoredTop sz="94830"/>
  </p:normalViewPr>
  <p:slideViewPr>
    <p:cSldViewPr snapToGrid="0" snapToObjects="1">
      <p:cViewPr varScale="1">
        <p:scale>
          <a:sx n="32" d="100"/>
          <a:sy n="32" d="100"/>
        </p:scale>
        <p:origin x="150" y="186"/>
      </p:cViewPr>
      <p:guideLst>
        <p:guide orient="horz" pos="4320"/>
        <p:guide pos="813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66">
            <a:extLst>
              <a:ext uri="{FF2B5EF4-FFF2-40B4-BE49-F238E27FC236}">
                <a16:creationId xmlns:a16="http://schemas.microsoft.com/office/drawing/2014/main" id="{A7D6CF5A-1C23-4422-AFDF-81ECC68900E0}"/>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Shape 67">
            <a:extLst>
              <a:ext uri="{FF2B5EF4-FFF2-40B4-BE49-F238E27FC236}">
                <a16:creationId xmlns:a16="http://schemas.microsoft.com/office/drawing/2014/main" id="{3BF6B3BA-D0CD-4CF8-8951-E91360A23803}"/>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pitchFamily="2"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30000"/>
      </a:spcBef>
      <a:spcAft>
        <a:spcPct val="0"/>
      </a:spcAft>
      <a:defRPr sz="2200">
        <a:solidFill>
          <a:schemeClr val="tx1"/>
        </a:solidFill>
        <a:latin typeface="+mn-lt"/>
        <a:ea typeface="+mn-ea"/>
        <a:cs typeface="+mn-cs"/>
        <a:sym typeface="Helvetica Neue" pitchFamily="2" charset="0"/>
      </a:defRPr>
    </a:lvl1pPr>
    <a:lvl2pPr marL="742950" indent="-285750" algn="l" defTabSz="457200" rtl="0" eaLnBrk="0" fontAlgn="base" hangingPunct="0">
      <a:lnSpc>
        <a:spcPct val="117000"/>
      </a:lnSpc>
      <a:spcBef>
        <a:spcPct val="30000"/>
      </a:spcBef>
      <a:spcAft>
        <a:spcPct val="0"/>
      </a:spcAft>
      <a:defRPr sz="2200">
        <a:solidFill>
          <a:schemeClr val="tx1"/>
        </a:solidFill>
        <a:latin typeface="+mn-lt"/>
        <a:ea typeface="+mn-ea"/>
        <a:cs typeface="+mn-cs"/>
        <a:sym typeface="Helvetica Neue" pitchFamily="2" charset="0"/>
      </a:defRPr>
    </a:lvl2pPr>
    <a:lvl3pPr marL="1143000" indent="-228600" algn="l" defTabSz="457200" rtl="0" eaLnBrk="0" fontAlgn="base" hangingPunct="0">
      <a:lnSpc>
        <a:spcPct val="117000"/>
      </a:lnSpc>
      <a:spcBef>
        <a:spcPct val="30000"/>
      </a:spcBef>
      <a:spcAft>
        <a:spcPct val="0"/>
      </a:spcAft>
      <a:defRPr sz="2200">
        <a:solidFill>
          <a:schemeClr val="tx1"/>
        </a:solidFill>
        <a:latin typeface="+mn-lt"/>
        <a:ea typeface="+mn-ea"/>
        <a:cs typeface="+mn-cs"/>
        <a:sym typeface="Helvetica Neue" pitchFamily="2" charset="0"/>
      </a:defRPr>
    </a:lvl3pPr>
    <a:lvl4pPr marL="1600200" indent="-228600" algn="l" defTabSz="457200" rtl="0" eaLnBrk="0" fontAlgn="base" hangingPunct="0">
      <a:lnSpc>
        <a:spcPct val="117000"/>
      </a:lnSpc>
      <a:spcBef>
        <a:spcPct val="30000"/>
      </a:spcBef>
      <a:spcAft>
        <a:spcPct val="0"/>
      </a:spcAft>
      <a:defRPr sz="2200">
        <a:solidFill>
          <a:schemeClr val="tx1"/>
        </a:solidFill>
        <a:latin typeface="+mn-lt"/>
        <a:ea typeface="+mn-ea"/>
        <a:cs typeface="+mn-cs"/>
        <a:sym typeface="Helvetica Neue" pitchFamily="2" charset="0"/>
      </a:defRPr>
    </a:lvl4pPr>
    <a:lvl5pPr marL="2057400" indent="-228600" algn="l" defTabSz="457200" rtl="0" eaLnBrk="0" fontAlgn="base" hangingPunct="0">
      <a:lnSpc>
        <a:spcPct val="117000"/>
      </a:lnSpc>
      <a:spcBef>
        <a:spcPct val="30000"/>
      </a:spcBef>
      <a:spcAft>
        <a:spcPct val="0"/>
      </a:spcAft>
      <a:defRPr sz="2200">
        <a:solidFill>
          <a:schemeClr val="tx1"/>
        </a:solidFill>
        <a:latin typeface="+mn-lt"/>
        <a:ea typeface="+mn-ea"/>
        <a:cs typeface="+mn-cs"/>
        <a:sym typeface="Helvetica Neue" pitchFamily="2" charset="0"/>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pPr lvl="0"/>
            <a:endParaRPr noProof="0">
              <a:sym typeface="Open Sans"/>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pPr lvl="0"/>
            <a:endParaRPr noProof="0">
              <a:sym typeface="Open Sans"/>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pPr lvl="0"/>
            <a:endParaRPr noProof="0">
              <a:sym typeface="Open Sans"/>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pPr lvl="0"/>
            <a:endParaRPr noProof="0">
              <a:sym typeface="Open Sans"/>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pPr lvl="0"/>
            <a:endParaRPr noProof="0">
              <a:sym typeface="Open Sans"/>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pPr lvl="0"/>
            <a:endParaRPr noProof="0">
              <a:sym typeface="Open Sans"/>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pPr lvl="0"/>
            <a:endParaRPr noProof="0">
              <a:sym typeface="Open Sans"/>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pPr lvl="0"/>
            <a:endParaRPr noProof="0">
              <a:sym typeface="Open Sans"/>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pPr lvl="0"/>
            <a:endParaRPr noProof="0">
              <a:sym typeface="Open Sans"/>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pPr lvl="0"/>
            <a:endParaRPr noProof="0">
              <a:sym typeface="Open Sans"/>
            </a:endParaRPr>
          </a:p>
        </p:txBody>
      </p:sp>
      <p:sp>
        <p:nvSpPr>
          <p:cNvPr id="12" name="Номер слайда">
            <a:extLst>
              <a:ext uri="{FF2B5EF4-FFF2-40B4-BE49-F238E27FC236}">
                <a16:creationId xmlns:a16="http://schemas.microsoft.com/office/drawing/2014/main" id="{9C47F521-45AF-4FE9-9F37-DB94CBAB0268}"/>
              </a:ext>
            </a:extLst>
          </p:cNvPr>
          <p:cNvSpPr txBox="1">
            <a:spLocks noGrp="1" noChangeArrowheads="1"/>
          </p:cNvSpPr>
          <p:nvPr>
            <p:ph type="sldNum" sz="quarter" idx="23"/>
          </p:nvPr>
        </p:nvSpPr>
        <p:spPr/>
        <p:txBody>
          <a:bodyPr/>
          <a:lstStyle>
            <a:lvl1pPr>
              <a:defRPr/>
            </a:lvl1pPr>
          </a:lstStyle>
          <a:p>
            <a:fld id="{F269E038-183E-4B0C-90CA-EE946307A695}" type="slidenum">
              <a:rPr lang="en-US" altLang="en-US"/>
              <a:pPr/>
              <a:t>‹#›</a:t>
            </a:fld>
            <a:endParaRPr lang="en-US" altLang="en-US"/>
          </a:p>
        </p:txBody>
      </p:sp>
    </p:spTree>
    <p:extLst>
      <p:ext uri="{BB962C8B-B14F-4D97-AF65-F5344CB8AC3E}">
        <p14:creationId xmlns:p14="http://schemas.microsoft.com/office/powerpoint/2010/main" val="331600674"/>
      </p:ext>
    </p:extLst>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64F56"/>
        </a:solidFill>
        <a:effectLst/>
      </p:bgPr>
    </p:bg>
    <p:spTree>
      <p:nvGrpSpPr>
        <p:cNvPr id="1" name=""/>
        <p:cNvGrpSpPr/>
        <p:nvPr/>
      </p:nvGrpSpPr>
      <p:grpSpPr>
        <a:xfrm>
          <a:off x="0" y="0"/>
          <a:ext cx="0" cy="0"/>
          <a:chOff x="0" y="0"/>
          <a:chExt cx="0" cy="0"/>
        </a:xfrm>
      </p:grpSpPr>
      <p:sp>
        <p:nvSpPr>
          <p:cNvPr id="1026" name="Текст заголовка">
            <a:extLst>
              <a:ext uri="{FF2B5EF4-FFF2-40B4-BE49-F238E27FC236}">
                <a16:creationId xmlns:a16="http://schemas.microsoft.com/office/drawing/2014/main" id="{9820B14D-3399-402C-82E2-CB0578E98C4B}"/>
              </a:ext>
            </a:extLst>
          </p:cNvPr>
          <p:cNvSpPr txBox="1">
            <a:spLocks noGrp="1" noChangeArrowheads="1"/>
          </p:cNvSpPr>
          <p:nvPr>
            <p:ph type="title"/>
          </p:nvPr>
        </p:nvSpPr>
        <p:spPr bwMode="auto">
          <a:xfrm>
            <a:off x="1219200" y="549275"/>
            <a:ext cx="219456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Open Sans Semibold" pitchFamily="34" charset="0"/>
              </a:rPr>
              <a:t>Текст заголовка</a:t>
            </a:r>
          </a:p>
        </p:txBody>
      </p:sp>
      <p:sp>
        <p:nvSpPr>
          <p:cNvPr id="1027" name="Уровень текста 1…">
            <a:extLst>
              <a:ext uri="{FF2B5EF4-FFF2-40B4-BE49-F238E27FC236}">
                <a16:creationId xmlns:a16="http://schemas.microsoft.com/office/drawing/2014/main" id="{E1F3EF43-60B2-4698-8E84-9894F67C03A6}"/>
              </a:ext>
            </a:extLst>
          </p:cNvPr>
          <p:cNvSpPr txBox="1">
            <a:spLocks noGrp="1" noChangeArrowheads="1"/>
          </p:cNvSpPr>
          <p:nvPr>
            <p:ph type="body" idx="1"/>
          </p:nvPr>
        </p:nvSpPr>
        <p:spPr bwMode="auto">
          <a:xfrm>
            <a:off x="1219200" y="3200400"/>
            <a:ext cx="21945600" cy="105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Open Sans" pitchFamily="34" charset="0"/>
              </a:rPr>
              <a:t>Уровень текста 1</a:t>
            </a:r>
          </a:p>
          <a:p>
            <a:pPr lvl="1"/>
            <a:r>
              <a:rPr lang="en-US" altLang="en-US">
                <a:sym typeface="Open Sans" pitchFamily="34" charset="0"/>
              </a:rPr>
              <a:t>Уровень текста 2</a:t>
            </a:r>
          </a:p>
          <a:p>
            <a:pPr lvl="2"/>
            <a:r>
              <a:rPr lang="en-US" altLang="en-US">
                <a:sym typeface="Open Sans" pitchFamily="34" charset="0"/>
              </a:rPr>
              <a:t>Уровень текста 3</a:t>
            </a:r>
          </a:p>
          <a:p>
            <a:pPr lvl="3"/>
            <a:r>
              <a:rPr lang="en-US" altLang="en-US">
                <a:sym typeface="Open Sans" pitchFamily="34" charset="0"/>
              </a:rPr>
              <a:t>Уровень текста 4</a:t>
            </a:r>
          </a:p>
          <a:p>
            <a:pPr lvl="4"/>
            <a:r>
              <a:rPr lang="en-US" altLang="en-US">
                <a:sym typeface="Open Sans" pitchFamily="34" charset="0"/>
              </a:rPr>
              <a:t>Уровень текста 5</a:t>
            </a:r>
          </a:p>
        </p:txBody>
      </p:sp>
      <p:sp>
        <p:nvSpPr>
          <p:cNvPr id="1028" name="Номер слайда">
            <a:extLst>
              <a:ext uri="{FF2B5EF4-FFF2-40B4-BE49-F238E27FC236}">
                <a16:creationId xmlns:a16="http://schemas.microsoft.com/office/drawing/2014/main" id="{B11185A9-D76B-457B-8551-CBCBB69A79E8}"/>
              </a:ext>
            </a:extLst>
          </p:cNvPr>
          <p:cNvSpPr txBox="1">
            <a:spLocks noGrp="1" noChangeArrowheads="1"/>
          </p:cNvSpPr>
          <p:nvPr>
            <p:ph type="sldNum" sz="quarter" idx="2"/>
          </p:nvPr>
        </p:nvSpPr>
        <p:spPr bwMode="auto">
          <a:xfrm>
            <a:off x="22804438" y="12496800"/>
            <a:ext cx="377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38100" tIns="38100" rIns="38100" bIns="38100" numCol="1" anchor="t" anchorCtr="0" compatLnSpc="1">
            <a:prstTxWarp prst="textNoShape">
              <a:avLst/>
            </a:prstTxWarp>
            <a:spAutoFit/>
          </a:bodyPr>
          <a:lstStyle>
            <a:lvl1pPr algn="ctr" eaLnBrk="1">
              <a:defRPr>
                <a:solidFill>
                  <a:srgbClr val="576468"/>
                </a:solidFill>
                <a:latin typeface="Open Sans" pitchFamily="34" charset="0"/>
                <a:cs typeface="Open Sans" pitchFamily="34" charset="0"/>
                <a:sym typeface="Open Sans" pitchFamily="34" charset="0"/>
              </a:defRPr>
            </a:lvl1pPr>
          </a:lstStyle>
          <a:p>
            <a:fld id="{E3EC7E0E-422B-4DA9-8EE5-38D09682E37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Lst>
  <p:transition spd="med"/>
  <p:txStyles>
    <p:titleStyle>
      <a:lvl1pPr algn="l" defTabSz="825500" rtl="0" eaLnBrk="0" fontAlgn="base" hangingPunct="0">
        <a:spcBef>
          <a:spcPct val="0"/>
        </a:spcBef>
        <a:spcAft>
          <a:spcPct val="0"/>
        </a:spcAft>
        <a:defRPr sz="10000" b="1">
          <a:solidFill>
            <a:srgbClr val="272D30"/>
          </a:solidFill>
          <a:latin typeface="Open Sans Semibold"/>
          <a:ea typeface="Open Sans Semibold"/>
          <a:cs typeface="Open Sans Semibold"/>
          <a:sym typeface="Open Sans Semibold" pitchFamily="34" charset="0"/>
        </a:defRPr>
      </a:lvl1pPr>
      <a:lvl2pPr algn="l" defTabSz="825500" rtl="0" eaLnBrk="0" fontAlgn="base" hangingPunct="0">
        <a:spcBef>
          <a:spcPct val="0"/>
        </a:spcBef>
        <a:spcAft>
          <a:spcPct val="0"/>
        </a:spcAft>
        <a:defRPr sz="10000" b="1">
          <a:solidFill>
            <a:srgbClr val="272D30"/>
          </a:solidFill>
          <a:latin typeface="Open Sans Semibold"/>
          <a:ea typeface="Open Sans Semibold"/>
          <a:cs typeface="Open Sans Semibold"/>
          <a:sym typeface="Open Sans Semibold" pitchFamily="34" charset="0"/>
        </a:defRPr>
      </a:lvl2pPr>
      <a:lvl3pPr algn="l" defTabSz="825500" rtl="0" eaLnBrk="0" fontAlgn="base" hangingPunct="0">
        <a:spcBef>
          <a:spcPct val="0"/>
        </a:spcBef>
        <a:spcAft>
          <a:spcPct val="0"/>
        </a:spcAft>
        <a:defRPr sz="10000" b="1">
          <a:solidFill>
            <a:srgbClr val="272D30"/>
          </a:solidFill>
          <a:latin typeface="Open Sans Semibold"/>
          <a:ea typeface="Open Sans Semibold"/>
          <a:cs typeface="Open Sans Semibold"/>
          <a:sym typeface="Open Sans Semibold" pitchFamily="34" charset="0"/>
        </a:defRPr>
      </a:lvl3pPr>
      <a:lvl4pPr algn="l" defTabSz="825500" rtl="0" eaLnBrk="0" fontAlgn="base" hangingPunct="0">
        <a:spcBef>
          <a:spcPct val="0"/>
        </a:spcBef>
        <a:spcAft>
          <a:spcPct val="0"/>
        </a:spcAft>
        <a:defRPr sz="10000" b="1">
          <a:solidFill>
            <a:srgbClr val="272D30"/>
          </a:solidFill>
          <a:latin typeface="Open Sans Semibold"/>
          <a:ea typeface="Open Sans Semibold"/>
          <a:cs typeface="Open Sans Semibold"/>
          <a:sym typeface="Open Sans Semibold" pitchFamily="34" charset="0"/>
        </a:defRPr>
      </a:lvl4pPr>
      <a:lvl5pPr algn="l" defTabSz="825500" rtl="0" eaLnBrk="0" fontAlgn="base" hangingPunct="0">
        <a:spcBef>
          <a:spcPct val="0"/>
        </a:spcBef>
        <a:spcAft>
          <a:spcPct val="0"/>
        </a:spcAft>
        <a:defRPr sz="10000" b="1">
          <a:solidFill>
            <a:srgbClr val="272D30"/>
          </a:solidFill>
          <a:latin typeface="Open Sans Semibold"/>
          <a:ea typeface="Open Sans Semibold"/>
          <a:cs typeface="Open Sans Semibold"/>
          <a:sym typeface="Open Sans Semibold" pitchFamily="34" charset="0"/>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algn="l" defTabSz="825500" rtl="0" eaLnBrk="0" fontAlgn="base" hangingPunct="0">
        <a:lnSpc>
          <a:spcPct val="150000"/>
        </a:lnSpc>
        <a:spcBef>
          <a:spcPct val="0"/>
        </a:spcBef>
        <a:spcAft>
          <a:spcPct val="0"/>
        </a:spcAft>
        <a:defRPr sz="2200">
          <a:solidFill>
            <a:srgbClr val="9B9A9C"/>
          </a:solidFill>
          <a:latin typeface="Open Sans"/>
          <a:ea typeface="Open Sans"/>
          <a:cs typeface="Open Sans"/>
          <a:sym typeface="Open Sans" pitchFamily="34" charset="0"/>
        </a:defRPr>
      </a:lvl1pPr>
      <a:lvl2pPr algn="l" defTabSz="825500" rtl="0" eaLnBrk="0" fontAlgn="base" hangingPunct="0">
        <a:lnSpc>
          <a:spcPct val="150000"/>
        </a:lnSpc>
        <a:spcBef>
          <a:spcPct val="0"/>
        </a:spcBef>
        <a:spcAft>
          <a:spcPct val="0"/>
        </a:spcAft>
        <a:defRPr sz="2200">
          <a:solidFill>
            <a:srgbClr val="9B9A9C"/>
          </a:solidFill>
          <a:latin typeface="Open Sans"/>
          <a:ea typeface="Open Sans"/>
          <a:cs typeface="Open Sans"/>
          <a:sym typeface="Open Sans" pitchFamily="34" charset="0"/>
        </a:defRPr>
      </a:lvl2pPr>
      <a:lvl3pPr algn="l" defTabSz="825500" rtl="0" eaLnBrk="0" fontAlgn="base" hangingPunct="0">
        <a:lnSpc>
          <a:spcPct val="150000"/>
        </a:lnSpc>
        <a:spcBef>
          <a:spcPct val="0"/>
        </a:spcBef>
        <a:spcAft>
          <a:spcPct val="0"/>
        </a:spcAft>
        <a:defRPr sz="2200">
          <a:solidFill>
            <a:srgbClr val="9B9A9C"/>
          </a:solidFill>
          <a:latin typeface="Open Sans"/>
          <a:ea typeface="Open Sans"/>
          <a:cs typeface="Open Sans"/>
          <a:sym typeface="Open Sans" pitchFamily="34" charset="0"/>
        </a:defRPr>
      </a:lvl3pPr>
      <a:lvl4pPr algn="l" defTabSz="825500" rtl="0" eaLnBrk="0" fontAlgn="base" hangingPunct="0">
        <a:lnSpc>
          <a:spcPct val="150000"/>
        </a:lnSpc>
        <a:spcBef>
          <a:spcPct val="0"/>
        </a:spcBef>
        <a:spcAft>
          <a:spcPct val="0"/>
        </a:spcAft>
        <a:defRPr sz="2200">
          <a:solidFill>
            <a:srgbClr val="9B9A9C"/>
          </a:solidFill>
          <a:latin typeface="Open Sans"/>
          <a:ea typeface="Open Sans"/>
          <a:cs typeface="Open Sans"/>
          <a:sym typeface="Open Sans" pitchFamily="34" charset="0"/>
        </a:defRPr>
      </a:lvl4pPr>
      <a:lvl5pPr algn="l" defTabSz="825500" rtl="0" eaLnBrk="0" fontAlgn="base" hangingPunct="0">
        <a:lnSpc>
          <a:spcPct val="150000"/>
        </a:lnSpc>
        <a:spcBef>
          <a:spcPct val="0"/>
        </a:spcBef>
        <a:spcAft>
          <a:spcPct val="0"/>
        </a:spcAft>
        <a:defRPr sz="2200">
          <a:solidFill>
            <a:srgbClr val="9B9A9C"/>
          </a:solidFill>
          <a:latin typeface="Open Sans"/>
          <a:ea typeface="Open Sans"/>
          <a:cs typeface="Open Sans"/>
          <a:sym typeface="Open Sans" pitchFamily="34" charset="0"/>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0.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Рисунок 14">
            <a:extLst>
              <a:ext uri="{FF2B5EF4-FFF2-40B4-BE49-F238E27FC236}">
                <a16:creationId xmlns:a16="http://schemas.microsoft.com/office/drawing/2014/main" id="{64849657-E20E-41DE-9838-0E96657379CC}"/>
              </a:ext>
            </a:extLst>
          </p:cNvPr>
          <p:cNvSpPr txBox="1">
            <a:spLocks noGrp="1" noChangeArrowheads="1" noTextEdit="1"/>
          </p:cNvSpPr>
          <p:nvPr>
            <p:ph type="pic" sz="quarter" idx="13"/>
          </p:nvPr>
        </p:nvSpPr>
        <p:spPr>
          <a:xfrm>
            <a:off x="0" y="0"/>
            <a:ext cx="24384000" cy="13716000"/>
          </a:xfrm>
        </p:spPr>
      </p:sp>
      <p:pic>
        <p:nvPicPr>
          <p:cNvPr id="40" name="Прямоугольник 39">
            <a:extLst>
              <a:ext uri="{FF2B5EF4-FFF2-40B4-BE49-F238E27FC236}">
                <a16:creationId xmlns:a16="http://schemas.microsoft.com/office/drawing/2014/main" id="{074A53AE-4644-4B16-9081-1456EF08208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extLst>
            <a:ext uri="{909E8E84-426E-40DD-AFC4-6F175D3DCCD1}">
              <a14:hiddenFill xmlns:a14="http://schemas.microsoft.com/office/drawing/2010/main">
                <a:solidFill>
                  <a:srgbClr val="FFFFFF"/>
                </a:solidFill>
              </a14:hiddenFill>
            </a:ext>
          </a:extLst>
        </p:spPr>
      </p:pic>
      <p:pic>
        <p:nvPicPr>
          <p:cNvPr id="42" name="Овал 41">
            <a:extLst>
              <a:ext uri="{FF2B5EF4-FFF2-40B4-BE49-F238E27FC236}">
                <a16:creationId xmlns:a16="http://schemas.microsoft.com/office/drawing/2014/main" id="{BA6ED0C5-682E-4D0B-9979-5F4A6178F6E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104900"/>
            <a:ext cx="11391900" cy="11404600"/>
          </a:xfrm>
          <a:prstGeom prst="rect">
            <a:avLst/>
          </a:prstGeom>
          <a:noFill/>
          <a:extLst>
            <a:ext uri="{909E8E84-426E-40DD-AFC4-6F175D3DCCD1}">
              <a14:hiddenFill xmlns:a14="http://schemas.microsoft.com/office/drawing/2010/main">
                <a:solidFill>
                  <a:srgbClr val="FFFFFF"/>
                </a:solidFill>
              </a14:hiddenFill>
            </a:ext>
          </a:extLst>
        </p:spPr>
      </p:pic>
      <p:pic>
        <p:nvPicPr>
          <p:cNvPr id="33" name="Группа">
            <a:extLst>
              <a:ext uri="{FF2B5EF4-FFF2-40B4-BE49-F238E27FC236}">
                <a16:creationId xmlns:a16="http://schemas.microsoft.com/office/drawing/2014/main" id="{0781CA08-243D-4839-80F4-2303EF21A14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300" y="4152900"/>
            <a:ext cx="2184400" cy="22352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48E5E9E-13B8-FB4F-9AA4-820B64554A1B}"/>
              </a:ext>
            </a:extLst>
          </p:cNvPr>
          <p:cNvSpPr txBox="1"/>
          <p:nvPr/>
        </p:nvSpPr>
        <p:spPr bwMode="auto">
          <a:xfrm>
            <a:off x="400606" y="7226298"/>
            <a:ext cx="8992204"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algn="ctr" eaLnBrk="1" fontAlgn="auto">
              <a:spcBef>
                <a:spcPts val="0"/>
              </a:spcBef>
              <a:spcAft>
                <a:spcPts val="0"/>
              </a:spcAft>
              <a:defRPr/>
            </a:pPr>
            <a:r>
              <a:rPr lang="en-US" sz="5000" kern="0" dirty="0">
                <a:solidFill>
                  <a:schemeClr val="bg1"/>
                </a:solidFill>
                <a:latin typeface="Roboto Medium" panose="02000000000000000000" pitchFamily="2" charset="0"/>
                <a:ea typeface="Roboto Medium" panose="02000000000000000000" pitchFamily="2" charset="0"/>
                <a:cs typeface="Arial"/>
                <a:sym typeface="Arial"/>
              </a:rPr>
              <a:t>Mahindra First Choice Services</a:t>
            </a:r>
            <a:endParaRPr lang="ru-RU" sz="5000" kern="0" dirty="0">
              <a:solidFill>
                <a:schemeClr val="bg1"/>
              </a:solidFill>
              <a:latin typeface="Roboto Medium" panose="02000000000000000000" pitchFamily="2" charset="0"/>
              <a:ea typeface="Roboto Medium" panose="02000000000000000000" pitchFamily="2" charset="0"/>
              <a:cs typeface="Arial"/>
              <a:sym typeface="Arial"/>
            </a:endParaRPr>
          </a:p>
        </p:txBody>
      </p:sp>
      <p:sp>
        <p:nvSpPr>
          <p:cNvPr id="47" name="Овал 46">
            <a:extLst>
              <a:ext uri="{FF2B5EF4-FFF2-40B4-BE49-F238E27FC236}">
                <a16:creationId xmlns:a16="http://schemas.microsoft.com/office/drawing/2014/main" id="{3A71107B-4725-5D4C-8CC3-67B429232274}"/>
              </a:ext>
            </a:extLst>
          </p:cNvPr>
          <p:cNvSpPr/>
          <p:nvPr/>
        </p:nvSpPr>
        <p:spPr>
          <a:xfrm>
            <a:off x="13125028" y="11091006"/>
            <a:ext cx="1366619" cy="1366619"/>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pic>
        <p:nvPicPr>
          <p:cNvPr id="46" name="Овал 45">
            <a:extLst>
              <a:ext uri="{FF2B5EF4-FFF2-40B4-BE49-F238E27FC236}">
                <a16:creationId xmlns:a16="http://schemas.microsoft.com/office/drawing/2014/main" id="{B4ECAD18-BBD4-4494-A051-9ECF9A1FB6C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9125" y="1556351"/>
            <a:ext cx="3607057" cy="36070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8FB25D-7C0E-4241-A8B8-5587B359B8BC}"/>
              </a:ext>
            </a:extLst>
          </p:cNvPr>
          <p:cNvSpPr txBox="1"/>
          <p:nvPr/>
        </p:nvSpPr>
        <p:spPr>
          <a:xfrm>
            <a:off x="8625362" y="2759715"/>
            <a:ext cx="276653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fontAlgn="auto">
              <a:spcBef>
                <a:spcPts val="0"/>
              </a:spcBef>
              <a:spcAft>
                <a:spcPts val="0"/>
              </a:spcAft>
            </a:pPr>
            <a:r>
              <a:rPr lang="en-IN" sz="3600" dirty="0">
                <a:solidFill>
                  <a:schemeClr val="bg2">
                    <a:lumMod val="75000"/>
                  </a:schemeClr>
                </a:solidFill>
                <a:latin typeface="Roboto Medium" panose="02000000000000000000"/>
                <a:ea typeface="Arial"/>
                <a:cs typeface="Arial"/>
                <a:sym typeface="Arial"/>
              </a:rPr>
              <a:t>Team Vanquisher</a:t>
            </a:r>
            <a:endParaRPr kumimoji="0" lang="en-IN" sz="3600" i="0" u="none" strike="noStrike" cap="none" spc="0" normalizeH="0" baseline="0" dirty="0">
              <a:ln>
                <a:noFill/>
              </a:ln>
              <a:solidFill>
                <a:schemeClr val="bg2">
                  <a:lumMod val="75000"/>
                </a:schemeClr>
              </a:solidFill>
              <a:effectLst/>
              <a:uFillTx/>
              <a:latin typeface="Roboto Medium" panose="02000000000000000000"/>
              <a:ea typeface="Arial"/>
              <a:cs typeface="Arial"/>
              <a:sym typeface="Arial"/>
            </a:endParaRPr>
          </a:p>
        </p:txBody>
      </p:sp>
      <p:sp>
        <p:nvSpPr>
          <p:cNvPr id="5" name="TextBox 4">
            <a:extLst>
              <a:ext uri="{FF2B5EF4-FFF2-40B4-BE49-F238E27FC236}">
                <a16:creationId xmlns:a16="http://schemas.microsoft.com/office/drawing/2014/main" id="{5A2D9B59-1913-4B8F-A3EF-CE4EB91173D3}"/>
              </a:ext>
            </a:extLst>
          </p:cNvPr>
          <p:cNvSpPr txBox="1"/>
          <p:nvPr/>
        </p:nvSpPr>
        <p:spPr>
          <a:xfrm>
            <a:off x="911860" y="8088070"/>
            <a:ext cx="795528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bg2">
                    <a:lumMod val="60000"/>
                    <a:lumOff val="40000"/>
                  </a:schemeClr>
                </a:solidFill>
                <a:effectLst/>
                <a:uFillTx/>
                <a:latin typeface="Arial"/>
                <a:ea typeface="Arial"/>
                <a:cs typeface="Arial"/>
                <a:sym typeface="Arial"/>
              </a:rPr>
              <a:t>Model :Customer Life Time Value Data given 2012-2016</a:t>
            </a:r>
          </a:p>
        </p:txBody>
      </p:sp>
      <p:sp>
        <p:nvSpPr>
          <p:cNvPr id="6" name="TextBox 5">
            <a:extLst>
              <a:ext uri="{FF2B5EF4-FFF2-40B4-BE49-F238E27FC236}">
                <a16:creationId xmlns:a16="http://schemas.microsoft.com/office/drawing/2014/main" id="{C3EA158E-4F5F-4CB1-B94E-F2D5614A4FB1}"/>
              </a:ext>
            </a:extLst>
          </p:cNvPr>
          <p:cNvSpPr txBox="1"/>
          <p:nvPr/>
        </p:nvSpPr>
        <p:spPr>
          <a:xfrm>
            <a:off x="20420645" y="10383122"/>
            <a:ext cx="569976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rPr>
              <a:t>Ashfaq Pathan</a:t>
            </a:r>
          </a:p>
        </p:txBody>
      </p:sp>
      <p:sp>
        <p:nvSpPr>
          <p:cNvPr id="16" name="TextBox 15">
            <a:extLst>
              <a:ext uri="{FF2B5EF4-FFF2-40B4-BE49-F238E27FC236}">
                <a16:creationId xmlns:a16="http://schemas.microsoft.com/office/drawing/2014/main" id="{35B3BB27-9978-48A1-A5E5-BC6D70AC25BB}"/>
              </a:ext>
            </a:extLst>
          </p:cNvPr>
          <p:cNvSpPr txBox="1"/>
          <p:nvPr/>
        </p:nvSpPr>
        <p:spPr>
          <a:xfrm>
            <a:off x="20420645" y="12431413"/>
            <a:ext cx="569976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4000" i="0" u="none" strike="noStrike" cap="none" spc="0" normalizeH="0" baseline="0" dirty="0" err="1">
                <a:ln>
                  <a:noFill/>
                </a:ln>
                <a:solidFill>
                  <a:schemeClr val="bg2">
                    <a:lumMod val="60000"/>
                    <a:lumOff val="40000"/>
                  </a:schemeClr>
                </a:solidFill>
                <a:effectLst/>
                <a:uFillTx/>
                <a:latin typeface="Arial"/>
                <a:ea typeface="Arial"/>
                <a:cs typeface="Arial"/>
                <a:sym typeface="Arial"/>
              </a:rPr>
              <a:t>Sakib</a:t>
            </a:r>
            <a:r>
              <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rPr>
              <a:t>  </a:t>
            </a:r>
            <a:r>
              <a:rPr kumimoji="0" lang="en-IN" sz="4000" i="0" u="none" strike="noStrike" cap="none" spc="0" normalizeH="0" baseline="0" dirty="0" err="1">
                <a:ln>
                  <a:noFill/>
                </a:ln>
                <a:solidFill>
                  <a:schemeClr val="bg2">
                    <a:lumMod val="60000"/>
                    <a:lumOff val="40000"/>
                  </a:schemeClr>
                </a:solidFill>
                <a:effectLst/>
                <a:uFillTx/>
                <a:latin typeface="Arial"/>
                <a:ea typeface="Arial"/>
                <a:cs typeface="Arial"/>
                <a:sym typeface="Arial"/>
              </a:rPr>
              <a:t>Alam</a:t>
            </a:r>
            <a:endPar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7" name="TextBox 16">
            <a:extLst>
              <a:ext uri="{FF2B5EF4-FFF2-40B4-BE49-F238E27FC236}">
                <a16:creationId xmlns:a16="http://schemas.microsoft.com/office/drawing/2014/main" id="{5E9086D5-D34D-4457-8D57-4939848F1C53}"/>
              </a:ext>
            </a:extLst>
          </p:cNvPr>
          <p:cNvSpPr txBox="1"/>
          <p:nvPr/>
        </p:nvSpPr>
        <p:spPr>
          <a:xfrm>
            <a:off x="20420645" y="11108321"/>
            <a:ext cx="569976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rPr>
              <a:t>Amit Gupta</a:t>
            </a:r>
          </a:p>
        </p:txBody>
      </p:sp>
      <p:sp>
        <p:nvSpPr>
          <p:cNvPr id="18" name="TextBox 17">
            <a:extLst>
              <a:ext uri="{FF2B5EF4-FFF2-40B4-BE49-F238E27FC236}">
                <a16:creationId xmlns:a16="http://schemas.microsoft.com/office/drawing/2014/main" id="{7CCF0248-6837-42E1-AD03-89B2125B6D25}"/>
              </a:ext>
            </a:extLst>
          </p:cNvPr>
          <p:cNvSpPr txBox="1"/>
          <p:nvPr/>
        </p:nvSpPr>
        <p:spPr>
          <a:xfrm>
            <a:off x="20420645" y="11826819"/>
            <a:ext cx="569976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rPr>
              <a:t>Kunal </a:t>
            </a:r>
            <a:r>
              <a:rPr kumimoji="0" lang="en-IN" sz="4000" i="0" u="none" strike="noStrike" cap="none" spc="0" normalizeH="0" baseline="0" dirty="0" err="1">
                <a:ln>
                  <a:noFill/>
                </a:ln>
                <a:solidFill>
                  <a:schemeClr val="bg2">
                    <a:lumMod val="60000"/>
                    <a:lumOff val="40000"/>
                  </a:schemeClr>
                </a:solidFill>
                <a:effectLst/>
                <a:uFillTx/>
                <a:latin typeface="Arial"/>
                <a:ea typeface="Arial"/>
                <a:cs typeface="Arial"/>
                <a:sym typeface="Arial"/>
              </a:rPr>
              <a:t>Kotian</a:t>
            </a:r>
            <a:endParaRPr kumimoji="0" lang="en-IN" sz="400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7" name="Rectangle 6">
            <a:extLst>
              <a:ext uri="{FF2B5EF4-FFF2-40B4-BE49-F238E27FC236}">
                <a16:creationId xmlns:a16="http://schemas.microsoft.com/office/drawing/2014/main" id="{4F913599-0F20-4A19-BC8A-679D410E16FE}"/>
              </a:ext>
            </a:extLst>
          </p:cNvPr>
          <p:cNvSpPr/>
          <p:nvPr/>
        </p:nvSpPr>
        <p:spPr>
          <a:xfrm>
            <a:off x="20420645" y="9757660"/>
            <a:ext cx="3088628" cy="646331"/>
          </a:xfrm>
          <a:prstGeom prst="rect">
            <a:avLst/>
          </a:prstGeom>
        </p:spPr>
        <p:txBody>
          <a:bodyPr wrap="square">
            <a:spAutoFit/>
          </a:bodyPr>
          <a:lstStyle/>
          <a:p>
            <a:r>
              <a:rPr lang="en-US" sz="3600" dirty="0">
                <a:solidFill>
                  <a:schemeClr val="bg2">
                    <a:lumMod val="75000"/>
                  </a:schemeClr>
                </a:solidFill>
              </a:rPr>
              <a:t>Created by:</a:t>
            </a:r>
            <a:endParaRPr lang="en-IN" sz="3600" dirty="0">
              <a:solidFill>
                <a:schemeClr val="bg2">
                  <a:lumMod val="7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700"/>
                                        <p:tgtEl>
                                          <p:spTgt spid="42"/>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p:cTn id="10" dur="700" fill="hold"/>
                                        <p:tgtEl>
                                          <p:spTgt spid="33"/>
                                        </p:tgtEl>
                                        <p:attrNameLst>
                                          <p:attrName>ppt_w</p:attrName>
                                        </p:attrNameLst>
                                      </p:cBhvr>
                                      <p:tavLst>
                                        <p:tav tm="0">
                                          <p:val>
                                            <p:fltVal val="0"/>
                                          </p:val>
                                        </p:tav>
                                        <p:tav tm="100000">
                                          <p:val>
                                            <p:strVal val="#ppt_w"/>
                                          </p:val>
                                        </p:tav>
                                      </p:tavLst>
                                    </p:anim>
                                    <p:anim calcmode="lin" valueType="num">
                                      <p:cBhvr>
                                        <p:cTn id="11" dur="700" fill="hold"/>
                                        <p:tgtEl>
                                          <p:spTgt spid="33"/>
                                        </p:tgtEl>
                                        <p:attrNameLst>
                                          <p:attrName>ppt_h</p:attrName>
                                        </p:attrNameLst>
                                      </p:cBhvr>
                                      <p:tavLst>
                                        <p:tav tm="0">
                                          <p:val>
                                            <p:fltVal val="0"/>
                                          </p:val>
                                        </p:tav>
                                        <p:tav tm="100000">
                                          <p:val>
                                            <p:strVal val="#ppt_h"/>
                                          </p:val>
                                        </p:tav>
                                      </p:tavLst>
                                    </p:anim>
                                    <p:anim calcmode="lin" valueType="num">
                                      <p:cBhvr>
                                        <p:cTn id="12" dur="700" fill="hold"/>
                                        <p:tgtEl>
                                          <p:spTgt spid="33"/>
                                        </p:tgtEl>
                                        <p:attrNameLst>
                                          <p:attrName>style.rotation</p:attrName>
                                        </p:attrNameLst>
                                      </p:cBhvr>
                                      <p:tavLst>
                                        <p:tav tm="0">
                                          <p:val>
                                            <p:fltVal val="360"/>
                                          </p:val>
                                        </p:tav>
                                        <p:tav tm="100000">
                                          <p:val>
                                            <p:fltVal val="0"/>
                                          </p:val>
                                        </p:tav>
                                      </p:tavLst>
                                    </p:anim>
                                    <p:animEffect transition="in" filter="fade">
                                      <p:cBhvr>
                                        <p:cTn id="13" dur="700"/>
                                        <p:tgtEl>
                                          <p:spTgt spid="33"/>
                                        </p:tgtEl>
                                      </p:cBhvr>
                                    </p:animEffect>
                                  </p:childTnLst>
                                </p:cTn>
                              </p:par>
                              <p:par>
                                <p:cTn id="14" presetID="31"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 calcmode="lin" valueType="num">
                                      <p:cBhvr>
                                        <p:cTn id="18" dur="500" fill="hold"/>
                                        <p:tgtEl>
                                          <p:spTgt spid="47"/>
                                        </p:tgtEl>
                                        <p:attrNameLst>
                                          <p:attrName>style.rotation</p:attrName>
                                        </p:attrNameLst>
                                      </p:cBhvr>
                                      <p:tavLst>
                                        <p:tav tm="0">
                                          <p:val>
                                            <p:fltVal val="90"/>
                                          </p:val>
                                        </p:tav>
                                        <p:tav tm="100000">
                                          <p:val>
                                            <p:fltVal val="0"/>
                                          </p:val>
                                        </p:tav>
                                      </p:tavLst>
                                    </p:anim>
                                    <p:animEffect transition="in" filter="fade">
                                      <p:cBhvr>
                                        <p:cTn id="19" dur="500"/>
                                        <p:tgtEl>
                                          <p:spTgt spid="47"/>
                                        </p:tgtEl>
                                      </p:cBhvr>
                                    </p:animEffect>
                                  </p:childTnLst>
                                </p:cTn>
                              </p:par>
                              <p:par>
                                <p:cTn id="20" presetID="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900" fill="hold"/>
                                        <p:tgtEl>
                                          <p:spTgt spid="46"/>
                                        </p:tgtEl>
                                        <p:attrNameLst>
                                          <p:attrName>ppt_x</p:attrName>
                                        </p:attrNameLst>
                                      </p:cBhvr>
                                      <p:tavLst>
                                        <p:tav tm="0">
                                          <p:val>
                                            <p:strVal val="#ppt_x"/>
                                          </p:val>
                                        </p:tav>
                                        <p:tav tm="100000">
                                          <p:val>
                                            <p:strVal val="#ppt_x"/>
                                          </p:val>
                                        </p:tav>
                                      </p:tavLst>
                                    </p:anim>
                                    <p:anim calcmode="lin" valueType="num">
                                      <p:cBhvr additive="base">
                                        <p:cTn id="23" dur="900" fill="hold"/>
                                        <p:tgtEl>
                                          <p:spTgt spid="4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800" fill="hold"/>
                                        <p:tgtEl>
                                          <p:spTgt spid="44"/>
                                        </p:tgtEl>
                                        <p:attrNameLst>
                                          <p:attrName>ppt_x</p:attrName>
                                        </p:attrNameLst>
                                      </p:cBhvr>
                                      <p:tavLst>
                                        <p:tav tm="0">
                                          <p:val>
                                            <p:strVal val="#ppt_x"/>
                                          </p:val>
                                        </p:tav>
                                        <p:tav tm="100000">
                                          <p:val>
                                            <p:strVal val="#ppt_x"/>
                                          </p:val>
                                        </p:tav>
                                      </p:tavLst>
                                    </p:anim>
                                    <p:anim calcmode="lin" valueType="num">
                                      <p:cBhvr additive="base">
                                        <p:cTn id="27" dur="800" fill="hold"/>
                                        <p:tgtEl>
                                          <p:spTgt spid="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1200" fill="hold"/>
                                        <p:tgtEl>
                                          <p:spTgt spid="4"/>
                                        </p:tgtEl>
                                        <p:attrNameLst>
                                          <p:attrName>ppt_x</p:attrName>
                                        </p:attrNameLst>
                                      </p:cBhvr>
                                      <p:tavLst>
                                        <p:tav tm="0">
                                          <p:val>
                                            <p:strVal val="#ppt_x"/>
                                          </p:val>
                                        </p:tav>
                                        <p:tav tm="100000">
                                          <p:val>
                                            <p:strVal val="#ppt_x"/>
                                          </p:val>
                                        </p:tav>
                                      </p:tavLst>
                                    </p:anim>
                                    <p:anim calcmode="lin" valueType="num">
                                      <p:cBhvr additive="base">
                                        <p:cTn id="31" dur="12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1200" fill="hold"/>
                                        <p:tgtEl>
                                          <p:spTgt spid="5"/>
                                        </p:tgtEl>
                                        <p:attrNameLst>
                                          <p:attrName>ppt_x</p:attrName>
                                        </p:attrNameLst>
                                      </p:cBhvr>
                                      <p:tavLst>
                                        <p:tav tm="0">
                                          <p:val>
                                            <p:strVal val="#ppt_x"/>
                                          </p:val>
                                        </p:tav>
                                        <p:tav tm="100000">
                                          <p:val>
                                            <p:strVal val="#ppt_x"/>
                                          </p:val>
                                        </p:tav>
                                      </p:tavLst>
                                    </p:anim>
                                    <p:anim calcmode="lin" valueType="num">
                                      <p:cBhvr additive="base">
                                        <p:cTn id="35" dur="12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680222"/>
            <a:ext cx="5809136"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085355" y="3501082"/>
            <a:ext cx="6096053" cy="89562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We have distributed the season on basis of Indian seasonal months.</a:t>
            </a:r>
          </a:p>
          <a:p>
            <a:br>
              <a:rPr lang="en-US" sz="3200" dirty="0">
                <a:solidFill>
                  <a:schemeClr val="bg2">
                    <a:lumMod val="60000"/>
                    <a:lumOff val="40000"/>
                  </a:schemeClr>
                </a:solidFill>
              </a:rPr>
            </a:br>
            <a:r>
              <a:rPr lang="en-US" sz="3200" dirty="0">
                <a:solidFill>
                  <a:schemeClr val="bg2">
                    <a:lumMod val="60000"/>
                    <a:lumOff val="40000"/>
                  </a:schemeClr>
                </a:solidFill>
              </a:rPr>
              <a:t>The bar graph represents the season wise usage of services.</a:t>
            </a:r>
          </a:p>
          <a:p>
            <a:br>
              <a:rPr lang="en-US" sz="3200" dirty="0">
                <a:solidFill>
                  <a:schemeClr val="bg2">
                    <a:lumMod val="60000"/>
                    <a:lumOff val="40000"/>
                  </a:schemeClr>
                </a:solidFill>
              </a:rPr>
            </a:br>
            <a:r>
              <a:rPr lang="en-US" sz="3200" dirty="0">
                <a:solidFill>
                  <a:schemeClr val="bg2">
                    <a:lumMod val="60000"/>
                    <a:lumOff val="40000"/>
                  </a:schemeClr>
                </a:solidFill>
              </a:rPr>
              <a:t>It is clearly visible that the rainy season is the season for major car services, also accidental count is higher in rainy season.</a:t>
            </a:r>
          </a:p>
          <a:p>
            <a:br>
              <a:rPr lang="en-US" sz="3200" dirty="0">
                <a:solidFill>
                  <a:schemeClr val="bg2">
                    <a:lumMod val="60000"/>
                    <a:lumOff val="40000"/>
                  </a:schemeClr>
                </a:solidFill>
              </a:rPr>
            </a:br>
            <a:r>
              <a:rPr lang="en-US" sz="3200" dirty="0">
                <a:solidFill>
                  <a:schemeClr val="bg2">
                    <a:lumMod val="60000"/>
                    <a:lumOff val="40000"/>
                  </a:schemeClr>
                </a:solidFill>
              </a:rPr>
              <a:t>Running repairs has  higher customers but accidental repairs generate more revenue than any other services.</a:t>
            </a:r>
          </a:p>
          <a:p>
            <a:br>
              <a:rPr lang="en-US" sz="3200" dirty="0">
                <a:solidFill>
                  <a:schemeClr val="bg2">
                    <a:lumMod val="60000"/>
                    <a:lumOff val="40000"/>
                  </a:schemeClr>
                </a:solidFill>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14178" y="1706679"/>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US" sz="4800" dirty="0">
                <a:solidFill>
                  <a:schemeClr val="bg2">
                    <a:lumMod val="60000"/>
                    <a:lumOff val="40000"/>
                  </a:schemeClr>
                </a:solidFill>
              </a:rPr>
              <a:t>Season – Order Type</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256ED733-5E3A-4068-95E2-911A1E3CE7D0}"/>
              </a:ext>
            </a:extLst>
          </p:cNvPr>
          <p:cNvPicPr>
            <a:picLocks noChangeAspect="1"/>
          </p:cNvPicPr>
          <p:nvPr/>
        </p:nvPicPr>
        <p:blipFill>
          <a:blip r:embed="rId3"/>
          <a:stretch>
            <a:fillRect/>
          </a:stretch>
        </p:blipFill>
        <p:spPr>
          <a:xfrm>
            <a:off x="8557297" y="6858000"/>
            <a:ext cx="13552381" cy="6052804"/>
          </a:xfrm>
          <a:prstGeom prst="rect">
            <a:avLst/>
          </a:prstGeom>
          <a:ln>
            <a:noFill/>
          </a:ln>
          <a:effectLst>
            <a:outerShdw blurRad="149987" dist="250190" dir="8460000" algn="ctr">
              <a:srgbClr val="000000">
                <a:alpha val="28000"/>
              </a:srgbClr>
            </a:outerShdw>
          </a:effectLst>
        </p:spPr>
      </p:pic>
      <p:pic>
        <p:nvPicPr>
          <p:cNvPr id="7" name="Picture 6">
            <a:extLst>
              <a:ext uri="{FF2B5EF4-FFF2-40B4-BE49-F238E27FC236}">
                <a16:creationId xmlns:a16="http://schemas.microsoft.com/office/drawing/2014/main" id="{7453F1D3-9F21-4657-9891-99B3FE39A862}"/>
              </a:ext>
            </a:extLst>
          </p:cNvPr>
          <p:cNvPicPr>
            <a:picLocks noChangeAspect="1"/>
          </p:cNvPicPr>
          <p:nvPr/>
        </p:nvPicPr>
        <p:blipFill>
          <a:blip r:embed="rId4"/>
          <a:stretch>
            <a:fillRect/>
          </a:stretch>
        </p:blipFill>
        <p:spPr>
          <a:xfrm>
            <a:off x="20504282" y="6917514"/>
            <a:ext cx="1590675" cy="1285875"/>
          </a:xfrm>
          <a:prstGeom prst="rect">
            <a:avLst/>
          </a:prstGeom>
          <a:ln>
            <a:noFill/>
          </a:ln>
          <a:effectLst>
            <a:outerShdw blurRad="149987" dist="250190" dir="8460000" algn="ctr">
              <a:srgbClr val="000000">
                <a:alpha val="28000"/>
              </a:srgbClr>
            </a:outerShdw>
          </a:effectLst>
        </p:spPr>
      </p:pic>
      <p:pic>
        <p:nvPicPr>
          <p:cNvPr id="13" name="Picture 12">
            <a:extLst>
              <a:ext uri="{FF2B5EF4-FFF2-40B4-BE49-F238E27FC236}">
                <a16:creationId xmlns:a16="http://schemas.microsoft.com/office/drawing/2014/main" id="{AFE40305-36AF-4CF0-A76C-E8D1BF392421}"/>
              </a:ext>
            </a:extLst>
          </p:cNvPr>
          <p:cNvPicPr>
            <a:picLocks noChangeAspect="1"/>
          </p:cNvPicPr>
          <p:nvPr/>
        </p:nvPicPr>
        <p:blipFill>
          <a:blip r:embed="rId5"/>
          <a:stretch>
            <a:fillRect/>
          </a:stretch>
        </p:blipFill>
        <p:spPr>
          <a:xfrm>
            <a:off x="8561624" y="543939"/>
            <a:ext cx="13533333" cy="5914286"/>
          </a:xfrm>
          <a:prstGeom prst="rect">
            <a:avLst/>
          </a:prstGeom>
          <a:ln>
            <a:noFill/>
          </a:ln>
          <a:effectLst>
            <a:outerShdw blurRad="149987" dist="250190" dir="8460000" algn="ctr">
              <a:srgbClr val="000000">
                <a:alpha val="28000"/>
              </a:srgbClr>
            </a:outerShdw>
          </a:effectLst>
        </p:spPr>
      </p:pic>
      <p:pic>
        <p:nvPicPr>
          <p:cNvPr id="19" name="Picture 18">
            <a:extLst>
              <a:ext uri="{FF2B5EF4-FFF2-40B4-BE49-F238E27FC236}">
                <a16:creationId xmlns:a16="http://schemas.microsoft.com/office/drawing/2014/main" id="{FB5BEB75-3B5D-49BA-B8C7-DA1C5AE9916D}"/>
              </a:ext>
            </a:extLst>
          </p:cNvPr>
          <p:cNvPicPr>
            <a:picLocks noChangeAspect="1"/>
          </p:cNvPicPr>
          <p:nvPr/>
        </p:nvPicPr>
        <p:blipFill>
          <a:blip r:embed="rId6"/>
          <a:stretch>
            <a:fillRect/>
          </a:stretch>
        </p:blipFill>
        <p:spPr>
          <a:xfrm>
            <a:off x="20457015" y="723219"/>
            <a:ext cx="1552381" cy="1247619"/>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694788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 y="-1"/>
            <a:ext cx="7925046" cy="13674297"/>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48177"/>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These graph represent the car life distribution of customer according to the Km reading and revenue generated by each class.</a:t>
            </a:r>
          </a:p>
          <a:p>
            <a:br>
              <a:rPr lang="en-US" sz="3200" dirty="0">
                <a:solidFill>
                  <a:schemeClr val="bg2">
                    <a:lumMod val="60000"/>
                    <a:lumOff val="40000"/>
                  </a:schemeClr>
                </a:solidFill>
              </a:rPr>
            </a:br>
            <a:r>
              <a:rPr lang="en-US" sz="3200" dirty="0">
                <a:solidFill>
                  <a:schemeClr val="bg2">
                    <a:lumMod val="60000"/>
                    <a:lumOff val="40000"/>
                  </a:schemeClr>
                </a:solidFill>
              </a:rPr>
              <a:t>We see that even though Km reading of 1st and 2nd class cars are less, they have generated a good revenue.</a:t>
            </a:r>
          </a:p>
          <a:p>
            <a:br>
              <a:rPr lang="en-US" sz="3200" dirty="0">
                <a:solidFill>
                  <a:schemeClr val="bg2">
                    <a:lumMod val="60000"/>
                    <a:lumOff val="40000"/>
                  </a:schemeClr>
                </a:solidFill>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263280"/>
            <a:ext cx="6105269"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Car Class </a:t>
            </a:r>
          </a:p>
          <a:p>
            <a:r>
              <a:rPr lang="en-IN" sz="4800" dirty="0">
                <a:solidFill>
                  <a:schemeClr val="bg2">
                    <a:lumMod val="60000"/>
                    <a:lumOff val="40000"/>
                  </a:schemeClr>
                </a:solidFill>
              </a:rPr>
              <a:t>Revenue -Count</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9D2D0C0A-6C75-4EA5-8828-276F7344379F}"/>
              </a:ext>
            </a:extLst>
          </p:cNvPr>
          <p:cNvPicPr>
            <a:picLocks noChangeAspect="1"/>
          </p:cNvPicPr>
          <p:nvPr/>
        </p:nvPicPr>
        <p:blipFill>
          <a:blip r:embed="rId3"/>
          <a:stretch>
            <a:fillRect/>
          </a:stretch>
        </p:blipFill>
        <p:spPr>
          <a:xfrm>
            <a:off x="8300535" y="1970838"/>
            <a:ext cx="15346636" cy="10707260"/>
          </a:xfrm>
          <a:prstGeom prst="rect">
            <a:avLst/>
          </a:prstGeom>
          <a:ln>
            <a:noFill/>
          </a:ln>
          <a:effectLst>
            <a:outerShdw blurRad="149987" dist="250190" dir="8460000" algn="ctr">
              <a:srgbClr val="000000">
                <a:alpha val="28000"/>
              </a:srgbClr>
            </a:outerShdw>
          </a:effectLst>
        </p:spPr>
      </p:pic>
      <p:pic>
        <p:nvPicPr>
          <p:cNvPr id="7" name="Picture 6">
            <a:extLst>
              <a:ext uri="{FF2B5EF4-FFF2-40B4-BE49-F238E27FC236}">
                <a16:creationId xmlns:a16="http://schemas.microsoft.com/office/drawing/2014/main" id="{53CD7E5C-0D4A-44A0-82DB-20BBEACD9C85}"/>
              </a:ext>
            </a:extLst>
          </p:cNvPr>
          <p:cNvPicPr>
            <a:picLocks noChangeAspect="1"/>
          </p:cNvPicPr>
          <p:nvPr/>
        </p:nvPicPr>
        <p:blipFill>
          <a:blip r:embed="rId4"/>
          <a:stretch>
            <a:fillRect/>
          </a:stretch>
        </p:blipFill>
        <p:spPr>
          <a:xfrm>
            <a:off x="21667717" y="2263162"/>
            <a:ext cx="1571625" cy="1095375"/>
          </a:xfrm>
          <a:prstGeom prst="rect">
            <a:avLst/>
          </a:prstGeom>
          <a:ln>
            <a:noFill/>
          </a:ln>
          <a:effectLst>
            <a:outerShdw blurRad="149987" dist="250190" dir="8460000" algn="ctr">
              <a:srgbClr val="000000">
                <a:alpha val="28000"/>
              </a:srgbClr>
            </a:outerShdw>
          </a:effectLst>
        </p:spPr>
      </p:pic>
      <p:sp>
        <p:nvSpPr>
          <p:cNvPr id="11" name="Прямоугольник 17">
            <a:extLst>
              <a:ext uri="{FF2B5EF4-FFF2-40B4-BE49-F238E27FC236}">
                <a16:creationId xmlns:a16="http://schemas.microsoft.com/office/drawing/2014/main" id="{145D5FB8-2324-4AA0-BEF4-C01FCAA71302}"/>
              </a:ext>
            </a:extLst>
          </p:cNvPr>
          <p:cNvSpPr/>
          <p:nvPr/>
        </p:nvSpPr>
        <p:spPr bwMode="auto">
          <a:xfrm>
            <a:off x="5442" y="-41703"/>
            <a:ext cx="79193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25448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9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1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1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5678508"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04961" y="3558369"/>
            <a:ext cx="6096053"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 graph represents visits of customer according to the season in India.</a:t>
            </a:r>
          </a:p>
          <a:p>
            <a:br>
              <a:rPr lang="en-US" sz="3200" dirty="0">
                <a:solidFill>
                  <a:schemeClr val="bg2">
                    <a:lumMod val="60000"/>
                    <a:lumOff val="40000"/>
                  </a:schemeClr>
                </a:solidFill>
              </a:rPr>
            </a:br>
            <a:r>
              <a:rPr lang="en-US" sz="3200" dirty="0">
                <a:solidFill>
                  <a:schemeClr val="bg2">
                    <a:lumMod val="60000"/>
                    <a:lumOff val="40000"/>
                  </a:schemeClr>
                </a:solidFill>
              </a:rPr>
              <a:t>We see maximum customer visits in rainy season.</a:t>
            </a: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825387"/>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Seasonal Distribution</a:t>
            </a:r>
          </a:p>
        </p:txBody>
      </p:sp>
      <p:pic>
        <p:nvPicPr>
          <p:cNvPr id="15" name="Picture 14">
            <a:extLst>
              <a:ext uri="{FF2B5EF4-FFF2-40B4-BE49-F238E27FC236}">
                <a16:creationId xmlns:a16="http://schemas.microsoft.com/office/drawing/2014/main" id="{3E812A63-FE87-4AB2-8774-55EF3D717A19}"/>
              </a:ext>
            </a:extLst>
          </p:cNvPr>
          <p:cNvPicPr>
            <a:picLocks noChangeAspect="1"/>
          </p:cNvPicPr>
          <p:nvPr/>
        </p:nvPicPr>
        <p:blipFill>
          <a:blip r:embed="rId3"/>
          <a:stretch>
            <a:fillRect/>
          </a:stretch>
        </p:blipFill>
        <p:spPr>
          <a:xfrm>
            <a:off x="8578389" y="246297"/>
            <a:ext cx="10822473" cy="6501708"/>
          </a:xfrm>
          <a:prstGeom prst="rect">
            <a:avLst/>
          </a:prstGeom>
          <a:ln>
            <a:noFill/>
          </a:ln>
          <a:effectLst>
            <a:outerShdw blurRad="149987" dist="250190" dir="8460000" algn="ctr">
              <a:srgbClr val="000000">
                <a:alpha val="28000"/>
              </a:srgbClr>
            </a:outerShdw>
          </a:effectLst>
        </p:spPr>
      </p:pic>
      <p:pic>
        <p:nvPicPr>
          <p:cNvPr id="19" name="Picture 18">
            <a:extLst>
              <a:ext uri="{FF2B5EF4-FFF2-40B4-BE49-F238E27FC236}">
                <a16:creationId xmlns:a16="http://schemas.microsoft.com/office/drawing/2014/main" id="{005D8C34-ABB0-485A-9598-ACC771E1E657}"/>
              </a:ext>
            </a:extLst>
          </p:cNvPr>
          <p:cNvPicPr>
            <a:picLocks noChangeAspect="1"/>
          </p:cNvPicPr>
          <p:nvPr/>
        </p:nvPicPr>
        <p:blipFill>
          <a:blip r:embed="rId4"/>
          <a:stretch>
            <a:fillRect/>
          </a:stretch>
        </p:blipFill>
        <p:spPr>
          <a:xfrm>
            <a:off x="8578390" y="7208599"/>
            <a:ext cx="10822473" cy="6151109"/>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161483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33970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917093" y="3297710"/>
            <a:ext cx="6096053"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heatmap represents the brands with costly car parts.</a:t>
            </a:r>
          </a:p>
          <a:p>
            <a:br>
              <a:rPr lang="en-US" sz="3200" dirty="0">
                <a:solidFill>
                  <a:schemeClr val="bg2">
                    <a:lumMod val="60000"/>
                    <a:lumOff val="40000"/>
                  </a:schemeClr>
                </a:solidFill>
              </a:rPr>
            </a:br>
            <a:r>
              <a:rPr lang="en-US" sz="3200" dirty="0">
                <a:solidFill>
                  <a:schemeClr val="bg2">
                    <a:lumMod val="60000"/>
                    <a:lumOff val="40000"/>
                  </a:schemeClr>
                </a:solidFill>
              </a:rPr>
              <a:t>We see that bigger brands like </a:t>
            </a:r>
            <a:r>
              <a:rPr lang="en-US" sz="3200" dirty="0" err="1">
                <a:solidFill>
                  <a:schemeClr val="bg2">
                    <a:lumMod val="60000"/>
                    <a:lumOff val="40000"/>
                  </a:schemeClr>
                </a:solidFill>
              </a:rPr>
              <a:t>Audi,BMW</a:t>
            </a:r>
            <a:r>
              <a:rPr lang="en-US" sz="3200" dirty="0">
                <a:solidFill>
                  <a:schemeClr val="bg2">
                    <a:lumMod val="60000"/>
                    <a:lumOff val="40000"/>
                  </a:schemeClr>
                </a:solidFill>
              </a:rPr>
              <a:t> parts are costlier than other brands like Mahindra, Honda.</a:t>
            </a:r>
          </a:p>
          <a:p>
            <a:br>
              <a:rPr lang="en-US" sz="3200" dirty="0">
                <a:solidFill>
                  <a:schemeClr val="bg2">
                    <a:lumMod val="60000"/>
                    <a:lumOff val="40000"/>
                  </a:schemeClr>
                </a:solidFill>
              </a:rPr>
            </a:b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186009"/>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Parts Cost</a:t>
            </a:r>
          </a:p>
        </p:txBody>
      </p:sp>
      <p:pic>
        <p:nvPicPr>
          <p:cNvPr id="4" name="Picture 3">
            <a:extLst>
              <a:ext uri="{FF2B5EF4-FFF2-40B4-BE49-F238E27FC236}">
                <a16:creationId xmlns:a16="http://schemas.microsoft.com/office/drawing/2014/main" id="{FBEA46CD-561C-4BB6-9853-D756FE025B20}"/>
              </a:ext>
            </a:extLst>
          </p:cNvPr>
          <p:cNvPicPr>
            <a:picLocks noChangeAspect="1"/>
          </p:cNvPicPr>
          <p:nvPr/>
        </p:nvPicPr>
        <p:blipFill>
          <a:blip r:embed="rId3"/>
          <a:stretch>
            <a:fillRect/>
          </a:stretch>
        </p:blipFill>
        <p:spPr>
          <a:xfrm>
            <a:off x="8318967" y="2206736"/>
            <a:ext cx="15582900" cy="9618039"/>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965299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11131" y="0"/>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3072107"/>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089462" y="4021284"/>
            <a:ext cx="6096053"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Graph represents the number of plants across India.</a:t>
            </a:r>
          </a:p>
          <a:p>
            <a:br>
              <a:rPr lang="en-US" sz="3200" dirty="0">
                <a:solidFill>
                  <a:schemeClr val="bg2">
                    <a:lumMod val="60000"/>
                    <a:lumOff val="40000"/>
                  </a:schemeClr>
                </a:solidFill>
              </a:rPr>
            </a:br>
            <a:r>
              <a:rPr lang="en-US" sz="3200" dirty="0">
                <a:solidFill>
                  <a:schemeClr val="bg2">
                    <a:lumMod val="60000"/>
                    <a:lumOff val="40000"/>
                  </a:schemeClr>
                </a:solidFill>
              </a:rPr>
              <a:t>We have noticed that Rajasthan has the maximum number of plants.</a:t>
            </a:r>
            <a:br>
              <a:rPr lang="en-US" sz="3200" dirty="0">
                <a:solidFill>
                  <a:schemeClr val="bg2">
                    <a:lumMod val="60000"/>
                    <a:lumOff val="40000"/>
                  </a:schemeClr>
                </a:solidFill>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879009"/>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Number of Plant</a:t>
            </a:r>
          </a:p>
        </p:txBody>
      </p:sp>
      <p:pic>
        <p:nvPicPr>
          <p:cNvPr id="9" name="Picture 8">
            <a:extLst>
              <a:ext uri="{FF2B5EF4-FFF2-40B4-BE49-F238E27FC236}">
                <a16:creationId xmlns:a16="http://schemas.microsoft.com/office/drawing/2014/main" id="{8C1A2A2A-912A-4BDF-802D-62E149507F05}"/>
              </a:ext>
            </a:extLst>
          </p:cNvPr>
          <p:cNvPicPr>
            <a:picLocks noChangeAspect="1"/>
          </p:cNvPicPr>
          <p:nvPr/>
        </p:nvPicPr>
        <p:blipFill>
          <a:blip r:embed="rId3"/>
          <a:stretch>
            <a:fillRect/>
          </a:stretch>
        </p:blipFill>
        <p:spPr>
          <a:xfrm>
            <a:off x="10232182" y="593765"/>
            <a:ext cx="10537762" cy="12528470"/>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964677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11131"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741705"/>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056805" y="3796314"/>
            <a:ext cx="6096053"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 bar graph shows the distribution of service usage with different brands.</a:t>
            </a:r>
          </a:p>
          <a:p>
            <a:br>
              <a:rPr lang="en-US" sz="3200" dirty="0">
                <a:solidFill>
                  <a:schemeClr val="bg2">
                    <a:lumMod val="60000"/>
                    <a:lumOff val="40000"/>
                  </a:schemeClr>
                </a:solidFill>
              </a:rPr>
            </a:br>
            <a:r>
              <a:rPr lang="en-US" sz="3200" dirty="0">
                <a:solidFill>
                  <a:schemeClr val="bg2">
                    <a:lumMod val="60000"/>
                    <a:lumOff val="40000"/>
                  </a:schemeClr>
                </a:solidFill>
              </a:rPr>
              <a:t>We see that Maruti Suzuki and Mahindra &amp; Mahindra use most services overall.</a:t>
            </a: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768700"/>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Brand &amp; Service Type</a:t>
            </a:r>
          </a:p>
        </p:txBody>
      </p:sp>
      <p:pic>
        <p:nvPicPr>
          <p:cNvPr id="9" name="Picture 8">
            <a:extLst>
              <a:ext uri="{FF2B5EF4-FFF2-40B4-BE49-F238E27FC236}">
                <a16:creationId xmlns:a16="http://schemas.microsoft.com/office/drawing/2014/main" id="{775949BC-FE1F-4071-875E-EAF63E87DB50}"/>
              </a:ext>
            </a:extLst>
          </p:cNvPr>
          <p:cNvPicPr>
            <a:picLocks noChangeAspect="1"/>
          </p:cNvPicPr>
          <p:nvPr/>
        </p:nvPicPr>
        <p:blipFill>
          <a:blip r:embed="rId3"/>
          <a:stretch>
            <a:fillRect/>
          </a:stretch>
        </p:blipFill>
        <p:spPr>
          <a:xfrm>
            <a:off x="8623767" y="2184198"/>
            <a:ext cx="14157008" cy="10868411"/>
          </a:xfrm>
          <a:prstGeom prst="rect">
            <a:avLst/>
          </a:prstGeom>
          <a:ln>
            <a:noFill/>
          </a:ln>
          <a:effectLst>
            <a:outerShdw blurRad="149987" dist="250190" dir="8460000" algn="ctr">
              <a:srgbClr val="000000">
                <a:alpha val="28000"/>
              </a:srgbClr>
            </a:outerShdw>
          </a:effectLst>
        </p:spPr>
      </p:pic>
      <p:pic>
        <p:nvPicPr>
          <p:cNvPr id="14" name="Picture 13">
            <a:extLst>
              <a:ext uri="{FF2B5EF4-FFF2-40B4-BE49-F238E27FC236}">
                <a16:creationId xmlns:a16="http://schemas.microsoft.com/office/drawing/2014/main" id="{250FB47F-C19E-4146-89EF-5C3AA9157B0F}"/>
              </a:ext>
            </a:extLst>
          </p:cNvPr>
          <p:cNvPicPr>
            <a:picLocks noChangeAspect="1"/>
          </p:cNvPicPr>
          <p:nvPr/>
        </p:nvPicPr>
        <p:blipFill>
          <a:blip r:embed="rId4"/>
          <a:stretch>
            <a:fillRect/>
          </a:stretch>
        </p:blipFill>
        <p:spPr>
          <a:xfrm>
            <a:off x="21152000" y="2184198"/>
            <a:ext cx="1628775" cy="1781175"/>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777205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 graphs here represents revenue distribution of all the types of services.</a:t>
            </a:r>
          </a:p>
          <a:p>
            <a:br>
              <a:rPr lang="en-US" sz="3200" dirty="0">
                <a:solidFill>
                  <a:schemeClr val="bg2">
                    <a:lumMod val="60000"/>
                    <a:lumOff val="40000"/>
                  </a:schemeClr>
                </a:solidFill>
              </a:rPr>
            </a:br>
            <a:r>
              <a:rPr lang="en-US" sz="3200" dirty="0">
                <a:solidFill>
                  <a:schemeClr val="bg2">
                    <a:lumMod val="60000"/>
                    <a:lumOff val="40000"/>
                  </a:schemeClr>
                </a:solidFill>
              </a:rPr>
              <a:t>We see that accidental, paid and running repairs generate the highest revenue for us.</a:t>
            </a:r>
          </a:p>
          <a:p>
            <a:br>
              <a:rPr lang="en-US" sz="3200" dirty="0">
                <a:solidFill>
                  <a:schemeClr val="bg2">
                    <a:lumMod val="60000"/>
                    <a:lumOff val="40000"/>
                  </a:schemeClr>
                </a:solidFill>
              </a:rPr>
            </a:b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14178" y="1825387"/>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Order Type -Revenue</a:t>
            </a:r>
          </a:p>
        </p:txBody>
      </p:sp>
      <p:pic>
        <p:nvPicPr>
          <p:cNvPr id="4" name="Picture 3">
            <a:extLst>
              <a:ext uri="{FF2B5EF4-FFF2-40B4-BE49-F238E27FC236}">
                <a16:creationId xmlns:a16="http://schemas.microsoft.com/office/drawing/2014/main" id="{9FC01BF5-F2F1-46D0-9859-636AAEDC4AFB}"/>
              </a:ext>
            </a:extLst>
          </p:cNvPr>
          <p:cNvPicPr>
            <a:picLocks noChangeAspect="1"/>
          </p:cNvPicPr>
          <p:nvPr/>
        </p:nvPicPr>
        <p:blipFill>
          <a:blip r:embed="rId3"/>
          <a:stretch>
            <a:fillRect/>
          </a:stretch>
        </p:blipFill>
        <p:spPr>
          <a:xfrm>
            <a:off x="16453514" y="3796314"/>
            <a:ext cx="7115175" cy="5648325"/>
          </a:xfrm>
          <a:prstGeom prst="rect">
            <a:avLst/>
          </a:prstGeom>
          <a:ln>
            <a:noFill/>
          </a:ln>
          <a:effectLst>
            <a:outerShdw blurRad="149987" dist="250190" dir="8460000" algn="ctr">
              <a:srgbClr val="000000">
                <a:alpha val="28000"/>
              </a:srgbClr>
            </a:outerShdw>
          </a:effectLst>
        </p:spPr>
      </p:pic>
      <p:pic>
        <p:nvPicPr>
          <p:cNvPr id="7" name="Picture 6">
            <a:extLst>
              <a:ext uri="{FF2B5EF4-FFF2-40B4-BE49-F238E27FC236}">
                <a16:creationId xmlns:a16="http://schemas.microsoft.com/office/drawing/2014/main" id="{2E1C92D9-71F5-4E97-9A4F-8D61C1100B49}"/>
              </a:ext>
            </a:extLst>
          </p:cNvPr>
          <p:cNvPicPr>
            <a:picLocks noChangeAspect="1"/>
          </p:cNvPicPr>
          <p:nvPr/>
        </p:nvPicPr>
        <p:blipFill>
          <a:blip r:embed="rId4"/>
          <a:stretch>
            <a:fillRect/>
          </a:stretch>
        </p:blipFill>
        <p:spPr>
          <a:xfrm>
            <a:off x="22464959" y="3846051"/>
            <a:ext cx="1609725" cy="1857375"/>
          </a:xfrm>
          <a:prstGeom prst="rect">
            <a:avLst/>
          </a:prstGeom>
          <a:ln>
            <a:noFill/>
          </a:ln>
          <a:effectLst>
            <a:outerShdw blurRad="149987" dist="250190" dir="8460000" algn="ctr">
              <a:srgbClr val="000000">
                <a:alpha val="28000"/>
              </a:srgbClr>
            </a:outerShdw>
          </a:effectLst>
        </p:spPr>
      </p:pic>
      <p:pic>
        <p:nvPicPr>
          <p:cNvPr id="11" name="Picture 10">
            <a:extLst>
              <a:ext uri="{FF2B5EF4-FFF2-40B4-BE49-F238E27FC236}">
                <a16:creationId xmlns:a16="http://schemas.microsoft.com/office/drawing/2014/main" id="{EA57B6BE-5260-48E6-9D46-BDBE75A47F51}"/>
              </a:ext>
            </a:extLst>
          </p:cNvPr>
          <p:cNvPicPr>
            <a:picLocks noChangeAspect="1"/>
          </p:cNvPicPr>
          <p:nvPr/>
        </p:nvPicPr>
        <p:blipFill>
          <a:blip r:embed="rId5"/>
          <a:stretch>
            <a:fillRect/>
          </a:stretch>
        </p:blipFill>
        <p:spPr>
          <a:xfrm>
            <a:off x="8723920" y="3796314"/>
            <a:ext cx="7266652" cy="9431677"/>
          </a:xfrm>
          <a:prstGeom prst="rect">
            <a:avLst/>
          </a:prstGeom>
          <a:ln>
            <a:noFill/>
          </a:ln>
          <a:effectLst>
            <a:outerShdw blurRad="149987" dist="250190" dir="8460000" algn="ctr">
              <a:srgbClr val="000000">
                <a:alpha val="28000"/>
              </a:srgbClr>
            </a:outerShdw>
          </a:effectLst>
        </p:spPr>
      </p:pic>
      <p:pic>
        <p:nvPicPr>
          <p:cNvPr id="13" name="Picture 12">
            <a:extLst>
              <a:ext uri="{FF2B5EF4-FFF2-40B4-BE49-F238E27FC236}">
                <a16:creationId xmlns:a16="http://schemas.microsoft.com/office/drawing/2014/main" id="{050D8842-1188-4E02-B6CF-878511638E4C}"/>
              </a:ext>
            </a:extLst>
          </p:cNvPr>
          <p:cNvPicPr>
            <a:picLocks noChangeAspect="1"/>
          </p:cNvPicPr>
          <p:nvPr/>
        </p:nvPicPr>
        <p:blipFill>
          <a:blip r:embed="rId6"/>
          <a:stretch>
            <a:fillRect/>
          </a:stretch>
        </p:blipFill>
        <p:spPr>
          <a:xfrm>
            <a:off x="14380847" y="3846051"/>
            <a:ext cx="1609725" cy="1819275"/>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773098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649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Heat Map represents that out of all car model the most visited car model for service is Swift and the second car model that is visited for car service is alto .</a:t>
            </a:r>
          </a:p>
          <a:p>
            <a:r>
              <a:rPr lang="en-US" sz="3200" dirty="0">
                <a:solidFill>
                  <a:schemeClr val="bg2">
                    <a:lumMod val="60000"/>
                    <a:lumOff val="40000"/>
                  </a:schemeClr>
                </a:solidFill>
              </a:rPr>
              <a:t>We can say that Suzuki models are the most visited car models for services.</a:t>
            </a:r>
          </a:p>
          <a:p>
            <a:br>
              <a:rPr lang="en-US" sz="3200" dirty="0">
                <a:solidFill>
                  <a:schemeClr val="bg2">
                    <a:lumMod val="60000"/>
                    <a:lumOff val="40000"/>
                  </a:schemeClr>
                </a:solidFill>
              </a:rPr>
            </a:b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186009"/>
            <a:ext cx="682552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IN" sz="4800" dirty="0">
                <a:solidFill>
                  <a:schemeClr val="bg2">
                    <a:lumMod val="60000"/>
                    <a:lumOff val="40000"/>
                  </a:schemeClr>
                </a:solidFill>
              </a:rPr>
              <a:t>Model Visited for Service</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3A108110-B83E-4095-9533-446AF45E75C0}"/>
              </a:ext>
            </a:extLst>
          </p:cNvPr>
          <p:cNvPicPr>
            <a:picLocks noChangeAspect="1"/>
          </p:cNvPicPr>
          <p:nvPr/>
        </p:nvPicPr>
        <p:blipFill>
          <a:blip r:embed="rId3"/>
          <a:stretch>
            <a:fillRect/>
          </a:stretch>
        </p:blipFill>
        <p:spPr>
          <a:xfrm>
            <a:off x="11669015" y="827647"/>
            <a:ext cx="11610023" cy="11977300"/>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883005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649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 types of customers that we have is represented by the pie chart here.</a:t>
            </a:r>
          </a:p>
          <a:p>
            <a:br>
              <a:rPr lang="en-US" sz="3200" dirty="0">
                <a:solidFill>
                  <a:schemeClr val="bg2">
                    <a:lumMod val="60000"/>
                    <a:lumOff val="40000"/>
                  </a:schemeClr>
                </a:solidFill>
              </a:rPr>
            </a:br>
            <a:r>
              <a:rPr lang="en-US" sz="3200" dirty="0">
                <a:solidFill>
                  <a:schemeClr val="bg2">
                    <a:lumMod val="60000"/>
                    <a:lumOff val="40000"/>
                  </a:schemeClr>
                </a:solidFill>
              </a:rPr>
              <a:t>We see that 99% of the customers are retail customers.</a:t>
            </a:r>
          </a:p>
          <a:p>
            <a:br>
              <a:rPr lang="en-US" sz="3200" dirty="0">
                <a:solidFill>
                  <a:schemeClr val="bg2">
                    <a:lumMod val="60000"/>
                    <a:lumOff val="40000"/>
                  </a:schemeClr>
                </a:solidFill>
              </a:rPr>
            </a:br>
            <a:r>
              <a:rPr lang="en-US" sz="3200" dirty="0">
                <a:solidFill>
                  <a:schemeClr val="bg2">
                    <a:lumMod val="60000"/>
                    <a:lumOff val="40000"/>
                  </a:schemeClr>
                </a:solidFill>
              </a:rPr>
              <a:t>The remaining 1% is distributed in the pie chart below.</a:t>
            </a:r>
          </a:p>
          <a:p>
            <a:br>
              <a:rPr lang="en-US" sz="3200" dirty="0">
                <a:solidFill>
                  <a:schemeClr val="bg2">
                    <a:lumMod val="60000"/>
                    <a:lumOff val="40000"/>
                  </a:schemeClr>
                </a:solidFill>
              </a:rPr>
            </a:b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14178" y="926792"/>
            <a:ext cx="6096053"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Customer type distribution</a:t>
            </a:r>
          </a:p>
        </p:txBody>
      </p:sp>
      <p:pic>
        <p:nvPicPr>
          <p:cNvPr id="6" name="Picture 5">
            <a:extLst>
              <a:ext uri="{FF2B5EF4-FFF2-40B4-BE49-F238E27FC236}">
                <a16:creationId xmlns:a16="http://schemas.microsoft.com/office/drawing/2014/main" id="{07AD69F1-3E25-482A-8FC6-FE47087A61C1}"/>
              </a:ext>
            </a:extLst>
          </p:cNvPr>
          <p:cNvPicPr>
            <a:picLocks noChangeAspect="1"/>
          </p:cNvPicPr>
          <p:nvPr/>
        </p:nvPicPr>
        <p:blipFill>
          <a:blip r:embed="rId3"/>
          <a:stretch>
            <a:fillRect/>
          </a:stretch>
        </p:blipFill>
        <p:spPr>
          <a:xfrm>
            <a:off x="8300535" y="6858000"/>
            <a:ext cx="10602079" cy="6553044"/>
          </a:xfrm>
          <a:prstGeom prst="rect">
            <a:avLst/>
          </a:prstGeom>
          <a:ln>
            <a:noFill/>
          </a:ln>
          <a:effectLst>
            <a:outerShdw blurRad="149987" dist="250190" dir="8460000" algn="ctr">
              <a:srgbClr val="000000">
                <a:alpha val="28000"/>
              </a:srgbClr>
            </a:outerShdw>
          </a:effectLst>
        </p:spPr>
      </p:pic>
      <p:pic>
        <p:nvPicPr>
          <p:cNvPr id="12" name="Picture 11">
            <a:extLst>
              <a:ext uri="{FF2B5EF4-FFF2-40B4-BE49-F238E27FC236}">
                <a16:creationId xmlns:a16="http://schemas.microsoft.com/office/drawing/2014/main" id="{EFFB1454-1396-4CBE-991E-DF255EB5B0CB}"/>
              </a:ext>
            </a:extLst>
          </p:cNvPr>
          <p:cNvPicPr>
            <a:picLocks noChangeAspect="1"/>
          </p:cNvPicPr>
          <p:nvPr/>
        </p:nvPicPr>
        <p:blipFill>
          <a:blip r:embed="rId4"/>
          <a:stretch>
            <a:fillRect/>
          </a:stretch>
        </p:blipFill>
        <p:spPr>
          <a:xfrm>
            <a:off x="13592358" y="102297"/>
            <a:ext cx="10620511" cy="6561831"/>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1671207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40470" y="1970838"/>
            <a:ext cx="24361044" cy="7989949"/>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5726650" y="3228308"/>
            <a:ext cx="12988684"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4490424" y="4289415"/>
            <a:ext cx="16540776"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All the above graph was basic and was not so dynamic an interactive so we need some advance tool to do so .</a:t>
            </a:r>
          </a:p>
          <a:p>
            <a:endParaRPr lang="en-US" sz="3200" b="0" dirty="0">
              <a:solidFill>
                <a:schemeClr val="bg2">
                  <a:lumMod val="60000"/>
                  <a:lumOff val="40000"/>
                </a:schemeClr>
              </a:solidFill>
              <a:effectLst/>
            </a:endParaRPr>
          </a:p>
          <a:p>
            <a:r>
              <a:rPr lang="en-US" sz="3200" dirty="0">
                <a:solidFill>
                  <a:schemeClr val="bg2">
                    <a:lumMod val="60000"/>
                    <a:lumOff val="40000"/>
                  </a:schemeClr>
                </a:solidFill>
              </a:rPr>
              <a:t>We have created an dash bord on excel for lookup thing in different diminution an in detail by selection thing from drop down we can do so</a:t>
            </a:r>
          </a:p>
          <a:p>
            <a:endParaRPr lang="en-US" sz="3200" dirty="0">
              <a:solidFill>
                <a:schemeClr val="bg2">
                  <a:lumMod val="60000"/>
                  <a:lumOff val="40000"/>
                </a:schemeClr>
              </a:solidFill>
            </a:endParaRPr>
          </a:p>
          <a:p>
            <a:r>
              <a:rPr lang="en-US" sz="3200" dirty="0">
                <a:solidFill>
                  <a:schemeClr val="bg2">
                    <a:lumMod val="60000"/>
                    <a:lumOff val="40000"/>
                  </a:schemeClr>
                </a:solidFill>
              </a:rPr>
              <a:t>Lets move on to excel dashboard an analysis the advance part of the dataset</a:t>
            </a: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9032874" y="2397313"/>
            <a:ext cx="925512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Live Dashboards On Excel</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Tree>
    <p:extLst>
      <p:ext uri="{BB962C8B-B14F-4D97-AF65-F5344CB8AC3E}">
        <p14:creationId xmlns:p14="http://schemas.microsoft.com/office/powerpoint/2010/main" val="3197700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4F56"/>
        </a:solidFill>
        <a:effectLst/>
      </p:bgPr>
    </p:bg>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6499D31A-95A4-4E30-A1C0-FC7DE638FE72}"/>
              </a:ext>
            </a:extLst>
          </p:cNvPr>
          <p:cNvSpPr>
            <a:spLocks noChangeArrowheads="1"/>
          </p:cNvSpPr>
          <p:nvPr/>
        </p:nvSpPr>
        <p:spPr bwMode="auto">
          <a:xfrm>
            <a:off x="2520156" y="5164877"/>
            <a:ext cx="19343687" cy="664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a:lnSpc>
                <a:spcPct val="150000"/>
              </a:lnSpc>
              <a:buFont typeface="Arial" panose="020B0604020202020204" pitchFamily="34" charset="0"/>
              <a:buChar char="•"/>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Geolocation Based Customer Analysis : - Identifying the ownership pattern of cars throughout the country. Also spending patterns can be identified.</a:t>
            </a:r>
          </a:p>
          <a:p>
            <a:pPr marL="457200" indent="-457200" eaLnBrk="1">
              <a:lnSpc>
                <a:spcPct val="150000"/>
              </a:lnSpc>
              <a:buFont typeface="Arial" panose="020B0604020202020204" pitchFamily="34" charset="0"/>
              <a:buChar char="•"/>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Mahindra First Choice Services will be benefited in multiple ways. Knowing the ownership pattern targeted marketing campaigns could be carried out. Knowing the spending patterns services could be suited to the particular spending pattern. Market Segmentation:</a:t>
            </a:r>
          </a:p>
          <a:p>
            <a:pPr marL="457200" indent="-457200" eaLnBrk="1">
              <a:lnSpc>
                <a:spcPct val="150000"/>
              </a:lnSpc>
              <a:buFont typeface="Arial" panose="020B0604020202020204" pitchFamily="34" charset="0"/>
              <a:buChar char="•"/>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Customer Lifetime value prediction - Based on Customer segments, we have predicted the revenue that         can be extracted from each segment over a life of the car.</a:t>
            </a:r>
          </a:p>
          <a:p>
            <a:pPr marL="457200" indent="-457200" eaLnBrk="1">
              <a:lnSpc>
                <a:spcPct val="150000"/>
              </a:lnSpc>
              <a:buFont typeface="Arial" panose="020B0604020202020204" pitchFamily="34" charset="0"/>
              <a:buChar char="•"/>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This will be beneficial to Mahindra First Choice Services to identify the various segments in the market. Also, these segmentations will allow for targeted marketing activities and sales promotions.</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nvGrpSpPr>
          <p:cNvPr id="2" name="Группа 1">
            <a:extLst>
              <a:ext uri="{FF2B5EF4-FFF2-40B4-BE49-F238E27FC236}">
                <a16:creationId xmlns:a16="http://schemas.microsoft.com/office/drawing/2014/main" id="{D99458F4-EFF6-46D9-B4EF-FF81723BB093}"/>
              </a:ext>
            </a:extLst>
          </p:cNvPr>
          <p:cNvGrpSpPr>
            <a:grpSpLocks/>
          </p:cNvGrpSpPr>
          <p:nvPr/>
        </p:nvGrpSpPr>
        <p:grpSpPr bwMode="auto">
          <a:xfrm>
            <a:off x="2627313" y="2347912"/>
            <a:ext cx="12262566" cy="1605568"/>
            <a:chOff x="2628071" y="2348460"/>
            <a:chExt cx="12261904" cy="1605242"/>
          </a:xfrm>
        </p:grpSpPr>
        <p:sp>
          <p:nvSpPr>
            <p:cNvPr id="6148" name="Professional…">
              <a:extLst>
                <a:ext uri="{FF2B5EF4-FFF2-40B4-BE49-F238E27FC236}">
                  <a16:creationId xmlns:a16="http://schemas.microsoft.com/office/drawing/2014/main" id="{5514DC4F-FC13-4F87-89F7-56743F1898C0}"/>
                </a:ext>
              </a:extLst>
            </p:cNvPr>
            <p:cNvSpPr txBox="1">
              <a:spLocks noChangeArrowheads="1"/>
            </p:cNvSpPr>
            <p:nvPr/>
          </p:nvSpPr>
          <p:spPr bwMode="auto">
            <a:xfrm>
              <a:off x="2628071" y="2348460"/>
              <a:ext cx="11376998" cy="160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ts val="11800"/>
                </a:lnSpc>
              </a:pPr>
              <a:r>
                <a:rPr lang="en-US" altLang="en-US" sz="100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Problem Statement </a:t>
              </a:r>
              <a:endParaRPr lang="en-US" altLang="en-US" sz="100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25" name="Овал 24">
              <a:extLst>
                <a:ext uri="{FF2B5EF4-FFF2-40B4-BE49-F238E27FC236}">
                  <a16:creationId xmlns:a16="http://schemas.microsoft.com/office/drawing/2014/main" id="{579C042E-3F1D-AC49-8877-7BBF3E1FAF54}"/>
                </a:ext>
              </a:extLst>
            </p:cNvPr>
            <p:cNvSpPr/>
            <p:nvPr/>
          </p:nvSpPr>
          <p:spPr>
            <a:xfrm>
              <a:off x="14005069" y="2708628"/>
              <a:ext cx="884906" cy="884906"/>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100" fill="hold"/>
                                        <p:tgtEl>
                                          <p:spTgt spid="3"/>
                                        </p:tgtEl>
                                        <p:attrNameLst>
                                          <p:attrName>ppt_x</p:attrName>
                                        </p:attrNameLst>
                                      </p:cBhvr>
                                      <p:tavLst>
                                        <p:tav tm="0">
                                          <p:val>
                                            <p:strVal val="1+#ppt_w/2"/>
                                          </p:val>
                                        </p:tav>
                                        <p:tav tm="100000">
                                          <p:val>
                                            <p:strVal val="#ppt_x"/>
                                          </p:val>
                                        </p:tav>
                                      </p:tavLst>
                                    </p:anim>
                                    <p:anim calcmode="lin" valueType="num">
                                      <p:cBhvr additive="base">
                                        <p:cTn id="12" dur="11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85775B4C-3402-4C3F-AFE1-48B1F92E5E48}"/>
              </a:ext>
            </a:extLst>
          </p:cNvPr>
          <p:cNvGrpSpPr>
            <a:grpSpLocks/>
          </p:cNvGrpSpPr>
          <p:nvPr/>
        </p:nvGrpSpPr>
        <p:grpSpPr bwMode="auto">
          <a:xfrm>
            <a:off x="12930593" y="2460770"/>
            <a:ext cx="8587548" cy="7315538"/>
            <a:chOff x="13095684" y="2438938"/>
            <a:chExt cx="8587748" cy="6274801"/>
          </a:xfrm>
        </p:grpSpPr>
        <p:grpSp>
          <p:nvGrpSpPr>
            <p:cNvPr id="10259" name="Группа 4">
              <a:extLst>
                <a:ext uri="{FF2B5EF4-FFF2-40B4-BE49-F238E27FC236}">
                  <a16:creationId xmlns:a16="http://schemas.microsoft.com/office/drawing/2014/main" id="{C0028BAC-7A86-4DB6-B1BB-4D241D2A3889}"/>
                </a:ext>
              </a:extLst>
            </p:cNvPr>
            <p:cNvGrpSpPr>
              <a:grpSpLocks/>
            </p:cNvGrpSpPr>
            <p:nvPr/>
          </p:nvGrpSpPr>
          <p:grpSpPr bwMode="auto">
            <a:xfrm>
              <a:off x="13095684" y="2438938"/>
              <a:ext cx="8587748" cy="6274801"/>
              <a:chOff x="12895659" y="2438938"/>
              <a:chExt cx="8587748" cy="6274801"/>
            </a:xfrm>
          </p:grpSpPr>
          <p:grpSp>
            <p:nvGrpSpPr>
              <p:cNvPr id="10263" name="Группа 23">
                <a:extLst>
                  <a:ext uri="{FF2B5EF4-FFF2-40B4-BE49-F238E27FC236}">
                    <a16:creationId xmlns:a16="http://schemas.microsoft.com/office/drawing/2014/main" id="{E976A193-B978-4069-97CC-CC68B518213C}"/>
                  </a:ext>
                </a:extLst>
              </p:cNvPr>
              <p:cNvGrpSpPr>
                <a:grpSpLocks/>
              </p:cNvGrpSpPr>
              <p:nvPr/>
            </p:nvGrpSpPr>
            <p:grpSpPr bwMode="auto">
              <a:xfrm>
                <a:off x="12895659" y="2438938"/>
                <a:ext cx="8542536" cy="3169246"/>
                <a:chOff x="2716008" y="2977110"/>
                <a:chExt cx="8542536" cy="3169246"/>
              </a:xfrm>
            </p:grpSpPr>
            <p:sp>
              <p:nvSpPr>
                <p:cNvPr id="10272" name="Professional…">
                  <a:extLst>
                    <a:ext uri="{FF2B5EF4-FFF2-40B4-BE49-F238E27FC236}">
                      <a16:creationId xmlns:a16="http://schemas.microsoft.com/office/drawing/2014/main" id="{C6B80376-999E-4054-AEEE-1FE0709C24E5}"/>
                    </a:ext>
                  </a:extLst>
                </p:cNvPr>
                <p:cNvSpPr txBox="1">
                  <a:spLocks noChangeArrowheads="1"/>
                </p:cNvSpPr>
                <p:nvPr/>
              </p:nvSpPr>
              <p:spPr bwMode="auto">
                <a:xfrm>
                  <a:off x="4371146" y="2977110"/>
                  <a:ext cx="53443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Null Value</a:t>
                  </a:r>
                </a:p>
              </p:txBody>
            </p:sp>
            <p:sp>
              <p:nvSpPr>
                <p:cNvPr id="26" name="Скругленный прямоугольник 25">
                  <a:extLst>
                    <a:ext uri="{FF2B5EF4-FFF2-40B4-BE49-F238E27FC236}">
                      <a16:creationId xmlns:a16="http://schemas.microsoft.com/office/drawing/2014/main" id="{164447C2-213F-574C-B22A-96C96C865881}"/>
                    </a:ext>
                  </a:extLst>
                </p:cNvPr>
                <p:cNvSpPr/>
                <p:nvPr/>
              </p:nvSpPr>
              <p:spPr>
                <a:xfrm>
                  <a:off x="2716008" y="3174358"/>
                  <a:ext cx="1198759" cy="1198759"/>
                </a:xfrm>
                <a:prstGeom prst="roundRect">
                  <a:avLst>
                    <a:gd name="adj" fmla="val 4598"/>
                  </a:avLst>
                </a:prstGeom>
                <a:noFill/>
                <a:ln w="50800" cap="flat">
                  <a:solidFill>
                    <a:schemeClr val="accent5"/>
                  </a:solid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10274" name="Прямоугольник 26">
                  <a:extLst>
                    <a:ext uri="{FF2B5EF4-FFF2-40B4-BE49-F238E27FC236}">
                      <a16:creationId xmlns:a16="http://schemas.microsoft.com/office/drawing/2014/main" id="{5AF9A454-7248-4653-8417-E629AB43F52E}"/>
                    </a:ext>
                  </a:extLst>
                </p:cNvPr>
                <p:cNvSpPr>
                  <a:spLocks noChangeArrowheads="1"/>
                </p:cNvSpPr>
                <p:nvPr/>
              </p:nvSpPr>
              <p:spPr bwMode="auto">
                <a:xfrm>
                  <a:off x="4325934" y="3929545"/>
                  <a:ext cx="6932610" cy="221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Future contain null value less the 5% an witch can not be replaced we have removed it</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grpSp>
            <p:nvGrpSpPr>
              <p:cNvPr id="10264" name="Группа 28">
                <a:extLst>
                  <a:ext uri="{FF2B5EF4-FFF2-40B4-BE49-F238E27FC236}">
                    <a16:creationId xmlns:a16="http://schemas.microsoft.com/office/drawing/2014/main" id="{F3775258-BF5D-44B9-8E0A-8B485E1A693F}"/>
                  </a:ext>
                </a:extLst>
              </p:cNvPr>
              <p:cNvGrpSpPr>
                <a:grpSpLocks/>
              </p:cNvGrpSpPr>
              <p:nvPr/>
            </p:nvGrpSpPr>
            <p:grpSpPr bwMode="auto">
              <a:xfrm>
                <a:off x="14550797" y="5558953"/>
                <a:ext cx="6932610" cy="3154786"/>
                <a:chOff x="4371146" y="2977110"/>
                <a:chExt cx="6932610" cy="3154786"/>
              </a:xfrm>
            </p:grpSpPr>
            <p:sp>
              <p:nvSpPr>
                <p:cNvPr id="10269" name="Professional…">
                  <a:extLst>
                    <a:ext uri="{FF2B5EF4-FFF2-40B4-BE49-F238E27FC236}">
                      <a16:creationId xmlns:a16="http://schemas.microsoft.com/office/drawing/2014/main" id="{D217DA05-EF60-430E-9817-5C95790AD417}"/>
                    </a:ext>
                  </a:extLst>
                </p:cNvPr>
                <p:cNvSpPr txBox="1">
                  <a:spLocks noChangeArrowheads="1"/>
                </p:cNvSpPr>
                <p:nvPr/>
              </p:nvSpPr>
              <p:spPr bwMode="auto">
                <a:xfrm>
                  <a:off x="4371146" y="2977110"/>
                  <a:ext cx="6248302" cy="92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Structure column</a:t>
                  </a:r>
                </a:p>
              </p:txBody>
            </p:sp>
            <p:sp>
              <p:nvSpPr>
                <p:cNvPr id="10271" name="Прямоугольник 31">
                  <a:extLst>
                    <a:ext uri="{FF2B5EF4-FFF2-40B4-BE49-F238E27FC236}">
                      <a16:creationId xmlns:a16="http://schemas.microsoft.com/office/drawing/2014/main" id="{7903B81B-4241-4BFF-ABBB-FD747FAF08B0}"/>
                    </a:ext>
                  </a:extLst>
                </p:cNvPr>
                <p:cNvSpPr>
                  <a:spLocks noChangeArrowheads="1"/>
                </p:cNvSpPr>
                <p:nvPr/>
              </p:nvSpPr>
              <p:spPr bwMode="auto">
                <a:xfrm>
                  <a:off x="4371146" y="4070041"/>
                  <a:ext cx="6932610" cy="20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We add some column base on column we have in data for example we made service time by job card time an invoice time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sp>
            <p:nvSpPr>
              <p:cNvPr id="35" name="Скругленный прямоугольник 34">
                <a:extLst>
                  <a:ext uri="{FF2B5EF4-FFF2-40B4-BE49-F238E27FC236}">
                    <a16:creationId xmlns:a16="http://schemas.microsoft.com/office/drawing/2014/main" id="{56F7656D-117C-794E-A267-AE73BC9B67FD}"/>
                  </a:ext>
                </a:extLst>
              </p:cNvPr>
              <p:cNvSpPr/>
              <p:nvPr/>
            </p:nvSpPr>
            <p:spPr bwMode="auto">
              <a:xfrm>
                <a:off x="12925657" y="5665505"/>
                <a:ext cx="1198759" cy="1198759"/>
              </a:xfrm>
              <a:prstGeom prst="roundRect">
                <a:avLst>
                  <a:gd name="adj" fmla="val 4598"/>
                </a:avLst>
              </a:prstGeom>
              <a:noFill/>
              <a:ln w="50800" cap="flat">
                <a:solidFill>
                  <a:schemeClr val="accent5"/>
                </a:solid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sp>
          <p:nvSpPr>
            <p:cNvPr id="10260" name="Freeform 23">
              <a:extLst>
                <a:ext uri="{FF2B5EF4-FFF2-40B4-BE49-F238E27FC236}">
                  <a16:creationId xmlns:a16="http://schemas.microsoft.com/office/drawing/2014/main" id="{C341A645-0887-499B-B714-874E9D43DBC1}"/>
                </a:ext>
              </a:extLst>
            </p:cNvPr>
            <p:cNvSpPr>
              <a:spLocks/>
            </p:cNvSpPr>
            <p:nvPr/>
          </p:nvSpPr>
          <p:spPr bwMode="auto">
            <a:xfrm>
              <a:off x="13515732" y="2997566"/>
              <a:ext cx="418663" cy="469502"/>
            </a:xfrm>
            <a:custGeom>
              <a:avLst/>
              <a:gdLst>
                <a:gd name="T0" fmla="*/ 417987 w 619"/>
                <a:gd name="T1" fmla="*/ 130078 h 693"/>
                <a:gd name="T2" fmla="*/ 343588 w 619"/>
                <a:gd name="T3" fmla="*/ 130078 h 693"/>
                <a:gd name="T4" fmla="*/ 298948 w 619"/>
                <a:gd name="T5" fmla="*/ 79944 h 693"/>
                <a:gd name="T6" fmla="*/ 338177 w 619"/>
                <a:gd name="T7" fmla="*/ 35230 h 693"/>
                <a:gd name="T8" fmla="*/ 303683 w 619"/>
                <a:gd name="T9" fmla="*/ 0 h 693"/>
                <a:gd name="T10" fmla="*/ 244164 w 619"/>
                <a:gd name="T11" fmla="*/ 60297 h 693"/>
                <a:gd name="T12" fmla="*/ 208993 w 619"/>
                <a:gd name="T13" fmla="*/ 54877 h 693"/>
                <a:gd name="T14" fmla="*/ 169088 w 619"/>
                <a:gd name="T15" fmla="*/ 60297 h 693"/>
                <a:gd name="T16" fmla="*/ 114980 w 619"/>
                <a:gd name="T17" fmla="*/ 0 h 693"/>
                <a:gd name="T18" fmla="*/ 79810 w 619"/>
                <a:gd name="T19" fmla="*/ 35230 h 693"/>
                <a:gd name="T20" fmla="*/ 119715 w 619"/>
                <a:gd name="T21" fmla="*/ 79944 h 693"/>
                <a:gd name="T22" fmla="*/ 75075 w 619"/>
                <a:gd name="T23" fmla="*/ 130078 h 693"/>
                <a:gd name="T24" fmla="*/ 0 w 619"/>
                <a:gd name="T25" fmla="*/ 130078 h 693"/>
                <a:gd name="T26" fmla="*/ 0 w 619"/>
                <a:gd name="T27" fmla="*/ 184278 h 693"/>
                <a:gd name="T28" fmla="*/ 54785 w 619"/>
                <a:gd name="T29" fmla="*/ 184278 h 693"/>
                <a:gd name="T30" fmla="*/ 50050 w 619"/>
                <a:gd name="T31" fmla="*/ 209345 h 693"/>
                <a:gd name="T32" fmla="*/ 50050 w 619"/>
                <a:gd name="T33" fmla="*/ 234412 h 693"/>
                <a:gd name="T34" fmla="*/ 0 w 619"/>
                <a:gd name="T35" fmla="*/ 234412 h 693"/>
                <a:gd name="T36" fmla="*/ 0 w 619"/>
                <a:gd name="T37" fmla="*/ 289289 h 693"/>
                <a:gd name="T38" fmla="*/ 50050 w 619"/>
                <a:gd name="T39" fmla="*/ 289289 h 693"/>
                <a:gd name="T40" fmla="*/ 50050 w 619"/>
                <a:gd name="T41" fmla="*/ 314356 h 693"/>
                <a:gd name="T42" fmla="*/ 54785 w 619"/>
                <a:gd name="T43" fmla="*/ 338746 h 693"/>
                <a:gd name="T44" fmla="*/ 0 w 619"/>
                <a:gd name="T45" fmla="*/ 338746 h 693"/>
                <a:gd name="T46" fmla="*/ 0 w 619"/>
                <a:gd name="T47" fmla="*/ 393623 h 693"/>
                <a:gd name="T48" fmla="*/ 75075 w 619"/>
                <a:gd name="T49" fmla="*/ 393623 h 693"/>
                <a:gd name="T50" fmla="*/ 208993 w 619"/>
                <a:gd name="T51" fmla="*/ 468825 h 693"/>
                <a:gd name="T52" fmla="*/ 343588 w 619"/>
                <a:gd name="T53" fmla="*/ 393623 h 693"/>
                <a:gd name="T54" fmla="*/ 417987 w 619"/>
                <a:gd name="T55" fmla="*/ 393623 h 693"/>
                <a:gd name="T56" fmla="*/ 417987 w 619"/>
                <a:gd name="T57" fmla="*/ 338746 h 693"/>
                <a:gd name="T58" fmla="*/ 363202 w 619"/>
                <a:gd name="T59" fmla="*/ 338746 h 693"/>
                <a:gd name="T60" fmla="*/ 363202 w 619"/>
                <a:gd name="T61" fmla="*/ 314356 h 693"/>
                <a:gd name="T62" fmla="*/ 363202 w 619"/>
                <a:gd name="T63" fmla="*/ 289289 h 693"/>
                <a:gd name="T64" fmla="*/ 417987 w 619"/>
                <a:gd name="T65" fmla="*/ 289289 h 693"/>
                <a:gd name="T66" fmla="*/ 417987 w 619"/>
                <a:gd name="T67" fmla="*/ 234412 h 693"/>
                <a:gd name="T68" fmla="*/ 363202 w 619"/>
                <a:gd name="T69" fmla="*/ 234412 h 693"/>
                <a:gd name="T70" fmla="*/ 363202 w 619"/>
                <a:gd name="T71" fmla="*/ 209345 h 693"/>
                <a:gd name="T72" fmla="*/ 363202 w 619"/>
                <a:gd name="T73" fmla="*/ 184278 h 693"/>
                <a:gd name="T74" fmla="*/ 417987 w 619"/>
                <a:gd name="T75" fmla="*/ 184278 h 693"/>
                <a:gd name="T76" fmla="*/ 417987 w 619"/>
                <a:gd name="T77" fmla="*/ 130078 h 693"/>
                <a:gd name="T78" fmla="*/ 259044 w 619"/>
                <a:gd name="T79" fmla="*/ 338746 h 693"/>
                <a:gd name="T80" fmla="*/ 154209 w 619"/>
                <a:gd name="T81" fmla="*/ 338746 h 693"/>
                <a:gd name="T82" fmla="*/ 154209 w 619"/>
                <a:gd name="T83" fmla="*/ 289289 h 693"/>
                <a:gd name="T84" fmla="*/ 259044 w 619"/>
                <a:gd name="T85" fmla="*/ 289289 h 693"/>
                <a:gd name="T86" fmla="*/ 259044 w 619"/>
                <a:gd name="T87" fmla="*/ 338746 h 693"/>
                <a:gd name="T88" fmla="*/ 259044 w 619"/>
                <a:gd name="T89" fmla="*/ 234412 h 693"/>
                <a:gd name="T90" fmla="*/ 154209 w 619"/>
                <a:gd name="T91" fmla="*/ 234412 h 693"/>
                <a:gd name="T92" fmla="*/ 154209 w 619"/>
                <a:gd name="T93" fmla="*/ 184278 h 693"/>
                <a:gd name="T94" fmla="*/ 259044 w 619"/>
                <a:gd name="T95" fmla="*/ 184278 h 693"/>
                <a:gd name="T96" fmla="*/ 259044 w 619"/>
                <a:gd name="T97" fmla="*/ 234412 h 6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19" h="693">
                  <a:moveTo>
                    <a:pt x="618" y="192"/>
                  </a:moveTo>
                  <a:lnTo>
                    <a:pt x="508" y="192"/>
                  </a:lnTo>
                  <a:cubicBezTo>
                    <a:pt x="486" y="162"/>
                    <a:pt x="464" y="133"/>
                    <a:pt x="442" y="118"/>
                  </a:cubicBezTo>
                  <a:lnTo>
                    <a:pt x="500" y="52"/>
                  </a:lnTo>
                  <a:lnTo>
                    <a:pt x="449" y="0"/>
                  </a:lnTo>
                  <a:lnTo>
                    <a:pt x="361" y="89"/>
                  </a:lnTo>
                  <a:cubicBezTo>
                    <a:pt x="346" y="81"/>
                    <a:pt x="328" y="81"/>
                    <a:pt x="309" y="81"/>
                  </a:cubicBezTo>
                  <a:cubicBezTo>
                    <a:pt x="291" y="81"/>
                    <a:pt x="272" y="81"/>
                    <a:pt x="250" y="89"/>
                  </a:cubicBezTo>
                  <a:lnTo>
                    <a:pt x="170" y="0"/>
                  </a:lnTo>
                  <a:lnTo>
                    <a:pt x="118" y="52"/>
                  </a:lnTo>
                  <a:lnTo>
                    <a:pt x="177" y="118"/>
                  </a:lnTo>
                  <a:cubicBezTo>
                    <a:pt x="147" y="133"/>
                    <a:pt x="125" y="162"/>
                    <a:pt x="111" y="192"/>
                  </a:cubicBezTo>
                  <a:lnTo>
                    <a:pt x="0" y="192"/>
                  </a:lnTo>
                  <a:lnTo>
                    <a:pt x="0" y="272"/>
                  </a:lnTo>
                  <a:lnTo>
                    <a:pt x="81" y="272"/>
                  </a:lnTo>
                  <a:cubicBezTo>
                    <a:pt x="74" y="280"/>
                    <a:pt x="74" y="295"/>
                    <a:pt x="74" y="309"/>
                  </a:cubicBezTo>
                  <a:lnTo>
                    <a:pt x="74" y="346"/>
                  </a:lnTo>
                  <a:lnTo>
                    <a:pt x="0" y="346"/>
                  </a:lnTo>
                  <a:lnTo>
                    <a:pt x="0" y="427"/>
                  </a:lnTo>
                  <a:lnTo>
                    <a:pt x="74" y="427"/>
                  </a:lnTo>
                  <a:lnTo>
                    <a:pt x="74" y="464"/>
                  </a:lnTo>
                  <a:cubicBezTo>
                    <a:pt x="74" y="471"/>
                    <a:pt x="74" y="493"/>
                    <a:pt x="81" y="500"/>
                  </a:cubicBezTo>
                  <a:lnTo>
                    <a:pt x="0" y="500"/>
                  </a:lnTo>
                  <a:lnTo>
                    <a:pt x="0" y="581"/>
                  </a:lnTo>
                  <a:lnTo>
                    <a:pt x="111" y="581"/>
                  </a:lnTo>
                  <a:cubicBezTo>
                    <a:pt x="147" y="648"/>
                    <a:pt x="225" y="692"/>
                    <a:pt x="309" y="692"/>
                  </a:cubicBezTo>
                  <a:cubicBezTo>
                    <a:pt x="394" y="692"/>
                    <a:pt x="471" y="648"/>
                    <a:pt x="508" y="581"/>
                  </a:cubicBezTo>
                  <a:lnTo>
                    <a:pt x="618" y="581"/>
                  </a:lnTo>
                  <a:lnTo>
                    <a:pt x="618" y="500"/>
                  </a:lnTo>
                  <a:lnTo>
                    <a:pt x="537" y="500"/>
                  </a:lnTo>
                  <a:cubicBezTo>
                    <a:pt x="537" y="493"/>
                    <a:pt x="537" y="471"/>
                    <a:pt x="537" y="464"/>
                  </a:cubicBezTo>
                  <a:lnTo>
                    <a:pt x="537" y="427"/>
                  </a:lnTo>
                  <a:lnTo>
                    <a:pt x="618" y="427"/>
                  </a:lnTo>
                  <a:lnTo>
                    <a:pt x="618" y="346"/>
                  </a:lnTo>
                  <a:lnTo>
                    <a:pt x="537" y="346"/>
                  </a:lnTo>
                  <a:lnTo>
                    <a:pt x="537" y="309"/>
                  </a:lnTo>
                  <a:cubicBezTo>
                    <a:pt x="537" y="295"/>
                    <a:pt x="537" y="280"/>
                    <a:pt x="537" y="272"/>
                  </a:cubicBezTo>
                  <a:lnTo>
                    <a:pt x="618" y="272"/>
                  </a:lnTo>
                  <a:lnTo>
                    <a:pt x="618" y="192"/>
                  </a:lnTo>
                  <a:close/>
                  <a:moveTo>
                    <a:pt x="383" y="500"/>
                  </a:moveTo>
                  <a:lnTo>
                    <a:pt x="228" y="500"/>
                  </a:lnTo>
                  <a:lnTo>
                    <a:pt x="228" y="427"/>
                  </a:lnTo>
                  <a:lnTo>
                    <a:pt x="383" y="427"/>
                  </a:lnTo>
                  <a:lnTo>
                    <a:pt x="383" y="500"/>
                  </a:lnTo>
                  <a:close/>
                  <a:moveTo>
                    <a:pt x="383" y="346"/>
                  </a:moveTo>
                  <a:lnTo>
                    <a:pt x="228" y="346"/>
                  </a:lnTo>
                  <a:lnTo>
                    <a:pt x="228" y="272"/>
                  </a:lnTo>
                  <a:lnTo>
                    <a:pt x="383" y="272"/>
                  </a:lnTo>
                  <a:lnTo>
                    <a:pt x="383" y="3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dirty="0"/>
            </a:p>
          </p:txBody>
        </p:sp>
        <p:sp>
          <p:nvSpPr>
            <p:cNvPr id="10261" name="Freeform 21">
              <a:extLst>
                <a:ext uri="{FF2B5EF4-FFF2-40B4-BE49-F238E27FC236}">
                  <a16:creationId xmlns:a16="http://schemas.microsoft.com/office/drawing/2014/main" id="{E550E03C-2BDC-41F8-9F7A-0239B7EDC51D}"/>
                </a:ext>
              </a:extLst>
            </p:cNvPr>
            <p:cNvSpPr>
              <a:spLocks/>
            </p:cNvSpPr>
            <p:nvPr/>
          </p:nvSpPr>
          <p:spPr bwMode="auto">
            <a:xfrm>
              <a:off x="13452295" y="6035088"/>
              <a:ext cx="545534" cy="521053"/>
            </a:xfrm>
            <a:custGeom>
              <a:avLst/>
              <a:gdLst>
                <a:gd name="T0" fmla="*/ 208353 w 686"/>
                <a:gd name="T1" fmla="*/ 104211 h 655"/>
                <a:gd name="T2" fmla="*/ 104176 w 686"/>
                <a:gd name="T3" fmla="*/ 0 h 655"/>
                <a:gd name="T4" fmla="*/ 0 w 686"/>
                <a:gd name="T5" fmla="*/ 104211 h 655"/>
                <a:gd name="T6" fmla="*/ 104176 w 686"/>
                <a:gd name="T7" fmla="*/ 207626 h 655"/>
                <a:gd name="T8" fmla="*/ 143938 w 686"/>
                <a:gd name="T9" fmla="*/ 198080 h 655"/>
                <a:gd name="T10" fmla="*/ 208353 w 686"/>
                <a:gd name="T11" fmla="*/ 257742 h 655"/>
                <a:gd name="T12" fmla="*/ 143938 w 686"/>
                <a:gd name="T13" fmla="*/ 322178 h 655"/>
                <a:gd name="T14" fmla="*/ 104176 w 686"/>
                <a:gd name="T15" fmla="*/ 311836 h 655"/>
                <a:gd name="T16" fmla="*/ 0 w 686"/>
                <a:gd name="T17" fmla="*/ 416047 h 655"/>
                <a:gd name="T18" fmla="*/ 104176 w 686"/>
                <a:gd name="T19" fmla="*/ 520257 h 655"/>
                <a:gd name="T20" fmla="*/ 208353 w 686"/>
                <a:gd name="T21" fmla="*/ 416047 h 655"/>
                <a:gd name="T22" fmla="*/ 198015 w 686"/>
                <a:gd name="T23" fmla="*/ 371499 h 655"/>
                <a:gd name="T24" fmla="*/ 257657 w 686"/>
                <a:gd name="T25" fmla="*/ 311836 h 655"/>
                <a:gd name="T26" fmla="*/ 440562 w 686"/>
                <a:gd name="T27" fmla="*/ 490028 h 655"/>
                <a:gd name="T28" fmla="*/ 544739 w 686"/>
                <a:gd name="T29" fmla="*/ 490028 h 655"/>
                <a:gd name="T30" fmla="*/ 198015 w 686"/>
                <a:gd name="T31" fmla="*/ 143190 h 655"/>
                <a:gd name="T32" fmla="*/ 208353 w 686"/>
                <a:gd name="T33" fmla="*/ 104211 h 655"/>
                <a:gd name="T34" fmla="*/ 104176 w 686"/>
                <a:gd name="T35" fmla="*/ 153532 h 655"/>
                <a:gd name="T36" fmla="*/ 54871 w 686"/>
                <a:gd name="T37" fmla="*/ 104211 h 655"/>
                <a:gd name="T38" fmla="*/ 104176 w 686"/>
                <a:gd name="T39" fmla="*/ 49321 h 655"/>
                <a:gd name="T40" fmla="*/ 153481 w 686"/>
                <a:gd name="T41" fmla="*/ 104211 h 655"/>
                <a:gd name="T42" fmla="*/ 104176 w 686"/>
                <a:gd name="T43" fmla="*/ 153532 h 655"/>
                <a:gd name="T44" fmla="*/ 104176 w 686"/>
                <a:gd name="T45" fmla="*/ 465368 h 655"/>
                <a:gd name="T46" fmla="*/ 54871 w 686"/>
                <a:gd name="T47" fmla="*/ 416047 h 655"/>
                <a:gd name="T48" fmla="*/ 104176 w 686"/>
                <a:gd name="T49" fmla="*/ 361157 h 655"/>
                <a:gd name="T50" fmla="*/ 153481 w 686"/>
                <a:gd name="T51" fmla="*/ 416047 h 655"/>
                <a:gd name="T52" fmla="*/ 104176 w 686"/>
                <a:gd name="T53" fmla="*/ 465368 h 655"/>
                <a:gd name="T54" fmla="*/ 257657 w 686"/>
                <a:gd name="T55" fmla="*/ 247401 h 655"/>
                <a:gd name="T56" fmla="*/ 272767 w 686"/>
                <a:gd name="T57" fmla="*/ 257742 h 655"/>
                <a:gd name="T58" fmla="*/ 257657 w 686"/>
                <a:gd name="T59" fmla="*/ 272061 h 655"/>
                <a:gd name="T60" fmla="*/ 248115 w 686"/>
                <a:gd name="T61" fmla="*/ 257742 h 655"/>
                <a:gd name="T62" fmla="*/ 257657 w 686"/>
                <a:gd name="T63" fmla="*/ 247401 h 655"/>
                <a:gd name="T64" fmla="*/ 544739 w 686"/>
                <a:gd name="T65" fmla="*/ 24661 h 655"/>
                <a:gd name="T66" fmla="*/ 440562 w 686"/>
                <a:gd name="T67" fmla="*/ 24661 h 655"/>
                <a:gd name="T68" fmla="*/ 287081 w 686"/>
                <a:gd name="T69" fmla="*/ 182965 h 655"/>
                <a:gd name="T70" fmla="*/ 337181 w 686"/>
                <a:gd name="T71" fmla="*/ 232286 h 655"/>
                <a:gd name="T72" fmla="*/ 544739 w 686"/>
                <a:gd name="T73" fmla="*/ 24661 h 6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6" h="655">
                  <a:moveTo>
                    <a:pt x="262" y="131"/>
                  </a:moveTo>
                  <a:cubicBezTo>
                    <a:pt x="262" y="56"/>
                    <a:pt x="203" y="0"/>
                    <a:pt x="131" y="0"/>
                  </a:cubicBezTo>
                  <a:cubicBezTo>
                    <a:pt x="59" y="0"/>
                    <a:pt x="0" y="59"/>
                    <a:pt x="0" y="131"/>
                  </a:cubicBezTo>
                  <a:cubicBezTo>
                    <a:pt x="0" y="202"/>
                    <a:pt x="56" y="261"/>
                    <a:pt x="131" y="261"/>
                  </a:cubicBezTo>
                  <a:cubicBezTo>
                    <a:pt x="150" y="261"/>
                    <a:pt x="168" y="255"/>
                    <a:pt x="181" y="249"/>
                  </a:cubicBezTo>
                  <a:lnTo>
                    <a:pt x="262" y="324"/>
                  </a:lnTo>
                  <a:lnTo>
                    <a:pt x="181" y="405"/>
                  </a:lnTo>
                  <a:cubicBezTo>
                    <a:pt x="168" y="392"/>
                    <a:pt x="150" y="392"/>
                    <a:pt x="131" y="392"/>
                  </a:cubicBezTo>
                  <a:cubicBezTo>
                    <a:pt x="56" y="392"/>
                    <a:pt x="0" y="451"/>
                    <a:pt x="0" y="523"/>
                  </a:cubicBezTo>
                  <a:cubicBezTo>
                    <a:pt x="0" y="594"/>
                    <a:pt x="59" y="654"/>
                    <a:pt x="131" y="654"/>
                  </a:cubicBezTo>
                  <a:cubicBezTo>
                    <a:pt x="203" y="654"/>
                    <a:pt x="262" y="591"/>
                    <a:pt x="262" y="523"/>
                  </a:cubicBezTo>
                  <a:cubicBezTo>
                    <a:pt x="262" y="504"/>
                    <a:pt x="256" y="485"/>
                    <a:pt x="249" y="467"/>
                  </a:cubicBezTo>
                  <a:lnTo>
                    <a:pt x="324" y="392"/>
                  </a:lnTo>
                  <a:lnTo>
                    <a:pt x="554" y="616"/>
                  </a:lnTo>
                  <a:lnTo>
                    <a:pt x="685" y="616"/>
                  </a:lnTo>
                  <a:lnTo>
                    <a:pt x="249" y="180"/>
                  </a:lnTo>
                  <a:cubicBezTo>
                    <a:pt x="256" y="168"/>
                    <a:pt x="262" y="149"/>
                    <a:pt x="262" y="131"/>
                  </a:cubicBezTo>
                  <a:close/>
                  <a:moveTo>
                    <a:pt x="131" y="193"/>
                  </a:moveTo>
                  <a:cubicBezTo>
                    <a:pt x="94" y="193"/>
                    <a:pt x="69" y="168"/>
                    <a:pt x="69" y="131"/>
                  </a:cubicBezTo>
                  <a:cubicBezTo>
                    <a:pt x="69" y="93"/>
                    <a:pt x="94" y="62"/>
                    <a:pt x="131" y="62"/>
                  </a:cubicBezTo>
                  <a:cubicBezTo>
                    <a:pt x="168" y="62"/>
                    <a:pt x="193" y="93"/>
                    <a:pt x="193" y="131"/>
                  </a:cubicBezTo>
                  <a:cubicBezTo>
                    <a:pt x="193" y="168"/>
                    <a:pt x="168" y="193"/>
                    <a:pt x="131" y="193"/>
                  </a:cubicBezTo>
                  <a:close/>
                  <a:moveTo>
                    <a:pt x="131" y="585"/>
                  </a:moveTo>
                  <a:cubicBezTo>
                    <a:pt x="94" y="585"/>
                    <a:pt x="69" y="557"/>
                    <a:pt x="69" y="523"/>
                  </a:cubicBezTo>
                  <a:cubicBezTo>
                    <a:pt x="69" y="489"/>
                    <a:pt x="94" y="454"/>
                    <a:pt x="131" y="454"/>
                  </a:cubicBezTo>
                  <a:cubicBezTo>
                    <a:pt x="168" y="454"/>
                    <a:pt x="193" y="489"/>
                    <a:pt x="193" y="523"/>
                  </a:cubicBezTo>
                  <a:cubicBezTo>
                    <a:pt x="193" y="557"/>
                    <a:pt x="168" y="585"/>
                    <a:pt x="131" y="585"/>
                  </a:cubicBezTo>
                  <a:close/>
                  <a:moveTo>
                    <a:pt x="324" y="311"/>
                  </a:moveTo>
                  <a:cubicBezTo>
                    <a:pt x="337" y="311"/>
                    <a:pt x="343" y="314"/>
                    <a:pt x="343" y="324"/>
                  </a:cubicBezTo>
                  <a:cubicBezTo>
                    <a:pt x="343" y="333"/>
                    <a:pt x="333" y="342"/>
                    <a:pt x="324" y="342"/>
                  </a:cubicBezTo>
                  <a:cubicBezTo>
                    <a:pt x="315" y="342"/>
                    <a:pt x="312" y="333"/>
                    <a:pt x="312" y="324"/>
                  </a:cubicBezTo>
                  <a:cubicBezTo>
                    <a:pt x="312" y="314"/>
                    <a:pt x="318" y="311"/>
                    <a:pt x="324" y="311"/>
                  </a:cubicBezTo>
                  <a:close/>
                  <a:moveTo>
                    <a:pt x="685" y="31"/>
                  </a:moveTo>
                  <a:lnTo>
                    <a:pt x="554" y="31"/>
                  </a:lnTo>
                  <a:lnTo>
                    <a:pt x="361" y="230"/>
                  </a:lnTo>
                  <a:lnTo>
                    <a:pt x="424" y="292"/>
                  </a:lnTo>
                  <a:lnTo>
                    <a:pt x="685"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grpSp>
        <p:nvGrpSpPr>
          <p:cNvPr id="3" name="Группа 2">
            <a:extLst>
              <a:ext uri="{FF2B5EF4-FFF2-40B4-BE49-F238E27FC236}">
                <a16:creationId xmlns:a16="http://schemas.microsoft.com/office/drawing/2014/main" id="{B3E2D25A-3607-4311-9A39-A199F53F4DF8}"/>
              </a:ext>
            </a:extLst>
          </p:cNvPr>
          <p:cNvGrpSpPr>
            <a:grpSpLocks/>
          </p:cNvGrpSpPr>
          <p:nvPr/>
        </p:nvGrpSpPr>
        <p:grpSpPr bwMode="auto">
          <a:xfrm>
            <a:off x="2698750" y="2540047"/>
            <a:ext cx="8589964" cy="8829850"/>
            <a:chOff x="2698954" y="2438938"/>
            <a:chExt cx="8590162" cy="8828774"/>
          </a:xfrm>
        </p:grpSpPr>
        <p:grpSp>
          <p:nvGrpSpPr>
            <p:cNvPr id="10243" name="Группа 10">
              <a:extLst>
                <a:ext uri="{FF2B5EF4-FFF2-40B4-BE49-F238E27FC236}">
                  <a16:creationId xmlns:a16="http://schemas.microsoft.com/office/drawing/2014/main" id="{14BD482C-7A2E-4C9F-AC5C-2BEF2BE11839}"/>
                </a:ext>
              </a:extLst>
            </p:cNvPr>
            <p:cNvGrpSpPr>
              <a:grpSpLocks/>
            </p:cNvGrpSpPr>
            <p:nvPr/>
          </p:nvGrpSpPr>
          <p:grpSpPr bwMode="auto">
            <a:xfrm>
              <a:off x="2698954" y="2438938"/>
              <a:ext cx="8590162" cy="8828774"/>
              <a:chOff x="2698954" y="2462301"/>
              <a:chExt cx="8590162" cy="8828774"/>
            </a:xfrm>
          </p:grpSpPr>
          <p:grpSp>
            <p:nvGrpSpPr>
              <p:cNvPr id="10247" name="Группа 3">
                <a:extLst>
                  <a:ext uri="{FF2B5EF4-FFF2-40B4-BE49-F238E27FC236}">
                    <a16:creationId xmlns:a16="http://schemas.microsoft.com/office/drawing/2014/main" id="{D6465F68-08B3-4644-9E9E-1DD9D5AF04D3}"/>
                  </a:ext>
                </a:extLst>
              </p:cNvPr>
              <p:cNvGrpSpPr>
                <a:grpSpLocks/>
              </p:cNvGrpSpPr>
              <p:nvPr/>
            </p:nvGrpSpPr>
            <p:grpSpPr bwMode="auto">
              <a:xfrm>
                <a:off x="2698954" y="2462301"/>
                <a:ext cx="8542536" cy="2588744"/>
                <a:chOff x="2716008" y="2977110"/>
                <a:chExt cx="8542536" cy="2588744"/>
              </a:xfrm>
            </p:grpSpPr>
            <p:sp>
              <p:nvSpPr>
                <p:cNvPr id="10256" name="Professional…">
                  <a:extLst>
                    <a:ext uri="{FF2B5EF4-FFF2-40B4-BE49-F238E27FC236}">
                      <a16:creationId xmlns:a16="http://schemas.microsoft.com/office/drawing/2014/main" id="{3AC06430-0DBB-4744-A070-056E9520B812}"/>
                    </a:ext>
                  </a:extLst>
                </p:cNvPr>
                <p:cNvSpPr txBox="1">
                  <a:spLocks noChangeArrowheads="1"/>
                </p:cNvSpPr>
                <p:nvPr/>
              </p:nvSpPr>
              <p:spPr bwMode="auto">
                <a:xfrm>
                  <a:off x="4371146" y="2977110"/>
                  <a:ext cx="53443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Drop Column</a:t>
                  </a:r>
                </a:p>
              </p:txBody>
            </p:sp>
            <p:sp>
              <p:nvSpPr>
                <p:cNvPr id="2" name="Скругленный прямоугольник 1">
                  <a:extLst>
                    <a:ext uri="{FF2B5EF4-FFF2-40B4-BE49-F238E27FC236}">
                      <a16:creationId xmlns:a16="http://schemas.microsoft.com/office/drawing/2014/main" id="{7E63FBC4-9D74-FC43-BE19-950F2AB353AA}"/>
                    </a:ext>
                  </a:extLst>
                </p:cNvPr>
                <p:cNvSpPr/>
                <p:nvPr/>
              </p:nvSpPr>
              <p:spPr>
                <a:xfrm>
                  <a:off x="2716008" y="3174358"/>
                  <a:ext cx="1198759" cy="1198759"/>
                </a:xfrm>
                <a:prstGeom prst="roundRect">
                  <a:avLst>
                    <a:gd name="adj" fmla="val 4598"/>
                  </a:avLst>
                </a:prstGeom>
                <a:noFill/>
                <a:ln w="50800" cap="flat">
                  <a:solidFill>
                    <a:schemeClr val="accent5"/>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10258" name="Прямоугольник 11">
                  <a:extLst>
                    <a:ext uri="{FF2B5EF4-FFF2-40B4-BE49-F238E27FC236}">
                      <a16:creationId xmlns:a16="http://schemas.microsoft.com/office/drawing/2014/main" id="{9264F6F4-4CF4-431B-B200-AA180B157CFC}"/>
                    </a:ext>
                  </a:extLst>
                </p:cNvPr>
                <p:cNvSpPr>
                  <a:spLocks noChangeArrowheads="1"/>
                </p:cNvSpPr>
                <p:nvPr/>
              </p:nvSpPr>
              <p:spPr bwMode="auto">
                <a:xfrm>
                  <a:off x="4325934" y="4087616"/>
                  <a:ext cx="6932610" cy="14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Drop the column where data point is Null more then 40%</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grpSp>
            <p:nvGrpSpPr>
              <p:cNvPr id="10248" name="Группа 15">
                <a:extLst>
                  <a:ext uri="{FF2B5EF4-FFF2-40B4-BE49-F238E27FC236}">
                    <a16:creationId xmlns:a16="http://schemas.microsoft.com/office/drawing/2014/main" id="{058FF6FF-1C4C-42AA-A46D-E69A18E50BC2}"/>
                  </a:ext>
                </a:extLst>
              </p:cNvPr>
              <p:cNvGrpSpPr>
                <a:grpSpLocks/>
              </p:cNvGrpSpPr>
              <p:nvPr/>
            </p:nvGrpSpPr>
            <p:grpSpPr bwMode="auto">
              <a:xfrm>
                <a:off x="2698954" y="5582316"/>
                <a:ext cx="8590162" cy="2588744"/>
                <a:chOff x="2716008" y="2977110"/>
                <a:chExt cx="8590162" cy="2588744"/>
              </a:xfrm>
            </p:grpSpPr>
            <p:sp>
              <p:nvSpPr>
                <p:cNvPr id="10253" name="Professional…">
                  <a:extLst>
                    <a:ext uri="{FF2B5EF4-FFF2-40B4-BE49-F238E27FC236}">
                      <a16:creationId xmlns:a16="http://schemas.microsoft.com/office/drawing/2014/main" id="{D58A8EDC-66D8-4FF8-AE14-16F6D948A21F}"/>
                    </a:ext>
                  </a:extLst>
                </p:cNvPr>
                <p:cNvSpPr txBox="1">
                  <a:spLocks noChangeArrowheads="1"/>
                </p:cNvSpPr>
                <p:nvPr/>
              </p:nvSpPr>
              <p:spPr bwMode="auto">
                <a:xfrm>
                  <a:off x="4371146" y="2977110"/>
                  <a:ext cx="5933288" cy="92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Handled text Error</a:t>
                  </a:r>
                  <a:endParaRPr lang="en-US" altLang="en-US" sz="54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18" name="Скругленный прямоугольник 17">
                  <a:extLst>
                    <a:ext uri="{FF2B5EF4-FFF2-40B4-BE49-F238E27FC236}">
                      <a16:creationId xmlns:a16="http://schemas.microsoft.com/office/drawing/2014/main" id="{89AA4B32-19E2-3049-9339-FA2ED98B32B5}"/>
                    </a:ext>
                  </a:extLst>
                </p:cNvPr>
                <p:cNvSpPr/>
                <p:nvPr/>
              </p:nvSpPr>
              <p:spPr>
                <a:xfrm>
                  <a:off x="2716008" y="3174358"/>
                  <a:ext cx="1198759" cy="1198759"/>
                </a:xfrm>
                <a:prstGeom prst="roundRect">
                  <a:avLst>
                    <a:gd name="adj" fmla="val 4598"/>
                  </a:avLst>
                </a:prstGeom>
                <a:noFill/>
                <a:ln w="50800" cap="flat">
                  <a:solidFill>
                    <a:schemeClr val="accent5"/>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10255" name="Прямоугольник 18">
                  <a:extLst>
                    <a:ext uri="{FF2B5EF4-FFF2-40B4-BE49-F238E27FC236}">
                      <a16:creationId xmlns:a16="http://schemas.microsoft.com/office/drawing/2014/main" id="{BD5551E9-8459-4DA0-9ED2-EFD1F5B22AF7}"/>
                    </a:ext>
                  </a:extLst>
                </p:cNvPr>
                <p:cNvSpPr>
                  <a:spLocks noChangeArrowheads="1"/>
                </p:cNvSpPr>
                <p:nvPr/>
              </p:nvSpPr>
              <p:spPr bwMode="auto">
                <a:xfrm>
                  <a:off x="4325934" y="4087616"/>
                  <a:ext cx="6980236" cy="14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We found there is sapling error in data for state city an location column</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grpSp>
            <p:nvGrpSpPr>
              <p:cNvPr id="10249" name="Группа 19">
                <a:extLst>
                  <a:ext uri="{FF2B5EF4-FFF2-40B4-BE49-F238E27FC236}">
                    <a16:creationId xmlns:a16="http://schemas.microsoft.com/office/drawing/2014/main" id="{11D59EA3-967E-478A-9900-E5E1D836D839}"/>
                  </a:ext>
                </a:extLst>
              </p:cNvPr>
              <p:cNvGrpSpPr>
                <a:grpSpLocks/>
              </p:cNvGrpSpPr>
              <p:nvPr/>
            </p:nvGrpSpPr>
            <p:grpSpPr bwMode="auto">
              <a:xfrm>
                <a:off x="2698954" y="8702330"/>
                <a:ext cx="8542536" cy="2588745"/>
                <a:chOff x="2716008" y="2977109"/>
                <a:chExt cx="8542536" cy="2588745"/>
              </a:xfrm>
            </p:grpSpPr>
            <p:sp>
              <p:nvSpPr>
                <p:cNvPr id="10250" name="Professional…">
                  <a:extLst>
                    <a:ext uri="{FF2B5EF4-FFF2-40B4-BE49-F238E27FC236}">
                      <a16:creationId xmlns:a16="http://schemas.microsoft.com/office/drawing/2014/main" id="{C71AC363-28CC-437A-BEA2-1C342E11CBF3}"/>
                    </a:ext>
                  </a:extLst>
                </p:cNvPr>
                <p:cNvSpPr txBox="1">
                  <a:spLocks noChangeArrowheads="1"/>
                </p:cNvSpPr>
                <p:nvPr/>
              </p:nvSpPr>
              <p:spPr bwMode="auto">
                <a:xfrm>
                  <a:off x="4371146" y="2977109"/>
                  <a:ext cx="5344354" cy="9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Join Data frame</a:t>
                  </a:r>
                </a:p>
              </p:txBody>
            </p:sp>
            <p:sp>
              <p:nvSpPr>
                <p:cNvPr id="22" name="Скругленный прямоугольник 21">
                  <a:extLst>
                    <a:ext uri="{FF2B5EF4-FFF2-40B4-BE49-F238E27FC236}">
                      <a16:creationId xmlns:a16="http://schemas.microsoft.com/office/drawing/2014/main" id="{6E174C79-C734-C143-9D21-F33CCBBFE671}"/>
                    </a:ext>
                  </a:extLst>
                </p:cNvPr>
                <p:cNvSpPr/>
                <p:nvPr/>
              </p:nvSpPr>
              <p:spPr>
                <a:xfrm>
                  <a:off x="2716008" y="3174358"/>
                  <a:ext cx="1198759" cy="1198759"/>
                </a:xfrm>
                <a:prstGeom prst="roundRect">
                  <a:avLst>
                    <a:gd name="adj" fmla="val 4598"/>
                  </a:avLst>
                </a:prstGeom>
                <a:noFill/>
                <a:ln w="50800" cap="flat">
                  <a:solidFill>
                    <a:schemeClr val="accent5"/>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10252" name="Прямоугольник 22">
                  <a:extLst>
                    <a:ext uri="{FF2B5EF4-FFF2-40B4-BE49-F238E27FC236}">
                      <a16:creationId xmlns:a16="http://schemas.microsoft.com/office/drawing/2014/main" id="{3A7C62A5-DEC1-4564-9E41-B3AD5DB311AD}"/>
                    </a:ext>
                  </a:extLst>
                </p:cNvPr>
                <p:cNvSpPr>
                  <a:spLocks noChangeArrowheads="1"/>
                </p:cNvSpPr>
                <p:nvPr/>
              </p:nvSpPr>
              <p:spPr bwMode="auto">
                <a:xfrm>
                  <a:off x="4325934" y="4087616"/>
                  <a:ext cx="6932610" cy="14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We remove unwanted column </a:t>
                  </a:r>
                </a:p>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JTD+Final_invoice+Customer_data</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grpSp>
        <p:sp>
          <p:nvSpPr>
            <p:cNvPr id="10245" name="Freeform 24">
              <a:extLst>
                <a:ext uri="{FF2B5EF4-FFF2-40B4-BE49-F238E27FC236}">
                  <a16:creationId xmlns:a16="http://schemas.microsoft.com/office/drawing/2014/main" id="{CC03F3CD-1237-415A-9E86-5C57B3CC9DD5}"/>
                </a:ext>
              </a:extLst>
            </p:cNvPr>
            <p:cNvSpPr>
              <a:spLocks/>
            </p:cNvSpPr>
            <p:nvPr/>
          </p:nvSpPr>
          <p:spPr bwMode="auto">
            <a:xfrm>
              <a:off x="3005730" y="9258174"/>
              <a:ext cx="514062" cy="416143"/>
            </a:xfrm>
            <a:custGeom>
              <a:avLst/>
              <a:gdLst>
                <a:gd name="T0" fmla="*/ 463369 w 649"/>
                <a:gd name="T1" fmla="*/ 0 h 524"/>
                <a:gd name="T2" fmla="*/ 49109 w 649"/>
                <a:gd name="T3" fmla="*/ 0 h 524"/>
                <a:gd name="T4" fmla="*/ 0 w 649"/>
                <a:gd name="T5" fmla="*/ 54797 h 524"/>
                <a:gd name="T6" fmla="*/ 0 w 649"/>
                <a:gd name="T7" fmla="*/ 366111 h 524"/>
                <a:gd name="T8" fmla="*/ 49109 w 649"/>
                <a:gd name="T9" fmla="*/ 415349 h 524"/>
                <a:gd name="T10" fmla="*/ 463369 w 649"/>
                <a:gd name="T11" fmla="*/ 415349 h 524"/>
                <a:gd name="T12" fmla="*/ 513270 w 649"/>
                <a:gd name="T13" fmla="*/ 366111 h 524"/>
                <a:gd name="T14" fmla="*/ 513270 w 649"/>
                <a:gd name="T15" fmla="*/ 54797 h 524"/>
                <a:gd name="T16" fmla="*/ 463369 w 649"/>
                <a:gd name="T17" fmla="*/ 0 h 524"/>
                <a:gd name="T18" fmla="*/ 463369 w 649"/>
                <a:gd name="T19" fmla="*/ 366111 h 524"/>
                <a:gd name="T20" fmla="*/ 49109 w 649"/>
                <a:gd name="T21" fmla="*/ 366111 h 524"/>
                <a:gd name="T22" fmla="*/ 49109 w 649"/>
                <a:gd name="T23" fmla="*/ 208072 h 524"/>
                <a:gd name="T24" fmla="*/ 463369 w 649"/>
                <a:gd name="T25" fmla="*/ 208072 h 524"/>
                <a:gd name="T26" fmla="*/ 463369 w 649"/>
                <a:gd name="T27" fmla="*/ 366111 h 524"/>
                <a:gd name="T28" fmla="*/ 463369 w 649"/>
                <a:gd name="T29" fmla="*/ 104036 h 524"/>
                <a:gd name="T30" fmla="*/ 49109 w 649"/>
                <a:gd name="T31" fmla="*/ 104036 h 524"/>
                <a:gd name="T32" fmla="*/ 49109 w 649"/>
                <a:gd name="T33" fmla="*/ 54797 h 524"/>
                <a:gd name="T34" fmla="*/ 463369 w 649"/>
                <a:gd name="T35" fmla="*/ 54797 h 524"/>
                <a:gd name="T36" fmla="*/ 463369 w 649"/>
                <a:gd name="T37" fmla="*/ 104036 h 5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9" h="524">
                  <a:moveTo>
                    <a:pt x="585" y="0"/>
                  </a:moveTo>
                  <a:lnTo>
                    <a:pt x="62" y="0"/>
                  </a:lnTo>
                  <a:cubicBezTo>
                    <a:pt x="31" y="0"/>
                    <a:pt x="0" y="31"/>
                    <a:pt x="0" y="69"/>
                  </a:cubicBezTo>
                  <a:lnTo>
                    <a:pt x="0" y="461"/>
                  </a:lnTo>
                  <a:cubicBezTo>
                    <a:pt x="0" y="492"/>
                    <a:pt x="31" y="523"/>
                    <a:pt x="62" y="523"/>
                  </a:cubicBezTo>
                  <a:lnTo>
                    <a:pt x="585" y="523"/>
                  </a:lnTo>
                  <a:cubicBezTo>
                    <a:pt x="623" y="523"/>
                    <a:pt x="648" y="492"/>
                    <a:pt x="648" y="461"/>
                  </a:cubicBezTo>
                  <a:lnTo>
                    <a:pt x="648" y="69"/>
                  </a:lnTo>
                  <a:cubicBezTo>
                    <a:pt x="648" y="31"/>
                    <a:pt x="623" y="0"/>
                    <a:pt x="585" y="0"/>
                  </a:cubicBezTo>
                  <a:close/>
                  <a:moveTo>
                    <a:pt x="585" y="461"/>
                  </a:moveTo>
                  <a:lnTo>
                    <a:pt x="62" y="461"/>
                  </a:lnTo>
                  <a:lnTo>
                    <a:pt x="62" y="262"/>
                  </a:lnTo>
                  <a:lnTo>
                    <a:pt x="585" y="262"/>
                  </a:lnTo>
                  <a:lnTo>
                    <a:pt x="585" y="461"/>
                  </a:lnTo>
                  <a:close/>
                  <a:moveTo>
                    <a:pt x="585" y="131"/>
                  </a:moveTo>
                  <a:lnTo>
                    <a:pt x="62" y="131"/>
                  </a:lnTo>
                  <a:lnTo>
                    <a:pt x="62" y="69"/>
                  </a:lnTo>
                  <a:lnTo>
                    <a:pt x="585" y="69"/>
                  </a:lnTo>
                  <a:lnTo>
                    <a:pt x="585" y="1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246" name="Freeform 25">
              <a:extLst>
                <a:ext uri="{FF2B5EF4-FFF2-40B4-BE49-F238E27FC236}">
                  <a16:creationId xmlns:a16="http://schemas.microsoft.com/office/drawing/2014/main" id="{A302FB71-CFCC-41FA-BBAF-87BC6ABBE9B8}"/>
                </a:ext>
              </a:extLst>
            </p:cNvPr>
            <p:cNvSpPr>
              <a:spLocks/>
            </p:cNvSpPr>
            <p:nvPr/>
          </p:nvSpPr>
          <p:spPr bwMode="auto">
            <a:xfrm>
              <a:off x="3118237" y="2955378"/>
              <a:ext cx="360190" cy="465103"/>
            </a:xfrm>
            <a:custGeom>
              <a:avLst/>
              <a:gdLst>
                <a:gd name="T0" fmla="*/ 24487 w 456"/>
                <a:gd name="T1" fmla="*/ 415100 h 586"/>
                <a:gd name="T2" fmla="*/ 78989 w 456"/>
                <a:gd name="T3" fmla="*/ 464309 h 586"/>
                <a:gd name="T4" fmla="*/ 280411 w 456"/>
                <a:gd name="T5" fmla="*/ 464309 h 586"/>
                <a:gd name="T6" fmla="*/ 334914 w 456"/>
                <a:gd name="T7" fmla="*/ 415100 h 586"/>
                <a:gd name="T8" fmla="*/ 334914 w 456"/>
                <a:gd name="T9" fmla="*/ 103974 h 586"/>
                <a:gd name="T10" fmla="*/ 24487 w 456"/>
                <a:gd name="T11" fmla="*/ 103974 h 586"/>
                <a:gd name="T12" fmla="*/ 24487 w 456"/>
                <a:gd name="T13" fmla="*/ 415100 h 586"/>
                <a:gd name="T14" fmla="*/ 359400 w 456"/>
                <a:gd name="T15" fmla="*/ 24604 h 586"/>
                <a:gd name="T16" fmla="*/ 270932 w 456"/>
                <a:gd name="T17" fmla="*/ 24604 h 586"/>
                <a:gd name="T18" fmla="*/ 245656 w 456"/>
                <a:gd name="T19" fmla="*/ 0 h 586"/>
                <a:gd name="T20" fmla="*/ 118484 w 456"/>
                <a:gd name="T21" fmla="*/ 0 h 586"/>
                <a:gd name="T22" fmla="*/ 88468 w 456"/>
                <a:gd name="T23" fmla="*/ 24604 h 586"/>
                <a:gd name="T24" fmla="*/ 0 w 456"/>
                <a:gd name="T25" fmla="*/ 24604 h 586"/>
                <a:gd name="T26" fmla="*/ 0 w 456"/>
                <a:gd name="T27" fmla="*/ 79369 h 586"/>
                <a:gd name="T28" fmla="*/ 359400 w 456"/>
                <a:gd name="T29" fmla="*/ 79369 h 586"/>
                <a:gd name="T30" fmla="*/ 359400 w 456"/>
                <a:gd name="T31" fmla="*/ 24604 h 5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56" h="586">
                  <a:moveTo>
                    <a:pt x="31" y="523"/>
                  </a:moveTo>
                  <a:cubicBezTo>
                    <a:pt x="31" y="560"/>
                    <a:pt x="62" y="585"/>
                    <a:pt x="100" y="585"/>
                  </a:cubicBezTo>
                  <a:lnTo>
                    <a:pt x="355" y="585"/>
                  </a:lnTo>
                  <a:cubicBezTo>
                    <a:pt x="392" y="585"/>
                    <a:pt x="424" y="560"/>
                    <a:pt x="424" y="523"/>
                  </a:cubicBezTo>
                  <a:lnTo>
                    <a:pt x="424" y="131"/>
                  </a:lnTo>
                  <a:lnTo>
                    <a:pt x="31" y="131"/>
                  </a:lnTo>
                  <a:lnTo>
                    <a:pt x="31" y="523"/>
                  </a:lnTo>
                  <a:close/>
                  <a:moveTo>
                    <a:pt x="455" y="31"/>
                  </a:moveTo>
                  <a:lnTo>
                    <a:pt x="343" y="31"/>
                  </a:lnTo>
                  <a:lnTo>
                    <a:pt x="311" y="0"/>
                  </a:lnTo>
                  <a:lnTo>
                    <a:pt x="150" y="0"/>
                  </a:lnTo>
                  <a:lnTo>
                    <a:pt x="112" y="31"/>
                  </a:lnTo>
                  <a:lnTo>
                    <a:pt x="0" y="31"/>
                  </a:lnTo>
                  <a:lnTo>
                    <a:pt x="0" y="100"/>
                  </a:lnTo>
                  <a:lnTo>
                    <a:pt x="455" y="100"/>
                  </a:lnTo>
                  <a:lnTo>
                    <a:pt x="455"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sp>
        <p:nvSpPr>
          <p:cNvPr id="4" name="TextBox 3">
            <a:extLst>
              <a:ext uri="{FF2B5EF4-FFF2-40B4-BE49-F238E27FC236}">
                <a16:creationId xmlns:a16="http://schemas.microsoft.com/office/drawing/2014/main" id="{A071ADD1-FE01-48F1-A767-10CDD28CEB2E}"/>
              </a:ext>
            </a:extLst>
          </p:cNvPr>
          <p:cNvSpPr txBox="1"/>
          <p:nvPr/>
        </p:nvSpPr>
        <p:spPr>
          <a:xfrm>
            <a:off x="8799917" y="778391"/>
            <a:ext cx="84255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5400" dirty="0">
                <a:solidFill>
                  <a:schemeClr val="bg2">
                    <a:lumMod val="60000"/>
                    <a:lumOff val="40000"/>
                  </a:schemeClr>
                </a:solidFill>
              </a:rPr>
              <a:t>Data Pre-processing</a:t>
            </a:r>
          </a:p>
        </p:txBody>
      </p:sp>
      <p:cxnSp>
        <p:nvCxnSpPr>
          <p:cNvPr id="37" name="Прямая соединительная линия 16">
            <a:extLst>
              <a:ext uri="{FF2B5EF4-FFF2-40B4-BE49-F238E27FC236}">
                <a16:creationId xmlns:a16="http://schemas.microsoft.com/office/drawing/2014/main" id="{F48D1386-6FB3-4CFC-A7FE-32FECEC32251}"/>
              </a:ext>
            </a:extLst>
          </p:cNvPr>
          <p:cNvCxnSpPr>
            <a:cxnSpLocks/>
          </p:cNvCxnSpPr>
          <p:nvPr/>
        </p:nvCxnSpPr>
        <p:spPr bwMode="auto">
          <a:xfrm>
            <a:off x="9041158" y="1821276"/>
            <a:ext cx="5718711"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42" name="Freeform 22">
            <a:extLst>
              <a:ext uri="{FF2B5EF4-FFF2-40B4-BE49-F238E27FC236}">
                <a16:creationId xmlns:a16="http://schemas.microsoft.com/office/drawing/2014/main" id="{4C0DEDC9-FDC1-4EB8-A3C4-57E33AC1151E}"/>
              </a:ext>
            </a:extLst>
          </p:cNvPr>
          <p:cNvSpPr>
            <a:spLocks noChangeArrowheads="1"/>
          </p:cNvSpPr>
          <p:nvPr/>
        </p:nvSpPr>
        <p:spPr bwMode="auto">
          <a:xfrm>
            <a:off x="3005519" y="6122107"/>
            <a:ext cx="465137" cy="567604"/>
          </a:xfrm>
          <a:custGeom>
            <a:avLst/>
            <a:gdLst>
              <a:gd name="T0" fmla="*/ 516 w 586"/>
              <a:gd name="T1" fmla="*/ 62 h 717"/>
              <a:gd name="T2" fmla="*/ 379 w 586"/>
              <a:gd name="T3" fmla="*/ 62 h 717"/>
              <a:gd name="T4" fmla="*/ 292 w 586"/>
              <a:gd name="T5" fmla="*/ 0 h 717"/>
              <a:gd name="T6" fmla="*/ 199 w 586"/>
              <a:gd name="T7" fmla="*/ 62 h 717"/>
              <a:gd name="T8" fmla="*/ 62 w 586"/>
              <a:gd name="T9" fmla="*/ 62 h 717"/>
              <a:gd name="T10" fmla="*/ 0 w 586"/>
              <a:gd name="T11" fmla="*/ 130 h 717"/>
              <a:gd name="T12" fmla="*/ 0 w 586"/>
              <a:gd name="T13" fmla="*/ 647 h 717"/>
              <a:gd name="T14" fmla="*/ 62 w 586"/>
              <a:gd name="T15" fmla="*/ 716 h 717"/>
              <a:gd name="T16" fmla="*/ 516 w 586"/>
              <a:gd name="T17" fmla="*/ 716 h 717"/>
              <a:gd name="T18" fmla="*/ 585 w 586"/>
              <a:gd name="T19" fmla="*/ 647 h 717"/>
              <a:gd name="T20" fmla="*/ 585 w 586"/>
              <a:gd name="T21" fmla="*/ 130 h 717"/>
              <a:gd name="T22" fmla="*/ 516 w 586"/>
              <a:gd name="T23" fmla="*/ 62 h 717"/>
              <a:gd name="T24" fmla="*/ 292 w 586"/>
              <a:gd name="T25" fmla="*/ 62 h 717"/>
              <a:gd name="T26" fmla="*/ 323 w 586"/>
              <a:gd name="T27" fmla="*/ 93 h 717"/>
              <a:gd name="T28" fmla="*/ 292 w 586"/>
              <a:gd name="T29" fmla="*/ 130 h 717"/>
              <a:gd name="T30" fmla="*/ 261 w 586"/>
              <a:gd name="T31" fmla="*/ 93 h 717"/>
              <a:gd name="T32" fmla="*/ 292 w 586"/>
              <a:gd name="T33" fmla="*/ 62 h 717"/>
              <a:gd name="T34" fmla="*/ 516 w 586"/>
              <a:gd name="T35" fmla="*/ 647 h 717"/>
              <a:gd name="T36" fmla="*/ 62 w 586"/>
              <a:gd name="T37" fmla="*/ 647 h 717"/>
              <a:gd name="T38" fmla="*/ 62 w 586"/>
              <a:gd name="T39" fmla="*/ 130 h 717"/>
              <a:gd name="T40" fmla="*/ 130 w 586"/>
              <a:gd name="T41" fmla="*/ 130 h 717"/>
              <a:gd name="T42" fmla="*/ 130 w 586"/>
              <a:gd name="T43" fmla="*/ 224 h 717"/>
              <a:gd name="T44" fmla="*/ 454 w 586"/>
              <a:gd name="T45" fmla="*/ 224 h 717"/>
              <a:gd name="T46" fmla="*/ 454 w 586"/>
              <a:gd name="T47" fmla="*/ 130 h 717"/>
              <a:gd name="T48" fmla="*/ 516 w 586"/>
              <a:gd name="T49" fmla="*/ 130 h 717"/>
              <a:gd name="T50" fmla="*/ 516 w 586"/>
              <a:gd name="T51" fmla="*/ 64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6" h="717">
                <a:moveTo>
                  <a:pt x="516" y="62"/>
                </a:moveTo>
                <a:lnTo>
                  <a:pt x="379" y="62"/>
                </a:lnTo>
                <a:cubicBezTo>
                  <a:pt x="367" y="25"/>
                  <a:pt x="336" y="0"/>
                  <a:pt x="292" y="0"/>
                </a:cubicBezTo>
                <a:cubicBezTo>
                  <a:pt x="249" y="0"/>
                  <a:pt x="211" y="25"/>
                  <a:pt x="199" y="62"/>
                </a:cubicBezTo>
                <a:lnTo>
                  <a:pt x="62" y="62"/>
                </a:lnTo>
                <a:cubicBezTo>
                  <a:pt x="24" y="62"/>
                  <a:pt x="0" y="93"/>
                  <a:pt x="0" y="130"/>
                </a:cubicBezTo>
                <a:lnTo>
                  <a:pt x="0" y="647"/>
                </a:lnTo>
                <a:cubicBezTo>
                  <a:pt x="0" y="685"/>
                  <a:pt x="24" y="716"/>
                  <a:pt x="62" y="716"/>
                </a:cubicBezTo>
                <a:lnTo>
                  <a:pt x="516" y="716"/>
                </a:lnTo>
                <a:cubicBezTo>
                  <a:pt x="554" y="716"/>
                  <a:pt x="585" y="685"/>
                  <a:pt x="585" y="647"/>
                </a:cubicBezTo>
                <a:lnTo>
                  <a:pt x="585" y="130"/>
                </a:lnTo>
                <a:cubicBezTo>
                  <a:pt x="585" y="93"/>
                  <a:pt x="554" y="62"/>
                  <a:pt x="516" y="62"/>
                </a:cubicBezTo>
                <a:close/>
                <a:moveTo>
                  <a:pt x="292" y="62"/>
                </a:moveTo>
                <a:cubicBezTo>
                  <a:pt x="311" y="62"/>
                  <a:pt x="323" y="71"/>
                  <a:pt x="323" y="93"/>
                </a:cubicBezTo>
                <a:cubicBezTo>
                  <a:pt x="323" y="115"/>
                  <a:pt x="311" y="130"/>
                  <a:pt x="292" y="130"/>
                </a:cubicBezTo>
                <a:cubicBezTo>
                  <a:pt x="274" y="130"/>
                  <a:pt x="261" y="115"/>
                  <a:pt x="261" y="93"/>
                </a:cubicBezTo>
                <a:cubicBezTo>
                  <a:pt x="261" y="71"/>
                  <a:pt x="274" y="62"/>
                  <a:pt x="292" y="62"/>
                </a:cubicBezTo>
                <a:close/>
                <a:moveTo>
                  <a:pt x="516" y="647"/>
                </a:moveTo>
                <a:lnTo>
                  <a:pt x="62" y="647"/>
                </a:lnTo>
                <a:lnTo>
                  <a:pt x="62" y="130"/>
                </a:lnTo>
                <a:lnTo>
                  <a:pt x="130" y="130"/>
                </a:lnTo>
                <a:lnTo>
                  <a:pt x="130" y="224"/>
                </a:lnTo>
                <a:lnTo>
                  <a:pt x="454" y="224"/>
                </a:lnTo>
                <a:lnTo>
                  <a:pt x="454" y="130"/>
                </a:lnTo>
                <a:lnTo>
                  <a:pt x="516" y="130"/>
                </a:lnTo>
                <a:lnTo>
                  <a:pt x="516" y="647"/>
                </a:lnTo>
                <a:close/>
              </a:path>
            </a:pathLst>
          </a:custGeom>
          <a:ln/>
        </p:spPr>
        <p:style>
          <a:lnRef idx="2">
            <a:schemeClr val="accent5"/>
          </a:lnRef>
          <a:fillRef idx="1">
            <a:schemeClr val="lt1"/>
          </a:fillRef>
          <a:effectRef idx="0">
            <a:schemeClr val="accent5"/>
          </a:effectRef>
          <a:fontRef idx="minor">
            <a:schemeClr val="dk1"/>
          </a:fontRef>
        </p:style>
        <p:txBody>
          <a:bodyPr wrap="none" anchor="ctr"/>
          <a:lstStyle/>
          <a:p>
            <a:pPr eaLnBrk="1" fontAlgn="auto">
              <a:spcBef>
                <a:spcPts val="0"/>
              </a:spcBef>
              <a:spcAft>
                <a:spcPts val="0"/>
              </a:spcAft>
              <a:defRPr/>
            </a:pPr>
            <a:endParaRPr lang="en-US" kern="0" dirty="0">
              <a:solidFill>
                <a:schemeClr val="bg1"/>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900" fill="hold"/>
                                        <p:tgtEl>
                                          <p:spTgt spid="6"/>
                                        </p:tgtEl>
                                        <p:attrNameLst>
                                          <p:attrName>ppt_x</p:attrName>
                                        </p:attrNameLst>
                                      </p:cBhvr>
                                      <p:tavLst>
                                        <p:tav tm="0">
                                          <p:val>
                                            <p:strVal val="1+#ppt_w/2"/>
                                          </p:val>
                                        </p:tav>
                                        <p:tav tm="100000">
                                          <p:val>
                                            <p:strVal val="#ppt_x"/>
                                          </p:val>
                                        </p:tav>
                                      </p:tavLst>
                                    </p:anim>
                                    <p:anim calcmode="lin" valueType="num">
                                      <p:cBhvr additive="base">
                                        <p:cTn id="8" dur="9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900" fill="hold"/>
                                        <p:tgtEl>
                                          <p:spTgt spid="3"/>
                                        </p:tgtEl>
                                        <p:attrNameLst>
                                          <p:attrName>ppt_x</p:attrName>
                                        </p:attrNameLst>
                                      </p:cBhvr>
                                      <p:tavLst>
                                        <p:tav tm="0">
                                          <p:val>
                                            <p:strVal val="0-#ppt_w/2"/>
                                          </p:val>
                                        </p:tav>
                                        <p:tav tm="100000">
                                          <p:val>
                                            <p:strVal val="#ppt_x"/>
                                          </p:val>
                                        </p:tav>
                                      </p:tavLst>
                                    </p:anim>
                                    <p:anim calcmode="lin" valueType="num">
                                      <p:cBhvr additive="base">
                                        <p:cTn id="12" dur="9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900" fill="hold"/>
                                        <p:tgtEl>
                                          <p:spTgt spid="37"/>
                                        </p:tgtEl>
                                        <p:attrNameLst>
                                          <p:attrName>ppt_x</p:attrName>
                                        </p:attrNameLst>
                                      </p:cBhvr>
                                      <p:tavLst>
                                        <p:tav tm="0">
                                          <p:val>
                                            <p:strVal val="#ppt_x"/>
                                          </p:val>
                                        </p:tav>
                                        <p:tav tm="100000">
                                          <p:val>
                                            <p:strVal val="#ppt_x"/>
                                          </p:val>
                                        </p:tav>
                                      </p:tavLst>
                                    </p:anim>
                                    <p:anim calcmode="lin" valueType="num">
                                      <p:cBhvr additive="base">
                                        <p:cTn id="16" dur="9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800" fill="hold"/>
                                        <p:tgtEl>
                                          <p:spTgt spid="42"/>
                                        </p:tgtEl>
                                        <p:attrNameLst>
                                          <p:attrName>ppt_x</p:attrName>
                                        </p:attrNameLst>
                                      </p:cBhvr>
                                      <p:tavLst>
                                        <p:tav tm="0">
                                          <p:val>
                                            <p:strVal val="0-#ppt_w/2"/>
                                          </p:val>
                                        </p:tav>
                                        <p:tav tm="100000">
                                          <p:val>
                                            <p:strVal val="#ppt_x"/>
                                          </p:val>
                                        </p:tav>
                                      </p:tavLst>
                                    </p:anim>
                                    <p:anim calcmode="lin" valueType="num">
                                      <p:cBhvr additive="base">
                                        <p:cTn id="20" dur="8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158827D0-9E91-4EC5-9F43-83CED6835785}"/>
              </a:ext>
            </a:extLst>
          </p:cNvPr>
          <p:cNvGrpSpPr>
            <a:grpSpLocks/>
          </p:cNvGrpSpPr>
          <p:nvPr/>
        </p:nvGrpSpPr>
        <p:grpSpPr bwMode="auto">
          <a:xfrm>
            <a:off x="13095287" y="4757904"/>
            <a:ext cx="8953496" cy="6072856"/>
            <a:chOff x="13095684" y="2438938"/>
            <a:chExt cx="8953705" cy="7211134"/>
          </a:xfrm>
        </p:grpSpPr>
        <p:grpSp>
          <p:nvGrpSpPr>
            <p:cNvPr id="11282" name="Группа 8">
              <a:extLst>
                <a:ext uri="{FF2B5EF4-FFF2-40B4-BE49-F238E27FC236}">
                  <a16:creationId xmlns:a16="http://schemas.microsoft.com/office/drawing/2014/main" id="{B87DF9C9-EBB8-41EF-B85F-CF6926E9A528}"/>
                </a:ext>
              </a:extLst>
            </p:cNvPr>
            <p:cNvGrpSpPr>
              <a:grpSpLocks/>
            </p:cNvGrpSpPr>
            <p:nvPr/>
          </p:nvGrpSpPr>
          <p:grpSpPr bwMode="auto">
            <a:xfrm>
              <a:off x="13095684" y="2438938"/>
              <a:ext cx="8953705" cy="1988917"/>
              <a:chOff x="13095684" y="2438938"/>
              <a:chExt cx="8953705" cy="1988917"/>
            </a:xfrm>
          </p:grpSpPr>
          <p:grpSp>
            <p:nvGrpSpPr>
              <p:cNvPr id="11295" name="Группа 23">
                <a:extLst>
                  <a:ext uri="{FF2B5EF4-FFF2-40B4-BE49-F238E27FC236}">
                    <a16:creationId xmlns:a16="http://schemas.microsoft.com/office/drawing/2014/main" id="{C7192E00-3C89-4D03-AA92-C3F221ACB08F}"/>
                  </a:ext>
                </a:extLst>
              </p:cNvPr>
              <p:cNvGrpSpPr>
                <a:grpSpLocks/>
              </p:cNvGrpSpPr>
              <p:nvPr/>
            </p:nvGrpSpPr>
            <p:grpSpPr bwMode="auto">
              <a:xfrm>
                <a:off x="13095684" y="2438938"/>
                <a:ext cx="8953705" cy="1988917"/>
                <a:chOff x="2716008" y="2977110"/>
                <a:chExt cx="8953705" cy="1988917"/>
              </a:xfrm>
            </p:grpSpPr>
            <p:sp>
              <p:nvSpPr>
                <p:cNvPr id="11297" name="Professional…">
                  <a:extLst>
                    <a:ext uri="{FF2B5EF4-FFF2-40B4-BE49-F238E27FC236}">
                      <a16:creationId xmlns:a16="http://schemas.microsoft.com/office/drawing/2014/main" id="{3AE20D32-FF36-4320-B243-4E2CF9D70827}"/>
                    </a:ext>
                  </a:extLst>
                </p:cNvPr>
                <p:cNvSpPr txBox="1">
                  <a:spLocks noChangeArrowheads="1"/>
                </p:cNvSpPr>
                <p:nvPr/>
              </p:nvSpPr>
              <p:spPr bwMode="auto">
                <a:xfrm>
                  <a:off x="4371145" y="2977110"/>
                  <a:ext cx="7298568" cy="109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KM_Readings</a:t>
                  </a:r>
                </a:p>
              </p:txBody>
            </p:sp>
            <p:sp>
              <p:nvSpPr>
                <p:cNvPr id="26" name="Скругленный прямоугольник 25">
                  <a:extLst>
                    <a:ext uri="{FF2B5EF4-FFF2-40B4-BE49-F238E27FC236}">
                      <a16:creationId xmlns:a16="http://schemas.microsoft.com/office/drawing/2014/main" id="{164447C2-213F-574C-B22A-96C96C865881}"/>
                    </a:ext>
                  </a:extLst>
                </p:cNvPr>
                <p:cNvSpPr/>
                <p:nvPr/>
              </p:nvSpPr>
              <p:spPr>
                <a:xfrm>
                  <a:off x="2716008" y="3174358"/>
                  <a:ext cx="1198759" cy="1198759"/>
                </a:xfrm>
                <a:prstGeom prst="roundRect">
                  <a:avLst>
                    <a:gd name="adj" fmla="val 4598"/>
                  </a:avLst>
                </a:prstGeom>
                <a:solidFill>
                  <a:schemeClr val="accent1"/>
                </a:solidFill>
                <a:ln w="50800" cap="flat">
                  <a:solidFill>
                    <a:schemeClr val="accent1"/>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11299" name="Прямоугольник 26">
                  <a:extLst>
                    <a:ext uri="{FF2B5EF4-FFF2-40B4-BE49-F238E27FC236}">
                      <a16:creationId xmlns:a16="http://schemas.microsoft.com/office/drawing/2014/main" id="{5C874678-B4C3-430B-ADDC-01E7956DA247}"/>
                    </a:ext>
                  </a:extLst>
                </p:cNvPr>
                <p:cNvSpPr>
                  <a:spLocks noChangeArrowheads="1"/>
                </p:cNvSpPr>
                <p:nvPr/>
              </p:nvSpPr>
              <p:spPr bwMode="auto">
                <a:xfrm>
                  <a:off x="4325934" y="4087616"/>
                  <a:ext cx="6932610" cy="87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K_Mean Cluster Done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sp>
            <p:nvSpPr>
              <p:cNvPr id="41" name="Freeform 25">
                <a:extLst>
                  <a:ext uri="{FF2B5EF4-FFF2-40B4-BE49-F238E27FC236}">
                    <a16:creationId xmlns:a16="http://schemas.microsoft.com/office/drawing/2014/main" id="{A1B57271-2B0D-E649-8E0E-F81FB5CFDC5E}"/>
                  </a:ext>
                </a:extLst>
              </p:cNvPr>
              <p:cNvSpPr>
                <a:spLocks noChangeArrowheads="1"/>
              </p:cNvSpPr>
              <p:nvPr/>
            </p:nvSpPr>
            <p:spPr bwMode="auto">
              <a:xfrm>
                <a:off x="13522731" y="3051638"/>
                <a:ext cx="460386" cy="350795"/>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sp>
          <p:nvSpPr>
            <p:cNvPr id="51" name="Freeform 25">
              <a:extLst>
                <a:ext uri="{FF2B5EF4-FFF2-40B4-BE49-F238E27FC236}">
                  <a16:creationId xmlns:a16="http://schemas.microsoft.com/office/drawing/2014/main" id="{1D810D79-DE49-2643-8993-DEF70A9EA2FC}"/>
                </a:ext>
              </a:extLst>
            </p:cNvPr>
            <p:cNvSpPr>
              <a:spLocks noChangeArrowheads="1"/>
            </p:cNvSpPr>
            <p:nvPr/>
          </p:nvSpPr>
          <p:spPr bwMode="auto">
            <a:xfrm>
              <a:off x="13513206" y="9300865"/>
              <a:ext cx="460386" cy="349207"/>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nvGrpSpPr>
            <p:cNvPr id="11284" name="Группа 9">
              <a:extLst>
                <a:ext uri="{FF2B5EF4-FFF2-40B4-BE49-F238E27FC236}">
                  <a16:creationId xmlns:a16="http://schemas.microsoft.com/office/drawing/2014/main" id="{0679D0B5-7D10-4291-9B8E-9FC121303DFA}"/>
                </a:ext>
              </a:extLst>
            </p:cNvPr>
            <p:cNvGrpSpPr>
              <a:grpSpLocks/>
            </p:cNvGrpSpPr>
            <p:nvPr/>
          </p:nvGrpSpPr>
          <p:grpSpPr bwMode="auto">
            <a:xfrm>
              <a:off x="13095684" y="5558953"/>
              <a:ext cx="8542536" cy="1988917"/>
              <a:chOff x="13095684" y="5558953"/>
              <a:chExt cx="8542536" cy="1988917"/>
            </a:xfrm>
          </p:grpSpPr>
          <p:grpSp>
            <p:nvGrpSpPr>
              <p:cNvPr id="11285" name="Группа 28">
                <a:extLst>
                  <a:ext uri="{FF2B5EF4-FFF2-40B4-BE49-F238E27FC236}">
                    <a16:creationId xmlns:a16="http://schemas.microsoft.com/office/drawing/2014/main" id="{E83661E8-06D6-44CB-9B3E-FF8621DA9CE5}"/>
                  </a:ext>
                </a:extLst>
              </p:cNvPr>
              <p:cNvGrpSpPr>
                <a:grpSpLocks/>
              </p:cNvGrpSpPr>
              <p:nvPr/>
            </p:nvGrpSpPr>
            <p:grpSpPr bwMode="auto">
              <a:xfrm>
                <a:off x="13095684" y="5558953"/>
                <a:ext cx="8542536" cy="1988917"/>
                <a:chOff x="2716008" y="2977110"/>
                <a:chExt cx="8542536" cy="1988917"/>
              </a:xfrm>
            </p:grpSpPr>
            <p:sp>
              <p:nvSpPr>
                <p:cNvPr id="11287" name="Professional…">
                  <a:extLst>
                    <a:ext uri="{FF2B5EF4-FFF2-40B4-BE49-F238E27FC236}">
                      <a16:creationId xmlns:a16="http://schemas.microsoft.com/office/drawing/2014/main" id="{AE537464-9E7A-40C8-87FC-9BB87C6CD7BE}"/>
                    </a:ext>
                  </a:extLst>
                </p:cNvPr>
                <p:cNvSpPr txBox="1">
                  <a:spLocks noChangeArrowheads="1"/>
                </p:cNvSpPr>
                <p:nvPr/>
              </p:nvSpPr>
              <p:spPr bwMode="auto">
                <a:xfrm>
                  <a:off x="4371146" y="2977110"/>
                  <a:ext cx="5344354" cy="109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Revenue-Time</a:t>
                  </a:r>
                </a:p>
              </p:txBody>
            </p:sp>
            <p:sp>
              <p:nvSpPr>
                <p:cNvPr id="31" name="Скругленный прямоугольник 30">
                  <a:extLst>
                    <a:ext uri="{FF2B5EF4-FFF2-40B4-BE49-F238E27FC236}">
                      <a16:creationId xmlns:a16="http://schemas.microsoft.com/office/drawing/2014/main" id="{7AC515A1-CFAF-7640-918F-6633014EDA4C}"/>
                    </a:ext>
                  </a:extLst>
                </p:cNvPr>
                <p:cNvSpPr/>
                <p:nvPr/>
              </p:nvSpPr>
              <p:spPr>
                <a:xfrm>
                  <a:off x="2716008" y="3174358"/>
                  <a:ext cx="1198759" cy="1198759"/>
                </a:xfrm>
                <a:prstGeom prst="roundRect">
                  <a:avLst>
                    <a:gd name="adj" fmla="val 4598"/>
                  </a:avLst>
                </a:prstGeom>
                <a:solidFill>
                  <a:schemeClr val="accent1"/>
                </a:solidFill>
                <a:ln w="50800" cap="flat">
                  <a:solidFill>
                    <a:schemeClr val="accent1"/>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11289" name="Прямоугольник 31">
                  <a:extLst>
                    <a:ext uri="{FF2B5EF4-FFF2-40B4-BE49-F238E27FC236}">
                      <a16:creationId xmlns:a16="http://schemas.microsoft.com/office/drawing/2014/main" id="{0EFEF924-C9D0-47E6-BDF7-A32B854478EB}"/>
                    </a:ext>
                  </a:extLst>
                </p:cNvPr>
                <p:cNvSpPr>
                  <a:spLocks noChangeArrowheads="1"/>
                </p:cNvSpPr>
                <p:nvPr/>
              </p:nvSpPr>
              <p:spPr bwMode="auto">
                <a:xfrm>
                  <a:off x="4325934" y="4087616"/>
                  <a:ext cx="6932610" cy="87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K_Mean Cluster Done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sp>
            <p:nvSpPr>
              <p:cNvPr id="52" name="Freeform 25">
                <a:extLst>
                  <a:ext uri="{FF2B5EF4-FFF2-40B4-BE49-F238E27FC236}">
                    <a16:creationId xmlns:a16="http://schemas.microsoft.com/office/drawing/2014/main" id="{C6A2AB8A-DAAB-574A-8FC6-FC61F9410576}"/>
                  </a:ext>
                </a:extLst>
              </p:cNvPr>
              <p:cNvSpPr>
                <a:spLocks noChangeArrowheads="1"/>
              </p:cNvSpPr>
              <p:nvPr/>
            </p:nvSpPr>
            <p:spPr bwMode="auto">
              <a:xfrm>
                <a:off x="13519556" y="6192919"/>
                <a:ext cx="460386" cy="349207"/>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grpSp>
      <p:sp>
        <p:nvSpPr>
          <p:cNvPr id="6" name="TextBox 5">
            <a:extLst>
              <a:ext uri="{FF2B5EF4-FFF2-40B4-BE49-F238E27FC236}">
                <a16:creationId xmlns:a16="http://schemas.microsoft.com/office/drawing/2014/main" id="{CC13E06A-4D5D-4B25-86E5-8272604CBFA8}"/>
              </a:ext>
            </a:extLst>
          </p:cNvPr>
          <p:cNvSpPr txBox="1"/>
          <p:nvPr/>
        </p:nvSpPr>
        <p:spPr>
          <a:xfrm>
            <a:off x="7025965" y="987602"/>
            <a:ext cx="1203596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5400" dirty="0">
                <a:solidFill>
                  <a:schemeClr val="tx1">
                    <a:lumMod val="40000"/>
                    <a:lumOff val="60000"/>
                  </a:schemeClr>
                </a:solidFill>
              </a:rPr>
              <a:t>Extracting Features From Data Frame  </a:t>
            </a:r>
          </a:p>
        </p:txBody>
      </p:sp>
      <p:cxnSp>
        <p:nvCxnSpPr>
          <p:cNvPr id="39" name="Прямая соединительная линия 16">
            <a:extLst>
              <a:ext uri="{FF2B5EF4-FFF2-40B4-BE49-F238E27FC236}">
                <a16:creationId xmlns:a16="http://schemas.microsoft.com/office/drawing/2014/main" id="{BB3DD252-C48B-4647-911C-95F8205AFD46}"/>
              </a:ext>
            </a:extLst>
          </p:cNvPr>
          <p:cNvCxnSpPr>
            <a:cxnSpLocks/>
          </p:cNvCxnSpPr>
          <p:nvPr/>
        </p:nvCxnSpPr>
        <p:spPr bwMode="auto">
          <a:xfrm flipV="1">
            <a:off x="6850320" y="2098128"/>
            <a:ext cx="12211605" cy="126343"/>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grpSp>
        <p:nvGrpSpPr>
          <p:cNvPr id="47" name="Группа 3">
            <a:extLst>
              <a:ext uri="{FF2B5EF4-FFF2-40B4-BE49-F238E27FC236}">
                <a16:creationId xmlns:a16="http://schemas.microsoft.com/office/drawing/2014/main" id="{D1A513C4-9B10-4FF5-AF73-3E376D7BE1CC}"/>
              </a:ext>
            </a:extLst>
          </p:cNvPr>
          <p:cNvGrpSpPr>
            <a:grpSpLocks/>
          </p:cNvGrpSpPr>
          <p:nvPr/>
        </p:nvGrpSpPr>
        <p:grpSpPr bwMode="auto">
          <a:xfrm>
            <a:off x="3189288" y="4732962"/>
            <a:ext cx="8542337" cy="8252357"/>
            <a:chOff x="13095684" y="2438938"/>
            <a:chExt cx="8542536" cy="9799153"/>
          </a:xfrm>
        </p:grpSpPr>
        <p:grpSp>
          <p:nvGrpSpPr>
            <p:cNvPr id="48" name="Группа 8">
              <a:extLst>
                <a:ext uri="{FF2B5EF4-FFF2-40B4-BE49-F238E27FC236}">
                  <a16:creationId xmlns:a16="http://schemas.microsoft.com/office/drawing/2014/main" id="{F5F7E4DA-4CF2-4C09-B98D-C47E5CE8828C}"/>
                </a:ext>
              </a:extLst>
            </p:cNvPr>
            <p:cNvGrpSpPr>
              <a:grpSpLocks/>
            </p:cNvGrpSpPr>
            <p:nvPr/>
          </p:nvGrpSpPr>
          <p:grpSpPr bwMode="auto">
            <a:xfrm>
              <a:off x="13095684" y="2438938"/>
              <a:ext cx="8542536" cy="2866035"/>
              <a:chOff x="13095684" y="2438938"/>
              <a:chExt cx="8542536" cy="2866035"/>
            </a:xfrm>
          </p:grpSpPr>
          <p:grpSp>
            <p:nvGrpSpPr>
              <p:cNvPr id="63" name="Группа 23">
                <a:extLst>
                  <a:ext uri="{FF2B5EF4-FFF2-40B4-BE49-F238E27FC236}">
                    <a16:creationId xmlns:a16="http://schemas.microsoft.com/office/drawing/2014/main" id="{B4653116-9115-4608-B1E6-3381F8204EB0}"/>
                  </a:ext>
                </a:extLst>
              </p:cNvPr>
              <p:cNvGrpSpPr>
                <a:grpSpLocks/>
              </p:cNvGrpSpPr>
              <p:nvPr/>
            </p:nvGrpSpPr>
            <p:grpSpPr bwMode="auto">
              <a:xfrm>
                <a:off x="13095684" y="2438938"/>
                <a:ext cx="8542536" cy="2866035"/>
                <a:chOff x="2716008" y="2977110"/>
                <a:chExt cx="8542536" cy="2866035"/>
              </a:xfrm>
            </p:grpSpPr>
            <p:sp>
              <p:nvSpPr>
                <p:cNvPr id="65" name="Professional…">
                  <a:extLst>
                    <a:ext uri="{FF2B5EF4-FFF2-40B4-BE49-F238E27FC236}">
                      <a16:creationId xmlns:a16="http://schemas.microsoft.com/office/drawing/2014/main" id="{58F99480-CFDB-42C9-8EB0-911FB58EE6E6}"/>
                    </a:ext>
                  </a:extLst>
                </p:cNvPr>
                <p:cNvSpPr txBox="1">
                  <a:spLocks noChangeArrowheads="1"/>
                </p:cNvSpPr>
                <p:nvPr/>
              </p:nvSpPr>
              <p:spPr bwMode="auto">
                <a:xfrm>
                  <a:off x="4371146" y="2977110"/>
                  <a:ext cx="5344354" cy="109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IN" sz="5400" dirty="0">
                      <a:solidFill>
                        <a:schemeClr val="bg1"/>
                      </a:solidFill>
                    </a:rPr>
                    <a:t>Recency</a:t>
                  </a:r>
                  <a:endPar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66" name="Скругленный прямоугольник 25">
                  <a:extLst>
                    <a:ext uri="{FF2B5EF4-FFF2-40B4-BE49-F238E27FC236}">
                      <a16:creationId xmlns:a16="http://schemas.microsoft.com/office/drawing/2014/main" id="{E32FE739-1427-4CF3-8BBD-40995CEE2AEF}"/>
                    </a:ext>
                  </a:extLst>
                </p:cNvPr>
                <p:cNvSpPr/>
                <p:nvPr/>
              </p:nvSpPr>
              <p:spPr>
                <a:xfrm>
                  <a:off x="2716008" y="3174358"/>
                  <a:ext cx="1198759" cy="1198759"/>
                </a:xfrm>
                <a:prstGeom prst="roundRect">
                  <a:avLst>
                    <a:gd name="adj" fmla="val 4598"/>
                  </a:avLst>
                </a:prstGeom>
                <a:solidFill>
                  <a:schemeClr val="accent1"/>
                </a:solidFill>
                <a:ln w="50800" cap="flat">
                  <a:solidFill>
                    <a:schemeClr val="accent1"/>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67" name="Прямоугольник 26">
                  <a:extLst>
                    <a:ext uri="{FF2B5EF4-FFF2-40B4-BE49-F238E27FC236}">
                      <a16:creationId xmlns:a16="http://schemas.microsoft.com/office/drawing/2014/main" id="{A3CDD8A6-AC35-42B4-AD11-439764E16BEA}"/>
                    </a:ext>
                  </a:extLst>
                </p:cNvPr>
                <p:cNvSpPr>
                  <a:spLocks noChangeArrowheads="1"/>
                </p:cNvSpPr>
                <p:nvPr/>
              </p:nvSpPr>
              <p:spPr bwMode="auto">
                <a:xfrm>
                  <a:off x="4325934" y="4087617"/>
                  <a:ext cx="6932610" cy="175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sz="3200" dirty="0">
                      <a:solidFill>
                        <a:schemeClr val="tx1">
                          <a:lumMod val="40000"/>
                          <a:lumOff val="60000"/>
                        </a:schemeClr>
                      </a:solidFill>
                    </a:rPr>
                    <a:t>How much time has elapsed since a customer’s last activity or transaction</a:t>
                  </a:r>
                  <a:endParaRPr lang="ru-RU" altLang="en-US" sz="3200" dirty="0">
                    <a:solidFill>
                      <a:schemeClr val="tx1">
                        <a:lumMod val="40000"/>
                        <a:lumOff val="60000"/>
                      </a:schemeClr>
                    </a:solidFill>
                    <a:latin typeface="Roboto" panose="02000000000000000000" pitchFamily="2" charset="0"/>
                    <a:ea typeface="Roboto" panose="02000000000000000000" pitchFamily="2" charset="0"/>
                    <a:cs typeface="Open Sans" pitchFamily="34" charset="0"/>
                  </a:endParaRPr>
                </a:p>
              </p:txBody>
            </p:sp>
          </p:grpSp>
          <p:sp>
            <p:nvSpPr>
              <p:cNvPr id="64" name="Freeform 25">
                <a:extLst>
                  <a:ext uri="{FF2B5EF4-FFF2-40B4-BE49-F238E27FC236}">
                    <a16:creationId xmlns:a16="http://schemas.microsoft.com/office/drawing/2014/main" id="{C02DA65B-CCD9-4F89-B775-7432F4B93F06}"/>
                  </a:ext>
                </a:extLst>
              </p:cNvPr>
              <p:cNvSpPr>
                <a:spLocks noChangeArrowheads="1"/>
              </p:cNvSpPr>
              <p:nvPr/>
            </p:nvSpPr>
            <p:spPr bwMode="auto">
              <a:xfrm>
                <a:off x="13522731" y="3051638"/>
                <a:ext cx="460386" cy="350795"/>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grpSp>
          <p:nvGrpSpPr>
            <p:cNvPr id="49" name="Группа 12">
              <a:extLst>
                <a:ext uri="{FF2B5EF4-FFF2-40B4-BE49-F238E27FC236}">
                  <a16:creationId xmlns:a16="http://schemas.microsoft.com/office/drawing/2014/main" id="{22FCD993-EA49-4019-90AE-6647C06870CB}"/>
                </a:ext>
              </a:extLst>
            </p:cNvPr>
            <p:cNvGrpSpPr>
              <a:grpSpLocks/>
            </p:cNvGrpSpPr>
            <p:nvPr/>
          </p:nvGrpSpPr>
          <p:grpSpPr bwMode="auto">
            <a:xfrm>
              <a:off x="13095684" y="8678968"/>
              <a:ext cx="8542536" cy="3559123"/>
              <a:chOff x="13095684" y="8678968"/>
              <a:chExt cx="8542536" cy="3559123"/>
            </a:xfrm>
          </p:grpSpPr>
          <p:grpSp>
            <p:nvGrpSpPr>
              <p:cNvPr id="58" name="Группа 32">
                <a:extLst>
                  <a:ext uri="{FF2B5EF4-FFF2-40B4-BE49-F238E27FC236}">
                    <a16:creationId xmlns:a16="http://schemas.microsoft.com/office/drawing/2014/main" id="{8F90B1A1-DF06-4155-A35E-E6CDAF78F219}"/>
                  </a:ext>
                </a:extLst>
              </p:cNvPr>
              <p:cNvGrpSpPr>
                <a:grpSpLocks/>
              </p:cNvGrpSpPr>
              <p:nvPr/>
            </p:nvGrpSpPr>
            <p:grpSpPr bwMode="auto">
              <a:xfrm>
                <a:off x="13095684" y="8678968"/>
                <a:ext cx="8542536" cy="3559123"/>
                <a:chOff x="2716008" y="2977110"/>
                <a:chExt cx="8542536" cy="3559123"/>
              </a:xfrm>
            </p:grpSpPr>
            <p:sp>
              <p:nvSpPr>
                <p:cNvPr id="60" name="Professional…">
                  <a:extLst>
                    <a:ext uri="{FF2B5EF4-FFF2-40B4-BE49-F238E27FC236}">
                      <a16:creationId xmlns:a16="http://schemas.microsoft.com/office/drawing/2014/main" id="{70CD40F7-0448-421A-93D6-EBCC338CBBA8}"/>
                    </a:ext>
                  </a:extLst>
                </p:cNvPr>
                <p:cNvSpPr txBox="1">
                  <a:spLocks noChangeArrowheads="1"/>
                </p:cNvSpPr>
                <p:nvPr/>
              </p:nvSpPr>
              <p:spPr bwMode="auto">
                <a:xfrm>
                  <a:off x="4371146" y="2977110"/>
                  <a:ext cx="5344354" cy="109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IN" sz="5400" dirty="0">
                      <a:solidFill>
                        <a:schemeClr val="bg1"/>
                      </a:solidFill>
                    </a:rPr>
                    <a:t>Monetary</a:t>
                  </a:r>
                  <a:endPar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61" name="Скругленный прямоугольник 34">
                  <a:extLst>
                    <a:ext uri="{FF2B5EF4-FFF2-40B4-BE49-F238E27FC236}">
                      <a16:creationId xmlns:a16="http://schemas.microsoft.com/office/drawing/2014/main" id="{BBED9C78-D2C1-485C-9110-8C93C175CD08}"/>
                    </a:ext>
                  </a:extLst>
                </p:cNvPr>
                <p:cNvSpPr/>
                <p:nvPr/>
              </p:nvSpPr>
              <p:spPr>
                <a:xfrm>
                  <a:off x="2716008" y="3174358"/>
                  <a:ext cx="1198759" cy="1198759"/>
                </a:xfrm>
                <a:prstGeom prst="roundRect">
                  <a:avLst>
                    <a:gd name="adj" fmla="val 4598"/>
                  </a:avLst>
                </a:prstGeom>
                <a:solidFill>
                  <a:schemeClr val="accent1"/>
                </a:solidFill>
                <a:ln w="50800" cap="flat">
                  <a:solidFill>
                    <a:schemeClr val="accent1"/>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62" name="Прямоугольник 35">
                  <a:extLst>
                    <a:ext uri="{FF2B5EF4-FFF2-40B4-BE49-F238E27FC236}">
                      <a16:creationId xmlns:a16="http://schemas.microsoft.com/office/drawing/2014/main" id="{2ADB245D-4A4A-4349-9DC1-7A513D125AE7}"/>
                    </a:ext>
                  </a:extLst>
                </p:cNvPr>
                <p:cNvSpPr>
                  <a:spLocks noChangeArrowheads="1"/>
                </p:cNvSpPr>
                <p:nvPr/>
              </p:nvSpPr>
              <p:spPr bwMode="auto">
                <a:xfrm>
                  <a:off x="4325934" y="4087616"/>
                  <a:ext cx="6932610" cy="244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sz="3200" dirty="0">
                      <a:solidFill>
                        <a:schemeClr val="tx1">
                          <a:lumMod val="40000"/>
                          <a:lumOff val="60000"/>
                        </a:schemeClr>
                      </a:solidFill>
                    </a:rPr>
                    <a:t>Also referred to as “monetary value,” this factor reflects how much a customer has spent with the brand during a particular period of time.</a:t>
                  </a:r>
                  <a:endParaRPr lang="ru-RU" altLang="en-US" sz="3200" dirty="0">
                    <a:solidFill>
                      <a:schemeClr val="tx1">
                        <a:lumMod val="40000"/>
                        <a:lumOff val="60000"/>
                      </a:schemeClr>
                    </a:solidFill>
                    <a:latin typeface="Roboto" panose="02000000000000000000" pitchFamily="2" charset="0"/>
                    <a:ea typeface="Roboto" panose="02000000000000000000" pitchFamily="2" charset="0"/>
                    <a:cs typeface="Open Sans" pitchFamily="34" charset="0"/>
                  </a:endParaRPr>
                </a:p>
              </p:txBody>
            </p:sp>
          </p:grpSp>
          <p:sp>
            <p:nvSpPr>
              <p:cNvPr id="59" name="Freeform 25">
                <a:extLst>
                  <a:ext uri="{FF2B5EF4-FFF2-40B4-BE49-F238E27FC236}">
                    <a16:creationId xmlns:a16="http://schemas.microsoft.com/office/drawing/2014/main" id="{5C780673-729F-4244-9369-0CEDD3E4A002}"/>
                  </a:ext>
                </a:extLst>
              </p:cNvPr>
              <p:cNvSpPr>
                <a:spLocks noChangeArrowheads="1"/>
              </p:cNvSpPr>
              <p:nvPr/>
            </p:nvSpPr>
            <p:spPr bwMode="auto">
              <a:xfrm>
                <a:off x="13513206" y="9300865"/>
                <a:ext cx="460386" cy="349207"/>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grpSp>
          <p:nvGrpSpPr>
            <p:cNvPr id="50" name="Группа 9">
              <a:extLst>
                <a:ext uri="{FF2B5EF4-FFF2-40B4-BE49-F238E27FC236}">
                  <a16:creationId xmlns:a16="http://schemas.microsoft.com/office/drawing/2014/main" id="{A45D8976-0785-4D85-B883-47F635EE5C0B}"/>
                </a:ext>
              </a:extLst>
            </p:cNvPr>
            <p:cNvGrpSpPr>
              <a:grpSpLocks/>
            </p:cNvGrpSpPr>
            <p:nvPr/>
          </p:nvGrpSpPr>
          <p:grpSpPr bwMode="auto">
            <a:xfrm>
              <a:off x="13095684" y="5558953"/>
              <a:ext cx="8542536" cy="2974380"/>
              <a:chOff x="13095684" y="5558953"/>
              <a:chExt cx="8542536" cy="2974380"/>
            </a:xfrm>
          </p:grpSpPr>
          <p:grpSp>
            <p:nvGrpSpPr>
              <p:cNvPr id="53" name="Группа 28">
                <a:extLst>
                  <a:ext uri="{FF2B5EF4-FFF2-40B4-BE49-F238E27FC236}">
                    <a16:creationId xmlns:a16="http://schemas.microsoft.com/office/drawing/2014/main" id="{9C7D6A6F-4123-4921-B306-2706AFAA2D33}"/>
                  </a:ext>
                </a:extLst>
              </p:cNvPr>
              <p:cNvGrpSpPr>
                <a:grpSpLocks/>
              </p:cNvGrpSpPr>
              <p:nvPr/>
            </p:nvGrpSpPr>
            <p:grpSpPr bwMode="auto">
              <a:xfrm>
                <a:off x="13095684" y="5558953"/>
                <a:ext cx="8542536" cy="2974380"/>
                <a:chOff x="2716008" y="2977110"/>
                <a:chExt cx="8542536" cy="2974380"/>
              </a:xfrm>
            </p:grpSpPr>
            <p:sp>
              <p:nvSpPr>
                <p:cNvPr id="55" name="Professional…">
                  <a:extLst>
                    <a:ext uri="{FF2B5EF4-FFF2-40B4-BE49-F238E27FC236}">
                      <a16:creationId xmlns:a16="http://schemas.microsoft.com/office/drawing/2014/main" id="{F1E30683-908D-47EC-81E4-1E3A8C54F9E0}"/>
                    </a:ext>
                  </a:extLst>
                </p:cNvPr>
                <p:cNvSpPr txBox="1">
                  <a:spLocks noChangeArrowheads="1"/>
                </p:cNvSpPr>
                <p:nvPr/>
              </p:nvSpPr>
              <p:spPr bwMode="auto">
                <a:xfrm>
                  <a:off x="4371146" y="2977110"/>
                  <a:ext cx="5344354" cy="109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IN" sz="5400" dirty="0">
                      <a:solidFill>
                        <a:schemeClr val="bg1"/>
                      </a:solidFill>
                    </a:rPr>
                    <a:t>Frequency</a:t>
                  </a:r>
                  <a:endParaRPr lang="en-US" altLang="en-US" sz="54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56" name="Скругленный прямоугольник 30">
                  <a:extLst>
                    <a:ext uri="{FF2B5EF4-FFF2-40B4-BE49-F238E27FC236}">
                      <a16:creationId xmlns:a16="http://schemas.microsoft.com/office/drawing/2014/main" id="{2FDCF609-F1F9-4C3E-8FD6-9825ABDA2D6E}"/>
                    </a:ext>
                  </a:extLst>
                </p:cNvPr>
                <p:cNvSpPr/>
                <p:nvPr/>
              </p:nvSpPr>
              <p:spPr>
                <a:xfrm>
                  <a:off x="2716008" y="3174358"/>
                  <a:ext cx="1198759" cy="1198759"/>
                </a:xfrm>
                <a:prstGeom prst="roundRect">
                  <a:avLst>
                    <a:gd name="adj" fmla="val 4598"/>
                  </a:avLst>
                </a:prstGeom>
                <a:solidFill>
                  <a:schemeClr val="accent1"/>
                </a:solidFill>
                <a:ln w="50800" cap="flat">
                  <a:solidFill>
                    <a:schemeClr val="accent1"/>
                  </a:solid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7" name="Прямоугольник 31">
                  <a:extLst>
                    <a:ext uri="{FF2B5EF4-FFF2-40B4-BE49-F238E27FC236}">
                      <a16:creationId xmlns:a16="http://schemas.microsoft.com/office/drawing/2014/main" id="{75B0344B-741E-473A-A482-39CDC50F989B}"/>
                    </a:ext>
                  </a:extLst>
                </p:cNvPr>
                <p:cNvSpPr>
                  <a:spLocks noChangeArrowheads="1"/>
                </p:cNvSpPr>
                <p:nvPr/>
              </p:nvSpPr>
              <p:spPr bwMode="auto">
                <a:xfrm>
                  <a:off x="4325934" y="4087617"/>
                  <a:ext cx="6932610" cy="186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sz="3200" dirty="0">
                      <a:solidFill>
                        <a:schemeClr val="tx1">
                          <a:lumMod val="40000"/>
                          <a:lumOff val="60000"/>
                        </a:schemeClr>
                      </a:solidFill>
                    </a:rPr>
                    <a:t>How often has a customer transacted or interacted with the brand during a particular period of time</a:t>
                  </a:r>
                  <a:endParaRPr lang="ru-RU" altLang="en-US" sz="3200" dirty="0">
                    <a:solidFill>
                      <a:schemeClr val="tx1">
                        <a:lumMod val="40000"/>
                        <a:lumOff val="60000"/>
                      </a:schemeClr>
                    </a:solidFill>
                    <a:latin typeface="Roboto" panose="02000000000000000000" pitchFamily="2" charset="0"/>
                    <a:ea typeface="Roboto" panose="02000000000000000000" pitchFamily="2" charset="0"/>
                    <a:cs typeface="Open Sans" pitchFamily="34" charset="0"/>
                  </a:endParaRPr>
                </a:p>
              </p:txBody>
            </p:sp>
          </p:grpSp>
          <p:sp>
            <p:nvSpPr>
              <p:cNvPr id="54" name="Freeform 25">
                <a:extLst>
                  <a:ext uri="{FF2B5EF4-FFF2-40B4-BE49-F238E27FC236}">
                    <a16:creationId xmlns:a16="http://schemas.microsoft.com/office/drawing/2014/main" id="{2883D1AF-25FB-456C-92FD-DD00BD75893B}"/>
                  </a:ext>
                </a:extLst>
              </p:cNvPr>
              <p:cNvSpPr>
                <a:spLocks noChangeArrowheads="1"/>
              </p:cNvSpPr>
              <p:nvPr/>
            </p:nvSpPr>
            <p:spPr bwMode="auto">
              <a:xfrm>
                <a:off x="13519556" y="6192919"/>
                <a:ext cx="460386" cy="349207"/>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grpSp>
      <p:sp>
        <p:nvSpPr>
          <p:cNvPr id="13" name="TextBox 12">
            <a:extLst>
              <a:ext uri="{FF2B5EF4-FFF2-40B4-BE49-F238E27FC236}">
                <a16:creationId xmlns:a16="http://schemas.microsoft.com/office/drawing/2014/main" id="{C0F25364-CF3A-4E56-A3F1-CDB9502D0FE4}"/>
              </a:ext>
            </a:extLst>
          </p:cNvPr>
          <p:cNvSpPr txBox="1"/>
          <p:nvPr/>
        </p:nvSpPr>
        <p:spPr>
          <a:xfrm>
            <a:off x="5134708" y="3208517"/>
            <a:ext cx="215998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chemeClr val="tx1">
                    <a:lumMod val="20000"/>
                    <a:lumOff val="80000"/>
                  </a:schemeClr>
                </a:solidFill>
                <a:effectLst/>
                <a:uFillTx/>
                <a:latin typeface="Arial"/>
                <a:ea typeface="Arial"/>
                <a:cs typeface="Arial"/>
                <a:sym typeface="Arial"/>
              </a:rPr>
              <a:t>RFM </a:t>
            </a:r>
            <a:endParaRPr kumimoji="0" lang="en-IN" sz="5400" b="0" i="0" u="none" strike="noStrike" cap="none" spc="0" normalizeH="0" baseline="0" dirty="0">
              <a:ln>
                <a:noFill/>
              </a:ln>
              <a:solidFill>
                <a:schemeClr val="tx1">
                  <a:lumMod val="20000"/>
                  <a:lumOff val="80000"/>
                </a:schemeClr>
              </a:solidFill>
              <a:effectLst/>
              <a:uFillTx/>
              <a:latin typeface="Arial"/>
              <a:ea typeface="Arial"/>
              <a:cs typeface="Arial"/>
              <a:sym typeface="Arial"/>
            </a:endParaRPr>
          </a:p>
        </p:txBody>
      </p:sp>
      <p:sp>
        <p:nvSpPr>
          <p:cNvPr id="87" name="TextBox 86">
            <a:extLst>
              <a:ext uri="{FF2B5EF4-FFF2-40B4-BE49-F238E27FC236}">
                <a16:creationId xmlns:a16="http://schemas.microsoft.com/office/drawing/2014/main" id="{E6990222-696D-45B7-8CBD-EA5EFC26D63C}"/>
              </a:ext>
            </a:extLst>
          </p:cNvPr>
          <p:cNvSpPr txBox="1"/>
          <p:nvPr/>
        </p:nvSpPr>
        <p:spPr>
          <a:xfrm>
            <a:off x="13214027" y="3183589"/>
            <a:ext cx="278793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5400" dirty="0">
                <a:solidFill>
                  <a:schemeClr val="tx1">
                    <a:lumMod val="20000"/>
                    <a:lumOff val="80000"/>
                  </a:schemeClr>
                </a:solidFill>
                <a:latin typeface="Arial"/>
                <a:ea typeface="Arial"/>
                <a:cs typeface="Arial"/>
                <a:sym typeface="Arial"/>
              </a:rPr>
              <a:t>Cluster</a:t>
            </a:r>
            <a:r>
              <a:rPr kumimoji="0" lang="en-US" sz="5400" b="0" i="0" u="none" strike="noStrike" cap="none" spc="0" normalizeH="0" baseline="0" dirty="0">
                <a:ln>
                  <a:noFill/>
                </a:ln>
                <a:solidFill>
                  <a:schemeClr val="tx1">
                    <a:lumMod val="20000"/>
                    <a:lumOff val="80000"/>
                  </a:schemeClr>
                </a:solidFill>
                <a:effectLst/>
                <a:uFillTx/>
                <a:latin typeface="Arial"/>
                <a:ea typeface="Arial"/>
                <a:cs typeface="Arial"/>
                <a:sym typeface="Arial"/>
              </a:rPr>
              <a:t> </a:t>
            </a:r>
            <a:endParaRPr kumimoji="0" lang="en-IN" sz="5400" b="0" i="0" u="none" strike="noStrike" cap="none" spc="0" normalizeH="0" baseline="0" dirty="0">
              <a:ln>
                <a:noFill/>
              </a:ln>
              <a:solidFill>
                <a:schemeClr val="tx1">
                  <a:lumMod val="20000"/>
                  <a:lumOff val="80000"/>
                </a:schemeClr>
              </a:solidFill>
              <a:effectLst/>
              <a:uFillTx/>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900" fill="hold"/>
                                        <p:tgtEl>
                                          <p:spTgt spid="39"/>
                                        </p:tgtEl>
                                        <p:attrNameLst>
                                          <p:attrName>ppt_x</p:attrName>
                                        </p:attrNameLst>
                                      </p:cBhvr>
                                      <p:tavLst>
                                        <p:tav tm="0">
                                          <p:val>
                                            <p:strVal val="#ppt_x"/>
                                          </p:val>
                                        </p:tav>
                                        <p:tav tm="100000">
                                          <p:val>
                                            <p:strVal val="#ppt_x"/>
                                          </p:val>
                                        </p:tav>
                                      </p:tavLst>
                                    </p:anim>
                                    <p:anim calcmode="lin" valueType="num">
                                      <p:cBhvr additive="base">
                                        <p:cTn id="12" dur="9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1+#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па 18">
            <a:extLst>
              <a:ext uri="{FF2B5EF4-FFF2-40B4-BE49-F238E27FC236}">
                <a16:creationId xmlns:a16="http://schemas.microsoft.com/office/drawing/2014/main" id="{23FE5202-4194-4C73-B6B9-DB6EDE6E6B6E}"/>
              </a:ext>
            </a:extLst>
          </p:cNvPr>
          <p:cNvGrpSpPr>
            <a:grpSpLocks/>
          </p:cNvGrpSpPr>
          <p:nvPr/>
        </p:nvGrpSpPr>
        <p:grpSpPr bwMode="auto">
          <a:xfrm>
            <a:off x="926359" y="1674357"/>
            <a:ext cx="7558741" cy="11673650"/>
            <a:chOff x="2641600" y="2616200"/>
            <a:chExt cx="6032500" cy="8470900"/>
          </a:xfrm>
        </p:grpSpPr>
        <p:pic>
          <p:nvPicPr>
            <p:cNvPr id="10" name="Прямоугольник 9">
              <a:extLst>
                <a:ext uri="{FF2B5EF4-FFF2-40B4-BE49-F238E27FC236}">
                  <a16:creationId xmlns:a16="http://schemas.microsoft.com/office/drawing/2014/main" id="{3B4C5A86-E712-4370-886D-9E38BC56253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16200"/>
              <a:ext cx="6032500" cy="8470900"/>
            </a:xfrm>
            <a:prstGeom prst="rect">
              <a:avLst/>
            </a:prstGeom>
            <a:noFill/>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395C4DC1-2C6D-ED45-A79D-2262DE51FFD5}"/>
                </a:ext>
              </a:extLst>
            </p:cNvPr>
            <p:cNvSpPr/>
            <p:nvPr/>
          </p:nvSpPr>
          <p:spPr>
            <a:xfrm>
              <a:off x="3663431" y="9679462"/>
              <a:ext cx="3988835" cy="108080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20" name="Professional…">
              <a:extLst>
                <a:ext uri="{FF2B5EF4-FFF2-40B4-BE49-F238E27FC236}">
                  <a16:creationId xmlns:a16="http://schemas.microsoft.com/office/drawing/2014/main" id="{D100D0AD-93AA-AF4F-9497-5CC4CE0CEE11}"/>
                </a:ext>
              </a:extLst>
            </p:cNvPr>
            <p:cNvSpPr txBox="1"/>
            <p:nvPr/>
          </p:nvSpPr>
          <p:spPr>
            <a:xfrm>
              <a:off x="4105698" y="9963929"/>
              <a:ext cx="2953909" cy="484625"/>
            </a:xfrm>
            <a:prstGeom prst="rect">
              <a:avLst/>
            </a:prstGeom>
            <a:ln w="12700">
              <a:miter lim="400000"/>
            </a:ln>
            <a:extLst>
              <a:ext uri="{C572A759-6A51-4108-AA02-DFA0A04FC94B}"/>
            </a:extLst>
          </p:spPr>
          <p:txBody>
            <a:bodyPr lIns="45719" rIns="45719">
              <a:spAutoFit/>
            </a:bodyPr>
            <a:lstStyle/>
            <a:p>
              <a:pPr algn="ctr" eaLnBrk="1" fontAlgn="auto">
                <a:spcBef>
                  <a:spcPts val="0"/>
                </a:spcBef>
                <a:spcAft>
                  <a:spcPts val="0"/>
                </a:spcAft>
                <a:defRPr sz="10000">
                  <a:solidFill>
                    <a:srgbClr val="F4F0CA"/>
                  </a:solidFill>
                  <a:latin typeface="Roboto Slab Bold"/>
                  <a:ea typeface="Roboto Slab Bold"/>
                  <a:cs typeface="Roboto Slab Bold"/>
                  <a:sym typeface="Roboto Slab Bold"/>
                </a:defRPr>
              </a:pPr>
              <a:r>
                <a:rPr lang="en-IN" sz="3600" dirty="0">
                  <a:solidFill>
                    <a:schemeClr val="tx1">
                      <a:lumMod val="75000"/>
                    </a:schemeClr>
                  </a:solidFill>
                </a:rPr>
                <a:t>Recency</a:t>
              </a:r>
              <a:endParaRPr sz="3600" kern="0" dirty="0">
                <a:solidFill>
                  <a:schemeClr val="tx1">
                    <a:lumMod val="75000"/>
                  </a:schemeClr>
                </a:solidFill>
                <a:latin typeface="Roboto" panose="02000000000000000000" pitchFamily="2" charset="0"/>
                <a:ea typeface="Roboto" panose="02000000000000000000" pitchFamily="2" charset="0"/>
                <a:cs typeface="Roboto Slab Bold"/>
                <a:sym typeface="Roboto Slab Bold"/>
              </a:endParaRPr>
            </a:p>
          </p:txBody>
        </p:sp>
      </p:grpSp>
      <p:grpSp>
        <p:nvGrpSpPr>
          <p:cNvPr id="24" name="Группа 23">
            <a:extLst>
              <a:ext uri="{FF2B5EF4-FFF2-40B4-BE49-F238E27FC236}">
                <a16:creationId xmlns:a16="http://schemas.microsoft.com/office/drawing/2014/main" id="{0A83C30A-34D1-49B0-A56F-78054895EBED}"/>
              </a:ext>
            </a:extLst>
          </p:cNvPr>
          <p:cNvGrpSpPr>
            <a:grpSpLocks/>
          </p:cNvGrpSpPr>
          <p:nvPr/>
        </p:nvGrpSpPr>
        <p:grpSpPr bwMode="auto">
          <a:xfrm>
            <a:off x="8639261" y="1645920"/>
            <a:ext cx="7593400" cy="11704320"/>
            <a:chOff x="2635915" y="2616200"/>
            <a:chExt cx="6032500" cy="8470900"/>
          </a:xfrm>
        </p:grpSpPr>
        <p:pic>
          <p:nvPicPr>
            <p:cNvPr id="26" name="Прямоугольник 25">
              <a:extLst>
                <a:ext uri="{FF2B5EF4-FFF2-40B4-BE49-F238E27FC236}">
                  <a16:creationId xmlns:a16="http://schemas.microsoft.com/office/drawing/2014/main" id="{82708B18-48C8-4EDD-BB03-63268F7E18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915" y="2616200"/>
              <a:ext cx="6032500" cy="8470900"/>
            </a:xfrm>
            <a:prstGeom prst="rect">
              <a:avLst/>
            </a:prstGeom>
            <a:noFill/>
            <a:extLst>
              <a:ext uri="{909E8E84-426E-40DD-AFC4-6F175D3DCCD1}">
                <a14:hiddenFill xmlns:a14="http://schemas.microsoft.com/office/drawing/2010/main">
                  <a:solidFill>
                    <a:srgbClr val="FFFFFF"/>
                  </a:solidFill>
                </a14:hiddenFill>
              </a:ext>
            </a:extLst>
          </p:spPr>
        </p:pic>
        <p:sp>
          <p:nvSpPr>
            <p:cNvPr id="31" name="Прямоугольник 30">
              <a:extLst>
                <a:ext uri="{FF2B5EF4-FFF2-40B4-BE49-F238E27FC236}">
                  <a16:creationId xmlns:a16="http://schemas.microsoft.com/office/drawing/2014/main" id="{51B72666-FF1B-3B4F-8313-7CCE0602240C}"/>
                </a:ext>
              </a:extLst>
            </p:cNvPr>
            <p:cNvSpPr/>
            <p:nvPr/>
          </p:nvSpPr>
          <p:spPr>
            <a:xfrm>
              <a:off x="3668964" y="9671379"/>
              <a:ext cx="3988835" cy="108080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32" name="Professional…">
              <a:extLst>
                <a:ext uri="{FF2B5EF4-FFF2-40B4-BE49-F238E27FC236}">
                  <a16:creationId xmlns:a16="http://schemas.microsoft.com/office/drawing/2014/main" id="{DDEE574E-E427-4C44-83A4-B879B3B87AB7}"/>
                </a:ext>
              </a:extLst>
            </p:cNvPr>
            <p:cNvSpPr txBox="1"/>
            <p:nvPr/>
          </p:nvSpPr>
          <p:spPr>
            <a:xfrm>
              <a:off x="4186831" y="9911054"/>
              <a:ext cx="2953102" cy="483355"/>
            </a:xfrm>
            <a:prstGeom prst="rect">
              <a:avLst/>
            </a:prstGeom>
            <a:ln w="12700">
              <a:miter lim="400000"/>
            </a:ln>
            <a:extLst>
              <a:ext uri="{C572A759-6A51-4108-AA02-DFA0A04FC94B}"/>
            </a:extLst>
          </p:spPr>
          <p:txBody>
            <a:bodyPr lIns="45719" rIns="45719">
              <a:spAutoFit/>
            </a:bodyPr>
            <a:lstStyle/>
            <a:p>
              <a:pPr algn="ctr" eaLnBrk="1" fontAlgn="auto">
                <a:spcBef>
                  <a:spcPts val="0"/>
                </a:spcBef>
                <a:spcAft>
                  <a:spcPts val="0"/>
                </a:spcAft>
                <a:defRPr sz="10000">
                  <a:solidFill>
                    <a:srgbClr val="F4F0CA"/>
                  </a:solidFill>
                  <a:latin typeface="Roboto Slab Bold"/>
                  <a:ea typeface="Roboto Slab Bold"/>
                  <a:cs typeface="Roboto Slab Bold"/>
                  <a:sym typeface="Roboto Slab Bold"/>
                </a:defRPr>
              </a:pPr>
              <a:r>
                <a:rPr lang="en-IN" sz="3600" dirty="0">
                  <a:solidFill>
                    <a:schemeClr val="tx1">
                      <a:lumMod val="75000"/>
                    </a:schemeClr>
                  </a:solidFill>
                </a:rPr>
                <a:t>Frequency</a:t>
              </a:r>
              <a:endParaRPr lang="en-US" altLang="en-US" sz="3600" dirty="0">
                <a:solidFill>
                  <a:schemeClr val="tx1">
                    <a:lumMod val="75000"/>
                  </a:schemeClr>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grpSp>
      <p:grpSp>
        <p:nvGrpSpPr>
          <p:cNvPr id="33" name="Группа 32">
            <a:extLst>
              <a:ext uri="{FF2B5EF4-FFF2-40B4-BE49-F238E27FC236}">
                <a16:creationId xmlns:a16="http://schemas.microsoft.com/office/drawing/2014/main" id="{9097108A-02E5-4A3F-BE9E-E5D0EEB1B47E}"/>
              </a:ext>
            </a:extLst>
          </p:cNvPr>
          <p:cNvGrpSpPr>
            <a:grpSpLocks/>
          </p:cNvGrpSpPr>
          <p:nvPr/>
        </p:nvGrpSpPr>
        <p:grpSpPr bwMode="auto">
          <a:xfrm>
            <a:off x="16415058" y="1657332"/>
            <a:ext cx="7596502" cy="11686702"/>
            <a:chOff x="2655631" y="2616200"/>
            <a:chExt cx="6019800" cy="8470900"/>
          </a:xfrm>
        </p:grpSpPr>
        <p:pic>
          <p:nvPicPr>
            <p:cNvPr id="34" name="Прямоугольник 33">
              <a:extLst>
                <a:ext uri="{FF2B5EF4-FFF2-40B4-BE49-F238E27FC236}">
                  <a16:creationId xmlns:a16="http://schemas.microsoft.com/office/drawing/2014/main" id="{B6478C10-16F3-4B96-8611-C1BBA8C424A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631" y="2616200"/>
              <a:ext cx="6019800" cy="8470900"/>
            </a:xfrm>
            <a:prstGeom prst="rect">
              <a:avLst/>
            </a:prstGeom>
            <a:noFill/>
            <a:extLst>
              <a:ext uri="{909E8E84-426E-40DD-AFC4-6F175D3DCCD1}">
                <a14:hiddenFill xmlns:a14="http://schemas.microsoft.com/office/drawing/2010/main">
                  <a:solidFill>
                    <a:srgbClr val="FFFFFF"/>
                  </a:solidFill>
                </a14:hiddenFill>
              </a:ext>
            </a:extLst>
          </p:spPr>
        </p:pic>
        <p:sp>
          <p:nvSpPr>
            <p:cNvPr id="38" name="Прямоугольник 37">
              <a:extLst>
                <a:ext uri="{FF2B5EF4-FFF2-40B4-BE49-F238E27FC236}">
                  <a16:creationId xmlns:a16="http://schemas.microsoft.com/office/drawing/2014/main" id="{044AFD9D-DD80-304D-AEB6-9AD95A588EFB}"/>
                </a:ext>
              </a:extLst>
            </p:cNvPr>
            <p:cNvSpPr/>
            <p:nvPr/>
          </p:nvSpPr>
          <p:spPr>
            <a:xfrm>
              <a:off x="3768385" y="9732362"/>
              <a:ext cx="3988835" cy="108080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39" name="Professional…">
              <a:extLst>
                <a:ext uri="{FF2B5EF4-FFF2-40B4-BE49-F238E27FC236}">
                  <a16:creationId xmlns:a16="http://schemas.microsoft.com/office/drawing/2014/main" id="{5E8CC9B5-AA0A-B943-807B-A0989D36A12D}"/>
                </a:ext>
              </a:extLst>
            </p:cNvPr>
            <p:cNvSpPr txBox="1"/>
            <p:nvPr/>
          </p:nvSpPr>
          <p:spPr>
            <a:xfrm>
              <a:off x="4285847" y="9972037"/>
              <a:ext cx="2953911" cy="484084"/>
            </a:xfrm>
            <a:prstGeom prst="rect">
              <a:avLst/>
            </a:prstGeom>
            <a:ln w="12700">
              <a:miter lim="400000"/>
            </a:ln>
            <a:extLst>
              <a:ext uri="{C572A759-6A51-4108-AA02-DFA0A04FC94B}"/>
            </a:extLst>
          </p:spPr>
          <p:txBody>
            <a:bodyPr lIns="45719" rIns="45719">
              <a:spAutoFit/>
            </a:bodyPr>
            <a:lstStyle/>
            <a:p>
              <a:pPr algn="ctr" eaLnBrk="1" fontAlgn="auto">
                <a:spcBef>
                  <a:spcPts val="0"/>
                </a:spcBef>
                <a:spcAft>
                  <a:spcPts val="0"/>
                </a:spcAft>
                <a:defRPr sz="10000">
                  <a:solidFill>
                    <a:srgbClr val="F4F0CA"/>
                  </a:solidFill>
                  <a:latin typeface="Roboto Slab Bold"/>
                  <a:ea typeface="Roboto Slab Bold"/>
                  <a:cs typeface="Roboto Slab Bold"/>
                  <a:sym typeface="Roboto Slab Bold"/>
                </a:defRPr>
              </a:pPr>
              <a:r>
                <a:rPr lang="en-IN" sz="3600" dirty="0">
                  <a:solidFill>
                    <a:schemeClr val="tx1">
                      <a:lumMod val="75000"/>
                    </a:schemeClr>
                  </a:solidFill>
                </a:rPr>
                <a:t>Monetary</a:t>
              </a:r>
              <a:endParaRPr sz="3600" b="1" kern="0" dirty="0">
                <a:solidFill>
                  <a:schemeClr val="tx1">
                    <a:lumMod val="75000"/>
                  </a:schemeClr>
                </a:solidFill>
                <a:latin typeface="Roboto" panose="02000000000000000000" pitchFamily="2" charset="0"/>
                <a:ea typeface="Roboto" panose="02000000000000000000" pitchFamily="2" charset="0"/>
                <a:cs typeface="Roboto Slab Bold"/>
                <a:sym typeface="Roboto Slab Bold"/>
              </a:endParaRPr>
            </a:p>
          </p:txBody>
        </p:sp>
      </p:grpSp>
      <p:pic>
        <p:nvPicPr>
          <p:cNvPr id="25602" name="Picture 2">
            <a:extLst>
              <a:ext uri="{FF2B5EF4-FFF2-40B4-BE49-F238E27FC236}">
                <a16:creationId xmlns:a16="http://schemas.microsoft.com/office/drawing/2014/main" id="{89204600-5787-404D-BEF1-D54915014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543" y="2041563"/>
            <a:ext cx="7116334" cy="4816437"/>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a:extLst>
              <a:ext uri="{FF2B5EF4-FFF2-40B4-BE49-F238E27FC236}">
                <a16:creationId xmlns:a16="http://schemas.microsoft.com/office/drawing/2014/main" id="{F62323DE-2118-4E6A-A1BB-9C835CE667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2959" y="6745103"/>
            <a:ext cx="6641486" cy="4467043"/>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243B749A-CF77-4208-9216-2713E8BB85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77402" y="1644747"/>
            <a:ext cx="6808127" cy="5162684"/>
          </a:xfrm>
          <a:prstGeom prst="rect">
            <a:avLst/>
          </a:prstGeom>
          <a:noFill/>
          <a:extLst>
            <a:ext uri="{909E8E84-426E-40DD-AFC4-6F175D3DCCD1}">
              <a14:hiddenFill xmlns:a14="http://schemas.microsoft.com/office/drawing/2010/main">
                <a:solidFill>
                  <a:srgbClr val="FFFFFF"/>
                </a:solidFill>
              </a14:hiddenFill>
            </a:ext>
          </a:extLst>
        </p:spPr>
      </p:pic>
      <p:pic>
        <p:nvPicPr>
          <p:cNvPr id="25605" name="Picture 5">
            <a:extLst>
              <a:ext uri="{FF2B5EF4-FFF2-40B4-BE49-F238E27FC236}">
                <a16:creationId xmlns:a16="http://schemas.microsoft.com/office/drawing/2014/main" id="{5E52CD4F-EE0C-4237-974B-C6158CD7F7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1424" y="6402845"/>
            <a:ext cx="6866050" cy="4605996"/>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a:extLst>
              <a:ext uri="{FF2B5EF4-FFF2-40B4-BE49-F238E27FC236}">
                <a16:creationId xmlns:a16="http://schemas.microsoft.com/office/drawing/2014/main" id="{55C0144A-533F-4626-9D71-D55B25E981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2061" y="1954985"/>
            <a:ext cx="7150473" cy="5002111"/>
          </a:xfrm>
          <a:prstGeom prst="rect">
            <a:avLst/>
          </a:prstGeom>
          <a:noFill/>
          <a:extLst>
            <a:ext uri="{909E8E84-426E-40DD-AFC4-6F175D3DCCD1}">
              <a14:hiddenFill xmlns:a14="http://schemas.microsoft.com/office/drawing/2010/main">
                <a:solidFill>
                  <a:srgbClr val="FFFFFF"/>
                </a:solidFill>
              </a14:hiddenFill>
            </a:ext>
          </a:extLst>
        </p:spPr>
      </p:pic>
      <p:pic>
        <p:nvPicPr>
          <p:cNvPr id="25607" name="Picture 7">
            <a:extLst>
              <a:ext uri="{FF2B5EF4-FFF2-40B4-BE49-F238E27FC236}">
                <a16:creationId xmlns:a16="http://schemas.microsoft.com/office/drawing/2014/main" id="{3EC04378-AF15-44E7-8C24-27E6B6591E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1700" y="6534557"/>
            <a:ext cx="6954520" cy="46775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75CB71-50CF-48E5-B219-B35B0555154B}"/>
              </a:ext>
            </a:extLst>
          </p:cNvPr>
          <p:cNvSpPr txBox="1"/>
          <p:nvPr/>
        </p:nvSpPr>
        <p:spPr>
          <a:xfrm>
            <a:off x="8485100" y="365760"/>
            <a:ext cx="1061452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6000" b="0" i="0" u="none" strike="noStrike" cap="none" spc="0" normalizeH="0" baseline="0" dirty="0">
                <a:ln>
                  <a:noFill/>
                </a:ln>
                <a:solidFill>
                  <a:schemeClr val="tx1">
                    <a:lumMod val="40000"/>
                    <a:lumOff val="60000"/>
                  </a:schemeClr>
                </a:solidFill>
                <a:effectLst/>
                <a:uFillTx/>
                <a:latin typeface="Arial"/>
                <a:ea typeface="Arial"/>
                <a:cs typeface="Arial"/>
                <a:sym typeface="Arial"/>
              </a:rPr>
              <a:t>RFM Model Features</a:t>
            </a:r>
          </a:p>
        </p:txBody>
      </p:sp>
      <p:cxnSp>
        <p:nvCxnSpPr>
          <p:cNvPr id="35" name="Прямая соединительная линия 16">
            <a:extLst>
              <a:ext uri="{FF2B5EF4-FFF2-40B4-BE49-F238E27FC236}">
                <a16:creationId xmlns:a16="http://schemas.microsoft.com/office/drawing/2014/main" id="{40F0BA00-92C9-48F0-84EB-6E815A12C1B7}"/>
              </a:ext>
            </a:extLst>
          </p:cNvPr>
          <p:cNvCxnSpPr>
            <a:cxnSpLocks/>
          </p:cNvCxnSpPr>
          <p:nvPr/>
        </p:nvCxnSpPr>
        <p:spPr bwMode="auto">
          <a:xfrm flipV="1">
            <a:off x="8485100" y="1244208"/>
            <a:ext cx="7227434" cy="35198"/>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2"/>
                                        </p:tgtEl>
                                        <p:attrNameLst>
                                          <p:attrName>style.visibility</p:attrName>
                                        </p:attrNameLst>
                                      </p:cBhvr>
                                      <p:to>
                                        <p:strVal val="visible"/>
                                      </p:to>
                                    </p:set>
                                    <p:anim calcmode="lin" valueType="num">
                                      <p:cBhvr additive="base">
                                        <p:cTn id="13" dur="500" fill="hold"/>
                                        <p:tgtEl>
                                          <p:spTgt spid="25602"/>
                                        </p:tgtEl>
                                        <p:attrNameLst>
                                          <p:attrName>ppt_x</p:attrName>
                                        </p:attrNameLst>
                                      </p:cBhvr>
                                      <p:tavLst>
                                        <p:tav tm="0">
                                          <p:val>
                                            <p:strVal val="#ppt_x"/>
                                          </p:val>
                                        </p:tav>
                                        <p:tav tm="100000">
                                          <p:val>
                                            <p:strVal val="#ppt_x"/>
                                          </p:val>
                                        </p:tav>
                                      </p:tavLst>
                                    </p:anim>
                                    <p:anim calcmode="lin" valueType="num">
                                      <p:cBhvr additive="base">
                                        <p:cTn id="14" dur="500" fill="hold"/>
                                        <p:tgtEl>
                                          <p:spTgt spid="2560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603"/>
                                        </p:tgtEl>
                                        <p:attrNameLst>
                                          <p:attrName>style.visibility</p:attrName>
                                        </p:attrNameLst>
                                      </p:cBhvr>
                                      <p:to>
                                        <p:strVal val="visible"/>
                                      </p:to>
                                    </p:set>
                                    <p:anim calcmode="lin" valueType="num">
                                      <p:cBhvr additive="base">
                                        <p:cTn id="17" dur="500" fill="hold"/>
                                        <p:tgtEl>
                                          <p:spTgt spid="25603"/>
                                        </p:tgtEl>
                                        <p:attrNameLst>
                                          <p:attrName>ppt_x</p:attrName>
                                        </p:attrNameLst>
                                      </p:cBhvr>
                                      <p:tavLst>
                                        <p:tav tm="0">
                                          <p:val>
                                            <p:strVal val="#ppt_x"/>
                                          </p:val>
                                        </p:tav>
                                        <p:tav tm="100000">
                                          <p:val>
                                            <p:strVal val="#ppt_x"/>
                                          </p:val>
                                        </p:tav>
                                      </p:tavLst>
                                    </p:anim>
                                    <p:anim calcmode="lin" valueType="num">
                                      <p:cBhvr additive="base">
                                        <p:cTn id="18" dur="500" fill="hold"/>
                                        <p:tgtEl>
                                          <p:spTgt spid="2560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606"/>
                                        </p:tgtEl>
                                        <p:attrNameLst>
                                          <p:attrName>style.visibility</p:attrName>
                                        </p:attrNameLst>
                                      </p:cBhvr>
                                      <p:to>
                                        <p:strVal val="visible"/>
                                      </p:to>
                                    </p:set>
                                    <p:anim calcmode="lin" valueType="num">
                                      <p:cBhvr additive="base">
                                        <p:cTn id="27" dur="500" fill="hold"/>
                                        <p:tgtEl>
                                          <p:spTgt spid="25606"/>
                                        </p:tgtEl>
                                        <p:attrNameLst>
                                          <p:attrName>ppt_x</p:attrName>
                                        </p:attrNameLst>
                                      </p:cBhvr>
                                      <p:tavLst>
                                        <p:tav tm="0">
                                          <p:val>
                                            <p:strVal val="#ppt_x"/>
                                          </p:val>
                                        </p:tav>
                                        <p:tav tm="100000">
                                          <p:val>
                                            <p:strVal val="#ppt_x"/>
                                          </p:val>
                                        </p:tav>
                                      </p:tavLst>
                                    </p:anim>
                                    <p:anim calcmode="lin" valueType="num">
                                      <p:cBhvr additive="base">
                                        <p:cTn id="28" dur="500" fill="hold"/>
                                        <p:tgtEl>
                                          <p:spTgt spid="2560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7"/>
                                        </p:tgtEl>
                                        <p:attrNameLst>
                                          <p:attrName>style.visibility</p:attrName>
                                        </p:attrNameLst>
                                      </p:cBhvr>
                                      <p:to>
                                        <p:strVal val="visible"/>
                                      </p:to>
                                    </p:set>
                                    <p:anim calcmode="lin" valueType="num">
                                      <p:cBhvr additive="base">
                                        <p:cTn id="31" dur="500" fill="hold"/>
                                        <p:tgtEl>
                                          <p:spTgt spid="25607"/>
                                        </p:tgtEl>
                                        <p:attrNameLst>
                                          <p:attrName>ppt_x</p:attrName>
                                        </p:attrNameLst>
                                      </p:cBhvr>
                                      <p:tavLst>
                                        <p:tav tm="0">
                                          <p:val>
                                            <p:strVal val="#ppt_x"/>
                                          </p:val>
                                        </p:tav>
                                        <p:tav tm="100000">
                                          <p:val>
                                            <p:strVal val="#ppt_x"/>
                                          </p:val>
                                        </p:tav>
                                      </p:tavLst>
                                    </p:anim>
                                    <p:anim calcmode="lin" valueType="num">
                                      <p:cBhvr additive="base">
                                        <p:cTn id="32" dur="500" fill="hold"/>
                                        <p:tgtEl>
                                          <p:spTgt spid="2560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5604"/>
                                        </p:tgtEl>
                                        <p:attrNameLst>
                                          <p:attrName>style.visibility</p:attrName>
                                        </p:attrNameLst>
                                      </p:cBhvr>
                                      <p:to>
                                        <p:strVal val="visible"/>
                                      </p:to>
                                    </p:set>
                                    <p:anim calcmode="lin" valueType="num">
                                      <p:cBhvr additive="base">
                                        <p:cTn id="41" dur="500" fill="hold"/>
                                        <p:tgtEl>
                                          <p:spTgt spid="25604"/>
                                        </p:tgtEl>
                                        <p:attrNameLst>
                                          <p:attrName>ppt_x</p:attrName>
                                        </p:attrNameLst>
                                      </p:cBhvr>
                                      <p:tavLst>
                                        <p:tav tm="0">
                                          <p:val>
                                            <p:strVal val="#ppt_x"/>
                                          </p:val>
                                        </p:tav>
                                        <p:tav tm="100000">
                                          <p:val>
                                            <p:strVal val="#ppt_x"/>
                                          </p:val>
                                        </p:tav>
                                      </p:tavLst>
                                    </p:anim>
                                    <p:anim calcmode="lin" valueType="num">
                                      <p:cBhvr additive="base">
                                        <p:cTn id="42" dur="500" fill="hold"/>
                                        <p:tgtEl>
                                          <p:spTgt spid="2560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5605"/>
                                        </p:tgtEl>
                                        <p:attrNameLst>
                                          <p:attrName>style.visibility</p:attrName>
                                        </p:attrNameLst>
                                      </p:cBhvr>
                                      <p:to>
                                        <p:strVal val="visible"/>
                                      </p:to>
                                    </p:set>
                                    <p:anim calcmode="lin" valueType="num">
                                      <p:cBhvr additive="base">
                                        <p:cTn id="45" dur="500" fill="hold"/>
                                        <p:tgtEl>
                                          <p:spTgt spid="25605"/>
                                        </p:tgtEl>
                                        <p:attrNameLst>
                                          <p:attrName>ppt_x</p:attrName>
                                        </p:attrNameLst>
                                      </p:cBhvr>
                                      <p:tavLst>
                                        <p:tav tm="0">
                                          <p:val>
                                            <p:strVal val="#ppt_x"/>
                                          </p:val>
                                        </p:tav>
                                        <p:tav tm="100000">
                                          <p:val>
                                            <p:strVal val="#ppt_x"/>
                                          </p:val>
                                        </p:tav>
                                      </p:tavLst>
                                    </p:anim>
                                    <p:anim calcmode="lin" valueType="num">
                                      <p:cBhvr additive="base">
                                        <p:cTn id="46" dur="500" fill="hold"/>
                                        <p:tgtEl>
                                          <p:spTgt spid="2560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900" fill="hold"/>
                                        <p:tgtEl>
                                          <p:spTgt spid="35"/>
                                        </p:tgtEl>
                                        <p:attrNameLst>
                                          <p:attrName>ppt_x</p:attrName>
                                        </p:attrNameLst>
                                      </p:cBhvr>
                                      <p:tavLst>
                                        <p:tav tm="0">
                                          <p:val>
                                            <p:strVal val="#ppt_x"/>
                                          </p:val>
                                        </p:tav>
                                        <p:tav tm="100000">
                                          <p:val>
                                            <p:strVal val="#ppt_x"/>
                                          </p:val>
                                        </p:tav>
                                      </p:tavLst>
                                    </p:anim>
                                    <p:anim calcmode="lin" valueType="num">
                                      <p:cBhvr additive="base">
                                        <p:cTn id="54" dur="9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411F055-6BB2-4105-9191-CE4BD2AF4663}"/>
              </a:ext>
            </a:extLst>
          </p:cNvPr>
          <p:cNvGrpSpPr>
            <a:grpSpLocks/>
          </p:cNvGrpSpPr>
          <p:nvPr/>
        </p:nvGrpSpPr>
        <p:grpSpPr bwMode="auto">
          <a:xfrm>
            <a:off x="1769470" y="7725885"/>
            <a:ext cx="12326904" cy="3118803"/>
            <a:chOff x="1579139" y="7736889"/>
            <a:chExt cx="12327958" cy="3119757"/>
          </a:xfrm>
        </p:grpSpPr>
        <p:sp>
          <p:nvSpPr>
            <p:cNvPr id="15364" name="Professional…">
              <a:extLst>
                <a:ext uri="{FF2B5EF4-FFF2-40B4-BE49-F238E27FC236}">
                  <a16:creationId xmlns:a16="http://schemas.microsoft.com/office/drawing/2014/main" id="{DAAF334A-6B4F-46C4-AD95-9298E1F92FAE}"/>
                </a:ext>
              </a:extLst>
            </p:cNvPr>
            <p:cNvSpPr txBox="1">
              <a:spLocks noChangeArrowheads="1"/>
            </p:cNvSpPr>
            <p:nvPr/>
          </p:nvSpPr>
          <p:spPr bwMode="auto">
            <a:xfrm>
              <a:off x="2530099" y="7736889"/>
              <a:ext cx="11376998" cy="311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ts val="11800"/>
                </a:lnSpc>
              </a:pPr>
              <a:r>
                <a:rPr lang="en-US" altLang="en-US" sz="100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RFM Data Frame use For </a:t>
              </a:r>
              <a:r>
                <a:rPr lang="en-US" altLang="en-US" sz="100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MODEL</a:t>
              </a:r>
            </a:p>
          </p:txBody>
        </p:sp>
        <p:sp>
          <p:nvSpPr>
            <p:cNvPr id="32" name="Овал 31">
              <a:extLst>
                <a:ext uri="{FF2B5EF4-FFF2-40B4-BE49-F238E27FC236}">
                  <a16:creationId xmlns:a16="http://schemas.microsoft.com/office/drawing/2014/main" id="{5FC918E7-4B00-E44E-880B-3567FAEF2AB5}"/>
                </a:ext>
              </a:extLst>
            </p:cNvPr>
            <p:cNvSpPr/>
            <p:nvPr/>
          </p:nvSpPr>
          <p:spPr>
            <a:xfrm>
              <a:off x="1579139" y="8015333"/>
              <a:ext cx="884906" cy="884906"/>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grpSp>
      <p:sp>
        <p:nvSpPr>
          <p:cNvPr id="33" name="Прямоугольник 32">
            <a:extLst>
              <a:ext uri="{FF2B5EF4-FFF2-40B4-BE49-F238E27FC236}">
                <a16:creationId xmlns:a16="http://schemas.microsoft.com/office/drawing/2014/main" id="{68645509-023F-4776-B4AA-A0F8ECFCF181}"/>
              </a:ext>
            </a:extLst>
          </p:cNvPr>
          <p:cNvSpPr>
            <a:spLocks noChangeArrowheads="1"/>
          </p:cNvSpPr>
          <p:nvPr/>
        </p:nvSpPr>
        <p:spPr bwMode="auto">
          <a:xfrm>
            <a:off x="13182600" y="7780338"/>
            <a:ext cx="8547100" cy="221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The above data frame Features is used to Train the model For Predicting Customer Life Time Value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pic>
        <p:nvPicPr>
          <p:cNvPr id="6" name="Picture 5">
            <a:extLst>
              <a:ext uri="{FF2B5EF4-FFF2-40B4-BE49-F238E27FC236}">
                <a16:creationId xmlns:a16="http://schemas.microsoft.com/office/drawing/2014/main" id="{DBDD64EC-4BAD-4503-93BA-6A2778737CE6}"/>
              </a:ext>
            </a:extLst>
          </p:cNvPr>
          <p:cNvPicPr>
            <a:picLocks noChangeAspect="1"/>
          </p:cNvPicPr>
          <p:nvPr/>
        </p:nvPicPr>
        <p:blipFill>
          <a:blip r:embed="rId2"/>
          <a:stretch>
            <a:fillRect/>
          </a:stretch>
        </p:blipFill>
        <p:spPr>
          <a:xfrm>
            <a:off x="2838135" y="2471408"/>
            <a:ext cx="18707730" cy="496083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Прямоугольник 25">
            <a:extLst>
              <a:ext uri="{FF2B5EF4-FFF2-40B4-BE49-F238E27FC236}">
                <a16:creationId xmlns:a16="http://schemas.microsoft.com/office/drawing/2014/main" id="{82708B18-48C8-4EDD-BB03-63268F7E180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143" y="1381421"/>
            <a:ext cx="9877207" cy="1170432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Группа 32">
            <a:extLst>
              <a:ext uri="{FF2B5EF4-FFF2-40B4-BE49-F238E27FC236}">
                <a16:creationId xmlns:a16="http://schemas.microsoft.com/office/drawing/2014/main" id="{9097108A-02E5-4A3F-BE9E-E5D0EEB1B47E}"/>
              </a:ext>
            </a:extLst>
          </p:cNvPr>
          <p:cNvGrpSpPr>
            <a:grpSpLocks/>
          </p:cNvGrpSpPr>
          <p:nvPr/>
        </p:nvGrpSpPr>
        <p:grpSpPr bwMode="auto">
          <a:xfrm>
            <a:off x="12941928" y="1279406"/>
            <a:ext cx="9582792" cy="11686702"/>
            <a:chOff x="2655631" y="2616200"/>
            <a:chExt cx="6019800" cy="8470900"/>
          </a:xfrm>
        </p:grpSpPr>
        <p:pic>
          <p:nvPicPr>
            <p:cNvPr id="34" name="Прямоугольник 33">
              <a:extLst>
                <a:ext uri="{FF2B5EF4-FFF2-40B4-BE49-F238E27FC236}">
                  <a16:creationId xmlns:a16="http://schemas.microsoft.com/office/drawing/2014/main" id="{B6478C10-16F3-4B96-8611-C1BBA8C424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631" y="2616200"/>
              <a:ext cx="6019800" cy="8470900"/>
            </a:xfrm>
            <a:prstGeom prst="rect">
              <a:avLst/>
            </a:prstGeom>
            <a:noFill/>
            <a:extLst>
              <a:ext uri="{909E8E84-426E-40DD-AFC4-6F175D3DCCD1}">
                <a14:hiddenFill xmlns:a14="http://schemas.microsoft.com/office/drawing/2010/main">
                  <a:solidFill>
                    <a:srgbClr val="FFFFFF"/>
                  </a:solidFill>
                </a14:hiddenFill>
              </a:ext>
            </a:extLst>
          </p:spPr>
        </p:pic>
        <p:sp>
          <p:nvSpPr>
            <p:cNvPr id="38" name="Прямоугольник 37">
              <a:extLst>
                <a:ext uri="{FF2B5EF4-FFF2-40B4-BE49-F238E27FC236}">
                  <a16:creationId xmlns:a16="http://schemas.microsoft.com/office/drawing/2014/main" id="{044AFD9D-DD80-304D-AEB6-9AD95A588EFB}"/>
                </a:ext>
              </a:extLst>
            </p:cNvPr>
            <p:cNvSpPr/>
            <p:nvPr/>
          </p:nvSpPr>
          <p:spPr>
            <a:xfrm>
              <a:off x="3005356" y="10216701"/>
              <a:ext cx="5287131" cy="6637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39" name="Professional…">
              <a:extLst>
                <a:ext uri="{FF2B5EF4-FFF2-40B4-BE49-F238E27FC236}">
                  <a16:creationId xmlns:a16="http://schemas.microsoft.com/office/drawing/2014/main" id="{5E8CC9B5-AA0A-B943-807B-A0989D36A12D}"/>
                </a:ext>
              </a:extLst>
            </p:cNvPr>
            <p:cNvSpPr txBox="1"/>
            <p:nvPr/>
          </p:nvSpPr>
          <p:spPr>
            <a:xfrm>
              <a:off x="3723490" y="10347991"/>
              <a:ext cx="3884081" cy="423864"/>
            </a:xfrm>
            <a:prstGeom prst="rect">
              <a:avLst/>
            </a:prstGeom>
            <a:ln w="12700">
              <a:miter lim="400000"/>
            </a:ln>
            <a:extLst>
              <a:ext uri="{C572A759-6A51-4108-AA02-DFA0A04FC94B}"/>
            </a:extLst>
          </p:spPr>
          <p:txBody>
            <a:bodyPr wrap="square" lIns="45719" rIns="45719">
              <a:spAutoFit/>
            </a:bodyPr>
            <a:lstStyle/>
            <a:p>
              <a:r>
                <a:rPr lang="en-US" sz="3200" dirty="0">
                  <a:solidFill>
                    <a:schemeClr val="tx1">
                      <a:lumMod val="75000"/>
                    </a:schemeClr>
                  </a:solidFill>
                </a:rPr>
                <a:t>KMs Reading','Total Amt Wtd Tax.</a:t>
              </a:r>
            </a:p>
          </p:txBody>
        </p:sp>
      </p:grpSp>
      <p:sp>
        <p:nvSpPr>
          <p:cNvPr id="3" name="TextBox 2">
            <a:extLst>
              <a:ext uri="{FF2B5EF4-FFF2-40B4-BE49-F238E27FC236}">
                <a16:creationId xmlns:a16="http://schemas.microsoft.com/office/drawing/2014/main" id="{5A75CB71-50CF-48E5-B219-B35B0555154B}"/>
              </a:ext>
            </a:extLst>
          </p:cNvPr>
          <p:cNvSpPr txBox="1"/>
          <p:nvPr/>
        </p:nvSpPr>
        <p:spPr>
          <a:xfrm>
            <a:off x="9247100" y="146992"/>
            <a:ext cx="6114820"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6000" dirty="0">
                <a:solidFill>
                  <a:schemeClr val="tx1">
                    <a:lumMod val="40000"/>
                    <a:lumOff val="60000"/>
                  </a:schemeClr>
                </a:solidFill>
                <a:latin typeface="Arial"/>
                <a:ea typeface="Arial"/>
                <a:cs typeface="Arial"/>
                <a:sym typeface="Arial"/>
              </a:rPr>
              <a:t>Cluster</a:t>
            </a:r>
            <a:r>
              <a:rPr kumimoji="0" lang="en-IN" sz="6000" b="0" i="0" u="none" strike="noStrike" cap="none" spc="0" normalizeH="0" baseline="0" dirty="0">
                <a:ln>
                  <a:noFill/>
                </a:ln>
                <a:solidFill>
                  <a:schemeClr val="tx1">
                    <a:lumMod val="40000"/>
                    <a:lumOff val="60000"/>
                  </a:schemeClr>
                </a:solidFill>
                <a:effectLst/>
                <a:uFillTx/>
                <a:latin typeface="Arial"/>
                <a:ea typeface="Arial"/>
                <a:cs typeface="Arial"/>
                <a:sym typeface="Arial"/>
              </a:rPr>
              <a:t> Features</a:t>
            </a:r>
          </a:p>
        </p:txBody>
      </p:sp>
      <p:cxnSp>
        <p:nvCxnSpPr>
          <p:cNvPr id="35" name="Прямая соединительная линия 16">
            <a:extLst>
              <a:ext uri="{FF2B5EF4-FFF2-40B4-BE49-F238E27FC236}">
                <a16:creationId xmlns:a16="http://schemas.microsoft.com/office/drawing/2014/main" id="{40F0BA00-92C9-48F0-84EB-6E815A12C1B7}"/>
              </a:ext>
            </a:extLst>
          </p:cNvPr>
          <p:cNvCxnSpPr>
            <a:cxnSpLocks/>
          </p:cNvCxnSpPr>
          <p:nvPr/>
        </p:nvCxnSpPr>
        <p:spPr bwMode="auto">
          <a:xfrm flipV="1">
            <a:off x="9247100" y="1023853"/>
            <a:ext cx="5718580" cy="61984"/>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pic>
        <p:nvPicPr>
          <p:cNvPr id="27655" name="Picture 7">
            <a:extLst>
              <a:ext uri="{FF2B5EF4-FFF2-40B4-BE49-F238E27FC236}">
                <a16:creationId xmlns:a16="http://schemas.microsoft.com/office/drawing/2014/main" id="{64DA1156-4ED7-4CC2-8985-035B1F4AF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712" y="1447723"/>
            <a:ext cx="7416093" cy="4579900"/>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a:extLst>
              <a:ext uri="{FF2B5EF4-FFF2-40B4-BE49-F238E27FC236}">
                <a16:creationId xmlns:a16="http://schemas.microsoft.com/office/drawing/2014/main" id="{8F30DD39-7203-4610-B59E-EC34607B62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300" y="6027623"/>
            <a:ext cx="9893936" cy="5737657"/>
          </a:xfrm>
          <a:prstGeom prst="rect">
            <a:avLst/>
          </a:prstGeom>
          <a:noFill/>
          <a:extLst>
            <a:ext uri="{909E8E84-426E-40DD-AFC4-6F175D3DCCD1}">
              <a14:hiddenFill xmlns:a14="http://schemas.microsoft.com/office/drawing/2010/main">
                <a:solidFill>
                  <a:srgbClr val="FFFFFF"/>
                </a:solidFill>
              </a14:hiddenFill>
            </a:ext>
          </a:extLst>
        </p:spPr>
      </p:pic>
      <p:pic>
        <p:nvPicPr>
          <p:cNvPr id="27657" name="Picture 9">
            <a:extLst>
              <a:ext uri="{FF2B5EF4-FFF2-40B4-BE49-F238E27FC236}">
                <a16:creationId xmlns:a16="http://schemas.microsoft.com/office/drawing/2014/main" id="{5D47F5DF-347D-49D5-AA88-68C76FD05A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56279" y="1322475"/>
            <a:ext cx="7227434" cy="4705148"/>
          </a:xfrm>
          <a:prstGeom prst="rect">
            <a:avLst/>
          </a:prstGeom>
          <a:noFill/>
          <a:extLst>
            <a:ext uri="{909E8E84-426E-40DD-AFC4-6F175D3DCCD1}">
              <a14:hiddenFill xmlns:a14="http://schemas.microsoft.com/office/drawing/2010/main">
                <a:solidFill>
                  <a:srgbClr val="FFFFFF"/>
                </a:solidFill>
              </a14:hiddenFill>
            </a:ext>
          </a:extLst>
        </p:spPr>
      </p:pic>
      <p:pic>
        <p:nvPicPr>
          <p:cNvPr id="27658" name="Picture 10">
            <a:extLst>
              <a:ext uri="{FF2B5EF4-FFF2-40B4-BE49-F238E27FC236}">
                <a16:creationId xmlns:a16="http://schemas.microsoft.com/office/drawing/2014/main" id="{8C0FC626-AC3B-4A70-8D79-04A35F1502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1084" y="5986975"/>
            <a:ext cx="9624479" cy="5713053"/>
          </a:xfrm>
          <a:prstGeom prst="rect">
            <a:avLst/>
          </a:prstGeom>
          <a:noFill/>
          <a:extLst>
            <a:ext uri="{909E8E84-426E-40DD-AFC4-6F175D3DCCD1}">
              <a14:hiddenFill xmlns:a14="http://schemas.microsoft.com/office/drawing/2010/main">
                <a:solidFill>
                  <a:srgbClr val="FFFFFF"/>
                </a:solidFill>
              </a14:hiddenFill>
            </a:ext>
          </a:extLst>
        </p:spPr>
      </p:pic>
      <p:sp>
        <p:nvSpPr>
          <p:cNvPr id="37" name="Прямоугольник 37">
            <a:extLst>
              <a:ext uri="{FF2B5EF4-FFF2-40B4-BE49-F238E27FC236}">
                <a16:creationId xmlns:a16="http://schemas.microsoft.com/office/drawing/2014/main" id="{6E936927-A465-4BF4-B24D-CE32B93F7909}"/>
              </a:ext>
            </a:extLst>
          </p:cNvPr>
          <p:cNvSpPr/>
          <p:nvPr/>
        </p:nvSpPr>
        <p:spPr bwMode="auto">
          <a:xfrm>
            <a:off x="2663980" y="11822929"/>
            <a:ext cx="8416472" cy="91575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40" name="Professional…">
            <a:extLst>
              <a:ext uri="{FF2B5EF4-FFF2-40B4-BE49-F238E27FC236}">
                <a16:creationId xmlns:a16="http://schemas.microsoft.com/office/drawing/2014/main" id="{B07C829A-CF9F-4249-A67D-E3F7DA046DB9}"/>
              </a:ext>
            </a:extLst>
          </p:cNvPr>
          <p:cNvSpPr txBox="1"/>
          <p:nvPr/>
        </p:nvSpPr>
        <p:spPr bwMode="auto">
          <a:xfrm>
            <a:off x="3952684" y="11980737"/>
            <a:ext cx="6340124" cy="584775"/>
          </a:xfrm>
          <a:prstGeom prst="rect">
            <a:avLst/>
          </a:prstGeom>
          <a:ln w="12700">
            <a:miter lim="400000"/>
          </a:ln>
          <a:extLst>
            <a:ext uri="{C572A759-6A51-4108-AA02-DFA0A04FC94B}"/>
          </a:extLst>
        </p:spPr>
        <p:txBody>
          <a:bodyPr wrap="square" lIns="45719" rIns="45719">
            <a:spAutoFit/>
          </a:bodyPr>
          <a:lstStyle/>
          <a:p>
            <a:r>
              <a:rPr lang="en-US" sz="3200" dirty="0">
                <a:solidFill>
                  <a:schemeClr val="tx1">
                    <a:lumMod val="75000"/>
                  </a:schemeClr>
                </a:solidFill>
              </a:rPr>
              <a:t>Service_days','Total Amt Wtd Tax.</a:t>
            </a:r>
          </a:p>
        </p:txBody>
      </p:sp>
    </p:spTree>
    <p:extLst>
      <p:ext uri="{BB962C8B-B14F-4D97-AF65-F5344CB8AC3E}">
        <p14:creationId xmlns:p14="http://schemas.microsoft.com/office/powerpoint/2010/main" val="3369586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7655"/>
                                        </p:tgtEl>
                                        <p:attrNameLst>
                                          <p:attrName>style.visibility</p:attrName>
                                        </p:attrNameLst>
                                      </p:cBhvr>
                                      <p:to>
                                        <p:strVal val="visible"/>
                                      </p:to>
                                    </p:set>
                                    <p:anim calcmode="lin" valueType="num">
                                      <p:cBhvr additive="base">
                                        <p:cTn id="21" dur="500" fill="hold"/>
                                        <p:tgtEl>
                                          <p:spTgt spid="27655"/>
                                        </p:tgtEl>
                                        <p:attrNameLst>
                                          <p:attrName>ppt_x</p:attrName>
                                        </p:attrNameLst>
                                      </p:cBhvr>
                                      <p:tavLst>
                                        <p:tav tm="0">
                                          <p:val>
                                            <p:strVal val="0-#ppt_w/2"/>
                                          </p:val>
                                        </p:tav>
                                        <p:tav tm="100000">
                                          <p:val>
                                            <p:strVal val="#ppt_x"/>
                                          </p:val>
                                        </p:tav>
                                      </p:tavLst>
                                    </p:anim>
                                    <p:anim calcmode="lin" valueType="num">
                                      <p:cBhvr additive="base">
                                        <p:cTn id="22" dur="500" fill="hold"/>
                                        <p:tgtEl>
                                          <p:spTgt spid="2765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7656"/>
                                        </p:tgtEl>
                                        <p:attrNameLst>
                                          <p:attrName>style.visibility</p:attrName>
                                        </p:attrNameLst>
                                      </p:cBhvr>
                                      <p:to>
                                        <p:strVal val="visible"/>
                                      </p:to>
                                    </p:set>
                                    <p:anim calcmode="lin" valueType="num">
                                      <p:cBhvr additive="base">
                                        <p:cTn id="25" dur="500" fill="hold"/>
                                        <p:tgtEl>
                                          <p:spTgt spid="27656"/>
                                        </p:tgtEl>
                                        <p:attrNameLst>
                                          <p:attrName>ppt_x</p:attrName>
                                        </p:attrNameLst>
                                      </p:cBhvr>
                                      <p:tavLst>
                                        <p:tav tm="0">
                                          <p:val>
                                            <p:strVal val="0-#ppt_w/2"/>
                                          </p:val>
                                        </p:tav>
                                        <p:tav tm="100000">
                                          <p:val>
                                            <p:strVal val="#ppt_x"/>
                                          </p:val>
                                        </p:tav>
                                      </p:tavLst>
                                    </p:anim>
                                    <p:anim calcmode="lin" valueType="num">
                                      <p:cBhvr additive="base">
                                        <p:cTn id="26" dur="500" fill="hold"/>
                                        <p:tgtEl>
                                          <p:spTgt spid="2765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0-#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27658"/>
                                        </p:tgtEl>
                                        <p:attrNameLst>
                                          <p:attrName>style.visibility</p:attrName>
                                        </p:attrNameLst>
                                      </p:cBhvr>
                                      <p:to>
                                        <p:strVal val="visible"/>
                                      </p:to>
                                    </p:set>
                                    <p:anim calcmode="lin" valueType="num">
                                      <p:cBhvr additive="base">
                                        <p:cTn id="43" dur="500" fill="hold"/>
                                        <p:tgtEl>
                                          <p:spTgt spid="27658"/>
                                        </p:tgtEl>
                                        <p:attrNameLst>
                                          <p:attrName>ppt_x</p:attrName>
                                        </p:attrNameLst>
                                      </p:cBhvr>
                                      <p:tavLst>
                                        <p:tav tm="0">
                                          <p:val>
                                            <p:strVal val="1+#ppt_w/2"/>
                                          </p:val>
                                        </p:tav>
                                        <p:tav tm="100000">
                                          <p:val>
                                            <p:strVal val="#ppt_x"/>
                                          </p:val>
                                        </p:tav>
                                      </p:tavLst>
                                    </p:anim>
                                    <p:anim calcmode="lin" valueType="num">
                                      <p:cBhvr additive="base">
                                        <p:cTn id="44" dur="500" fill="hold"/>
                                        <p:tgtEl>
                                          <p:spTgt spid="2765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27657"/>
                                        </p:tgtEl>
                                        <p:attrNameLst>
                                          <p:attrName>style.visibility</p:attrName>
                                        </p:attrNameLst>
                                      </p:cBhvr>
                                      <p:to>
                                        <p:strVal val="visible"/>
                                      </p:to>
                                    </p:set>
                                    <p:anim calcmode="lin" valueType="num">
                                      <p:cBhvr additive="base">
                                        <p:cTn id="47" dur="500" fill="hold"/>
                                        <p:tgtEl>
                                          <p:spTgt spid="27657"/>
                                        </p:tgtEl>
                                        <p:attrNameLst>
                                          <p:attrName>ppt_x</p:attrName>
                                        </p:attrNameLst>
                                      </p:cBhvr>
                                      <p:tavLst>
                                        <p:tav tm="0">
                                          <p:val>
                                            <p:strVal val="1+#ppt_w/2"/>
                                          </p:val>
                                        </p:tav>
                                        <p:tav tm="100000">
                                          <p:val>
                                            <p:strVal val="#ppt_x"/>
                                          </p:val>
                                        </p:tav>
                                      </p:tavLst>
                                    </p:anim>
                                    <p:anim calcmode="lin" valueType="num">
                                      <p:cBhvr additive="base">
                                        <p:cTn id="48" dur="500" fill="hold"/>
                                        <p:tgtEl>
                                          <p:spTgt spid="27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411F055-6BB2-4105-9191-CE4BD2AF4663}"/>
              </a:ext>
            </a:extLst>
          </p:cNvPr>
          <p:cNvGrpSpPr>
            <a:grpSpLocks/>
          </p:cNvGrpSpPr>
          <p:nvPr/>
        </p:nvGrpSpPr>
        <p:grpSpPr bwMode="auto">
          <a:xfrm>
            <a:off x="1198606" y="7725885"/>
            <a:ext cx="12407857" cy="3118803"/>
            <a:chOff x="1008226" y="7736889"/>
            <a:chExt cx="12408918" cy="3119757"/>
          </a:xfrm>
        </p:grpSpPr>
        <p:sp>
          <p:nvSpPr>
            <p:cNvPr id="15364" name="Professional…">
              <a:extLst>
                <a:ext uri="{FF2B5EF4-FFF2-40B4-BE49-F238E27FC236}">
                  <a16:creationId xmlns:a16="http://schemas.microsoft.com/office/drawing/2014/main" id="{DAAF334A-6B4F-46C4-AD95-9298E1F92FAE}"/>
                </a:ext>
              </a:extLst>
            </p:cNvPr>
            <p:cNvSpPr txBox="1">
              <a:spLocks noChangeArrowheads="1"/>
            </p:cNvSpPr>
            <p:nvPr/>
          </p:nvSpPr>
          <p:spPr bwMode="auto">
            <a:xfrm>
              <a:off x="2040146" y="7736889"/>
              <a:ext cx="11376998" cy="311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ts val="11800"/>
                </a:lnSpc>
              </a:pPr>
              <a:r>
                <a:rPr lang="en-US" altLang="en-US" sz="100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Cluster Data Frame use For </a:t>
              </a:r>
              <a:r>
                <a:rPr lang="en-US" altLang="en-US" sz="100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MODEL</a:t>
              </a:r>
            </a:p>
          </p:txBody>
        </p:sp>
        <p:sp>
          <p:nvSpPr>
            <p:cNvPr id="32" name="Овал 31">
              <a:extLst>
                <a:ext uri="{FF2B5EF4-FFF2-40B4-BE49-F238E27FC236}">
                  <a16:creationId xmlns:a16="http://schemas.microsoft.com/office/drawing/2014/main" id="{5FC918E7-4B00-E44E-880B-3567FAEF2AB5}"/>
                </a:ext>
              </a:extLst>
            </p:cNvPr>
            <p:cNvSpPr/>
            <p:nvPr/>
          </p:nvSpPr>
          <p:spPr>
            <a:xfrm>
              <a:off x="1008226" y="8015333"/>
              <a:ext cx="884906" cy="884906"/>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grpSp>
      <p:sp>
        <p:nvSpPr>
          <p:cNvPr id="33" name="Прямоугольник 32">
            <a:extLst>
              <a:ext uri="{FF2B5EF4-FFF2-40B4-BE49-F238E27FC236}">
                <a16:creationId xmlns:a16="http://schemas.microsoft.com/office/drawing/2014/main" id="{68645509-023F-4776-B4AA-A0F8ECFCF181}"/>
              </a:ext>
            </a:extLst>
          </p:cNvPr>
          <p:cNvSpPr>
            <a:spLocks noChangeArrowheads="1"/>
          </p:cNvSpPr>
          <p:nvPr/>
        </p:nvSpPr>
        <p:spPr bwMode="auto">
          <a:xfrm>
            <a:off x="13606463" y="7780338"/>
            <a:ext cx="8547100" cy="221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150000"/>
              </a:lnSpc>
            </a:pPr>
            <a:r>
              <a:rPr lang="en-US" altLang="en-US" sz="3200" dirty="0">
                <a:solidFill>
                  <a:schemeClr val="bg2"/>
                </a:solidFill>
                <a:latin typeface="Roboto" panose="02000000000000000000" pitchFamily="2" charset="0"/>
                <a:ea typeface="Roboto" panose="02000000000000000000" pitchFamily="2" charset="0"/>
                <a:cs typeface="Open Sans" pitchFamily="34" charset="0"/>
              </a:rPr>
              <a:t>The above data frame Features is used to Train the model For Predicting Customer Life Time Value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pic>
        <p:nvPicPr>
          <p:cNvPr id="7" name="Picture 6">
            <a:extLst>
              <a:ext uri="{FF2B5EF4-FFF2-40B4-BE49-F238E27FC236}">
                <a16:creationId xmlns:a16="http://schemas.microsoft.com/office/drawing/2014/main" id="{163B983A-0E9D-4758-97DB-6F52B4BE8BF8}"/>
              </a:ext>
            </a:extLst>
          </p:cNvPr>
          <p:cNvPicPr>
            <a:picLocks noChangeAspect="1"/>
          </p:cNvPicPr>
          <p:nvPr/>
        </p:nvPicPr>
        <p:blipFill>
          <a:blip r:embed="rId2"/>
          <a:stretch>
            <a:fillRect/>
          </a:stretch>
        </p:blipFill>
        <p:spPr>
          <a:xfrm>
            <a:off x="1769470" y="3413760"/>
            <a:ext cx="20142518" cy="3836670"/>
          </a:xfrm>
          <a:prstGeom prst="rect">
            <a:avLst/>
          </a:prstGeom>
        </p:spPr>
      </p:pic>
    </p:spTree>
    <p:extLst>
      <p:ext uri="{BB962C8B-B14F-4D97-AF65-F5344CB8AC3E}">
        <p14:creationId xmlns:p14="http://schemas.microsoft.com/office/powerpoint/2010/main" val="2603593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77442CD8-DB69-4144-84AA-1A0D8BB663F8}"/>
              </a:ext>
            </a:extLst>
          </p:cNvPr>
          <p:cNvGraphicFramePr>
            <a:graphicFrameLocks noGrp="1"/>
          </p:cNvGraphicFramePr>
          <p:nvPr>
            <p:extLst>
              <p:ext uri="{D42A27DB-BD31-4B8C-83A1-F6EECF244321}">
                <p14:modId xmlns:p14="http://schemas.microsoft.com/office/powerpoint/2010/main" val="50672997"/>
              </p:ext>
            </p:extLst>
          </p:nvPr>
        </p:nvGraphicFramePr>
        <p:xfrm>
          <a:off x="4253229" y="1998662"/>
          <a:ext cx="17143731" cy="9718676"/>
        </p:xfrm>
        <a:graphic>
          <a:graphicData uri="http://schemas.openxmlformats.org/drawingml/2006/table">
            <a:tbl>
              <a:tblPr firstRow="1" bandRow="1">
                <a:effectLst>
                  <a:innerShdw blurRad="63500" dist="50800" dir="13500000">
                    <a:prstClr val="black">
                      <a:alpha val="50000"/>
                    </a:prstClr>
                  </a:innerShdw>
                </a:effectLst>
                <a:tableStyleId>{5940675A-B579-460E-94D1-54222C63F5DA}</a:tableStyleId>
              </a:tblPr>
              <a:tblGrid>
                <a:gridCol w="7025063">
                  <a:extLst>
                    <a:ext uri="{9D8B030D-6E8A-4147-A177-3AD203B41FA5}">
                      <a16:colId xmlns:a16="http://schemas.microsoft.com/office/drawing/2014/main" val="3003223555"/>
                    </a:ext>
                  </a:extLst>
                </a:gridCol>
                <a:gridCol w="5180908">
                  <a:extLst>
                    <a:ext uri="{9D8B030D-6E8A-4147-A177-3AD203B41FA5}">
                      <a16:colId xmlns:a16="http://schemas.microsoft.com/office/drawing/2014/main" val="3784816779"/>
                    </a:ext>
                  </a:extLst>
                </a:gridCol>
                <a:gridCol w="4937760">
                  <a:extLst>
                    <a:ext uri="{9D8B030D-6E8A-4147-A177-3AD203B41FA5}">
                      <a16:colId xmlns:a16="http://schemas.microsoft.com/office/drawing/2014/main" val="761324736"/>
                    </a:ext>
                  </a:extLst>
                </a:gridCol>
              </a:tblGrid>
              <a:tr h="2574704">
                <a:tc>
                  <a:txBody>
                    <a:bodyPr/>
                    <a:lstStyle/>
                    <a:p>
                      <a:endParaRPr lang="en-IN" sz="3200" b="1" i="0" dirty="0">
                        <a:solidFill>
                          <a:schemeClr val="accent4"/>
                        </a:solidFill>
                        <a:latin typeface="Roboto" panose="02000000000000000000" pitchFamily="2" charset="0"/>
                        <a:ea typeface="Roboto" panose="02000000000000000000" pitchFamily="2" charset="0"/>
                      </a:endParaRPr>
                    </a:p>
                    <a:p>
                      <a:r>
                        <a:rPr lang="en-IN" sz="3200" b="1" i="0" dirty="0">
                          <a:solidFill>
                            <a:schemeClr val="accent4"/>
                          </a:solidFill>
                          <a:latin typeface="Roboto" panose="02000000000000000000" pitchFamily="2" charset="0"/>
                          <a:ea typeface="Roboto" panose="02000000000000000000" pitchFamily="2" charset="0"/>
                        </a:rPr>
                        <a:t>MODEL</a:t>
                      </a:r>
                      <a:endParaRPr lang="ru-RU" sz="3200" b="1" i="0" dirty="0">
                        <a:solidFill>
                          <a:schemeClr val="accent4"/>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rPr>
                        <a:t>CLASSIFICATION CLUSTER MODEL</a:t>
                      </a:r>
                      <a:endParaRPr lang="ru-RU"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endParaRPr>
                    </a:p>
                    <a:p>
                      <a:endParaRPr lang="ru-RU" sz="3200" b="1" i="0" dirty="0">
                        <a:solidFill>
                          <a:schemeClr val="accent4"/>
                        </a:solidFill>
                        <a:latin typeface="Roboto" panose="02000000000000000000" pitchFamily="2" charset="0"/>
                        <a:ea typeface="Roboto" panose="02000000000000000000" pitchFamily="2" charset="0"/>
                      </a:endParaRPr>
                    </a:p>
                  </a:txBody>
                  <a:tcPr marL="91443" marR="91443" marT="45717" marB="4571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US"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rPr>
                        <a:t>CLASSIFICATION</a:t>
                      </a:r>
                    </a:p>
                    <a:p>
                      <a:pPr marL="0" marR="0" lvl="0" indent="0" algn="ctr" defTabSz="825500" rtl="0" eaLnBrk="1" fontAlgn="auto" latinLnBrk="0" hangingPunct="1">
                        <a:lnSpc>
                          <a:spcPct val="100000"/>
                        </a:lnSpc>
                        <a:spcBef>
                          <a:spcPts val="0"/>
                        </a:spcBef>
                        <a:spcAft>
                          <a:spcPts val="0"/>
                        </a:spcAft>
                        <a:buClrTx/>
                        <a:buSzTx/>
                        <a:buFontTx/>
                        <a:buNone/>
                        <a:tabLst/>
                        <a:defRPr/>
                      </a:pPr>
                      <a:r>
                        <a:rPr lang="en-US"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rPr>
                        <a:t> </a:t>
                      </a:r>
                      <a:r>
                        <a:rPr lang="en-IN"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rPr>
                        <a:t>RFM MODEL</a:t>
                      </a:r>
                      <a:endParaRPr lang="ru-RU" sz="3200" dirty="0">
                        <a:solidFill>
                          <a:schemeClr val="tx1">
                            <a:lumMod val="75000"/>
                          </a:schemeClr>
                        </a:solidFill>
                        <a:latin typeface="Roboto" panose="02000000000000000000" pitchFamily="2" charset="0"/>
                        <a:ea typeface="Roboto" panose="02000000000000000000" pitchFamily="2" charset="0"/>
                        <a:cs typeface="Open Sans" panose="020B0606030504020204" pitchFamily="34" charset="0"/>
                      </a:endParaRPr>
                    </a:p>
                    <a:p>
                      <a:pPr marL="0" marR="0" lvl="0" indent="0" algn="ctr" defTabSz="825500" rtl="0" eaLnBrk="1" fontAlgn="auto" latinLnBrk="0" hangingPunct="1">
                        <a:lnSpc>
                          <a:spcPct val="100000"/>
                        </a:lnSpc>
                        <a:spcBef>
                          <a:spcPts val="0"/>
                        </a:spcBef>
                        <a:spcAft>
                          <a:spcPts val="0"/>
                        </a:spcAft>
                        <a:buClrTx/>
                        <a:buSzTx/>
                        <a:buFontTx/>
                        <a:buNone/>
                        <a:tabLst/>
                        <a:defRPr/>
                      </a:pPr>
                      <a:endParaRPr lang="ru-RU" sz="3200" b="0" i="0" u="none" strike="noStrike" cap="none" spc="0" baseline="0" dirty="0">
                        <a:ln>
                          <a:noFill/>
                        </a:ln>
                        <a:solidFill>
                          <a:schemeClr val="bg1"/>
                        </a:solidFill>
                        <a:uFillTx/>
                        <a:latin typeface="Roboto" panose="02000000000000000000" pitchFamily="2" charset="0"/>
                        <a:ea typeface="Roboto" panose="02000000000000000000" pitchFamily="2" charset="0"/>
                        <a:sym typeface="Open Sans"/>
                      </a:endParaRPr>
                    </a:p>
                  </a:txBody>
                  <a:tcPr marL="91443" marR="91443" marT="45717" marB="4571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94123877"/>
                  </a:ext>
                </a:extLst>
              </a:tr>
              <a:tr h="1785993">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en-IN" sz="3200" dirty="0">
                          <a:solidFill>
                            <a:schemeClr val="tx1">
                              <a:lumMod val="40000"/>
                              <a:lumOff val="60000"/>
                            </a:schemeClr>
                          </a:solidFill>
                          <a:latin typeface="Roboto" panose="02000000000000000000" pitchFamily="2" charset="0"/>
                          <a:ea typeface="Roboto" panose="02000000000000000000" pitchFamily="2" charset="0"/>
                          <a:cs typeface="Open Sans" panose="020B0606030504020204" pitchFamily="34" charset="0"/>
                        </a:rPr>
                        <a:t>Decision Tree Classifier</a:t>
                      </a:r>
                      <a:endParaRPr lang="ru-RU" sz="3200" dirty="0">
                        <a:solidFill>
                          <a:schemeClr val="tx1">
                            <a:lumMod val="40000"/>
                            <a:lumOff val="60000"/>
                          </a:schemeClr>
                        </a:solidFill>
                        <a:latin typeface="Roboto" panose="02000000000000000000" pitchFamily="2" charset="0"/>
                        <a:ea typeface="Roboto" panose="02000000000000000000" pitchFamily="2" charset="0"/>
                        <a:cs typeface="Open Sans" panose="020B0606030504020204" pitchFamily="34" charset="0"/>
                      </a:endParaRPr>
                    </a:p>
                  </a:txBody>
                  <a:tcPr marL="288009" marR="91443" marT="45717" marB="4571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0.95</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0.94</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0.86</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0.85</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785106000"/>
                  </a:ext>
                </a:extLst>
              </a:tr>
              <a:tr h="1785993">
                <a:tc>
                  <a:txBody>
                    <a:bodyPr/>
                    <a:lstStyle/>
                    <a:p>
                      <a:pPr algn="l"/>
                      <a:r>
                        <a:rPr lang="en-IN" sz="3200" dirty="0">
                          <a:solidFill>
                            <a:schemeClr val="tx1">
                              <a:lumMod val="40000"/>
                              <a:lumOff val="60000"/>
                            </a:schemeClr>
                          </a:solidFill>
                          <a:latin typeface="Roboto" panose="02000000000000000000" pitchFamily="2" charset="0"/>
                          <a:ea typeface="Roboto" panose="02000000000000000000" pitchFamily="2" charset="0"/>
                          <a:cs typeface="Open Sans" panose="020B0606030504020204" pitchFamily="34" charset="0"/>
                        </a:rPr>
                        <a:t>Random Forest Classifier</a:t>
                      </a:r>
                      <a:endParaRPr lang="ru-RU" sz="3200" dirty="0">
                        <a:solidFill>
                          <a:schemeClr val="tx1">
                            <a:lumMod val="40000"/>
                            <a:lumOff val="60000"/>
                          </a:schemeClr>
                        </a:solidFill>
                        <a:latin typeface="Roboto" panose="02000000000000000000" pitchFamily="2" charset="0"/>
                        <a:ea typeface="Roboto" panose="02000000000000000000" pitchFamily="2" charset="0"/>
                        <a:cs typeface="Open Sans" panose="020B0606030504020204" pitchFamily="34" charset="0"/>
                      </a:endParaRPr>
                    </a:p>
                  </a:txBody>
                  <a:tcPr marL="288009" marR="91443" marT="45717" marB="4571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0.94</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0.94</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0.85</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0.85</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337130854"/>
                  </a:ext>
                </a:extLst>
              </a:tr>
              <a:tr h="1785993">
                <a:tc>
                  <a:txBody>
                    <a:bodyPr/>
                    <a:lstStyle/>
                    <a:p>
                      <a:pPr algn="l">
                        <a:lnSpc>
                          <a:spcPct val="100000"/>
                        </a:lnSpc>
                      </a:pPr>
                      <a:r>
                        <a:rPr lang="en-IN" sz="3200" b="0" i="0" dirty="0">
                          <a:solidFill>
                            <a:schemeClr val="tx1">
                              <a:lumMod val="40000"/>
                              <a:lumOff val="60000"/>
                            </a:schemeClr>
                          </a:solidFill>
                          <a:latin typeface="Roboto" panose="02000000000000000000" pitchFamily="2" charset="0"/>
                          <a:ea typeface="Roboto" panose="02000000000000000000" pitchFamily="2" charset="0"/>
                        </a:rPr>
                        <a:t>XGB Classifier</a:t>
                      </a:r>
                      <a:endParaRPr lang="ru-RU" sz="3200" b="0" i="0" dirty="0">
                        <a:solidFill>
                          <a:schemeClr val="tx1">
                            <a:lumMod val="40000"/>
                            <a:lumOff val="60000"/>
                          </a:schemeClr>
                        </a:solidFill>
                        <a:latin typeface="Roboto" panose="02000000000000000000" pitchFamily="2" charset="0"/>
                        <a:ea typeface="Roboto" panose="02000000000000000000" pitchFamily="2" charset="0"/>
                      </a:endParaRPr>
                    </a:p>
                  </a:txBody>
                  <a:tcPr marL="288009" marR="91443" marT="45717" marB="4571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0.94</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0.93</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0.86</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0.84</a:t>
                      </a:r>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563126412"/>
                  </a:ext>
                </a:extLst>
              </a:tr>
              <a:tr h="1785993">
                <a:tc>
                  <a:txBody>
                    <a:bodyPr/>
                    <a:lstStyle/>
                    <a:p>
                      <a:pPr algn="l">
                        <a:lnSpc>
                          <a:spcPct val="100000"/>
                        </a:lnSpc>
                      </a:pPr>
                      <a:r>
                        <a:rPr lang="en-IN" sz="3200" b="0" i="0" dirty="0">
                          <a:solidFill>
                            <a:schemeClr val="tx1">
                              <a:lumMod val="40000"/>
                              <a:lumOff val="60000"/>
                            </a:schemeClr>
                          </a:solidFill>
                          <a:latin typeface="Roboto" panose="02000000000000000000" pitchFamily="2" charset="0"/>
                          <a:ea typeface="Roboto" panose="02000000000000000000" pitchFamily="2" charset="0"/>
                        </a:rPr>
                        <a:t>XGB Cross Validation</a:t>
                      </a:r>
                      <a:endParaRPr lang="ru-RU" sz="3200" b="0" i="0" dirty="0">
                        <a:solidFill>
                          <a:schemeClr val="tx1">
                            <a:lumMod val="40000"/>
                            <a:lumOff val="60000"/>
                          </a:schemeClr>
                        </a:solidFill>
                        <a:latin typeface="Roboto" panose="02000000000000000000" pitchFamily="2" charset="0"/>
                        <a:ea typeface="Roboto" panose="02000000000000000000" pitchFamily="2" charset="0"/>
                      </a:endParaRPr>
                    </a:p>
                  </a:txBody>
                  <a:tcPr marL="288009" marR="91443" marT="45717" marB="4571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3200" b="0" i="0" dirty="0">
                          <a:solidFill>
                            <a:schemeClr val="bg2"/>
                          </a:solidFill>
                          <a:latin typeface="Roboto" panose="02000000000000000000" pitchFamily="2" charset="0"/>
                          <a:ea typeface="Roboto" panose="02000000000000000000" pitchFamily="2" charset="0"/>
                        </a:rPr>
                        <a:t>0.94</a:t>
                      </a:r>
                    </a:p>
                    <a:p>
                      <a:endParaRPr lang="en-IN" sz="3200" b="0" i="0" dirty="0">
                        <a:solidFill>
                          <a:schemeClr val="bg2"/>
                        </a:solidFill>
                        <a:latin typeface="Roboto" panose="02000000000000000000" pitchFamily="2" charset="0"/>
                        <a:ea typeface="Roboto" panose="02000000000000000000" pitchFamily="2" charset="0"/>
                      </a:endParaRPr>
                    </a:p>
                    <a:p>
                      <a:r>
                        <a:rPr lang="en-IN" sz="3200" b="0" i="0" dirty="0">
                          <a:solidFill>
                            <a:schemeClr val="bg2"/>
                          </a:solidFill>
                          <a:latin typeface="Roboto" panose="02000000000000000000" pitchFamily="2" charset="0"/>
                          <a:ea typeface="Roboto" panose="02000000000000000000" pitchFamily="2" charset="0"/>
                        </a:rPr>
                        <a:t>0.94</a:t>
                      </a: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sz="3200" b="0" i="0" dirty="0">
                        <a:solidFill>
                          <a:schemeClr val="bg2"/>
                        </a:solidFill>
                        <a:latin typeface="Roboto" panose="02000000000000000000" pitchFamily="2" charset="0"/>
                        <a:ea typeface="Roboto" panose="02000000000000000000" pitchFamily="2" charset="0"/>
                      </a:endParaRPr>
                    </a:p>
                  </a:txBody>
                  <a:tcPr marL="91443" marR="91443" marT="45717" marB="4571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904820106"/>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Овал 50">
            <a:extLst>
              <a:ext uri="{FF2B5EF4-FFF2-40B4-BE49-F238E27FC236}">
                <a16:creationId xmlns:a16="http://schemas.microsoft.com/office/drawing/2014/main" id="{3D05C7CC-5849-054A-BF6D-DA9E1A9BA535}"/>
              </a:ext>
            </a:extLst>
          </p:cNvPr>
          <p:cNvSpPr/>
          <p:nvPr/>
        </p:nvSpPr>
        <p:spPr>
          <a:xfrm>
            <a:off x="693293" y="9138764"/>
            <a:ext cx="3258043" cy="3258043"/>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49" name="Рисунок 2">
            <a:extLst>
              <a:ext uri="{FF2B5EF4-FFF2-40B4-BE49-F238E27FC236}">
                <a16:creationId xmlns:a16="http://schemas.microsoft.com/office/drawing/2014/main" id="{4A5D96B6-E3D1-FD44-BE46-2661C0FCFF12}"/>
              </a:ext>
            </a:extLst>
          </p:cNvPr>
          <p:cNvSpPr txBox="1">
            <a:spLocks/>
          </p:cNvSpPr>
          <p:nvPr/>
        </p:nvSpPr>
        <p:spPr>
          <a:xfrm>
            <a:off x="5666933" y="-765965"/>
            <a:ext cx="15865475" cy="15865476"/>
          </a:xfrm>
          <a:prstGeom prst="ellipse">
            <a:avLst/>
          </a:prstGeom>
          <a:solidFill>
            <a:schemeClr val="accent3"/>
          </a:solidFill>
          <a:ln w="12700">
            <a:miter lim="400000"/>
          </a:ln>
          <a:extLst>
            <a:ext uri="{C572A759-6A51-4108-AA02-DFA0A04FC94B}"/>
          </a:extLst>
        </p:spPr>
      </p:sp>
      <p:sp>
        <p:nvSpPr>
          <p:cNvPr id="42" name="Овал 41">
            <a:extLst>
              <a:ext uri="{FF2B5EF4-FFF2-40B4-BE49-F238E27FC236}">
                <a16:creationId xmlns:a16="http://schemas.microsoft.com/office/drawing/2014/main" id="{7CB49FEA-6B17-9448-BB50-E5C0FE98611C}"/>
              </a:ext>
            </a:extLst>
          </p:cNvPr>
          <p:cNvSpPr/>
          <p:nvPr/>
        </p:nvSpPr>
        <p:spPr>
          <a:xfrm>
            <a:off x="7612951" y="0"/>
            <a:ext cx="1712004" cy="1712004"/>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0" name="Овал 49">
            <a:extLst>
              <a:ext uri="{FF2B5EF4-FFF2-40B4-BE49-F238E27FC236}">
                <a16:creationId xmlns:a16="http://schemas.microsoft.com/office/drawing/2014/main" id="{119BE384-75D2-D246-8C13-73A3519980A1}"/>
              </a:ext>
            </a:extLst>
          </p:cNvPr>
          <p:cNvSpPr/>
          <p:nvPr/>
        </p:nvSpPr>
        <p:spPr>
          <a:xfrm>
            <a:off x="2068927" y="-847725"/>
            <a:ext cx="1712004" cy="1712004"/>
          </a:xfrm>
          <a:prstGeom prst="ellips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2" name="Овал 51">
            <a:extLst>
              <a:ext uri="{FF2B5EF4-FFF2-40B4-BE49-F238E27FC236}">
                <a16:creationId xmlns:a16="http://schemas.microsoft.com/office/drawing/2014/main" id="{32F609E2-4C03-E941-8FBF-5ECEFEDF375A}"/>
              </a:ext>
            </a:extLst>
          </p:cNvPr>
          <p:cNvSpPr/>
          <p:nvPr/>
        </p:nvSpPr>
        <p:spPr>
          <a:xfrm>
            <a:off x="1003133" y="2185224"/>
            <a:ext cx="740677" cy="740677"/>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nvGrpSpPr>
          <p:cNvPr id="35" name="Группа 4">
            <a:extLst>
              <a:ext uri="{FF2B5EF4-FFF2-40B4-BE49-F238E27FC236}">
                <a16:creationId xmlns:a16="http://schemas.microsoft.com/office/drawing/2014/main" id="{C844F73A-40EE-4762-A3E4-47DB416BBE8A}"/>
              </a:ext>
            </a:extLst>
          </p:cNvPr>
          <p:cNvGrpSpPr>
            <a:grpSpLocks/>
          </p:cNvGrpSpPr>
          <p:nvPr/>
        </p:nvGrpSpPr>
        <p:grpSpPr bwMode="auto">
          <a:xfrm>
            <a:off x="5134154" y="2702841"/>
            <a:ext cx="339725" cy="8008938"/>
            <a:chOff x="7245451" y="2819879"/>
            <a:chExt cx="340391" cy="8007931"/>
          </a:xfrm>
        </p:grpSpPr>
        <p:sp>
          <p:nvSpPr>
            <p:cNvPr id="36" name="Треугольник 2">
              <a:extLst>
                <a:ext uri="{FF2B5EF4-FFF2-40B4-BE49-F238E27FC236}">
                  <a16:creationId xmlns:a16="http://schemas.microsoft.com/office/drawing/2014/main" id="{9425705B-E7E3-4CA7-AEAB-3DFB7EFB7B7A}"/>
                </a:ext>
              </a:extLst>
            </p:cNvPr>
            <p:cNvSpPr/>
            <p:nvPr/>
          </p:nvSpPr>
          <p:spPr>
            <a:xfrm rot="5400000">
              <a:off x="7218220" y="2847110"/>
              <a:ext cx="394854" cy="340391"/>
            </a:xfrm>
            <a:prstGeom prs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37" name="Треугольник 17">
              <a:extLst>
                <a:ext uri="{FF2B5EF4-FFF2-40B4-BE49-F238E27FC236}">
                  <a16:creationId xmlns:a16="http://schemas.microsoft.com/office/drawing/2014/main" id="{F8655DC5-F581-4918-8613-0ECF56730F26}"/>
                </a:ext>
              </a:extLst>
            </p:cNvPr>
            <p:cNvSpPr/>
            <p:nvPr/>
          </p:nvSpPr>
          <p:spPr>
            <a:xfrm rot="5400000">
              <a:off x="7218220" y="4750379"/>
              <a:ext cx="394854" cy="340391"/>
            </a:xfrm>
            <a:prstGeom prs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38" name="Треугольник 18">
              <a:extLst>
                <a:ext uri="{FF2B5EF4-FFF2-40B4-BE49-F238E27FC236}">
                  <a16:creationId xmlns:a16="http://schemas.microsoft.com/office/drawing/2014/main" id="{C41B7FC2-96A8-4BE4-AE97-508E5E848DEB}"/>
                </a:ext>
              </a:extLst>
            </p:cNvPr>
            <p:cNvSpPr/>
            <p:nvPr/>
          </p:nvSpPr>
          <p:spPr>
            <a:xfrm rot="5400000">
              <a:off x="7218220" y="6653648"/>
              <a:ext cx="394854" cy="340391"/>
            </a:xfrm>
            <a:prstGeom prs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39" name="Треугольник 19">
              <a:extLst>
                <a:ext uri="{FF2B5EF4-FFF2-40B4-BE49-F238E27FC236}">
                  <a16:creationId xmlns:a16="http://schemas.microsoft.com/office/drawing/2014/main" id="{191A8230-72F5-46B5-A8CD-948F922BC607}"/>
                </a:ext>
              </a:extLst>
            </p:cNvPr>
            <p:cNvSpPr/>
            <p:nvPr/>
          </p:nvSpPr>
          <p:spPr>
            <a:xfrm rot="5400000">
              <a:off x="7218220" y="8556917"/>
              <a:ext cx="394854" cy="340391"/>
            </a:xfrm>
            <a:prstGeom prs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40" name="Треугольник 20">
              <a:extLst>
                <a:ext uri="{FF2B5EF4-FFF2-40B4-BE49-F238E27FC236}">
                  <a16:creationId xmlns:a16="http://schemas.microsoft.com/office/drawing/2014/main" id="{7FD7ADCA-AFD5-4DE0-B114-D1587F00D966}"/>
                </a:ext>
              </a:extLst>
            </p:cNvPr>
            <p:cNvSpPr/>
            <p:nvPr/>
          </p:nvSpPr>
          <p:spPr>
            <a:xfrm rot="5400000">
              <a:off x="7218220" y="10460187"/>
              <a:ext cx="394854" cy="340391"/>
            </a:xfrm>
            <a:prstGeom prs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grpSp>
        <p:nvGrpSpPr>
          <p:cNvPr id="41" name="Группа 5">
            <a:extLst>
              <a:ext uri="{FF2B5EF4-FFF2-40B4-BE49-F238E27FC236}">
                <a16:creationId xmlns:a16="http://schemas.microsoft.com/office/drawing/2014/main" id="{A732A49F-DB2B-4514-96B6-413D59816C10}"/>
              </a:ext>
            </a:extLst>
          </p:cNvPr>
          <p:cNvGrpSpPr>
            <a:grpSpLocks/>
          </p:cNvGrpSpPr>
          <p:nvPr/>
        </p:nvGrpSpPr>
        <p:grpSpPr bwMode="auto">
          <a:xfrm>
            <a:off x="6875815" y="2991562"/>
            <a:ext cx="14656593" cy="8022781"/>
            <a:chOff x="8257426" y="2581778"/>
            <a:chExt cx="14657344" cy="7835164"/>
          </a:xfrm>
        </p:grpSpPr>
        <p:sp>
          <p:nvSpPr>
            <p:cNvPr id="43" name="Прямоугольник 22">
              <a:extLst>
                <a:ext uri="{FF2B5EF4-FFF2-40B4-BE49-F238E27FC236}">
                  <a16:creationId xmlns:a16="http://schemas.microsoft.com/office/drawing/2014/main" id="{A516A6E4-D74D-4A3B-BF37-36FCD8967761}"/>
                </a:ext>
              </a:extLst>
            </p:cNvPr>
            <p:cNvSpPr>
              <a:spLocks noChangeArrowheads="1"/>
            </p:cNvSpPr>
            <p:nvPr/>
          </p:nvSpPr>
          <p:spPr bwMode="auto">
            <a:xfrm>
              <a:off x="8257426" y="2581778"/>
              <a:ext cx="13448402" cy="107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Take feedback from customers after service is done . Since it  can be used to find the quality of service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sp>
          <p:nvSpPr>
            <p:cNvPr id="44" name="Прямоугольник 27">
              <a:extLst>
                <a:ext uri="{FF2B5EF4-FFF2-40B4-BE49-F238E27FC236}">
                  <a16:creationId xmlns:a16="http://schemas.microsoft.com/office/drawing/2014/main" id="{15DC3064-3B12-4F71-8F9B-5FD83AA86561}"/>
                </a:ext>
              </a:extLst>
            </p:cNvPr>
            <p:cNvSpPr>
              <a:spLocks noChangeArrowheads="1"/>
            </p:cNvSpPr>
            <p:nvPr/>
          </p:nvSpPr>
          <p:spPr bwMode="auto">
            <a:xfrm>
              <a:off x="8257426" y="4216906"/>
              <a:ext cx="14657344" cy="206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The large share of revenue is from accidental cases. And Service time required is also more. Cars of brands Maruti Suzuki, Hyundai and Mahindra are present most in accidental cases. Spare parts of these cars must be present in stock. So the service time is reduced</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sp>
          <p:nvSpPr>
            <p:cNvPr id="45" name="Прямоугольник 28">
              <a:extLst>
                <a:ext uri="{FF2B5EF4-FFF2-40B4-BE49-F238E27FC236}">
                  <a16:creationId xmlns:a16="http://schemas.microsoft.com/office/drawing/2014/main" id="{E471D6AD-3331-4146-8E5A-1B64C47D1CB8}"/>
                </a:ext>
              </a:extLst>
            </p:cNvPr>
            <p:cNvSpPr>
              <a:spLocks noChangeArrowheads="1"/>
            </p:cNvSpPr>
            <p:nvPr/>
          </p:nvSpPr>
          <p:spPr bwMode="auto">
            <a:xfrm>
              <a:off x="8257426" y="6536354"/>
              <a:ext cx="13448402" cy="107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Identifying the reason why in some states Paid service is more popular than other service</a:t>
              </a:r>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sp>
          <p:nvSpPr>
            <p:cNvPr id="47" name="Прямоугольник 33">
              <a:extLst>
                <a:ext uri="{FF2B5EF4-FFF2-40B4-BE49-F238E27FC236}">
                  <a16:creationId xmlns:a16="http://schemas.microsoft.com/office/drawing/2014/main" id="{E9102523-8190-4338-94B5-AA2F31CB2321}"/>
                </a:ext>
              </a:extLst>
            </p:cNvPr>
            <p:cNvSpPr>
              <a:spLocks noChangeArrowheads="1"/>
            </p:cNvSpPr>
            <p:nvPr/>
          </p:nvSpPr>
          <p:spPr bwMode="auto">
            <a:xfrm>
              <a:off x="8283225" y="7922136"/>
              <a:ext cx="13448402" cy="249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For accidental order type 25% of total amount goes towards outsourced work, increasing quality of some parts can reduce outsourced work</a:t>
              </a:r>
            </a:p>
            <a:p>
              <a:pPr eaLnBrk="1"/>
              <a:endParaRPr lang="en-US" altLang="en-US" sz="3200" dirty="0">
                <a:solidFill>
                  <a:schemeClr val="bg2"/>
                </a:solidFill>
                <a:latin typeface="Roboto" panose="02000000000000000000" pitchFamily="2" charset="0"/>
                <a:ea typeface="Roboto" panose="02000000000000000000" pitchFamily="2" charset="0"/>
                <a:cs typeface="Open Sans" pitchFamily="34" charset="0"/>
              </a:endParaRPr>
            </a:p>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we should stock Engine Oil, Oil Filters since they are high demands</a:t>
              </a:r>
            </a:p>
            <a:p>
              <a:pPr eaLnBrk="1"/>
              <a:endParaRPr lang="ru-RU" altLang="en-US" sz="3200" dirty="0">
                <a:solidFill>
                  <a:schemeClr val="bg2"/>
                </a:solidFill>
                <a:latin typeface="Roboto" panose="02000000000000000000" pitchFamily="2" charset="0"/>
                <a:ea typeface="Roboto" panose="02000000000000000000" pitchFamily="2" charset="0"/>
                <a:cs typeface="Open Sans" pitchFamily="34" charset="0"/>
              </a:endParaRPr>
            </a:p>
          </p:txBody>
        </p:sp>
      </p:grpSp>
      <p:grpSp>
        <p:nvGrpSpPr>
          <p:cNvPr id="48" name="Группа 3">
            <a:extLst>
              <a:ext uri="{FF2B5EF4-FFF2-40B4-BE49-F238E27FC236}">
                <a16:creationId xmlns:a16="http://schemas.microsoft.com/office/drawing/2014/main" id="{A012135D-F7C7-4AC6-A417-DCBDF3B7598A}"/>
              </a:ext>
            </a:extLst>
          </p:cNvPr>
          <p:cNvGrpSpPr>
            <a:grpSpLocks/>
          </p:cNvGrpSpPr>
          <p:nvPr/>
        </p:nvGrpSpPr>
        <p:grpSpPr bwMode="auto">
          <a:xfrm>
            <a:off x="3823386" y="2514868"/>
            <a:ext cx="885525" cy="8499476"/>
            <a:chOff x="5756564" y="2590799"/>
            <a:chExt cx="885600" cy="8499990"/>
          </a:xfrm>
        </p:grpSpPr>
        <p:sp>
          <p:nvSpPr>
            <p:cNvPr id="53" name="Скругленный прямоугольник 1">
              <a:extLst>
                <a:ext uri="{FF2B5EF4-FFF2-40B4-BE49-F238E27FC236}">
                  <a16:creationId xmlns:a16="http://schemas.microsoft.com/office/drawing/2014/main" id="{98D252E0-56BE-4BC4-8722-6606C02AFB7D}"/>
                </a:ext>
              </a:extLst>
            </p:cNvPr>
            <p:cNvSpPr/>
            <p:nvPr/>
          </p:nvSpPr>
          <p:spPr>
            <a:xfrm>
              <a:off x="5756564" y="2590799"/>
              <a:ext cx="885600" cy="8465574"/>
            </a:xfrm>
            <a:prstGeom prst="roundRect">
              <a:avLst>
                <a:gd name="adj" fmla="val 50000"/>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4" name="Овал 11">
              <a:extLst>
                <a:ext uri="{FF2B5EF4-FFF2-40B4-BE49-F238E27FC236}">
                  <a16:creationId xmlns:a16="http://schemas.microsoft.com/office/drawing/2014/main" id="{8D53B68B-03ED-4FE5-BFB3-DB6705074378}"/>
                </a:ext>
              </a:extLst>
            </p:cNvPr>
            <p:cNvSpPr/>
            <p:nvPr/>
          </p:nvSpPr>
          <p:spPr>
            <a:xfrm>
              <a:off x="5756564" y="2590799"/>
              <a:ext cx="884906" cy="885600"/>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5" name="Овал 12">
              <a:extLst>
                <a:ext uri="{FF2B5EF4-FFF2-40B4-BE49-F238E27FC236}">
                  <a16:creationId xmlns:a16="http://schemas.microsoft.com/office/drawing/2014/main" id="{F80E87A7-A1BB-4F7A-A78B-ED04B4B14A11}"/>
                </a:ext>
              </a:extLst>
            </p:cNvPr>
            <p:cNvSpPr/>
            <p:nvPr/>
          </p:nvSpPr>
          <p:spPr>
            <a:xfrm>
              <a:off x="5756564" y="4494396"/>
              <a:ext cx="884906" cy="885600"/>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6" name="Овал 13">
              <a:extLst>
                <a:ext uri="{FF2B5EF4-FFF2-40B4-BE49-F238E27FC236}">
                  <a16:creationId xmlns:a16="http://schemas.microsoft.com/office/drawing/2014/main" id="{D150E8A3-E965-4E32-9FC6-AD0C9DA6233B}"/>
                </a:ext>
              </a:extLst>
            </p:cNvPr>
            <p:cNvSpPr/>
            <p:nvPr/>
          </p:nvSpPr>
          <p:spPr>
            <a:xfrm>
              <a:off x="5756564" y="6397993"/>
              <a:ext cx="884906" cy="885600"/>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7" name="Овал 14">
              <a:extLst>
                <a:ext uri="{FF2B5EF4-FFF2-40B4-BE49-F238E27FC236}">
                  <a16:creationId xmlns:a16="http://schemas.microsoft.com/office/drawing/2014/main" id="{CFFA09E1-2059-4F6D-A244-1F6722947709}"/>
                </a:ext>
              </a:extLst>
            </p:cNvPr>
            <p:cNvSpPr/>
            <p:nvPr/>
          </p:nvSpPr>
          <p:spPr>
            <a:xfrm>
              <a:off x="5756564" y="8301590"/>
              <a:ext cx="884906" cy="885600"/>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sp>
          <p:nvSpPr>
            <p:cNvPr id="58" name="Овал 15">
              <a:extLst>
                <a:ext uri="{FF2B5EF4-FFF2-40B4-BE49-F238E27FC236}">
                  <a16:creationId xmlns:a16="http://schemas.microsoft.com/office/drawing/2014/main" id="{0ACB2AC1-6C23-4323-A192-04CE6B10E84A}"/>
                </a:ext>
              </a:extLst>
            </p:cNvPr>
            <p:cNvSpPr/>
            <p:nvPr/>
          </p:nvSpPr>
          <p:spPr>
            <a:xfrm>
              <a:off x="5756564" y="10205189"/>
              <a:ext cx="884906" cy="885600"/>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sp>
          <p:nvSpPr>
            <p:cNvPr id="59" name="Freeform 25">
              <a:extLst>
                <a:ext uri="{FF2B5EF4-FFF2-40B4-BE49-F238E27FC236}">
                  <a16:creationId xmlns:a16="http://schemas.microsoft.com/office/drawing/2014/main" id="{584B51F6-9ED2-4BAC-8A10-D75B0EBF3784}"/>
                </a:ext>
              </a:extLst>
            </p:cNvPr>
            <p:cNvSpPr>
              <a:spLocks noChangeArrowheads="1"/>
            </p:cNvSpPr>
            <p:nvPr/>
          </p:nvSpPr>
          <p:spPr bwMode="auto">
            <a:xfrm>
              <a:off x="5988059" y="2841639"/>
              <a:ext cx="460414" cy="349271"/>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sp>
          <p:nvSpPr>
            <p:cNvPr id="60" name="Freeform 25">
              <a:extLst>
                <a:ext uri="{FF2B5EF4-FFF2-40B4-BE49-F238E27FC236}">
                  <a16:creationId xmlns:a16="http://schemas.microsoft.com/office/drawing/2014/main" id="{B15F077B-4659-4B2F-87D9-1AAC3C1AB4CA}"/>
                </a:ext>
              </a:extLst>
            </p:cNvPr>
            <p:cNvSpPr>
              <a:spLocks noChangeArrowheads="1"/>
            </p:cNvSpPr>
            <p:nvPr/>
          </p:nvSpPr>
          <p:spPr bwMode="auto">
            <a:xfrm>
              <a:off x="5988059" y="4734054"/>
              <a:ext cx="460414" cy="349271"/>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sp>
          <p:nvSpPr>
            <p:cNvPr id="61" name="Freeform 25">
              <a:extLst>
                <a:ext uri="{FF2B5EF4-FFF2-40B4-BE49-F238E27FC236}">
                  <a16:creationId xmlns:a16="http://schemas.microsoft.com/office/drawing/2014/main" id="{AC721801-EDFC-43FA-B868-EAE9FA2F21EA}"/>
                </a:ext>
              </a:extLst>
            </p:cNvPr>
            <p:cNvSpPr>
              <a:spLocks noChangeArrowheads="1"/>
            </p:cNvSpPr>
            <p:nvPr/>
          </p:nvSpPr>
          <p:spPr bwMode="auto">
            <a:xfrm>
              <a:off x="5988059" y="6655045"/>
              <a:ext cx="460414" cy="349271"/>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sp>
          <p:nvSpPr>
            <p:cNvPr id="62" name="Freeform 25">
              <a:extLst>
                <a:ext uri="{FF2B5EF4-FFF2-40B4-BE49-F238E27FC236}">
                  <a16:creationId xmlns:a16="http://schemas.microsoft.com/office/drawing/2014/main" id="{20A83D70-8C51-4E46-AC6A-214CA1E1C18B}"/>
                </a:ext>
              </a:extLst>
            </p:cNvPr>
            <p:cNvSpPr>
              <a:spLocks noChangeArrowheads="1"/>
            </p:cNvSpPr>
            <p:nvPr/>
          </p:nvSpPr>
          <p:spPr bwMode="auto">
            <a:xfrm>
              <a:off x="5988059" y="8549047"/>
              <a:ext cx="460414" cy="349271"/>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sp>
          <p:nvSpPr>
            <p:cNvPr id="63" name="Freeform 25">
              <a:extLst>
                <a:ext uri="{FF2B5EF4-FFF2-40B4-BE49-F238E27FC236}">
                  <a16:creationId xmlns:a16="http://schemas.microsoft.com/office/drawing/2014/main" id="{67678BF3-2A80-408A-A146-B42C31A8625C}"/>
                </a:ext>
              </a:extLst>
            </p:cNvPr>
            <p:cNvSpPr>
              <a:spLocks noChangeArrowheads="1"/>
            </p:cNvSpPr>
            <p:nvPr/>
          </p:nvSpPr>
          <p:spPr bwMode="auto">
            <a:xfrm>
              <a:off x="5988059" y="10462100"/>
              <a:ext cx="460414" cy="349271"/>
            </a:xfrm>
            <a:custGeom>
              <a:avLst/>
              <a:gdLst>
                <a:gd name="T0" fmla="*/ 213 w 678"/>
                <a:gd name="T1" fmla="*/ 405 h 516"/>
                <a:gd name="T2" fmla="*/ 51 w 678"/>
                <a:gd name="T3" fmla="*/ 243 h 516"/>
                <a:gd name="T4" fmla="*/ 0 w 678"/>
                <a:gd name="T5" fmla="*/ 302 h 516"/>
                <a:gd name="T6" fmla="*/ 213 w 678"/>
                <a:gd name="T7" fmla="*/ 515 h 516"/>
                <a:gd name="T8" fmla="*/ 677 w 678"/>
                <a:gd name="T9" fmla="*/ 52 h 516"/>
                <a:gd name="T10" fmla="*/ 618 w 678"/>
                <a:gd name="T11" fmla="*/ 0 h 516"/>
                <a:gd name="T12" fmla="*/ 213 w 678"/>
                <a:gd name="T13" fmla="*/ 405 h 516"/>
              </a:gdLst>
              <a:ahLst/>
              <a:cxnLst>
                <a:cxn ang="0">
                  <a:pos x="T0" y="T1"/>
                </a:cxn>
                <a:cxn ang="0">
                  <a:pos x="T2" y="T3"/>
                </a:cxn>
                <a:cxn ang="0">
                  <a:pos x="T4" y="T5"/>
                </a:cxn>
                <a:cxn ang="0">
                  <a:pos x="T6" y="T7"/>
                </a:cxn>
                <a:cxn ang="0">
                  <a:pos x="T8" y="T9"/>
                </a:cxn>
                <a:cxn ang="0">
                  <a:pos x="T10" y="T11"/>
                </a:cxn>
                <a:cxn ang="0">
                  <a:pos x="T12" y="T13"/>
                </a:cxn>
              </a:cxnLst>
              <a:rect l="0" t="0" r="r" b="b"/>
              <a:pathLst>
                <a:path w="678" h="516">
                  <a:moveTo>
                    <a:pt x="213" y="405"/>
                  </a:moveTo>
                  <a:lnTo>
                    <a:pt x="51" y="243"/>
                  </a:lnTo>
                  <a:lnTo>
                    <a:pt x="0" y="302"/>
                  </a:lnTo>
                  <a:lnTo>
                    <a:pt x="213" y="515"/>
                  </a:lnTo>
                  <a:lnTo>
                    <a:pt x="677" y="52"/>
                  </a:lnTo>
                  <a:lnTo>
                    <a:pt x="618" y="0"/>
                  </a:lnTo>
                  <a:lnTo>
                    <a:pt x="213" y="405"/>
                  </a:lnTo>
                </a:path>
              </a:pathLst>
            </a:custGeom>
            <a:solidFill>
              <a:schemeClr val="accent4"/>
            </a:solidFill>
            <a:ln>
              <a:noFill/>
            </a:ln>
            <a:effectLst/>
          </p:spPr>
          <p:txBody>
            <a:bodyPr wrap="none" anchor="ctr"/>
            <a:lstStyle/>
            <a:p>
              <a:pPr eaLnBrk="1" fontAlgn="auto">
                <a:spcBef>
                  <a:spcPts val="0"/>
                </a:spcBef>
                <a:spcAft>
                  <a:spcPts val="0"/>
                </a:spcAft>
                <a:defRPr/>
              </a:pPr>
              <a:endParaRPr lang="en-US" kern="0">
                <a:latin typeface="Arial"/>
                <a:ea typeface="Arial"/>
                <a:cs typeface="Arial"/>
                <a:sym typeface="Aria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00" fill="hold"/>
                                        <p:tgtEl>
                                          <p:spTgt spid="48"/>
                                        </p:tgtEl>
                                        <p:attrNameLst>
                                          <p:attrName>ppt_x</p:attrName>
                                        </p:attrNameLst>
                                      </p:cBhvr>
                                      <p:tavLst>
                                        <p:tav tm="0">
                                          <p:val>
                                            <p:strVal val="#ppt_x"/>
                                          </p:val>
                                        </p:tav>
                                        <p:tav tm="100000">
                                          <p:val>
                                            <p:strVal val="#ppt_x"/>
                                          </p:val>
                                        </p:tav>
                                      </p:tavLst>
                                    </p:anim>
                                    <p:anim calcmode="lin" valueType="num">
                                      <p:cBhvr additive="base">
                                        <p:cTn id="8" dur="7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700" fill="hold"/>
                                        <p:tgtEl>
                                          <p:spTgt spid="41"/>
                                        </p:tgtEl>
                                        <p:attrNameLst>
                                          <p:attrName>ppt_x</p:attrName>
                                        </p:attrNameLst>
                                      </p:cBhvr>
                                      <p:tavLst>
                                        <p:tav tm="0">
                                          <p:val>
                                            <p:strVal val="1+#ppt_w/2"/>
                                          </p:val>
                                        </p:tav>
                                        <p:tav tm="100000">
                                          <p:val>
                                            <p:strVal val="#ppt_x"/>
                                          </p:val>
                                        </p:tav>
                                      </p:tavLst>
                                    </p:anim>
                                    <p:anim calcmode="lin" valueType="num">
                                      <p:cBhvr additive="base">
                                        <p:cTn id="12" dur="700" fill="hold"/>
                                        <p:tgtEl>
                                          <p:spTgt spid="4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7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E4DD0C82-E21F-451B-A850-D89A14F745BA}"/>
              </a:ext>
            </a:extLst>
          </p:cNvPr>
          <p:cNvGrpSpPr>
            <a:grpSpLocks/>
          </p:cNvGrpSpPr>
          <p:nvPr/>
        </p:nvGrpSpPr>
        <p:grpSpPr bwMode="auto">
          <a:xfrm>
            <a:off x="2627313" y="2897187"/>
            <a:ext cx="11377612" cy="1605568"/>
            <a:chOff x="2628071" y="2897100"/>
            <a:chExt cx="11376998" cy="1605242"/>
          </a:xfrm>
        </p:grpSpPr>
        <p:sp>
          <p:nvSpPr>
            <p:cNvPr id="19462" name="Professional…">
              <a:extLst>
                <a:ext uri="{FF2B5EF4-FFF2-40B4-BE49-F238E27FC236}">
                  <a16:creationId xmlns:a16="http://schemas.microsoft.com/office/drawing/2014/main" id="{06B89870-91C1-46E8-ABF7-F630554462E4}"/>
                </a:ext>
              </a:extLst>
            </p:cNvPr>
            <p:cNvSpPr txBox="1">
              <a:spLocks noChangeArrowheads="1"/>
            </p:cNvSpPr>
            <p:nvPr/>
          </p:nvSpPr>
          <p:spPr bwMode="auto">
            <a:xfrm>
              <a:off x="2628071" y="2897100"/>
              <a:ext cx="11376998" cy="160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ts val="11800"/>
                </a:lnSpc>
              </a:pPr>
              <a:r>
                <a:rPr lang="en-US" altLang="en-US" sz="100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Next steps</a:t>
              </a:r>
              <a:endParaRPr lang="en-US" altLang="en-US" sz="100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15" name="Овал 14">
              <a:extLst>
                <a:ext uri="{FF2B5EF4-FFF2-40B4-BE49-F238E27FC236}">
                  <a16:creationId xmlns:a16="http://schemas.microsoft.com/office/drawing/2014/main" id="{DB850002-3759-2546-B4EA-8B52649206A5}"/>
                </a:ext>
              </a:extLst>
            </p:cNvPr>
            <p:cNvSpPr/>
            <p:nvPr/>
          </p:nvSpPr>
          <p:spPr>
            <a:xfrm>
              <a:off x="9278546" y="3536324"/>
              <a:ext cx="884906" cy="884906"/>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dirty="0">
                <a:solidFill>
                  <a:srgbClr val="FFFFFF"/>
                </a:solidFill>
                <a:latin typeface="Helvetica Light"/>
                <a:ea typeface="Helvetica Light"/>
                <a:cs typeface="Helvetica Light"/>
                <a:sym typeface="Helvetica Light"/>
              </a:endParaRPr>
            </a:p>
          </p:txBody>
        </p:sp>
      </p:grpSp>
      <p:sp>
        <p:nvSpPr>
          <p:cNvPr id="19458" name="Рисунок 11">
            <a:extLst>
              <a:ext uri="{FF2B5EF4-FFF2-40B4-BE49-F238E27FC236}">
                <a16:creationId xmlns:a16="http://schemas.microsoft.com/office/drawing/2014/main" id="{D6DFD119-F0E5-41B6-BD78-797D5369BE01}"/>
              </a:ext>
            </a:extLst>
          </p:cNvPr>
          <p:cNvSpPr txBox="1">
            <a:spLocks noGrp="1" noChangeArrowheads="1" noTextEdit="1"/>
          </p:cNvSpPr>
          <p:nvPr>
            <p:ph type="pic" sz="quarter" idx="17"/>
          </p:nvPr>
        </p:nvSpPr>
        <p:spPr>
          <a:xfrm>
            <a:off x="13376275" y="0"/>
            <a:ext cx="11007725" cy="13716000"/>
          </a:xfrm>
          <a:solidFill>
            <a:schemeClr val="bg2"/>
          </a:solidFill>
        </p:spPr>
      </p:sp>
      <p:grpSp>
        <p:nvGrpSpPr>
          <p:cNvPr id="4" name="Группа 3">
            <a:extLst>
              <a:ext uri="{FF2B5EF4-FFF2-40B4-BE49-F238E27FC236}">
                <a16:creationId xmlns:a16="http://schemas.microsoft.com/office/drawing/2014/main" id="{C77D35B8-3439-4584-9FD0-76B05B8C19BE}"/>
              </a:ext>
            </a:extLst>
          </p:cNvPr>
          <p:cNvGrpSpPr>
            <a:grpSpLocks/>
          </p:cNvGrpSpPr>
          <p:nvPr/>
        </p:nvGrpSpPr>
        <p:grpSpPr bwMode="auto">
          <a:xfrm>
            <a:off x="635623" y="5539597"/>
            <a:ext cx="12435850" cy="5725735"/>
            <a:chOff x="2279377" y="6224295"/>
            <a:chExt cx="10076822" cy="3743461"/>
          </a:xfrm>
        </p:grpSpPr>
        <p:sp>
          <p:nvSpPr>
            <p:cNvPr id="19460" name="Прямоугольник 2">
              <a:extLst>
                <a:ext uri="{FF2B5EF4-FFF2-40B4-BE49-F238E27FC236}">
                  <a16:creationId xmlns:a16="http://schemas.microsoft.com/office/drawing/2014/main" id="{04530EFF-2C95-4F6F-B29C-F475B16F187E}"/>
                </a:ext>
              </a:extLst>
            </p:cNvPr>
            <p:cNvSpPr>
              <a:spLocks noChangeArrowheads="1"/>
            </p:cNvSpPr>
            <p:nvPr/>
          </p:nvSpPr>
          <p:spPr bwMode="auto">
            <a:xfrm>
              <a:off x="3424869" y="6666986"/>
              <a:ext cx="8931330" cy="327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Gather more data for other types of data origin. Using collected marketing recommendation.</a:t>
              </a:r>
            </a:p>
            <a:p>
              <a:pPr eaLnBrk="1"/>
              <a:endParaRPr lang="en-US" altLang="en-US" sz="3200" dirty="0">
                <a:solidFill>
                  <a:schemeClr val="bg2"/>
                </a:solidFill>
                <a:latin typeface="Roboto" panose="02000000000000000000" pitchFamily="2" charset="0"/>
                <a:ea typeface="Roboto" panose="02000000000000000000" pitchFamily="2" charset="0"/>
                <a:cs typeface="Open Sans" pitchFamily="34" charset="0"/>
              </a:endParaRPr>
            </a:p>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We would like to do more cohort analysis using more features to get deep insight of customers behavior</a:t>
              </a:r>
            </a:p>
            <a:p>
              <a:pPr eaLnBrk="1"/>
              <a:endParaRPr lang="en-US" altLang="en-US" sz="3200" dirty="0">
                <a:solidFill>
                  <a:schemeClr val="bg2"/>
                </a:solidFill>
                <a:latin typeface="Roboto" panose="02000000000000000000" pitchFamily="2" charset="0"/>
                <a:ea typeface="Roboto" panose="02000000000000000000" pitchFamily="2" charset="0"/>
                <a:cs typeface="Open Sans" pitchFamily="34" charset="0"/>
              </a:endParaRPr>
            </a:p>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During profit calculation, we realized that cost is not provided in the dataset. Hence we would improve the dataset and incorporate profit calculation in the analysis.</a:t>
              </a:r>
            </a:p>
            <a:p>
              <a:pPr eaLnBrk="1"/>
              <a:r>
                <a:rPr lang="en-US" altLang="en-US" sz="3200" dirty="0">
                  <a:solidFill>
                    <a:schemeClr val="bg2"/>
                  </a:solidFill>
                  <a:latin typeface="Roboto" panose="02000000000000000000" pitchFamily="2" charset="0"/>
                  <a:ea typeface="Roboto" panose="02000000000000000000" pitchFamily="2" charset="0"/>
                  <a:cs typeface="Open Sans" pitchFamily="34" charset="0"/>
                </a:rPr>
                <a:t>Api web app for our model</a:t>
              </a:r>
            </a:p>
          </p:txBody>
        </p:sp>
        <p:sp>
          <p:nvSpPr>
            <p:cNvPr id="19461" name="Прямоугольник 15">
              <a:extLst>
                <a:ext uri="{FF2B5EF4-FFF2-40B4-BE49-F238E27FC236}">
                  <a16:creationId xmlns:a16="http://schemas.microsoft.com/office/drawing/2014/main" id="{0955BAC8-410F-49AA-A4E6-CC7DADEE4578}"/>
                </a:ext>
              </a:extLst>
            </p:cNvPr>
            <p:cNvSpPr>
              <a:spLocks noChangeArrowheads="1"/>
            </p:cNvSpPr>
            <p:nvPr/>
          </p:nvSpPr>
          <p:spPr bwMode="auto">
            <a:xfrm>
              <a:off x="2279377" y="6224295"/>
              <a:ext cx="1022000" cy="374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a:lnSpc>
                  <a:spcPct val="300000"/>
                </a:lnSpc>
              </a:pPr>
              <a:r>
                <a:rPr lang="en-US" altLang="en-US" sz="3200" b="1" dirty="0">
                  <a:solidFill>
                    <a:schemeClr val="accent1"/>
                  </a:solidFill>
                  <a:latin typeface="Roboto" panose="02000000000000000000" pitchFamily="2" charset="0"/>
                  <a:ea typeface="Roboto" panose="02000000000000000000" pitchFamily="2" charset="0"/>
                  <a:cs typeface="Open Sans" pitchFamily="34" charset="0"/>
                </a:rPr>
                <a:t>01</a:t>
              </a:r>
            </a:p>
            <a:p>
              <a:pPr algn="r" eaLnBrk="1">
                <a:lnSpc>
                  <a:spcPct val="300000"/>
                </a:lnSpc>
              </a:pPr>
              <a:r>
                <a:rPr lang="en-US" altLang="en-US" sz="3200" b="1" dirty="0">
                  <a:solidFill>
                    <a:schemeClr val="accent1"/>
                  </a:solidFill>
                  <a:latin typeface="Roboto" panose="02000000000000000000" pitchFamily="2" charset="0"/>
                  <a:ea typeface="Roboto" panose="02000000000000000000" pitchFamily="2" charset="0"/>
                  <a:cs typeface="Open Sans" pitchFamily="34" charset="0"/>
                </a:rPr>
                <a:t>02</a:t>
              </a:r>
            </a:p>
            <a:p>
              <a:pPr algn="r" eaLnBrk="1">
                <a:lnSpc>
                  <a:spcPct val="300000"/>
                </a:lnSpc>
              </a:pPr>
              <a:r>
                <a:rPr lang="en-US" altLang="en-US" sz="3200" b="1" dirty="0">
                  <a:solidFill>
                    <a:schemeClr val="accent1"/>
                  </a:solidFill>
                  <a:latin typeface="Roboto" panose="02000000000000000000" pitchFamily="2" charset="0"/>
                  <a:ea typeface="Roboto" panose="02000000000000000000" pitchFamily="2" charset="0"/>
                  <a:cs typeface="Open Sans" pitchFamily="34" charset="0"/>
                </a:rPr>
                <a:t>03</a:t>
              </a:r>
            </a:p>
            <a:p>
              <a:pPr algn="r" eaLnBrk="1">
                <a:lnSpc>
                  <a:spcPct val="300000"/>
                </a:lnSpc>
              </a:pPr>
              <a:r>
                <a:rPr lang="en-US" altLang="en-US" sz="3200" b="1" dirty="0">
                  <a:solidFill>
                    <a:schemeClr val="accent1"/>
                  </a:solidFill>
                  <a:latin typeface="Roboto" panose="02000000000000000000" pitchFamily="2" charset="0"/>
                  <a:ea typeface="Roboto" panose="02000000000000000000" pitchFamily="2" charset="0"/>
                  <a:cs typeface="Open Sans" pitchFamily="34" charset="0"/>
                </a:rPr>
                <a:t>04</a:t>
              </a:r>
              <a:endParaRPr lang="ru-RU" altLang="en-US" sz="3200" b="1" dirty="0">
                <a:solidFill>
                  <a:schemeClr val="accent1"/>
                </a:solidFill>
                <a:latin typeface="Roboto" panose="02000000000000000000" pitchFamily="2" charset="0"/>
                <a:ea typeface="Roboto" panose="02000000000000000000" pitchFamily="2" charset="0"/>
                <a:cs typeface="Open Sans" pitchFamily="34" charset="0"/>
              </a:endParaRPr>
            </a:p>
          </p:txBody>
        </p:sp>
      </p:grpSp>
      <p:sp>
        <p:nvSpPr>
          <p:cNvPr id="3" name="Rectangle 2">
            <a:extLst>
              <a:ext uri="{FF2B5EF4-FFF2-40B4-BE49-F238E27FC236}">
                <a16:creationId xmlns:a16="http://schemas.microsoft.com/office/drawing/2014/main" id="{82258AE5-924C-4EFD-89EB-FBCA9FFDC089}"/>
              </a:ext>
            </a:extLst>
          </p:cNvPr>
          <p:cNvSpPr/>
          <p:nvPr/>
        </p:nvSpPr>
        <p:spPr>
          <a:xfrm>
            <a:off x="13426892" y="0"/>
            <a:ext cx="10957108" cy="13716000"/>
          </a:xfrm>
          <a:prstGeom prst="rect">
            <a:avLst/>
          </a:prstGeom>
          <a:solidFill>
            <a:schemeClr val="bg2">
              <a:lumMod val="50000"/>
              <a:alpha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2" name="Группа">
            <a:extLst>
              <a:ext uri="{FF2B5EF4-FFF2-40B4-BE49-F238E27FC236}">
                <a16:creationId xmlns:a16="http://schemas.microsoft.com/office/drawing/2014/main" id="{DCE10478-145E-4011-9CA3-30BEB75D855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8787" y="3699971"/>
            <a:ext cx="10607040" cy="10546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9" presetClass="entr" presetSubtype="0" decel="100000" fill="hold" nodeType="withEffect">
                                  <p:stCondLst>
                                    <p:cond delay="9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100" fill="hold"/>
                                        <p:tgtEl>
                                          <p:spTgt spid="12"/>
                                        </p:tgtEl>
                                        <p:attrNameLst>
                                          <p:attrName>ppt_w</p:attrName>
                                        </p:attrNameLst>
                                      </p:cBhvr>
                                      <p:tavLst>
                                        <p:tav tm="0">
                                          <p:val>
                                            <p:fltVal val="0"/>
                                          </p:val>
                                        </p:tav>
                                        <p:tav tm="100000">
                                          <p:val>
                                            <p:strVal val="#ppt_w"/>
                                          </p:val>
                                        </p:tav>
                                      </p:tavLst>
                                    </p:anim>
                                    <p:anim calcmode="lin" valueType="num">
                                      <p:cBhvr>
                                        <p:cTn id="16" dur="1100" fill="hold"/>
                                        <p:tgtEl>
                                          <p:spTgt spid="12"/>
                                        </p:tgtEl>
                                        <p:attrNameLst>
                                          <p:attrName>ppt_h</p:attrName>
                                        </p:attrNameLst>
                                      </p:cBhvr>
                                      <p:tavLst>
                                        <p:tav tm="0">
                                          <p:val>
                                            <p:fltVal val="0"/>
                                          </p:val>
                                        </p:tav>
                                        <p:tav tm="100000">
                                          <p:val>
                                            <p:strVal val="#ppt_h"/>
                                          </p:val>
                                        </p:tav>
                                      </p:tavLst>
                                    </p:anim>
                                    <p:anim calcmode="lin" valueType="num">
                                      <p:cBhvr>
                                        <p:cTn id="17" dur="1100" fill="hold"/>
                                        <p:tgtEl>
                                          <p:spTgt spid="12"/>
                                        </p:tgtEl>
                                        <p:attrNameLst>
                                          <p:attrName>style.rotation</p:attrName>
                                        </p:attrNameLst>
                                      </p:cBhvr>
                                      <p:tavLst>
                                        <p:tav tm="0">
                                          <p:val>
                                            <p:fltVal val="360"/>
                                          </p:val>
                                        </p:tav>
                                        <p:tav tm="100000">
                                          <p:val>
                                            <p:fltVal val="0"/>
                                          </p:val>
                                        </p:tav>
                                      </p:tavLst>
                                    </p:anim>
                                    <p:animEffect transition="in" filter="fade">
                                      <p:cBhvr>
                                        <p:cTn id="18" dur="1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7724578A-27CD-475E-A2A0-89EA23499B82}"/>
              </a:ext>
            </a:extLst>
          </p:cNvPr>
          <p:cNvGrpSpPr>
            <a:grpSpLocks/>
          </p:cNvGrpSpPr>
          <p:nvPr/>
        </p:nvGrpSpPr>
        <p:grpSpPr bwMode="auto">
          <a:xfrm>
            <a:off x="6183947" y="1850146"/>
            <a:ext cx="12917488" cy="1605568"/>
            <a:chOff x="5513989" y="1906007"/>
            <a:chExt cx="12916791" cy="1605242"/>
          </a:xfrm>
        </p:grpSpPr>
        <p:sp>
          <p:nvSpPr>
            <p:cNvPr id="7171" name="Professional…">
              <a:extLst>
                <a:ext uri="{FF2B5EF4-FFF2-40B4-BE49-F238E27FC236}">
                  <a16:creationId xmlns:a16="http://schemas.microsoft.com/office/drawing/2014/main" id="{73650F0A-B2FB-4365-B37A-A106DB9EA199}"/>
                </a:ext>
              </a:extLst>
            </p:cNvPr>
            <p:cNvSpPr txBox="1">
              <a:spLocks noChangeArrowheads="1"/>
            </p:cNvSpPr>
            <p:nvPr/>
          </p:nvSpPr>
          <p:spPr bwMode="auto">
            <a:xfrm>
              <a:off x="5513989" y="1906007"/>
              <a:ext cx="12916791" cy="160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lnSpc>
                  <a:spcPts val="11800"/>
                </a:lnSpc>
              </a:pPr>
              <a:r>
                <a:rPr lang="en-US" altLang="en-US" sz="10000"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rPr>
                <a:t>Solution Overview</a:t>
              </a:r>
              <a:endParaRPr lang="en-US" altLang="en-US" sz="10000" b="1" dirty="0">
                <a:solidFill>
                  <a:schemeClr val="bg1"/>
                </a:solidFill>
                <a:latin typeface="Roboto" panose="02000000000000000000" pitchFamily="2" charset="0"/>
                <a:ea typeface="Roboto" panose="02000000000000000000" pitchFamily="2" charset="0"/>
                <a:cs typeface="Roboto Slab Bold" pitchFamily="2" charset="0"/>
                <a:sym typeface="Roboto Slab Bold" pitchFamily="2" charset="0"/>
              </a:endParaRPr>
            </a:p>
          </p:txBody>
        </p:sp>
        <p:sp>
          <p:nvSpPr>
            <p:cNvPr id="15" name="Овал 14">
              <a:extLst>
                <a:ext uri="{FF2B5EF4-FFF2-40B4-BE49-F238E27FC236}">
                  <a16:creationId xmlns:a16="http://schemas.microsoft.com/office/drawing/2014/main" id="{DB850002-3759-2546-B4EA-8B52649206A5}"/>
                </a:ext>
              </a:extLst>
            </p:cNvPr>
            <p:cNvSpPr/>
            <p:nvPr/>
          </p:nvSpPr>
          <p:spPr>
            <a:xfrm>
              <a:off x="16210467" y="2266175"/>
              <a:ext cx="884906" cy="884906"/>
            </a:xfrm>
            <a:prstGeom prst="ellipse">
              <a:avLst/>
            </a:prstGeom>
            <a:solidFill>
              <a:srgbClr val="93DB17"/>
            </a:solidFill>
            <a:ln w="12700" cap="flat">
              <a:noFill/>
              <a:miter lim="400000"/>
            </a:ln>
            <a:effectLst/>
            <a:sp3d/>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sp>
        <p:nvSpPr>
          <p:cNvPr id="3" name="TextBox 2">
            <a:extLst>
              <a:ext uri="{FF2B5EF4-FFF2-40B4-BE49-F238E27FC236}">
                <a16:creationId xmlns:a16="http://schemas.microsoft.com/office/drawing/2014/main" id="{C1B62ED8-30AE-442F-A4C3-F432C756F7EE}"/>
              </a:ext>
            </a:extLst>
          </p:cNvPr>
          <p:cNvSpPr txBox="1"/>
          <p:nvPr/>
        </p:nvSpPr>
        <p:spPr>
          <a:xfrm>
            <a:off x="3585210" y="5059702"/>
            <a:ext cx="8001000"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IN" sz="4400" b="1" dirty="0">
                <a:solidFill>
                  <a:schemeClr val="tx1">
                    <a:lumMod val="20000"/>
                    <a:lumOff val="80000"/>
                  </a:schemeClr>
                </a:solidFill>
              </a:rPr>
              <a:t>Exploratory Data Analysis</a:t>
            </a:r>
          </a:p>
          <a:p>
            <a:pPr fontAlgn="auto">
              <a:spcBef>
                <a:spcPts val="0"/>
              </a:spcBef>
              <a:spcAft>
                <a:spcPts val="0"/>
              </a:spcAft>
            </a:pPr>
            <a:endParaRPr kumimoji="0" lang="en-IN" sz="4400" b="1" i="0" u="none" strike="noStrike" cap="none" spc="0" normalizeH="0" baseline="0" dirty="0">
              <a:ln>
                <a:noFill/>
              </a:ln>
              <a:solidFill>
                <a:schemeClr val="tx1">
                  <a:lumMod val="20000"/>
                  <a:lumOff val="80000"/>
                </a:schemeClr>
              </a:solidFill>
              <a:effectLst/>
              <a:uFillTx/>
              <a:latin typeface="Arial"/>
              <a:ea typeface="Arial"/>
              <a:cs typeface="Arial"/>
              <a:sym typeface="Arial"/>
            </a:endParaRPr>
          </a:p>
          <a:p>
            <a:pPr fontAlgn="auto">
              <a:spcBef>
                <a:spcPts val="0"/>
              </a:spcBef>
              <a:spcAft>
                <a:spcPts val="0"/>
              </a:spcAft>
            </a:pPr>
            <a:r>
              <a:rPr lang="en-IN" sz="4400" b="1" dirty="0">
                <a:solidFill>
                  <a:schemeClr val="tx1">
                    <a:lumMod val="20000"/>
                    <a:lumOff val="80000"/>
                  </a:schemeClr>
                </a:solidFill>
              </a:rPr>
              <a:t>Data Cleaning and Merging</a:t>
            </a:r>
          </a:p>
          <a:p>
            <a:pPr fontAlgn="auto">
              <a:spcBef>
                <a:spcPts val="0"/>
              </a:spcBef>
              <a:spcAft>
                <a:spcPts val="0"/>
              </a:spcAft>
            </a:pPr>
            <a:endParaRPr kumimoji="0" lang="en-IN" sz="4400" b="1" i="0" u="none" strike="noStrike" cap="none" spc="0" normalizeH="0" baseline="0" dirty="0">
              <a:ln>
                <a:noFill/>
              </a:ln>
              <a:solidFill>
                <a:schemeClr val="tx1">
                  <a:lumMod val="20000"/>
                  <a:lumOff val="80000"/>
                </a:schemeClr>
              </a:solidFill>
              <a:effectLst/>
              <a:uFillTx/>
              <a:latin typeface="Arial"/>
              <a:ea typeface="Arial"/>
              <a:cs typeface="Arial"/>
              <a:sym typeface="Arial"/>
            </a:endParaRPr>
          </a:p>
          <a:p>
            <a:r>
              <a:rPr lang="en-IN" sz="4400" b="1" dirty="0">
                <a:solidFill>
                  <a:schemeClr val="tx1">
                    <a:lumMod val="20000"/>
                    <a:lumOff val="80000"/>
                  </a:schemeClr>
                </a:solidFill>
              </a:rPr>
              <a:t>Feature Engineering</a:t>
            </a:r>
          </a:p>
          <a:p>
            <a:endParaRPr lang="en-IN" sz="4400" b="1" dirty="0">
              <a:solidFill>
                <a:schemeClr val="tx1">
                  <a:lumMod val="20000"/>
                  <a:lumOff val="80000"/>
                </a:schemeClr>
              </a:solidFill>
            </a:endParaRPr>
          </a:p>
          <a:p>
            <a:br>
              <a:rPr lang="en-IN" sz="4400" dirty="0">
                <a:solidFill>
                  <a:schemeClr val="tx1">
                    <a:lumMod val="20000"/>
                    <a:lumOff val="80000"/>
                  </a:schemeClr>
                </a:solidFill>
              </a:rPr>
            </a:br>
            <a:endParaRPr kumimoji="0" lang="en-IN" sz="4400" b="0" i="0" u="none" strike="noStrike" cap="none" spc="0" normalizeH="0" baseline="0" dirty="0">
              <a:ln>
                <a:noFill/>
              </a:ln>
              <a:solidFill>
                <a:schemeClr val="tx1">
                  <a:lumMod val="20000"/>
                  <a:lumOff val="80000"/>
                </a:schemeClr>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57CE23A9-E30A-42E1-925B-99162858FDE4}"/>
              </a:ext>
            </a:extLst>
          </p:cNvPr>
          <p:cNvSpPr txBox="1"/>
          <p:nvPr/>
        </p:nvSpPr>
        <p:spPr>
          <a:xfrm>
            <a:off x="12862559" y="4945402"/>
            <a:ext cx="10953751" cy="3477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400" b="1" dirty="0">
                <a:solidFill>
                  <a:schemeClr val="tx1">
                    <a:lumMod val="20000"/>
                    <a:lumOff val="80000"/>
                  </a:schemeClr>
                </a:solidFill>
              </a:rPr>
              <a:t>Feature Cleaning</a:t>
            </a:r>
          </a:p>
          <a:p>
            <a:endParaRPr lang="en-IN" sz="4400" b="1" dirty="0">
              <a:solidFill>
                <a:schemeClr val="tx1">
                  <a:lumMod val="20000"/>
                  <a:lumOff val="80000"/>
                </a:schemeClr>
              </a:solidFill>
            </a:endParaRPr>
          </a:p>
          <a:p>
            <a:r>
              <a:rPr lang="en-IN" sz="4400" b="1" dirty="0">
                <a:solidFill>
                  <a:schemeClr val="tx1">
                    <a:lumMod val="20000"/>
                    <a:lumOff val="80000"/>
                  </a:schemeClr>
                </a:solidFill>
              </a:rPr>
              <a:t>Customer Segmentation</a:t>
            </a:r>
          </a:p>
          <a:p>
            <a:endParaRPr lang="en-IN" sz="4400" b="1" dirty="0">
              <a:solidFill>
                <a:schemeClr val="tx1">
                  <a:lumMod val="20000"/>
                  <a:lumOff val="80000"/>
                </a:schemeClr>
              </a:solidFill>
            </a:endParaRPr>
          </a:p>
          <a:p>
            <a:r>
              <a:rPr lang="en-IN" sz="4400" b="1" dirty="0">
                <a:solidFill>
                  <a:schemeClr val="tx1">
                    <a:lumMod val="20000"/>
                    <a:lumOff val="80000"/>
                  </a:schemeClr>
                </a:solidFill>
              </a:rPr>
              <a:t>Customer Lifetime Value Prediction</a:t>
            </a:r>
            <a:endParaRPr kumimoji="0" lang="en-IN" sz="4400" b="1" i="0" u="none" strike="noStrike" cap="none" spc="0" normalizeH="0" baseline="0" dirty="0">
              <a:ln>
                <a:noFill/>
              </a:ln>
              <a:solidFill>
                <a:srgbClr val="252D30"/>
              </a:solidFill>
              <a:effectLst/>
              <a:uFillTx/>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800" fill="hold"/>
                                        <p:tgtEl>
                                          <p:spTgt spid="3"/>
                                        </p:tgtEl>
                                        <p:attrNameLst>
                                          <p:attrName>ppt_x</p:attrName>
                                        </p:attrNameLst>
                                      </p:cBhvr>
                                      <p:tavLst>
                                        <p:tav tm="0">
                                          <p:val>
                                            <p:strVal val="0-#ppt_w/2"/>
                                          </p:val>
                                        </p:tav>
                                        <p:tav tm="100000">
                                          <p:val>
                                            <p:strVal val="#ppt_x"/>
                                          </p:val>
                                        </p:tav>
                                      </p:tavLst>
                                    </p:anim>
                                    <p:anim calcmode="lin" valueType="num">
                                      <p:cBhvr additive="base">
                                        <p:cTn id="12" dur="8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9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800" fill="hold"/>
                                        <p:tgtEl>
                                          <p:spTgt spid="5"/>
                                        </p:tgtEl>
                                        <p:attrNameLst>
                                          <p:attrName>ppt_x</p:attrName>
                                        </p:attrNameLst>
                                      </p:cBhvr>
                                      <p:tavLst>
                                        <p:tav tm="0">
                                          <p:val>
                                            <p:strVal val="1+#ppt_w/2"/>
                                          </p:val>
                                        </p:tav>
                                        <p:tav tm="100000">
                                          <p:val>
                                            <p:strVal val="#ppt_x"/>
                                          </p:val>
                                        </p:tav>
                                      </p:tavLst>
                                    </p:anim>
                                    <p:anim calcmode="lin" valueType="num">
                                      <p:cBhvr additive="base">
                                        <p:cTn id="16" dur="8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0" y="-41703"/>
            <a:ext cx="7930739" cy="13716000"/>
            <a:chOff x="0" y="0"/>
            <a:chExt cx="7581900"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49987" dist="250190" dir="8460000" algn="ctr">
                <a:srgbClr val="000000">
                  <a:alpha val="28000"/>
                </a:srgbClr>
              </a:outerShdw>
            </a:effectLst>
          </p:spPr>
          <p:style>
            <a:lnRef idx="0">
              <a:scrgbClr r="0" g="0" b="0"/>
            </a:lnRef>
            <a:fillRef idx="0">
              <a:scrgbClr r="0" g="0" b="0"/>
            </a:fillRef>
            <a:effectRef idx="0">
              <a:scrgbClr r="0" g="0" b="0"/>
            </a:effectRef>
            <a:fontRef idx="none"/>
          </p:style>
          <p:txBody>
            <a:bodyPr spcFirstLastPara="1" wrap="square"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pic>
        <p:nvPicPr>
          <p:cNvPr id="7" name="Picture 6">
            <a:extLst>
              <a:ext uri="{FF2B5EF4-FFF2-40B4-BE49-F238E27FC236}">
                <a16:creationId xmlns:a16="http://schemas.microsoft.com/office/drawing/2014/main" id="{AC8F58C1-03C0-47D0-B5A6-A76E28B9BBB0}"/>
              </a:ext>
            </a:extLst>
          </p:cNvPr>
          <p:cNvPicPr>
            <a:picLocks noChangeAspect="1"/>
          </p:cNvPicPr>
          <p:nvPr/>
        </p:nvPicPr>
        <p:blipFill>
          <a:blip r:embed="rId3"/>
          <a:stretch>
            <a:fillRect/>
          </a:stretch>
        </p:blipFill>
        <p:spPr>
          <a:xfrm>
            <a:off x="8778267" y="1122161"/>
            <a:ext cx="14859447" cy="11842387"/>
          </a:xfrm>
          <a:prstGeom prst="rect">
            <a:avLst/>
          </a:prstGeom>
          <a:ln>
            <a:noFill/>
          </a:ln>
          <a:effectLst>
            <a:outerShdw blurRad="149987" dist="250190" dir="8460000" algn="ctr">
              <a:srgbClr val="000000">
                <a:alpha val="28000"/>
              </a:srgbClr>
            </a:outerShdw>
          </a:effectLst>
        </p:spPr>
      </p:pic>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649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Bar Graph Represents The Revenue Generated By Each state.</a:t>
            </a:r>
          </a:p>
          <a:p>
            <a:endParaRPr lang="en-US" sz="3200" b="0" dirty="0">
              <a:solidFill>
                <a:schemeClr val="bg2">
                  <a:lumMod val="60000"/>
                  <a:lumOff val="40000"/>
                </a:schemeClr>
              </a:solidFill>
              <a:effectLst/>
            </a:endParaRPr>
          </a:p>
          <a:p>
            <a:r>
              <a:rPr lang="en-US" sz="3200" dirty="0">
                <a:solidFill>
                  <a:schemeClr val="bg2">
                    <a:lumMod val="60000"/>
                    <a:lumOff val="40000"/>
                  </a:schemeClr>
                </a:solidFill>
              </a:rPr>
              <a:t>We can see that Highest Revenue Generated .By State is Tamil Nadu .&amp; Maharashtra</a:t>
            </a:r>
          </a:p>
          <a:p>
            <a:endParaRPr lang="en-US" sz="3200" b="0" dirty="0">
              <a:solidFill>
                <a:schemeClr val="bg2">
                  <a:lumMod val="60000"/>
                  <a:lumOff val="40000"/>
                </a:schemeClr>
              </a:solidFill>
              <a:effectLst/>
            </a:endParaRPr>
          </a:p>
          <a:p>
            <a:r>
              <a:rPr lang="en-US" sz="3200" dirty="0">
                <a:solidFill>
                  <a:schemeClr val="bg2">
                    <a:lumMod val="60000"/>
                    <a:lumOff val="40000"/>
                  </a:schemeClr>
                </a:solidFill>
              </a:rPr>
              <a:t>The Bar Graph is generated by  Y:Total Amout widt tax</a:t>
            </a:r>
          </a:p>
          <a:p>
            <a:r>
              <a:rPr lang="en-US" sz="3200" b="0" dirty="0">
                <a:solidFill>
                  <a:schemeClr val="bg2">
                    <a:lumMod val="60000"/>
                    <a:lumOff val="40000"/>
                  </a:schemeClr>
                </a:solidFill>
                <a:effectLst/>
              </a:rPr>
              <a:t>X:States</a:t>
            </a:r>
          </a:p>
          <a:p>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14178" y="1711397"/>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State Revenues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900" fill="hold"/>
                                        <p:tgtEl>
                                          <p:spTgt spid="7"/>
                                        </p:tgtEl>
                                        <p:attrNameLst>
                                          <p:attrName>ppt_x</p:attrName>
                                        </p:attrNameLst>
                                      </p:cBhvr>
                                      <p:tavLst>
                                        <p:tav tm="0">
                                          <p:val>
                                            <p:strVal val="#ppt_x"/>
                                          </p:val>
                                        </p:tav>
                                        <p:tav tm="100000">
                                          <p:val>
                                            <p:strVal val="#ppt_x"/>
                                          </p:val>
                                        </p:tav>
                                      </p:tavLst>
                                    </p:anim>
                                    <p:anim calcmode="lin" valueType="num">
                                      <p:cBhvr additive="base">
                                        <p:cTn id="12" dur="9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1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4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7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632315"/>
            <a:ext cx="5673484"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7" y="3644586"/>
            <a:ext cx="6096053" cy="6986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Bar Graph Represents The Revenue Generated By Each Order Type</a:t>
            </a:r>
          </a:p>
          <a:p>
            <a:endParaRPr lang="en-US" sz="3200" b="0" dirty="0">
              <a:solidFill>
                <a:schemeClr val="bg2">
                  <a:lumMod val="60000"/>
                  <a:lumOff val="40000"/>
                </a:schemeClr>
              </a:solidFill>
              <a:effectLst/>
            </a:endParaRPr>
          </a:p>
          <a:p>
            <a:r>
              <a:rPr lang="en-US" sz="3200" dirty="0">
                <a:solidFill>
                  <a:schemeClr val="bg2">
                    <a:lumMod val="60000"/>
                    <a:lumOff val="40000"/>
                  </a:schemeClr>
                </a:solidFill>
              </a:rPr>
              <a:t>We can see that Highest Revenue Generated by order is  Running Repairs</a:t>
            </a:r>
            <a:endParaRPr lang="en-US" sz="3200" b="0" dirty="0">
              <a:solidFill>
                <a:schemeClr val="bg2">
                  <a:lumMod val="60000"/>
                  <a:lumOff val="40000"/>
                </a:schemeClr>
              </a:solidFill>
              <a:effectLst/>
            </a:endParaRPr>
          </a:p>
          <a:p>
            <a:endParaRPr lang="en-US" sz="3200" dirty="0">
              <a:solidFill>
                <a:schemeClr val="bg2">
                  <a:lumMod val="60000"/>
                  <a:lumOff val="40000"/>
                </a:schemeClr>
              </a:solidFill>
            </a:endParaRPr>
          </a:p>
          <a:p>
            <a:r>
              <a:rPr lang="en-US" sz="3200" dirty="0">
                <a:solidFill>
                  <a:schemeClr val="bg2">
                    <a:lumMod val="60000"/>
                    <a:lumOff val="40000"/>
                  </a:schemeClr>
                </a:solidFill>
              </a:rPr>
              <a:t>The Bar Graph is generated by  Y:Customer no Count</a:t>
            </a:r>
          </a:p>
          <a:p>
            <a:r>
              <a:rPr lang="en-US" sz="3200" dirty="0">
                <a:solidFill>
                  <a:schemeClr val="bg2">
                    <a:lumMod val="60000"/>
                    <a:lumOff val="40000"/>
                  </a:schemeClr>
                </a:solidFill>
              </a:rPr>
              <a:t>X:Order Types</a:t>
            </a:r>
            <a:br>
              <a:rPr lang="en-US" sz="3200" dirty="0">
                <a:solidFill>
                  <a:schemeClr val="bg2">
                    <a:lumMod val="60000"/>
                    <a:lumOff val="40000"/>
                  </a:schemeClr>
                </a:solidFill>
              </a:rPr>
            </a:br>
            <a:endParaRPr lang="en-IN" sz="3200" dirty="0">
              <a:solidFill>
                <a:schemeClr val="bg2">
                  <a:lumMod val="60000"/>
                  <a:lumOff val="40000"/>
                </a:schemeClr>
              </a:solidFill>
              <a:latin typeface="Arial"/>
              <a:ea typeface="Arial"/>
              <a:cs typeface="Arial"/>
              <a:sym typeface="Arial"/>
            </a:endParaRPr>
          </a:p>
          <a:p>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14178" y="1620045"/>
            <a:ext cx="681631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Order Type -Revenues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22" name="Picture 21">
            <a:extLst>
              <a:ext uri="{FF2B5EF4-FFF2-40B4-BE49-F238E27FC236}">
                <a16:creationId xmlns:a16="http://schemas.microsoft.com/office/drawing/2014/main" id="{74DEFCC3-622D-4D39-B258-AF836C9EB45C}"/>
              </a:ext>
            </a:extLst>
          </p:cNvPr>
          <p:cNvPicPr>
            <a:picLocks noChangeAspect="1"/>
          </p:cNvPicPr>
          <p:nvPr/>
        </p:nvPicPr>
        <p:blipFill rotWithShape="1">
          <a:blip r:embed="rId3"/>
          <a:srcRect l="1002"/>
          <a:stretch/>
        </p:blipFill>
        <p:spPr>
          <a:xfrm>
            <a:off x="8839200" y="1711397"/>
            <a:ext cx="15026640" cy="11422356"/>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2074748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900" fill="hold"/>
                                        <p:tgtEl>
                                          <p:spTgt spid="10"/>
                                        </p:tgtEl>
                                        <p:attrNameLst>
                                          <p:attrName>ppt_x</p:attrName>
                                        </p:attrNameLst>
                                      </p:cBhvr>
                                      <p:tavLst>
                                        <p:tav tm="0">
                                          <p:val>
                                            <p:strVal val="#ppt_x"/>
                                          </p:val>
                                        </p:tav>
                                        <p:tav tm="100000">
                                          <p:val>
                                            <p:strVal val="#ppt_x"/>
                                          </p:val>
                                        </p:tav>
                                      </p:tavLst>
                                    </p:anim>
                                    <p:anim calcmode="lin" valueType="num">
                                      <p:cBhvr additive="base">
                                        <p:cTn id="16" dur="9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00" fill="hold"/>
                                        <p:tgtEl>
                                          <p:spTgt spid="17"/>
                                        </p:tgtEl>
                                        <p:attrNameLst>
                                          <p:attrName>ppt_x</p:attrName>
                                        </p:attrNameLst>
                                      </p:cBhvr>
                                      <p:tavLst>
                                        <p:tav tm="0">
                                          <p:val>
                                            <p:strVal val="#ppt_x"/>
                                          </p:val>
                                        </p:tav>
                                        <p:tav tm="100000">
                                          <p:val>
                                            <p:strVal val="#ppt_x"/>
                                          </p:val>
                                        </p:tav>
                                      </p:tavLst>
                                    </p:anim>
                                    <p:anim calcmode="lin" valueType="num">
                                      <p:cBhvr additive="base">
                                        <p:cTn id="20" dur="7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204789"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74789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Bar Graph Represents The Revenue Generated By Every year by top 5 state. In terms of overall revenue</a:t>
            </a:r>
          </a:p>
          <a:p>
            <a:endParaRPr lang="en-US" sz="3200" b="0" dirty="0">
              <a:solidFill>
                <a:schemeClr val="bg2">
                  <a:lumMod val="60000"/>
                  <a:lumOff val="40000"/>
                </a:schemeClr>
              </a:solidFill>
              <a:effectLst/>
            </a:endParaRPr>
          </a:p>
          <a:p>
            <a:r>
              <a:rPr lang="en-US" sz="3200" dirty="0">
                <a:solidFill>
                  <a:schemeClr val="bg2">
                    <a:lumMod val="60000"/>
                    <a:lumOff val="40000"/>
                  </a:schemeClr>
                </a:solidFill>
              </a:rPr>
              <a:t>We can see that Tamil Nadu Business is growing up till 2014 </a:t>
            </a:r>
          </a:p>
          <a:p>
            <a:r>
              <a:rPr lang="en-US" sz="3200" b="0" dirty="0">
                <a:solidFill>
                  <a:schemeClr val="bg2">
                    <a:lumMod val="60000"/>
                    <a:lumOff val="40000"/>
                  </a:schemeClr>
                </a:solidFill>
                <a:effectLst/>
              </a:rPr>
              <a:t>After that there is drop in 2015,2016</a:t>
            </a:r>
          </a:p>
          <a:p>
            <a:endParaRPr lang="en-US" sz="3200" dirty="0">
              <a:solidFill>
                <a:schemeClr val="bg2">
                  <a:lumMod val="60000"/>
                  <a:lumOff val="40000"/>
                </a:schemeClr>
              </a:solidFill>
            </a:endParaRPr>
          </a:p>
          <a:p>
            <a:r>
              <a:rPr lang="en-US" sz="3200" b="0" dirty="0">
                <a:solidFill>
                  <a:schemeClr val="bg2">
                    <a:lumMod val="60000"/>
                    <a:lumOff val="40000"/>
                  </a:schemeClr>
                </a:solidFill>
                <a:effectLst/>
              </a:rPr>
              <a:t>For this we have taken yearly average revenue because we don’t have some months of 2012 an 2016 in dataset</a:t>
            </a: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266496" y="1241192"/>
            <a:ext cx="6096053"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Yearly State Revenues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9B0E3EA4-FE13-47AB-97B0-5844B388BC30}"/>
              </a:ext>
            </a:extLst>
          </p:cNvPr>
          <p:cNvPicPr>
            <a:picLocks noChangeAspect="1"/>
          </p:cNvPicPr>
          <p:nvPr/>
        </p:nvPicPr>
        <p:blipFill>
          <a:blip r:embed="rId3"/>
          <a:stretch>
            <a:fillRect/>
          </a:stretch>
        </p:blipFill>
        <p:spPr>
          <a:xfrm>
            <a:off x="7647373" y="3542144"/>
            <a:ext cx="16731185" cy="6690001"/>
          </a:xfrm>
          <a:prstGeom prst="rect">
            <a:avLst/>
          </a:prstGeom>
          <a:ln>
            <a:noFill/>
          </a:ln>
          <a:effectLst>
            <a:outerShdw blurRad="149987" dist="250190" dir="8460000" algn="ctr">
              <a:srgbClr val="000000">
                <a:alpha val="28000"/>
              </a:srgbClr>
            </a:outerShdw>
          </a:effectLst>
        </p:spPr>
      </p:pic>
      <p:pic>
        <p:nvPicPr>
          <p:cNvPr id="9" name="Picture 8">
            <a:extLst>
              <a:ext uri="{FF2B5EF4-FFF2-40B4-BE49-F238E27FC236}">
                <a16:creationId xmlns:a16="http://schemas.microsoft.com/office/drawing/2014/main" id="{AC2C774F-6AF8-410D-81A5-37366694F45F}"/>
              </a:ext>
            </a:extLst>
          </p:cNvPr>
          <p:cNvPicPr>
            <a:picLocks noChangeAspect="1"/>
          </p:cNvPicPr>
          <p:nvPr/>
        </p:nvPicPr>
        <p:blipFill>
          <a:blip r:embed="rId4"/>
          <a:stretch>
            <a:fillRect/>
          </a:stretch>
        </p:blipFill>
        <p:spPr>
          <a:xfrm>
            <a:off x="22445909" y="1985179"/>
            <a:ext cx="1647825" cy="1114425"/>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543450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8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1"/>
            <a:ext cx="7919357" cy="13409255"/>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0"/>
            <a:ext cx="6096053"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297919"/>
            <a:ext cx="6096053" cy="74789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This two heatmap show case the total count of labor and labor revenue.</a:t>
            </a:r>
          </a:p>
          <a:p>
            <a:endParaRPr lang="en-US" sz="3200" dirty="0">
              <a:solidFill>
                <a:schemeClr val="bg2">
                  <a:lumMod val="60000"/>
                  <a:lumOff val="40000"/>
                </a:schemeClr>
              </a:solidFill>
            </a:endParaRPr>
          </a:p>
          <a:p>
            <a:r>
              <a:rPr lang="en-US" sz="3200" dirty="0">
                <a:solidFill>
                  <a:schemeClr val="bg2">
                    <a:lumMod val="60000"/>
                    <a:lumOff val="40000"/>
                  </a:schemeClr>
                </a:solidFill>
              </a:rPr>
              <a:t>Labor count is more in Maharashtra compared  to Tamil Nadu but revenue is generated more in Tamil Nadu by labor charge.</a:t>
            </a:r>
          </a:p>
          <a:p>
            <a:endParaRPr lang="en-US" sz="3200" dirty="0">
              <a:solidFill>
                <a:schemeClr val="bg2">
                  <a:lumMod val="60000"/>
                  <a:lumOff val="40000"/>
                </a:schemeClr>
              </a:solidFill>
            </a:endParaRPr>
          </a:p>
          <a:p>
            <a:r>
              <a:rPr lang="en-US" sz="3200" dirty="0">
                <a:solidFill>
                  <a:schemeClr val="bg2">
                    <a:lumMod val="60000"/>
                    <a:lumOff val="40000"/>
                  </a:schemeClr>
                </a:solidFill>
              </a:rPr>
              <a:t>It basically mean that Labor charge in higher in Tamil Nadu comparing to other states.</a:t>
            </a:r>
            <a:br>
              <a:rPr lang="en-US" sz="3200" dirty="0">
                <a:solidFill>
                  <a:schemeClr val="bg2">
                    <a:lumMod val="60000"/>
                    <a:lumOff val="40000"/>
                  </a:schemeClr>
                </a:solidFill>
              </a:rPr>
            </a:br>
            <a:br>
              <a:rPr lang="en-US" sz="3200" b="0" dirty="0">
                <a:solidFill>
                  <a:schemeClr val="bg2">
                    <a:lumMod val="60000"/>
                    <a:lumOff val="40000"/>
                  </a:schemeClr>
                </a:solidFill>
                <a:effectLst/>
              </a:rPr>
            </a:br>
            <a:endParaRPr kumimoji="0" lang="en-IN" sz="32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137740"/>
            <a:ext cx="6819837"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Labour</a:t>
            </a:r>
          </a:p>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Count &amp; Revenues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31746" name="Picture 2">
            <a:extLst>
              <a:ext uri="{FF2B5EF4-FFF2-40B4-BE49-F238E27FC236}">
                <a16:creationId xmlns:a16="http://schemas.microsoft.com/office/drawing/2014/main" id="{F5F806D0-CECE-4DE7-BBAF-7EFB05A6A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94"/>
          <a:stretch/>
        </p:blipFill>
        <p:spPr bwMode="auto">
          <a:xfrm rot="5400000">
            <a:off x="14287182" y="4013906"/>
            <a:ext cx="11758818" cy="7031880"/>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F0880832-BF48-4EA0-BEE2-352B341D8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11160" y="4013906"/>
            <a:ext cx="11758818" cy="7031880"/>
          </a:xfrm>
          <a:prstGeom prst="rect">
            <a:avLst/>
          </a:prstGeo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DAE5F7-491D-4D41-B173-A361CD929571}"/>
              </a:ext>
            </a:extLst>
          </p:cNvPr>
          <p:cNvSpPr txBox="1"/>
          <p:nvPr/>
        </p:nvSpPr>
        <p:spPr>
          <a:xfrm>
            <a:off x="9710456" y="306745"/>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IN" sz="4800" dirty="0">
                <a:solidFill>
                  <a:schemeClr val="bg2">
                    <a:lumMod val="60000"/>
                    <a:lumOff val="40000"/>
                  </a:schemeClr>
                </a:solidFill>
                <a:latin typeface="Arial"/>
                <a:ea typeface="Arial"/>
                <a:cs typeface="Arial"/>
                <a:sym typeface="Arial"/>
              </a:rPr>
              <a:t>Labour Count</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9AB0A50B-3F56-44A9-9475-C2E083AE38E7}"/>
              </a:ext>
            </a:extLst>
          </p:cNvPr>
          <p:cNvSpPr txBox="1"/>
          <p:nvPr/>
        </p:nvSpPr>
        <p:spPr>
          <a:xfrm>
            <a:off x="17173769" y="355014"/>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IN" sz="4800" dirty="0">
                <a:solidFill>
                  <a:schemeClr val="bg2">
                    <a:lumMod val="60000"/>
                    <a:lumOff val="40000"/>
                  </a:schemeClr>
                </a:solidFill>
                <a:latin typeface="Arial"/>
                <a:ea typeface="Arial"/>
                <a:cs typeface="Arial"/>
                <a:sym typeface="Arial"/>
              </a:rPr>
              <a:t>Labour Revenues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spTree>
    <p:extLst>
      <p:ext uri="{BB962C8B-B14F-4D97-AF65-F5344CB8AC3E}">
        <p14:creationId xmlns:p14="http://schemas.microsoft.com/office/powerpoint/2010/main" val="9005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2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810851"/>
            <a:ext cx="5711165"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3796314"/>
            <a:ext cx="6096053" cy="649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These graph show us the distribution of service usage of top 3 states, We can clearly see that the Running repairs is the most used service.</a:t>
            </a:r>
          </a:p>
          <a:p>
            <a:br>
              <a:rPr lang="en-US" sz="3200" dirty="0">
                <a:solidFill>
                  <a:schemeClr val="bg2">
                    <a:lumMod val="60000"/>
                    <a:lumOff val="40000"/>
                  </a:schemeClr>
                </a:solidFill>
              </a:rPr>
            </a:br>
            <a:r>
              <a:rPr lang="en-US" sz="3200" dirty="0">
                <a:solidFill>
                  <a:schemeClr val="bg2">
                    <a:lumMod val="60000"/>
                    <a:lumOff val="40000"/>
                  </a:schemeClr>
                </a:solidFill>
              </a:rPr>
              <a:t>We can see that Revenue generated by accidental repairs is higher than other services.</a:t>
            </a:r>
          </a:p>
          <a:p>
            <a:br>
              <a:rPr lang="en-US" sz="3200" dirty="0">
                <a:solidFill>
                  <a:schemeClr val="bg2">
                    <a:lumMod val="60000"/>
                    <a:lumOff val="40000"/>
                  </a:schemeClr>
                </a:solidFill>
              </a:rPr>
            </a:br>
            <a:r>
              <a:rPr lang="en-US" sz="3200" dirty="0">
                <a:solidFill>
                  <a:schemeClr val="bg2">
                    <a:lumMod val="60000"/>
                    <a:lumOff val="40000"/>
                  </a:schemeClr>
                </a:solidFill>
              </a:rPr>
              <a:t>Also Maharashtra has generated higher revenue from paid services than running services.</a:t>
            </a: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948225"/>
            <a:ext cx="6406181"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4800" dirty="0">
                <a:solidFill>
                  <a:schemeClr val="bg2">
                    <a:lumMod val="60000"/>
                    <a:lumOff val="40000"/>
                  </a:schemeClr>
                </a:solidFill>
              </a:rPr>
              <a:t>Order Count &amp;</a:t>
            </a:r>
          </a:p>
          <a:p>
            <a:r>
              <a:rPr lang="en-IN" sz="4800" dirty="0">
                <a:solidFill>
                  <a:schemeClr val="bg2">
                    <a:lumMod val="60000"/>
                    <a:lumOff val="40000"/>
                  </a:schemeClr>
                </a:solidFill>
              </a:rPr>
              <a:t>Order Revenue</a:t>
            </a:r>
          </a:p>
        </p:txBody>
      </p:sp>
      <p:pic>
        <p:nvPicPr>
          <p:cNvPr id="15" name="Picture 14">
            <a:extLst>
              <a:ext uri="{FF2B5EF4-FFF2-40B4-BE49-F238E27FC236}">
                <a16:creationId xmlns:a16="http://schemas.microsoft.com/office/drawing/2014/main" id="{4C1F0AA8-4EAE-4260-863E-7BB095D2B2AC}"/>
              </a:ext>
            </a:extLst>
          </p:cNvPr>
          <p:cNvPicPr>
            <a:picLocks noChangeAspect="1"/>
          </p:cNvPicPr>
          <p:nvPr/>
        </p:nvPicPr>
        <p:blipFill>
          <a:blip r:embed="rId3"/>
          <a:stretch>
            <a:fillRect/>
          </a:stretch>
        </p:blipFill>
        <p:spPr>
          <a:xfrm>
            <a:off x="8300535" y="1186009"/>
            <a:ext cx="15946338" cy="5597345"/>
          </a:xfrm>
          <a:prstGeom prst="rect">
            <a:avLst/>
          </a:prstGeom>
          <a:ln>
            <a:noFill/>
          </a:ln>
          <a:effectLst>
            <a:outerShdw blurRad="149987" dist="250190" dir="8460000" algn="ctr">
              <a:srgbClr val="000000">
                <a:alpha val="28000"/>
              </a:srgbClr>
            </a:outerShdw>
          </a:effectLst>
        </p:spPr>
      </p:pic>
      <p:pic>
        <p:nvPicPr>
          <p:cNvPr id="19" name="Picture 18">
            <a:extLst>
              <a:ext uri="{FF2B5EF4-FFF2-40B4-BE49-F238E27FC236}">
                <a16:creationId xmlns:a16="http://schemas.microsoft.com/office/drawing/2014/main" id="{147E1D65-4C23-4DAD-B309-57B87B2C4791}"/>
              </a:ext>
            </a:extLst>
          </p:cNvPr>
          <p:cNvPicPr>
            <a:picLocks noChangeAspect="1"/>
          </p:cNvPicPr>
          <p:nvPr/>
        </p:nvPicPr>
        <p:blipFill>
          <a:blip r:embed="rId4"/>
          <a:stretch>
            <a:fillRect/>
          </a:stretch>
        </p:blipFill>
        <p:spPr>
          <a:xfrm>
            <a:off x="22654293" y="4386864"/>
            <a:ext cx="1562100" cy="1638300"/>
          </a:xfrm>
          <a:prstGeom prst="rect">
            <a:avLst/>
          </a:prstGeom>
          <a:ln>
            <a:noFill/>
          </a:ln>
          <a:effectLst>
            <a:outerShdw blurRad="149987" dist="250190" dir="8460000" algn="ctr">
              <a:srgbClr val="000000">
                <a:alpha val="28000"/>
              </a:srgbClr>
            </a:outerShdw>
          </a:effectLst>
        </p:spPr>
      </p:pic>
      <p:pic>
        <p:nvPicPr>
          <p:cNvPr id="21" name="Picture 20">
            <a:extLst>
              <a:ext uri="{FF2B5EF4-FFF2-40B4-BE49-F238E27FC236}">
                <a16:creationId xmlns:a16="http://schemas.microsoft.com/office/drawing/2014/main" id="{73305B2F-3B63-4FBD-AD51-72F7E12F4844}"/>
              </a:ext>
            </a:extLst>
          </p:cNvPr>
          <p:cNvPicPr>
            <a:picLocks noChangeAspect="1"/>
          </p:cNvPicPr>
          <p:nvPr/>
        </p:nvPicPr>
        <p:blipFill>
          <a:blip r:embed="rId5"/>
          <a:stretch>
            <a:fillRect/>
          </a:stretch>
        </p:blipFill>
        <p:spPr>
          <a:xfrm>
            <a:off x="8300535" y="7027196"/>
            <a:ext cx="15915858" cy="5432763"/>
          </a:xfrm>
          <a:prstGeom prst="rect">
            <a:avLst/>
          </a:prstGeom>
          <a:ln>
            <a:noFill/>
          </a:ln>
          <a:effectLst>
            <a:outerShdw blurRad="149987" dist="250190" dir="8460000" algn="ctr">
              <a:srgbClr val="000000">
                <a:alpha val="28000"/>
              </a:srgbClr>
            </a:outerShdw>
          </a:effectLst>
        </p:spPr>
      </p:pic>
      <p:pic>
        <p:nvPicPr>
          <p:cNvPr id="23" name="Picture 22">
            <a:extLst>
              <a:ext uri="{FF2B5EF4-FFF2-40B4-BE49-F238E27FC236}">
                <a16:creationId xmlns:a16="http://schemas.microsoft.com/office/drawing/2014/main" id="{B4B89DA0-8582-406C-970E-71071FE6DA87}"/>
              </a:ext>
            </a:extLst>
          </p:cNvPr>
          <p:cNvPicPr>
            <a:picLocks noChangeAspect="1"/>
          </p:cNvPicPr>
          <p:nvPr/>
        </p:nvPicPr>
        <p:blipFill>
          <a:blip r:embed="rId6"/>
          <a:stretch>
            <a:fillRect/>
          </a:stretch>
        </p:blipFill>
        <p:spPr>
          <a:xfrm>
            <a:off x="22637148" y="10209847"/>
            <a:ext cx="1609725" cy="1647825"/>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4026375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a:extLst>
              <a:ext uri="{FF2B5EF4-FFF2-40B4-BE49-F238E27FC236}">
                <a16:creationId xmlns:a16="http://schemas.microsoft.com/office/drawing/2014/main" id="{C35B5080-BF7F-4D32-B2C2-0A5758956D2A}"/>
              </a:ext>
            </a:extLst>
          </p:cNvPr>
          <p:cNvGrpSpPr>
            <a:grpSpLocks/>
          </p:cNvGrpSpPr>
          <p:nvPr/>
        </p:nvGrpSpPr>
        <p:grpSpPr bwMode="auto">
          <a:xfrm>
            <a:off x="5442" y="-41703"/>
            <a:ext cx="7919357" cy="13716000"/>
            <a:chOff x="0" y="0"/>
            <a:chExt cx="7576457" cy="13716000"/>
          </a:xfrm>
        </p:grpSpPr>
        <p:pic>
          <p:nvPicPr>
            <p:cNvPr id="2" name="Прямоугольник 1">
              <a:extLst>
                <a:ext uri="{FF2B5EF4-FFF2-40B4-BE49-F238E27FC236}">
                  <a16:creationId xmlns:a16="http://schemas.microsoft.com/office/drawing/2014/main" id="{0328814F-874A-45C8-842D-4A80BEC8E6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81900" cy="13716000"/>
            </a:xfrm>
            <a:prstGeom prst="rect">
              <a:avLst/>
            </a:prstGeom>
            <a:noFill/>
            <a:ln>
              <a:noFill/>
            </a:ln>
            <a:effectLst>
              <a:outerShdw blurRad="190500" dist="228600" dir="2700000" algn="ctr">
                <a:srgbClr val="000000">
                  <a:alpha val="30000"/>
                </a:srgbClr>
              </a:outerShdw>
            </a:effectLst>
            <a:extLst>
              <a:ext uri="{909E8E84-426E-40DD-AFC4-6F175D3DCCD1}">
                <a14:hiddenFill xmlns:a14="http://schemas.microsoft.com/office/drawing/2010/main">
                  <a:solidFill>
                    <a:srgbClr val="FFFFFF"/>
                  </a:solidFill>
                </a14:hiddenFill>
              </a:ext>
            </a:extLst>
          </p:spPr>
        </p:pic>
        <p:sp>
          <p:nvSpPr>
            <p:cNvPr id="18" name="Прямоугольник 17">
              <a:extLst>
                <a:ext uri="{FF2B5EF4-FFF2-40B4-BE49-F238E27FC236}">
                  <a16:creationId xmlns:a16="http://schemas.microsoft.com/office/drawing/2014/main" id="{8D87FE4B-6369-8346-A7D4-284463C089CD}"/>
                </a:ext>
              </a:extLst>
            </p:cNvPr>
            <p:cNvSpPr/>
            <p:nvPr/>
          </p:nvSpPr>
          <p:spPr>
            <a:xfrm>
              <a:off x="0" y="0"/>
              <a:ext cx="7576457" cy="288000"/>
            </a:xfrm>
            <a:prstGeom prst="rect">
              <a:avLst/>
            </a:prstGeom>
            <a:solidFill>
              <a:schemeClr val="accent1"/>
            </a:solidFill>
            <a:ln w="12700" cap="flat">
              <a:noFill/>
              <a:miter lim="400000"/>
            </a:ln>
            <a:effectLst>
              <a:outerShdw blurRad="190500" dist="228600" dir="2700000" algn="ctr">
                <a:srgbClr val="000000">
                  <a:alpha val="30000"/>
                </a:srgbClr>
              </a:outerShdw>
            </a:effectLst>
          </p:spPr>
          <p:style>
            <a:lnRef idx="0">
              <a:scrgbClr r="0" g="0" b="0"/>
            </a:lnRef>
            <a:fillRef idx="0">
              <a:scrgbClr r="0" g="0" b="0"/>
            </a:fillRef>
            <a:effectRef idx="0">
              <a:scrgbClr r="0" g="0" b="0"/>
            </a:effectRef>
            <a:fontRef idx="none"/>
          </p:style>
          <p:txBody>
            <a:bodyPr spcFirstLastPara="1" lIns="38100" tIns="38100" rIns="38100" bIns="38100" spcCol="38100" anchor="ctr">
              <a:spAutoFit/>
            </a:bodyPr>
            <a:lstStyle/>
            <a:p>
              <a:pPr algn="ctr" eaLnBrk="1" fontAlgn="auto">
                <a:spcBef>
                  <a:spcPts val="0"/>
                </a:spcBef>
                <a:spcAft>
                  <a:spcPts val="0"/>
                </a:spcAft>
                <a:defRPr/>
              </a:pPr>
              <a:endParaRPr lang="ru-RU" sz="3200" kern="0">
                <a:solidFill>
                  <a:srgbClr val="FFFFFF"/>
                </a:solidFill>
                <a:latin typeface="Helvetica Light"/>
                <a:ea typeface="Helvetica Light"/>
                <a:cs typeface="Helvetica Light"/>
                <a:sym typeface="Helvetica Light"/>
              </a:endParaRPr>
            </a:p>
          </p:txBody>
        </p:sp>
      </p:grpSp>
      <p:cxnSp>
        <p:nvCxnSpPr>
          <p:cNvPr id="17" name="Прямая соединительная линия 16">
            <a:extLst>
              <a:ext uri="{FF2B5EF4-FFF2-40B4-BE49-F238E27FC236}">
                <a16:creationId xmlns:a16="http://schemas.microsoft.com/office/drawing/2014/main" id="{A8E30075-3A1F-1B45-948B-7F03C67A1861}"/>
              </a:ext>
            </a:extLst>
          </p:cNvPr>
          <p:cNvCxnSpPr>
            <a:cxnSpLocks/>
          </p:cNvCxnSpPr>
          <p:nvPr/>
        </p:nvCxnSpPr>
        <p:spPr bwMode="auto">
          <a:xfrm>
            <a:off x="1114178" y="2084654"/>
            <a:ext cx="4402702" cy="0"/>
          </a:xfrm>
          <a:prstGeom prst="line">
            <a:avLst/>
          </a:prstGeom>
          <a:noFill/>
          <a:ln w="50800" cap="flat">
            <a:solidFill>
              <a:schemeClr val="accent3"/>
            </a:solidFill>
            <a:prstDash val="solid"/>
            <a:miter lim="8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6A83DA62-642A-4C7F-8DBE-CF67A0FA2B36}"/>
              </a:ext>
            </a:extLst>
          </p:cNvPr>
          <p:cNvSpPr txBox="1"/>
          <p:nvPr/>
        </p:nvSpPr>
        <p:spPr>
          <a:xfrm>
            <a:off x="1114178" y="2829067"/>
            <a:ext cx="6096053"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200" dirty="0">
                <a:solidFill>
                  <a:schemeClr val="bg2">
                    <a:lumMod val="60000"/>
                    <a:lumOff val="40000"/>
                  </a:schemeClr>
                </a:solidFill>
              </a:rPr>
              <a:t>The graph here represents the car life distribution of customer according to the Km reading of  their vehicle.</a:t>
            </a:r>
          </a:p>
          <a:p>
            <a:br>
              <a:rPr lang="en-US" sz="3200" dirty="0">
                <a:solidFill>
                  <a:schemeClr val="bg2">
                    <a:lumMod val="60000"/>
                    <a:lumOff val="40000"/>
                  </a:schemeClr>
                </a:solidFill>
              </a:rPr>
            </a:br>
            <a:r>
              <a:rPr lang="en-US" sz="3200" dirty="0">
                <a:solidFill>
                  <a:schemeClr val="bg2">
                    <a:lumMod val="60000"/>
                    <a:lumOff val="40000"/>
                  </a:schemeClr>
                </a:solidFill>
              </a:rPr>
              <a:t>We see that the vehicles arrived for servicing is mostly 4th class which have higher Km readings.</a:t>
            </a:r>
          </a:p>
          <a:p>
            <a:br>
              <a:rPr lang="en-US" sz="3200" dirty="0">
                <a:solidFill>
                  <a:schemeClr val="bg2">
                    <a:lumMod val="60000"/>
                    <a:lumOff val="40000"/>
                  </a:schemeClr>
                </a:solidFill>
              </a:rPr>
            </a:br>
            <a:r>
              <a:rPr lang="en-US" sz="3200" dirty="0">
                <a:solidFill>
                  <a:schemeClr val="bg2">
                    <a:lumMod val="60000"/>
                    <a:lumOff val="40000"/>
                  </a:schemeClr>
                </a:solidFill>
              </a:rPr>
              <a:t>These class distribution is based on Kms with IQR (Higher the km reading , higher is  the class).</a:t>
            </a:r>
          </a:p>
        </p:txBody>
      </p:sp>
      <p:sp>
        <p:nvSpPr>
          <p:cNvPr id="10" name="TextBox 9">
            <a:extLst>
              <a:ext uri="{FF2B5EF4-FFF2-40B4-BE49-F238E27FC236}">
                <a16:creationId xmlns:a16="http://schemas.microsoft.com/office/drawing/2014/main" id="{E0D72256-794B-42BC-8ECD-5387352B39DC}"/>
              </a:ext>
            </a:extLst>
          </p:cNvPr>
          <p:cNvSpPr txBox="1"/>
          <p:nvPr/>
        </p:nvSpPr>
        <p:spPr>
          <a:xfrm>
            <a:off x="1104962" y="1186009"/>
            <a:ext cx="609605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IN" sz="4800" dirty="0">
                <a:solidFill>
                  <a:schemeClr val="bg2">
                    <a:lumMod val="60000"/>
                    <a:lumOff val="40000"/>
                  </a:schemeClr>
                </a:solidFill>
              </a:rPr>
              <a:t>Car life - Kms</a:t>
            </a:r>
            <a:endParaRPr kumimoji="0" lang="en-IN" sz="4800" b="0" i="0" u="none" strike="noStrike" cap="none" spc="0" normalizeH="0" baseline="0" dirty="0">
              <a:ln>
                <a:noFill/>
              </a:ln>
              <a:solidFill>
                <a:schemeClr val="bg2">
                  <a:lumMod val="60000"/>
                  <a:lumOff val="40000"/>
                </a:schemeClr>
              </a:solidFill>
              <a:effectLst/>
              <a:uFillTx/>
              <a:latin typeface="Arial"/>
              <a:ea typeface="Arial"/>
              <a:cs typeface="Arial"/>
              <a:sym typeface="Arial"/>
            </a:endParaRPr>
          </a:p>
        </p:txBody>
      </p:sp>
      <p:pic>
        <p:nvPicPr>
          <p:cNvPr id="4" name="Picture 3">
            <a:extLst>
              <a:ext uri="{FF2B5EF4-FFF2-40B4-BE49-F238E27FC236}">
                <a16:creationId xmlns:a16="http://schemas.microsoft.com/office/drawing/2014/main" id="{67E0F6B3-E0A0-45B0-82DB-01BF4B7F2F14}"/>
              </a:ext>
            </a:extLst>
          </p:cNvPr>
          <p:cNvPicPr>
            <a:picLocks noChangeAspect="1"/>
          </p:cNvPicPr>
          <p:nvPr/>
        </p:nvPicPr>
        <p:blipFill>
          <a:blip r:embed="rId3"/>
          <a:stretch>
            <a:fillRect/>
          </a:stretch>
        </p:blipFill>
        <p:spPr>
          <a:xfrm>
            <a:off x="8783002" y="2755667"/>
            <a:ext cx="14229648" cy="9851295"/>
          </a:xfrm>
          <a:prstGeom prst="rect">
            <a:avLst/>
          </a:prstGeom>
          <a:ln>
            <a:noFill/>
          </a:ln>
          <a:effectLst>
            <a:outerShdw blurRad="149987" dist="250190" dir="8460000" algn="ctr">
              <a:srgbClr val="000000">
                <a:alpha val="28000"/>
              </a:srgbClr>
            </a:outerShdw>
          </a:effectLst>
        </p:spPr>
      </p:pic>
      <p:pic>
        <p:nvPicPr>
          <p:cNvPr id="7" name="Picture 6">
            <a:extLst>
              <a:ext uri="{FF2B5EF4-FFF2-40B4-BE49-F238E27FC236}">
                <a16:creationId xmlns:a16="http://schemas.microsoft.com/office/drawing/2014/main" id="{66269946-3F60-47C3-AE73-3DA97199093E}"/>
              </a:ext>
            </a:extLst>
          </p:cNvPr>
          <p:cNvPicPr>
            <a:picLocks noChangeAspect="1"/>
          </p:cNvPicPr>
          <p:nvPr/>
        </p:nvPicPr>
        <p:blipFill>
          <a:blip r:embed="rId4"/>
          <a:stretch>
            <a:fillRect/>
          </a:stretch>
        </p:blipFill>
        <p:spPr>
          <a:xfrm>
            <a:off x="20957857" y="3296251"/>
            <a:ext cx="1609725" cy="1000125"/>
          </a:xfrm>
          <a:prstGeom prst="rect">
            <a:avLst/>
          </a:prstGeom>
          <a:ln>
            <a:noFill/>
          </a:ln>
          <a:effectLst>
            <a:outerShdw blurRad="149987" dist="250190" dir="8460000" algn="ctr">
              <a:srgbClr val="000000">
                <a:alpha val="28000"/>
              </a:srgbClr>
            </a:outerShdw>
          </a:effectLst>
        </p:spPr>
      </p:pic>
    </p:spTree>
    <p:extLst>
      <p:ext uri="{BB962C8B-B14F-4D97-AF65-F5344CB8AC3E}">
        <p14:creationId xmlns:p14="http://schemas.microsoft.com/office/powerpoint/2010/main" val="3379854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9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White">
  <a:themeElements>
    <a:clrScheme name="SP - base color">
      <a:dk1>
        <a:srgbClr val="2F3A3E"/>
      </a:dk1>
      <a:lt1>
        <a:srgbClr val="FEFFFE"/>
      </a:lt1>
      <a:dk2>
        <a:srgbClr val="475056"/>
      </a:dk2>
      <a:lt2>
        <a:srgbClr val="96A4B2"/>
      </a:lt2>
      <a:accent1>
        <a:srgbClr val="92DA18"/>
      </a:accent1>
      <a:accent2>
        <a:srgbClr val="93D919"/>
      </a:accent2>
      <a:accent3>
        <a:srgbClr val="313A3F"/>
      </a:accent3>
      <a:accent4>
        <a:srgbClr val="464F56"/>
      </a:accent4>
      <a:accent5>
        <a:srgbClr val="576468"/>
      </a:accent5>
      <a:accent6>
        <a:srgbClr val="92DA18"/>
      </a:accent6>
      <a:hlink>
        <a:srgbClr val="92DA18"/>
      </a:hlink>
      <a:folHlink>
        <a:srgbClr val="FEFFFE"/>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1807</TotalTime>
  <Words>1438</Words>
  <Application>Microsoft Office PowerPoint</Application>
  <PresentationFormat>Custom</PresentationFormat>
  <Paragraphs>193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Helvetica Light</vt:lpstr>
      <vt:lpstr>Helvetica Neue</vt:lpstr>
      <vt:lpstr>Open Sans</vt:lpstr>
      <vt:lpstr>Open Sans Semibold</vt:lpstr>
      <vt:lpstr>Roboto</vt:lpstr>
      <vt:lpstr>Roboto Medium</vt:lpstr>
      <vt:lpstr>Roboto Slab 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ashfaq pathan</dc:creator>
  <cp:lastModifiedBy>ashfaq pathan</cp:lastModifiedBy>
  <cp:revision>188</cp:revision>
  <dcterms:modified xsi:type="dcterms:W3CDTF">2020-07-10T19:19:53Z</dcterms:modified>
</cp:coreProperties>
</file>