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0"/>
  </p:notesMasterIdLst>
  <p:handoutMasterIdLst>
    <p:handoutMasterId r:id="rId21"/>
  </p:handoutMasterIdLst>
  <p:sldIdLst>
    <p:sldId id="256" r:id="rId5"/>
    <p:sldId id="264" r:id="rId6"/>
    <p:sldId id="265" r:id="rId7"/>
    <p:sldId id="266" r:id="rId8"/>
    <p:sldId id="267" r:id="rId9"/>
    <p:sldId id="268" r:id="rId10"/>
    <p:sldId id="269" r:id="rId11"/>
    <p:sldId id="270" r:id="rId12"/>
    <p:sldId id="273" r:id="rId13"/>
    <p:sldId id="274" r:id="rId14"/>
    <p:sldId id="271" r:id="rId15"/>
    <p:sldId id="275" r:id="rId16"/>
    <p:sldId id="277" r:id="rId17"/>
    <p:sldId id="27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92FA3F-6B49-4455-9DF9-BEC87905A690}" type="doc">
      <dgm:prSet loTypeId="urn:microsoft.com/office/officeart/2005/8/layout/bProcess4" loCatId="process" qsTypeId="urn:microsoft.com/office/officeart/2005/8/quickstyle/3d7" qsCatId="3D" csTypeId="urn:microsoft.com/office/officeart/2005/8/colors/accent1_2" csCatId="accent1" phldr="1"/>
      <dgm:spPr/>
      <dgm:t>
        <a:bodyPr/>
        <a:lstStyle/>
        <a:p>
          <a:endParaRPr lang="en-IN"/>
        </a:p>
      </dgm:t>
    </dgm:pt>
    <dgm:pt modelId="{884E3322-0A75-40FC-A82F-5FDA0B9AFD91}">
      <dgm:prSet phldrT="[Text]" custT="1"/>
      <dgm:spPr/>
      <dgm:t>
        <a:bodyPr/>
        <a:lstStyle/>
        <a:p>
          <a:r>
            <a:rPr lang="en-IN" sz="2800" dirty="0"/>
            <a:t>8 Jan – 22 Jan completed machine learning </a:t>
          </a:r>
        </a:p>
      </dgm:t>
    </dgm:pt>
    <dgm:pt modelId="{8FB54436-8870-45B0-A293-62DB0C39C986}" type="parTrans" cxnId="{9F64CCF5-0B3B-47A5-8E4E-BBB865CC74B9}">
      <dgm:prSet/>
      <dgm:spPr/>
      <dgm:t>
        <a:bodyPr/>
        <a:lstStyle/>
        <a:p>
          <a:endParaRPr lang="en-IN"/>
        </a:p>
      </dgm:t>
    </dgm:pt>
    <dgm:pt modelId="{F239060C-71AC-4AF9-BDBC-A02D0353C531}" type="sibTrans" cxnId="{9F64CCF5-0B3B-47A5-8E4E-BBB865CC74B9}">
      <dgm:prSet/>
      <dgm:spPr/>
      <dgm:t>
        <a:bodyPr/>
        <a:lstStyle/>
        <a:p>
          <a:endParaRPr lang="en-IN"/>
        </a:p>
      </dgm:t>
    </dgm:pt>
    <dgm:pt modelId="{6E3FB541-55D7-4919-B899-969AD8B45F18}">
      <dgm:prSet phldrT="[Text]"/>
      <dgm:spPr/>
      <dgm:t>
        <a:bodyPr/>
        <a:lstStyle/>
        <a:p>
          <a:r>
            <a:rPr lang="en-IN" dirty="0"/>
            <a:t>23 Jan-30 Jan brainstorming for project idea</a:t>
          </a:r>
        </a:p>
      </dgm:t>
    </dgm:pt>
    <dgm:pt modelId="{604ACC12-2B93-45FB-94BC-18D83B822142}" type="parTrans" cxnId="{9369BAB1-EC85-4F56-A2D3-2FCFA9B2FF00}">
      <dgm:prSet/>
      <dgm:spPr/>
      <dgm:t>
        <a:bodyPr/>
        <a:lstStyle/>
        <a:p>
          <a:endParaRPr lang="en-IN"/>
        </a:p>
      </dgm:t>
    </dgm:pt>
    <dgm:pt modelId="{FD8F7B9A-86E2-48A4-82B3-4B882B5FE6D0}" type="sibTrans" cxnId="{9369BAB1-EC85-4F56-A2D3-2FCFA9B2FF00}">
      <dgm:prSet/>
      <dgm:spPr/>
      <dgm:t>
        <a:bodyPr/>
        <a:lstStyle/>
        <a:p>
          <a:endParaRPr lang="en-IN"/>
        </a:p>
      </dgm:t>
    </dgm:pt>
    <dgm:pt modelId="{370F7268-1B61-4FA9-8382-F03ECB6E196F}">
      <dgm:prSet phldrT="[Text]"/>
      <dgm:spPr/>
      <dgm:t>
        <a:bodyPr/>
        <a:lstStyle/>
        <a:p>
          <a:r>
            <a:rPr lang="en-IN" dirty="0"/>
            <a:t>1 Feb- 6 Feb collected datasets</a:t>
          </a:r>
        </a:p>
      </dgm:t>
    </dgm:pt>
    <dgm:pt modelId="{F7CFD129-CFF4-4C1F-BADA-30EAD0BA6C84}" type="parTrans" cxnId="{F8A67783-4AFC-4D3F-989B-CCDB88887403}">
      <dgm:prSet/>
      <dgm:spPr/>
      <dgm:t>
        <a:bodyPr/>
        <a:lstStyle/>
        <a:p>
          <a:endParaRPr lang="en-IN"/>
        </a:p>
      </dgm:t>
    </dgm:pt>
    <dgm:pt modelId="{DA8A0A72-6FFE-4AFE-8D36-B9863D44B31B}" type="sibTrans" cxnId="{F8A67783-4AFC-4D3F-989B-CCDB88887403}">
      <dgm:prSet/>
      <dgm:spPr/>
      <dgm:t>
        <a:bodyPr/>
        <a:lstStyle/>
        <a:p>
          <a:endParaRPr lang="en-IN"/>
        </a:p>
      </dgm:t>
    </dgm:pt>
    <dgm:pt modelId="{720B58DE-6A7D-41A1-8B99-EEBB123CD40F}">
      <dgm:prSet phldrT="[Text]"/>
      <dgm:spPr/>
      <dgm:t>
        <a:bodyPr/>
        <a:lstStyle/>
        <a:p>
          <a:r>
            <a:rPr lang="en-IN" dirty="0"/>
            <a:t>8 Feb-15 Feb build basics</a:t>
          </a:r>
        </a:p>
      </dgm:t>
    </dgm:pt>
    <dgm:pt modelId="{5801BD41-991B-4DAD-8762-6E7F3F69D8B4}" type="parTrans" cxnId="{21F27B4A-6CAC-492F-AF3C-617169F61268}">
      <dgm:prSet/>
      <dgm:spPr/>
      <dgm:t>
        <a:bodyPr/>
        <a:lstStyle/>
        <a:p>
          <a:endParaRPr lang="en-IN"/>
        </a:p>
      </dgm:t>
    </dgm:pt>
    <dgm:pt modelId="{2905039F-2D4F-4B54-BBDC-53D5C125E0B6}" type="sibTrans" cxnId="{21F27B4A-6CAC-492F-AF3C-617169F61268}">
      <dgm:prSet/>
      <dgm:spPr/>
      <dgm:t>
        <a:bodyPr/>
        <a:lstStyle/>
        <a:p>
          <a:endParaRPr lang="en-IN"/>
        </a:p>
      </dgm:t>
    </dgm:pt>
    <dgm:pt modelId="{89F179F2-F98A-4079-81CF-FEBE429EAD5A}">
      <dgm:prSet phldrT="[Text]"/>
      <dgm:spPr/>
      <dgm:t>
        <a:bodyPr/>
        <a:lstStyle/>
        <a:p>
          <a:r>
            <a:rPr lang="en-IN" dirty="0"/>
            <a:t>16 Feb – 20 Feb algorithm checks</a:t>
          </a:r>
        </a:p>
      </dgm:t>
    </dgm:pt>
    <dgm:pt modelId="{58A1B8EC-D3BF-4FE6-B8A3-83CD56F6ED73}" type="parTrans" cxnId="{5E84ED65-5604-492C-9572-E15CCEC51F06}">
      <dgm:prSet/>
      <dgm:spPr/>
      <dgm:t>
        <a:bodyPr/>
        <a:lstStyle/>
        <a:p>
          <a:endParaRPr lang="en-IN"/>
        </a:p>
      </dgm:t>
    </dgm:pt>
    <dgm:pt modelId="{05899278-3C0F-4294-AA16-9EC196639E7A}" type="sibTrans" cxnId="{5E84ED65-5604-492C-9572-E15CCEC51F06}">
      <dgm:prSet/>
      <dgm:spPr/>
      <dgm:t>
        <a:bodyPr/>
        <a:lstStyle/>
        <a:p>
          <a:endParaRPr lang="en-IN"/>
        </a:p>
      </dgm:t>
    </dgm:pt>
    <dgm:pt modelId="{94935618-428F-4BF3-8969-E7B1366302B6}">
      <dgm:prSet phldrT="[Text]"/>
      <dgm:spPr/>
      <dgm:t>
        <a:bodyPr/>
        <a:lstStyle/>
        <a:p>
          <a:r>
            <a:rPr lang="en-IN" dirty="0"/>
            <a:t>21 Feb- 4 March left with some errors</a:t>
          </a:r>
        </a:p>
      </dgm:t>
    </dgm:pt>
    <dgm:pt modelId="{DAAC8A14-0346-47F3-B0BE-ADE9F4823772}" type="parTrans" cxnId="{771EA3B2-417C-4379-A6F8-08F97C782D29}">
      <dgm:prSet/>
      <dgm:spPr/>
      <dgm:t>
        <a:bodyPr/>
        <a:lstStyle/>
        <a:p>
          <a:endParaRPr lang="en-IN"/>
        </a:p>
      </dgm:t>
    </dgm:pt>
    <dgm:pt modelId="{D083E417-C787-452F-9F18-D7B393209000}" type="sibTrans" cxnId="{771EA3B2-417C-4379-A6F8-08F97C782D29}">
      <dgm:prSet/>
      <dgm:spPr/>
      <dgm:t>
        <a:bodyPr/>
        <a:lstStyle/>
        <a:p>
          <a:endParaRPr lang="en-IN"/>
        </a:p>
      </dgm:t>
    </dgm:pt>
    <dgm:pt modelId="{8AA3033A-0F62-4B58-BAEE-0829C5E21156}">
      <dgm:prSet phldrT="[Text]"/>
      <dgm:spPr/>
      <dgm:t>
        <a:bodyPr/>
        <a:lstStyle/>
        <a:p>
          <a:r>
            <a:rPr lang="en-IN" dirty="0"/>
            <a:t>Still fixing bugs and work in progress.</a:t>
          </a:r>
        </a:p>
      </dgm:t>
    </dgm:pt>
    <dgm:pt modelId="{21CF5E83-AB58-4AAE-A79E-9EFA4A4843EE}" type="parTrans" cxnId="{80AD47BE-5753-46D1-9072-287E6A2A0282}">
      <dgm:prSet/>
      <dgm:spPr/>
      <dgm:t>
        <a:bodyPr/>
        <a:lstStyle/>
        <a:p>
          <a:endParaRPr lang="en-IN"/>
        </a:p>
      </dgm:t>
    </dgm:pt>
    <dgm:pt modelId="{20C47816-A178-4DDD-BC7D-A902D01E6D5B}" type="sibTrans" cxnId="{80AD47BE-5753-46D1-9072-287E6A2A0282}">
      <dgm:prSet/>
      <dgm:spPr/>
      <dgm:t>
        <a:bodyPr/>
        <a:lstStyle/>
        <a:p>
          <a:endParaRPr lang="en-IN"/>
        </a:p>
      </dgm:t>
    </dgm:pt>
    <dgm:pt modelId="{AB9D6F3B-6E47-4728-8EEE-AE42576DFBCA}" type="pres">
      <dgm:prSet presAssocID="{5692FA3F-6B49-4455-9DF9-BEC87905A690}" presName="Name0" presStyleCnt="0">
        <dgm:presLayoutVars>
          <dgm:dir/>
          <dgm:resizeHandles/>
        </dgm:presLayoutVars>
      </dgm:prSet>
      <dgm:spPr/>
    </dgm:pt>
    <dgm:pt modelId="{11AE514D-7DE2-4086-A267-D6D5B61D0B50}" type="pres">
      <dgm:prSet presAssocID="{884E3322-0A75-40FC-A82F-5FDA0B9AFD91}" presName="compNode" presStyleCnt="0"/>
      <dgm:spPr/>
    </dgm:pt>
    <dgm:pt modelId="{95F2B6EC-F6A6-45AF-BEA5-81B238424FCF}" type="pres">
      <dgm:prSet presAssocID="{884E3322-0A75-40FC-A82F-5FDA0B9AFD91}" presName="dummyConnPt" presStyleCnt="0"/>
      <dgm:spPr/>
    </dgm:pt>
    <dgm:pt modelId="{5EE33D7D-228C-4306-BEFF-6AC19D4E02D3}" type="pres">
      <dgm:prSet presAssocID="{884E3322-0A75-40FC-A82F-5FDA0B9AFD91}" presName="node" presStyleLbl="node1" presStyleIdx="0" presStyleCnt="7" custLinFactNeighborX="-12346" custLinFactNeighborY="-2352">
        <dgm:presLayoutVars>
          <dgm:bulletEnabled val="1"/>
        </dgm:presLayoutVars>
      </dgm:prSet>
      <dgm:spPr/>
    </dgm:pt>
    <dgm:pt modelId="{A17D3059-E2D3-4EFB-9066-50723468F93E}" type="pres">
      <dgm:prSet presAssocID="{F239060C-71AC-4AF9-BDBC-A02D0353C531}" presName="sibTrans" presStyleLbl="bgSibTrans2D1" presStyleIdx="0" presStyleCnt="6"/>
      <dgm:spPr/>
    </dgm:pt>
    <dgm:pt modelId="{26012623-E0BB-4012-97D3-ECE4B504C88A}" type="pres">
      <dgm:prSet presAssocID="{6E3FB541-55D7-4919-B899-969AD8B45F18}" presName="compNode" presStyleCnt="0"/>
      <dgm:spPr/>
    </dgm:pt>
    <dgm:pt modelId="{1394AB4B-BF32-48AE-9B78-24DBF6EBC4C9}" type="pres">
      <dgm:prSet presAssocID="{6E3FB541-55D7-4919-B899-969AD8B45F18}" presName="dummyConnPt" presStyleCnt="0"/>
      <dgm:spPr/>
    </dgm:pt>
    <dgm:pt modelId="{2B20ED54-CC9D-4468-B6A9-E3D11962EDF6}" type="pres">
      <dgm:prSet presAssocID="{6E3FB541-55D7-4919-B899-969AD8B45F18}" presName="node" presStyleLbl="node1" presStyleIdx="1" presStyleCnt="7">
        <dgm:presLayoutVars>
          <dgm:bulletEnabled val="1"/>
        </dgm:presLayoutVars>
      </dgm:prSet>
      <dgm:spPr/>
    </dgm:pt>
    <dgm:pt modelId="{545AEFE7-2669-4EBA-8400-DCD7E68F5BB2}" type="pres">
      <dgm:prSet presAssocID="{FD8F7B9A-86E2-48A4-82B3-4B882B5FE6D0}" presName="sibTrans" presStyleLbl="bgSibTrans2D1" presStyleIdx="1" presStyleCnt="6"/>
      <dgm:spPr/>
    </dgm:pt>
    <dgm:pt modelId="{00EDB781-B7BB-4413-BE9B-DF26FE529887}" type="pres">
      <dgm:prSet presAssocID="{370F7268-1B61-4FA9-8382-F03ECB6E196F}" presName="compNode" presStyleCnt="0"/>
      <dgm:spPr/>
    </dgm:pt>
    <dgm:pt modelId="{E04A9D56-9708-4CA1-8B19-9C4C859968F0}" type="pres">
      <dgm:prSet presAssocID="{370F7268-1B61-4FA9-8382-F03ECB6E196F}" presName="dummyConnPt" presStyleCnt="0"/>
      <dgm:spPr/>
    </dgm:pt>
    <dgm:pt modelId="{ED9694FE-9EA1-4C65-85B7-F9AAE9BEC823}" type="pres">
      <dgm:prSet presAssocID="{370F7268-1B61-4FA9-8382-F03ECB6E196F}" presName="node" presStyleLbl="node1" presStyleIdx="2" presStyleCnt="7">
        <dgm:presLayoutVars>
          <dgm:bulletEnabled val="1"/>
        </dgm:presLayoutVars>
      </dgm:prSet>
      <dgm:spPr/>
    </dgm:pt>
    <dgm:pt modelId="{C6F43537-E505-48BC-A939-3D3DF865A97B}" type="pres">
      <dgm:prSet presAssocID="{DA8A0A72-6FFE-4AFE-8D36-B9863D44B31B}" presName="sibTrans" presStyleLbl="bgSibTrans2D1" presStyleIdx="2" presStyleCnt="6"/>
      <dgm:spPr/>
    </dgm:pt>
    <dgm:pt modelId="{DA94700C-E6D8-438B-B791-51EDE74A1834}" type="pres">
      <dgm:prSet presAssocID="{720B58DE-6A7D-41A1-8B99-EEBB123CD40F}" presName="compNode" presStyleCnt="0"/>
      <dgm:spPr/>
    </dgm:pt>
    <dgm:pt modelId="{2BF210F5-3B2C-4FF2-BDDC-63F859149FC5}" type="pres">
      <dgm:prSet presAssocID="{720B58DE-6A7D-41A1-8B99-EEBB123CD40F}" presName="dummyConnPt" presStyleCnt="0"/>
      <dgm:spPr/>
    </dgm:pt>
    <dgm:pt modelId="{E5CA7F73-D0D2-4105-8603-7106DFC1E078}" type="pres">
      <dgm:prSet presAssocID="{720B58DE-6A7D-41A1-8B99-EEBB123CD40F}" presName="node" presStyleLbl="node1" presStyleIdx="3" presStyleCnt="7">
        <dgm:presLayoutVars>
          <dgm:bulletEnabled val="1"/>
        </dgm:presLayoutVars>
      </dgm:prSet>
      <dgm:spPr/>
    </dgm:pt>
    <dgm:pt modelId="{70084ECA-CB7E-4F6F-9370-7A5873C122DA}" type="pres">
      <dgm:prSet presAssocID="{2905039F-2D4F-4B54-BBDC-53D5C125E0B6}" presName="sibTrans" presStyleLbl="bgSibTrans2D1" presStyleIdx="3" presStyleCnt="6"/>
      <dgm:spPr/>
    </dgm:pt>
    <dgm:pt modelId="{68D1BD8E-0F55-4014-8845-390BC1FD4821}" type="pres">
      <dgm:prSet presAssocID="{89F179F2-F98A-4079-81CF-FEBE429EAD5A}" presName="compNode" presStyleCnt="0"/>
      <dgm:spPr/>
    </dgm:pt>
    <dgm:pt modelId="{599484CE-2631-4C70-B278-79F92F3CC190}" type="pres">
      <dgm:prSet presAssocID="{89F179F2-F98A-4079-81CF-FEBE429EAD5A}" presName="dummyConnPt" presStyleCnt="0"/>
      <dgm:spPr/>
    </dgm:pt>
    <dgm:pt modelId="{529CE153-2EF0-4216-A2E0-EC5CF008E56B}" type="pres">
      <dgm:prSet presAssocID="{89F179F2-F98A-4079-81CF-FEBE429EAD5A}" presName="node" presStyleLbl="node1" presStyleIdx="4" presStyleCnt="7">
        <dgm:presLayoutVars>
          <dgm:bulletEnabled val="1"/>
        </dgm:presLayoutVars>
      </dgm:prSet>
      <dgm:spPr/>
    </dgm:pt>
    <dgm:pt modelId="{449987D4-8703-4A11-A5F2-74EFFA304031}" type="pres">
      <dgm:prSet presAssocID="{05899278-3C0F-4294-AA16-9EC196639E7A}" presName="sibTrans" presStyleLbl="bgSibTrans2D1" presStyleIdx="4" presStyleCnt="6"/>
      <dgm:spPr/>
    </dgm:pt>
    <dgm:pt modelId="{94593ED3-614B-4D17-900F-AA9E1ADE43CF}" type="pres">
      <dgm:prSet presAssocID="{94935618-428F-4BF3-8969-E7B1366302B6}" presName="compNode" presStyleCnt="0"/>
      <dgm:spPr/>
    </dgm:pt>
    <dgm:pt modelId="{EE0F4F73-3C50-4BBB-AF05-FBD0964CF476}" type="pres">
      <dgm:prSet presAssocID="{94935618-428F-4BF3-8969-E7B1366302B6}" presName="dummyConnPt" presStyleCnt="0"/>
      <dgm:spPr/>
    </dgm:pt>
    <dgm:pt modelId="{4F3B7052-7012-44F5-AA6A-974CDE00DCE6}" type="pres">
      <dgm:prSet presAssocID="{94935618-428F-4BF3-8969-E7B1366302B6}" presName="node" presStyleLbl="node1" presStyleIdx="5" presStyleCnt="7">
        <dgm:presLayoutVars>
          <dgm:bulletEnabled val="1"/>
        </dgm:presLayoutVars>
      </dgm:prSet>
      <dgm:spPr/>
    </dgm:pt>
    <dgm:pt modelId="{218486D6-6E60-445D-9F40-E67181ABC787}" type="pres">
      <dgm:prSet presAssocID="{D083E417-C787-452F-9F18-D7B393209000}" presName="sibTrans" presStyleLbl="bgSibTrans2D1" presStyleIdx="5" presStyleCnt="6"/>
      <dgm:spPr/>
    </dgm:pt>
    <dgm:pt modelId="{2975E8D8-FB6E-427E-AEA0-47AB968F581C}" type="pres">
      <dgm:prSet presAssocID="{8AA3033A-0F62-4B58-BAEE-0829C5E21156}" presName="compNode" presStyleCnt="0"/>
      <dgm:spPr/>
    </dgm:pt>
    <dgm:pt modelId="{B0616E32-B258-4506-93AA-6EF7A1CEA2EE}" type="pres">
      <dgm:prSet presAssocID="{8AA3033A-0F62-4B58-BAEE-0829C5E21156}" presName="dummyConnPt" presStyleCnt="0"/>
      <dgm:spPr/>
    </dgm:pt>
    <dgm:pt modelId="{7FC3A155-026D-4DC7-9936-9EB8324D3437}" type="pres">
      <dgm:prSet presAssocID="{8AA3033A-0F62-4B58-BAEE-0829C5E21156}" presName="node" presStyleLbl="node1" presStyleIdx="6" presStyleCnt="7">
        <dgm:presLayoutVars>
          <dgm:bulletEnabled val="1"/>
        </dgm:presLayoutVars>
      </dgm:prSet>
      <dgm:spPr/>
    </dgm:pt>
  </dgm:ptLst>
  <dgm:cxnLst>
    <dgm:cxn modelId="{D9D6C714-A844-4D11-86B4-21020D37AA45}" type="presOf" srcId="{05899278-3C0F-4294-AA16-9EC196639E7A}" destId="{449987D4-8703-4A11-A5F2-74EFFA304031}" srcOrd="0" destOrd="0" presId="urn:microsoft.com/office/officeart/2005/8/layout/bProcess4"/>
    <dgm:cxn modelId="{5E84ED65-5604-492C-9572-E15CCEC51F06}" srcId="{5692FA3F-6B49-4455-9DF9-BEC87905A690}" destId="{89F179F2-F98A-4079-81CF-FEBE429EAD5A}" srcOrd="4" destOrd="0" parTransId="{58A1B8EC-D3BF-4FE6-B8A3-83CD56F6ED73}" sibTransId="{05899278-3C0F-4294-AA16-9EC196639E7A}"/>
    <dgm:cxn modelId="{AB5E4149-D5FF-4D16-AAB3-3E4F183062A4}" type="presOf" srcId="{D083E417-C787-452F-9F18-D7B393209000}" destId="{218486D6-6E60-445D-9F40-E67181ABC787}" srcOrd="0" destOrd="0" presId="urn:microsoft.com/office/officeart/2005/8/layout/bProcess4"/>
    <dgm:cxn modelId="{21F27B4A-6CAC-492F-AF3C-617169F61268}" srcId="{5692FA3F-6B49-4455-9DF9-BEC87905A690}" destId="{720B58DE-6A7D-41A1-8B99-EEBB123CD40F}" srcOrd="3" destOrd="0" parTransId="{5801BD41-991B-4DAD-8762-6E7F3F69D8B4}" sibTransId="{2905039F-2D4F-4B54-BBDC-53D5C125E0B6}"/>
    <dgm:cxn modelId="{1073316F-4D22-43AF-9A49-90C0EC4704CD}" type="presOf" srcId="{5692FA3F-6B49-4455-9DF9-BEC87905A690}" destId="{AB9D6F3B-6E47-4728-8EEE-AE42576DFBCA}" srcOrd="0" destOrd="0" presId="urn:microsoft.com/office/officeart/2005/8/layout/bProcess4"/>
    <dgm:cxn modelId="{DF85B875-76C1-4D7A-B2F8-A438A6F3E1F5}" type="presOf" srcId="{2905039F-2D4F-4B54-BBDC-53D5C125E0B6}" destId="{70084ECA-CB7E-4F6F-9370-7A5873C122DA}" srcOrd="0" destOrd="0" presId="urn:microsoft.com/office/officeart/2005/8/layout/bProcess4"/>
    <dgm:cxn modelId="{EDD49176-E16E-4F05-A9D3-2B846B7DCDFA}" type="presOf" srcId="{F239060C-71AC-4AF9-BDBC-A02D0353C531}" destId="{A17D3059-E2D3-4EFB-9066-50723468F93E}" srcOrd="0" destOrd="0" presId="urn:microsoft.com/office/officeart/2005/8/layout/bProcess4"/>
    <dgm:cxn modelId="{6A350F7B-4FC2-484E-AABA-AC623FA9AFD2}" type="presOf" srcId="{720B58DE-6A7D-41A1-8B99-EEBB123CD40F}" destId="{E5CA7F73-D0D2-4105-8603-7106DFC1E078}" srcOrd="0" destOrd="0" presId="urn:microsoft.com/office/officeart/2005/8/layout/bProcess4"/>
    <dgm:cxn modelId="{F8A67783-4AFC-4D3F-989B-CCDB88887403}" srcId="{5692FA3F-6B49-4455-9DF9-BEC87905A690}" destId="{370F7268-1B61-4FA9-8382-F03ECB6E196F}" srcOrd="2" destOrd="0" parTransId="{F7CFD129-CFF4-4C1F-BADA-30EAD0BA6C84}" sibTransId="{DA8A0A72-6FFE-4AFE-8D36-B9863D44B31B}"/>
    <dgm:cxn modelId="{7F302D92-1C63-4E8B-9A75-752D566B5D2A}" type="presOf" srcId="{89F179F2-F98A-4079-81CF-FEBE429EAD5A}" destId="{529CE153-2EF0-4216-A2E0-EC5CF008E56B}" srcOrd="0" destOrd="0" presId="urn:microsoft.com/office/officeart/2005/8/layout/bProcess4"/>
    <dgm:cxn modelId="{22F5F7A4-6128-4C87-8B12-6CD48007A846}" type="presOf" srcId="{FD8F7B9A-86E2-48A4-82B3-4B882B5FE6D0}" destId="{545AEFE7-2669-4EBA-8400-DCD7E68F5BB2}" srcOrd="0" destOrd="0" presId="urn:microsoft.com/office/officeart/2005/8/layout/bProcess4"/>
    <dgm:cxn modelId="{9369BAB1-EC85-4F56-A2D3-2FCFA9B2FF00}" srcId="{5692FA3F-6B49-4455-9DF9-BEC87905A690}" destId="{6E3FB541-55D7-4919-B899-969AD8B45F18}" srcOrd="1" destOrd="0" parTransId="{604ACC12-2B93-45FB-94BC-18D83B822142}" sibTransId="{FD8F7B9A-86E2-48A4-82B3-4B882B5FE6D0}"/>
    <dgm:cxn modelId="{771EA3B2-417C-4379-A6F8-08F97C782D29}" srcId="{5692FA3F-6B49-4455-9DF9-BEC87905A690}" destId="{94935618-428F-4BF3-8969-E7B1366302B6}" srcOrd="5" destOrd="0" parTransId="{DAAC8A14-0346-47F3-B0BE-ADE9F4823772}" sibTransId="{D083E417-C787-452F-9F18-D7B393209000}"/>
    <dgm:cxn modelId="{EDDEE7B8-62BB-429B-A972-BDBAF32C139E}" type="presOf" srcId="{8AA3033A-0F62-4B58-BAEE-0829C5E21156}" destId="{7FC3A155-026D-4DC7-9936-9EB8324D3437}" srcOrd="0" destOrd="0" presId="urn:microsoft.com/office/officeart/2005/8/layout/bProcess4"/>
    <dgm:cxn modelId="{007533BC-9309-437D-BE8C-AD246CCBF30E}" type="presOf" srcId="{6E3FB541-55D7-4919-B899-969AD8B45F18}" destId="{2B20ED54-CC9D-4468-B6A9-E3D11962EDF6}" srcOrd="0" destOrd="0" presId="urn:microsoft.com/office/officeart/2005/8/layout/bProcess4"/>
    <dgm:cxn modelId="{80AD47BE-5753-46D1-9072-287E6A2A0282}" srcId="{5692FA3F-6B49-4455-9DF9-BEC87905A690}" destId="{8AA3033A-0F62-4B58-BAEE-0829C5E21156}" srcOrd="6" destOrd="0" parTransId="{21CF5E83-AB58-4AAE-A79E-9EFA4A4843EE}" sibTransId="{20C47816-A178-4DDD-BC7D-A902D01E6D5B}"/>
    <dgm:cxn modelId="{54E7E8CE-B246-48D6-9058-2309392405AC}" type="presOf" srcId="{884E3322-0A75-40FC-A82F-5FDA0B9AFD91}" destId="{5EE33D7D-228C-4306-BEFF-6AC19D4E02D3}" srcOrd="0" destOrd="0" presId="urn:microsoft.com/office/officeart/2005/8/layout/bProcess4"/>
    <dgm:cxn modelId="{9CC79BD3-6DEE-4FDE-8337-5D49FFB26659}" type="presOf" srcId="{94935618-428F-4BF3-8969-E7B1366302B6}" destId="{4F3B7052-7012-44F5-AA6A-974CDE00DCE6}" srcOrd="0" destOrd="0" presId="urn:microsoft.com/office/officeart/2005/8/layout/bProcess4"/>
    <dgm:cxn modelId="{52AECEE7-DBBF-4A35-A5C1-E1F1ED91303D}" type="presOf" srcId="{370F7268-1B61-4FA9-8382-F03ECB6E196F}" destId="{ED9694FE-9EA1-4C65-85B7-F9AAE9BEC823}" srcOrd="0" destOrd="0" presId="urn:microsoft.com/office/officeart/2005/8/layout/bProcess4"/>
    <dgm:cxn modelId="{9F64CCF5-0B3B-47A5-8E4E-BBB865CC74B9}" srcId="{5692FA3F-6B49-4455-9DF9-BEC87905A690}" destId="{884E3322-0A75-40FC-A82F-5FDA0B9AFD91}" srcOrd="0" destOrd="0" parTransId="{8FB54436-8870-45B0-A293-62DB0C39C986}" sibTransId="{F239060C-71AC-4AF9-BDBC-A02D0353C531}"/>
    <dgm:cxn modelId="{0FB042FB-7892-4E8A-AE1E-E0C6685CF616}" type="presOf" srcId="{DA8A0A72-6FFE-4AFE-8D36-B9863D44B31B}" destId="{C6F43537-E505-48BC-A939-3D3DF865A97B}" srcOrd="0" destOrd="0" presId="urn:microsoft.com/office/officeart/2005/8/layout/bProcess4"/>
    <dgm:cxn modelId="{1EB26491-BEBB-46FF-98B6-B75C1D658A91}" type="presParOf" srcId="{AB9D6F3B-6E47-4728-8EEE-AE42576DFBCA}" destId="{11AE514D-7DE2-4086-A267-D6D5B61D0B50}" srcOrd="0" destOrd="0" presId="urn:microsoft.com/office/officeart/2005/8/layout/bProcess4"/>
    <dgm:cxn modelId="{FB96B3EC-2B1B-4ACA-AC88-03D68EE86A78}" type="presParOf" srcId="{11AE514D-7DE2-4086-A267-D6D5B61D0B50}" destId="{95F2B6EC-F6A6-45AF-BEA5-81B238424FCF}" srcOrd="0" destOrd="0" presId="urn:microsoft.com/office/officeart/2005/8/layout/bProcess4"/>
    <dgm:cxn modelId="{351B88AF-FC98-4BCF-B8BB-CA148C108D1A}" type="presParOf" srcId="{11AE514D-7DE2-4086-A267-D6D5B61D0B50}" destId="{5EE33D7D-228C-4306-BEFF-6AC19D4E02D3}" srcOrd="1" destOrd="0" presId="urn:microsoft.com/office/officeart/2005/8/layout/bProcess4"/>
    <dgm:cxn modelId="{CB2CF103-38B8-4B10-B2EB-9F136369DFEE}" type="presParOf" srcId="{AB9D6F3B-6E47-4728-8EEE-AE42576DFBCA}" destId="{A17D3059-E2D3-4EFB-9066-50723468F93E}" srcOrd="1" destOrd="0" presId="urn:microsoft.com/office/officeart/2005/8/layout/bProcess4"/>
    <dgm:cxn modelId="{61A3AC88-E380-45CD-A707-F2EDC8FB5A81}" type="presParOf" srcId="{AB9D6F3B-6E47-4728-8EEE-AE42576DFBCA}" destId="{26012623-E0BB-4012-97D3-ECE4B504C88A}" srcOrd="2" destOrd="0" presId="urn:microsoft.com/office/officeart/2005/8/layout/bProcess4"/>
    <dgm:cxn modelId="{74937926-3436-48BE-A7B9-4B0D436732D8}" type="presParOf" srcId="{26012623-E0BB-4012-97D3-ECE4B504C88A}" destId="{1394AB4B-BF32-48AE-9B78-24DBF6EBC4C9}" srcOrd="0" destOrd="0" presId="urn:microsoft.com/office/officeart/2005/8/layout/bProcess4"/>
    <dgm:cxn modelId="{4C430EF3-9241-49CE-A575-F725251C4ACC}" type="presParOf" srcId="{26012623-E0BB-4012-97D3-ECE4B504C88A}" destId="{2B20ED54-CC9D-4468-B6A9-E3D11962EDF6}" srcOrd="1" destOrd="0" presId="urn:microsoft.com/office/officeart/2005/8/layout/bProcess4"/>
    <dgm:cxn modelId="{867E5D6E-41F5-4857-A819-6F2061B3871C}" type="presParOf" srcId="{AB9D6F3B-6E47-4728-8EEE-AE42576DFBCA}" destId="{545AEFE7-2669-4EBA-8400-DCD7E68F5BB2}" srcOrd="3" destOrd="0" presId="urn:microsoft.com/office/officeart/2005/8/layout/bProcess4"/>
    <dgm:cxn modelId="{381C27F9-C48D-4B2E-902E-49D63EF65379}" type="presParOf" srcId="{AB9D6F3B-6E47-4728-8EEE-AE42576DFBCA}" destId="{00EDB781-B7BB-4413-BE9B-DF26FE529887}" srcOrd="4" destOrd="0" presId="urn:microsoft.com/office/officeart/2005/8/layout/bProcess4"/>
    <dgm:cxn modelId="{65A863F7-3EB1-4400-95C2-C58785A55C9D}" type="presParOf" srcId="{00EDB781-B7BB-4413-BE9B-DF26FE529887}" destId="{E04A9D56-9708-4CA1-8B19-9C4C859968F0}" srcOrd="0" destOrd="0" presId="urn:microsoft.com/office/officeart/2005/8/layout/bProcess4"/>
    <dgm:cxn modelId="{1EA30EFF-0673-419B-8E32-85494575F847}" type="presParOf" srcId="{00EDB781-B7BB-4413-BE9B-DF26FE529887}" destId="{ED9694FE-9EA1-4C65-85B7-F9AAE9BEC823}" srcOrd="1" destOrd="0" presId="urn:microsoft.com/office/officeart/2005/8/layout/bProcess4"/>
    <dgm:cxn modelId="{D486E08C-6B11-4463-A607-8FEAAAE65443}" type="presParOf" srcId="{AB9D6F3B-6E47-4728-8EEE-AE42576DFBCA}" destId="{C6F43537-E505-48BC-A939-3D3DF865A97B}" srcOrd="5" destOrd="0" presId="urn:microsoft.com/office/officeart/2005/8/layout/bProcess4"/>
    <dgm:cxn modelId="{DD837EFA-D16A-425C-A9A2-B86218E7E667}" type="presParOf" srcId="{AB9D6F3B-6E47-4728-8EEE-AE42576DFBCA}" destId="{DA94700C-E6D8-438B-B791-51EDE74A1834}" srcOrd="6" destOrd="0" presId="urn:microsoft.com/office/officeart/2005/8/layout/bProcess4"/>
    <dgm:cxn modelId="{8267C629-71CC-46ED-934C-3B6FFED37B37}" type="presParOf" srcId="{DA94700C-E6D8-438B-B791-51EDE74A1834}" destId="{2BF210F5-3B2C-4FF2-BDDC-63F859149FC5}" srcOrd="0" destOrd="0" presId="urn:microsoft.com/office/officeart/2005/8/layout/bProcess4"/>
    <dgm:cxn modelId="{11F377A0-EA10-4FD8-9E83-59E021D477CC}" type="presParOf" srcId="{DA94700C-E6D8-438B-B791-51EDE74A1834}" destId="{E5CA7F73-D0D2-4105-8603-7106DFC1E078}" srcOrd="1" destOrd="0" presId="urn:microsoft.com/office/officeart/2005/8/layout/bProcess4"/>
    <dgm:cxn modelId="{3DF240BE-B754-4A7E-87D4-67BE43D6EC7E}" type="presParOf" srcId="{AB9D6F3B-6E47-4728-8EEE-AE42576DFBCA}" destId="{70084ECA-CB7E-4F6F-9370-7A5873C122DA}" srcOrd="7" destOrd="0" presId="urn:microsoft.com/office/officeart/2005/8/layout/bProcess4"/>
    <dgm:cxn modelId="{5A6EB6ED-4322-40C3-AF0B-69911907FDAA}" type="presParOf" srcId="{AB9D6F3B-6E47-4728-8EEE-AE42576DFBCA}" destId="{68D1BD8E-0F55-4014-8845-390BC1FD4821}" srcOrd="8" destOrd="0" presId="urn:microsoft.com/office/officeart/2005/8/layout/bProcess4"/>
    <dgm:cxn modelId="{4237F088-1C2F-4D8E-A3B2-295A4180EB91}" type="presParOf" srcId="{68D1BD8E-0F55-4014-8845-390BC1FD4821}" destId="{599484CE-2631-4C70-B278-79F92F3CC190}" srcOrd="0" destOrd="0" presId="urn:microsoft.com/office/officeart/2005/8/layout/bProcess4"/>
    <dgm:cxn modelId="{67B1D609-C245-47C6-AA32-B5F125FEE43C}" type="presParOf" srcId="{68D1BD8E-0F55-4014-8845-390BC1FD4821}" destId="{529CE153-2EF0-4216-A2E0-EC5CF008E56B}" srcOrd="1" destOrd="0" presId="urn:microsoft.com/office/officeart/2005/8/layout/bProcess4"/>
    <dgm:cxn modelId="{07143AD9-36D8-4177-B116-1B731F4A059B}" type="presParOf" srcId="{AB9D6F3B-6E47-4728-8EEE-AE42576DFBCA}" destId="{449987D4-8703-4A11-A5F2-74EFFA304031}" srcOrd="9" destOrd="0" presId="urn:microsoft.com/office/officeart/2005/8/layout/bProcess4"/>
    <dgm:cxn modelId="{18132B34-E9D5-4988-AC5A-09F45E2FBFB9}" type="presParOf" srcId="{AB9D6F3B-6E47-4728-8EEE-AE42576DFBCA}" destId="{94593ED3-614B-4D17-900F-AA9E1ADE43CF}" srcOrd="10" destOrd="0" presId="urn:microsoft.com/office/officeart/2005/8/layout/bProcess4"/>
    <dgm:cxn modelId="{4489BFD5-2B25-43F5-826E-3C5C9E921129}" type="presParOf" srcId="{94593ED3-614B-4D17-900F-AA9E1ADE43CF}" destId="{EE0F4F73-3C50-4BBB-AF05-FBD0964CF476}" srcOrd="0" destOrd="0" presId="urn:microsoft.com/office/officeart/2005/8/layout/bProcess4"/>
    <dgm:cxn modelId="{6E2B2C0D-6771-423A-928F-32A9973A8B36}" type="presParOf" srcId="{94593ED3-614B-4D17-900F-AA9E1ADE43CF}" destId="{4F3B7052-7012-44F5-AA6A-974CDE00DCE6}" srcOrd="1" destOrd="0" presId="urn:microsoft.com/office/officeart/2005/8/layout/bProcess4"/>
    <dgm:cxn modelId="{B9A30B71-6E6C-4A64-BBDC-F1B400C7B179}" type="presParOf" srcId="{AB9D6F3B-6E47-4728-8EEE-AE42576DFBCA}" destId="{218486D6-6E60-445D-9F40-E67181ABC787}" srcOrd="11" destOrd="0" presId="urn:microsoft.com/office/officeart/2005/8/layout/bProcess4"/>
    <dgm:cxn modelId="{AE62A1BF-DF92-4CD2-833E-9BBFCFA92E27}" type="presParOf" srcId="{AB9D6F3B-6E47-4728-8EEE-AE42576DFBCA}" destId="{2975E8D8-FB6E-427E-AEA0-47AB968F581C}" srcOrd="12" destOrd="0" presId="urn:microsoft.com/office/officeart/2005/8/layout/bProcess4"/>
    <dgm:cxn modelId="{C780A947-0BA0-4BC8-9C3A-2A7CC08B322C}" type="presParOf" srcId="{2975E8D8-FB6E-427E-AEA0-47AB968F581C}" destId="{B0616E32-B258-4506-93AA-6EF7A1CEA2EE}" srcOrd="0" destOrd="0" presId="urn:microsoft.com/office/officeart/2005/8/layout/bProcess4"/>
    <dgm:cxn modelId="{DCEAE549-897B-40E2-B778-ACBF9BCBDC56}" type="presParOf" srcId="{2975E8D8-FB6E-427E-AEA0-47AB968F581C}" destId="{7FC3A155-026D-4DC7-9936-9EB8324D343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D3059-E2D3-4EFB-9066-50723468F93E}">
      <dsp:nvSpPr>
        <dsp:cNvPr id="0" name=""/>
        <dsp:cNvSpPr/>
      </dsp:nvSpPr>
      <dsp:spPr>
        <a:xfrm rot="5399896">
          <a:off x="-484217" y="1466670"/>
          <a:ext cx="2058470" cy="243033"/>
        </a:xfrm>
        <a:prstGeom prst="rect">
          <a:avLst/>
        </a:prstGeom>
        <a:solidFill>
          <a:schemeClr val="accent1">
            <a:tint val="60000"/>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5EE33D7D-228C-4306-BEFF-6AC19D4E02D3}">
      <dsp:nvSpPr>
        <dsp:cNvPr id="0" name=""/>
        <dsp:cNvSpPr/>
      </dsp:nvSpPr>
      <dsp:spPr>
        <a:xfrm>
          <a:off x="0" y="157572"/>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8 Jan – 22 Jan completed machine learning </a:t>
          </a:r>
        </a:p>
      </dsp:txBody>
      <dsp:txXfrm>
        <a:off x="47455" y="205027"/>
        <a:ext cx="2605458" cy="1525311"/>
      </dsp:txXfrm>
    </dsp:sp>
    <dsp:sp modelId="{545AEFE7-2669-4EBA-8400-DCD7E68F5BB2}">
      <dsp:nvSpPr>
        <dsp:cNvPr id="0" name=""/>
        <dsp:cNvSpPr/>
      </dsp:nvSpPr>
      <dsp:spPr>
        <a:xfrm rot="5400000">
          <a:off x="-457762" y="3508544"/>
          <a:ext cx="2015450" cy="243033"/>
        </a:xfrm>
        <a:prstGeom prst="rect">
          <a:avLst/>
        </a:prstGeom>
        <a:solidFill>
          <a:schemeClr val="accent1">
            <a:tint val="60000"/>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2B20ED54-CC9D-4468-B6A9-E3D11962EDF6}">
      <dsp:nvSpPr>
        <dsp:cNvPr id="0" name=""/>
        <dsp:cNvSpPr/>
      </dsp:nvSpPr>
      <dsp:spPr>
        <a:xfrm>
          <a:off x="4975" y="2220956"/>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23 Jan-30 Jan brainstorming for project idea</a:t>
          </a:r>
        </a:p>
      </dsp:txBody>
      <dsp:txXfrm>
        <a:off x="52430" y="2268411"/>
        <a:ext cx="2605458" cy="1525311"/>
      </dsp:txXfrm>
    </dsp:sp>
    <dsp:sp modelId="{C6F43537-E505-48BC-A939-3D3DF865A97B}">
      <dsp:nvSpPr>
        <dsp:cNvPr id="0" name=""/>
        <dsp:cNvSpPr/>
      </dsp:nvSpPr>
      <dsp:spPr>
        <a:xfrm>
          <a:off x="554875" y="4521182"/>
          <a:ext cx="3581663" cy="243033"/>
        </a:xfrm>
        <a:prstGeom prst="rect">
          <a:avLst/>
        </a:prstGeom>
        <a:solidFill>
          <a:schemeClr val="accent1">
            <a:tint val="60000"/>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ED9694FE-9EA1-4C65-85B7-F9AAE9BEC823}">
      <dsp:nvSpPr>
        <dsp:cNvPr id="0" name=""/>
        <dsp:cNvSpPr/>
      </dsp:nvSpPr>
      <dsp:spPr>
        <a:xfrm>
          <a:off x="4975" y="4246232"/>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1 Feb- 6 Feb collected datasets</a:t>
          </a:r>
        </a:p>
      </dsp:txBody>
      <dsp:txXfrm>
        <a:off x="52430" y="4293687"/>
        <a:ext cx="2605458" cy="1525311"/>
      </dsp:txXfrm>
    </dsp:sp>
    <dsp:sp modelId="{70084ECA-CB7E-4F6F-9370-7A5873C122DA}">
      <dsp:nvSpPr>
        <dsp:cNvPr id="0" name=""/>
        <dsp:cNvSpPr/>
      </dsp:nvSpPr>
      <dsp:spPr>
        <a:xfrm rot="16200000">
          <a:off x="3133727" y="3508544"/>
          <a:ext cx="2015450" cy="243033"/>
        </a:xfrm>
        <a:prstGeom prst="rect">
          <a:avLst/>
        </a:prstGeom>
        <a:solidFill>
          <a:schemeClr val="accent1">
            <a:tint val="60000"/>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E5CA7F73-D0D2-4105-8603-7106DFC1E078}">
      <dsp:nvSpPr>
        <dsp:cNvPr id="0" name=""/>
        <dsp:cNvSpPr/>
      </dsp:nvSpPr>
      <dsp:spPr>
        <a:xfrm>
          <a:off x="3596465" y="4246232"/>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8 Feb-15 Feb build basics</a:t>
          </a:r>
        </a:p>
      </dsp:txBody>
      <dsp:txXfrm>
        <a:off x="3643920" y="4293687"/>
        <a:ext cx="2605458" cy="1525311"/>
      </dsp:txXfrm>
    </dsp:sp>
    <dsp:sp modelId="{449987D4-8703-4A11-A5F2-74EFFA304031}">
      <dsp:nvSpPr>
        <dsp:cNvPr id="0" name=""/>
        <dsp:cNvSpPr/>
      </dsp:nvSpPr>
      <dsp:spPr>
        <a:xfrm rot="16200000">
          <a:off x="3133727" y="1483268"/>
          <a:ext cx="2015450" cy="243033"/>
        </a:xfrm>
        <a:prstGeom prst="rect">
          <a:avLst/>
        </a:prstGeom>
        <a:solidFill>
          <a:schemeClr val="accent1">
            <a:tint val="60000"/>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529CE153-2EF0-4216-A2E0-EC5CF008E56B}">
      <dsp:nvSpPr>
        <dsp:cNvPr id="0" name=""/>
        <dsp:cNvSpPr/>
      </dsp:nvSpPr>
      <dsp:spPr>
        <a:xfrm>
          <a:off x="3596465" y="2220956"/>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16 Feb – 20 Feb algorithm checks</a:t>
          </a:r>
        </a:p>
      </dsp:txBody>
      <dsp:txXfrm>
        <a:off x="3643920" y="2268411"/>
        <a:ext cx="2605458" cy="1525311"/>
      </dsp:txXfrm>
    </dsp:sp>
    <dsp:sp modelId="{218486D6-6E60-445D-9F40-E67181ABC787}">
      <dsp:nvSpPr>
        <dsp:cNvPr id="0" name=""/>
        <dsp:cNvSpPr/>
      </dsp:nvSpPr>
      <dsp:spPr>
        <a:xfrm>
          <a:off x="4146365" y="470630"/>
          <a:ext cx="3581663" cy="243033"/>
        </a:xfrm>
        <a:prstGeom prst="rect">
          <a:avLst/>
        </a:prstGeom>
        <a:solidFill>
          <a:schemeClr val="accent1">
            <a:tint val="60000"/>
            <a:hueOff val="0"/>
            <a:satOff val="0"/>
            <a:lumOff val="0"/>
            <a:alphaOff val="0"/>
          </a:schemeClr>
        </a:solidFill>
        <a:ln>
          <a:noFill/>
        </a:ln>
        <a:effectLst/>
        <a:sp3d z="-211800">
          <a:bevelT w="40600" h="20600" prst="relaxedInset"/>
        </a:sp3d>
      </dsp:spPr>
      <dsp:style>
        <a:lnRef idx="0">
          <a:scrgbClr r="0" g="0" b="0"/>
        </a:lnRef>
        <a:fillRef idx="1">
          <a:scrgbClr r="0" g="0" b="0"/>
        </a:fillRef>
        <a:effectRef idx="2">
          <a:scrgbClr r="0" g="0" b="0"/>
        </a:effectRef>
        <a:fontRef idx="minor"/>
      </dsp:style>
    </dsp:sp>
    <dsp:sp modelId="{4F3B7052-7012-44F5-AA6A-974CDE00DCE6}">
      <dsp:nvSpPr>
        <dsp:cNvPr id="0" name=""/>
        <dsp:cNvSpPr/>
      </dsp:nvSpPr>
      <dsp:spPr>
        <a:xfrm>
          <a:off x="3596465" y="195680"/>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21 Feb- 4 March left with some errors</a:t>
          </a:r>
        </a:p>
      </dsp:txBody>
      <dsp:txXfrm>
        <a:off x="3643920" y="243135"/>
        <a:ext cx="2605458" cy="1525311"/>
      </dsp:txXfrm>
    </dsp:sp>
    <dsp:sp modelId="{7FC3A155-026D-4DC7-9936-9EB8324D3437}">
      <dsp:nvSpPr>
        <dsp:cNvPr id="0" name=""/>
        <dsp:cNvSpPr/>
      </dsp:nvSpPr>
      <dsp:spPr>
        <a:xfrm>
          <a:off x="7187955" y="195680"/>
          <a:ext cx="2700368" cy="1620221"/>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Still fixing bugs and work in progress.</a:t>
          </a:r>
        </a:p>
      </dsp:txBody>
      <dsp:txXfrm>
        <a:off x="7235410" y="243135"/>
        <a:ext cx="2605458" cy="152531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3/8/2023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066924" y="114299"/>
            <a:ext cx="9601201" cy="1285875"/>
          </a:xfrm>
        </p:spPr>
        <p:txBody>
          <a:bodyPr>
            <a:normAutofit/>
          </a:bodyPr>
          <a:lstStyle/>
          <a:p>
            <a:pPr algn="ctr"/>
            <a:r>
              <a:rPr lang="en-US" sz="4000" dirty="0">
                <a:latin typeface="Rockwell" panose="02060603020205020403" pitchFamily="18" charset="0"/>
              </a:rPr>
              <a:t>Dr </a:t>
            </a:r>
            <a:r>
              <a:rPr lang="en-US" sz="4000" dirty="0" err="1">
                <a:latin typeface="Rockwell" panose="02060603020205020403" pitchFamily="18" charset="0"/>
              </a:rPr>
              <a:t>B.c</a:t>
            </a:r>
            <a:r>
              <a:rPr lang="en-US" sz="4000" dirty="0">
                <a:latin typeface="Rockwell" panose="02060603020205020403" pitchFamily="18" charset="0"/>
              </a:rPr>
              <a:t> Roy Engineering College, Durgapur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1209676"/>
            <a:ext cx="10153651" cy="5648324"/>
          </a:xfrm>
        </p:spPr>
        <p:txBody>
          <a:bodyPr>
            <a:normAutofit fontScale="25000" lnSpcReduction="20000"/>
          </a:bodyPr>
          <a:lstStyle/>
          <a:p>
            <a:pPr algn="ctr"/>
            <a:endParaRPr lang="en-US" sz="2400" dirty="0">
              <a:latin typeface="Arial" panose="020B0604020202020204" pitchFamily="34" charset="0"/>
              <a:ea typeface="Tahoma" panose="020B0604030504040204" pitchFamily="34" charset="0"/>
              <a:cs typeface="Arial" panose="020B0604020202020204" pitchFamily="34" charset="0"/>
            </a:endParaRPr>
          </a:p>
          <a:p>
            <a:pPr algn="ctr"/>
            <a:r>
              <a:rPr lang="en-US" sz="5600" b="1" dirty="0">
                <a:solidFill>
                  <a:schemeClr val="tx1"/>
                </a:solidFill>
                <a:latin typeface="Arial" panose="020B0604020202020204" pitchFamily="34" charset="0"/>
                <a:ea typeface="Tahoma" panose="020B0604030504040204" pitchFamily="34" charset="0"/>
                <a:cs typeface="Arial" panose="020B0604020202020204" pitchFamily="34" charset="0"/>
              </a:rPr>
              <a:t>A Project PPT for</a:t>
            </a:r>
          </a:p>
          <a:p>
            <a:pPr algn="ctr"/>
            <a:r>
              <a:rPr lang="en-US" sz="5600" b="1" dirty="0">
                <a:solidFill>
                  <a:schemeClr val="tx1"/>
                </a:solidFill>
                <a:latin typeface="Arial" panose="020B0604020202020204" pitchFamily="34" charset="0"/>
                <a:ea typeface="Tahoma" panose="020B0604030504040204" pitchFamily="34" charset="0"/>
                <a:cs typeface="Arial" panose="020B0604020202020204" pitchFamily="34" charset="0"/>
              </a:rPr>
              <a:t>Bachelor of Technology</a:t>
            </a:r>
          </a:p>
          <a:p>
            <a:pPr algn="ctr"/>
            <a:r>
              <a:rPr lang="en-US" sz="5600" b="1" dirty="0">
                <a:solidFill>
                  <a:schemeClr val="tx1"/>
                </a:solidFill>
                <a:latin typeface="Arial" panose="020B0604020202020204" pitchFamily="34" charset="0"/>
                <a:ea typeface="Tahoma" panose="020B0604030504040204" pitchFamily="34" charset="0"/>
                <a:cs typeface="Arial" panose="020B0604020202020204" pitchFamily="34" charset="0"/>
              </a:rPr>
              <a:t>in</a:t>
            </a:r>
          </a:p>
          <a:p>
            <a:pPr algn="ctr"/>
            <a:r>
              <a:rPr lang="en-US" sz="5600" b="1" dirty="0">
                <a:solidFill>
                  <a:schemeClr val="tx1"/>
                </a:solidFill>
                <a:latin typeface="Arial" panose="020B0604020202020204" pitchFamily="34" charset="0"/>
                <a:ea typeface="Tahoma" panose="020B0604030504040204" pitchFamily="34" charset="0"/>
                <a:cs typeface="Arial" panose="020B0604020202020204" pitchFamily="34" charset="0"/>
              </a:rPr>
              <a:t>Computer Science and Engineering</a:t>
            </a:r>
          </a:p>
          <a:p>
            <a:endParaRPr lang="en-US" sz="4800" b="1" dirty="0">
              <a:solidFill>
                <a:schemeClr val="tx1"/>
              </a:solidFill>
              <a:latin typeface="Arial" panose="020B0604020202020204" pitchFamily="34" charset="0"/>
              <a:ea typeface="Tahoma" panose="020B0604030504040204" pitchFamily="34" charset="0"/>
              <a:cs typeface="Arial" panose="020B0604020202020204" pitchFamily="34" charset="0"/>
            </a:endParaRPr>
          </a:p>
          <a:p>
            <a:endParaRPr lang="en-US" sz="4800" b="1" dirty="0">
              <a:solidFill>
                <a:schemeClr val="tx1"/>
              </a:solidFill>
              <a:latin typeface="Arial" panose="020B0604020202020204" pitchFamily="34" charset="0"/>
              <a:ea typeface="Tahoma" panose="020B0604030504040204" pitchFamily="34" charset="0"/>
              <a:cs typeface="Arial" panose="020B0604020202020204" pitchFamily="34" charset="0"/>
            </a:endParaRPr>
          </a:p>
          <a:p>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Submitted By</a:t>
            </a:r>
          </a:p>
          <a:p>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Kunal Kumar 12000119037</a:t>
            </a:r>
          </a:p>
          <a:p>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Abhijeet Dey 12000119055</a:t>
            </a:r>
          </a:p>
          <a:p>
            <a:r>
              <a:rPr lang="en-US" sz="6400" b="1" dirty="0" err="1">
                <a:solidFill>
                  <a:schemeClr val="tx1"/>
                </a:solidFill>
                <a:latin typeface="Arial" panose="020B0604020202020204" pitchFamily="34" charset="0"/>
                <a:ea typeface="Tahoma" panose="020B0604030504040204" pitchFamily="34" charset="0"/>
                <a:cs typeface="Arial" panose="020B0604020202020204" pitchFamily="34" charset="0"/>
              </a:rPr>
              <a:t>Sachin</a:t>
            </a:r>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 Chowdhury 12000119065</a:t>
            </a:r>
          </a:p>
          <a:p>
            <a:pPr algn="r"/>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under the supervision of</a:t>
            </a:r>
          </a:p>
          <a:p>
            <a:pPr algn="r"/>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Prof. Kalpana Roy, Assistant Professor </a:t>
            </a:r>
          </a:p>
          <a:p>
            <a:pPr algn="r"/>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Department of Computer Science and Engineering</a:t>
            </a:r>
          </a:p>
          <a:p>
            <a:pPr algn="r"/>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 Dr. B. C. Roy Engineering College, Durgapur</a:t>
            </a:r>
          </a:p>
          <a:p>
            <a:pPr algn="r"/>
            <a:r>
              <a:rPr lang="en-US" sz="6400" b="1" dirty="0" err="1">
                <a:solidFill>
                  <a:schemeClr val="tx1"/>
                </a:solidFill>
                <a:latin typeface="Arial" panose="020B0604020202020204" pitchFamily="34" charset="0"/>
                <a:ea typeface="Tahoma" panose="020B0604030504040204" pitchFamily="34" charset="0"/>
                <a:cs typeface="Arial" panose="020B0604020202020204" pitchFamily="34" charset="0"/>
              </a:rPr>
              <a:t>mARCH</a:t>
            </a:r>
            <a:r>
              <a:rPr lang="en-US" sz="6400" b="1" dirty="0">
                <a:solidFill>
                  <a:schemeClr val="tx1"/>
                </a:solidFill>
                <a:latin typeface="Arial" panose="020B0604020202020204" pitchFamily="34" charset="0"/>
                <a:ea typeface="Tahoma" panose="020B0604030504040204" pitchFamily="34" charset="0"/>
                <a:cs typeface="Arial" panose="020B0604020202020204" pitchFamily="34" charset="0"/>
              </a:rPr>
              <a:t>, 2023</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417F-3E20-761C-6562-C21C33102B3C}"/>
              </a:ext>
            </a:extLst>
          </p:cNvPr>
          <p:cNvSpPr>
            <a:spLocks noGrp="1"/>
          </p:cNvSpPr>
          <p:nvPr>
            <p:ph type="ctrTitle"/>
          </p:nvPr>
        </p:nvSpPr>
        <p:spPr>
          <a:xfrm>
            <a:off x="4648200" y="0"/>
            <a:ext cx="6343649" cy="1058862"/>
          </a:xfrm>
        </p:spPr>
        <p:txBody>
          <a:bodyPr>
            <a:normAutofit/>
          </a:bodyPr>
          <a:lstStyle/>
          <a:p>
            <a:r>
              <a:rPr lang="en-IN" sz="4000" u="sng" dirty="0">
                <a:latin typeface="Rockwell" panose="02060603020205020403" pitchFamily="18" charset="0"/>
              </a:rPr>
              <a:t>DATASETS</a:t>
            </a:r>
          </a:p>
        </p:txBody>
      </p:sp>
      <p:sp>
        <p:nvSpPr>
          <p:cNvPr id="3" name="Subtitle 2">
            <a:extLst>
              <a:ext uri="{FF2B5EF4-FFF2-40B4-BE49-F238E27FC236}">
                <a16:creationId xmlns:a16="http://schemas.microsoft.com/office/drawing/2014/main" id="{8B8F321F-B4C2-D51A-41B0-8DB1464C6D16}"/>
              </a:ext>
            </a:extLst>
          </p:cNvPr>
          <p:cNvSpPr>
            <a:spLocks noGrp="1"/>
          </p:cNvSpPr>
          <p:nvPr>
            <p:ph type="subTitle" idx="1"/>
          </p:nvPr>
        </p:nvSpPr>
        <p:spPr>
          <a:xfrm>
            <a:off x="2133601" y="1535112"/>
            <a:ext cx="9744074" cy="5056187"/>
          </a:xfrm>
        </p:spPr>
        <p:txBody>
          <a:bodyPr>
            <a:normAutofit/>
          </a:bodyPr>
          <a:lstStyle/>
          <a:p>
            <a:pPr algn="just"/>
            <a:r>
              <a:rPr lang="en-GB" dirty="0">
                <a:solidFill>
                  <a:schemeClr val="tx1"/>
                </a:solidFill>
                <a:latin typeface="Arial" panose="020B0604020202020204" pitchFamily="34" charset="0"/>
                <a:cs typeface="Arial" panose="020B0604020202020204" pitchFamily="34" charset="0"/>
              </a:rPr>
              <a:t>In this research study, we collected publicly available hate speech tweets dataset. This dataset is compiled and labelled by CrowdFlower. In this dataset, the tweets are labelled into three distinct classes, namely, hate speech, not offensive, and offensive but not hate speech. This dataset has 14509 number of tweets. Of these, 16% of tweets belong to class hate speech. In addition, 50% of tweets belong to not offensive class and the remaining 33% tweets are offensive but not hate speech class.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38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E226-A224-486D-C5B2-CDA0E031C67C}"/>
              </a:ext>
            </a:extLst>
          </p:cNvPr>
          <p:cNvSpPr>
            <a:spLocks noGrp="1"/>
          </p:cNvSpPr>
          <p:nvPr>
            <p:ph type="ctrTitle"/>
          </p:nvPr>
        </p:nvSpPr>
        <p:spPr>
          <a:xfrm>
            <a:off x="4095750" y="0"/>
            <a:ext cx="6924675" cy="790575"/>
          </a:xfrm>
        </p:spPr>
        <p:txBody>
          <a:bodyPr>
            <a:normAutofit fontScale="90000"/>
          </a:bodyPr>
          <a:lstStyle/>
          <a:p>
            <a:r>
              <a:rPr lang="en-IN" sz="4000" u="sng" dirty="0">
                <a:latin typeface="Rockwell" panose="02060603020205020403" pitchFamily="18" charset="0"/>
              </a:rPr>
              <a:t>Current status and gaps</a:t>
            </a:r>
          </a:p>
        </p:txBody>
      </p:sp>
      <p:sp>
        <p:nvSpPr>
          <p:cNvPr id="3" name="Subtitle 2">
            <a:extLst>
              <a:ext uri="{FF2B5EF4-FFF2-40B4-BE49-F238E27FC236}">
                <a16:creationId xmlns:a16="http://schemas.microsoft.com/office/drawing/2014/main" id="{2FAF085A-6875-192B-2B3A-1AB77B948AB4}"/>
              </a:ext>
            </a:extLst>
          </p:cNvPr>
          <p:cNvSpPr>
            <a:spLocks noGrp="1"/>
          </p:cNvSpPr>
          <p:nvPr>
            <p:ph type="subTitle" idx="1"/>
          </p:nvPr>
        </p:nvSpPr>
        <p:spPr>
          <a:xfrm>
            <a:off x="2647950" y="1038224"/>
            <a:ext cx="9039225" cy="5705476"/>
          </a:xfrm>
        </p:spPr>
        <p:txBody>
          <a:bodyPr>
            <a:noAutofit/>
          </a:bodyPr>
          <a:lstStyle/>
          <a:p>
            <a:pPr algn="just"/>
            <a:r>
              <a:rPr lang="en-GB" sz="1600" dirty="0">
                <a:solidFill>
                  <a:schemeClr val="tx1"/>
                </a:solidFill>
                <a:highlight>
                  <a:srgbClr val="000000"/>
                </a:highlight>
                <a:latin typeface="Arial" panose="020B0604020202020204" pitchFamily="34" charset="0"/>
                <a:cs typeface="Arial" panose="020B0604020202020204" pitchFamily="34" charset="0"/>
              </a:rPr>
              <a:t>Dataset Bias: </a:t>
            </a:r>
            <a:r>
              <a:rPr lang="en-GB" sz="1600" dirty="0">
                <a:solidFill>
                  <a:schemeClr val="tx1"/>
                </a:solidFill>
                <a:latin typeface="Arial" panose="020B0604020202020204" pitchFamily="34" charset="0"/>
                <a:cs typeface="Arial" panose="020B0604020202020204" pitchFamily="34" charset="0"/>
              </a:rPr>
              <a:t>One of the major challenges in hate speech detection is dataset bias. Most datasets used for training and evaluating hate speech detection models are biased towards certain types of hate speech, languages, or demographics. As a result, the models trained on these datasets may not generalize well to other contexts.</a:t>
            </a:r>
          </a:p>
          <a:p>
            <a:pPr algn="just"/>
            <a:r>
              <a:rPr lang="en-GB" sz="1600" dirty="0">
                <a:solidFill>
                  <a:schemeClr val="tx1"/>
                </a:solidFill>
                <a:highlight>
                  <a:srgbClr val="000000"/>
                </a:highlight>
                <a:latin typeface="Arial" panose="020B0604020202020204" pitchFamily="34" charset="0"/>
                <a:cs typeface="Arial" panose="020B0604020202020204" pitchFamily="34" charset="0"/>
              </a:rPr>
              <a:t>Multilingual Hate Speech: </a:t>
            </a:r>
            <a:r>
              <a:rPr lang="en-GB" sz="1600" dirty="0">
                <a:solidFill>
                  <a:schemeClr val="tx1"/>
                </a:solidFill>
                <a:latin typeface="Arial" panose="020B0604020202020204" pitchFamily="34" charset="0"/>
                <a:cs typeface="Arial" panose="020B0604020202020204" pitchFamily="34" charset="0"/>
              </a:rPr>
              <a:t>Another challenge in hate speech detection is detecting hate speech in multiple languages. Most of the existing research on hate speech detection focuses on English-language text. However, hate speech is prevalent in many other languages, and there is a need to develop models that can detect hate speech in multiple languages.</a:t>
            </a:r>
          </a:p>
          <a:p>
            <a:pPr algn="just"/>
            <a:r>
              <a:rPr lang="en-GB" sz="1600" dirty="0">
                <a:solidFill>
                  <a:schemeClr val="tx1"/>
                </a:solidFill>
                <a:highlight>
                  <a:srgbClr val="000000"/>
                </a:highlight>
                <a:latin typeface="Arial" panose="020B0604020202020204" pitchFamily="34" charset="0"/>
                <a:cs typeface="Arial" panose="020B0604020202020204" pitchFamily="34" charset="0"/>
              </a:rPr>
              <a:t>Contextual Information: </a:t>
            </a:r>
            <a:r>
              <a:rPr lang="en-GB" sz="1600" dirty="0">
                <a:solidFill>
                  <a:schemeClr val="tx1"/>
                </a:solidFill>
                <a:latin typeface="Arial" panose="020B0604020202020204" pitchFamily="34" charset="0"/>
                <a:cs typeface="Arial" panose="020B0604020202020204" pitchFamily="34" charset="0"/>
              </a:rPr>
              <a:t>Detecting hate speech is not always straightforward, and contextual information can play an important role in determining whether a particular statement constitutes hate speech. For example, the same word can have different meanings depending on the context. Incorporating contextual information into hate speech detection models is an area of active research.</a:t>
            </a:r>
          </a:p>
        </p:txBody>
      </p:sp>
    </p:spTree>
    <p:extLst>
      <p:ext uri="{BB962C8B-B14F-4D97-AF65-F5344CB8AC3E}">
        <p14:creationId xmlns:p14="http://schemas.microsoft.com/office/powerpoint/2010/main" val="409945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E226-A224-486D-C5B2-CDA0E031C67C}"/>
              </a:ext>
            </a:extLst>
          </p:cNvPr>
          <p:cNvSpPr>
            <a:spLocks noGrp="1"/>
          </p:cNvSpPr>
          <p:nvPr>
            <p:ph type="ctrTitle"/>
          </p:nvPr>
        </p:nvSpPr>
        <p:spPr>
          <a:xfrm>
            <a:off x="4095750" y="0"/>
            <a:ext cx="6924675" cy="790575"/>
          </a:xfrm>
        </p:spPr>
        <p:txBody>
          <a:bodyPr>
            <a:normAutofit fontScale="90000"/>
          </a:bodyPr>
          <a:lstStyle/>
          <a:p>
            <a:r>
              <a:rPr lang="en-IN" sz="4000" u="sng" dirty="0">
                <a:latin typeface="Rockwell" panose="02060603020205020403" pitchFamily="18" charset="0"/>
              </a:rPr>
              <a:t>Current status and gaps</a:t>
            </a:r>
          </a:p>
        </p:txBody>
      </p:sp>
      <p:sp>
        <p:nvSpPr>
          <p:cNvPr id="3" name="Subtitle 2">
            <a:extLst>
              <a:ext uri="{FF2B5EF4-FFF2-40B4-BE49-F238E27FC236}">
                <a16:creationId xmlns:a16="http://schemas.microsoft.com/office/drawing/2014/main" id="{2FAF085A-6875-192B-2B3A-1AB77B948AB4}"/>
              </a:ext>
            </a:extLst>
          </p:cNvPr>
          <p:cNvSpPr>
            <a:spLocks noGrp="1"/>
          </p:cNvSpPr>
          <p:nvPr>
            <p:ph type="subTitle" idx="1"/>
          </p:nvPr>
        </p:nvSpPr>
        <p:spPr>
          <a:xfrm>
            <a:off x="2647950" y="1285874"/>
            <a:ext cx="9039225" cy="5457825"/>
          </a:xfrm>
        </p:spPr>
        <p:txBody>
          <a:bodyPr>
            <a:noAutofit/>
          </a:bodyPr>
          <a:lstStyle/>
          <a:p>
            <a:pPr algn="just"/>
            <a:r>
              <a:rPr lang="en-GB" sz="1600" dirty="0">
                <a:solidFill>
                  <a:schemeClr val="tx1"/>
                </a:solidFill>
                <a:highlight>
                  <a:srgbClr val="000000"/>
                </a:highlight>
                <a:latin typeface="Arial" panose="020B0604020202020204" pitchFamily="34" charset="0"/>
                <a:cs typeface="Arial" panose="020B0604020202020204" pitchFamily="34" charset="0"/>
              </a:rPr>
              <a:t>Irony and Sarcasm: </a:t>
            </a:r>
            <a:r>
              <a:rPr lang="en-GB" sz="1600" dirty="0">
                <a:solidFill>
                  <a:schemeClr val="tx1"/>
                </a:solidFill>
                <a:latin typeface="Arial" panose="020B0604020202020204" pitchFamily="34" charset="0"/>
                <a:cs typeface="Arial" panose="020B0604020202020204" pitchFamily="34" charset="0"/>
              </a:rPr>
              <a:t>Detecting hate speech is further complicated by the use of irony and sarcasm in online communication. Such statements may appear to be hate speech on the surface, but they may not actually be intended as such. Developing models that can detect the intended meaning of such statements is a challenge that remains to be addressed.</a:t>
            </a:r>
          </a:p>
          <a:p>
            <a:pPr algn="just"/>
            <a:r>
              <a:rPr lang="en-GB" sz="1600" dirty="0">
                <a:solidFill>
                  <a:schemeClr val="tx1"/>
                </a:solidFill>
                <a:highlight>
                  <a:srgbClr val="000000"/>
                </a:highlight>
                <a:latin typeface="Arial" panose="020B0604020202020204" pitchFamily="34" charset="0"/>
                <a:cs typeface="Arial" panose="020B0604020202020204" pitchFamily="34" charset="0"/>
              </a:rPr>
              <a:t>Adversarial Attacks: </a:t>
            </a:r>
            <a:r>
              <a:rPr lang="en-GB" sz="1600" dirty="0">
                <a:solidFill>
                  <a:schemeClr val="tx1"/>
                </a:solidFill>
                <a:latin typeface="Arial" panose="020B0604020202020204" pitchFamily="34" charset="0"/>
                <a:cs typeface="Arial" panose="020B0604020202020204" pitchFamily="34" charset="0"/>
              </a:rPr>
              <a:t>Adversarial attacks are a growing concern in the field of hate speech detection. Adversarial attacks refer to the intentional manipulation of text to bypass hate speech detection models. Developing models that are robust to such attacks is an area of active research.</a:t>
            </a:r>
          </a:p>
          <a:p>
            <a:pPr algn="just"/>
            <a:r>
              <a:rPr lang="en-GB" sz="1600" dirty="0">
                <a:solidFill>
                  <a:schemeClr val="tx1"/>
                </a:solidFill>
                <a:highlight>
                  <a:srgbClr val="000000"/>
                </a:highlight>
                <a:latin typeface="Arial" panose="020B0604020202020204" pitchFamily="34" charset="0"/>
                <a:cs typeface="Arial" panose="020B0604020202020204" pitchFamily="34" charset="0"/>
              </a:rPr>
              <a:t>Real-time Detection: </a:t>
            </a:r>
            <a:r>
              <a:rPr lang="en-GB" sz="1600" dirty="0">
                <a:solidFill>
                  <a:schemeClr val="tx1"/>
                </a:solidFill>
                <a:latin typeface="Arial" panose="020B0604020202020204" pitchFamily="34" charset="0"/>
                <a:cs typeface="Arial" panose="020B0604020202020204" pitchFamily="34" charset="0"/>
              </a:rPr>
              <a:t>Real-time hate speech detection is essential for platforms that allow user-generated content, such as social media platforms. However, real-time detection poses several challenges, such as the need to process large amounts of data quickly and the need to handle new types of hate speech that may not be present in the training data.</a:t>
            </a:r>
          </a:p>
        </p:txBody>
      </p:sp>
    </p:spTree>
    <p:extLst>
      <p:ext uri="{BB962C8B-B14F-4D97-AF65-F5344CB8AC3E}">
        <p14:creationId xmlns:p14="http://schemas.microsoft.com/office/powerpoint/2010/main" val="175208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E226-A224-486D-C5B2-CDA0E031C67C}"/>
              </a:ext>
            </a:extLst>
          </p:cNvPr>
          <p:cNvSpPr>
            <a:spLocks noGrp="1"/>
          </p:cNvSpPr>
          <p:nvPr>
            <p:ph type="ctrTitle"/>
          </p:nvPr>
        </p:nvSpPr>
        <p:spPr>
          <a:xfrm>
            <a:off x="4819650" y="114300"/>
            <a:ext cx="6924675" cy="628650"/>
          </a:xfrm>
        </p:spPr>
        <p:txBody>
          <a:bodyPr>
            <a:normAutofit fontScale="90000"/>
          </a:bodyPr>
          <a:lstStyle/>
          <a:p>
            <a:r>
              <a:rPr lang="en-IN" sz="4000" u="sng" dirty="0">
                <a:latin typeface="Rockwell" panose="02060603020205020403" pitchFamily="18" charset="0"/>
              </a:rPr>
              <a:t>objectives</a:t>
            </a:r>
          </a:p>
        </p:txBody>
      </p:sp>
      <p:sp>
        <p:nvSpPr>
          <p:cNvPr id="3" name="Subtitle 2">
            <a:extLst>
              <a:ext uri="{FF2B5EF4-FFF2-40B4-BE49-F238E27FC236}">
                <a16:creationId xmlns:a16="http://schemas.microsoft.com/office/drawing/2014/main" id="{2FAF085A-6875-192B-2B3A-1AB77B948AB4}"/>
              </a:ext>
            </a:extLst>
          </p:cNvPr>
          <p:cNvSpPr>
            <a:spLocks noGrp="1"/>
          </p:cNvSpPr>
          <p:nvPr>
            <p:ph type="subTitle" idx="1"/>
          </p:nvPr>
        </p:nvSpPr>
        <p:spPr>
          <a:xfrm>
            <a:off x="2209800" y="790576"/>
            <a:ext cx="9877425" cy="5953124"/>
          </a:xfrm>
        </p:spPr>
        <p:txBody>
          <a:bodyPr>
            <a:noAutofit/>
          </a:bodyPr>
          <a:lstStyle/>
          <a:p>
            <a:pPr algn="just"/>
            <a:r>
              <a:rPr lang="en-GB" sz="1800" dirty="0">
                <a:solidFill>
                  <a:schemeClr val="tx1"/>
                </a:solidFill>
                <a:latin typeface="Arial" panose="020B0604020202020204" pitchFamily="34" charset="0"/>
                <a:cs typeface="Arial" panose="020B0604020202020204" pitchFamily="34" charset="0"/>
              </a:rPr>
              <a:t>Develop a comprehensive dataset of hate speech to use in training and testing machine learning models, including identifying sources and approaches to labelling data.</a:t>
            </a:r>
          </a:p>
          <a:p>
            <a:pPr algn="just"/>
            <a:r>
              <a:rPr lang="en-GB" sz="1800" dirty="0">
                <a:solidFill>
                  <a:schemeClr val="tx1"/>
                </a:solidFill>
                <a:latin typeface="Arial" panose="020B0604020202020204" pitchFamily="34" charset="0"/>
                <a:cs typeface="Arial" panose="020B0604020202020204" pitchFamily="34" charset="0"/>
              </a:rPr>
              <a:t>Compare the effectiveness of different machine learning algorithms in detecting hate speech, considering factors such as accuracy, speed, and scalability.</a:t>
            </a:r>
          </a:p>
          <a:p>
            <a:pPr algn="just"/>
            <a:r>
              <a:rPr lang="en-GB" sz="1800" dirty="0">
                <a:solidFill>
                  <a:schemeClr val="tx1"/>
                </a:solidFill>
                <a:latin typeface="Arial" panose="020B0604020202020204" pitchFamily="34" charset="0"/>
                <a:cs typeface="Arial" panose="020B0604020202020204" pitchFamily="34" charset="0"/>
              </a:rPr>
              <a:t>Evaluate the impact of different features (e.g. word embeddings, part-of-speech tags) on the performance of machine learning models for hate speech detection, and identify the most effective features for this task.</a:t>
            </a:r>
          </a:p>
          <a:p>
            <a:pPr algn="just"/>
            <a:r>
              <a:rPr lang="en-GB" sz="1800" dirty="0">
                <a:solidFill>
                  <a:schemeClr val="tx1"/>
                </a:solidFill>
                <a:latin typeface="Arial" panose="020B0604020202020204" pitchFamily="34" charset="0"/>
                <a:cs typeface="Arial" panose="020B0604020202020204" pitchFamily="34" charset="0"/>
              </a:rPr>
              <a:t>Investigate the transferability of hate speech detection models across different languages and cultures, and identify factors that influence the generalizability of these models.</a:t>
            </a:r>
          </a:p>
          <a:p>
            <a:pPr algn="just"/>
            <a:r>
              <a:rPr lang="en-GB" sz="1800" dirty="0">
                <a:solidFill>
                  <a:schemeClr val="tx1"/>
                </a:solidFill>
                <a:latin typeface="Arial" panose="020B0604020202020204" pitchFamily="34" charset="0"/>
                <a:cs typeface="Arial" panose="020B0604020202020204" pitchFamily="34" charset="0"/>
              </a:rPr>
              <a:t>Explore ethical considerations in hate speech detection using machine learning, including issues around bias, privacy, and freedom of expression, and propose strategies for mitigating potential harms.</a:t>
            </a:r>
          </a:p>
        </p:txBody>
      </p:sp>
    </p:spTree>
    <p:extLst>
      <p:ext uri="{BB962C8B-B14F-4D97-AF65-F5344CB8AC3E}">
        <p14:creationId xmlns:p14="http://schemas.microsoft.com/office/powerpoint/2010/main" val="1702680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E801-57D9-F9EF-149F-714073AEB9B6}"/>
              </a:ext>
            </a:extLst>
          </p:cNvPr>
          <p:cNvSpPr>
            <a:spLocks noGrp="1"/>
          </p:cNvSpPr>
          <p:nvPr>
            <p:ph type="title"/>
          </p:nvPr>
        </p:nvSpPr>
        <p:spPr>
          <a:xfrm>
            <a:off x="4732338" y="76200"/>
            <a:ext cx="1878012" cy="514957"/>
          </a:xfrm>
        </p:spPr>
        <p:txBody>
          <a:bodyPr>
            <a:noAutofit/>
          </a:bodyPr>
          <a:lstStyle/>
          <a:p>
            <a:r>
              <a:rPr lang="en-IN" sz="4000" u="sng" dirty="0">
                <a:latin typeface="Rockwell" panose="02060603020205020403" pitchFamily="18" charset="0"/>
              </a:rPr>
              <a:t>Plan</a:t>
            </a:r>
          </a:p>
        </p:txBody>
      </p:sp>
      <p:graphicFrame>
        <p:nvGraphicFramePr>
          <p:cNvPr id="3" name="Diagram 2">
            <a:extLst>
              <a:ext uri="{FF2B5EF4-FFF2-40B4-BE49-F238E27FC236}">
                <a16:creationId xmlns:a16="http://schemas.microsoft.com/office/drawing/2014/main" id="{74E50B9A-19B1-8EEC-9365-1644770468EA}"/>
              </a:ext>
            </a:extLst>
          </p:cNvPr>
          <p:cNvGraphicFramePr/>
          <p:nvPr>
            <p:extLst>
              <p:ext uri="{D42A27DB-BD31-4B8C-83A1-F6EECF244321}">
                <p14:modId xmlns:p14="http://schemas.microsoft.com/office/powerpoint/2010/main" val="2823787388"/>
              </p:ext>
            </p:extLst>
          </p:nvPr>
        </p:nvGraphicFramePr>
        <p:xfrm>
          <a:off x="1270000" y="719666"/>
          <a:ext cx="9893300" cy="6062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9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B715-F630-499C-EC58-D9607BC1A659}"/>
              </a:ext>
            </a:extLst>
          </p:cNvPr>
          <p:cNvSpPr>
            <a:spLocks noGrp="1"/>
          </p:cNvSpPr>
          <p:nvPr>
            <p:ph type="ctrTitle"/>
          </p:nvPr>
        </p:nvSpPr>
        <p:spPr>
          <a:xfrm>
            <a:off x="1876424" y="2362200"/>
            <a:ext cx="8791575" cy="1066800"/>
          </a:xfrm>
        </p:spPr>
        <p:txBody>
          <a:bodyPr>
            <a:normAutofit/>
          </a:bodyPr>
          <a:lstStyle/>
          <a:p>
            <a:pPr algn="ctr"/>
            <a:r>
              <a:rPr lang="en-IN" sz="5400" b="1" i="1" dirty="0">
                <a:solidFill>
                  <a:schemeClr val="bg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35551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1703-2D49-15AA-BC4C-08B16C96E38F}"/>
              </a:ext>
            </a:extLst>
          </p:cNvPr>
          <p:cNvSpPr>
            <a:spLocks noGrp="1"/>
          </p:cNvSpPr>
          <p:nvPr>
            <p:ph type="ctrTitle"/>
          </p:nvPr>
        </p:nvSpPr>
        <p:spPr>
          <a:xfrm>
            <a:off x="1876424" y="352425"/>
            <a:ext cx="8791575" cy="962025"/>
          </a:xfrm>
        </p:spPr>
        <p:txBody>
          <a:bodyPr>
            <a:normAutofit/>
          </a:bodyPr>
          <a:lstStyle/>
          <a:p>
            <a:pPr algn="ctr"/>
            <a:r>
              <a:rPr lang="en-IN" sz="4000" u="sng" dirty="0">
                <a:latin typeface="Rockwell" panose="02060603020205020403" pitchFamily="18" charset="0"/>
              </a:rPr>
              <a:t>Project  Title</a:t>
            </a:r>
          </a:p>
        </p:txBody>
      </p:sp>
      <p:sp>
        <p:nvSpPr>
          <p:cNvPr id="3" name="Subtitle 2">
            <a:extLst>
              <a:ext uri="{FF2B5EF4-FFF2-40B4-BE49-F238E27FC236}">
                <a16:creationId xmlns:a16="http://schemas.microsoft.com/office/drawing/2014/main" id="{CB317E5E-E841-BA9C-9D42-4A45A4A865BB}"/>
              </a:ext>
            </a:extLst>
          </p:cNvPr>
          <p:cNvSpPr>
            <a:spLocks noGrp="1"/>
          </p:cNvSpPr>
          <p:nvPr>
            <p:ph type="subTitle" idx="1"/>
          </p:nvPr>
        </p:nvSpPr>
        <p:spPr>
          <a:xfrm>
            <a:off x="1876424" y="2990850"/>
            <a:ext cx="9867901" cy="3200400"/>
          </a:xfrm>
        </p:spPr>
        <p:txBody>
          <a:bodyPr>
            <a:normAutofit/>
          </a:bodyPr>
          <a:lstStyle/>
          <a:p>
            <a:pPr algn="ctr"/>
            <a:r>
              <a:rPr lang="en-GB" sz="2800" dirty="0">
                <a:solidFill>
                  <a:schemeClr val="tx1"/>
                </a:solidFill>
                <a:latin typeface="Arial" panose="020B0604020202020204" pitchFamily="34" charset="0"/>
                <a:cs typeface="Arial" panose="020B0604020202020204" pitchFamily="34" charset="0"/>
              </a:rPr>
              <a:t>Hate Speech Detection using Deep Learning</a:t>
            </a:r>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35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8C67-01BE-069C-F825-68ECB8C9B0DB}"/>
              </a:ext>
            </a:extLst>
          </p:cNvPr>
          <p:cNvSpPr>
            <a:spLocks noGrp="1"/>
          </p:cNvSpPr>
          <p:nvPr>
            <p:ph type="ctrTitle"/>
          </p:nvPr>
        </p:nvSpPr>
        <p:spPr>
          <a:xfrm>
            <a:off x="2419350" y="209551"/>
            <a:ext cx="8248649" cy="857250"/>
          </a:xfrm>
        </p:spPr>
        <p:txBody>
          <a:bodyPr>
            <a:normAutofit/>
          </a:bodyPr>
          <a:lstStyle/>
          <a:p>
            <a:pPr algn="ctr"/>
            <a:r>
              <a:rPr lang="en-IN" sz="4000" u="sng" dirty="0">
                <a:latin typeface="Rockwell" panose="02060603020205020403" pitchFamily="18" charset="0"/>
              </a:rPr>
              <a:t>Introduction</a:t>
            </a:r>
          </a:p>
        </p:txBody>
      </p:sp>
      <p:sp>
        <p:nvSpPr>
          <p:cNvPr id="3" name="Subtitle 2">
            <a:extLst>
              <a:ext uri="{FF2B5EF4-FFF2-40B4-BE49-F238E27FC236}">
                <a16:creationId xmlns:a16="http://schemas.microsoft.com/office/drawing/2014/main" id="{9EC09C62-81A3-0270-249E-50CCA3AB6036}"/>
              </a:ext>
            </a:extLst>
          </p:cNvPr>
          <p:cNvSpPr>
            <a:spLocks noGrp="1"/>
          </p:cNvSpPr>
          <p:nvPr>
            <p:ph type="subTitle" idx="1"/>
          </p:nvPr>
        </p:nvSpPr>
        <p:spPr>
          <a:xfrm>
            <a:off x="2419350" y="1514475"/>
            <a:ext cx="8801100" cy="4762500"/>
          </a:xfrm>
        </p:spPr>
        <p:txBody>
          <a:bodyPr>
            <a:normAutofit fontScale="62500" lnSpcReduction="20000"/>
          </a:bodyPr>
          <a:lstStyle/>
          <a:p>
            <a:pPr algn="just"/>
            <a:r>
              <a:rPr lang="en-GB" sz="2900" dirty="0">
                <a:solidFill>
                  <a:schemeClr val="tx1"/>
                </a:solidFill>
                <a:latin typeface="Arial" panose="020B0604020202020204" pitchFamily="34" charset="0"/>
                <a:cs typeface="Arial" panose="020B0604020202020204" pitchFamily="34" charset="0"/>
              </a:rPr>
              <a:t>Hate speech is a form of communication that attacks or threatens an individual or a group based on their race, ethnicity, nationality, religion, gender, sexual orientation, or other characteristics. Hate speech can lead to social and psychological harm, including discrimination, exclusion, and violence. With the rise of social media and online communication platforms, hate speech has become a pervasive problem that requires innovative solutions.</a:t>
            </a:r>
          </a:p>
          <a:p>
            <a:pPr algn="just"/>
            <a:endParaRPr lang="en-GB" sz="2900" dirty="0">
              <a:solidFill>
                <a:schemeClr val="tx1"/>
              </a:solidFill>
              <a:latin typeface="Arial" panose="020B0604020202020204" pitchFamily="34" charset="0"/>
              <a:cs typeface="Arial" panose="020B0604020202020204" pitchFamily="34" charset="0"/>
            </a:endParaRPr>
          </a:p>
          <a:p>
            <a:pPr algn="just"/>
            <a:r>
              <a:rPr lang="en-GB" sz="2900" dirty="0">
                <a:solidFill>
                  <a:schemeClr val="tx1"/>
                </a:solidFill>
                <a:latin typeface="Arial" panose="020B0604020202020204" pitchFamily="34" charset="0"/>
                <a:cs typeface="Arial" panose="020B0604020202020204" pitchFamily="34" charset="0"/>
              </a:rPr>
              <a:t>Deep learning is a subfield of artificial intelligence that enables computers to learn from data and make predictions or decisions without being explicitly programmed. Machine learning algorithms can be trained to detect hate speech based on patterns in the language used, including specific words, phrases, and sentence structures.</a:t>
            </a:r>
          </a:p>
          <a:p>
            <a:endParaRPr lang="en-GB" sz="2800" dirty="0"/>
          </a:p>
        </p:txBody>
      </p:sp>
    </p:spTree>
    <p:extLst>
      <p:ext uri="{BB962C8B-B14F-4D97-AF65-F5344CB8AC3E}">
        <p14:creationId xmlns:p14="http://schemas.microsoft.com/office/powerpoint/2010/main" val="229587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398F-AFAA-EE3D-D266-F1D73E61E34D}"/>
              </a:ext>
            </a:extLst>
          </p:cNvPr>
          <p:cNvSpPr>
            <a:spLocks noGrp="1"/>
          </p:cNvSpPr>
          <p:nvPr>
            <p:ph type="ctrTitle"/>
          </p:nvPr>
        </p:nvSpPr>
        <p:spPr>
          <a:xfrm>
            <a:off x="2324100" y="76200"/>
            <a:ext cx="8343899" cy="800099"/>
          </a:xfrm>
        </p:spPr>
        <p:txBody>
          <a:bodyPr>
            <a:normAutofit/>
          </a:bodyPr>
          <a:lstStyle/>
          <a:p>
            <a:pPr algn="ctr"/>
            <a:r>
              <a:rPr lang="en-IN" sz="4000" u="sng" dirty="0">
                <a:latin typeface="Rockwell" panose="02060603020205020403" pitchFamily="18" charset="0"/>
              </a:rPr>
              <a:t>Background</a:t>
            </a:r>
          </a:p>
        </p:txBody>
      </p:sp>
      <p:sp>
        <p:nvSpPr>
          <p:cNvPr id="3" name="Subtitle 2">
            <a:extLst>
              <a:ext uri="{FF2B5EF4-FFF2-40B4-BE49-F238E27FC236}">
                <a16:creationId xmlns:a16="http://schemas.microsoft.com/office/drawing/2014/main" id="{2BDA3106-F93A-CDA3-ADCD-E2050CBC30EF}"/>
              </a:ext>
            </a:extLst>
          </p:cNvPr>
          <p:cNvSpPr>
            <a:spLocks noGrp="1"/>
          </p:cNvSpPr>
          <p:nvPr>
            <p:ph type="subTitle" idx="1"/>
          </p:nvPr>
        </p:nvSpPr>
        <p:spPr>
          <a:xfrm>
            <a:off x="2524125" y="1123949"/>
            <a:ext cx="8620125" cy="5657849"/>
          </a:xfrm>
        </p:spPr>
        <p:txBody>
          <a:bodyPr>
            <a:noAutofit/>
          </a:bodyPr>
          <a:lstStyle/>
          <a:p>
            <a:pPr algn="just"/>
            <a:r>
              <a:rPr lang="en-GB" sz="1600" dirty="0">
                <a:solidFill>
                  <a:schemeClr val="tx1"/>
                </a:solidFill>
                <a:latin typeface="Arial" panose="020B0604020202020204" pitchFamily="34" charset="0"/>
                <a:cs typeface="Arial" panose="020B0604020202020204" pitchFamily="34" charset="0"/>
              </a:rPr>
              <a:t>The problem of hate speech has received increasing attention from scholars, policymakers, and civil society organizations in recent years. According to a study by the Anti-Defamation League, the number of reported anti-Semitic incidents in the United States increased by 12% from 2018 to 2019, and the number of reported hate crimes in major U.S. cities increased by 9% from 2017 to 2018.</a:t>
            </a:r>
          </a:p>
          <a:p>
            <a:pPr algn="just"/>
            <a:r>
              <a:rPr lang="en-GB" sz="1600" dirty="0">
                <a:solidFill>
                  <a:schemeClr val="tx1"/>
                </a:solidFill>
                <a:latin typeface="Arial" panose="020B0604020202020204" pitchFamily="34" charset="0"/>
                <a:cs typeface="Arial" panose="020B0604020202020204" pitchFamily="34" charset="0"/>
              </a:rPr>
              <a:t>Online hate speech is also a growing concern experienced online harassment, including offensive name-calling, intentional embarrassment, and physical threats. In addition, social media platforms have been criticized for their role in spreading hate speech and extremist content.</a:t>
            </a:r>
          </a:p>
          <a:p>
            <a:pPr algn="just"/>
            <a:r>
              <a:rPr lang="en-GB" sz="1600" dirty="0">
                <a:solidFill>
                  <a:schemeClr val="tx1"/>
                </a:solidFill>
                <a:latin typeface="Arial" panose="020B0604020202020204" pitchFamily="34" charset="0"/>
                <a:cs typeface="Arial" panose="020B0604020202020204" pitchFamily="34" charset="0"/>
              </a:rPr>
              <a:t>Given the scale and complexity of the problem, automated hate speech detection using machine learning has emerged as a promising approach to address this issue. By analysing large volumes of text data, machine learning algorithms can identify patterns and features that distinguish hate speech from other forms of communication. This can enable faster and more accurate detection of hate speech, which can in turn inform interventions to prevent or counter hate speech.</a:t>
            </a:r>
          </a:p>
        </p:txBody>
      </p:sp>
    </p:spTree>
    <p:extLst>
      <p:ext uri="{BB962C8B-B14F-4D97-AF65-F5344CB8AC3E}">
        <p14:creationId xmlns:p14="http://schemas.microsoft.com/office/powerpoint/2010/main" val="21081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B04E-4680-AC7B-AF7B-BC799AF1ADDE}"/>
              </a:ext>
            </a:extLst>
          </p:cNvPr>
          <p:cNvSpPr>
            <a:spLocks noGrp="1"/>
          </p:cNvSpPr>
          <p:nvPr>
            <p:ph type="ctrTitle"/>
          </p:nvPr>
        </p:nvSpPr>
        <p:spPr>
          <a:xfrm>
            <a:off x="2400300" y="161926"/>
            <a:ext cx="8267699" cy="838200"/>
          </a:xfrm>
        </p:spPr>
        <p:txBody>
          <a:bodyPr>
            <a:normAutofit/>
          </a:bodyPr>
          <a:lstStyle/>
          <a:p>
            <a:pPr algn="ctr"/>
            <a:r>
              <a:rPr lang="en-IN" sz="4000" u="sng" dirty="0">
                <a:latin typeface="Rockwell" panose="02060603020205020403" pitchFamily="18" charset="0"/>
              </a:rPr>
              <a:t>Problem Definition</a:t>
            </a:r>
          </a:p>
        </p:txBody>
      </p:sp>
      <p:sp>
        <p:nvSpPr>
          <p:cNvPr id="3" name="Subtitle 2">
            <a:extLst>
              <a:ext uri="{FF2B5EF4-FFF2-40B4-BE49-F238E27FC236}">
                <a16:creationId xmlns:a16="http://schemas.microsoft.com/office/drawing/2014/main" id="{4BF1224D-CB5F-695E-2122-582B5FF593D9}"/>
              </a:ext>
            </a:extLst>
          </p:cNvPr>
          <p:cNvSpPr>
            <a:spLocks noGrp="1"/>
          </p:cNvSpPr>
          <p:nvPr>
            <p:ph type="subTitle" idx="1"/>
          </p:nvPr>
        </p:nvSpPr>
        <p:spPr>
          <a:xfrm>
            <a:off x="2609850" y="1638299"/>
            <a:ext cx="8877300" cy="5057775"/>
          </a:xfrm>
        </p:spPr>
        <p:txBody>
          <a:bodyPr>
            <a:noAutofit/>
          </a:bodyPr>
          <a:lstStyle/>
          <a:p>
            <a:pPr algn="just"/>
            <a:r>
              <a:rPr lang="en-GB" dirty="0">
                <a:solidFill>
                  <a:schemeClr val="tx1"/>
                </a:solidFill>
                <a:latin typeface="Arial" panose="020B0604020202020204" pitchFamily="34" charset="0"/>
                <a:cs typeface="Arial" panose="020B0604020202020204" pitchFamily="34" charset="0"/>
              </a:rPr>
              <a:t>The use of hate speech in online platforms has become a significant issue in recent years. It can cause harm to individuals and communities, leading to psychological and emotional distress, social exclusion, and even violence. Therefore, there is a growing need for developing effective hate speech detection tools that can identify and prevent hate speech in online platforms.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32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E875-7371-5F35-E61F-92107105BE83}"/>
              </a:ext>
            </a:extLst>
          </p:cNvPr>
          <p:cNvSpPr>
            <a:spLocks noGrp="1"/>
          </p:cNvSpPr>
          <p:nvPr>
            <p:ph type="ctrTitle"/>
          </p:nvPr>
        </p:nvSpPr>
        <p:spPr>
          <a:xfrm>
            <a:off x="2343150" y="123825"/>
            <a:ext cx="8324849" cy="990600"/>
          </a:xfrm>
        </p:spPr>
        <p:txBody>
          <a:bodyPr>
            <a:normAutofit/>
          </a:bodyPr>
          <a:lstStyle/>
          <a:p>
            <a:pPr algn="ctr"/>
            <a:r>
              <a:rPr lang="en-IN" sz="4000" u="sng" dirty="0">
                <a:latin typeface="Rockwell" panose="02060603020205020403" pitchFamily="18" charset="0"/>
              </a:rPr>
              <a:t>Research questions</a:t>
            </a:r>
          </a:p>
        </p:txBody>
      </p:sp>
      <p:sp>
        <p:nvSpPr>
          <p:cNvPr id="3" name="Subtitle 2">
            <a:extLst>
              <a:ext uri="{FF2B5EF4-FFF2-40B4-BE49-F238E27FC236}">
                <a16:creationId xmlns:a16="http://schemas.microsoft.com/office/drawing/2014/main" id="{B86C69B5-5413-3B88-DA0B-0A50EE0DBE27}"/>
              </a:ext>
            </a:extLst>
          </p:cNvPr>
          <p:cNvSpPr>
            <a:spLocks noGrp="1"/>
          </p:cNvSpPr>
          <p:nvPr>
            <p:ph type="subTitle" idx="1"/>
          </p:nvPr>
        </p:nvSpPr>
        <p:spPr>
          <a:xfrm>
            <a:off x="2238375" y="1523999"/>
            <a:ext cx="8924925" cy="5210175"/>
          </a:xfrm>
        </p:spPr>
        <p:txBody>
          <a:bodyPr>
            <a:normAutofit/>
          </a:bodyPr>
          <a:lstStyle/>
          <a:p>
            <a:pPr marL="342900" indent="-342900">
              <a:buFont typeface="+mj-lt"/>
              <a:buAutoNum type="arabicPeriod"/>
            </a:pPr>
            <a:r>
              <a:rPr lang="en-GB" sz="1800" dirty="0">
                <a:solidFill>
                  <a:schemeClr val="tx1"/>
                </a:solidFill>
                <a:latin typeface="Arial" panose="020B0604020202020204" pitchFamily="34" charset="0"/>
                <a:cs typeface="Arial" panose="020B0604020202020204" pitchFamily="34" charset="0"/>
              </a:rPr>
              <a:t>What are the common features of hate speech that can be used to train a machine learning model for hate speech detection?</a:t>
            </a:r>
          </a:p>
          <a:p>
            <a:pPr marL="342900" indent="-342900">
              <a:buFont typeface="+mj-lt"/>
              <a:buAutoNum type="arabicPeriod"/>
            </a:pPr>
            <a:r>
              <a:rPr lang="en-GB" sz="1800" dirty="0">
                <a:solidFill>
                  <a:schemeClr val="tx1"/>
                </a:solidFill>
                <a:latin typeface="Arial" panose="020B0604020202020204" pitchFamily="34" charset="0"/>
                <a:cs typeface="Arial" panose="020B0604020202020204" pitchFamily="34" charset="0"/>
              </a:rPr>
              <a:t>How can we collect and label a large dataset of hate speech and non-hate speech texts for training and evaluating machine learning models?</a:t>
            </a:r>
          </a:p>
          <a:p>
            <a:pPr marL="342900" indent="-342900">
              <a:buFont typeface="+mj-lt"/>
              <a:buAutoNum type="arabicPeriod"/>
            </a:pPr>
            <a:r>
              <a:rPr lang="en-GB" sz="1800" dirty="0">
                <a:solidFill>
                  <a:schemeClr val="tx1"/>
                </a:solidFill>
                <a:latin typeface="Arial" panose="020B0604020202020204" pitchFamily="34" charset="0"/>
                <a:cs typeface="Arial" panose="020B0604020202020204" pitchFamily="34" charset="0"/>
              </a:rPr>
              <a:t>What machine learning algorithms and techniques can be used to develop an accurate hate speech detection model?</a:t>
            </a:r>
          </a:p>
          <a:p>
            <a:pPr marL="342900" indent="-342900">
              <a:buFont typeface="+mj-lt"/>
              <a:buAutoNum type="arabicPeriod"/>
            </a:pPr>
            <a:r>
              <a:rPr lang="en-GB" sz="1800" dirty="0">
                <a:solidFill>
                  <a:schemeClr val="tx1"/>
                </a:solidFill>
                <a:latin typeface="Arial" panose="020B0604020202020204" pitchFamily="34" charset="0"/>
                <a:cs typeface="Arial" panose="020B0604020202020204" pitchFamily="34" charset="0"/>
              </a:rPr>
              <a:t>How can we evaluate the effectiveness of the developed hate speech detection model on various social media platforms and languages?</a:t>
            </a:r>
          </a:p>
          <a:p>
            <a:pPr marL="342900" indent="-342900">
              <a:buFont typeface="+mj-lt"/>
              <a:buAutoNum type="arabicPeriod"/>
            </a:pPr>
            <a:r>
              <a:rPr lang="en-GB" sz="1800" dirty="0">
                <a:solidFill>
                  <a:schemeClr val="tx1"/>
                </a:solidFill>
                <a:latin typeface="Arial" panose="020B0604020202020204" pitchFamily="34" charset="0"/>
                <a:cs typeface="Arial" panose="020B0604020202020204" pitchFamily="34" charset="0"/>
              </a:rPr>
              <a:t>What ethical considerations need to be taken into account when developing and deploying hate speech detection tools?</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01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1768-7559-F4C2-2611-CE95293EC316}"/>
              </a:ext>
            </a:extLst>
          </p:cNvPr>
          <p:cNvSpPr>
            <a:spLocks noGrp="1"/>
          </p:cNvSpPr>
          <p:nvPr>
            <p:ph type="ctrTitle"/>
          </p:nvPr>
        </p:nvSpPr>
        <p:spPr>
          <a:xfrm>
            <a:off x="2552700" y="104775"/>
            <a:ext cx="8886825" cy="809625"/>
          </a:xfrm>
        </p:spPr>
        <p:txBody>
          <a:bodyPr>
            <a:normAutofit/>
          </a:bodyPr>
          <a:lstStyle/>
          <a:p>
            <a:pPr algn="ctr"/>
            <a:r>
              <a:rPr lang="en-IN" sz="4000" u="sng" dirty="0">
                <a:latin typeface="Rockwell" panose="02060603020205020403" pitchFamily="18" charset="0"/>
              </a:rPr>
              <a:t>Literature survey</a:t>
            </a:r>
          </a:p>
        </p:txBody>
      </p:sp>
      <p:sp>
        <p:nvSpPr>
          <p:cNvPr id="3" name="Subtitle 2">
            <a:extLst>
              <a:ext uri="{FF2B5EF4-FFF2-40B4-BE49-F238E27FC236}">
                <a16:creationId xmlns:a16="http://schemas.microsoft.com/office/drawing/2014/main" id="{639A1CC7-5CE8-BD3D-D06E-5E101B26C209}"/>
              </a:ext>
            </a:extLst>
          </p:cNvPr>
          <p:cNvSpPr>
            <a:spLocks noGrp="1"/>
          </p:cNvSpPr>
          <p:nvPr>
            <p:ph type="subTitle" idx="1"/>
          </p:nvPr>
        </p:nvSpPr>
        <p:spPr>
          <a:xfrm>
            <a:off x="2247900" y="1095375"/>
            <a:ext cx="9648825" cy="5657850"/>
          </a:xfrm>
        </p:spPr>
        <p:txBody>
          <a:bodyPr>
            <a:noAutofit/>
          </a:bodyPr>
          <a:lstStyle/>
          <a:p>
            <a:pPr marL="342900" indent="-342900" algn="just">
              <a:buFont typeface="Wingdings" panose="05000000000000000000" pitchFamily="2" charset="2"/>
              <a:buChar char="§"/>
            </a:pPr>
            <a:r>
              <a:rPr lang="en-GB" sz="1800" dirty="0">
                <a:solidFill>
                  <a:schemeClr val="tx1"/>
                </a:solidFill>
                <a:highlight>
                  <a:srgbClr val="000000"/>
                </a:highlight>
                <a:latin typeface="Arial" panose="020B0604020202020204" pitchFamily="34" charset="0"/>
                <a:cs typeface="Arial" panose="020B0604020202020204" pitchFamily="34" charset="0"/>
              </a:rPr>
              <a:t>Introduction: </a:t>
            </a:r>
            <a:r>
              <a:rPr lang="en-GB" sz="1800" dirty="0">
                <a:solidFill>
                  <a:schemeClr val="tx1"/>
                </a:solidFill>
                <a:latin typeface="Arial" panose="020B0604020202020204" pitchFamily="34" charset="0"/>
                <a:cs typeface="Arial" panose="020B0604020202020204" pitchFamily="34" charset="0"/>
              </a:rPr>
              <a:t>This section can briefly explain the concept of hate speech and its impact on society. It can also explain the need for hate speech detection using machine learning and how it can help in reducing hate speech online.</a:t>
            </a:r>
          </a:p>
          <a:p>
            <a:pPr marL="342900" indent="-342900" algn="just">
              <a:buFont typeface="Wingdings" panose="05000000000000000000" pitchFamily="2" charset="2"/>
              <a:buChar char="§"/>
            </a:pPr>
            <a:r>
              <a:rPr lang="en-GB" sz="1800" dirty="0">
                <a:solidFill>
                  <a:schemeClr val="tx1"/>
                </a:solidFill>
                <a:highlight>
                  <a:srgbClr val="000000"/>
                </a:highlight>
                <a:latin typeface="Arial" panose="020B0604020202020204" pitchFamily="34" charset="0"/>
                <a:cs typeface="Arial" panose="020B0604020202020204" pitchFamily="34" charset="0"/>
              </a:rPr>
              <a:t>Techniques and Algorithms: </a:t>
            </a:r>
            <a:r>
              <a:rPr lang="en-GB" sz="1800" dirty="0">
                <a:solidFill>
                  <a:schemeClr val="tx1"/>
                </a:solidFill>
                <a:latin typeface="Arial" panose="020B0604020202020204" pitchFamily="34" charset="0"/>
                <a:cs typeface="Arial" panose="020B0604020202020204" pitchFamily="34" charset="0"/>
              </a:rPr>
              <a:t>This section can cover the various techniques and algorithms used for hate speech detection. For example, it can discuss the use of </a:t>
            </a:r>
            <a:r>
              <a:rPr lang="en-GB" sz="1800" b="1" i="1" dirty="0">
                <a:solidFill>
                  <a:srgbClr val="FFC000"/>
                </a:solidFill>
                <a:latin typeface="Arial" panose="020B0604020202020204" pitchFamily="34" charset="0"/>
                <a:cs typeface="Arial" panose="020B0604020202020204" pitchFamily="34" charset="0"/>
              </a:rPr>
              <a:t>supervised learning algorithms like Naïve Bayes, Support Vector Machines (SVMs), Random Forests, and Convolutional Neural Networks (CNNs).</a:t>
            </a:r>
            <a:r>
              <a:rPr lang="en-GB" sz="1800" dirty="0">
                <a:solidFill>
                  <a:schemeClr val="tx1"/>
                </a:solidFill>
                <a:latin typeface="Arial" panose="020B0604020202020204" pitchFamily="34" charset="0"/>
                <a:cs typeface="Arial" panose="020B0604020202020204" pitchFamily="34" charset="0"/>
              </a:rPr>
              <a:t> It can also discuss unsupervised techniques like clustering and topic modelling.</a:t>
            </a:r>
          </a:p>
          <a:p>
            <a:pPr marL="342900" indent="-342900" algn="just">
              <a:buFont typeface="Wingdings" panose="05000000000000000000" pitchFamily="2" charset="2"/>
              <a:buChar char="§"/>
            </a:pPr>
            <a:r>
              <a:rPr lang="en-GB" sz="1800" dirty="0">
                <a:solidFill>
                  <a:schemeClr val="tx1"/>
                </a:solidFill>
                <a:highlight>
                  <a:srgbClr val="000000"/>
                </a:highlight>
                <a:latin typeface="Arial" panose="020B0604020202020204" pitchFamily="34" charset="0"/>
                <a:cs typeface="Arial" panose="020B0604020202020204" pitchFamily="34" charset="0"/>
              </a:rPr>
              <a:t>Dataset: </a:t>
            </a:r>
            <a:r>
              <a:rPr lang="en-GB" sz="1800" dirty="0">
                <a:solidFill>
                  <a:schemeClr val="tx1"/>
                </a:solidFill>
                <a:latin typeface="Arial" panose="020B0604020202020204" pitchFamily="34" charset="0"/>
                <a:cs typeface="Arial" panose="020B0604020202020204" pitchFamily="34" charset="0"/>
              </a:rPr>
              <a:t>This section can explain the importance of a well-annotated dataset for training machine learning models for hate speech detection. It can also highlight some of the popular datasets used for hate speech detection, such as the Hate Speech and Offensive Language dataset, the Toxic Comment dataset, and the Twitter Hate Speech dataset.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63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9F7D-956C-B8C8-CEBF-486D6C4F80C7}"/>
              </a:ext>
            </a:extLst>
          </p:cNvPr>
          <p:cNvSpPr>
            <a:spLocks noGrp="1"/>
          </p:cNvSpPr>
          <p:nvPr>
            <p:ph type="ctrTitle"/>
          </p:nvPr>
        </p:nvSpPr>
        <p:spPr>
          <a:xfrm>
            <a:off x="2600324" y="104775"/>
            <a:ext cx="8524875" cy="819150"/>
          </a:xfrm>
        </p:spPr>
        <p:txBody>
          <a:bodyPr>
            <a:noAutofit/>
          </a:bodyPr>
          <a:lstStyle/>
          <a:p>
            <a:pPr algn="ctr"/>
            <a:r>
              <a:rPr lang="en-IN" sz="4000" u="sng" dirty="0">
                <a:latin typeface="Rockwell" panose="02060603020205020403" pitchFamily="18" charset="0"/>
              </a:rPr>
              <a:t>Literature survey</a:t>
            </a:r>
            <a:endParaRPr lang="en-IN" sz="4000" b="1" i="1" u="sng" dirty="0"/>
          </a:p>
        </p:txBody>
      </p:sp>
      <p:sp>
        <p:nvSpPr>
          <p:cNvPr id="3" name="Subtitle 2">
            <a:extLst>
              <a:ext uri="{FF2B5EF4-FFF2-40B4-BE49-F238E27FC236}">
                <a16:creationId xmlns:a16="http://schemas.microsoft.com/office/drawing/2014/main" id="{276D7014-51D5-5679-0368-06BF4CE5C281}"/>
              </a:ext>
            </a:extLst>
          </p:cNvPr>
          <p:cNvSpPr>
            <a:spLocks noGrp="1"/>
          </p:cNvSpPr>
          <p:nvPr>
            <p:ph type="subTitle" idx="1"/>
          </p:nvPr>
        </p:nvSpPr>
        <p:spPr>
          <a:xfrm>
            <a:off x="2419350" y="1257300"/>
            <a:ext cx="9191625" cy="5334000"/>
          </a:xfrm>
        </p:spPr>
        <p:txBody>
          <a:bodyPr>
            <a:noAutofit/>
          </a:bodyPr>
          <a:lstStyle/>
          <a:p>
            <a:pPr marL="342900" indent="-342900" algn="just">
              <a:buFont typeface="Wingdings" panose="05000000000000000000" pitchFamily="2" charset="2"/>
              <a:buChar char="§"/>
            </a:pPr>
            <a:r>
              <a:rPr lang="en-GB" sz="1800" dirty="0">
                <a:solidFill>
                  <a:schemeClr val="tx1"/>
                </a:solidFill>
                <a:highlight>
                  <a:srgbClr val="000000"/>
                </a:highlight>
                <a:latin typeface="Arial" panose="020B0604020202020204" pitchFamily="34" charset="0"/>
                <a:cs typeface="Arial" panose="020B0604020202020204" pitchFamily="34" charset="0"/>
              </a:rPr>
              <a:t>Evaluation Metrics: </a:t>
            </a:r>
            <a:r>
              <a:rPr lang="en-GB" sz="1800" dirty="0">
                <a:solidFill>
                  <a:schemeClr val="tx1"/>
                </a:solidFill>
                <a:latin typeface="Arial" panose="020B0604020202020204" pitchFamily="34" charset="0"/>
                <a:cs typeface="Arial" panose="020B0604020202020204" pitchFamily="34" charset="0"/>
              </a:rPr>
              <a:t>This section can discuss the various evaluation metrics used to measure the performance of hate speech detection models. For example, it can discuss metrics like precision, recall, F1 score, and Area Under the Curve (AUC).</a:t>
            </a:r>
          </a:p>
          <a:p>
            <a:pPr marL="342900" indent="-342900" algn="just">
              <a:buFont typeface="Wingdings" panose="05000000000000000000" pitchFamily="2" charset="2"/>
              <a:buChar char="§"/>
            </a:pPr>
            <a:r>
              <a:rPr lang="en-GB" sz="1800" dirty="0">
                <a:solidFill>
                  <a:schemeClr val="tx1"/>
                </a:solidFill>
                <a:highlight>
                  <a:srgbClr val="000000"/>
                </a:highlight>
                <a:latin typeface="Arial" panose="020B0604020202020204" pitchFamily="34" charset="0"/>
                <a:cs typeface="Arial" panose="020B0604020202020204" pitchFamily="34" charset="0"/>
              </a:rPr>
              <a:t>Applications: </a:t>
            </a:r>
            <a:r>
              <a:rPr lang="en-GB" sz="1800" dirty="0">
                <a:solidFill>
                  <a:schemeClr val="tx1"/>
                </a:solidFill>
                <a:latin typeface="Arial" panose="020B0604020202020204" pitchFamily="34" charset="0"/>
                <a:cs typeface="Arial" panose="020B0604020202020204" pitchFamily="34" charset="0"/>
              </a:rPr>
              <a:t>This section can discuss the various applications of hate speech detection using machine learning. For example, it can discuss how social media companies can use these models to moderate user-generated content, or how law enforcement agencies can use them to monitor hate speech online.</a:t>
            </a:r>
          </a:p>
          <a:p>
            <a:pPr marL="342900" indent="-342900" algn="just">
              <a:buFont typeface="Wingdings" panose="05000000000000000000" pitchFamily="2" charset="2"/>
              <a:buChar char="§"/>
            </a:pPr>
            <a:r>
              <a:rPr lang="en-GB" sz="1800" dirty="0">
                <a:solidFill>
                  <a:schemeClr val="tx1"/>
                </a:solidFill>
                <a:highlight>
                  <a:srgbClr val="000000"/>
                </a:highlight>
                <a:latin typeface="Arial" panose="020B0604020202020204" pitchFamily="34" charset="0"/>
                <a:cs typeface="Arial" panose="020B0604020202020204" pitchFamily="34" charset="0"/>
              </a:rPr>
              <a:t>Challenges and Future Directions: </a:t>
            </a:r>
            <a:r>
              <a:rPr lang="en-GB" sz="1800" dirty="0">
                <a:solidFill>
                  <a:schemeClr val="tx1"/>
                </a:solidFill>
                <a:latin typeface="Arial" panose="020B0604020202020204" pitchFamily="34" charset="0"/>
                <a:cs typeface="Arial" panose="020B0604020202020204" pitchFamily="34" charset="0"/>
              </a:rPr>
              <a:t>This section can discuss some of the challenges and future directions of hate speech detection using machine learning. For example, it can discuss the need for more diverse datasets and the challenge of handling multilingual hate speech.</a:t>
            </a:r>
          </a:p>
        </p:txBody>
      </p:sp>
    </p:spTree>
    <p:extLst>
      <p:ext uri="{BB962C8B-B14F-4D97-AF65-F5344CB8AC3E}">
        <p14:creationId xmlns:p14="http://schemas.microsoft.com/office/powerpoint/2010/main" val="255858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D1A0-D85F-452D-4F70-19A3563991B8}"/>
              </a:ext>
            </a:extLst>
          </p:cNvPr>
          <p:cNvSpPr>
            <a:spLocks noGrp="1"/>
          </p:cNvSpPr>
          <p:nvPr>
            <p:ph type="ctrTitle"/>
          </p:nvPr>
        </p:nvSpPr>
        <p:spPr>
          <a:xfrm>
            <a:off x="3057525" y="274638"/>
            <a:ext cx="8362949" cy="649287"/>
          </a:xfrm>
        </p:spPr>
        <p:txBody>
          <a:bodyPr>
            <a:normAutofit/>
          </a:bodyPr>
          <a:lstStyle/>
          <a:p>
            <a:r>
              <a:rPr lang="en-GB" sz="4000" u="sng" dirty="0">
                <a:solidFill>
                  <a:schemeClr val="tx1"/>
                </a:solidFill>
                <a:latin typeface="Rockwell" panose="02060603020205020403" pitchFamily="18" charset="0"/>
                <a:cs typeface="Arial" panose="020B0604020202020204" pitchFamily="34" charset="0"/>
              </a:rPr>
              <a:t>Techniques and Algorithms</a:t>
            </a:r>
            <a:endParaRPr lang="en-IN" sz="4000" u="sng" dirty="0">
              <a:latin typeface="Rockwell" panose="02060603020205020403" pitchFamily="18" charset="0"/>
            </a:endParaRPr>
          </a:p>
        </p:txBody>
      </p:sp>
      <p:sp>
        <p:nvSpPr>
          <p:cNvPr id="3" name="Subtitle 2">
            <a:extLst>
              <a:ext uri="{FF2B5EF4-FFF2-40B4-BE49-F238E27FC236}">
                <a16:creationId xmlns:a16="http://schemas.microsoft.com/office/drawing/2014/main" id="{3575931A-49EB-C29F-AEC0-C946E1811675}"/>
              </a:ext>
            </a:extLst>
          </p:cNvPr>
          <p:cNvSpPr>
            <a:spLocks noGrp="1"/>
          </p:cNvSpPr>
          <p:nvPr>
            <p:ph type="subTitle" idx="1"/>
          </p:nvPr>
        </p:nvSpPr>
        <p:spPr>
          <a:xfrm>
            <a:off x="2581275" y="1371600"/>
            <a:ext cx="9124949" cy="5211762"/>
          </a:xfrm>
        </p:spPr>
        <p:txBody>
          <a:bodyPr>
            <a:normAutofit fontScale="85000" lnSpcReduction="20000"/>
          </a:bodyPr>
          <a:lstStyle/>
          <a:p>
            <a:pPr algn="just"/>
            <a:r>
              <a:rPr lang="en-IN" sz="2200" dirty="0">
                <a:solidFill>
                  <a:schemeClr val="tx1"/>
                </a:solidFill>
                <a:latin typeface="Arial" panose="020B0604020202020204" pitchFamily="34" charset="0"/>
                <a:cs typeface="Arial" panose="020B0604020202020204" pitchFamily="34" charset="0"/>
              </a:rPr>
              <a:t>This application is of </a:t>
            </a:r>
            <a:r>
              <a:rPr lang="en-IN" sz="2200" dirty="0" err="1">
                <a:solidFill>
                  <a:schemeClr val="tx1"/>
                </a:solidFill>
                <a:latin typeface="Arial" panose="020B0604020202020204" pitchFamily="34" charset="0"/>
                <a:cs typeface="Arial" panose="020B0604020202020204" pitchFamily="34" charset="0"/>
              </a:rPr>
              <a:t>nlp</a:t>
            </a:r>
            <a:r>
              <a:rPr lang="en-IN" sz="2200" dirty="0">
                <a:solidFill>
                  <a:schemeClr val="tx1"/>
                </a:solidFill>
                <a:latin typeface="Arial" panose="020B0604020202020204" pitchFamily="34" charset="0"/>
                <a:cs typeface="Arial" panose="020B0604020202020204" pitchFamily="34" charset="0"/>
              </a:rPr>
              <a:t> which is known as sentence classification tasks. Technique is to classify model which can predict tweets as hate speech, offensive language, and normal.</a:t>
            </a:r>
          </a:p>
          <a:p>
            <a:pPr algn="just"/>
            <a:r>
              <a:rPr lang="en-IN" sz="2400" b="1" i="1" dirty="0">
                <a:solidFill>
                  <a:srgbClr val="FFC000"/>
                </a:solidFill>
                <a:latin typeface="Arial" panose="020B0604020202020204" pitchFamily="34" charset="0"/>
                <a:cs typeface="Arial" panose="020B0604020202020204" pitchFamily="34" charset="0"/>
              </a:rPr>
              <a:t>Text pre-processing: </a:t>
            </a:r>
          </a:p>
          <a:p>
            <a:pPr algn="just"/>
            <a:r>
              <a:rPr lang="en-GB" sz="2200" dirty="0">
                <a:solidFill>
                  <a:schemeClr val="tx1"/>
                </a:solidFill>
                <a:latin typeface="Arial" panose="020B0604020202020204" pitchFamily="34" charset="0"/>
                <a:cs typeface="Arial" panose="020B0604020202020204" pitchFamily="34" charset="0"/>
              </a:rPr>
              <a:t>In our dataset, we applied different pre-processing-techniques to filter noisy and non-informative features from the tweets. In pre-processing, we changed the tweets into lower case. Also, we removed all the URLs, usernames, white spaces, hashtags, punctuations and stop-words using pattern matching techniques from the collected tweets. Besides this, we have also performed tokenization and stemming from pre-processed tweets. The tokenization, converts each single tweet into tokens or words, then the porter stemmer converts words to their root forms, such as offended to offend using porter stemmer.</a:t>
            </a:r>
            <a:endParaRPr lang="en-IN" sz="22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2970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306</TotalTime>
  <Words>1674</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Rockwell</vt:lpstr>
      <vt:lpstr>Tw Cen MT</vt:lpstr>
      <vt:lpstr>Wingdings</vt:lpstr>
      <vt:lpstr>Circuit</vt:lpstr>
      <vt:lpstr>Dr B.c Roy Engineering College, Durgapur</vt:lpstr>
      <vt:lpstr>Project  Title</vt:lpstr>
      <vt:lpstr>Introduction</vt:lpstr>
      <vt:lpstr>Background</vt:lpstr>
      <vt:lpstr>Problem Definition</vt:lpstr>
      <vt:lpstr>Research questions</vt:lpstr>
      <vt:lpstr>Literature survey</vt:lpstr>
      <vt:lpstr>Literature survey</vt:lpstr>
      <vt:lpstr>Techniques and Algorithms</vt:lpstr>
      <vt:lpstr>DATASETS</vt:lpstr>
      <vt:lpstr>Current status and gaps</vt:lpstr>
      <vt:lpstr>Current status and gaps</vt:lpstr>
      <vt:lpstr>objectives</vt:lpstr>
      <vt:lpstr>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B.c Roy Engineering College, Durgapur</dc:title>
  <dc:creator>Kunal Kumar</dc:creator>
  <cp:lastModifiedBy>Kunal Kumar</cp:lastModifiedBy>
  <cp:revision>6</cp:revision>
  <dcterms:created xsi:type="dcterms:W3CDTF">2022-11-20T08:23:57Z</dcterms:created>
  <dcterms:modified xsi:type="dcterms:W3CDTF">2023-03-08T08:58:29Z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