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34"/>
  </p:notesMasterIdLst>
  <p:sldIdLst>
    <p:sldId id="283" r:id="rId5"/>
    <p:sldId id="421" r:id="rId6"/>
    <p:sldId id="499" r:id="rId7"/>
    <p:sldId id="503" r:id="rId8"/>
    <p:sldId id="510" r:id="rId9"/>
    <p:sldId id="511" r:id="rId10"/>
    <p:sldId id="496" r:id="rId11"/>
    <p:sldId id="506" r:id="rId12"/>
    <p:sldId id="512" r:id="rId13"/>
    <p:sldId id="513" r:id="rId14"/>
    <p:sldId id="497" r:id="rId15"/>
    <p:sldId id="505" r:id="rId16"/>
    <p:sldId id="488" r:id="rId17"/>
    <p:sldId id="498" r:id="rId18"/>
    <p:sldId id="507" r:id="rId19"/>
    <p:sldId id="509" r:id="rId20"/>
    <p:sldId id="501" r:id="rId21"/>
    <p:sldId id="504" r:id="rId22"/>
    <p:sldId id="514" r:id="rId23"/>
    <p:sldId id="516" r:id="rId24"/>
    <p:sldId id="517" r:id="rId25"/>
    <p:sldId id="518" r:id="rId26"/>
    <p:sldId id="519" r:id="rId27"/>
    <p:sldId id="520" r:id="rId28"/>
    <p:sldId id="500" r:id="rId29"/>
    <p:sldId id="508" r:id="rId30"/>
    <p:sldId id="502" r:id="rId31"/>
    <p:sldId id="515" r:id="rId32"/>
    <p:sldId id="286" r:id="rId33"/>
  </p:sldIdLst>
  <p:sldSz cx="12192000" cy="6858000"/>
  <p:notesSz cx="6858000" cy="9144000"/>
  <p:embeddedFontLst>
    <p:embeddedFont>
      <p:font typeface="Roboto" panose="020B0604020202020204" charset="0"/>
      <p:regular r:id="rId35"/>
      <p:bold r:id="rId36"/>
      <p:italic r:id="rId37"/>
      <p:boldItalic r:id="rId38"/>
    </p:embeddedFont>
    <p:embeddedFont>
      <p:font typeface="Roboto Condensed" panose="020B0604020202020204" charset="0"/>
      <p:regular r:id="rId39"/>
      <p:bold r:id="rId40"/>
      <p:italic r:id="rId41"/>
      <p:boldItalic r:id="rId42"/>
    </p:embeddedFont>
    <p:embeddedFont>
      <p:font typeface="Roboto Light" panose="020B0604020202020204" charset="0"/>
      <p:regular r:id="rId43"/>
      <p:italic r:id="rId44"/>
    </p:embeddedFont>
    <p:embeddedFont>
      <p:font typeface="Roboto Thin" panose="020B0604020202020204" charset="0"/>
      <p:regular r:id="rId45"/>
      <p: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790" userDrawn="1">
          <p15:clr>
            <a:srgbClr val="A4A3A4"/>
          </p15:clr>
        </p15:guide>
        <p15:guide id="3" orient="horz" pos="566" userDrawn="1">
          <p15:clr>
            <a:srgbClr val="A4A3A4"/>
          </p15:clr>
        </p15:guide>
        <p15:guide id="4" orient="horz" pos="427" userDrawn="1">
          <p15:clr>
            <a:srgbClr val="A4A3A4"/>
          </p15:clr>
        </p15:guide>
        <p15:guide id="5" pos="1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41F"/>
    <a:srgbClr val="004BA8"/>
    <a:srgbClr val="FFBDBD"/>
    <a:srgbClr val="F2F2F2"/>
    <a:srgbClr val="262626"/>
    <a:srgbClr val="CFD5EA"/>
    <a:srgbClr val="E9EBF5"/>
    <a:srgbClr val="4472C4"/>
    <a:srgbClr val="1A3260"/>
    <a:srgbClr val="41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5CB466-3EBA-475E-807E-4A61F6CCDE05}" v="183" dt="2021-09-15T05:45:27.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94663"/>
  </p:normalViewPr>
  <p:slideViewPr>
    <p:cSldViewPr snapToGrid="0" snapToObjects="1">
      <p:cViewPr varScale="1">
        <p:scale>
          <a:sx n="68" d="100"/>
          <a:sy n="68" d="100"/>
        </p:scale>
        <p:origin x="510" y="72"/>
      </p:cViewPr>
      <p:guideLst>
        <p:guide orient="horz" pos="2160"/>
        <p:guide pos="5790"/>
        <p:guide orient="horz" pos="566"/>
        <p:guide orient="horz" pos="427"/>
        <p:guide pos="16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5.fntdata"/><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6.xml"/><Relationship Id="rId41"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Roboto" panose="02000000000000000000" pitchFamily="2"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Roboto" panose="02000000000000000000" pitchFamily="2" charset="0"/>
              </a:defRPr>
            </a:lvl1pPr>
          </a:lstStyle>
          <a:p>
            <a:fld id="{71850BDE-7368-6D45-AF12-A5F70385F8F6}" type="datetimeFigureOut">
              <a:rPr lang="en-US" smtClean="0"/>
              <a:pPr/>
              <a:t>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Roboto" panose="02000000000000000000"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Roboto" panose="02000000000000000000" pitchFamily="2" charset="0"/>
              </a:defRPr>
            </a:lvl1pPr>
          </a:lstStyle>
          <a:p>
            <a:fld id="{72FB836B-1AA7-0041-9E33-0202B137767D}" type="slidenum">
              <a:rPr lang="en-US" smtClean="0"/>
              <a:pPr/>
              <a:t>‹#›</a:t>
            </a:fld>
            <a:endParaRPr lang="en-US" dirty="0"/>
          </a:p>
        </p:txBody>
      </p:sp>
    </p:spTree>
    <p:extLst>
      <p:ext uri="{BB962C8B-B14F-4D97-AF65-F5344CB8AC3E}">
        <p14:creationId xmlns:p14="http://schemas.microsoft.com/office/powerpoint/2010/main" val="3703249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Roboto" panose="02000000000000000000" pitchFamily="2" charset="0"/>
        <a:ea typeface="+mn-ea"/>
        <a:cs typeface="+mn-cs"/>
      </a:defRPr>
    </a:lvl1pPr>
    <a:lvl2pPr marL="457200" algn="l" defTabSz="914400" rtl="0" eaLnBrk="1" latinLnBrk="0" hangingPunct="1">
      <a:defRPr sz="1200" b="0" i="0" kern="1200">
        <a:solidFill>
          <a:schemeClr val="tx1"/>
        </a:solidFill>
        <a:latin typeface="Roboto" panose="02000000000000000000" pitchFamily="2" charset="0"/>
        <a:ea typeface="+mn-ea"/>
        <a:cs typeface="+mn-cs"/>
      </a:defRPr>
    </a:lvl2pPr>
    <a:lvl3pPr marL="914400" algn="l" defTabSz="914400" rtl="0" eaLnBrk="1" latinLnBrk="0" hangingPunct="1">
      <a:defRPr sz="1200" b="0" i="0" kern="1200">
        <a:solidFill>
          <a:schemeClr val="tx1"/>
        </a:solidFill>
        <a:latin typeface="Roboto" panose="02000000000000000000" pitchFamily="2" charset="0"/>
        <a:ea typeface="+mn-ea"/>
        <a:cs typeface="+mn-cs"/>
      </a:defRPr>
    </a:lvl3pPr>
    <a:lvl4pPr marL="1371600" algn="l" defTabSz="914400" rtl="0" eaLnBrk="1" latinLnBrk="0" hangingPunct="1">
      <a:defRPr sz="1200" b="0" i="0" kern="1200">
        <a:solidFill>
          <a:schemeClr val="tx1"/>
        </a:solidFill>
        <a:latin typeface="Roboto" panose="02000000000000000000" pitchFamily="2" charset="0"/>
        <a:ea typeface="+mn-ea"/>
        <a:cs typeface="+mn-cs"/>
      </a:defRPr>
    </a:lvl4pPr>
    <a:lvl5pPr marL="1828800" algn="l" defTabSz="914400" rtl="0" eaLnBrk="1" latinLnBrk="0" hangingPunct="1">
      <a:defRPr sz="1200" b="0" i="0" kern="1200">
        <a:solidFill>
          <a:schemeClr val="tx1"/>
        </a:solidFill>
        <a:latin typeface="Roboto" panose="020000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FB836B-1AA7-0041-9E33-0202B137767D}" type="slidenum">
              <a:rPr lang="en-US" smtClean="0"/>
              <a:pPr/>
              <a:t>1</a:t>
            </a:fld>
            <a:endParaRPr lang="en-US" dirty="0"/>
          </a:p>
        </p:txBody>
      </p:sp>
    </p:spTree>
    <p:extLst>
      <p:ext uri="{BB962C8B-B14F-4D97-AF65-F5344CB8AC3E}">
        <p14:creationId xmlns:p14="http://schemas.microsoft.com/office/powerpoint/2010/main" val="1118740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E89A-5666-0F49-8FC6-EB5801FAD9A4}"/>
              </a:ext>
            </a:extLst>
          </p:cNvPr>
          <p:cNvSpPr>
            <a:spLocks noGrp="1"/>
          </p:cNvSpPr>
          <p:nvPr>
            <p:ph type="ctrTitle"/>
          </p:nvPr>
        </p:nvSpPr>
        <p:spPr>
          <a:xfrm>
            <a:off x="1524000" y="1122363"/>
            <a:ext cx="9144000" cy="2387600"/>
          </a:xfrm>
          <a:prstGeom prst="rect">
            <a:avLst/>
          </a:prstGeom>
        </p:spPr>
        <p:txBody>
          <a:bodyPr anchor="b"/>
          <a:lstStyle>
            <a:lvl1pPr algn="ctr">
              <a:defRPr sz="6000" b="1" i="0">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75C0DE48-A015-234B-8E51-C88A97965E28}"/>
              </a:ext>
            </a:extLst>
          </p:cNvPr>
          <p:cNvSpPr>
            <a:spLocks noGrp="1"/>
          </p:cNvSpPr>
          <p:nvPr>
            <p:ph type="subTitle" idx="1"/>
          </p:nvPr>
        </p:nvSpPr>
        <p:spPr>
          <a:xfrm>
            <a:off x="1524000" y="3602038"/>
            <a:ext cx="9144000" cy="1655762"/>
          </a:xfrm>
        </p:spPr>
        <p:txBody>
          <a:bodyPr/>
          <a:lstStyle>
            <a:lvl1pPr marL="0" indent="0" algn="ctr">
              <a:buNone/>
              <a:defRPr sz="2400" b="0" i="0">
                <a:latin typeface="Roboto Thin" panose="02000000000000000000" pitchFamily="2" charset="0"/>
                <a:ea typeface="Roboto Thin" panose="02000000000000000000" pitchFamily="2" charset="0"/>
                <a:cs typeface="Roboto"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BE8B6457-725A-E84E-98FE-E09CB55A8D92}"/>
              </a:ext>
            </a:extLst>
          </p:cNvPr>
          <p:cNvSpPr>
            <a:spLocks noGrp="1"/>
          </p:cNvSpPr>
          <p:nvPr>
            <p:ph type="dt" sz="half" idx="10"/>
          </p:nvPr>
        </p:nvSpPr>
        <p:spPr/>
        <p:txBody>
          <a:bodyPr/>
          <a:lstStyle/>
          <a:p>
            <a:fld id="{7E5C9A77-3466-6E4B-8FC9-BE175222B10B}" type="datetimeFigureOut">
              <a:rPr lang="en-US" smtClean="0"/>
              <a:t>2/1/2024</a:t>
            </a:fld>
            <a:endParaRPr lang="en-US" dirty="0"/>
          </a:p>
        </p:txBody>
      </p:sp>
      <p:sp>
        <p:nvSpPr>
          <p:cNvPr id="5" name="Footer Placeholder 4">
            <a:extLst>
              <a:ext uri="{FF2B5EF4-FFF2-40B4-BE49-F238E27FC236}">
                <a16:creationId xmlns:a16="http://schemas.microsoft.com/office/drawing/2014/main" id="{0F77394E-C3F3-6E4C-8512-7A488F56C6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150666-CCAA-5A41-9506-3042990FCF9F}"/>
              </a:ext>
            </a:extLst>
          </p:cNvPr>
          <p:cNvSpPr>
            <a:spLocks noGrp="1"/>
          </p:cNvSpPr>
          <p:nvPr>
            <p:ph type="sldNum" sz="quarter" idx="12"/>
          </p:nvPr>
        </p:nvSpPr>
        <p:spPr/>
        <p:txBody>
          <a:bodyPr/>
          <a:lstStyle/>
          <a:p>
            <a:fld id="{5ABB6306-6DFA-F146-AF93-A7DD7D7388E3}" type="slidenum">
              <a:rPr lang="en-US" smtClean="0"/>
              <a:t>‹#›</a:t>
            </a:fld>
            <a:endParaRPr lang="en-US" dirty="0"/>
          </a:p>
        </p:txBody>
      </p:sp>
    </p:spTree>
    <p:extLst>
      <p:ext uri="{BB962C8B-B14F-4D97-AF65-F5344CB8AC3E}">
        <p14:creationId xmlns:p14="http://schemas.microsoft.com/office/powerpoint/2010/main" val="184926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16919D-D0E3-E241-93BD-99DD66B74668}"/>
              </a:ext>
            </a:extLst>
          </p:cNvPr>
          <p:cNvSpPr>
            <a:spLocks noGrp="1"/>
          </p:cNvSpPr>
          <p:nvPr>
            <p:ph idx="1"/>
          </p:nvPr>
        </p:nvSpPr>
        <p:spPr>
          <a:xfrm>
            <a:off x="659524" y="1634898"/>
            <a:ext cx="10515600" cy="4351338"/>
          </a:xfrm>
        </p:spPr>
        <p:txBody>
          <a:bodyPr/>
          <a:lstStyle>
            <a:lvl1pPr>
              <a:defRPr b="1" i="0">
                <a:latin typeface="Roboto Condensed" panose="02000000000000000000" pitchFamily="2" charset="0"/>
                <a:ea typeface="Roboto Condensed" panose="02000000000000000000" pitchFamily="2" charset="0"/>
                <a:cs typeface="Roboto" panose="02000000000000000000" pitchFamily="2" charset="0"/>
              </a:defRPr>
            </a:lvl1pPr>
            <a:lvl2pPr>
              <a:defRPr b="0" i="0">
                <a:latin typeface="Roboto" panose="02000000000000000000" pitchFamily="2" charset="0"/>
                <a:ea typeface="Roboto" panose="02000000000000000000" pitchFamily="2" charset="0"/>
                <a:cs typeface="Roboto" panose="02000000000000000000" pitchFamily="2" charset="0"/>
              </a:defRPr>
            </a:lvl2pPr>
            <a:lvl3pPr>
              <a:defRPr b="0" i="0">
                <a:latin typeface="Roboto Light" panose="02000000000000000000" pitchFamily="2" charset="0"/>
                <a:ea typeface="Roboto Light" panose="02000000000000000000" pitchFamily="2" charset="0"/>
                <a:cs typeface="Roboto Light" panose="02000000000000000000" pitchFamily="2" charset="0"/>
              </a:defRPr>
            </a:lvl3pPr>
            <a:lvl4pPr>
              <a:defRPr b="0" i="0">
                <a:latin typeface="Roboto Light" panose="02000000000000000000" pitchFamily="2" charset="0"/>
                <a:ea typeface="Roboto Light" panose="02000000000000000000" pitchFamily="2" charset="0"/>
                <a:cs typeface="Roboto Light" panose="02000000000000000000" pitchFamily="2" charset="0"/>
              </a:defRPr>
            </a:lvl4pPr>
            <a:lvl5pPr>
              <a:defRPr b="0" i="0">
                <a:latin typeface="Roboto Light" panose="02000000000000000000" pitchFamily="2" charset="0"/>
                <a:ea typeface="Roboto Light" panose="02000000000000000000" pitchFamily="2" charset="0"/>
                <a:cs typeface="Roboto Light" panose="02000000000000000000" pitchFamily="2"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6DEC627D-8903-7E46-9254-03659A34EA47}"/>
              </a:ext>
            </a:extLst>
          </p:cNvPr>
          <p:cNvSpPr>
            <a:spLocks noGrp="1"/>
          </p:cNvSpPr>
          <p:nvPr>
            <p:ph type="dt" sz="half" idx="10"/>
          </p:nvPr>
        </p:nvSpPr>
        <p:spPr/>
        <p:txBody>
          <a:bodyPr/>
          <a:lstStyle/>
          <a:p>
            <a:fld id="{7E5C9A77-3466-6E4B-8FC9-BE175222B10B}" type="datetimeFigureOut">
              <a:rPr lang="en-US" smtClean="0"/>
              <a:t>2/1/2024</a:t>
            </a:fld>
            <a:endParaRPr lang="en-US" dirty="0"/>
          </a:p>
        </p:txBody>
      </p:sp>
      <p:sp>
        <p:nvSpPr>
          <p:cNvPr id="5" name="Footer Placeholder 4">
            <a:extLst>
              <a:ext uri="{FF2B5EF4-FFF2-40B4-BE49-F238E27FC236}">
                <a16:creationId xmlns:a16="http://schemas.microsoft.com/office/drawing/2014/main" id="{693359ED-EC02-6849-904B-B6F6AEA3E7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3EA6C3-2D36-2646-854C-57D11126D21C}"/>
              </a:ext>
            </a:extLst>
          </p:cNvPr>
          <p:cNvSpPr>
            <a:spLocks noGrp="1"/>
          </p:cNvSpPr>
          <p:nvPr>
            <p:ph type="sldNum" sz="quarter" idx="12"/>
          </p:nvPr>
        </p:nvSpPr>
        <p:spPr/>
        <p:txBody>
          <a:bodyPr/>
          <a:lstStyle/>
          <a:p>
            <a:fld id="{5ABB6306-6DFA-F146-AF93-A7DD7D7388E3}" type="slidenum">
              <a:rPr lang="en-US" smtClean="0"/>
              <a:t>‹#›</a:t>
            </a:fld>
            <a:endParaRPr lang="en-US" dirty="0"/>
          </a:p>
        </p:txBody>
      </p:sp>
      <p:sp>
        <p:nvSpPr>
          <p:cNvPr id="7" name="Title 1">
            <a:extLst>
              <a:ext uri="{FF2B5EF4-FFF2-40B4-BE49-F238E27FC236}">
                <a16:creationId xmlns:a16="http://schemas.microsoft.com/office/drawing/2014/main" id="{B2C0C093-B1AF-3442-A4FE-494AAA926060}"/>
              </a:ext>
            </a:extLst>
          </p:cNvPr>
          <p:cNvSpPr>
            <a:spLocks noGrp="1"/>
          </p:cNvSpPr>
          <p:nvPr>
            <p:ph type="title"/>
          </p:nvPr>
        </p:nvSpPr>
        <p:spPr>
          <a:xfrm>
            <a:off x="213453" y="136525"/>
            <a:ext cx="10515600" cy="1325563"/>
          </a:xfrm>
          <a:prstGeom prst="rect">
            <a:avLst/>
          </a:prstGeom>
        </p:spPr>
        <p:txBody>
          <a:bodyPr/>
          <a:lstStyle>
            <a:lvl1pPr>
              <a:defRPr b="1" i="0" spc="300">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GB" dirty="0"/>
              <a:t>Click to edit Master title style</a:t>
            </a:r>
            <a:endParaRPr lang="en-US" dirty="0"/>
          </a:p>
        </p:txBody>
      </p:sp>
      <p:pic>
        <p:nvPicPr>
          <p:cNvPr id="8" name="Picture 7">
            <a:extLst>
              <a:ext uri="{FF2B5EF4-FFF2-40B4-BE49-F238E27FC236}">
                <a16:creationId xmlns:a16="http://schemas.microsoft.com/office/drawing/2014/main" id="{9B2D6B00-5F1E-C649-8A87-01BABED7827A}"/>
              </a:ext>
            </a:extLst>
          </p:cNvPr>
          <p:cNvPicPr>
            <a:picLocks noChangeAspect="1"/>
          </p:cNvPicPr>
          <p:nvPr userDrawn="1"/>
        </p:nvPicPr>
        <p:blipFill>
          <a:blip r:embed="rId2"/>
          <a:stretch>
            <a:fillRect/>
          </a:stretch>
        </p:blipFill>
        <p:spPr>
          <a:xfrm>
            <a:off x="10121934" y="6257698"/>
            <a:ext cx="1788817" cy="387577"/>
          </a:xfrm>
          <a:prstGeom prst="rect">
            <a:avLst/>
          </a:prstGeom>
        </p:spPr>
      </p:pic>
    </p:spTree>
    <p:extLst>
      <p:ext uri="{BB962C8B-B14F-4D97-AF65-F5344CB8AC3E}">
        <p14:creationId xmlns:p14="http://schemas.microsoft.com/office/powerpoint/2010/main" val="240086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5E89D-879A-FE42-9EF7-179327919F96}"/>
              </a:ext>
            </a:extLst>
          </p:cNvPr>
          <p:cNvSpPr>
            <a:spLocks noGrp="1"/>
          </p:cNvSpPr>
          <p:nvPr>
            <p:ph type="title"/>
          </p:nvPr>
        </p:nvSpPr>
        <p:spPr>
          <a:xfrm>
            <a:off x="831850" y="1709738"/>
            <a:ext cx="10515600" cy="2852737"/>
          </a:xfrm>
          <a:prstGeom prst="rect">
            <a:avLst/>
          </a:prstGeom>
        </p:spPr>
        <p:txBody>
          <a:bodyPr anchor="b"/>
          <a:lstStyle>
            <a:lvl1pPr>
              <a:defRPr sz="6000" b="1" i="0">
                <a:latin typeface="Roboto Condensed" panose="02000000000000000000" pitchFamily="2" charset="0"/>
                <a:ea typeface="Roboto Condensed" panose="02000000000000000000" pitchFamily="2" charset="0"/>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3AE95BF-6D12-A94D-9D8D-37C9D03E4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A6FA4E1F-821B-E246-9190-996742F0A0C3}"/>
              </a:ext>
            </a:extLst>
          </p:cNvPr>
          <p:cNvSpPr>
            <a:spLocks noGrp="1"/>
          </p:cNvSpPr>
          <p:nvPr>
            <p:ph type="dt" sz="half" idx="10"/>
          </p:nvPr>
        </p:nvSpPr>
        <p:spPr/>
        <p:txBody>
          <a:bodyPr/>
          <a:lstStyle/>
          <a:p>
            <a:fld id="{7E5C9A77-3466-6E4B-8FC9-BE175222B10B}" type="datetimeFigureOut">
              <a:rPr lang="en-US" smtClean="0"/>
              <a:t>2/1/2024</a:t>
            </a:fld>
            <a:endParaRPr lang="en-US" dirty="0"/>
          </a:p>
        </p:txBody>
      </p:sp>
      <p:sp>
        <p:nvSpPr>
          <p:cNvPr id="5" name="Footer Placeholder 4">
            <a:extLst>
              <a:ext uri="{FF2B5EF4-FFF2-40B4-BE49-F238E27FC236}">
                <a16:creationId xmlns:a16="http://schemas.microsoft.com/office/drawing/2014/main" id="{B534C39A-41A0-3B46-8D9F-8F67395F4E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A7D752-569B-1848-853A-9EA4DAE7755A}"/>
              </a:ext>
            </a:extLst>
          </p:cNvPr>
          <p:cNvSpPr>
            <a:spLocks noGrp="1"/>
          </p:cNvSpPr>
          <p:nvPr>
            <p:ph type="sldNum" sz="quarter" idx="12"/>
          </p:nvPr>
        </p:nvSpPr>
        <p:spPr/>
        <p:txBody>
          <a:bodyPr/>
          <a:lstStyle/>
          <a:p>
            <a:fld id="{5ABB6306-6DFA-F146-AF93-A7DD7D7388E3}" type="slidenum">
              <a:rPr lang="en-US" smtClean="0"/>
              <a:t>‹#›</a:t>
            </a:fld>
            <a:endParaRPr lang="en-US" dirty="0"/>
          </a:p>
        </p:txBody>
      </p:sp>
    </p:spTree>
    <p:extLst>
      <p:ext uri="{BB962C8B-B14F-4D97-AF65-F5344CB8AC3E}">
        <p14:creationId xmlns:p14="http://schemas.microsoft.com/office/powerpoint/2010/main" val="29328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775697-74F6-3C41-AFB5-D65F402859FB}"/>
              </a:ext>
            </a:extLst>
          </p:cNvPr>
          <p:cNvSpPr>
            <a:spLocks noGrp="1"/>
          </p:cNvSpPr>
          <p:nvPr>
            <p:ph type="body" idx="1"/>
          </p:nvPr>
        </p:nvSpPr>
        <p:spPr>
          <a:xfrm>
            <a:off x="839788" y="1681163"/>
            <a:ext cx="5157787" cy="823912"/>
          </a:xfrm>
        </p:spPr>
        <p:txBody>
          <a:bodyPr anchor="b"/>
          <a:lstStyle>
            <a:lvl1pPr marL="0" indent="0">
              <a:buNone/>
              <a:defRPr sz="2400" b="1" i="0" spc="300">
                <a:latin typeface="Roboto Condensed" panose="02000000000000000000" pitchFamily="2" charset="0"/>
                <a:ea typeface="Roboto Condensed" panose="02000000000000000000" pitchFamily="2" charset="0"/>
                <a:cs typeface="Helvetica Neue Condensed" panose="0200050300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5722C621-4E88-3F44-8149-F2DB9EA6EE3F}"/>
              </a:ext>
            </a:extLst>
          </p:cNvPr>
          <p:cNvSpPr>
            <a:spLocks noGrp="1"/>
          </p:cNvSpPr>
          <p:nvPr>
            <p:ph sz="half" idx="2"/>
          </p:nvPr>
        </p:nvSpPr>
        <p:spPr>
          <a:xfrm>
            <a:off x="839788" y="2505075"/>
            <a:ext cx="5157787" cy="3684588"/>
          </a:xfrm>
        </p:spPr>
        <p:txBody>
          <a:bodyPr/>
          <a:lstStyle>
            <a:lvl1pPr>
              <a:defRPr b="0" i="0">
                <a:latin typeface="Roboto Thin" panose="02000000000000000000" pitchFamily="2" charset="0"/>
                <a:ea typeface="Roboto Thin" panose="02000000000000000000" pitchFamily="2" charset="0"/>
              </a:defRPr>
            </a:lvl1pPr>
            <a:lvl2pPr>
              <a:defRPr b="0" i="0">
                <a:latin typeface="Roboto Thin" panose="02000000000000000000" pitchFamily="2" charset="0"/>
                <a:ea typeface="Roboto Thin" panose="02000000000000000000" pitchFamily="2" charset="0"/>
              </a:defRPr>
            </a:lvl2pPr>
            <a:lvl3pPr>
              <a:defRPr b="0" i="0">
                <a:latin typeface="Roboto Thin" panose="02000000000000000000" pitchFamily="2" charset="0"/>
                <a:ea typeface="Roboto Thin" panose="02000000000000000000" pitchFamily="2" charset="0"/>
              </a:defRPr>
            </a:lvl3pPr>
            <a:lvl4pPr>
              <a:defRPr b="0" i="0">
                <a:latin typeface="Roboto Thin" panose="02000000000000000000" pitchFamily="2" charset="0"/>
                <a:ea typeface="Roboto Thin" panose="02000000000000000000" pitchFamily="2" charset="0"/>
              </a:defRPr>
            </a:lvl4pPr>
            <a:lvl5pPr>
              <a:defRPr b="0" i="0">
                <a:latin typeface="Roboto Thin" panose="02000000000000000000" pitchFamily="2" charset="0"/>
                <a:ea typeface="Roboto Thin" panose="02000000000000000000" pitchFamily="2"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C48AB173-E33D-6747-9F4D-ADF82A376386}"/>
              </a:ext>
            </a:extLst>
          </p:cNvPr>
          <p:cNvSpPr>
            <a:spLocks noGrp="1"/>
          </p:cNvSpPr>
          <p:nvPr>
            <p:ph type="body" sz="quarter" idx="3"/>
          </p:nvPr>
        </p:nvSpPr>
        <p:spPr>
          <a:xfrm>
            <a:off x="6172200" y="1681163"/>
            <a:ext cx="5183188" cy="823912"/>
          </a:xfrm>
        </p:spPr>
        <p:txBody>
          <a:bodyPr anchor="b"/>
          <a:lstStyle>
            <a:lvl1pPr marL="0" indent="0">
              <a:buNone/>
              <a:defRPr sz="2400" b="1" i="0" spc="300">
                <a:latin typeface="Roboto Condensed" panose="02000000000000000000" pitchFamily="2" charset="0"/>
                <a:ea typeface="Roboto Condensed" panose="02000000000000000000" pitchFamily="2" charset="0"/>
                <a:cs typeface="Helvetica Neue Condensed" panose="0200050300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7F1F7019-0FAD-8A42-8793-167A0BF2BC77}"/>
              </a:ext>
            </a:extLst>
          </p:cNvPr>
          <p:cNvSpPr>
            <a:spLocks noGrp="1"/>
          </p:cNvSpPr>
          <p:nvPr>
            <p:ph sz="quarter" idx="4"/>
          </p:nvPr>
        </p:nvSpPr>
        <p:spPr>
          <a:xfrm>
            <a:off x="6172200" y="2505075"/>
            <a:ext cx="5183188" cy="3684588"/>
          </a:xfrm>
        </p:spPr>
        <p:txBody>
          <a:bodyPr/>
          <a:lstStyle>
            <a:lvl1pPr>
              <a:defRPr b="0" i="0">
                <a:latin typeface="Roboto Thin" panose="02000000000000000000" pitchFamily="2" charset="0"/>
                <a:ea typeface="Roboto Thin" panose="02000000000000000000" pitchFamily="2" charset="0"/>
              </a:defRPr>
            </a:lvl1pPr>
            <a:lvl2pPr>
              <a:defRPr b="0" i="0">
                <a:latin typeface="Roboto Thin" panose="02000000000000000000" pitchFamily="2" charset="0"/>
                <a:ea typeface="Roboto Thin" panose="02000000000000000000" pitchFamily="2" charset="0"/>
              </a:defRPr>
            </a:lvl2pPr>
            <a:lvl3pPr>
              <a:defRPr b="0" i="0">
                <a:latin typeface="Roboto Thin" panose="02000000000000000000" pitchFamily="2" charset="0"/>
                <a:ea typeface="Roboto Thin" panose="02000000000000000000" pitchFamily="2" charset="0"/>
              </a:defRPr>
            </a:lvl3pPr>
            <a:lvl4pPr>
              <a:defRPr b="0" i="0">
                <a:latin typeface="Roboto Thin" panose="02000000000000000000" pitchFamily="2" charset="0"/>
                <a:ea typeface="Roboto Thin" panose="02000000000000000000" pitchFamily="2" charset="0"/>
              </a:defRPr>
            </a:lvl4pPr>
            <a:lvl5pPr>
              <a:defRPr b="0" i="0">
                <a:latin typeface="Roboto Thin" panose="02000000000000000000" pitchFamily="2" charset="0"/>
                <a:ea typeface="Roboto Thin" panose="02000000000000000000" pitchFamily="2"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C3EC8C38-2F10-434F-854E-A90CC6257748}"/>
              </a:ext>
            </a:extLst>
          </p:cNvPr>
          <p:cNvSpPr>
            <a:spLocks noGrp="1"/>
          </p:cNvSpPr>
          <p:nvPr>
            <p:ph type="dt" sz="half" idx="10"/>
          </p:nvPr>
        </p:nvSpPr>
        <p:spPr/>
        <p:txBody>
          <a:bodyPr/>
          <a:lstStyle/>
          <a:p>
            <a:fld id="{7E5C9A77-3466-6E4B-8FC9-BE175222B10B}" type="datetimeFigureOut">
              <a:rPr lang="en-US" smtClean="0"/>
              <a:t>2/1/2024</a:t>
            </a:fld>
            <a:endParaRPr lang="en-US" dirty="0"/>
          </a:p>
        </p:txBody>
      </p:sp>
      <p:sp>
        <p:nvSpPr>
          <p:cNvPr id="8" name="Footer Placeholder 7">
            <a:extLst>
              <a:ext uri="{FF2B5EF4-FFF2-40B4-BE49-F238E27FC236}">
                <a16:creationId xmlns:a16="http://schemas.microsoft.com/office/drawing/2014/main" id="{0A4B5E31-52D2-D148-9061-B67089AADAE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CB4C3C7-C4DA-474D-84FE-889DE52819FA}"/>
              </a:ext>
            </a:extLst>
          </p:cNvPr>
          <p:cNvSpPr>
            <a:spLocks noGrp="1"/>
          </p:cNvSpPr>
          <p:nvPr>
            <p:ph type="sldNum" sz="quarter" idx="12"/>
          </p:nvPr>
        </p:nvSpPr>
        <p:spPr/>
        <p:txBody>
          <a:bodyPr/>
          <a:lstStyle/>
          <a:p>
            <a:fld id="{5ABB6306-6DFA-F146-AF93-A7DD7D7388E3}" type="slidenum">
              <a:rPr lang="en-US" smtClean="0"/>
              <a:t>‹#›</a:t>
            </a:fld>
            <a:endParaRPr lang="en-US" dirty="0"/>
          </a:p>
        </p:txBody>
      </p:sp>
      <p:sp>
        <p:nvSpPr>
          <p:cNvPr id="10" name="Title 1">
            <a:extLst>
              <a:ext uri="{FF2B5EF4-FFF2-40B4-BE49-F238E27FC236}">
                <a16:creationId xmlns:a16="http://schemas.microsoft.com/office/drawing/2014/main" id="{D008DF6A-6794-804F-92AE-D065E742EE5A}"/>
              </a:ext>
            </a:extLst>
          </p:cNvPr>
          <p:cNvSpPr>
            <a:spLocks noGrp="1"/>
          </p:cNvSpPr>
          <p:nvPr>
            <p:ph type="title"/>
          </p:nvPr>
        </p:nvSpPr>
        <p:spPr>
          <a:xfrm>
            <a:off x="213453" y="123462"/>
            <a:ext cx="10515600" cy="1325563"/>
          </a:xfrm>
          <a:prstGeom prst="rect">
            <a:avLst/>
          </a:prstGeom>
        </p:spPr>
        <p:txBody>
          <a:bodyPr/>
          <a:lstStyle>
            <a:lvl1pPr>
              <a:defRPr b="1" i="0" spc="300">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GB" dirty="0"/>
              <a:t>Click to edit Master title style</a:t>
            </a:r>
            <a:endParaRPr lang="en-US" dirty="0"/>
          </a:p>
        </p:txBody>
      </p:sp>
      <p:pic>
        <p:nvPicPr>
          <p:cNvPr id="11" name="Picture 10">
            <a:extLst>
              <a:ext uri="{FF2B5EF4-FFF2-40B4-BE49-F238E27FC236}">
                <a16:creationId xmlns:a16="http://schemas.microsoft.com/office/drawing/2014/main" id="{453CF601-E3F1-474B-BDD7-C334DCBCC5CD}"/>
              </a:ext>
            </a:extLst>
          </p:cNvPr>
          <p:cNvPicPr>
            <a:picLocks noChangeAspect="1"/>
          </p:cNvPicPr>
          <p:nvPr userDrawn="1"/>
        </p:nvPicPr>
        <p:blipFill>
          <a:blip r:embed="rId2"/>
          <a:stretch>
            <a:fillRect/>
          </a:stretch>
        </p:blipFill>
        <p:spPr>
          <a:xfrm>
            <a:off x="10121934" y="6257698"/>
            <a:ext cx="1788817" cy="387577"/>
          </a:xfrm>
          <a:prstGeom prst="rect">
            <a:avLst/>
          </a:prstGeom>
        </p:spPr>
      </p:pic>
    </p:spTree>
    <p:extLst>
      <p:ext uri="{BB962C8B-B14F-4D97-AF65-F5344CB8AC3E}">
        <p14:creationId xmlns:p14="http://schemas.microsoft.com/office/powerpoint/2010/main" val="45108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0869-DEC2-9B44-BC0A-102B73C70DD5}"/>
              </a:ext>
            </a:extLst>
          </p:cNvPr>
          <p:cNvSpPr>
            <a:spLocks noGrp="1"/>
          </p:cNvSpPr>
          <p:nvPr>
            <p:ph type="title" hasCustomPrompt="1"/>
          </p:nvPr>
        </p:nvSpPr>
        <p:spPr>
          <a:xfrm>
            <a:off x="213453" y="123462"/>
            <a:ext cx="10515600" cy="1325563"/>
          </a:xfrm>
          <a:prstGeom prst="rect">
            <a:avLst/>
          </a:prstGeom>
        </p:spPr>
        <p:txBody>
          <a:bodyPr/>
          <a:lstStyle>
            <a:lvl1pPr>
              <a:defRPr b="1" i="0" spc="300">
                <a:latin typeface="Roboto Condensed" panose="020B0604020202020204" charset="0"/>
                <a:ea typeface="Roboto Condensed" panose="020B0604020202020204" charset="0"/>
                <a:cs typeface="Roboto Condensed" panose="020B0604020202020204" charset="0"/>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6377AD1C-3A4D-7E4C-B94D-EB6BBF04096E}"/>
              </a:ext>
            </a:extLst>
          </p:cNvPr>
          <p:cNvSpPr>
            <a:spLocks noGrp="1"/>
          </p:cNvSpPr>
          <p:nvPr>
            <p:ph type="dt" sz="half" idx="10"/>
          </p:nvPr>
        </p:nvSpPr>
        <p:spPr/>
        <p:txBody>
          <a:bodyPr/>
          <a:lstStyle/>
          <a:p>
            <a:fld id="{7E5C9A77-3466-6E4B-8FC9-BE175222B10B}" type="datetimeFigureOut">
              <a:rPr lang="en-US" smtClean="0"/>
              <a:t>2/1/2024</a:t>
            </a:fld>
            <a:endParaRPr lang="en-US" dirty="0"/>
          </a:p>
        </p:txBody>
      </p:sp>
      <p:sp>
        <p:nvSpPr>
          <p:cNvPr id="4" name="Footer Placeholder 3">
            <a:extLst>
              <a:ext uri="{FF2B5EF4-FFF2-40B4-BE49-F238E27FC236}">
                <a16:creationId xmlns:a16="http://schemas.microsoft.com/office/drawing/2014/main" id="{6FFEA449-9378-E041-B343-D006995590A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B072A0F-5FBB-3A49-AF0F-730611F9607D}"/>
              </a:ext>
            </a:extLst>
          </p:cNvPr>
          <p:cNvSpPr>
            <a:spLocks noGrp="1"/>
          </p:cNvSpPr>
          <p:nvPr>
            <p:ph type="sldNum" sz="quarter" idx="12"/>
          </p:nvPr>
        </p:nvSpPr>
        <p:spPr/>
        <p:txBody>
          <a:bodyPr/>
          <a:lstStyle/>
          <a:p>
            <a:fld id="{5ABB6306-6DFA-F146-AF93-A7DD7D7388E3}" type="slidenum">
              <a:rPr lang="en-US" smtClean="0"/>
              <a:t>‹#›</a:t>
            </a:fld>
            <a:endParaRPr lang="en-US" dirty="0"/>
          </a:p>
        </p:txBody>
      </p:sp>
      <p:pic>
        <p:nvPicPr>
          <p:cNvPr id="6" name="Picture 5">
            <a:extLst>
              <a:ext uri="{FF2B5EF4-FFF2-40B4-BE49-F238E27FC236}">
                <a16:creationId xmlns:a16="http://schemas.microsoft.com/office/drawing/2014/main" id="{B3695FC1-AC28-2048-9360-A8B15E7BBF59}"/>
              </a:ext>
            </a:extLst>
          </p:cNvPr>
          <p:cNvPicPr>
            <a:picLocks noChangeAspect="1"/>
          </p:cNvPicPr>
          <p:nvPr userDrawn="1"/>
        </p:nvPicPr>
        <p:blipFill>
          <a:blip r:embed="rId2"/>
          <a:stretch>
            <a:fillRect/>
          </a:stretch>
        </p:blipFill>
        <p:spPr>
          <a:xfrm>
            <a:off x="10121934" y="6257698"/>
            <a:ext cx="1788817" cy="387577"/>
          </a:xfrm>
          <a:prstGeom prst="rect">
            <a:avLst/>
          </a:prstGeom>
        </p:spPr>
      </p:pic>
    </p:spTree>
    <p:extLst>
      <p:ext uri="{BB962C8B-B14F-4D97-AF65-F5344CB8AC3E}">
        <p14:creationId xmlns:p14="http://schemas.microsoft.com/office/powerpoint/2010/main" val="28682012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41B9BC-E575-5946-96A3-E8158FCD43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F712BC8F-B843-8A4C-BACD-21297EBBE9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E1470BA9-415F-364A-BFDC-390A4AE7D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Roboto" panose="02000000000000000000" pitchFamily="2" charset="0"/>
              </a:defRPr>
            </a:lvl1pPr>
          </a:lstStyle>
          <a:p>
            <a:fld id="{7E5C9A77-3466-6E4B-8FC9-BE175222B10B}" type="datetimeFigureOut">
              <a:rPr lang="en-US" smtClean="0"/>
              <a:pPr/>
              <a:t>2/1/2024</a:t>
            </a:fld>
            <a:endParaRPr lang="en-US" dirty="0"/>
          </a:p>
        </p:txBody>
      </p:sp>
      <p:sp>
        <p:nvSpPr>
          <p:cNvPr id="5" name="Footer Placeholder 4">
            <a:extLst>
              <a:ext uri="{FF2B5EF4-FFF2-40B4-BE49-F238E27FC236}">
                <a16:creationId xmlns:a16="http://schemas.microsoft.com/office/drawing/2014/main" id="{CA18FB90-CA72-4F49-B895-6148A5A45C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Roboto" panose="02000000000000000000" pitchFamily="2" charset="0"/>
              </a:defRPr>
            </a:lvl1pPr>
          </a:lstStyle>
          <a:p>
            <a:endParaRPr lang="en-US" dirty="0"/>
          </a:p>
        </p:txBody>
      </p:sp>
      <p:sp>
        <p:nvSpPr>
          <p:cNvPr id="6" name="Slide Number Placeholder 5">
            <a:extLst>
              <a:ext uri="{FF2B5EF4-FFF2-40B4-BE49-F238E27FC236}">
                <a16:creationId xmlns:a16="http://schemas.microsoft.com/office/drawing/2014/main" id="{2AC190FD-4E99-094B-BAB8-62D7ED3505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Roboto" panose="02000000000000000000" pitchFamily="2" charset="0"/>
              </a:defRPr>
            </a:lvl1pPr>
          </a:lstStyle>
          <a:p>
            <a:fld id="{5ABB6306-6DFA-F146-AF93-A7DD7D7388E3}" type="slidenum">
              <a:rPr lang="en-US" smtClean="0"/>
              <a:pPr/>
              <a:t>‹#›</a:t>
            </a:fld>
            <a:endParaRPr lang="en-US" dirty="0"/>
          </a:p>
        </p:txBody>
      </p:sp>
      <p:sp>
        <p:nvSpPr>
          <p:cNvPr id="7" name="Freeform: Shape 6">
            <a:extLst>
              <a:ext uri="{FF2B5EF4-FFF2-40B4-BE49-F238E27FC236}">
                <a16:creationId xmlns:a16="http://schemas.microsoft.com/office/drawing/2014/main" id="{DC84BADD-E476-47A6-BBBA-A10F9C257ECF}"/>
              </a:ext>
            </a:extLst>
          </p:cNvPr>
          <p:cNvSpPr/>
          <p:nvPr userDrawn="1"/>
        </p:nvSpPr>
        <p:spPr>
          <a:xfrm flipV="1">
            <a:off x="216000" y="749507"/>
            <a:ext cx="11251475" cy="0"/>
          </a:xfrm>
          <a:custGeom>
            <a:avLst/>
            <a:gdLst>
              <a:gd name="connsiteX0" fmla="*/ 0 w 11107711"/>
              <a:gd name="connsiteY0" fmla="*/ 0 h 0"/>
              <a:gd name="connsiteX1" fmla="*/ 11107711 w 11107711"/>
              <a:gd name="connsiteY1" fmla="*/ 0 h 0"/>
            </a:gdLst>
            <a:ahLst/>
            <a:cxnLst>
              <a:cxn ang="0">
                <a:pos x="connsiteX0" y="connsiteY0"/>
              </a:cxn>
              <a:cxn ang="0">
                <a:pos x="connsiteX1" y="connsiteY1"/>
              </a:cxn>
            </a:cxnLst>
            <a:rect l="l" t="t" r="r" b="b"/>
            <a:pathLst>
              <a:path w="11107711">
                <a:moveTo>
                  <a:pt x="0" y="0"/>
                </a:moveTo>
                <a:lnTo>
                  <a:pt x="11107711"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108C2E42-A7EB-462C-8BBD-B8ED8F1E83E2}"/>
              </a:ext>
            </a:extLst>
          </p:cNvPr>
          <p:cNvPicPr>
            <a:picLocks noChangeAspect="1"/>
          </p:cNvPicPr>
          <p:nvPr userDrawn="1"/>
        </p:nvPicPr>
        <p:blipFill>
          <a:blip r:embed="rId7">
            <a:biLevel thresh="75000"/>
          </a:blip>
          <a:stretch>
            <a:fillRect/>
          </a:stretch>
        </p:blipFill>
        <p:spPr>
          <a:xfrm>
            <a:off x="9601199" y="185738"/>
            <a:ext cx="2340077" cy="522159"/>
          </a:xfrm>
          <a:prstGeom prst="rect">
            <a:avLst/>
          </a:prstGeom>
        </p:spPr>
      </p:pic>
    </p:spTree>
    <p:extLst>
      <p:ext uri="{BB962C8B-B14F-4D97-AF65-F5344CB8AC3E}">
        <p14:creationId xmlns:p14="http://schemas.microsoft.com/office/powerpoint/2010/main" val="1187201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Lst>
  <p:txStyles>
    <p:titleStyle>
      <a:lvl1pPr algn="l" defTabSz="914400" rtl="0" eaLnBrk="1" latinLnBrk="0" hangingPunct="1">
        <a:lnSpc>
          <a:spcPct val="90000"/>
        </a:lnSpc>
        <a:spcBef>
          <a:spcPct val="0"/>
        </a:spcBef>
        <a:buNone/>
        <a:defRPr sz="4400" b="1" i="0" kern="1200">
          <a:solidFill>
            <a:schemeClr val="tx1"/>
          </a:solidFill>
          <a:latin typeface="Roboto Condensed" panose="020B0604020202020204" charset="0"/>
          <a:ea typeface="Roboto Condensed" panose="020B060402020202020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oboto Condensed" panose="020B0604020202020204" charset="0"/>
          <a:ea typeface="Roboto Condensed" panose="020B0604020202020204"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Condensed" panose="020B0604020202020204" charset="0"/>
          <a:ea typeface="Roboto Condensed" panose="020B0604020202020204"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Condensed" panose="020B0604020202020204" charset="0"/>
          <a:ea typeface="Roboto Condensed" panose="020B0604020202020204"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Condensed" panose="020B0604020202020204" charset="0"/>
          <a:ea typeface="Roboto Condensed" panose="020B0604020202020204"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Condensed" panose="020B0604020202020204" charset="0"/>
          <a:ea typeface="Roboto Condensed" panose="020B0604020202020204"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py6DLYhjetM"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emf"/><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hyperlink" Target="https://www.niftyindices.com/" TargetMode="Externa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emf"/><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fidelity.com/bin-public/060_www_fidelity_com/documents/fidelity/fidelity-overview-of-factor-investing.pdf"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emf"/><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7.xml"/><Relationship Id="rId7" Type="http://schemas.openxmlformats.org/officeDocument/2006/relationships/slide" Target="slide2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7.xml"/><Relationship Id="rId4" Type="http://schemas.openxmlformats.org/officeDocument/2006/relationships/slide" Target="slide1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emf"/><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emf"/><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emf"/><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blackrock.com/us/individual/investment-ideas/what-is-factor-investing" TargetMode="External"/><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blackrock.com/us/individual/investment-ideas/what-is-factor-investing" TargetMode="External"/><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emf"/><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uggenheiminvestments.com/mutual-funds/resources/interactive-tools/asset-class-correlation-map"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DF60C4-DA19-C445-B1D1-73C4F5C5AFD7}"/>
              </a:ext>
            </a:extLst>
          </p:cNvPr>
          <p:cNvPicPr>
            <a:picLocks noChangeAspect="1"/>
          </p:cNvPicPr>
          <p:nvPr/>
        </p:nvPicPr>
        <p:blipFill rotWithShape="1">
          <a:blip r:embed="rId3"/>
          <a:srcRect t="20231"/>
          <a:stretch/>
        </p:blipFill>
        <p:spPr>
          <a:xfrm>
            <a:off x="14068" y="14068"/>
            <a:ext cx="12192000" cy="6872523"/>
          </a:xfrm>
          <a:prstGeom prst="rect">
            <a:avLst/>
          </a:prstGeom>
        </p:spPr>
      </p:pic>
      <p:pic>
        <p:nvPicPr>
          <p:cNvPr id="22" name="Picture 21">
            <a:extLst>
              <a:ext uri="{FF2B5EF4-FFF2-40B4-BE49-F238E27FC236}">
                <a16:creationId xmlns:a16="http://schemas.microsoft.com/office/drawing/2014/main" id="{9194EF1D-E3EA-7B42-B1DB-95A0E12F9834}"/>
              </a:ext>
            </a:extLst>
          </p:cNvPr>
          <p:cNvPicPr>
            <a:picLocks noChangeAspect="1"/>
          </p:cNvPicPr>
          <p:nvPr/>
        </p:nvPicPr>
        <p:blipFill>
          <a:blip r:embed="rId4"/>
          <a:stretch>
            <a:fillRect/>
          </a:stretch>
        </p:blipFill>
        <p:spPr>
          <a:xfrm>
            <a:off x="690291" y="2014964"/>
            <a:ext cx="1511300" cy="330200"/>
          </a:xfrm>
          <a:prstGeom prst="rect">
            <a:avLst/>
          </a:prstGeom>
        </p:spPr>
      </p:pic>
      <p:pic>
        <p:nvPicPr>
          <p:cNvPr id="24" name="Picture 23">
            <a:extLst>
              <a:ext uri="{FF2B5EF4-FFF2-40B4-BE49-F238E27FC236}">
                <a16:creationId xmlns:a16="http://schemas.microsoft.com/office/drawing/2014/main" id="{1BB6A292-C249-3B4D-BDA9-7ABD63A41FEE}"/>
              </a:ext>
            </a:extLst>
          </p:cNvPr>
          <p:cNvPicPr>
            <a:picLocks noChangeAspect="1"/>
          </p:cNvPicPr>
          <p:nvPr/>
        </p:nvPicPr>
        <p:blipFill>
          <a:blip r:embed="rId5"/>
          <a:stretch>
            <a:fillRect/>
          </a:stretch>
        </p:blipFill>
        <p:spPr>
          <a:xfrm>
            <a:off x="9801458" y="429942"/>
            <a:ext cx="1866900" cy="355600"/>
          </a:xfrm>
          <a:prstGeom prst="rect">
            <a:avLst/>
          </a:prstGeom>
        </p:spPr>
      </p:pic>
      <p:sp>
        <p:nvSpPr>
          <p:cNvPr id="25" name="Rectangle 24">
            <a:extLst>
              <a:ext uri="{FF2B5EF4-FFF2-40B4-BE49-F238E27FC236}">
                <a16:creationId xmlns:a16="http://schemas.microsoft.com/office/drawing/2014/main" id="{389C0B63-27DD-F944-9B5F-CB2482453088}"/>
              </a:ext>
            </a:extLst>
          </p:cNvPr>
          <p:cNvSpPr/>
          <p:nvPr/>
        </p:nvSpPr>
        <p:spPr>
          <a:xfrm>
            <a:off x="690291" y="2486721"/>
            <a:ext cx="1511300" cy="78059"/>
          </a:xfrm>
          <a:prstGeom prst="rect">
            <a:avLst/>
          </a:prstGeom>
          <a:solidFill>
            <a:srgbClr val="FEC6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ndParaRPr>
          </a:p>
        </p:txBody>
      </p:sp>
      <p:sp>
        <p:nvSpPr>
          <p:cNvPr id="27" name="TextBox 26">
            <a:extLst>
              <a:ext uri="{FF2B5EF4-FFF2-40B4-BE49-F238E27FC236}">
                <a16:creationId xmlns:a16="http://schemas.microsoft.com/office/drawing/2014/main" id="{1E4DEF80-F3EB-6F47-B98C-14C079697C3C}"/>
              </a:ext>
            </a:extLst>
          </p:cNvPr>
          <p:cNvSpPr txBox="1"/>
          <p:nvPr/>
        </p:nvSpPr>
        <p:spPr>
          <a:xfrm>
            <a:off x="601083" y="2706337"/>
            <a:ext cx="6609502" cy="1672253"/>
          </a:xfrm>
          <a:prstGeom prst="rect">
            <a:avLst/>
          </a:prstGeom>
          <a:noFill/>
        </p:spPr>
        <p:txBody>
          <a:bodyPr wrap="none" rtlCol="0" anchor="t">
            <a:spAutoFit/>
          </a:bodyPr>
          <a:lstStyle/>
          <a:p>
            <a:pPr>
              <a:lnSpc>
                <a:spcPct val="150000"/>
              </a:lnSpc>
            </a:pPr>
            <a:r>
              <a:rPr lang="en-US" sz="4000" b="1" dirty="0">
                <a:solidFill>
                  <a:schemeClr val="bg1"/>
                </a:solidFill>
                <a:latin typeface="Roboto Condensed" panose="02000000000000000000" pitchFamily="2" charset="0"/>
                <a:ea typeface="Roboto Condensed" panose="02000000000000000000" pitchFamily="2" charset="0"/>
              </a:rPr>
              <a:t>IIFL ONE – FACTOR INVESTING</a:t>
            </a:r>
          </a:p>
          <a:p>
            <a:pPr>
              <a:lnSpc>
                <a:spcPct val="150000"/>
              </a:lnSpc>
            </a:pPr>
            <a:r>
              <a:rPr lang="en-US" sz="3200" dirty="0">
                <a:solidFill>
                  <a:schemeClr val="bg1"/>
                </a:solidFill>
                <a:latin typeface="Roboto Condensed" panose="02000000000000000000" pitchFamily="2" charset="0"/>
                <a:ea typeface="Roboto Condensed" panose="02000000000000000000" pitchFamily="2" charset="0"/>
              </a:rPr>
              <a:t>15 September 2021</a:t>
            </a:r>
            <a:endParaRPr lang="en-IN" sz="3200" dirty="0">
              <a:solidFill>
                <a:schemeClr val="bg1"/>
              </a:solidFill>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4074006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AE9A809-0F19-4E7B-A404-CDF273935961}"/>
              </a:ext>
            </a:extLst>
          </p:cNvPr>
          <p:cNvSpPr txBox="1">
            <a:spLocks/>
          </p:cNvSpPr>
          <p:nvPr/>
        </p:nvSpPr>
        <p:spPr>
          <a:xfrm>
            <a:off x="186166" y="129150"/>
            <a:ext cx="11880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300">
                <a:solidFill>
                  <a:schemeClr val="tx1"/>
                </a:solidFill>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US" sz="2400" dirty="0">
                <a:latin typeface="Roboto" panose="02000000000000000000" pitchFamily="2" charset="0"/>
                <a:ea typeface="Roboto" panose="02000000000000000000" pitchFamily="2" charset="0"/>
                <a:cs typeface="Roboto" panose="02000000000000000000" pitchFamily="2" charset="0"/>
              </a:rPr>
              <a:t>FACTORS HAVE LOW CORRELATION BY DESIGN</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5D7798A3-FEEA-4FA4-91E1-2A0156209F66}"/>
              </a:ext>
            </a:extLst>
          </p:cNvPr>
          <p:cNvSpPr txBox="1"/>
          <p:nvPr/>
        </p:nvSpPr>
        <p:spPr>
          <a:xfrm>
            <a:off x="288001" y="6480000"/>
            <a:ext cx="4931114" cy="307777"/>
          </a:xfrm>
          <a:prstGeom prst="rect">
            <a:avLst/>
          </a:prstGeom>
          <a:noFill/>
          <a:ln>
            <a:solidFill>
              <a:schemeClr val="bg2">
                <a:lumMod val="90000"/>
              </a:schemeClr>
            </a:solidFill>
          </a:ln>
        </p:spPr>
        <p:txBody>
          <a:bodyPr wrap="square" rtlCol="0">
            <a:spAutoFit/>
          </a:bodyPr>
          <a:lstStyle/>
          <a:p>
            <a:r>
              <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Source = </a:t>
            </a:r>
            <a:r>
              <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hlinkClick r:id="rId2"/>
              </a:rPr>
              <a:t>https://www.youtube.com/watch?v=py6DLYhjetM</a:t>
            </a:r>
            <a:endPar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p:txBody>
      </p:sp>
      <p:pic>
        <p:nvPicPr>
          <p:cNvPr id="7" name="Picture 6">
            <a:extLst>
              <a:ext uri="{FF2B5EF4-FFF2-40B4-BE49-F238E27FC236}">
                <a16:creationId xmlns:a16="http://schemas.microsoft.com/office/drawing/2014/main" id="{A94B2CAA-8008-48E5-855C-EB53AAE58FAF}"/>
              </a:ext>
            </a:extLst>
          </p:cNvPr>
          <p:cNvPicPr>
            <a:picLocks noChangeAspect="1"/>
          </p:cNvPicPr>
          <p:nvPr/>
        </p:nvPicPr>
        <p:blipFill>
          <a:blip r:embed="rId3"/>
          <a:stretch>
            <a:fillRect/>
          </a:stretch>
        </p:blipFill>
        <p:spPr>
          <a:xfrm>
            <a:off x="288000" y="900000"/>
            <a:ext cx="10736199" cy="5267706"/>
          </a:xfrm>
          <a:prstGeom prst="rect">
            <a:avLst/>
          </a:prstGeom>
          <a:ln>
            <a:solidFill>
              <a:schemeClr val="bg2">
                <a:lumMod val="90000"/>
              </a:schemeClr>
            </a:solidFill>
          </a:ln>
        </p:spPr>
      </p:pic>
    </p:spTree>
    <p:extLst>
      <p:ext uri="{BB962C8B-B14F-4D97-AF65-F5344CB8AC3E}">
        <p14:creationId xmlns:p14="http://schemas.microsoft.com/office/powerpoint/2010/main" val="1463495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34DFD54-2369-5D4A-AECD-F6BE6408298E}"/>
              </a:ext>
            </a:extLst>
          </p:cNvPr>
          <p:cNvSpPr/>
          <p:nvPr/>
        </p:nvSpPr>
        <p:spPr>
          <a:xfrm>
            <a:off x="0" y="0"/>
            <a:ext cx="12192000" cy="6858000"/>
          </a:xfrm>
          <a:prstGeom prst="rect">
            <a:avLst/>
          </a:prstGeom>
          <a:gradFill flip="none" rotWithShape="1">
            <a:gsLst>
              <a:gs pos="0">
                <a:srgbClr val="414040"/>
              </a:gs>
              <a:gs pos="100000">
                <a:schemeClr val="tx1"/>
              </a:gs>
            </a:gsLst>
            <a:lin ang="0" scaled="0"/>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latin typeface="Roboto" panose="02000000000000000000" pitchFamily="2" charset="0"/>
            </a:endParaRPr>
          </a:p>
        </p:txBody>
      </p:sp>
      <p:sp>
        <p:nvSpPr>
          <p:cNvPr id="2" name="Title 1">
            <a:extLst>
              <a:ext uri="{FF2B5EF4-FFF2-40B4-BE49-F238E27FC236}">
                <a16:creationId xmlns:a16="http://schemas.microsoft.com/office/drawing/2014/main" id="{904F119F-572C-6C43-B0B9-AA8602543FFF}"/>
              </a:ext>
            </a:extLst>
          </p:cNvPr>
          <p:cNvSpPr>
            <a:spLocks noGrp="1"/>
          </p:cNvSpPr>
          <p:nvPr>
            <p:ph type="ctrTitle"/>
          </p:nvPr>
        </p:nvSpPr>
        <p:spPr>
          <a:xfrm>
            <a:off x="420460" y="1987937"/>
            <a:ext cx="11351079" cy="2882126"/>
          </a:xfrm>
        </p:spPr>
        <p:txBody>
          <a:bodyPr anchor="ctr">
            <a:normAutofit/>
          </a:bodyPr>
          <a:lstStyle/>
          <a:p>
            <a:pPr>
              <a:lnSpc>
                <a:spcPct val="100000"/>
              </a:lnSpc>
            </a:pPr>
            <a:r>
              <a:rPr lang="en-US" sz="4000" dirty="0">
                <a:solidFill>
                  <a:schemeClr val="bg1"/>
                </a:solidFill>
              </a:rPr>
              <a:t>WHO ARE ITS BEST-KNOWN EXEMPLARS?</a:t>
            </a:r>
          </a:p>
        </p:txBody>
      </p:sp>
      <p:pic>
        <p:nvPicPr>
          <p:cNvPr id="7" name="Picture 6">
            <a:extLst>
              <a:ext uri="{FF2B5EF4-FFF2-40B4-BE49-F238E27FC236}">
                <a16:creationId xmlns:a16="http://schemas.microsoft.com/office/drawing/2014/main" id="{2D4008B7-E649-5F49-A651-4AEABFE3C7DE}"/>
              </a:ext>
            </a:extLst>
          </p:cNvPr>
          <p:cNvPicPr>
            <a:picLocks noChangeAspect="1"/>
          </p:cNvPicPr>
          <p:nvPr/>
        </p:nvPicPr>
        <p:blipFill>
          <a:blip r:embed="rId2"/>
          <a:stretch>
            <a:fillRect/>
          </a:stretch>
        </p:blipFill>
        <p:spPr>
          <a:xfrm>
            <a:off x="9805308" y="6086929"/>
            <a:ext cx="2019300" cy="431800"/>
          </a:xfrm>
          <a:prstGeom prst="rect">
            <a:avLst/>
          </a:prstGeom>
        </p:spPr>
      </p:pic>
      <p:pic>
        <p:nvPicPr>
          <p:cNvPr id="5" name="Graphic 4" descr="List">
            <a:hlinkClick r:id="rId3" action="ppaction://hlinksldjump"/>
            <a:extLst>
              <a:ext uri="{FF2B5EF4-FFF2-40B4-BE49-F238E27FC236}">
                <a16:creationId xmlns:a16="http://schemas.microsoft.com/office/drawing/2014/main" id="{04228CDF-52BC-4477-9844-1D516B1A99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57758" y="4949631"/>
            <a:ext cx="914400" cy="914400"/>
          </a:xfrm>
          <a:prstGeom prst="rect">
            <a:avLst/>
          </a:prstGeom>
        </p:spPr>
      </p:pic>
    </p:spTree>
    <p:extLst>
      <p:ext uri="{BB962C8B-B14F-4D97-AF65-F5344CB8AC3E}">
        <p14:creationId xmlns:p14="http://schemas.microsoft.com/office/powerpoint/2010/main" val="1864892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AE9A809-0F19-4E7B-A404-CDF273935961}"/>
              </a:ext>
            </a:extLst>
          </p:cNvPr>
          <p:cNvSpPr txBox="1">
            <a:spLocks/>
          </p:cNvSpPr>
          <p:nvPr/>
        </p:nvSpPr>
        <p:spPr>
          <a:xfrm>
            <a:off x="186166" y="129150"/>
            <a:ext cx="11880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300">
                <a:solidFill>
                  <a:schemeClr val="tx1"/>
                </a:solidFill>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US" sz="2400" dirty="0">
                <a:latin typeface="Roboto" panose="02000000000000000000" pitchFamily="2" charset="0"/>
                <a:ea typeface="Roboto" panose="02000000000000000000" pitchFamily="2" charset="0"/>
                <a:cs typeface="Roboto" panose="02000000000000000000" pitchFamily="2" charset="0"/>
              </a:rPr>
              <a:t>PROTAGONISTS &amp; PRINCIPAL PROPONENTS</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5D7798A3-FEEA-4FA4-91E1-2A0156209F66}"/>
              </a:ext>
            </a:extLst>
          </p:cNvPr>
          <p:cNvSpPr txBox="1"/>
          <p:nvPr/>
        </p:nvSpPr>
        <p:spPr>
          <a:xfrm>
            <a:off x="288000" y="900000"/>
            <a:ext cx="5063489" cy="5632311"/>
          </a:xfrm>
          <a:prstGeom prst="rect">
            <a:avLst/>
          </a:prstGeom>
          <a:noFill/>
          <a:ln>
            <a:solidFill>
              <a:schemeClr val="bg2">
                <a:lumMod val="90000"/>
              </a:schemeClr>
            </a:solidFill>
          </a:ln>
        </p:spPr>
        <p:txBody>
          <a:bodyPr wrap="square" rtlCol="0">
            <a:spAutoFit/>
          </a:bodyPr>
          <a:lstStyle/>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WHO WERE THE FIRST PRACTITIONERS?</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Barr Rosenberg, a former Berkeley University economics professor and founder of Barra (later acquired by MSCI), is considered the father of quantitative investing</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Richard </a:t>
            </a:r>
            <a:r>
              <a:rPr lang="en-US"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Grinold</a:t>
            </a: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and Ronald Kahn—stressed  the use of factors that represented the recognized key investment attributes e.g. momentum, size, liquidity, growth, value, volatility, and financial leverage</a:t>
            </a:r>
          </a:p>
          <a:p>
            <a:pPr marL="742950" lvl="1" indent="-285750">
              <a:buFont typeface="Wingdings" panose="05000000000000000000" pitchFamily="2" charset="2"/>
              <a:buChar char="Ø"/>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WHO ARE MODERN-DAY PROPONENTS?</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BlackRock leads the field among present purveyors of factor or rules-based investing</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Personalities: </a:t>
            </a:r>
          </a:p>
          <a:p>
            <a:pPr marL="1200150" lvl="2"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Andrew Ang (BlackRock) </a:t>
            </a:r>
          </a:p>
          <a:p>
            <a:pPr marL="1200150" lvl="2"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Rob Arnott (Research Affiliates)</a:t>
            </a:r>
          </a:p>
          <a:p>
            <a:pPr marL="1200150" lvl="2"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Cliff </a:t>
            </a:r>
            <a:r>
              <a:rPr lang="en-US"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Asness</a:t>
            </a: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(AQR)</a:t>
            </a:r>
          </a:p>
          <a:p>
            <a:pPr marL="1200150" lvl="2"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David Booth (Dimensional Fund Advisors)</a:t>
            </a:r>
          </a:p>
        </p:txBody>
      </p:sp>
      <p:sp>
        <p:nvSpPr>
          <p:cNvPr id="5" name="TextBox 4">
            <a:extLst>
              <a:ext uri="{FF2B5EF4-FFF2-40B4-BE49-F238E27FC236}">
                <a16:creationId xmlns:a16="http://schemas.microsoft.com/office/drawing/2014/main" id="{0B68EA5F-2ABD-47A1-ABA9-647C3811CCFE}"/>
              </a:ext>
            </a:extLst>
          </p:cNvPr>
          <p:cNvSpPr txBox="1"/>
          <p:nvPr/>
        </p:nvSpPr>
        <p:spPr>
          <a:xfrm>
            <a:off x="5580000" y="900000"/>
            <a:ext cx="5790365" cy="3139321"/>
          </a:xfrm>
          <a:prstGeom prst="rect">
            <a:avLst/>
          </a:prstGeom>
          <a:noFill/>
          <a:ln>
            <a:solidFill>
              <a:schemeClr val="bg2">
                <a:lumMod val="90000"/>
              </a:schemeClr>
            </a:solidFill>
          </a:ln>
        </p:spPr>
        <p:txBody>
          <a:bodyPr wrap="square" rtlCol="0">
            <a:spAutoFit/>
          </a:bodyPr>
          <a:lstStyle/>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WHO’S WHO IN THE INDIAN CONTEXT?</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Both the BSE and the NSE publish “strategy” indices via their index affiliates</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MSCI has 6 subsets of their MSCI India Index that are factor-tilted variants viz. Value, Growth, Momentum, Quality, Minimum Volatility and High Dividend Yield </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UTI Nifty 200 Momentum 30 ETF</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Axis Quant Fund, DSP Quant, Tata Quant Fund, and the (upcoming) IIFL Quant Fund all follow rules-based portfolio construction with tilts towards a combination of factors</a:t>
            </a:r>
          </a:p>
        </p:txBody>
      </p:sp>
    </p:spTree>
    <p:extLst>
      <p:ext uri="{BB962C8B-B14F-4D97-AF65-F5344CB8AC3E}">
        <p14:creationId xmlns:p14="http://schemas.microsoft.com/office/powerpoint/2010/main" val="176750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AE9A809-0F19-4E7B-A404-CDF273935961}"/>
              </a:ext>
            </a:extLst>
          </p:cNvPr>
          <p:cNvSpPr txBox="1">
            <a:spLocks/>
          </p:cNvSpPr>
          <p:nvPr/>
        </p:nvSpPr>
        <p:spPr>
          <a:xfrm>
            <a:off x="200234" y="167250"/>
            <a:ext cx="11880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300">
                <a:solidFill>
                  <a:schemeClr val="tx1"/>
                </a:solidFill>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US" sz="2400" dirty="0">
                <a:latin typeface="Roboto" panose="02000000000000000000" pitchFamily="2" charset="0"/>
                <a:ea typeface="Roboto" panose="02000000000000000000" pitchFamily="2" charset="0"/>
                <a:cs typeface="Roboto" panose="02000000000000000000" pitchFamily="2" charset="0"/>
              </a:rPr>
              <a:t>NSE STRATEGY/FACTOR INDICES</a:t>
            </a:r>
            <a:endParaRPr lang="en-IN" sz="2400" dirty="0">
              <a:latin typeface="Roboto" panose="02000000000000000000" pitchFamily="2" charset="0"/>
              <a:ea typeface="Roboto" panose="02000000000000000000" pitchFamily="2" charset="0"/>
              <a:cs typeface="Roboto" panose="02000000000000000000" pitchFamily="2" charset="0"/>
            </a:endParaRPr>
          </a:p>
        </p:txBody>
      </p:sp>
      <p:pic>
        <p:nvPicPr>
          <p:cNvPr id="2" name="Picture 1">
            <a:extLst>
              <a:ext uri="{FF2B5EF4-FFF2-40B4-BE49-F238E27FC236}">
                <a16:creationId xmlns:a16="http://schemas.microsoft.com/office/drawing/2014/main" id="{A5FB0C43-6FAA-4549-951B-DCE08D1EF4A0}"/>
              </a:ext>
            </a:extLst>
          </p:cNvPr>
          <p:cNvPicPr>
            <a:picLocks noChangeAspect="1"/>
          </p:cNvPicPr>
          <p:nvPr/>
        </p:nvPicPr>
        <p:blipFill>
          <a:blip r:embed="rId2"/>
          <a:stretch>
            <a:fillRect/>
          </a:stretch>
        </p:blipFill>
        <p:spPr>
          <a:xfrm>
            <a:off x="288000" y="900000"/>
            <a:ext cx="6061213" cy="5507231"/>
          </a:xfrm>
          <a:prstGeom prst="rect">
            <a:avLst/>
          </a:prstGeom>
          <a:ln>
            <a:solidFill>
              <a:schemeClr val="bg2">
                <a:lumMod val="90000"/>
              </a:schemeClr>
            </a:solidFill>
          </a:ln>
        </p:spPr>
      </p:pic>
      <p:pic>
        <p:nvPicPr>
          <p:cNvPr id="3" name="Picture 2">
            <a:extLst>
              <a:ext uri="{FF2B5EF4-FFF2-40B4-BE49-F238E27FC236}">
                <a16:creationId xmlns:a16="http://schemas.microsoft.com/office/drawing/2014/main" id="{9E4F6DEC-60E0-416C-9104-7480BF402A2E}"/>
              </a:ext>
            </a:extLst>
          </p:cNvPr>
          <p:cNvPicPr>
            <a:picLocks noChangeAspect="1"/>
          </p:cNvPicPr>
          <p:nvPr/>
        </p:nvPicPr>
        <p:blipFill>
          <a:blip r:embed="rId3"/>
          <a:stretch>
            <a:fillRect/>
          </a:stretch>
        </p:blipFill>
        <p:spPr>
          <a:xfrm>
            <a:off x="6702724" y="900000"/>
            <a:ext cx="4685538" cy="5258943"/>
          </a:xfrm>
          <a:prstGeom prst="rect">
            <a:avLst/>
          </a:prstGeom>
          <a:ln>
            <a:solidFill>
              <a:schemeClr val="bg2">
                <a:lumMod val="90000"/>
              </a:schemeClr>
            </a:solidFill>
          </a:ln>
        </p:spPr>
      </p:pic>
      <p:sp>
        <p:nvSpPr>
          <p:cNvPr id="10" name="TextBox 9">
            <a:extLst>
              <a:ext uri="{FF2B5EF4-FFF2-40B4-BE49-F238E27FC236}">
                <a16:creationId xmlns:a16="http://schemas.microsoft.com/office/drawing/2014/main" id="{835B21B2-8B4E-435B-A6B6-B475479E7F3C}"/>
              </a:ext>
            </a:extLst>
          </p:cNvPr>
          <p:cNvSpPr txBox="1"/>
          <p:nvPr/>
        </p:nvSpPr>
        <p:spPr>
          <a:xfrm>
            <a:off x="288001" y="6480000"/>
            <a:ext cx="9770400" cy="307777"/>
          </a:xfrm>
          <a:prstGeom prst="rect">
            <a:avLst/>
          </a:prstGeom>
          <a:noFill/>
          <a:ln>
            <a:solidFill>
              <a:schemeClr val="bg2">
                <a:lumMod val="90000"/>
              </a:schemeClr>
            </a:solidFill>
          </a:ln>
        </p:spPr>
        <p:txBody>
          <a:bodyPr wrap="square" rtlCol="0">
            <a:spAutoFit/>
          </a:bodyPr>
          <a:lstStyle/>
          <a:p>
            <a:r>
              <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Source = </a:t>
            </a:r>
            <a:r>
              <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hlinkClick r:id="rId4"/>
              </a:rPr>
              <a:t>https://www.niftyindices.com/</a:t>
            </a:r>
            <a:endPar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p:txBody>
      </p:sp>
      <p:sp>
        <p:nvSpPr>
          <p:cNvPr id="17" name="Oval 16">
            <a:extLst>
              <a:ext uri="{FF2B5EF4-FFF2-40B4-BE49-F238E27FC236}">
                <a16:creationId xmlns:a16="http://schemas.microsoft.com/office/drawing/2014/main" id="{623A93B3-F80E-456A-95B7-DEF80082D7B3}"/>
              </a:ext>
            </a:extLst>
          </p:cNvPr>
          <p:cNvSpPr/>
          <p:nvPr/>
        </p:nvSpPr>
        <p:spPr>
          <a:xfrm>
            <a:off x="3263704" y="4586068"/>
            <a:ext cx="1308295" cy="506437"/>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23724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34DFD54-2369-5D4A-AECD-F6BE6408298E}"/>
              </a:ext>
            </a:extLst>
          </p:cNvPr>
          <p:cNvSpPr/>
          <p:nvPr/>
        </p:nvSpPr>
        <p:spPr>
          <a:xfrm>
            <a:off x="0" y="0"/>
            <a:ext cx="12192000" cy="6858000"/>
          </a:xfrm>
          <a:prstGeom prst="rect">
            <a:avLst/>
          </a:prstGeom>
          <a:gradFill flip="none" rotWithShape="1">
            <a:gsLst>
              <a:gs pos="0">
                <a:srgbClr val="414040"/>
              </a:gs>
              <a:gs pos="100000">
                <a:schemeClr val="tx1"/>
              </a:gs>
            </a:gsLst>
            <a:lin ang="0" scaled="0"/>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latin typeface="Roboto" panose="02000000000000000000" pitchFamily="2" charset="0"/>
            </a:endParaRPr>
          </a:p>
        </p:txBody>
      </p:sp>
      <p:sp>
        <p:nvSpPr>
          <p:cNvPr id="2" name="Title 1">
            <a:extLst>
              <a:ext uri="{FF2B5EF4-FFF2-40B4-BE49-F238E27FC236}">
                <a16:creationId xmlns:a16="http://schemas.microsoft.com/office/drawing/2014/main" id="{904F119F-572C-6C43-B0B9-AA8602543FFF}"/>
              </a:ext>
            </a:extLst>
          </p:cNvPr>
          <p:cNvSpPr>
            <a:spLocks noGrp="1"/>
          </p:cNvSpPr>
          <p:nvPr>
            <p:ph type="ctrTitle"/>
          </p:nvPr>
        </p:nvSpPr>
        <p:spPr>
          <a:xfrm>
            <a:off x="420460" y="1987937"/>
            <a:ext cx="11351079" cy="2882126"/>
          </a:xfrm>
        </p:spPr>
        <p:txBody>
          <a:bodyPr anchor="ctr">
            <a:normAutofit/>
          </a:bodyPr>
          <a:lstStyle/>
          <a:p>
            <a:pPr>
              <a:lnSpc>
                <a:spcPct val="100000"/>
              </a:lnSpc>
            </a:pPr>
            <a:r>
              <a:rPr lang="en-US" sz="4000" dirty="0">
                <a:solidFill>
                  <a:schemeClr val="bg1"/>
                </a:solidFill>
              </a:rPr>
              <a:t>WHEN DID IT ALL START?</a:t>
            </a:r>
          </a:p>
        </p:txBody>
      </p:sp>
      <p:pic>
        <p:nvPicPr>
          <p:cNvPr id="7" name="Picture 6">
            <a:extLst>
              <a:ext uri="{FF2B5EF4-FFF2-40B4-BE49-F238E27FC236}">
                <a16:creationId xmlns:a16="http://schemas.microsoft.com/office/drawing/2014/main" id="{2D4008B7-E649-5F49-A651-4AEABFE3C7DE}"/>
              </a:ext>
            </a:extLst>
          </p:cNvPr>
          <p:cNvPicPr>
            <a:picLocks noChangeAspect="1"/>
          </p:cNvPicPr>
          <p:nvPr/>
        </p:nvPicPr>
        <p:blipFill>
          <a:blip r:embed="rId2"/>
          <a:stretch>
            <a:fillRect/>
          </a:stretch>
        </p:blipFill>
        <p:spPr>
          <a:xfrm>
            <a:off x="9805308" y="6086929"/>
            <a:ext cx="2019300" cy="431800"/>
          </a:xfrm>
          <a:prstGeom prst="rect">
            <a:avLst/>
          </a:prstGeom>
        </p:spPr>
      </p:pic>
      <p:pic>
        <p:nvPicPr>
          <p:cNvPr id="5" name="Graphic 4" descr="List">
            <a:hlinkClick r:id="rId3" action="ppaction://hlinksldjump"/>
            <a:extLst>
              <a:ext uri="{FF2B5EF4-FFF2-40B4-BE49-F238E27FC236}">
                <a16:creationId xmlns:a16="http://schemas.microsoft.com/office/drawing/2014/main" id="{2B675D83-30AE-45F5-A2E5-B2FFC894F9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57758" y="4949631"/>
            <a:ext cx="914400" cy="914400"/>
          </a:xfrm>
          <a:prstGeom prst="rect">
            <a:avLst/>
          </a:prstGeom>
        </p:spPr>
      </p:pic>
    </p:spTree>
    <p:extLst>
      <p:ext uri="{BB962C8B-B14F-4D97-AF65-F5344CB8AC3E}">
        <p14:creationId xmlns:p14="http://schemas.microsoft.com/office/powerpoint/2010/main" val="2425137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AE9A809-0F19-4E7B-A404-CDF273935961}"/>
              </a:ext>
            </a:extLst>
          </p:cNvPr>
          <p:cNvSpPr txBox="1">
            <a:spLocks/>
          </p:cNvSpPr>
          <p:nvPr/>
        </p:nvSpPr>
        <p:spPr>
          <a:xfrm>
            <a:off x="186166" y="129150"/>
            <a:ext cx="11880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300">
                <a:solidFill>
                  <a:schemeClr val="tx1"/>
                </a:solidFill>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US" sz="2400" dirty="0">
                <a:latin typeface="Roboto" panose="02000000000000000000" pitchFamily="2" charset="0"/>
                <a:ea typeface="Roboto" panose="02000000000000000000" pitchFamily="2" charset="0"/>
                <a:cs typeface="Roboto" panose="02000000000000000000" pitchFamily="2" charset="0"/>
              </a:rPr>
              <a:t>A TIMELINE…</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5D7798A3-FEEA-4FA4-91E1-2A0156209F66}"/>
              </a:ext>
            </a:extLst>
          </p:cNvPr>
          <p:cNvSpPr txBox="1"/>
          <p:nvPr/>
        </p:nvSpPr>
        <p:spPr>
          <a:xfrm>
            <a:off x="288000" y="900000"/>
            <a:ext cx="5063489" cy="5355312"/>
          </a:xfrm>
          <a:prstGeom prst="rect">
            <a:avLst/>
          </a:prstGeom>
          <a:noFill/>
          <a:ln>
            <a:solidFill>
              <a:schemeClr val="bg2">
                <a:lumMod val="90000"/>
              </a:schemeClr>
            </a:solidFill>
          </a:ln>
        </p:spPr>
        <p:txBody>
          <a:bodyPr wrap="square" rtlCol="0">
            <a:spAutoFit/>
          </a:bodyPr>
          <a:lstStyle/>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WHEN DID IT START?</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Factor investing is an extension of the Capital Asset Pricing Model (a.k.a. CAPM) </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CAPM was put forth by Jack Treynor (1961), William F. Sharpe (1964), John Lintner (1965) and Jan </a:t>
            </a:r>
            <a:r>
              <a:rPr lang="en-US"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Mossin</a:t>
            </a: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(1966) independently</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The 1-factor CAPM</a:t>
            </a:r>
          </a:p>
          <a:p>
            <a:pPr marL="742950" lvl="1" indent="-285750">
              <a:buFont typeface="Wingdings" panose="05000000000000000000" pitchFamily="2" charset="2"/>
              <a:buChar char="Ø"/>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lvl="2"/>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r>
              <a:rPr lang="en-US" i="1"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a:t>
            </a:r>
            <a:r>
              <a:rPr lang="en-US" i="1" baseline="-25000"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 R</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f</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 </a:t>
            </a:r>
            <a:r>
              <a:rPr lang="en-US" i="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b</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 </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r>
              <a:rPr lang="en-US" i="1"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a:t>
            </a:r>
            <a:r>
              <a:rPr lang="en-US" i="1" baseline="-25000"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Market</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 R</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f</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a:t>
            </a:r>
          </a:p>
          <a:p>
            <a:pPr lvl="2"/>
            <a:endPar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SEQUEL TO THE CAPM</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Stephen Ross proposed “Arbitrage Pricing Theory” in 1976 and extended the single-factor framework to multiple factors, but without specifying the factors</a:t>
            </a:r>
          </a:p>
          <a:p>
            <a:pPr marL="742950" lvl="1" indent="-285750">
              <a:buFont typeface="Wingdings" panose="05000000000000000000" pitchFamily="2" charset="2"/>
              <a:buChar char="Ø"/>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lvl="2"/>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r>
              <a:rPr lang="en-US" i="1"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a:t>
            </a:r>
            <a:r>
              <a:rPr lang="en-US" i="1" baseline="-25000"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 R</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f</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 </a:t>
            </a:r>
            <a:r>
              <a:rPr lang="en-US" i="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l</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i1 </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f</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1</a:t>
            </a:r>
            <a:r>
              <a:rPr lang="en-US" i="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 </a:t>
            </a:r>
            <a:r>
              <a:rPr lang="en-US" b="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a:t>
            </a:r>
            <a:r>
              <a:rPr lang="en-US" i="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 l</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i2 </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f</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2</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r>
              <a:rPr lang="en-US" b="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 </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a:t>
            </a:r>
            <a:r>
              <a:rPr lang="en-US" b="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 + </a:t>
            </a:r>
            <a:r>
              <a:rPr lang="en-US" i="1" dirty="0" err="1">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l</a:t>
            </a:r>
            <a:r>
              <a:rPr lang="en-US" i="1" baseline="-25000"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in</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r>
              <a:rPr lang="en-US" i="1"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f</a:t>
            </a:r>
            <a:r>
              <a:rPr lang="en-US" i="1" baseline="-25000"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n</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285750" indent="-285750">
              <a:buFont typeface="Arial" panose="020B0604020202020204" pitchFamily="34" charset="0"/>
              <a:buChar char="•"/>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742950" lvl="1" indent="-285750">
              <a:buFont typeface="Wingdings" panose="05000000000000000000" pitchFamily="2" charset="2"/>
              <a:buChar char="Ø"/>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p:txBody>
      </p:sp>
      <p:sp>
        <p:nvSpPr>
          <p:cNvPr id="5" name="TextBox 4">
            <a:extLst>
              <a:ext uri="{FF2B5EF4-FFF2-40B4-BE49-F238E27FC236}">
                <a16:creationId xmlns:a16="http://schemas.microsoft.com/office/drawing/2014/main" id="{0B68EA5F-2ABD-47A1-ABA9-647C3811CCFE}"/>
              </a:ext>
            </a:extLst>
          </p:cNvPr>
          <p:cNvSpPr txBox="1"/>
          <p:nvPr/>
        </p:nvSpPr>
        <p:spPr>
          <a:xfrm>
            <a:off x="5580000" y="900000"/>
            <a:ext cx="6324000" cy="5355312"/>
          </a:xfrm>
          <a:prstGeom prst="rect">
            <a:avLst/>
          </a:prstGeom>
          <a:noFill/>
          <a:ln>
            <a:solidFill>
              <a:schemeClr val="bg2">
                <a:lumMod val="90000"/>
              </a:schemeClr>
            </a:solidFill>
          </a:ln>
        </p:spPr>
        <p:txBody>
          <a:bodyPr wrap="square" rtlCol="0">
            <a:spAutoFit/>
          </a:bodyPr>
          <a:lstStyle/>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WHEN DID IT EVOLVE FURTHER?</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Eugene </a:t>
            </a:r>
            <a:r>
              <a:rPr lang="en-US"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Fama</a:t>
            </a: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and Kenneth French put forth the three-factor model—namely </a:t>
            </a:r>
            <a:r>
              <a:rPr lang="en-US" b="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b</a:t>
            </a: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size and value—in 1993</a:t>
            </a:r>
          </a:p>
          <a:p>
            <a:pPr marL="742950" lvl="1" indent="-285750">
              <a:buFont typeface="Wingdings" panose="05000000000000000000" pitchFamily="2" charset="2"/>
              <a:buChar char="Ø"/>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lvl="1"/>
            <a:r>
              <a:rPr lang="en-US" i="1"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a:t>
            </a:r>
            <a:r>
              <a:rPr lang="en-US" i="1" baseline="-25000"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 R</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f</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 </a:t>
            </a:r>
            <a:r>
              <a:rPr lang="en-US" i="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b</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 </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r>
              <a:rPr lang="en-US" i="1"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a:t>
            </a:r>
            <a:r>
              <a:rPr lang="en-US" i="1" baseline="-25000"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Market</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 R</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f</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r>
              <a:rPr lang="en-US" b="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 </a:t>
            </a:r>
            <a:r>
              <a:rPr lang="en-US" i="1" dirty="0" err="1">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b</a:t>
            </a:r>
            <a:r>
              <a:rPr lang="en-US" i="1" baseline="-25000"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size</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RP</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SMB</a:t>
            </a:r>
            <a:r>
              <a:rPr lang="en-US" i="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 </a:t>
            </a:r>
            <a:r>
              <a:rPr lang="en-US" b="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a:t>
            </a:r>
            <a:r>
              <a:rPr lang="en-US" i="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 </a:t>
            </a:r>
            <a:r>
              <a:rPr lang="en-US" i="1" dirty="0" err="1">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b</a:t>
            </a:r>
            <a:r>
              <a:rPr lang="en-US" i="1" baseline="-25000"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val</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RP</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HML</a:t>
            </a:r>
            <a:r>
              <a:rPr lang="en-US" i="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 </a:t>
            </a: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742950" lvl="1" indent="-285750">
              <a:buFont typeface="Wingdings" panose="05000000000000000000" pitchFamily="2" charset="2"/>
              <a:buChar char="Ø"/>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Carhart extended it to a four-factor model—added momentum—in 1997</a:t>
            </a:r>
          </a:p>
          <a:p>
            <a:pPr marL="742950" lvl="1" indent="-285750">
              <a:buFont typeface="Wingdings" panose="05000000000000000000" pitchFamily="2" charset="2"/>
              <a:buChar char="Ø"/>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lvl="1"/>
            <a:r>
              <a:rPr lang="en-US" i="1"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a:t>
            </a:r>
            <a:r>
              <a:rPr lang="en-US" i="1" baseline="-25000"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 R</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f</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 </a:t>
            </a:r>
            <a:r>
              <a:rPr lang="en-US" i="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b</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 </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r>
              <a:rPr lang="en-US" i="1"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a:t>
            </a:r>
            <a:r>
              <a:rPr lang="en-US" i="1" baseline="-25000"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Market</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 R</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f</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r>
              <a:rPr lang="en-US" b="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 </a:t>
            </a:r>
            <a:r>
              <a:rPr lang="en-US" i="1" dirty="0" err="1">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b</a:t>
            </a:r>
            <a:r>
              <a:rPr lang="en-US" i="1" baseline="-25000"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size</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RP</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SMB</a:t>
            </a:r>
            <a:r>
              <a:rPr lang="en-US" i="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 </a:t>
            </a:r>
            <a:r>
              <a:rPr lang="en-US" b="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a:t>
            </a:r>
            <a:r>
              <a:rPr lang="en-US" i="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 </a:t>
            </a:r>
            <a:r>
              <a:rPr lang="en-US" i="1" dirty="0" err="1">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b</a:t>
            </a:r>
            <a:r>
              <a:rPr lang="en-US" i="1" baseline="-25000"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val</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RP</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HML</a:t>
            </a:r>
            <a:r>
              <a:rPr lang="en-US" i="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 </a:t>
            </a:r>
            <a:r>
              <a:rPr lang="en-US" b="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a:t>
            </a:r>
            <a:r>
              <a:rPr lang="en-US" i="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 </a:t>
            </a:r>
            <a:r>
              <a:rPr lang="en-US" i="1" dirty="0" err="1">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b</a:t>
            </a:r>
            <a:r>
              <a:rPr lang="en-US" i="1" baseline="-25000"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mom</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RP</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UMD</a:t>
            </a: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742950" lvl="1" indent="-285750">
              <a:buFont typeface="Wingdings" panose="05000000000000000000" pitchFamily="2" charset="2"/>
              <a:buChar char="Ø"/>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Eugene </a:t>
            </a:r>
            <a:r>
              <a:rPr lang="en-US"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Fama</a:t>
            </a: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and Kenneth French extended their three-factor model—with profitability and investment—in 2015, but in the intervening period, there was a proliferation of such models and their vendors e.g. MSCI Barra, Axioma, Northfield etc.</a:t>
            </a:r>
          </a:p>
          <a:p>
            <a:pPr marL="742950" lvl="1" indent="-285750">
              <a:buFont typeface="Wingdings" panose="05000000000000000000" pitchFamily="2" charset="2"/>
              <a:buChar char="Ø"/>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1168400" lvl="1" indent="-717550"/>
            <a:r>
              <a:rPr lang="en-US" i="1"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a:t>
            </a:r>
            <a:r>
              <a:rPr lang="en-US" i="1" baseline="-25000"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 R</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f</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 </a:t>
            </a:r>
            <a:r>
              <a:rPr lang="en-US" i="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b</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 </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r>
              <a:rPr lang="en-US" i="1"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a:t>
            </a:r>
            <a:r>
              <a:rPr lang="en-US" i="1" baseline="-25000"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Market</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 R</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f</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r>
              <a:rPr lang="en-US" b="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 </a:t>
            </a:r>
            <a:r>
              <a:rPr lang="en-US" i="1" dirty="0" err="1">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b</a:t>
            </a:r>
            <a:r>
              <a:rPr lang="en-US" i="1" baseline="-25000"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size</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RP</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SMB</a:t>
            </a:r>
            <a:r>
              <a:rPr lang="en-US" i="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 </a:t>
            </a:r>
            <a:r>
              <a:rPr lang="en-US" b="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a:t>
            </a:r>
            <a:r>
              <a:rPr lang="en-US" i="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 </a:t>
            </a:r>
            <a:r>
              <a:rPr lang="en-US" i="1" dirty="0" err="1">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b</a:t>
            </a:r>
            <a:r>
              <a:rPr lang="en-US" i="1" baseline="-25000"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val</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RP</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HML</a:t>
            </a:r>
            <a:r>
              <a:rPr lang="en-US" b="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 + </a:t>
            </a:r>
            <a:r>
              <a:rPr lang="en-US" i="1" dirty="0" err="1">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b</a:t>
            </a:r>
            <a:r>
              <a:rPr lang="en-US" i="1" baseline="-25000"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profit</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RP</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RMW</a:t>
            </a:r>
            <a:r>
              <a:rPr lang="en-US" i="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 </a:t>
            </a:r>
            <a:r>
              <a:rPr lang="en-US" b="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a:t>
            </a:r>
            <a:r>
              <a:rPr lang="en-US" i="1" dirty="0">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 </a:t>
            </a:r>
            <a:r>
              <a:rPr lang="en-US" i="1" dirty="0" err="1">
                <a:solidFill>
                  <a:schemeClr val="tx1">
                    <a:lumMod val="50000"/>
                    <a:lumOff val="50000"/>
                  </a:schemeClr>
                </a:solidFill>
                <a:latin typeface="Symbol" panose="05050102010706020507" pitchFamily="18" charset="2"/>
                <a:ea typeface="Roboto Condensed" panose="020B0604020202020204" charset="0"/>
                <a:cs typeface="Roboto Condensed" panose="020B0604020202020204" charset="0"/>
              </a:rPr>
              <a:t>b</a:t>
            </a:r>
            <a:r>
              <a:rPr lang="en-US" i="1" baseline="-25000"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inv</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r>
              <a:rPr lang="en-US"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RP</a:t>
            </a:r>
            <a:r>
              <a:rPr lang="en-US" i="1" baseline="-250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CMA</a:t>
            </a: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p:txBody>
      </p:sp>
    </p:spTree>
    <p:extLst>
      <p:ext uri="{BB962C8B-B14F-4D97-AF65-F5344CB8AC3E}">
        <p14:creationId xmlns:p14="http://schemas.microsoft.com/office/powerpoint/2010/main" val="1416610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AE9A809-0F19-4E7B-A404-CDF273935961}"/>
              </a:ext>
            </a:extLst>
          </p:cNvPr>
          <p:cNvSpPr txBox="1">
            <a:spLocks/>
          </p:cNvSpPr>
          <p:nvPr/>
        </p:nvSpPr>
        <p:spPr>
          <a:xfrm>
            <a:off x="186166" y="129150"/>
            <a:ext cx="11880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300">
                <a:solidFill>
                  <a:schemeClr val="tx1"/>
                </a:solidFill>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US" sz="2400" dirty="0">
                <a:latin typeface="Roboto" panose="02000000000000000000" pitchFamily="2" charset="0"/>
                <a:ea typeface="Roboto" panose="02000000000000000000" pitchFamily="2" charset="0"/>
                <a:cs typeface="Roboto" panose="02000000000000000000" pitchFamily="2" charset="0"/>
              </a:rPr>
              <a:t>A TIMELINE…</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5D7798A3-FEEA-4FA4-91E1-2A0156209F66}"/>
              </a:ext>
            </a:extLst>
          </p:cNvPr>
          <p:cNvSpPr txBox="1"/>
          <p:nvPr/>
        </p:nvSpPr>
        <p:spPr>
          <a:xfrm>
            <a:off x="288000" y="6480000"/>
            <a:ext cx="11191237" cy="307777"/>
          </a:xfrm>
          <a:prstGeom prst="rect">
            <a:avLst/>
          </a:prstGeom>
          <a:noFill/>
          <a:ln>
            <a:solidFill>
              <a:schemeClr val="bg2">
                <a:lumMod val="90000"/>
              </a:schemeClr>
            </a:solidFill>
          </a:ln>
        </p:spPr>
        <p:txBody>
          <a:bodyPr wrap="square" rtlCol="0">
            <a:spAutoFit/>
          </a:bodyPr>
          <a:lstStyle/>
          <a:p>
            <a:r>
              <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Source = </a:t>
            </a:r>
            <a:r>
              <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hlinkClick r:id="rId2"/>
              </a:rPr>
              <a:t>https://www.fidelity.com/bin-public/060_www_fidelity_com/documents/fidelity/fidelity-overview-of-factor-investing.pdf</a:t>
            </a:r>
            <a:endPar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p:txBody>
      </p:sp>
      <p:pic>
        <p:nvPicPr>
          <p:cNvPr id="2" name="Picture 1">
            <a:extLst>
              <a:ext uri="{FF2B5EF4-FFF2-40B4-BE49-F238E27FC236}">
                <a16:creationId xmlns:a16="http://schemas.microsoft.com/office/drawing/2014/main" id="{1298691A-8AD6-43C1-82A5-459C8E0DADD9}"/>
              </a:ext>
            </a:extLst>
          </p:cNvPr>
          <p:cNvPicPr>
            <a:picLocks noChangeAspect="1"/>
          </p:cNvPicPr>
          <p:nvPr/>
        </p:nvPicPr>
        <p:blipFill>
          <a:blip r:embed="rId3"/>
          <a:stretch>
            <a:fillRect/>
          </a:stretch>
        </p:blipFill>
        <p:spPr>
          <a:xfrm>
            <a:off x="288000" y="900000"/>
            <a:ext cx="11001375" cy="4693920"/>
          </a:xfrm>
          <a:prstGeom prst="rect">
            <a:avLst/>
          </a:prstGeom>
          <a:ln>
            <a:solidFill>
              <a:schemeClr val="bg2">
                <a:lumMod val="90000"/>
              </a:schemeClr>
            </a:solidFill>
          </a:ln>
        </p:spPr>
      </p:pic>
    </p:spTree>
    <p:extLst>
      <p:ext uri="{BB962C8B-B14F-4D97-AF65-F5344CB8AC3E}">
        <p14:creationId xmlns:p14="http://schemas.microsoft.com/office/powerpoint/2010/main" val="1315056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34DFD54-2369-5D4A-AECD-F6BE6408298E}"/>
              </a:ext>
            </a:extLst>
          </p:cNvPr>
          <p:cNvSpPr/>
          <p:nvPr/>
        </p:nvSpPr>
        <p:spPr>
          <a:xfrm>
            <a:off x="0" y="0"/>
            <a:ext cx="12192000" cy="6858000"/>
          </a:xfrm>
          <a:prstGeom prst="rect">
            <a:avLst/>
          </a:prstGeom>
          <a:gradFill flip="none" rotWithShape="1">
            <a:gsLst>
              <a:gs pos="0">
                <a:srgbClr val="414040"/>
              </a:gs>
              <a:gs pos="100000">
                <a:schemeClr val="tx1"/>
              </a:gs>
            </a:gsLst>
            <a:lin ang="0" scaled="0"/>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latin typeface="Roboto" panose="02000000000000000000" pitchFamily="2" charset="0"/>
            </a:endParaRPr>
          </a:p>
        </p:txBody>
      </p:sp>
      <p:sp>
        <p:nvSpPr>
          <p:cNvPr id="2" name="Title 1">
            <a:extLst>
              <a:ext uri="{FF2B5EF4-FFF2-40B4-BE49-F238E27FC236}">
                <a16:creationId xmlns:a16="http://schemas.microsoft.com/office/drawing/2014/main" id="{904F119F-572C-6C43-B0B9-AA8602543FFF}"/>
              </a:ext>
            </a:extLst>
          </p:cNvPr>
          <p:cNvSpPr>
            <a:spLocks noGrp="1"/>
          </p:cNvSpPr>
          <p:nvPr>
            <p:ph type="ctrTitle"/>
          </p:nvPr>
        </p:nvSpPr>
        <p:spPr>
          <a:xfrm>
            <a:off x="420460" y="1987937"/>
            <a:ext cx="11351079" cy="2882126"/>
          </a:xfrm>
        </p:spPr>
        <p:txBody>
          <a:bodyPr anchor="ctr">
            <a:normAutofit/>
          </a:bodyPr>
          <a:lstStyle/>
          <a:p>
            <a:pPr>
              <a:lnSpc>
                <a:spcPct val="100000"/>
              </a:lnSpc>
            </a:pPr>
            <a:r>
              <a:rPr lang="en-US" sz="4000" dirty="0">
                <a:solidFill>
                  <a:schemeClr val="bg1"/>
                </a:solidFill>
              </a:rPr>
              <a:t>WHICH FACTORS WORK?</a:t>
            </a:r>
          </a:p>
        </p:txBody>
      </p:sp>
      <p:pic>
        <p:nvPicPr>
          <p:cNvPr id="7" name="Picture 6">
            <a:extLst>
              <a:ext uri="{FF2B5EF4-FFF2-40B4-BE49-F238E27FC236}">
                <a16:creationId xmlns:a16="http://schemas.microsoft.com/office/drawing/2014/main" id="{2D4008B7-E649-5F49-A651-4AEABFE3C7DE}"/>
              </a:ext>
            </a:extLst>
          </p:cNvPr>
          <p:cNvPicPr>
            <a:picLocks noChangeAspect="1"/>
          </p:cNvPicPr>
          <p:nvPr/>
        </p:nvPicPr>
        <p:blipFill>
          <a:blip r:embed="rId2"/>
          <a:stretch>
            <a:fillRect/>
          </a:stretch>
        </p:blipFill>
        <p:spPr>
          <a:xfrm>
            <a:off x="9805308" y="6086929"/>
            <a:ext cx="2019300" cy="431800"/>
          </a:xfrm>
          <a:prstGeom prst="rect">
            <a:avLst/>
          </a:prstGeom>
        </p:spPr>
      </p:pic>
      <p:pic>
        <p:nvPicPr>
          <p:cNvPr id="5" name="Graphic 4" descr="List">
            <a:hlinkClick r:id="rId3" action="ppaction://hlinksldjump"/>
            <a:extLst>
              <a:ext uri="{FF2B5EF4-FFF2-40B4-BE49-F238E27FC236}">
                <a16:creationId xmlns:a16="http://schemas.microsoft.com/office/drawing/2014/main" id="{176CDAF6-F89D-4E5B-A395-19B1286A93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57758" y="4949631"/>
            <a:ext cx="914400" cy="914400"/>
          </a:xfrm>
          <a:prstGeom prst="rect">
            <a:avLst/>
          </a:prstGeom>
        </p:spPr>
      </p:pic>
    </p:spTree>
    <p:extLst>
      <p:ext uri="{BB962C8B-B14F-4D97-AF65-F5344CB8AC3E}">
        <p14:creationId xmlns:p14="http://schemas.microsoft.com/office/powerpoint/2010/main" val="988320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AE9A809-0F19-4E7B-A404-CDF273935961}"/>
              </a:ext>
            </a:extLst>
          </p:cNvPr>
          <p:cNvSpPr txBox="1">
            <a:spLocks/>
          </p:cNvSpPr>
          <p:nvPr/>
        </p:nvSpPr>
        <p:spPr>
          <a:xfrm>
            <a:off x="186166" y="129150"/>
            <a:ext cx="11880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300">
                <a:solidFill>
                  <a:schemeClr val="tx1"/>
                </a:solidFill>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US" sz="2400" dirty="0">
                <a:latin typeface="Roboto" panose="02000000000000000000" pitchFamily="2" charset="0"/>
                <a:ea typeface="Roboto" panose="02000000000000000000" pitchFamily="2" charset="0"/>
                <a:cs typeface="Roboto" panose="02000000000000000000" pitchFamily="2" charset="0"/>
              </a:rPr>
              <a:t>WHICH FACTORS WORK?</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5D7798A3-FEEA-4FA4-91E1-2A0156209F66}"/>
              </a:ext>
            </a:extLst>
          </p:cNvPr>
          <p:cNvSpPr txBox="1"/>
          <p:nvPr/>
        </p:nvSpPr>
        <p:spPr>
          <a:xfrm>
            <a:off x="288000" y="900000"/>
            <a:ext cx="5063489" cy="5355312"/>
          </a:xfrm>
          <a:prstGeom prst="rect">
            <a:avLst/>
          </a:prstGeom>
          <a:noFill/>
          <a:ln>
            <a:solidFill>
              <a:schemeClr val="bg2">
                <a:lumMod val="90000"/>
              </a:schemeClr>
            </a:solidFill>
          </a:ln>
        </p:spPr>
        <p:txBody>
          <a:bodyPr wrap="square" rtlCol="0">
            <a:spAutoFit/>
          </a:bodyPr>
          <a:lstStyle/>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WHICH FACTORS WORK?</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Many of the seemingly separate factors that work are variations on a theme</a:t>
            </a:r>
          </a:p>
          <a:p>
            <a:pPr marL="742950" lvl="1" indent="-285750">
              <a:buFont typeface="Wingdings" panose="05000000000000000000" pitchFamily="2" charset="2"/>
              <a:buChar char="Ø"/>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WHICH TESTS MUST A FACTOR FULFILL TO BE CONSIDERED REAL?</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Researchers/practitioners need to subject any new factor investing candidates to intuitive and specific tests:</a:t>
            </a:r>
          </a:p>
          <a:p>
            <a:pPr marL="1200150" lvl="2"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Persistence: reasonably reliable historical record of returns across different time periods and economic regimes</a:t>
            </a:r>
          </a:p>
          <a:p>
            <a:pPr marL="1200150" lvl="2"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Pervasiveness: works across a variety of regions/countries and industries/sectors</a:t>
            </a:r>
          </a:p>
          <a:p>
            <a:pPr marL="1200150" lvl="2"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Robustness: operate without failure and perform well through a variety of market and economic cycles</a:t>
            </a:r>
          </a:p>
        </p:txBody>
      </p:sp>
      <p:sp>
        <p:nvSpPr>
          <p:cNvPr id="5" name="TextBox 4">
            <a:extLst>
              <a:ext uri="{FF2B5EF4-FFF2-40B4-BE49-F238E27FC236}">
                <a16:creationId xmlns:a16="http://schemas.microsoft.com/office/drawing/2014/main" id="{574C27C9-F2C5-43BA-BCFE-E57C70B9BD55}"/>
              </a:ext>
            </a:extLst>
          </p:cNvPr>
          <p:cNvSpPr txBox="1"/>
          <p:nvPr/>
        </p:nvSpPr>
        <p:spPr>
          <a:xfrm>
            <a:off x="5580000" y="899999"/>
            <a:ext cx="5063489" cy="4801314"/>
          </a:xfrm>
          <a:prstGeom prst="rect">
            <a:avLst/>
          </a:prstGeom>
          <a:noFill/>
          <a:ln>
            <a:solidFill>
              <a:schemeClr val="bg2">
                <a:lumMod val="90000"/>
              </a:schemeClr>
            </a:solidFill>
          </a:ln>
        </p:spPr>
        <p:txBody>
          <a:bodyPr wrap="square" rtlCol="0">
            <a:spAutoFit/>
          </a:bodyPr>
          <a:lstStyle/>
          <a:p>
            <a:pPr marL="1200150" lvl="2"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Intuitiveness: existence of the factor premium makes economic sense, either for structural or behavioral reasons</a:t>
            </a:r>
          </a:p>
          <a:p>
            <a:pPr marL="1200150" lvl="2" indent="-285750">
              <a:buFont typeface="Wingdings" panose="05000000000000000000" pitchFamily="2" charset="2"/>
              <a:buChar char="Ø"/>
            </a:pPr>
            <a:r>
              <a:rPr lang="en-US" dirty="0" err="1">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Investability</a:t>
            </a: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possible to implement and make money</a:t>
            </a:r>
          </a:p>
          <a:p>
            <a:pPr lvl="2"/>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t>
            </a:r>
          </a:p>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IF SO…</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Past glory vs. future potential—has its day passed, or will it continue to deliver?</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Is it already covered via proxy in an existing theme?</a:t>
            </a:r>
          </a:p>
          <a:p>
            <a:pPr marL="742950" lvl="1" indent="-285750">
              <a:buFont typeface="Wingdings" panose="05000000000000000000" pitchFamily="2" charset="2"/>
              <a:buChar char="Ø"/>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WHICH ARE THE MAJOR THEMES?</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Equity: Beta, Value, Size, Momentum, Quality </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Fixed Income: Term, Carry</a:t>
            </a:r>
          </a:p>
          <a:p>
            <a:pPr lvl="1"/>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742950" lvl="1" indent="-285750">
              <a:buFont typeface="Arial" panose="020B0604020202020204" pitchFamily="34" charset="0"/>
              <a:buChar char="•"/>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p:txBody>
      </p:sp>
    </p:spTree>
    <p:extLst>
      <p:ext uri="{BB962C8B-B14F-4D97-AF65-F5344CB8AC3E}">
        <p14:creationId xmlns:p14="http://schemas.microsoft.com/office/powerpoint/2010/main" val="2147885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AE9A809-0F19-4E7B-A404-CDF273935961}"/>
              </a:ext>
            </a:extLst>
          </p:cNvPr>
          <p:cNvSpPr txBox="1">
            <a:spLocks/>
          </p:cNvSpPr>
          <p:nvPr/>
        </p:nvSpPr>
        <p:spPr>
          <a:xfrm>
            <a:off x="186166" y="129150"/>
            <a:ext cx="11880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300">
                <a:solidFill>
                  <a:schemeClr val="tx1"/>
                </a:solidFill>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US" sz="2400" dirty="0">
                <a:latin typeface="Roboto" panose="02000000000000000000" pitchFamily="2" charset="0"/>
                <a:ea typeface="Roboto" panose="02000000000000000000" pitchFamily="2" charset="0"/>
                <a:cs typeface="Roboto" panose="02000000000000000000" pitchFamily="2" charset="0"/>
              </a:rPr>
              <a:t>FACTOR PERFORMANCE IN INDIA—QUALITY (Price)</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5D7798A3-FEEA-4FA4-91E1-2A0156209F66}"/>
              </a:ext>
            </a:extLst>
          </p:cNvPr>
          <p:cNvSpPr txBox="1"/>
          <p:nvPr/>
        </p:nvSpPr>
        <p:spPr>
          <a:xfrm>
            <a:off x="288000" y="6480000"/>
            <a:ext cx="11191237" cy="307777"/>
          </a:xfrm>
          <a:prstGeom prst="rect">
            <a:avLst/>
          </a:prstGeom>
          <a:noFill/>
          <a:ln>
            <a:solidFill>
              <a:schemeClr val="bg2">
                <a:lumMod val="90000"/>
              </a:schemeClr>
            </a:solidFill>
          </a:ln>
        </p:spPr>
        <p:txBody>
          <a:bodyPr wrap="square" rtlCol="0">
            <a:spAutoFit/>
          </a:bodyPr>
          <a:lstStyle/>
          <a:p>
            <a:r>
              <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Source = MSCI website</a:t>
            </a:r>
          </a:p>
        </p:txBody>
      </p:sp>
      <p:pic>
        <p:nvPicPr>
          <p:cNvPr id="10" name="Picture 9">
            <a:extLst>
              <a:ext uri="{FF2B5EF4-FFF2-40B4-BE49-F238E27FC236}">
                <a16:creationId xmlns:a16="http://schemas.microsoft.com/office/drawing/2014/main" id="{401014FC-5DC2-403D-9B4A-01A03ABABB71}"/>
              </a:ext>
            </a:extLst>
          </p:cNvPr>
          <p:cNvPicPr>
            <a:picLocks noChangeAspect="1"/>
          </p:cNvPicPr>
          <p:nvPr/>
        </p:nvPicPr>
        <p:blipFill>
          <a:blip r:embed="rId2"/>
          <a:stretch>
            <a:fillRect/>
          </a:stretch>
        </p:blipFill>
        <p:spPr>
          <a:xfrm>
            <a:off x="0" y="792778"/>
            <a:ext cx="12192000" cy="4315836"/>
          </a:xfrm>
          <a:prstGeom prst="rect">
            <a:avLst/>
          </a:prstGeom>
        </p:spPr>
      </p:pic>
    </p:spTree>
    <p:extLst>
      <p:ext uri="{BB962C8B-B14F-4D97-AF65-F5344CB8AC3E}">
        <p14:creationId xmlns:p14="http://schemas.microsoft.com/office/powerpoint/2010/main" val="2893211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51841E-6382-4684-8A0E-5C64896F322E}"/>
              </a:ext>
            </a:extLst>
          </p:cNvPr>
          <p:cNvSpPr>
            <a:spLocks noGrp="1"/>
          </p:cNvSpPr>
          <p:nvPr>
            <p:ph type="title"/>
          </p:nvPr>
        </p:nvSpPr>
        <p:spPr>
          <a:xfrm>
            <a:off x="184468" y="119298"/>
            <a:ext cx="11880000" cy="864000"/>
          </a:xfrm>
        </p:spPr>
        <p:txBody>
          <a:bodyPr>
            <a:normAutofit/>
          </a:bodyPr>
          <a:lstStyle/>
          <a:p>
            <a:r>
              <a:rPr lang="en-US" sz="2400" dirty="0">
                <a:latin typeface="Roboto Condensed" panose="020B0604020202020204" charset="0"/>
                <a:ea typeface="Roboto Condensed" panose="020B0604020202020204" charset="0"/>
                <a:cs typeface="Roboto" panose="02000000000000000000" pitchFamily="2" charset="0"/>
              </a:rPr>
              <a:t>CONTENTS</a:t>
            </a:r>
            <a:endParaRPr lang="en-IN" sz="2400" dirty="0">
              <a:latin typeface="Roboto Condensed" panose="020B0604020202020204" charset="0"/>
              <a:ea typeface="Roboto Condensed" panose="020B0604020202020204" charset="0"/>
              <a:cs typeface="Roboto" panose="02000000000000000000" pitchFamily="2" charset="0"/>
            </a:endParaRPr>
          </a:p>
        </p:txBody>
      </p:sp>
      <p:sp>
        <p:nvSpPr>
          <p:cNvPr id="7" name="Content Placeholder 2">
            <a:extLst>
              <a:ext uri="{FF2B5EF4-FFF2-40B4-BE49-F238E27FC236}">
                <a16:creationId xmlns:a16="http://schemas.microsoft.com/office/drawing/2014/main" id="{3F4E00C8-B744-4804-B65C-A063D0066F42}"/>
              </a:ext>
            </a:extLst>
          </p:cNvPr>
          <p:cNvSpPr>
            <a:spLocks noGrp="1"/>
          </p:cNvSpPr>
          <p:nvPr>
            <p:ph idx="1"/>
          </p:nvPr>
        </p:nvSpPr>
        <p:spPr>
          <a:xfrm>
            <a:off x="288000" y="900000"/>
            <a:ext cx="11029615" cy="4326064"/>
          </a:xfrm>
        </p:spPr>
        <p:txBody>
          <a:bodyPr anchor="t">
            <a:normAutofit/>
          </a:bodyPr>
          <a:lstStyle/>
          <a:p>
            <a:pPr marL="457200" indent="-457200">
              <a:buFont typeface="+mj-lt"/>
              <a:buAutoNum type="arabicPeriod"/>
            </a:pPr>
            <a:r>
              <a:rPr lang="en-US" sz="2400" b="0" dirty="0">
                <a:hlinkClick r:id="rId2" action="ppaction://hlinksldjump"/>
              </a:rPr>
              <a:t>What?</a:t>
            </a:r>
            <a:endParaRPr lang="en-US" sz="2400" b="0" dirty="0"/>
          </a:p>
          <a:p>
            <a:pPr marL="457200" indent="-457200">
              <a:buFont typeface="+mj-lt"/>
              <a:buAutoNum type="arabicPeriod"/>
            </a:pPr>
            <a:r>
              <a:rPr lang="en-US" sz="2400" b="0" dirty="0">
                <a:hlinkClick r:id="rId3" action="ppaction://hlinksldjump"/>
              </a:rPr>
              <a:t>Why?</a:t>
            </a:r>
            <a:r>
              <a:rPr lang="en-US" sz="2400" b="0" dirty="0"/>
              <a:t> </a:t>
            </a:r>
          </a:p>
          <a:p>
            <a:pPr marL="457200" indent="-457200">
              <a:buFont typeface="+mj-lt"/>
              <a:buAutoNum type="arabicPeriod"/>
            </a:pPr>
            <a:r>
              <a:rPr lang="en-US" sz="2400" b="0" dirty="0">
                <a:hlinkClick r:id="rId4" action="ppaction://hlinksldjump"/>
              </a:rPr>
              <a:t>Who?</a:t>
            </a:r>
            <a:endParaRPr lang="en-US" sz="2400" b="0" dirty="0"/>
          </a:p>
          <a:p>
            <a:pPr marL="457200" indent="-457200">
              <a:buFont typeface="+mj-lt"/>
              <a:buAutoNum type="arabicPeriod"/>
            </a:pPr>
            <a:r>
              <a:rPr lang="en-US" sz="2400" b="0" dirty="0">
                <a:hlinkClick r:id="rId5" action="ppaction://hlinksldjump"/>
              </a:rPr>
              <a:t>Which?</a:t>
            </a:r>
            <a:endParaRPr lang="en-US" sz="2400" b="0" dirty="0"/>
          </a:p>
          <a:p>
            <a:pPr marL="457200" indent="-457200">
              <a:buFont typeface="+mj-lt"/>
              <a:buAutoNum type="arabicPeriod"/>
            </a:pPr>
            <a:r>
              <a:rPr lang="en-US" sz="2400" b="0" dirty="0">
                <a:hlinkClick r:id="rId6" action="ppaction://hlinksldjump"/>
              </a:rPr>
              <a:t>When?</a:t>
            </a:r>
            <a:endParaRPr lang="en-US" sz="2400" b="0" dirty="0"/>
          </a:p>
          <a:p>
            <a:pPr marL="457200" indent="-457200">
              <a:buFont typeface="+mj-lt"/>
              <a:buAutoNum type="arabicPeriod"/>
            </a:pPr>
            <a:r>
              <a:rPr lang="en-US" sz="2400" b="0" dirty="0">
                <a:hlinkClick r:id="rId7" action="ppaction://hlinksldjump"/>
              </a:rPr>
              <a:t>Where?</a:t>
            </a:r>
            <a:endParaRPr lang="en-US" sz="2400" b="0" dirty="0"/>
          </a:p>
          <a:p>
            <a:pPr marL="457200" indent="-457200">
              <a:buFont typeface="+mj-lt"/>
              <a:buAutoNum type="arabicPeriod"/>
            </a:pPr>
            <a:r>
              <a:rPr lang="en-US" sz="2400" b="0" dirty="0">
                <a:hlinkClick r:id="rId8" action="ppaction://hlinksldjump"/>
              </a:rPr>
              <a:t>Common Questions</a:t>
            </a:r>
            <a:endParaRPr lang="en-US" sz="2400" b="0" dirty="0"/>
          </a:p>
          <a:p>
            <a:endParaRPr lang="en-US" sz="2400" b="0" dirty="0"/>
          </a:p>
        </p:txBody>
      </p:sp>
    </p:spTree>
    <p:extLst>
      <p:ext uri="{BB962C8B-B14F-4D97-AF65-F5344CB8AC3E}">
        <p14:creationId xmlns:p14="http://schemas.microsoft.com/office/powerpoint/2010/main" val="2414535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AE9A809-0F19-4E7B-A404-CDF273935961}"/>
              </a:ext>
            </a:extLst>
          </p:cNvPr>
          <p:cNvSpPr txBox="1">
            <a:spLocks/>
          </p:cNvSpPr>
          <p:nvPr/>
        </p:nvSpPr>
        <p:spPr>
          <a:xfrm>
            <a:off x="186166" y="129150"/>
            <a:ext cx="11880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300">
                <a:solidFill>
                  <a:schemeClr val="tx1"/>
                </a:solidFill>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US" sz="2400" dirty="0">
                <a:latin typeface="Roboto" panose="02000000000000000000" pitchFamily="2" charset="0"/>
                <a:ea typeface="Roboto" panose="02000000000000000000" pitchFamily="2" charset="0"/>
                <a:cs typeface="Roboto" panose="02000000000000000000" pitchFamily="2" charset="0"/>
              </a:rPr>
              <a:t>FACTOR PERFORMANCE IN INDIA—MIN VOL (Price)</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5D7798A3-FEEA-4FA4-91E1-2A0156209F66}"/>
              </a:ext>
            </a:extLst>
          </p:cNvPr>
          <p:cNvSpPr txBox="1"/>
          <p:nvPr/>
        </p:nvSpPr>
        <p:spPr>
          <a:xfrm>
            <a:off x="288000" y="6480000"/>
            <a:ext cx="11191237" cy="307777"/>
          </a:xfrm>
          <a:prstGeom prst="rect">
            <a:avLst/>
          </a:prstGeom>
          <a:noFill/>
          <a:ln>
            <a:solidFill>
              <a:schemeClr val="bg2">
                <a:lumMod val="90000"/>
              </a:schemeClr>
            </a:solidFill>
          </a:ln>
        </p:spPr>
        <p:txBody>
          <a:bodyPr wrap="square" rtlCol="0">
            <a:spAutoFit/>
          </a:bodyPr>
          <a:lstStyle/>
          <a:p>
            <a:r>
              <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Source = MSCI website</a:t>
            </a:r>
          </a:p>
        </p:txBody>
      </p:sp>
      <p:pic>
        <p:nvPicPr>
          <p:cNvPr id="2" name="Picture 1">
            <a:extLst>
              <a:ext uri="{FF2B5EF4-FFF2-40B4-BE49-F238E27FC236}">
                <a16:creationId xmlns:a16="http://schemas.microsoft.com/office/drawing/2014/main" id="{B6AB4DE8-9CAD-4552-9AB8-A60380EF83B9}"/>
              </a:ext>
            </a:extLst>
          </p:cNvPr>
          <p:cNvPicPr>
            <a:picLocks noChangeAspect="1"/>
          </p:cNvPicPr>
          <p:nvPr/>
        </p:nvPicPr>
        <p:blipFill>
          <a:blip r:embed="rId2"/>
          <a:stretch>
            <a:fillRect/>
          </a:stretch>
        </p:blipFill>
        <p:spPr>
          <a:xfrm>
            <a:off x="0" y="848272"/>
            <a:ext cx="12192000" cy="4285213"/>
          </a:xfrm>
          <a:prstGeom prst="rect">
            <a:avLst/>
          </a:prstGeom>
        </p:spPr>
      </p:pic>
    </p:spTree>
    <p:extLst>
      <p:ext uri="{BB962C8B-B14F-4D97-AF65-F5344CB8AC3E}">
        <p14:creationId xmlns:p14="http://schemas.microsoft.com/office/powerpoint/2010/main" val="3142274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AE9A809-0F19-4E7B-A404-CDF273935961}"/>
              </a:ext>
            </a:extLst>
          </p:cNvPr>
          <p:cNvSpPr txBox="1">
            <a:spLocks/>
          </p:cNvSpPr>
          <p:nvPr/>
        </p:nvSpPr>
        <p:spPr>
          <a:xfrm>
            <a:off x="186166" y="129150"/>
            <a:ext cx="11880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300">
                <a:solidFill>
                  <a:schemeClr val="tx1"/>
                </a:solidFill>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US" sz="2400" dirty="0">
                <a:latin typeface="Roboto" panose="02000000000000000000" pitchFamily="2" charset="0"/>
                <a:ea typeface="Roboto" panose="02000000000000000000" pitchFamily="2" charset="0"/>
                <a:cs typeface="Roboto" panose="02000000000000000000" pitchFamily="2" charset="0"/>
              </a:rPr>
              <a:t>FACTOR PERFORMANCE IN INDIA—GROWTH (Price)</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5D7798A3-FEEA-4FA4-91E1-2A0156209F66}"/>
              </a:ext>
            </a:extLst>
          </p:cNvPr>
          <p:cNvSpPr txBox="1"/>
          <p:nvPr/>
        </p:nvSpPr>
        <p:spPr>
          <a:xfrm>
            <a:off x="288000" y="6480000"/>
            <a:ext cx="11191237" cy="307777"/>
          </a:xfrm>
          <a:prstGeom prst="rect">
            <a:avLst/>
          </a:prstGeom>
          <a:noFill/>
          <a:ln>
            <a:solidFill>
              <a:schemeClr val="bg2">
                <a:lumMod val="90000"/>
              </a:schemeClr>
            </a:solidFill>
          </a:ln>
        </p:spPr>
        <p:txBody>
          <a:bodyPr wrap="square" rtlCol="0">
            <a:spAutoFit/>
          </a:bodyPr>
          <a:lstStyle/>
          <a:p>
            <a:r>
              <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Source = MSCI website</a:t>
            </a:r>
          </a:p>
        </p:txBody>
      </p:sp>
      <p:pic>
        <p:nvPicPr>
          <p:cNvPr id="3" name="Picture 2">
            <a:extLst>
              <a:ext uri="{FF2B5EF4-FFF2-40B4-BE49-F238E27FC236}">
                <a16:creationId xmlns:a16="http://schemas.microsoft.com/office/drawing/2014/main" id="{7A71C281-8956-4128-B53C-70DB7D0DFC32}"/>
              </a:ext>
            </a:extLst>
          </p:cNvPr>
          <p:cNvPicPr>
            <a:picLocks noChangeAspect="1"/>
          </p:cNvPicPr>
          <p:nvPr/>
        </p:nvPicPr>
        <p:blipFill rotWithShape="1">
          <a:blip r:embed="rId2"/>
          <a:srcRect r="1379"/>
          <a:stretch/>
        </p:blipFill>
        <p:spPr>
          <a:xfrm>
            <a:off x="42204" y="834204"/>
            <a:ext cx="12023962" cy="4300830"/>
          </a:xfrm>
          <a:prstGeom prst="rect">
            <a:avLst/>
          </a:prstGeom>
        </p:spPr>
      </p:pic>
    </p:spTree>
    <p:extLst>
      <p:ext uri="{BB962C8B-B14F-4D97-AF65-F5344CB8AC3E}">
        <p14:creationId xmlns:p14="http://schemas.microsoft.com/office/powerpoint/2010/main" val="1647009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AE9A809-0F19-4E7B-A404-CDF273935961}"/>
              </a:ext>
            </a:extLst>
          </p:cNvPr>
          <p:cNvSpPr txBox="1">
            <a:spLocks/>
          </p:cNvSpPr>
          <p:nvPr/>
        </p:nvSpPr>
        <p:spPr>
          <a:xfrm>
            <a:off x="186166" y="129150"/>
            <a:ext cx="11880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300">
                <a:solidFill>
                  <a:schemeClr val="tx1"/>
                </a:solidFill>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US" sz="2400" dirty="0">
                <a:latin typeface="Roboto" panose="02000000000000000000" pitchFamily="2" charset="0"/>
                <a:ea typeface="Roboto" panose="02000000000000000000" pitchFamily="2" charset="0"/>
                <a:cs typeface="Roboto" panose="02000000000000000000" pitchFamily="2" charset="0"/>
              </a:rPr>
              <a:t>FACTOR PERFORMANCE IN INDIA—HIGH DIV YLD (TR)</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5D7798A3-FEEA-4FA4-91E1-2A0156209F66}"/>
              </a:ext>
            </a:extLst>
          </p:cNvPr>
          <p:cNvSpPr txBox="1"/>
          <p:nvPr/>
        </p:nvSpPr>
        <p:spPr>
          <a:xfrm>
            <a:off x="288000" y="6480000"/>
            <a:ext cx="11191237" cy="307777"/>
          </a:xfrm>
          <a:prstGeom prst="rect">
            <a:avLst/>
          </a:prstGeom>
          <a:noFill/>
          <a:ln>
            <a:solidFill>
              <a:schemeClr val="bg2">
                <a:lumMod val="90000"/>
              </a:schemeClr>
            </a:solidFill>
          </a:ln>
        </p:spPr>
        <p:txBody>
          <a:bodyPr wrap="square" rtlCol="0">
            <a:spAutoFit/>
          </a:bodyPr>
          <a:lstStyle/>
          <a:p>
            <a:r>
              <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Source = MSCI website</a:t>
            </a:r>
          </a:p>
        </p:txBody>
      </p:sp>
      <p:pic>
        <p:nvPicPr>
          <p:cNvPr id="2" name="Picture 1">
            <a:extLst>
              <a:ext uri="{FF2B5EF4-FFF2-40B4-BE49-F238E27FC236}">
                <a16:creationId xmlns:a16="http://schemas.microsoft.com/office/drawing/2014/main" id="{C0B211C2-089B-4E4E-9565-729FD75941EB}"/>
              </a:ext>
            </a:extLst>
          </p:cNvPr>
          <p:cNvPicPr>
            <a:picLocks noChangeAspect="1"/>
          </p:cNvPicPr>
          <p:nvPr/>
        </p:nvPicPr>
        <p:blipFill>
          <a:blip r:embed="rId2"/>
          <a:stretch>
            <a:fillRect/>
          </a:stretch>
        </p:blipFill>
        <p:spPr>
          <a:xfrm>
            <a:off x="0" y="792000"/>
            <a:ext cx="12192000" cy="4190407"/>
          </a:xfrm>
          <a:prstGeom prst="rect">
            <a:avLst/>
          </a:prstGeom>
        </p:spPr>
      </p:pic>
    </p:spTree>
    <p:extLst>
      <p:ext uri="{BB962C8B-B14F-4D97-AF65-F5344CB8AC3E}">
        <p14:creationId xmlns:p14="http://schemas.microsoft.com/office/powerpoint/2010/main" val="1628495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AE9A809-0F19-4E7B-A404-CDF273935961}"/>
              </a:ext>
            </a:extLst>
          </p:cNvPr>
          <p:cNvSpPr txBox="1">
            <a:spLocks/>
          </p:cNvSpPr>
          <p:nvPr/>
        </p:nvSpPr>
        <p:spPr>
          <a:xfrm>
            <a:off x="186166" y="129150"/>
            <a:ext cx="11880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300">
                <a:solidFill>
                  <a:schemeClr val="tx1"/>
                </a:solidFill>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US" sz="2400" dirty="0">
                <a:latin typeface="Roboto" panose="02000000000000000000" pitchFamily="2" charset="0"/>
                <a:ea typeface="Roboto" panose="02000000000000000000" pitchFamily="2" charset="0"/>
                <a:cs typeface="Roboto" panose="02000000000000000000" pitchFamily="2" charset="0"/>
              </a:rPr>
              <a:t>FACTOR PERFORMANCE IN INDIA—VALUE (TR)</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5D7798A3-FEEA-4FA4-91E1-2A0156209F66}"/>
              </a:ext>
            </a:extLst>
          </p:cNvPr>
          <p:cNvSpPr txBox="1"/>
          <p:nvPr/>
        </p:nvSpPr>
        <p:spPr>
          <a:xfrm>
            <a:off x="288000" y="6480000"/>
            <a:ext cx="11191237" cy="307777"/>
          </a:xfrm>
          <a:prstGeom prst="rect">
            <a:avLst/>
          </a:prstGeom>
          <a:noFill/>
          <a:ln>
            <a:solidFill>
              <a:schemeClr val="bg2">
                <a:lumMod val="90000"/>
              </a:schemeClr>
            </a:solidFill>
          </a:ln>
        </p:spPr>
        <p:txBody>
          <a:bodyPr wrap="square" rtlCol="0">
            <a:spAutoFit/>
          </a:bodyPr>
          <a:lstStyle/>
          <a:p>
            <a:r>
              <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Source = MSCI website</a:t>
            </a:r>
          </a:p>
        </p:txBody>
      </p:sp>
      <p:pic>
        <p:nvPicPr>
          <p:cNvPr id="3" name="Picture 2">
            <a:extLst>
              <a:ext uri="{FF2B5EF4-FFF2-40B4-BE49-F238E27FC236}">
                <a16:creationId xmlns:a16="http://schemas.microsoft.com/office/drawing/2014/main" id="{FE87A418-C9BA-4C18-802A-7B25E908193C}"/>
              </a:ext>
            </a:extLst>
          </p:cNvPr>
          <p:cNvPicPr>
            <a:picLocks noChangeAspect="1"/>
          </p:cNvPicPr>
          <p:nvPr/>
        </p:nvPicPr>
        <p:blipFill>
          <a:blip r:embed="rId2"/>
          <a:stretch>
            <a:fillRect/>
          </a:stretch>
        </p:blipFill>
        <p:spPr>
          <a:xfrm>
            <a:off x="0" y="792000"/>
            <a:ext cx="12172950" cy="4295775"/>
          </a:xfrm>
          <a:prstGeom prst="rect">
            <a:avLst/>
          </a:prstGeom>
        </p:spPr>
      </p:pic>
    </p:spTree>
    <p:extLst>
      <p:ext uri="{BB962C8B-B14F-4D97-AF65-F5344CB8AC3E}">
        <p14:creationId xmlns:p14="http://schemas.microsoft.com/office/powerpoint/2010/main" val="95601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AE9A809-0F19-4E7B-A404-CDF273935961}"/>
              </a:ext>
            </a:extLst>
          </p:cNvPr>
          <p:cNvSpPr txBox="1">
            <a:spLocks/>
          </p:cNvSpPr>
          <p:nvPr/>
        </p:nvSpPr>
        <p:spPr>
          <a:xfrm>
            <a:off x="186166" y="129150"/>
            <a:ext cx="11880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300">
                <a:solidFill>
                  <a:schemeClr val="tx1"/>
                </a:solidFill>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US" sz="2400" dirty="0">
                <a:latin typeface="Roboto" panose="02000000000000000000" pitchFamily="2" charset="0"/>
                <a:ea typeface="Roboto" panose="02000000000000000000" pitchFamily="2" charset="0"/>
                <a:cs typeface="Roboto" panose="02000000000000000000" pitchFamily="2" charset="0"/>
              </a:rPr>
              <a:t>FACTOR PERFORMANCE IN INDIA—MOMENTUM (TR)</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5D7798A3-FEEA-4FA4-91E1-2A0156209F66}"/>
              </a:ext>
            </a:extLst>
          </p:cNvPr>
          <p:cNvSpPr txBox="1"/>
          <p:nvPr/>
        </p:nvSpPr>
        <p:spPr>
          <a:xfrm>
            <a:off x="288000" y="6480000"/>
            <a:ext cx="11191237" cy="307777"/>
          </a:xfrm>
          <a:prstGeom prst="rect">
            <a:avLst/>
          </a:prstGeom>
          <a:noFill/>
          <a:ln>
            <a:solidFill>
              <a:schemeClr val="bg2">
                <a:lumMod val="90000"/>
              </a:schemeClr>
            </a:solidFill>
          </a:ln>
        </p:spPr>
        <p:txBody>
          <a:bodyPr wrap="square" rtlCol="0">
            <a:spAutoFit/>
          </a:bodyPr>
          <a:lstStyle/>
          <a:p>
            <a:r>
              <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Source = MSCI website</a:t>
            </a:r>
          </a:p>
        </p:txBody>
      </p:sp>
      <p:pic>
        <p:nvPicPr>
          <p:cNvPr id="2" name="Picture 1">
            <a:extLst>
              <a:ext uri="{FF2B5EF4-FFF2-40B4-BE49-F238E27FC236}">
                <a16:creationId xmlns:a16="http://schemas.microsoft.com/office/drawing/2014/main" id="{7B0FB0F3-8FFD-49D7-ABC8-E9FF6BC289EC}"/>
              </a:ext>
            </a:extLst>
          </p:cNvPr>
          <p:cNvPicPr>
            <a:picLocks noChangeAspect="1"/>
          </p:cNvPicPr>
          <p:nvPr/>
        </p:nvPicPr>
        <p:blipFill rotWithShape="1">
          <a:blip r:embed="rId2"/>
          <a:srcRect t="4544"/>
          <a:stretch/>
        </p:blipFill>
        <p:spPr>
          <a:xfrm>
            <a:off x="0" y="838402"/>
            <a:ext cx="12192000" cy="4226271"/>
          </a:xfrm>
          <a:prstGeom prst="rect">
            <a:avLst/>
          </a:prstGeom>
        </p:spPr>
      </p:pic>
    </p:spTree>
    <p:extLst>
      <p:ext uri="{BB962C8B-B14F-4D97-AF65-F5344CB8AC3E}">
        <p14:creationId xmlns:p14="http://schemas.microsoft.com/office/powerpoint/2010/main" val="2964218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34DFD54-2369-5D4A-AECD-F6BE6408298E}"/>
              </a:ext>
            </a:extLst>
          </p:cNvPr>
          <p:cNvSpPr/>
          <p:nvPr/>
        </p:nvSpPr>
        <p:spPr>
          <a:xfrm>
            <a:off x="0" y="0"/>
            <a:ext cx="12192000" cy="6858000"/>
          </a:xfrm>
          <a:prstGeom prst="rect">
            <a:avLst/>
          </a:prstGeom>
          <a:gradFill flip="none" rotWithShape="1">
            <a:gsLst>
              <a:gs pos="0">
                <a:srgbClr val="414040"/>
              </a:gs>
              <a:gs pos="100000">
                <a:schemeClr val="tx1"/>
              </a:gs>
            </a:gsLst>
            <a:lin ang="0" scaled="0"/>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latin typeface="Roboto" panose="02000000000000000000" pitchFamily="2" charset="0"/>
            </a:endParaRPr>
          </a:p>
        </p:txBody>
      </p:sp>
      <p:sp>
        <p:nvSpPr>
          <p:cNvPr id="2" name="Title 1">
            <a:extLst>
              <a:ext uri="{FF2B5EF4-FFF2-40B4-BE49-F238E27FC236}">
                <a16:creationId xmlns:a16="http://schemas.microsoft.com/office/drawing/2014/main" id="{904F119F-572C-6C43-B0B9-AA8602543FFF}"/>
              </a:ext>
            </a:extLst>
          </p:cNvPr>
          <p:cNvSpPr>
            <a:spLocks noGrp="1"/>
          </p:cNvSpPr>
          <p:nvPr>
            <p:ph type="ctrTitle"/>
          </p:nvPr>
        </p:nvSpPr>
        <p:spPr>
          <a:xfrm>
            <a:off x="420460" y="1987937"/>
            <a:ext cx="11351079" cy="2882126"/>
          </a:xfrm>
        </p:spPr>
        <p:txBody>
          <a:bodyPr anchor="ctr">
            <a:normAutofit/>
          </a:bodyPr>
          <a:lstStyle/>
          <a:p>
            <a:pPr>
              <a:lnSpc>
                <a:spcPct val="100000"/>
              </a:lnSpc>
            </a:pPr>
            <a:r>
              <a:rPr lang="en-US" sz="4000" dirty="0">
                <a:solidFill>
                  <a:schemeClr val="bg1"/>
                </a:solidFill>
              </a:rPr>
              <a:t>WHERE MAY ONE USE FACTORS STRATEGIES?</a:t>
            </a:r>
          </a:p>
        </p:txBody>
      </p:sp>
      <p:pic>
        <p:nvPicPr>
          <p:cNvPr id="7" name="Picture 6">
            <a:extLst>
              <a:ext uri="{FF2B5EF4-FFF2-40B4-BE49-F238E27FC236}">
                <a16:creationId xmlns:a16="http://schemas.microsoft.com/office/drawing/2014/main" id="{2D4008B7-E649-5F49-A651-4AEABFE3C7DE}"/>
              </a:ext>
            </a:extLst>
          </p:cNvPr>
          <p:cNvPicPr>
            <a:picLocks noChangeAspect="1"/>
          </p:cNvPicPr>
          <p:nvPr/>
        </p:nvPicPr>
        <p:blipFill>
          <a:blip r:embed="rId2"/>
          <a:stretch>
            <a:fillRect/>
          </a:stretch>
        </p:blipFill>
        <p:spPr>
          <a:xfrm>
            <a:off x="9805308" y="6086929"/>
            <a:ext cx="2019300" cy="431800"/>
          </a:xfrm>
          <a:prstGeom prst="rect">
            <a:avLst/>
          </a:prstGeom>
        </p:spPr>
      </p:pic>
      <p:pic>
        <p:nvPicPr>
          <p:cNvPr id="5" name="Graphic 4" descr="List">
            <a:hlinkClick r:id="rId3" action="ppaction://hlinksldjump"/>
            <a:extLst>
              <a:ext uri="{FF2B5EF4-FFF2-40B4-BE49-F238E27FC236}">
                <a16:creationId xmlns:a16="http://schemas.microsoft.com/office/drawing/2014/main" id="{E8856815-AFB7-4196-B671-EAF1AF1F8A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57758" y="4949631"/>
            <a:ext cx="914400" cy="914400"/>
          </a:xfrm>
          <a:prstGeom prst="rect">
            <a:avLst/>
          </a:prstGeom>
        </p:spPr>
      </p:pic>
    </p:spTree>
    <p:extLst>
      <p:ext uri="{BB962C8B-B14F-4D97-AF65-F5344CB8AC3E}">
        <p14:creationId xmlns:p14="http://schemas.microsoft.com/office/powerpoint/2010/main" val="2001122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AE9A809-0F19-4E7B-A404-CDF273935961}"/>
              </a:ext>
            </a:extLst>
          </p:cNvPr>
          <p:cNvSpPr txBox="1">
            <a:spLocks/>
          </p:cNvSpPr>
          <p:nvPr/>
        </p:nvSpPr>
        <p:spPr>
          <a:xfrm>
            <a:off x="186166" y="129150"/>
            <a:ext cx="11880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300">
                <a:solidFill>
                  <a:schemeClr val="tx1"/>
                </a:solidFill>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US" sz="2400" dirty="0">
                <a:latin typeface="Roboto" panose="02000000000000000000" pitchFamily="2" charset="0"/>
                <a:ea typeface="Roboto" panose="02000000000000000000" pitchFamily="2" charset="0"/>
                <a:cs typeface="Roboto" panose="02000000000000000000" pitchFamily="2" charset="0"/>
              </a:rPr>
              <a:t>WHERE MAY ONE USE FACTORS STRATEGIES?</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5D7798A3-FEEA-4FA4-91E1-2A0156209F66}"/>
              </a:ext>
            </a:extLst>
          </p:cNvPr>
          <p:cNvSpPr txBox="1"/>
          <p:nvPr/>
        </p:nvSpPr>
        <p:spPr>
          <a:xfrm>
            <a:off x="288000" y="900000"/>
            <a:ext cx="5063489" cy="5078313"/>
          </a:xfrm>
          <a:prstGeom prst="rect">
            <a:avLst/>
          </a:prstGeom>
          <a:noFill/>
          <a:ln>
            <a:solidFill>
              <a:schemeClr val="bg2">
                <a:lumMod val="90000"/>
              </a:schemeClr>
            </a:solidFill>
          </a:ln>
        </p:spPr>
        <p:txBody>
          <a:bodyPr wrap="square" rtlCol="0">
            <a:spAutoFit/>
          </a:bodyPr>
          <a:lstStyle/>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WHERE MAY FACTORS BE HARNESSED?</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Across retail as well as institutional portfolios</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Across equity, fixed income, and multi-asset portfolios e.g. carry in bonds/currencies and momentum in equities during risk-off regimes, and quality during risk-on</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To substitute or to complement existing investments, whether active or passive</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Across developed as well as emerging markets (although the efficacy of a given factor will vary)</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In a multi-factor portfolio setting or in multiple single-factor portfolios</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In traditional asset management e.g. mutual funds (in a long-only setting) as well as in lesser regulated investment vehicles e.g. hedge funds (in a long-short setting)</a:t>
            </a:r>
          </a:p>
        </p:txBody>
      </p:sp>
    </p:spTree>
    <p:extLst>
      <p:ext uri="{BB962C8B-B14F-4D97-AF65-F5344CB8AC3E}">
        <p14:creationId xmlns:p14="http://schemas.microsoft.com/office/powerpoint/2010/main" val="3559585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34DFD54-2369-5D4A-AECD-F6BE6408298E}"/>
              </a:ext>
            </a:extLst>
          </p:cNvPr>
          <p:cNvSpPr/>
          <p:nvPr/>
        </p:nvSpPr>
        <p:spPr>
          <a:xfrm>
            <a:off x="0" y="0"/>
            <a:ext cx="12192000" cy="6858000"/>
          </a:xfrm>
          <a:prstGeom prst="rect">
            <a:avLst/>
          </a:prstGeom>
          <a:gradFill flip="none" rotWithShape="1">
            <a:gsLst>
              <a:gs pos="0">
                <a:srgbClr val="414040"/>
              </a:gs>
              <a:gs pos="100000">
                <a:schemeClr val="tx1"/>
              </a:gs>
            </a:gsLst>
            <a:lin ang="0" scaled="0"/>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latin typeface="Roboto" panose="02000000000000000000" pitchFamily="2" charset="0"/>
            </a:endParaRPr>
          </a:p>
        </p:txBody>
      </p:sp>
      <p:sp>
        <p:nvSpPr>
          <p:cNvPr id="2" name="Title 1">
            <a:extLst>
              <a:ext uri="{FF2B5EF4-FFF2-40B4-BE49-F238E27FC236}">
                <a16:creationId xmlns:a16="http://schemas.microsoft.com/office/drawing/2014/main" id="{904F119F-572C-6C43-B0B9-AA8602543FFF}"/>
              </a:ext>
            </a:extLst>
          </p:cNvPr>
          <p:cNvSpPr>
            <a:spLocks noGrp="1"/>
          </p:cNvSpPr>
          <p:nvPr>
            <p:ph type="ctrTitle"/>
          </p:nvPr>
        </p:nvSpPr>
        <p:spPr>
          <a:xfrm>
            <a:off x="420460" y="1987937"/>
            <a:ext cx="11351079" cy="2882126"/>
          </a:xfrm>
        </p:spPr>
        <p:txBody>
          <a:bodyPr anchor="ctr">
            <a:normAutofit/>
          </a:bodyPr>
          <a:lstStyle/>
          <a:p>
            <a:pPr>
              <a:lnSpc>
                <a:spcPct val="100000"/>
              </a:lnSpc>
            </a:pPr>
            <a:r>
              <a:rPr lang="en-US" sz="4000" dirty="0">
                <a:solidFill>
                  <a:schemeClr val="bg1"/>
                </a:solidFill>
              </a:rPr>
              <a:t>COMMON QUESTIONS</a:t>
            </a:r>
          </a:p>
        </p:txBody>
      </p:sp>
      <p:pic>
        <p:nvPicPr>
          <p:cNvPr id="7" name="Picture 6">
            <a:extLst>
              <a:ext uri="{FF2B5EF4-FFF2-40B4-BE49-F238E27FC236}">
                <a16:creationId xmlns:a16="http://schemas.microsoft.com/office/drawing/2014/main" id="{2D4008B7-E649-5F49-A651-4AEABFE3C7DE}"/>
              </a:ext>
            </a:extLst>
          </p:cNvPr>
          <p:cNvPicPr>
            <a:picLocks noChangeAspect="1"/>
          </p:cNvPicPr>
          <p:nvPr/>
        </p:nvPicPr>
        <p:blipFill>
          <a:blip r:embed="rId2"/>
          <a:stretch>
            <a:fillRect/>
          </a:stretch>
        </p:blipFill>
        <p:spPr>
          <a:xfrm>
            <a:off x="9805308" y="6086929"/>
            <a:ext cx="2019300" cy="431800"/>
          </a:xfrm>
          <a:prstGeom prst="rect">
            <a:avLst/>
          </a:prstGeom>
        </p:spPr>
      </p:pic>
      <p:pic>
        <p:nvPicPr>
          <p:cNvPr id="5" name="Graphic 4" descr="List">
            <a:hlinkClick r:id="rId3" action="ppaction://hlinksldjump"/>
            <a:extLst>
              <a:ext uri="{FF2B5EF4-FFF2-40B4-BE49-F238E27FC236}">
                <a16:creationId xmlns:a16="http://schemas.microsoft.com/office/drawing/2014/main" id="{FDCBB5F0-D8B9-4E8D-9B9D-6D87F9A1E6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57758" y="4949631"/>
            <a:ext cx="914400" cy="914400"/>
          </a:xfrm>
          <a:prstGeom prst="rect">
            <a:avLst/>
          </a:prstGeom>
        </p:spPr>
      </p:pic>
    </p:spTree>
    <p:extLst>
      <p:ext uri="{BB962C8B-B14F-4D97-AF65-F5344CB8AC3E}">
        <p14:creationId xmlns:p14="http://schemas.microsoft.com/office/powerpoint/2010/main" val="1114154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F755EFE-F060-4B89-9C9C-C9160E4D247D}"/>
              </a:ext>
            </a:extLst>
          </p:cNvPr>
          <p:cNvSpPr txBox="1"/>
          <p:nvPr/>
        </p:nvSpPr>
        <p:spPr>
          <a:xfrm>
            <a:off x="5580000" y="899999"/>
            <a:ext cx="5063489" cy="2585323"/>
          </a:xfrm>
          <a:prstGeom prst="rect">
            <a:avLst/>
          </a:prstGeom>
          <a:noFill/>
          <a:ln>
            <a:solidFill>
              <a:schemeClr val="bg2">
                <a:lumMod val="90000"/>
              </a:schemeClr>
            </a:solidFill>
          </a:ln>
        </p:spPr>
        <p:txBody>
          <a:bodyPr wrap="square" rtlCol="0">
            <a:spAutoFit/>
          </a:bodyPr>
          <a:lstStyle/>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WHICH FACTORS PERFORM UNDER WHICH CONDITIONS?</a:t>
            </a:r>
          </a:p>
          <a:p>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or</a:t>
            </a:r>
          </a:p>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HOW DOES ONE DO FACTOR TIMING?</a:t>
            </a:r>
          </a:p>
          <a:p>
            <a:pPr marL="285750" indent="-285750">
              <a:buFont typeface="Arial" panose="020B0604020202020204" pitchFamily="34" charset="0"/>
              <a:buChar char="•"/>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IS FACTOR INVESTING ACTIVE INVESTING?</a:t>
            </a:r>
          </a:p>
          <a:p>
            <a:pPr marL="285750" indent="-285750">
              <a:buFont typeface="Arial" panose="020B0604020202020204" pitchFamily="34" charset="0"/>
              <a:buChar char="•"/>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WHAT IS THE DIFFERENCE BETWEEN SMART BETA AND FACTOR INVESTING? </a:t>
            </a:r>
          </a:p>
        </p:txBody>
      </p:sp>
      <p:sp>
        <p:nvSpPr>
          <p:cNvPr id="8" name="Title 2">
            <a:extLst>
              <a:ext uri="{FF2B5EF4-FFF2-40B4-BE49-F238E27FC236}">
                <a16:creationId xmlns:a16="http://schemas.microsoft.com/office/drawing/2014/main" id="{3AE9A809-0F19-4E7B-A404-CDF273935961}"/>
              </a:ext>
            </a:extLst>
          </p:cNvPr>
          <p:cNvSpPr txBox="1">
            <a:spLocks/>
          </p:cNvSpPr>
          <p:nvPr/>
        </p:nvSpPr>
        <p:spPr>
          <a:xfrm>
            <a:off x="186166" y="129150"/>
            <a:ext cx="11880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300">
                <a:solidFill>
                  <a:schemeClr val="tx1"/>
                </a:solidFill>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US" sz="2400" dirty="0">
                <a:latin typeface="Roboto" panose="02000000000000000000" pitchFamily="2" charset="0"/>
                <a:ea typeface="Roboto" panose="02000000000000000000" pitchFamily="2" charset="0"/>
                <a:cs typeface="Roboto" panose="02000000000000000000" pitchFamily="2" charset="0"/>
              </a:rPr>
              <a:t>COMMON QUESTIONS</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5D7798A3-FEEA-4FA4-91E1-2A0156209F66}"/>
              </a:ext>
            </a:extLst>
          </p:cNvPr>
          <p:cNvSpPr txBox="1"/>
          <p:nvPr/>
        </p:nvSpPr>
        <p:spPr>
          <a:xfrm>
            <a:off x="288000" y="900000"/>
            <a:ext cx="5063489" cy="2585323"/>
          </a:xfrm>
          <a:prstGeom prst="rect">
            <a:avLst/>
          </a:prstGeom>
          <a:noFill/>
          <a:ln>
            <a:solidFill>
              <a:schemeClr val="bg2">
                <a:lumMod val="90000"/>
              </a:schemeClr>
            </a:solidFill>
          </a:ln>
        </p:spPr>
        <p:txBody>
          <a:bodyPr wrap="square" rtlCol="0">
            <a:spAutoFit/>
          </a:bodyPr>
          <a:lstStyle/>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WHY DOESN’T EVERYONE USE FACTOR INVESTING?</a:t>
            </a:r>
          </a:p>
          <a:p>
            <a:pPr marL="285750" indent="-285750">
              <a:buFont typeface="Arial" panose="020B0604020202020204" pitchFamily="34" charset="0"/>
              <a:buChar char="•"/>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WHY HAS THE VALUE FACTOR NOT PERFORMED?</a:t>
            </a:r>
          </a:p>
          <a:p>
            <a:pPr marL="285750" indent="-285750">
              <a:buFont typeface="Arial" panose="020B0604020202020204" pitchFamily="34" charset="0"/>
              <a:buChar char="•"/>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WILL WIDESPREAD ADOPTION NULLIFY THE BENEFITS?</a:t>
            </a:r>
          </a:p>
          <a:p>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742950" lvl="1" indent="-285750">
              <a:buFont typeface="Wingdings" panose="05000000000000000000" pitchFamily="2" charset="2"/>
              <a:buChar char="Ø"/>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p:txBody>
      </p:sp>
    </p:spTree>
    <p:extLst>
      <p:ext uri="{BB962C8B-B14F-4D97-AF65-F5344CB8AC3E}">
        <p14:creationId xmlns:p14="http://schemas.microsoft.com/office/powerpoint/2010/main" val="4186451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34DFD54-2369-5D4A-AECD-F6BE6408298E}"/>
              </a:ext>
            </a:extLst>
          </p:cNvPr>
          <p:cNvSpPr/>
          <p:nvPr/>
        </p:nvSpPr>
        <p:spPr>
          <a:xfrm>
            <a:off x="0" y="-13252"/>
            <a:ext cx="12192000" cy="6858000"/>
          </a:xfrm>
          <a:prstGeom prst="rect">
            <a:avLst/>
          </a:prstGeom>
          <a:gradFill flip="none" rotWithShape="1">
            <a:gsLst>
              <a:gs pos="0">
                <a:srgbClr val="414040"/>
              </a:gs>
              <a:gs pos="100000">
                <a:schemeClr val="tx1"/>
              </a:gs>
            </a:gsLst>
            <a:lin ang="0" scaled="0"/>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latin typeface="Roboto" panose="02000000000000000000" pitchFamily="2" charset="0"/>
            </a:endParaRPr>
          </a:p>
        </p:txBody>
      </p:sp>
      <p:sp>
        <p:nvSpPr>
          <p:cNvPr id="2" name="Title 1">
            <a:extLst>
              <a:ext uri="{FF2B5EF4-FFF2-40B4-BE49-F238E27FC236}">
                <a16:creationId xmlns:a16="http://schemas.microsoft.com/office/drawing/2014/main" id="{904F119F-572C-6C43-B0B9-AA8602543FFF}"/>
              </a:ext>
            </a:extLst>
          </p:cNvPr>
          <p:cNvSpPr>
            <a:spLocks noGrp="1"/>
          </p:cNvSpPr>
          <p:nvPr>
            <p:ph type="ctrTitle"/>
          </p:nvPr>
        </p:nvSpPr>
        <p:spPr>
          <a:xfrm>
            <a:off x="420460" y="1987937"/>
            <a:ext cx="11351079" cy="2882126"/>
          </a:xfrm>
        </p:spPr>
        <p:txBody>
          <a:bodyPr anchor="ctr">
            <a:normAutofit/>
          </a:bodyPr>
          <a:lstStyle/>
          <a:p>
            <a:pPr>
              <a:lnSpc>
                <a:spcPct val="100000"/>
              </a:lnSpc>
            </a:pPr>
            <a:r>
              <a:rPr lang="en-US" sz="4000" dirty="0">
                <a:solidFill>
                  <a:schemeClr val="bg1"/>
                </a:solidFill>
              </a:rPr>
              <a:t>THANK YOU</a:t>
            </a:r>
          </a:p>
        </p:txBody>
      </p:sp>
      <p:pic>
        <p:nvPicPr>
          <p:cNvPr id="7" name="Picture 6">
            <a:extLst>
              <a:ext uri="{FF2B5EF4-FFF2-40B4-BE49-F238E27FC236}">
                <a16:creationId xmlns:a16="http://schemas.microsoft.com/office/drawing/2014/main" id="{2D4008B7-E649-5F49-A651-4AEABFE3C7DE}"/>
              </a:ext>
            </a:extLst>
          </p:cNvPr>
          <p:cNvPicPr>
            <a:picLocks noChangeAspect="1"/>
          </p:cNvPicPr>
          <p:nvPr/>
        </p:nvPicPr>
        <p:blipFill>
          <a:blip r:embed="rId2"/>
          <a:stretch>
            <a:fillRect/>
          </a:stretch>
        </p:blipFill>
        <p:spPr>
          <a:xfrm>
            <a:off x="9805308" y="6086929"/>
            <a:ext cx="2019300" cy="431800"/>
          </a:xfrm>
          <a:prstGeom prst="rect">
            <a:avLst/>
          </a:prstGeom>
        </p:spPr>
      </p:pic>
    </p:spTree>
    <p:extLst>
      <p:ext uri="{BB962C8B-B14F-4D97-AF65-F5344CB8AC3E}">
        <p14:creationId xmlns:p14="http://schemas.microsoft.com/office/powerpoint/2010/main" val="1363803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34DFD54-2369-5D4A-AECD-F6BE6408298E}"/>
              </a:ext>
            </a:extLst>
          </p:cNvPr>
          <p:cNvSpPr/>
          <p:nvPr/>
        </p:nvSpPr>
        <p:spPr>
          <a:xfrm>
            <a:off x="0" y="0"/>
            <a:ext cx="12192000" cy="6858000"/>
          </a:xfrm>
          <a:prstGeom prst="rect">
            <a:avLst/>
          </a:prstGeom>
          <a:gradFill flip="none" rotWithShape="1">
            <a:gsLst>
              <a:gs pos="0">
                <a:srgbClr val="414040"/>
              </a:gs>
              <a:gs pos="100000">
                <a:schemeClr val="tx1"/>
              </a:gs>
            </a:gsLst>
            <a:lin ang="0" scaled="0"/>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latin typeface="Roboto" panose="02000000000000000000" pitchFamily="2" charset="0"/>
            </a:endParaRPr>
          </a:p>
        </p:txBody>
      </p:sp>
      <p:sp>
        <p:nvSpPr>
          <p:cNvPr id="2" name="Title 1">
            <a:extLst>
              <a:ext uri="{FF2B5EF4-FFF2-40B4-BE49-F238E27FC236}">
                <a16:creationId xmlns:a16="http://schemas.microsoft.com/office/drawing/2014/main" id="{904F119F-572C-6C43-B0B9-AA8602543FFF}"/>
              </a:ext>
            </a:extLst>
          </p:cNvPr>
          <p:cNvSpPr>
            <a:spLocks noGrp="1"/>
          </p:cNvSpPr>
          <p:nvPr>
            <p:ph type="ctrTitle"/>
          </p:nvPr>
        </p:nvSpPr>
        <p:spPr>
          <a:xfrm>
            <a:off x="420460" y="1987937"/>
            <a:ext cx="11351079" cy="2882126"/>
          </a:xfrm>
        </p:spPr>
        <p:txBody>
          <a:bodyPr anchor="ctr">
            <a:normAutofit/>
          </a:bodyPr>
          <a:lstStyle/>
          <a:p>
            <a:pPr>
              <a:lnSpc>
                <a:spcPct val="100000"/>
              </a:lnSpc>
            </a:pPr>
            <a:r>
              <a:rPr lang="en-US" sz="4000" dirty="0">
                <a:solidFill>
                  <a:schemeClr val="bg1"/>
                </a:solidFill>
              </a:rPr>
              <a:t>WHAT IS FACTOR INVESTING?</a:t>
            </a:r>
          </a:p>
        </p:txBody>
      </p:sp>
      <p:pic>
        <p:nvPicPr>
          <p:cNvPr id="7" name="Picture 6">
            <a:extLst>
              <a:ext uri="{FF2B5EF4-FFF2-40B4-BE49-F238E27FC236}">
                <a16:creationId xmlns:a16="http://schemas.microsoft.com/office/drawing/2014/main" id="{2D4008B7-E649-5F49-A651-4AEABFE3C7DE}"/>
              </a:ext>
            </a:extLst>
          </p:cNvPr>
          <p:cNvPicPr>
            <a:picLocks noChangeAspect="1"/>
          </p:cNvPicPr>
          <p:nvPr/>
        </p:nvPicPr>
        <p:blipFill>
          <a:blip r:embed="rId2"/>
          <a:stretch>
            <a:fillRect/>
          </a:stretch>
        </p:blipFill>
        <p:spPr>
          <a:xfrm>
            <a:off x="9805308" y="6086929"/>
            <a:ext cx="2019300" cy="431800"/>
          </a:xfrm>
          <a:prstGeom prst="rect">
            <a:avLst/>
          </a:prstGeom>
        </p:spPr>
      </p:pic>
      <p:pic>
        <p:nvPicPr>
          <p:cNvPr id="4" name="Graphic 3" descr="List">
            <a:hlinkClick r:id="rId3" action="ppaction://hlinksldjump"/>
            <a:extLst>
              <a:ext uri="{FF2B5EF4-FFF2-40B4-BE49-F238E27FC236}">
                <a16:creationId xmlns:a16="http://schemas.microsoft.com/office/drawing/2014/main" id="{8181A196-CF06-4474-BCB0-23B466A68F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57758" y="4949631"/>
            <a:ext cx="914400" cy="914400"/>
          </a:xfrm>
          <a:prstGeom prst="rect">
            <a:avLst/>
          </a:prstGeom>
        </p:spPr>
      </p:pic>
    </p:spTree>
    <p:extLst>
      <p:ext uri="{BB962C8B-B14F-4D97-AF65-F5344CB8AC3E}">
        <p14:creationId xmlns:p14="http://schemas.microsoft.com/office/powerpoint/2010/main" val="364348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AE9A809-0F19-4E7B-A404-CDF273935961}"/>
              </a:ext>
            </a:extLst>
          </p:cNvPr>
          <p:cNvSpPr txBox="1">
            <a:spLocks/>
          </p:cNvSpPr>
          <p:nvPr/>
        </p:nvSpPr>
        <p:spPr>
          <a:xfrm>
            <a:off x="186166" y="129150"/>
            <a:ext cx="11880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300">
                <a:solidFill>
                  <a:schemeClr val="tx1"/>
                </a:solidFill>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US" sz="2400" dirty="0">
                <a:latin typeface="Roboto" panose="02000000000000000000" pitchFamily="2" charset="0"/>
                <a:ea typeface="Roboto" panose="02000000000000000000" pitchFamily="2" charset="0"/>
                <a:cs typeface="Roboto" panose="02000000000000000000" pitchFamily="2" charset="0"/>
              </a:rPr>
              <a:t>WHAT IS FACTOR INVESTING?</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5D7798A3-FEEA-4FA4-91E1-2A0156209F66}"/>
              </a:ext>
            </a:extLst>
          </p:cNvPr>
          <p:cNvSpPr txBox="1"/>
          <p:nvPr/>
        </p:nvSpPr>
        <p:spPr>
          <a:xfrm>
            <a:off x="288000" y="900000"/>
            <a:ext cx="5063489" cy="5355312"/>
          </a:xfrm>
          <a:prstGeom prst="rect">
            <a:avLst/>
          </a:prstGeom>
          <a:noFill/>
          <a:ln>
            <a:solidFill>
              <a:schemeClr val="bg2">
                <a:lumMod val="90000"/>
              </a:schemeClr>
            </a:solidFill>
          </a:ln>
        </p:spPr>
        <p:txBody>
          <a:bodyPr wrap="square" rtlCol="0">
            <a:spAutoFit/>
          </a:bodyPr>
          <a:lstStyle/>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WHAT ARE FACTORS?</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A factor is a quantitative way of expressing a qualitative theme</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Factors are well-defined characteristics shared by investment assets</a:t>
            </a:r>
          </a:p>
          <a:p>
            <a:pPr marL="742950" lvl="1" indent="-285750">
              <a:buFont typeface="Wingdings" panose="05000000000000000000" pitchFamily="2" charset="2"/>
              <a:buChar char="Ø"/>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WHAT ARE THE MAIN FACTOR TYPES?</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Macro e.g. real rates, inflation, economic growth, credit, emerging markets, liquidity—explain variation of returns between asset classes</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Style e.g. value, momentum, quality, size, carry—explain variation of returns within an asset class</a:t>
            </a:r>
          </a:p>
          <a:p>
            <a:pPr marL="742950" lvl="1" indent="-285750">
              <a:buFont typeface="Wingdings" panose="05000000000000000000" pitchFamily="2" charset="2"/>
              <a:buChar char="Ø"/>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WHAT IS FACTOR INVESTING?</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Defining and then systematically following a set of rules that produce diversified portfolios</a:t>
            </a:r>
          </a:p>
          <a:p>
            <a:pPr lvl="1"/>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p:txBody>
      </p:sp>
      <p:sp>
        <p:nvSpPr>
          <p:cNvPr id="5" name="TextBox 4">
            <a:extLst>
              <a:ext uri="{FF2B5EF4-FFF2-40B4-BE49-F238E27FC236}">
                <a16:creationId xmlns:a16="http://schemas.microsoft.com/office/drawing/2014/main" id="{0B68EA5F-2ABD-47A1-ABA9-647C3811CCFE}"/>
              </a:ext>
            </a:extLst>
          </p:cNvPr>
          <p:cNvSpPr txBox="1"/>
          <p:nvPr/>
        </p:nvSpPr>
        <p:spPr>
          <a:xfrm>
            <a:off x="5580000" y="900000"/>
            <a:ext cx="5063489" cy="5355312"/>
          </a:xfrm>
          <a:prstGeom prst="rect">
            <a:avLst/>
          </a:prstGeom>
          <a:noFill/>
          <a:ln>
            <a:solidFill>
              <a:schemeClr val="bg2">
                <a:lumMod val="90000"/>
              </a:schemeClr>
            </a:solidFill>
          </a:ln>
        </p:spPr>
        <p:txBody>
          <a:bodyPr wrap="square" rtlCol="0">
            <a:spAutoFit/>
          </a:bodyPr>
          <a:lstStyle/>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WHAT ARE THE PERTINENT QUESTIONS?</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Did exposure to the factor yield profits in the past?</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If so, what are the reasons for the performance of this factor?</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Will it (continue to) make money, net of frictional costs, in future?</a:t>
            </a:r>
          </a:p>
          <a:p>
            <a:pPr marL="285750" indent="-285750">
              <a:buFont typeface="Arial" panose="020B0604020202020204" pitchFamily="34" charset="0"/>
              <a:buChar char="•"/>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WHAT ARE ITS CRITIQUES?</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Data mining has led to what John Cochrane has referred to as a “factor zoo” </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Numerous factors in the consideration set, comprising those that worked in the past, but are not “real”</a:t>
            </a:r>
          </a:p>
          <a:p>
            <a:pPr marL="742950" lvl="1" indent="-285750">
              <a:buFont typeface="Wingdings" panose="05000000000000000000" pitchFamily="2" charset="2"/>
              <a:buChar char="Ø"/>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WHAT ARE THE RISKS?</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Investing in factors that prove fictitious entails both opportunity and underperformance costs that are real</a:t>
            </a:r>
          </a:p>
        </p:txBody>
      </p:sp>
    </p:spTree>
    <p:extLst>
      <p:ext uri="{BB962C8B-B14F-4D97-AF65-F5344CB8AC3E}">
        <p14:creationId xmlns:p14="http://schemas.microsoft.com/office/powerpoint/2010/main" val="425504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AE9A809-0F19-4E7B-A404-CDF273935961}"/>
              </a:ext>
            </a:extLst>
          </p:cNvPr>
          <p:cNvSpPr txBox="1">
            <a:spLocks/>
          </p:cNvSpPr>
          <p:nvPr/>
        </p:nvSpPr>
        <p:spPr>
          <a:xfrm>
            <a:off x="186166" y="129150"/>
            <a:ext cx="11880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300">
                <a:solidFill>
                  <a:schemeClr val="tx1"/>
                </a:solidFill>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US" sz="2400" dirty="0">
                <a:latin typeface="Roboto" panose="02000000000000000000" pitchFamily="2" charset="0"/>
                <a:ea typeface="Roboto" panose="02000000000000000000" pitchFamily="2" charset="0"/>
                <a:cs typeface="Roboto" panose="02000000000000000000" pitchFamily="2" charset="0"/>
              </a:rPr>
              <a:t>MACRO FACTORS</a:t>
            </a:r>
            <a:endParaRPr lang="en-IN" sz="2400" dirty="0">
              <a:latin typeface="Roboto" panose="02000000000000000000" pitchFamily="2" charset="0"/>
              <a:ea typeface="Roboto" panose="02000000000000000000" pitchFamily="2" charset="0"/>
              <a:cs typeface="Roboto" panose="02000000000000000000" pitchFamily="2" charset="0"/>
            </a:endParaRPr>
          </a:p>
        </p:txBody>
      </p:sp>
      <p:pic>
        <p:nvPicPr>
          <p:cNvPr id="2" name="Picture 1">
            <a:extLst>
              <a:ext uri="{FF2B5EF4-FFF2-40B4-BE49-F238E27FC236}">
                <a16:creationId xmlns:a16="http://schemas.microsoft.com/office/drawing/2014/main" id="{CF744CC4-0EC8-4D11-8B47-53A0BE69F31C}"/>
              </a:ext>
            </a:extLst>
          </p:cNvPr>
          <p:cNvPicPr>
            <a:picLocks noChangeAspect="1"/>
          </p:cNvPicPr>
          <p:nvPr/>
        </p:nvPicPr>
        <p:blipFill>
          <a:blip r:embed="rId2"/>
          <a:stretch>
            <a:fillRect/>
          </a:stretch>
        </p:blipFill>
        <p:spPr>
          <a:xfrm>
            <a:off x="288001" y="900001"/>
            <a:ext cx="11326178" cy="5049679"/>
          </a:xfrm>
          <a:prstGeom prst="rect">
            <a:avLst/>
          </a:prstGeom>
          <a:ln>
            <a:solidFill>
              <a:schemeClr val="bg2">
                <a:lumMod val="90000"/>
              </a:schemeClr>
            </a:solidFill>
          </a:ln>
        </p:spPr>
      </p:pic>
      <p:sp>
        <p:nvSpPr>
          <p:cNvPr id="7" name="TextBox 6">
            <a:extLst>
              <a:ext uri="{FF2B5EF4-FFF2-40B4-BE49-F238E27FC236}">
                <a16:creationId xmlns:a16="http://schemas.microsoft.com/office/drawing/2014/main" id="{82FE7C64-D962-44CA-B71D-28D41AF46A7B}"/>
              </a:ext>
            </a:extLst>
          </p:cNvPr>
          <p:cNvSpPr txBox="1"/>
          <p:nvPr/>
        </p:nvSpPr>
        <p:spPr>
          <a:xfrm>
            <a:off x="288001" y="6480000"/>
            <a:ext cx="7589908" cy="307777"/>
          </a:xfrm>
          <a:prstGeom prst="rect">
            <a:avLst/>
          </a:prstGeom>
          <a:noFill/>
          <a:ln>
            <a:solidFill>
              <a:schemeClr val="bg2">
                <a:lumMod val="90000"/>
              </a:schemeClr>
            </a:solidFill>
          </a:ln>
        </p:spPr>
        <p:txBody>
          <a:bodyPr wrap="square" rtlCol="0">
            <a:spAutoFit/>
          </a:bodyPr>
          <a:lstStyle/>
          <a:p>
            <a:r>
              <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Source = </a:t>
            </a:r>
            <a:r>
              <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hlinkClick r:id="rId3"/>
              </a:rPr>
              <a:t>https://www.blackrock.com/us/individual/investment-ideas/what-is-factor-investing</a:t>
            </a:r>
            <a:endPar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p:txBody>
      </p:sp>
    </p:spTree>
    <p:extLst>
      <p:ext uri="{BB962C8B-B14F-4D97-AF65-F5344CB8AC3E}">
        <p14:creationId xmlns:p14="http://schemas.microsoft.com/office/powerpoint/2010/main" val="238508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FC2650-EE62-48A9-8A15-A0C43EB365A4}"/>
              </a:ext>
            </a:extLst>
          </p:cNvPr>
          <p:cNvPicPr>
            <a:picLocks noChangeAspect="1"/>
          </p:cNvPicPr>
          <p:nvPr/>
        </p:nvPicPr>
        <p:blipFill>
          <a:blip r:embed="rId2"/>
          <a:stretch>
            <a:fillRect/>
          </a:stretch>
        </p:blipFill>
        <p:spPr>
          <a:xfrm>
            <a:off x="288000" y="900002"/>
            <a:ext cx="11660124" cy="4907280"/>
          </a:xfrm>
          <a:prstGeom prst="rect">
            <a:avLst/>
          </a:prstGeom>
          <a:ln>
            <a:solidFill>
              <a:schemeClr val="bg2">
                <a:lumMod val="90000"/>
              </a:schemeClr>
            </a:solidFill>
          </a:ln>
        </p:spPr>
      </p:pic>
      <p:sp>
        <p:nvSpPr>
          <p:cNvPr id="8" name="Title 2">
            <a:extLst>
              <a:ext uri="{FF2B5EF4-FFF2-40B4-BE49-F238E27FC236}">
                <a16:creationId xmlns:a16="http://schemas.microsoft.com/office/drawing/2014/main" id="{3AE9A809-0F19-4E7B-A404-CDF273935961}"/>
              </a:ext>
            </a:extLst>
          </p:cNvPr>
          <p:cNvSpPr txBox="1">
            <a:spLocks/>
          </p:cNvSpPr>
          <p:nvPr/>
        </p:nvSpPr>
        <p:spPr>
          <a:xfrm>
            <a:off x="186166" y="129150"/>
            <a:ext cx="11880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300">
                <a:solidFill>
                  <a:schemeClr val="tx1"/>
                </a:solidFill>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US" sz="2400" dirty="0">
                <a:latin typeface="Roboto" panose="02000000000000000000" pitchFamily="2" charset="0"/>
                <a:ea typeface="Roboto" panose="02000000000000000000" pitchFamily="2" charset="0"/>
                <a:cs typeface="Roboto" panose="02000000000000000000" pitchFamily="2" charset="0"/>
              </a:rPr>
              <a:t>STYLE FACTORS</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E6E30FDC-1BCC-4A6A-BB9C-516C1CC902C4}"/>
              </a:ext>
            </a:extLst>
          </p:cNvPr>
          <p:cNvSpPr txBox="1"/>
          <p:nvPr/>
        </p:nvSpPr>
        <p:spPr>
          <a:xfrm>
            <a:off x="288001" y="6480000"/>
            <a:ext cx="7589908" cy="307777"/>
          </a:xfrm>
          <a:prstGeom prst="rect">
            <a:avLst/>
          </a:prstGeom>
          <a:noFill/>
          <a:ln>
            <a:solidFill>
              <a:schemeClr val="bg2">
                <a:lumMod val="90000"/>
              </a:schemeClr>
            </a:solidFill>
          </a:ln>
        </p:spPr>
        <p:txBody>
          <a:bodyPr wrap="square" rtlCol="0">
            <a:spAutoFit/>
          </a:bodyPr>
          <a:lstStyle/>
          <a:p>
            <a:r>
              <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Source = </a:t>
            </a:r>
            <a:r>
              <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hlinkClick r:id="rId3"/>
              </a:rPr>
              <a:t>https://www.blackrock.com/us/individual/investment-ideas/what-is-factor-investing</a:t>
            </a:r>
            <a:endPar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p:txBody>
      </p:sp>
    </p:spTree>
    <p:extLst>
      <p:ext uri="{BB962C8B-B14F-4D97-AF65-F5344CB8AC3E}">
        <p14:creationId xmlns:p14="http://schemas.microsoft.com/office/powerpoint/2010/main" val="487680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34DFD54-2369-5D4A-AECD-F6BE6408298E}"/>
              </a:ext>
            </a:extLst>
          </p:cNvPr>
          <p:cNvSpPr/>
          <p:nvPr/>
        </p:nvSpPr>
        <p:spPr>
          <a:xfrm>
            <a:off x="0" y="0"/>
            <a:ext cx="12192000" cy="6858000"/>
          </a:xfrm>
          <a:prstGeom prst="rect">
            <a:avLst/>
          </a:prstGeom>
          <a:gradFill flip="none" rotWithShape="1">
            <a:gsLst>
              <a:gs pos="0">
                <a:srgbClr val="414040"/>
              </a:gs>
              <a:gs pos="100000">
                <a:schemeClr val="tx1"/>
              </a:gs>
            </a:gsLst>
            <a:lin ang="0" scaled="0"/>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latin typeface="Roboto" panose="02000000000000000000" pitchFamily="2" charset="0"/>
            </a:endParaRPr>
          </a:p>
        </p:txBody>
      </p:sp>
      <p:sp>
        <p:nvSpPr>
          <p:cNvPr id="2" name="Title 1">
            <a:extLst>
              <a:ext uri="{FF2B5EF4-FFF2-40B4-BE49-F238E27FC236}">
                <a16:creationId xmlns:a16="http://schemas.microsoft.com/office/drawing/2014/main" id="{904F119F-572C-6C43-B0B9-AA8602543FFF}"/>
              </a:ext>
            </a:extLst>
          </p:cNvPr>
          <p:cNvSpPr>
            <a:spLocks noGrp="1"/>
          </p:cNvSpPr>
          <p:nvPr>
            <p:ph type="ctrTitle"/>
          </p:nvPr>
        </p:nvSpPr>
        <p:spPr>
          <a:xfrm>
            <a:off x="420460" y="1987937"/>
            <a:ext cx="11351079" cy="2882126"/>
          </a:xfrm>
        </p:spPr>
        <p:txBody>
          <a:bodyPr anchor="ctr">
            <a:normAutofit/>
          </a:bodyPr>
          <a:lstStyle/>
          <a:p>
            <a:pPr>
              <a:lnSpc>
                <a:spcPct val="100000"/>
              </a:lnSpc>
            </a:pPr>
            <a:r>
              <a:rPr lang="en-US" sz="4000" dirty="0">
                <a:solidFill>
                  <a:schemeClr val="bg1"/>
                </a:solidFill>
              </a:rPr>
              <a:t>WHY HAS FACTOR INVESTING EXPANDED?</a:t>
            </a:r>
          </a:p>
        </p:txBody>
      </p:sp>
      <p:pic>
        <p:nvPicPr>
          <p:cNvPr id="7" name="Picture 6">
            <a:extLst>
              <a:ext uri="{FF2B5EF4-FFF2-40B4-BE49-F238E27FC236}">
                <a16:creationId xmlns:a16="http://schemas.microsoft.com/office/drawing/2014/main" id="{2D4008B7-E649-5F49-A651-4AEABFE3C7DE}"/>
              </a:ext>
            </a:extLst>
          </p:cNvPr>
          <p:cNvPicPr>
            <a:picLocks noChangeAspect="1"/>
          </p:cNvPicPr>
          <p:nvPr/>
        </p:nvPicPr>
        <p:blipFill>
          <a:blip r:embed="rId2"/>
          <a:stretch>
            <a:fillRect/>
          </a:stretch>
        </p:blipFill>
        <p:spPr>
          <a:xfrm>
            <a:off x="9805308" y="6086929"/>
            <a:ext cx="2019300" cy="431800"/>
          </a:xfrm>
          <a:prstGeom prst="rect">
            <a:avLst/>
          </a:prstGeom>
        </p:spPr>
      </p:pic>
      <p:pic>
        <p:nvPicPr>
          <p:cNvPr id="5" name="Graphic 4" descr="List">
            <a:hlinkClick r:id="rId3" action="ppaction://hlinksldjump"/>
            <a:extLst>
              <a:ext uri="{FF2B5EF4-FFF2-40B4-BE49-F238E27FC236}">
                <a16:creationId xmlns:a16="http://schemas.microsoft.com/office/drawing/2014/main" id="{0A9315E4-1D27-4B3A-8FAF-2FE7F76BD1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57758" y="4949631"/>
            <a:ext cx="914400" cy="914400"/>
          </a:xfrm>
          <a:prstGeom prst="rect">
            <a:avLst/>
          </a:prstGeom>
        </p:spPr>
      </p:pic>
    </p:spTree>
    <p:extLst>
      <p:ext uri="{BB962C8B-B14F-4D97-AF65-F5344CB8AC3E}">
        <p14:creationId xmlns:p14="http://schemas.microsoft.com/office/powerpoint/2010/main" val="3327083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AE9A809-0F19-4E7B-A404-CDF273935961}"/>
              </a:ext>
            </a:extLst>
          </p:cNvPr>
          <p:cNvSpPr txBox="1">
            <a:spLocks/>
          </p:cNvSpPr>
          <p:nvPr/>
        </p:nvSpPr>
        <p:spPr>
          <a:xfrm>
            <a:off x="186166" y="129150"/>
            <a:ext cx="11880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300">
                <a:solidFill>
                  <a:schemeClr val="tx1"/>
                </a:solidFill>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US" sz="2400" dirty="0">
                <a:latin typeface="Roboto" panose="02000000000000000000" pitchFamily="2" charset="0"/>
                <a:ea typeface="Roboto" panose="02000000000000000000" pitchFamily="2" charset="0"/>
                <a:cs typeface="Roboto" panose="02000000000000000000" pitchFamily="2" charset="0"/>
              </a:rPr>
              <a:t>WHY THE APPEAL (OR LACK THEREOF)?</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5D7798A3-FEEA-4FA4-91E1-2A0156209F66}"/>
              </a:ext>
            </a:extLst>
          </p:cNvPr>
          <p:cNvSpPr txBox="1"/>
          <p:nvPr/>
        </p:nvSpPr>
        <p:spPr>
          <a:xfrm>
            <a:off x="288000" y="900000"/>
            <a:ext cx="5063489" cy="5355312"/>
          </a:xfrm>
          <a:prstGeom prst="rect">
            <a:avLst/>
          </a:prstGeom>
          <a:noFill/>
          <a:ln>
            <a:solidFill>
              <a:schemeClr val="bg2">
                <a:lumMod val="90000"/>
              </a:schemeClr>
            </a:solidFill>
          </a:ln>
        </p:spPr>
        <p:txBody>
          <a:bodyPr wrap="square" rtlCol="0">
            <a:spAutoFit/>
          </a:bodyPr>
          <a:lstStyle/>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WHY ARE FACTORS GAINING IN POPULARITY?</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Promise of fulfilling all three main investor goals:</a:t>
            </a:r>
          </a:p>
          <a:p>
            <a:pPr marL="1257300" lvl="2" indent="-342900">
              <a:buFont typeface="+mj-lt"/>
              <a:buAutoNum type="arabicPeriod"/>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Outperformance;</a:t>
            </a:r>
          </a:p>
          <a:p>
            <a:pPr marL="1257300" lvl="2" indent="-342900">
              <a:buFont typeface="+mj-lt"/>
              <a:buAutoNum type="arabicPeriod"/>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Reduced volatility; and</a:t>
            </a:r>
          </a:p>
          <a:p>
            <a:pPr marL="1257300" lvl="2" indent="-342900">
              <a:buFont typeface="+mj-lt"/>
              <a:buAutoNum type="arabicPeriod"/>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Diversification.</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So-called alternative assets viz. private equity, hedge funds, real estate investment trusts and infrastructure have a relatively high correlation with equities; among traditional alternatives, commodities and timberland are the only two that are uncorrelated</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Non-traditional diversification i.e. via factors rather than asset classes</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Lower fees—don’t pay active fees for factor-based returns! And yet an adopt active investing approach… </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Tax-efficiency</a:t>
            </a:r>
          </a:p>
        </p:txBody>
      </p:sp>
      <p:sp>
        <p:nvSpPr>
          <p:cNvPr id="5" name="TextBox 4">
            <a:extLst>
              <a:ext uri="{FF2B5EF4-FFF2-40B4-BE49-F238E27FC236}">
                <a16:creationId xmlns:a16="http://schemas.microsoft.com/office/drawing/2014/main" id="{0B68EA5F-2ABD-47A1-ABA9-647C3811CCFE}"/>
              </a:ext>
            </a:extLst>
          </p:cNvPr>
          <p:cNvSpPr txBox="1"/>
          <p:nvPr/>
        </p:nvSpPr>
        <p:spPr>
          <a:xfrm>
            <a:off x="5580000" y="900000"/>
            <a:ext cx="5063489" cy="5632311"/>
          </a:xfrm>
          <a:prstGeom prst="rect">
            <a:avLst/>
          </a:prstGeom>
          <a:noFill/>
          <a:ln>
            <a:solidFill>
              <a:schemeClr val="bg2">
                <a:lumMod val="90000"/>
              </a:schemeClr>
            </a:solidFill>
          </a:ln>
        </p:spPr>
        <p:txBody>
          <a:bodyPr wrap="square" rtlCol="0">
            <a:spAutoFit/>
          </a:bodyPr>
          <a:lstStyle/>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WHY HAS FACTOR INVESTING BECOME UBIQUITOUS?</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New technologies have facilitated</a:t>
            </a:r>
          </a:p>
          <a:p>
            <a:pPr marL="1257300" lvl="2" indent="-342900">
              <a:buFont typeface="+mj-lt"/>
              <a:buAutoNum type="arabicPeriod"/>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Ever-cheaper computing power, and</a:t>
            </a:r>
          </a:p>
          <a:p>
            <a:pPr marL="1257300" lvl="2" indent="-342900">
              <a:buFont typeface="+mj-lt"/>
              <a:buAutoNum type="arabicPeriod"/>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Easy access to an expanding assortment of data sources,</a:t>
            </a:r>
          </a:p>
          <a:p>
            <a:pPr lvl="2" indent="-196850"/>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 and democratized factor investing.</a:t>
            </a:r>
          </a:p>
          <a:p>
            <a:pPr marL="742950" lvl="1" indent="-285750">
              <a:buFont typeface="Wingdings" panose="05000000000000000000" pitchFamily="2" charset="2"/>
              <a:buChar char="Ø"/>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a:p>
            <a:pPr marL="285750" indent="-285750">
              <a:buFont typeface="Arial" panose="020B0604020202020204" pitchFamily="34" charset="0"/>
              <a:buChar char="•"/>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WHY DOES FACTOR INVESTING WORK?</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Risk appetite e.g. higher carry for higher credit/sovereign risk</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Structural impediments e.g. regulations restricting investment of pension funds, or benchmarks used to govern insurance asset pools</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Behavioral reasons e.g. preference for safe-harbor assets by risk-averse savers</a:t>
            </a:r>
          </a:p>
          <a:p>
            <a:pPr marL="742950" lvl="1" indent="-285750">
              <a:buFont typeface="Wingdings" panose="05000000000000000000" pitchFamily="2" charset="2"/>
              <a:buChar char="Ø"/>
            </a:pPr>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These are also the very reasons why everyone does not use factor investing!!!</a:t>
            </a:r>
          </a:p>
          <a:p>
            <a:pPr marL="285750" indent="-285750">
              <a:buFont typeface="Arial" panose="020B0604020202020204" pitchFamily="34" charset="0"/>
              <a:buChar char="•"/>
            </a:pPr>
            <a:endPar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p:txBody>
      </p:sp>
    </p:spTree>
    <p:extLst>
      <p:ext uri="{BB962C8B-B14F-4D97-AF65-F5344CB8AC3E}">
        <p14:creationId xmlns:p14="http://schemas.microsoft.com/office/powerpoint/2010/main" val="113930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AE9A809-0F19-4E7B-A404-CDF273935961}"/>
              </a:ext>
            </a:extLst>
          </p:cNvPr>
          <p:cNvSpPr txBox="1">
            <a:spLocks/>
          </p:cNvSpPr>
          <p:nvPr/>
        </p:nvSpPr>
        <p:spPr>
          <a:xfrm>
            <a:off x="186166" y="129150"/>
            <a:ext cx="11880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300">
                <a:solidFill>
                  <a:schemeClr val="tx1"/>
                </a:solidFill>
                <a:latin typeface="Roboto Condensed" panose="02000000000000000000" pitchFamily="2" charset="0"/>
                <a:ea typeface="Roboto Condensed" panose="02000000000000000000" pitchFamily="2" charset="0"/>
                <a:cs typeface="Helvetica Neue Condensed" panose="02000503000000020004" pitchFamily="2" charset="0"/>
              </a:defRPr>
            </a:lvl1pPr>
          </a:lstStyle>
          <a:p>
            <a:r>
              <a:rPr lang="en-US" sz="2400" dirty="0">
                <a:latin typeface="Roboto" panose="02000000000000000000" pitchFamily="2" charset="0"/>
                <a:ea typeface="Roboto" panose="02000000000000000000" pitchFamily="2" charset="0"/>
                <a:cs typeface="Roboto" panose="02000000000000000000" pitchFamily="2" charset="0"/>
              </a:rPr>
              <a:t>CORRELATIONS OF ASSET CLASSES</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5D7798A3-FEEA-4FA4-91E1-2A0156209F66}"/>
              </a:ext>
            </a:extLst>
          </p:cNvPr>
          <p:cNvSpPr txBox="1"/>
          <p:nvPr/>
        </p:nvSpPr>
        <p:spPr>
          <a:xfrm>
            <a:off x="288000" y="6480000"/>
            <a:ext cx="9531249" cy="307777"/>
          </a:xfrm>
          <a:prstGeom prst="rect">
            <a:avLst/>
          </a:prstGeom>
          <a:noFill/>
          <a:ln>
            <a:solidFill>
              <a:schemeClr val="bg2">
                <a:lumMod val="90000"/>
              </a:schemeClr>
            </a:solidFill>
          </a:ln>
        </p:spPr>
        <p:txBody>
          <a:bodyPr wrap="square" rtlCol="0">
            <a:spAutoFit/>
          </a:bodyPr>
          <a:lstStyle/>
          <a:p>
            <a:r>
              <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Source = </a:t>
            </a:r>
            <a:r>
              <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hlinkClick r:id="rId2"/>
              </a:rPr>
              <a:t>https://www.guggenheiminvestments.com/mutual-funds/resources/interactive-tools/asset-class-correlation-map</a:t>
            </a:r>
            <a:endParaRPr lang="en-US" sz="1400"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endParaRPr>
          </a:p>
        </p:txBody>
      </p:sp>
      <p:pic>
        <p:nvPicPr>
          <p:cNvPr id="3" name="Picture 2">
            <a:extLst>
              <a:ext uri="{FF2B5EF4-FFF2-40B4-BE49-F238E27FC236}">
                <a16:creationId xmlns:a16="http://schemas.microsoft.com/office/drawing/2014/main" id="{4A93D9E6-698D-4497-9BB5-03D5997DC553}"/>
              </a:ext>
            </a:extLst>
          </p:cNvPr>
          <p:cNvPicPr>
            <a:picLocks noChangeAspect="1"/>
          </p:cNvPicPr>
          <p:nvPr/>
        </p:nvPicPr>
        <p:blipFill>
          <a:blip r:embed="rId3"/>
          <a:stretch>
            <a:fillRect/>
          </a:stretch>
        </p:blipFill>
        <p:spPr>
          <a:xfrm>
            <a:off x="288001" y="900000"/>
            <a:ext cx="9255919" cy="4852511"/>
          </a:xfrm>
          <a:prstGeom prst="rect">
            <a:avLst/>
          </a:prstGeom>
          <a:ln>
            <a:solidFill>
              <a:schemeClr val="bg2">
                <a:lumMod val="90000"/>
              </a:schemeClr>
            </a:solidFill>
          </a:ln>
        </p:spPr>
      </p:pic>
      <p:sp>
        <p:nvSpPr>
          <p:cNvPr id="9" name="TextBox 8">
            <a:extLst>
              <a:ext uri="{FF2B5EF4-FFF2-40B4-BE49-F238E27FC236}">
                <a16:creationId xmlns:a16="http://schemas.microsoft.com/office/drawing/2014/main" id="{7F82E948-606B-4BA4-A780-DA55FF4A15D6}"/>
              </a:ext>
            </a:extLst>
          </p:cNvPr>
          <p:cNvSpPr txBox="1"/>
          <p:nvPr/>
        </p:nvSpPr>
        <p:spPr>
          <a:xfrm>
            <a:off x="9819249" y="900000"/>
            <a:ext cx="1772529" cy="2585323"/>
          </a:xfrm>
          <a:prstGeom prst="rect">
            <a:avLst/>
          </a:prstGeom>
          <a:noFill/>
          <a:ln>
            <a:solidFill>
              <a:schemeClr val="bg2">
                <a:lumMod val="90000"/>
              </a:schemeClr>
            </a:solidFill>
          </a:ln>
        </p:spPr>
        <p:txBody>
          <a:bodyPr wrap="square" rtlCol="0">
            <a:spAutoFit/>
          </a:bodyPr>
          <a:lstStyle/>
          <a:p>
            <a:r>
              <a:rPr lang="en-US"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In contrast with asset classes, investment factors have—by design—relatively lower pairwise correlations, and so, yield better diversification.</a:t>
            </a:r>
          </a:p>
        </p:txBody>
      </p:sp>
      <p:sp>
        <p:nvSpPr>
          <p:cNvPr id="10" name="TextBox 9">
            <a:extLst>
              <a:ext uri="{FF2B5EF4-FFF2-40B4-BE49-F238E27FC236}">
                <a16:creationId xmlns:a16="http://schemas.microsoft.com/office/drawing/2014/main" id="{262EC659-1F70-429A-A8F3-668372B68606}"/>
              </a:ext>
            </a:extLst>
          </p:cNvPr>
          <p:cNvSpPr txBox="1"/>
          <p:nvPr/>
        </p:nvSpPr>
        <p:spPr>
          <a:xfrm>
            <a:off x="285653" y="5830544"/>
            <a:ext cx="10265116" cy="523220"/>
          </a:xfrm>
          <a:prstGeom prst="rect">
            <a:avLst/>
          </a:prstGeom>
          <a:noFill/>
          <a:ln>
            <a:solidFill>
              <a:schemeClr val="bg2">
                <a:lumMod val="90000"/>
              </a:schemeClr>
            </a:solidFill>
          </a:ln>
        </p:spPr>
        <p:txBody>
          <a:bodyPr wrap="square" rtlCol="0">
            <a:spAutoFit/>
          </a:bodyPr>
          <a:lstStyle/>
          <a:p>
            <a:r>
              <a:rPr lang="en-US" sz="1400" i="1" dirty="0">
                <a:solidFill>
                  <a:schemeClr val="tx1">
                    <a:lumMod val="50000"/>
                    <a:lumOff val="50000"/>
                  </a:schemeClr>
                </a:solidFill>
                <a:latin typeface="Roboto Condensed" panose="020B0604020202020204" charset="0"/>
                <a:ea typeface="Roboto Condensed" panose="020B0604020202020204" charset="0"/>
                <a:cs typeface="Roboto Condensed" panose="020B0604020202020204" charset="0"/>
              </a:rPr>
              <a:t>N.B. Labels near the bars in the graph are erroneously shown as percentages. Correlation basis monthly total returns of each representative index e.g. MSCI World Net TRI for Global, MSCI EAFE Index for International Equity etc. The full list may be seen at the source link.</a:t>
            </a:r>
          </a:p>
        </p:txBody>
      </p:sp>
    </p:spTree>
    <p:extLst>
      <p:ext uri="{BB962C8B-B14F-4D97-AF65-F5344CB8AC3E}">
        <p14:creationId xmlns:p14="http://schemas.microsoft.com/office/powerpoint/2010/main" val="1487502409"/>
      </p:ext>
    </p:extLst>
  </p:cSld>
  <p:clrMapOvr>
    <a:masterClrMapping/>
  </p:clrMapOvr>
</p:sld>
</file>

<file path=ppt/theme/theme1.xml><?xml version="1.0" encoding="utf-8"?>
<a:theme xmlns:a="http://schemas.openxmlformats.org/drawingml/2006/main" name="Office Theme">
  <a:themeElements>
    <a:clrScheme name="IIFL One">
      <a:dk1>
        <a:sysClr val="windowText" lastClr="000000"/>
      </a:dk1>
      <a:lt1>
        <a:sysClr val="window" lastClr="FFFFFF"/>
      </a:lt1>
      <a:dk2>
        <a:srgbClr val="44546A"/>
      </a:dk2>
      <a:lt2>
        <a:srgbClr val="E7E6E6"/>
      </a:lt2>
      <a:accent1>
        <a:srgbClr val="AF8E54"/>
      </a:accent1>
      <a:accent2>
        <a:srgbClr val="002060"/>
      </a:accent2>
      <a:accent3>
        <a:srgbClr val="757070"/>
      </a:accent3>
      <a:accent4>
        <a:srgbClr val="FFC000"/>
      </a:accent4>
      <a:accent5>
        <a:srgbClr val="ED7D31"/>
      </a:accent5>
      <a:accent6>
        <a:srgbClr val="70AD47"/>
      </a:accent6>
      <a:hlink>
        <a:srgbClr val="0563C1"/>
      </a:hlink>
      <a:folHlink>
        <a:srgbClr val="954F72"/>
      </a:folHlink>
    </a:clrScheme>
    <a:fontScheme name="IIfl One">
      <a:majorFont>
        <a:latin typeface="Edmondsans Regular"/>
        <a:ea typeface=""/>
        <a:cs typeface=""/>
      </a:majorFont>
      <a:minorFont>
        <a:latin typeface="Edmondsans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132E0A8018F4191E4FCB89C47E2BA" ma:contentTypeVersion="14" ma:contentTypeDescription="Create a new document." ma:contentTypeScope="" ma:versionID="ecf4efa5ab806bd50b972cbb56d050c3">
  <xsd:schema xmlns:xsd="http://www.w3.org/2001/XMLSchema" xmlns:xs="http://www.w3.org/2001/XMLSchema" xmlns:p="http://schemas.microsoft.com/office/2006/metadata/properties" xmlns:ns3="0d72902d-86e0-4361-9586-a8174162b1f2" xmlns:ns4="54a9eef2-ace3-40da-8ad7-09ed8471243a" targetNamespace="http://schemas.microsoft.com/office/2006/metadata/properties" ma:root="true" ma:fieldsID="1b92c4945cf94629fa72456e4448a0cb" ns3:_="" ns4:_="">
    <xsd:import namespace="0d72902d-86e0-4361-9586-a8174162b1f2"/>
    <xsd:import namespace="54a9eef2-ace3-40da-8ad7-09ed8471243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72902d-86e0-4361-9586-a8174162b1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4a9eef2-ace3-40da-8ad7-09ed8471243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5CD176-BF82-4DE0-BDC8-28967C80E785}">
  <ds:schemaRefs>
    <ds:schemaRef ds:uri="http://schemas.microsoft.com/sharepoint/v3/contenttype/forms"/>
  </ds:schemaRefs>
</ds:datastoreItem>
</file>

<file path=customXml/itemProps2.xml><?xml version="1.0" encoding="utf-8"?>
<ds:datastoreItem xmlns:ds="http://schemas.openxmlformats.org/officeDocument/2006/customXml" ds:itemID="{939F996B-0548-4B2E-90CF-6204A1C9BAC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DAA5DA7-F00D-4C40-9318-FBD815EAC0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72902d-86e0-4361-9586-a8174162b1f2"/>
    <ds:schemaRef ds:uri="54a9eef2-ace3-40da-8ad7-09ed847124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22566</TotalTime>
  <Words>1588</Words>
  <Application>Microsoft Office PowerPoint</Application>
  <PresentationFormat>Widescreen</PresentationFormat>
  <Paragraphs>169</Paragraphs>
  <Slides>29</Slides>
  <Notes>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Roboto Condensed</vt:lpstr>
      <vt:lpstr>Roboto Light</vt:lpstr>
      <vt:lpstr>Roboto</vt:lpstr>
      <vt:lpstr>Symbol</vt:lpstr>
      <vt:lpstr>Arial</vt:lpstr>
      <vt:lpstr>Wingdings</vt:lpstr>
      <vt:lpstr>Roboto Thin</vt:lpstr>
      <vt:lpstr>Edmondsans Regular</vt:lpstr>
      <vt:lpstr>Office Theme</vt:lpstr>
      <vt:lpstr>PowerPoint Presentation</vt:lpstr>
      <vt:lpstr>CONTENTS</vt:lpstr>
      <vt:lpstr>WHAT IS FACTOR INVESTING?</vt:lpstr>
      <vt:lpstr>PowerPoint Presentation</vt:lpstr>
      <vt:lpstr>PowerPoint Presentation</vt:lpstr>
      <vt:lpstr>PowerPoint Presentation</vt:lpstr>
      <vt:lpstr>WHY HAS FACTOR INVESTING EXPANDED?</vt:lpstr>
      <vt:lpstr>PowerPoint Presentation</vt:lpstr>
      <vt:lpstr>PowerPoint Presentation</vt:lpstr>
      <vt:lpstr>PowerPoint Presentation</vt:lpstr>
      <vt:lpstr>WHO ARE ITS BEST-KNOWN EXEMPLARS?</vt:lpstr>
      <vt:lpstr>PowerPoint Presentation</vt:lpstr>
      <vt:lpstr>PowerPoint Presentation</vt:lpstr>
      <vt:lpstr>WHEN DID IT ALL START?</vt:lpstr>
      <vt:lpstr>PowerPoint Presentation</vt:lpstr>
      <vt:lpstr>PowerPoint Presentation</vt:lpstr>
      <vt:lpstr>WHICH FACTORS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WHERE MAY ONE USE FACTORS STRATEGIES?</vt:lpstr>
      <vt:lpstr>PowerPoint Presentation</vt:lpstr>
      <vt:lpstr>COMMON QUESTIONS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 Krishnamurthi, IIFL Private Wealth</dc:creator>
  <cp:lastModifiedBy>Kunal Kunde, 360 ONE Wealth</cp:lastModifiedBy>
  <cp:revision>511</cp:revision>
  <dcterms:created xsi:type="dcterms:W3CDTF">2020-05-23T12:42:14Z</dcterms:created>
  <dcterms:modified xsi:type="dcterms:W3CDTF">2024-02-01T14:56:55Z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0x0101000DE132E0A8018F4191E4FCB89C47E2BA</vt:lpwstr>
  </property>
</Properties>
</file>