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1D337-6BEB-4CDC-BE80-1D738953D110}" type="datetimeFigureOut">
              <a:rPr lang="en-US" smtClean="0"/>
              <a:pPr/>
              <a:t>4/16/2023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7FD32-E76F-44E9-8AA8-946121B21EE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317FD32-E76F-44E9-8AA8-946121B21EE6}"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317FD32-E76F-44E9-8AA8-946121B21EE6}"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F035689-A969-4938-B3E5-20089F40F6DA}" type="datetimeFigureOut">
              <a:rPr lang="en-US" smtClean="0"/>
              <a:pPr/>
              <a:t>4/16/2023</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3366076-BE29-4A59-A1B1-415FCAAA500B}"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035689-A969-4938-B3E5-20089F40F6DA}" type="datetimeFigureOut">
              <a:rPr lang="en-US" smtClean="0"/>
              <a:pPr/>
              <a:t>4/16/2023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035689-A969-4938-B3E5-20089F40F6DA}" type="datetimeFigureOut">
              <a:rPr lang="en-US" smtClean="0"/>
              <a:pPr/>
              <a:t>4/16/2023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035689-A969-4938-B3E5-20089F40F6DA}" type="datetimeFigureOut">
              <a:rPr lang="en-US" smtClean="0"/>
              <a:pPr/>
              <a:t>4/16/2023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035689-A969-4938-B3E5-20089F40F6DA}" type="datetimeFigureOut">
              <a:rPr lang="en-US" smtClean="0"/>
              <a:pPr/>
              <a:t>4/16/2023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366076-BE29-4A59-A1B1-415FCAAA500B}"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035689-A969-4938-B3E5-20089F40F6DA}" type="datetimeFigureOut">
              <a:rPr lang="en-US" smtClean="0"/>
              <a:pPr/>
              <a:t>4/16/2023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035689-A969-4938-B3E5-20089F40F6DA}" type="datetimeFigureOut">
              <a:rPr lang="en-US" smtClean="0"/>
              <a:pPr/>
              <a:t>4/16/2023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F035689-A969-4938-B3E5-20089F40F6DA}" type="datetimeFigureOut">
              <a:rPr lang="en-US" smtClean="0"/>
              <a:pPr/>
              <a:t>4/16/2023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F035689-A969-4938-B3E5-20089F40F6DA}" type="datetimeFigureOut">
              <a:rPr lang="en-US" smtClean="0"/>
              <a:pPr/>
              <a:t>4/16/2023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366076-BE29-4A59-A1B1-415FCAAA500B}"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035689-A969-4938-B3E5-20089F40F6DA}" type="datetimeFigureOut">
              <a:rPr lang="en-US" smtClean="0"/>
              <a:pPr/>
              <a:t>4/16/2023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66076-BE29-4A59-A1B1-415FCAAA500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F035689-A969-4938-B3E5-20089F40F6DA}" type="datetimeFigureOut">
              <a:rPr lang="en-US" smtClean="0"/>
              <a:pPr/>
              <a:t>4/16/2023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366076-BE29-4A59-A1B1-415FCAAA500B}"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F035689-A969-4938-B3E5-20089F40F6DA}" type="datetimeFigureOut">
              <a:rPr lang="en-US" smtClean="0"/>
              <a:pPr/>
              <a:t>4/16/2023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366076-BE29-4A59-A1B1-415FCAAA500B}"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785794"/>
            <a:ext cx="7358114" cy="5091478"/>
          </a:xfrm>
        </p:spPr>
        <p:txBody>
          <a:bodyPr>
            <a:normAutofit/>
          </a:bodyPr>
          <a:lstStyle/>
          <a:p>
            <a:pPr algn="ctr"/>
            <a:r>
              <a:rPr lang="en-IN" sz="4000" b="1" dirty="0">
                <a:solidFill>
                  <a:srgbClr val="C00000"/>
                </a:solidFill>
                <a:latin typeface="Times New Roman" pitchFamily="18" charset="0"/>
                <a:cs typeface="Times New Roman" pitchFamily="18" charset="0"/>
              </a:rPr>
              <a:t>Major Project Presentation </a:t>
            </a:r>
            <a:br>
              <a:rPr lang="en-IN" sz="4000" b="1" dirty="0">
                <a:solidFill>
                  <a:srgbClr val="C00000"/>
                </a:solidFill>
                <a:latin typeface="Times New Roman" pitchFamily="18" charset="0"/>
                <a:cs typeface="Times New Roman" pitchFamily="18" charset="0"/>
              </a:rPr>
            </a:br>
            <a:r>
              <a:rPr lang="en-IN" sz="4000" b="1" dirty="0">
                <a:solidFill>
                  <a:srgbClr val="C00000"/>
                </a:solidFill>
                <a:latin typeface="Times New Roman" pitchFamily="18" charset="0"/>
                <a:cs typeface="Times New Roman" pitchFamily="18" charset="0"/>
              </a:rPr>
              <a:t>on</a:t>
            </a:r>
            <a:br>
              <a:rPr lang="en-IN" sz="4000" b="1" dirty="0">
                <a:solidFill>
                  <a:srgbClr val="C00000"/>
                </a:solidFill>
                <a:latin typeface="Times New Roman" pitchFamily="18" charset="0"/>
                <a:cs typeface="Times New Roman" pitchFamily="18" charset="0"/>
              </a:rPr>
            </a:br>
            <a:r>
              <a:rPr lang="en-IN" sz="4000" b="1" dirty="0">
                <a:solidFill>
                  <a:srgbClr val="C00000"/>
                </a:solidFill>
                <a:latin typeface="Times New Roman" pitchFamily="18" charset="0"/>
                <a:cs typeface="Times New Roman" pitchFamily="18" charset="0"/>
              </a:rPr>
              <a:t>“TOUR INDIA”</a:t>
            </a:r>
            <a:br>
              <a:rPr lang="en-IN" b="1" dirty="0">
                <a:solidFill>
                  <a:srgbClr val="C00000"/>
                </a:solidFill>
                <a:latin typeface="Times New Roman" pitchFamily="18" charset="0"/>
                <a:cs typeface="Times New Roman" pitchFamily="18" charset="0"/>
              </a:rPr>
            </a:br>
            <a:br>
              <a:rPr lang="en-IN" b="1" dirty="0">
                <a:solidFill>
                  <a:srgbClr val="C00000"/>
                </a:solidFill>
                <a:latin typeface="Times New Roman" pitchFamily="18" charset="0"/>
                <a:cs typeface="Times New Roman" pitchFamily="18" charset="0"/>
              </a:rPr>
            </a:br>
            <a:r>
              <a:rPr lang="en-IN" sz="2800" b="1" dirty="0">
                <a:solidFill>
                  <a:srgbClr val="0404BC"/>
                </a:solidFill>
                <a:latin typeface="Times New Roman" pitchFamily="18" charset="0"/>
                <a:cs typeface="Times New Roman" pitchFamily="18" charset="0"/>
              </a:rPr>
              <a:t>Presented by</a:t>
            </a:r>
            <a:br>
              <a:rPr lang="en-IN" sz="2800" b="1" dirty="0">
                <a:solidFill>
                  <a:srgbClr val="C00000"/>
                </a:solidFill>
                <a:latin typeface="Times New Roman" pitchFamily="18" charset="0"/>
                <a:cs typeface="Times New Roman" pitchFamily="18" charset="0"/>
              </a:rPr>
            </a:br>
            <a:br>
              <a:rPr lang="en-IN" sz="2800" b="1" dirty="0">
                <a:solidFill>
                  <a:srgbClr val="C00000"/>
                </a:solidFill>
                <a:latin typeface="Times New Roman" pitchFamily="18" charset="0"/>
                <a:cs typeface="Times New Roman" pitchFamily="18" charset="0"/>
              </a:rPr>
            </a:br>
            <a:br>
              <a:rPr lang="en-IN" sz="2800" b="1" dirty="0">
                <a:solidFill>
                  <a:srgbClr val="C00000"/>
                </a:solidFill>
                <a:latin typeface="Times New Roman" pitchFamily="18" charset="0"/>
                <a:cs typeface="Times New Roman" pitchFamily="18" charset="0"/>
              </a:rPr>
            </a:br>
            <a:r>
              <a:rPr lang="en-IN" sz="2800" b="1" dirty="0">
                <a:solidFill>
                  <a:srgbClr val="0404BC"/>
                </a:solidFill>
                <a:latin typeface="Times New Roman" pitchFamily="18" charset="0"/>
                <a:cs typeface="Times New Roman" pitchFamily="18" charset="0"/>
              </a:rPr>
              <a:t>Kunal Vishwakarma(0199CS201049)</a:t>
            </a:r>
            <a:br>
              <a:rPr lang="en-IN" sz="2800" b="1" dirty="0">
                <a:solidFill>
                  <a:srgbClr val="0404BC"/>
                </a:solidFill>
                <a:latin typeface="Times New Roman" pitchFamily="18" charset="0"/>
                <a:cs typeface="Times New Roman" pitchFamily="18" charset="0"/>
              </a:rPr>
            </a:br>
            <a:r>
              <a:rPr lang="en-IN" sz="2800" b="1" dirty="0">
                <a:solidFill>
                  <a:srgbClr val="0404BC"/>
                </a:solidFill>
                <a:latin typeface="Times New Roman" pitchFamily="18" charset="0"/>
                <a:cs typeface="Times New Roman" pitchFamily="18" charset="0"/>
              </a:rPr>
              <a:t>Hardik Shrivastava(0199CS201037)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(Class-Diagram)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(Object 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(Data Flow 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(State Transition 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(Activity 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Screen </a:t>
            </a:r>
            <a:r>
              <a:rPr lang="en-IN" sz="3200" b="1" dirty="0" err="1">
                <a:solidFill>
                  <a:srgbClr val="C00000"/>
                </a:solidFill>
                <a:latin typeface="Times New Roman" pitchFamily="18" charset="0"/>
                <a:cs typeface="Times New Roman" pitchFamily="18" charset="0"/>
              </a:rPr>
              <a:t>Layous</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(If Any)</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Conclusion</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69573"/>
            <a:ext cx="7498080" cy="1143000"/>
          </a:xfrm>
        </p:spPr>
        <p:txBody>
          <a:bodyPr>
            <a:normAutofit/>
          </a:bodyPr>
          <a:lstStyle/>
          <a:p>
            <a:r>
              <a:rPr lang="en-IN" sz="3200" b="1" dirty="0">
                <a:solidFill>
                  <a:srgbClr val="C00000"/>
                </a:solidFill>
                <a:latin typeface="Times New Roman" pitchFamily="18" charset="0"/>
                <a:cs typeface="Times New Roman" pitchFamily="18" charset="0"/>
              </a:rPr>
              <a:t>Organization of Presentation :</a:t>
            </a:r>
          </a:p>
        </p:txBody>
      </p:sp>
      <p:sp>
        <p:nvSpPr>
          <p:cNvPr id="3" name="Content Placeholder 2"/>
          <p:cNvSpPr>
            <a:spLocks noGrp="1"/>
          </p:cNvSpPr>
          <p:nvPr>
            <p:ph idx="1"/>
          </p:nvPr>
        </p:nvSpPr>
        <p:spPr>
          <a:xfrm>
            <a:off x="985870" y="1285860"/>
            <a:ext cx="8229600" cy="5214974"/>
          </a:xfrm>
        </p:spPr>
        <p:txBody>
          <a:bodyPr>
            <a:normAutofit/>
          </a:bodyPr>
          <a:lstStyle/>
          <a:p>
            <a:r>
              <a:rPr lang="en-IN" sz="2800" b="1" dirty="0">
                <a:solidFill>
                  <a:srgbClr val="0404BC"/>
                </a:solidFill>
                <a:latin typeface="Times New Roman" pitchFamily="18" charset="0"/>
                <a:cs typeface="Times New Roman" pitchFamily="18" charset="0"/>
              </a:rPr>
              <a:t>Introduction</a:t>
            </a:r>
          </a:p>
          <a:p>
            <a:r>
              <a:rPr lang="en-IN" sz="2800" b="1" dirty="0">
                <a:solidFill>
                  <a:srgbClr val="0404BC"/>
                </a:solidFill>
                <a:latin typeface="Times New Roman" pitchFamily="18" charset="0"/>
                <a:cs typeface="Times New Roman" pitchFamily="18" charset="0"/>
              </a:rPr>
              <a:t>Objectives</a:t>
            </a:r>
          </a:p>
          <a:p>
            <a:r>
              <a:rPr lang="en-IN" sz="2800" b="1" dirty="0">
                <a:solidFill>
                  <a:srgbClr val="0404BC"/>
                </a:solidFill>
                <a:latin typeface="Times New Roman" pitchFamily="18" charset="0"/>
                <a:cs typeface="Times New Roman" pitchFamily="18" charset="0"/>
              </a:rPr>
              <a:t>Software Requirement Specification(SRS) (Functional Requirements)</a:t>
            </a:r>
          </a:p>
          <a:p>
            <a:r>
              <a:rPr lang="en-IN" sz="2800" b="1" dirty="0">
                <a:solidFill>
                  <a:srgbClr val="0404BC"/>
                </a:solidFill>
                <a:latin typeface="Times New Roman" pitchFamily="18" charset="0"/>
                <a:cs typeface="Times New Roman" pitchFamily="18" charset="0"/>
              </a:rPr>
              <a:t>Software Requirement Specification(SRS) (Non-Functional Requirements)</a:t>
            </a:r>
          </a:p>
          <a:p>
            <a:r>
              <a:rPr lang="en-IN" sz="2800" b="1" dirty="0">
                <a:solidFill>
                  <a:srgbClr val="0404BC"/>
                </a:solidFill>
                <a:latin typeface="Times New Roman" pitchFamily="18" charset="0"/>
                <a:cs typeface="Times New Roman" pitchFamily="18" charset="0"/>
              </a:rPr>
              <a:t>Software and Hardware Requirements</a:t>
            </a:r>
          </a:p>
          <a:p>
            <a:r>
              <a:rPr lang="en-IN" sz="2800" b="1" dirty="0">
                <a:solidFill>
                  <a:srgbClr val="0404BC"/>
                </a:solidFill>
                <a:latin typeface="Times New Roman" pitchFamily="18" charset="0"/>
                <a:cs typeface="Times New Roman" pitchFamily="18" charset="0"/>
              </a:rPr>
              <a:t>Design Diagrams</a:t>
            </a:r>
          </a:p>
          <a:p>
            <a:r>
              <a:rPr lang="en-IN" sz="2800" b="1" dirty="0">
                <a:solidFill>
                  <a:srgbClr val="0404BC"/>
                </a:solidFill>
                <a:latin typeface="Times New Roman" pitchFamily="18" charset="0"/>
                <a:cs typeface="Times New Roman" pitchFamily="18" charset="0"/>
              </a:rPr>
              <a:t>Screen Layouts with Description</a:t>
            </a:r>
          </a:p>
          <a:p>
            <a:r>
              <a:rPr lang="en-IN" sz="2800" b="1" dirty="0">
                <a:solidFill>
                  <a:srgbClr val="0404BC"/>
                </a:solidFill>
                <a:latin typeface="Times New Roman" pitchFamily="18" charset="0"/>
                <a:cs typeface="Times New Roman" pitchFamily="18" charset="0"/>
              </a:rPr>
              <a:t>Conclusion and Future Scope</a:t>
            </a:r>
          </a:p>
          <a:p>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Introduction :</a:t>
            </a:r>
          </a:p>
        </p:txBody>
      </p:sp>
      <p:sp>
        <p:nvSpPr>
          <p:cNvPr id="3" name="Content Placeholder 2"/>
          <p:cNvSpPr>
            <a:spLocks noGrp="1"/>
          </p:cNvSpPr>
          <p:nvPr>
            <p:ph idx="1"/>
          </p:nvPr>
        </p:nvSpPr>
        <p:spPr>
          <a:xfrm>
            <a:off x="1071538" y="1447800"/>
            <a:ext cx="7498080" cy="4800600"/>
          </a:xfrm>
        </p:spPr>
        <p:txBody>
          <a:bodyPr>
            <a:normAutofit fontScale="92500"/>
          </a:bodyPr>
          <a:lstStyle/>
          <a:p>
            <a:r>
              <a:rPr lang="en-US" b="0" i="0" dirty="0">
                <a:solidFill>
                  <a:srgbClr val="595959"/>
                </a:solidFill>
                <a:effectLst/>
                <a:latin typeface="Helvetica Neue"/>
              </a:rPr>
              <a:t>India is a country that attracts millions of tourists every year and is considered one of the most popular tourist destinations in the world. These visitors are attracted to its natural beauty and cultural heritage. It has many historic sites as well like the Taj Mahal, Golden Temple, Red Fort, etc. With so much to offer, it’s no surprise that tourism is one of the main sources of revenue for the country! </a:t>
            </a:r>
            <a:endParaRPr lang="en-IN" dirty="0">
              <a:solidFill>
                <a:srgbClr val="0404BC"/>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Objectives : </a:t>
            </a:r>
          </a:p>
        </p:txBody>
      </p:sp>
      <p:sp>
        <p:nvSpPr>
          <p:cNvPr id="3" name="Content Placeholder 2"/>
          <p:cNvSpPr>
            <a:spLocks noGrp="1"/>
          </p:cNvSpPr>
          <p:nvPr>
            <p:ph idx="1"/>
          </p:nvPr>
        </p:nvSpPr>
        <p:spPr>
          <a:xfrm>
            <a:off x="985870" y="1285860"/>
            <a:ext cx="7800972" cy="5214974"/>
          </a:xfrm>
        </p:spPr>
        <p:txBody>
          <a:bodyPr/>
          <a:lstStyle/>
          <a:p>
            <a:pPr marL="457200" indent="-457200" algn="just">
              <a:buFont typeface="+mj-lt"/>
              <a:buAutoNum type="arabicPeriod"/>
            </a:pPr>
            <a:r>
              <a:rPr lang="en-IN" sz="2400" b="1" dirty="0">
                <a:solidFill>
                  <a:srgbClr val="0404BC"/>
                </a:solidFill>
                <a:latin typeface="Times New Roman" pitchFamily="18" charset="0"/>
                <a:cs typeface="Times New Roman" pitchFamily="18" charset="0"/>
              </a:rPr>
              <a:t>To provide booking of hotels, flight, train at one place.</a:t>
            </a:r>
          </a:p>
          <a:p>
            <a:pPr marL="457200" indent="-457200" algn="just">
              <a:buFont typeface="+mj-lt"/>
              <a:buAutoNum type="arabicPeriod"/>
            </a:pPr>
            <a:r>
              <a:rPr lang="en-IN" sz="2400" b="1" dirty="0">
                <a:solidFill>
                  <a:srgbClr val="0404BC"/>
                </a:solidFill>
                <a:latin typeface="Times New Roman" pitchFamily="18" charset="0"/>
                <a:cs typeface="Times New Roman" pitchFamily="18" charset="0"/>
              </a:rPr>
              <a:t>To educate people about great tourist places in </a:t>
            </a:r>
            <a:r>
              <a:rPr lang="en-IN" sz="2400" b="1" dirty="0" err="1">
                <a:solidFill>
                  <a:srgbClr val="0404BC"/>
                </a:solidFill>
                <a:latin typeface="Times New Roman" pitchFamily="18" charset="0"/>
                <a:cs typeface="Times New Roman" pitchFamily="18" charset="0"/>
              </a:rPr>
              <a:t>india</a:t>
            </a:r>
            <a:r>
              <a:rPr lang="en-IN" sz="2400" b="1" dirty="0">
                <a:solidFill>
                  <a:srgbClr val="0404BC"/>
                </a:solidFill>
                <a:latin typeface="Times New Roman" pitchFamily="18" charset="0"/>
                <a:cs typeface="Times New Roman" pitchFamily="18" charset="0"/>
              </a:rPr>
              <a:t> and their history. </a:t>
            </a:r>
          </a:p>
          <a:p>
            <a:pPr marL="457200" indent="-457200" algn="just">
              <a:buFont typeface="+mj-lt"/>
              <a:buAutoNum type="arabicPeriod"/>
            </a:pPr>
            <a:r>
              <a:rPr lang="en-IN" sz="2400" b="1" dirty="0">
                <a:solidFill>
                  <a:srgbClr val="0404BC"/>
                </a:solidFill>
                <a:latin typeface="Times New Roman" pitchFamily="18" charset="0"/>
                <a:cs typeface="Times New Roman" pitchFamily="18" charset="0"/>
              </a:rPr>
              <a:t>To develop the home page of web application with all supportive menus for effective web content management.</a:t>
            </a:r>
          </a:p>
          <a:p>
            <a:pPr marL="457200" indent="-457200" algn="just">
              <a:buFont typeface="+mj-lt"/>
              <a:buAutoNum type="arabicPeriod"/>
            </a:pPr>
            <a:endParaRPr lang="en-IN" sz="2400" b="1" dirty="0">
              <a:solidFill>
                <a:srgbClr val="0404BC"/>
              </a:solidFill>
              <a:latin typeface="Times New Roman" pitchFamily="18" charset="0"/>
              <a:cs typeface="Times New Roman" pitchFamily="18" charset="0"/>
            </a:endParaRPr>
          </a:p>
          <a:p>
            <a:pPr marL="457200" indent="-457200" algn="just">
              <a:buFont typeface="+mj-lt"/>
              <a:buAutoNum type="arabicPeriod"/>
            </a:pPr>
            <a:endParaRPr lang="en-IN" sz="2400" b="1" dirty="0">
              <a:solidFill>
                <a:srgbClr val="0404BC"/>
              </a:solidFill>
              <a:latin typeface="Times New Roman" pitchFamily="18" charset="0"/>
              <a:cs typeface="Times New Roman" pitchFamily="18" charset="0"/>
            </a:endParaRPr>
          </a:p>
          <a:p>
            <a:endParaRPr lang="en-IN" dirty="0">
              <a:solidFill>
                <a:srgbClr val="0404BC"/>
              </a:solidFill>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solidFill>
                  <a:srgbClr val="C00000"/>
                </a:solidFill>
                <a:latin typeface="Times New Roman" pitchFamily="18" charset="0"/>
                <a:cs typeface="Times New Roman" pitchFamily="18" charset="0"/>
              </a:rPr>
              <a:t>Software Requirement Specification </a:t>
            </a:r>
            <a:br>
              <a:rPr lang="en-IN" sz="3100" b="1" dirty="0">
                <a:solidFill>
                  <a:srgbClr val="C00000"/>
                </a:solidFill>
                <a:latin typeface="Times New Roman" pitchFamily="18" charset="0"/>
                <a:cs typeface="Times New Roman" pitchFamily="18" charset="0"/>
              </a:rPr>
            </a:br>
            <a:r>
              <a:rPr lang="en-IN" sz="3100" b="1" dirty="0">
                <a:solidFill>
                  <a:srgbClr val="C00000"/>
                </a:solidFill>
                <a:latin typeface="Times New Roman" pitchFamily="18" charset="0"/>
                <a:cs typeface="Times New Roman" pitchFamily="18" charset="0"/>
              </a:rPr>
              <a:t>(Functional Requirements</a:t>
            </a:r>
            <a:r>
              <a:rPr lang="en-IN" dirty="0">
                <a:solidFill>
                  <a:srgbClr val="C00000"/>
                </a:solidFill>
              </a:rPr>
              <a:t>)</a:t>
            </a:r>
          </a:p>
        </p:txBody>
      </p:sp>
      <p:sp>
        <p:nvSpPr>
          <p:cNvPr id="3" name="Content Placeholder 2"/>
          <p:cNvSpPr>
            <a:spLocks noGrp="1"/>
          </p:cNvSpPr>
          <p:nvPr>
            <p:ph idx="1"/>
          </p:nvPr>
        </p:nvSpPr>
        <p:spPr/>
        <p:txBody>
          <a:bodyPr>
            <a:normAutofit/>
          </a:bodyPr>
          <a:lstStyle/>
          <a:p>
            <a:r>
              <a:rPr lang="en-IN" dirty="0">
                <a:solidFill>
                  <a:srgbClr val="0404BC"/>
                </a:solidFill>
                <a:latin typeface="Times New Roman" pitchFamily="18" charset="0"/>
                <a:cs typeface="Times New Roman" pitchFamily="18" charset="0"/>
              </a:rPr>
              <a:t>DFASDDFFDSFDDSFDFDF</a:t>
            </a:r>
          </a:p>
          <a:p>
            <a:r>
              <a:rPr lang="en-IN" dirty="0">
                <a:solidFill>
                  <a:srgbClr val="0404BC"/>
                </a:solidFill>
                <a:latin typeface="Times New Roman" pitchFamily="18" charset="0"/>
                <a:cs typeface="Times New Roman" pitchFamily="18" charset="0"/>
              </a:rPr>
              <a:t>DFD</a:t>
            </a:r>
          </a:p>
          <a:p>
            <a:r>
              <a:rPr lang="en-IN" dirty="0">
                <a:solidFill>
                  <a:srgbClr val="0404BC"/>
                </a:solidFill>
                <a:latin typeface="Times New Roman" pitchFamily="18" charset="0"/>
                <a:cs typeface="Times New Roman" pitchFamily="18" charset="0"/>
              </a:rPr>
              <a:t>FSD</a:t>
            </a:r>
          </a:p>
          <a:p>
            <a:r>
              <a:rPr lang="en-IN" dirty="0">
                <a:solidFill>
                  <a:srgbClr val="0404BC"/>
                </a:solidFill>
                <a:latin typeface="Times New Roman" pitchFamily="18" charset="0"/>
                <a:cs typeface="Times New Roman" pitchFamily="18" charset="0"/>
              </a:rPr>
              <a:t>FDFSDF</a:t>
            </a:r>
          </a:p>
          <a:p>
            <a:r>
              <a:rPr lang="en-IN" dirty="0">
                <a:solidFill>
                  <a:srgbClr val="0404BC"/>
                </a:solidFill>
                <a:latin typeface="Times New Roman" pitchFamily="18" charset="0"/>
                <a:cs typeface="Times New Roman" pitchFamily="18" charset="0"/>
              </a:rPr>
              <a:t>DF</a:t>
            </a:r>
          </a:p>
          <a:p>
            <a:r>
              <a:rPr lang="en-IN" dirty="0">
                <a:solidFill>
                  <a:srgbClr val="0404BC"/>
                </a:solidFill>
                <a:latin typeface="Times New Roman" pitchFamily="18" charset="0"/>
                <a:cs typeface="Times New Roman" pitchFamily="18" charset="0"/>
              </a:rPr>
              <a:t>DF</a:t>
            </a:r>
          </a:p>
          <a:p>
            <a:r>
              <a:rPr lang="en-IN" dirty="0">
                <a:solidFill>
                  <a:srgbClr val="0404BC"/>
                </a:solidFill>
                <a:latin typeface="Times New Roman" pitchFamily="18" charset="0"/>
                <a:cs typeface="Times New Roman" pitchFamily="18" charset="0"/>
              </a:rPr>
              <a:t>DS</a:t>
            </a:r>
          </a:p>
          <a:p>
            <a:r>
              <a:rPr lang="en-IN" dirty="0">
                <a:solidFill>
                  <a:srgbClr val="0404BC"/>
                </a:solidFill>
                <a:latin typeface="Times New Roman" pitchFamily="18" charset="0"/>
                <a:cs typeface="Times New Roman" pitchFamily="18" charset="0"/>
              </a:rPr>
              <a:t>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solidFill>
                  <a:srgbClr val="C00000"/>
                </a:solidFill>
                <a:latin typeface="Times New Roman" pitchFamily="18" charset="0"/>
                <a:cs typeface="Times New Roman" pitchFamily="18" charset="0"/>
              </a:rPr>
              <a:t>Software Requirement Specification </a:t>
            </a:r>
            <a:br>
              <a:rPr lang="en-IN" sz="3100" b="1" dirty="0">
                <a:solidFill>
                  <a:srgbClr val="C00000"/>
                </a:solidFill>
                <a:latin typeface="Times New Roman" pitchFamily="18" charset="0"/>
                <a:cs typeface="Times New Roman" pitchFamily="18" charset="0"/>
              </a:rPr>
            </a:br>
            <a:r>
              <a:rPr lang="en-IN" sz="3100" b="1" dirty="0">
                <a:solidFill>
                  <a:srgbClr val="C00000"/>
                </a:solidFill>
                <a:latin typeface="Times New Roman" pitchFamily="18" charset="0"/>
                <a:cs typeface="Times New Roman" pitchFamily="18" charset="0"/>
              </a:rPr>
              <a:t>(Non-Functional Requirements</a:t>
            </a:r>
            <a:r>
              <a:rPr lang="en-IN" dirty="0">
                <a:solidFill>
                  <a:srgbClr val="C00000"/>
                </a:solidFill>
              </a:rPr>
              <a:t>)</a:t>
            </a:r>
          </a:p>
        </p:txBody>
      </p:sp>
      <p:sp>
        <p:nvSpPr>
          <p:cNvPr id="3" name="Content Placeholder 2"/>
          <p:cNvSpPr>
            <a:spLocks noGrp="1"/>
          </p:cNvSpPr>
          <p:nvPr>
            <p:ph idx="1"/>
          </p:nvPr>
        </p:nvSpPr>
        <p:spPr/>
        <p:txBody>
          <a:bodyPr>
            <a:normAutofit/>
          </a:bodyPr>
          <a:lstStyle/>
          <a:p>
            <a:r>
              <a:rPr lang="en-IN" dirty="0">
                <a:solidFill>
                  <a:srgbClr val="0404BC"/>
                </a:solidFill>
                <a:latin typeface="Times New Roman" pitchFamily="18" charset="0"/>
                <a:cs typeface="Times New Roman" pitchFamily="18" charset="0"/>
              </a:rPr>
              <a:t>DFASDDFFDSFDDSFDFDF</a:t>
            </a:r>
          </a:p>
          <a:p>
            <a:r>
              <a:rPr lang="en-IN" dirty="0">
                <a:solidFill>
                  <a:srgbClr val="0404BC"/>
                </a:solidFill>
                <a:latin typeface="Times New Roman" pitchFamily="18" charset="0"/>
                <a:cs typeface="Times New Roman" pitchFamily="18" charset="0"/>
              </a:rPr>
              <a:t>DFD</a:t>
            </a:r>
          </a:p>
          <a:p>
            <a:r>
              <a:rPr lang="en-IN" dirty="0">
                <a:solidFill>
                  <a:srgbClr val="0404BC"/>
                </a:solidFill>
                <a:latin typeface="Times New Roman" pitchFamily="18" charset="0"/>
                <a:cs typeface="Times New Roman" pitchFamily="18" charset="0"/>
              </a:rPr>
              <a:t>FSD</a:t>
            </a:r>
          </a:p>
          <a:p>
            <a:r>
              <a:rPr lang="en-IN" dirty="0">
                <a:solidFill>
                  <a:srgbClr val="0404BC"/>
                </a:solidFill>
                <a:latin typeface="Times New Roman" pitchFamily="18" charset="0"/>
                <a:cs typeface="Times New Roman" pitchFamily="18" charset="0"/>
              </a:rPr>
              <a:t>FDFSDF</a:t>
            </a:r>
          </a:p>
          <a:p>
            <a:r>
              <a:rPr lang="en-IN" dirty="0">
                <a:solidFill>
                  <a:srgbClr val="0404BC"/>
                </a:solidFill>
                <a:latin typeface="Times New Roman" pitchFamily="18" charset="0"/>
                <a:cs typeface="Times New Roman" pitchFamily="18" charset="0"/>
              </a:rPr>
              <a:t>DF</a:t>
            </a:r>
          </a:p>
          <a:p>
            <a:r>
              <a:rPr lang="en-IN" dirty="0">
                <a:solidFill>
                  <a:srgbClr val="0404BC"/>
                </a:solidFill>
                <a:latin typeface="Times New Roman" pitchFamily="18" charset="0"/>
                <a:cs typeface="Times New Roman" pitchFamily="18" charset="0"/>
              </a:rPr>
              <a:t>DF</a:t>
            </a:r>
          </a:p>
          <a:p>
            <a:r>
              <a:rPr lang="en-IN" dirty="0">
                <a:solidFill>
                  <a:srgbClr val="0404BC"/>
                </a:solidFill>
                <a:latin typeface="Times New Roman" pitchFamily="18" charset="0"/>
                <a:cs typeface="Times New Roman" pitchFamily="18" charset="0"/>
              </a:rPr>
              <a:t>DS</a:t>
            </a:r>
          </a:p>
          <a:p>
            <a:r>
              <a:rPr lang="en-IN" dirty="0">
                <a:solidFill>
                  <a:srgbClr val="0404BC"/>
                </a:solidFill>
                <a:latin typeface="Times New Roman" pitchFamily="18" charset="0"/>
                <a:cs typeface="Times New Roman" pitchFamily="18" charset="0"/>
              </a:rPr>
              <a:t>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solidFill>
                  <a:srgbClr val="C00000"/>
                </a:solidFill>
                <a:latin typeface="Times New Roman" pitchFamily="18" charset="0"/>
                <a:cs typeface="Times New Roman" pitchFamily="18" charset="0"/>
              </a:rPr>
              <a:t>Software and Hardware Requirements</a:t>
            </a:r>
            <a:br>
              <a:rPr lang="en-IN" sz="3100" b="1" dirty="0">
                <a:solidFill>
                  <a:srgbClr val="C00000"/>
                </a:solidFill>
                <a:latin typeface="Times New Roman" pitchFamily="18" charset="0"/>
                <a:cs typeface="Times New Roman" pitchFamily="18" charset="0"/>
              </a:rPr>
            </a:br>
            <a:r>
              <a:rPr lang="en-IN" sz="3100" b="1" dirty="0">
                <a:solidFill>
                  <a:srgbClr val="C00000"/>
                </a:solidFill>
                <a:latin typeface="Times New Roman" pitchFamily="18" charset="0"/>
                <a:cs typeface="Times New Roman" pitchFamily="18" charset="0"/>
              </a:rPr>
              <a:t>(Software Requirements</a:t>
            </a:r>
            <a:r>
              <a:rPr lang="en-IN" b="1" dirty="0">
                <a:solidFill>
                  <a:srgbClr val="C00000"/>
                </a:solidFill>
                <a:latin typeface="Times New Roman" pitchFamily="18" charset="0"/>
                <a:cs typeface="Times New Roman" pitchFamily="18" charset="0"/>
              </a:rPr>
              <a:t>)</a:t>
            </a:r>
            <a:endParaRPr lang="en-IN" dirty="0">
              <a:solidFill>
                <a:srgbClr val="C00000"/>
              </a:solidFill>
            </a:endParaRPr>
          </a:p>
        </p:txBody>
      </p:sp>
      <p:sp>
        <p:nvSpPr>
          <p:cNvPr id="3" name="Content Placeholder 2"/>
          <p:cNvSpPr>
            <a:spLocks noGrp="1"/>
          </p:cNvSpPr>
          <p:nvPr>
            <p:ph idx="1"/>
          </p:nvPr>
        </p:nvSpPr>
        <p:spPr>
          <a:xfrm>
            <a:off x="985870" y="1600200"/>
            <a:ext cx="8229600" cy="2471741"/>
          </a:xfrm>
        </p:spPr>
        <p:txBody>
          <a:bodyPr>
            <a:noAutofit/>
          </a:bodyPr>
          <a:lstStyle/>
          <a:p>
            <a:r>
              <a:rPr lang="en-IN" sz="2400" b="1" dirty="0">
                <a:solidFill>
                  <a:srgbClr val="0404BC"/>
                </a:solidFill>
                <a:latin typeface="Times New Roman" pitchFamily="18" charset="0"/>
                <a:cs typeface="Times New Roman" pitchFamily="18" charset="0"/>
              </a:rPr>
              <a:t>Operating System: Windows 7,8,10 and 11</a:t>
            </a:r>
          </a:p>
          <a:p>
            <a:r>
              <a:rPr lang="en-IN" sz="2400" b="1" dirty="0">
                <a:solidFill>
                  <a:srgbClr val="0404BC"/>
                </a:solidFill>
                <a:latin typeface="Times New Roman" pitchFamily="18" charset="0"/>
                <a:cs typeface="Times New Roman" pitchFamily="18" charset="0"/>
              </a:rPr>
              <a:t>Front End Tool :</a:t>
            </a:r>
          </a:p>
          <a:p>
            <a:pPr lvl="1">
              <a:buFont typeface="Wingdings" panose="05000000000000000000" pitchFamily="2" charset="2"/>
              <a:buChar char="v"/>
            </a:pPr>
            <a:r>
              <a:rPr lang="en-IN" sz="2000" b="1" dirty="0">
                <a:solidFill>
                  <a:srgbClr val="0404BC"/>
                </a:solidFill>
                <a:latin typeface="Times New Roman" pitchFamily="18" charset="0"/>
                <a:cs typeface="Times New Roman" pitchFamily="18" charset="0"/>
              </a:rPr>
              <a:t> HTML5</a:t>
            </a:r>
          </a:p>
          <a:p>
            <a:pPr lvl="1">
              <a:buFont typeface="Wingdings" panose="05000000000000000000" pitchFamily="2" charset="2"/>
              <a:buChar char="v"/>
            </a:pPr>
            <a:r>
              <a:rPr lang="en-IN" sz="2000" b="1" dirty="0">
                <a:solidFill>
                  <a:srgbClr val="0404BC"/>
                </a:solidFill>
                <a:latin typeface="Times New Roman" pitchFamily="18" charset="0"/>
                <a:cs typeface="Times New Roman" pitchFamily="18" charset="0"/>
              </a:rPr>
              <a:t> CSS3</a:t>
            </a:r>
          </a:p>
          <a:p>
            <a:r>
              <a:rPr lang="en-IN" sz="2400" b="1" dirty="0">
                <a:solidFill>
                  <a:srgbClr val="0404BC"/>
                </a:solidFill>
                <a:latin typeface="Times New Roman" pitchFamily="18" charset="0"/>
                <a:cs typeface="Times New Roman" pitchFamily="18" charset="0"/>
              </a:rPr>
              <a:t>Back-End:</a:t>
            </a:r>
          </a:p>
          <a:p>
            <a:pPr lvl="1">
              <a:buFont typeface="Wingdings" panose="05000000000000000000" pitchFamily="2" charset="2"/>
              <a:buChar char="v"/>
            </a:pPr>
            <a:r>
              <a:rPr lang="en-IN" sz="2000" b="1" dirty="0">
                <a:solidFill>
                  <a:srgbClr val="0404BC"/>
                </a:solidFill>
                <a:latin typeface="Times New Roman" pitchFamily="18" charset="0"/>
                <a:cs typeface="Times New Roman" pitchFamily="18" charset="0"/>
              </a:rPr>
              <a:t>  JavaScript</a:t>
            </a:r>
          </a:p>
          <a:p>
            <a:r>
              <a:rPr lang="en-IN" sz="2400" b="1" dirty="0">
                <a:solidFill>
                  <a:srgbClr val="0404BC"/>
                </a:solidFill>
                <a:latin typeface="Times New Roman" pitchFamily="18" charset="0"/>
                <a:cs typeface="Times New Roman" pitchFamily="18" charset="0"/>
              </a:rPr>
              <a:t>Browser: Google Chrome, Mozilla Firefox, Microsoft Bing</a:t>
            </a:r>
          </a:p>
          <a:p>
            <a:r>
              <a:rPr lang="en-IN" sz="2400" b="1" dirty="0">
                <a:solidFill>
                  <a:srgbClr val="0404BC"/>
                </a:solidFill>
                <a:latin typeface="Times New Roman" pitchFamily="18" charset="0"/>
                <a:cs typeface="Times New Roman" pitchFamily="18" charset="0"/>
              </a:rPr>
              <a:t>Microprocessor:  2.1 GHz Processor</a:t>
            </a:r>
          </a:p>
          <a:p>
            <a:r>
              <a:rPr lang="en-IN" sz="2400" b="1" dirty="0">
                <a:solidFill>
                  <a:srgbClr val="0404BC"/>
                </a:solidFill>
                <a:latin typeface="Times New Roman" pitchFamily="18" charset="0"/>
                <a:cs typeface="Times New Roman" pitchFamily="18" charset="0"/>
              </a:rPr>
              <a:t>Primary Memory(RAM): 1 GB </a:t>
            </a:r>
          </a:p>
          <a:p>
            <a:r>
              <a:rPr lang="en-IN" sz="2400" b="1" dirty="0">
                <a:solidFill>
                  <a:srgbClr val="0404BC"/>
                </a:solidFill>
                <a:latin typeface="Times New Roman" pitchFamily="18" charset="0"/>
                <a:cs typeface="Times New Roman" pitchFamily="18" charset="0"/>
              </a:rPr>
              <a:t>HDD Space: 2 GB</a:t>
            </a:r>
          </a:p>
          <a:p>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(Flow-Chart)</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Design</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(ER-Diagram)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TotalTime>
  <Words>348</Words>
  <Application>Microsoft Office PowerPoint</Application>
  <PresentationFormat>On-screen Show (4:3)</PresentationFormat>
  <Paragraphs>73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Gill Sans MT</vt:lpstr>
      <vt:lpstr>Helvetica Neue</vt:lpstr>
      <vt:lpstr>Times New Roman</vt:lpstr>
      <vt:lpstr>Verdana</vt:lpstr>
      <vt:lpstr>Wingdings</vt:lpstr>
      <vt:lpstr>Wingdings 2</vt:lpstr>
      <vt:lpstr>Solstice</vt:lpstr>
      <vt:lpstr>Major Project Presentation  on “TOUR INDIA”  Presented by   Kunal Vishwakarma(0199CS201049) Hardik Shrivastava(0199CS201037)</vt:lpstr>
      <vt:lpstr>Organization of Presentation :</vt:lpstr>
      <vt:lpstr>Introduction :</vt:lpstr>
      <vt:lpstr>Objectives : </vt:lpstr>
      <vt:lpstr>Software Requirement Specification  (Functional Requirements)</vt:lpstr>
      <vt:lpstr>Software Requirement Specification  (Non-Functional Requirements)</vt:lpstr>
      <vt:lpstr>Software and Hardware Requirements (Software Requirements)</vt:lpstr>
      <vt:lpstr>Design (Flow-Chart)</vt:lpstr>
      <vt:lpstr>Design (ER-Diagram)</vt:lpstr>
      <vt:lpstr>Design (Class-Diagram)</vt:lpstr>
      <vt:lpstr>Design (Object Diagram)</vt:lpstr>
      <vt:lpstr>Design (Data Flow Diagram)</vt:lpstr>
      <vt:lpstr>Design (State Transition Diagram)</vt:lpstr>
      <vt:lpstr>Design (Activity Diagram)</vt:lpstr>
      <vt:lpstr>Screen Layous (If Any)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on E-Learning  Presented by  Sumit Singh(0105IT3434) Anil Shakya(0105IT0202)</dc:title>
  <dc:creator>Staff</dc:creator>
  <cp:lastModifiedBy>KUNAL VISHWAKARMA</cp:lastModifiedBy>
  <cp:revision>13</cp:revision>
  <dcterms:created xsi:type="dcterms:W3CDTF">2016-03-14T03:49:30Z</dcterms:created>
  <dcterms:modified xsi:type="dcterms:W3CDTF">2023-04-16T14:18:25Z</dcterms:modified>
</cp:coreProperties>
</file>