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13"/>
  </p:notesMasterIdLst>
  <p:sldIdLst>
    <p:sldId id="393" r:id="rId2"/>
    <p:sldId id="428" r:id="rId3"/>
    <p:sldId id="410" r:id="rId4"/>
    <p:sldId id="423" r:id="rId5"/>
    <p:sldId id="419" r:id="rId6"/>
    <p:sldId id="392" r:id="rId7"/>
    <p:sldId id="486" r:id="rId8"/>
    <p:sldId id="487" r:id="rId9"/>
    <p:sldId id="488" r:id="rId10"/>
    <p:sldId id="489" r:id="rId11"/>
    <p:sldId id="485" r:id="rId12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C7B"/>
    <a:srgbClr val="1FA4AC"/>
    <a:srgbClr val="BE084E"/>
    <a:srgbClr val="F77B21"/>
    <a:srgbClr val="0A3F69"/>
    <a:srgbClr val="F5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88736" autoAdjust="0"/>
  </p:normalViewPr>
  <p:slideViewPr>
    <p:cSldViewPr>
      <p:cViewPr varScale="1">
        <p:scale>
          <a:sx n="97" d="100"/>
          <a:sy n="97" d="100"/>
        </p:scale>
        <p:origin x="1070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DD754-F49E-4351-AAFE-19D83F43501C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6036-E835-44CB-A25A-34C755DFD5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3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764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9B86-E843-4409-8589-5BE6C64335D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765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533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1EB99-C7CA-4929-AC83-3355CA53740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73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F96FE-4BFD-4EB0-860E-F76DA260189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658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919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14D7-F920-4CFC-9A44-0A24832BAFA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384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9B86-E843-4409-8589-5BE6C64335D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312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9B86-E843-4409-8589-5BE6C64335D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399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9B86-E843-4409-8589-5BE6C64335D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414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9B86-E843-4409-8589-5BE6C64335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032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19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822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24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55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14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037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497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47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00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5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10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175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52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952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516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87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610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35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864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26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67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783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71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23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35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9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113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931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94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85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32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341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329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4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19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900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16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140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93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89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313929" y="3619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选题背景意义</a:t>
            </a:r>
          </a:p>
        </p:txBody>
      </p:sp>
    </p:spTree>
    <p:extLst>
      <p:ext uri="{BB962C8B-B14F-4D97-AF65-F5344CB8AC3E}">
        <p14:creationId xmlns:p14="http://schemas.microsoft.com/office/powerpoint/2010/main" val="169066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313929" y="3619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研究思路方法</a:t>
            </a:r>
          </a:p>
        </p:txBody>
      </p:sp>
    </p:spTree>
    <p:extLst>
      <p:ext uri="{BB962C8B-B14F-4D97-AF65-F5344CB8AC3E}">
        <p14:creationId xmlns:p14="http://schemas.microsoft.com/office/powerpoint/2010/main" val="315932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313929" y="3619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关键技术难点</a:t>
            </a:r>
          </a:p>
        </p:txBody>
      </p:sp>
    </p:spTree>
    <p:extLst>
      <p:ext uri="{BB962C8B-B14F-4D97-AF65-F5344CB8AC3E}">
        <p14:creationId xmlns:p14="http://schemas.microsoft.com/office/powerpoint/2010/main" val="189606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313929" y="3619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研究效果应用</a:t>
            </a:r>
          </a:p>
        </p:txBody>
      </p:sp>
    </p:spTree>
    <p:extLst>
      <p:ext uri="{BB962C8B-B14F-4D97-AF65-F5344CB8AC3E}">
        <p14:creationId xmlns:p14="http://schemas.microsoft.com/office/powerpoint/2010/main" val="359787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313929" y="3619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相关建议总结</a:t>
            </a:r>
          </a:p>
        </p:txBody>
      </p:sp>
    </p:spTree>
    <p:extLst>
      <p:ext uri="{BB962C8B-B14F-4D97-AF65-F5344CB8AC3E}">
        <p14:creationId xmlns:p14="http://schemas.microsoft.com/office/powerpoint/2010/main" val="353517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B1B6A-AEF1-4ACD-BD61-958570690F55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55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8" r:id="rId2"/>
    <p:sldLayoutId id="2147483685" r:id="rId3"/>
    <p:sldLayoutId id="2147483675" r:id="rId4"/>
    <p:sldLayoutId id="2147483676" r:id="rId5"/>
    <p:sldLayoutId id="2147483724" r:id="rId6"/>
    <p:sldLayoutId id="2147483725" r:id="rId7"/>
    <p:sldLayoutId id="2147483726" r:id="rId8"/>
    <p:sldLayoutId id="2147483727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  <p:sldLayoutId id="2147483709" r:id="rId30"/>
    <p:sldLayoutId id="2147483710" r:id="rId31"/>
    <p:sldLayoutId id="2147483711" r:id="rId32"/>
    <p:sldLayoutId id="2147483712" r:id="rId33"/>
    <p:sldLayoutId id="2147483713" r:id="rId34"/>
    <p:sldLayoutId id="2147483714" r:id="rId35"/>
    <p:sldLayoutId id="2147483715" r:id="rId36"/>
    <p:sldLayoutId id="2147483716" r:id="rId37"/>
    <p:sldLayoutId id="2147483717" r:id="rId38"/>
    <p:sldLayoutId id="2147483718" r:id="rId39"/>
    <p:sldLayoutId id="2147483719" r:id="rId40"/>
    <p:sldLayoutId id="2147483720" r:id="rId41"/>
    <p:sldLayoutId id="2147483721" r:id="rId42"/>
    <p:sldLayoutId id="2147483722" r:id="rId43"/>
    <p:sldLayoutId id="2147483723" r:id="rId44"/>
    <p:sldLayoutId id="2147483728" r:id="rId45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ixabay.com/en/ascending-graph-bar-graphs-progress-1173935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taus.net/resources/blog/what-is-training-dat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33422" y="-60530"/>
            <a:ext cx="62341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  <a:ea typeface="字魂35号-经典雅黑" panose="02000000000000000000" pitchFamily="2" charset="-122"/>
              </a:rPr>
              <a:t>AGE AND GENDER DETECTION </a:t>
            </a:r>
          </a:p>
          <a:p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  <a:ea typeface="字魂35号-经典雅黑" panose="02000000000000000000" pitchFamily="2" charset="-122"/>
              </a:rPr>
              <a:t>CLASSIFICATION</a:t>
            </a:r>
          </a:p>
        </p:txBody>
      </p:sp>
      <p:grpSp>
        <p:nvGrpSpPr>
          <p:cNvPr id="3" name="组合 2"/>
          <p:cNvGrpSpPr/>
          <p:nvPr/>
        </p:nvGrpSpPr>
        <p:grpSpPr>
          <a:xfrm flipH="1" flipV="1">
            <a:off x="6796076" y="-51826"/>
            <a:ext cx="1390576" cy="2794428"/>
            <a:chOff x="914400" y="2277838"/>
            <a:chExt cx="1390576" cy="2876548"/>
          </a:xfrm>
        </p:grpSpPr>
        <p:sp>
          <p:nvSpPr>
            <p:cNvPr id="22" name="五边形 21"/>
            <p:cNvSpPr/>
            <p:nvPr/>
          </p:nvSpPr>
          <p:spPr>
            <a:xfrm rot="16200000" flipV="1">
              <a:off x="971513" y="3820923"/>
              <a:ext cx="1885951" cy="780975"/>
            </a:xfrm>
            <a:prstGeom prst="homePlate">
              <a:avLst>
                <a:gd name="adj" fmla="val 3780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ontserrat Medium" panose="00000600000000000000" pitchFamily="2" charset="0"/>
              </a:endParaRPr>
            </a:p>
          </p:txBody>
        </p:sp>
        <p:sp>
          <p:nvSpPr>
            <p:cNvPr id="2" name="五边形 1"/>
            <p:cNvSpPr/>
            <p:nvPr/>
          </p:nvSpPr>
          <p:spPr>
            <a:xfrm rot="16200000" flipV="1">
              <a:off x="-990" y="3193228"/>
              <a:ext cx="2876548" cy="1045767"/>
            </a:xfrm>
            <a:prstGeom prst="homePlate">
              <a:avLst>
                <a:gd name="adj" fmla="val 3780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 flipH="1" flipV="1">
            <a:off x="24355" y="3124944"/>
            <a:ext cx="9157745" cy="2150405"/>
            <a:chOff x="-4512" y="-2"/>
            <a:chExt cx="9157745" cy="3012679"/>
          </a:xfrm>
        </p:grpSpPr>
        <p:sp>
          <p:nvSpPr>
            <p:cNvPr id="16" name="矩形 3"/>
            <p:cNvSpPr/>
            <p:nvPr/>
          </p:nvSpPr>
          <p:spPr>
            <a:xfrm flipH="1" flipV="1">
              <a:off x="-4512" y="-2"/>
              <a:ext cx="9157743" cy="2922023"/>
            </a:xfrm>
            <a:custGeom>
              <a:avLst/>
              <a:gdLst>
                <a:gd name="connsiteX0" fmla="*/ 0 w 9153049"/>
                <a:gd name="connsiteY0" fmla="*/ 0 h 2521486"/>
                <a:gd name="connsiteX1" fmla="*/ 9153049 w 9153049"/>
                <a:gd name="connsiteY1" fmla="*/ 0 h 2521486"/>
                <a:gd name="connsiteX2" fmla="*/ 9153049 w 9153049"/>
                <a:gd name="connsiteY2" fmla="*/ 2521486 h 2521486"/>
                <a:gd name="connsiteX3" fmla="*/ 0 w 9153049"/>
                <a:gd name="connsiteY3" fmla="*/ 2521486 h 2521486"/>
                <a:gd name="connsiteX4" fmla="*/ 0 w 9153049"/>
                <a:gd name="connsiteY4" fmla="*/ 0 h 2521486"/>
                <a:gd name="connsiteX0" fmla="*/ 0 w 9153049"/>
                <a:gd name="connsiteY0" fmla="*/ 0 h 2521486"/>
                <a:gd name="connsiteX1" fmla="*/ 5621460 w 9153049"/>
                <a:gd name="connsiteY1" fmla="*/ 0 h 2521486"/>
                <a:gd name="connsiteX2" fmla="*/ 9153049 w 9153049"/>
                <a:gd name="connsiteY2" fmla="*/ 0 h 2521486"/>
                <a:gd name="connsiteX3" fmla="*/ 9153049 w 9153049"/>
                <a:gd name="connsiteY3" fmla="*/ 2521486 h 2521486"/>
                <a:gd name="connsiteX4" fmla="*/ 0 w 9153049"/>
                <a:gd name="connsiteY4" fmla="*/ 2521486 h 2521486"/>
                <a:gd name="connsiteX5" fmla="*/ 0 w 9153049"/>
                <a:gd name="connsiteY5" fmla="*/ 0 h 2521486"/>
                <a:gd name="connsiteX0" fmla="*/ 0 w 9157874"/>
                <a:gd name="connsiteY0" fmla="*/ 0 h 2521486"/>
                <a:gd name="connsiteX1" fmla="*/ 5621460 w 9157874"/>
                <a:gd name="connsiteY1" fmla="*/ 0 h 2521486"/>
                <a:gd name="connsiteX2" fmla="*/ 9153049 w 9157874"/>
                <a:gd name="connsiteY2" fmla="*/ 0 h 2521486"/>
                <a:gd name="connsiteX3" fmla="*/ 9157874 w 9157874"/>
                <a:gd name="connsiteY3" fmla="*/ 1520328 h 2521486"/>
                <a:gd name="connsiteX4" fmla="*/ 9153049 w 9157874"/>
                <a:gd name="connsiteY4" fmla="*/ 2521486 h 2521486"/>
                <a:gd name="connsiteX5" fmla="*/ 0 w 9157874"/>
                <a:gd name="connsiteY5" fmla="*/ 2521486 h 2521486"/>
                <a:gd name="connsiteX6" fmla="*/ 0 w 9157874"/>
                <a:gd name="connsiteY6" fmla="*/ 0 h 2521486"/>
                <a:gd name="connsiteX0" fmla="*/ 0 w 9157874"/>
                <a:gd name="connsiteY0" fmla="*/ 0 h 2521486"/>
                <a:gd name="connsiteX1" fmla="*/ 5621460 w 9157874"/>
                <a:gd name="connsiteY1" fmla="*/ 0 h 2521486"/>
                <a:gd name="connsiteX2" fmla="*/ 9153049 w 9157874"/>
                <a:gd name="connsiteY2" fmla="*/ 0 h 2521486"/>
                <a:gd name="connsiteX3" fmla="*/ 9157874 w 9157874"/>
                <a:gd name="connsiteY3" fmla="*/ 1520328 h 2521486"/>
                <a:gd name="connsiteX4" fmla="*/ 9153049 w 9157874"/>
                <a:gd name="connsiteY4" fmla="*/ 2521486 h 2521486"/>
                <a:gd name="connsiteX5" fmla="*/ 0 w 9157874"/>
                <a:gd name="connsiteY5" fmla="*/ 2521486 h 2521486"/>
                <a:gd name="connsiteX6" fmla="*/ 0 w 9157874"/>
                <a:gd name="connsiteY6" fmla="*/ 0 h 2521486"/>
                <a:gd name="connsiteX0" fmla="*/ 0 w 9157874"/>
                <a:gd name="connsiteY0" fmla="*/ 0 h 2521486"/>
                <a:gd name="connsiteX1" fmla="*/ 5621460 w 9157874"/>
                <a:gd name="connsiteY1" fmla="*/ 0 h 2521486"/>
                <a:gd name="connsiteX2" fmla="*/ 9153049 w 9157874"/>
                <a:gd name="connsiteY2" fmla="*/ 0 h 2521486"/>
                <a:gd name="connsiteX3" fmla="*/ 9157874 w 9157874"/>
                <a:gd name="connsiteY3" fmla="*/ 1520328 h 2521486"/>
                <a:gd name="connsiteX4" fmla="*/ 9153049 w 9157874"/>
                <a:gd name="connsiteY4" fmla="*/ 2521486 h 2521486"/>
                <a:gd name="connsiteX5" fmla="*/ 0 w 9157874"/>
                <a:gd name="connsiteY5" fmla="*/ 2521486 h 2521486"/>
                <a:gd name="connsiteX6" fmla="*/ 0 w 9157874"/>
                <a:gd name="connsiteY6" fmla="*/ 0 h 2521486"/>
                <a:gd name="connsiteX0" fmla="*/ 0 w 9157874"/>
                <a:gd name="connsiteY0" fmla="*/ 0 h 2521486"/>
                <a:gd name="connsiteX1" fmla="*/ 5621460 w 9157874"/>
                <a:gd name="connsiteY1" fmla="*/ 0 h 2521486"/>
                <a:gd name="connsiteX2" fmla="*/ 9153049 w 9157874"/>
                <a:gd name="connsiteY2" fmla="*/ 0 h 2521486"/>
                <a:gd name="connsiteX3" fmla="*/ 9157874 w 9157874"/>
                <a:gd name="connsiteY3" fmla="*/ 1520328 h 2521486"/>
                <a:gd name="connsiteX4" fmla="*/ 9153049 w 9157874"/>
                <a:gd name="connsiteY4" fmla="*/ 2521486 h 2521486"/>
                <a:gd name="connsiteX5" fmla="*/ 0 w 9157874"/>
                <a:gd name="connsiteY5" fmla="*/ 2521486 h 2521486"/>
                <a:gd name="connsiteX6" fmla="*/ 0 w 9157874"/>
                <a:gd name="connsiteY6" fmla="*/ 0 h 2521486"/>
                <a:gd name="connsiteX0" fmla="*/ 0 w 9157874"/>
                <a:gd name="connsiteY0" fmla="*/ 0 h 2521486"/>
                <a:gd name="connsiteX1" fmla="*/ 5621460 w 9157874"/>
                <a:gd name="connsiteY1" fmla="*/ 0 h 2521486"/>
                <a:gd name="connsiteX2" fmla="*/ 9153049 w 9157874"/>
                <a:gd name="connsiteY2" fmla="*/ 0 h 2521486"/>
                <a:gd name="connsiteX3" fmla="*/ 9157874 w 9157874"/>
                <a:gd name="connsiteY3" fmla="*/ 1520328 h 2521486"/>
                <a:gd name="connsiteX4" fmla="*/ 9153049 w 9157874"/>
                <a:gd name="connsiteY4" fmla="*/ 2521486 h 2521486"/>
                <a:gd name="connsiteX5" fmla="*/ 0 w 9157874"/>
                <a:gd name="connsiteY5" fmla="*/ 2521486 h 2521486"/>
                <a:gd name="connsiteX6" fmla="*/ 0 w 9157874"/>
                <a:gd name="connsiteY6" fmla="*/ 0 h 2521486"/>
                <a:gd name="connsiteX0" fmla="*/ 0 w 9157874"/>
                <a:gd name="connsiteY0" fmla="*/ 0 h 2521486"/>
                <a:gd name="connsiteX1" fmla="*/ 5621460 w 9157874"/>
                <a:gd name="connsiteY1" fmla="*/ 0 h 2521486"/>
                <a:gd name="connsiteX2" fmla="*/ 7720856 w 9157874"/>
                <a:gd name="connsiteY2" fmla="*/ 1377109 h 2521486"/>
                <a:gd name="connsiteX3" fmla="*/ 9157874 w 9157874"/>
                <a:gd name="connsiteY3" fmla="*/ 1520328 h 2521486"/>
                <a:gd name="connsiteX4" fmla="*/ 9153049 w 9157874"/>
                <a:gd name="connsiteY4" fmla="*/ 2521486 h 2521486"/>
                <a:gd name="connsiteX5" fmla="*/ 0 w 9157874"/>
                <a:gd name="connsiteY5" fmla="*/ 2521486 h 2521486"/>
                <a:gd name="connsiteX6" fmla="*/ 0 w 9157874"/>
                <a:gd name="connsiteY6" fmla="*/ 0 h 2521486"/>
                <a:gd name="connsiteX0" fmla="*/ 0 w 9157874"/>
                <a:gd name="connsiteY0" fmla="*/ 0 h 2521486"/>
                <a:gd name="connsiteX1" fmla="*/ 5621460 w 9157874"/>
                <a:gd name="connsiteY1" fmla="*/ 0 h 2521486"/>
                <a:gd name="connsiteX2" fmla="*/ 7720856 w 9157874"/>
                <a:gd name="connsiteY2" fmla="*/ 1377109 h 2521486"/>
                <a:gd name="connsiteX3" fmla="*/ 9157874 w 9157874"/>
                <a:gd name="connsiteY3" fmla="*/ 1520328 h 2521486"/>
                <a:gd name="connsiteX4" fmla="*/ 9153049 w 9157874"/>
                <a:gd name="connsiteY4" fmla="*/ 2521486 h 2521486"/>
                <a:gd name="connsiteX5" fmla="*/ 0 w 9157874"/>
                <a:gd name="connsiteY5" fmla="*/ 2521486 h 2521486"/>
                <a:gd name="connsiteX6" fmla="*/ 0 w 9157874"/>
                <a:gd name="connsiteY6" fmla="*/ 0 h 2521486"/>
                <a:gd name="connsiteX0" fmla="*/ 0 w 9157874"/>
                <a:gd name="connsiteY0" fmla="*/ 0 h 2521486"/>
                <a:gd name="connsiteX1" fmla="*/ 5621460 w 9157874"/>
                <a:gd name="connsiteY1" fmla="*/ 0 h 2521486"/>
                <a:gd name="connsiteX2" fmla="*/ 7720856 w 9157874"/>
                <a:gd name="connsiteY2" fmla="*/ 1377109 h 2521486"/>
                <a:gd name="connsiteX3" fmla="*/ 9157874 w 9157874"/>
                <a:gd name="connsiteY3" fmla="*/ 1520328 h 2521486"/>
                <a:gd name="connsiteX4" fmla="*/ 9153049 w 9157874"/>
                <a:gd name="connsiteY4" fmla="*/ 2521486 h 2521486"/>
                <a:gd name="connsiteX5" fmla="*/ 0 w 9157874"/>
                <a:gd name="connsiteY5" fmla="*/ 2521486 h 2521486"/>
                <a:gd name="connsiteX6" fmla="*/ 0 w 9157874"/>
                <a:gd name="connsiteY6" fmla="*/ 0 h 2521486"/>
                <a:gd name="connsiteX0" fmla="*/ 0 w 9157874"/>
                <a:gd name="connsiteY0" fmla="*/ 0 h 2521486"/>
                <a:gd name="connsiteX1" fmla="*/ 5621460 w 9157874"/>
                <a:gd name="connsiteY1" fmla="*/ 0 h 2521486"/>
                <a:gd name="connsiteX2" fmla="*/ 7687805 w 9157874"/>
                <a:gd name="connsiteY2" fmla="*/ 1553379 h 2521486"/>
                <a:gd name="connsiteX3" fmla="*/ 9157874 w 9157874"/>
                <a:gd name="connsiteY3" fmla="*/ 1520328 h 2521486"/>
                <a:gd name="connsiteX4" fmla="*/ 9153049 w 9157874"/>
                <a:gd name="connsiteY4" fmla="*/ 2521486 h 2521486"/>
                <a:gd name="connsiteX5" fmla="*/ 0 w 9157874"/>
                <a:gd name="connsiteY5" fmla="*/ 2521486 h 2521486"/>
                <a:gd name="connsiteX6" fmla="*/ 0 w 9157874"/>
                <a:gd name="connsiteY6" fmla="*/ 0 h 2521486"/>
                <a:gd name="connsiteX0" fmla="*/ 0 w 9157874"/>
                <a:gd name="connsiteY0" fmla="*/ 0 h 2521486"/>
                <a:gd name="connsiteX1" fmla="*/ 5621460 w 9157874"/>
                <a:gd name="connsiteY1" fmla="*/ 0 h 2521486"/>
                <a:gd name="connsiteX2" fmla="*/ 7643737 w 9157874"/>
                <a:gd name="connsiteY2" fmla="*/ 1351066 h 2521486"/>
                <a:gd name="connsiteX3" fmla="*/ 9157874 w 9157874"/>
                <a:gd name="connsiteY3" fmla="*/ 1520328 h 2521486"/>
                <a:gd name="connsiteX4" fmla="*/ 9153049 w 9157874"/>
                <a:gd name="connsiteY4" fmla="*/ 2521486 h 2521486"/>
                <a:gd name="connsiteX5" fmla="*/ 0 w 9157874"/>
                <a:gd name="connsiteY5" fmla="*/ 2521486 h 2521486"/>
                <a:gd name="connsiteX6" fmla="*/ 0 w 9157874"/>
                <a:gd name="connsiteY6" fmla="*/ 0 h 2521486"/>
                <a:gd name="connsiteX0" fmla="*/ 0 w 9153234"/>
                <a:gd name="connsiteY0" fmla="*/ 0 h 2521486"/>
                <a:gd name="connsiteX1" fmla="*/ 5621460 w 9153234"/>
                <a:gd name="connsiteY1" fmla="*/ 0 h 2521486"/>
                <a:gd name="connsiteX2" fmla="*/ 7643737 w 9153234"/>
                <a:gd name="connsiteY2" fmla="*/ 1351066 h 2521486"/>
                <a:gd name="connsiteX3" fmla="*/ 9146857 w 9153234"/>
                <a:gd name="connsiteY3" fmla="*/ 1366185 h 2521486"/>
                <a:gd name="connsiteX4" fmla="*/ 9153049 w 9153234"/>
                <a:gd name="connsiteY4" fmla="*/ 2521486 h 2521486"/>
                <a:gd name="connsiteX5" fmla="*/ 0 w 9153234"/>
                <a:gd name="connsiteY5" fmla="*/ 2521486 h 2521486"/>
                <a:gd name="connsiteX6" fmla="*/ 0 w 9153234"/>
                <a:gd name="connsiteY6" fmla="*/ 0 h 2521486"/>
                <a:gd name="connsiteX0" fmla="*/ 0 w 9157743"/>
                <a:gd name="connsiteY0" fmla="*/ 0 h 2521486"/>
                <a:gd name="connsiteX1" fmla="*/ 5621460 w 9157743"/>
                <a:gd name="connsiteY1" fmla="*/ 0 h 2521486"/>
                <a:gd name="connsiteX2" fmla="*/ 7643737 w 9157743"/>
                <a:gd name="connsiteY2" fmla="*/ 1351066 h 2521486"/>
                <a:gd name="connsiteX3" fmla="*/ 9157743 w 9157743"/>
                <a:gd name="connsiteY3" fmla="*/ 1438389 h 2521486"/>
                <a:gd name="connsiteX4" fmla="*/ 9153049 w 9157743"/>
                <a:gd name="connsiteY4" fmla="*/ 2521486 h 2521486"/>
                <a:gd name="connsiteX5" fmla="*/ 0 w 9157743"/>
                <a:gd name="connsiteY5" fmla="*/ 2521486 h 2521486"/>
                <a:gd name="connsiteX6" fmla="*/ 0 w 9157743"/>
                <a:gd name="connsiteY6" fmla="*/ 0 h 2521486"/>
                <a:gd name="connsiteX0" fmla="*/ 0 w 9157743"/>
                <a:gd name="connsiteY0" fmla="*/ 0 h 2521486"/>
                <a:gd name="connsiteX1" fmla="*/ 5621460 w 9157743"/>
                <a:gd name="connsiteY1" fmla="*/ 0 h 2521486"/>
                <a:gd name="connsiteX2" fmla="*/ 7643737 w 9157743"/>
                <a:gd name="connsiteY2" fmla="*/ 1412956 h 2521486"/>
                <a:gd name="connsiteX3" fmla="*/ 9157743 w 9157743"/>
                <a:gd name="connsiteY3" fmla="*/ 1438389 h 2521486"/>
                <a:gd name="connsiteX4" fmla="*/ 9153049 w 9157743"/>
                <a:gd name="connsiteY4" fmla="*/ 2521486 h 2521486"/>
                <a:gd name="connsiteX5" fmla="*/ 0 w 9157743"/>
                <a:gd name="connsiteY5" fmla="*/ 2521486 h 2521486"/>
                <a:gd name="connsiteX6" fmla="*/ 0 w 9157743"/>
                <a:gd name="connsiteY6" fmla="*/ 0 h 2521486"/>
                <a:gd name="connsiteX0" fmla="*/ 0 w 9157743"/>
                <a:gd name="connsiteY0" fmla="*/ 0 h 2521486"/>
                <a:gd name="connsiteX1" fmla="*/ 5621460 w 9157743"/>
                <a:gd name="connsiteY1" fmla="*/ 0 h 2521486"/>
                <a:gd name="connsiteX2" fmla="*/ 7643737 w 9157743"/>
                <a:gd name="connsiteY2" fmla="*/ 1300233 h 2521486"/>
                <a:gd name="connsiteX3" fmla="*/ 9157743 w 9157743"/>
                <a:gd name="connsiteY3" fmla="*/ 1438389 h 2521486"/>
                <a:gd name="connsiteX4" fmla="*/ 9153049 w 9157743"/>
                <a:gd name="connsiteY4" fmla="*/ 2521486 h 2521486"/>
                <a:gd name="connsiteX5" fmla="*/ 0 w 9157743"/>
                <a:gd name="connsiteY5" fmla="*/ 2521486 h 2521486"/>
                <a:gd name="connsiteX6" fmla="*/ 0 w 9157743"/>
                <a:gd name="connsiteY6" fmla="*/ 0 h 2521486"/>
                <a:gd name="connsiteX0" fmla="*/ 0 w 9157743"/>
                <a:gd name="connsiteY0" fmla="*/ 0 h 2521486"/>
                <a:gd name="connsiteX1" fmla="*/ 5621460 w 9157743"/>
                <a:gd name="connsiteY1" fmla="*/ 0 h 2521486"/>
                <a:gd name="connsiteX2" fmla="*/ 7643737 w 9157743"/>
                <a:gd name="connsiteY2" fmla="*/ 1300233 h 2521486"/>
                <a:gd name="connsiteX3" fmla="*/ 9157743 w 9157743"/>
                <a:gd name="connsiteY3" fmla="*/ 1316274 h 2521486"/>
                <a:gd name="connsiteX4" fmla="*/ 9153049 w 9157743"/>
                <a:gd name="connsiteY4" fmla="*/ 2521486 h 2521486"/>
                <a:gd name="connsiteX5" fmla="*/ 0 w 9157743"/>
                <a:gd name="connsiteY5" fmla="*/ 2521486 h 2521486"/>
                <a:gd name="connsiteX6" fmla="*/ 0 w 9157743"/>
                <a:gd name="connsiteY6" fmla="*/ 0 h 252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57743" h="2521486">
                  <a:moveTo>
                    <a:pt x="0" y="0"/>
                  </a:moveTo>
                  <a:lnTo>
                    <a:pt x="5621460" y="0"/>
                  </a:lnTo>
                  <a:lnTo>
                    <a:pt x="7643737" y="1300233"/>
                  </a:lnTo>
                  <a:lnTo>
                    <a:pt x="9157743" y="1316274"/>
                  </a:lnTo>
                  <a:cubicBezTo>
                    <a:pt x="9156135" y="1649993"/>
                    <a:pt x="9154657" y="2187767"/>
                    <a:pt x="9153049" y="2521486"/>
                  </a:cubicBezTo>
                  <a:lnTo>
                    <a:pt x="0" y="252148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3"/>
              <a:srcRect/>
              <a:stretch>
                <a:fillRect t="-58000" b="-107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 flipH="1">
              <a:off x="184" y="1352550"/>
              <a:ext cx="9153049" cy="1660127"/>
              <a:chOff x="-12" y="616"/>
              <a:chExt cx="19219" cy="9220"/>
            </a:xfrm>
            <a:solidFill>
              <a:srgbClr val="F8C002"/>
            </a:solidFill>
          </p:grpSpPr>
          <p:sp>
            <p:nvSpPr>
              <p:cNvPr id="20" name="矩形 19"/>
              <p:cNvSpPr/>
              <p:nvPr/>
            </p:nvSpPr>
            <p:spPr>
              <a:xfrm>
                <a:off x="15979" y="616"/>
                <a:ext cx="3228" cy="65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-12" y="9004"/>
                <a:ext cx="11886" cy="8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平行四边形 18"/>
              <p:cNvSpPr/>
              <p:nvPr/>
            </p:nvSpPr>
            <p:spPr>
              <a:xfrm>
                <a:off x="11377" y="616"/>
                <a:ext cx="5120" cy="9220"/>
              </a:xfrm>
              <a:prstGeom prst="parallelogram">
                <a:avLst>
                  <a:gd name="adj" fmla="val 13116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" name="文本框 5">
            <a:extLst>
              <a:ext uri="{FF2B5EF4-FFF2-40B4-BE49-F238E27FC236}">
                <a16:creationId xmlns:a16="http://schemas.microsoft.com/office/drawing/2014/main" id="{C3FC85E6-4A7A-D949-95E7-8DCD366D6158}"/>
              </a:ext>
            </a:extLst>
          </p:cNvPr>
          <p:cNvSpPr txBox="1"/>
          <p:nvPr/>
        </p:nvSpPr>
        <p:spPr>
          <a:xfrm>
            <a:off x="433422" y="2110085"/>
            <a:ext cx="6234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  <a:ea typeface="字魂35号-经典雅黑" panose="02000000000000000000" pitchFamily="2" charset="-122"/>
              </a:rPr>
              <a:t>BY – Kunal Malik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  <a:ea typeface="字魂35号-经典雅黑" panose="02000000000000000000" pitchFamily="2" charset="-122"/>
              </a:rPr>
              <a:t>Roll no -2021812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  <a:ea typeface="字魂35号-经典雅黑" panose="02000000000000000000" pitchFamily="2" charset="-122"/>
              </a:rPr>
              <a:t>SUPERVISOR – Mr. Sanjay Roka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Montserrat Medium" panose="00000600000000000000" pitchFamily="2" charset="0"/>
              <a:ea typeface="字魂35号-经典雅黑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87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33945126-8F9E-4065-8AF3-905CFD6E9DA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025CDA3-14AB-4EBD-A66A-724D6CB438C7}"/>
              </a:ext>
            </a:extLst>
          </p:cNvPr>
          <p:cNvSpPr txBox="1"/>
          <p:nvPr/>
        </p:nvSpPr>
        <p:spPr>
          <a:xfrm>
            <a:off x="304800" y="239970"/>
            <a:ext cx="495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ontserrat Medium" panose="00000600000000000000" pitchFamily="2" charset="0"/>
              </a:rPr>
              <a:t>CONCLUSION AND FUTURE WORK</a:t>
            </a:r>
            <a:endParaRPr lang="zh-CN" altLang="en-US" sz="2000" dirty="0">
              <a:latin typeface="Montserrat Medium" panose="00000600000000000000" pitchFamily="2" charset="0"/>
            </a:endParaRPr>
          </a:p>
        </p:txBody>
      </p:sp>
      <p:sp>
        <p:nvSpPr>
          <p:cNvPr id="4" name="任意多边形 11">
            <a:extLst>
              <a:ext uri="{FF2B5EF4-FFF2-40B4-BE49-F238E27FC236}">
                <a16:creationId xmlns:a16="http://schemas.microsoft.com/office/drawing/2014/main" id="{D9E59507-7B50-C581-F638-C78D732AAAEA}"/>
              </a:ext>
            </a:extLst>
          </p:cNvPr>
          <p:cNvSpPr/>
          <p:nvPr/>
        </p:nvSpPr>
        <p:spPr>
          <a:xfrm>
            <a:off x="381000" y="640080"/>
            <a:ext cx="4572000" cy="179070"/>
          </a:xfrm>
          <a:custGeom>
            <a:avLst/>
            <a:gdLst>
              <a:gd name="connsiteX0" fmla="*/ 4309354 w 4309354"/>
              <a:gd name="connsiteY0" fmla="*/ 0 h 0"/>
              <a:gd name="connsiteX1" fmla="*/ 0 w 430935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09354">
                <a:moveTo>
                  <a:pt x="4309354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Montserrat Medium" panose="00000600000000000000" pitchFamily="2" charset="0"/>
              <a:ea typeface="字魂35号-经典雅黑" panose="02000000000000000000" pitchFamily="2" charset="-122"/>
            </a:endParaRPr>
          </a:p>
        </p:txBody>
      </p:sp>
      <p:sp>
        <p:nvSpPr>
          <p:cNvPr id="2" name="文本框 33">
            <a:extLst>
              <a:ext uri="{FF2B5EF4-FFF2-40B4-BE49-F238E27FC236}">
                <a16:creationId xmlns:a16="http://schemas.microsoft.com/office/drawing/2014/main" id="{1E6A092C-3E0B-D588-2978-24DD5C886996}"/>
              </a:ext>
            </a:extLst>
          </p:cNvPr>
          <p:cNvSpPr txBox="1"/>
          <p:nvPr/>
        </p:nvSpPr>
        <p:spPr>
          <a:xfrm>
            <a:off x="121920" y="3389174"/>
            <a:ext cx="8900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Montserrat Medium" panose="00000600000000000000" pitchFamily="2" charset="0"/>
              </a:rPr>
              <a:t>Successfully built a CNN model for age and gender detection with good performance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Montserrat Medium" panose="00000600000000000000" pitchFamily="2" charset="0"/>
              </a:rPr>
              <a:t>Highlighted the robustness of the model against variations in facial images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Montserrat Medium" panose="00000600000000000000" pitchFamily="2" charset="0"/>
              </a:rPr>
              <a:t>Future work includes enhancing model accuracy testing on more diverse dataset and exploring additional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94514-5B1D-CE09-26E9-EE4237A3C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09800" y="615494"/>
            <a:ext cx="42386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6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6340" y="967646"/>
            <a:ext cx="65550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  <a:ea typeface="字魂35号-经典雅黑" panose="02000000000000000000" pitchFamily="2" charset="-122"/>
              </a:rPr>
              <a:t>THANK YOU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Montserrat Medium" panose="00000600000000000000" pitchFamily="2" charset="0"/>
              <a:ea typeface="字魂35号-经典雅黑" panose="020000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 flipH="1" flipV="1">
            <a:off x="6843745" y="-2"/>
            <a:ext cx="1390576" cy="2794428"/>
            <a:chOff x="914400" y="2277838"/>
            <a:chExt cx="1390576" cy="2876548"/>
          </a:xfrm>
        </p:grpSpPr>
        <p:sp>
          <p:nvSpPr>
            <p:cNvPr id="22" name="五边形 21"/>
            <p:cNvSpPr/>
            <p:nvPr/>
          </p:nvSpPr>
          <p:spPr>
            <a:xfrm rot="16200000" flipV="1">
              <a:off x="971513" y="3820923"/>
              <a:ext cx="1885951" cy="780975"/>
            </a:xfrm>
            <a:prstGeom prst="homePlate">
              <a:avLst>
                <a:gd name="adj" fmla="val 3780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ontserrat Medium" panose="00000600000000000000" pitchFamily="2" charset="0"/>
              </a:endParaRPr>
            </a:p>
          </p:txBody>
        </p:sp>
        <p:sp>
          <p:nvSpPr>
            <p:cNvPr id="2" name="五边形 1"/>
            <p:cNvSpPr/>
            <p:nvPr/>
          </p:nvSpPr>
          <p:spPr>
            <a:xfrm rot="16200000" flipV="1">
              <a:off x="-990" y="3193228"/>
              <a:ext cx="2876548" cy="1045767"/>
            </a:xfrm>
            <a:prstGeom prst="homePlate">
              <a:avLst>
                <a:gd name="adj" fmla="val 3780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 flipH="1" flipV="1">
            <a:off x="-4516" y="3003978"/>
            <a:ext cx="9157745" cy="2150405"/>
            <a:chOff x="-4512" y="-2"/>
            <a:chExt cx="9157745" cy="3012679"/>
          </a:xfrm>
        </p:grpSpPr>
        <p:sp>
          <p:nvSpPr>
            <p:cNvPr id="16" name="矩形 3"/>
            <p:cNvSpPr/>
            <p:nvPr/>
          </p:nvSpPr>
          <p:spPr>
            <a:xfrm flipH="1" flipV="1">
              <a:off x="-4512" y="-2"/>
              <a:ext cx="9157743" cy="2922023"/>
            </a:xfrm>
            <a:custGeom>
              <a:avLst/>
              <a:gdLst>
                <a:gd name="connsiteX0" fmla="*/ 0 w 9153049"/>
                <a:gd name="connsiteY0" fmla="*/ 0 h 2521486"/>
                <a:gd name="connsiteX1" fmla="*/ 9153049 w 9153049"/>
                <a:gd name="connsiteY1" fmla="*/ 0 h 2521486"/>
                <a:gd name="connsiteX2" fmla="*/ 9153049 w 9153049"/>
                <a:gd name="connsiteY2" fmla="*/ 2521486 h 2521486"/>
                <a:gd name="connsiteX3" fmla="*/ 0 w 9153049"/>
                <a:gd name="connsiteY3" fmla="*/ 2521486 h 2521486"/>
                <a:gd name="connsiteX4" fmla="*/ 0 w 9153049"/>
                <a:gd name="connsiteY4" fmla="*/ 0 h 2521486"/>
                <a:gd name="connsiteX0" fmla="*/ 0 w 9153049"/>
                <a:gd name="connsiteY0" fmla="*/ 0 h 2521486"/>
                <a:gd name="connsiteX1" fmla="*/ 5621460 w 9153049"/>
                <a:gd name="connsiteY1" fmla="*/ 0 h 2521486"/>
                <a:gd name="connsiteX2" fmla="*/ 9153049 w 9153049"/>
                <a:gd name="connsiteY2" fmla="*/ 0 h 2521486"/>
                <a:gd name="connsiteX3" fmla="*/ 9153049 w 9153049"/>
                <a:gd name="connsiteY3" fmla="*/ 2521486 h 2521486"/>
                <a:gd name="connsiteX4" fmla="*/ 0 w 9153049"/>
                <a:gd name="connsiteY4" fmla="*/ 2521486 h 2521486"/>
                <a:gd name="connsiteX5" fmla="*/ 0 w 9153049"/>
                <a:gd name="connsiteY5" fmla="*/ 0 h 2521486"/>
                <a:gd name="connsiteX0" fmla="*/ 0 w 9157874"/>
                <a:gd name="connsiteY0" fmla="*/ 0 h 2521486"/>
                <a:gd name="connsiteX1" fmla="*/ 5621460 w 9157874"/>
                <a:gd name="connsiteY1" fmla="*/ 0 h 2521486"/>
                <a:gd name="connsiteX2" fmla="*/ 9153049 w 9157874"/>
                <a:gd name="connsiteY2" fmla="*/ 0 h 2521486"/>
                <a:gd name="connsiteX3" fmla="*/ 9157874 w 9157874"/>
                <a:gd name="connsiteY3" fmla="*/ 1520328 h 2521486"/>
                <a:gd name="connsiteX4" fmla="*/ 9153049 w 9157874"/>
                <a:gd name="connsiteY4" fmla="*/ 2521486 h 2521486"/>
                <a:gd name="connsiteX5" fmla="*/ 0 w 9157874"/>
                <a:gd name="connsiteY5" fmla="*/ 2521486 h 2521486"/>
                <a:gd name="connsiteX6" fmla="*/ 0 w 9157874"/>
                <a:gd name="connsiteY6" fmla="*/ 0 h 2521486"/>
                <a:gd name="connsiteX0" fmla="*/ 0 w 9157874"/>
                <a:gd name="connsiteY0" fmla="*/ 0 h 2521486"/>
                <a:gd name="connsiteX1" fmla="*/ 5621460 w 9157874"/>
                <a:gd name="connsiteY1" fmla="*/ 0 h 2521486"/>
                <a:gd name="connsiteX2" fmla="*/ 9153049 w 9157874"/>
                <a:gd name="connsiteY2" fmla="*/ 0 h 2521486"/>
                <a:gd name="connsiteX3" fmla="*/ 9157874 w 9157874"/>
                <a:gd name="connsiteY3" fmla="*/ 1520328 h 2521486"/>
                <a:gd name="connsiteX4" fmla="*/ 9153049 w 9157874"/>
                <a:gd name="connsiteY4" fmla="*/ 2521486 h 2521486"/>
                <a:gd name="connsiteX5" fmla="*/ 0 w 9157874"/>
                <a:gd name="connsiteY5" fmla="*/ 2521486 h 2521486"/>
                <a:gd name="connsiteX6" fmla="*/ 0 w 9157874"/>
                <a:gd name="connsiteY6" fmla="*/ 0 h 2521486"/>
                <a:gd name="connsiteX0" fmla="*/ 0 w 9157874"/>
                <a:gd name="connsiteY0" fmla="*/ 0 h 2521486"/>
                <a:gd name="connsiteX1" fmla="*/ 5621460 w 9157874"/>
                <a:gd name="connsiteY1" fmla="*/ 0 h 2521486"/>
                <a:gd name="connsiteX2" fmla="*/ 9153049 w 9157874"/>
                <a:gd name="connsiteY2" fmla="*/ 0 h 2521486"/>
                <a:gd name="connsiteX3" fmla="*/ 9157874 w 9157874"/>
                <a:gd name="connsiteY3" fmla="*/ 1520328 h 2521486"/>
                <a:gd name="connsiteX4" fmla="*/ 9153049 w 9157874"/>
                <a:gd name="connsiteY4" fmla="*/ 2521486 h 2521486"/>
                <a:gd name="connsiteX5" fmla="*/ 0 w 9157874"/>
                <a:gd name="connsiteY5" fmla="*/ 2521486 h 2521486"/>
                <a:gd name="connsiteX6" fmla="*/ 0 w 9157874"/>
                <a:gd name="connsiteY6" fmla="*/ 0 h 2521486"/>
                <a:gd name="connsiteX0" fmla="*/ 0 w 9157874"/>
                <a:gd name="connsiteY0" fmla="*/ 0 h 2521486"/>
                <a:gd name="connsiteX1" fmla="*/ 5621460 w 9157874"/>
                <a:gd name="connsiteY1" fmla="*/ 0 h 2521486"/>
                <a:gd name="connsiteX2" fmla="*/ 9153049 w 9157874"/>
                <a:gd name="connsiteY2" fmla="*/ 0 h 2521486"/>
                <a:gd name="connsiteX3" fmla="*/ 9157874 w 9157874"/>
                <a:gd name="connsiteY3" fmla="*/ 1520328 h 2521486"/>
                <a:gd name="connsiteX4" fmla="*/ 9153049 w 9157874"/>
                <a:gd name="connsiteY4" fmla="*/ 2521486 h 2521486"/>
                <a:gd name="connsiteX5" fmla="*/ 0 w 9157874"/>
                <a:gd name="connsiteY5" fmla="*/ 2521486 h 2521486"/>
                <a:gd name="connsiteX6" fmla="*/ 0 w 9157874"/>
                <a:gd name="connsiteY6" fmla="*/ 0 h 2521486"/>
                <a:gd name="connsiteX0" fmla="*/ 0 w 9157874"/>
                <a:gd name="connsiteY0" fmla="*/ 0 h 2521486"/>
                <a:gd name="connsiteX1" fmla="*/ 5621460 w 9157874"/>
                <a:gd name="connsiteY1" fmla="*/ 0 h 2521486"/>
                <a:gd name="connsiteX2" fmla="*/ 9153049 w 9157874"/>
                <a:gd name="connsiteY2" fmla="*/ 0 h 2521486"/>
                <a:gd name="connsiteX3" fmla="*/ 9157874 w 9157874"/>
                <a:gd name="connsiteY3" fmla="*/ 1520328 h 2521486"/>
                <a:gd name="connsiteX4" fmla="*/ 9153049 w 9157874"/>
                <a:gd name="connsiteY4" fmla="*/ 2521486 h 2521486"/>
                <a:gd name="connsiteX5" fmla="*/ 0 w 9157874"/>
                <a:gd name="connsiteY5" fmla="*/ 2521486 h 2521486"/>
                <a:gd name="connsiteX6" fmla="*/ 0 w 9157874"/>
                <a:gd name="connsiteY6" fmla="*/ 0 h 2521486"/>
                <a:gd name="connsiteX0" fmla="*/ 0 w 9157874"/>
                <a:gd name="connsiteY0" fmla="*/ 0 h 2521486"/>
                <a:gd name="connsiteX1" fmla="*/ 5621460 w 9157874"/>
                <a:gd name="connsiteY1" fmla="*/ 0 h 2521486"/>
                <a:gd name="connsiteX2" fmla="*/ 7720856 w 9157874"/>
                <a:gd name="connsiteY2" fmla="*/ 1377109 h 2521486"/>
                <a:gd name="connsiteX3" fmla="*/ 9157874 w 9157874"/>
                <a:gd name="connsiteY3" fmla="*/ 1520328 h 2521486"/>
                <a:gd name="connsiteX4" fmla="*/ 9153049 w 9157874"/>
                <a:gd name="connsiteY4" fmla="*/ 2521486 h 2521486"/>
                <a:gd name="connsiteX5" fmla="*/ 0 w 9157874"/>
                <a:gd name="connsiteY5" fmla="*/ 2521486 h 2521486"/>
                <a:gd name="connsiteX6" fmla="*/ 0 w 9157874"/>
                <a:gd name="connsiteY6" fmla="*/ 0 h 2521486"/>
                <a:gd name="connsiteX0" fmla="*/ 0 w 9157874"/>
                <a:gd name="connsiteY0" fmla="*/ 0 h 2521486"/>
                <a:gd name="connsiteX1" fmla="*/ 5621460 w 9157874"/>
                <a:gd name="connsiteY1" fmla="*/ 0 h 2521486"/>
                <a:gd name="connsiteX2" fmla="*/ 7720856 w 9157874"/>
                <a:gd name="connsiteY2" fmla="*/ 1377109 h 2521486"/>
                <a:gd name="connsiteX3" fmla="*/ 9157874 w 9157874"/>
                <a:gd name="connsiteY3" fmla="*/ 1520328 h 2521486"/>
                <a:gd name="connsiteX4" fmla="*/ 9153049 w 9157874"/>
                <a:gd name="connsiteY4" fmla="*/ 2521486 h 2521486"/>
                <a:gd name="connsiteX5" fmla="*/ 0 w 9157874"/>
                <a:gd name="connsiteY5" fmla="*/ 2521486 h 2521486"/>
                <a:gd name="connsiteX6" fmla="*/ 0 w 9157874"/>
                <a:gd name="connsiteY6" fmla="*/ 0 h 2521486"/>
                <a:gd name="connsiteX0" fmla="*/ 0 w 9157874"/>
                <a:gd name="connsiteY0" fmla="*/ 0 h 2521486"/>
                <a:gd name="connsiteX1" fmla="*/ 5621460 w 9157874"/>
                <a:gd name="connsiteY1" fmla="*/ 0 h 2521486"/>
                <a:gd name="connsiteX2" fmla="*/ 7720856 w 9157874"/>
                <a:gd name="connsiteY2" fmla="*/ 1377109 h 2521486"/>
                <a:gd name="connsiteX3" fmla="*/ 9157874 w 9157874"/>
                <a:gd name="connsiteY3" fmla="*/ 1520328 h 2521486"/>
                <a:gd name="connsiteX4" fmla="*/ 9153049 w 9157874"/>
                <a:gd name="connsiteY4" fmla="*/ 2521486 h 2521486"/>
                <a:gd name="connsiteX5" fmla="*/ 0 w 9157874"/>
                <a:gd name="connsiteY5" fmla="*/ 2521486 h 2521486"/>
                <a:gd name="connsiteX6" fmla="*/ 0 w 9157874"/>
                <a:gd name="connsiteY6" fmla="*/ 0 h 2521486"/>
                <a:gd name="connsiteX0" fmla="*/ 0 w 9157874"/>
                <a:gd name="connsiteY0" fmla="*/ 0 h 2521486"/>
                <a:gd name="connsiteX1" fmla="*/ 5621460 w 9157874"/>
                <a:gd name="connsiteY1" fmla="*/ 0 h 2521486"/>
                <a:gd name="connsiteX2" fmla="*/ 7687805 w 9157874"/>
                <a:gd name="connsiteY2" fmla="*/ 1553379 h 2521486"/>
                <a:gd name="connsiteX3" fmla="*/ 9157874 w 9157874"/>
                <a:gd name="connsiteY3" fmla="*/ 1520328 h 2521486"/>
                <a:gd name="connsiteX4" fmla="*/ 9153049 w 9157874"/>
                <a:gd name="connsiteY4" fmla="*/ 2521486 h 2521486"/>
                <a:gd name="connsiteX5" fmla="*/ 0 w 9157874"/>
                <a:gd name="connsiteY5" fmla="*/ 2521486 h 2521486"/>
                <a:gd name="connsiteX6" fmla="*/ 0 w 9157874"/>
                <a:gd name="connsiteY6" fmla="*/ 0 h 2521486"/>
                <a:gd name="connsiteX0" fmla="*/ 0 w 9157874"/>
                <a:gd name="connsiteY0" fmla="*/ 0 h 2521486"/>
                <a:gd name="connsiteX1" fmla="*/ 5621460 w 9157874"/>
                <a:gd name="connsiteY1" fmla="*/ 0 h 2521486"/>
                <a:gd name="connsiteX2" fmla="*/ 7643737 w 9157874"/>
                <a:gd name="connsiteY2" fmla="*/ 1351066 h 2521486"/>
                <a:gd name="connsiteX3" fmla="*/ 9157874 w 9157874"/>
                <a:gd name="connsiteY3" fmla="*/ 1520328 h 2521486"/>
                <a:gd name="connsiteX4" fmla="*/ 9153049 w 9157874"/>
                <a:gd name="connsiteY4" fmla="*/ 2521486 h 2521486"/>
                <a:gd name="connsiteX5" fmla="*/ 0 w 9157874"/>
                <a:gd name="connsiteY5" fmla="*/ 2521486 h 2521486"/>
                <a:gd name="connsiteX6" fmla="*/ 0 w 9157874"/>
                <a:gd name="connsiteY6" fmla="*/ 0 h 2521486"/>
                <a:gd name="connsiteX0" fmla="*/ 0 w 9153234"/>
                <a:gd name="connsiteY0" fmla="*/ 0 h 2521486"/>
                <a:gd name="connsiteX1" fmla="*/ 5621460 w 9153234"/>
                <a:gd name="connsiteY1" fmla="*/ 0 h 2521486"/>
                <a:gd name="connsiteX2" fmla="*/ 7643737 w 9153234"/>
                <a:gd name="connsiteY2" fmla="*/ 1351066 h 2521486"/>
                <a:gd name="connsiteX3" fmla="*/ 9146857 w 9153234"/>
                <a:gd name="connsiteY3" fmla="*/ 1366185 h 2521486"/>
                <a:gd name="connsiteX4" fmla="*/ 9153049 w 9153234"/>
                <a:gd name="connsiteY4" fmla="*/ 2521486 h 2521486"/>
                <a:gd name="connsiteX5" fmla="*/ 0 w 9153234"/>
                <a:gd name="connsiteY5" fmla="*/ 2521486 h 2521486"/>
                <a:gd name="connsiteX6" fmla="*/ 0 w 9153234"/>
                <a:gd name="connsiteY6" fmla="*/ 0 h 2521486"/>
                <a:gd name="connsiteX0" fmla="*/ 0 w 9157743"/>
                <a:gd name="connsiteY0" fmla="*/ 0 h 2521486"/>
                <a:gd name="connsiteX1" fmla="*/ 5621460 w 9157743"/>
                <a:gd name="connsiteY1" fmla="*/ 0 h 2521486"/>
                <a:gd name="connsiteX2" fmla="*/ 7643737 w 9157743"/>
                <a:gd name="connsiteY2" fmla="*/ 1351066 h 2521486"/>
                <a:gd name="connsiteX3" fmla="*/ 9157743 w 9157743"/>
                <a:gd name="connsiteY3" fmla="*/ 1438389 h 2521486"/>
                <a:gd name="connsiteX4" fmla="*/ 9153049 w 9157743"/>
                <a:gd name="connsiteY4" fmla="*/ 2521486 h 2521486"/>
                <a:gd name="connsiteX5" fmla="*/ 0 w 9157743"/>
                <a:gd name="connsiteY5" fmla="*/ 2521486 h 2521486"/>
                <a:gd name="connsiteX6" fmla="*/ 0 w 9157743"/>
                <a:gd name="connsiteY6" fmla="*/ 0 h 2521486"/>
                <a:gd name="connsiteX0" fmla="*/ 0 w 9157743"/>
                <a:gd name="connsiteY0" fmla="*/ 0 h 2521486"/>
                <a:gd name="connsiteX1" fmla="*/ 5621460 w 9157743"/>
                <a:gd name="connsiteY1" fmla="*/ 0 h 2521486"/>
                <a:gd name="connsiteX2" fmla="*/ 7643737 w 9157743"/>
                <a:gd name="connsiteY2" fmla="*/ 1412956 h 2521486"/>
                <a:gd name="connsiteX3" fmla="*/ 9157743 w 9157743"/>
                <a:gd name="connsiteY3" fmla="*/ 1438389 h 2521486"/>
                <a:gd name="connsiteX4" fmla="*/ 9153049 w 9157743"/>
                <a:gd name="connsiteY4" fmla="*/ 2521486 h 2521486"/>
                <a:gd name="connsiteX5" fmla="*/ 0 w 9157743"/>
                <a:gd name="connsiteY5" fmla="*/ 2521486 h 2521486"/>
                <a:gd name="connsiteX6" fmla="*/ 0 w 9157743"/>
                <a:gd name="connsiteY6" fmla="*/ 0 h 2521486"/>
                <a:gd name="connsiteX0" fmla="*/ 0 w 9157743"/>
                <a:gd name="connsiteY0" fmla="*/ 0 h 2521486"/>
                <a:gd name="connsiteX1" fmla="*/ 5621460 w 9157743"/>
                <a:gd name="connsiteY1" fmla="*/ 0 h 2521486"/>
                <a:gd name="connsiteX2" fmla="*/ 7643737 w 9157743"/>
                <a:gd name="connsiteY2" fmla="*/ 1300233 h 2521486"/>
                <a:gd name="connsiteX3" fmla="*/ 9157743 w 9157743"/>
                <a:gd name="connsiteY3" fmla="*/ 1438389 h 2521486"/>
                <a:gd name="connsiteX4" fmla="*/ 9153049 w 9157743"/>
                <a:gd name="connsiteY4" fmla="*/ 2521486 h 2521486"/>
                <a:gd name="connsiteX5" fmla="*/ 0 w 9157743"/>
                <a:gd name="connsiteY5" fmla="*/ 2521486 h 2521486"/>
                <a:gd name="connsiteX6" fmla="*/ 0 w 9157743"/>
                <a:gd name="connsiteY6" fmla="*/ 0 h 2521486"/>
                <a:gd name="connsiteX0" fmla="*/ 0 w 9157743"/>
                <a:gd name="connsiteY0" fmla="*/ 0 h 2521486"/>
                <a:gd name="connsiteX1" fmla="*/ 5621460 w 9157743"/>
                <a:gd name="connsiteY1" fmla="*/ 0 h 2521486"/>
                <a:gd name="connsiteX2" fmla="*/ 7643737 w 9157743"/>
                <a:gd name="connsiteY2" fmla="*/ 1300233 h 2521486"/>
                <a:gd name="connsiteX3" fmla="*/ 9157743 w 9157743"/>
                <a:gd name="connsiteY3" fmla="*/ 1316274 h 2521486"/>
                <a:gd name="connsiteX4" fmla="*/ 9153049 w 9157743"/>
                <a:gd name="connsiteY4" fmla="*/ 2521486 h 2521486"/>
                <a:gd name="connsiteX5" fmla="*/ 0 w 9157743"/>
                <a:gd name="connsiteY5" fmla="*/ 2521486 h 2521486"/>
                <a:gd name="connsiteX6" fmla="*/ 0 w 9157743"/>
                <a:gd name="connsiteY6" fmla="*/ 0 h 252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57743" h="2521486">
                  <a:moveTo>
                    <a:pt x="0" y="0"/>
                  </a:moveTo>
                  <a:lnTo>
                    <a:pt x="5621460" y="0"/>
                  </a:lnTo>
                  <a:lnTo>
                    <a:pt x="7643737" y="1300233"/>
                  </a:lnTo>
                  <a:lnTo>
                    <a:pt x="9157743" y="1316274"/>
                  </a:lnTo>
                  <a:cubicBezTo>
                    <a:pt x="9156135" y="1649993"/>
                    <a:pt x="9154657" y="2187767"/>
                    <a:pt x="9153049" y="2521486"/>
                  </a:cubicBezTo>
                  <a:lnTo>
                    <a:pt x="0" y="252148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3"/>
              <a:srcRect/>
              <a:stretch>
                <a:fillRect t="-58000" b="-107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ontserrat Medium" panose="00000600000000000000" pitchFamily="2" charset="0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 flipH="1">
              <a:off x="184" y="1352550"/>
              <a:ext cx="9153049" cy="1660127"/>
              <a:chOff x="-12" y="616"/>
              <a:chExt cx="19219" cy="9220"/>
            </a:xfrm>
            <a:solidFill>
              <a:srgbClr val="F8C002"/>
            </a:solidFill>
          </p:grpSpPr>
          <p:sp>
            <p:nvSpPr>
              <p:cNvPr id="20" name="矩形 19"/>
              <p:cNvSpPr/>
              <p:nvPr/>
            </p:nvSpPr>
            <p:spPr>
              <a:xfrm>
                <a:off x="15979" y="616"/>
                <a:ext cx="3228" cy="65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Montserrat Medium" panose="00000600000000000000" pitchFamily="2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-12" y="9004"/>
                <a:ext cx="11886" cy="8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Montserrat Medium" panose="00000600000000000000" pitchFamily="2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平行四边形 18"/>
              <p:cNvSpPr/>
              <p:nvPr/>
            </p:nvSpPr>
            <p:spPr>
              <a:xfrm>
                <a:off x="11377" y="616"/>
                <a:ext cx="5120" cy="9220"/>
              </a:xfrm>
              <a:prstGeom prst="parallelogram">
                <a:avLst>
                  <a:gd name="adj" fmla="val 13116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Montserrat Medium" panose="00000600000000000000" pitchFamily="2" charset="0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352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FCE6D56D-1085-47F8-84FC-3DE99FD7F4EF}"/>
              </a:ext>
            </a:extLst>
          </p:cNvPr>
          <p:cNvSpPr/>
          <p:nvPr/>
        </p:nvSpPr>
        <p:spPr>
          <a:xfrm>
            <a:off x="15240" y="27533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A32B456-B87A-4113-920E-B12FEBA66CC1}"/>
              </a:ext>
            </a:extLst>
          </p:cNvPr>
          <p:cNvSpPr txBox="1"/>
          <p:nvPr/>
        </p:nvSpPr>
        <p:spPr>
          <a:xfrm>
            <a:off x="220717" y="131205"/>
            <a:ext cx="401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ontserrat Medium" panose="00000600000000000000" pitchFamily="2" charset="0"/>
              </a:rPr>
              <a:t>PURPOSE</a:t>
            </a:r>
            <a:endParaRPr lang="zh-CN" altLang="en-US" dirty="0">
              <a:latin typeface="Montserrat Medium" panose="00000600000000000000" pitchFamily="2" charset="0"/>
            </a:endParaRPr>
          </a:p>
        </p:txBody>
      </p:sp>
      <p:sp>
        <p:nvSpPr>
          <p:cNvPr id="25" name="文本框 33">
            <a:extLst>
              <a:ext uri="{FF2B5EF4-FFF2-40B4-BE49-F238E27FC236}">
                <a16:creationId xmlns:a16="http://schemas.microsoft.com/office/drawing/2014/main" id="{C7218534-2392-DC77-F6B3-34A32A5C1647}"/>
              </a:ext>
            </a:extLst>
          </p:cNvPr>
          <p:cNvSpPr txBox="1"/>
          <p:nvPr/>
        </p:nvSpPr>
        <p:spPr>
          <a:xfrm>
            <a:off x="381000" y="3185948"/>
            <a:ext cx="401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latin typeface="Montserrat Medium" panose="00000600000000000000" pitchFamily="2" charset="0"/>
            </a:endParaRPr>
          </a:p>
        </p:txBody>
      </p:sp>
      <p:sp>
        <p:nvSpPr>
          <p:cNvPr id="28" name="文本框 33">
            <a:extLst>
              <a:ext uri="{FF2B5EF4-FFF2-40B4-BE49-F238E27FC236}">
                <a16:creationId xmlns:a16="http://schemas.microsoft.com/office/drawing/2014/main" id="{C27EB909-6D3B-CC10-2876-6B2D4E674FC5}"/>
              </a:ext>
            </a:extLst>
          </p:cNvPr>
          <p:cNvSpPr txBox="1"/>
          <p:nvPr/>
        </p:nvSpPr>
        <p:spPr>
          <a:xfrm>
            <a:off x="228600" y="3523445"/>
            <a:ext cx="8900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Montserrat Medium" panose="00000600000000000000" pitchFamily="2" charset="0"/>
              </a:rPr>
              <a:t>The project focuses on detecting age and gender from facial images using 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Montserrat Medium" panose="00000600000000000000" pitchFamily="2" charset="0"/>
              </a:rPr>
              <a:t>Importance of age and gender detection in various applications such as security , marketing and social media.</a:t>
            </a:r>
            <a:endParaRPr lang="zh-CN" altLang="en-US" dirty="0">
              <a:latin typeface="Montserrat Medium" panose="00000600000000000000" pitchFamily="2" charset="0"/>
            </a:endParaRPr>
          </a:p>
        </p:txBody>
      </p:sp>
      <p:pic>
        <p:nvPicPr>
          <p:cNvPr id="4" name="Picture 3" descr="How to Predict the Gender and Age Using OpenCV in Python | by Karan Patel |  Python in Plain English">
            <a:extLst>
              <a:ext uri="{FF2B5EF4-FFF2-40B4-BE49-F238E27FC236}">
                <a16:creationId xmlns:a16="http://schemas.microsoft.com/office/drawing/2014/main" id="{767F2542-7CF5-C600-5EFB-0DA378FA5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781" y="578464"/>
            <a:ext cx="4813476" cy="2758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496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DAECFD20-8EBB-4BF0-B0C3-F327C0ED85FA}"/>
              </a:ext>
            </a:extLst>
          </p:cNvPr>
          <p:cNvSpPr/>
          <p:nvPr/>
        </p:nvSpPr>
        <p:spPr>
          <a:xfrm>
            <a:off x="37394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256480" y="692859"/>
            <a:ext cx="3232016" cy="0"/>
          </a:xfrm>
          <a:custGeom>
            <a:avLst/>
            <a:gdLst>
              <a:gd name="connsiteX0" fmla="*/ 4309354 w 4309354"/>
              <a:gd name="connsiteY0" fmla="*/ 0 h 0"/>
              <a:gd name="connsiteX1" fmla="*/ 0 w 430935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09354">
                <a:moveTo>
                  <a:pt x="4309354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Montserrat Medium" panose="00000600000000000000" pitchFamily="2" charset="0"/>
              <a:ea typeface="字魂35号-经典雅黑" panose="02000000000000000000" pitchFamily="2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6096000" y="4857750"/>
            <a:ext cx="2801566" cy="0"/>
          </a:xfrm>
          <a:custGeom>
            <a:avLst/>
            <a:gdLst>
              <a:gd name="connsiteX0" fmla="*/ 3735421 w 3735421"/>
              <a:gd name="connsiteY0" fmla="*/ 0 h 0"/>
              <a:gd name="connsiteX1" fmla="*/ 0 w 373542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35421">
                <a:moveTo>
                  <a:pt x="3735421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Montserrat Medium" panose="00000600000000000000" pitchFamily="2" charset="0"/>
              <a:ea typeface="字魂35号-经典雅黑" panose="02000000000000000000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59314" y="292749"/>
            <a:ext cx="3336170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4C80"/>
                </a:solidFill>
                <a:latin typeface="Montserrat Medium" panose="00000600000000000000" pitchFamily="2" charset="0"/>
                <a:ea typeface="字魂35号-经典雅黑" panose="02000000000000000000" pitchFamily="2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  <a:ea typeface="字魂35号-经典雅黑" panose="02000000000000000000" pitchFamily="2" charset="-122"/>
              </a:rPr>
              <a:t>PROBLEM STATEMENT </a:t>
            </a:r>
          </a:p>
        </p:txBody>
      </p:sp>
      <p:sp>
        <p:nvSpPr>
          <p:cNvPr id="9" name="文本框 33">
            <a:extLst>
              <a:ext uri="{FF2B5EF4-FFF2-40B4-BE49-F238E27FC236}">
                <a16:creationId xmlns:a16="http://schemas.microsoft.com/office/drawing/2014/main" id="{CEE7F70F-3EC9-925E-7408-6A6FCB443EFC}"/>
              </a:ext>
            </a:extLst>
          </p:cNvPr>
          <p:cNvSpPr txBox="1"/>
          <p:nvPr/>
        </p:nvSpPr>
        <p:spPr>
          <a:xfrm>
            <a:off x="159314" y="3257550"/>
            <a:ext cx="8900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Montserrat Medium" panose="00000600000000000000" pitchFamily="2" charset="0"/>
              </a:rPr>
              <a:t>Existing methods for age and gender detection often lacks accuracy due to diverse image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Montserrat Medium" panose="00000600000000000000" pitchFamily="2" charset="0"/>
              </a:rPr>
              <a:t>The need for a robust system that can handle variations in facial expressions , lighting and pose.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Montserrat Medium" panose="00000600000000000000" pitchFamily="2" charset="0"/>
              </a:rPr>
              <a:t>Aim to built a CNN model that improves detection accuracy .</a:t>
            </a:r>
          </a:p>
        </p:txBody>
      </p:sp>
      <p:sp>
        <p:nvSpPr>
          <p:cNvPr id="14" name="文本框 35">
            <a:extLst>
              <a:ext uri="{FF2B5EF4-FFF2-40B4-BE49-F238E27FC236}">
                <a16:creationId xmlns:a16="http://schemas.microsoft.com/office/drawing/2014/main" id="{EFDD1137-54A1-FED7-C4F3-8397D0EBEF18}"/>
              </a:ext>
            </a:extLst>
          </p:cNvPr>
          <p:cNvSpPr txBox="1"/>
          <p:nvPr/>
        </p:nvSpPr>
        <p:spPr>
          <a:xfrm>
            <a:off x="7496783" y="1648362"/>
            <a:ext cx="1402948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Montserrat Medium" panose="00000600000000000000" pitchFamily="2" charset="0"/>
                <a:ea typeface="字魂35号-经典雅黑" panose="02000000000000000000" pitchFamily="2" charset="-122"/>
              </a:rPr>
              <a:t>SAMPLE </a:t>
            </a:r>
          </a:p>
          <a:p>
            <a:r>
              <a:rPr lang="en-US" altLang="zh-CN" sz="2000" b="1" dirty="0">
                <a:latin typeface="Montserrat Medium" panose="00000600000000000000" pitchFamily="2" charset="0"/>
                <a:ea typeface="字魂35号-经典雅黑" panose="02000000000000000000" pitchFamily="2" charset="-122"/>
              </a:rPr>
              <a:t>FROM</a:t>
            </a:r>
            <a:r>
              <a:rPr lang="zh-CN" altLang="en-US" sz="2000" b="1" dirty="0">
                <a:latin typeface="Montserrat Medium" panose="00000600000000000000" pitchFamily="2" charset="0"/>
                <a:ea typeface="字魂35号-经典雅黑" panose="02000000000000000000" pitchFamily="2" charset="-122"/>
              </a:rPr>
              <a:t> </a:t>
            </a:r>
            <a:endParaRPr lang="en-US" altLang="zh-CN" sz="2000" b="1" dirty="0">
              <a:latin typeface="Montserrat Medium" panose="00000600000000000000" pitchFamily="2" charset="0"/>
              <a:ea typeface="字魂35号-经典雅黑" panose="02000000000000000000" pitchFamily="2" charset="-122"/>
            </a:endParaRPr>
          </a:p>
          <a:p>
            <a:r>
              <a:rPr lang="en-US" altLang="zh-CN" sz="2000" b="1" dirty="0" err="1">
                <a:latin typeface="Montserrat Medium" panose="00000600000000000000" pitchFamily="2" charset="0"/>
                <a:ea typeface="字魂35号-经典雅黑" panose="02000000000000000000" pitchFamily="2" charset="-122"/>
              </a:rPr>
              <a:t>UTKFace</a:t>
            </a:r>
            <a:endParaRPr lang="en-US" altLang="zh-CN" sz="2000" b="1" dirty="0">
              <a:latin typeface="Montserrat Medium" panose="00000600000000000000" pitchFamily="2" charset="0"/>
              <a:ea typeface="字魂35号-经典雅黑" panose="02000000000000000000" pitchFamily="2" charset="-122"/>
            </a:endParaRPr>
          </a:p>
          <a:p>
            <a:r>
              <a:rPr lang="en-US" altLang="zh-CN" sz="2000" b="1" dirty="0">
                <a:latin typeface="Montserrat Medium" panose="00000600000000000000" pitchFamily="2" charset="0"/>
                <a:ea typeface="字魂35号-经典雅黑" panose="02000000000000000000" pitchFamily="2" charset="-122"/>
              </a:rPr>
              <a:t>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7BA857-3CD0-F186-46A5-BC945EB67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80" y="895352"/>
            <a:ext cx="7169208" cy="223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1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36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3B3E0A6C-9586-4104-BDBA-943B1128989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Loading:</a:t>
            </a:r>
            <a:r>
              <a:rPr lang="en-US" dirty="0"/>
              <a:t> Mounted Google Drive to access the </a:t>
            </a:r>
            <a:r>
              <a:rPr lang="en-US" dirty="0" err="1"/>
              <a:t>UTKce</a:t>
            </a:r>
            <a:r>
              <a:rPr lang="en-US" dirty="0"/>
              <a:t>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Unzipping Dataset:</a:t>
            </a:r>
            <a:r>
              <a:rPr lang="en-US" dirty="0"/>
              <a:t> Extracted the dataset for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Image Processing:</a:t>
            </a:r>
            <a:r>
              <a:rPr lang="en-US" dirty="0"/>
              <a:t> Loaded images in grayscale, resized to 128x128 pixels, and normalized pixel values.</a:t>
            </a:r>
          </a:p>
          <a:p>
            <a:r>
              <a:rPr lang="en-US" b="1" dirty="0"/>
              <a:t>Image Suggestion:</a:t>
            </a:r>
            <a:r>
              <a:rPr lang="en-US" dirty="0"/>
              <a:t> Flowchart of the data preprocessing steps.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93DC6F1-11A3-412E-B4B6-BDB97515D765}"/>
              </a:ext>
            </a:extLst>
          </p:cNvPr>
          <p:cNvSpPr txBox="1"/>
          <p:nvPr/>
        </p:nvSpPr>
        <p:spPr>
          <a:xfrm>
            <a:off x="152400" y="285750"/>
            <a:ext cx="597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ontserrat Medium" panose="00000600000000000000" pitchFamily="2" charset="0"/>
              </a:rPr>
              <a:t>METHODOLOGY(DATA PRE-PROCESSING)</a:t>
            </a:r>
            <a:endParaRPr lang="zh-CN" altLang="en-US" dirty="0">
              <a:latin typeface="Montserrat Medium" panose="00000600000000000000" pitchFamily="2" charset="0"/>
            </a:endParaRPr>
          </a:p>
        </p:txBody>
      </p:sp>
      <p:sp>
        <p:nvSpPr>
          <p:cNvPr id="11" name="任意多边形 11">
            <a:extLst>
              <a:ext uri="{FF2B5EF4-FFF2-40B4-BE49-F238E27FC236}">
                <a16:creationId xmlns:a16="http://schemas.microsoft.com/office/drawing/2014/main" id="{52034E90-70E2-87E1-9F3F-2DD0DAD3C14E}"/>
              </a:ext>
            </a:extLst>
          </p:cNvPr>
          <p:cNvSpPr/>
          <p:nvPr/>
        </p:nvSpPr>
        <p:spPr>
          <a:xfrm>
            <a:off x="256480" y="692859"/>
            <a:ext cx="3232016" cy="0"/>
          </a:xfrm>
          <a:custGeom>
            <a:avLst/>
            <a:gdLst>
              <a:gd name="connsiteX0" fmla="*/ 4309354 w 4309354"/>
              <a:gd name="connsiteY0" fmla="*/ 0 h 0"/>
              <a:gd name="connsiteX1" fmla="*/ 0 w 430935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09354">
                <a:moveTo>
                  <a:pt x="4309354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Montserrat Medium" panose="00000600000000000000" pitchFamily="2" charset="0"/>
              <a:ea typeface="字魂35号-经典雅黑" panose="02000000000000000000" pitchFamily="2" charset="-122"/>
            </a:endParaRPr>
          </a:p>
        </p:txBody>
      </p:sp>
      <p:sp>
        <p:nvSpPr>
          <p:cNvPr id="2" name="文本框 33">
            <a:extLst>
              <a:ext uri="{FF2B5EF4-FFF2-40B4-BE49-F238E27FC236}">
                <a16:creationId xmlns:a16="http://schemas.microsoft.com/office/drawing/2014/main" id="{26CC1101-3ECD-1513-4E7C-048257A7E9FE}"/>
              </a:ext>
            </a:extLst>
          </p:cNvPr>
          <p:cNvSpPr txBox="1"/>
          <p:nvPr/>
        </p:nvSpPr>
        <p:spPr>
          <a:xfrm>
            <a:off x="135058" y="3094673"/>
            <a:ext cx="8900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Montserrat Medium" panose="00000600000000000000" pitchFamily="2" charset="0"/>
              </a:rPr>
              <a:t>DATA LOADING – Mounted google drive to access the </a:t>
            </a:r>
            <a:r>
              <a:rPr lang="en-US" altLang="zh-CN" dirty="0" err="1">
                <a:latin typeface="Montserrat Medium" panose="00000600000000000000" pitchFamily="2" charset="0"/>
              </a:rPr>
              <a:t>UTKFace</a:t>
            </a:r>
            <a:r>
              <a:rPr lang="en-US" altLang="zh-CN" dirty="0">
                <a:latin typeface="Montserrat Medium" panose="00000600000000000000" pitchFamily="2" charset="0"/>
              </a:rPr>
              <a:t> Dataset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Montserrat Medium" panose="00000600000000000000" pitchFamily="2" charset="0"/>
              </a:rPr>
              <a:t>UNZIPPING DATASET – Extracting the data from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Montserrat Medium" panose="00000600000000000000" pitchFamily="2" charset="0"/>
              </a:rPr>
              <a:t>IMAGE PROCESSING – Loading images in grayscale , and resize to 128X128 </a:t>
            </a:r>
            <a:r>
              <a:rPr lang="en-US" altLang="zh-CN" dirty="0" err="1">
                <a:latin typeface="Montserrat Medium" panose="00000600000000000000" pitchFamily="2" charset="0"/>
              </a:rPr>
              <a:t>px</a:t>
            </a:r>
            <a:r>
              <a:rPr lang="en-US" altLang="zh-CN" dirty="0">
                <a:latin typeface="Montserrat Medium" panose="00000600000000000000" pitchFamily="2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12A18-63F6-E4A1-37B6-BC46EB45B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870781"/>
            <a:ext cx="5943600" cy="2114550"/>
          </a:xfrm>
          <a:prstGeom prst="rect">
            <a:avLst/>
          </a:prstGeom>
        </p:spPr>
      </p:pic>
      <p:sp>
        <p:nvSpPr>
          <p:cNvPr id="5" name="矩形 42">
            <a:extLst>
              <a:ext uri="{FF2B5EF4-FFF2-40B4-BE49-F238E27FC236}">
                <a16:creationId xmlns:a16="http://schemas.microsoft.com/office/drawing/2014/main" id="{215209C5-FE48-1267-FC71-DB02071E7BEA}"/>
              </a:ext>
            </a:extLst>
          </p:cNvPr>
          <p:cNvSpPr/>
          <p:nvPr/>
        </p:nvSpPr>
        <p:spPr>
          <a:xfrm>
            <a:off x="3140340" y="2687470"/>
            <a:ext cx="2963280" cy="400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5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1600C13F-D505-4C71-816E-A922041F1800}"/>
              </a:ext>
            </a:extLst>
          </p:cNvPr>
          <p:cNvSpPr/>
          <p:nvPr/>
        </p:nvSpPr>
        <p:spPr>
          <a:xfrm>
            <a:off x="0" y="24469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920D7F4-FF99-4179-A952-2121411FD985}"/>
              </a:ext>
            </a:extLst>
          </p:cNvPr>
          <p:cNvSpPr txBox="1"/>
          <p:nvPr/>
        </p:nvSpPr>
        <p:spPr>
          <a:xfrm>
            <a:off x="304800" y="316230"/>
            <a:ext cx="4011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Montserrat Medium" panose="00000600000000000000" pitchFamily="2" charset="0"/>
              </a:rPr>
              <a:t>MODEL CONSTRUCTION</a:t>
            </a:r>
            <a:endParaRPr lang="zh-CN" altLang="en-US" sz="2400" dirty="0">
              <a:latin typeface="Montserrat Medium" panose="00000600000000000000" pitchFamily="2" charset="0"/>
            </a:endParaRPr>
          </a:p>
        </p:txBody>
      </p:sp>
      <p:sp>
        <p:nvSpPr>
          <p:cNvPr id="52" name="任意多边形 11">
            <a:extLst>
              <a:ext uri="{FF2B5EF4-FFF2-40B4-BE49-F238E27FC236}">
                <a16:creationId xmlns:a16="http://schemas.microsoft.com/office/drawing/2014/main" id="{492579FB-B6FD-87A5-6A7C-8E072F2EE692}"/>
              </a:ext>
            </a:extLst>
          </p:cNvPr>
          <p:cNvSpPr/>
          <p:nvPr/>
        </p:nvSpPr>
        <p:spPr>
          <a:xfrm>
            <a:off x="457200" y="790696"/>
            <a:ext cx="3232016" cy="0"/>
          </a:xfrm>
          <a:custGeom>
            <a:avLst/>
            <a:gdLst>
              <a:gd name="connsiteX0" fmla="*/ 4309354 w 4309354"/>
              <a:gd name="connsiteY0" fmla="*/ 0 h 0"/>
              <a:gd name="connsiteX1" fmla="*/ 0 w 430935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09354">
                <a:moveTo>
                  <a:pt x="4309354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Montserrat Medium" panose="00000600000000000000" pitchFamily="2" charset="0"/>
              <a:ea typeface="字魂35号-经典雅黑" panose="02000000000000000000" pitchFamily="2" charset="-122"/>
            </a:endParaRPr>
          </a:p>
        </p:txBody>
      </p:sp>
      <p:sp>
        <p:nvSpPr>
          <p:cNvPr id="53" name="任意多边形 11">
            <a:extLst>
              <a:ext uri="{FF2B5EF4-FFF2-40B4-BE49-F238E27FC236}">
                <a16:creationId xmlns:a16="http://schemas.microsoft.com/office/drawing/2014/main" id="{0108B445-9B19-FA0E-8CE7-E8C0246E7EF5}"/>
              </a:ext>
            </a:extLst>
          </p:cNvPr>
          <p:cNvSpPr/>
          <p:nvPr/>
        </p:nvSpPr>
        <p:spPr>
          <a:xfrm>
            <a:off x="5715000" y="4857750"/>
            <a:ext cx="3232016" cy="0"/>
          </a:xfrm>
          <a:custGeom>
            <a:avLst/>
            <a:gdLst>
              <a:gd name="connsiteX0" fmla="*/ 4309354 w 4309354"/>
              <a:gd name="connsiteY0" fmla="*/ 0 h 0"/>
              <a:gd name="connsiteX1" fmla="*/ 0 w 430935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09354">
                <a:moveTo>
                  <a:pt x="4309354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Montserrat Medium" panose="00000600000000000000" pitchFamily="2" charset="0"/>
              <a:ea typeface="字魂35号-经典雅黑" panose="02000000000000000000" pitchFamily="2" charset="-122"/>
            </a:endParaRPr>
          </a:p>
        </p:txBody>
      </p:sp>
      <p:sp>
        <p:nvSpPr>
          <p:cNvPr id="3" name="文本框 33">
            <a:extLst>
              <a:ext uri="{FF2B5EF4-FFF2-40B4-BE49-F238E27FC236}">
                <a16:creationId xmlns:a16="http://schemas.microsoft.com/office/drawing/2014/main" id="{11BD7284-7EDF-5E13-B4EC-DC6D4B80BC10}"/>
              </a:ext>
            </a:extLst>
          </p:cNvPr>
          <p:cNvSpPr txBox="1"/>
          <p:nvPr/>
        </p:nvSpPr>
        <p:spPr>
          <a:xfrm>
            <a:off x="22860" y="1303557"/>
            <a:ext cx="47015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Montserrat Medium" panose="00000600000000000000" pitchFamily="2" charset="0"/>
              </a:rPr>
              <a:t>Construct a CNN model with multiple convolution and pooling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Montserrat Medium" panose="00000600000000000000" pitchFamily="2" charset="0"/>
              </a:rPr>
              <a:t>Used dropout layers to prevent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Montserrat Medium" panose="00000600000000000000" pitchFamily="2" charset="0"/>
              </a:rPr>
              <a:t>Two output layers for gender classification and age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43B3CC-C937-F7BE-8510-84E83B47B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846" y="43519"/>
            <a:ext cx="2715594" cy="4629150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42800DD4-27B9-E8E0-7C3E-712547D2130D}"/>
              </a:ext>
            </a:extLst>
          </p:cNvPr>
          <p:cNvSpPr/>
          <p:nvPr/>
        </p:nvSpPr>
        <p:spPr>
          <a:xfrm>
            <a:off x="7391400" y="777895"/>
            <a:ext cx="228600" cy="2698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AC286A6-32DA-A902-8695-5231FD592B22}"/>
              </a:ext>
            </a:extLst>
          </p:cNvPr>
          <p:cNvSpPr/>
          <p:nvPr/>
        </p:nvSpPr>
        <p:spPr>
          <a:xfrm>
            <a:off x="7429500" y="1493221"/>
            <a:ext cx="228600" cy="2698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8CD6F89-16C4-67D5-92B7-0FBF7CAB0462}"/>
              </a:ext>
            </a:extLst>
          </p:cNvPr>
          <p:cNvSpPr/>
          <p:nvPr/>
        </p:nvSpPr>
        <p:spPr>
          <a:xfrm>
            <a:off x="7406640" y="2097764"/>
            <a:ext cx="228600" cy="2698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8B03012-EF70-4B42-3D31-B315F803DFCB}"/>
              </a:ext>
            </a:extLst>
          </p:cNvPr>
          <p:cNvSpPr/>
          <p:nvPr/>
        </p:nvSpPr>
        <p:spPr>
          <a:xfrm>
            <a:off x="7406640" y="2813090"/>
            <a:ext cx="228600" cy="2698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21DC716-E176-6477-4955-3600EE65BD34}"/>
              </a:ext>
            </a:extLst>
          </p:cNvPr>
          <p:cNvSpPr/>
          <p:nvPr/>
        </p:nvSpPr>
        <p:spPr>
          <a:xfrm>
            <a:off x="7406640" y="3417633"/>
            <a:ext cx="228600" cy="2698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9F02E36-4ADC-A910-449F-8FA1DC9A37C8}"/>
              </a:ext>
            </a:extLst>
          </p:cNvPr>
          <p:cNvSpPr/>
          <p:nvPr/>
        </p:nvSpPr>
        <p:spPr>
          <a:xfrm>
            <a:off x="7429500" y="4022176"/>
            <a:ext cx="228600" cy="2698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6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33945126-8F9E-4065-8AF3-905CFD6E9DA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025CDA3-14AB-4EBD-A66A-724D6CB438C7}"/>
              </a:ext>
            </a:extLst>
          </p:cNvPr>
          <p:cNvSpPr txBox="1"/>
          <p:nvPr/>
        </p:nvSpPr>
        <p:spPr>
          <a:xfrm>
            <a:off x="152400" y="222059"/>
            <a:ext cx="4011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ontserrat Medium" panose="00000600000000000000" pitchFamily="2" charset="0"/>
              </a:rPr>
              <a:t>TRAINING AND VALIDATION</a:t>
            </a:r>
            <a:endParaRPr lang="zh-CN" altLang="en-US" sz="2000" dirty="0">
              <a:latin typeface="Montserrat Medium" panose="00000600000000000000" pitchFamily="2" charset="0"/>
            </a:endParaRPr>
          </a:p>
        </p:txBody>
      </p:sp>
      <p:sp>
        <p:nvSpPr>
          <p:cNvPr id="19" name="任意多边形 11">
            <a:extLst>
              <a:ext uri="{FF2B5EF4-FFF2-40B4-BE49-F238E27FC236}">
                <a16:creationId xmlns:a16="http://schemas.microsoft.com/office/drawing/2014/main" id="{9BC0E525-3012-363A-5E30-BCC6CCEE5BB7}"/>
              </a:ext>
            </a:extLst>
          </p:cNvPr>
          <p:cNvSpPr/>
          <p:nvPr/>
        </p:nvSpPr>
        <p:spPr>
          <a:xfrm>
            <a:off x="381000" y="625448"/>
            <a:ext cx="3232016" cy="0"/>
          </a:xfrm>
          <a:custGeom>
            <a:avLst/>
            <a:gdLst>
              <a:gd name="connsiteX0" fmla="*/ 4309354 w 4309354"/>
              <a:gd name="connsiteY0" fmla="*/ 0 h 0"/>
              <a:gd name="connsiteX1" fmla="*/ 0 w 430935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09354">
                <a:moveTo>
                  <a:pt x="4309354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Montserrat Medium" panose="00000600000000000000" pitchFamily="2" charset="0"/>
              <a:ea typeface="字魂35号-经典雅黑" panose="02000000000000000000" pitchFamily="2" charset="-122"/>
            </a:endParaRPr>
          </a:p>
        </p:txBody>
      </p:sp>
      <p:sp>
        <p:nvSpPr>
          <p:cNvPr id="2" name="文本框 33">
            <a:extLst>
              <a:ext uri="{FF2B5EF4-FFF2-40B4-BE49-F238E27FC236}">
                <a16:creationId xmlns:a16="http://schemas.microsoft.com/office/drawing/2014/main" id="{6FB6B04E-094A-CB37-8657-AA5063DF09E4}"/>
              </a:ext>
            </a:extLst>
          </p:cNvPr>
          <p:cNvSpPr txBox="1"/>
          <p:nvPr/>
        </p:nvSpPr>
        <p:spPr>
          <a:xfrm>
            <a:off x="121920" y="3344646"/>
            <a:ext cx="890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Montserrat Medium" panose="00000600000000000000" pitchFamily="2" charset="0"/>
              </a:rPr>
              <a:t>Compiled the model with binary cross entropy for Gender and mean absolute error(MAE) for 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Montserrat Medium" panose="00000600000000000000" pitchFamily="2" charset="0"/>
              </a:rPr>
              <a:t>Training was conducted </a:t>
            </a:r>
            <a:r>
              <a:rPr lang="en-US" altLang="zh-CN">
                <a:latin typeface="Montserrat Medium" panose="00000600000000000000" pitchFamily="2" charset="0"/>
              </a:rPr>
              <a:t>over 50 </a:t>
            </a:r>
            <a:r>
              <a:rPr lang="en-US" altLang="zh-CN" dirty="0">
                <a:latin typeface="Montserrat Medium" panose="00000600000000000000" pitchFamily="2" charset="0"/>
              </a:rPr>
              <a:t>epochs with a validation split of 20 %.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86A0B-CD02-7661-4107-EF64B64021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743200" y="1200150"/>
            <a:ext cx="3657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33945126-8F9E-4065-8AF3-905CFD6E9DA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025CDA3-14AB-4EBD-A66A-724D6CB438C7}"/>
              </a:ext>
            </a:extLst>
          </p:cNvPr>
          <p:cNvSpPr txBox="1"/>
          <p:nvPr/>
        </p:nvSpPr>
        <p:spPr>
          <a:xfrm>
            <a:off x="304800" y="23997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ontserrat Medium" panose="00000600000000000000" pitchFamily="2" charset="0"/>
              </a:rPr>
              <a:t>RESULTS – GENDER CLASSIFICATION</a:t>
            </a:r>
            <a:endParaRPr lang="zh-CN" altLang="en-US" sz="2000" dirty="0">
              <a:latin typeface="Montserrat Medium" panose="00000600000000000000" pitchFamily="2" charset="0"/>
            </a:endParaRPr>
          </a:p>
        </p:txBody>
      </p:sp>
      <p:sp>
        <p:nvSpPr>
          <p:cNvPr id="4" name="任意多边形 11">
            <a:extLst>
              <a:ext uri="{FF2B5EF4-FFF2-40B4-BE49-F238E27FC236}">
                <a16:creationId xmlns:a16="http://schemas.microsoft.com/office/drawing/2014/main" id="{D9E59507-7B50-C581-F638-C78D732AAAEA}"/>
              </a:ext>
            </a:extLst>
          </p:cNvPr>
          <p:cNvSpPr/>
          <p:nvPr/>
        </p:nvSpPr>
        <p:spPr>
          <a:xfrm>
            <a:off x="381000" y="640080"/>
            <a:ext cx="4724400" cy="179070"/>
          </a:xfrm>
          <a:custGeom>
            <a:avLst/>
            <a:gdLst>
              <a:gd name="connsiteX0" fmla="*/ 4309354 w 4309354"/>
              <a:gd name="connsiteY0" fmla="*/ 0 h 0"/>
              <a:gd name="connsiteX1" fmla="*/ 0 w 430935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09354">
                <a:moveTo>
                  <a:pt x="4309354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Montserrat Medium" panose="00000600000000000000" pitchFamily="2" charset="0"/>
              <a:ea typeface="字魂35号-经典雅黑" panose="02000000000000000000" pitchFamily="2" charset="-122"/>
            </a:endParaRPr>
          </a:p>
        </p:txBody>
      </p:sp>
      <p:sp>
        <p:nvSpPr>
          <p:cNvPr id="2" name="文本框 33">
            <a:extLst>
              <a:ext uri="{FF2B5EF4-FFF2-40B4-BE49-F238E27FC236}">
                <a16:creationId xmlns:a16="http://schemas.microsoft.com/office/drawing/2014/main" id="{1E6A092C-3E0B-D588-2978-24DD5C886996}"/>
              </a:ext>
            </a:extLst>
          </p:cNvPr>
          <p:cNvSpPr txBox="1"/>
          <p:nvPr/>
        </p:nvSpPr>
        <p:spPr>
          <a:xfrm>
            <a:off x="121920" y="3714750"/>
            <a:ext cx="890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Montserrat Medium" panose="00000600000000000000" pitchFamily="2" charset="0"/>
              </a:rPr>
              <a:t>Achieved high accuracy in gender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Montserrat Medium" panose="00000600000000000000" pitchFamily="2" charset="0"/>
              </a:rPr>
              <a:t>Training and validation accuracy plotted over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Montserrat Medium" panose="00000600000000000000" pitchFamily="2" charset="0"/>
              </a:rPr>
              <a:t>Training and validation loss plotted over epochs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C1BC31-3414-D217-723F-F41B86EFE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819150"/>
            <a:ext cx="3733799" cy="27603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0774DD-4A34-8315-E72D-3AAEBA4CA7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486" y="775333"/>
            <a:ext cx="3464426" cy="275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1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33945126-8F9E-4065-8AF3-905CFD6E9DA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025CDA3-14AB-4EBD-A66A-724D6CB438C7}"/>
              </a:ext>
            </a:extLst>
          </p:cNvPr>
          <p:cNvSpPr txBox="1"/>
          <p:nvPr/>
        </p:nvSpPr>
        <p:spPr>
          <a:xfrm>
            <a:off x="304800" y="239970"/>
            <a:ext cx="495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ontserrat Medium" panose="00000600000000000000" pitchFamily="2" charset="0"/>
              </a:rPr>
              <a:t>RESULTS – AGE CLASSIFICATION</a:t>
            </a:r>
            <a:endParaRPr lang="zh-CN" altLang="en-US" sz="2000" dirty="0">
              <a:latin typeface="Montserrat Medium" panose="00000600000000000000" pitchFamily="2" charset="0"/>
            </a:endParaRPr>
          </a:p>
        </p:txBody>
      </p:sp>
      <p:sp>
        <p:nvSpPr>
          <p:cNvPr id="4" name="任意多边形 11">
            <a:extLst>
              <a:ext uri="{FF2B5EF4-FFF2-40B4-BE49-F238E27FC236}">
                <a16:creationId xmlns:a16="http://schemas.microsoft.com/office/drawing/2014/main" id="{D9E59507-7B50-C581-F638-C78D732AAAEA}"/>
              </a:ext>
            </a:extLst>
          </p:cNvPr>
          <p:cNvSpPr/>
          <p:nvPr/>
        </p:nvSpPr>
        <p:spPr>
          <a:xfrm>
            <a:off x="381000" y="640080"/>
            <a:ext cx="4114800" cy="179070"/>
          </a:xfrm>
          <a:custGeom>
            <a:avLst/>
            <a:gdLst>
              <a:gd name="connsiteX0" fmla="*/ 4309354 w 4309354"/>
              <a:gd name="connsiteY0" fmla="*/ 0 h 0"/>
              <a:gd name="connsiteX1" fmla="*/ 0 w 430935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09354">
                <a:moveTo>
                  <a:pt x="4309354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Montserrat Medium" panose="00000600000000000000" pitchFamily="2" charset="0"/>
              <a:ea typeface="字魂35号-经典雅黑" panose="02000000000000000000" pitchFamily="2" charset="-122"/>
            </a:endParaRPr>
          </a:p>
        </p:txBody>
      </p:sp>
      <p:sp>
        <p:nvSpPr>
          <p:cNvPr id="2" name="文本框 33">
            <a:extLst>
              <a:ext uri="{FF2B5EF4-FFF2-40B4-BE49-F238E27FC236}">
                <a16:creationId xmlns:a16="http://schemas.microsoft.com/office/drawing/2014/main" id="{1E6A092C-3E0B-D588-2978-24DD5C886996}"/>
              </a:ext>
            </a:extLst>
          </p:cNvPr>
          <p:cNvSpPr txBox="1"/>
          <p:nvPr/>
        </p:nvSpPr>
        <p:spPr>
          <a:xfrm>
            <a:off x="121920" y="3714750"/>
            <a:ext cx="890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Montserrat Medium" panose="00000600000000000000" pitchFamily="2" charset="0"/>
              </a:rPr>
              <a:t>Model effectively predicted age with reasonable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Montserrat Medium" panose="00000600000000000000" pitchFamily="2" charset="0"/>
              </a:rPr>
              <a:t>Training and validation accuracy plotted over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Montserrat Medium" panose="00000600000000000000" pitchFamily="2" charset="0"/>
              </a:rPr>
              <a:t>Training and validation loss plotted over epochs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88E52B-EE1E-B5EB-185A-39D86555C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91293"/>
            <a:ext cx="3915161" cy="2972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FF01B3-7B94-B740-AAE1-2656AE03C9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841" y="643890"/>
            <a:ext cx="3710180" cy="297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3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33945126-8F9E-4065-8AF3-905CFD6E9DA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025CDA3-14AB-4EBD-A66A-724D6CB438C7}"/>
              </a:ext>
            </a:extLst>
          </p:cNvPr>
          <p:cNvSpPr txBox="1"/>
          <p:nvPr/>
        </p:nvSpPr>
        <p:spPr>
          <a:xfrm>
            <a:off x="304800" y="239970"/>
            <a:ext cx="495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ontserrat Medium" panose="00000600000000000000" pitchFamily="2" charset="0"/>
              </a:rPr>
              <a:t>RESULTS – SAMPLE PREDICTIONS</a:t>
            </a:r>
            <a:endParaRPr lang="zh-CN" altLang="en-US" sz="2000" dirty="0">
              <a:latin typeface="Montserrat Medium" panose="00000600000000000000" pitchFamily="2" charset="0"/>
            </a:endParaRPr>
          </a:p>
        </p:txBody>
      </p:sp>
      <p:sp>
        <p:nvSpPr>
          <p:cNvPr id="4" name="任意多边形 11">
            <a:extLst>
              <a:ext uri="{FF2B5EF4-FFF2-40B4-BE49-F238E27FC236}">
                <a16:creationId xmlns:a16="http://schemas.microsoft.com/office/drawing/2014/main" id="{D9E59507-7B50-C581-F638-C78D732AAAEA}"/>
              </a:ext>
            </a:extLst>
          </p:cNvPr>
          <p:cNvSpPr/>
          <p:nvPr/>
        </p:nvSpPr>
        <p:spPr>
          <a:xfrm>
            <a:off x="381000" y="640080"/>
            <a:ext cx="4114800" cy="179070"/>
          </a:xfrm>
          <a:custGeom>
            <a:avLst/>
            <a:gdLst>
              <a:gd name="connsiteX0" fmla="*/ 4309354 w 4309354"/>
              <a:gd name="connsiteY0" fmla="*/ 0 h 0"/>
              <a:gd name="connsiteX1" fmla="*/ 0 w 430935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09354">
                <a:moveTo>
                  <a:pt x="4309354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Montserrat Medium" panose="00000600000000000000" pitchFamily="2" charset="0"/>
              <a:ea typeface="字魂35号-经典雅黑" panose="02000000000000000000" pitchFamily="2" charset="-122"/>
            </a:endParaRPr>
          </a:p>
        </p:txBody>
      </p:sp>
      <p:sp>
        <p:nvSpPr>
          <p:cNvPr id="2" name="文本框 33">
            <a:extLst>
              <a:ext uri="{FF2B5EF4-FFF2-40B4-BE49-F238E27FC236}">
                <a16:creationId xmlns:a16="http://schemas.microsoft.com/office/drawing/2014/main" id="{1E6A092C-3E0B-D588-2978-24DD5C886996}"/>
              </a:ext>
            </a:extLst>
          </p:cNvPr>
          <p:cNvSpPr txBox="1"/>
          <p:nvPr/>
        </p:nvSpPr>
        <p:spPr>
          <a:xfrm>
            <a:off x="139095" y="3636586"/>
            <a:ext cx="890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Montserrat Medium" panose="00000600000000000000" pitchFamily="2" charset="0"/>
              </a:rPr>
              <a:t>Comparison with sample images and results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Montserrat Medium" panose="000006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Montserrat Medium" panose="00000600000000000000" pitchFamily="2" charset="0"/>
              </a:rPr>
              <a:t>Model effectively predicted age and gender with reasonable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Montserrat Medium" panose="000006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C78B4A-B9EF-F0A3-74A5-C7C864C47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761750"/>
            <a:ext cx="2031048" cy="204598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376EE71-3AC7-E0F8-D601-6789D794425E}"/>
              </a:ext>
            </a:extLst>
          </p:cNvPr>
          <p:cNvSpPr/>
          <p:nvPr/>
        </p:nvSpPr>
        <p:spPr>
          <a:xfrm>
            <a:off x="1981200" y="1497568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19A40F-385F-F395-C268-455505E3C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845820"/>
            <a:ext cx="1999160" cy="19022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1563FD-0194-45C2-20E0-701B36AFBA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560" y="761750"/>
            <a:ext cx="1961835" cy="19215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E2C331-B119-1A6C-4C87-D1B8AC7CA4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780342"/>
            <a:ext cx="1905500" cy="196774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7C2B4144-80ED-0455-C432-A4F0C6FC4487}"/>
              </a:ext>
            </a:extLst>
          </p:cNvPr>
          <p:cNvSpPr/>
          <p:nvPr/>
        </p:nvSpPr>
        <p:spPr>
          <a:xfrm>
            <a:off x="6578124" y="1503283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文本框 33">
            <a:extLst>
              <a:ext uri="{FF2B5EF4-FFF2-40B4-BE49-F238E27FC236}">
                <a16:creationId xmlns:a16="http://schemas.microsoft.com/office/drawing/2014/main" id="{93890BE4-B0CD-B726-E6B4-8D9F65A2B842}"/>
              </a:ext>
            </a:extLst>
          </p:cNvPr>
          <p:cNvSpPr txBox="1"/>
          <p:nvPr/>
        </p:nvSpPr>
        <p:spPr>
          <a:xfrm>
            <a:off x="420788" y="2761715"/>
            <a:ext cx="134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ontserrat Medium" panose="00000600000000000000" pitchFamily="2" charset="0"/>
              </a:rPr>
              <a:t>Input</a:t>
            </a:r>
            <a:endParaRPr lang="zh-CN" altLang="en-US" sz="2000" dirty="0">
              <a:latin typeface="Montserrat Medium" panose="00000600000000000000" pitchFamily="2" charset="0"/>
            </a:endParaRPr>
          </a:p>
        </p:txBody>
      </p:sp>
      <p:sp>
        <p:nvSpPr>
          <p:cNvPr id="17" name="文本框 33">
            <a:extLst>
              <a:ext uri="{FF2B5EF4-FFF2-40B4-BE49-F238E27FC236}">
                <a16:creationId xmlns:a16="http://schemas.microsoft.com/office/drawing/2014/main" id="{CED5AB5B-7276-C0A9-D8FB-70BA973CF7CA}"/>
              </a:ext>
            </a:extLst>
          </p:cNvPr>
          <p:cNvSpPr txBox="1"/>
          <p:nvPr/>
        </p:nvSpPr>
        <p:spPr>
          <a:xfrm>
            <a:off x="7645452" y="2761715"/>
            <a:ext cx="134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ontserrat Medium" panose="00000600000000000000" pitchFamily="2" charset="0"/>
              </a:rPr>
              <a:t>Output</a:t>
            </a:r>
            <a:endParaRPr lang="zh-CN" altLang="en-US" sz="2000" dirty="0">
              <a:latin typeface="Montserrat Medium" panose="00000600000000000000" pitchFamily="2" charset="0"/>
            </a:endParaRPr>
          </a:p>
        </p:txBody>
      </p:sp>
      <p:sp>
        <p:nvSpPr>
          <p:cNvPr id="18" name="文本框 33">
            <a:extLst>
              <a:ext uri="{FF2B5EF4-FFF2-40B4-BE49-F238E27FC236}">
                <a16:creationId xmlns:a16="http://schemas.microsoft.com/office/drawing/2014/main" id="{990BA14C-CE9D-864C-23A5-809DD5413E68}"/>
              </a:ext>
            </a:extLst>
          </p:cNvPr>
          <p:cNvSpPr txBox="1"/>
          <p:nvPr/>
        </p:nvSpPr>
        <p:spPr>
          <a:xfrm>
            <a:off x="5172128" y="2722425"/>
            <a:ext cx="134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ontserrat Medium" panose="00000600000000000000" pitchFamily="2" charset="0"/>
              </a:rPr>
              <a:t>Input</a:t>
            </a:r>
            <a:endParaRPr lang="zh-CN" altLang="en-US" sz="2000" dirty="0">
              <a:latin typeface="Montserrat Medium" panose="00000600000000000000" pitchFamily="2" charset="0"/>
            </a:endParaRPr>
          </a:p>
        </p:txBody>
      </p:sp>
      <p:sp>
        <p:nvSpPr>
          <p:cNvPr id="19" name="文本框 33">
            <a:extLst>
              <a:ext uri="{FF2B5EF4-FFF2-40B4-BE49-F238E27FC236}">
                <a16:creationId xmlns:a16="http://schemas.microsoft.com/office/drawing/2014/main" id="{41896156-B84C-2B75-01A1-B0D0A6429223}"/>
              </a:ext>
            </a:extLst>
          </p:cNvPr>
          <p:cNvSpPr txBox="1"/>
          <p:nvPr/>
        </p:nvSpPr>
        <p:spPr>
          <a:xfrm>
            <a:off x="3126920" y="2761715"/>
            <a:ext cx="1340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Montserrat Medium" panose="00000600000000000000" pitchFamily="2" charset="0"/>
              </a:rPr>
              <a:t>Output</a:t>
            </a:r>
            <a:endParaRPr lang="zh-CN" altLang="en-US" sz="2000" dirty="0">
              <a:latin typeface="Montserrat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47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2ADB108-2F67-4B4E-A97E-19ABB6FAC58E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JCuo0gOaiROYgQAAAURAAAdAAAAdW5pdmVyc2FsL2NvbW1vbl9tZXNzYWdlcy5sbmetWG1v2zYQ/l6g/4EQUGADtrQd0KIYEge0xNhEZMmV6DjZMAiMxNhEKDHVi9vs037Nfth+yY6UncR9gaQkgG2YlO+54909d0cfHn/JFdqIspK6OHLeHrxxkChSnclideQs2MmvHxxU1bzIuNKFOHIK7aDj0csXh4oXq4avBHx/+QKhw1xUFSyrkVndr5HMjpz5OHHD2RwHF4kfTsJkTCfOyNX5DS9uka9X+qff3n/48vbd+58PX2/l+sDEM+z7+0DIIr170wMoYFHoJ4BG/CQg58wZmc9hcuGC+TQgzmj7ZZj0PCJnzsh8dsotoogELIl96pGExkkQMusLnzDiOaML3aA13whUa7SR4jOq1wLiWMtSoErJzD5INWwUjehS5oUzTIMkIjGLqMtoGDijWJfl7S8Wljf1WpegrkKZrPilEpnVCRljn9+UogLVvIaMQvCq1xJ+qXMui4NO1RFe0mCSsDD044QE3m7HGZEiQ17JjZqBKBGOSQQAJa9E+QjZxGaZFUdYqWEIUzqZ+vBmxoSpXK0VvOuhdswJxGAuii4pyBESQXbF8TKMPOM0UIU4uuFV9VmX2V5+PAxUFzAN3BBS0GUPwJnB2AFDjCXUjbIUad0FNiNxjCckGYfnkMjAu3CIRHgKdDsdInFBYqAIibtkAnxGJ9gkvKHYLv93/Eq5SWd1i3iagpxx30bqpoId41JggWVadTBMTUw+LiBsFPs/oHGLCt61q5XcCLCjzETZqQgqi0s8k0UfF/SP5ARTn3gJpJUXLhNmS57RmPNbVOga8WzDi1SgS5HyBnL9Fp5lMrPPTJyt/k+N/BvxeltVXm0LUuCR81dD7dmrYd8xq6nAproW+U3dpdo4bGv+Y6wwOf1DE/oc/XH6Y5cEOKLh80Smknmj2qr75PjcWTY0Rp1GPNFT/aP13JbEbW0dUyhYY6n7SxDopqZ/QANU/aVocAKK5m2JhhpOi6sBOoNwCxBo9FiMM3DVngln4MIB8ksyjimD2WgpLitZd44dlo1tgL4f2hTmPCVqcU/GS3GlYcJRgm/a6QO6kI10Z0AfDDd7rYJR5oPJAQCu2uQBSCVzsD/rgbmYkZ0H2gK/d5KlblRmyavktS3y4NsmF9+OTVelzu2u4tUuedsmc/wUK9rDRa3S+YD2f8e/3vF5QL/HRykmOHKniYsDl5hB33BV9RQCChhX+CxOfDw24sCFnNfpGprplW6KrCdQO6t75AQD2PbMseBluv7vn397YnxlSbuLtru/DwIBYpsqSO7A/gx0Laq/ukAYHu/L2UUfqe3dZifX86rDKGThs9wheNtacp3D1kG3XkjybdAwY9idzoAHsU173ZQwug1BmOHoFGqZncKd0YyX11AImdZqEIp1tUnAepj2++tlUytZiCGyT2sl5sCMzhPsefauDeRTMr1ue2YGN4p0e+lWcOnuC+ZOcQB19is8kcl6IKBtTbsqBERv1/c033zbqe5Wlf3D4vD1g/8v/gdQSwMEFAACAAgAkK6jSAh+CyMpAwAAhgwAACcAAAB1bml2ZXJzYWwvZmxhc2hfcHVibGlzaGluZ19zZXR0aW5ncy54bWzVV91u2jAUvucpLE+9LGk7unYooaoKaNVaQIVt7VVlYkOsOnYW21B6tafZg+1JdhwDBbXr0h+kTQgRn5/v/J+Y8Og2FWjCcs2VjPBudQcjJmNFuRxH+MugvX2IkTZEUiKUZBGWCqOjRiXM7FBwnfSZMSCqEcBIXc9MhBNjsnoQTKfTKtdZ7rhKWAP4uhqrNMhyppk0LA8yQWbwY2YZ03iOUAIAvqmSc7VGpYJQ6JHOFbWCIU7Bc8ldUES0BdEJDrzYkMQ341xZSU+UUDnKx8MIvzs8dp+FjIdq8pRJlxPdAKIjmzqhlDsviOjzO4YSxscJuHtQw2jKqUkivFdzKCAdPEQpsH3oxKGcKMiBNHP4lBlCiSH+6O0Zdmv0guBJdCZJyuMBcJCLP8LNwfWnq17r4uy08/l60O2eDU573olCJ1jHCYN1QyE4pGwes6WdkBhD4gT8Bp0REZqFwSppITZScs05d0ZDJSD3hRa0UTpktENStlKN/g2XbZDcxWgEgYhZhI9zTgRG3BDB46WytkNtuCmq3l6VRIAF7cnQeR/fm/fZiROSa7bq1oKjXc7jxjdlBUUzZZHgNwwZhSB+m8JTwtBqcdAoV2lBhfYxSAsOFiecTRk9KnI6B/yToSswkVrQhF7NBDPewnfL79CQjVQOuIxMoLOBzrXHrz4LOCNa34OShY9b/bPTZuv6tNNsXW65AAmdEBk/ExwKztLMbASfzJBUZqEH6YiJ1awoCuW04JWJrfryMmieWuHL/NbFWIHeYEk2Y+U5hfmrB6XNJmRSDKIbrgIaRpBDSTwmMGJYF1xaVhYwJhIpKWaIxLDWtBvrCVdWA8UPsIfWL/fQ6yMui9MYVhtYzCnLS0Hu7O69r+1/ODj8WK8Gv3783H5Sab7we4I4c37jnzy58pdr/+E2DAO3pR9f2ia3/+bO7l20vpbJa6d1OShV0la/FFy3jFT3cxmpC/+S6a28YEq5AEtp7IcM1pLgKTeMvmWLvaBNXvVu9z22mTbZYMyvGY3/JmR/Wl4T1+6FYfDoxdVxUi55ColwK3F5223s13bgpvkoq1IBtPX/Do3Kb1BLAwQUAAIACACQrqNItfwJZLoCAABVCgAAIQAAAHVuaXZlcnNhbC9mbGFzaF9za2luX3NldHRpbmdzLnhtbJVWbW/iMAz+fr8Ccd/p7pWd1CExxkmTdrfpNu172po2Ik2qJGXHv784TdYEKPSwJhH7eWzHsc1StaV88WEySXPBhHwGrSkvFWq8bkKLm2nWai34LBdcA9czLmRN2HTx8af9pIlFXmKJHcixnA3JoQ8zt58xFBfj2xxliJCLuiF8/yBKMctIvi2laHlxMbVq34BklG8N8urHfLUeDMCo0vca6iin9TXKOEojQSnAlL6vUS6yGMmA+UhX9jOS04c6f/sD2o4qqi1t+QlliNaQEuIiXy9RhvHceI9fZY5ynqDhrzbQL59RBqGM7EHGzu++ogwyRNM2/9MjjRQlFjTmnH/Edw4TpDDjh1ldoVwk4IUw0MVXcOWxd70LQO5rOPcpjqsU7AnrerAQ8NEzBgstW0gTf+psqhJvj6028wGLDWHKAEJVD3oyST+RVnk3sa7H/YE3yovQl9P0kFfB2hpWXcKBu1jf41erW7srQqfvuiBDCTunDFLslT3yt6nrETJQ9shnRgt45Gx/nMGhqSP5R74l7jnP199YgRNzLJzVn7wVIz3g6KogVafwmFoUsFCYzgutAd8tTayuSyk5yinlZEdLoqngvxCX7e1lVJocGFyvne6sVFPN4FTD2RzNmg7LZc9xPzpr3JDdz0J/ue480WaL30yJ1iSvavOzpKYTxzNjYgozTU4zcE8aOMh7vhEBx8YeItVEbkG+CMHGhuFCgxrrXnTDNQRPk6AGaXK6yqlzcqr8vK0zkGvzahSUr3Ks7IAVLStm/vQrhTcoDhgD1o6qK+OPE/rel4HCNQEQmVe+a7tDZ6lbpimDHfjhDxT2ykN3S5Xp0qGGW+oH2Oiw5ZxmVE+6XdH3SrxDAv0J/KtJK3J8YBnR9ppkyt4smny/hvtcosXs1xk2X7jJ7Nn1UuTY2I8raJT47+Q/UEsDBBQAAgAIAJCuo0gqlg9n/gIAAJcLAAAmAAAAdW5pdmVyc2FsL2h0bWxfcHVibGlzaGluZ19zZXR0aW5ncy54bWzNlm9PGjEYwN/zKZouvpRT56YjdxgjGIlOiLBNX5lyLVxjr721PfB8tU+zD7ZPsqdXQIiOnUaWhRDo0z6/51/7tOHRfSrQhGnDlYzwbn0HIyZjRbkcR/jL4HT7ECNjiaREKMkiLBVGR81amOVDwU3SZ9bCUoMAI00jsxFOrM0aQTCdTuvcZNrNKpFb4Jt6rNIg08wwaZkOMkEK+LFFxgyeESoA4JsqOVNr1moIhZ70WdFcMMQpeC65C4qIM5sKHPhVQxLfjbXKJT1RQmmkx8MIvzs8dp/5Gk9q8ZRJlxLTBKET2wahlDsniOjzB4YSxscJeHuwj9GUU5tEeG/fUWB18JRSsn3kxFFOFKRA2hk+ZZZQYokfenuW3VszF3gRLSRJeTyAGeTCj3BrcHt202tfXXQuz28H3e7FoNPzTpQ6wSonDFYNheCQynXMFnZCYi2JE/AbdEZEGBYGy6L5spGSK865MRoqAakvtTAagaeiiPCx5kRgxC0RPF7MWqLHzJ5yATE43d36SFr8CPTxxgnRhi0bms8Yl8W4+U3lgqJC5UjwO4asQhBRnsK/hKHldKORVmkpFcRYZASnDE04mzJ6VGZpBvyToRswkeagCZsvE8x6C99z/oCGbKQ0cBmZwFYFOTeeX38ROCPGPELJ3Met/kWn1b7tXLba11suQEInRMYvhEMJWZrZjfBJgaSycz1IR0xyw8qiUE7LuSqx1V9fBsPTXPgyv3UxltAbLMlmrLykMH/1oLLZhEzKg+gOV4mGI8ihJJ4JEzEcdy5zVhUYE4mUFAUiMTQq4471hKvcgMQfYI82r/fQ6yMuy9EYbg6wqCnTlZA7u3vv9z98PDj81KgHv3783F6rNGvhPUGcOd/DT9Y28UUjf9oNw8D1zufbsNX5v+rCvav21yqZumxfDyoVqd2vhOtWWdU9r7Lqyl8bvaUro5IL0GbG/thAoxE85ZbRt9w0ryj8+vvXb4s3KvwGo1i7ff/fIPxo8dxaeV+FwbMPwBrIVx/TzdpvUEsDBBQAAgAIAJCuo0hocVKRmgEAAB8GAAAfAAAAdW5pdmVyc2FsL2h0bWxfc2tpbl9zZXR0aW5ncy5qc42UTW/CMAyG7/wKlF0nxD5hu6HBpEkcJo3btEMoplSkSZWkHR3iv68OX03qjsUX8vLkdewq3na61WIR6z53t+6327/7e6cBalbncO3rokVPUWdGJAuYJSmIRAILkOJ49CTvzgRlzKQznZcfaGtqfkzhP0suTB3PCAtNaIY6XBDgN6FtqMM/J7FTq2tfU63R89xaJXuRkhak7UmlU+4YdvXqVr3EAFYF6AvokkfgmQ7caiPPjg8DjDoXqTTjspyqWPXmPFrHWuVy0ZZ/VWagq0++3gP9p8HLxLMTibFvFtIw8WSI0U5mGoyBQ97HCQYJCz4HUfPtu/UH6hk3CwroIjGJPdKjG4w6nfEYGl0ajjB8TFZejW4OMJqchY3dE3e3GB4heAm6YTW+x/BAleXZPz5gplWMHWmgzZ6fUKH4IpHxIXUfg+Twsmjb1r1zoe76Y+Y9IRU8oRX1/NK22RGChgCtN5aOeU2Qd0rZCUqURA5FaNS0Kug5YsM5gvvPLuPW8miVVuOhGo5VG7heg54pJarbf126Z5irs/sFUEsDBBQAAgAIAJCuo0g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JCuo0izv7NQbQAAAHIAAAAcAAAAdW5pdmVyc2FsL2xvY2FsX3NldHRpbmdzLnhtbA3MPQ6DMAxA4Z1TWJ7K0L+NgcDGWFUqPYAVLITk2CixqnJ7sr3h0+vHfxL4cS6bacDn7YHAGm3ZdA34nadrh1CcdCEx5YBqCOPQ9GKR5MPuFRbYhQ7OM6cazi9KVb4zF1Ynr2e4RNuPFu9DcwJ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kK6jSIyYS/o+CAAAjyAAACkAAAB1bml2ZXJzYWwvc2tpbl9jdXN0b21pemF0aW9uX3NldHRpbmdzLnhtbLVa627iShL+v0/RYnWks9IqXMwtK4aVL01iDTEc7CQzu1qhBneCFdvNsRtmOOLHPs0+2D7JVrftYBMgdmYWT6JxddVX1XXrCxnEL16ob2LOAu8Pwj0W2pRzL3yOh39CaLBkPoumEY0pj+sHyqMXuuybGT4xQQNqzEnoksjVxWg8bKCR/KB+T+0bfXhra+0W6rVxC/eRgTs6jF0rxrWiw5jRauqD+hFEghvRJQ35adRBvTD6VsAMYxpxM3Tp96FS5M4PFWdwExHXA7542G2LZ59p3Rtt8aB2s9Pr4H1LVRSli/SO0TQa+17vuqc2EW60Ow1lr/VbSktBzU6ned3dN3utjgJvo+suoLTxdRe1e+12y9i3cAukkapqRkvf95TrZlMFbbh/re9HI63XaKBms6m0jX2nq4y0BgJuBTBUpS8cqBiKpnT3qqY2+woa6SNt1N5jA3f1Duq3cLfR2Lc1TWk0Ds49zC7vrgO19HQyd74DeDIEJ0dFbtVPJNdguYkiYHZosPYJpygkAf1UkzkZcpmx6NclW+/+UksTVCZzxp7ZVaQmRCALsOEJrEFdjmRs0q58YeTpyHM/1RYbzll4tWQhB6irkEUB8WvDPye5k86sjCTb0qiK3BNZ0oO6nvyUFUt1QT7Dc0loyYI1CXdj9syuFmT58hyxTeiWMnO1W9PI98IX4G5c93R8UZHvxdzkNCjYh/viKS+2hnjGVJjXxeIpJemTBfUzjQ35qSB3UPm+R45Et17scSmqNsVzSXRNnmkxAH1VPJdlQtBSjFpPPO8LcfqdA7siyr91kd0nOxoVlSTt8qIUW2/WVfNpHbFn4eyi3PuBfpXzGXSf8FlY2BBPKSExQaGwVJRSt8n5G0eM6etxLxkEoAWCm28uKUlCTrW5PrmbqtbX+XhyM5lr5k1tqCdViURZ/trq9r83O13oXKlcSST7Th2Pi1hIgnUa5bAsZzYZzwEQj+cW/uLUhuJ3ZdHJvTM2LVwbpv+pDDCd4YfaUPwuI3o/m2HLmdtj08Bz055bE0f6ZYwdbNSGX9kGrciWIs7Q1qPfEF9RBO3ZiyiKfc+VA6Jle+GGltBnTO5U05rPsO3MTN0xJ1ZtaLMo2v1VIpMNX0HyrEiMXC8mC5+6Ui2kiBxf51co+MdXHnCygHjhVRntM/XRtG7mzmQytufYMjJKbYhDFxkREZqqA81UG88AIyKwjn9MfC6zTyIg1fcrg9yaN7dj+HGEIbfe88qHH/4Ba6YYQjKlYQlBSBw8g6yz7cfJzBA+BIWIoDWJ428scgtJkw9dCWzT0ieQmrqTw3cETIYNgffCJaQOXfISeHfYttUbPNcmXyDHoTYnFYUmn6EkP1cU+optqCFslxCz1AfzRhUVIcowK5CsBpdE5Lu/Q2S5BDnhza3HNjFQhIehTGQ1xleVNdn4t3sIpKmOz1R7AgzOlm/P3paCKZELy1wJXdCGdGyI7Prt3vzHfKSaY2zMId2MyePckV1SKA3IDoWMI+JuSbikaEGXZAOVsIMx13PlmIi8NOH3jfcHIjztP7+krcsy8JdfPmBSoeGdsAz2y6AMtilr/p524bZ0Bh80ROT6WSvKOODDJtg6ttSZOfk5IYq9YOMnXfpnBOrVuKrBeteOH/dX+bD9H4yxkxasmdDRNI9VEsKwEoslBxZPv5KgaY1AXXpYhIYvTqiVAKxJimEx9AMwD+C5giEP4NFqEI9Ys00HNluPdCFOHyWEZa0mUTsdb3FG9Ckc0F9LdUGfGOyXfEq2yUYG1i4Z/jJRzm2VCkuLYzpjMNwCzOckqQDV9wJxhioHe3+HM1ckq0FhPo9s47uyun3vRa4I4OdNQN/uw54iFkiqT+Isr5NF6e8/aEgyxVmid1ptA/FaoKVjlavPH4qYjdWZfjvXVUvH4kQh6tkvLwfVIXwyduz5WNUEApRJQPhyBavwkzjnlcdKTgQGHqmAl07epiRarv777/+UhzmyJ6GilPq3qjhQ/KJr4le8f1qM0/hfJXAcVSuKypeSgumBKhMtf75yTEjQn3JkIcmyFLBAXHGVUg0lkIZRdRxVv72DKrFlUbBNBHvBiiB36uwzND65168N70j0Ao3TYcyvCiQ9L3KTV7bhcMTdcN8LaUXxH16JxOQdczpXDUOe/aFGfW/5kiy/Lhxg0ms+5LPnKnj6rWpBdz6CpK7Hq2PKxS3rWtASkvdDQ9ieXOteCYcLFZ9AD+eF+5mQR8yfiputt1e5wCAu4iCNhzwSR/rsLc8Rr9i3NHbDJ+LHwJYnHbNOwYap2CymkEXaMfdM1I6bx00px4wPzId1QU+mk4Mu0o+ldF2TN795Ba+0N5bDMSsdypl+IB7zW/Q7f8OfIx7z22JNmcC57q1Nx0N50ew6TiNRnl4mdsBDQ9mlUp7srcgjLBiLa9k4N5GUUOQMmEuHcm10vICm5SxoeYPrZywehK/blzshs9jJacfia4fCwCF965fzd8A97tPzyS3nASWYd7V8P1UBKc+pEki+Pjh2RkJFfLemn2pwECHLlej0cQ2lGJ9qwp3JNzTn5NZZPxPtLCcprbksGsh+Ltt5JZWh6OLVVLGk2C8LDepv/DSoX4rQIIU9H8BwEyxohCEHPOhyaYSKxDz7KrsKe5A70iO5M6N5AL4C7BDOSFkl5AiFxJLbqqxakpf8OOwtuefTLc1aVY6Qc87l+Q9iqI7Lya3yMX3i+fROKZWrIO11h1ws9sAc/ayUPJHllRyNVCw6ThaxnP2JbpUtPgcbTyxHWZsW6Z7v0IwfRb1+QhXwnvP+oJ5fZqFHvfmW9ZgGooB39m8O/gdQSwMEFAACAAgAkK6jSCqKN+aHEQAA8GEAABcAAAB1bml2ZXJzYWwvdW5pdmVyc2FsLnBuZ+3d+VeS2f8AcEszJ2eizcwsbZq0xQXUGjMXWmzSkXKd1FLR1GwzNTMUWVKnsUUldcpdmlzaJW3S3MAlJdSgCZXSlAqFEJUQkR0+9J2az4x+5g/4nvNwDni49znPva/73NUf3lzyOrDvm0WrF2lpaX3j7ubqo6WlA9PS0o7T09WkqHZb7tP8mRfvs2+3VhV1DVfzRSdq1/5dWlrVOH1F2ALN969i3QLjtbQWt396zyPH3I7Q0gq74O66yy8xZGIIfuVBpJIsUOajtJzPH9AGteV+tHya9SNk04+uznrL59ssmXgGKf/ouv5F2jL9+Xt0Lnl5KrRTkJWBFJlobZNiSH7uQT2fdujRUcI2JuOX/fUcWml9FaOnNIlP6yE+LlBIpume9vxm8TC7BDFcL5Gyi2Jk3K9XhZ6fp/v3j7c/rF6lLDvkti2bizvMgrpI3qYZS7uuuNw01P4a0qL194/7Nl7REYoneuamWEV1wM2Vtv/MhrTsTNbucxsjP6BB1U3KsPt3YCb7MiNmlXcjPeWEWd0Y72xQIk4fQZss+Gf2+ZRI7b4fTyuVfKwhDFY1p7rnU8Df+FnUV1ha5ZlFjWTMzv8QuRPivcTAVXd2Rr7REliTd2LZnPvNay1n/PwsogdtN0tz1fghxHvpT3Nv9RBCuZezjNMzt+yWNte9fkuNZpfR0lbuv9R355D97Batn6e/3MB7b8ScOunnNm3ZHEfNmG0P0bWE+bkaZM++XpOMNLBZ0AsgAASAABAAAkAACAABIAAEgAAQAAJAAAgAASAABIAAEAACQAAIAAEgAASAABAAAkAACAABIAAEgAAQAAJAAAgAASAABIAAEAACQAAIAAEgAASAABAAAkAACAABIAAEgAAQAAJAAAgAASAABIAAEAACQAAIAAEgAASAABAA4v8RIkXaNvKI5jIo+R/RAs+nqO1ju8MS0+bG0dM9bb8uP+BVwCqb2WEBW3rOh77PbDNeMCeioJ750YNHD85OhcT+e/v+W/I12ObIOXV9dh5MmWc+v2zn3RezylirKTr1Umib1uwq+QucYS7SkdznHuDm35OmKBvtcU5Tz9gpC0221+NFZ/q6/cFRzU1rx/IY3qP/LNDaHqJEzayA5gXLbfs4jSJhHUkZPe0Q06wSbWVxGSrMLUkiWVUMDclHSd6lF5mqJeSNhm7WjU3IJN7oTFa7qck/YynCtflE+SRFVaH+dtdNF84DRjTlnDO1Hu1CYgedgFSzRfAdeGk7K3TqTTyt5CdLo/TDYARy+0kT9QXDkFe9tG04ebupKlZIdeSjJuLgaFHfczBGcOUKnuYiH7/LecwWC7d3Y5c0CTqN4SVKPlYtH6RikGBRYiP10eSpN0yoWkobNAE3M4J/qHovDkAGmqCn/3geSeD8VlqFLDi6t3Zc/sJROE3N//L0c1JkHtO+ykWXtnmHcuNKk9gFHTQzXtz1Ulq9S9PkzN30ZXEQB8bqn8Din0jVjI3ViKEERsfG7pOl4mbxsPwx+d4rH1IIvphBi8EIiwzVjWxpUnG7WuveI4KXT5SqmY/mv1cz6g9KViG8QY3yyUZEZxWyAVmMHEA2xYFHb65/qgcWqfMmTxVlC2rWTiUHzdT08g4R9gS6XG8OB9PvP1uMPRxQw333V4Wpr3cqR4dYOCgmPLz14hoPxNkqm4iJ7mAE6hoz57vF5ifhL3xRTWZOlHbe8h7ZyBMVYj/kTiSl1jP/pDdEuSHhvlZOXgdrUpzO0PuWpTgR7J1drkrW+UXw8HJ4gr+IaVDfWZL51taE4JTR4b3gIvf9iDFT0tn/wbb0XF42GotDru28ya3JqwjhvJMGtI7suH6cfCg7ST7An+iud7D/3K+2m2mLmq08BfG99zAF16mKu1iSLwqTwPDgPJx5l0opZX6VhOK2DbR442NppJHwQbPA/CCmqSWrO6hS7BX2myrZpGbLhgzRvguEpXu3pMLwmMTbXjbwKxlmf1TZU4N/mFE6j4ktbnmAuy9u8QAzBxBbBk34n2oSkL12akfyAC/58Ll+auGXDm7nxRx8vwJaDe3s/n26NjaDKewt5QzwOTVnD4piWyNoobaLEdGQO6RWPBZ7RbqgbyM3vOMhe8qJGoaFnGpsXApjC0JXw2oXXK9Pj8aRVmw4Z2QEphNJ5IG8SO6o49PBhOblziOR07+nNzs7QDnkz2Ph1rEbRCeWOZaZIyW/9kDEBpvmMbnMW8StUVzLfqcgSH1laM1Esm+G/t2rPiBDjyoxqMBX37wxQ8+cp349tY0/7UQVEUscYjjPP98Q8bJlv8r81uDNpy8DmdyrcSUkrJJO8eBUT8e2jqxOdUdvplbx432qy4mGXYUxeg1nC0xKlWF+8IN2mX50fpgPyUXJwFUy2yOQVJGZHx0rPYYC5coeC5RenSz4jDPM2u7MB371TGQ1hKJITI4P+WsaPG6cOPGYMYDanBUja1CCA+FYpSjtJmWtvnnRa9zx4w3jYekr7oQ37TksNHPIU8Y/EF1KWpArIIz0qk/Lb6XjBDUIbGkC1cCmU1xWgHH368hpyFt06LsTmedtlZUE+q07HLvM9QY7Kj3tQJvoQritbduBqWQYicsrzBvtTaWYqj6mP8C29MnTg/kLG4pmZPiZhdGTZOXnKRetm6UkbDWZSuLa4M9RXtlg+b6o4XTVycJUSop+ruznxAbXV7pnGXmHMsAdd9I9sdbOpAr7+SC4OusJtYE4UoHJ2mlLJazvSAyw2tdJ8NQUe3EzS1CJsH//g/P93V2R6vnPX+ad6uu+rjJhFRH7u5vZkfWWA2tObEniBPJ7hzHyiSunGya4OrkiIqjZ3pN///NC9jbomzVTnnoM+JvnWNWYP0k2Fk6XPUmSfTSEo+KEvb6e0RiVEM+cEfBqOb6kGYWQBkddaJWohbgkXlJf+xg2F1fGi8ubtEBjRBKRZk7Yjh4Q2PbzvEkhBHoVo84khOMPwpeGK5HOTJlItiaUQecnr2SNOo/IC/TMF+rmml01mQQZ6bocVmYRhwUYGfcWPLOH3f1IFtP6dPDXus1/BdK11YxVi5mvtFnH2XABRJXsmibLT2Dg7Jko4T1mMoPVC1/cz9/mMlmivpLDJ6lVHblZq7KbrD1ijCnCQjx561u/p7dNWYxOeOLp5BKe1A9211S0A8eoe++uXMWpFnqpxeeDecLHBBqRSXOFLIWttBh5aVySLtc+SWmJ5D+zTiZvyn/4OKK73Sjs8/p3J6VuGMm7EWCrSj2NWgY9uITuOb4PUoBZBo9jaSY+otVZGP7oILkdq+TBwSbYhuHbHF/olsL7mfPo5MPI5FecpCwcgycy9iRZ5AfNKMj0Xl7wHxE6ZUmrVnMcm9PQIZNS+q+ZFcICaJCmPke2brbF8UHVe1IpAb/2qBGDwojMbX+F/a1LuSfxj6u9kFUtu43bVbcgVyaCqgS4ugfW1zXXB8NYbh25Mm/4+xrPDQFTJJqwWLWAc9FVrpMrayY7ZO3tqh19Vp3q/jpgh2mr67pL2eW3nTB8aHntECm07Wex/l9jLGHVq416Pfijlk5jy8Uyh91uVusrW8tduKZMRLhqe/idmuj9zpk64ddsiWqK3iIhmB4oR1qVCAY4dnAkg3cIfLikVaKyEDVYod2pKDPb9d7OE2erbZXKLAPYmPhT4Rv0zDUrN/R7kmIUDN4Jw/YT+tpfts9IVFc/nNgJCSPdQxPs5X9WJ4iQgk5tqQ2tsTqbEROww+U30+oyk7rdu9HqHG5eXgaccAyidAjGZbzwUTsS19wiRkQyGeGUQRcawjKykxdM4FRdoCgSHjBOypIPkFZEMfLe6JnDMazOzW1JrQOih2jrRKfny0oFHy9/e0GkkvOZTjOvwos2lia+r8WDoIqP7EamcrKDpbeRIV8cO7EW2URvMGwd+X2yfTBd/mWHVHTibfY+k9eO32fgAjn6uVLSQTt1TvFSEDsulOtxZkxchLHrFYxuF2LdzaVrErkhuZxtzril9p3iYCO4jx0839JZfdkqPNhWrbJiHccZwLo6X0oD8i0tYS6yD2XPxSS1cv/e7NQGHofuCUULtoueiLZyW5NRWLcE21g3SAGxzITeGUwj0AuQwc2gsC9bKeLpt9f8Q+pzQs+8tl8zpJlSO/Ne9qivFW9jPjnb4PdaFLnF49sjE26hE8LXM2YOopP0C89qwZT6cSmj5qhr+fFNher4HvIi88jv0EWC/fCoeRX9G0AukrcV1RGrvcfieMdfpoklqvO8iNAJR7Y3h9x2SpV1CCI4R+dOdPK6HP9cJeRGiZrdH+iyuUf31WD1j1TJqnP3rc9peoXTzYxId2cVqqJmhvWBt8hcJM/ALk48DCnAuh9QIhZky8YyZDUVAmevMWkGI1kFnr/2u/xfL6GHS3Vy3SFJrEx7a2Ivu0azkUgfiqc5F2meEaKIpJyIwZS+NlKw7Un1kpcWUAR+V3PaIKeke/p4DmJatPiMYnn4YGnVsM3h/HFxa/tv4g/cks8V/bo4LcVTs2U98lU26usd6DeyDeqaWG9TUwarR21WtEiLZdzaLxxcCeok7MeSLn/FYnDUT0/LdlgOecoUnTwbKE72snjpnrG4sXeNIcwdBNmVP5CSabxX1S1jWpQs0o2FAmXuYyVY6Uce4Z6qdQ6CFGiG5NEqkbMH27vcWuyJldE7aDK1MB06/WJPEV4xsvEIpaAjZ+mTpzmjob/THPPQaZR82UQheJG5i5djb9mtqIufu17M2wd1wwOO+ePLDQ6MHr9+Ct/VnVQCJvMIJKK/5Z1HTeGaXRHo2IQTV7MNbpREZVfuKl/0CuXgQ/oeXVwoRskHmSthOrnGjX6BSHLj9EceMhmOdHBSsLGxI1lDNp8b52ttcPO0T+OxmhF1g4s19BqTU88pHXS8rmf+iA8/w28WY6Kda3jdp9gWuTFo3mHNmWB9/riksoshWhzPBemBxPNWfNmSv+hu0Uyaw1sKLaXEKly35zvxHaxBFBPcYcQ5FmYr1fGEcKXOASh3KlfTS4j80DzV+Y8fQ0zX1ceIv2w9TDGSd7uYtAgmzoPfS7cqIPmCGSUSNBMtHkrrN1tp/oj0DfNTj9Y0rkWuVGwjMHPgrD2kk8tamLuHyO0fQFSJki2V8969czl25MtgkRnd5odVz4R3xWObzJgclewBWgpPnnhsIX3T0haxbP8YfuHwzH44HCMdJdx0V6qjmdOPVUlhmi6d9Mvy1hFJaznxXOyEYx3alP+C4Bkka+9ol6NjR6lDDn/W2Z7ckoByauCTq/2lZz2OEqbEO/o4Cdfwhk81z0dVKVm1kMSOwasVHCgcBbo8jTdQURHER1IRAWuVX/xODJF2w1Vnwkn8Zz9duGGqeLtwIeN1uOe3vIlGDK4Cuk7zvFAvWNZDZp9buVx3zEI7S1DPvuNEk5Wu9YjywcVvAfNtQrIaWBV2biYmC3PjreJPWtBxmOmy5+0gaNOOwl5WP31D+mRcczxfs1f85eMqrFufsOkywXM8cWNIFP/KlyUoNyVcbTZsM3/nlBMDRU2uwtMIDunhCrMTa2DUpYFnYj8Fy68k5lE+9WmPMsp/p6yS4T8Sg5WtXX8/KHKO3VDdnAginXhfc+zhTPxwvAKFibZ06ITf7GwtH96UJbLvOLl4PboYrZqpn++GhubKfH6WMaV5HxTjUdBGiW0WMj/gPehyvCKtrbvH6r/HPn9tzrR0vJCGpdOSGkmqS/LmVPcp42IhizjVZVG0zxR91lf95uN0lPKQ83gx3B7cCF03+8j/KnonpEBJb3uYmN4654Cr6eFHNrfPSbbTZNgvilkx5ywOAZmrZQzSmsv2X+vO/fEAj/8L1i9nqs+tG970b8H6RR2G8O1L/se9W1rydO9eezOg4Kdfu8RX8Rx32s25IsowsxwTpJlzBJo+ts/dZ/mcf3DceJBy4jsW2b+1HPNOs+Dw2UIaNCYZ8mNhYdfs3yeAavftvnsJhlWYFhB7mn9T60K1NC/3vQdcq3aHpv4HUEsDBBQAAgAIAJCuo0iV7pF+SwAAAGsAAAAbAAAAdW5pdmVyc2FsL3VuaXZlcnNhbC5wbmcueG1ss7GvyM1RKEstKs7Mz7NVMtQzULK34+WyKShKLctMLVeoAIoBBSFASaESyDVCcMszU0oygEIG5mYIwYzUzPSMElslCwNzuKA+0EwAUEsBAgAAFAACAAgAkK6jSA5qJE5iBAAABREAAB0AAAAAAAAAAQAAAAAAAAAAAHVuaXZlcnNhbC9jb21tb25fbWVzc2FnZXMubG5nUEsBAgAAFAACAAgAkK6jSAh+CyMpAwAAhgwAACcAAAAAAAAAAQAAAAAAnQQAAHVuaXZlcnNhbC9mbGFzaF9wdWJsaXNoaW5nX3NldHRpbmdzLnhtbFBLAQIAABQAAgAIAJCuo0i1/AlkugIAAFUKAAAhAAAAAAAAAAEAAAAAAAsIAAB1bml2ZXJzYWwvZmxhc2hfc2tpbl9zZXR0aW5ncy54bWxQSwECAAAUAAIACACQrqNIKpYPZ/4CAACXCwAAJgAAAAAAAAABAAAAAAAECwAAdW5pdmVyc2FsL2h0bWxfcHVibGlzaGluZ19zZXR0aW5ncy54bWxQSwECAAAUAAIACACQrqNIaHFSkZoBAAAfBgAAHwAAAAAAAAABAAAAAABGDgAAdW5pdmVyc2FsL2h0bWxfc2tpbl9zZXR0aW5ncy5qc1BLAQIAABQAAgAIAJCuo0g9PC/RwQAAAOUBAAAaAAAAAAAAAAEAAAAAAB0QAAB1bml2ZXJzYWwvaTE4bl9wcmVzZXRzLnhtbFBLAQIAABQAAgAIAJCuo0izv7NQbQAAAHIAAAAcAAAAAAAAAAEAAAAAABYRAAB1bml2ZXJzYWwvbG9jYWxfc2V0dGluZ3MueG1sUEsBAgAAFAACAAgARJRXRyO0Tvv7AgAAsAgAABQAAAAAAAAAAQAAAAAAvREAAHVuaXZlcnNhbC9wbGF5ZXIueG1sUEsBAgAAFAACAAgAkK6jSIyYS/o+CAAAjyAAACkAAAAAAAAAAQAAAAAA6hQAAHVuaXZlcnNhbC9za2luX2N1c3RvbWl6YXRpb25fc2V0dGluZ3MueG1sUEsBAgAAFAACAAgAkK6jSCqKN+aHEQAA8GEAABcAAAAAAAAAAAAAAAAAbx0AAHVuaXZlcnNhbC91bml2ZXJzYWwucG5nUEsBAgAAFAACAAgAkK6jSJXukX5LAAAAawAAABsAAAAAAAAAAQAAAAAAKy8AAHVuaXZlcnNhbC91bml2ZXJzYWwucG5nLnhtbFBLBQYAAAAACwALAEkDAACvLwAAAAA="/>
  <p:tag name="ISPRING_PRESENTATION_TITLE" val="1"/>
  <p:tag name="ISPRING_SCORM_PASSING_SCORE" val="100.000000"/>
  <p:tag name="ISPRING_FIRST_PUBLISH" val="1"/>
  <p:tag name="ISPRING_SCORM_RATE_QUIZZES" val="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F:\2月份我图原创上传文件\763"/>
</p:tagLst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F3F3F"/>
      </a:accent1>
      <a:accent2>
        <a:srgbClr val="DF371B"/>
      </a:accent2>
      <a:accent3>
        <a:srgbClr val="3F3F3F"/>
      </a:accent3>
      <a:accent4>
        <a:srgbClr val="DF371B"/>
      </a:accent4>
      <a:accent5>
        <a:srgbClr val="3F3F3F"/>
      </a:accent5>
      <a:accent6>
        <a:srgbClr val="DF371B"/>
      </a:accent6>
      <a:hlink>
        <a:srgbClr val="3F3F3F"/>
      </a:hlink>
      <a:folHlink>
        <a:srgbClr val="DF371B"/>
      </a:folHlink>
    </a:clrScheme>
    <a:fontScheme name="自定义 1">
      <a:majorFont>
        <a:latin typeface="Calibri"/>
        <a:ea typeface="字魂35号-经典雅黑"/>
        <a:cs typeface=""/>
      </a:majorFont>
      <a:minorFont>
        <a:latin typeface="Calibri"/>
        <a:ea typeface="字魂35号-经典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Office PowerPoint</Application>
  <PresentationFormat>On-screen Show (16:9)</PresentationFormat>
  <Paragraphs>68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微软雅黑</vt:lpstr>
      <vt:lpstr>Arial</vt:lpstr>
      <vt:lpstr>Calibri</vt:lpstr>
      <vt:lpstr>Montserrat Medium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2019-03-14T00:52:20Z</dcterms:created>
  <dcterms:modified xsi:type="dcterms:W3CDTF">2025-01-09T17:22:44Z</dcterms:modified>
</cp:coreProperties>
</file>