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 id="2147483669" r:id="rId2"/>
  </p:sldMasterIdLst>
  <p:notesMasterIdLst>
    <p:notesMasterId r:id="rId10"/>
  </p:notesMasterIdLst>
  <p:sldIdLst>
    <p:sldId id="256" r:id="rId3"/>
    <p:sldId id="257" r:id="rId4"/>
    <p:sldId id="258" r:id="rId5"/>
    <p:sldId id="259" r:id="rId6"/>
    <p:sldId id="260" r:id="rId7"/>
    <p:sldId id="261" r:id="rId8"/>
    <p:sldId id="262"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EB Garamond" pitchFamily="2" charset="0"/>
      <p:regular r:id="rId15"/>
      <p:bold r:id="rId16"/>
      <p:italic r:id="rId17"/>
      <p:boldItalic r:id="rId18"/>
    </p:embeddedFont>
    <p:embeddedFont>
      <p:font typeface="Garamond" panose="02020404030301010803" pitchFamily="18"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6"/>
  </p:normalViewPr>
  <p:slideViewPr>
    <p:cSldViewPr snapToGrid="0">
      <p:cViewPr varScale="1">
        <p:scale>
          <a:sx n="120" d="100"/>
          <a:sy n="120" d="100"/>
        </p:scale>
        <p:origin x="200" y="41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11.fntdata"/><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0f712ec24e_3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20f712ec24e_3_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20f712ec24e_3_6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0f712ec24e_3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g20f712ec24e_3_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
              <a:t>Types of User -</a:t>
            </a:r>
            <a:endParaRPr/>
          </a:p>
          <a:p>
            <a:pPr marL="0" lvl="0" indent="0" algn="l" rtl="0">
              <a:lnSpc>
                <a:spcPct val="100000"/>
              </a:lnSpc>
              <a:spcBef>
                <a:spcPts val="0"/>
              </a:spcBef>
              <a:spcAft>
                <a:spcPts val="0"/>
              </a:spcAft>
              <a:buSzPts val="1400"/>
              <a:buNone/>
            </a:pPr>
            <a:r>
              <a:rPr lang="en"/>
              <a:t>Student</a:t>
            </a:r>
            <a:endParaRPr/>
          </a:p>
          <a:p>
            <a:pPr marL="0" lvl="0" indent="0" algn="l" rtl="0">
              <a:lnSpc>
                <a:spcPct val="100000"/>
              </a:lnSpc>
              <a:spcBef>
                <a:spcPts val="0"/>
              </a:spcBef>
              <a:spcAft>
                <a:spcPts val="0"/>
              </a:spcAft>
              <a:buSzPts val="1400"/>
              <a:buNone/>
            </a:pPr>
            <a:r>
              <a:rPr lang="en"/>
              <a:t>Corporate sending employee on business trip</a:t>
            </a:r>
            <a:endParaRPr/>
          </a:p>
          <a:p>
            <a:pPr marL="0" lvl="0" indent="0" algn="l" rtl="0">
              <a:lnSpc>
                <a:spcPct val="100000"/>
              </a:lnSpc>
              <a:spcBef>
                <a:spcPts val="0"/>
              </a:spcBef>
              <a:spcAft>
                <a:spcPts val="0"/>
              </a:spcAft>
              <a:buSzPts val="1400"/>
              <a:buNone/>
            </a:pPr>
            <a:r>
              <a:rPr lang="en"/>
              <a:t>Travel Vlogger</a:t>
            </a:r>
            <a:endParaRPr/>
          </a:p>
          <a:p>
            <a:pPr marL="0" lvl="0" indent="0" algn="l" rtl="0">
              <a:lnSpc>
                <a:spcPct val="100000"/>
              </a:lnSpc>
              <a:spcBef>
                <a:spcPts val="0"/>
              </a:spcBef>
              <a:spcAft>
                <a:spcPts val="0"/>
              </a:spcAft>
              <a:buSzPts val="1400"/>
              <a:buNone/>
            </a:pPr>
            <a:r>
              <a:rPr lang="en"/>
              <a:t>Person booking a vacation for family - (specify no. of people)</a:t>
            </a:r>
            <a:endParaRPr/>
          </a:p>
          <a:p>
            <a:pPr marL="0" lvl="0" indent="0" algn="l" rtl="0">
              <a:lnSpc>
                <a:spcPct val="100000"/>
              </a:lnSpc>
              <a:spcBef>
                <a:spcPts val="0"/>
              </a:spcBef>
              <a:spcAft>
                <a:spcPts val="0"/>
              </a:spcAft>
              <a:buSzPts val="1400"/>
              <a:buNone/>
            </a:pPr>
            <a:r>
              <a:rPr lang="en"/>
              <a:t>Person booking a vacation with friends</a:t>
            </a:r>
            <a:endParaRPr/>
          </a:p>
          <a:p>
            <a:pPr marL="0" lvl="0" indent="0" algn="l" rtl="0">
              <a:lnSpc>
                <a:spcPct val="100000"/>
              </a:lnSpc>
              <a:spcBef>
                <a:spcPts val="0"/>
              </a:spcBef>
              <a:spcAft>
                <a:spcPts val="0"/>
              </a:spcAft>
              <a:buSzPts val="1400"/>
              <a:buNone/>
            </a:pPr>
            <a:r>
              <a:rPr lang="en"/>
              <a:t>Corporate employee recreational trip</a:t>
            </a:r>
            <a:endParaRPr/>
          </a:p>
          <a:p>
            <a:pPr marL="0" lvl="0" indent="0" algn="l" rtl="0">
              <a:lnSpc>
                <a:spcPct val="100000"/>
              </a:lnSpc>
              <a:spcBef>
                <a:spcPts val="0"/>
              </a:spcBef>
              <a:spcAft>
                <a:spcPts val="0"/>
              </a:spcAft>
              <a:buSzPts val="1400"/>
              <a:buNone/>
            </a:pPr>
            <a:r>
              <a:rPr lang="en"/>
              <a:t>Professor taking his students on a study tour</a:t>
            </a:r>
            <a:endParaRPr/>
          </a:p>
          <a:p>
            <a:pPr marL="0" lvl="0" indent="0" algn="l" rtl="0">
              <a:lnSpc>
                <a:spcPct val="100000"/>
              </a:lnSpc>
              <a:spcBef>
                <a:spcPts val="0"/>
              </a:spcBef>
              <a:spcAft>
                <a:spcPts val="0"/>
              </a:spcAft>
              <a:buSzPts val="1400"/>
              <a:buNone/>
            </a:pPr>
            <a:r>
              <a:rPr lang="en"/>
              <a:t>Destination Wedding</a:t>
            </a:r>
            <a:endParaRPr/>
          </a:p>
          <a:p>
            <a:pPr marL="0" lvl="0" indent="0" algn="l" rtl="0">
              <a:lnSpc>
                <a:spcPct val="100000"/>
              </a:lnSpc>
              <a:spcBef>
                <a:spcPts val="0"/>
              </a:spcBef>
              <a:spcAft>
                <a:spcPts val="0"/>
              </a:spcAft>
              <a:buSzPts val="1400"/>
              <a:buNone/>
            </a:pPr>
            <a:r>
              <a:rPr lang="en"/>
              <a:t>Hiking Leader (plan the route)</a:t>
            </a:r>
            <a:endParaRPr/>
          </a:p>
          <a:p>
            <a:pPr marL="0" lvl="0" indent="0" algn="l" rtl="0">
              <a:lnSpc>
                <a:spcPct val="100000"/>
              </a:lnSpc>
              <a:spcBef>
                <a:spcPts val="0"/>
              </a:spcBef>
              <a:spcAft>
                <a:spcPts val="0"/>
              </a:spcAft>
              <a:buSzPts val="1400"/>
              <a:buNone/>
            </a:pPr>
            <a:r>
              <a:rPr lang="en"/>
              <a:t>Wildlife Photographer</a:t>
            </a:r>
            <a:endParaRPr/>
          </a:p>
          <a:p>
            <a:pPr marL="0" lvl="0" indent="0" algn="l" rtl="0">
              <a:lnSpc>
                <a:spcPct val="100000"/>
              </a:lnSpc>
              <a:spcBef>
                <a:spcPts val="0"/>
              </a:spcBef>
              <a:spcAft>
                <a:spcPts val="0"/>
              </a:spcAft>
              <a:buClr>
                <a:schemeClr val="dk1"/>
              </a:buClr>
              <a:buSzPts val="14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0f712ec24e_3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g20f712ec24e_3_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
              <a:t>Types of User -</a:t>
            </a:r>
            <a:endParaRPr/>
          </a:p>
          <a:p>
            <a:pPr marL="0" lvl="0" indent="0" algn="l" rtl="0">
              <a:lnSpc>
                <a:spcPct val="100000"/>
              </a:lnSpc>
              <a:spcBef>
                <a:spcPts val="0"/>
              </a:spcBef>
              <a:spcAft>
                <a:spcPts val="0"/>
              </a:spcAft>
              <a:buSzPts val="1400"/>
              <a:buNone/>
            </a:pPr>
            <a:r>
              <a:rPr lang="en"/>
              <a:t>Student</a:t>
            </a:r>
            <a:endParaRPr/>
          </a:p>
          <a:p>
            <a:pPr marL="0" lvl="0" indent="0" algn="l" rtl="0">
              <a:lnSpc>
                <a:spcPct val="100000"/>
              </a:lnSpc>
              <a:spcBef>
                <a:spcPts val="0"/>
              </a:spcBef>
              <a:spcAft>
                <a:spcPts val="0"/>
              </a:spcAft>
              <a:buSzPts val="1400"/>
              <a:buNone/>
            </a:pPr>
            <a:r>
              <a:rPr lang="en"/>
              <a:t>Corporate sending employee on business trip</a:t>
            </a:r>
            <a:endParaRPr/>
          </a:p>
          <a:p>
            <a:pPr marL="0" lvl="0" indent="0" algn="l" rtl="0">
              <a:lnSpc>
                <a:spcPct val="100000"/>
              </a:lnSpc>
              <a:spcBef>
                <a:spcPts val="0"/>
              </a:spcBef>
              <a:spcAft>
                <a:spcPts val="0"/>
              </a:spcAft>
              <a:buSzPts val="1400"/>
              <a:buNone/>
            </a:pPr>
            <a:r>
              <a:rPr lang="en"/>
              <a:t>Travel Vlogger</a:t>
            </a:r>
            <a:endParaRPr/>
          </a:p>
          <a:p>
            <a:pPr marL="0" lvl="0" indent="0" algn="l" rtl="0">
              <a:lnSpc>
                <a:spcPct val="100000"/>
              </a:lnSpc>
              <a:spcBef>
                <a:spcPts val="0"/>
              </a:spcBef>
              <a:spcAft>
                <a:spcPts val="0"/>
              </a:spcAft>
              <a:buSzPts val="1400"/>
              <a:buNone/>
            </a:pPr>
            <a:r>
              <a:rPr lang="en"/>
              <a:t>Person booking a vacation for family - (specify no. of people)</a:t>
            </a:r>
            <a:endParaRPr/>
          </a:p>
          <a:p>
            <a:pPr marL="0" lvl="0" indent="0" algn="l" rtl="0">
              <a:lnSpc>
                <a:spcPct val="100000"/>
              </a:lnSpc>
              <a:spcBef>
                <a:spcPts val="0"/>
              </a:spcBef>
              <a:spcAft>
                <a:spcPts val="0"/>
              </a:spcAft>
              <a:buSzPts val="1400"/>
              <a:buNone/>
            </a:pPr>
            <a:r>
              <a:rPr lang="en"/>
              <a:t>Person booking a vacation with friends</a:t>
            </a:r>
            <a:endParaRPr/>
          </a:p>
          <a:p>
            <a:pPr marL="0" lvl="0" indent="0" algn="l" rtl="0">
              <a:lnSpc>
                <a:spcPct val="100000"/>
              </a:lnSpc>
              <a:spcBef>
                <a:spcPts val="0"/>
              </a:spcBef>
              <a:spcAft>
                <a:spcPts val="0"/>
              </a:spcAft>
              <a:buSzPts val="1400"/>
              <a:buNone/>
            </a:pPr>
            <a:r>
              <a:rPr lang="en"/>
              <a:t>Corporate employee recreational trip</a:t>
            </a:r>
            <a:endParaRPr/>
          </a:p>
          <a:p>
            <a:pPr marL="0" lvl="0" indent="0" algn="l" rtl="0">
              <a:lnSpc>
                <a:spcPct val="100000"/>
              </a:lnSpc>
              <a:spcBef>
                <a:spcPts val="0"/>
              </a:spcBef>
              <a:spcAft>
                <a:spcPts val="0"/>
              </a:spcAft>
              <a:buSzPts val="1400"/>
              <a:buNone/>
            </a:pPr>
            <a:r>
              <a:rPr lang="en"/>
              <a:t>Professor taking his students on a study tour</a:t>
            </a:r>
            <a:endParaRPr/>
          </a:p>
          <a:p>
            <a:pPr marL="0" lvl="0" indent="0" algn="l" rtl="0">
              <a:lnSpc>
                <a:spcPct val="100000"/>
              </a:lnSpc>
              <a:spcBef>
                <a:spcPts val="0"/>
              </a:spcBef>
              <a:spcAft>
                <a:spcPts val="0"/>
              </a:spcAft>
              <a:buSzPts val="1400"/>
              <a:buNone/>
            </a:pPr>
            <a:r>
              <a:rPr lang="en"/>
              <a:t>Destination Wedding</a:t>
            </a:r>
            <a:endParaRPr/>
          </a:p>
          <a:p>
            <a:pPr marL="0" lvl="0" indent="0" algn="l" rtl="0">
              <a:lnSpc>
                <a:spcPct val="100000"/>
              </a:lnSpc>
              <a:spcBef>
                <a:spcPts val="0"/>
              </a:spcBef>
              <a:spcAft>
                <a:spcPts val="0"/>
              </a:spcAft>
              <a:buSzPts val="1400"/>
              <a:buNone/>
            </a:pPr>
            <a:r>
              <a:rPr lang="en"/>
              <a:t>Hiking Leader (plan the route)</a:t>
            </a:r>
            <a:endParaRPr/>
          </a:p>
          <a:p>
            <a:pPr marL="0" lvl="0" indent="0" algn="l" rtl="0">
              <a:lnSpc>
                <a:spcPct val="100000"/>
              </a:lnSpc>
              <a:spcBef>
                <a:spcPts val="0"/>
              </a:spcBef>
              <a:spcAft>
                <a:spcPts val="0"/>
              </a:spcAft>
              <a:buSzPts val="1400"/>
              <a:buNone/>
            </a:pPr>
            <a:r>
              <a:rPr lang="en"/>
              <a:t>Wildlife Photographer</a:t>
            </a:r>
            <a:endParaRPr/>
          </a:p>
          <a:p>
            <a:pPr marL="0" lvl="0" indent="0" algn="l" rtl="0">
              <a:lnSpc>
                <a:spcPct val="100000"/>
              </a:lnSpc>
              <a:spcBef>
                <a:spcPts val="0"/>
              </a:spcBef>
              <a:spcAft>
                <a:spcPts val="0"/>
              </a:spcAft>
              <a:buClr>
                <a:schemeClr val="dk1"/>
              </a:buClr>
              <a:buSzPts val="14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0f712ec24e_3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g20f712ec24e_3_10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
              <a:t>Types of User -</a:t>
            </a:r>
            <a:endParaRPr/>
          </a:p>
          <a:p>
            <a:pPr marL="0" lvl="0" indent="0" algn="l" rtl="0">
              <a:lnSpc>
                <a:spcPct val="100000"/>
              </a:lnSpc>
              <a:spcBef>
                <a:spcPts val="0"/>
              </a:spcBef>
              <a:spcAft>
                <a:spcPts val="0"/>
              </a:spcAft>
              <a:buSzPts val="1400"/>
              <a:buNone/>
            </a:pPr>
            <a:r>
              <a:rPr lang="en"/>
              <a:t>Student</a:t>
            </a:r>
            <a:endParaRPr/>
          </a:p>
          <a:p>
            <a:pPr marL="0" lvl="0" indent="0" algn="l" rtl="0">
              <a:lnSpc>
                <a:spcPct val="100000"/>
              </a:lnSpc>
              <a:spcBef>
                <a:spcPts val="0"/>
              </a:spcBef>
              <a:spcAft>
                <a:spcPts val="0"/>
              </a:spcAft>
              <a:buSzPts val="1400"/>
              <a:buNone/>
            </a:pPr>
            <a:r>
              <a:rPr lang="en"/>
              <a:t>Corporate sending employee on business trip</a:t>
            </a:r>
            <a:endParaRPr/>
          </a:p>
          <a:p>
            <a:pPr marL="0" lvl="0" indent="0" algn="l" rtl="0">
              <a:lnSpc>
                <a:spcPct val="100000"/>
              </a:lnSpc>
              <a:spcBef>
                <a:spcPts val="0"/>
              </a:spcBef>
              <a:spcAft>
                <a:spcPts val="0"/>
              </a:spcAft>
              <a:buSzPts val="1400"/>
              <a:buNone/>
            </a:pPr>
            <a:r>
              <a:rPr lang="en"/>
              <a:t>Travel Vlogger</a:t>
            </a:r>
            <a:endParaRPr/>
          </a:p>
          <a:p>
            <a:pPr marL="0" lvl="0" indent="0" algn="l" rtl="0">
              <a:lnSpc>
                <a:spcPct val="100000"/>
              </a:lnSpc>
              <a:spcBef>
                <a:spcPts val="0"/>
              </a:spcBef>
              <a:spcAft>
                <a:spcPts val="0"/>
              </a:spcAft>
              <a:buSzPts val="1400"/>
              <a:buNone/>
            </a:pPr>
            <a:r>
              <a:rPr lang="en"/>
              <a:t>Person booking a vacation for family - (specify no. of people)</a:t>
            </a:r>
            <a:endParaRPr/>
          </a:p>
          <a:p>
            <a:pPr marL="0" lvl="0" indent="0" algn="l" rtl="0">
              <a:lnSpc>
                <a:spcPct val="100000"/>
              </a:lnSpc>
              <a:spcBef>
                <a:spcPts val="0"/>
              </a:spcBef>
              <a:spcAft>
                <a:spcPts val="0"/>
              </a:spcAft>
              <a:buSzPts val="1400"/>
              <a:buNone/>
            </a:pPr>
            <a:r>
              <a:rPr lang="en"/>
              <a:t>Person booking a vacation with friends</a:t>
            </a:r>
            <a:endParaRPr/>
          </a:p>
          <a:p>
            <a:pPr marL="0" lvl="0" indent="0" algn="l" rtl="0">
              <a:lnSpc>
                <a:spcPct val="100000"/>
              </a:lnSpc>
              <a:spcBef>
                <a:spcPts val="0"/>
              </a:spcBef>
              <a:spcAft>
                <a:spcPts val="0"/>
              </a:spcAft>
              <a:buSzPts val="1400"/>
              <a:buNone/>
            </a:pPr>
            <a:r>
              <a:rPr lang="en"/>
              <a:t>Corporate employee recreational trip</a:t>
            </a:r>
            <a:endParaRPr/>
          </a:p>
          <a:p>
            <a:pPr marL="0" lvl="0" indent="0" algn="l" rtl="0">
              <a:lnSpc>
                <a:spcPct val="100000"/>
              </a:lnSpc>
              <a:spcBef>
                <a:spcPts val="0"/>
              </a:spcBef>
              <a:spcAft>
                <a:spcPts val="0"/>
              </a:spcAft>
              <a:buSzPts val="1400"/>
              <a:buNone/>
            </a:pPr>
            <a:r>
              <a:rPr lang="en"/>
              <a:t>Professor taking his students on a study tour</a:t>
            </a:r>
            <a:endParaRPr/>
          </a:p>
          <a:p>
            <a:pPr marL="0" lvl="0" indent="0" algn="l" rtl="0">
              <a:lnSpc>
                <a:spcPct val="100000"/>
              </a:lnSpc>
              <a:spcBef>
                <a:spcPts val="0"/>
              </a:spcBef>
              <a:spcAft>
                <a:spcPts val="0"/>
              </a:spcAft>
              <a:buSzPts val="1400"/>
              <a:buNone/>
            </a:pPr>
            <a:r>
              <a:rPr lang="en"/>
              <a:t>Destination Wedding</a:t>
            </a:r>
            <a:endParaRPr/>
          </a:p>
          <a:p>
            <a:pPr marL="0" lvl="0" indent="0" algn="l" rtl="0">
              <a:lnSpc>
                <a:spcPct val="100000"/>
              </a:lnSpc>
              <a:spcBef>
                <a:spcPts val="0"/>
              </a:spcBef>
              <a:spcAft>
                <a:spcPts val="0"/>
              </a:spcAft>
              <a:buSzPts val="1400"/>
              <a:buNone/>
            </a:pPr>
            <a:r>
              <a:rPr lang="en"/>
              <a:t>Hiking Leader (plan the route)</a:t>
            </a:r>
            <a:endParaRPr/>
          </a:p>
          <a:p>
            <a:pPr marL="0" lvl="0" indent="0" algn="l" rtl="0">
              <a:lnSpc>
                <a:spcPct val="100000"/>
              </a:lnSpc>
              <a:spcBef>
                <a:spcPts val="0"/>
              </a:spcBef>
              <a:spcAft>
                <a:spcPts val="0"/>
              </a:spcAft>
              <a:buSzPts val="1400"/>
              <a:buNone/>
            </a:pPr>
            <a:r>
              <a:rPr lang="en"/>
              <a:t>Wildlife Photographer</a:t>
            </a:r>
            <a:endParaRPr/>
          </a:p>
          <a:p>
            <a:pPr marL="0" lvl="0" indent="0" algn="l" rtl="0">
              <a:lnSpc>
                <a:spcPct val="100000"/>
              </a:lnSpc>
              <a:spcBef>
                <a:spcPts val="0"/>
              </a:spcBef>
              <a:spcAft>
                <a:spcPts val="0"/>
              </a:spcAft>
              <a:buClr>
                <a:schemeClr val="dk1"/>
              </a:buClr>
              <a:buSzPts val="14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0f712ec24e_3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g20f712ec24e_3_1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
              <a:t>Types of User -</a:t>
            </a:r>
            <a:endParaRPr/>
          </a:p>
          <a:p>
            <a:pPr marL="0" lvl="0" indent="0" algn="l" rtl="0">
              <a:lnSpc>
                <a:spcPct val="100000"/>
              </a:lnSpc>
              <a:spcBef>
                <a:spcPts val="0"/>
              </a:spcBef>
              <a:spcAft>
                <a:spcPts val="0"/>
              </a:spcAft>
              <a:buSzPts val="1400"/>
              <a:buNone/>
            </a:pPr>
            <a:r>
              <a:rPr lang="en"/>
              <a:t>Student</a:t>
            </a:r>
            <a:endParaRPr/>
          </a:p>
          <a:p>
            <a:pPr marL="0" lvl="0" indent="0" algn="l" rtl="0">
              <a:lnSpc>
                <a:spcPct val="100000"/>
              </a:lnSpc>
              <a:spcBef>
                <a:spcPts val="0"/>
              </a:spcBef>
              <a:spcAft>
                <a:spcPts val="0"/>
              </a:spcAft>
              <a:buSzPts val="1400"/>
              <a:buNone/>
            </a:pPr>
            <a:r>
              <a:rPr lang="en"/>
              <a:t>Corporate sending employee on business trip</a:t>
            </a:r>
            <a:endParaRPr/>
          </a:p>
          <a:p>
            <a:pPr marL="0" lvl="0" indent="0" algn="l" rtl="0">
              <a:lnSpc>
                <a:spcPct val="100000"/>
              </a:lnSpc>
              <a:spcBef>
                <a:spcPts val="0"/>
              </a:spcBef>
              <a:spcAft>
                <a:spcPts val="0"/>
              </a:spcAft>
              <a:buSzPts val="1400"/>
              <a:buNone/>
            </a:pPr>
            <a:r>
              <a:rPr lang="en"/>
              <a:t>Travel Vlogger</a:t>
            </a:r>
            <a:endParaRPr/>
          </a:p>
          <a:p>
            <a:pPr marL="0" lvl="0" indent="0" algn="l" rtl="0">
              <a:lnSpc>
                <a:spcPct val="100000"/>
              </a:lnSpc>
              <a:spcBef>
                <a:spcPts val="0"/>
              </a:spcBef>
              <a:spcAft>
                <a:spcPts val="0"/>
              </a:spcAft>
              <a:buSzPts val="1400"/>
              <a:buNone/>
            </a:pPr>
            <a:r>
              <a:rPr lang="en"/>
              <a:t>Person booking a vacation for family - (specify no. of people)</a:t>
            </a:r>
            <a:endParaRPr/>
          </a:p>
          <a:p>
            <a:pPr marL="0" lvl="0" indent="0" algn="l" rtl="0">
              <a:lnSpc>
                <a:spcPct val="100000"/>
              </a:lnSpc>
              <a:spcBef>
                <a:spcPts val="0"/>
              </a:spcBef>
              <a:spcAft>
                <a:spcPts val="0"/>
              </a:spcAft>
              <a:buSzPts val="1400"/>
              <a:buNone/>
            </a:pPr>
            <a:r>
              <a:rPr lang="en"/>
              <a:t>Person booking a vacation with friends</a:t>
            </a:r>
            <a:endParaRPr/>
          </a:p>
          <a:p>
            <a:pPr marL="0" lvl="0" indent="0" algn="l" rtl="0">
              <a:lnSpc>
                <a:spcPct val="100000"/>
              </a:lnSpc>
              <a:spcBef>
                <a:spcPts val="0"/>
              </a:spcBef>
              <a:spcAft>
                <a:spcPts val="0"/>
              </a:spcAft>
              <a:buSzPts val="1400"/>
              <a:buNone/>
            </a:pPr>
            <a:r>
              <a:rPr lang="en"/>
              <a:t>Corporate employee recreational trip</a:t>
            </a:r>
            <a:endParaRPr/>
          </a:p>
          <a:p>
            <a:pPr marL="0" lvl="0" indent="0" algn="l" rtl="0">
              <a:lnSpc>
                <a:spcPct val="100000"/>
              </a:lnSpc>
              <a:spcBef>
                <a:spcPts val="0"/>
              </a:spcBef>
              <a:spcAft>
                <a:spcPts val="0"/>
              </a:spcAft>
              <a:buSzPts val="1400"/>
              <a:buNone/>
            </a:pPr>
            <a:r>
              <a:rPr lang="en"/>
              <a:t>Professor taking his students on a study tour</a:t>
            </a:r>
            <a:endParaRPr/>
          </a:p>
          <a:p>
            <a:pPr marL="0" lvl="0" indent="0" algn="l" rtl="0">
              <a:lnSpc>
                <a:spcPct val="100000"/>
              </a:lnSpc>
              <a:spcBef>
                <a:spcPts val="0"/>
              </a:spcBef>
              <a:spcAft>
                <a:spcPts val="0"/>
              </a:spcAft>
              <a:buSzPts val="1400"/>
              <a:buNone/>
            </a:pPr>
            <a:r>
              <a:rPr lang="en"/>
              <a:t>Destination Wedding</a:t>
            </a:r>
            <a:endParaRPr/>
          </a:p>
          <a:p>
            <a:pPr marL="0" lvl="0" indent="0" algn="l" rtl="0">
              <a:lnSpc>
                <a:spcPct val="100000"/>
              </a:lnSpc>
              <a:spcBef>
                <a:spcPts val="0"/>
              </a:spcBef>
              <a:spcAft>
                <a:spcPts val="0"/>
              </a:spcAft>
              <a:buSzPts val="1400"/>
              <a:buNone/>
            </a:pPr>
            <a:r>
              <a:rPr lang="en"/>
              <a:t>Hiking Leader (plan the route)</a:t>
            </a:r>
            <a:endParaRPr/>
          </a:p>
          <a:p>
            <a:pPr marL="0" lvl="0" indent="0" algn="l" rtl="0">
              <a:lnSpc>
                <a:spcPct val="100000"/>
              </a:lnSpc>
              <a:spcBef>
                <a:spcPts val="0"/>
              </a:spcBef>
              <a:spcAft>
                <a:spcPts val="0"/>
              </a:spcAft>
              <a:buSzPts val="1400"/>
              <a:buNone/>
            </a:pPr>
            <a:r>
              <a:rPr lang="en"/>
              <a:t>Wildlife Photographer</a:t>
            </a:r>
            <a:endParaRPr/>
          </a:p>
          <a:p>
            <a:pPr marL="0" lvl="0" indent="0" algn="l" rtl="0">
              <a:lnSpc>
                <a:spcPct val="100000"/>
              </a:lnSpc>
              <a:spcBef>
                <a:spcPts val="0"/>
              </a:spcBef>
              <a:spcAft>
                <a:spcPts val="0"/>
              </a:spcAft>
              <a:buClr>
                <a:schemeClr val="dk1"/>
              </a:buClr>
              <a:buSzPts val="14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0f712ec24e_3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g20f712ec24e_3_1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
              <a:t>Types of User -</a:t>
            </a:r>
            <a:endParaRPr/>
          </a:p>
          <a:p>
            <a:pPr marL="0" lvl="0" indent="0" algn="l" rtl="0">
              <a:lnSpc>
                <a:spcPct val="100000"/>
              </a:lnSpc>
              <a:spcBef>
                <a:spcPts val="0"/>
              </a:spcBef>
              <a:spcAft>
                <a:spcPts val="0"/>
              </a:spcAft>
              <a:buSzPts val="1400"/>
              <a:buNone/>
            </a:pPr>
            <a:r>
              <a:rPr lang="en"/>
              <a:t>Student</a:t>
            </a:r>
            <a:endParaRPr/>
          </a:p>
          <a:p>
            <a:pPr marL="0" lvl="0" indent="0" algn="l" rtl="0">
              <a:lnSpc>
                <a:spcPct val="100000"/>
              </a:lnSpc>
              <a:spcBef>
                <a:spcPts val="0"/>
              </a:spcBef>
              <a:spcAft>
                <a:spcPts val="0"/>
              </a:spcAft>
              <a:buSzPts val="1400"/>
              <a:buNone/>
            </a:pPr>
            <a:r>
              <a:rPr lang="en"/>
              <a:t>Corporate sending employee on business trip</a:t>
            </a:r>
            <a:endParaRPr/>
          </a:p>
          <a:p>
            <a:pPr marL="0" lvl="0" indent="0" algn="l" rtl="0">
              <a:lnSpc>
                <a:spcPct val="100000"/>
              </a:lnSpc>
              <a:spcBef>
                <a:spcPts val="0"/>
              </a:spcBef>
              <a:spcAft>
                <a:spcPts val="0"/>
              </a:spcAft>
              <a:buSzPts val="1400"/>
              <a:buNone/>
            </a:pPr>
            <a:r>
              <a:rPr lang="en"/>
              <a:t>Travel Vlogger</a:t>
            </a:r>
            <a:endParaRPr/>
          </a:p>
          <a:p>
            <a:pPr marL="0" lvl="0" indent="0" algn="l" rtl="0">
              <a:lnSpc>
                <a:spcPct val="100000"/>
              </a:lnSpc>
              <a:spcBef>
                <a:spcPts val="0"/>
              </a:spcBef>
              <a:spcAft>
                <a:spcPts val="0"/>
              </a:spcAft>
              <a:buSzPts val="1400"/>
              <a:buNone/>
            </a:pPr>
            <a:r>
              <a:rPr lang="en"/>
              <a:t>Person booking a vacation for family - (specify no. of people)</a:t>
            </a:r>
            <a:endParaRPr/>
          </a:p>
          <a:p>
            <a:pPr marL="0" lvl="0" indent="0" algn="l" rtl="0">
              <a:lnSpc>
                <a:spcPct val="100000"/>
              </a:lnSpc>
              <a:spcBef>
                <a:spcPts val="0"/>
              </a:spcBef>
              <a:spcAft>
                <a:spcPts val="0"/>
              </a:spcAft>
              <a:buSzPts val="1400"/>
              <a:buNone/>
            </a:pPr>
            <a:r>
              <a:rPr lang="en"/>
              <a:t>Person booking a vacation with friends</a:t>
            </a:r>
            <a:endParaRPr/>
          </a:p>
          <a:p>
            <a:pPr marL="0" lvl="0" indent="0" algn="l" rtl="0">
              <a:lnSpc>
                <a:spcPct val="100000"/>
              </a:lnSpc>
              <a:spcBef>
                <a:spcPts val="0"/>
              </a:spcBef>
              <a:spcAft>
                <a:spcPts val="0"/>
              </a:spcAft>
              <a:buSzPts val="1400"/>
              <a:buNone/>
            </a:pPr>
            <a:r>
              <a:rPr lang="en"/>
              <a:t>Corporate employee recreational trip</a:t>
            </a:r>
            <a:endParaRPr/>
          </a:p>
          <a:p>
            <a:pPr marL="0" lvl="0" indent="0" algn="l" rtl="0">
              <a:lnSpc>
                <a:spcPct val="100000"/>
              </a:lnSpc>
              <a:spcBef>
                <a:spcPts val="0"/>
              </a:spcBef>
              <a:spcAft>
                <a:spcPts val="0"/>
              </a:spcAft>
              <a:buSzPts val="1400"/>
              <a:buNone/>
            </a:pPr>
            <a:r>
              <a:rPr lang="en"/>
              <a:t>Professor taking his students on a study tour</a:t>
            </a:r>
            <a:endParaRPr/>
          </a:p>
          <a:p>
            <a:pPr marL="0" lvl="0" indent="0" algn="l" rtl="0">
              <a:lnSpc>
                <a:spcPct val="100000"/>
              </a:lnSpc>
              <a:spcBef>
                <a:spcPts val="0"/>
              </a:spcBef>
              <a:spcAft>
                <a:spcPts val="0"/>
              </a:spcAft>
              <a:buSzPts val="1400"/>
              <a:buNone/>
            </a:pPr>
            <a:r>
              <a:rPr lang="en"/>
              <a:t>Destination Wedding</a:t>
            </a:r>
            <a:endParaRPr/>
          </a:p>
          <a:p>
            <a:pPr marL="0" lvl="0" indent="0" algn="l" rtl="0">
              <a:lnSpc>
                <a:spcPct val="100000"/>
              </a:lnSpc>
              <a:spcBef>
                <a:spcPts val="0"/>
              </a:spcBef>
              <a:spcAft>
                <a:spcPts val="0"/>
              </a:spcAft>
              <a:buSzPts val="1400"/>
              <a:buNone/>
            </a:pPr>
            <a:r>
              <a:rPr lang="en"/>
              <a:t>Hiking Leader (plan the route)</a:t>
            </a:r>
            <a:endParaRPr/>
          </a:p>
          <a:p>
            <a:pPr marL="0" lvl="0" indent="0" algn="l" rtl="0">
              <a:lnSpc>
                <a:spcPct val="100000"/>
              </a:lnSpc>
              <a:spcBef>
                <a:spcPts val="0"/>
              </a:spcBef>
              <a:spcAft>
                <a:spcPts val="0"/>
              </a:spcAft>
              <a:buSzPts val="1400"/>
              <a:buNone/>
            </a:pPr>
            <a:r>
              <a:rPr lang="en"/>
              <a:t>Wildlife Photographer</a:t>
            </a:r>
            <a:endParaRPr/>
          </a:p>
          <a:p>
            <a:pPr marL="0" lvl="0" indent="0" algn="l" rtl="0">
              <a:lnSpc>
                <a:spcPct val="100000"/>
              </a:lnSpc>
              <a:spcBef>
                <a:spcPts val="0"/>
              </a:spcBef>
              <a:spcAft>
                <a:spcPts val="0"/>
              </a:spcAft>
              <a:buClr>
                <a:schemeClr val="dk1"/>
              </a:buClr>
              <a:buSzPts val="1400"/>
              <a:buFont typeface="Arial"/>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0f712ec24e_3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g20f712ec24e_3_1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
              <a:t>Types of User -</a:t>
            </a:r>
            <a:endParaRPr/>
          </a:p>
          <a:p>
            <a:pPr marL="0" lvl="0" indent="0" algn="l" rtl="0">
              <a:lnSpc>
                <a:spcPct val="100000"/>
              </a:lnSpc>
              <a:spcBef>
                <a:spcPts val="0"/>
              </a:spcBef>
              <a:spcAft>
                <a:spcPts val="0"/>
              </a:spcAft>
              <a:buSzPts val="1400"/>
              <a:buNone/>
            </a:pPr>
            <a:r>
              <a:rPr lang="en"/>
              <a:t>Student</a:t>
            </a:r>
            <a:endParaRPr/>
          </a:p>
          <a:p>
            <a:pPr marL="0" lvl="0" indent="0" algn="l" rtl="0">
              <a:lnSpc>
                <a:spcPct val="100000"/>
              </a:lnSpc>
              <a:spcBef>
                <a:spcPts val="0"/>
              </a:spcBef>
              <a:spcAft>
                <a:spcPts val="0"/>
              </a:spcAft>
              <a:buSzPts val="1400"/>
              <a:buNone/>
            </a:pPr>
            <a:r>
              <a:rPr lang="en"/>
              <a:t>Corporate sending employee on business trip</a:t>
            </a:r>
            <a:endParaRPr/>
          </a:p>
          <a:p>
            <a:pPr marL="0" lvl="0" indent="0" algn="l" rtl="0">
              <a:lnSpc>
                <a:spcPct val="100000"/>
              </a:lnSpc>
              <a:spcBef>
                <a:spcPts val="0"/>
              </a:spcBef>
              <a:spcAft>
                <a:spcPts val="0"/>
              </a:spcAft>
              <a:buSzPts val="1400"/>
              <a:buNone/>
            </a:pPr>
            <a:r>
              <a:rPr lang="en"/>
              <a:t>Travel Vlogger</a:t>
            </a:r>
            <a:endParaRPr/>
          </a:p>
          <a:p>
            <a:pPr marL="0" lvl="0" indent="0" algn="l" rtl="0">
              <a:lnSpc>
                <a:spcPct val="100000"/>
              </a:lnSpc>
              <a:spcBef>
                <a:spcPts val="0"/>
              </a:spcBef>
              <a:spcAft>
                <a:spcPts val="0"/>
              </a:spcAft>
              <a:buSzPts val="1400"/>
              <a:buNone/>
            </a:pPr>
            <a:r>
              <a:rPr lang="en"/>
              <a:t>Person booking a vacation for family - (specify no. of people)</a:t>
            </a:r>
            <a:endParaRPr/>
          </a:p>
          <a:p>
            <a:pPr marL="0" lvl="0" indent="0" algn="l" rtl="0">
              <a:lnSpc>
                <a:spcPct val="100000"/>
              </a:lnSpc>
              <a:spcBef>
                <a:spcPts val="0"/>
              </a:spcBef>
              <a:spcAft>
                <a:spcPts val="0"/>
              </a:spcAft>
              <a:buSzPts val="1400"/>
              <a:buNone/>
            </a:pPr>
            <a:r>
              <a:rPr lang="en"/>
              <a:t>Person booking a vacation with friends</a:t>
            </a:r>
            <a:endParaRPr/>
          </a:p>
          <a:p>
            <a:pPr marL="0" lvl="0" indent="0" algn="l" rtl="0">
              <a:lnSpc>
                <a:spcPct val="100000"/>
              </a:lnSpc>
              <a:spcBef>
                <a:spcPts val="0"/>
              </a:spcBef>
              <a:spcAft>
                <a:spcPts val="0"/>
              </a:spcAft>
              <a:buSzPts val="1400"/>
              <a:buNone/>
            </a:pPr>
            <a:r>
              <a:rPr lang="en"/>
              <a:t>Corporate employee recreational trip</a:t>
            </a:r>
            <a:endParaRPr/>
          </a:p>
          <a:p>
            <a:pPr marL="0" lvl="0" indent="0" algn="l" rtl="0">
              <a:lnSpc>
                <a:spcPct val="100000"/>
              </a:lnSpc>
              <a:spcBef>
                <a:spcPts val="0"/>
              </a:spcBef>
              <a:spcAft>
                <a:spcPts val="0"/>
              </a:spcAft>
              <a:buSzPts val="1400"/>
              <a:buNone/>
            </a:pPr>
            <a:r>
              <a:rPr lang="en"/>
              <a:t>Professor taking his students on a study tour</a:t>
            </a:r>
            <a:endParaRPr/>
          </a:p>
          <a:p>
            <a:pPr marL="0" lvl="0" indent="0" algn="l" rtl="0">
              <a:lnSpc>
                <a:spcPct val="100000"/>
              </a:lnSpc>
              <a:spcBef>
                <a:spcPts val="0"/>
              </a:spcBef>
              <a:spcAft>
                <a:spcPts val="0"/>
              </a:spcAft>
              <a:buSzPts val="1400"/>
              <a:buNone/>
            </a:pPr>
            <a:r>
              <a:rPr lang="en"/>
              <a:t>Destination Wedding</a:t>
            </a:r>
            <a:endParaRPr/>
          </a:p>
          <a:p>
            <a:pPr marL="0" lvl="0" indent="0" algn="l" rtl="0">
              <a:lnSpc>
                <a:spcPct val="100000"/>
              </a:lnSpc>
              <a:spcBef>
                <a:spcPts val="0"/>
              </a:spcBef>
              <a:spcAft>
                <a:spcPts val="0"/>
              </a:spcAft>
              <a:buSzPts val="1400"/>
              <a:buNone/>
            </a:pPr>
            <a:r>
              <a:rPr lang="en"/>
              <a:t>Hiking Leader (plan the route)</a:t>
            </a:r>
            <a:endParaRPr/>
          </a:p>
          <a:p>
            <a:pPr marL="0" lvl="0" indent="0" algn="l" rtl="0">
              <a:lnSpc>
                <a:spcPct val="100000"/>
              </a:lnSpc>
              <a:spcBef>
                <a:spcPts val="0"/>
              </a:spcBef>
              <a:spcAft>
                <a:spcPts val="0"/>
              </a:spcAft>
              <a:buSzPts val="1400"/>
              <a:buNone/>
            </a:pPr>
            <a:r>
              <a:rPr lang="en"/>
              <a:t>Wildlife Photographer</a:t>
            </a:r>
            <a:endParaRPr/>
          </a:p>
          <a:p>
            <a:pPr marL="0" lvl="0" indent="0" algn="l" rtl="0">
              <a:lnSpc>
                <a:spcPct val="100000"/>
              </a:lnSpc>
              <a:spcBef>
                <a:spcPts val="0"/>
              </a:spcBef>
              <a:spcAft>
                <a:spcPts val="0"/>
              </a:spcAft>
              <a:buClr>
                <a:schemeClr val="dk1"/>
              </a:buClr>
              <a:buSzPts val="1400"/>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4"/>
          <p:cNvSpPr txBox="1">
            <a:spLocks noGrp="1"/>
          </p:cNvSpPr>
          <p:nvPr>
            <p:ph type="body" idx="1"/>
          </p:nvPr>
        </p:nvSpPr>
        <p:spPr>
          <a:xfrm>
            <a:off x="457200" y="1244277"/>
            <a:ext cx="8229600" cy="339407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sz="1800"/>
            </a:lvl1pPr>
            <a:lvl2pPr marL="914400" lvl="1" indent="-342900" algn="l">
              <a:lnSpc>
                <a:spcPct val="100000"/>
              </a:lnSpc>
              <a:spcBef>
                <a:spcPts val="360"/>
              </a:spcBef>
              <a:spcAft>
                <a:spcPts val="0"/>
              </a:spcAft>
              <a:buClr>
                <a:schemeClr val="dk1"/>
              </a:buClr>
              <a:buSzPts val="1800"/>
              <a:buChar char="–"/>
              <a:defRPr sz="1800"/>
            </a:lvl2pPr>
            <a:lvl3pPr marL="1371600" lvl="2" indent="-342900" algn="l">
              <a:lnSpc>
                <a:spcPct val="100000"/>
              </a:lnSpc>
              <a:spcBef>
                <a:spcPts val="360"/>
              </a:spcBef>
              <a:spcAft>
                <a:spcPts val="0"/>
              </a:spcAft>
              <a:buClr>
                <a:schemeClr val="dk1"/>
              </a:buClr>
              <a:buSzPts val="1800"/>
              <a:buChar char="•"/>
              <a:defRPr sz="18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0" name="Google Shape;60;p14"/>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4"/>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4"/>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5"/>
          <p:cNvSpPr txBox="1">
            <a:spLocks noGrp="1"/>
          </p:cNvSpPr>
          <p:nvPr>
            <p:ph type="body" idx="1"/>
          </p:nvPr>
        </p:nvSpPr>
        <p:spPr>
          <a:xfrm>
            <a:off x="457200" y="1244277"/>
            <a:ext cx="4038600" cy="3394075"/>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dk1"/>
              </a:buClr>
              <a:buSzPts val="2000"/>
              <a:buChar char="•"/>
              <a:defRPr sz="2000">
                <a:latin typeface="Arial"/>
                <a:ea typeface="Arial"/>
                <a:cs typeface="Arial"/>
                <a:sym typeface="Arial"/>
              </a:defRPr>
            </a:lvl1pPr>
            <a:lvl2pPr marL="914400" lvl="1" indent="-355600" algn="l">
              <a:lnSpc>
                <a:spcPct val="100000"/>
              </a:lnSpc>
              <a:spcBef>
                <a:spcPts val="400"/>
              </a:spcBef>
              <a:spcAft>
                <a:spcPts val="0"/>
              </a:spcAft>
              <a:buClr>
                <a:schemeClr val="dk1"/>
              </a:buClr>
              <a:buSzPts val="2000"/>
              <a:buChar char="–"/>
              <a:defRPr sz="2000">
                <a:latin typeface="Arial"/>
                <a:ea typeface="Arial"/>
                <a:cs typeface="Arial"/>
                <a:sym typeface="Arial"/>
              </a:defRPr>
            </a:lvl2pPr>
            <a:lvl3pPr marL="1371600" lvl="2" indent="-355600" algn="l">
              <a:lnSpc>
                <a:spcPct val="100000"/>
              </a:lnSpc>
              <a:spcBef>
                <a:spcPts val="400"/>
              </a:spcBef>
              <a:spcAft>
                <a:spcPts val="0"/>
              </a:spcAft>
              <a:buClr>
                <a:schemeClr val="dk1"/>
              </a:buClr>
              <a:buSzPts val="2000"/>
              <a:buChar char="•"/>
              <a:defRPr sz="2000">
                <a:latin typeface="Arial"/>
                <a:ea typeface="Arial"/>
                <a:cs typeface="Arial"/>
                <a:sym typeface="Arial"/>
              </a:defRPr>
            </a:lvl3pPr>
            <a:lvl4pPr marL="1828800" lvl="3" indent="-355600" algn="l">
              <a:lnSpc>
                <a:spcPct val="100000"/>
              </a:lnSpc>
              <a:spcBef>
                <a:spcPts val="400"/>
              </a:spcBef>
              <a:spcAft>
                <a:spcPts val="0"/>
              </a:spcAft>
              <a:buClr>
                <a:schemeClr val="dk1"/>
              </a:buClr>
              <a:buSzPts val="2000"/>
              <a:buChar char="–"/>
              <a:defRPr sz="2000">
                <a:latin typeface="Arial"/>
                <a:ea typeface="Arial"/>
                <a:cs typeface="Arial"/>
                <a:sym typeface="Arial"/>
              </a:defRPr>
            </a:lvl4pPr>
            <a:lvl5pPr marL="2286000" lvl="4" indent="-355600" algn="l">
              <a:lnSpc>
                <a:spcPct val="100000"/>
              </a:lnSpc>
              <a:spcBef>
                <a:spcPts val="400"/>
              </a:spcBef>
              <a:spcAft>
                <a:spcPts val="0"/>
              </a:spcAft>
              <a:buClr>
                <a:schemeClr val="dk1"/>
              </a:buClr>
              <a:buSzPts val="2000"/>
              <a:buChar char="»"/>
              <a:defRPr sz="2000">
                <a:latin typeface="Arial"/>
                <a:ea typeface="Arial"/>
                <a:cs typeface="Arial"/>
                <a:sym typeface="Arial"/>
              </a:defRPr>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66" name="Google Shape;66;p15"/>
          <p:cNvSpPr txBox="1">
            <a:spLocks noGrp="1"/>
          </p:cNvSpPr>
          <p:nvPr>
            <p:ph type="body" idx="2"/>
          </p:nvPr>
        </p:nvSpPr>
        <p:spPr>
          <a:xfrm>
            <a:off x="4648200" y="1244277"/>
            <a:ext cx="4038600" cy="3394075"/>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560"/>
              </a:spcBef>
              <a:spcAft>
                <a:spcPts val="0"/>
              </a:spcAft>
              <a:buClr>
                <a:schemeClr val="dk1"/>
              </a:buClr>
              <a:buSzPts val="2800"/>
              <a:buNone/>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67" name="Google Shape;67;p15"/>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5"/>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5"/>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6"/>
          <p:cNvSpPr txBox="1">
            <a:spLocks noGrp="1"/>
          </p:cNvSpPr>
          <p:nvPr>
            <p:ph type="body" idx="1"/>
          </p:nvPr>
        </p:nvSpPr>
        <p:spPr>
          <a:xfrm>
            <a:off x="457200" y="1150938"/>
            <a:ext cx="4040188" cy="4810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atin typeface="Arial"/>
                <a:ea typeface="Arial"/>
                <a:cs typeface="Arial"/>
                <a:sym typeface="Arial"/>
              </a:defRPr>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73" name="Google Shape;73;p16"/>
          <p:cNvSpPr txBox="1">
            <a:spLocks noGrp="1"/>
          </p:cNvSpPr>
          <p:nvPr>
            <p:ph type="body" idx="2"/>
          </p:nvPr>
        </p:nvSpPr>
        <p:spPr>
          <a:xfrm>
            <a:off x="457200" y="1631950"/>
            <a:ext cx="4040188" cy="296227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sz="1800">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sz="1800">
                <a:latin typeface="Arial"/>
                <a:ea typeface="Arial"/>
                <a:cs typeface="Arial"/>
                <a:sym typeface="Arial"/>
              </a:defRPr>
            </a:lvl2pPr>
            <a:lvl3pPr marL="1371600" lvl="2" indent="-342900" algn="l">
              <a:lnSpc>
                <a:spcPct val="100000"/>
              </a:lnSpc>
              <a:spcBef>
                <a:spcPts val="360"/>
              </a:spcBef>
              <a:spcAft>
                <a:spcPts val="0"/>
              </a:spcAft>
              <a:buClr>
                <a:schemeClr val="dk1"/>
              </a:buClr>
              <a:buSzPts val="1800"/>
              <a:buChar char="•"/>
              <a:defRPr sz="1800">
                <a:latin typeface="Arial"/>
                <a:ea typeface="Arial"/>
                <a:cs typeface="Arial"/>
                <a:sym typeface="Arial"/>
              </a:defRPr>
            </a:lvl3pPr>
            <a:lvl4pPr marL="1828800" lvl="3" indent="-342900" algn="l">
              <a:lnSpc>
                <a:spcPct val="100000"/>
              </a:lnSpc>
              <a:spcBef>
                <a:spcPts val="360"/>
              </a:spcBef>
              <a:spcAft>
                <a:spcPts val="0"/>
              </a:spcAft>
              <a:buClr>
                <a:schemeClr val="dk1"/>
              </a:buClr>
              <a:buSzPts val="1800"/>
              <a:buChar char="–"/>
              <a:defRPr sz="1800">
                <a:latin typeface="Arial"/>
                <a:ea typeface="Arial"/>
                <a:cs typeface="Arial"/>
                <a:sym typeface="Arial"/>
              </a:defRPr>
            </a:lvl4pPr>
            <a:lvl5pPr marL="2286000" lvl="4" indent="-342900" algn="l">
              <a:lnSpc>
                <a:spcPct val="100000"/>
              </a:lnSpc>
              <a:spcBef>
                <a:spcPts val="360"/>
              </a:spcBef>
              <a:spcAft>
                <a:spcPts val="0"/>
              </a:spcAft>
              <a:buClr>
                <a:schemeClr val="dk1"/>
              </a:buClr>
              <a:buSzPts val="1800"/>
              <a:buChar char="»"/>
              <a:defRPr sz="1800">
                <a:latin typeface="Arial"/>
                <a:ea typeface="Arial"/>
                <a:cs typeface="Arial"/>
                <a:sym typeface="Arial"/>
              </a:defRPr>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74" name="Google Shape;74;p16"/>
          <p:cNvSpPr txBox="1">
            <a:spLocks noGrp="1"/>
          </p:cNvSpPr>
          <p:nvPr>
            <p:ph type="body" idx="3"/>
          </p:nvPr>
        </p:nvSpPr>
        <p:spPr>
          <a:xfrm>
            <a:off x="4645025" y="1150938"/>
            <a:ext cx="4041775" cy="4810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atin typeface="Arial"/>
                <a:ea typeface="Arial"/>
                <a:cs typeface="Arial"/>
                <a:sym typeface="Arial"/>
              </a:defRPr>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75" name="Google Shape;75;p16"/>
          <p:cNvSpPr txBox="1">
            <a:spLocks noGrp="1"/>
          </p:cNvSpPr>
          <p:nvPr>
            <p:ph type="body" idx="4"/>
          </p:nvPr>
        </p:nvSpPr>
        <p:spPr>
          <a:xfrm>
            <a:off x="4645025" y="1631950"/>
            <a:ext cx="4041775" cy="296227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sz="1800">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sz="1800">
                <a:latin typeface="Arial"/>
                <a:ea typeface="Arial"/>
                <a:cs typeface="Arial"/>
                <a:sym typeface="Arial"/>
              </a:defRPr>
            </a:lvl2pPr>
            <a:lvl3pPr marL="1371600" lvl="2" indent="-342900" algn="l">
              <a:lnSpc>
                <a:spcPct val="100000"/>
              </a:lnSpc>
              <a:spcBef>
                <a:spcPts val="360"/>
              </a:spcBef>
              <a:spcAft>
                <a:spcPts val="0"/>
              </a:spcAft>
              <a:buClr>
                <a:schemeClr val="dk1"/>
              </a:buClr>
              <a:buSzPts val="1800"/>
              <a:buChar char="•"/>
              <a:defRPr sz="1800">
                <a:latin typeface="Arial"/>
                <a:ea typeface="Arial"/>
                <a:cs typeface="Arial"/>
                <a:sym typeface="Arial"/>
              </a:defRPr>
            </a:lvl3pPr>
            <a:lvl4pPr marL="1828800" lvl="3" indent="-342900" algn="l">
              <a:lnSpc>
                <a:spcPct val="100000"/>
              </a:lnSpc>
              <a:spcBef>
                <a:spcPts val="360"/>
              </a:spcBef>
              <a:spcAft>
                <a:spcPts val="0"/>
              </a:spcAft>
              <a:buClr>
                <a:schemeClr val="dk1"/>
              </a:buClr>
              <a:buSzPts val="1800"/>
              <a:buChar char="–"/>
              <a:defRPr sz="1800">
                <a:latin typeface="Arial"/>
                <a:ea typeface="Arial"/>
                <a:cs typeface="Arial"/>
                <a:sym typeface="Arial"/>
              </a:defRPr>
            </a:lvl4pPr>
            <a:lvl5pPr marL="2286000" lvl="4" indent="-342900" algn="l">
              <a:lnSpc>
                <a:spcPct val="100000"/>
              </a:lnSpc>
              <a:spcBef>
                <a:spcPts val="360"/>
              </a:spcBef>
              <a:spcAft>
                <a:spcPts val="0"/>
              </a:spcAft>
              <a:buClr>
                <a:schemeClr val="dk1"/>
              </a:buClr>
              <a:buSzPts val="1800"/>
              <a:buChar char="»"/>
              <a:defRPr sz="1800">
                <a:latin typeface="Arial"/>
                <a:ea typeface="Arial"/>
                <a:cs typeface="Arial"/>
                <a:sym typeface="Arial"/>
              </a:defRPr>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76" name="Google Shape;76;p16"/>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6"/>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6"/>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7"/>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8"/>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8"/>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8"/>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457200" y="204788"/>
            <a:ext cx="3008313" cy="87153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000"/>
              <a:buFont typeface="Arial"/>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9"/>
          <p:cNvSpPr txBox="1">
            <a:spLocks noGrp="1"/>
          </p:cNvSpPr>
          <p:nvPr>
            <p:ph type="body" idx="1"/>
          </p:nvPr>
        </p:nvSpPr>
        <p:spPr>
          <a:xfrm>
            <a:off x="3575050" y="204788"/>
            <a:ext cx="5111750" cy="4389437"/>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91" name="Google Shape;91;p19"/>
          <p:cNvSpPr txBox="1">
            <a:spLocks noGrp="1"/>
          </p:cNvSpPr>
          <p:nvPr>
            <p:ph type="body" idx="2"/>
          </p:nvPr>
        </p:nvSpPr>
        <p:spPr>
          <a:xfrm>
            <a:off x="457200" y="1076325"/>
            <a:ext cx="3008313" cy="35179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92" name="Google Shape;92;p19"/>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1792288" y="3600450"/>
            <a:ext cx="5486400" cy="4254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000"/>
              <a:buFont typeface="Arial"/>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0"/>
          <p:cNvSpPr>
            <a:spLocks noGrp="1"/>
          </p:cNvSpPr>
          <p:nvPr>
            <p:ph type="pic" idx="2"/>
          </p:nvPr>
        </p:nvSpPr>
        <p:spPr>
          <a:xfrm>
            <a:off x="1792288" y="460375"/>
            <a:ext cx="5486400" cy="3086100"/>
          </a:xfrm>
          <a:prstGeom prst="rect">
            <a:avLst/>
          </a:prstGeom>
          <a:noFill/>
          <a:ln>
            <a:noFill/>
          </a:ln>
        </p:spPr>
      </p:sp>
      <p:sp>
        <p:nvSpPr>
          <p:cNvPr id="98" name="Google Shape;98;p20"/>
          <p:cNvSpPr txBox="1">
            <a:spLocks noGrp="1"/>
          </p:cNvSpPr>
          <p:nvPr>
            <p:ph type="body" idx="1"/>
          </p:nvPr>
        </p:nvSpPr>
        <p:spPr>
          <a:xfrm>
            <a:off x="1792288" y="4025900"/>
            <a:ext cx="5486400" cy="6032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99" name="Google Shape;99;p20"/>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0"/>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0"/>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1"/>
          <p:cNvSpPr txBox="1">
            <a:spLocks noGrp="1"/>
          </p:cNvSpPr>
          <p:nvPr>
            <p:ph type="body" idx="1"/>
          </p:nvPr>
        </p:nvSpPr>
        <p:spPr>
          <a:xfrm rot="5400000">
            <a:off x="2874963" y="-1173485"/>
            <a:ext cx="3394075"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05" name="Google Shape;105;p21"/>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21"/>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21"/>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rot="5400000">
            <a:off x="5464175" y="1371600"/>
            <a:ext cx="4387850" cy="2057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22"/>
          <p:cNvSpPr txBox="1">
            <a:spLocks noGrp="1"/>
          </p:cNvSpPr>
          <p:nvPr>
            <p:ph type="body" idx="1"/>
          </p:nvPr>
        </p:nvSpPr>
        <p:spPr>
          <a:xfrm rot="5400000">
            <a:off x="1273175" y="-609600"/>
            <a:ext cx="4387850"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11" name="Google Shape;111;p22"/>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2"/>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22"/>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a:off x="-34325" y="0"/>
            <a:ext cx="9178325" cy="1200150"/>
          </a:xfrm>
          <a:prstGeom prst="rect">
            <a:avLst/>
          </a:prstGeom>
          <a:solidFill>
            <a:srgbClr val="100E42"/>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 name="Google Shape;52;p13"/>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3" name="Google Shape;53;p13"/>
          <p:cNvSpPr txBox="1">
            <a:spLocks noGrp="1"/>
          </p:cNvSpPr>
          <p:nvPr>
            <p:ph type="body" idx="1"/>
          </p:nvPr>
        </p:nvSpPr>
        <p:spPr>
          <a:xfrm>
            <a:off x="457200" y="1244277"/>
            <a:ext cx="8229600" cy="3394075"/>
          </a:xfrm>
          <a:prstGeom prst="rect">
            <a:avLst/>
          </a:prstGeom>
          <a:noFill/>
          <a:ln>
            <a:noFill/>
          </a:ln>
        </p:spPr>
        <p:txBody>
          <a:bodyPr spcFirstLastPara="1" wrap="square" lIns="91425" tIns="45700" rIns="91425" bIns="45700" anchor="t" anchorCtr="0">
            <a:normAutofit/>
          </a:bodyPr>
          <a:lstStyle>
            <a:lvl1pPr marL="457200" marR="0" lvl="0"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13"/>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openclipart.org/detail/297157/woman-manage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hyperlink" Target="https://pixabay.com/en/business-women-working-work-job-2738633/"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hyperlink" Target="https://openclipart.org/detail/173224/teacher-blue-dres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hyperlink" Target="https://pixabay.com/fi/mies-valokuvaaja-explorerin-henkil%C3%B6-37500/"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hyperlink" Target="https://pixabay.com/en/person-businesswoman-female-woman-268688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body" idx="1"/>
          </p:nvPr>
        </p:nvSpPr>
        <p:spPr>
          <a:xfrm>
            <a:off x="457200" y="1244277"/>
            <a:ext cx="8229600" cy="33942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360"/>
              </a:spcBef>
              <a:spcAft>
                <a:spcPts val="0"/>
              </a:spcAft>
              <a:buSzPts val="1800"/>
              <a:buNone/>
            </a:pPr>
            <a:endParaRPr sz="2900" b="1">
              <a:latin typeface="Garamond"/>
              <a:ea typeface="Garamond"/>
              <a:cs typeface="Garamond"/>
              <a:sym typeface="Garamond"/>
            </a:endParaRPr>
          </a:p>
          <a:p>
            <a:pPr marL="0" lvl="0" indent="0" algn="ctr" rtl="0">
              <a:lnSpc>
                <a:spcPct val="100000"/>
              </a:lnSpc>
              <a:spcBef>
                <a:spcPts val="360"/>
              </a:spcBef>
              <a:spcAft>
                <a:spcPts val="0"/>
              </a:spcAft>
              <a:buSzPts val="1800"/>
              <a:buNone/>
            </a:pPr>
            <a:endParaRPr sz="2900" b="1">
              <a:latin typeface="Garamond"/>
              <a:ea typeface="Garamond"/>
              <a:cs typeface="Garamond"/>
              <a:sym typeface="Garamond"/>
            </a:endParaRPr>
          </a:p>
          <a:p>
            <a:pPr marL="0" lvl="0" indent="0" algn="ctr" rtl="0">
              <a:lnSpc>
                <a:spcPct val="100000"/>
              </a:lnSpc>
              <a:spcBef>
                <a:spcPts val="360"/>
              </a:spcBef>
              <a:spcAft>
                <a:spcPts val="0"/>
              </a:spcAft>
              <a:buSzPts val="1800"/>
              <a:buNone/>
            </a:pPr>
            <a:r>
              <a:rPr lang="en" sz="2800">
                <a:latin typeface="Garamond"/>
                <a:ea typeface="Garamond"/>
                <a:cs typeface="Garamond"/>
                <a:sym typeface="Garamond"/>
              </a:rPr>
              <a:t>USER PERSONAS</a:t>
            </a:r>
            <a:endParaRPr sz="2800">
              <a:latin typeface="Garamond"/>
              <a:ea typeface="Garamond"/>
              <a:cs typeface="Garamond"/>
              <a:sym typeface="Garamond"/>
            </a:endParaRPr>
          </a:p>
          <a:p>
            <a:pPr marL="0" lvl="0" indent="0" algn="ctr" rtl="0">
              <a:lnSpc>
                <a:spcPct val="100000"/>
              </a:lnSpc>
              <a:spcBef>
                <a:spcPts val="360"/>
              </a:spcBef>
              <a:spcAft>
                <a:spcPts val="0"/>
              </a:spcAft>
              <a:buSzPts val="1800"/>
              <a:buNone/>
            </a:pPr>
            <a:r>
              <a:rPr lang="en" sz="2800">
                <a:latin typeface="Garamond"/>
                <a:ea typeface="Garamond"/>
                <a:cs typeface="Garamond"/>
                <a:sym typeface="Garamond"/>
              </a:rPr>
              <a:t>TEAM 4</a:t>
            </a:r>
            <a:endParaRPr sz="2800">
              <a:latin typeface="Garamond"/>
              <a:ea typeface="Garamond"/>
              <a:cs typeface="Garamond"/>
              <a:sym typeface="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457200" y="206375"/>
            <a:ext cx="82296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FFFF"/>
              </a:buClr>
              <a:buSzPts val="3200"/>
              <a:buFont typeface="Arial"/>
              <a:buNone/>
            </a:pPr>
            <a:r>
              <a:rPr lang="en">
                <a:latin typeface="Garamond"/>
                <a:ea typeface="Garamond"/>
                <a:cs typeface="Garamond"/>
                <a:sym typeface="Garamond"/>
              </a:rPr>
              <a:t>User Persona</a:t>
            </a:r>
            <a:endParaRPr>
              <a:latin typeface="Garamond"/>
              <a:ea typeface="Garamond"/>
              <a:cs typeface="Garamond"/>
              <a:sym typeface="Garamond"/>
            </a:endParaRPr>
          </a:p>
        </p:txBody>
      </p:sp>
      <p:sp>
        <p:nvSpPr>
          <p:cNvPr id="125" name="Google Shape;125;p24"/>
          <p:cNvSpPr txBox="1"/>
          <p:nvPr/>
        </p:nvSpPr>
        <p:spPr>
          <a:xfrm>
            <a:off x="850700" y="4164250"/>
            <a:ext cx="13716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b="1">
                <a:solidFill>
                  <a:schemeClr val="dk1"/>
                </a:solidFill>
                <a:latin typeface="Garamond"/>
                <a:ea typeface="Garamond"/>
                <a:cs typeface="Garamond"/>
                <a:sym typeface="Garamond"/>
              </a:rPr>
              <a:t>Sergio Ramos</a:t>
            </a:r>
            <a:endParaRPr sz="1400" b="0" i="0" u="none" strike="noStrike" cap="none">
              <a:solidFill>
                <a:srgbClr val="000000"/>
              </a:solidFill>
              <a:latin typeface="Arial"/>
              <a:ea typeface="Arial"/>
              <a:cs typeface="Arial"/>
              <a:sym typeface="Arial"/>
            </a:endParaRPr>
          </a:p>
        </p:txBody>
      </p:sp>
      <p:sp>
        <p:nvSpPr>
          <p:cNvPr id="126" name="Google Shape;126;p24"/>
          <p:cNvSpPr txBox="1"/>
          <p:nvPr/>
        </p:nvSpPr>
        <p:spPr>
          <a:xfrm>
            <a:off x="2695902" y="1739414"/>
            <a:ext cx="3048000" cy="1877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Arial"/>
              <a:buNone/>
            </a:pPr>
            <a:r>
              <a:rPr lang="en" sz="1200" b="0" i="0" u="none" strike="noStrike" cap="none">
                <a:solidFill>
                  <a:schemeClr val="dk1"/>
                </a:solidFill>
                <a:latin typeface="Garamond"/>
                <a:ea typeface="Garamond"/>
                <a:cs typeface="Garamond"/>
                <a:sym typeface="Garamond"/>
              </a:rPr>
              <a:t>Age - </a:t>
            </a:r>
            <a:r>
              <a:rPr lang="en" sz="1200">
                <a:solidFill>
                  <a:schemeClr val="dk1"/>
                </a:solidFill>
                <a:latin typeface="Garamond"/>
                <a:ea typeface="Garamond"/>
                <a:cs typeface="Garamond"/>
                <a:sym typeface="Garamond"/>
              </a:rPr>
              <a:t>25</a:t>
            </a:r>
            <a:endParaRPr sz="120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chemeClr val="dk1"/>
              </a:buClr>
              <a:buSzPts val="1200"/>
              <a:buFont typeface="Arial"/>
              <a:buNone/>
            </a:pPr>
            <a:r>
              <a:rPr lang="en" sz="1200" b="0" i="0" u="none" strike="noStrike" cap="none">
                <a:solidFill>
                  <a:schemeClr val="dk1"/>
                </a:solidFill>
                <a:latin typeface="Garamond"/>
                <a:ea typeface="Garamond"/>
                <a:cs typeface="Garamond"/>
                <a:sym typeface="Garamond"/>
              </a:rPr>
              <a:t>Occupation - </a:t>
            </a:r>
            <a:r>
              <a:rPr lang="en" sz="1200">
                <a:solidFill>
                  <a:schemeClr val="dk1"/>
                </a:solidFill>
                <a:latin typeface="Garamond"/>
                <a:ea typeface="Garamond"/>
                <a:cs typeface="Garamond"/>
                <a:sym typeface="Garamond"/>
              </a:rPr>
              <a:t>Marketing Manager</a:t>
            </a:r>
            <a:endParaRPr sz="120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chemeClr val="dk1"/>
              </a:buClr>
              <a:buSzPts val="1200"/>
              <a:buFont typeface="Arial"/>
              <a:buNone/>
            </a:pPr>
            <a:r>
              <a:rPr lang="en" sz="1200" b="0" i="0" u="none" strike="noStrike" cap="none">
                <a:solidFill>
                  <a:schemeClr val="dk1"/>
                </a:solidFill>
                <a:latin typeface="Garamond"/>
                <a:ea typeface="Garamond"/>
                <a:cs typeface="Garamond"/>
                <a:sym typeface="Garamond"/>
              </a:rPr>
              <a:t>Gender - Male</a:t>
            </a:r>
            <a:endParaRPr sz="120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chemeClr val="dk1"/>
              </a:buClr>
              <a:buSzPts val="1200"/>
              <a:buFont typeface="Arial"/>
              <a:buNone/>
            </a:pPr>
            <a:r>
              <a:rPr lang="en" sz="1200" b="0" i="0" u="none" strike="noStrike" cap="none">
                <a:solidFill>
                  <a:schemeClr val="dk1"/>
                </a:solidFill>
                <a:latin typeface="Garamond"/>
                <a:ea typeface="Garamond"/>
                <a:cs typeface="Garamond"/>
                <a:sym typeface="Garamond"/>
              </a:rPr>
              <a:t>Location - </a:t>
            </a:r>
            <a:r>
              <a:rPr lang="en" sz="1200">
                <a:solidFill>
                  <a:schemeClr val="dk1"/>
                </a:solidFill>
                <a:latin typeface="Garamond"/>
                <a:ea typeface="Garamond"/>
                <a:cs typeface="Garamond"/>
                <a:sym typeface="Garamond"/>
              </a:rPr>
              <a:t>Miami</a:t>
            </a:r>
            <a:endParaRPr sz="120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chemeClr val="dk1"/>
              </a:buClr>
              <a:buSzPts val="1200"/>
              <a:buFont typeface="Arial"/>
              <a:buNone/>
            </a:pPr>
            <a:r>
              <a:rPr lang="en" sz="1200" b="0" i="0" u="none" strike="noStrike" cap="none">
                <a:solidFill>
                  <a:schemeClr val="dk1"/>
                </a:solidFill>
                <a:latin typeface="Garamond"/>
                <a:ea typeface="Garamond"/>
                <a:cs typeface="Garamond"/>
                <a:sym typeface="Garamond"/>
              </a:rPr>
              <a:t>Income - $</a:t>
            </a:r>
            <a:r>
              <a:rPr lang="en" sz="1200">
                <a:solidFill>
                  <a:schemeClr val="dk1"/>
                </a:solidFill>
                <a:latin typeface="Garamond"/>
                <a:ea typeface="Garamond"/>
                <a:cs typeface="Garamond"/>
                <a:sym typeface="Garamond"/>
              </a:rPr>
              <a:t>4500</a:t>
            </a:r>
            <a:r>
              <a:rPr lang="en" sz="1200" b="0" i="0" u="none" strike="noStrike" cap="none">
                <a:solidFill>
                  <a:schemeClr val="dk1"/>
                </a:solidFill>
                <a:latin typeface="Garamond"/>
                <a:ea typeface="Garamond"/>
                <a:cs typeface="Garamond"/>
                <a:sym typeface="Garamond"/>
              </a:rPr>
              <a:t> per month</a:t>
            </a:r>
            <a:endParaRPr sz="120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chemeClr val="dk1"/>
              </a:buClr>
              <a:buSzPts val="1200"/>
              <a:buFont typeface="Arial"/>
              <a:buNone/>
            </a:pPr>
            <a:r>
              <a:rPr lang="en" sz="1200" b="0" i="0" u="none" strike="noStrike" cap="none">
                <a:solidFill>
                  <a:schemeClr val="dk1"/>
                </a:solidFill>
                <a:latin typeface="Garamond"/>
                <a:ea typeface="Garamond"/>
                <a:cs typeface="Garamond"/>
                <a:sym typeface="Garamond"/>
              </a:rPr>
              <a:t>User Profile - </a:t>
            </a:r>
            <a:r>
              <a:rPr lang="en" sz="1100">
                <a:solidFill>
                  <a:schemeClr val="dk1"/>
                </a:solidFill>
                <a:latin typeface="EB Garamond"/>
                <a:ea typeface="EB Garamond"/>
                <a:cs typeface="EB Garamond"/>
                <a:sym typeface="EB Garamond"/>
              </a:rPr>
              <a:t>Sergio works at a digital marketing agency. He is tech-savvy and enjoys using his smartphone to browse social media, and shop online. He is also very fashion-conscious and enjoys dressing up for work and social events.</a:t>
            </a:r>
            <a:endParaRPr sz="1200" i="0" u="none" strike="noStrike" cap="none">
              <a:solidFill>
                <a:schemeClr val="dk1"/>
              </a:solidFill>
              <a:latin typeface="EB Garamond"/>
              <a:ea typeface="EB Garamond"/>
              <a:cs typeface="EB Garamond"/>
              <a:sym typeface="EB Garamond"/>
            </a:endParaRPr>
          </a:p>
        </p:txBody>
      </p:sp>
      <p:cxnSp>
        <p:nvCxnSpPr>
          <p:cNvPr id="127" name="Google Shape;127;p24"/>
          <p:cNvCxnSpPr/>
          <p:nvPr/>
        </p:nvCxnSpPr>
        <p:spPr>
          <a:xfrm>
            <a:off x="5743902" y="1598409"/>
            <a:ext cx="0" cy="3143400"/>
          </a:xfrm>
          <a:prstGeom prst="straightConnector1">
            <a:avLst/>
          </a:prstGeom>
          <a:noFill/>
          <a:ln w="25400" cap="flat" cmpd="sng">
            <a:solidFill>
              <a:srgbClr val="7F7F7F"/>
            </a:solidFill>
            <a:prstDash val="solid"/>
            <a:round/>
            <a:headEnd type="none" w="sm" len="sm"/>
            <a:tailEnd type="none" w="sm" len="sm"/>
          </a:ln>
        </p:spPr>
      </p:cxnSp>
      <p:cxnSp>
        <p:nvCxnSpPr>
          <p:cNvPr id="128" name="Google Shape;128;p24"/>
          <p:cNvCxnSpPr/>
          <p:nvPr/>
        </p:nvCxnSpPr>
        <p:spPr>
          <a:xfrm>
            <a:off x="2619702" y="1598409"/>
            <a:ext cx="0" cy="3143400"/>
          </a:xfrm>
          <a:prstGeom prst="straightConnector1">
            <a:avLst/>
          </a:prstGeom>
          <a:noFill/>
          <a:ln w="25400" cap="flat" cmpd="sng">
            <a:solidFill>
              <a:srgbClr val="7F7F7F"/>
            </a:solidFill>
            <a:prstDash val="solid"/>
            <a:round/>
            <a:headEnd type="none" w="sm" len="sm"/>
            <a:tailEnd type="none" w="sm" len="sm"/>
          </a:ln>
        </p:spPr>
      </p:cxnSp>
      <p:sp>
        <p:nvSpPr>
          <p:cNvPr id="129" name="Google Shape;129;p24"/>
          <p:cNvSpPr/>
          <p:nvPr/>
        </p:nvSpPr>
        <p:spPr>
          <a:xfrm>
            <a:off x="3381703" y="4569415"/>
            <a:ext cx="1371600" cy="285900"/>
          </a:xfrm>
          <a:prstGeom prst="rect">
            <a:avLst/>
          </a:prstGeom>
          <a:solidFill>
            <a:srgbClr val="7F7F7F"/>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chemeClr val="lt1"/>
                </a:solidFill>
                <a:latin typeface="Garamond"/>
                <a:ea typeface="Garamond"/>
                <a:cs typeface="Garamond"/>
                <a:sym typeface="Garamond"/>
              </a:rPr>
              <a:t>Who</a:t>
            </a:r>
            <a:endParaRPr sz="1400" b="0" i="0" u="none" strike="noStrike" cap="none">
              <a:solidFill>
                <a:srgbClr val="000000"/>
              </a:solidFill>
              <a:latin typeface="Arial"/>
              <a:ea typeface="Arial"/>
              <a:cs typeface="Arial"/>
              <a:sym typeface="Arial"/>
            </a:endParaRPr>
          </a:p>
        </p:txBody>
      </p:sp>
      <p:sp>
        <p:nvSpPr>
          <p:cNvPr id="130" name="Google Shape;130;p24"/>
          <p:cNvSpPr/>
          <p:nvPr/>
        </p:nvSpPr>
        <p:spPr>
          <a:xfrm>
            <a:off x="6886902" y="4598784"/>
            <a:ext cx="1371600" cy="285900"/>
          </a:xfrm>
          <a:prstGeom prst="rect">
            <a:avLst/>
          </a:prstGeom>
          <a:solidFill>
            <a:srgbClr val="7F7F7F"/>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chemeClr val="lt1"/>
                </a:solidFill>
                <a:latin typeface="Garamond"/>
                <a:ea typeface="Garamond"/>
                <a:cs typeface="Garamond"/>
                <a:sym typeface="Garamond"/>
              </a:rPr>
              <a:t>Why</a:t>
            </a:r>
            <a:endParaRPr sz="1400" b="0" i="0" u="none" strike="noStrike" cap="none">
              <a:solidFill>
                <a:srgbClr val="000000"/>
              </a:solidFill>
              <a:latin typeface="Arial"/>
              <a:ea typeface="Arial"/>
              <a:cs typeface="Arial"/>
              <a:sym typeface="Arial"/>
            </a:endParaRPr>
          </a:p>
        </p:txBody>
      </p:sp>
      <p:sp>
        <p:nvSpPr>
          <p:cNvPr id="131" name="Google Shape;131;p24"/>
          <p:cNvSpPr txBox="1"/>
          <p:nvPr/>
        </p:nvSpPr>
        <p:spPr>
          <a:xfrm>
            <a:off x="197068" y="1229110"/>
            <a:ext cx="2422500" cy="369300"/>
          </a:xfrm>
          <a:prstGeom prst="rect">
            <a:avLst/>
          </a:prstGeom>
          <a:solidFill>
            <a:srgbClr val="7F7F7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FFFFFF"/>
                </a:solidFill>
                <a:latin typeface="Garamond"/>
                <a:ea typeface="Garamond"/>
                <a:cs typeface="Garamond"/>
                <a:sym typeface="Garamond"/>
              </a:rPr>
              <a:t>Name and Picture</a:t>
            </a:r>
            <a:endParaRPr sz="1400" b="0" i="0" u="none" strike="noStrike" cap="none">
              <a:solidFill>
                <a:srgbClr val="000000"/>
              </a:solidFill>
              <a:latin typeface="Arial"/>
              <a:ea typeface="Arial"/>
              <a:cs typeface="Arial"/>
              <a:sym typeface="Arial"/>
            </a:endParaRPr>
          </a:p>
        </p:txBody>
      </p:sp>
      <p:sp>
        <p:nvSpPr>
          <p:cNvPr id="132" name="Google Shape;132;p24"/>
          <p:cNvSpPr txBox="1"/>
          <p:nvPr/>
        </p:nvSpPr>
        <p:spPr>
          <a:xfrm>
            <a:off x="2619577" y="1229110"/>
            <a:ext cx="3124200" cy="369300"/>
          </a:xfrm>
          <a:prstGeom prst="rect">
            <a:avLst/>
          </a:prstGeom>
          <a:solidFill>
            <a:srgbClr val="7F7F7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FFFFFF"/>
                </a:solidFill>
                <a:latin typeface="Garamond"/>
                <a:ea typeface="Garamond"/>
                <a:cs typeface="Garamond"/>
                <a:sym typeface="Garamond"/>
              </a:rPr>
              <a:t>Characteristics</a:t>
            </a:r>
            <a:endParaRPr sz="1400" b="0" i="0" u="none" strike="noStrike" cap="none">
              <a:solidFill>
                <a:srgbClr val="000000"/>
              </a:solidFill>
              <a:latin typeface="Arial"/>
              <a:ea typeface="Arial"/>
              <a:cs typeface="Arial"/>
              <a:sym typeface="Arial"/>
            </a:endParaRPr>
          </a:p>
        </p:txBody>
      </p:sp>
      <p:sp>
        <p:nvSpPr>
          <p:cNvPr id="133" name="Google Shape;133;p24"/>
          <p:cNvSpPr txBox="1"/>
          <p:nvPr/>
        </p:nvSpPr>
        <p:spPr>
          <a:xfrm>
            <a:off x="5743775" y="1229100"/>
            <a:ext cx="3276900" cy="369300"/>
          </a:xfrm>
          <a:prstGeom prst="rect">
            <a:avLst/>
          </a:prstGeom>
          <a:solidFill>
            <a:srgbClr val="7F7F7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FFFFFF"/>
                </a:solidFill>
                <a:latin typeface="Garamond"/>
                <a:ea typeface="Garamond"/>
                <a:cs typeface="Garamond"/>
                <a:sym typeface="Garamond"/>
              </a:rPr>
              <a:t>Need</a:t>
            </a:r>
            <a:endParaRPr sz="1400" b="0" i="0" u="none" strike="noStrike" cap="none">
              <a:solidFill>
                <a:srgbClr val="000000"/>
              </a:solidFill>
              <a:latin typeface="Arial"/>
              <a:ea typeface="Arial"/>
              <a:cs typeface="Arial"/>
              <a:sym typeface="Arial"/>
            </a:endParaRPr>
          </a:p>
        </p:txBody>
      </p:sp>
      <p:sp>
        <p:nvSpPr>
          <p:cNvPr id="134" name="Google Shape;134;p24"/>
          <p:cNvSpPr txBox="1"/>
          <p:nvPr/>
        </p:nvSpPr>
        <p:spPr>
          <a:xfrm>
            <a:off x="5820102" y="1769264"/>
            <a:ext cx="3048000" cy="1569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a:solidFill>
                  <a:schemeClr val="dk1"/>
                </a:solidFill>
                <a:latin typeface="Garamond"/>
                <a:ea typeface="Garamond"/>
                <a:cs typeface="Garamond"/>
                <a:sym typeface="Garamond"/>
              </a:rPr>
              <a:t>Sergio wants to be able to simply put together new outfits that match his style and to have a large selection of clothing alternatives to pick from.</a:t>
            </a:r>
            <a:endParaRPr sz="120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1200"/>
              <a:buFont typeface="Arial"/>
              <a:buNone/>
            </a:pPr>
            <a:r>
              <a:rPr lang="en" sz="1200">
                <a:solidFill>
                  <a:schemeClr val="dk1"/>
                </a:solidFill>
                <a:latin typeface="Garamond"/>
                <a:ea typeface="Garamond"/>
                <a:cs typeface="Garamond"/>
                <a:sym typeface="Garamond"/>
              </a:rPr>
              <a:t>He wants to be able to effortlessly incorporate new fashion trends into her outfit since she likes learning about them.</a:t>
            </a:r>
            <a:endParaRPr sz="1200" b="0" i="0" u="none" strike="noStrike" cap="none">
              <a:solidFill>
                <a:schemeClr val="dk1"/>
              </a:solidFill>
              <a:latin typeface="Garamond"/>
              <a:ea typeface="Garamond"/>
              <a:cs typeface="Garamond"/>
              <a:sym typeface="Garamond"/>
            </a:endParaRPr>
          </a:p>
        </p:txBody>
      </p:sp>
      <p:pic>
        <p:nvPicPr>
          <p:cNvPr id="135" name="Google Shape;135;p24"/>
          <p:cNvPicPr preferRelativeResize="0"/>
          <p:nvPr/>
        </p:nvPicPr>
        <p:blipFill rotWithShape="1">
          <a:blip r:embed="rId3">
            <a:alphaModFix/>
          </a:blip>
          <a:srcRect/>
          <a:stretch/>
        </p:blipFill>
        <p:spPr>
          <a:xfrm>
            <a:off x="726287" y="2245111"/>
            <a:ext cx="1504011" cy="17615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457200" y="206375"/>
            <a:ext cx="82296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FFFF"/>
              </a:buClr>
              <a:buSzPts val="3200"/>
              <a:buFont typeface="Arial"/>
              <a:buNone/>
            </a:pPr>
            <a:r>
              <a:rPr lang="en">
                <a:latin typeface="Garamond"/>
                <a:ea typeface="Garamond"/>
                <a:cs typeface="Garamond"/>
                <a:sym typeface="Garamond"/>
              </a:rPr>
              <a:t>User Persona</a:t>
            </a:r>
            <a:endParaRPr>
              <a:latin typeface="Garamond"/>
              <a:ea typeface="Garamond"/>
              <a:cs typeface="Garamond"/>
              <a:sym typeface="Garamond"/>
            </a:endParaRPr>
          </a:p>
        </p:txBody>
      </p:sp>
      <p:sp>
        <p:nvSpPr>
          <p:cNvPr id="141" name="Google Shape;141;p25"/>
          <p:cNvSpPr txBox="1"/>
          <p:nvPr/>
        </p:nvSpPr>
        <p:spPr>
          <a:xfrm>
            <a:off x="716425" y="4143850"/>
            <a:ext cx="13716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b="1">
                <a:latin typeface="Garamond"/>
                <a:ea typeface="Garamond"/>
                <a:cs typeface="Garamond"/>
                <a:sym typeface="Garamond"/>
              </a:rPr>
              <a:t>Rachel Aniston</a:t>
            </a:r>
            <a:endParaRPr sz="1400" b="1" i="0" u="none" strike="noStrike" cap="none">
              <a:solidFill>
                <a:srgbClr val="000000"/>
              </a:solidFill>
              <a:latin typeface="Garamond"/>
              <a:ea typeface="Garamond"/>
              <a:cs typeface="Garamond"/>
              <a:sym typeface="Garamond"/>
            </a:endParaRPr>
          </a:p>
        </p:txBody>
      </p:sp>
      <p:sp>
        <p:nvSpPr>
          <p:cNvPr id="142" name="Google Shape;142;p25"/>
          <p:cNvSpPr txBox="1"/>
          <p:nvPr/>
        </p:nvSpPr>
        <p:spPr>
          <a:xfrm>
            <a:off x="2695902" y="1739414"/>
            <a:ext cx="3048000" cy="193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latin typeface="Garamond"/>
                <a:ea typeface="Garamond"/>
                <a:cs typeface="Garamond"/>
                <a:sym typeface="Garamond"/>
              </a:rPr>
              <a:t>Age - </a:t>
            </a:r>
            <a:r>
              <a:rPr lang="en" sz="1200" dirty="0">
                <a:solidFill>
                  <a:schemeClr val="dk1"/>
                </a:solidFill>
                <a:latin typeface="Garamond"/>
                <a:ea typeface="Garamond"/>
                <a:cs typeface="Garamond"/>
                <a:sym typeface="Garamond"/>
              </a:rPr>
              <a:t>28</a:t>
            </a:r>
            <a:endParaRPr sz="1200" b="0" i="0" u="none" strike="noStrike" cap="none" dirty="0">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latin typeface="Garamond"/>
                <a:ea typeface="Garamond"/>
                <a:cs typeface="Garamond"/>
                <a:sym typeface="Garamond"/>
              </a:rPr>
              <a:t>Occupation - </a:t>
            </a:r>
            <a:r>
              <a:rPr lang="en" sz="1200" dirty="0">
                <a:solidFill>
                  <a:schemeClr val="dk1"/>
                </a:solidFill>
                <a:latin typeface="Garamond"/>
                <a:ea typeface="Garamond"/>
                <a:cs typeface="Garamond"/>
                <a:sym typeface="Garamond"/>
              </a:rPr>
              <a:t>Software Developer</a:t>
            </a:r>
            <a:endParaRPr sz="1200" b="0" i="0" u="none" strike="noStrike" cap="none" dirty="0">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latin typeface="Garamond"/>
                <a:ea typeface="Garamond"/>
                <a:cs typeface="Garamond"/>
                <a:sym typeface="Garamond"/>
              </a:rPr>
              <a:t>Gender - </a:t>
            </a:r>
            <a:r>
              <a:rPr lang="en" sz="1200" dirty="0">
                <a:solidFill>
                  <a:schemeClr val="dk1"/>
                </a:solidFill>
                <a:latin typeface="Garamond"/>
                <a:ea typeface="Garamond"/>
                <a:cs typeface="Garamond"/>
                <a:sym typeface="Garamond"/>
              </a:rPr>
              <a:t>Female</a:t>
            </a:r>
            <a:endParaRPr sz="1200" b="0" i="0" u="none" strike="noStrike" cap="none" dirty="0">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latin typeface="Garamond"/>
                <a:ea typeface="Garamond"/>
                <a:cs typeface="Garamond"/>
                <a:sym typeface="Garamond"/>
              </a:rPr>
              <a:t>Location - New York</a:t>
            </a:r>
            <a:endParaRPr sz="1200" b="0" i="0" u="none" strike="noStrike" cap="none" dirty="0">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latin typeface="Garamond"/>
                <a:ea typeface="Garamond"/>
                <a:cs typeface="Garamond"/>
                <a:sym typeface="Garamond"/>
              </a:rPr>
              <a:t>Income - $</a:t>
            </a:r>
            <a:r>
              <a:rPr lang="en" sz="1200" dirty="0">
                <a:solidFill>
                  <a:schemeClr val="dk1"/>
                </a:solidFill>
                <a:latin typeface="Garamond"/>
                <a:ea typeface="Garamond"/>
                <a:cs typeface="Garamond"/>
                <a:sym typeface="Garamond"/>
              </a:rPr>
              <a:t>8000</a:t>
            </a:r>
            <a:r>
              <a:rPr lang="en" sz="1200" b="0" i="0" u="none" strike="noStrike" cap="none" dirty="0">
                <a:solidFill>
                  <a:schemeClr val="dk1"/>
                </a:solidFill>
                <a:latin typeface="Garamond"/>
                <a:ea typeface="Garamond"/>
                <a:cs typeface="Garamond"/>
                <a:sym typeface="Garamond"/>
              </a:rPr>
              <a:t> per month</a:t>
            </a:r>
            <a:endParaRPr sz="1200" b="0" i="0" u="none" strike="noStrike" cap="none" dirty="0">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latin typeface="Garamond"/>
                <a:ea typeface="Garamond"/>
                <a:cs typeface="Garamond"/>
                <a:sym typeface="Garamond"/>
              </a:rPr>
              <a:t>User Profile- </a:t>
            </a:r>
            <a:r>
              <a:rPr lang="en" sz="1200" dirty="0">
                <a:solidFill>
                  <a:schemeClr val="dk1"/>
                </a:solidFill>
                <a:latin typeface="Garamond"/>
                <a:ea typeface="Garamond"/>
                <a:cs typeface="Garamond"/>
                <a:sym typeface="Garamond"/>
              </a:rPr>
              <a:t>Rachel</a:t>
            </a:r>
            <a:r>
              <a:rPr lang="en" sz="1200" b="0" i="0" u="none" strike="noStrike" cap="none" dirty="0">
                <a:solidFill>
                  <a:schemeClr val="dk1"/>
                </a:solidFill>
                <a:latin typeface="Garamond"/>
                <a:ea typeface="Garamond"/>
                <a:cs typeface="Garamond"/>
                <a:sym typeface="Garamond"/>
              </a:rPr>
              <a:t> is a </a:t>
            </a:r>
            <a:r>
              <a:rPr lang="en" sz="1200" dirty="0">
                <a:solidFill>
                  <a:schemeClr val="dk1"/>
                </a:solidFill>
                <a:latin typeface="Garamond"/>
                <a:ea typeface="Garamond"/>
                <a:cs typeface="Garamond"/>
                <a:sym typeface="Garamond"/>
              </a:rPr>
              <a:t>software developer at Google who works from home. However, she has to attend meetings with client and social gatherings. She like to dress up and stay up with the trend.</a:t>
            </a:r>
            <a:endParaRPr sz="1200" b="0" i="0" u="none" strike="noStrike" cap="none" dirty="0">
              <a:solidFill>
                <a:schemeClr val="dk1"/>
              </a:solidFill>
              <a:latin typeface="Garamond"/>
              <a:ea typeface="Garamond"/>
              <a:cs typeface="Garamond"/>
              <a:sym typeface="Garamond"/>
            </a:endParaRPr>
          </a:p>
        </p:txBody>
      </p:sp>
      <p:sp>
        <p:nvSpPr>
          <p:cNvPr id="143" name="Google Shape;143;p25"/>
          <p:cNvSpPr txBox="1"/>
          <p:nvPr/>
        </p:nvSpPr>
        <p:spPr>
          <a:xfrm>
            <a:off x="5820102" y="1739414"/>
            <a:ext cx="3124200" cy="292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Garamond"/>
              <a:ea typeface="Garamond"/>
              <a:cs typeface="Garamond"/>
              <a:sym typeface="Garamond"/>
            </a:endParaRPr>
          </a:p>
        </p:txBody>
      </p:sp>
      <p:cxnSp>
        <p:nvCxnSpPr>
          <p:cNvPr id="144" name="Google Shape;144;p25"/>
          <p:cNvCxnSpPr/>
          <p:nvPr/>
        </p:nvCxnSpPr>
        <p:spPr>
          <a:xfrm>
            <a:off x="5743902" y="1598409"/>
            <a:ext cx="0" cy="3143400"/>
          </a:xfrm>
          <a:prstGeom prst="straightConnector1">
            <a:avLst/>
          </a:prstGeom>
          <a:noFill/>
          <a:ln w="25400" cap="flat" cmpd="sng">
            <a:solidFill>
              <a:srgbClr val="7F7F7F"/>
            </a:solidFill>
            <a:prstDash val="solid"/>
            <a:round/>
            <a:headEnd type="none" w="sm" len="sm"/>
            <a:tailEnd type="none" w="sm" len="sm"/>
          </a:ln>
        </p:spPr>
      </p:cxnSp>
      <p:cxnSp>
        <p:nvCxnSpPr>
          <p:cNvPr id="145" name="Google Shape;145;p25"/>
          <p:cNvCxnSpPr/>
          <p:nvPr/>
        </p:nvCxnSpPr>
        <p:spPr>
          <a:xfrm>
            <a:off x="2619702" y="1598409"/>
            <a:ext cx="0" cy="3143400"/>
          </a:xfrm>
          <a:prstGeom prst="straightConnector1">
            <a:avLst/>
          </a:prstGeom>
          <a:noFill/>
          <a:ln w="25400" cap="flat" cmpd="sng">
            <a:solidFill>
              <a:srgbClr val="7F7F7F"/>
            </a:solidFill>
            <a:prstDash val="solid"/>
            <a:round/>
            <a:headEnd type="none" w="sm" len="sm"/>
            <a:tailEnd type="none" w="sm" len="sm"/>
          </a:ln>
        </p:spPr>
      </p:cxnSp>
      <p:sp>
        <p:nvSpPr>
          <p:cNvPr id="146" name="Google Shape;146;p25"/>
          <p:cNvSpPr/>
          <p:nvPr/>
        </p:nvSpPr>
        <p:spPr>
          <a:xfrm>
            <a:off x="3381703" y="4569415"/>
            <a:ext cx="1371600" cy="285900"/>
          </a:xfrm>
          <a:prstGeom prst="rect">
            <a:avLst/>
          </a:prstGeom>
          <a:solidFill>
            <a:srgbClr val="7F7F7F"/>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chemeClr val="lt1"/>
                </a:solidFill>
                <a:latin typeface="Garamond"/>
                <a:ea typeface="Garamond"/>
                <a:cs typeface="Garamond"/>
                <a:sym typeface="Garamond"/>
              </a:rPr>
              <a:t>Who</a:t>
            </a:r>
            <a:endParaRPr sz="1400" b="0" i="0" u="none" strike="noStrike" cap="none">
              <a:solidFill>
                <a:srgbClr val="000000"/>
              </a:solidFill>
              <a:latin typeface="Arial"/>
              <a:ea typeface="Arial"/>
              <a:cs typeface="Arial"/>
              <a:sym typeface="Arial"/>
            </a:endParaRPr>
          </a:p>
        </p:txBody>
      </p:sp>
      <p:sp>
        <p:nvSpPr>
          <p:cNvPr id="147" name="Google Shape;147;p25"/>
          <p:cNvSpPr/>
          <p:nvPr/>
        </p:nvSpPr>
        <p:spPr>
          <a:xfrm>
            <a:off x="6886902" y="4598784"/>
            <a:ext cx="1371600" cy="285900"/>
          </a:xfrm>
          <a:prstGeom prst="rect">
            <a:avLst/>
          </a:prstGeom>
          <a:solidFill>
            <a:srgbClr val="7F7F7F"/>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chemeClr val="lt1"/>
                </a:solidFill>
                <a:latin typeface="Garamond"/>
                <a:ea typeface="Garamond"/>
                <a:cs typeface="Garamond"/>
                <a:sym typeface="Garamond"/>
              </a:rPr>
              <a:t>Why</a:t>
            </a:r>
            <a:endParaRPr sz="1400" b="0" i="0" u="none" strike="noStrike" cap="none">
              <a:solidFill>
                <a:srgbClr val="000000"/>
              </a:solidFill>
              <a:latin typeface="Arial"/>
              <a:ea typeface="Arial"/>
              <a:cs typeface="Arial"/>
              <a:sym typeface="Arial"/>
            </a:endParaRPr>
          </a:p>
        </p:txBody>
      </p:sp>
      <p:sp>
        <p:nvSpPr>
          <p:cNvPr id="148" name="Google Shape;148;p25"/>
          <p:cNvSpPr txBox="1"/>
          <p:nvPr/>
        </p:nvSpPr>
        <p:spPr>
          <a:xfrm>
            <a:off x="197068" y="1229110"/>
            <a:ext cx="2422500" cy="369300"/>
          </a:xfrm>
          <a:prstGeom prst="rect">
            <a:avLst/>
          </a:prstGeom>
          <a:solidFill>
            <a:srgbClr val="7F7F7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FFFFFF"/>
                </a:solidFill>
                <a:latin typeface="Garamond"/>
                <a:ea typeface="Garamond"/>
                <a:cs typeface="Garamond"/>
                <a:sym typeface="Garamond"/>
              </a:rPr>
              <a:t>Name and Picture</a:t>
            </a:r>
            <a:endParaRPr sz="1400" b="0" i="0" u="none" strike="noStrike" cap="none">
              <a:solidFill>
                <a:srgbClr val="000000"/>
              </a:solidFill>
              <a:latin typeface="Arial"/>
              <a:ea typeface="Arial"/>
              <a:cs typeface="Arial"/>
              <a:sym typeface="Arial"/>
            </a:endParaRPr>
          </a:p>
        </p:txBody>
      </p:sp>
      <p:sp>
        <p:nvSpPr>
          <p:cNvPr id="149" name="Google Shape;149;p25"/>
          <p:cNvSpPr txBox="1"/>
          <p:nvPr/>
        </p:nvSpPr>
        <p:spPr>
          <a:xfrm>
            <a:off x="2562500" y="1229100"/>
            <a:ext cx="3200400" cy="369300"/>
          </a:xfrm>
          <a:prstGeom prst="rect">
            <a:avLst/>
          </a:prstGeom>
          <a:solidFill>
            <a:srgbClr val="7F7F7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FFFFFF"/>
                </a:solidFill>
                <a:latin typeface="Garamond"/>
                <a:ea typeface="Garamond"/>
                <a:cs typeface="Garamond"/>
                <a:sym typeface="Garamond"/>
              </a:rPr>
              <a:t>Characteristics</a:t>
            </a:r>
            <a:endParaRPr sz="1400" b="0" i="0" u="none" strike="noStrike" cap="none">
              <a:solidFill>
                <a:srgbClr val="000000"/>
              </a:solidFill>
              <a:latin typeface="Arial"/>
              <a:ea typeface="Arial"/>
              <a:cs typeface="Arial"/>
              <a:sym typeface="Arial"/>
            </a:endParaRPr>
          </a:p>
        </p:txBody>
      </p:sp>
      <p:sp>
        <p:nvSpPr>
          <p:cNvPr id="150" name="Google Shape;150;p25"/>
          <p:cNvSpPr txBox="1"/>
          <p:nvPr/>
        </p:nvSpPr>
        <p:spPr>
          <a:xfrm>
            <a:off x="5762950" y="1229100"/>
            <a:ext cx="3238500" cy="369300"/>
          </a:xfrm>
          <a:prstGeom prst="rect">
            <a:avLst/>
          </a:prstGeom>
          <a:solidFill>
            <a:srgbClr val="7F7F7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FFFFFF"/>
                </a:solidFill>
                <a:latin typeface="Garamond"/>
                <a:ea typeface="Garamond"/>
                <a:cs typeface="Garamond"/>
                <a:sym typeface="Garamond"/>
              </a:rPr>
              <a:t>Need</a:t>
            </a:r>
            <a:endParaRPr sz="1400" b="0" i="0" u="none" strike="noStrike" cap="none">
              <a:solidFill>
                <a:srgbClr val="000000"/>
              </a:solidFill>
              <a:latin typeface="Arial"/>
              <a:ea typeface="Arial"/>
              <a:cs typeface="Arial"/>
              <a:sym typeface="Arial"/>
            </a:endParaRPr>
          </a:p>
        </p:txBody>
      </p:sp>
      <p:sp>
        <p:nvSpPr>
          <p:cNvPr id="151" name="Google Shape;151;p25"/>
          <p:cNvSpPr txBox="1"/>
          <p:nvPr/>
        </p:nvSpPr>
        <p:spPr>
          <a:xfrm>
            <a:off x="5858200" y="1598400"/>
            <a:ext cx="3048000" cy="34170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1100"/>
              <a:buFont typeface="Arial"/>
              <a:buNone/>
            </a:pPr>
            <a:r>
              <a:rPr lang="en" sz="1200">
                <a:latin typeface="Garamond"/>
                <a:ea typeface="Garamond"/>
                <a:cs typeface="Garamond"/>
                <a:sym typeface="Garamond"/>
              </a:rPr>
              <a:t>Rachel is seeking for an app that provides both fashionable and business-casual attire for conferences and gatherings, as well as cozy and practical apparel for use at the office.</a:t>
            </a:r>
            <a:endParaRPr sz="1200">
              <a:latin typeface="Garamond"/>
              <a:ea typeface="Garamond"/>
              <a:cs typeface="Garamond"/>
              <a:sym typeface="Garamond"/>
            </a:endParaRPr>
          </a:p>
          <a:p>
            <a:pPr marL="0" lvl="0" indent="0" algn="l" rtl="0">
              <a:spcBef>
                <a:spcPts val="0"/>
              </a:spcBef>
              <a:spcAft>
                <a:spcPts val="0"/>
              </a:spcAft>
              <a:buClr>
                <a:schemeClr val="dk1"/>
              </a:buClr>
              <a:buSzPts val="1100"/>
              <a:buFont typeface="Arial"/>
              <a:buNone/>
            </a:pPr>
            <a:endParaRPr sz="1200">
              <a:latin typeface="Garamond"/>
              <a:ea typeface="Garamond"/>
              <a:cs typeface="Garamond"/>
              <a:sym typeface="Garamond"/>
            </a:endParaRPr>
          </a:p>
          <a:p>
            <a:pPr marL="0" lvl="0" indent="0" algn="l" rtl="0">
              <a:spcBef>
                <a:spcPts val="0"/>
              </a:spcBef>
              <a:spcAft>
                <a:spcPts val="0"/>
              </a:spcAft>
              <a:buClr>
                <a:schemeClr val="dk1"/>
              </a:buClr>
              <a:buSzPts val="1100"/>
              <a:buFont typeface="Arial"/>
              <a:buNone/>
            </a:pPr>
            <a:r>
              <a:rPr lang="en" sz="1200">
                <a:latin typeface="Garamond"/>
                <a:ea typeface="Garamond"/>
                <a:cs typeface="Garamond"/>
                <a:sym typeface="Garamond"/>
              </a:rPr>
              <a:t>She likes attire that is simple to put on and comfortable so that she may concentrate on her work without being distracted by her apparel.</a:t>
            </a:r>
            <a:endParaRPr sz="1200">
              <a:latin typeface="Garamond"/>
              <a:ea typeface="Garamond"/>
              <a:cs typeface="Garamond"/>
              <a:sym typeface="Garamond"/>
            </a:endParaRPr>
          </a:p>
          <a:p>
            <a:pPr marL="0" lvl="0" indent="0" algn="l" rtl="0">
              <a:spcBef>
                <a:spcPts val="0"/>
              </a:spcBef>
              <a:spcAft>
                <a:spcPts val="0"/>
              </a:spcAft>
              <a:buClr>
                <a:schemeClr val="dk1"/>
              </a:buClr>
              <a:buSzPts val="1100"/>
              <a:buFont typeface="Arial"/>
              <a:buNone/>
            </a:pPr>
            <a:endParaRPr sz="1200">
              <a:latin typeface="Garamond"/>
              <a:ea typeface="Garamond"/>
              <a:cs typeface="Garamond"/>
              <a:sym typeface="Garamond"/>
            </a:endParaRPr>
          </a:p>
          <a:p>
            <a:pPr marL="0" lvl="0" indent="0" algn="l" rtl="0">
              <a:spcBef>
                <a:spcPts val="0"/>
              </a:spcBef>
              <a:spcAft>
                <a:spcPts val="0"/>
              </a:spcAft>
              <a:buClr>
                <a:schemeClr val="dk1"/>
              </a:buClr>
              <a:buSzPts val="1100"/>
              <a:buFont typeface="Arial"/>
              <a:buNone/>
            </a:pPr>
            <a:r>
              <a:rPr lang="en" sz="1200">
                <a:latin typeface="Garamond"/>
                <a:ea typeface="Garamond"/>
                <a:cs typeface="Garamond"/>
                <a:sym typeface="Garamond"/>
              </a:rPr>
              <a:t>Rachel like adaptable apparel that may be combined with other items to create a variety of looks.</a:t>
            </a:r>
            <a:endParaRPr sz="1200">
              <a:latin typeface="Garamond"/>
              <a:ea typeface="Garamond"/>
              <a:cs typeface="Garamond"/>
              <a:sym typeface="Garamond"/>
            </a:endParaRPr>
          </a:p>
          <a:p>
            <a:pPr marL="0" lvl="0" indent="0" algn="l" rtl="0">
              <a:spcBef>
                <a:spcPts val="0"/>
              </a:spcBef>
              <a:spcAft>
                <a:spcPts val="0"/>
              </a:spcAft>
              <a:buClr>
                <a:schemeClr val="dk1"/>
              </a:buClr>
              <a:buSzPts val="1100"/>
              <a:buFont typeface="Arial"/>
              <a:buNone/>
            </a:pPr>
            <a:endParaRPr sz="1200">
              <a:latin typeface="Garamond"/>
              <a:ea typeface="Garamond"/>
              <a:cs typeface="Garamond"/>
              <a:sym typeface="Garamond"/>
            </a:endParaRPr>
          </a:p>
          <a:p>
            <a:pPr marL="0" lvl="0" indent="0" algn="l" rtl="0">
              <a:spcBef>
                <a:spcPts val="0"/>
              </a:spcBef>
              <a:spcAft>
                <a:spcPts val="0"/>
              </a:spcAft>
              <a:buClr>
                <a:schemeClr val="dk1"/>
              </a:buClr>
              <a:buSzPts val="1100"/>
              <a:buFont typeface="Arial"/>
              <a:buNone/>
            </a:pPr>
            <a:r>
              <a:rPr lang="en" sz="1200">
                <a:latin typeface="Garamond"/>
                <a:ea typeface="Garamond"/>
                <a:cs typeface="Garamond"/>
                <a:sym typeface="Garamond"/>
              </a:rPr>
              <a:t>Rachel is a busy professional who wishes she had an app that would make it simple for her to select clothes that fit her needs.</a:t>
            </a:r>
            <a:endParaRPr sz="1200">
              <a:latin typeface="Garamond"/>
              <a:ea typeface="Garamond"/>
              <a:cs typeface="Garamond"/>
              <a:sym typeface="Garamond"/>
            </a:endParaRPr>
          </a:p>
          <a:p>
            <a:pPr marL="0" lvl="0" indent="0" algn="l" rtl="0">
              <a:spcBef>
                <a:spcPts val="0"/>
              </a:spcBef>
              <a:spcAft>
                <a:spcPts val="0"/>
              </a:spcAft>
              <a:buClr>
                <a:schemeClr val="dk1"/>
              </a:buClr>
              <a:buSzPts val="1100"/>
              <a:buFont typeface="Arial"/>
              <a:buNone/>
            </a:pPr>
            <a:endParaRPr sz="1200">
              <a:latin typeface="Garamond"/>
              <a:ea typeface="Garamond"/>
              <a:cs typeface="Garamond"/>
              <a:sym typeface="Garamond"/>
            </a:endParaRPr>
          </a:p>
          <a:p>
            <a:pPr marL="0" lvl="0" indent="0" algn="l" rtl="0">
              <a:spcBef>
                <a:spcPts val="0"/>
              </a:spcBef>
              <a:spcAft>
                <a:spcPts val="0"/>
              </a:spcAft>
              <a:buClr>
                <a:schemeClr val="dk1"/>
              </a:buClr>
              <a:buSzPts val="1100"/>
              <a:buFont typeface="Arial"/>
              <a:buNone/>
            </a:pPr>
            <a:endParaRPr sz="1200">
              <a:latin typeface="Garamond"/>
              <a:ea typeface="Garamond"/>
              <a:cs typeface="Garamond"/>
              <a:sym typeface="Garamond"/>
            </a:endParaRPr>
          </a:p>
        </p:txBody>
      </p:sp>
      <p:pic>
        <p:nvPicPr>
          <p:cNvPr id="10" name="Picture 9" descr="Icon&#10;&#10;Description automatically generated">
            <a:extLst>
              <a:ext uri="{FF2B5EF4-FFF2-40B4-BE49-F238E27FC236}">
                <a16:creationId xmlns:a16="http://schemas.microsoft.com/office/drawing/2014/main" id="{60943183-AEB6-E9AB-8DE3-55DD950D5D8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90315" y="1763745"/>
            <a:ext cx="2023819" cy="241359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6"/>
          <p:cNvSpPr txBox="1">
            <a:spLocks noGrp="1"/>
          </p:cNvSpPr>
          <p:nvPr>
            <p:ph type="title"/>
          </p:nvPr>
        </p:nvSpPr>
        <p:spPr>
          <a:xfrm>
            <a:off x="457200" y="206375"/>
            <a:ext cx="82296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FFFF"/>
              </a:buClr>
              <a:buSzPts val="3200"/>
              <a:buFont typeface="Arial"/>
              <a:buNone/>
            </a:pPr>
            <a:r>
              <a:rPr lang="en">
                <a:latin typeface="Garamond"/>
                <a:ea typeface="Garamond"/>
                <a:cs typeface="Garamond"/>
                <a:sym typeface="Garamond"/>
              </a:rPr>
              <a:t>User Persona</a:t>
            </a:r>
            <a:endParaRPr>
              <a:latin typeface="Garamond"/>
              <a:ea typeface="Garamond"/>
              <a:cs typeface="Garamond"/>
              <a:sym typeface="Garamond"/>
            </a:endParaRPr>
          </a:p>
        </p:txBody>
      </p:sp>
      <p:sp>
        <p:nvSpPr>
          <p:cNvPr id="158" name="Google Shape;158;p26"/>
          <p:cNvSpPr txBox="1"/>
          <p:nvPr/>
        </p:nvSpPr>
        <p:spPr>
          <a:xfrm>
            <a:off x="655176" y="4143850"/>
            <a:ext cx="14187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b="1" dirty="0">
                <a:latin typeface="Garamond"/>
                <a:ea typeface="Garamond"/>
                <a:cs typeface="Garamond"/>
                <a:sym typeface="Garamond"/>
              </a:rPr>
              <a:t>Jennifer</a:t>
            </a:r>
            <a:r>
              <a:rPr lang="en" sz="1400" b="1" i="0" u="none" strike="noStrike" cap="none" dirty="0">
                <a:solidFill>
                  <a:srgbClr val="000000"/>
                </a:solidFill>
                <a:latin typeface="Garamond"/>
                <a:ea typeface="Garamond"/>
                <a:cs typeface="Garamond"/>
                <a:sym typeface="Garamond"/>
              </a:rPr>
              <a:t> </a:t>
            </a:r>
            <a:r>
              <a:rPr lang="en" b="1" dirty="0">
                <a:latin typeface="Garamond"/>
                <a:ea typeface="Garamond"/>
                <a:cs typeface="Garamond"/>
                <a:sym typeface="Garamond"/>
              </a:rPr>
              <a:t>Green</a:t>
            </a:r>
            <a:endParaRPr sz="1400" b="1" i="0" u="none" strike="noStrike" cap="none" dirty="0">
              <a:solidFill>
                <a:srgbClr val="000000"/>
              </a:solidFill>
              <a:latin typeface="Garamond"/>
              <a:ea typeface="Garamond"/>
              <a:cs typeface="Garamond"/>
              <a:sym typeface="Garamond"/>
            </a:endParaRPr>
          </a:p>
        </p:txBody>
      </p:sp>
      <p:sp>
        <p:nvSpPr>
          <p:cNvPr id="159" name="Google Shape;159;p26"/>
          <p:cNvSpPr txBox="1"/>
          <p:nvPr/>
        </p:nvSpPr>
        <p:spPr>
          <a:xfrm>
            <a:off x="2695902" y="1784564"/>
            <a:ext cx="3048000" cy="2308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Garamond"/>
                <a:ea typeface="Garamond"/>
                <a:cs typeface="Garamond"/>
                <a:sym typeface="Garamond"/>
              </a:rPr>
              <a:t>Age-30</a:t>
            </a:r>
            <a:endParaRPr sz="1200" b="0" i="0" u="none" strike="noStrike" cap="none">
              <a:solidFill>
                <a:srgbClr val="000000"/>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Garamond"/>
                <a:ea typeface="Garamond"/>
                <a:cs typeface="Garamond"/>
                <a:sym typeface="Garamond"/>
              </a:rPr>
              <a:t>Occupation: </a:t>
            </a:r>
            <a:r>
              <a:rPr lang="en" sz="1200">
                <a:latin typeface="Garamond"/>
                <a:ea typeface="Garamond"/>
                <a:cs typeface="Garamond"/>
                <a:sym typeface="Garamond"/>
              </a:rPr>
              <a:t>Homemaker</a:t>
            </a:r>
            <a:endParaRPr sz="1200" b="0" i="0" u="none" strike="noStrike" cap="none">
              <a:solidFill>
                <a:srgbClr val="000000"/>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Garamond"/>
                <a:ea typeface="Garamond"/>
                <a:cs typeface="Garamond"/>
                <a:sym typeface="Garamond"/>
              </a:rPr>
              <a:t>Gender- Female</a:t>
            </a:r>
            <a:endParaRPr sz="1200" b="0" i="0" u="none" strike="noStrike" cap="none">
              <a:solidFill>
                <a:srgbClr val="000000"/>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Garamond"/>
                <a:ea typeface="Garamond"/>
                <a:cs typeface="Garamond"/>
                <a:sym typeface="Garamond"/>
              </a:rPr>
              <a:t>Location-Philadelphia</a:t>
            </a:r>
            <a:endParaRPr sz="1200" b="0" i="0" u="none" strike="noStrike" cap="none">
              <a:solidFill>
                <a:srgbClr val="000000"/>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Garamond"/>
                <a:ea typeface="Garamond"/>
                <a:cs typeface="Garamond"/>
                <a:sym typeface="Garamond"/>
              </a:rPr>
              <a:t>User Profile -</a:t>
            </a:r>
            <a:r>
              <a:rPr lang="en" sz="1200">
                <a:latin typeface="Garamond"/>
                <a:ea typeface="Garamond"/>
                <a:cs typeface="Garamond"/>
                <a:sym typeface="Garamond"/>
              </a:rPr>
              <a:t>Jennifer is a housewife who prioritizes comfort and adaptability in her attire. She spends most of her time at home. She wants to seem fashionable and put together while wearing clothes that are useful for her everyday activities and comfy. For social gatherings, she also needs attire that is simple to switch from day to night.</a:t>
            </a:r>
            <a:endParaRPr sz="1200" b="0" i="0" u="none" strike="noStrike" cap="none">
              <a:solidFill>
                <a:srgbClr val="000000"/>
              </a:solidFill>
              <a:latin typeface="Arial"/>
              <a:ea typeface="Arial"/>
              <a:cs typeface="Arial"/>
              <a:sym typeface="Arial"/>
            </a:endParaRPr>
          </a:p>
        </p:txBody>
      </p:sp>
      <p:sp>
        <p:nvSpPr>
          <p:cNvPr id="160" name="Google Shape;160;p26"/>
          <p:cNvSpPr txBox="1"/>
          <p:nvPr/>
        </p:nvSpPr>
        <p:spPr>
          <a:xfrm>
            <a:off x="5820102" y="1598389"/>
            <a:ext cx="3124200" cy="2862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1200"/>
              <a:buFont typeface="Arial"/>
              <a:buNone/>
            </a:pPr>
            <a:r>
              <a:rPr lang="en" sz="1200">
                <a:latin typeface="Garamond"/>
                <a:ea typeface="Garamond"/>
                <a:cs typeface="Garamond"/>
                <a:sym typeface="Garamond"/>
              </a:rPr>
              <a:t>Jennifer</a:t>
            </a:r>
            <a:r>
              <a:rPr lang="en" sz="1200" b="0" i="0" u="none" strike="noStrike" cap="none">
                <a:solidFill>
                  <a:srgbClr val="000000"/>
                </a:solidFill>
                <a:latin typeface="Garamond"/>
                <a:ea typeface="Garamond"/>
                <a:cs typeface="Garamond"/>
                <a:sym typeface="Garamond"/>
              </a:rPr>
              <a:t> seeks to book an all-inclusive vacation for her and her four friends. </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1200"/>
              <a:buFont typeface="Arial"/>
              <a:buNone/>
            </a:pPr>
            <a:r>
              <a:rPr lang="en" sz="1200">
                <a:latin typeface="Garamond"/>
                <a:ea typeface="Garamond"/>
                <a:cs typeface="Garamond"/>
                <a:sym typeface="Garamond"/>
              </a:rPr>
              <a:t>For social engagements, Jennifer prefers apparel that is adaptable and can be easily changed from daytime to evening wear.</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Garamond"/>
              <a:ea typeface="Garamond"/>
              <a:cs typeface="Garamond"/>
              <a:sym typeface="Garamond"/>
            </a:endParaRPr>
          </a:p>
          <a:p>
            <a:pPr marL="0" marR="0" lvl="0" indent="0" algn="l" rtl="0">
              <a:lnSpc>
                <a:spcPct val="100000"/>
              </a:lnSpc>
              <a:spcBef>
                <a:spcPts val="0"/>
              </a:spcBef>
              <a:spcAft>
                <a:spcPts val="0"/>
              </a:spcAft>
              <a:buClr>
                <a:schemeClr val="dk1"/>
              </a:buClr>
              <a:buSzPts val="1100"/>
              <a:buFont typeface="Arial"/>
              <a:buNone/>
            </a:pPr>
            <a:r>
              <a:rPr lang="en" sz="1200">
                <a:latin typeface="Garamond"/>
                <a:ea typeface="Garamond"/>
                <a:cs typeface="Garamond"/>
                <a:sym typeface="Garamond"/>
              </a:rPr>
              <a:t>She is looking for clothes that are simple to maintain and can survive repeated washing and wearing.</a:t>
            </a:r>
            <a:endParaRPr sz="1200">
              <a:latin typeface="Garamond"/>
              <a:ea typeface="Garamond"/>
              <a:cs typeface="Garamond"/>
              <a:sym typeface="Garamond"/>
            </a:endParaRPr>
          </a:p>
          <a:p>
            <a:pPr marL="0" marR="0" lvl="0" indent="0" algn="l" rtl="0">
              <a:lnSpc>
                <a:spcPct val="100000"/>
              </a:lnSpc>
              <a:spcBef>
                <a:spcPts val="0"/>
              </a:spcBef>
              <a:spcAft>
                <a:spcPts val="0"/>
              </a:spcAft>
              <a:buClr>
                <a:schemeClr val="dk1"/>
              </a:buClr>
              <a:buSzPts val="1100"/>
              <a:buFont typeface="Arial"/>
              <a:buNone/>
            </a:pPr>
            <a:endParaRPr sz="1200">
              <a:latin typeface="Garamond"/>
              <a:ea typeface="Garamond"/>
              <a:cs typeface="Garamond"/>
              <a:sym typeface="Garamond"/>
            </a:endParaRPr>
          </a:p>
          <a:p>
            <a:pPr marL="0" marR="0" lvl="0" indent="0" algn="l" rtl="0">
              <a:lnSpc>
                <a:spcPct val="100000"/>
              </a:lnSpc>
              <a:spcBef>
                <a:spcPts val="0"/>
              </a:spcBef>
              <a:spcAft>
                <a:spcPts val="0"/>
              </a:spcAft>
              <a:buClr>
                <a:schemeClr val="dk1"/>
              </a:buClr>
              <a:buSzPts val="1100"/>
              <a:buFont typeface="Arial"/>
              <a:buNone/>
            </a:pPr>
            <a:r>
              <a:rPr lang="en" sz="1200">
                <a:latin typeface="Garamond"/>
                <a:ea typeface="Garamond"/>
                <a:cs typeface="Garamond"/>
                <a:sym typeface="Garamond"/>
              </a:rPr>
              <a:t>Jennifer appreciates showcasing her personal flair on social media and welcomes comments.</a:t>
            </a:r>
            <a:endParaRPr sz="1200">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1200"/>
              <a:buFont typeface="Arial"/>
              <a:buNone/>
            </a:pPr>
            <a:endParaRPr sz="1200">
              <a:latin typeface="Garamond"/>
              <a:ea typeface="Garamond"/>
              <a:cs typeface="Garamond"/>
              <a:sym typeface="Garamond"/>
            </a:endParaRPr>
          </a:p>
        </p:txBody>
      </p:sp>
      <p:cxnSp>
        <p:nvCxnSpPr>
          <p:cNvPr id="161" name="Google Shape;161;p26"/>
          <p:cNvCxnSpPr/>
          <p:nvPr/>
        </p:nvCxnSpPr>
        <p:spPr>
          <a:xfrm>
            <a:off x="5743902" y="1598409"/>
            <a:ext cx="0" cy="3143400"/>
          </a:xfrm>
          <a:prstGeom prst="straightConnector1">
            <a:avLst/>
          </a:prstGeom>
          <a:noFill/>
          <a:ln w="25400" cap="flat" cmpd="sng">
            <a:solidFill>
              <a:srgbClr val="7F7F7F"/>
            </a:solidFill>
            <a:prstDash val="solid"/>
            <a:round/>
            <a:headEnd type="none" w="sm" len="sm"/>
            <a:tailEnd type="none" w="sm" len="sm"/>
          </a:ln>
        </p:spPr>
      </p:cxnSp>
      <p:cxnSp>
        <p:nvCxnSpPr>
          <p:cNvPr id="162" name="Google Shape;162;p26"/>
          <p:cNvCxnSpPr/>
          <p:nvPr/>
        </p:nvCxnSpPr>
        <p:spPr>
          <a:xfrm>
            <a:off x="2619702" y="1598409"/>
            <a:ext cx="0" cy="3143400"/>
          </a:xfrm>
          <a:prstGeom prst="straightConnector1">
            <a:avLst/>
          </a:prstGeom>
          <a:noFill/>
          <a:ln w="25400" cap="flat" cmpd="sng">
            <a:solidFill>
              <a:srgbClr val="7F7F7F"/>
            </a:solidFill>
            <a:prstDash val="solid"/>
            <a:round/>
            <a:headEnd type="none" w="sm" len="sm"/>
            <a:tailEnd type="none" w="sm" len="sm"/>
          </a:ln>
        </p:spPr>
      </p:cxnSp>
      <p:sp>
        <p:nvSpPr>
          <p:cNvPr id="163" name="Google Shape;163;p26"/>
          <p:cNvSpPr/>
          <p:nvPr/>
        </p:nvSpPr>
        <p:spPr>
          <a:xfrm>
            <a:off x="3381703" y="4569415"/>
            <a:ext cx="1371600" cy="285900"/>
          </a:xfrm>
          <a:prstGeom prst="rect">
            <a:avLst/>
          </a:prstGeom>
          <a:solidFill>
            <a:srgbClr val="7F7F7F"/>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chemeClr val="lt1"/>
                </a:solidFill>
                <a:latin typeface="Garamond"/>
                <a:ea typeface="Garamond"/>
                <a:cs typeface="Garamond"/>
                <a:sym typeface="Garamond"/>
              </a:rPr>
              <a:t>Who</a:t>
            </a:r>
            <a:endParaRPr sz="1400" b="0" i="0" u="none" strike="noStrike" cap="none">
              <a:solidFill>
                <a:srgbClr val="000000"/>
              </a:solidFill>
              <a:latin typeface="Arial"/>
              <a:ea typeface="Arial"/>
              <a:cs typeface="Arial"/>
              <a:sym typeface="Arial"/>
            </a:endParaRPr>
          </a:p>
        </p:txBody>
      </p:sp>
      <p:sp>
        <p:nvSpPr>
          <p:cNvPr id="164" name="Google Shape;164;p26"/>
          <p:cNvSpPr/>
          <p:nvPr/>
        </p:nvSpPr>
        <p:spPr>
          <a:xfrm>
            <a:off x="6886902" y="4598784"/>
            <a:ext cx="1371600" cy="285900"/>
          </a:xfrm>
          <a:prstGeom prst="rect">
            <a:avLst/>
          </a:prstGeom>
          <a:solidFill>
            <a:srgbClr val="7F7F7F"/>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chemeClr val="lt1"/>
                </a:solidFill>
                <a:latin typeface="Garamond"/>
                <a:ea typeface="Garamond"/>
                <a:cs typeface="Garamond"/>
                <a:sym typeface="Garamond"/>
              </a:rPr>
              <a:t>Why</a:t>
            </a:r>
            <a:endParaRPr sz="1400" b="0" i="0" u="none" strike="noStrike" cap="none">
              <a:solidFill>
                <a:srgbClr val="000000"/>
              </a:solidFill>
              <a:latin typeface="Arial"/>
              <a:ea typeface="Arial"/>
              <a:cs typeface="Arial"/>
              <a:sym typeface="Arial"/>
            </a:endParaRPr>
          </a:p>
        </p:txBody>
      </p:sp>
      <p:sp>
        <p:nvSpPr>
          <p:cNvPr id="166" name="Google Shape;166;p26"/>
          <p:cNvSpPr txBox="1"/>
          <p:nvPr/>
        </p:nvSpPr>
        <p:spPr>
          <a:xfrm>
            <a:off x="197068" y="1239535"/>
            <a:ext cx="2422500" cy="369300"/>
          </a:xfrm>
          <a:prstGeom prst="rect">
            <a:avLst/>
          </a:prstGeom>
          <a:solidFill>
            <a:srgbClr val="7F7F7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FFFFFF"/>
                </a:solidFill>
                <a:latin typeface="Garamond"/>
                <a:ea typeface="Garamond"/>
                <a:cs typeface="Garamond"/>
                <a:sym typeface="Garamond"/>
              </a:rPr>
              <a:t>Name and Picture</a:t>
            </a:r>
            <a:endParaRPr sz="1400" b="0" i="0" u="none" strike="noStrike" cap="none">
              <a:solidFill>
                <a:srgbClr val="000000"/>
              </a:solidFill>
              <a:latin typeface="Garamond"/>
              <a:ea typeface="Garamond"/>
              <a:cs typeface="Garamond"/>
              <a:sym typeface="Garamond"/>
            </a:endParaRPr>
          </a:p>
        </p:txBody>
      </p:sp>
      <p:sp>
        <p:nvSpPr>
          <p:cNvPr id="167" name="Google Shape;167;p26"/>
          <p:cNvSpPr txBox="1"/>
          <p:nvPr/>
        </p:nvSpPr>
        <p:spPr>
          <a:xfrm>
            <a:off x="2619577" y="1239535"/>
            <a:ext cx="3124200" cy="369300"/>
          </a:xfrm>
          <a:prstGeom prst="rect">
            <a:avLst/>
          </a:prstGeom>
          <a:solidFill>
            <a:srgbClr val="7F7F7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FFFFFF"/>
                </a:solidFill>
                <a:latin typeface="Garamond"/>
                <a:ea typeface="Garamond"/>
                <a:cs typeface="Garamond"/>
                <a:sym typeface="Garamond"/>
              </a:rPr>
              <a:t>Characteristics</a:t>
            </a:r>
            <a:endParaRPr sz="1400" b="0" i="0" u="none" strike="noStrike" cap="none">
              <a:solidFill>
                <a:srgbClr val="000000"/>
              </a:solidFill>
              <a:latin typeface="Garamond"/>
              <a:ea typeface="Garamond"/>
              <a:cs typeface="Garamond"/>
              <a:sym typeface="Garamond"/>
            </a:endParaRPr>
          </a:p>
        </p:txBody>
      </p:sp>
      <p:sp>
        <p:nvSpPr>
          <p:cNvPr id="168" name="Google Shape;168;p26"/>
          <p:cNvSpPr txBox="1"/>
          <p:nvPr/>
        </p:nvSpPr>
        <p:spPr>
          <a:xfrm>
            <a:off x="5743777" y="1239535"/>
            <a:ext cx="3200400" cy="369300"/>
          </a:xfrm>
          <a:prstGeom prst="rect">
            <a:avLst/>
          </a:prstGeom>
          <a:solidFill>
            <a:srgbClr val="7F7F7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FFFFFF"/>
                </a:solidFill>
                <a:latin typeface="Garamond"/>
                <a:ea typeface="Garamond"/>
                <a:cs typeface="Garamond"/>
                <a:sym typeface="Garamond"/>
              </a:rPr>
              <a:t>Need</a:t>
            </a:r>
            <a:endParaRPr sz="1400" b="0" i="0" u="none" strike="noStrike" cap="none">
              <a:solidFill>
                <a:srgbClr val="000000"/>
              </a:solidFill>
              <a:latin typeface="Garamond"/>
              <a:ea typeface="Garamond"/>
              <a:cs typeface="Garamond"/>
              <a:sym typeface="Garamond"/>
            </a:endParaRPr>
          </a:p>
        </p:txBody>
      </p:sp>
      <p:pic>
        <p:nvPicPr>
          <p:cNvPr id="4" name="Picture 3" descr="A person holding a computer&#10;&#10;Description automatically generated with medium confidence">
            <a:extLst>
              <a:ext uri="{FF2B5EF4-FFF2-40B4-BE49-F238E27FC236}">
                <a16:creationId xmlns:a16="http://schemas.microsoft.com/office/drawing/2014/main" id="{F74075B7-24DE-5D4F-87C6-E5C8860BCA7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97068" y="2013839"/>
            <a:ext cx="2032000" cy="2032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457200" y="206375"/>
            <a:ext cx="82296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FFFF"/>
              </a:buClr>
              <a:buSzPts val="3200"/>
              <a:buFont typeface="Arial"/>
              <a:buNone/>
            </a:pPr>
            <a:r>
              <a:rPr lang="en">
                <a:latin typeface="Garamond"/>
                <a:ea typeface="Garamond"/>
                <a:cs typeface="Garamond"/>
                <a:sym typeface="Garamond"/>
              </a:rPr>
              <a:t>User Persona</a:t>
            </a:r>
            <a:endParaRPr>
              <a:latin typeface="Garamond"/>
              <a:ea typeface="Garamond"/>
              <a:cs typeface="Garamond"/>
              <a:sym typeface="Garamond"/>
            </a:endParaRPr>
          </a:p>
        </p:txBody>
      </p:sp>
      <p:sp>
        <p:nvSpPr>
          <p:cNvPr id="174" name="Google Shape;174;p27"/>
          <p:cNvSpPr txBox="1"/>
          <p:nvPr/>
        </p:nvSpPr>
        <p:spPr>
          <a:xfrm>
            <a:off x="773501" y="4233025"/>
            <a:ext cx="1456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b="1" dirty="0">
                <a:latin typeface="Garamond"/>
                <a:ea typeface="Garamond"/>
                <a:cs typeface="Garamond"/>
                <a:sym typeface="Garamond"/>
              </a:rPr>
              <a:t>Taylor Gomez</a:t>
            </a:r>
            <a:endParaRPr sz="1400" b="1" i="0" u="none" strike="noStrike" cap="none" dirty="0">
              <a:solidFill>
                <a:srgbClr val="000000"/>
              </a:solidFill>
              <a:latin typeface="Garamond"/>
              <a:ea typeface="Garamond"/>
              <a:cs typeface="Garamond"/>
              <a:sym typeface="Garamond"/>
            </a:endParaRPr>
          </a:p>
        </p:txBody>
      </p:sp>
      <p:sp>
        <p:nvSpPr>
          <p:cNvPr id="175" name="Google Shape;175;p27"/>
          <p:cNvSpPr txBox="1"/>
          <p:nvPr/>
        </p:nvSpPr>
        <p:spPr>
          <a:xfrm>
            <a:off x="2695902" y="1739414"/>
            <a:ext cx="3048000" cy="2862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Garamond"/>
                <a:ea typeface="Garamond"/>
                <a:cs typeface="Garamond"/>
                <a:sym typeface="Garamond"/>
              </a:rPr>
              <a:t>Age-</a:t>
            </a:r>
            <a:r>
              <a:rPr lang="en" sz="1200">
                <a:latin typeface="Garamond"/>
                <a:ea typeface="Garamond"/>
                <a:cs typeface="Garamond"/>
                <a:sym typeface="Garamond"/>
              </a:rPr>
              <a:t>20</a:t>
            </a:r>
            <a:endParaRPr sz="1200" b="0" i="0" u="none" strike="noStrike" cap="none">
              <a:solidFill>
                <a:srgbClr val="000000"/>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Garamond"/>
                <a:ea typeface="Garamond"/>
                <a:cs typeface="Garamond"/>
                <a:sym typeface="Garamond"/>
              </a:rPr>
              <a:t>Occupation-</a:t>
            </a:r>
            <a:r>
              <a:rPr lang="en" sz="1200">
                <a:latin typeface="Garamond"/>
                <a:ea typeface="Garamond"/>
                <a:cs typeface="Garamond"/>
                <a:sym typeface="Garamond"/>
              </a:rPr>
              <a:t>College Student</a:t>
            </a:r>
            <a:endParaRPr sz="1200" b="0" i="0" u="none" strike="noStrike" cap="none">
              <a:solidFill>
                <a:srgbClr val="000000"/>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Garamond"/>
                <a:ea typeface="Garamond"/>
                <a:cs typeface="Garamond"/>
                <a:sym typeface="Garamond"/>
              </a:rPr>
              <a:t>Gender-</a:t>
            </a:r>
            <a:r>
              <a:rPr lang="en" sz="1200">
                <a:latin typeface="Garamond"/>
                <a:ea typeface="Garamond"/>
                <a:cs typeface="Garamond"/>
                <a:sym typeface="Garamond"/>
              </a:rPr>
              <a:t>Fem</a:t>
            </a:r>
            <a:r>
              <a:rPr lang="en" sz="1200" b="0" i="0" u="none" strike="noStrike" cap="none">
                <a:solidFill>
                  <a:srgbClr val="000000"/>
                </a:solidFill>
                <a:latin typeface="Garamond"/>
                <a:ea typeface="Garamond"/>
                <a:cs typeface="Garamond"/>
                <a:sym typeface="Garamond"/>
              </a:rPr>
              <a:t>ale</a:t>
            </a:r>
            <a:endParaRPr sz="1200" b="0" i="0" u="none" strike="noStrike" cap="none">
              <a:solidFill>
                <a:srgbClr val="000000"/>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Garamond"/>
                <a:ea typeface="Garamond"/>
                <a:cs typeface="Garamond"/>
                <a:sym typeface="Garamond"/>
              </a:rPr>
              <a:t>Location-</a:t>
            </a:r>
            <a:r>
              <a:rPr lang="en" sz="1200">
                <a:latin typeface="Garamond"/>
                <a:ea typeface="Garamond"/>
                <a:cs typeface="Garamond"/>
                <a:sym typeface="Garamond"/>
              </a:rPr>
              <a:t>UConn</a:t>
            </a:r>
            <a:endParaRPr sz="1200" b="0" i="0" u="none" strike="noStrike" cap="none">
              <a:solidFill>
                <a:srgbClr val="000000"/>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Garamond"/>
                <a:ea typeface="Garamond"/>
                <a:cs typeface="Garamond"/>
                <a:sym typeface="Garamond"/>
              </a:rPr>
              <a:t>Income-$,</a:t>
            </a:r>
            <a:r>
              <a:rPr lang="en" sz="1200">
                <a:latin typeface="Garamond"/>
                <a:ea typeface="Garamond"/>
                <a:cs typeface="Garamond"/>
                <a:sym typeface="Garamond"/>
              </a:rPr>
              <a:t>1000</a:t>
            </a:r>
            <a:r>
              <a:rPr lang="en" sz="1200" b="0" i="0" u="none" strike="noStrike" cap="none">
                <a:solidFill>
                  <a:srgbClr val="000000"/>
                </a:solidFill>
                <a:latin typeface="Garamond"/>
                <a:ea typeface="Garamond"/>
                <a:cs typeface="Garamond"/>
                <a:sym typeface="Garamond"/>
              </a:rPr>
              <a:t> per month</a:t>
            </a:r>
            <a:endParaRPr sz="1200" b="0" i="0" u="none" strike="noStrike" cap="none">
              <a:solidFill>
                <a:srgbClr val="000000"/>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Garamond"/>
                <a:ea typeface="Garamond"/>
                <a:cs typeface="Garamond"/>
                <a:sym typeface="Garamond"/>
              </a:rPr>
              <a:t>User profile- </a:t>
            </a:r>
            <a:r>
              <a:rPr lang="en" sz="1200">
                <a:latin typeface="Garamond"/>
                <a:ea typeface="Garamond"/>
                <a:cs typeface="Garamond"/>
                <a:sym typeface="Garamond"/>
              </a:rPr>
              <a:t>Mary is a college student who values affordability and trendy styles in her clothing. She frequently shops at quick fashion retailers since she loves to stay current with fashion trends. With her hectic academic schedule, Mary is interested in apparel that is both fashionable and practical. Also, she likes going to social gatherings and trying to stand out with her clothing.</a:t>
            </a:r>
            <a:endParaRPr sz="1200" b="0" i="0" u="none" strike="noStrike" cap="none">
              <a:solidFill>
                <a:srgbClr val="000000"/>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176" name="Google Shape;176;p27"/>
          <p:cNvSpPr txBox="1"/>
          <p:nvPr/>
        </p:nvSpPr>
        <p:spPr>
          <a:xfrm>
            <a:off x="5820100" y="1615213"/>
            <a:ext cx="3200400" cy="24936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1100"/>
              <a:buFont typeface="Arial"/>
              <a:buNone/>
            </a:pPr>
            <a:r>
              <a:rPr lang="en" sz="1200">
                <a:latin typeface="Garamond"/>
                <a:ea typeface="Garamond"/>
                <a:cs typeface="Garamond"/>
                <a:sym typeface="Garamond"/>
              </a:rPr>
              <a:t>She appreciates fashionable attire that enables her to follow the most recent fashion trends.</a:t>
            </a:r>
            <a:endParaRPr sz="1200">
              <a:latin typeface="Garamond"/>
              <a:ea typeface="Garamond"/>
              <a:cs typeface="Garamond"/>
              <a:sym typeface="Garamond"/>
            </a:endParaRPr>
          </a:p>
          <a:p>
            <a:pPr marL="0" lvl="0" indent="0" algn="l" rtl="0">
              <a:spcBef>
                <a:spcPts val="0"/>
              </a:spcBef>
              <a:spcAft>
                <a:spcPts val="0"/>
              </a:spcAft>
              <a:buClr>
                <a:schemeClr val="dk1"/>
              </a:buClr>
              <a:buSzPts val="1100"/>
              <a:buFont typeface="Arial"/>
              <a:buNone/>
            </a:pPr>
            <a:endParaRPr sz="1200">
              <a:latin typeface="Garamond"/>
              <a:ea typeface="Garamond"/>
              <a:cs typeface="Garamond"/>
              <a:sym typeface="Garamond"/>
            </a:endParaRPr>
          </a:p>
          <a:p>
            <a:pPr marL="0" lvl="0" indent="0" algn="l" rtl="0">
              <a:spcBef>
                <a:spcPts val="0"/>
              </a:spcBef>
              <a:spcAft>
                <a:spcPts val="0"/>
              </a:spcAft>
              <a:buClr>
                <a:schemeClr val="dk1"/>
              </a:buClr>
              <a:buSzPts val="1100"/>
              <a:buFont typeface="Arial"/>
              <a:buNone/>
            </a:pPr>
            <a:r>
              <a:rPr lang="en" sz="1200">
                <a:latin typeface="Garamond"/>
                <a:ea typeface="Garamond"/>
                <a:cs typeface="Garamond"/>
                <a:sym typeface="Garamond"/>
              </a:rPr>
              <a:t>Mary is looking for clothes that are both practical and comfortable for her daily schedule of courses, studying, and social gatherings.</a:t>
            </a:r>
            <a:endParaRPr sz="1200">
              <a:latin typeface="Garamond"/>
              <a:ea typeface="Garamond"/>
              <a:cs typeface="Garamond"/>
              <a:sym typeface="Garamond"/>
            </a:endParaRPr>
          </a:p>
          <a:p>
            <a:pPr marL="0" lvl="0" indent="0" algn="l" rtl="0">
              <a:spcBef>
                <a:spcPts val="0"/>
              </a:spcBef>
              <a:spcAft>
                <a:spcPts val="0"/>
              </a:spcAft>
              <a:buClr>
                <a:schemeClr val="dk1"/>
              </a:buClr>
              <a:buSzPts val="1100"/>
              <a:buFont typeface="Arial"/>
              <a:buNone/>
            </a:pPr>
            <a:endParaRPr sz="1200">
              <a:latin typeface="Garamond"/>
              <a:ea typeface="Garamond"/>
              <a:cs typeface="Garamond"/>
              <a:sym typeface="Garamond"/>
            </a:endParaRPr>
          </a:p>
          <a:p>
            <a:pPr marL="0" lvl="0" indent="0" algn="l" rtl="0">
              <a:spcBef>
                <a:spcPts val="0"/>
              </a:spcBef>
              <a:spcAft>
                <a:spcPts val="0"/>
              </a:spcAft>
              <a:buClr>
                <a:schemeClr val="dk1"/>
              </a:buClr>
              <a:buSzPts val="1100"/>
              <a:buFont typeface="Arial"/>
              <a:buNone/>
            </a:pPr>
            <a:r>
              <a:rPr lang="en" sz="1200">
                <a:latin typeface="Garamond"/>
                <a:ea typeface="Garamond"/>
                <a:cs typeface="Garamond"/>
                <a:sym typeface="Garamond"/>
              </a:rPr>
              <a:t>She wants to be able to quickly put together fashionable ensembles that stand out for social occasions.</a:t>
            </a:r>
            <a:endParaRPr sz="1200">
              <a:latin typeface="Garamond"/>
              <a:ea typeface="Garamond"/>
              <a:cs typeface="Garamond"/>
              <a:sym typeface="Garamond"/>
            </a:endParaRPr>
          </a:p>
          <a:p>
            <a:pPr marL="0" lvl="0" indent="0" algn="l" rtl="0">
              <a:spcBef>
                <a:spcPts val="0"/>
              </a:spcBef>
              <a:spcAft>
                <a:spcPts val="0"/>
              </a:spcAft>
              <a:buClr>
                <a:schemeClr val="dk1"/>
              </a:buClr>
              <a:buSzPts val="1100"/>
              <a:buFont typeface="Arial"/>
              <a:buNone/>
            </a:pPr>
            <a:endParaRPr sz="1200">
              <a:latin typeface="Garamond"/>
              <a:ea typeface="Garamond"/>
              <a:cs typeface="Garamond"/>
              <a:sym typeface="Garamond"/>
            </a:endParaRPr>
          </a:p>
          <a:p>
            <a:pPr marL="0" lvl="0" indent="0" algn="l" rtl="0">
              <a:spcBef>
                <a:spcPts val="0"/>
              </a:spcBef>
              <a:spcAft>
                <a:spcPts val="0"/>
              </a:spcAft>
              <a:buClr>
                <a:schemeClr val="dk1"/>
              </a:buClr>
              <a:buSzPts val="1100"/>
              <a:buFont typeface="Arial"/>
              <a:buNone/>
            </a:pPr>
            <a:r>
              <a:rPr lang="en" sz="1200">
                <a:latin typeface="Garamond"/>
                <a:ea typeface="Garamond"/>
                <a:cs typeface="Garamond"/>
                <a:sym typeface="Garamond"/>
              </a:rPr>
              <a:t>Mary likes showcasing her personal style on social media and welcomes comments.</a:t>
            </a:r>
            <a:endParaRPr sz="1200">
              <a:latin typeface="Garamond"/>
              <a:ea typeface="Garamond"/>
              <a:cs typeface="Garamond"/>
              <a:sym typeface="Garamond"/>
            </a:endParaRPr>
          </a:p>
        </p:txBody>
      </p:sp>
      <p:cxnSp>
        <p:nvCxnSpPr>
          <p:cNvPr id="177" name="Google Shape;177;p27"/>
          <p:cNvCxnSpPr/>
          <p:nvPr/>
        </p:nvCxnSpPr>
        <p:spPr>
          <a:xfrm>
            <a:off x="5743902" y="1598409"/>
            <a:ext cx="0" cy="3143400"/>
          </a:xfrm>
          <a:prstGeom prst="straightConnector1">
            <a:avLst/>
          </a:prstGeom>
          <a:noFill/>
          <a:ln w="25400" cap="flat" cmpd="sng">
            <a:solidFill>
              <a:srgbClr val="7F7F7F"/>
            </a:solidFill>
            <a:prstDash val="solid"/>
            <a:round/>
            <a:headEnd type="none" w="sm" len="sm"/>
            <a:tailEnd type="none" w="sm" len="sm"/>
          </a:ln>
        </p:spPr>
      </p:cxnSp>
      <p:cxnSp>
        <p:nvCxnSpPr>
          <p:cNvPr id="178" name="Google Shape;178;p27"/>
          <p:cNvCxnSpPr/>
          <p:nvPr/>
        </p:nvCxnSpPr>
        <p:spPr>
          <a:xfrm>
            <a:off x="2619702" y="1598409"/>
            <a:ext cx="0" cy="3143400"/>
          </a:xfrm>
          <a:prstGeom prst="straightConnector1">
            <a:avLst/>
          </a:prstGeom>
          <a:noFill/>
          <a:ln w="25400" cap="flat" cmpd="sng">
            <a:solidFill>
              <a:srgbClr val="7F7F7F"/>
            </a:solidFill>
            <a:prstDash val="solid"/>
            <a:round/>
            <a:headEnd type="none" w="sm" len="sm"/>
            <a:tailEnd type="none" w="sm" len="sm"/>
          </a:ln>
        </p:spPr>
      </p:cxnSp>
      <p:sp>
        <p:nvSpPr>
          <p:cNvPr id="179" name="Google Shape;179;p27"/>
          <p:cNvSpPr/>
          <p:nvPr/>
        </p:nvSpPr>
        <p:spPr>
          <a:xfrm>
            <a:off x="3381703" y="4569415"/>
            <a:ext cx="1371600" cy="285900"/>
          </a:xfrm>
          <a:prstGeom prst="rect">
            <a:avLst/>
          </a:prstGeom>
          <a:solidFill>
            <a:srgbClr val="7F7F7F"/>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chemeClr val="lt1"/>
                </a:solidFill>
                <a:latin typeface="Garamond"/>
                <a:ea typeface="Garamond"/>
                <a:cs typeface="Garamond"/>
                <a:sym typeface="Garamond"/>
              </a:rPr>
              <a:t>Who</a:t>
            </a:r>
            <a:endParaRPr sz="1400" b="0" i="0" u="none" strike="noStrike" cap="none">
              <a:solidFill>
                <a:srgbClr val="000000"/>
              </a:solidFill>
              <a:latin typeface="Arial"/>
              <a:ea typeface="Arial"/>
              <a:cs typeface="Arial"/>
              <a:sym typeface="Arial"/>
            </a:endParaRPr>
          </a:p>
        </p:txBody>
      </p:sp>
      <p:sp>
        <p:nvSpPr>
          <p:cNvPr id="180" name="Google Shape;180;p27"/>
          <p:cNvSpPr/>
          <p:nvPr/>
        </p:nvSpPr>
        <p:spPr>
          <a:xfrm>
            <a:off x="6886902" y="4598784"/>
            <a:ext cx="1371600" cy="285900"/>
          </a:xfrm>
          <a:prstGeom prst="rect">
            <a:avLst/>
          </a:prstGeom>
          <a:solidFill>
            <a:srgbClr val="7F7F7F"/>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chemeClr val="lt1"/>
                </a:solidFill>
                <a:latin typeface="Garamond"/>
                <a:ea typeface="Garamond"/>
                <a:cs typeface="Garamond"/>
                <a:sym typeface="Garamond"/>
              </a:rPr>
              <a:t>Why</a:t>
            </a:r>
            <a:endParaRPr sz="1400" b="0" i="0" u="none" strike="noStrike" cap="none">
              <a:solidFill>
                <a:srgbClr val="000000"/>
              </a:solidFill>
              <a:latin typeface="Arial"/>
              <a:ea typeface="Arial"/>
              <a:cs typeface="Arial"/>
              <a:sym typeface="Arial"/>
            </a:endParaRPr>
          </a:p>
        </p:txBody>
      </p:sp>
      <p:sp>
        <p:nvSpPr>
          <p:cNvPr id="181" name="Google Shape;181;p27"/>
          <p:cNvSpPr txBox="1"/>
          <p:nvPr/>
        </p:nvSpPr>
        <p:spPr>
          <a:xfrm>
            <a:off x="197068" y="1239535"/>
            <a:ext cx="2422500" cy="369300"/>
          </a:xfrm>
          <a:prstGeom prst="rect">
            <a:avLst/>
          </a:prstGeom>
          <a:solidFill>
            <a:srgbClr val="7F7F7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FFFFFF"/>
                </a:solidFill>
                <a:latin typeface="Garamond"/>
                <a:ea typeface="Garamond"/>
                <a:cs typeface="Garamond"/>
                <a:sym typeface="Garamond"/>
              </a:rPr>
              <a:t>Name and Picture</a:t>
            </a:r>
            <a:endParaRPr sz="1400" b="0" i="0" u="none" strike="noStrike" cap="none">
              <a:solidFill>
                <a:srgbClr val="000000"/>
              </a:solidFill>
              <a:latin typeface="Garamond"/>
              <a:ea typeface="Garamond"/>
              <a:cs typeface="Garamond"/>
              <a:sym typeface="Garamond"/>
            </a:endParaRPr>
          </a:p>
        </p:txBody>
      </p:sp>
      <p:sp>
        <p:nvSpPr>
          <p:cNvPr id="182" name="Google Shape;182;p27"/>
          <p:cNvSpPr txBox="1"/>
          <p:nvPr/>
        </p:nvSpPr>
        <p:spPr>
          <a:xfrm>
            <a:off x="2619577" y="1239535"/>
            <a:ext cx="3124200" cy="369300"/>
          </a:xfrm>
          <a:prstGeom prst="rect">
            <a:avLst/>
          </a:prstGeom>
          <a:solidFill>
            <a:srgbClr val="7F7F7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FFFFFF"/>
                </a:solidFill>
                <a:latin typeface="Garamond"/>
                <a:ea typeface="Garamond"/>
                <a:cs typeface="Garamond"/>
                <a:sym typeface="Garamond"/>
              </a:rPr>
              <a:t>Characteristics</a:t>
            </a:r>
            <a:endParaRPr sz="1400" b="0" i="0" u="none" strike="noStrike" cap="none">
              <a:solidFill>
                <a:srgbClr val="000000"/>
              </a:solidFill>
              <a:latin typeface="Garamond"/>
              <a:ea typeface="Garamond"/>
              <a:cs typeface="Garamond"/>
              <a:sym typeface="Garamond"/>
            </a:endParaRPr>
          </a:p>
        </p:txBody>
      </p:sp>
      <p:sp>
        <p:nvSpPr>
          <p:cNvPr id="183" name="Google Shape;183;p27"/>
          <p:cNvSpPr txBox="1"/>
          <p:nvPr/>
        </p:nvSpPr>
        <p:spPr>
          <a:xfrm>
            <a:off x="5743777" y="1239535"/>
            <a:ext cx="3200400" cy="369300"/>
          </a:xfrm>
          <a:prstGeom prst="rect">
            <a:avLst/>
          </a:prstGeom>
          <a:solidFill>
            <a:srgbClr val="7F7F7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FFFFFF"/>
                </a:solidFill>
                <a:latin typeface="Garamond"/>
                <a:ea typeface="Garamond"/>
                <a:cs typeface="Garamond"/>
                <a:sym typeface="Garamond"/>
              </a:rPr>
              <a:t>Need</a:t>
            </a:r>
            <a:endParaRPr sz="1400" b="0" i="0" u="none" strike="noStrike" cap="none">
              <a:solidFill>
                <a:srgbClr val="000000"/>
              </a:solidFill>
              <a:latin typeface="Garamond"/>
              <a:ea typeface="Garamond"/>
              <a:cs typeface="Garamond"/>
              <a:sym typeface="Garamond"/>
            </a:endParaRPr>
          </a:p>
        </p:txBody>
      </p:sp>
      <p:pic>
        <p:nvPicPr>
          <p:cNvPr id="12" name="Picture 11" descr="A picture containing text, toy, doll, vector graphics&#10;&#10;Description automatically generated">
            <a:extLst>
              <a:ext uri="{FF2B5EF4-FFF2-40B4-BE49-F238E27FC236}">
                <a16:creationId xmlns:a16="http://schemas.microsoft.com/office/drawing/2014/main" id="{06B6800A-2869-6B9D-BF84-05012B460EC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62241" y="1837018"/>
            <a:ext cx="1371596" cy="22717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8"/>
          <p:cNvSpPr txBox="1">
            <a:spLocks noGrp="1"/>
          </p:cNvSpPr>
          <p:nvPr>
            <p:ph type="title"/>
          </p:nvPr>
        </p:nvSpPr>
        <p:spPr>
          <a:xfrm>
            <a:off x="457200" y="206375"/>
            <a:ext cx="82296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FFFF"/>
              </a:buClr>
              <a:buSzPts val="3200"/>
              <a:buFont typeface="Arial"/>
              <a:buNone/>
            </a:pPr>
            <a:r>
              <a:rPr lang="en">
                <a:latin typeface="Garamond"/>
                <a:ea typeface="Garamond"/>
                <a:cs typeface="Garamond"/>
                <a:sym typeface="Garamond"/>
              </a:rPr>
              <a:t>User Persona</a:t>
            </a:r>
            <a:endParaRPr>
              <a:latin typeface="Garamond"/>
              <a:ea typeface="Garamond"/>
              <a:cs typeface="Garamond"/>
              <a:sym typeface="Garamond"/>
            </a:endParaRPr>
          </a:p>
        </p:txBody>
      </p:sp>
      <p:sp>
        <p:nvSpPr>
          <p:cNvPr id="190" name="Google Shape;190;p28"/>
          <p:cNvSpPr txBox="1"/>
          <p:nvPr/>
        </p:nvSpPr>
        <p:spPr>
          <a:xfrm>
            <a:off x="651395" y="4290975"/>
            <a:ext cx="15141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b="1" dirty="0">
                <a:solidFill>
                  <a:schemeClr val="dk1"/>
                </a:solidFill>
                <a:latin typeface="Garamond"/>
                <a:ea typeface="Garamond"/>
                <a:cs typeface="Garamond"/>
                <a:sym typeface="Garamond"/>
              </a:rPr>
              <a:t>Peter Hughes</a:t>
            </a:r>
            <a:endParaRPr sz="1400" b="0" i="0" u="none" strike="noStrike" cap="none" dirty="0">
              <a:solidFill>
                <a:srgbClr val="000000"/>
              </a:solidFill>
              <a:latin typeface="Arial"/>
              <a:ea typeface="Arial"/>
              <a:cs typeface="Arial"/>
              <a:sym typeface="Arial"/>
            </a:endParaRPr>
          </a:p>
        </p:txBody>
      </p:sp>
      <p:sp>
        <p:nvSpPr>
          <p:cNvPr id="191" name="Google Shape;191;p28"/>
          <p:cNvSpPr txBox="1"/>
          <p:nvPr/>
        </p:nvSpPr>
        <p:spPr>
          <a:xfrm>
            <a:off x="2657800" y="1835981"/>
            <a:ext cx="3048000" cy="2862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Arial"/>
              <a:buNone/>
            </a:pPr>
            <a:r>
              <a:rPr lang="en" sz="1200" b="0" i="0" u="none" strike="noStrike" cap="none" dirty="0">
                <a:solidFill>
                  <a:schemeClr val="dk1"/>
                </a:solidFill>
                <a:latin typeface="Garamond"/>
                <a:ea typeface="Garamond"/>
                <a:cs typeface="Garamond"/>
                <a:sym typeface="Garamond"/>
              </a:rPr>
              <a:t>Age - 2</a:t>
            </a:r>
            <a:r>
              <a:rPr lang="en" sz="1200" dirty="0">
                <a:solidFill>
                  <a:schemeClr val="dk1"/>
                </a:solidFill>
                <a:latin typeface="Garamond"/>
                <a:ea typeface="Garamond"/>
                <a:cs typeface="Garamond"/>
                <a:sym typeface="Garamond"/>
              </a:rPr>
              <a:t>8</a:t>
            </a:r>
            <a:endParaRPr sz="1200" b="0" i="0" u="none" strike="noStrike" cap="none" dirty="0">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chemeClr val="dk1"/>
              </a:buClr>
              <a:buSzPts val="1200"/>
              <a:buFont typeface="Arial"/>
              <a:buNone/>
            </a:pPr>
            <a:r>
              <a:rPr lang="en" sz="1200" b="0" i="0" u="none" strike="noStrike" cap="none" dirty="0">
                <a:solidFill>
                  <a:schemeClr val="dk1"/>
                </a:solidFill>
                <a:latin typeface="Garamond"/>
                <a:ea typeface="Garamond"/>
                <a:cs typeface="Garamond"/>
                <a:sym typeface="Garamond"/>
              </a:rPr>
              <a:t>Occupation - </a:t>
            </a:r>
            <a:r>
              <a:rPr lang="en" sz="1200" dirty="0">
                <a:solidFill>
                  <a:schemeClr val="dk1"/>
                </a:solidFill>
                <a:latin typeface="Garamond"/>
                <a:ea typeface="Garamond"/>
                <a:cs typeface="Garamond"/>
                <a:sym typeface="Garamond"/>
              </a:rPr>
              <a:t>Travel Vlogger</a:t>
            </a:r>
            <a:endParaRPr sz="1200" b="0" i="0" u="none" strike="noStrike" cap="none" dirty="0">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chemeClr val="dk1"/>
              </a:buClr>
              <a:buSzPts val="1200"/>
              <a:buFont typeface="Arial"/>
              <a:buNone/>
            </a:pPr>
            <a:r>
              <a:rPr lang="en" sz="1200" b="0" i="0" u="none" strike="noStrike" cap="none" dirty="0">
                <a:solidFill>
                  <a:schemeClr val="dk1"/>
                </a:solidFill>
                <a:latin typeface="Garamond"/>
                <a:ea typeface="Garamond"/>
                <a:cs typeface="Garamond"/>
                <a:sym typeface="Garamond"/>
              </a:rPr>
              <a:t>Gender - Male</a:t>
            </a:r>
            <a:endParaRPr sz="1200" b="0" i="0" u="none" strike="noStrike" cap="none" dirty="0">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chemeClr val="dk1"/>
              </a:buClr>
              <a:buSzPts val="1200"/>
              <a:buFont typeface="Arial"/>
              <a:buNone/>
            </a:pPr>
            <a:r>
              <a:rPr lang="en" sz="1200" b="0" i="0" u="none" strike="noStrike" cap="none" dirty="0">
                <a:solidFill>
                  <a:schemeClr val="dk1"/>
                </a:solidFill>
                <a:latin typeface="Garamond"/>
                <a:ea typeface="Garamond"/>
                <a:cs typeface="Garamond"/>
                <a:sym typeface="Garamond"/>
              </a:rPr>
              <a:t>Location - </a:t>
            </a:r>
            <a:r>
              <a:rPr lang="en" sz="1200" dirty="0">
                <a:solidFill>
                  <a:schemeClr val="dk1"/>
                </a:solidFill>
                <a:latin typeface="Garamond"/>
                <a:ea typeface="Garamond"/>
                <a:cs typeface="Garamond"/>
                <a:sym typeface="Garamond"/>
              </a:rPr>
              <a:t>Houston</a:t>
            </a:r>
            <a:endParaRPr sz="1200" b="0" i="0" u="none" strike="noStrike" cap="none" dirty="0">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chemeClr val="dk1"/>
              </a:buClr>
              <a:buSzPts val="1200"/>
              <a:buFont typeface="Arial"/>
              <a:buNone/>
            </a:pPr>
            <a:r>
              <a:rPr lang="en" sz="1200" b="0" i="0" u="none" strike="noStrike" cap="none" dirty="0">
                <a:solidFill>
                  <a:schemeClr val="dk1"/>
                </a:solidFill>
                <a:latin typeface="Garamond"/>
                <a:ea typeface="Garamond"/>
                <a:cs typeface="Garamond"/>
                <a:sym typeface="Garamond"/>
              </a:rPr>
              <a:t>Income - $</a:t>
            </a:r>
            <a:r>
              <a:rPr lang="en" sz="1200" dirty="0">
                <a:solidFill>
                  <a:schemeClr val="dk1"/>
                </a:solidFill>
                <a:latin typeface="Garamond"/>
                <a:ea typeface="Garamond"/>
                <a:cs typeface="Garamond"/>
                <a:sym typeface="Garamond"/>
              </a:rPr>
              <a:t>60</a:t>
            </a:r>
            <a:r>
              <a:rPr lang="en" sz="1200" b="0" i="0" u="none" strike="noStrike" cap="none" dirty="0">
                <a:solidFill>
                  <a:schemeClr val="dk1"/>
                </a:solidFill>
                <a:latin typeface="Garamond"/>
                <a:ea typeface="Garamond"/>
                <a:cs typeface="Garamond"/>
                <a:sym typeface="Garamond"/>
              </a:rPr>
              <a:t>00 per month</a:t>
            </a:r>
            <a:endParaRPr sz="1200" b="0" i="0" u="none" strike="noStrike" cap="none" dirty="0">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chemeClr val="dk1"/>
              </a:buClr>
              <a:buSzPts val="1200"/>
              <a:buFont typeface="Arial"/>
              <a:buNone/>
            </a:pPr>
            <a:r>
              <a:rPr lang="en" sz="1200" b="0" i="0" u="none" strike="noStrike" cap="none" dirty="0">
                <a:solidFill>
                  <a:schemeClr val="dk1"/>
                </a:solidFill>
                <a:latin typeface="Garamond"/>
                <a:ea typeface="Garamond"/>
                <a:cs typeface="Garamond"/>
                <a:sym typeface="Garamond"/>
              </a:rPr>
              <a:t>User Profile- </a:t>
            </a:r>
            <a:r>
              <a:rPr lang="en" sz="1200" dirty="0">
                <a:solidFill>
                  <a:schemeClr val="dk1"/>
                </a:solidFill>
                <a:latin typeface="Garamond"/>
                <a:ea typeface="Garamond"/>
                <a:cs typeface="Garamond"/>
                <a:sym typeface="Garamond"/>
              </a:rPr>
              <a:t>As a travel vlogger, Peter spends the majority of his time exploring new places and producing video for his subscribers. He looks for attire that is both practical and fashionable because he has to appear good on camera and be mobile while on the road. Peter wants clothes that can be worn in a variety of situations, such as touring cities or embarking on outdoor excursions.</a:t>
            </a:r>
            <a:endParaRPr sz="1200" b="0" i="0" u="none" strike="noStrike" cap="none" dirty="0">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chemeClr val="dk1"/>
              </a:buClr>
              <a:buSzPts val="1200"/>
              <a:buFont typeface="Arial"/>
              <a:buNone/>
            </a:pPr>
            <a:endParaRPr sz="1200" b="0" i="0" u="none" strike="noStrike" cap="none" dirty="0">
              <a:solidFill>
                <a:schemeClr val="dk1"/>
              </a:solidFill>
              <a:latin typeface="Garamond"/>
              <a:ea typeface="Garamond"/>
              <a:cs typeface="Garamond"/>
              <a:sym typeface="Garamond"/>
            </a:endParaRPr>
          </a:p>
        </p:txBody>
      </p:sp>
      <p:sp>
        <p:nvSpPr>
          <p:cNvPr id="192" name="Google Shape;192;p28"/>
          <p:cNvSpPr txBox="1"/>
          <p:nvPr/>
        </p:nvSpPr>
        <p:spPr>
          <a:xfrm>
            <a:off x="5820102" y="1598389"/>
            <a:ext cx="3124200" cy="28629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 sz="1200">
                <a:latin typeface="Garamond"/>
                <a:ea typeface="Garamond"/>
                <a:cs typeface="Garamond"/>
                <a:sym typeface="Garamond"/>
              </a:rPr>
              <a:t>Peter is seeking for an app that provides a large selection of convenient, fashionable, and comfortable clothing alternatives.</a:t>
            </a:r>
            <a:endParaRPr sz="1200">
              <a:latin typeface="Garamond"/>
              <a:ea typeface="Garamond"/>
              <a:cs typeface="Garamond"/>
              <a:sym typeface="Garamond"/>
            </a:endParaRPr>
          </a:p>
          <a:p>
            <a:pPr marL="0" lvl="0" indent="0" algn="l" rtl="0">
              <a:spcBef>
                <a:spcPts val="0"/>
              </a:spcBef>
              <a:spcAft>
                <a:spcPts val="0"/>
              </a:spcAft>
              <a:buNone/>
            </a:pPr>
            <a:endParaRPr sz="1200">
              <a:latin typeface="Garamond"/>
              <a:ea typeface="Garamond"/>
              <a:cs typeface="Garamond"/>
              <a:sym typeface="Garamond"/>
            </a:endParaRPr>
          </a:p>
          <a:p>
            <a:pPr marL="0" lvl="0" indent="0" algn="l" rtl="0">
              <a:spcBef>
                <a:spcPts val="0"/>
              </a:spcBef>
              <a:spcAft>
                <a:spcPts val="0"/>
              </a:spcAft>
              <a:buClr>
                <a:schemeClr val="dk1"/>
              </a:buClr>
              <a:buSzPts val="1100"/>
              <a:buFont typeface="Arial"/>
              <a:buNone/>
            </a:pPr>
            <a:r>
              <a:rPr lang="en" sz="1200">
                <a:latin typeface="Garamond"/>
                <a:ea typeface="Garamond"/>
                <a:cs typeface="Garamond"/>
                <a:sym typeface="Garamond"/>
              </a:rPr>
              <a:t>Peter wants clothes that can be worn in a variety of situations, such as touring cities or embarking on outdoor excursions.</a:t>
            </a:r>
            <a:endParaRPr sz="1200">
              <a:latin typeface="Garamond"/>
              <a:ea typeface="Garamond"/>
              <a:cs typeface="Garamond"/>
              <a:sym typeface="Garamond"/>
            </a:endParaRPr>
          </a:p>
          <a:p>
            <a:pPr marL="0" lvl="0" indent="0" algn="l" rtl="0">
              <a:spcBef>
                <a:spcPts val="0"/>
              </a:spcBef>
              <a:spcAft>
                <a:spcPts val="0"/>
              </a:spcAft>
              <a:buClr>
                <a:schemeClr val="dk1"/>
              </a:buClr>
              <a:buSzPts val="1100"/>
              <a:buFont typeface="Arial"/>
              <a:buNone/>
            </a:pPr>
            <a:endParaRPr sz="1200">
              <a:latin typeface="Garamond"/>
              <a:ea typeface="Garamond"/>
              <a:cs typeface="Garamond"/>
              <a:sym typeface="Garamond"/>
            </a:endParaRPr>
          </a:p>
          <a:p>
            <a:pPr marL="0" lvl="0" indent="0" algn="l" rtl="0">
              <a:spcBef>
                <a:spcPts val="0"/>
              </a:spcBef>
              <a:spcAft>
                <a:spcPts val="0"/>
              </a:spcAft>
              <a:buClr>
                <a:schemeClr val="dk1"/>
              </a:buClr>
              <a:buSzPts val="1100"/>
              <a:buFont typeface="Arial"/>
              <a:buNone/>
            </a:pPr>
            <a:r>
              <a:rPr lang="en" sz="1200">
                <a:latin typeface="Garamond"/>
                <a:ea typeface="Garamond"/>
                <a:cs typeface="Garamond"/>
                <a:sym typeface="Garamond"/>
              </a:rPr>
              <a:t>He is looking for apparel that will hold up to regular use and travel.</a:t>
            </a:r>
            <a:endParaRPr sz="1200">
              <a:latin typeface="Garamond"/>
              <a:ea typeface="Garamond"/>
              <a:cs typeface="Garamond"/>
              <a:sym typeface="Garamond"/>
            </a:endParaRPr>
          </a:p>
          <a:p>
            <a:pPr marL="0" lvl="0" indent="0" algn="l" rtl="0">
              <a:spcBef>
                <a:spcPts val="0"/>
              </a:spcBef>
              <a:spcAft>
                <a:spcPts val="0"/>
              </a:spcAft>
              <a:buClr>
                <a:schemeClr val="dk1"/>
              </a:buClr>
              <a:buSzPts val="1100"/>
              <a:buFont typeface="Arial"/>
              <a:buNone/>
            </a:pPr>
            <a:endParaRPr sz="1200">
              <a:latin typeface="Garamond"/>
              <a:ea typeface="Garamond"/>
              <a:cs typeface="Garamond"/>
              <a:sym typeface="Garamond"/>
            </a:endParaRPr>
          </a:p>
          <a:p>
            <a:pPr marL="0" lvl="0" indent="0" algn="l" rtl="0">
              <a:spcBef>
                <a:spcPts val="0"/>
              </a:spcBef>
              <a:spcAft>
                <a:spcPts val="0"/>
              </a:spcAft>
              <a:buClr>
                <a:schemeClr val="dk1"/>
              </a:buClr>
              <a:buSzPts val="1100"/>
              <a:buFont typeface="Arial"/>
              <a:buNone/>
            </a:pPr>
            <a:r>
              <a:rPr lang="en" sz="1200">
                <a:latin typeface="Garamond"/>
                <a:ea typeface="Garamond"/>
                <a:cs typeface="Garamond"/>
                <a:sym typeface="Garamond"/>
              </a:rPr>
              <a:t>Peter is active on social media and solicits comments and conversation about his personal style and wardrobe from his fans.</a:t>
            </a:r>
            <a:endParaRPr sz="1200">
              <a:latin typeface="Garamond"/>
              <a:ea typeface="Garamond"/>
              <a:cs typeface="Garamond"/>
              <a:sym typeface="Garamond"/>
            </a:endParaRPr>
          </a:p>
          <a:p>
            <a:pPr marL="0" lvl="0" indent="0" algn="l" rtl="0">
              <a:spcBef>
                <a:spcPts val="0"/>
              </a:spcBef>
              <a:spcAft>
                <a:spcPts val="0"/>
              </a:spcAft>
              <a:buNone/>
            </a:pPr>
            <a:endParaRPr sz="1200">
              <a:latin typeface="Garamond"/>
              <a:ea typeface="Garamond"/>
              <a:cs typeface="Garamond"/>
              <a:sym typeface="Garamond"/>
            </a:endParaRPr>
          </a:p>
        </p:txBody>
      </p:sp>
      <p:cxnSp>
        <p:nvCxnSpPr>
          <p:cNvPr id="193" name="Google Shape;193;p28"/>
          <p:cNvCxnSpPr/>
          <p:nvPr/>
        </p:nvCxnSpPr>
        <p:spPr>
          <a:xfrm>
            <a:off x="5743902" y="1598409"/>
            <a:ext cx="0" cy="3143400"/>
          </a:xfrm>
          <a:prstGeom prst="straightConnector1">
            <a:avLst/>
          </a:prstGeom>
          <a:noFill/>
          <a:ln w="25400" cap="flat" cmpd="sng">
            <a:solidFill>
              <a:srgbClr val="7F7F7F"/>
            </a:solidFill>
            <a:prstDash val="solid"/>
            <a:round/>
            <a:headEnd type="none" w="sm" len="sm"/>
            <a:tailEnd type="none" w="sm" len="sm"/>
          </a:ln>
        </p:spPr>
      </p:cxnSp>
      <p:cxnSp>
        <p:nvCxnSpPr>
          <p:cNvPr id="194" name="Google Shape;194;p28"/>
          <p:cNvCxnSpPr/>
          <p:nvPr/>
        </p:nvCxnSpPr>
        <p:spPr>
          <a:xfrm>
            <a:off x="2619702" y="1598409"/>
            <a:ext cx="0" cy="3143400"/>
          </a:xfrm>
          <a:prstGeom prst="straightConnector1">
            <a:avLst/>
          </a:prstGeom>
          <a:noFill/>
          <a:ln w="25400" cap="flat" cmpd="sng">
            <a:solidFill>
              <a:srgbClr val="7F7F7F"/>
            </a:solidFill>
            <a:prstDash val="solid"/>
            <a:round/>
            <a:headEnd type="none" w="sm" len="sm"/>
            <a:tailEnd type="none" w="sm" len="sm"/>
          </a:ln>
        </p:spPr>
      </p:cxnSp>
      <p:sp>
        <p:nvSpPr>
          <p:cNvPr id="195" name="Google Shape;195;p28"/>
          <p:cNvSpPr/>
          <p:nvPr/>
        </p:nvSpPr>
        <p:spPr>
          <a:xfrm>
            <a:off x="3381703" y="4569415"/>
            <a:ext cx="1371600" cy="285900"/>
          </a:xfrm>
          <a:prstGeom prst="rect">
            <a:avLst/>
          </a:prstGeom>
          <a:solidFill>
            <a:srgbClr val="7F7F7F"/>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chemeClr val="lt1"/>
                </a:solidFill>
                <a:latin typeface="Garamond"/>
                <a:ea typeface="Garamond"/>
                <a:cs typeface="Garamond"/>
                <a:sym typeface="Garamond"/>
              </a:rPr>
              <a:t>Who</a:t>
            </a:r>
            <a:endParaRPr sz="1400" b="0" i="0" u="none" strike="noStrike" cap="none">
              <a:solidFill>
                <a:srgbClr val="000000"/>
              </a:solidFill>
              <a:latin typeface="Arial"/>
              <a:ea typeface="Arial"/>
              <a:cs typeface="Arial"/>
              <a:sym typeface="Arial"/>
            </a:endParaRPr>
          </a:p>
        </p:txBody>
      </p:sp>
      <p:sp>
        <p:nvSpPr>
          <p:cNvPr id="196" name="Google Shape;196;p28"/>
          <p:cNvSpPr/>
          <p:nvPr/>
        </p:nvSpPr>
        <p:spPr>
          <a:xfrm>
            <a:off x="6886902" y="4598784"/>
            <a:ext cx="1371600" cy="285900"/>
          </a:xfrm>
          <a:prstGeom prst="rect">
            <a:avLst/>
          </a:prstGeom>
          <a:solidFill>
            <a:srgbClr val="7F7F7F"/>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chemeClr val="lt1"/>
                </a:solidFill>
                <a:latin typeface="Garamond"/>
                <a:ea typeface="Garamond"/>
                <a:cs typeface="Garamond"/>
                <a:sym typeface="Garamond"/>
              </a:rPr>
              <a:t>Why</a:t>
            </a:r>
            <a:endParaRPr sz="1400" b="0" i="0" u="none" strike="noStrike" cap="none">
              <a:solidFill>
                <a:srgbClr val="000000"/>
              </a:solidFill>
              <a:latin typeface="Arial"/>
              <a:ea typeface="Arial"/>
              <a:cs typeface="Arial"/>
              <a:sym typeface="Arial"/>
            </a:endParaRPr>
          </a:p>
        </p:txBody>
      </p:sp>
      <p:sp>
        <p:nvSpPr>
          <p:cNvPr id="197" name="Google Shape;197;p28"/>
          <p:cNvSpPr txBox="1"/>
          <p:nvPr/>
        </p:nvSpPr>
        <p:spPr>
          <a:xfrm>
            <a:off x="197193" y="1229098"/>
            <a:ext cx="2422500" cy="369300"/>
          </a:xfrm>
          <a:prstGeom prst="rect">
            <a:avLst/>
          </a:prstGeom>
          <a:solidFill>
            <a:srgbClr val="7F7F7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FFFFFF"/>
                </a:solidFill>
                <a:latin typeface="Garamond"/>
                <a:ea typeface="Garamond"/>
                <a:cs typeface="Garamond"/>
                <a:sym typeface="Garamond"/>
              </a:rPr>
              <a:t>Name and Picture</a:t>
            </a:r>
            <a:endParaRPr sz="1400" b="0" i="0" u="none" strike="noStrike" cap="none">
              <a:solidFill>
                <a:srgbClr val="000000"/>
              </a:solidFill>
              <a:latin typeface="Garamond"/>
              <a:ea typeface="Garamond"/>
              <a:cs typeface="Garamond"/>
              <a:sym typeface="Garamond"/>
            </a:endParaRPr>
          </a:p>
        </p:txBody>
      </p:sp>
      <p:sp>
        <p:nvSpPr>
          <p:cNvPr id="198" name="Google Shape;198;p28"/>
          <p:cNvSpPr txBox="1"/>
          <p:nvPr/>
        </p:nvSpPr>
        <p:spPr>
          <a:xfrm>
            <a:off x="2619702" y="1229110"/>
            <a:ext cx="3124200" cy="369300"/>
          </a:xfrm>
          <a:prstGeom prst="rect">
            <a:avLst/>
          </a:prstGeom>
          <a:solidFill>
            <a:srgbClr val="7F7F7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FFFFFF"/>
                </a:solidFill>
                <a:latin typeface="Garamond"/>
                <a:ea typeface="Garamond"/>
                <a:cs typeface="Garamond"/>
                <a:sym typeface="Garamond"/>
              </a:rPr>
              <a:t>Characteristics</a:t>
            </a:r>
            <a:endParaRPr sz="1400" b="0" i="0" u="none" strike="noStrike" cap="none">
              <a:solidFill>
                <a:srgbClr val="000000"/>
              </a:solidFill>
              <a:latin typeface="Garamond"/>
              <a:ea typeface="Garamond"/>
              <a:cs typeface="Garamond"/>
              <a:sym typeface="Garamond"/>
            </a:endParaRPr>
          </a:p>
        </p:txBody>
      </p:sp>
      <p:sp>
        <p:nvSpPr>
          <p:cNvPr id="199" name="Google Shape;199;p28"/>
          <p:cNvSpPr txBox="1"/>
          <p:nvPr/>
        </p:nvSpPr>
        <p:spPr>
          <a:xfrm>
            <a:off x="5743902" y="1229110"/>
            <a:ext cx="3200400" cy="369300"/>
          </a:xfrm>
          <a:prstGeom prst="rect">
            <a:avLst/>
          </a:prstGeom>
          <a:solidFill>
            <a:srgbClr val="7F7F7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FFFFFF"/>
                </a:solidFill>
                <a:latin typeface="Garamond"/>
                <a:ea typeface="Garamond"/>
                <a:cs typeface="Garamond"/>
                <a:sym typeface="Garamond"/>
              </a:rPr>
              <a:t>Need</a:t>
            </a:r>
            <a:endParaRPr sz="1400" b="0" i="0" u="none" strike="noStrike" cap="none">
              <a:solidFill>
                <a:srgbClr val="000000"/>
              </a:solidFill>
              <a:latin typeface="Garamond"/>
              <a:ea typeface="Garamond"/>
              <a:cs typeface="Garamond"/>
              <a:sym typeface="Garamond"/>
            </a:endParaRPr>
          </a:p>
        </p:txBody>
      </p:sp>
      <p:pic>
        <p:nvPicPr>
          <p:cNvPr id="5" name="Picture 4" descr="A picture containing clipart, vector graphics&#10;&#10;Description automatically generated">
            <a:extLst>
              <a:ext uri="{FF2B5EF4-FFF2-40B4-BE49-F238E27FC236}">
                <a16:creationId xmlns:a16="http://schemas.microsoft.com/office/drawing/2014/main" id="{62530AAC-7876-8CE1-2FD3-20A0051A6F7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51395" y="1835981"/>
            <a:ext cx="1206312" cy="241262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9"/>
          <p:cNvSpPr txBox="1">
            <a:spLocks noGrp="1"/>
          </p:cNvSpPr>
          <p:nvPr>
            <p:ph type="title"/>
          </p:nvPr>
        </p:nvSpPr>
        <p:spPr>
          <a:xfrm>
            <a:off x="457200" y="206375"/>
            <a:ext cx="82296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FFFF"/>
              </a:buClr>
              <a:buSzPts val="3200"/>
              <a:buFont typeface="Arial"/>
              <a:buNone/>
            </a:pPr>
            <a:r>
              <a:rPr lang="en">
                <a:latin typeface="Garamond"/>
                <a:ea typeface="Garamond"/>
                <a:cs typeface="Garamond"/>
                <a:sym typeface="Garamond"/>
              </a:rPr>
              <a:t>User Persona</a:t>
            </a:r>
            <a:endParaRPr>
              <a:latin typeface="Garamond"/>
              <a:ea typeface="Garamond"/>
              <a:cs typeface="Garamond"/>
              <a:sym typeface="Garamond"/>
            </a:endParaRPr>
          </a:p>
        </p:txBody>
      </p:sp>
      <p:sp>
        <p:nvSpPr>
          <p:cNvPr id="206" name="Google Shape;206;p29"/>
          <p:cNvSpPr txBox="1"/>
          <p:nvPr/>
        </p:nvSpPr>
        <p:spPr>
          <a:xfrm>
            <a:off x="727601" y="4280525"/>
            <a:ext cx="15459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b="1" dirty="0">
                <a:solidFill>
                  <a:schemeClr val="dk1"/>
                </a:solidFill>
                <a:latin typeface="Garamond"/>
                <a:ea typeface="Garamond"/>
                <a:cs typeface="Garamond"/>
                <a:sym typeface="Garamond"/>
              </a:rPr>
              <a:t>Selena Swift</a:t>
            </a:r>
            <a:endParaRPr sz="1400" b="0" i="0" u="none" strike="noStrike" cap="none" dirty="0">
              <a:solidFill>
                <a:srgbClr val="000000"/>
              </a:solidFill>
              <a:latin typeface="Arial"/>
              <a:ea typeface="Arial"/>
              <a:cs typeface="Arial"/>
              <a:sym typeface="Arial"/>
            </a:endParaRPr>
          </a:p>
        </p:txBody>
      </p:sp>
      <p:sp>
        <p:nvSpPr>
          <p:cNvPr id="207" name="Google Shape;207;p29"/>
          <p:cNvSpPr txBox="1"/>
          <p:nvPr/>
        </p:nvSpPr>
        <p:spPr>
          <a:xfrm>
            <a:off x="2695900" y="1784581"/>
            <a:ext cx="3048000" cy="2678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latin typeface="Garamond"/>
                <a:ea typeface="Garamond"/>
                <a:cs typeface="Garamond"/>
                <a:sym typeface="Garamond"/>
              </a:rPr>
              <a:t>Age - </a:t>
            </a:r>
            <a:r>
              <a:rPr lang="en" sz="1200" dirty="0">
                <a:solidFill>
                  <a:schemeClr val="dk1"/>
                </a:solidFill>
                <a:latin typeface="Garamond"/>
                <a:ea typeface="Garamond"/>
                <a:cs typeface="Garamond"/>
                <a:sym typeface="Garamond"/>
              </a:rPr>
              <a:t>35</a:t>
            </a:r>
            <a:endParaRPr sz="1200" b="0" i="0" u="none" strike="noStrike" cap="none" dirty="0">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latin typeface="Garamond"/>
                <a:ea typeface="Garamond"/>
                <a:cs typeface="Garamond"/>
                <a:sym typeface="Garamond"/>
              </a:rPr>
              <a:t>Occupation - Business Executive</a:t>
            </a:r>
            <a:endParaRPr sz="1200" b="0" i="0" u="none" strike="noStrike" cap="none" dirty="0">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latin typeface="Garamond"/>
                <a:ea typeface="Garamond"/>
                <a:cs typeface="Garamond"/>
                <a:sym typeface="Garamond"/>
              </a:rPr>
              <a:t>Gender - </a:t>
            </a:r>
            <a:r>
              <a:rPr lang="en" sz="1200" dirty="0">
                <a:solidFill>
                  <a:schemeClr val="dk1"/>
                </a:solidFill>
                <a:latin typeface="Garamond"/>
                <a:ea typeface="Garamond"/>
                <a:cs typeface="Garamond"/>
                <a:sym typeface="Garamond"/>
              </a:rPr>
              <a:t>Female</a:t>
            </a:r>
            <a:endParaRPr sz="1200" b="0" i="0" u="none" strike="noStrike" cap="none" dirty="0">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latin typeface="Garamond"/>
                <a:ea typeface="Garamond"/>
                <a:cs typeface="Garamond"/>
                <a:sym typeface="Garamond"/>
              </a:rPr>
              <a:t>Location - New </a:t>
            </a:r>
            <a:r>
              <a:rPr lang="en" sz="1200" dirty="0">
                <a:solidFill>
                  <a:schemeClr val="dk1"/>
                </a:solidFill>
                <a:latin typeface="Garamond"/>
                <a:ea typeface="Garamond"/>
                <a:cs typeface="Garamond"/>
                <a:sym typeface="Garamond"/>
              </a:rPr>
              <a:t>York</a:t>
            </a:r>
            <a:endParaRPr sz="1200" b="0" i="0" u="none" strike="noStrike" cap="none" dirty="0">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latin typeface="Garamond"/>
                <a:ea typeface="Garamond"/>
                <a:cs typeface="Garamond"/>
                <a:sym typeface="Garamond"/>
              </a:rPr>
              <a:t>Income - $10000 per month</a:t>
            </a:r>
            <a:endParaRPr sz="1200" b="0" i="0" u="none" strike="noStrike" cap="none" dirty="0">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chemeClr val="dk1"/>
              </a:buClr>
              <a:buSzPts val="1200"/>
              <a:buFont typeface="Arial"/>
              <a:buNone/>
            </a:pPr>
            <a:r>
              <a:rPr lang="en" sz="1200" b="0" i="0" u="none" strike="noStrike" cap="none" dirty="0">
                <a:solidFill>
                  <a:schemeClr val="dk1"/>
                </a:solidFill>
                <a:latin typeface="Garamond"/>
                <a:ea typeface="Garamond"/>
                <a:cs typeface="Garamond"/>
                <a:sym typeface="Garamond"/>
              </a:rPr>
              <a:t>User Profile- </a:t>
            </a:r>
            <a:r>
              <a:rPr lang="en" sz="1200" dirty="0">
                <a:solidFill>
                  <a:schemeClr val="dk1"/>
                </a:solidFill>
                <a:latin typeface="Garamond"/>
                <a:ea typeface="Garamond"/>
                <a:cs typeface="Garamond"/>
                <a:sym typeface="Garamond"/>
              </a:rPr>
              <a:t>Olivia is a busy professional who values efficiency and convenience. They frequently go to business meetings and formal gatherings and have a great job. Olivia is prepared to spend money on high-quality, fashionable, and professional attire because she wants to leave a good impression. People are drawn to timeless looks that work well in many different contexts.</a:t>
            </a:r>
            <a:endParaRPr sz="1200" b="0" i="0" u="none" strike="noStrike" cap="none" dirty="0">
              <a:solidFill>
                <a:schemeClr val="dk1"/>
              </a:solidFill>
              <a:latin typeface="Garamond"/>
              <a:ea typeface="Garamond"/>
              <a:cs typeface="Garamond"/>
              <a:sym typeface="Garamond"/>
            </a:endParaRPr>
          </a:p>
        </p:txBody>
      </p:sp>
      <p:sp>
        <p:nvSpPr>
          <p:cNvPr id="208" name="Google Shape;208;p29"/>
          <p:cNvSpPr txBox="1"/>
          <p:nvPr/>
        </p:nvSpPr>
        <p:spPr>
          <a:xfrm>
            <a:off x="5820102" y="1784564"/>
            <a:ext cx="3124200" cy="2493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a:solidFill>
                  <a:schemeClr val="dk1"/>
                </a:solidFill>
                <a:latin typeface="Garamond"/>
                <a:ea typeface="Garamond"/>
                <a:cs typeface="Garamond"/>
                <a:sym typeface="Garamond"/>
              </a:rPr>
              <a:t>Olivia is searching for an app that provides alternatives for high-quality, business-casual attire that are adaptable and can be worn in a variety of scenarios.</a:t>
            </a:r>
            <a:endParaRPr sz="1200">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chemeClr val="dk1"/>
              </a:buClr>
              <a:buSzPts val="1100"/>
              <a:buFont typeface="Arial"/>
              <a:buNone/>
            </a:pPr>
            <a:endParaRPr sz="1200">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chemeClr val="dk1"/>
              </a:buClr>
              <a:buSzPts val="1100"/>
              <a:buFont typeface="Arial"/>
              <a:buNone/>
            </a:pPr>
            <a:r>
              <a:rPr lang="en" sz="1200">
                <a:solidFill>
                  <a:schemeClr val="dk1"/>
                </a:solidFill>
                <a:latin typeface="Garamond"/>
                <a:ea typeface="Garamond"/>
                <a:cs typeface="Garamond"/>
                <a:sym typeface="Garamond"/>
              </a:rPr>
              <a:t>They respect convenience and do not have much time to browse through various shops or websites. They desire an app with simple search and filtering options.</a:t>
            </a:r>
            <a:endParaRPr sz="1200">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chemeClr val="dk1"/>
              </a:buClr>
              <a:buSzPts val="1100"/>
              <a:buFont typeface="Arial"/>
              <a:buNone/>
            </a:pPr>
            <a:endParaRPr sz="1200">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chemeClr val="dk1"/>
              </a:buClr>
              <a:buSzPts val="1100"/>
              <a:buFont typeface="Arial"/>
              <a:buNone/>
            </a:pPr>
            <a:r>
              <a:rPr lang="en" sz="1200">
                <a:solidFill>
                  <a:schemeClr val="dk1"/>
                </a:solidFill>
                <a:latin typeface="Garamond"/>
                <a:ea typeface="Garamond"/>
                <a:cs typeface="Garamond"/>
                <a:sym typeface="Garamond"/>
              </a:rPr>
              <a:t>Olivia is interested in ethical and sustainable production methods and is ready to spend money on durable items.</a:t>
            </a:r>
            <a:endParaRPr sz="1200" b="0" i="0" u="none" strike="noStrike" cap="none">
              <a:solidFill>
                <a:schemeClr val="dk1"/>
              </a:solidFill>
              <a:latin typeface="Garamond"/>
              <a:ea typeface="Garamond"/>
              <a:cs typeface="Garamond"/>
              <a:sym typeface="Garamond"/>
            </a:endParaRPr>
          </a:p>
        </p:txBody>
      </p:sp>
      <p:cxnSp>
        <p:nvCxnSpPr>
          <p:cNvPr id="209" name="Google Shape;209;p29"/>
          <p:cNvCxnSpPr/>
          <p:nvPr/>
        </p:nvCxnSpPr>
        <p:spPr>
          <a:xfrm>
            <a:off x="5743902" y="1598409"/>
            <a:ext cx="0" cy="3143400"/>
          </a:xfrm>
          <a:prstGeom prst="straightConnector1">
            <a:avLst/>
          </a:prstGeom>
          <a:noFill/>
          <a:ln w="25400" cap="flat" cmpd="sng">
            <a:solidFill>
              <a:srgbClr val="7F7F7F"/>
            </a:solidFill>
            <a:prstDash val="solid"/>
            <a:round/>
            <a:headEnd type="none" w="sm" len="sm"/>
            <a:tailEnd type="none" w="sm" len="sm"/>
          </a:ln>
        </p:spPr>
      </p:cxnSp>
      <p:cxnSp>
        <p:nvCxnSpPr>
          <p:cNvPr id="210" name="Google Shape;210;p29"/>
          <p:cNvCxnSpPr/>
          <p:nvPr/>
        </p:nvCxnSpPr>
        <p:spPr>
          <a:xfrm>
            <a:off x="2619702" y="1598409"/>
            <a:ext cx="0" cy="3143400"/>
          </a:xfrm>
          <a:prstGeom prst="straightConnector1">
            <a:avLst/>
          </a:prstGeom>
          <a:noFill/>
          <a:ln w="25400" cap="flat" cmpd="sng">
            <a:solidFill>
              <a:srgbClr val="7F7F7F"/>
            </a:solidFill>
            <a:prstDash val="solid"/>
            <a:round/>
            <a:headEnd type="none" w="sm" len="sm"/>
            <a:tailEnd type="none" w="sm" len="sm"/>
          </a:ln>
        </p:spPr>
      </p:cxnSp>
      <p:sp>
        <p:nvSpPr>
          <p:cNvPr id="211" name="Google Shape;211;p29"/>
          <p:cNvSpPr/>
          <p:nvPr/>
        </p:nvSpPr>
        <p:spPr>
          <a:xfrm>
            <a:off x="3381703" y="4569415"/>
            <a:ext cx="1371600" cy="285900"/>
          </a:xfrm>
          <a:prstGeom prst="rect">
            <a:avLst/>
          </a:prstGeom>
          <a:solidFill>
            <a:srgbClr val="7F7F7F"/>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chemeClr val="lt1"/>
                </a:solidFill>
                <a:latin typeface="Garamond"/>
                <a:ea typeface="Garamond"/>
                <a:cs typeface="Garamond"/>
                <a:sym typeface="Garamond"/>
              </a:rPr>
              <a:t>Who</a:t>
            </a:r>
            <a:endParaRPr sz="1400" b="0" i="0" u="none" strike="noStrike" cap="none">
              <a:solidFill>
                <a:srgbClr val="000000"/>
              </a:solidFill>
              <a:latin typeface="Arial"/>
              <a:ea typeface="Arial"/>
              <a:cs typeface="Arial"/>
              <a:sym typeface="Arial"/>
            </a:endParaRPr>
          </a:p>
        </p:txBody>
      </p:sp>
      <p:sp>
        <p:nvSpPr>
          <p:cNvPr id="212" name="Google Shape;212;p29"/>
          <p:cNvSpPr/>
          <p:nvPr/>
        </p:nvSpPr>
        <p:spPr>
          <a:xfrm>
            <a:off x="6886902" y="4598784"/>
            <a:ext cx="1371600" cy="285900"/>
          </a:xfrm>
          <a:prstGeom prst="rect">
            <a:avLst/>
          </a:prstGeom>
          <a:solidFill>
            <a:srgbClr val="7F7F7F"/>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chemeClr val="lt1"/>
                </a:solidFill>
                <a:latin typeface="Garamond"/>
                <a:ea typeface="Garamond"/>
                <a:cs typeface="Garamond"/>
                <a:sym typeface="Garamond"/>
              </a:rPr>
              <a:t>Why</a:t>
            </a:r>
            <a:endParaRPr sz="1400" b="0" i="0" u="none" strike="noStrike" cap="none">
              <a:solidFill>
                <a:srgbClr val="000000"/>
              </a:solidFill>
              <a:latin typeface="Arial"/>
              <a:ea typeface="Arial"/>
              <a:cs typeface="Arial"/>
              <a:sym typeface="Arial"/>
            </a:endParaRPr>
          </a:p>
        </p:txBody>
      </p:sp>
      <p:sp>
        <p:nvSpPr>
          <p:cNvPr id="213" name="Google Shape;213;p29"/>
          <p:cNvSpPr txBox="1"/>
          <p:nvPr/>
        </p:nvSpPr>
        <p:spPr>
          <a:xfrm>
            <a:off x="197068" y="1239535"/>
            <a:ext cx="2422500" cy="369300"/>
          </a:xfrm>
          <a:prstGeom prst="rect">
            <a:avLst/>
          </a:prstGeom>
          <a:solidFill>
            <a:srgbClr val="7F7F7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FFFFFF"/>
                </a:solidFill>
                <a:latin typeface="Garamond"/>
                <a:ea typeface="Garamond"/>
                <a:cs typeface="Garamond"/>
                <a:sym typeface="Garamond"/>
              </a:rPr>
              <a:t>Name and Picture</a:t>
            </a:r>
            <a:endParaRPr sz="1400" b="0" i="0" u="none" strike="noStrike" cap="none">
              <a:solidFill>
                <a:srgbClr val="000000"/>
              </a:solidFill>
              <a:latin typeface="Garamond"/>
              <a:ea typeface="Garamond"/>
              <a:cs typeface="Garamond"/>
              <a:sym typeface="Garamond"/>
            </a:endParaRPr>
          </a:p>
        </p:txBody>
      </p:sp>
      <p:sp>
        <p:nvSpPr>
          <p:cNvPr id="214" name="Google Shape;214;p29"/>
          <p:cNvSpPr txBox="1"/>
          <p:nvPr/>
        </p:nvSpPr>
        <p:spPr>
          <a:xfrm>
            <a:off x="2619577" y="1239535"/>
            <a:ext cx="3124200" cy="369300"/>
          </a:xfrm>
          <a:prstGeom prst="rect">
            <a:avLst/>
          </a:prstGeom>
          <a:solidFill>
            <a:srgbClr val="7F7F7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FFFFFF"/>
                </a:solidFill>
                <a:latin typeface="Garamond"/>
                <a:ea typeface="Garamond"/>
                <a:cs typeface="Garamond"/>
                <a:sym typeface="Garamond"/>
              </a:rPr>
              <a:t>Characteristics</a:t>
            </a:r>
            <a:endParaRPr sz="1400" b="0" i="0" u="none" strike="noStrike" cap="none">
              <a:solidFill>
                <a:srgbClr val="000000"/>
              </a:solidFill>
              <a:latin typeface="Garamond"/>
              <a:ea typeface="Garamond"/>
              <a:cs typeface="Garamond"/>
              <a:sym typeface="Garamond"/>
            </a:endParaRPr>
          </a:p>
        </p:txBody>
      </p:sp>
      <p:sp>
        <p:nvSpPr>
          <p:cNvPr id="215" name="Google Shape;215;p29"/>
          <p:cNvSpPr txBox="1"/>
          <p:nvPr/>
        </p:nvSpPr>
        <p:spPr>
          <a:xfrm>
            <a:off x="5743777" y="1239535"/>
            <a:ext cx="3200400" cy="369300"/>
          </a:xfrm>
          <a:prstGeom prst="rect">
            <a:avLst/>
          </a:prstGeom>
          <a:solidFill>
            <a:srgbClr val="7F7F7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FFFFFF"/>
                </a:solidFill>
                <a:latin typeface="Garamond"/>
                <a:ea typeface="Garamond"/>
                <a:cs typeface="Garamond"/>
                <a:sym typeface="Garamond"/>
              </a:rPr>
              <a:t>Need</a:t>
            </a:r>
            <a:endParaRPr sz="1400" b="0" i="0" u="none" strike="noStrike" cap="none">
              <a:solidFill>
                <a:srgbClr val="000000"/>
              </a:solidFill>
              <a:latin typeface="Garamond"/>
              <a:ea typeface="Garamond"/>
              <a:cs typeface="Garamond"/>
              <a:sym typeface="Garamond"/>
            </a:endParaRPr>
          </a:p>
        </p:txBody>
      </p:sp>
      <p:pic>
        <p:nvPicPr>
          <p:cNvPr id="3" name="Picture 2" descr="A person in a red dress&#10;&#10;Description automatically generated with medium confidence">
            <a:extLst>
              <a:ext uri="{FF2B5EF4-FFF2-40B4-BE49-F238E27FC236}">
                <a16:creationId xmlns:a16="http://schemas.microsoft.com/office/drawing/2014/main" id="{07768FAD-9A6B-44C8-8626-352980A70C16}"/>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12303" y="1998099"/>
            <a:ext cx="1688298" cy="2251064"/>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1295</Words>
  <Application>Microsoft Macintosh PowerPoint</Application>
  <PresentationFormat>On-screen Show (16:9)</PresentationFormat>
  <Paragraphs>185</Paragraphs>
  <Slides>7</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Garamond</vt:lpstr>
      <vt:lpstr>EB Garamond</vt:lpstr>
      <vt:lpstr>Arial</vt:lpstr>
      <vt:lpstr>Calibri</vt:lpstr>
      <vt:lpstr>Simple Light</vt:lpstr>
      <vt:lpstr>1_Custom Design</vt:lpstr>
      <vt:lpstr>PowerPoint Presentation</vt:lpstr>
      <vt:lpstr>User Persona</vt:lpstr>
      <vt:lpstr>User Persona</vt:lpstr>
      <vt:lpstr>User Persona</vt:lpstr>
      <vt:lpstr>User Persona</vt:lpstr>
      <vt:lpstr>User Persona</vt:lpstr>
      <vt:lpstr>User Persona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Pai Manoor, Deepthi</cp:lastModifiedBy>
  <cp:revision>2</cp:revision>
  <dcterms:modified xsi:type="dcterms:W3CDTF">2023-02-22T01:39:19Z</dcterms:modified>
</cp:coreProperties>
</file>