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58" r:id="rId6"/>
    <p:sldId id="264" r:id="rId7"/>
    <p:sldId id="263" r:id="rId8"/>
    <p:sldId id="270" r:id="rId9"/>
    <p:sldId id="265" r:id="rId10"/>
    <p:sldId id="271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AAD5-B350-4655-B356-9475E101884F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15D6-45D1-44F0-9273-91EC453472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3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2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5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9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4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51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10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83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49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0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16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6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29A6-DDFD-4661-BD11-F866CCD5041D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DB2D-4730-46BE-8C40-03C7FB06E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6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001000" cy="2152650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rgbClr val="FF0000"/>
                </a:solidFill>
              </a:rPr>
              <a:t>C++ vs. Java: </a:t>
            </a:r>
            <a:br>
              <a:rPr lang="en-US" sz="5400" smtClean="0">
                <a:solidFill>
                  <a:srgbClr val="FF0000"/>
                </a:solidFill>
              </a:rPr>
            </a:br>
            <a:r>
              <a:rPr lang="en-US" sz="5400" smtClean="0">
                <a:solidFill>
                  <a:srgbClr val="FF0000"/>
                </a:solidFill>
              </a:rPr>
              <a:t>Similiarities &amp; Differences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7391400" cy="3048000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3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in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C++: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Emp</a:t>
            </a:r>
            <a:r>
              <a:rPr lang="en-US" dirty="0" smtClean="0"/>
              <a:t> *</a:t>
            </a:r>
            <a:r>
              <a:rPr lang="en-US" dirty="0" smtClean="0"/>
              <a:t>e1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(…);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Java: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Emp</a:t>
            </a:r>
            <a:r>
              <a:rPr lang="en-US" dirty="0" smtClean="0">
                <a:solidFill>
                  <a:srgbClr val="0070C0"/>
                </a:solidFill>
              </a:rPr>
              <a:t> e1 </a:t>
            </a:r>
            <a:r>
              <a:rPr lang="en-US" dirty="0">
                <a:solidFill>
                  <a:srgbClr val="0070C0"/>
                </a:solidFill>
              </a:rPr>
              <a:t>= new </a:t>
            </a:r>
            <a:r>
              <a:rPr lang="en-US" dirty="0" err="1" smtClean="0">
                <a:solidFill>
                  <a:srgbClr val="0070C0"/>
                </a:solidFill>
              </a:rPr>
              <a:t>Emp</a:t>
            </a:r>
            <a:r>
              <a:rPr lang="en-US" dirty="0" smtClean="0">
                <a:solidFill>
                  <a:srgbClr val="0070C0"/>
                </a:solidFill>
              </a:rPr>
              <a:t>(…);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76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mtClean="0"/>
              <a:t>Basic data types and classes are treated the same way in C++, unlike Java.</a:t>
            </a:r>
          </a:p>
          <a:p>
            <a:pPr>
              <a:buNone/>
            </a:pPr>
            <a:endParaRPr lang="en-US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C++: ComplexNumber numbers[5];</a:t>
            </a:r>
          </a:p>
          <a:p>
            <a:pPr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Java: nothing equivalent.</a:t>
            </a:r>
          </a:p>
          <a:p>
            <a:pPr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8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array version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ComplexNumber *numbers;</a:t>
            </a:r>
          </a:p>
          <a:p>
            <a:pPr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numbers = new ComplexNumber[5];</a:t>
            </a:r>
          </a:p>
          <a:p>
            <a:pPr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Java: nothing equivalent for classes, but possible for basic data types:</a:t>
            </a:r>
          </a:p>
          <a:p>
            <a:pPr>
              <a:buNone/>
            </a:pPr>
            <a:endParaRPr lang="en-US" sz="28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numbers[];</a:t>
            </a:r>
            <a:endParaRPr lang="en-US" sz="28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numbers = new </a:t>
            </a: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int[5];</a:t>
            </a:r>
            <a:endParaRPr lang="en-US" sz="28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7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mtClean="0"/>
              <a:t>C++ array version #3 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219200"/>
            <a:ext cx="82296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ComplexNumber  **numbers;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numbers = new ComplexNumber*[5];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for( index i = 0 ; i &lt; 5 ; i++)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numbers[i] = new ComplexNumber(…);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52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Java:</a:t>
            </a:r>
          </a:p>
          <a:p>
            <a:pPr>
              <a:buFont typeface="Arial" pitchFamily="34" charset="0"/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ComplexNumber  numbers[];</a:t>
            </a:r>
          </a:p>
          <a:p>
            <a:pPr>
              <a:buFont typeface="Arial" pitchFamily="34" charset="0"/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numbers = new ComplexNumber [5];</a:t>
            </a:r>
          </a:p>
          <a:p>
            <a:pPr>
              <a:buFont typeface="Arial" pitchFamily="34" charset="0"/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 index i = 0 ; i &lt; 5 ; i++)</a:t>
            </a:r>
          </a:p>
          <a:p>
            <a:pPr>
              <a:buFont typeface="Arial" pitchFamily="34" charset="0"/>
              <a:buNone/>
            </a:pP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numbers[i] = new ComplexNumber(…);</a:t>
            </a:r>
            <a:endParaRPr lang="en-US" sz="28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9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mtClean="0"/>
              <a:t>C++ vs. Java:  Analogy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Working with C++ is like flying a airpline, while working with Java is like driving a car.</a:t>
            </a:r>
          </a:p>
          <a:p>
            <a:r>
              <a:rPr lang="en-US" smtClean="0"/>
              <a:t>What does it mean?</a:t>
            </a:r>
          </a:p>
          <a:p>
            <a:r>
              <a:rPr lang="en-US" smtClean="0"/>
              <a:t>Too many controls/options in C++: think before use each one.</a:t>
            </a:r>
          </a:p>
          <a:p>
            <a:r>
              <a:rPr lang="en-US" smtClean="0"/>
              <a:t>Careful use can result in efficiency, poor use can result in serious inefficiency</a:t>
            </a:r>
          </a:p>
          <a:p>
            <a:r>
              <a:rPr lang="en-US" smtClean="0"/>
              <a:t>Issues like memory leak can crash the application, out-of-bounds array access can cause memory corruption – but it may not show up for long time – causing lot of headache! </a:t>
            </a:r>
          </a:p>
          <a:p>
            <a:r>
              <a:rPr lang="en-US" smtClean="0"/>
              <a:t>Java : slow and steady wins the race?</a:t>
            </a:r>
          </a:p>
        </p:txBody>
      </p:sp>
    </p:spTree>
    <p:extLst>
      <p:ext uri="{BB962C8B-B14F-4D97-AF65-F5344CB8AC3E}">
        <p14:creationId xmlns:p14="http://schemas.microsoft.com/office/powerpoint/2010/main" xmlns="" val="8051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C++ tutorials: </a:t>
            </a:r>
            <a:r>
              <a:rPr lang="en-US" dirty="0" smtClean="0"/>
              <a:t>http://www.cplusplus.com/files/tutorial.pdf, http://www.learncpp.com/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C++ reference: </a:t>
            </a:r>
            <a:r>
              <a:rPr lang="en-US" dirty="0" smtClean="0"/>
              <a:t>http://en.cppreference.com/w/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Java tutorial: </a:t>
            </a:r>
            <a:r>
              <a:rPr lang="en-US" dirty="0" smtClean="0"/>
              <a:t>http://docs.oracle.com/javase/tutorial/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Java API documentation: </a:t>
            </a:r>
            <a:r>
              <a:rPr lang="en-US" dirty="0" smtClean="0"/>
              <a:t>http://</a:t>
            </a:r>
            <a:r>
              <a:rPr lang="en-US" dirty="0" smtClean="0"/>
              <a:t>docs.oracle.com/javase/8/docs/api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0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(1969) </a:t>
            </a:r>
            <a:r>
              <a:rPr lang="en-US" smtClean="0">
                <a:sym typeface="Wingdings" pitchFamily="2" charset="2"/>
              </a:rPr>
              <a:t> C++ (1979)  Java (1995)</a:t>
            </a:r>
          </a:p>
          <a:p>
            <a:r>
              <a:rPr lang="en-US" smtClean="0"/>
              <a:t>Both support OOP. Most OOP library contents are similar, however Java continues to grow.</a:t>
            </a:r>
          </a:p>
          <a:p>
            <a:r>
              <a:rPr lang="en-US" smtClean="0"/>
              <a:t>Syntax is very close – Java has strong influence of C/C++. Easy to learn the other language when you know one of these.</a:t>
            </a:r>
          </a:p>
        </p:txBody>
      </p:sp>
    </p:spTree>
    <p:extLst>
      <p:ext uri="{BB962C8B-B14F-4D97-AF65-F5344CB8AC3E}">
        <p14:creationId xmlns:p14="http://schemas.microsoft.com/office/powerpoint/2010/main" xmlns="" val="2640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smtClean="0"/>
              <a:t>C++ compiler &amp; Linker usage</a:t>
            </a:r>
            <a:endParaRPr lang="en-US" sz="480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file1.cpp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447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file2.cpp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filen.cpp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1752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file1.o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971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file2.o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2971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filen.o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3276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….</a:t>
            </a:r>
            <a:endParaRPr lang="en-US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 rot="5400000">
            <a:off x="990600" y="2552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86894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352506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57600" y="4419600"/>
            <a:ext cx="1600200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Linker</a:t>
            </a:r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449388" y="3657600"/>
            <a:ext cx="2442556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505200" y="3733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7"/>
          </p:cNvCxnSpPr>
          <p:nvPr/>
        </p:nvCxnSpPr>
        <p:spPr>
          <a:xfrm rot="10800000" flipV="1">
            <a:off x="5023456" y="3657600"/>
            <a:ext cx="2596544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229894" y="53721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55626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 </a:t>
            </a:r>
            <a:br>
              <a:rPr lang="en-US" smtClean="0"/>
            </a:br>
            <a:r>
              <a:rPr lang="en-US" smtClean="0"/>
              <a:t>(executable)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58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104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35072" y="4953000"/>
            <a:ext cx="3180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C++ compiler </a:t>
            </a:r>
            <a:r>
              <a:rPr lang="en-US" sz="2800" smtClean="0"/>
              <a:t>does not care </a:t>
            </a:r>
            <a:r>
              <a:rPr lang="en-US" sz="2800" dirty="0" smtClean="0"/>
              <a:t>about filenames.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2548" y="49530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This appliction runs directly on top of 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585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5400" smtClean="0"/>
              <a:t>Java compiler usage</a:t>
            </a:r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file1.java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667000" y="1447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file2.java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filen.java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334000" y="175260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….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file1.class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2667000" y="2971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file2.class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858000" y="2971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filen.class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334000" y="327660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….</a:t>
            </a:r>
            <a:endParaRPr lang="en-US" sz="240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 rot="5400000">
            <a:off x="990600" y="2552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86894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352506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858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104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6096000"/>
            <a:ext cx="5334000" cy="52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Operating System</a:t>
            </a:r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2057400" y="5575852"/>
            <a:ext cx="5334000" cy="525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Runtime Environment (JRE)</a:t>
            </a:r>
            <a:endParaRPr lang="en-US" sz="240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5200" y="36576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>
            <a:off x="1409700" y="3657600"/>
            <a:ext cx="25527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 flipH="1">
            <a:off x="5715000" y="3657600"/>
            <a:ext cx="2019300" cy="191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08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mtClean="0"/>
              <a:t>C++ vs. Java: differences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5542147"/>
              </p:ext>
            </p:extLst>
          </p:nvPr>
        </p:nvGraphicFramePr>
        <p:xfrm>
          <a:off x="228600" y="1066799"/>
          <a:ext cx="8610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572000"/>
              </a:tblGrid>
              <a:tr h="5397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C++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mtClean="0"/>
                        <a:t>Java</a:t>
                      </a:r>
                      <a:endParaRPr lang="en-US" sz="3600"/>
                    </a:p>
                  </a:txBody>
                  <a:tcPr/>
                </a:tc>
              </a:tr>
              <a:tr h="651114">
                <a:tc>
                  <a:txBody>
                    <a:bodyPr/>
                    <a:lstStyle/>
                    <a:p>
                      <a:r>
                        <a:rPr lang="en-US" sz="2800" smtClean="0"/>
                        <a:t>Write once, compile everywhere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baseline="0" smtClean="0">
                          <a:sym typeface="Wingdings" pitchFamily="2" charset="2"/>
                        </a:rPr>
                        <a:t> unique executable for each target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Write once, run</a:t>
                      </a:r>
                      <a:r>
                        <a:rPr lang="en-US" sz="2800" baseline="0" smtClean="0"/>
                        <a:t> anywhere </a:t>
                      </a:r>
                      <a:r>
                        <a:rPr lang="en-US" sz="2800" baseline="0" smtClean="0">
                          <a:sym typeface="Wingdings" pitchFamily="2" charset="2"/>
                        </a:rPr>
                        <a:t> same class files will run above all target-specific JREs.</a:t>
                      </a:r>
                      <a:endParaRPr lang="en-US" sz="2800"/>
                    </a:p>
                  </a:txBody>
                  <a:tcPr/>
                </a:tc>
              </a:tr>
              <a:tr h="93016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r>
                        <a:rPr lang="en-US" sz="2800" baseline="0" dirty="0" smtClean="0"/>
                        <a:t> strict relationship between class names and filenames. Typically, a header file and implementation file are used for each class.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Strict</a:t>
                      </a:r>
                      <a:r>
                        <a:rPr lang="en-US" sz="2800" baseline="0" dirty="0" smtClean="0"/>
                        <a:t> relationship is enforced, e.g. source code for </a:t>
                      </a:r>
                      <a:r>
                        <a:rPr lang="en-US" sz="2800" baseline="0" dirty="0" smtClean="0"/>
                        <a:t>public class </a:t>
                      </a:r>
                      <a:r>
                        <a:rPr lang="en-US" sz="2800" baseline="0" dirty="0" err="1" smtClean="0"/>
                        <a:t>PayRoll</a:t>
                      </a:r>
                      <a:r>
                        <a:rPr lang="en-US" sz="2800" baseline="0" dirty="0" smtClean="0"/>
                        <a:t> has to be in PayRoll.java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9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mtClean="0"/>
              <a:t>C++ vs. Java: differences …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0394245"/>
              </p:ext>
            </p:extLst>
          </p:nvPr>
        </p:nvGraphicFramePr>
        <p:xfrm>
          <a:off x="228600" y="1066799"/>
          <a:ext cx="8610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572000"/>
              </a:tblGrid>
              <a:tr h="5397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C++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mtClean="0"/>
                        <a:t>Java</a:t>
                      </a:r>
                      <a:endParaRPr lang="en-US" sz="3600"/>
                    </a:p>
                  </a:txBody>
                  <a:tcPr/>
                </a:tc>
              </a:tr>
              <a:tr h="1209211">
                <a:tc>
                  <a:txBody>
                    <a:bodyPr/>
                    <a:lstStyle/>
                    <a:p>
                      <a:r>
                        <a:rPr lang="en-US" sz="2800" smtClean="0"/>
                        <a:t>I/O statements use cin and cout, e.g.</a:t>
                      </a:r>
                    </a:p>
                    <a:p>
                      <a:r>
                        <a:rPr lang="en-US" sz="2800" smtClean="0"/>
                        <a:t>cin &gt;&gt; x;</a:t>
                      </a:r>
                    </a:p>
                    <a:p>
                      <a:r>
                        <a:rPr lang="en-US" sz="2800" smtClean="0"/>
                        <a:t>cout &lt;&lt; y;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I/O</a:t>
                      </a:r>
                      <a:r>
                        <a:rPr lang="en-US" sz="2800" baseline="0" smtClean="0"/>
                        <a:t> input mechanism is bit more complex, since default mechanism reads one byte at a time (System.in). Output is easy, e.g.</a:t>
                      </a:r>
                    </a:p>
                    <a:p>
                      <a:r>
                        <a:rPr lang="en-US" sz="2800" baseline="0" smtClean="0"/>
                        <a:t>System.out.println(x);</a:t>
                      </a:r>
                      <a:endParaRPr lang="en-US" sz="2800"/>
                    </a:p>
                  </a:txBody>
                  <a:tcPr/>
                </a:tc>
              </a:tr>
              <a:tr h="930162">
                <a:tc>
                  <a:txBody>
                    <a:bodyPr/>
                    <a:lstStyle/>
                    <a:p>
                      <a:r>
                        <a:rPr lang="en-US" sz="2800" smtClean="0"/>
                        <a:t>Pointers, References, and pass by value are supported. </a:t>
                      </a:r>
                      <a:r>
                        <a:rPr lang="en-US" sz="2800" b="1" baseline="0" smtClean="0"/>
                        <a:t>No array bound checking.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  data types(primitive or reference) are  always passed by </a:t>
                      </a:r>
                      <a:r>
                        <a:rPr lang="en-US" sz="2800" smtClean="0"/>
                        <a:t>value. </a:t>
                      </a:r>
                      <a:r>
                        <a:rPr lang="en-US" sz="2800" dirty="0" smtClean="0"/>
                        <a:t>Array bounds</a:t>
                      </a:r>
                      <a:r>
                        <a:rPr lang="en-US" sz="2800" baseline="0" dirty="0" smtClean="0"/>
                        <a:t> are always checked</a:t>
                      </a:r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61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mtClean="0"/>
              <a:t>C++ vs. Java: differences …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9814894"/>
              </p:ext>
            </p:extLst>
          </p:nvPr>
        </p:nvGraphicFramePr>
        <p:xfrm>
          <a:off x="228600" y="1066799"/>
          <a:ext cx="8610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572000"/>
              </a:tblGrid>
              <a:tr h="5397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C++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mtClean="0"/>
                        <a:t>Java</a:t>
                      </a:r>
                      <a:endParaRPr lang="en-US" sz="3600"/>
                    </a:p>
                  </a:txBody>
                  <a:tcPr/>
                </a:tc>
              </a:tr>
              <a:tr h="651114">
                <a:tc>
                  <a:txBody>
                    <a:bodyPr/>
                    <a:lstStyle/>
                    <a:p>
                      <a:r>
                        <a:rPr lang="en-US" sz="2800" smtClean="0"/>
                        <a:t>Explicit memory management.</a:t>
                      </a:r>
                      <a:r>
                        <a:rPr lang="en-US" sz="2800" baseline="0" smtClean="0"/>
                        <a:t> Supports destructors. 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Automatic Garbage Collection.</a:t>
                      </a:r>
                      <a:endParaRPr lang="en-US" sz="2800"/>
                    </a:p>
                  </a:txBody>
                  <a:tcPr/>
                </a:tc>
              </a:tr>
              <a:tr h="651114">
                <a:tc>
                  <a:txBody>
                    <a:bodyPr/>
                    <a:lstStyle/>
                    <a:p>
                      <a:r>
                        <a:rPr lang="en-US" sz="2800" smtClean="0"/>
                        <a:t>Supports operator overloading.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Doesn’t support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operator </a:t>
                      </a:r>
                      <a:r>
                        <a:rPr lang="en-US" sz="2800" baseline="0" dirty="0" smtClean="0"/>
                        <a:t>overloading.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32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Types of memory used by </a:t>
            </a:r>
            <a:br>
              <a:rPr lang="en-US" smtClean="0"/>
            </a:br>
            <a:r>
              <a:rPr lang="en-US" smtClean="0"/>
              <a:t>executable task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2286000"/>
            <a:ext cx="1676400" cy="243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Code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276600" y="4267200"/>
            <a:ext cx="1676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Stack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3505200" y="1623390"/>
            <a:ext cx="1676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data (static)</a:t>
            </a:r>
            <a:endParaRPr lang="en-US" sz="2800"/>
          </a:p>
        </p:txBody>
      </p:sp>
      <p:sp>
        <p:nvSpPr>
          <p:cNvPr id="6" name="Cloud Callout 5"/>
          <p:cNvSpPr/>
          <p:nvPr/>
        </p:nvSpPr>
        <p:spPr>
          <a:xfrm>
            <a:off x="5181600" y="1838738"/>
            <a:ext cx="3810000" cy="29718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heap (dynamic)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3854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Objects can be created as local variables just like any basic data types in C++.</a:t>
            </a:r>
          </a:p>
          <a:p>
            <a:pPr>
              <a:buNone/>
            </a:pPr>
            <a:r>
              <a:rPr lang="en-US" dirty="0" smtClean="0"/>
              <a:t>C++:</a:t>
            </a:r>
          </a:p>
          <a:p>
            <a:pPr>
              <a:buNone/>
            </a:pPr>
            <a:r>
              <a:rPr lang="en-US" dirty="0" err="1" smtClean="0"/>
              <a:t>Emp</a:t>
            </a:r>
            <a:r>
              <a:rPr lang="en-US" dirty="0" smtClean="0"/>
              <a:t> 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Nothing equivalent – Objects cannot be in stack.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9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644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C++ vs. Java:  Similiarities &amp; Differences</vt:lpstr>
      <vt:lpstr>History</vt:lpstr>
      <vt:lpstr>C++ compiler &amp; Linker usage</vt:lpstr>
      <vt:lpstr>Java compiler usage</vt:lpstr>
      <vt:lpstr>C++ vs. Java: differences</vt:lpstr>
      <vt:lpstr>C++ vs. Java: differences …</vt:lpstr>
      <vt:lpstr>C++ vs. Java: differences …</vt:lpstr>
      <vt:lpstr>Types of memory used by  executable task</vt:lpstr>
      <vt:lpstr>Objects</vt:lpstr>
      <vt:lpstr>Objects in Heap</vt:lpstr>
      <vt:lpstr>Arrays</vt:lpstr>
      <vt:lpstr>C++ array version #2</vt:lpstr>
      <vt:lpstr>C++ array version #3 </vt:lpstr>
      <vt:lpstr>C++ vs. Java:  Analogy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vs. Java:  Similiarities &amp; Differences</dc:title>
  <dc:creator>Administrator</dc:creator>
  <cp:lastModifiedBy>admin</cp:lastModifiedBy>
  <cp:revision>13</cp:revision>
  <dcterms:created xsi:type="dcterms:W3CDTF">2012-09-28T21:24:42Z</dcterms:created>
  <dcterms:modified xsi:type="dcterms:W3CDTF">2018-09-27T08:55:29Z</dcterms:modified>
</cp:coreProperties>
</file>