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7"/>
  </p:notesMasterIdLst>
  <p:sldIdLst>
    <p:sldId id="300" r:id="rId2"/>
    <p:sldId id="301" r:id="rId3"/>
    <p:sldId id="256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8" r:id="rId12"/>
    <p:sldId id="276" r:id="rId13"/>
    <p:sldId id="274" r:id="rId14"/>
    <p:sldId id="269" r:id="rId15"/>
    <p:sldId id="273" r:id="rId16"/>
    <p:sldId id="272" r:id="rId17"/>
    <p:sldId id="271" r:id="rId18"/>
    <p:sldId id="279" r:id="rId19"/>
    <p:sldId id="285" r:id="rId20"/>
    <p:sldId id="280" r:id="rId21"/>
    <p:sldId id="284" r:id="rId22"/>
    <p:sldId id="283" r:id="rId23"/>
    <p:sldId id="282" r:id="rId24"/>
    <p:sldId id="286" r:id="rId25"/>
    <p:sldId id="29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6715"/>
    <a:srgbClr val="2C3C4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F0876-A5F9-464F-9F3A-F9A5CA74B718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B0808-EA34-4C40-8B3A-BD09E762A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66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09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47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428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74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056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876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815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01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4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19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77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7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4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3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69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35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6877-C2EB-4165-8F2F-8B077C3A1FD0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599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3.xml"/><Relationship Id="rId7" Type="http://schemas.openxmlformats.org/officeDocument/2006/relationships/slide" Target="slide2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77169-6384-4D66-B514-27FFEB601E89}"/>
              </a:ext>
            </a:extLst>
          </p:cNvPr>
          <p:cNvSpPr txBox="1"/>
          <p:nvPr/>
        </p:nvSpPr>
        <p:spPr>
          <a:xfrm>
            <a:off x="0" y="274320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200000"/>
              </a:lnSpc>
            </a:pPr>
            <a:r>
              <a:rPr lang="en-IN" sz="4000" dirty="0">
                <a:latin typeface="Bookman Old Style" panose="02050604050505020204" pitchFamily="18" charset="0"/>
              </a:rPr>
              <a:t>Internship Report  </a:t>
            </a:r>
          </a:p>
          <a:p>
            <a:pPr lvl="1" algn="ctr"/>
            <a:r>
              <a:rPr lang="en-IN" sz="4000" dirty="0">
                <a:latin typeface="Bookman Old Style" panose="02050604050505020204" pitchFamily="18" charset="0"/>
              </a:rPr>
              <a:t>Mahindra and Mahindra 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9D0A7-400E-4747-AC1D-9D861B87C92A}"/>
              </a:ext>
            </a:extLst>
          </p:cNvPr>
          <p:cNvSpPr txBox="1"/>
          <p:nvPr/>
        </p:nvSpPr>
        <p:spPr>
          <a:xfrm>
            <a:off x="1099294" y="2754814"/>
            <a:ext cx="907288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NAME 	       : Kunal V. Sonawane.</a:t>
            </a:r>
          </a:p>
          <a:p>
            <a:r>
              <a:rPr lang="en-IN" sz="2000" dirty="0"/>
              <a:t>ROLL NO.     : BT18MEC064.</a:t>
            </a:r>
          </a:p>
          <a:p>
            <a:r>
              <a:rPr lang="en-IN" sz="2000" dirty="0"/>
              <a:t>TITLE  		 : Analysis And Maintenance of Automobiles. </a:t>
            </a:r>
          </a:p>
          <a:p>
            <a:r>
              <a:rPr lang="en-IN" sz="2000" dirty="0"/>
              <a:t>GUIDE          : Sagar Kau. </a:t>
            </a:r>
          </a:p>
          <a:p>
            <a:r>
              <a:rPr lang="en-IN" sz="2000" dirty="0"/>
              <a:t>COLLEGE      : Visveswaraya National Institute Of Technology, Nagpur. </a:t>
            </a:r>
          </a:p>
          <a:p>
            <a:r>
              <a:rPr lang="en-IN" sz="2000" dirty="0"/>
              <a:t>DURATION    : 17</a:t>
            </a:r>
            <a:r>
              <a:rPr lang="en-IN" sz="2000" baseline="30000" dirty="0"/>
              <a:t>th</a:t>
            </a:r>
            <a:r>
              <a:rPr lang="en-IN" sz="2000" dirty="0"/>
              <a:t> June – 31</a:t>
            </a:r>
            <a:r>
              <a:rPr lang="en-IN" sz="2000" baseline="30000" dirty="0"/>
              <a:t>st</a:t>
            </a:r>
            <a:r>
              <a:rPr lang="en-IN" sz="2000" dirty="0"/>
              <a:t> July.</a:t>
            </a:r>
          </a:p>
          <a:p>
            <a:r>
              <a:rPr lang="en-IN" sz="2000" dirty="0"/>
              <a:t>LOCATION    : Jitendra Motors – Mahindra, Pathardi </a:t>
            </a:r>
            <a:r>
              <a:rPr lang="en-IN" sz="2000" dirty="0" err="1"/>
              <a:t>Phata</a:t>
            </a:r>
            <a:r>
              <a:rPr lang="en-IN" sz="2000" dirty="0"/>
              <a:t>, Nashik -422010.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1AF2E-4962-4B69-AFC6-C444DE9BC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817"/>
            <a:ext cx="5635734" cy="2052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A677C-46BC-4E84-B7A8-A3C810F81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1408" y="274320"/>
            <a:ext cx="1170941" cy="1277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D30D79-36CC-4448-A808-003341E253CC}"/>
              </a:ext>
            </a:extLst>
          </p:cNvPr>
          <p:cNvSpPr txBox="1"/>
          <p:nvPr/>
        </p:nvSpPr>
        <p:spPr>
          <a:xfrm>
            <a:off x="0" y="5195455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Kunal V. Sonawane                                                                                                                          Sagar Kau</a:t>
            </a:r>
          </a:p>
          <a:p>
            <a:r>
              <a:rPr lang="en-IN" dirty="0"/>
              <a:t>                                                                                                                                                  (Internship Guide)  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A4682C-169F-4105-945B-DC8017749C21}"/>
              </a:ext>
            </a:extLst>
          </p:cNvPr>
          <p:cNvCxnSpPr/>
          <p:nvPr/>
        </p:nvCxnSpPr>
        <p:spPr>
          <a:xfrm>
            <a:off x="149627" y="5901831"/>
            <a:ext cx="2053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DC9B76-4460-43E8-B743-B4F56227A73A}"/>
              </a:ext>
            </a:extLst>
          </p:cNvPr>
          <p:cNvCxnSpPr/>
          <p:nvPr/>
        </p:nvCxnSpPr>
        <p:spPr>
          <a:xfrm>
            <a:off x="9925375" y="5901831"/>
            <a:ext cx="2053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C6CD497-5D9A-4412-8173-5F229D23FEE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788" y="5130880"/>
            <a:ext cx="1904921" cy="6964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DCADF4-5177-4B34-AD5C-F8E01ADDD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3959">
            <a:off x="10041445" y="4764771"/>
            <a:ext cx="1904921" cy="14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6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740614-3C36-4DCA-99B0-E49ABD9B1E47}"/>
              </a:ext>
            </a:extLst>
          </p:cNvPr>
          <p:cNvSpPr txBox="1"/>
          <p:nvPr/>
        </p:nvSpPr>
        <p:spPr>
          <a:xfrm>
            <a:off x="0" y="0"/>
            <a:ext cx="7609189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Valve cover is bolted after the placement of cam shafts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A1D4C-7CA2-4FA7-949E-6D6D7E6AF6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680" y="881409"/>
            <a:ext cx="2471320" cy="3959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91320D-24F1-4246-B4A9-8685F595BE2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9779" y="875888"/>
            <a:ext cx="5286252" cy="3964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56BF58-B302-434D-8CDD-0BE5BEE8A6D5}"/>
              </a:ext>
            </a:extLst>
          </p:cNvPr>
          <p:cNvSpPr txBox="1"/>
          <p:nvPr/>
        </p:nvSpPr>
        <p:spPr>
          <a:xfrm>
            <a:off x="0" y="5265002"/>
            <a:ext cx="8550151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Intake manifold and common rail are installed next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Common rail maintains equal pressure in all the fuel injectors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Intake manifold provides equal amount of air supply for each cylinder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CDAC26E-E0EE-4B06-A6E2-D94B7733A8EE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2943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63FA76-9C47-4AF1-9828-83768DBE71DA}"/>
              </a:ext>
            </a:extLst>
          </p:cNvPr>
          <p:cNvSpPr txBox="1"/>
          <p:nvPr/>
        </p:nvSpPr>
        <p:spPr>
          <a:xfrm>
            <a:off x="1" y="0"/>
            <a:ext cx="635987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Oil seal is placed into its position using a hammer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83E21-B989-45A0-BE9E-FB4A162937A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835" y="1247995"/>
            <a:ext cx="3017868" cy="4023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4CFB8-8A8C-49DB-926E-90C3DE9B942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3588" y="1247995"/>
            <a:ext cx="3017868" cy="4023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836B80-4600-4A2F-A1D5-E0AAD1ADDAB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1185" y="1247995"/>
            <a:ext cx="3017869" cy="4023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93AA53-6E2A-4EE7-A898-E9991F24FCD0}"/>
              </a:ext>
            </a:extLst>
          </p:cNvPr>
          <p:cNvSpPr txBox="1"/>
          <p:nvPr/>
        </p:nvSpPr>
        <p:spPr>
          <a:xfrm>
            <a:off x="0" y="5594681"/>
            <a:ext cx="9813929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Flywheel is installed on the end of the crank shaft besides the engine block blade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(Flywheel is used to maintain the rotation of engine, due to it’s high moment of inertia)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FCE9EBD-1438-4BFC-B8F2-E3F8C109A5B6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7003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227710-4B87-4D95-AFCA-3DA7206ECE4A}"/>
              </a:ext>
            </a:extLst>
          </p:cNvPr>
          <p:cNvSpPr txBox="1"/>
          <p:nvPr/>
        </p:nvSpPr>
        <p:spPr>
          <a:xfrm>
            <a:off x="1" y="0"/>
            <a:ext cx="10210800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followed by pressure plate and clutch plate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(Pressure plate and clutch plate is used to engage and disengage the power from engine      to gearbox while gear shifting)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B4B3E-3BA4-4D53-AFE9-B09118C0B5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384" y="1640227"/>
            <a:ext cx="3232612" cy="4237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208CB7-FD23-41AD-AA82-186C179E3E9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5753" y="1640226"/>
            <a:ext cx="3178346" cy="4237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AB425C5-333A-4EC0-B319-B7D0CD45DBA2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7347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9211B5-F386-4081-A5F1-F868B1229E93}"/>
              </a:ext>
            </a:extLst>
          </p:cNvPr>
          <p:cNvSpPr txBox="1"/>
          <p:nvPr/>
        </p:nvSpPr>
        <p:spPr>
          <a:xfrm>
            <a:off x="0" y="1"/>
            <a:ext cx="11907519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Oil cooler and oil filter is then fitted 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(Oil cooler consist of copper tubes in which oil and coolant flows to exchange Heat)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610DF-25A7-4DD9-92C8-FCADC924CF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08" y="1125912"/>
            <a:ext cx="3454631" cy="4606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00EF6-3BBE-46CD-ACA3-428D17962E2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3960" y="1125912"/>
            <a:ext cx="3469803" cy="4626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80BB4D-47EB-49F7-B228-FFCED1F75066}"/>
              </a:ext>
            </a:extLst>
          </p:cNvPr>
          <p:cNvSpPr txBox="1"/>
          <p:nvPr/>
        </p:nvSpPr>
        <p:spPr>
          <a:xfrm>
            <a:off x="0" y="5905514"/>
            <a:ext cx="9057707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Shining chains are installed next  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(They are used to connect crank shaft to high pressure pump and cam shaft)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E175120-A86F-495E-A168-73ABE1CA606F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5825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6F537-F0D4-43A0-A200-1E95C95CD0D7}"/>
              </a:ext>
            </a:extLst>
          </p:cNvPr>
          <p:cNvSpPr txBox="1"/>
          <p:nvPr/>
        </p:nvSpPr>
        <p:spPr>
          <a:xfrm>
            <a:off x="0" y="0"/>
            <a:ext cx="11236036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 of arm tensioners are used to ensure tension and position of the chain followed by hydraulic tensioners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(Hydraulic tensioners work on the flow of engine oil, as the flow increases it presses the arm tensioners against the shining chain increasing its tension)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832EB-5755-44FE-ADD7-B091DDCAEB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709" y="2118978"/>
            <a:ext cx="3099956" cy="4133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3BC40-CC93-4484-B19F-4745CE37DF0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5300" y="2118977"/>
            <a:ext cx="3099956" cy="4133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E496F6A-E36F-4E9B-9F07-9E560C657B41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0287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34552F-18C0-4DD8-8089-2830898DF1FF}"/>
              </a:ext>
            </a:extLst>
          </p:cNvPr>
          <p:cNvSpPr txBox="1"/>
          <p:nvPr/>
        </p:nvSpPr>
        <p:spPr>
          <a:xfrm>
            <a:off x="-1" y="0"/>
            <a:ext cx="10365971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Place the exhaust gasket and install the turbo charger on the exhaust of the cylinders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(Turbo is used to increase the amount of air entering the combustion chamber by compressing air by extracting power from exhaust gasses)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0048C-9FB2-469C-861D-44AF0BBDEF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100" y="1679789"/>
            <a:ext cx="3192087" cy="42561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CEA48-089A-4604-AC9E-4F9A89C915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981" y="1679789"/>
            <a:ext cx="3192088" cy="42561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2B5D932-EF0A-49C3-AEE4-773F3BB66C06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113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9FC12-A396-49C4-AAE7-9FFA01F617A2}"/>
              </a:ext>
            </a:extLst>
          </p:cNvPr>
          <p:cNvSpPr txBox="1"/>
          <p:nvPr/>
        </p:nvSpPr>
        <p:spPr>
          <a:xfrm>
            <a:off x="0" y="0"/>
            <a:ext cx="10274531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Oil mist separator is installed next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(It is used to remove oil vapors from the hot fumes mixture and direct the exhaust air to turbo while maintaining the oil in the engine by putting it back into sump)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C31A4-A998-4ECA-A92D-FB15084047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451" y="1393040"/>
            <a:ext cx="3107516" cy="4071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103E1-CDD0-423A-930D-B262B6460CC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3394" y="1393040"/>
            <a:ext cx="3053940" cy="4071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A84F1-139F-4E15-9C9D-339CE75BD9EC}"/>
              </a:ext>
            </a:extLst>
          </p:cNvPr>
          <p:cNvSpPr txBox="1"/>
          <p:nvPr/>
        </p:nvSpPr>
        <p:spPr>
          <a:xfrm>
            <a:off x="1" y="5785659"/>
            <a:ext cx="9825644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Followed by oil mist separator, Vacuum pump is fitted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(It is used to maintain pressure in brakes, it drives its power from cam shaft) 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DCA9532-C3DF-40EA-9724-014CEA2E0D2F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9944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C1D311-061A-4ABD-9B51-ACB3A10C2299}"/>
              </a:ext>
            </a:extLst>
          </p:cNvPr>
          <p:cNvSpPr txBox="1"/>
          <p:nvPr/>
        </p:nvSpPr>
        <p:spPr>
          <a:xfrm>
            <a:off x="0" y="0"/>
            <a:ext cx="11346873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Timing cover is sealed and bolted next, followed by attaching the oil pump pulley to the timing cover </a:t>
            </a:r>
            <a:r>
              <a:rPr lang="en-US" dirty="0">
                <a:solidFill>
                  <a:schemeClr val="accent3"/>
                </a:solidFill>
              </a:rPr>
              <a:t>(The cover consist of a oil pump which drives it’s power from crank shaft and circulates oil in the engine)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TIMING OF ENGINE : Before installation of timing cover both the inlet and exhaust cams are properly oriented, it is a very important step in the assembly of engine.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56BA1-54EA-455D-B8EA-5C251DA03E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094" y="1885369"/>
            <a:ext cx="2269481" cy="3214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1229A-FE10-4475-AEC8-5F7CDA9AD4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139" y="1883748"/>
            <a:ext cx="2409801" cy="3213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2D41C-05E2-43B7-8C80-3A111C1C4A4D}"/>
              </a:ext>
            </a:extLst>
          </p:cNvPr>
          <p:cNvSpPr txBox="1"/>
          <p:nvPr/>
        </p:nvSpPr>
        <p:spPr>
          <a:xfrm>
            <a:off x="0" y="5288306"/>
            <a:ext cx="10914611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EGR (Exhaust Gas Recirculation) is attached to the turbo and inlet manifold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(EGR converts BS3 to BS4,It is used to reduce nitrogen oxide emission by directing some of the exhaust air to turbo and combustion chamber)   </a:t>
            </a:r>
            <a:endParaRPr lang="en-IN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91972-EB90-473C-B080-73B7F97319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0692" y="1890170"/>
            <a:ext cx="3703919" cy="3211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47546E6-CFAF-4175-B3F7-88E9EC959DD0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0940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99BFB2-6C46-4650-B9FC-1E35D66D45FB}"/>
              </a:ext>
            </a:extLst>
          </p:cNvPr>
          <p:cNvSpPr txBox="1"/>
          <p:nvPr/>
        </p:nvSpPr>
        <p:spPr>
          <a:xfrm>
            <a:off x="0" y="1"/>
            <a:ext cx="9875521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Fuel injectors are installed in specific order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Fuel injectors receive fuel from common rail which in-turn receives it from high pressure pump and is controlled by ECU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Fuel injectors have a dot marking for the order to be placed inside the engine head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8E5F9-C8EA-40BC-8452-EEEA71AA32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587" y="2044930"/>
            <a:ext cx="2990722" cy="4314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755999-50AB-42FA-8CDB-D3A9497FDC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6143" y="2044930"/>
            <a:ext cx="3193895" cy="4314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2839EB4-AC05-4A7D-98F5-F2AB5700FBB1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705491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81C4D-B1CD-4AB2-94E7-1AE79ECC69F5}"/>
              </a:ext>
            </a:extLst>
          </p:cNvPr>
          <p:cNvSpPr txBox="1"/>
          <p:nvPr/>
        </p:nvSpPr>
        <p:spPr>
          <a:xfrm>
            <a:off x="0" y="0"/>
            <a:ext cx="11576981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 compressors is installed followed by the engine foundations which help mount the engine to the car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F41CF-955E-49E8-A72F-65DA4203E15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267" y="1139306"/>
            <a:ext cx="2942706" cy="3923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1ACF92-62CD-432A-82A0-AC5DD849435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517" y="1136998"/>
            <a:ext cx="2942706" cy="3923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1B532-2672-45B0-96C4-B0F155F8EE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89767" y="1139306"/>
            <a:ext cx="4087214" cy="3921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7937670-EE92-4060-868E-6463145AC933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2444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A87DA-10F5-4EB9-BF8F-227CDECC4EAB}"/>
              </a:ext>
            </a:extLst>
          </p:cNvPr>
          <p:cNvSpPr txBox="1"/>
          <p:nvPr/>
        </p:nvSpPr>
        <p:spPr>
          <a:xfrm>
            <a:off x="0" y="0"/>
            <a:ext cx="9343505" cy="253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9F6715"/>
                </a:solidFill>
              </a:rPr>
              <a:t>Objectives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 Studied and Implemented the Assembly of 2.2L mHawk Engine and Open-Differential.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Observe and study the troubleshooting and Maintenance of Vehicles and components.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 Managed the Supply of Spare parts from the Inventory to Shop-floor under the guidance of Floor Coordinator.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265AF-37A1-4EEF-AF31-70A1E8721F5C}"/>
              </a:ext>
            </a:extLst>
          </p:cNvPr>
          <p:cNvSpPr txBox="1"/>
          <p:nvPr/>
        </p:nvSpPr>
        <p:spPr>
          <a:xfrm>
            <a:off x="0" y="2846481"/>
            <a:ext cx="9975273" cy="336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9F6715"/>
                </a:solidFill>
              </a:rPr>
              <a:t>Content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Engine Assembly															</a:t>
            </a:r>
            <a:r>
              <a:rPr lang="en-IN" dirty="0">
                <a:solidFill>
                  <a:srgbClr val="92D05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Engine Oil Change 															</a:t>
            </a:r>
            <a:r>
              <a:rPr lang="en-IN" dirty="0">
                <a:solidFill>
                  <a:srgbClr val="92D05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Transmission Oil Change 													</a:t>
            </a:r>
            <a:r>
              <a:rPr lang="en-IN" dirty="0">
                <a:solidFill>
                  <a:srgbClr val="92D05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Wheel Balancing 														</a:t>
            </a:r>
            <a:r>
              <a:rPr lang="en-IN" dirty="0">
                <a:solidFill>
                  <a:srgbClr val="92D050"/>
                </a:solidFill>
              </a:rPr>
              <a:t>	</a:t>
            </a:r>
            <a:r>
              <a:rPr lang="en-IN" dirty="0">
                <a:solidFill>
                  <a:srgbClr val="92D050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Disassembly of Differential													</a:t>
            </a:r>
            <a:r>
              <a:rPr lang="en-IN" dirty="0">
                <a:solidFill>
                  <a:srgbClr val="92D050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Miscellaneous 																</a:t>
            </a:r>
            <a:r>
              <a:rPr lang="en-IN" dirty="0">
                <a:solidFill>
                  <a:srgbClr val="92D050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</a:t>
            </a:r>
            <a:r>
              <a:rPr lang="en-IN" dirty="0"/>
              <a:t>	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9887AB-F34D-4353-ACCC-EFDF0CB325EE}"/>
              </a:ext>
            </a:extLst>
          </p:cNvPr>
          <p:cNvCxnSpPr/>
          <p:nvPr/>
        </p:nvCxnSpPr>
        <p:spPr>
          <a:xfrm>
            <a:off x="4247584" y="3976549"/>
            <a:ext cx="1670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1A9D0A-3042-4514-A301-A6B871690B7B}"/>
              </a:ext>
            </a:extLst>
          </p:cNvPr>
          <p:cNvCxnSpPr/>
          <p:nvPr/>
        </p:nvCxnSpPr>
        <p:spPr>
          <a:xfrm>
            <a:off x="4263506" y="4382949"/>
            <a:ext cx="1670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3B09B2-786F-40D5-BF00-C701BE25179F}"/>
              </a:ext>
            </a:extLst>
          </p:cNvPr>
          <p:cNvCxnSpPr/>
          <p:nvPr/>
        </p:nvCxnSpPr>
        <p:spPr>
          <a:xfrm>
            <a:off x="4247584" y="4793159"/>
            <a:ext cx="1670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00941F-5813-496D-BBC1-ADC943EF774A}"/>
              </a:ext>
            </a:extLst>
          </p:cNvPr>
          <p:cNvCxnSpPr/>
          <p:nvPr/>
        </p:nvCxnSpPr>
        <p:spPr>
          <a:xfrm>
            <a:off x="4263506" y="5200829"/>
            <a:ext cx="1670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4D524F-3D2A-4D20-86AB-1F10E5EAF54F}"/>
              </a:ext>
            </a:extLst>
          </p:cNvPr>
          <p:cNvCxnSpPr/>
          <p:nvPr/>
        </p:nvCxnSpPr>
        <p:spPr>
          <a:xfrm>
            <a:off x="4263506" y="5603546"/>
            <a:ext cx="1670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3DE23-0298-438A-8D3C-BC4CB088B240}"/>
              </a:ext>
            </a:extLst>
          </p:cNvPr>
          <p:cNvCxnSpPr/>
          <p:nvPr/>
        </p:nvCxnSpPr>
        <p:spPr>
          <a:xfrm>
            <a:off x="4263506" y="6015534"/>
            <a:ext cx="1670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D667A7-F475-4D09-A420-0E2E6EC6E6C1}"/>
              </a:ext>
            </a:extLst>
          </p:cNvPr>
          <p:cNvSpPr txBox="1"/>
          <p:nvPr/>
        </p:nvSpPr>
        <p:spPr>
          <a:xfrm>
            <a:off x="193989" y="3909753"/>
            <a:ext cx="258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 or Timing Face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D0B41-7495-4865-87C0-0E26C6FF22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705" y="222936"/>
            <a:ext cx="2585863" cy="3456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2C00AE-6AC8-4578-A7E3-469E9804F6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708" y="3185953"/>
            <a:ext cx="2585863" cy="3456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00B1DC-A59A-4010-B1EF-0AA7894809D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4431" y="222937"/>
            <a:ext cx="2585864" cy="3456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31E3FB-245D-4325-AE10-F77354B2DC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9428" y="3185390"/>
            <a:ext cx="2586285" cy="3457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BF720B-9A56-4689-9511-C2231D53FF22}"/>
              </a:ext>
            </a:extLst>
          </p:cNvPr>
          <p:cNvSpPr txBox="1"/>
          <p:nvPr/>
        </p:nvSpPr>
        <p:spPr>
          <a:xfrm>
            <a:off x="3266708" y="2623698"/>
            <a:ext cx="25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Face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95102-7565-43F6-93A3-EE98DE5745DB}"/>
              </a:ext>
            </a:extLst>
          </p:cNvPr>
          <p:cNvSpPr txBox="1"/>
          <p:nvPr/>
        </p:nvSpPr>
        <p:spPr>
          <a:xfrm>
            <a:off x="6364776" y="2623698"/>
            <a:ext cx="25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Face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A7198-2359-43FD-A3B6-5FC3EBCADF58}"/>
              </a:ext>
            </a:extLst>
          </p:cNvPr>
          <p:cNvSpPr txBox="1"/>
          <p:nvPr/>
        </p:nvSpPr>
        <p:spPr>
          <a:xfrm>
            <a:off x="9412570" y="3909753"/>
            <a:ext cx="25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Rear End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3EDC5-4F6F-49AF-8A5B-CB6C452937BD}"/>
              </a:ext>
            </a:extLst>
          </p:cNvPr>
          <p:cNvSpPr txBox="1"/>
          <p:nvPr/>
        </p:nvSpPr>
        <p:spPr>
          <a:xfrm>
            <a:off x="4948701" y="887373"/>
            <a:ext cx="229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Final Assembly 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575EBF6E-894D-4978-99FD-25D05CB4B0CE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124712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18B34-D23B-4450-AAF5-E7EC8166EF65}"/>
              </a:ext>
            </a:extLst>
          </p:cNvPr>
          <p:cNvSpPr txBox="1"/>
          <p:nvPr/>
        </p:nvSpPr>
        <p:spPr>
          <a:xfrm>
            <a:off x="0" y="182880"/>
            <a:ext cx="12192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Engine Oil Change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Car is mounted on the hydraulic lift and is lifted up </a:t>
            </a:r>
          </a:p>
          <a:p>
            <a:pPr marL="342900" indent="-342900">
              <a:buAutoNum type="arabicPeriod"/>
            </a:pPr>
            <a:r>
              <a:rPr lang="en-US" dirty="0"/>
              <a:t>Oil collector is placed below the oil sump </a:t>
            </a:r>
          </a:p>
          <a:p>
            <a:pPr marL="342900" indent="-342900">
              <a:buAutoNum type="arabicPeriod"/>
            </a:pPr>
            <a:r>
              <a:rPr lang="en-US" dirty="0"/>
              <a:t>Oil sump cap is opened using a box 10</a:t>
            </a:r>
          </a:p>
          <a:p>
            <a:pPr marL="342900" indent="-342900">
              <a:buAutoNum type="arabicPeriod"/>
            </a:pPr>
            <a:r>
              <a:rPr lang="en-US" dirty="0"/>
              <a:t>After the oil is drained the washer is changed and the oil sump is then closed </a:t>
            </a:r>
          </a:p>
          <a:p>
            <a:r>
              <a:rPr lang="en-US" dirty="0"/>
              <a:t>5.  Oil is changes using overhead oil tank( computer controlled) </a:t>
            </a:r>
          </a:p>
          <a:p>
            <a:r>
              <a:rPr lang="en-US" dirty="0"/>
              <a:t>6.  Close the oil cap.  </a:t>
            </a:r>
            <a:endParaRPr lang="en-IN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405A0FA-B9A6-4002-84C0-56BD64245F4D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109139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B18FD0-9847-4D6B-9025-7C1CB4337951}"/>
              </a:ext>
            </a:extLst>
          </p:cNvPr>
          <p:cNvSpPr txBox="1"/>
          <p:nvPr/>
        </p:nvSpPr>
        <p:spPr>
          <a:xfrm>
            <a:off x="0" y="182880"/>
            <a:ext cx="1219199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Transmission Oil Change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Car is mounted on the hydraulic lift and is lifted up </a:t>
            </a:r>
          </a:p>
          <a:p>
            <a:pPr marL="342900" indent="-342900">
              <a:buAutoNum type="arabicPeriod"/>
            </a:pPr>
            <a:r>
              <a:rPr lang="en-US" dirty="0"/>
              <a:t>Oil collector is placed below the Gearbox </a:t>
            </a:r>
          </a:p>
          <a:p>
            <a:pPr marL="342900" indent="-342900">
              <a:buAutoNum type="arabicPeriod"/>
            </a:pPr>
            <a:r>
              <a:rPr lang="en-US" dirty="0"/>
              <a:t>Gearbox bolt is opened using box 10 and the oil is drained.</a:t>
            </a:r>
          </a:p>
          <a:p>
            <a:pPr marL="342900" indent="-342900">
              <a:buAutoNum type="arabicPeriod"/>
            </a:pPr>
            <a:r>
              <a:rPr lang="en-US" dirty="0"/>
              <a:t>Then the bolt is closed and side bolt is opened to replace the transmission oil.</a:t>
            </a:r>
          </a:p>
          <a:p>
            <a:pPr marL="342900" indent="-342900">
              <a:buAutoNum type="arabicPeriod"/>
            </a:pPr>
            <a:r>
              <a:rPr lang="en-US" dirty="0"/>
              <a:t>Oil is then replaced using manual oil pump.</a:t>
            </a:r>
          </a:p>
          <a:p>
            <a:pPr marL="342900" indent="-342900">
              <a:buAutoNum type="arabicPeriod"/>
            </a:pPr>
            <a:r>
              <a:rPr lang="en-US" dirty="0"/>
              <a:t>Side bolt is then closed.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22DD6-FA73-46E5-8AB4-C1436001C7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0672" y="2976113"/>
            <a:ext cx="4659097" cy="3075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C9BD0F-C05E-4062-9168-C964036DDC7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062230" y="3384189"/>
            <a:ext cx="3082746" cy="2311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1DC60F-E4B2-4A75-948B-8C28B4D0CC4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277395" y="3361649"/>
            <a:ext cx="3082746" cy="2311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DB3CB95-5CD9-434C-A230-1D13564DB045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506866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FE99D8-E8CC-4306-A578-B2A5AE483CE6}"/>
              </a:ext>
            </a:extLst>
          </p:cNvPr>
          <p:cNvSpPr txBox="1"/>
          <p:nvPr/>
        </p:nvSpPr>
        <p:spPr>
          <a:xfrm>
            <a:off x="0" y="182880"/>
            <a:ext cx="12192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Wheel Balancing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Due to uneven wear of the tire the wheels deviate from their original balanced state , so as to keep them oriented balancing is required </a:t>
            </a:r>
          </a:p>
          <a:p>
            <a:pPr marL="342900" indent="-342900">
              <a:buAutoNum type="arabicPeriod"/>
            </a:pPr>
            <a:r>
              <a:rPr lang="en-US" dirty="0"/>
              <a:t>All the gravels and stones are removed that might have stuck in the tire grooves</a:t>
            </a:r>
          </a:p>
          <a:p>
            <a:pPr marL="342900" indent="-342900">
              <a:buAutoNum type="arabicPeriod"/>
            </a:pPr>
            <a:r>
              <a:rPr lang="en-US" dirty="0"/>
              <a:t>The wheel is then placed in a wheel balancing machine and locked in place.</a:t>
            </a:r>
          </a:p>
          <a:p>
            <a:pPr marL="342900" indent="-342900">
              <a:buAutoNum type="arabicPeriod"/>
            </a:pPr>
            <a:r>
              <a:rPr lang="en-US" dirty="0"/>
              <a:t>Next we input the wheel radius and width and start the machine </a:t>
            </a:r>
          </a:p>
          <a:p>
            <a:pPr marL="342900" indent="-342900">
              <a:buAutoNum type="arabicPeriod"/>
            </a:pPr>
            <a:r>
              <a:rPr lang="en-US" dirty="0"/>
              <a:t>After the process, the screen displays the location and weight to be added on the tire </a:t>
            </a:r>
          </a:p>
          <a:p>
            <a:pPr marL="342900" indent="-342900">
              <a:buAutoNum type="arabicPeriod"/>
            </a:pPr>
            <a:r>
              <a:rPr lang="en-US" dirty="0"/>
              <a:t>Then, the given weight is added to the provided location and the balancing is cross checked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E37B3-E70B-44A1-96D0-09A79307E95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17" y="3045202"/>
            <a:ext cx="2439241" cy="3252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E16098-F110-4738-9AFF-E3ABB3C019B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019" y="3045202"/>
            <a:ext cx="2439241" cy="3252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4AB80-BBA2-4D01-9084-B576C7715CF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4122" y="3045202"/>
            <a:ext cx="2439241" cy="3252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7A1C1B45-E605-4E85-9E73-58ED08B3A5F5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536799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17B8D-DF11-4FF3-8799-A67F15DE8F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9807" y="3429000"/>
            <a:ext cx="3510254" cy="2435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03F312-A5C0-4B93-AE6C-8A7899BCFA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625" y="3429000"/>
            <a:ext cx="3510254" cy="2435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DB490-5870-4E7B-AF64-5212120B5E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44989" y="3462187"/>
            <a:ext cx="3133899" cy="23980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B51206-FE19-4C01-A88A-B322D43B2E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36922" y="299740"/>
            <a:ext cx="2350032" cy="3133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755A07-F2BD-4C6D-B9CF-B3E7BCC52A41}"/>
              </a:ext>
            </a:extLst>
          </p:cNvPr>
          <p:cNvSpPr txBox="1"/>
          <p:nvPr/>
        </p:nvSpPr>
        <p:spPr>
          <a:xfrm>
            <a:off x="0" y="141318"/>
            <a:ext cx="12192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Disassembly of differential 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Bolero Plus 3.2L, Rear wheel Drive </a:t>
            </a:r>
          </a:p>
          <a:p>
            <a:pPr marL="342900" indent="-342900">
              <a:buAutoNum type="arabicPeriod"/>
            </a:pPr>
            <a:r>
              <a:rPr lang="en-US" dirty="0"/>
              <a:t>Rear tires are removed </a:t>
            </a:r>
          </a:p>
          <a:p>
            <a:pPr marL="342900" indent="-342900">
              <a:buAutoNum type="arabicPeriod"/>
            </a:pPr>
            <a:r>
              <a:rPr lang="en-US" dirty="0"/>
              <a:t>Followed by removing the two part shaft connecting differential to tires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Differential cover is removed  </a:t>
            </a:r>
          </a:p>
          <a:p>
            <a:pPr marL="342900" indent="-342900">
              <a:buAutoNum type="arabicPeriod"/>
            </a:pPr>
            <a:r>
              <a:rPr lang="en-US" dirty="0"/>
              <a:t>Crown bearing is removed followed by crown </a:t>
            </a:r>
          </a:p>
          <a:p>
            <a:pPr marL="342900" indent="-342900">
              <a:buAutoNum type="arabicPeriod"/>
            </a:pPr>
            <a:r>
              <a:rPr lang="en-US" dirty="0"/>
              <a:t>Then the pinion is removed by pushing it from the other side </a:t>
            </a:r>
          </a:p>
          <a:p>
            <a:pPr marL="342900" indent="-342900">
              <a:buAutoNum type="arabicPeriod"/>
            </a:pPr>
            <a:r>
              <a:rPr lang="en-US" dirty="0"/>
              <a:t>Pinion bearing is replaced and the entire setup is re-assembled.  </a:t>
            </a:r>
            <a:endParaRPr lang="en-IN" dirty="0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85CD9446-343C-44F7-80AB-A4B08A959107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020853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C356164B-6B21-44E4-B37A-1C47F5F55A69}"/>
              </a:ext>
            </a:extLst>
          </p:cNvPr>
          <p:cNvSpPr/>
          <p:nvPr/>
        </p:nvSpPr>
        <p:spPr>
          <a:xfrm flipH="1">
            <a:off x="10759440" y="6143109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2C198-A943-44E6-B835-2E8715B584AF}"/>
              </a:ext>
            </a:extLst>
          </p:cNvPr>
          <p:cNvSpPr txBox="1"/>
          <p:nvPr/>
        </p:nvSpPr>
        <p:spPr>
          <a:xfrm>
            <a:off x="0" y="207818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92D050"/>
                </a:solidFill>
              </a:rPr>
              <a:t>Miscellaneous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92D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Engine Firing Order </a:t>
            </a:r>
            <a:r>
              <a:rPr lang="en-IN" dirty="0"/>
              <a:t>: 1 – 3 – 4 –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Engine Nomenclature </a:t>
            </a:r>
            <a:r>
              <a:rPr lang="en-IN" dirty="0"/>
              <a:t>: M2DiCR (Mahindra 2</a:t>
            </a:r>
            <a:r>
              <a:rPr lang="en-IN" baseline="30000" dirty="0"/>
              <a:t>nd</a:t>
            </a:r>
            <a:r>
              <a:rPr lang="en-IN" dirty="0"/>
              <a:t> generation, Direct Injection, Common Rail)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Alternator</a:t>
            </a:r>
            <a:r>
              <a:rPr lang="en-IN" dirty="0"/>
              <a:t> : It drives it’s power from crank shaft through a pulley system</a:t>
            </a:r>
          </a:p>
          <a:p>
            <a:r>
              <a:rPr lang="en-IN" dirty="0"/>
              <a:t>		        : The device charges the car battery and uses a one way diode for the same </a:t>
            </a:r>
          </a:p>
          <a:p>
            <a:r>
              <a:rPr lang="en-IN" dirty="0"/>
              <a:t>                     : After the battery is fully charged, the car electronics are directly powered by the alternator when the engine is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Power Delivery </a:t>
            </a:r>
            <a:r>
              <a:rPr lang="en-IN" dirty="0"/>
              <a:t>: Transaxle (usually used in FWD, It does the work of both gear shifting as well as Differential)</a:t>
            </a:r>
          </a:p>
          <a:p>
            <a:r>
              <a:rPr lang="en-IN" dirty="0"/>
              <a:t>                            : Transmission (it is used to only change the gear ratio and then provide the power to Drive shaft which connects to differential box)</a:t>
            </a:r>
          </a:p>
          <a:p>
            <a:r>
              <a:rPr lang="en-IN" dirty="0"/>
              <a:t>                           : Transfer Case (Used in case of 4WD/AWD, It is responsible for switching the power to rear shaft thus converting from 2WD to 4WD. It connects the front drive shaft to rear drive shaft)</a:t>
            </a:r>
          </a:p>
          <a:p>
            <a:r>
              <a:rPr lang="en-IN" dirty="0"/>
              <a:t>                           : BHP = HP + Power losses(AC compressor, alternator, etc)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Catalytic Converter </a:t>
            </a:r>
            <a:r>
              <a:rPr lang="en-IN" dirty="0"/>
              <a:t>: Part of the exhaust used to reduce the harmful emission of gasses (majorly Nitrogen oxides) by reacting those with elements such as platinum, palladium and rhodium.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Accelerator input </a:t>
            </a:r>
            <a:r>
              <a:rPr lang="en-IN" dirty="0"/>
              <a:t>: It can be manual or automatically controlled by ECU (In case of manual a rotary pump is used)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Control Units </a:t>
            </a:r>
            <a:r>
              <a:rPr lang="en-IN" dirty="0"/>
              <a:t>: ECU (Electronically Controlled unit) / EMS (Engine Management System) are  responsible for the car’s operation and Co-ordination. </a:t>
            </a:r>
          </a:p>
          <a:p>
            <a:r>
              <a:rPr lang="en-IN" dirty="0"/>
              <a:t>				: Mahindra made a in-house electronic system which combines the above two units along with extra electronic functions known as MBFM(Mahindra Body Function Module)   </a:t>
            </a:r>
          </a:p>
        </p:txBody>
      </p:sp>
    </p:spTree>
    <p:extLst>
      <p:ext uri="{BB962C8B-B14F-4D97-AF65-F5344CB8AC3E}">
        <p14:creationId xmlns:p14="http://schemas.microsoft.com/office/powerpoint/2010/main" val="96610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42EA58-8850-4028-B399-3C68CF21162F}"/>
              </a:ext>
            </a:extLst>
          </p:cNvPr>
          <p:cNvSpPr txBox="1"/>
          <p:nvPr/>
        </p:nvSpPr>
        <p:spPr>
          <a:xfrm>
            <a:off x="0" y="0"/>
            <a:ext cx="12192000" cy="174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Engine Assembly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(2.2L, 4 cylinder Diesel engine (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Xylo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XUV 500))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Clean and dry the engine components using compressed air gun.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FFCCC-FCD3-466D-9BE5-71FF4AEC7317}"/>
              </a:ext>
            </a:extLst>
          </p:cNvPr>
          <p:cNvPicPr/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316" y="1970077"/>
            <a:ext cx="3830320" cy="30121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6C2F1-9D75-4B66-B57E-EDE853556DC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5194" y="1970077"/>
            <a:ext cx="2259134" cy="30121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367BC-DD99-481D-9DED-F764D1A09DB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6366" y="1970076"/>
            <a:ext cx="2559884" cy="3012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8AAD11-2274-43FD-AC79-67AE2A0800B4}"/>
              </a:ext>
            </a:extLst>
          </p:cNvPr>
          <p:cNvSpPr txBox="1"/>
          <p:nvPr/>
        </p:nvSpPr>
        <p:spPr>
          <a:xfrm>
            <a:off x="0" y="5202687"/>
            <a:ext cx="10759440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dirty="0"/>
              <a:t>Place journal bearing on the engine block and engine blade and the thrust washer on the side of journal bearing on engine blade.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3"/>
                </a:solidFill>
              </a:rPr>
              <a:t>    (Thrust washers are used for reducing the crank shaft play inside the engine block and blade)</a:t>
            </a:r>
            <a:r>
              <a:rPr lang="en-IN" dirty="0"/>
              <a:t> 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2A5445AC-CE5B-4204-8B60-04DA210A1A54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504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F2E631-1BF6-4118-90BE-9D4588F9CF54}"/>
              </a:ext>
            </a:extLst>
          </p:cNvPr>
          <p:cNvSpPr txBox="1"/>
          <p:nvPr/>
        </p:nvSpPr>
        <p:spPr>
          <a:xfrm>
            <a:off x="0" y="0"/>
            <a:ext cx="856689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Place the crank shaft on engine block while applying oil for lubrication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C5A05-0ADC-47A0-BC82-598E8C0DCF1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424" y="986784"/>
            <a:ext cx="3366654" cy="4488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328F10-DEC5-4A8C-8B99-A65BC7FBC7C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8597" y="986783"/>
            <a:ext cx="3366654" cy="4488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88A29-B24D-4B00-97D7-8D18B36275A7}"/>
              </a:ext>
            </a:extLst>
          </p:cNvPr>
          <p:cNvSpPr txBox="1"/>
          <p:nvPr/>
        </p:nvSpPr>
        <p:spPr>
          <a:xfrm>
            <a:off x="0" y="5796368"/>
            <a:ext cx="8422686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Apply sealant on engine block and place the engine blade on top of it </a:t>
            </a:r>
            <a:endParaRPr lang="en-IN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DC0E6BB-66A6-4B3B-A99F-5B504658DF87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09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D4D7E-7731-4562-A082-298B7F96B1DA}"/>
              </a:ext>
            </a:extLst>
          </p:cNvPr>
          <p:cNvSpPr txBox="1"/>
          <p:nvPr/>
        </p:nvSpPr>
        <p:spPr>
          <a:xfrm>
            <a:off x="0" y="1"/>
            <a:ext cx="10555473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The bolts are tighten using torque wrench and angular torque wrench  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>
                <a:solidFill>
                  <a:schemeClr val="accent3"/>
                </a:solidFill>
              </a:rPr>
              <a:t>(Every bolt has a specific Nm rating and degree rotation)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130E87-7F0F-44EC-BA2D-050B8164EF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775" y="1178706"/>
            <a:ext cx="3173932" cy="4231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21D52-09C0-41DC-994D-58CCAD38EF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3112" y="1178706"/>
            <a:ext cx="3173932" cy="4231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BD7AF6-9AF6-4AE7-A2FA-7C1F03649CD7}"/>
              </a:ext>
            </a:extLst>
          </p:cNvPr>
          <p:cNvSpPr txBox="1"/>
          <p:nvPr/>
        </p:nvSpPr>
        <p:spPr>
          <a:xfrm>
            <a:off x="0" y="5716838"/>
            <a:ext cx="10280773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Assemble the connecting rod and pistons as per order using circlips and gudgeon pin   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FB099F-AE87-41D4-9892-4149D3A0EBF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8271" y="1178707"/>
            <a:ext cx="3173932" cy="4231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3AE056B-A15C-4362-8EB5-EE0BA97730EE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0101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8DEE28-B0CB-4B75-981D-368A0A1868E0}"/>
              </a:ext>
            </a:extLst>
          </p:cNvPr>
          <p:cNvSpPr txBox="1"/>
          <p:nvPr/>
        </p:nvSpPr>
        <p:spPr>
          <a:xfrm>
            <a:off x="1" y="0"/>
            <a:ext cx="9335192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Piston rings are installed 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 (Note : Piston rings are placed nearly 120 degrees to each other so as to prevent pressure leakage)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44787-A277-4A5A-B15A-13DADCDB06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047" y="1430406"/>
            <a:ext cx="3020291" cy="4027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B99BCC-7D63-4C9D-AF34-13A84381C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3153" y="1430405"/>
            <a:ext cx="3020291" cy="4027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0A615-F3F5-4B98-BFC3-1C0BD7A6ADD1}"/>
              </a:ext>
            </a:extLst>
          </p:cNvPr>
          <p:cNvSpPr txBox="1"/>
          <p:nvPr/>
        </p:nvSpPr>
        <p:spPr>
          <a:xfrm>
            <a:off x="0" y="5604780"/>
            <a:ext cx="9035935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Pistons are pushed into cylinder using piston ring compressor followed by installing the piston oil jets 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885558A-1C96-4E1D-A03F-708CD0C463F7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7615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6A8E17-9F49-4F30-B6C9-4D56555633D6}"/>
              </a:ext>
            </a:extLst>
          </p:cNvPr>
          <p:cNvSpPr txBox="1"/>
          <p:nvPr/>
        </p:nvSpPr>
        <p:spPr>
          <a:xfrm>
            <a:off x="0" y="0"/>
            <a:ext cx="7649278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Next the oil sump is installed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(It works as a bowl/Reservoir for engine oil)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BDFD3-3A8D-4E20-A3B4-D0D8BBF6238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92" y="1196502"/>
            <a:ext cx="3220814" cy="4294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C8872D-6884-4165-9619-AD228B7B68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6589" y="1182412"/>
            <a:ext cx="3231383" cy="4308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BCDE6F-EC10-4A3B-BD76-E34741228BF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990" y="1182412"/>
            <a:ext cx="3231382" cy="4308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245BC8-AE59-4DA6-AD52-0B4106C9F0D6}"/>
              </a:ext>
            </a:extLst>
          </p:cNvPr>
          <p:cNvSpPr txBox="1"/>
          <p:nvPr/>
        </p:nvSpPr>
        <p:spPr>
          <a:xfrm>
            <a:off x="0" y="5880482"/>
            <a:ext cx="8915650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engine is kept upright followed by placing the head gasket on top of it </a:t>
            </a:r>
            <a:endParaRPr lang="en-IN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5C5562C6-62B7-403F-A4C7-D4FA0E9B36CE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484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10AC8-C6FB-4D22-9FEA-76B882C0E980}"/>
              </a:ext>
            </a:extLst>
          </p:cNvPr>
          <p:cNvSpPr txBox="1"/>
          <p:nvPr/>
        </p:nvSpPr>
        <p:spPr>
          <a:xfrm>
            <a:off x="0" y="0"/>
            <a:ext cx="6887431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Crank shaft sensor is installed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(It provides the ECU with crankshaft’s current position)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2425D-E750-4E51-8FFF-856C5CB5876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718" y="1216779"/>
            <a:ext cx="2931623" cy="3908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DC9531-4F90-4551-964A-0EF90BBCE8D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7568" y="1216779"/>
            <a:ext cx="2931623" cy="3908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4D07E-FC8D-43EA-9514-9ABCE52143FB}"/>
              </a:ext>
            </a:extLst>
          </p:cNvPr>
          <p:cNvSpPr txBox="1"/>
          <p:nvPr/>
        </p:nvSpPr>
        <p:spPr>
          <a:xfrm>
            <a:off x="0" y="5330299"/>
            <a:ext cx="9524885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Pressure pump is fitted next 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(The high pressure pump maintains pressure in the common rail for fuel injection)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8981717-B767-4EBC-A9CD-63ACBA88AC06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1870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606D5-D9EC-42CB-B1E7-8C69B841C219}"/>
              </a:ext>
            </a:extLst>
          </p:cNvPr>
          <p:cNvSpPr txBox="1"/>
          <p:nvPr/>
        </p:nvSpPr>
        <p:spPr>
          <a:xfrm>
            <a:off x="1" y="1"/>
            <a:ext cx="8394790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Place the hydraulic lashes on the valves situated on the engine head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(Lashes are used to open and close the inlet valve)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497C9-8E12-48BA-99A9-412330AC551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" y="1369076"/>
            <a:ext cx="2974729" cy="3966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61055B-71B9-4943-BB02-D46CCF485DBE}"/>
              </a:ext>
            </a:extLst>
          </p:cNvPr>
          <p:cNvSpPr txBox="1"/>
          <p:nvPr/>
        </p:nvSpPr>
        <p:spPr>
          <a:xfrm>
            <a:off x="1" y="5592618"/>
            <a:ext cx="9895840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Place the inlet and exhaust cam shafts on the engine head 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(Facing the timing side right side valves are inlet while the left side ones are outlet)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39D55-0164-46EC-ADB4-E68B650BD5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8080" y="1366270"/>
            <a:ext cx="2865120" cy="39691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7536230-3B40-4CA4-ACC9-FEAFB56B61ED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698527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2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977</TotalTime>
  <Words>1228</Words>
  <Application>Microsoft Office PowerPoint</Application>
  <PresentationFormat>Widescreen</PresentationFormat>
  <Paragraphs>157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Bookman Old Style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Sonawane</dc:creator>
  <cp:lastModifiedBy>Kunal Sonawane</cp:lastModifiedBy>
  <cp:revision>59</cp:revision>
  <dcterms:created xsi:type="dcterms:W3CDTF">2021-06-20T05:30:47Z</dcterms:created>
  <dcterms:modified xsi:type="dcterms:W3CDTF">2021-09-24T16:45:42Z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1266799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S9.1.0</vt:lpwstr>
  </property>
</Properties>
</file>