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253" r:id="rId3"/>
    <p:sldId id="2254" r:id="rId4"/>
    <p:sldId id="2255" r:id="rId5"/>
    <p:sldId id="2257" r:id="rId6"/>
    <p:sldId id="2258" r:id="rId7"/>
    <p:sldId id="2259" r:id="rId8"/>
    <p:sldId id="2256" r:id="rId9"/>
    <p:sldId id="2260" r:id="rId10"/>
    <p:sldId id="2261" r:id="rId11"/>
    <p:sldId id="2262" r:id="rId12"/>
    <p:sldId id="2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0E840-83EA-4165-B8A3-861D34CBE12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A741-98F2-4C91-AFA6-C3977712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8DEA9-6F4F-4540-9E5D-C6F39079AF7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53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2B94-14C7-B747-81DA-069F384E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75C6E-CB91-5A53-4A25-5D92E994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1AA1-A83E-82A0-A478-028FCAEA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9648-F47E-D8BC-D5BE-52A43EF9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0744E-5752-DAC5-7D21-9A8A618B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6663-9702-2E6A-1499-997DF58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6BD07-D957-D0BD-3661-0B8B14694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B3A7-91FE-3EF0-E13A-2A9DD4E4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E591-2B75-23E8-0A83-52C0DAE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B1D5-01D5-4708-273F-F6697866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E95A8-BFCA-9F9E-CDE5-D87494B2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FB521-354E-D7A0-9A3F-37E9C86F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0882-0BC3-2199-6DA7-FA01B27E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D8E1-7B5B-E7CE-8607-1170C6A1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223A-A467-676E-3F70-8C33FADF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16B4CF-08BA-354D-8664-EFC0452DF5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87246"/>
            <a:ext cx="5783705" cy="5783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768096" y="2239327"/>
            <a:ext cx="10939445" cy="1935377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>
              <a:defRPr sz="13749" b="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763959" y="4266910"/>
            <a:ext cx="8223893" cy="522335"/>
          </a:xfrm>
          <a:prstGeom prst="rect">
            <a:avLst/>
          </a:prstGeom>
        </p:spPr>
        <p:txBody>
          <a:bodyPr vert="horz" lIns="0" tIns="65311" rIns="0" bIns="65311" rtlCol="0" anchor="t">
            <a:noAutofit/>
          </a:bodyPr>
          <a:lstStyle>
            <a:lvl1pPr marL="0" indent="0">
              <a:buNone/>
              <a:defRPr lang="en-US" sz="3333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6536932" y="5392258"/>
            <a:ext cx="4833538" cy="522335"/>
          </a:xfrm>
          <a:prstGeom prst="rect">
            <a:avLst/>
          </a:prstGeom>
        </p:spPr>
        <p:txBody>
          <a:bodyPr vert="horz" lIns="0" tIns="65311" rIns="0" bIns="65311" rtlCol="0" anchor="t">
            <a:noAutofit/>
          </a:bodyPr>
          <a:lstStyle>
            <a:lvl1pPr>
              <a:defRPr lang="en-US" sz="2667" b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lang="en-US" sz="3333" smtClean="0"/>
            </a:lvl2pPr>
            <a:lvl3pPr>
              <a:defRPr lang="en-US" sz="2833" smtClean="0"/>
            </a:lvl3pPr>
            <a:lvl4pPr>
              <a:defRPr lang="en-US" sz="2417" smtClean="0"/>
            </a:lvl4pPr>
            <a:lvl5pPr>
              <a:defRPr lang="en-US" sz="2417"/>
            </a:lvl5pPr>
          </a:lstStyle>
          <a:p>
            <a:pPr lvl="0">
              <a:spcBef>
                <a:spcPct val="0"/>
              </a:spcBef>
              <a:buFont typeface="Arial"/>
            </a:pPr>
            <a:r>
              <a:rPr lang="en-US"/>
              <a:t>Month XX, 20XX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F2D96-803C-F44E-94DF-C867C14D3A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60" y="641431"/>
            <a:ext cx="1247221" cy="1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9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714376"/>
            <a:ext cx="10972800" cy="72985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26F2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04F3A3-07FE-7F4D-9B0A-0854B6AD7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865" y="1599442"/>
            <a:ext cx="10972271" cy="492321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rgbClr val="40404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subhead</a:t>
            </a:r>
          </a:p>
          <a:p>
            <a:pPr lv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1FD89-BAA1-324D-9939-B27FC09E5319}"/>
              </a:ext>
            </a:extLst>
          </p:cNvPr>
          <p:cNvSpPr/>
          <p:nvPr/>
        </p:nvSpPr>
        <p:spPr>
          <a:xfrm>
            <a:off x="609600" y="1458815"/>
            <a:ext cx="3914665" cy="448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75D83-1F0B-BF4D-BE7B-4FC0754278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865" y="2246970"/>
            <a:ext cx="10972271" cy="3550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1"/>
                </a:solidFill>
              </a:defRPr>
            </a:lvl1pPr>
            <a:lvl2pPr>
              <a:defRPr>
                <a:solidFill>
                  <a:srgbClr val="404041"/>
                </a:solidFill>
              </a:defRPr>
            </a:lvl2pPr>
            <a:lvl3pPr>
              <a:defRPr>
                <a:solidFill>
                  <a:srgbClr val="404041"/>
                </a:solidFill>
              </a:defRPr>
            </a:lvl3pPr>
            <a:lvl4pPr>
              <a:defRPr>
                <a:solidFill>
                  <a:srgbClr val="404041"/>
                </a:solidFill>
              </a:defRPr>
            </a:lvl4pPr>
            <a:lvl5pPr>
              <a:defRPr>
                <a:solidFill>
                  <a:srgbClr val="4040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74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6364-9266-28FE-E911-685D1A59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AE9D-B5F5-5BA6-ADAF-B61628F7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1BCD-E5A4-27BD-3BE8-B6751620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AC6B-DC31-4AC9-D6DE-81D1275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7589-4999-7D51-E827-60381D1C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2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EB51-A37D-95C4-B0D6-4985F040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BC24-111A-2D5B-F89E-A7C8A966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AC44-677B-9328-CAE8-9E955E24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0574-F04E-6BE9-412C-86AB9782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F8D9-E783-8D1C-2811-A81D0D64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8A6-9259-CC3E-7959-FA66E987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9621-6515-2BB5-DA53-D91F204D5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23D3-A8B3-C873-E376-7C49411F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73BC-3CCD-A44A-A342-FFA89052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C11E-00F5-ECCF-449E-AB8D553B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CE95-4A65-F747-FF9D-734D4791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3D55-DA0F-B636-D22B-8EB38E59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90C6-DEBF-C3DC-3338-7BC5D150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838ED-74D1-CFF4-4BB1-ECAD9EE5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F5CFA-4C65-6040-5834-1EFC6789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01CF3-E5E1-6797-FAEB-BE9D45A5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D5DA1-ADD1-308A-93C1-E31B108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F132C-0CFB-1257-FA5A-4EF2F06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BAC28-2BD2-112F-38B9-F7EFF00E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EC0E-CE62-3A37-0D0F-3AC8E70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B3587-5283-7931-5E25-F5CBE0B5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380AD-3DF2-D68E-5A5A-6871D922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ED817-7464-7B08-63A0-BCE70627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E97D9-0168-DB61-B37C-C15AE6E4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9FA17-58B7-5285-0C3D-DB50B9C6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2573-8A66-D9E0-1C45-1C94FC97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DC9A-BF51-1894-5A4D-E99BBC0C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1DF3-1F91-05BE-2D9E-EC2F0C3C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83A4D-4860-8BA3-00B7-64F926F7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BF34-E6B6-206B-0604-F0160CCC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2A5D-8893-2845-5DA8-DAA0AA3D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5547B-BEF4-D8F4-5874-EFCF8CC3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8D1A-667F-4463-3475-34E3BE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DF4DA-5966-089C-310E-A9971CCC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596AD-E897-7129-3D93-8F9A183F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696E-AEDA-F3AB-D621-CFEF780B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4A1E-0530-E75A-016E-03BE54FD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1668-0764-0F86-254A-F2728627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8AFD8-7C5A-4377-3A46-B065187E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8721-3CA3-C168-3AE0-F5D7C634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B658-9FE5-7C25-6A36-FAD48933F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F974-9C85-4C6B-AF52-169EAE716F8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BDFD-A26D-C8F3-F615-8A19B063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0705-C54F-961A-573D-B47FA3B4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9DC3-553B-4527-B203-8062E3AE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6CEC-8037-4653-A535-0904DEE5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8274"/>
            <a:ext cx="11838432" cy="2223984"/>
          </a:xfrm>
        </p:spPr>
        <p:txBody>
          <a:bodyPr/>
          <a:lstStyle/>
          <a:p>
            <a:r>
              <a:rPr lang="en-US" sz="6000" dirty="0" err="1"/>
              <a:t>gRPC</a:t>
            </a:r>
            <a:r>
              <a:rPr lang="en-US" sz="6000" dirty="0"/>
              <a:t> and usage in ASP .NET 6</a:t>
            </a:r>
            <a:br>
              <a:rPr lang="en-US" sz="6000" dirty="0"/>
            </a:br>
            <a:br>
              <a:rPr lang="en-US" sz="6000" dirty="0"/>
            </a:br>
            <a:r>
              <a:rPr lang="en-US" sz="2800" dirty="0"/>
              <a:t>Presented by: Kunal Mukherjee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2C578-FAF8-433C-AACD-84CDBDCD8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5642194"/>
            <a:ext cx="4833538" cy="522335"/>
          </a:xfrm>
        </p:spPr>
        <p:txBody>
          <a:bodyPr/>
          <a:lstStyle/>
          <a:p>
            <a:r>
              <a:rPr lang="en-US" dirty="0"/>
              <a:t>October 13, 2023</a:t>
            </a:r>
          </a:p>
        </p:txBody>
      </p:sp>
    </p:spTree>
    <p:extLst>
      <p:ext uri="{BB962C8B-B14F-4D97-AF65-F5344CB8AC3E}">
        <p14:creationId xmlns:p14="http://schemas.microsoft.com/office/powerpoint/2010/main" val="333558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1D8D-DE5B-F69A-A829-3AA3DF3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gRPC</a:t>
            </a:r>
            <a:r>
              <a:rPr lang="en-US" dirty="0"/>
              <a:t> in Production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D213-5248-F3E7-323F-A4142BBF70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129" y="1783674"/>
            <a:ext cx="11368511" cy="50743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Google</a:t>
            </a:r>
          </a:p>
          <a:p>
            <a:r>
              <a:rPr lang="en-US" dirty="0"/>
              <a:t>Square</a:t>
            </a:r>
          </a:p>
          <a:p>
            <a:r>
              <a:rPr lang="en-US" dirty="0"/>
              <a:t>Dropbox</a:t>
            </a:r>
          </a:p>
          <a:p>
            <a:r>
              <a:rPr lang="en-US" dirty="0"/>
              <a:t>Cisco</a:t>
            </a:r>
          </a:p>
          <a:p>
            <a:r>
              <a:rPr lang="en-US" dirty="0"/>
              <a:t>Juniper Networks</a:t>
            </a:r>
          </a:p>
          <a:p>
            <a:r>
              <a:rPr lang="en-US" dirty="0"/>
              <a:t>Netflix</a:t>
            </a:r>
          </a:p>
          <a:p>
            <a:r>
              <a:rPr lang="en-US" dirty="0"/>
              <a:t>Cockroach DB</a:t>
            </a:r>
          </a:p>
          <a:p>
            <a:r>
              <a:rPr lang="en-US" dirty="0"/>
              <a:t>CoreOS</a:t>
            </a:r>
          </a:p>
          <a:p>
            <a:r>
              <a:rPr lang="en-US" dirty="0"/>
              <a:t>Uber</a:t>
            </a:r>
          </a:p>
          <a:p>
            <a:r>
              <a:rPr lang="en-US" dirty="0" err="1"/>
              <a:t>Ngrok</a:t>
            </a:r>
            <a:endParaRPr lang="en-US" dirty="0"/>
          </a:p>
          <a:p>
            <a:r>
              <a:rPr lang="en-US" dirty="0"/>
              <a:t>+ many more</a:t>
            </a:r>
          </a:p>
        </p:txBody>
      </p:sp>
    </p:spTree>
    <p:extLst>
      <p:ext uri="{BB962C8B-B14F-4D97-AF65-F5344CB8AC3E}">
        <p14:creationId xmlns:p14="http://schemas.microsoft.com/office/powerpoint/2010/main" val="45209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4114-BBCB-4659-627C-95AE1335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69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8027-90E1-6886-30DF-F78F462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1772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24691C05-4D3D-4EAE-9DFC-61BDE1E4BC7B}"/>
              </a:ext>
            </a:extLst>
          </p:cNvPr>
          <p:cNvSpPr/>
          <p:nvPr/>
        </p:nvSpPr>
        <p:spPr>
          <a:xfrm>
            <a:off x="2297292" y="1538364"/>
            <a:ext cx="28574" cy="28574"/>
          </a:xfrm>
          <a:prstGeom prst="triangle">
            <a:avLst/>
          </a:prstGeom>
          <a:solidFill>
            <a:srgbClr val="F86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8194"/>
            <a:endParaRPr lang="en-US" sz="1625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6A30-0B06-4256-AFAB-F16395AC5A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7841" y="1072134"/>
            <a:ext cx="6382511" cy="4636213"/>
          </a:xfrm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High performance RPC framework used for microservices communication.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Developed by Google in 2016.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Utilizes HTTP/2 as transport.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Uses </a:t>
            </a:r>
            <a:r>
              <a:rPr lang="en-US" dirty="0" err="1">
                <a:cs typeface="Arial"/>
              </a:rPr>
              <a:t>Protobuf</a:t>
            </a:r>
            <a:r>
              <a:rPr lang="en-US" dirty="0">
                <a:cs typeface="Arial"/>
              </a:rPr>
              <a:t> to send data. </a:t>
            </a:r>
            <a:r>
              <a:rPr lang="en-US" dirty="0" err="1">
                <a:cs typeface="Arial"/>
              </a:rPr>
              <a:t>Protobuf</a:t>
            </a:r>
            <a:r>
              <a:rPr lang="en-US" dirty="0">
                <a:cs typeface="Arial"/>
              </a:rPr>
              <a:t> is 100 times more efficient than JSON or XML.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Part of Cloud Native Computing Foundation (CNCF) project.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40ADB8-AA29-B53B-47BB-025B5A0D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678"/>
            <a:ext cx="5499015" cy="310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0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05E0-6895-117F-EB0A-9BCA057C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gRPC</a:t>
            </a:r>
            <a:r>
              <a:rPr lang="en-US" dirty="0"/>
              <a:t>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7F4D-EDCE-3086-A81B-DC083B4276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716618"/>
            <a:ext cx="11582400" cy="4897542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REST API(s) uses HTTP/1.1</a:t>
            </a:r>
          </a:p>
          <a:p>
            <a:endParaRPr lang="en-US" sz="3600" dirty="0"/>
          </a:p>
          <a:p>
            <a:r>
              <a:rPr lang="en-US" sz="3600" dirty="0"/>
              <a:t>HTTP/1.1 is mostly textual so we can’t represent binary data.</a:t>
            </a:r>
          </a:p>
          <a:p>
            <a:endParaRPr lang="en-US" sz="3600" dirty="0"/>
          </a:p>
          <a:p>
            <a:r>
              <a:rPr lang="en-US" sz="3600" dirty="0"/>
              <a:t>HTTP/1.1 has large header size and cookies.</a:t>
            </a:r>
          </a:p>
          <a:p>
            <a:endParaRPr lang="en-US" sz="3600" dirty="0"/>
          </a:p>
          <a:p>
            <a:r>
              <a:rPr lang="en-US" sz="3600" dirty="0"/>
              <a:t>HTTP/1.1 only allows 6 parallel connections at a time depending on the browser.</a:t>
            </a:r>
          </a:p>
          <a:p>
            <a:endParaRPr lang="en-US" sz="3600" dirty="0"/>
          </a:p>
          <a:p>
            <a:r>
              <a:rPr lang="en-US" sz="3600" dirty="0"/>
              <a:t>With HTTP/1.1 we cannot push data from server. So, we need to use WebSocket as alternative.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7442-AAC8-48BA-386D-CAEB1FB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HTTP/1.1 vs HTTP/2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F3F874-8BCC-54FA-418B-EAAD4D617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0488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21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9782-419D-6813-FCE1-9B7E94F6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accent2"/>
                </a:solidFill>
                <a:ea typeface="+mj-ea"/>
              </a:rPr>
              <a:t>gRPC</a:t>
            </a:r>
            <a:r>
              <a:rPr lang="en-US" sz="5200" kern="1200" dirty="0">
                <a:solidFill>
                  <a:schemeClr val="accent2"/>
                </a:solidFill>
                <a:ea typeface="+mj-ea"/>
              </a:rPr>
              <a:t>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C4791-5AE3-023D-6E19-A6B92964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" y="1613778"/>
            <a:ext cx="967457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1EF2-C97E-47BC-805B-598F86EA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61A46-EC93-9CA6-D8E1-ECE34E94D6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337" y="1706880"/>
            <a:ext cx="10972799" cy="4730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gRPC</a:t>
            </a:r>
            <a:r>
              <a:rPr lang="en-US" b="1" dirty="0"/>
              <a:t> server – </a:t>
            </a:r>
          </a:p>
          <a:p>
            <a:r>
              <a:rPr lang="en-US" dirty="0"/>
              <a:t>Listens for incoming requests.</a:t>
            </a:r>
          </a:p>
          <a:p>
            <a:r>
              <a:rPr lang="en-US" dirty="0"/>
              <a:t>Implements business logic for </a:t>
            </a:r>
            <a:r>
              <a:rPr lang="en-US" dirty="0" err="1"/>
              <a:t>gRPC</a:t>
            </a:r>
            <a:r>
              <a:rPr lang="en-US" dirty="0"/>
              <a:t> services.</a:t>
            </a:r>
          </a:p>
          <a:p>
            <a:r>
              <a:rPr lang="en-US" dirty="0"/>
              <a:t>Sends responses back to </a:t>
            </a:r>
            <a:r>
              <a:rPr lang="en-US" dirty="0" err="1"/>
              <a:t>gRPC</a:t>
            </a:r>
            <a:r>
              <a:rPr lang="en-US" dirty="0"/>
              <a:t> clients.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gRPC</a:t>
            </a:r>
            <a:r>
              <a:rPr lang="en-US" b="1" dirty="0"/>
              <a:t> stub (client) –</a:t>
            </a:r>
          </a:p>
          <a:p>
            <a:r>
              <a:rPr lang="en-US" dirty="0"/>
              <a:t>Generates and sends requests to </a:t>
            </a:r>
            <a:r>
              <a:rPr lang="en-US" dirty="0" err="1"/>
              <a:t>gRPC</a:t>
            </a:r>
            <a:r>
              <a:rPr lang="en-US" dirty="0"/>
              <a:t> server.</a:t>
            </a:r>
          </a:p>
          <a:p>
            <a:r>
              <a:rPr lang="en-US" dirty="0"/>
              <a:t>Deserializes and processes responses from </a:t>
            </a:r>
            <a:r>
              <a:rPr lang="en-US" dirty="0" err="1"/>
              <a:t>gRPC</a:t>
            </a:r>
            <a:r>
              <a:rPr lang="en-US" dirty="0"/>
              <a:t> server.</a:t>
            </a:r>
          </a:p>
          <a:p>
            <a:r>
              <a:rPr lang="en-US" dirty="0"/>
              <a:t>Usually, the stub is implemented on a web server that also hosts REST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2880-4936-D815-7ED8-D8B63612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terminologies (continued…)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0C11E-C244-6175-FEAD-68D3E650FB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" y="1645920"/>
            <a:ext cx="4982817" cy="5212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Protobuf</a:t>
            </a:r>
            <a:r>
              <a:rPr lang="en-US" b="1" dirty="0"/>
              <a:t> –</a:t>
            </a:r>
          </a:p>
          <a:p>
            <a:pPr marL="0" indent="0">
              <a:buNone/>
            </a:pPr>
            <a:r>
              <a:rPr lang="en-US" dirty="0"/>
              <a:t>Google’s representation to serialize structured data that is language-neutral.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Protobuf</a:t>
            </a:r>
            <a:r>
              <a:rPr lang="en-US" dirty="0"/>
              <a:t> is a contract shared between the </a:t>
            </a:r>
            <a:r>
              <a:rPr lang="en-US" dirty="0" err="1"/>
              <a:t>gRPC</a:t>
            </a:r>
            <a:r>
              <a:rPr lang="en-US" dirty="0"/>
              <a:t> server and the </a:t>
            </a:r>
            <a:r>
              <a:rPr lang="en-US" dirty="0" err="1"/>
              <a:t>gRPC</a:t>
            </a:r>
            <a:r>
              <a:rPr lang="en-US" dirty="0"/>
              <a:t> stub for code generation in respective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Protobuf</a:t>
            </a:r>
            <a:r>
              <a:rPr lang="en-US" dirty="0"/>
              <a:t> has 2 versions. (version 2 and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Protobuf</a:t>
            </a:r>
            <a:r>
              <a:rPr lang="en-US" dirty="0"/>
              <a:t> is strongly typed.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A2EC7-F1EB-A6F8-149A-B1180EBC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54" y="1645920"/>
            <a:ext cx="6038146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0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6DFA-1936-E29B-2C27-8C6EC6CD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AD47-3B5A-2F65-6A99-747E5C06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6" y="2008843"/>
            <a:ext cx="8284745" cy="31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EEAB-2300-82B7-88FD-80CEF70E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6639F-5ED5-B7A0-8F4E-401DD173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01231"/>
            <a:ext cx="962159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296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gRPC and usage in ASP .NET 6  Presented by: Kunal Mukherjee</vt:lpstr>
      <vt:lpstr>PowerPoint Presentation</vt:lpstr>
      <vt:lpstr>Why gRPC ?</vt:lpstr>
      <vt:lpstr>HTTP/1.1 vs HTTP/2</vt:lpstr>
      <vt:lpstr>gRPC architecture</vt:lpstr>
      <vt:lpstr>Key terminologies</vt:lpstr>
      <vt:lpstr>Key terminologies (continued…)</vt:lpstr>
      <vt:lpstr>Supported Languages</vt:lpstr>
      <vt:lpstr>Connection Options</vt:lpstr>
      <vt:lpstr>Who uses gRPC in Production ?</vt:lpstr>
      <vt:lpstr>DEMO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and usage in ASP .NET 6  Presented by: Kunal Mukherjee</dc:title>
  <dc:creator>Mukherjee, Kunal</dc:creator>
  <cp:lastModifiedBy>Mukherjee, Kunal</cp:lastModifiedBy>
  <cp:revision>1</cp:revision>
  <dcterms:created xsi:type="dcterms:W3CDTF">2023-10-11T16:44:27Z</dcterms:created>
  <dcterms:modified xsi:type="dcterms:W3CDTF">2023-10-12T04:03:07Z</dcterms:modified>
</cp:coreProperties>
</file>