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80" r:id="rId5"/>
    <p:sldId id="281" r:id="rId6"/>
    <p:sldId id="282" r:id="rId7"/>
    <p:sldId id="283" r:id="rId8"/>
    <p:sldId id="264" r:id="rId9"/>
    <p:sldId id="271" r:id="rId10"/>
    <p:sldId id="273" r:id="rId11"/>
    <p:sldId id="274" r:id="rId12"/>
    <p:sldId id="275" r:id="rId13"/>
    <p:sldId id="285" r:id="rId14"/>
    <p:sldId id="272" r:id="rId15"/>
    <p:sldId id="284" r:id="rId16"/>
    <p:sldId id="287" r:id="rId17"/>
    <p:sldId id="286" r:id="rId18"/>
    <p:sldId id="268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6319BE-70D1-49BF-975C-2D89B99E9D05}">
          <p14:sldIdLst>
            <p14:sldId id="256"/>
            <p14:sldId id="279"/>
            <p14:sldId id="278"/>
            <p14:sldId id="280"/>
            <p14:sldId id="281"/>
            <p14:sldId id="282"/>
            <p14:sldId id="283"/>
            <p14:sldId id="264"/>
            <p14:sldId id="271"/>
            <p14:sldId id="273"/>
            <p14:sldId id="274"/>
            <p14:sldId id="275"/>
            <p14:sldId id="285"/>
            <p14:sldId id="272"/>
            <p14:sldId id="284"/>
            <p14:sldId id="287"/>
            <p14:sldId id="286"/>
            <p14:sldId id="26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FD6E-756B-FB53-D7E8-1CE4E68B5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DA6D6-C679-4942-0480-C18A0E124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73CB-8912-7CD9-845F-0D540C59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D23C-0E33-B1A3-180F-EBD9EABB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DD52-0D2E-94A0-5886-BD01FA77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6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0181-9DEC-07B3-4A82-97471C1D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F1EA7-4DC8-49BA-8CB1-625B16335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C052-D142-BF05-68A8-F9F90AB2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54252-B6F5-A1E1-50EF-3D282A6A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9DD30-624B-E77D-2C61-12E6FEF8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8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50BF7-314F-60C3-D50E-13C144FC7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68E86-1F59-A1A8-BD18-656EE5CF7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6AC3-6DDB-8016-06B1-C675B271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6498-B8A8-2DAC-1A7B-5C59D8C0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2203-E8D4-7B75-21E2-43B27202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0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3B3C-B05D-BD36-8FEF-9537712C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F4D6-159A-0B4A-6604-B7786B72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15F7-94ED-2364-2508-7EF290DF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189F-B4A7-8D7F-F3A7-A0918B94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4D6CA-598C-8B37-945C-EB0146FB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A4C5-3C40-8A09-4C1A-D085252E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EBE90-894B-BFC6-E5F5-A570543D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478D-59E8-614F-06A9-D3EC02C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D7E24-97EE-6AB2-0079-610C460C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69B1-96A9-9F15-ADE9-2B8E1DE6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D046-0451-1555-7E6E-324C7E4D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A097-5E68-3223-3849-757BF5557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B43C7-F70B-0DDD-7260-B26A5D9DE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79A23-A4DB-598C-4266-340AB8C0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4B274-120A-3A47-E544-55D109FA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D452F-3BA2-D086-7DB7-507341CF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A06A-177C-7427-52F4-6A3F6D88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475BE-C2D5-E3F8-933F-8FAC001D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0CF8B-B02C-2CA4-5369-2AC7970A6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51E3B-6A0F-72A3-6B6F-5CB681FD2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17416-B72C-260C-F5A1-896E640BC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AC3F8-3F55-1E3D-0FB3-4E4CE227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79528-93FE-B85B-B2D4-8775A236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E796D-E7B1-67F8-BFC4-49A85DF5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556D-0474-1560-CE18-EAEFF31B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95DB4-9454-31BC-9FDB-30ACDECC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35EF1-0272-5FE5-EBC9-5EC651FF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25781-28E7-9C44-3DE5-64FAD400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2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0FA2A-E7B8-41CE-8826-2986F4BC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62816-9259-B803-3B63-7252CB78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4E35F-85B1-8AE9-93B5-28F4C820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4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C8B1-73DB-924A-1230-5B7DA36D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25D3-680E-CD27-8A6F-4371588C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7BDED-BE82-5923-1260-5F2587A55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33D98-196E-E58A-4670-D138613A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3E02-189E-36E7-47C5-223A3CD0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3F761-CE61-CC7E-E0B5-CC092B5A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349-C10E-4309-07BE-E6D63670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A5617-C606-EAEE-AB93-4D2EF2F77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7DB2B-31F6-74B7-F20B-D3569C80E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05C55-9269-CE19-FE26-E912B1C2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B2D18-306D-C06D-A926-38423D0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D5A30-DF15-3309-D889-C8A7AE82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2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BA43-FBB9-A6C1-5C30-EC8A1622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BFE09-5217-8E57-1FE2-70E38DF02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8DD83-D1D4-F732-9026-F50A3CEC0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EB2F-0FD3-C66C-35B1-DD835E277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5A97D-6882-339F-2CFC-DC4EBA5E3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in/pricing/details/storage/blob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features/storage-explore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azure-sdk/lifetime-management-and-thread-safety-guarantees-of-azure-sdk-net-clients/" TargetMode="External"/><Relationship Id="rId2" Type="http://schemas.openxmlformats.org/officeDocument/2006/relationships/hyperlink" Target="https://www.nuget.org/packages/Azure.Storage.Blob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zure/azure-sdk-for-net/blob/main/sdk/storage/Azure.Storage.Blobs/README.md#thread-safet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561B-F945-A6A3-00E3-227829214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1957"/>
            <a:ext cx="9144000" cy="951247"/>
          </a:xfrm>
        </p:spPr>
        <p:txBody>
          <a:bodyPr>
            <a:normAutofit/>
          </a:bodyPr>
          <a:lstStyle/>
          <a:p>
            <a:r>
              <a:rPr lang="en-US" b="1" dirty="0"/>
              <a:t>Azure Blob Containers</a:t>
            </a:r>
          </a:p>
        </p:txBody>
      </p:sp>
    </p:spTree>
    <p:extLst>
      <p:ext uri="{BB962C8B-B14F-4D97-AF65-F5344CB8AC3E}">
        <p14:creationId xmlns:p14="http://schemas.microsoft.com/office/powerpoint/2010/main" val="356582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E5C7BBA-7B26-47B1-BC96-A4F53ED6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00274" cy="13876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Zone-redundant storage (ZRS)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E74F08-DE2F-42D4-9B45-24740438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0675"/>
            <a:ext cx="4639056" cy="526732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Microsoft recommends ZRS.</a:t>
            </a:r>
          </a:p>
          <a:p>
            <a:pPr lvl="1"/>
            <a:r>
              <a:rPr lang="en-US" dirty="0"/>
              <a:t>99.999999999999% (12 9s) SLA provided.</a:t>
            </a:r>
          </a:p>
          <a:p>
            <a:pPr lvl="1"/>
            <a:r>
              <a:rPr lang="en-US" dirty="0"/>
              <a:t>3 copies of data saved synchronously, 1 copy in each zone.</a:t>
            </a:r>
          </a:p>
          <a:p>
            <a:pPr lvl="1"/>
            <a:r>
              <a:rPr lang="en-US" dirty="0"/>
              <a:t>If DC down or Zone down data is still recoverable.</a:t>
            </a:r>
          </a:p>
          <a:p>
            <a:pPr lvl="1"/>
            <a:r>
              <a:rPr lang="en-US" dirty="0"/>
              <a:t>Not fool-proof as prone to </a:t>
            </a:r>
            <a:r>
              <a:rPr lang="en-US" dirty="0">
                <a:highlight>
                  <a:srgbClr val="00FF00"/>
                </a:highlight>
              </a:rPr>
              <a:t>regional disaster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flow is synchronous because zones in a region are connected using very high-speed internet.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9E798-FA9A-4084-B9A3-832108753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603" y="2035012"/>
            <a:ext cx="6419849" cy="24227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9759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778CD0-74F0-4ADB-855E-24ECBFDD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3" y="1"/>
            <a:ext cx="4572381" cy="1333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Geo-redundant storage (GRS)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9D8463-6997-4999-92AA-77EEDA18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8325"/>
            <a:ext cx="4639055" cy="501967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3200" dirty="0"/>
              <a:t>3 Copies like LRS in a single region and 3 copies in another region.</a:t>
            </a:r>
          </a:p>
          <a:p>
            <a:r>
              <a:rPr lang="en-US" sz="3200" dirty="0"/>
              <a:t>Up to 99.99999999999999% (16 9’s) SLA.</a:t>
            </a:r>
          </a:p>
          <a:p>
            <a:r>
              <a:rPr lang="en-US" sz="3200" dirty="0"/>
              <a:t>Within the same region the replication is synchronous and within different regions it is asynchronous.</a:t>
            </a:r>
          </a:p>
          <a:p>
            <a:r>
              <a:rPr lang="en-US" sz="3200" dirty="0"/>
              <a:t>Can’t access data in secondary region unless there’s a failover.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A7307B-21ED-421F-8D52-B864EAB6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855541"/>
            <a:ext cx="6419850" cy="11436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2476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C01DD49-D74F-4757-8AB8-E85BF29D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4525"/>
            <a:ext cx="4639054" cy="49434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3 Copies like LRS in a single region within different zones and 3 copies in another region.</a:t>
            </a:r>
          </a:p>
          <a:p>
            <a:r>
              <a:rPr lang="en-US" dirty="0"/>
              <a:t>Up to 99.99999999999999% (16 9’s) SLA.</a:t>
            </a:r>
          </a:p>
          <a:p>
            <a:r>
              <a:rPr lang="en-US" dirty="0"/>
              <a:t>Within the same region the replication is synchronous and within different regions it is asynchronous.</a:t>
            </a:r>
          </a:p>
          <a:p>
            <a:r>
              <a:rPr lang="en-US" sz="2800" dirty="0"/>
              <a:t>Can’t access data in secondary region unless there’s a failover.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CC22F-A539-406D-9B67-5ABAE27C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6" y="2855541"/>
            <a:ext cx="6478560" cy="1143672"/>
          </a:xfrm>
          <a:prstGeom prst="rect">
            <a:avLst/>
          </a:prstGeom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410044-271D-4B04-87EF-5DB10D5B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5390146" cy="17886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Geo-zone-redundant storage (GZRS)</a:t>
            </a:r>
          </a:p>
        </p:txBody>
      </p:sp>
    </p:spTree>
    <p:extLst>
      <p:ext uri="{BB962C8B-B14F-4D97-AF65-F5344CB8AC3E}">
        <p14:creationId xmlns:p14="http://schemas.microsoft.com/office/powerpoint/2010/main" val="330125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E912-50B2-6E46-6EC9-5493FF81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17" y="365125"/>
            <a:ext cx="11777158" cy="1325563"/>
          </a:xfrm>
        </p:spPr>
        <p:txBody>
          <a:bodyPr/>
          <a:lstStyle/>
          <a:p>
            <a:r>
              <a:rPr lang="en-US" b="1" dirty="0"/>
              <a:t>Review of Account Kind, Performance Tiers, Access Tiers and Replication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B5D18-C8FD-35D8-416F-C0D00B02E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7" y="2292806"/>
            <a:ext cx="11990966" cy="38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4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3C45-3B95-4423-9C6F-1B29363E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Azure Blob Storage Containers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2F26-C27D-4B03-9502-7F4DCBCF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Interactive pricing calculator for different azure regions can be viewed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90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17EA-F9B6-2393-FC85-40D5939A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5" y="48127"/>
            <a:ext cx="10142621" cy="818147"/>
          </a:xfrm>
        </p:spPr>
        <p:txBody>
          <a:bodyPr/>
          <a:lstStyle/>
          <a:p>
            <a:r>
              <a:rPr lang="en-US" b="1" dirty="0"/>
              <a:t>Useful </a:t>
            </a:r>
            <a:r>
              <a:rPr lang="en-US" b="1" dirty="0" err="1"/>
              <a:t>az</a:t>
            </a:r>
            <a:r>
              <a:rPr lang="en-US" b="1" dirty="0"/>
              <a:t>-cli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2AD0-D182-91AE-1A30-72C81514E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05" y="951329"/>
            <a:ext cx="11971421" cy="5850523"/>
          </a:xfrm>
        </p:spPr>
        <p:txBody>
          <a:bodyPr>
            <a:normAutofit/>
          </a:bodyPr>
          <a:lstStyle/>
          <a:p>
            <a:r>
              <a:rPr lang="en-US" dirty="0"/>
              <a:t>Show the metadata of the container -</a:t>
            </a:r>
          </a:p>
          <a:p>
            <a:pPr marL="457200" lvl="1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az</a:t>
            </a:r>
            <a:r>
              <a:rPr lang="en-US" sz="1200" dirty="0">
                <a:latin typeface="Consolas" panose="020B0609020204030204" pitchFamily="49" charset="0"/>
              </a:rPr>
              <a:t> storage container show --account-name $</a:t>
            </a:r>
            <a:r>
              <a:rPr lang="en-US" sz="1200" dirty="0" err="1">
                <a:latin typeface="Consolas" panose="020B0609020204030204" pitchFamily="49" charset="0"/>
              </a:rPr>
              <a:t>storageAccountName</a:t>
            </a:r>
            <a:r>
              <a:rPr lang="en-US" sz="1200" dirty="0">
                <a:latin typeface="Consolas" panose="020B0609020204030204" pitchFamily="49" charset="0"/>
              </a:rPr>
              <a:t> --name $</a:t>
            </a:r>
            <a:r>
              <a:rPr lang="en-US" sz="1200" dirty="0" err="1">
                <a:latin typeface="Consolas" panose="020B0609020204030204" pitchFamily="49" charset="0"/>
              </a:rPr>
              <a:t>containerName</a:t>
            </a:r>
            <a:r>
              <a:rPr lang="en-US" sz="1200" dirty="0">
                <a:latin typeface="Consolas" panose="020B0609020204030204" pitchFamily="49" charset="0"/>
              </a:rPr>
              <a:t> --account-key $</a:t>
            </a:r>
            <a:r>
              <a:rPr lang="en-US" sz="1200" dirty="0" err="1">
                <a:latin typeface="Consolas" panose="020B0609020204030204" pitchFamily="49" charset="0"/>
              </a:rPr>
              <a:t>accountKey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 the metadata of the container -</a:t>
            </a:r>
          </a:p>
          <a:p>
            <a:pPr marL="457200" lvl="1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az</a:t>
            </a:r>
            <a:r>
              <a:rPr lang="en-US" sz="1200" dirty="0">
                <a:latin typeface="Consolas" panose="020B0609020204030204" pitchFamily="49" charset="0"/>
              </a:rPr>
              <a:t> storage container metadata update --account-name $</a:t>
            </a:r>
            <a:r>
              <a:rPr lang="en-US" sz="1200" dirty="0" err="1">
                <a:latin typeface="Consolas" panose="020B0609020204030204" pitchFamily="49" charset="0"/>
              </a:rPr>
              <a:t>storageAccountName</a:t>
            </a:r>
            <a:r>
              <a:rPr lang="en-US" sz="1200" dirty="0">
                <a:latin typeface="Consolas" panose="020B0609020204030204" pitchFamily="49" charset="0"/>
              </a:rPr>
              <a:t> --name $</a:t>
            </a:r>
            <a:r>
              <a:rPr lang="en-US" sz="1200" dirty="0" err="1">
                <a:latin typeface="Consolas" panose="020B0609020204030204" pitchFamily="49" charset="0"/>
              </a:rPr>
              <a:t>containerName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creationType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AzureCli</a:t>
            </a:r>
            <a:r>
              <a:rPr lang="en-US" sz="1200" dirty="0">
                <a:latin typeface="Consolas" panose="020B0609020204030204" pitchFamily="49" charset="0"/>
              </a:rPr>
              <a:t> --auth-mode key --account-key $</a:t>
            </a:r>
            <a:r>
              <a:rPr lang="en-US" sz="1200" dirty="0" err="1">
                <a:latin typeface="Consolas" panose="020B0609020204030204" pitchFamily="49" charset="0"/>
              </a:rPr>
              <a:t>accountKey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the metadata of the blob -</a:t>
            </a:r>
          </a:p>
          <a:p>
            <a:pPr marL="457200" lvl="1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az</a:t>
            </a:r>
            <a:r>
              <a:rPr lang="en-US" sz="1200" dirty="0">
                <a:latin typeface="Consolas" panose="020B0609020204030204" pitchFamily="49" charset="0"/>
              </a:rPr>
              <a:t> storage blob metadata show --name $</a:t>
            </a:r>
            <a:r>
              <a:rPr lang="en-US" sz="1200" dirty="0" err="1">
                <a:latin typeface="Consolas" panose="020B0609020204030204" pitchFamily="49" charset="0"/>
              </a:rPr>
              <a:t>blobName</a:t>
            </a:r>
            <a:r>
              <a:rPr lang="en-US" sz="1200" dirty="0">
                <a:latin typeface="Consolas" panose="020B0609020204030204" pitchFamily="49" charset="0"/>
              </a:rPr>
              <a:t> --account-name $</a:t>
            </a:r>
            <a:r>
              <a:rPr lang="en-US" sz="1200" dirty="0" err="1">
                <a:latin typeface="Consolas" panose="020B0609020204030204" pitchFamily="49" charset="0"/>
              </a:rPr>
              <a:t>storageAccountName</a:t>
            </a:r>
            <a:r>
              <a:rPr lang="en-US" sz="1200" dirty="0">
                <a:latin typeface="Consolas" panose="020B0609020204030204" pitchFamily="49" charset="0"/>
              </a:rPr>
              <a:t> --</a:t>
            </a:r>
            <a:r>
              <a:rPr lang="en-US" sz="1200" dirty="0" err="1">
                <a:latin typeface="Consolas" panose="020B0609020204030204" pitchFamily="49" charset="0"/>
              </a:rPr>
              <a:t>containerName</a:t>
            </a:r>
            <a:r>
              <a:rPr lang="en-US" sz="1200" dirty="0">
                <a:latin typeface="Consolas" panose="020B0609020204030204" pitchFamily="49" charset="0"/>
              </a:rPr>
              <a:t> $</a:t>
            </a:r>
            <a:r>
              <a:rPr lang="en-US" sz="1200" dirty="0" err="1">
                <a:latin typeface="Consolas" panose="020B0609020204030204" pitchFamily="49" charset="0"/>
              </a:rPr>
              <a:t>containerName</a:t>
            </a:r>
            <a:r>
              <a:rPr lang="en-US" sz="1200" dirty="0">
                <a:latin typeface="Consolas" panose="020B0609020204030204" pitchFamily="49" charset="0"/>
              </a:rPr>
              <a:t> --metadata </a:t>
            </a:r>
            <a:r>
              <a:rPr lang="en-US" sz="1200" dirty="0" err="1">
                <a:latin typeface="Consolas" panose="020B0609020204030204" pitchFamily="49" charset="0"/>
              </a:rPr>
              <a:t>creationType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azurecli</a:t>
            </a:r>
            <a:r>
              <a:rPr lang="en-US" sz="1200" dirty="0">
                <a:latin typeface="Consolas" panose="020B0609020204030204" pitchFamily="49" charset="0"/>
              </a:rPr>
              <a:t> --auth-mode key --account-key $</a:t>
            </a:r>
            <a:r>
              <a:rPr lang="en-US" sz="1200" dirty="0" err="1">
                <a:latin typeface="Consolas" panose="020B0609020204030204" pitchFamily="49" charset="0"/>
              </a:rPr>
              <a:t>accountKey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 the metadata of the blob -</a:t>
            </a:r>
          </a:p>
          <a:p>
            <a:pPr marL="457200" lvl="1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az</a:t>
            </a:r>
            <a:r>
              <a:rPr lang="en-US" sz="1200" dirty="0">
                <a:latin typeface="Consolas" panose="020B0609020204030204" pitchFamily="49" charset="0"/>
              </a:rPr>
              <a:t> storage blob metadata update --name $</a:t>
            </a:r>
            <a:r>
              <a:rPr lang="en-US" sz="1200" dirty="0" err="1">
                <a:latin typeface="Consolas" panose="020B0609020204030204" pitchFamily="49" charset="0"/>
              </a:rPr>
              <a:t>blobName</a:t>
            </a:r>
            <a:r>
              <a:rPr lang="en-US" sz="1200" dirty="0">
                <a:latin typeface="Consolas" panose="020B0609020204030204" pitchFamily="49" charset="0"/>
              </a:rPr>
              <a:t> --account-name $</a:t>
            </a:r>
            <a:r>
              <a:rPr lang="en-US" sz="1200" dirty="0" err="1">
                <a:latin typeface="Consolas" panose="020B0609020204030204" pitchFamily="49" charset="0"/>
              </a:rPr>
              <a:t>storageAccountName</a:t>
            </a:r>
            <a:r>
              <a:rPr lang="en-US" sz="1200" dirty="0">
                <a:latin typeface="Consolas" panose="020B0609020204030204" pitchFamily="49" charset="0"/>
              </a:rPr>
              <a:t> --</a:t>
            </a:r>
            <a:r>
              <a:rPr lang="en-US" sz="1200" dirty="0" err="1">
                <a:latin typeface="Consolas" panose="020B0609020204030204" pitchFamily="49" charset="0"/>
              </a:rPr>
              <a:t>containerName</a:t>
            </a:r>
            <a:r>
              <a:rPr lang="en-US" sz="1200" dirty="0">
                <a:latin typeface="Consolas" panose="020B0609020204030204" pitchFamily="49" charset="0"/>
              </a:rPr>
              <a:t> $</a:t>
            </a:r>
            <a:r>
              <a:rPr lang="en-US" sz="1200" dirty="0" err="1">
                <a:latin typeface="Consolas" panose="020B0609020204030204" pitchFamily="49" charset="0"/>
              </a:rPr>
              <a:t>containerName</a:t>
            </a:r>
            <a:r>
              <a:rPr lang="en-US" sz="1200" dirty="0">
                <a:latin typeface="Consolas" panose="020B0609020204030204" pitchFamily="49" charset="0"/>
              </a:rPr>
              <a:t> --metadata </a:t>
            </a:r>
            <a:r>
              <a:rPr lang="en-US" sz="1200" dirty="0" err="1">
                <a:latin typeface="Consolas" panose="020B0609020204030204" pitchFamily="49" charset="0"/>
              </a:rPr>
              <a:t>creationType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azurecli</a:t>
            </a:r>
            <a:r>
              <a:rPr lang="en-US" sz="1200" dirty="0">
                <a:latin typeface="Consolas" panose="020B0609020204030204" pitchFamily="49" charset="0"/>
              </a:rPr>
              <a:t> --auth-mode key --account-key $</a:t>
            </a:r>
            <a:r>
              <a:rPr lang="en-US" sz="1200" dirty="0" err="1">
                <a:latin typeface="Consolas" panose="020B0609020204030204" pitchFamily="49" charset="0"/>
              </a:rPr>
              <a:t>accountKey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9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032E-2FFE-B002-BA16-CD7B04FF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638"/>
            <a:ext cx="9963150" cy="732787"/>
          </a:xfrm>
        </p:spPr>
        <p:txBody>
          <a:bodyPr/>
          <a:lstStyle/>
          <a:p>
            <a:r>
              <a:rPr lang="en-US" b="1" dirty="0"/>
              <a:t>Shared Access Signature (SAS)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DD85-3530-5526-D5A9-855D96FF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481931"/>
            <a:ext cx="6210300" cy="52522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Shared access signatures provide an alternative for applications using Azure storage accounts.</a:t>
            </a:r>
          </a:p>
          <a:p>
            <a:endParaRPr lang="en-US" dirty="0"/>
          </a:p>
          <a:p>
            <a:r>
              <a:rPr lang="en-US" dirty="0"/>
              <a:t>Rather than handling uploads/downloads within the application, the application authorizes the client to store, retrieve and manage content within the cloud storage directly.</a:t>
            </a:r>
          </a:p>
          <a:p>
            <a:endParaRPr lang="en-US" dirty="0"/>
          </a:p>
          <a:p>
            <a:r>
              <a:rPr lang="en-US" dirty="0"/>
              <a:t>The SAS identifies the resource(s) to be accessed and includes the client’s proof of authorization.</a:t>
            </a:r>
          </a:p>
          <a:p>
            <a:endParaRPr lang="en-US" dirty="0"/>
          </a:p>
          <a:p>
            <a:r>
              <a:rPr lang="en-US" dirty="0"/>
              <a:t>The generated SAS URL can be accessed via HTTP PUT verb specifying the 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x-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-blob-type: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BlockBlob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9D8F8-20B3-2530-D25F-7F5F24BB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807" y="2876997"/>
            <a:ext cx="5655468" cy="20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0CA-7C71-417A-ACF8-A309BD65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Azure Storage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20CF-CBE6-4885-8871-2F6CA9BC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8050" cy="3479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Electron.js based desktop tool to copy, view and list blobs in a container.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it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4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FE2C-D477-4006-A7B2-509B0203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72320"/>
          </a:xfrm>
        </p:spPr>
        <p:txBody>
          <a:bodyPr/>
          <a:lstStyle/>
          <a:p>
            <a:r>
              <a:rPr lang="en-US" b="1" dirty="0"/>
              <a:t>Azure Blob Storage C#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E122-0416-4B1B-8E95-58871742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2" y="1829596"/>
            <a:ext cx="11839075" cy="3627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Microsoft recommends Azure Blob Storage client library </a:t>
            </a:r>
            <a:r>
              <a:rPr lang="en-US" sz="2400" dirty="0">
                <a:hlinkClick r:id="rId2"/>
              </a:rPr>
              <a:t>v12</a:t>
            </a:r>
            <a:r>
              <a:rPr lang="en-US" sz="2400" dirty="0"/>
              <a:t> for C#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00"/>
                </a:highlight>
              </a:rPr>
              <a:t>Install-Package </a:t>
            </a:r>
            <a:r>
              <a:rPr lang="en-US" sz="2000" dirty="0" err="1">
                <a:highlight>
                  <a:srgbClr val="00FF00"/>
                </a:highlight>
              </a:rPr>
              <a:t>Azure.Storage.Blobs</a:t>
            </a:r>
            <a:r>
              <a:rPr lang="en-US" sz="2000" dirty="0">
                <a:highlight>
                  <a:srgbClr val="00FF00"/>
                </a:highlight>
              </a:rPr>
              <a:t> -Version 12.13.1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Register the 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BlobServiceClient</a:t>
            </a:r>
            <a:r>
              <a:rPr lang="en-US" sz="2400" dirty="0"/>
              <a:t> as </a:t>
            </a:r>
            <a:r>
              <a:rPr lang="en-US" sz="2400" dirty="0">
                <a:hlinkClick r:id="rId3"/>
              </a:rPr>
              <a:t>Singleton lifetime</a:t>
            </a:r>
            <a:r>
              <a:rPr lang="en-US" sz="2400" dirty="0"/>
              <a:t> in the IoC container.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Client methods are </a:t>
            </a:r>
            <a:r>
              <a:rPr lang="en-US" sz="2400" dirty="0">
                <a:hlinkClick r:id="rId4"/>
              </a:rPr>
              <a:t>thread-safe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356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8E4D-C761-4590-AD8E-7A5886EE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5912"/>
            <a:ext cx="10515600" cy="11461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4876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D6E6-E48C-E09E-09DA-22118E6D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89" y="132515"/>
            <a:ext cx="10515600" cy="1325563"/>
          </a:xfrm>
        </p:spPr>
        <p:txBody>
          <a:bodyPr/>
          <a:lstStyle/>
          <a:p>
            <a:r>
              <a:rPr lang="en-US" b="1" dirty="0"/>
              <a:t>Azure Blob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ADA4-32D9-1408-0D3D-F5944C882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2" y="1524000"/>
            <a:ext cx="7058525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scalable service to store unstructured data like text or any other binary data (images or videos).</a:t>
            </a:r>
          </a:p>
          <a:p>
            <a:endParaRPr lang="en-US" dirty="0"/>
          </a:p>
          <a:p>
            <a:r>
              <a:rPr lang="en-US" b="1" dirty="0"/>
              <a:t>Storage account</a:t>
            </a:r>
            <a:r>
              <a:rPr lang="en-US" dirty="0"/>
              <a:t> sits on the top of the hierarchy.</a:t>
            </a:r>
          </a:p>
          <a:p>
            <a:endParaRPr lang="en-US" dirty="0"/>
          </a:p>
          <a:p>
            <a:r>
              <a:rPr lang="en-US" dirty="0"/>
              <a:t>Followed by </a:t>
            </a:r>
            <a:r>
              <a:rPr lang="en-US" b="1" dirty="0"/>
              <a:t>containers</a:t>
            </a:r>
            <a:r>
              <a:rPr lang="en-US" dirty="0"/>
              <a:t>, they organize the blobs like a directory or folder in a file system.</a:t>
            </a:r>
          </a:p>
          <a:p>
            <a:pPr marL="457200" lvl="1" indent="0">
              <a:buNone/>
            </a:pPr>
            <a:r>
              <a:rPr lang="en-US" dirty="0"/>
              <a:t>To access a container we use the URL –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https://&lt;storage_account_name&gt;.blob.core.windows.net/&lt;container_name&gt;</a:t>
            </a:r>
          </a:p>
          <a:p>
            <a:endParaRPr lang="en-US" dirty="0"/>
          </a:p>
          <a:p>
            <a:r>
              <a:rPr lang="en-US" b="1" dirty="0"/>
              <a:t>Blobs </a:t>
            </a:r>
            <a:r>
              <a:rPr lang="en-US" dirty="0"/>
              <a:t>are the unstructured data residing under a container.</a:t>
            </a:r>
          </a:p>
          <a:p>
            <a:pPr marL="457200" lvl="1" indent="0">
              <a:buNone/>
            </a:pPr>
            <a:r>
              <a:rPr lang="en-US" b="1" dirty="0"/>
              <a:t>Blobs can be of 3 types –</a:t>
            </a:r>
          </a:p>
          <a:p>
            <a:pPr lvl="1"/>
            <a:r>
              <a:rPr lang="en-US" b="1" dirty="0"/>
              <a:t>Block Blobs </a:t>
            </a:r>
            <a:r>
              <a:rPr lang="en-US" dirty="0"/>
              <a:t>– Made of blocks that can be managed independently. (E.g.: text files, images, etc.) It can grow up to 190.7 TiB.</a:t>
            </a:r>
          </a:p>
          <a:p>
            <a:pPr lvl="1"/>
            <a:r>
              <a:rPr lang="en-US" b="1" dirty="0"/>
              <a:t>Append Blobs</a:t>
            </a:r>
            <a:r>
              <a:rPr lang="en-US" dirty="0"/>
              <a:t> – Same as block blobs but optimized for append operations. (E.g.: log files)</a:t>
            </a:r>
          </a:p>
          <a:p>
            <a:pPr lvl="1"/>
            <a:r>
              <a:rPr lang="en-US" b="1" dirty="0"/>
              <a:t>Page Blobs</a:t>
            </a:r>
            <a:r>
              <a:rPr lang="en-US" dirty="0"/>
              <a:t> – Special type of blobs that support random access. (E.g.: Virtual machine disks) It can grow up to 8 TiB.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To access a blob inside of a container we use the URL –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https://&lt;storage_account_name&gt;.blob.core.windows.net/&lt;container_name&gt;/&lt;blob_name&gt;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D8A5D-561F-B6D6-4DF2-512970D5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72" y="3342453"/>
            <a:ext cx="4204658" cy="14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2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2E1E-F897-5ECF-77CD-CE341C63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69" y="8021"/>
            <a:ext cx="11289631" cy="1325563"/>
          </a:xfrm>
        </p:spPr>
        <p:txBody>
          <a:bodyPr/>
          <a:lstStyle/>
          <a:p>
            <a:r>
              <a:rPr lang="en-US" b="1" dirty="0"/>
              <a:t>Azure Blob Storage – Storage Types/Account Kind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ECD8-3EE0-6524-0164-565CC4D1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68" y="1668379"/>
            <a:ext cx="10451432" cy="49898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Blob Storage offers different </a:t>
            </a:r>
            <a:r>
              <a:rPr lang="en-US" b="1" dirty="0"/>
              <a:t>storage types / account kinds </a:t>
            </a:r>
            <a:r>
              <a:rPr lang="en-US" dirty="0"/>
              <a:t>each with different features and its own pricing models.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General Purpose V1 – GPv1 (Legacy)</a:t>
            </a:r>
          </a:p>
          <a:p>
            <a:pPr lvl="1"/>
            <a:r>
              <a:rPr lang="en-US" dirty="0"/>
              <a:t>BlobStorage – Legacy</a:t>
            </a:r>
          </a:p>
          <a:p>
            <a:pPr lvl="1"/>
            <a:r>
              <a:rPr lang="en-US" dirty="0"/>
              <a:t>General Purpose V2 – GPv2 (Current)</a:t>
            </a:r>
          </a:p>
          <a:p>
            <a:pPr lvl="1"/>
            <a:r>
              <a:rPr lang="en-US" dirty="0"/>
              <a:t>BlockBlobStorage</a:t>
            </a:r>
          </a:p>
          <a:p>
            <a:pPr lvl="1"/>
            <a:r>
              <a:rPr lang="en-US" dirty="0"/>
              <a:t>FileStorage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3E6B4-05A2-9007-BC89-4F39AFAA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01" y="2728661"/>
            <a:ext cx="45434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0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FF7A-A855-CDD3-EC61-A4300F0F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89" y="0"/>
            <a:ext cx="10142621" cy="818148"/>
          </a:xfrm>
        </p:spPr>
        <p:txBody>
          <a:bodyPr/>
          <a:lstStyle/>
          <a:p>
            <a:r>
              <a:rPr lang="en-US" b="1" dirty="0"/>
              <a:t>Azure Blob Storage – Performance Tiers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3234-75D1-BA2D-D603-25F145CD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22" y="982579"/>
            <a:ext cx="5560594" cy="209750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There are two types of performance tiers for Storage accounts.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b="1" dirty="0"/>
              <a:t>Standard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b="1" dirty="0"/>
              <a:t>Premium</a:t>
            </a:r>
            <a:endParaRPr lang="en-US" dirty="0"/>
          </a:p>
          <a:p>
            <a:r>
              <a:rPr lang="en-US" dirty="0"/>
              <a:t>Performance is measured on a metric called </a:t>
            </a:r>
            <a:r>
              <a:rPr lang="en-US" b="1" dirty="0"/>
              <a:t>IOPS</a:t>
            </a:r>
            <a:r>
              <a:rPr lang="en-US" dirty="0"/>
              <a:t> (Input Output Operations per second). The Higher the IOPS, the faster a drive can read and write.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08684-A076-12B6-BEE7-DA9229B7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9" y="1386006"/>
            <a:ext cx="5560594" cy="58292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C1DA4E-72FA-0323-E201-F4874D5F6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80384"/>
              </p:ext>
            </p:extLst>
          </p:nvPr>
        </p:nvGraphicFramePr>
        <p:xfrm>
          <a:off x="649707" y="3029114"/>
          <a:ext cx="11446040" cy="3779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855367">
                  <a:extLst>
                    <a:ext uri="{9D8B030D-6E8A-4147-A177-3AD203B41FA5}">
                      <a16:colId xmlns:a16="http://schemas.microsoft.com/office/drawing/2014/main" val="933868932"/>
                    </a:ext>
                  </a:extLst>
                </a:gridCol>
                <a:gridCol w="5590673">
                  <a:extLst>
                    <a:ext uri="{9D8B030D-6E8A-4147-A177-3AD203B41FA5}">
                      <a16:colId xmlns:a16="http://schemas.microsoft.com/office/drawing/2014/main" val="2992823074"/>
                    </a:ext>
                  </a:extLst>
                </a:gridCol>
              </a:tblGrid>
              <a:tr h="365222">
                <a:tc>
                  <a:txBody>
                    <a:bodyPr/>
                    <a:lstStyle/>
                    <a:p>
                      <a:r>
                        <a:rPr lang="en-US" dirty="0"/>
                        <a:t>Standard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Premium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552455"/>
                  </a:ext>
                </a:extLst>
              </a:tr>
              <a:tr h="13963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Stored on Hard Disk Drives (HDDs)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Performance depends on the access tier chosen (Hot, Cool, Archive).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cases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Static assets (images, videos, etc.)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Backup and disaster recovery.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Bulk data processing.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 HDD has moving parts,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an arm that needs to write data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sequential to a disk.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Stored on Solid State Drives (SSDs)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Optimized for low latency.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Higher IOPS throughput.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cases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Data analytics.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Training ML/DL models.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Data transformation.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 SSD has no moving parts, </a:t>
                      </a:r>
                    </a:p>
                    <a:p>
                      <a:r>
                        <a:rPr lang="en-US" dirty="0"/>
                        <a:t>and data can be distributed</a:t>
                      </a:r>
                    </a:p>
                    <a:p>
                      <a:r>
                        <a:rPr lang="en-US" dirty="0"/>
                        <a:t>randomly.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62767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62A96C5-2BAE-2594-29BB-1A267AA57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90" y="4798725"/>
            <a:ext cx="2342147" cy="1952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D3B03-07A9-8A0C-897E-CF7AFC8CD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167" y="5167789"/>
            <a:ext cx="2696413" cy="15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6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A59B-A12A-0F32-F0C5-D1C7C967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42" y="0"/>
            <a:ext cx="9264316" cy="778042"/>
          </a:xfrm>
        </p:spPr>
        <p:txBody>
          <a:bodyPr>
            <a:normAutofit/>
          </a:bodyPr>
          <a:lstStyle/>
          <a:p>
            <a:r>
              <a:rPr lang="en-US" b="1" dirty="0"/>
              <a:t>Azure Blob Storage – Access Tiers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6958-826F-93CF-B661-1552D2E41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611" y="778042"/>
            <a:ext cx="11061031" cy="60799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There are 3 types of access tiers for Standard Performance Tier.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Hot (Default / Inferred)</a:t>
            </a:r>
          </a:p>
          <a:p>
            <a:r>
              <a:rPr lang="en-US" dirty="0"/>
              <a:t>Data that is accessed frequently.</a:t>
            </a:r>
          </a:p>
          <a:p>
            <a:r>
              <a:rPr lang="en-US" dirty="0"/>
              <a:t>Highest storage cost, lowest access cost.</a:t>
            </a:r>
          </a:p>
          <a:p>
            <a:r>
              <a:rPr lang="en-US" dirty="0"/>
              <a:t>Use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which is in active use and accessed frequently.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which is staged for eventual migration to the cool access tier.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Cool</a:t>
            </a:r>
          </a:p>
          <a:p>
            <a:r>
              <a:rPr lang="en-US" dirty="0"/>
              <a:t>Data that is accessed infrequently.</a:t>
            </a:r>
          </a:p>
          <a:p>
            <a:r>
              <a:rPr lang="en-US" dirty="0"/>
              <a:t>Lower storage cost, but higher access cost.</a:t>
            </a:r>
          </a:p>
          <a:p>
            <a:r>
              <a:rPr lang="en-US" dirty="0"/>
              <a:t>Data is deleted after </a:t>
            </a:r>
            <a:r>
              <a:rPr lang="en-US" b="1" dirty="0"/>
              <a:t>30 days</a:t>
            </a:r>
            <a:r>
              <a:rPr lang="en-US" dirty="0"/>
              <a:t> being in the cool access tier.</a:t>
            </a:r>
          </a:p>
          <a:p>
            <a:r>
              <a:rPr lang="en-US" dirty="0"/>
              <a:t>Use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Short term disaster recovery backups.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Older infrequent data which needs access once in a while.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Archive</a:t>
            </a:r>
          </a:p>
          <a:p>
            <a:r>
              <a:rPr lang="en-US" dirty="0"/>
              <a:t>Data that is accessed rarely.</a:t>
            </a:r>
          </a:p>
          <a:p>
            <a:r>
              <a:rPr lang="en-US" dirty="0"/>
              <a:t>Lowest storage cost, highest access cost.</a:t>
            </a:r>
          </a:p>
          <a:p>
            <a:r>
              <a:rPr lang="en-US" dirty="0"/>
              <a:t>Data is deleted after </a:t>
            </a:r>
            <a:r>
              <a:rPr lang="en-US" b="1" dirty="0"/>
              <a:t>180 days</a:t>
            </a:r>
            <a:r>
              <a:rPr lang="en-US" dirty="0"/>
              <a:t> being in the cool access tier.</a:t>
            </a:r>
          </a:p>
          <a:p>
            <a:r>
              <a:rPr lang="en-US" dirty="0"/>
              <a:t>Use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Long term backups / Secondary backups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Compliance and archival data which needs to be stored for long.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7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7506-642B-678B-1ADA-16887F8B8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3" y="0"/>
            <a:ext cx="10659979" cy="6858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moving a blob from archive access tier to a hotter tier it can take several hours, this process is called </a:t>
            </a:r>
            <a:r>
              <a:rPr lang="en-US" b="1" dirty="0"/>
              <a:t>rehydrating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a blob is moved to another tier, its charged at the new tier’s rate immediately upon tier change.</a:t>
            </a:r>
          </a:p>
          <a:p>
            <a:endParaRPr lang="en-US" dirty="0"/>
          </a:p>
          <a:p>
            <a:r>
              <a:rPr lang="en-US" dirty="0"/>
              <a:t>When moving from a cooler tier to a hotter tier: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operation is billed as a read operation to the destination tier.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Where the read operation (per 10000) and data write (per GiB) apply.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moving from a hotter tier to a cooler tier: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operation is billed as a write operation from the source tier.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Where the write operation (per 10000) and data write (per GiB) apply.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blob is deleted before the blob deletion period, an </a:t>
            </a:r>
            <a:r>
              <a:rPr lang="en-US" b="1" dirty="0"/>
              <a:t>early deletion fee</a:t>
            </a:r>
            <a:r>
              <a:rPr lang="en-US" dirty="0"/>
              <a:t> is charged.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a blob moved to the cool tier is deleted at 21</a:t>
            </a:r>
            <a:r>
              <a:rPr lang="en-US" baseline="30000" dirty="0"/>
              <a:t>st</a:t>
            </a:r>
            <a:r>
              <a:rPr lang="en-US" dirty="0"/>
              <a:t> day, then an early deletion fee of 9 days is charged.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a blob moved to the archive tier is deleted at 45</a:t>
            </a:r>
            <a:r>
              <a:rPr lang="en-US" baseline="30000" dirty="0"/>
              <a:t>th</a:t>
            </a:r>
            <a:r>
              <a:rPr lang="en-US" dirty="0"/>
              <a:t> day, then an early deletion fee of 135 days is charged.</a:t>
            </a:r>
          </a:p>
        </p:txBody>
      </p:sp>
    </p:spTree>
    <p:extLst>
      <p:ext uri="{BB962C8B-B14F-4D97-AF65-F5344CB8AC3E}">
        <p14:creationId xmlns:p14="http://schemas.microsoft.com/office/powerpoint/2010/main" val="318426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46B4-E712-F410-E2B8-2AA87B24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48" y="0"/>
            <a:ext cx="10254915" cy="914400"/>
          </a:xfrm>
        </p:spPr>
        <p:txBody>
          <a:bodyPr>
            <a:normAutofit/>
          </a:bodyPr>
          <a:lstStyle/>
          <a:p>
            <a:r>
              <a:rPr lang="en-US" b="1" dirty="0"/>
              <a:t>Azure Blob Storage – Lifecycle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5D8A-5FEE-AF3C-2EA1-FA878F582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9938"/>
            <a:ext cx="5506453" cy="5358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Lifecycle management offers a rule based policy to transition blob data to the appropriate access tiers or to delete the blob at the end of the elapsed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the lifecycle management policy we can: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Transition blobs from cool to hot immediately when they are accessed to optimize performance.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Transition blobs from hot to cool tier if its not modified lately.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Delete blobs/blob snapshots/blob versions at the end of the elapsed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Rules can be applied on all the blobs or blobs matching the filters.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A59863-C0C6-39A3-8F51-109D9CEF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86" y="1556085"/>
            <a:ext cx="5752503" cy="51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1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98AC-E1D3-4E77-AC0C-AAC1EF07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22947"/>
          </a:xfrm>
        </p:spPr>
        <p:txBody>
          <a:bodyPr>
            <a:normAutofit/>
          </a:bodyPr>
          <a:lstStyle/>
          <a:p>
            <a:r>
              <a:rPr lang="en-US" b="1" dirty="0"/>
              <a:t>Azure Blob Containers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E7B6-2B52-4DEE-99D0-4F9E372A7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4450"/>
            <a:ext cx="12020550" cy="554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Azure </a:t>
            </a:r>
            <a:r>
              <a:rPr lang="en-US" sz="3600"/>
              <a:t>Blob Storage supports </a:t>
            </a:r>
            <a:r>
              <a:rPr lang="en-US" sz="3600" dirty="0"/>
              <a:t>6 replication levels with SLA ranging from 99.99999999999% (11 9s) to 99.9999999999999999% (16 9s) availability of your data.</a:t>
            </a:r>
          </a:p>
          <a:p>
            <a:pPr marL="0" indent="0">
              <a:buNone/>
            </a:pPr>
            <a:endParaRPr lang="en-US" sz="36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Locally-redundant storage (LRS) – Least expensive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Zone-redundant storage (ZRS)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Geo-redundant storage (GRS)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Geo-zone-redundant storage (GZRS)</a:t>
            </a:r>
          </a:p>
        </p:txBody>
      </p:sp>
    </p:spTree>
    <p:extLst>
      <p:ext uri="{BB962C8B-B14F-4D97-AF65-F5344CB8AC3E}">
        <p14:creationId xmlns:p14="http://schemas.microsoft.com/office/powerpoint/2010/main" val="96160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7168-112F-4D78-BBCF-498818F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" y="1816675"/>
            <a:ext cx="4632522" cy="5041325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Lowest cost replication option.</a:t>
            </a:r>
          </a:p>
          <a:p>
            <a:pPr lvl="1"/>
            <a:r>
              <a:rPr lang="en-US" sz="2800" dirty="0"/>
              <a:t>99.99999999999% (11 9s) SLA provided.</a:t>
            </a:r>
          </a:p>
          <a:p>
            <a:pPr lvl="1"/>
            <a:r>
              <a:rPr lang="en-US" sz="2800" dirty="0"/>
              <a:t>3 copies of data saved synchronously in a </a:t>
            </a:r>
            <a:r>
              <a:rPr lang="en-US" sz="2800" dirty="0">
                <a:highlight>
                  <a:srgbClr val="00FF00"/>
                </a:highlight>
              </a:rPr>
              <a:t>single data center</a:t>
            </a:r>
            <a:r>
              <a:rPr lang="en-US" sz="2800" dirty="0"/>
              <a:t> (DC)</a:t>
            </a:r>
          </a:p>
          <a:p>
            <a:pPr lvl="1"/>
            <a:r>
              <a:rPr lang="en-US" sz="2800" dirty="0"/>
              <a:t>If DC downs, data is lost/irrecoverable.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5D5B4-6B9F-417B-803D-0C4234A8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99005"/>
            <a:ext cx="6019331" cy="3656743"/>
          </a:xfrm>
          <a:prstGeom prst="rect">
            <a:avLst/>
          </a:prstGeom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9599E8-1381-4AFB-B22F-59DCCF05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" y="104774"/>
            <a:ext cx="4632523" cy="1502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400" b="1" dirty="0"/>
              <a:t>Locally-redundant storage (LRS)</a:t>
            </a:r>
          </a:p>
        </p:txBody>
      </p:sp>
    </p:spTree>
    <p:extLst>
      <p:ext uri="{BB962C8B-B14F-4D97-AF65-F5344CB8AC3E}">
        <p14:creationId xmlns:p14="http://schemas.microsoft.com/office/powerpoint/2010/main" val="315261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1468</Words>
  <Application>Microsoft Office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Cascadia Mono</vt:lpstr>
      <vt:lpstr>Consolas</vt:lpstr>
      <vt:lpstr>Wingdings</vt:lpstr>
      <vt:lpstr>Office Theme</vt:lpstr>
      <vt:lpstr>Azure Blob Containers</vt:lpstr>
      <vt:lpstr>Azure Blob Containers</vt:lpstr>
      <vt:lpstr>Azure Blob Storage – Storage Types/Account Kind</vt:lpstr>
      <vt:lpstr>Azure Blob Storage – Performance Tiers</vt:lpstr>
      <vt:lpstr>Azure Blob Storage – Access Tiers</vt:lpstr>
      <vt:lpstr>PowerPoint Presentation</vt:lpstr>
      <vt:lpstr>Azure Blob Storage – Lifecycle management</vt:lpstr>
      <vt:lpstr>Azure Blob Containers Replication</vt:lpstr>
      <vt:lpstr>Locally-redundant storage (LRS)</vt:lpstr>
      <vt:lpstr>Zone-redundant storage (ZRS)</vt:lpstr>
      <vt:lpstr>Geo-redundant storage (GRS)</vt:lpstr>
      <vt:lpstr>Geo-zone-redundant storage (GZRS)</vt:lpstr>
      <vt:lpstr>Review of Account Kind, Performance Tiers, Access Tiers and Replication</vt:lpstr>
      <vt:lpstr>Azure Blob Storage Containers Pricing</vt:lpstr>
      <vt:lpstr>Useful az-cli commands</vt:lpstr>
      <vt:lpstr>Shared Access Signature (SAS)</vt:lpstr>
      <vt:lpstr>Azure Storage Explorer</vt:lpstr>
      <vt:lpstr>Azure Blob Storage C# SDK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Blob Containers</dc:title>
  <dc:creator>Kunal Mukherjee</dc:creator>
  <cp:lastModifiedBy>Kunal Mukherjee</cp:lastModifiedBy>
  <cp:revision>13</cp:revision>
  <dcterms:created xsi:type="dcterms:W3CDTF">2022-08-27T07:26:16Z</dcterms:created>
  <dcterms:modified xsi:type="dcterms:W3CDTF">2022-08-27T16:47:46Z</dcterms:modified>
</cp:coreProperties>
</file>