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7" r:id="rId8"/>
    <p:sldId id="262" r:id="rId9"/>
    <p:sldId id="264" r:id="rId10"/>
    <p:sldId id="269" r:id="rId11"/>
    <p:sldId id="263" r:id="rId12"/>
    <p:sldId id="265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807" autoAdjust="0"/>
  </p:normalViewPr>
  <p:slideViewPr>
    <p:cSldViewPr snapToGrid="0">
      <p:cViewPr>
        <p:scale>
          <a:sx n="100" d="100"/>
          <a:sy n="100" d="100"/>
        </p:scale>
        <p:origin x="9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611D-BA94-4CBC-8352-0BB1AA8F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C6B1-D4A8-4C64-AC5D-5D2AEE941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9B3B-6C2F-41C7-B995-DC83BBD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CCF4-FDAF-420C-A25C-30C68B3F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BABB-3C40-456E-9293-EDE2D818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D00-61C5-48EA-8092-8C6F1146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5FF2B-E242-49D3-870B-4FAD055D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7A53-C4BC-4701-AF4C-99A2FF5C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4DC6-5D43-4A62-86D6-195E4D1B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0BF-BFCA-4177-B006-7B8CFBD1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46C1A-4B98-4CE0-BB58-ED166B46F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54ADB-AEB6-4C97-9A1E-455B6923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25F0-46AF-4BD5-A582-ECB992C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6351-510A-4292-93EF-5A8332AE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80EA-A37C-4E0B-B5D6-651950D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EC66-3DD9-48EF-8125-FECEB9A3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F033-41E1-47C0-A7B2-DA771EF3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B423-8E4B-4140-8579-5F702B9F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8C5E-5800-443C-AE88-2092F83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FB12-9607-4CE9-8AF3-B7C2F67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3864-A832-489F-BE43-555A3112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8B94-0E99-405F-8267-8A2EAE43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1EE6-5573-4AFD-87B1-9FB9BCEE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F5D2-27FD-4233-B14A-8CC1D28F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8B03-857B-4D01-B769-1F16539F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3350-8AC1-482C-8FE0-349846B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F9FE-9B6B-4182-A280-7E7D635A6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597C-1BE7-4427-8ABA-4CFBC625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3801-F418-43A0-BBCB-CD0602C7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09BF-0D41-4799-95FD-2D0A62C8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2ACF-5481-4FB4-826A-58DC6E58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2660-AD79-43D4-B3C0-0D059C8D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72630-EBDB-46B6-B542-B1840C48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F50B-6A1A-4F6E-B929-7A0A5D8DB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55D75-A4E6-488C-858A-95A580EDD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5AEEB-19CA-4B0B-8241-47CAA4D1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187B7-FF4E-4CE1-8702-9806EEAE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99E3A-80B3-4010-84CC-D961CD34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47E6E-7F86-4E99-8756-1597398E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6B65-0C05-45E3-B390-D27F9B0D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2FC71-2433-4DCE-89A3-B65600A6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09608-9226-4FFA-929B-32120763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9A4E1-8A0A-44CD-A684-BF992322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EC8B8-00B0-4FDE-9747-B70337A5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17EDF-6F42-4019-8B04-445A582C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5239D-3119-4287-9442-59E34476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7E43-43B7-4E87-A121-42F9A97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9ACD-2D1C-4FF9-9671-A238AD06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ED45-A026-49E3-B5BE-36447890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A7AC-F328-4F3D-A1AC-9D2D7990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F644-0518-4569-97FD-5CE5E075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7B98-CBEC-4CFB-8C78-73DEB11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D03A-29E1-4319-B5A8-7D1D307C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32056-6CB2-4976-8BE0-9F1A8DAA2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FF33C-ECFB-433C-8D1F-4E8870D4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60CB-5344-4B59-AD74-4236F7B8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3C1B-89DA-4838-84AE-6E62041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8CC45-EED7-422F-A00A-999E33F7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A95A0-2118-4ABE-B14A-A11276F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BDE-0B2F-45B0-AD91-12C9F3B9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6891-2A8C-41E0-A3F7-E8468D73E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9F7C-621E-4A35-87E0-26BFDAB8F1C9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2D03-BD71-4A67-AC0C-6D161194A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3D85-E6D5-4B69-A438-5E97D304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DB2F-184C-49E3-B10B-518FEEF2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configuration/options?view=aspnetcore-6.0#use-ioptionssnapshot-to-read-updated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eatureManagement-Dotnet/blob/main/src/Microsoft.FeatureManagement.AspNetCore/FeatureGateAttribute.cs#L18" TargetMode="External"/><Relationship Id="rId2" Type="http://schemas.openxmlformats.org/officeDocument/2006/relationships/hyperlink" Target="https://docs.microsoft.com/en-us/dotnet/api/microsoft.featuremanagement.ifeaturemanager?view=azure-dotnet-p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microsoft.featuremanagement.ifeaturemanagersnapshot?view=azure-dotnet-previ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-provid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57D-4963-4F88-955D-1581FC79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7987"/>
            <a:ext cx="9144000" cy="962025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597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D407-61B1-4141-9272-BA532D13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7233"/>
            <a:ext cx="30099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can attach labels and content-type information to a key-value pair setting.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provide additional metadata and can be considered a variant of the same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single key can be created multiple times using different labels.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can be used to distinguish between environments (Dev, Staging, Production).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AE8A5-24CE-448E-AC3C-EB5A2D07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09" y="2009040"/>
            <a:ext cx="9057291" cy="24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3BB0-AD13-4BAF-81B1-4EBD290D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92" y="-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Sentinel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4654-7FD4-4FFD-B79C-377CD7C1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92" y="1325562"/>
            <a:ext cx="11291808" cy="5369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Sentinel key is a special key to </a:t>
            </a:r>
            <a:r>
              <a:rPr lang="en-US" dirty="0">
                <a:highlight>
                  <a:srgbClr val="00FF00"/>
                </a:highlight>
              </a:rPr>
              <a:t>signal</a:t>
            </a:r>
            <a:r>
              <a:rPr lang="en-US" dirty="0"/>
              <a:t> Azure App Configuration that some/all the keys have been changed.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code will be monitoring the Sentinel Key for changes, this is useful because it reduces the number of HTTP calls to find out keys got changed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signal that some/all keys have been changed, we simply update the value of the Sentinel key from the Azure portal or the Azure CLI.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aren't using a sentinel key, we need to manually register every key we want to monitor.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the </a:t>
            </a:r>
            <a:r>
              <a:rPr lang="en-US" dirty="0">
                <a:hlinkClick r:id="rId2"/>
              </a:rPr>
              <a:t>IOptionSnapShot&lt;T&gt;</a:t>
            </a:r>
            <a:r>
              <a:rPr lang="en-US" dirty="0"/>
              <a:t> is ASP .NET Core which automatically loads the configuration when changes in structure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0B7-3F19-41B5-8417-05A7D84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41" y="2766218"/>
            <a:ext cx="10878518" cy="1325563"/>
          </a:xfrm>
        </p:spPr>
        <p:txBody>
          <a:bodyPr/>
          <a:lstStyle/>
          <a:p>
            <a:r>
              <a:rPr lang="en-US" b="1" dirty="0"/>
              <a:t>Azure App Configuration ASP .NET Core 6 Demo</a:t>
            </a:r>
          </a:p>
        </p:txBody>
      </p:sp>
    </p:spTree>
    <p:extLst>
      <p:ext uri="{BB962C8B-B14F-4D97-AF65-F5344CB8AC3E}">
        <p14:creationId xmlns:p14="http://schemas.microsoft.com/office/powerpoint/2010/main" val="388506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0B7-3F19-41B5-8417-05A7D84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41" y="2766218"/>
            <a:ext cx="10878518" cy="1325563"/>
          </a:xfrm>
        </p:spPr>
        <p:txBody>
          <a:bodyPr/>
          <a:lstStyle/>
          <a:p>
            <a:r>
              <a:rPr lang="en-US" b="1" dirty="0"/>
              <a:t>Azure App Configuration ASP .NET Web API 2 (.NET Framework) Demo</a:t>
            </a:r>
          </a:p>
        </p:txBody>
      </p:sp>
    </p:spTree>
    <p:extLst>
      <p:ext uri="{BB962C8B-B14F-4D97-AF65-F5344CB8AC3E}">
        <p14:creationId xmlns:p14="http://schemas.microsoft.com/office/powerpoint/2010/main" val="30963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E998-E0B0-42C1-B7B1-C18E1A5A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/>
              <a:t>Feature Management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AC4-EC36-4CB9-B181-3735D740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5196"/>
            <a:ext cx="10917786" cy="40852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Feature flags are a software development process where we enable/disable a certain functionality of the software without deploying the code.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They can be useful in running </a:t>
            </a:r>
            <a:r>
              <a:rPr lang="en-US" sz="2000" dirty="0">
                <a:highlight>
                  <a:srgbClr val="00FF00"/>
                </a:highlight>
              </a:rPr>
              <a:t>A/B testing</a:t>
            </a:r>
            <a:r>
              <a:rPr lang="en-US" sz="2000" dirty="0"/>
              <a:t> or manage </a:t>
            </a:r>
            <a:r>
              <a:rPr lang="en-US" sz="2000" dirty="0">
                <a:highlight>
                  <a:srgbClr val="00FF00"/>
                </a:highlight>
              </a:rPr>
              <a:t>beta versions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get started with Feature Flags install the package –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Install-Package </a:t>
            </a:r>
            <a:r>
              <a:rPr lang="en-US" sz="1800" dirty="0" err="1">
                <a:highlight>
                  <a:srgbClr val="00FF00"/>
                </a:highlight>
              </a:rPr>
              <a:t>Microsoft.FeatureManagement.AspNetCore</a:t>
            </a:r>
            <a:r>
              <a:rPr lang="en-US" sz="1800" dirty="0">
                <a:highlight>
                  <a:srgbClr val="00FF00"/>
                </a:highlight>
              </a:rPr>
              <a:t> -Version 2.5.1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44F6-F107-4D20-86C4-A29854BE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8" y="5414535"/>
            <a:ext cx="7966329" cy="12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9F2A-EF8E-432E-8267-EB97C9D8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21481"/>
            <a:ext cx="11201400" cy="6015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flags can be implemented in the following ways to check if a feature is enabled or not –</a:t>
            </a:r>
          </a:p>
          <a:p>
            <a:pPr lvl="1"/>
            <a:r>
              <a:rPr lang="en-US" dirty="0"/>
              <a:t>Injecting </a:t>
            </a:r>
            <a:r>
              <a:rPr lang="en-US" dirty="0">
                <a:hlinkClick r:id="rId2"/>
              </a:rPr>
              <a:t>IFeatureManager</a:t>
            </a:r>
            <a:r>
              <a:rPr lang="en-US" dirty="0"/>
              <a:t> using DI and checking at the </a:t>
            </a:r>
            <a:r>
              <a:rPr lang="en-US" dirty="0">
                <a:highlight>
                  <a:srgbClr val="00FF00"/>
                </a:highlight>
              </a:rPr>
              <a:t>application code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hlinkClick r:id="rId3"/>
              </a:rPr>
              <a:t>FeatureGate attribute</a:t>
            </a:r>
            <a:r>
              <a:rPr lang="en-US" dirty="0"/>
              <a:t> at the </a:t>
            </a:r>
            <a:r>
              <a:rPr lang="en-US" dirty="0">
                <a:highlight>
                  <a:srgbClr val="00FF00"/>
                </a:highlight>
              </a:rPr>
              <a:t>controller/action level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are using IFeatureManager multiple places within the application, it can generate inconsistent values in a HTTP request.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mitigate this issue, we have a new </a:t>
            </a:r>
            <a:r>
              <a:rPr lang="en-US" dirty="0">
                <a:hlinkClick r:id="rId4"/>
              </a:rPr>
              <a:t>IFeatureManagerSnapshot interface</a:t>
            </a:r>
            <a:r>
              <a:rPr lang="en-US" dirty="0"/>
              <a:t> which provides consistency across a given HTTP request and remembers the state.</a:t>
            </a:r>
          </a:p>
        </p:txBody>
      </p:sp>
    </p:spTree>
    <p:extLst>
      <p:ext uri="{BB962C8B-B14F-4D97-AF65-F5344CB8AC3E}">
        <p14:creationId xmlns:p14="http://schemas.microsoft.com/office/powerpoint/2010/main" val="329876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0B7-3F19-41B5-8417-05A7D84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41" y="2766218"/>
            <a:ext cx="10878518" cy="1325563"/>
          </a:xfrm>
        </p:spPr>
        <p:txBody>
          <a:bodyPr/>
          <a:lstStyle/>
          <a:p>
            <a:pPr algn="ctr"/>
            <a:r>
              <a:rPr lang="en-US" b="1" dirty="0"/>
              <a:t>Feature Management Demo</a:t>
            </a:r>
          </a:p>
        </p:txBody>
      </p:sp>
    </p:spTree>
    <p:extLst>
      <p:ext uri="{BB962C8B-B14F-4D97-AF65-F5344CB8AC3E}">
        <p14:creationId xmlns:p14="http://schemas.microsoft.com/office/powerpoint/2010/main" val="24694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D7A13-1A12-4C87-91B8-F8099E8D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8591"/>
            <a:ext cx="3802519" cy="2367183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Problem with multiple configurations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B317-0757-497B-A8E2-3A9CF08D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91746"/>
            <a:ext cx="4080550" cy="416625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In an enterprise application there can be many app services, function apps sharing the common connection string.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 connection string changes, we need to update all the upstream services which reference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Lots of manual effort is needed to maintain and monitor these settings.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Duplicity of same settings in each service.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is no provision of “</a:t>
            </a:r>
            <a:r>
              <a:rPr lang="en-US" sz="2000" b="1" dirty="0"/>
              <a:t>hot-reload</a:t>
            </a:r>
            <a:r>
              <a:rPr lang="en-US" sz="2000" dirty="0"/>
              <a:t>” of the configuration without restarting the service.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04CA6-CD04-4339-9FB2-C7FD3705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16" y="1381950"/>
            <a:ext cx="7131304" cy="5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91555-13B3-43BF-9FB6-F209AF88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3710155" cy="2358592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Azure App Configurations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57BE-356B-4AA9-8420-018D630C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522955" cy="39353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z_ea_font"/>
              </a:rPr>
              <a:t>Azure App Configuration is a globally distributed service to store, access and manage application settings in a centralized way.</a:t>
            </a:r>
          </a:p>
          <a:p>
            <a:pPr marL="0" indent="0">
              <a:buNone/>
            </a:pPr>
            <a:endParaRPr lang="en-US" dirty="0">
              <a:latin typeface="az_ea_font"/>
            </a:endParaRPr>
          </a:p>
          <a:p>
            <a:pPr marL="0" indent="0">
              <a:buNone/>
            </a:pPr>
            <a:r>
              <a:rPr lang="en-US" dirty="0"/>
              <a:t>At its core level it exposes a domain name endpoint which is restful API.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BB0B1-FDE8-482E-B1FF-690BAC2E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85" y="1219561"/>
            <a:ext cx="6903720" cy="55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09A0-D07E-4049-BEF5-0DBEA693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732"/>
            <a:ext cx="12192000" cy="655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SDK or Azure CLI abstracts away the calls being made to the restful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App Configuration is a </a:t>
            </a:r>
            <a:r>
              <a:rPr lang="en-US" dirty="0">
                <a:highlight>
                  <a:srgbClr val="00FF00"/>
                </a:highlight>
              </a:rPr>
              <a:t>complimentary service</a:t>
            </a:r>
            <a:r>
              <a:rPr lang="en-US" dirty="0"/>
              <a:t> to Azure Key Vault and not a replacement.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Sensitive data(secrets and certificates)</a:t>
            </a:r>
            <a:r>
              <a:rPr lang="en-US" dirty="0"/>
              <a:t> should be stored in Azure Key Vaults and </a:t>
            </a:r>
            <a:r>
              <a:rPr lang="en-US" dirty="0">
                <a:highlight>
                  <a:srgbClr val="00FF00"/>
                </a:highlight>
              </a:rPr>
              <a:t>Application-settings</a:t>
            </a:r>
            <a:r>
              <a:rPr lang="en-US" dirty="0"/>
              <a:t> can be stored in Azure App Configuration.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link Azure key vaults secrets and certificates via a reference in Azure App Configuration.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Configurations provide –</a:t>
            </a:r>
          </a:p>
          <a:p>
            <a:pPr lvl="1"/>
            <a:r>
              <a:rPr lang="en-US" dirty="0"/>
              <a:t>Storing/Retrieval of Application Settings</a:t>
            </a:r>
          </a:p>
          <a:p>
            <a:pPr lvl="1"/>
            <a:r>
              <a:rPr lang="en-US" dirty="0"/>
              <a:t>Feature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16616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39DF-7C07-4ACE-BA1C-819167F2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B962-1C3D-4192-AEEF-F8BD105E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30" y="1751308"/>
            <a:ext cx="11600481" cy="4525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data stored with Azure App Configuration are encrypted by default while </a:t>
            </a:r>
            <a:r>
              <a:rPr lang="en-US" dirty="0">
                <a:highlight>
                  <a:srgbClr val="00FF00"/>
                </a:highlight>
              </a:rPr>
              <a:t>at rest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transit</a:t>
            </a:r>
            <a:r>
              <a:rPr lang="en-US" dirty="0"/>
              <a:t> both.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Encryption can be managed using Microsoft or Customer Managed Keys.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incoming/outgoing traffic can be optionally public or protected by a VNet.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Azure app configuration resource can be protected optionally with a Connection string or Managed Identities.</a:t>
            </a:r>
          </a:p>
        </p:txBody>
      </p:sp>
    </p:spTree>
    <p:extLst>
      <p:ext uri="{BB962C8B-B14F-4D97-AF65-F5344CB8AC3E}">
        <p14:creationId xmlns:p14="http://schemas.microsoft.com/office/powerpoint/2010/main" val="41170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C07-A94B-48D6-808D-143445DF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99" y="0"/>
            <a:ext cx="10515600" cy="922149"/>
          </a:xfrm>
        </p:spPr>
        <p:txBody>
          <a:bodyPr>
            <a:normAutofit/>
          </a:bodyPr>
          <a:lstStyle/>
          <a:p>
            <a:r>
              <a:rPr lang="en-US" sz="5400" b="1" dirty="0"/>
              <a:t>Pricing and SKU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4DBF-3D88-4F16-8B9F-AAD483F4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99" y="1123856"/>
            <a:ext cx="10676610" cy="479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2 SKU(s) </a:t>
            </a:r>
            <a:r>
              <a:rPr lang="en-US" dirty="0">
                <a:highlight>
                  <a:srgbClr val="00FF00"/>
                </a:highlight>
              </a:rPr>
              <a:t>Free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Standard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5F0103-C524-4A13-97E3-E8EE8DF9A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84204"/>
              </p:ext>
            </p:extLst>
          </p:nvPr>
        </p:nvGraphicFramePr>
        <p:xfrm>
          <a:off x="481739" y="1805553"/>
          <a:ext cx="11111853" cy="4834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651">
                  <a:extLst>
                    <a:ext uri="{9D8B030D-6E8A-4147-A177-3AD203B41FA5}">
                      <a16:colId xmlns:a16="http://schemas.microsoft.com/office/drawing/2014/main" val="1711094190"/>
                    </a:ext>
                  </a:extLst>
                </a:gridCol>
                <a:gridCol w="4099302">
                  <a:extLst>
                    <a:ext uri="{9D8B030D-6E8A-4147-A177-3AD203B41FA5}">
                      <a16:colId xmlns:a16="http://schemas.microsoft.com/office/drawing/2014/main" val="245329853"/>
                    </a:ext>
                  </a:extLst>
                </a:gridCol>
                <a:gridCol w="4200900">
                  <a:extLst>
                    <a:ext uri="{9D8B030D-6E8A-4147-A177-3AD203B41FA5}">
                      <a16:colId xmlns:a16="http://schemas.microsoft.com/office/drawing/2014/main" val="3237443346"/>
                    </a:ext>
                  </a:extLst>
                </a:gridCol>
              </a:tblGrid>
              <a:tr h="38577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68392"/>
                  </a:ext>
                </a:extLst>
              </a:tr>
              <a:tr h="385774">
                <a:tc>
                  <a:txBody>
                    <a:bodyPr/>
                    <a:lstStyle/>
                    <a:p>
                      <a:r>
                        <a:rPr lang="en-US" dirty="0"/>
                        <a:t>Resource /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2943"/>
                  </a:ext>
                </a:extLst>
              </a:tr>
              <a:tr h="385774">
                <a:tc>
                  <a:txBody>
                    <a:bodyPr/>
                    <a:lstStyle/>
                    <a:p>
                      <a:r>
                        <a:rPr lang="en-US" dirty="0"/>
                        <a:t>Storage per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60772"/>
                  </a:ext>
                </a:extLst>
              </a:tr>
              <a:tr h="385774">
                <a:tc>
                  <a:txBody>
                    <a:bodyPr/>
                    <a:lstStyle/>
                    <a:p>
                      <a:r>
                        <a:rPr lang="en-US" dirty="0"/>
                        <a:t>Revision History (Point in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9744"/>
                  </a:ext>
                </a:extLst>
              </a:tr>
              <a:tr h="1345206">
                <a:tc>
                  <a:txBody>
                    <a:bodyPr/>
                    <a:lstStyle/>
                    <a:p>
                      <a:r>
                        <a:rPr lang="en-US" dirty="0"/>
                        <a:t>Rate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requests / day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(Will return HTTP 429 with </a:t>
                      </a:r>
                      <a:r>
                        <a:rPr lang="en-US" b="1" dirty="0"/>
                        <a:t>retry-after-ms</a:t>
                      </a:r>
                      <a:r>
                        <a:rPr lang="en-US" dirty="0"/>
                        <a:t> header set until the end of the 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 requests / hour</a:t>
                      </a:r>
                    </a:p>
                    <a:p>
                      <a:r>
                        <a:rPr lang="en-US" dirty="0"/>
                        <a:t>(Will return HTTP 429 with </a:t>
                      </a:r>
                      <a:r>
                        <a:rPr lang="en-US" b="1" dirty="0"/>
                        <a:t>retry-after-ms</a:t>
                      </a:r>
                      <a:r>
                        <a:rPr lang="en-US" dirty="0"/>
                        <a:t> header set until the end of the hour)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First 200,000 requests are free.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35080"/>
                  </a:ext>
                </a:extLst>
              </a:tr>
              <a:tr h="385774">
                <a:tc>
                  <a:txBody>
                    <a:bodyPr/>
                    <a:lstStyle/>
                    <a:p>
                      <a:r>
                        <a:rPr lang="en-US" dirty="0"/>
                        <a:t>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28163"/>
                  </a:ext>
                </a:extLst>
              </a:tr>
              <a:tr h="109298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$1.2 / day and $36.00 / month.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$0.06 / 10000 requests if exceeded included quota of 200,000 requests.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6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6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090F-5FE6-4248-BA19-55C16D4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57" y="0"/>
            <a:ext cx="10515600" cy="1325563"/>
          </a:xfrm>
        </p:spPr>
        <p:txBody>
          <a:bodyPr/>
          <a:lstStyle/>
          <a:p>
            <a:r>
              <a:rPr lang="en-US" b="1" dirty="0"/>
              <a:t>Azure App Configuration C# SDK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9110-3B1C-4872-A6CF-6F383512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8" y="1394846"/>
            <a:ext cx="10715786" cy="5463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ASP .NET Core –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Microsoft.Azure.AppConfiguration.AspNetCore -Version 5.0.0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b="1" dirty="0"/>
              <a:t>ASP .NET Framework –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Microsoft.Extensions.Configuration.AzureAppConfiguration -Version 5.0.0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3A17E-6929-40FC-8C27-46EF283A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85" y="2482514"/>
            <a:ext cx="7871847" cy="12029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B06A61-8440-4DAE-91C0-F6BF50D1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86" y="5310456"/>
            <a:ext cx="7871847" cy="11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2B-DE9A-4C4E-B013-8FC6F511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8" y="0"/>
            <a:ext cx="10515600" cy="1077132"/>
          </a:xfrm>
        </p:spPr>
        <p:txBody>
          <a:bodyPr>
            <a:normAutofit/>
          </a:bodyPr>
          <a:lstStyle/>
          <a:p>
            <a:r>
              <a:rPr lang="en-US" sz="5400" b="1" dirty="0"/>
              <a:t>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DB02-E452-407B-BBD8-4CA317DD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69" y="1286360"/>
            <a:ext cx="12065431" cy="27122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Application settings in Azure App Configuration are stored in key-value pairs.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application setting can be only be up to </a:t>
            </a:r>
            <a:r>
              <a:rPr lang="en-US" dirty="0">
                <a:highlight>
                  <a:srgbClr val="00FF00"/>
                </a:highlight>
              </a:rPr>
              <a:t>10KB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Key-values settings are stored in a </a:t>
            </a:r>
            <a:r>
              <a:rPr lang="en-US" dirty="0">
                <a:highlight>
                  <a:srgbClr val="00FF00"/>
                </a:highlight>
              </a:rPr>
              <a:t>flat structure</a:t>
            </a:r>
            <a:r>
              <a:rPr lang="en-US" dirty="0"/>
              <a:t> in Azure App Configuration.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store hierarchical application settings, we need to flatten the nested keys using </a:t>
            </a:r>
            <a:r>
              <a:rPr lang="en-US" dirty="0">
                <a:highlight>
                  <a:srgbClr val="00FF00"/>
                </a:highlight>
              </a:rPr>
              <a:t>:</a:t>
            </a:r>
            <a:r>
              <a:rPr lang="en-US" dirty="0"/>
              <a:t> as the delimiter.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C448B8-5646-4E29-A4E2-B18DC2FD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13397"/>
              </p:ext>
            </p:extLst>
          </p:nvPr>
        </p:nvGraphicFramePr>
        <p:xfrm>
          <a:off x="126568" y="3998564"/>
          <a:ext cx="1139642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211">
                  <a:extLst>
                    <a:ext uri="{9D8B030D-6E8A-4147-A177-3AD203B41FA5}">
                      <a16:colId xmlns:a16="http://schemas.microsoft.com/office/drawing/2014/main" val="3134806721"/>
                    </a:ext>
                  </a:extLst>
                </a:gridCol>
                <a:gridCol w="5698211">
                  <a:extLst>
                    <a:ext uri="{9D8B030D-6E8A-4147-A177-3AD203B41FA5}">
                      <a16:colId xmlns:a16="http://schemas.microsoft.com/office/drawing/2014/main" val="2177218853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For an appsettings.json setting like this –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	 "outerMostKey" 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	 "outerKey" 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		"innerKey" : "value"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   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can be expressed as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"outerMostKey:outerKey:innerKey" :  "value"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6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8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4317-E27E-4671-8015-9A218A9F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612183"/>
            <a:ext cx="11476496" cy="55173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ASP .NET Core provides various </a:t>
            </a:r>
            <a:r>
              <a:rPr lang="en-US" dirty="0">
                <a:hlinkClick r:id="rId2"/>
              </a:rPr>
              <a:t>configuration providers</a:t>
            </a:r>
            <a:r>
              <a:rPr lang="en-US" dirty="0"/>
              <a:t> for reading the application settings.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SDK will scan for key changes and use a poll model to refresh all the keys within a specific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SDK will cache the keys in that specific window and not make an HTTP call. Once the window is complete again the SDK will make a HTTP call to fetch the new keys.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default window to expire the keys is </a:t>
            </a:r>
            <a:r>
              <a:rPr lang="en-US" dirty="0">
                <a:highlight>
                  <a:srgbClr val="00FF00"/>
                </a:highlight>
              </a:rPr>
              <a:t>30 seconds</a:t>
            </a:r>
            <a:r>
              <a:rPr lang="en-US" dirty="0"/>
              <a:t> and is configurable.</a:t>
            </a:r>
          </a:p>
        </p:txBody>
      </p:sp>
    </p:spTree>
    <p:extLst>
      <p:ext uri="{BB962C8B-B14F-4D97-AF65-F5344CB8AC3E}">
        <p14:creationId xmlns:p14="http://schemas.microsoft.com/office/powerpoint/2010/main" val="195936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975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az_ea_font</vt:lpstr>
      <vt:lpstr>Calibri</vt:lpstr>
      <vt:lpstr>Calibri Light</vt:lpstr>
      <vt:lpstr>Office Theme</vt:lpstr>
      <vt:lpstr>Azure App Configuration</vt:lpstr>
      <vt:lpstr>Problem with multiple configurations</vt:lpstr>
      <vt:lpstr>Azure App Configurations</vt:lpstr>
      <vt:lpstr>PowerPoint Presentation</vt:lpstr>
      <vt:lpstr>Security</vt:lpstr>
      <vt:lpstr>Pricing and SKU</vt:lpstr>
      <vt:lpstr>Azure App Configuration C# SDK</vt:lpstr>
      <vt:lpstr>Keys and Values</vt:lpstr>
      <vt:lpstr>PowerPoint Presentation</vt:lpstr>
      <vt:lpstr>PowerPoint Presentation</vt:lpstr>
      <vt:lpstr>Sentinel Key</vt:lpstr>
      <vt:lpstr>Azure App Configuration ASP .NET Core 6 Demo</vt:lpstr>
      <vt:lpstr>Azure App Configuration ASP .NET Web API 2 (.NET Framework) Demo</vt:lpstr>
      <vt:lpstr>Feature Management</vt:lpstr>
      <vt:lpstr>PowerPoint Presentation</vt:lpstr>
      <vt:lpstr>Feature Management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Configuration</dc:title>
  <dc:creator>Mukherjee, Kunal</dc:creator>
  <cp:lastModifiedBy>Mukherjee, Kunal</cp:lastModifiedBy>
  <cp:revision>27</cp:revision>
  <dcterms:created xsi:type="dcterms:W3CDTF">2022-05-15T06:39:17Z</dcterms:created>
  <dcterms:modified xsi:type="dcterms:W3CDTF">2022-05-15T16:31:59Z</dcterms:modified>
</cp:coreProperties>
</file>