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4" r:id="rId28"/>
    <p:sldId id="282"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herjee, Kunal" initials="MK" lastIdx="1" clrIdx="0">
    <p:extLst>
      <p:ext uri="{19B8F6BF-5375-455C-9EA6-DF929625EA0E}">
        <p15:presenceInfo xmlns:p15="http://schemas.microsoft.com/office/powerpoint/2012/main" userId="S::kmukherjee@allegion.com::0fdc67b5-d60e-40b9-987e-2d0ef7c90e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Kunal" userId="0fdc67b5-d60e-40b9-987e-2d0ef7c90e32" providerId="ADAL" clId="{09B524ED-B0D3-44A8-A1D5-92F7E0D6C985}"/>
    <pc:docChg chg="modSld">
      <pc:chgData name="Mukherjee, Kunal" userId="0fdc67b5-d60e-40b9-987e-2d0ef7c90e32" providerId="ADAL" clId="{09B524ED-B0D3-44A8-A1D5-92F7E0D6C985}" dt="2022-03-11T05:51:58.418" v="3" actId="20577"/>
      <pc:docMkLst>
        <pc:docMk/>
      </pc:docMkLst>
      <pc:sldChg chg="modSp mod">
        <pc:chgData name="Mukherjee, Kunal" userId="0fdc67b5-d60e-40b9-987e-2d0ef7c90e32" providerId="ADAL" clId="{09B524ED-B0D3-44A8-A1D5-92F7E0D6C985}" dt="2022-03-11T05:42:26.748" v="0" actId="113"/>
        <pc:sldMkLst>
          <pc:docMk/>
          <pc:sldMk cId="1134534855" sldId="261"/>
        </pc:sldMkLst>
        <pc:spChg chg="mod">
          <ac:chgData name="Mukherjee, Kunal" userId="0fdc67b5-d60e-40b9-987e-2d0ef7c90e32" providerId="ADAL" clId="{09B524ED-B0D3-44A8-A1D5-92F7E0D6C985}" dt="2022-03-11T05:42:26.748" v="0" actId="113"/>
          <ac:spMkLst>
            <pc:docMk/>
            <pc:sldMk cId="1134534855" sldId="261"/>
            <ac:spMk id="3" creationId="{8737D8D4-FB72-4408-93F7-144B09202538}"/>
          </ac:spMkLst>
        </pc:spChg>
      </pc:sldChg>
      <pc:sldChg chg="modSp mod">
        <pc:chgData name="Mukherjee, Kunal" userId="0fdc67b5-d60e-40b9-987e-2d0ef7c90e32" providerId="ADAL" clId="{09B524ED-B0D3-44A8-A1D5-92F7E0D6C985}" dt="2022-03-11T05:49:43.092" v="1" actId="1076"/>
        <pc:sldMkLst>
          <pc:docMk/>
          <pc:sldMk cId="4194145053" sldId="264"/>
        </pc:sldMkLst>
        <pc:spChg chg="mod">
          <ac:chgData name="Mukherjee, Kunal" userId="0fdc67b5-d60e-40b9-987e-2d0ef7c90e32" providerId="ADAL" clId="{09B524ED-B0D3-44A8-A1D5-92F7E0D6C985}" dt="2022-03-11T05:49:43.092" v="1" actId="1076"/>
          <ac:spMkLst>
            <pc:docMk/>
            <pc:sldMk cId="4194145053" sldId="264"/>
            <ac:spMk id="3" creationId="{4596D220-689C-4F20-A57F-82C8DB901EE2}"/>
          </ac:spMkLst>
        </pc:spChg>
      </pc:sldChg>
      <pc:sldChg chg="modSp mod">
        <pc:chgData name="Mukherjee, Kunal" userId="0fdc67b5-d60e-40b9-987e-2d0ef7c90e32" providerId="ADAL" clId="{09B524ED-B0D3-44A8-A1D5-92F7E0D6C985}" dt="2022-03-11T05:51:58.418" v="3" actId="20577"/>
        <pc:sldMkLst>
          <pc:docMk/>
          <pc:sldMk cId="2077707365" sldId="265"/>
        </pc:sldMkLst>
        <pc:spChg chg="mod">
          <ac:chgData name="Mukherjee, Kunal" userId="0fdc67b5-d60e-40b9-987e-2d0ef7c90e32" providerId="ADAL" clId="{09B524ED-B0D3-44A8-A1D5-92F7E0D6C985}" dt="2022-03-11T05:51:58.418" v="3" actId="20577"/>
          <ac:spMkLst>
            <pc:docMk/>
            <pc:sldMk cId="2077707365" sldId="265"/>
            <ac:spMk id="3" creationId="{B789A0CF-AB7C-4F74-93A0-9E2797E404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D7BC-E570-4145-AB83-D30C3DD060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06A70D-0AF1-4DD9-B1F1-62AE0C133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F9059-B8A6-479F-BD16-36F0EC23D85A}"/>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5" name="Footer Placeholder 4">
            <a:extLst>
              <a:ext uri="{FF2B5EF4-FFF2-40B4-BE49-F238E27FC236}">
                <a16:creationId xmlns:a16="http://schemas.microsoft.com/office/drawing/2014/main" id="{6F7551EC-E100-4DBC-A4B1-15A243C49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0DF04-732E-4447-9C9B-C6F8E06B569B}"/>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403752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85D5-90B0-4F75-8A15-155EB6DB08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66A304-F1C9-4567-AF25-71DA01641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D47D3-33F8-4B2D-B91C-9320C33D21C9}"/>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5" name="Footer Placeholder 4">
            <a:extLst>
              <a:ext uri="{FF2B5EF4-FFF2-40B4-BE49-F238E27FC236}">
                <a16:creationId xmlns:a16="http://schemas.microsoft.com/office/drawing/2014/main" id="{3A9EB022-58AB-4A60-A116-37BFA4DDF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4937-C11D-4563-A592-9AB5FEC00B7E}"/>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288649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E297F-4475-4A48-B14D-F8C075649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EFBE16-413E-45C6-B90D-42F9B1784E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48B4A-7350-458C-9424-852D6E5D0F7E}"/>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5" name="Footer Placeholder 4">
            <a:extLst>
              <a:ext uri="{FF2B5EF4-FFF2-40B4-BE49-F238E27FC236}">
                <a16:creationId xmlns:a16="http://schemas.microsoft.com/office/drawing/2014/main" id="{82025096-DF1C-4069-B7BB-3D0883A6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5914-6CFE-40BE-94C4-3C6AF309E73C}"/>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391572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7925-4A47-40C1-8238-C6122FE92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21502-63B3-4A79-B3A3-1D5822DE7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9EFFB-9D10-4C66-ABC9-4BC22B5302C1}"/>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5" name="Footer Placeholder 4">
            <a:extLst>
              <a:ext uri="{FF2B5EF4-FFF2-40B4-BE49-F238E27FC236}">
                <a16:creationId xmlns:a16="http://schemas.microsoft.com/office/drawing/2014/main" id="{ACD7A68E-8E5C-403E-8871-2C6791805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494E-D232-42E7-9AF4-34BB180C543F}"/>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14186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7B7B-205C-4823-9230-27F75D4CB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A55B78-BEBA-4CEF-8248-D7BB2470E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0895E-BF77-42A0-B976-B8AA90EF8130}"/>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5" name="Footer Placeholder 4">
            <a:extLst>
              <a:ext uri="{FF2B5EF4-FFF2-40B4-BE49-F238E27FC236}">
                <a16:creationId xmlns:a16="http://schemas.microsoft.com/office/drawing/2014/main" id="{BEC022AC-4355-41D9-98E7-CDF5D5968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2D5F5-2420-4FE4-93CC-D2EFC8174382}"/>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332652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B5AC-76F8-4908-89E7-D82A9A34D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C892F-FC06-422D-98E4-B4B6407DE7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87888-10DA-4895-A6CA-C4DA4ECD95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2C2DBC-3E23-4CBB-A098-1152001DEDAE}"/>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6" name="Footer Placeholder 5">
            <a:extLst>
              <a:ext uri="{FF2B5EF4-FFF2-40B4-BE49-F238E27FC236}">
                <a16:creationId xmlns:a16="http://schemas.microsoft.com/office/drawing/2014/main" id="{09A275DE-F810-4A62-91B7-ADA4831D1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7432C-F91B-4F45-9E24-66CAD79CC2DB}"/>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1154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9916-5B98-45E0-B54D-3D05DBCD9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BEE2F0-4B70-48D2-B0EA-801C0AC76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5E1FC-25A1-459B-8B81-B0AC0E054C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D219E0-72C0-4BAF-8E61-BFAE2CA26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648A0-5233-4517-A06D-33D801831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6CC75D-DC7F-4E8F-8D0A-3FD9BC64528C}"/>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8" name="Footer Placeholder 7">
            <a:extLst>
              <a:ext uri="{FF2B5EF4-FFF2-40B4-BE49-F238E27FC236}">
                <a16:creationId xmlns:a16="http://schemas.microsoft.com/office/drawing/2014/main" id="{07B30FE6-C210-4762-9272-1684A58832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586752-9FF5-4789-A0E9-B068E5588DEC}"/>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12013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B1F9-13EC-4797-8BCE-0C8DEE905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131C05-F792-47C7-A61A-A3AAB41B4F2F}"/>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4" name="Footer Placeholder 3">
            <a:extLst>
              <a:ext uri="{FF2B5EF4-FFF2-40B4-BE49-F238E27FC236}">
                <a16:creationId xmlns:a16="http://schemas.microsoft.com/office/drawing/2014/main" id="{D07E610A-C4CD-4092-914D-97A93F7F8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90E5E4-8C36-4EA0-8CF9-5614B1705D83}"/>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52236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8FE02-2489-4F7A-86F0-9164801AD56B}"/>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3" name="Footer Placeholder 2">
            <a:extLst>
              <a:ext uri="{FF2B5EF4-FFF2-40B4-BE49-F238E27FC236}">
                <a16:creationId xmlns:a16="http://schemas.microsoft.com/office/drawing/2014/main" id="{691278EC-6E6C-43B8-9C24-079BE25C9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C201E-5DF8-45C8-9086-C56AF2F0938A}"/>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256343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485A-B6B3-43A3-A28F-1A9306008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6896D-9FD5-4260-8CE7-9BFE10E40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25D2C4-240C-475C-BE0A-913B48D52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6AFF0-770E-4BDA-826B-C48BEE647C39}"/>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6" name="Footer Placeholder 5">
            <a:extLst>
              <a:ext uri="{FF2B5EF4-FFF2-40B4-BE49-F238E27FC236}">
                <a16:creationId xmlns:a16="http://schemas.microsoft.com/office/drawing/2014/main" id="{12382826-E95D-4ABF-9837-20AB32FC7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9D13D-5E02-47C9-8B8D-F8B46E1BA4E2}"/>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407464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1F96-FB5D-4833-A4E8-56DBFAEA1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61FE00-EC72-4748-B619-05B0E0B53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0B687-8059-4CCA-9FED-A5F3DEE5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9DF11-5A85-4773-818C-EE7E205DF410}"/>
              </a:ext>
            </a:extLst>
          </p:cNvPr>
          <p:cNvSpPr>
            <a:spLocks noGrp="1"/>
          </p:cNvSpPr>
          <p:nvPr>
            <p:ph type="dt" sz="half" idx="10"/>
          </p:nvPr>
        </p:nvSpPr>
        <p:spPr/>
        <p:txBody>
          <a:bodyPr/>
          <a:lstStyle/>
          <a:p>
            <a:fld id="{9263EB6E-E7FB-45EC-8624-3C586E9EA08A}" type="datetimeFigureOut">
              <a:rPr lang="en-US" smtClean="0"/>
              <a:t>03/11/2022</a:t>
            </a:fld>
            <a:endParaRPr lang="en-US"/>
          </a:p>
        </p:txBody>
      </p:sp>
      <p:sp>
        <p:nvSpPr>
          <p:cNvPr id="6" name="Footer Placeholder 5">
            <a:extLst>
              <a:ext uri="{FF2B5EF4-FFF2-40B4-BE49-F238E27FC236}">
                <a16:creationId xmlns:a16="http://schemas.microsoft.com/office/drawing/2014/main" id="{72A32B14-2222-45C1-9E66-BA30476FC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0AE52-EB85-4D6C-BC96-01F361B6AB00}"/>
              </a:ext>
            </a:extLst>
          </p:cNvPr>
          <p:cNvSpPr>
            <a:spLocks noGrp="1"/>
          </p:cNvSpPr>
          <p:nvPr>
            <p:ph type="sldNum" sz="quarter" idx="12"/>
          </p:nvPr>
        </p:nvSpPr>
        <p:spPr/>
        <p:txBody>
          <a:bodyPr/>
          <a:lstStyle/>
          <a:p>
            <a:fld id="{14401FBE-8A3C-4E9F-8738-3B24A5297994}" type="slidenum">
              <a:rPr lang="en-US" smtClean="0"/>
              <a:t>‹#›</a:t>
            </a:fld>
            <a:endParaRPr lang="en-US"/>
          </a:p>
        </p:txBody>
      </p:sp>
    </p:spTree>
    <p:extLst>
      <p:ext uri="{BB962C8B-B14F-4D97-AF65-F5344CB8AC3E}">
        <p14:creationId xmlns:p14="http://schemas.microsoft.com/office/powerpoint/2010/main" val="340413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96DD9-288F-465D-BD0E-24784481A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359DD-A4DE-4AE3-AA52-3AAC17B60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C2283-C209-4E9E-A97C-8E5695ADF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3EB6E-E7FB-45EC-8624-3C586E9EA08A}" type="datetimeFigureOut">
              <a:rPr lang="en-US" smtClean="0"/>
              <a:t>03/11/2022</a:t>
            </a:fld>
            <a:endParaRPr lang="en-US"/>
          </a:p>
        </p:txBody>
      </p:sp>
      <p:sp>
        <p:nvSpPr>
          <p:cNvPr id="5" name="Footer Placeholder 4">
            <a:extLst>
              <a:ext uri="{FF2B5EF4-FFF2-40B4-BE49-F238E27FC236}">
                <a16:creationId xmlns:a16="http://schemas.microsoft.com/office/drawing/2014/main" id="{814A16E6-980C-44DB-877F-98F587028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C5A2DF-8737-4CA3-8304-65737BA7C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01FBE-8A3C-4E9F-8738-3B24A5297994}" type="slidenum">
              <a:rPr lang="en-US" smtClean="0"/>
              <a:t>‹#›</a:t>
            </a:fld>
            <a:endParaRPr lang="en-US"/>
          </a:p>
        </p:txBody>
      </p:sp>
    </p:spTree>
    <p:extLst>
      <p:ext uri="{BB962C8B-B14F-4D97-AF65-F5344CB8AC3E}">
        <p14:creationId xmlns:p14="http://schemas.microsoft.com/office/powerpoint/2010/main" val="250179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dis.io/topics/cluster-spec#keys-distribution-model" TargetMode="External"/><Relationship Id="rId2" Type="http://schemas.openxmlformats.org/officeDocument/2006/relationships/hyperlink" Target="https://redis.io/topics/cluster-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redis.io/topics/lru-cache#eviction-polic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dis.io/commands/sel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741E-68B4-45BB-9A24-4AC398FB026D}"/>
              </a:ext>
            </a:extLst>
          </p:cNvPr>
          <p:cNvSpPr>
            <a:spLocks noGrp="1"/>
          </p:cNvSpPr>
          <p:nvPr>
            <p:ph type="ctrTitle"/>
          </p:nvPr>
        </p:nvSpPr>
        <p:spPr>
          <a:xfrm>
            <a:off x="1152524" y="0"/>
            <a:ext cx="10201275" cy="2076450"/>
          </a:xfrm>
        </p:spPr>
        <p:txBody>
          <a:bodyPr>
            <a:normAutofit/>
          </a:bodyPr>
          <a:lstStyle/>
          <a:p>
            <a:r>
              <a:rPr lang="en-US" sz="8000" b="1" dirty="0"/>
              <a:t>Azure Cache for Redis</a:t>
            </a:r>
          </a:p>
        </p:txBody>
      </p:sp>
      <p:pic>
        <p:nvPicPr>
          <p:cNvPr id="4" name="Content Placeholder 4">
            <a:extLst>
              <a:ext uri="{FF2B5EF4-FFF2-40B4-BE49-F238E27FC236}">
                <a16:creationId xmlns:a16="http://schemas.microsoft.com/office/drawing/2014/main" id="{8CD63DD2-4E0C-4138-9591-25BDC9479D92}"/>
              </a:ext>
            </a:extLst>
          </p:cNvPr>
          <p:cNvPicPr>
            <a:picLocks noChangeAspect="1"/>
          </p:cNvPicPr>
          <p:nvPr/>
        </p:nvPicPr>
        <p:blipFill>
          <a:blip r:embed="rId2"/>
          <a:stretch>
            <a:fillRect/>
          </a:stretch>
        </p:blipFill>
        <p:spPr>
          <a:xfrm>
            <a:off x="1252537" y="2792254"/>
            <a:ext cx="8943975" cy="2895600"/>
          </a:xfrm>
          <a:prstGeom prst="rect">
            <a:avLst/>
          </a:prstGeom>
        </p:spPr>
      </p:pic>
    </p:spTree>
    <p:extLst>
      <p:ext uri="{BB962C8B-B14F-4D97-AF65-F5344CB8AC3E}">
        <p14:creationId xmlns:p14="http://schemas.microsoft.com/office/powerpoint/2010/main" val="102681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6D220-689C-4F20-A57F-82C8DB901EE2}"/>
              </a:ext>
            </a:extLst>
          </p:cNvPr>
          <p:cNvSpPr>
            <a:spLocks noGrp="1"/>
          </p:cNvSpPr>
          <p:nvPr>
            <p:ph idx="1"/>
          </p:nvPr>
        </p:nvSpPr>
        <p:spPr>
          <a:xfrm>
            <a:off x="330200" y="285750"/>
            <a:ext cx="11277600" cy="6286500"/>
          </a:xfrm>
        </p:spPr>
        <p:txBody>
          <a:bodyPr>
            <a:normAutofit lnSpcReduction="10000"/>
          </a:bodyPr>
          <a:lstStyle/>
          <a:p>
            <a:pPr marL="0" indent="0">
              <a:buNone/>
            </a:pPr>
            <a:r>
              <a:rPr lang="en-US" dirty="0"/>
              <a:t>To iterate through the list from head to tail (left to right) we can use LRANGE command.</a:t>
            </a:r>
          </a:p>
          <a:p>
            <a:pPr marL="0" indent="0">
              <a:buNone/>
            </a:pPr>
            <a:r>
              <a:rPr lang="en-US" dirty="0"/>
              <a:t>	</a:t>
            </a:r>
            <a:r>
              <a:rPr lang="en-US" b="1" dirty="0"/>
              <a:t>LRANGE &lt;</a:t>
            </a:r>
            <a:r>
              <a:rPr lang="en-US" b="1" dirty="0" err="1"/>
              <a:t>start_offset</a:t>
            </a:r>
            <a:r>
              <a:rPr lang="en-US" b="1" dirty="0"/>
              <a:t>&gt; &lt;</a:t>
            </a:r>
            <a:r>
              <a:rPr lang="en-US" b="1" dirty="0" err="1"/>
              <a:t>end_offset</a:t>
            </a:r>
            <a:r>
              <a:rPr lang="en-US" b="1" dirty="0"/>
              <a:t>&gt;</a:t>
            </a:r>
          </a:p>
          <a:p>
            <a:pPr marL="0" indent="0">
              <a:buNone/>
            </a:pPr>
            <a:r>
              <a:rPr lang="en-US" dirty="0"/>
              <a:t>	</a:t>
            </a:r>
            <a:r>
              <a:rPr lang="en-US" dirty="0" err="1"/>
              <a:t>E.g</a:t>
            </a:r>
            <a:r>
              <a:rPr lang="en-US" dirty="0"/>
              <a:t>: LRANGE 0 -1  // -1 as end offset denotes the end of the list</a:t>
            </a:r>
          </a:p>
          <a:p>
            <a:pPr marL="0" indent="0">
              <a:buNone/>
            </a:pPr>
            <a:r>
              <a:rPr lang="en-US" dirty="0"/>
              <a:t> </a:t>
            </a:r>
          </a:p>
          <a:p>
            <a:pPr marL="0" indent="0">
              <a:buNone/>
            </a:pPr>
            <a:r>
              <a:rPr lang="en-US" dirty="0"/>
              <a:t>To get the number of items in a list we use LLEN command.</a:t>
            </a:r>
          </a:p>
          <a:p>
            <a:pPr marL="0" indent="0">
              <a:buNone/>
            </a:pPr>
            <a:r>
              <a:rPr lang="en-US" dirty="0"/>
              <a:t>	</a:t>
            </a:r>
            <a:r>
              <a:rPr lang="en-US" b="1" dirty="0"/>
              <a:t>LLEN &lt;</a:t>
            </a:r>
            <a:r>
              <a:rPr lang="en-US" b="1" dirty="0" err="1"/>
              <a:t>listname</a:t>
            </a:r>
            <a:r>
              <a:rPr lang="en-US" b="1" dirty="0"/>
              <a:t>&gt;</a:t>
            </a:r>
          </a:p>
          <a:p>
            <a:pPr marL="0" indent="0">
              <a:buNone/>
            </a:pPr>
            <a:r>
              <a:rPr lang="en-US" dirty="0"/>
              <a:t>	</a:t>
            </a:r>
            <a:r>
              <a:rPr lang="en-US" dirty="0" err="1"/>
              <a:t>E.g</a:t>
            </a:r>
            <a:r>
              <a:rPr lang="en-US" dirty="0"/>
              <a:t>: LLEN </a:t>
            </a:r>
            <a:r>
              <a:rPr lang="en-US" dirty="0" err="1"/>
              <a:t>mylist</a:t>
            </a:r>
            <a:endParaRPr lang="en-US" dirty="0"/>
          </a:p>
          <a:p>
            <a:pPr marL="0" indent="0">
              <a:buNone/>
            </a:pPr>
            <a:endParaRPr lang="en-US" dirty="0"/>
          </a:p>
          <a:p>
            <a:pPr marL="0" indent="0">
              <a:buNone/>
            </a:pPr>
            <a:r>
              <a:rPr lang="en-US" dirty="0"/>
              <a:t>To get the items by index we can use the LINDEX command.</a:t>
            </a:r>
          </a:p>
          <a:p>
            <a:pPr marL="0" indent="0">
              <a:buNone/>
            </a:pPr>
            <a:r>
              <a:rPr lang="en-US" dirty="0"/>
              <a:t>	</a:t>
            </a:r>
            <a:r>
              <a:rPr lang="en-US" b="1" dirty="0"/>
              <a:t>LINDEX &lt;</a:t>
            </a:r>
            <a:r>
              <a:rPr lang="en-US" b="1" dirty="0" err="1"/>
              <a:t>listname</a:t>
            </a:r>
            <a:r>
              <a:rPr lang="en-US" b="1" dirty="0"/>
              <a:t>&gt; &lt;</a:t>
            </a:r>
            <a:r>
              <a:rPr lang="en-US" b="1" dirty="0" err="1"/>
              <a:t>zero_based_index</a:t>
            </a:r>
            <a:r>
              <a:rPr lang="en-US" b="1" dirty="0"/>
              <a:t>&gt;</a:t>
            </a:r>
          </a:p>
          <a:p>
            <a:pPr marL="0" indent="0">
              <a:buNone/>
            </a:pPr>
            <a:r>
              <a:rPr lang="en-US" dirty="0"/>
              <a:t>	</a:t>
            </a:r>
            <a:r>
              <a:rPr lang="en-US" dirty="0" err="1"/>
              <a:t>E.g</a:t>
            </a:r>
            <a:r>
              <a:rPr lang="en-US" dirty="0"/>
              <a:t>: LINDEX </a:t>
            </a:r>
            <a:r>
              <a:rPr lang="en-US" dirty="0" err="1"/>
              <a:t>mylist</a:t>
            </a:r>
            <a:r>
              <a:rPr lang="en-US" dirty="0"/>
              <a:t> 0 // Get list item at index 0</a:t>
            </a:r>
          </a:p>
          <a:p>
            <a:pPr marL="0" indent="0">
              <a:buNone/>
            </a:pPr>
            <a:r>
              <a:rPr lang="en-US" dirty="0"/>
              <a:t>	        LINDEX </a:t>
            </a:r>
            <a:r>
              <a:rPr lang="en-US" dirty="0" err="1"/>
              <a:t>mylist</a:t>
            </a:r>
            <a:r>
              <a:rPr lang="en-US" dirty="0"/>
              <a:t> -1 // Get last list item</a:t>
            </a:r>
          </a:p>
          <a:p>
            <a:pPr marL="0" indent="0">
              <a:buNone/>
            </a:pPr>
            <a:endParaRPr lang="en-US" dirty="0"/>
          </a:p>
        </p:txBody>
      </p:sp>
    </p:spTree>
    <p:extLst>
      <p:ext uri="{BB962C8B-B14F-4D97-AF65-F5344CB8AC3E}">
        <p14:creationId xmlns:p14="http://schemas.microsoft.com/office/powerpoint/2010/main" val="419414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9A0CF-AB7C-4F74-93A0-9E2797E4041A}"/>
              </a:ext>
            </a:extLst>
          </p:cNvPr>
          <p:cNvSpPr>
            <a:spLocks noGrp="1"/>
          </p:cNvSpPr>
          <p:nvPr>
            <p:ph idx="1"/>
          </p:nvPr>
        </p:nvSpPr>
        <p:spPr>
          <a:xfrm>
            <a:off x="393700" y="304800"/>
            <a:ext cx="11658600" cy="6362700"/>
          </a:xfrm>
        </p:spPr>
        <p:txBody>
          <a:bodyPr/>
          <a:lstStyle/>
          <a:p>
            <a:pPr marL="0" indent="0">
              <a:buNone/>
            </a:pPr>
            <a:r>
              <a:rPr lang="en-US" dirty="0"/>
              <a:t>To remove items from near head given start and stop indices we can use the LTRIM command.</a:t>
            </a:r>
          </a:p>
          <a:p>
            <a:pPr marL="0" indent="0">
              <a:buNone/>
            </a:pPr>
            <a:r>
              <a:rPr lang="en-US" dirty="0"/>
              <a:t>	</a:t>
            </a:r>
            <a:r>
              <a:rPr lang="en-US" b="1" dirty="0"/>
              <a:t>LTRIM &lt;</a:t>
            </a:r>
            <a:r>
              <a:rPr lang="en-US" b="1" dirty="0" err="1"/>
              <a:t>list_name</a:t>
            </a:r>
            <a:r>
              <a:rPr lang="en-US" b="1" dirty="0"/>
              <a:t>&gt; &lt;start&gt; &lt;stop&gt;</a:t>
            </a:r>
          </a:p>
          <a:p>
            <a:pPr marL="0" indent="0">
              <a:buNone/>
            </a:pPr>
            <a:r>
              <a:rPr lang="en-US" dirty="0"/>
              <a:t>	</a:t>
            </a:r>
            <a:r>
              <a:rPr lang="en-US" dirty="0" err="1"/>
              <a:t>E.g</a:t>
            </a:r>
            <a:r>
              <a:rPr lang="en-US" dirty="0"/>
              <a:t>: LTRIM </a:t>
            </a:r>
            <a:r>
              <a:rPr lang="en-US" dirty="0" err="1"/>
              <a:t>mylist</a:t>
            </a:r>
            <a:r>
              <a:rPr lang="en-US" dirty="0"/>
              <a:t> 0 4 // Trim </a:t>
            </a:r>
            <a:r>
              <a:rPr lang="en-US"/>
              <a:t>first 4 </a:t>
            </a:r>
            <a:r>
              <a:rPr lang="en-US" dirty="0"/>
              <a:t>elements from near head</a:t>
            </a:r>
          </a:p>
          <a:p>
            <a:pPr marL="0" indent="0">
              <a:buNone/>
            </a:pPr>
            <a:endParaRPr lang="en-US" dirty="0"/>
          </a:p>
          <a:p>
            <a:pPr marL="0" indent="0">
              <a:buNone/>
            </a:pPr>
            <a:r>
              <a:rPr lang="en-US" dirty="0"/>
              <a:t>To remove 1 item of the list from near the head (left) we use LPOP command.</a:t>
            </a:r>
          </a:p>
          <a:p>
            <a:pPr marL="0" indent="0">
              <a:buNone/>
            </a:pPr>
            <a:r>
              <a:rPr lang="en-US" dirty="0"/>
              <a:t>	</a:t>
            </a:r>
            <a:r>
              <a:rPr lang="en-US" b="1" dirty="0"/>
              <a:t>LPOP &lt;</a:t>
            </a:r>
            <a:r>
              <a:rPr lang="en-US" b="1" dirty="0" err="1"/>
              <a:t>list_name</a:t>
            </a:r>
            <a:r>
              <a:rPr lang="en-US" b="1" dirty="0"/>
              <a:t>&gt;</a:t>
            </a:r>
          </a:p>
          <a:p>
            <a:pPr marL="0" indent="0">
              <a:buNone/>
            </a:pPr>
            <a:r>
              <a:rPr lang="en-US" b="1" dirty="0"/>
              <a:t>	</a:t>
            </a:r>
            <a:r>
              <a:rPr lang="en-US" dirty="0" err="1"/>
              <a:t>E.g</a:t>
            </a:r>
            <a:r>
              <a:rPr lang="en-US" dirty="0"/>
              <a:t>: LPOP </a:t>
            </a:r>
            <a:r>
              <a:rPr lang="en-US" dirty="0" err="1"/>
              <a:t>mylist</a:t>
            </a:r>
            <a:endParaRPr lang="en-US" dirty="0"/>
          </a:p>
          <a:p>
            <a:pPr marL="0" indent="0">
              <a:buNone/>
            </a:pPr>
            <a:endParaRPr lang="en-US" dirty="0"/>
          </a:p>
          <a:p>
            <a:pPr marL="0" indent="0">
              <a:buNone/>
            </a:pPr>
            <a:r>
              <a:rPr lang="en-US" dirty="0"/>
              <a:t>To remove 1 item of the list from near the tail (right) we use RPOP command.</a:t>
            </a:r>
          </a:p>
          <a:p>
            <a:pPr marL="0" indent="0">
              <a:buNone/>
            </a:pPr>
            <a:r>
              <a:rPr lang="en-US" dirty="0"/>
              <a:t>	</a:t>
            </a:r>
            <a:r>
              <a:rPr lang="en-US" b="1" dirty="0"/>
              <a:t>RPOP &lt;</a:t>
            </a:r>
            <a:r>
              <a:rPr lang="en-US" b="1" dirty="0" err="1"/>
              <a:t>list_name</a:t>
            </a:r>
            <a:r>
              <a:rPr lang="en-US" b="1" dirty="0"/>
              <a:t>&gt;</a:t>
            </a:r>
          </a:p>
          <a:p>
            <a:pPr marL="0" indent="0">
              <a:buNone/>
            </a:pPr>
            <a:r>
              <a:rPr lang="en-US" b="1" dirty="0"/>
              <a:t>	</a:t>
            </a:r>
            <a:r>
              <a:rPr lang="en-US" dirty="0" err="1"/>
              <a:t>E.g</a:t>
            </a:r>
            <a:r>
              <a:rPr lang="en-US" dirty="0"/>
              <a:t>: RPOP </a:t>
            </a:r>
            <a:r>
              <a:rPr lang="en-US" dirty="0" err="1"/>
              <a:t>mylist</a:t>
            </a:r>
            <a:endParaRPr lang="en-US" dirty="0"/>
          </a:p>
          <a:p>
            <a:pPr marL="0" indent="0">
              <a:buNone/>
            </a:pPr>
            <a:endParaRPr lang="en-US" dirty="0"/>
          </a:p>
        </p:txBody>
      </p:sp>
    </p:spTree>
    <p:extLst>
      <p:ext uri="{BB962C8B-B14F-4D97-AF65-F5344CB8AC3E}">
        <p14:creationId xmlns:p14="http://schemas.microsoft.com/office/powerpoint/2010/main" val="207770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7488-00DD-4626-B91D-DBE429AD175B}"/>
              </a:ext>
            </a:extLst>
          </p:cNvPr>
          <p:cNvSpPr>
            <a:spLocks noGrp="1"/>
          </p:cNvSpPr>
          <p:nvPr>
            <p:ph type="title"/>
          </p:nvPr>
        </p:nvSpPr>
        <p:spPr/>
        <p:txBody>
          <a:bodyPr/>
          <a:lstStyle/>
          <a:p>
            <a:r>
              <a:rPr lang="en-US" sz="5400" b="1" dirty="0"/>
              <a:t>Hashes</a:t>
            </a:r>
            <a:endParaRPr lang="en-US" b="1" dirty="0"/>
          </a:p>
        </p:txBody>
      </p:sp>
      <p:sp>
        <p:nvSpPr>
          <p:cNvPr id="3" name="Content Placeholder 2">
            <a:extLst>
              <a:ext uri="{FF2B5EF4-FFF2-40B4-BE49-F238E27FC236}">
                <a16:creationId xmlns:a16="http://schemas.microsoft.com/office/drawing/2014/main" id="{623F9B38-2C5D-4EE1-A9D5-CDF428C2EE60}"/>
              </a:ext>
            </a:extLst>
          </p:cNvPr>
          <p:cNvSpPr>
            <a:spLocks noGrp="1"/>
          </p:cNvSpPr>
          <p:nvPr>
            <p:ph idx="1"/>
          </p:nvPr>
        </p:nvSpPr>
        <p:spPr>
          <a:xfrm>
            <a:off x="838200" y="1825624"/>
            <a:ext cx="10693400" cy="4667251"/>
          </a:xfrm>
        </p:spPr>
        <p:txBody>
          <a:bodyPr>
            <a:normAutofit lnSpcReduction="10000"/>
          </a:bodyPr>
          <a:lstStyle/>
          <a:p>
            <a:pPr marL="0" indent="0">
              <a:buNone/>
            </a:pPr>
            <a:r>
              <a:rPr lang="en-US" dirty="0"/>
              <a:t>Hashes are associative objects which serves as maps between keys and values. (Like C# dictionary/Java HashMap).</a:t>
            </a:r>
          </a:p>
          <a:p>
            <a:pPr marL="0" indent="0">
              <a:buNone/>
            </a:pPr>
            <a:endParaRPr lang="en-US" dirty="0"/>
          </a:p>
          <a:p>
            <a:pPr marL="0" indent="0">
              <a:buNone/>
            </a:pPr>
            <a:r>
              <a:rPr lang="en-US" dirty="0"/>
              <a:t>To set values into a hash we use the HSET command.</a:t>
            </a:r>
          </a:p>
          <a:p>
            <a:pPr marL="0" indent="0">
              <a:buNone/>
            </a:pPr>
            <a:r>
              <a:rPr lang="en-US" dirty="0"/>
              <a:t>	</a:t>
            </a:r>
            <a:r>
              <a:rPr lang="en-US" b="1" dirty="0"/>
              <a:t>HSET &lt;</a:t>
            </a:r>
            <a:r>
              <a:rPr lang="en-US" b="1" dirty="0" err="1"/>
              <a:t>outer_key</a:t>
            </a:r>
            <a:r>
              <a:rPr lang="en-US" b="1" dirty="0"/>
              <a:t>&gt; &lt;key1&gt; &lt;value1&gt; &lt;key2&gt; &lt;value2&gt; …</a:t>
            </a:r>
          </a:p>
          <a:p>
            <a:pPr marL="0" indent="0">
              <a:buNone/>
            </a:pPr>
            <a:r>
              <a:rPr lang="en-US" b="1" dirty="0"/>
              <a:t>	</a:t>
            </a:r>
            <a:r>
              <a:rPr lang="en-US" dirty="0" err="1"/>
              <a:t>E.g</a:t>
            </a:r>
            <a:r>
              <a:rPr lang="en-US" dirty="0"/>
              <a:t>: HSET user:3 first John last Doe age 30</a:t>
            </a:r>
          </a:p>
          <a:p>
            <a:pPr marL="0" indent="0">
              <a:buNone/>
            </a:pPr>
            <a:endParaRPr lang="en-US" dirty="0"/>
          </a:p>
          <a:p>
            <a:pPr marL="0" indent="0">
              <a:buNone/>
            </a:pPr>
            <a:r>
              <a:rPr lang="en-US" dirty="0"/>
              <a:t>To get a specific value from a hash we use HGET command.</a:t>
            </a:r>
          </a:p>
          <a:p>
            <a:pPr marL="0" indent="0">
              <a:buNone/>
            </a:pPr>
            <a:r>
              <a:rPr lang="en-US" dirty="0"/>
              <a:t>	</a:t>
            </a:r>
            <a:r>
              <a:rPr lang="en-US" b="1" dirty="0"/>
              <a:t>HGET &lt;</a:t>
            </a:r>
            <a:r>
              <a:rPr lang="en-US" b="1" dirty="0" err="1"/>
              <a:t>outer_key</a:t>
            </a:r>
            <a:r>
              <a:rPr lang="en-US" b="1" dirty="0"/>
              <a:t>&gt; &lt;key&gt;</a:t>
            </a:r>
          </a:p>
          <a:p>
            <a:pPr marL="0" indent="0">
              <a:buNone/>
            </a:pPr>
            <a:r>
              <a:rPr lang="en-US" dirty="0"/>
              <a:t>	</a:t>
            </a:r>
            <a:r>
              <a:rPr lang="en-US" dirty="0" err="1"/>
              <a:t>E.g</a:t>
            </a:r>
            <a:r>
              <a:rPr lang="en-US" dirty="0"/>
              <a:t>: HGET user:3 age // Get the age key</a:t>
            </a:r>
          </a:p>
        </p:txBody>
      </p:sp>
    </p:spTree>
    <p:extLst>
      <p:ext uri="{BB962C8B-B14F-4D97-AF65-F5344CB8AC3E}">
        <p14:creationId xmlns:p14="http://schemas.microsoft.com/office/powerpoint/2010/main" val="52792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A25E4-9A2E-4F25-9192-2C0FD66742F6}"/>
              </a:ext>
            </a:extLst>
          </p:cNvPr>
          <p:cNvSpPr>
            <a:spLocks noGrp="1"/>
          </p:cNvSpPr>
          <p:nvPr>
            <p:ph idx="1"/>
          </p:nvPr>
        </p:nvSpPr>
        <p:spPr>
          <a:xfrm>
            <a:off x="508000" y="444500"/>
            <a:ext cx="11379200" cy="5969000"/>
          </a:xfrm>
        </p:spPr>
        <p:txBody>
          <a:bodyPr/>
          <a:lstStyle/>
          <a:p>
            <a:pPr marL="0" indent="0">
              <a:buNone/>
            </a:pPr>
            <a:r>
              <a:rPr lang="en-US" dirty="0"/>
              <a:t>To get all keys in a hash we use HGETALL command.</a:t>
            </a:r>
          </a:p>
          <a:p>
            <a:pPr marL="0" indent="0">
              <a:buNone/>
            </a:pPr>
            <a:r>
              <a:rPr lang="en-US" dirty="0"/>
              <a:t>	</a:t>
            </a:r>
            <a:r>
              <a:rPr lang="en-US" b="1" dirty="0"/>
              <a:t>HGETALL &lt;</a:t>
            </a:r>
            <a:r>
              <a:rPr lang="en-US" b="1" dirty="0" err="1"/>
              <a:t>outer_key</a:t>
            </a:r>
            <a:r>
              <a:rPr lang="en-US" b="1" dirty="0"/>
              <a:t>&gt;</a:t>
            </a:r>
          </a:p>
          <a:p>
            <a:pPr marL="0" indent="0">
              <a:buNone/>
            </a:pPr>
            <a:r>
              <a:rPr lang="en-US" b="1" dirty="0"/>
              <a:t>	</a:t>
            </a:r>
            <a:r>
              <a:rPr lang="en-US" dirty="0" err="1"/>
              <a:t>E.g</a:t>
            </a:r>
            <a:r>
              <a:rPr lang="en-US" dirty="0"/>
              <a:t>: HGETALL user:3</a:t>
            </a:r>
          </a:p>
          <a:p>
            <a:pPr marL="0" indent="0">
              <a:buNone/>
            </a:pPr>
            <a:endParaRPr lang="en-US" dirty="0"/>
          </a:p>
          <a:p>
            <a:pPr marL="0" indent="0">
              <a:buNone/>
            </a:pPr>
            <a:r>
              <a:rPr lang="en-US" dirty="0"/>
              <a:t>To delete a key from the hash we use the HDEL command.</a:t>
            </a:r>
          </a:p>
          <a:p>
            <a:pPr marL="0" indent="0">
              <a:buNone/>
            </a:pPr>
            <a:r>
              <a:rPr lang="en-US" dirty="0"/>
              <a:t>	</a:t>
            </a:r>
            <a:r>
              <a:rPr lang="en-US" b="1" dirty="0"/>
              <a:t>HDEL &lt;</a:t>
            </a:r>
            <a:r>
              <a:rPr lang="en-US" b="1" dirty="0" err="1"/>
              <a:t>outer_key</a:t>
            </a:r>
            <a:r>
              <a:rPr lang="en-US" b="1" dirty="0"/>
              <a:t>&gt; &lt;key&gt;</a:t>
            </a:r>
          </a:p>
          <a:p>
            <a:pPr marL="0" indent="0">
              <a:buNone/>
            </a:pPr>
            <a:r>
              <a:rPr lang="en-US" dirty="0"/>
              <a:t>	</a:t>
            </a:r>
            <a:r>
              <a:rPr lang="en-US" dirty="0" err="1"/>
              <a:t>E.g</a:t>
            </a:r>
            <a:r>
              <a:rPr lang="en-US" dirty="0"/>
              <a:t>: HDEL user:3 age</a:t>
            </a:r>
          </a:p>
          <a:p>
            <a:pPr marL="0" indent="0">
              <a:buNone/>
            </a:pPr>
            <a:endParaRPr lang="en-US" dirty="0"/>
          </a:p>
          <a:p>
            <a:pPr marL="0" indent="0">
              <a:buNone/>
            </a:pPr>
            <a:r>
              <a:rPr lang="en-US" dirty="0"/>
              <a:t>To increment a value in the hash we use the HINCRBY command.</a:t>
            </a:r>
          </a:p>
          <a:p>
            <a:pPr marL="0" indent="0">
              <a:buNone/>
            </a:pPr>
            <a:r>
              <a:rPr lang="en-US" dirty="0"/>
              <a:t>	</a:t>
            </a:r>
            <a:r>
              <a:rPr lang="en-US" b="1" dirty="0"/>
              <a:t>HINCRBY &lt;</a:t>
            </a:r>
            <a:r>
              <a:rPr lang="en-US" b="1" dirty="0" err="1"/>
              <a:t>outer_key</a:t>
            </a:r>
            <a:r>
              <a:rPr lang="en-US" b="1" dirty="0"/>
              <a:t>&gt; &lt;key&gt; &lt;</a:t>
            </a:r>
            <a:r>
              <a:rPr lang="en-US" b="1" dirty="0" err="1"/>
              <a:t>increment_value</a:t>
            </a:r>
            <a:r>
              <a:rPr lang="en-US" b="1" dirty="0"/>
              <a:t>&gt;</a:t>
            </a:r>
          </a:p>
          <a:p>
            <a:pPr marL="0" indent="0">
              <a:buNone/>
            </a:pPr>
            <a:r>
              <a:rPr lang="en-US" dirty="0"/>
              <a:t>	</a:t>
            </a:r>
            <a:r>
              <a:rPr lang="en-US" dirty="0" err="1"/>
              <a:t>E.g</a:t>
            </a:r>
            <a:r>
              <a:rPr lang="en-US" dirty="0"/>
              <a:t>: HINCRBY user:3 age 5</a:t>
            </a:r>
          </a:p>
        </p:txBody>
      </p:sp>
    </p:spTree>
    <p:extLst>
      <p:ext uri="{BB962C8B-B14F-4D97-AF65-F5344CB8AC3E}">
        <p14:creationId xmlns:p14="http://schemas.microsoft.com/office/powerpoint/2010/main" val="257431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B5AF-AC8D-41E8-B4B1-9434C3FFF2A2}"/>
              </a:ext>
            </a:extLst>
          </p:cNvPr>
          <p:cNvSpPr>
            <a:spLocks noGrp="1"/>
          </p:cNvSpPr>
          <p:nvPr>
            <p:ph type="title"/>
          </p:nvPr>
        </p:nvSpPr>
        <p:spPr>
          <a:xfrm>
            <a:off x="838200" y="147637"/>
            <a:ext cx="10515600" cy="1325563"/>
          </a:xfrm>
        </p:spPr>
        <p:txBody>
          <a:bodyPr>
            <a:normAutofit/>
          </a:bodyPr>
          <a:lstStyle/>
          <a:p>
            <a:r>
              <a:rPr lang="en-US" sz="5400" b="1" dirty="0"/>
              <a:t>Sets</a:t>
            </a:r>
          </a:p>
        </p:txBody>
      </p:sp>
      <p:sp>
        <p:nvSpPr>
          <p:cNvPr id="3" name="Content Placeholder 2">
            <a:extLst>
              <a:ext uri="{FF2B5EF4-FFF2-40B4-BE49-F238E27FC236}">
                <a16:creationId xmlns:a16="http://schemas.microsoft.com/office/drawing/2014/main" id="{1C9B0A09-8B43-43E4-959B-0BD0D9BBB179}"/>
              </a:ext>
            </a:extLst>
          </p:cNvPr>
          <p:cNvSpPr>
            <a:spLocks noGrp="1"/>
          </p:cNvSpPr>
          <p:nvPr>
            <p:ph idx="1"/>
          </p:nvPr>
        </p:nvSpPr>
        <p:spPr>
          <a:xfrm>
            <a:off x="838200" y="1219200"/>
            <a:ext cx="10515600" cy="5638800"/>
          </a:xfrm>
        </p:spPr>
        <p:txBody>
          <a:bodyPr>
            <a:normAutofit lnSpcReduction="10000"/>
          </a:bodyPr>
          <a:lstStyle/>
          <a:p>
            <a:pPr marL="0" indent="0">
              <a:buNone/>
            </a:pPr>
            <a:r>
              <a:rPr lang="en-US" dirty="0"/>
              <a:t>Sets are unordered collection of strings which always have unique members. (Like C# / Java HashSet collection).</a:t>
            </a:r>
          </a:p>
          <a:p>
            <a:pPr marL="0" indent="0">
              <a:buNone/>
            </a:pPr>
            <a:endParaRPr lang="en-US" dirty="0"/>
          </a:p>
          <a:p>
            <a:pPr marL="0" indent="0">
              <a:buNone/>
            </a:pPr>
            <a:r>
              <a:rPr lang="en-US" dirty="0"/>
              <a:t>We can also do mathematical set operations like union and intersection on Redis sets.</a:t>
            </a:r>
          </a:p>
          <a:p>
            <a:pPr marL="0" indent="0">
              <a:buNone/>
            </a:pPr>
            <a:endParaRPr lang="en-US" dirty="0"/>
          </a:p>
          <a:p>
            <a:pPr marL="0" indent="0">
              <a:buNone/>
            </a:pPr>
            <a:r>
              <a:rPr lang="en-US" dirty="0"/>
              <a:t>To add items in a set we use the SADD command.</a:t>
            </a:r>
          </a:p>
          <a:p>
            <a:pPr marL="0" indent="0">
              <a:buNone/>
            </a:pPr>
            <a:r>
              <a:rPr lang="en-US" dirty="0"/>
              <a:t>	</a:t>
            </a:r>
            <a:r>
              <a:rPr lang="en-US" b="1" dirty="0"/>
              <a:t>SADD &lt;</a:t>
            </a:r>
            <a:r>
              <a:rPr lang="en-US" b="1" dirty="0" err="1"/>
              <a:t>set_name</a:t>
            </a:r>
            <a:r>
              <a:rPr lang="en-US" b="1" dirty="0"/>
              <a:t>&gt; &lt;value&gt;</a:t>
            </a:r>
          </a:p>
          <a:p>
            <a:pPr marL="0" indent="0">
              <a:buNone/>
            </a:pPr>
            <a:r>
              <a:rPr lang="en-US" dirty="0"/>
              <a:t>	</a:t>
            </a:r>
            <a:r>
              <a:rPr lang="en-US" dirty="0" err="1"/>
              <a:t>E.g</a:t>
            </a:r>
            <a:r>
              <a:rPr lang="en-US" dirty="0"/>
              <a:t>: SADD cars Audi</a:t>
            </a:r>
          </a:p>
          <a:p>
            <a:pPr marL="0" indent="0">
              <a:buNone/>
            </a:pPr>
            <a:endParaRPr lang="en-US" dirty="0"/>
          </a:p>
          <a:p>
            <a:pPr marL="0" indent="0">
              <a:buNone/>
            </a:pPr>
            <a:r>
              <a:rPr lang="en-US" dirty="0"/>
              <a:t>To get all the items in a set we use the SMEMBERS command.</a:t>
            </a:r>
          </a:p>
          <a:p>
            <a:pPr marL="0" indent="0">
              <a:buNone/>
            </a:pPr>
            <a:r>
              <a:rPr lang="en-US" dirty="0"/>
              <a:t>	</a:t>
            </a:r>
            <a:r>
              <a:rPr lang="en-US" b="1" dirty="0"/>
              <a:t>SMEMBERS &lt;</a:t>
            </a:r>
            <a:r>
              <a:rPr lang="en-US" b="1" dirty="0" err="1"/>
              <a:t>set_name</a:t>
            </a:r>
            <a:r>
              <a:rPr lang="en-US" b="1" dirty="0"/>
              <a:t>&gt;</a:t>
            </a:r>
          </a:p>
        </p:txBody>
      </p:sp>
    </p:spTree>
    <p:extLst>
      <p:ext uri="{BB962C8B-B14F-4D97-AF65-F5344CB8AC3E}">
        <p14:creationId xmlns:p14="http://schemas.microsoft.com/office/powerpoint/2010/main" val="367146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2E440-963B-486C-8F6A-8FD4EE113F98}"/>
              </a:ext>
            </a:extLst>
          </p:cNvPr>
          <p:cNvSpPr>
            <a:spLocks noGrp="1"/>
          </p:cNvSpPr>
          <p:nvPr>
            <p:ph idx="1"/>
          </p:nvPr>
        </p:nvSpPr>
        <p:spPr>
          <a:xfrm>
            <a:off x="400050" y="444500"/>
            <a:ext cx="11391900" cy="6286500"/>
          </a:xfrm>
        </p:spPr>
        <p:txBody>
          <a:bodyPr/>
          <a:lstStyle/>
          <a:p>
            <a:pPr marL="0" indent="0">
              <a:buNone/>
            </a:pPr>
            <a:r>
              <a:rPr lang="en-US" dirty="0"/>
              <a:t>To remove one or more elements from the last inserted value from set we use SPOP command.</a:t>
            </a:r>
          </a:p>
          <a:p>
            <a:pPr marL="0" indent="0">
              <a:buNone/>
            </a:pPr>
            <a:r>
              <a:rPr lang="en-US" dirty="0"/>
              <a:t>	</a:t>
            </a:r>
            <a:r>
              <a:rPr lang="en-US" b="1" dirty="0"/>
              <a:t>SPOP &lt;</a:t>
            </a:r>
            <a:r>
              <a:rPr lang="en-US" b="1" dirty="0" err="1"/>
              <a:t>set_name</a:t>
            </a:r>
            <a:r>
              <a:rPr lang="en-US" b="1" dirty="0"/>
              <a:t>&gt; &lt;count&gt;</a:t>
            </a:r>
          </a:p>
          <a:p>
            <a:pPr marL="0" indent="0">
              <a:buNone/>
            </a:pPr>
            <a:r>
              <a:rPr lang="en-US" dirty="0"/>
              <a:t>	</a:t>
            </a:r>
            <a:r>
              <a:rPr lang="en-US" dirty="0" err="1"/>
              <a:t>E.g</a:t>
            </a:r>
            <a:r>
              <a:rPr lang="en-US" dirty="0"/>
              <a:t>: SPOP cars 3 // Remove 3 elements from last of cars set</a:t>
            </a:r>
          </a:p>
          <a:p>
            <a:pPr marL="0" indent="0">
              <a:buNone/>
            </a:pPr>
            <a:endParaRPr lang="en-US" dirty="0"/>
          </a:p>
          <a:p>
            <a:pPr marL="0" indent="0">
              <a:buNone/>
            </a:pPr>
            <a:r>
              <a:rPr lang="en-US" dirty="0"/>
              <a:t>To check if a value in the set or not we use the SISMEMBER command.</a:t>
            </a:r>
          </a:p>
          <a:p>
            <a:pPr marL="0" indent="0">
              <a:buNone/>
            </a:pPr>
            <a:r>
              <a:rPr lang="en-US" dirty="0"/>
              <a:t>	</a:t>
            </a:r>
            <a:r>
              <a:rPr lang="en-US" b="1" dirty="0"/>
              <a:t>SISMEMBER &lt;</a:t>
            </a:r>
            <a:r>
              <a:rPr lang="en-US" b="1" dirty="0" err="1"/>
              <a:t>set_name</a:t>
            </a:r>
            <a:r>
              <a:rPr lang="en-US" b="1" dirty="0"/>
              <a:t>&gt; &lt;value&gt;</a:t>
            </a:r>
          </a:p>
          <a:p>
            <a:pPr marL="0" indent="0">
              <a:buNone/>
            </a:pPr>
            <a:r>
              <a:rPr lang="en-US" dirty="0"/>
              <a:t>	</a:t>
            </a:r>
            <a:r>
              <a:rPr lang="en-US" dirty="0" err="1"/>
              <a:t>E.g</a:t>
            </a:r>
            <a:r>
              <a:rPr lang="en-US" dirty="0"/>
              <a:t>: SISMEMBER cars BMW</a:t>
            </a:r>
          </a:p>
          <a:p>
            <a:pPr marL="0" indent="0">
              <a:buNone/>
            </a:pPr>
            <a:endParaRPr lang="en-US" dirty="0"/>
          </a:p>
          <a:p>
            <a:pPr marL="0" indent="0">
              <a:buNone/>
            </a:pPr>
            <a:r>
              <a:rPr lang="en-US" dirty="0"/>
              <a:t>To get the count (cardinality) of items in a set we use the SCARD command.</a:t>
            </a:r>
          </a:p>
          <a:p>
            <a:pPr marL="0" indent="0">
              <a:buNone/>
            </a:pPr>
            <a:r>
              <a:rPr lang="en-US" dirty="0"/>
              <a:t>	</a:t>
            </a:r>
            <a:r>
              <a:rPr lang="en-US" b="1" dirty="0"/>
              <a:t>SCARD &lt;</a:t>
            </a:r>
            <a:r>
              <a:rPr lang="en-US" b="1" dirty="0" err="1"/>
              <a:t>set_name</a:t>
            </a:r>
            <a:r>
              <a:rPr lang="en-US" b="1" dirty="0"/>
              <a:t>&gt;</a:t>
            </a:r>
          </a:p>
          <a:p>
            <a:pPr marL="0" indent="0">
              <a:buNone/>
            </a:pPr>
            <a:r>
              <a:rPr lang="en-US" b="1" dirty="0"/>
              <a:t>	</a:t>
            </a:r>
            <a:r>
              <a:rPr lang="en-US" dirty="0" err="1"/>
              <a:t>E.g</a:t>
            </a:r>
            <a:r>
              <a:rPr lang="en-US" dirty="0"/>
              <a:t>: SCARD cars</a:t>
            </a:r>
          </a:p>
        </p:txBody>
      </p:sp>
    </p:spTree>
    <p:extLst>
      <p:ext uri="{BB962C8B-B14F-4D97-AF65-F5344CB8AC3E}">
        <p14:creationId xmlns:p14="http://schemas.microsoft.com/office/powerpoint/2010/main" val="298041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54324-44F8-47B2-AE93-757ADA23EF64}"/>
              </a:ext>
            </a:extLst>
          </p:cNvPr>
          <p:cNvSpPr>
            <a:spLocks noGrp="1"/>
          </p:cNvSpPr>
          <p:nvPr>
            <p:ph idx="1"/>
          </p:nvPr>
        </p:nvSpPr>
        <p:spPr>
          <a:xfrm>
            <a:off x="482600" y="279400"/>
            <a:ext cx="11341100" cy="6273800"/>
          </a:xfrm>
        </p:spPr>
        <p:txBody>
          <a:bodyPr/>
          <a:lstStyle/>
          <a:p>
            <a:pPr marL="0" indent="0">
              <a:buNone/>
            </a:pPr>
            <a:endParaRPr lang="en-US" dirty="0"/>
          </a:p>
          <a:p>
            <a:pPr marL="0" indent="0">
              <a:buNone/>
            </a:pPr>
            <a:endParaRPr lang="en-US" dirty="0"/>
          </a:p>
          <a:p>
            <a:pPr marL="0" indent="0">
              <a:buNone/>
            </a:pPr>
            <a:r>
              <a:rPr lang="en-US" dirty="0"/>
              <a:t>To get the set intersection values between one or more sets we use the SINTER command.</a:t>
            </a:r>
          </a:p>
          <a:p>
            <a:pPr marL="0" indent="0">
              <a:buNone/>
            </a:pPr>
            <a:r>
              <a:rPr lang="en-US" dirty="0"/>
              <a:t>	</a:t>
            </a:r>
            <a:r>
              <a:rPr lang="en-US" b="1" dirty="0"/>
              <a:t>SINTER &lt;set_name1&gt; &lt;set_name2&gt; … &lt;</a:t>
            </a:r>
            <a:r>
              <a:rPr lang="en-US" b="1" dirty="0" err="1"/>
              <a:t>set_nameN</a:t>
            </a:r>
            <a:r>
              <a:rPr lang="en-US" b="1" dirty="0"/>
              <a:t>&gt;</a:t>
            </a:r>
          </a:p>
          <a:p>
            <a:pPr marL="0" indent="0">
              <a:buNone/>
            </a:pPr>
            <a:endParaRPr lang="en-US" b="1" dirty="0"/>
          </a:p>
          <a:p>
            <a:pPr marL="0" indent="0">
              <a:buNone/>
            </a:pPr>
            <a:endParaRPr lang="en-US" dirty="0"/>
          </a:p>
          <a:p>
            <a:pPr marL="0" indent="0">
              <a:buNone/>
            </a:pPr>
            <a:r>
              <a:rPr lang="en-US" dirty="0"/>
              <a:t>To get the set union values between one or more sets we use the SUNION command.</a:t>
            </a:r>
          </a:p>
          <a:p>
            <a:pPr marL="0" indent="0">
              <a:buNone/>
            </a:pPr>
            <a:r>
              <a:rPr lang="en-US" dirty="0"/>
              <a:t>	</a:t>
            </a:r>
            <a:r>
              <a:rPr lang="en-US" b="1" dirty="0"/>
              <a:t>SUNION &lt;set_name1&gt; &lt;set_name2&gt; … &lt;</a:t>
            </a:r>
            <a:r>
              <a:rPr lang="en-US" b="1" dirty="0" err="1"/>
              <a:t>set_nameN</a:t>
            </a:r>
            <a:r>
              <a:rPr lang="en-US" b="1" dirty="0"/>
              <a:t>&gt;</a:t>
            </a:r>
          </a:p>
        </p:txBody>
      </p:sp>
    </p:spTree>
    <p:extLst>
      <p:ext uri="{BB962C8B-B14F-4D97-AF65-F5344CB8AC3E}">
        <p14:creationId xmlns:p14="http://schemas.microsoft.com/office/powerpoint/2010/main" val="385208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FD87-603D-491F-979F-D9B26B9365DC}"/>
              </a:ext>
            </a:extLst>
          </p:cNvPr>
          <p:cNvSpPr>
            <a:spLocks noGrp="1"/>
          </p:cNvSpPr>
          <p:nvPr>
            <p:ph type="title"/>
          </p:nvPr>
        </p:nvSpPr>
        <p:spPr>
          <a:xfrm>
            <a:off x="241300" y="336550"/>
            <a:ext cx="10515600" cy="1325563"/>
          </a:xfrm>
        </p:spPr>
        <p:txBody>
          <a:bodyPr>
            <a:normAutofit/>
          </a:bodyPr>
          <a:lstStyle/>
          <a:p>
            <a:r>
              <a:rPr lang="en-US" sz="5400" b="1" dirty="0"/>
              <a:t>Sorted Sets</a:t>
            </a:r>
          </a:p>
        </p:txBody>
      </p:sp>
      <p:sp>
        <p:nvSpPr>
          <p:cNvPr id="3" name="Content Placeholder 2">
            <a:extLst>
              <a:ext uri="{FF2B5EF4-FFF2-40B4-BE49-F238E27FC236}">
                <a16:creationId xmlns:a16="http://schemas.microsoft.com/office/drawing/2014/main" id="{A5145BCD-31BD-4052-84F1-28D0BCF3C529}"/>
              </a:ext>
            </a:extLst>
          </p:cNvPr>
          <p:cNvSpPr>
            <a:spLocks noGrp="1"/>
          </p:cNvSpPr>
          <p:nvPr>
            <p:ph idx="1"/>
          </p:nvPr>
        </p:nvSpPr>
        <p:spPr>
          <a:xfrm>
            <a:off x="241300" y="1506536"/>
            <a:ext cx="11950700" cy="5110163"/>
          </a:xfrm>
        </p:spPr>
        <p:txBody>
          <a:bodyPr>
            <a:normAutofit lnSpcReduction="10000"/>
          </a:bodyPr>
          <a:lstStyle/>
          <a:p>
            <a:pPr marL="0" indent="0">
              <a:buNone/>
            </a:pPr>
            <a:r>
              <a:rPr lang="en-US" sz="2400" dirty="0"/>
              <a:t>Sorted sets are exact same as Redis sets with the exception that a score is associated to each one of the set item.</a:t>
            </a:r>
          </a:p>
          <a:p>
            <a:pPr marL="0" indent="0">
              <a:buNone/>
            </a:pPr>
            <a:endParaRPr lang="en-US" sz="2400" dirty="0"/>
          </a:p>
          <a:p>
            <a:pPr marL="0" indent="0">
              <a:buNone/>
            </a:pPr>
            <a:r>
              <a:rPr lang="en-US" sz="2400" dirty="0"/>
              <a:t>To add elements into a Redis sorted set we use ZADD command.</a:t>
            </a:r>
          </a:p>
          <a:p>
            <a:pPr marL="0" indent="0">
              <a:buNone/>
            </a:pPr>
            <a:r>
              <a:rPr lang="en-US" sz="2400" dirty="0"/>
              <a:t>	</a:t>
            </a:r>
            <a:r>
              <a:rPr lang="en-US" sz="2400" b="1" dirty="0"/>
              <a:t>ZADD &lt;</a:t>
            </a:r>
            <a:r>
              <a:rPr lang="en-US" sz="2400" b="1" dirty="0" err="1"/>
              <a:t>sorted_set_name</a:t>
            </a:r>
            <a:r>
              <a:rPr lang="en-US" sz="2400" b="1" dirty="0"/>
              <a:t>&gt; &lt;member1&gt; &lt;score1&gt; &lt;member2&gt; &lt;score2&gt;</a:t>
            </a:r>
          </a:p>
          <a:p>
            <a:pPr marL="0" indent="0">
              <a:buNone/>
            </a:pPr>
            <a:endParaRPr lang="en-US" sz="2400" b="1" dirty="0"/>
          </a:p>
          <a:p>
            <a:pPr marL="0" indent="0">
              <a:buNone/>
            </a:pPr>
            <a:r>
              <a:rPr lang="en-US" sz="2400" dirty="0"/>
              <a:t>To get the items in the sorted set from the lowest to highest score we use the ZRANGE command.</a:t>
            </a:r>
          </a:p>
          <a:p>
            <a:pPr marL="0" indent="0">
              <a:buNone/>
            </a:pPr>
            <a:r>
              <a:rPr lang="en-US" sz="2400" dirty="0"/>
              <a:t>	</a:t>
            </a:r>
            <a:r>
              <a:rPr lang="en-US" sz="2400" b="1" dirty="0"/>
              <a:t>ZRANGE &lt;</a:t>
            </a:r>
            <a:r>
              <a:rPr lang="en-US" sz="2400" b="1" dirty="0" err="1"/>
              <a:t>sorted_set_name</a:t>
            </a:r>
            <a:r>
              <a:rPr lang="en-US" sz="2400" b="1" dirty="0"/>
              <a:t>&gt; &lt;start&gt; &lt;stop&gt; BYSCORE</a:t>
            </a:r>
          </a:p>
          <a:p>
            <a:pPr marL="0" indent="0">
              <a:buNone/>
            </a:pPr>
            <a:r>
              <a:rPr lang="en-US" sz="2400" dirty="0"/>
              <a:t>	</a:t>
            </a:r>
            <a:r>
              <a:rPr lang="en-US" sz="2400" dirty="0" err="1"/>
              <a:t>E.g</a:t>
            </a:r>
            <a:r>
              <a:rPr lang="en-US" sz="2400" dirty="0"/>
              <a:t>: ZRANGE students 0 4 BYSCORE // Get first 5 elements</a:t>
            </a:r>
          </a:p>
          <a:p>
            <a:pPr marL="0" indent="0">
              <a:buNone/>
            </a:pPr>
            <a:r>
              <a:rPr lang="en-US" sz="2400" dirty="0"/>
              <a:t>	        ZRANGE students (1 (4 BYSCORE // Get 2</a:t>
            </a:r>
            <a:r>
              <a:rPr lang="en-US" sz="2400" baseline="30000" dirty="0"/>
              <a:t>nd</a:t>
            </a:r>
            <a:r>
              <a:rPr lang="en-US" sz="2400" dirty="0"/>
              <a:t> &amp; 3</a:t>
            </a:r>
            <a:r>
              <a:rPr lang="en-US" sz="2400" baseline="30000" dirty="0"/>
              <a:t>rd</a:t>
            </a:r>
            <a:r>
              <a:rPr lang="en-US" sz="2400" dirty="0"/>
              <a:t> index students (1 &amp; 4 exclusive)</a:t>
            </a:r>
          </a:p>
          <a:p>
            <a:pPr marL="0" indent="0">
              <a:buNone/>
            </a:pPr>
            <a:r>
              <a:rPr lang="en-US" sz="2400" dirty="0"/>
              <a:t>	        ZRANGE students 1 (4 BYSCORE // Get 1</a:t>
            </a:r>
            <a:r>
              <a:rPr lang="en-US" sz="2400" baseline="30000" dirty="0"/>
              <a:t>st</a:t>
            </a:r>
            <a:r>
              <a:rPr lang="en-US" sz="2400" dirty="0"/>
              <a:t>,2</a:t>
            </a:r>
            <a:r>
              <a:rPr lang="en-US" sz="2400" baseline="30000" dirty="0"/>
              <a:t>nd</a:t>
            </a:r>
            <a:r>
              <a:rPr lang="en-US" sz="2400" dirty="0"/>
              <a:t> and 3</a:t>
            </a:r>
            <a:r>
              <a:rPr lang="en-US" sz="2400" baseline="30000" dirty="0"/>
              <a:t>rd</a:t>
            </a:r>
            <a:r>
              <a:rPr lang="en-US" sz="2400" dirty="0"/>
              <a:t> index students (4 exclusive)</a:t>
            </a:r>
          </a:p>
        </p:txBody>
      </p:sp>
    </p:spTree>
    <p:extLst>
      <p:ext uri="{BB962C8B-B14F-4D97-AF65-F5344CB8AC3E}">
        <p14:creationId xmlns:p14="http://schemas.microsoft.com/office/powerpoint/2010/main" val="367492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0D9DF-0A80-4413-8114-F45F56361AA1}"/>
              </a:ext>
            </a:extLst>
          </p:cNvPr>
          <p:cNvSpPr>
            <a:spLocks noGrp="1"/>
          </p:cNvSpPr>
          <p:nvPr>
            <p:ph idx="1"/>
          </p:nvPr>
        </p:nvSpPr>
        <p:spPr>
          <a:xfrm>
            <a:off x="292100" y="234950"/>
            <a:ext cx="11099800" cy="6388100"/>
          </a:xfrm>
        </p:spPr>
        <p:txBody>
          <a:bodyPr>
            <a:normAutofit lnSpcReduction="10000"/>
          </a:bodyPr>
          <a:lstStyle/>
          <a:p>
            <a:pPr marL="0" indent="0">
              <a:buNone/>
            </a:pPr>
            <a:r>
              <a:rPr lang="en-US" sz="2800" dirty="0"/>
              <a:t>To get the items in the sorted set from the highest to lowest score we use the ZRANGE command with REV option.</a:t>
            </a:r>
          </a:p>
          <a:p>
            <a:pPr marL="0" indent="0">
              <a:buNone/>
            </a:pPr>
            <a:r>
              <a:rPr lang="en-US" sz="2800" dirty="0"/>
              <a:t>	</a:t>
            </a:r>
            <a:r>
              <a:rPr lang="en-US" sz="2800" b="1" dirty="0"/>
              <a:t>ZRANGE &lt;</a:t>
            </a:r>
            <a:r>
              <a:rPr lang="en-US" sz="2800" b="1" dirty="0" err="1"/>
              <a:t>sorted_set_name</a:t>
            </a:r>
            <a:r>
              <a:rPr lang="en-US" sz="2800" b="1" dirty="0"/>
              <a:t>&gt; &lt;start&gt; &lt;stop&gt; REV BYSCORE</a:t>
            </a:r>
          </a:p>
          <a:p>
            <a:pPr marL="0" indent="0">
              <a:buNone/>
            </a:pPr>
            <a:endParaRPr lang="en-US" dirty="0"/>
          </a:p>
          <a:p>
            <a:pPr marL="0" indent="0">
              <a:buNone/>
            </a:pPr>
            <a:r>
              <a:rPr lang="en-US" dirty="0"/>
              <a:t>To get the rank (lowest to highest) of a set member we use the ZRANK command.</a:t>
            </a:r>
          </a:p>
          <a:p>
            <a:pPr marL="0" indent="0">
              <a:buNone/>
            </a:pPr>
            <a:r>
              <a:rPr lang="en-US" dirty="0"/>
              <a:t>	</a:t>
            </a:r>
            <a:r>
              <a:rPr lang="en-US" b="1" dirty="0"/>
              <a:t>ZRANK &lt;</a:t>
            </a:r>
            <a:r>
              <a:rPr lang="en-US" b="1" dirty="0" err="1"/>
              <a:t>sorted_set_name</a:t>
            </a:r>
            <a:r>
              <a:rPr lang="en-US" b="1" dirty="0"/>
              <a:t>&gt; &lt;key&gt;</a:t>
            </a:r>
          </a:p>
          <a:p>
            <a:pPr marL="0" indent="0">
              <a:buNone/>
            </a:pPr>
            <a:endParaRPr lang="en-US" dirty="0"/>
          </a:p>
          <a:p>
            <a:pPr marL="0" indent="0">
              <a:buNone/>
            </a:pPr>
            <a:r>
              <a:rPr lang="en-US" dirty="0"/>
              <a:t>To get the rank (highest to lowest) of a set member we use the ZREVRANK command.</a:t>
            </a:r>
          </a:p>
          <a:p>
            <a:pPr marL="0" indent="0">
              <a:buNone/>
            </a:pPr>
            <a:r>
              <a:rPr lang="en-US" dirty="0"/>
              <a:t>	</a:t>
            </a:r>
            <a:r>
              <a:rPr lang="en-US" b="1" dirty="0"/>
              <a:t>ZREVRANK &lt;</a:t>
            </a:r>
            <a:r>
              <a:rPr lang="en-US" b="1" dirty="0" err="1"/>
              <a:t>sorted_set_name</a:t>
            </a:r>
            <a:r>
              <a:rPr lang="en-US" b="1" dirty="0"/>
              <a:t>&gt; &lt;key&gt;</a:t>
            </a:r>
          </a:p>
          <a:p>
            <a:pPr marL="0" indent="0">
              <a:buNone/>
            </a:pPr>
            <a:endParaRPr lang="en-US" dirty="0"/>
          </a:p>
          <a:p>
            <a:pPr marL="0" indent="0">
              <a:buNone/>
            </a:pPr>
            <a:r>
              <a:rPr lang="en-US" dirty="0"/>
              <a:t>To get the score of a set member we use the ZSCORE command.</a:t>
            </a:r>
          </a:p>
          <a:p>
            <a:pPr marL="0" indent="0">
              <a:buNone/>
            </a:pPr>
            <a:r>
              <a:rPr lang="en-US" dirty="0"/>
              <a:t>	</a:t>
            </a:r>
            <a:r>
              <a:rPr lang="en-US" b="1" dirty="0"/>
              <a:t>ZSCORE &lt;</a:t>
            </a:r>
            <a:r>
              <a:rPr lang="en-US" b="1" dirty="0" err="1"/>
              <a:t>sorted_set_name</a:t>
            </a:r>
            <a:r>
              <a:rPr lang="en-US" b="1" dirty="0"/>
              <a:t>&gt; &lt;key&gt;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8005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5DA3-D121-4698-B05E-95AC78F71DA9}"/>
              </a:ext>
            </a:extLst>
          </p:cNvPr>
          <p:cNvSpPr>
            <a:spLocks noGrp="1"/>
          </p:cNvSpPr>
          <p:nvPr>
            <p:ph type="title"/>
          </p:nvPr>
        </p:nvSpPr>
        <p:spPr>
          <a:xfrm>
            <a:off x="838200" y="160337"/>
            <a:ext cx="10515600" cy="1325563"/>
          </a:xfrm>
        </p:spPr>
        <p:txBody>
          <a:bodyPr>
            <a:normAutofit/>
          </a:bodyPr>
          <a:lstStyle/>
          <a:p>
            <a:r>
              <a:rPr lang="en-US" sz="5400" b="1" dirty="0" err="1"/>
              <a:t>HyperLogsLogs</a:t>
            </a:r>
            <a:endParaRPr lang="en-US" sz="5400" b="1" dirty="0"/>
          </a:p>
        </p:txBody>
      </p:sp>
      <p:sp>
        <p:nvSpPr>
          <p:cNvPr id="3" name="Content Placeholder 2">
            <a:extLst>
              <a:ext uri="{FF2B5EF4-FFF2-40B4-BE49-F238E27FC236}">
                <a16:creationId xmlns:a16="http://schemas.microsoft.com/office/drawing/2014/main" id="{944043BC-2AAA-4680-8970-D8E5414CCCA0}"/>
              </a:ext>
            </a:extLst>
          </p:cNvPr>
          <p:cNvSpPr>
            <a:spLocks noGrp="1"/>
          </p:cNvSpPr>
          <p:nvPr>
            <p:ph idx="1"/>
          </p:nvPr>
        </p:nvSpPr>
        <p:spPr>
          <a:xfrm>
            <a:off x="838200" y="1485899"/>
            <a:ext cx="11226800" cy="5211763"/>
          </a:xfrm>
        </p:spPr>
        <p:txBody>
          <a:bodyPr>
            <a:normAutofit fontScale="92500" lnSpcReduction="20000"/>
          </a:bodyPr>
          <a:lstStyle/>
          <a:p>
            <a:pPr marL="0" indent="0">
              <a:buNone/>
            </a:pPr>
            <a:r>
              <a:rPr lang="en-US" dirty="0" err="1"/>
              <a:t>HyperLogsLogs</a:t>
            </a:r>
            <a:r>
              <a:rPr lang="en-US" dirty="0"/>
              <a:t> is a special probabilistic data type like Redis set with minimal memory used (12 </a:t>
            </a:r>
            <a:r>
              <a:rPr lang="en-US" dirty="0" err="1"/>
              <a:t>Kb</a:t>
            </a:r>
            <a:r>
              <a:rPr lang="en-US" dirty="0"/>
              <a:t>).</a:t>
            </a:r>
          </a:p>
          <a:p>
            <a:pPr marL="0" indent="0">
              <a:buNone/>
            </a:pPr>
            <a:endParaRPr lang="en-US" dirty="0"/>
          </a:p>
          <a:p>
            <a:pPr marL="0" indent="0">
              <a:buNone/>
            </a:pPr>
            <a:r>
              <a:rPr lang="en-US" dirty="0"/>
              <a:t>We can only add and count items in a </a:t>
            </a:r>
            <a:r>
              <a:rPr lang="en-US" dirty="0" err="1"/>
              <a:t>HyperLogsLogs</a:t>
            </a:r>
            <a:r>
              <a:rPr lang="en-US" dirty="0"/>
              <a:t> item.</a:t>
            </a:r>
          </a:p>
          <a:p>
            <a:pPr marL="0" indent="0">
              <a:buNone/>
            </a:pPr>
            <a:endParaRPr lang="en-US" dirty="0"/>
          </a:p>
          <a:p>
            <a:pPr marL="0" indent="0">
              <a:buNone/>
            </a:pPr>
            <a:r>
              <a:rPr lang="en-US" dirty="0"/>
              <a:t>We cannot delete items from a </a:t>
            </a:r>
            <a:r>
              <a:rPr lang="en-US" dirty="0" err="1"/>
              <a:t>HyperLogsLogs</a:t>
            </a:r>
            <a:r>
              <a:rPr lang="en-US" dirty="0"/>
              <a:t> item.</a:t>
            </a:r>
          </a:p>
          <a:p>
            <a:pPr marL="0" indent="0">
              <a:buNone/>
            </a:pPr>
            <a:endParaRPr lang="en-US" dirty="0"/>
          </a:p>
          <a:p>
            <a:pPr marL="0" indent="0">
              <a:buNone/>
            </a:pPr>
            <a:r>
              <a:rPr lang="en-US" dirty="0"/>
              <a:t>To add elements into a </a:t>
            </a:r>
            <a:r>
              <a:rPr lang="en-US" dirty="0" err="1"/>
              <a:t>HyperLogsLogs</a:t>
            </a:r>
            <a:r>
              <a:rPr lang="en-US" dirty="0"/>
              <a:t> item we use PFADD command.</a:t>
            </a:r>
          </a:p>
          <a:p>
            <a:pPr marL="0" indent="0">
              <a:buNone/>
            </a:pPr>
            <a:r>
              <a:rPr lang="en-US" dirty="0"/>
              <a:t>	</a:t>
            </a:r>
            <a:r>
              <a:rPr lang="en-US" b="1" dirty="0"/>
              <a:t>PFADD &lt;</a:t>
            </a:r>
            <a:r>
              <a:rPr lang="en-US" b="1" dirty="0" err="1"/>
              <a:t>hyperlogslogs_name</a:t>
            </a:r>
            <a:r>
              <a:rPr lang="en-US" b="1" dirty="0"/>
              <a:t>&gt; &lt;value1&gt; &lt;value2&gt; … &lt;</a:t>
            </a:r>
            <a:r>
              <a:rPr lang="en-US" b="1" dirty="0" err="1"/>
              <a:t>valueN</a:t>
            </a:r>
            <a:r>
              <a:rPr lang="en-US" b="1" dirty="0"/>
              <a:t>&gt;</a:t>
            </a:r>
          </a:p>
          <a:p>
            <a:pPr marL="0" indent="0">
              <a:buNone/>
            </a:pPr>
            <a:endParaRPr lang="en-US" dirty="0"/>
          </a:p>
          <a:p>
            <a:pPr marL="0" indent="0">
              <a:buNone/>
            </a:pPr>
            <a:r>
              <a:rPr lang="en-US" dirty="0"/>
              <a:t>To count the number of items in a </a:t>
            </a:r>
            <a:r>
              <a:rPr lang="en-US" dirty="0" err="1"/>
              <a:t>HyperLogsLogs</a:t>
            </a:r>
            <a:r>
              <a:rPr lang="en-US" dirty="0"/>
              <a:t> item we use the PFCOUNT command.</a:t>
            </a:r>
          </a:p>
          <a:p>
            <a:pPr marL="0" indent="0">
              <a:buNone/>
            </a:pPr>
            <a:r>
              <a:rPr lang="en-US" dirty="0"/>
              <a:t>	</a:t>
            </a:r>
            <a:r>
              <a:rPr lang="en-US" b="1" dirty="0"/>
              <a:t>PFCOUNT &lt;</a:t>
            </a:r>
            <a:r>
              <a:rPr lang="en-US" b="1" dirty="0" err="1"/>
              <a:t>hyperlogslogs_name</a:t>
            </a:r>
            <a:r>
              <a:rPr lang="en-US" b="1" dirty="0"/>
              <a:t>&gt;</a:t>
            </a:r>
          </a:p>
          <a:p>
            <a:pPr marL="0" indent="0">
              <a:buNone/>
            </a:pPr>
            <a:endParaRPr lang="en-US" dirty="0"/>
          </a:p>
        </p:txBody>
      </p:sp>
    </p:spTree>
    <p:extLst>
      <p:ext uri="{BB962C8B-B14F-4D97-AF65-F5344CB8AC3E}">
        <p14:creationId xmlns:p14="http://schemas.microsoft.com/office/powerpoint/2010/main" val="122036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1090-4B76-4073-813A-D9D78C7423AC}"/>
              </a:ext>
            </a:extLst>
          </p:cNvPr>
          <p:cNvSpPr>
            <a:spLocks noGrp="1"/>
          </p:cNvSpPr>
          <p:nvPr>
            <p:ph type="title"/>
          </p:nvPr>
        </p:nvSpPr>
        <p:spPr>
          <a:xfrm>
            <a:off x="1247775" y="193675"/>
            <a:ext cx="10515600" cy="892175"/>
          </a:xfrm>
        </p:spPr>
        <p:txBody>
          <a:bodyPr>
            <a:normAutofit/>
          </a:bodyPr>
          <a:lstStyle/>
          <a:p>
            <a:r>
              <a:rPr lang="en-US" sz="5400" b="1" dirty="0"/>
              <a:t>What is Redis</a:t>
            </a:r>
          </a:p>
        </p:txBody>
      </p:sp>
      <p:sp>
        <p:nvSpPr>
          <p:cNvPr id="7" name="Content Placeholder 6">
            <a:extLst>
              <a:ext uri="{FF2B5EF4-FFF2-40B4-BE49-F238E27FC236}">
                <a16:creationId xmlns:a16="http://schemas.microsoft.com/office/drawing/2014/main" id="{84ECEA32-6176-4ED9-A73F-80428559B949}"/>
              </a:ext>
            </a:extLst>
          </p:cNvPr>
          <p:cNvSpPr>
            <a:spLocks noGrp="1"/>
          </p:cNvSpPr>
          <p:nvPr>
            <p:ph idx="1"/>
          </p:nvPr>
        </p:nvSpPr>
        <p:spPr>
          <a:xfrm>
            <a:off x="1247775" y="1352550"/>
            <a:ext cx="10306049" cy="5311775"/>
          </a:xfrm>
        </p:spPr>
        <p:txBody>
          <a:bodyPr>
            <a:normAutofit lnSpcReduction="10000"/>
          </a:bodyPr>
          <a:lstStyle/>
          <a:p>
            <a:pPr marL="0" indent="0">
              <a:buNone/>
            </a:pPr>
            <a:r>
              <a:rPr lang="en-US" b="1" i="0" dirty="0">
                <a:solidFill>
                  <a:srgbClr val="202122"/>
                </a:solidFill>
                <a:effectLst/>
              </a:rPr>
              <a:t>Remote Dictionary Server</a:t>
            </a:r>
            <a:r>
              <a:rPr lang="en-US" i="0" dirty="0">
                <a:solidFill>
                  <a:srgbClr val="202122"/>
                </a:solidFill>
                <a:effectLst/>
              </a:rPr>
              <a:t> (Redis) is an in-memory data structure mainly used for Caching, and disk is used for persistence.</a:t>
            </a:r>
          </a:p>
          <a:p>
            <a:endParaRPr lang="en-US" i="0" dirty="0">
              <a:solidFill>
                <a:srgbClr val="202122"/>
              </a:solidFill>
              <a:effectLst/>
            </a:endParaRPr>
          </a:p>
          <a:p>
            <a:pPr marL="0" indent="0">
              <a:buNone/>
            </a:pPr>
            <a:r>
              <a:rPr lang="en-US" dirty="0">
                <a:solidFill>
                  <a:srgbClr val="202122"/>
                </a:solidFill>
              </a:rPr>
              <a:t>Written in C</a:t>
            </a:r>
          </a:p>
          <a:p>
            <a:endParaRPr lang="en-US" dirty="0">
              <a:solidFill>
                <a:srgbClr val="202122"/>
              </a:solidFill>
            </a:endParaRPr>
          </a:p>
          <a:p>
            <a:pPr marL="0" indent="0">
              <a:buNone/>
            </a:pPr>
            <a:r>
              <a:rPr lang="en-US" dirty="0">
                <a:solidFill>
                  <a:srgbClr val="202122"/>
                </a:solidFill>
              </a:rPr>
              <a:t>Single threaded</a:t>
            </a:r>
          </a:p>
          <a:p>
            <a:endParaRPr lang="en-US" dirty="0">
              <a:solidFill>
                <a:srgbClr val="202122"/>
              </a:solidFill>
            </a:endParaRPr>
          </a:p>
          <a:p>
            <a:pPr marL="0" indent="0">
              <a:buNone/>
            </a:pPr>
            <a:r>
              <a:rPr lang="en-US" dirty="0">
                <a:solidFill>
                  <a:srgbClr val="202122"/>
                </a:solidFill>
              </a:rPr>
              <a:t>Uses </a:t>
            </a:r>
            <a:r>
              <a:rPr lang="en-US" b="1" i="0" dirty="0">
                <a:solidFill>
                  <a:srgbClr val="333333"/>
                </a:solidFill>
                <a:effectLst/>
              </a:rPr>
              <a:t>RESP</a:t>
            </a:r>
            <a:r>
              <a:rPr lang="en-US" b="0" i="0" dirty="0">
                <a:solidFill>
                  <a:srgbClr val="333333"/>
                </a:solidFill>
                <a:effectLst/>
              </a:rPr>
              <a:t> (</a:t>
            </a:r>
            <a:r>
              <a:rPr lang="en-US" b="0" i="0" dirty="0" err="1">
                <a:solidFill>
                  <a:srgbClr val="333333"/>
                </a:solidFill>
                <a:effectLst/>
              </a:rPr>
              <a:t>REdis</a:t>
            </a:r>
            <a:r>
              <a:rPr lang="en-US" b="0" i="0" dirty="0">
                <a:solidFill>
                  <a:srgbClr val="333333"/>
                </a:solidFill>
                <a:effectLst/>
              </a:rPr>
              <a:t> Serialization Protocol) over TCP to communicate typically on port 6379.</a:t>
            </a:r>
            <a:endParaRPr lang="en-US" dirty="0">
              <a:solidFill>
                <a:srgbClr val="202122"/>
              </a:solidFill>
            </a:endParaRPr>
          </a:p>
          <a:p>
            <a:endParaRPr lang="en-US" dirty="0">
              <a:solidFill>
                <a:srgbClr val="202122"/>
              </a:solidFill>
            </a:endParaRPr>
          </a:p>
          <a:p>
            <a:pPr marL="0" indent="0">
              <a:buNone/>
            </a:pPr>
            <a:r>
              <a:rPr lang="en-US" dirty="0">
                <a:solidFill>
                  <a:srgbClr val="202122"/>
                </a:solidFill>
              </a:rPr>
              <a:t>Introduced in 2009 by </a:t>
            </a:r>
            <a:r>
              <a:rPr lang="en-US" i="0" dirty="0">
                <a:solidFill>
                  <a:srgbClr val="000000"/>
                </a:solidFill>
                <a:effectLst/>
              </a:rPr>
              <a:t>Salvatore Sanfilippo and c</a:t>
            </a:r>
            <a:r>
              <a:rPr lang="en-US" dirty="0">
                <a:solidFill>
                  <a:srgbClr val="000000"/>
                </a:solidFill>
              </a:rPr>
              <a:t>urrently maintained by Redis Labs</a:t>
            </a:r>
            <a:endParaRPr lang="en-US" dirty="0"/>
          </a:p>
        </p:txBody>
      </p:sp>
    </p:spTree>
    <p:extLst>
      <p:ext uri="{BB962C8B-B14F-4D97-AF65-F5344CB8AC3E}">
        <p14:creationId xmlns:p14="http://schemas.microsoft.com/office/powerpoint/2010/main" val="3999417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AF27-183D-4C87-B31C-8A63B0CAC7C3}"/>
              </a:ext>
            </a:extLst>
          </p:cNvPr>
          <p:cNvSpPr>
            <a:spLocks noGrp="1"/>
          </p:cNvSpPr>
          <p:nvPr>
            <p:ph type="title"/>
          </p:nvPr>
        </p:nvSpPr>
        <p:spPr>
          <a:xfrm>
            <a:off x="838200" y="225425"/>
            <a:ext cx="10515600" cy="1325563"/>
          </a:xfrm>
        </p:spPr>
        <p:txBody>
          <a:bodyPr>
            <a:normAutofit/>
          </a:bodyPr>
          <a:lstStyle/>
          <a:p>
            <a:r>
              <a:rPr lang="en-US" sz="5400" b="1" dirty="0"/>
              <a:t>Redis Transactions</a:t>
            </a:r>
          </a:p>
        </p:txBody>
      </p:sp>
      <p:sp>
        <p:nvSpPr>
          <p:cNvPr id="3" name="Content Placeholder 2">
            <a:extLst>
              <a:ext uri="{FF2B5EF4-FFF2-40B4-BE49-F238E27FC236}">
                <a16:creationId xmlns:a16="http://schemas.microsoft.com/office/drawing/2014/main" id="{9BFAE2BC-C7E6-4803-BE67-B36F7F4BD021}"/>
              </a:ext>
            </a:extLst>
          </p:cNvPr>
          <p:cNvSpPr>
            <a:spLocks noGrp="1"/>
          </p:cNvSpPr>
          <p:nvPr>
            <p:ph idx="1"/>
          </p:nvPr>
        </p:nvSpPr>
        <p:spPr>
          <a:xfrm>
            <a:off x="838200" y="1371600"/>
            <a:ext cx="10515600" cy="4805363"/>
          </a:xfrm>
        </p:spPr>
        <p:txBody>
          <a:bodyPr>
            <a:normAutofit lnSpcReduction="10000"/>
          </a:bodyPr>
          <a:lstStyle/>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Redis doesn’t support transactions natively like a RDBMS system like SQL Server.</a:t>
            </a:r>
          </a:p>
          <a:p>
            <a:pPr marL="0"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To imitate transactions, we wrap our statements using a MULTI statement and issue an EXEC statement when our work is done, this way all the commands inside that block are in isolation from other clients.</a:t>
            </a:r>
          </a:p>
          <a:p>
            <a:pPr marL="0"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Each statement in the MULTI scope returns a “QUEUED” string response.</a:t>
            </a:r>
          </a:p>
          <a:p>
            <a:pPr marL="0" indent="0">
              <a:buNone/>
            </a:pPr>
            <a:endParaRPr lang="en-US" dirty="0"/>
          </a:p>
        </p:txBody>
      </p:sp>
    </p:spTree>
    <p:extLst>
      <p:ext uri="{BB962C8B-B14F-4D97-AF65-F5344CB8AC3E}">
        <p14:creationId xmlns:p14="http://schemas.microsoft.com/office/powerpoint/2010/main" val="272258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C7D0B88-6B52-4C6F-9095-196340C34A0B}"/>
              </a:ext>
            </a:extLst>
          </p:cNvPr>
          <p:cNvGraphicFramePr>
            <a:graphicFrameLocks noGrp="1"/>
          </p:cNvGraphicFramePr>
          <p:nvPr>
            <p:ph idx="1"/>
            <p:extLst>
              <p:ext uri="{D42A27DB-BD31-4B8C-83A1-F6EECF244321}">
                <p14:modId xmlns:p14="http://schemas.microsoft.com/office/powerpoint/2010/main" val="1469806506"/>
              </p:ext>
            </p:extLst>
          </p:nvPr>
        </p:nvGraphicFramePr>
        <p:xfrm>
          <a:off x="1028700" y="228600"/>
          <a:ext cx="4178300" cy="6400800"/>
        </p:xfrm>
        <a:graphic>
          <a:graphicData uri="http://schemas.openxmlformats.org/drawingml/2006/table">
            <a:tbl>
              <a:tblPr firstRow="1" bandRow="1">
                <a:tableStyleId>{2D5ABB26-0587-4C30-8999-92F81FD0307C}</a:tableStyleId>
              </a:tblPr>
              <a:tblGrid>
                <a:gridCol w="4178300">
                  <a:extLst>
                    <a:ext uri="{9D8B030D-6E8A-4147-A177-3AD203B41FA5}">
                      <a16:colId xmlns:a16="http://schemas.microsoft.com/office/drawing/2014/main" val="1829793659"/>
                    </a:ext>
                  </a:extLst>
                </a:gridCol>
              </a:tblGrid>
              <a:tr h="370840">
                <a:tc>
                  <a:txBody>
                    <a:bodyPr/>
                    <a:lstStyle/>
                    <a:p>
                      <a:r>
                        <a:rPr lang="en-US" sz="1800" kern="1200" dirty="0">
                          <a:solidFill>
                            <a:schemeClr val="tx1"/>
                          </a:solidFill>
                          <a:effectLst/>
                          <a:latin typeface="+mn-lt"/>
                          <a:ea typeface="+mn-ea"/>
                          <a:cs typeface="+mn-cs"/>
                        </a:rPr>
                        <a:t>127.0.0.1:6379&gt; SET A 3</a:t>
                      </a:r>
                    </a:p>
                    <a:p>
                      <a:r>
                        <a:rPr lang="en-US" sz="1800" kern="1200" dirty="0">
                          <a:solidFill>
                            <a:schemeClr val="tx1"/>
                          </a:solidFill>
                          <a:effectLst/>
                          <a:latin typeface="+mn-lt"/>
                          <a:ea typeface="+mn-ea"/>
                          <a:cs typeface="+mn-cs"/>
                        </a:rPr>
                        <a:t>OK</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WATCH A</a:t>
                      </a:r>
                    </a:p>
                    <a:p>
                      <a:r>
                        <a:rPr lang="en-US" sz="1800" kern="1200" dirty="0">
                          <a:solidFill>
                            <a:schemeClr val="tx1"/>
                          </a:solidFill>
                          <a:effectLst/>
                          <a:latin typeface="+mn-lt"/>
                          <a:ea typeface="+mn-ea"/>
                          <a:cs typeface="+mn-cs"/>
                        </a:rPr>
                        <a:t>OK</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INCR A</a:t>
                      </a:r>
                    </a:p>
                    <a:p>
                      <a:r>
                        <a:rPr lang="en-US" sz="1800" kern="1200" dirty="0">
                          <a:solidFill>
                            <a:schemeClr val="tx1"/>
                          </a:solidFill>
                          <a:effectLst/>
                          <a:latin typeface="+mn-lt"/>
                          <a:ea typeface="+mn-ea"/>
                          <a:cs typeface="+mn-cs"/>
                        </a:rPr>
                        <a:t>(integer) 4</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MULTI</a:t>
                      </a:r>
                    </a:p>
                    <a:p>
                      <a:r>
                        <a:rPr lang="en-US" sz="1800" kern="1200" dirty="0">
                          <a:solidFill>
                            <a:schemeClr val="tx1"/>
                          </a:solidFill>
                          <a:effectLst/>
                          <a:latin typeface="+mn-lt"/>
                          <a:ea typeface="+mn-ea"/>
                          <a:cs typeface="+mn-cs"/>
                        </a:rPr>
                        <a:t>OK</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INCR A</a:t>
                      </a:r>
                    </a:p>
                    <a:p>
                      <a:r>
                        <a:rPr lang="en-US" sz="1800" kern="1200" dirty="0">
                          <a:solidFill>
                            <a:schemeClr val="tx1"/>
                          </a:solidFill>
                          <a:effectLst/>
                          <a:latin typeface="+mn-lt"/>
                          <a:ea typeface="+mn-ea"/>
                          <a:cs typeface="+mn-cs"/>
                        </a:rPr>
                        <a:t>QUEUED</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INCR A</a:t>
                      </a:r>
                    </a:p>
                    <a:p>
                      <a:r>
                        <a:rPr lang="en-US" sz="1800" kern="1200" dirty="0">
                          <a:solidFill>
                            <a:schemeClr val="tx1"/>
                          </a:solidFill>
                          <a:effectLst/>
                          <a:latin typeface="+mn-lt"/>
                          <a:ea typeface="+mn-ea"/>
                          <a:cs typeface="+mn-cs"/>
                        </a:rPr>
                        <a:t>QUEUED</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EXEC</a:t>
                      </a:r>
                    </a:p>
                    <a:p>
                      <a:r>
                        <a:rPr lang="en-US" sz="1800" kern="1200" dirty="0">
                          <a:solidFill>
                            <a:schemeClr val="tx1"/>
                          </a:solidFill>
                          <a:effectLst/>
                          <a:latin typeface="+mn-lt"/>
                          <a:ea typeface="+mn-ea"/>
                          <a:cs typeface="+mn-cs"/>
                        </a:rPr>
                        <a:t>(nil)</a:t>
                      </a:r>
                    </a:p>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127.0.0.1:6379&gt; GET A</a:t>
                      </a:r>
                    </a:p>
                    <a:p>
                      <a:r>
                        <a:rPr lang="en-US" sz="1800" kern="1200" dirty="0">
                          <a:solidFill>
                            <a:schemeClr val="tx1"/>
                          </a:solidFill>
                          <a:effectLst/>
                          <a:latin typeface="+mn-lt"/>
                          <a:ea typeface="+mn-ea"/>
                          <a:cs typeface="+mn-cs"/>
                        </a:rPr>
                        <a:t>"6"</a:t>
                      </a:r>
                      <a:endParaRPr lang="en-US" dirty="0"/>
                    </a:p>
                  </a:txBody>
                  <a:tcPr/>
                </a:tc>
                <a:extLst>
                  <a:ext uri="{0D108BD9-81ED-4DB2-BD59-A6C34878D82A}">
                    <a16:rowId xmlns:a16="http://schemas.microsoft.com/office/drawing/2014/main" val="570230533"/>
                  </a:ext>
                </a:extLst>
              </a:tr>
            </a:tbl>
          </a:graphicData>
        </a:graphic>
      </p:graphicFrame>
    </p:spTree>
    <p:extLst>
      <p:ext uri="{BB962C8B-B14F-4D97-AF65-F5344CB8AC3E}">
        <p14:creationId xmlns:p14="http://schemas.microsoft.com/office/powerpoint/2010/main" val="77784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3278-8093-44D2-B69C-D9C0D6A1C20D}"/>
              </a:ext>
            </a:extLst>
          </p:cNvPr>
          <p:cNvSpPr>
            <a:spLocks noGrp="1"/>
          </p:cNvSpPr>
          <p:nvPr>
            <p:ph type="title"/>
          </p:nvPr>
        </p:nvSpPr>
        <p:spPr>
          <a:xfrm>
            <a:off x="660400" y="-130175"/>
            <a:ext cx="10515600" cy="1325563"/>
          </a:xfrm>
        </p:spPr>
        <p:txBody>
          <a:bodyPr>
            <a:normAutofit/>
          </a:bodyPr>
          <a:lstStyle/>
          <a:p>
            <a:r>
              <a:rPr lang="en-US" sz="5400" b="1" dirty="0"/>
              <a:t>Redis Persistence</a:t>
            </a:r>
          </a:p>
        </p:txBody>
      </p:sp>
      <p:sp>
        <p:nvSpPr>
          <p:cNvPr id="3" name="Content Placeholder 2">
            <a:extLst>
              <a:ext uri="{FF2B5EF4-FFF2-40B4-BE49-F238E27FC236}">
                <a16:creationId xmlns:a16="http://schemas.microsoft.com/office/drawing/2014/main" id="{1ACC2FBF-768F-4C39-9106-A22B3E189785}"/>
              </a:ext>
            </a:extLst>
          </p:cNvPr>
          <p:cNvSpPr>
            <a:spLocks noGrp="1"/>
          </p:cNvSpPr>
          <p:nvPr>
            <p:ph idx="1"/>
          </p:nvPr>
        </p:nvSpPr>
        <p:spPr>
          <a:xfrm>
            <a:off x="254000" y="939800"/>
            <a:ext cx="11671300" cy="5803900"/>
          </a:xfrm>
        </p:spPr>
        <p:txBody>
          <a:bodyPr>
            <a:noAutofit/>
          </a:bodyPr>
          <a:lstStyle/>
          <a:p>
            <a:pPr marL="457200" lvl="1" indent="0">
              <a:buNone/>
            </a:pPr>
            <a:r>
              <a:rPr lang="en-US" dirty="0"/>
              <a:t>There are 3 options for persisting the Redis keys.</a:t>
            </a:r>
          </a:p>
          <a:p>
            <a:pPr lvl="2"/>
            <a:r>
              <a:rPr lang="en-US" sz="2400" b="1" dirty="0"/>
              <a:t>No persistence </a:t>
            </a:r>
            <a:r>
              <a:rPr lang="en-US" sz="2400" dirty="0"/>
              <a:t>(Everything only stored in RAM)</a:t>
            </a:r>
          </a:p>
          <a:p>
            <a:pPr lvl="2"/>
            <a:r>
              <a:rPr lang="en-US" sz="2400" b="1" dirty="0"/>
              <a:t>RDB</a:t>
            </a:r>
            <a:r>
              <a:rPr lang="en-US" sz="2400" dirty="0"/>
              <a:t> (Redis Database)</a:t>
            </a:r>
          </a:p>
          <a:p>
            <a:pPr lvl="2"/>
            <a:r>
              <a:rPr lang="en-US" sz="2400" b="1" dirty="0"/>
              <a:t>AOF</a:t>
            </a:r>
            <a:r>
              <a:rPr lang="en-US" sz="2400" dirty="0"/>
              <a:t> (Append Only File)</a:t>
            </a:r>
          </a:p>
          <a:p>
            <a:pPr marL="457200" lvl="1" indent="0">
              <a:buNone/>
            </a:pPr>
            <a:endParaRPr lang="en-US" dirty="0"/>
          </a:p>
          <a:p>
            <a:pPr marL="457200" lvl="1" indent="0">
              <a:buNone/>
            </a:pPr>
            <a:r>
              <a:rPr lang="en-US" dirty="0"/>
              <a:t>RDB persistence</a:t>
            </a:r>
          </a:p>
          <a:p>
            <a:pPr marL="457200" lvl="1" indent="0">
              <a:buNone/>
            </a:pPr>
            <a:r>
              <a:rPr lang="en-US" dirty="0"/>
              <a:t>Performs point in time snapshots at periodic intervals (Either synchronously/asynchronously).</a:t>
            </a:r>
          </a:p>
          <a:p>
            <a:pPr marL="0" indent="0">
              <a:buNone/>
            </a:pPr>
            <a:endParaRPr lang="en-US" sz="2400" dirty="0"/>
          </a:p>
          <a:p>
            <a:pPr marL="0" indent="0">
              <a:buNone/>
            </a:pPr>
            <a:r>
              <a:rPr lang="en-US" sz="2400" dirty="0"/>
              <a:t>	// Save synchronously every N seconds if X keys changed</a:t>
            </a:r>
          </a:p>
          <a:p>
            <a:pPr marL="0" indent="0">
              <a:buNone/>
            </a:pPr>
            <a:r>
              <a:rPr lang="en-US" sz="2400" dirty="0"/>
              <a:t>	</a:t>
            </a:r>
            <a:r>
              <a:rPr lang="en-US" sz="2400" b="1" dirty="0"/>
              <a:t>SAVE &lt;seconds&gt; &lt;</a:t>
            </a:r>
            <a:r>
              <a:rPr lang="en-US" sz="2400" b="1" dirty="0" err="1"/>
              <a:t>no_of_keys_changed</a:t>
            </a:r>
            <a:r>
              <a:rPr lang="en-US" sz="2400" b="1" dirty="0"/>
              <a:t>&gt;</a:t>
            </a:r>
          </a:p>
          <a:p>
            <a:pPr marL="0" indent="0">
              <a:buNone/>
            </a:pPr>
            <a:endParaRPr lang="en-US" sz="2400" dirty="0"/>
          </a:p>
          <a:p>
            <a:pPr marL="0" indent="0">
              <a:buNone/>
            </a:pPr>
            <a:r>
              <a:rPr lang="en-US" sz="2400" dirty="0"/>
              <a:t>	//Save asynchronously</a:t>
            </a:r>
          </a:p>
          <a:p>
            <a:pPr marL="0" indent="0">
              <a:buNone/>
            </a:pPr>
            <a:r>
              <a:rPr lang="en-US" sz="2400" dirty="0"/>
              <a:t>	</a:t>
            </a:r>
            <a:r>
              <a:rPr lang="en-US" sz="2400" b="1" dirty="0"/>
              <a:t>BGSAVE</a:t>
            </a:r>
          </a:p>
        </p:txBody>
      </p:sp>
    </p:spTree>
    <p:extLst>
      <p:ext uri="{BB962C8B-B14F-4D97-AF65-F5344CB8AC3E}">
        <p14:creationId xmlns:p14="http://schemas.microsoft.com/office/powerpoint/2010/main" val="1509797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73F5F-B0F3-4D4E-AF8C-703BE63E5232}"/>
              </a:ext>
            </a:extLst>
          </p:cNvPr>
          <p:cNvSpPr>
            <a:spLocks noGrp="1"/>
          </p:cNvSpPr>
          <p:nvPr>
            <p:ph idx="1"/>
          </p:nvPr>
        </p:nvSpPr>
        <p:spPr>
          <a:xfrm>
            <a:off x="368300" y="228600"/>
            <a:ext cx="11506200" cy="6502400"/>
          </a:xfrm>
        </p:spPr>
        <p:txBody>
          <a:bodyPr/>
          <a:lstStyle/>
          <a:p>
            <a:pPr marL="0" indent="0">
              <a:buNone/>
            </a:pPr>
            <a:r>
              <a:rPr lang="en-US" b="1" dirty="0"/>
              <a:t>AOF Persistence</a:t>
            </a:r>
          </a:p>
          <a:p>
            <a:pPr marL="0" indent="0">
              <a:buNone/>
            </a:pPr>
            <a:endParaRPr lang="en-US" sz="2400" dirty="0">
              <a:effectLst/>
              <a:ea typeface="Calibri" panose="020F0502020204030204" pitchFamily="34" charset="0"/>
              <a:cs typeface="Times New Roman" panose="02020603050405020304" pitchFamily="18" charset="0"/>
            </a:endParaRPr>
          </a:p>
          <a:p>
            <a:pPr marL="0" indent="0">
              <a:buNone/>
            </a:pPr>
            <a:r>
              <a:rPr lang="en-US" dirty="0">
                <a:effectLst/>
                <a:ea typeface="Calibri" panose="020F0502020204030204" pitchFamily="34" charset="0"/>
                <a:cs typeface="Times New Roman" panose="02020603050405020304" pitchFamily="18" charset="0"/>
              </a:rPr>
              <a:t>Appends </a:t>
            </a:r>
            <a:r>
              <a:rPr lang="en-US" b="1" dirty="0">
                <a:effectLst/>
                <a:ea typeface="Calibri" panose="020F0502020204030204" pitchFamily="34" charset="0"/>
                <a:cs typeface="Times New Roman" panose="02020603050405020304" pitchFamily="18" charset="0"/>
              </a:rPr>
              <a:t>each write (SET, MSET, HSET, HMSET, …etc.)</a:t>
            </a:r>
            <a:r>
              <a:rPr lang="en-US" dirty="0">
                <a:effectLst/>
                <a:ea typeface="Calibri" panose="020F0502020204030204" pitchFamily="34" charset="0"/>
                <a:cs typeface="Times New Roman" panose="02020603050405020304" pitchFamily="18" charset="0"/>
              </a:rPr>
              <a:t> operation to a file configured using the </a:t>
            </a:r>
            <a:r>
              <a:rPr lang="en-US" dirty="0" err="1">
                <a:effectLst/>
                <a:ea typeface="Calibri" panose="020F0502020204030204" pitchFamily="34" charset="0"/>
                <a:cs typeface="Times New Roman" panose="02020603050405020304" pitchFamily="18" charset="0"/>
              </a:rPr>
              <a:t>appendfilename</a:t>
            </a:r>
            <a:r>
              <a:rPr lang="en-US" dirty="0">
                <a:effectLst/>
                <a:ea typeface="Calibri" panose="020F0502020204030204" pitchFamily="34" charset="0"/>
                <a:cs typeface="Times New Roman" panose="02020603050405020304" pitchFamily="18" charset="0"/>
              </a:rPr>
              <a:t> directive (default being </a:t>
            </a:r>
            <a:r>
              <a:rPr lang="en-US" dirty="0" err="1">
                <a:effectLst/>
                <a:ea typeface="Calibri" panose="020F0502020204030204" pitchFamily="34" charset="0"/>
                <a:cs typeface="Times New Roman" panose="02020603050405020304" pitchFamily="18" charset="0"/>
              </a:rPr>
              <a:t>appendonly.aof</a:t>
            </a:r>
            <a:r>
              <a:rPr lang="en-US" dirty="0">
                <a:effectLst/>
                <a:ea typeface="Calibri" panose="020F0502020204030204" pitchFamily="34" charset="0"/>
                <a:cs typeface="Times New Roman" panose="02020603050405020304" pitchFamily="18" charset="0"/>
              </a:rPr>
              <a:t>)</a:t>
            </a:r>
          </a:p>
          <a:p>
            <a:pPr marL="0" indent="0">
              <a:buNone/>
            </a:pPr>
            <a:endParaRPr lang="en-US" dirty="0"/>
          </a:p>
          <a:p>
            <a:pPr marL="0" indent="0">
              <a:buNone/>
            </a:pPr>
            <a:r>
              <a:rPr lang="en-US" dirty="0"/>
              <a:t>Appends can be controlled by using the appropriate </a:t>
            </a:r>
            <a:r>
              <a:rPr lang="en-US" dirty="0" err="1"/>
              <a:t>fsync</a:t>
            </a:r>
            <a:r>
              <a:rPr lang="en-US" dirty="0"/>
              <a:t> policies.</a:t>
            </a:r>
          </a:p>
          <a:p>
            <a:r>
              <a:rPr lang="en-US" dirty="0" err="1">
                <a:effectLst/>
                <a:latin typeface="Consolas" panose="020B0609020204030204" pitchFamily="49" charset="0"/>
                <a:ea typeface="Calibri" panose="020F0502020204030204" pitchFamily="34" charset="0"/>
                <a:cs typeface="Times New Roman" panose="02020603050405020304" pitchFamily="18" charset="0"/>
              </a:rPr>
              <a:t>appendfsync</a:t>
            </a:r>
            <a:r>
              <a:rPr lang="en-US" dirty="0">
                <a:effectLst/>
                <a:latin typeface="Consolas" panose="020B0609020204030204" pitchFamily="49" charset="0"/>
                <a:ea typeface="Calibri" panose="020F0502020204030204" pitchFamily="34" charset="0"/>
                <a:cs typeface="Times New Roman" panose="02020603050405020304" pitchFamily="18" charset="0"/>
              </a:rPr>
              <a:t> no (Disable AOF)</a:t>
            </a:r>
          </a:p>
          <a:p>
            <a:r>
              <a:rPr lang="en-US" dirty="0" err="1">
                <a:effectLst/>
                <a:latin typeface="Consolas" panose="020B0609020204030204" pitchFamily="49" charset="0"/>
                <a:ea typeface="Calibri" panose="020F0502020204030204" pitchFamily="34" charset="0"/>
                <a:cs typeface="Times New Roman" panose="02020603050405020304" pitchFamily="18" charset="0"/>
              </a:rPr>
              <a:t>appendfsync</a:t>
            </a:r>
            <a:r>
              <a:rPr lang="en-US" dirty="0">
                <a:effectLst/>
                <a:latin typeface="Consolas" panose="020B0609020204030204" pitchFamily="49" charset="0"/>
                <a:ea typeface="Calibri" panose="020F0502020204030204" pitchFamily="34" charset="0"/>
                <a:cs typeface="Times New Roman" panose="02020603050405020304" pitchFamily="18" charset="0"/>
              </a:rPr>
              <a:t> always (Writes an AOF file every time a data modification occurs).</a:t>
            </a:r>
          </a:p>
          <a:p>
            <a:r>
              <a:rPr lang="en-US" dirty="0" err="1">
                <a:effectLst/>
                <a:latin typeface="Consolas" panose="020B0609020204030204" pitchFamily="49" charset="0"/>
                <a:ea typeface="Calibri" panose="020F0502020204030204" pitchFamily="34" charset="0"/>
                <a:cs typeface="Times New Roman" panose="02020603050405020304" pitchFamily="18" charset="0"/>
              </a:rPr>
              <a:t>appendfsync</a:t>
            </a:r>
            <a:r>
              <a:rPr lang="en-US" dirty="0">
                <a:effectLst/>
                <a:latin typeface="Consolas" panose="020B0609020204030204" pitchFamily="49" charset="0"/>
                <a:ea typeface="Calibri" panose="020F0502020204030204" pitchFamily="34" charset="0"/>
                <a:cs typeface="Times New Roman" panose="02020603050405020304" pitchFamily="18" charset="0"/>
              </a:rPr>
              <a:t> </a:t>
            </a:r>
            <a:r>
              <a:rPr lang="en-US" dirty="0" err="1">
                <a:effectLst/>
                <a:latin typeface="Consolas" panose="020B0609020204030204" pitchFamily="49" charset="0"/>
                <a:ea typeface="Calibri" panose="020F0502020204030204" pitchFamily="34" charset="0"/>
                <a:cs typeface="Times New Roman" panose="02020603050405020304" pitchFamily="18" charset="0"/>
              </a:rPr>
              <a:t>everysec</a:t>
            </a:r>
            <a:r>
              <a:rPr lang="en-US" dirty="0">
                <a:effectLst/>
                <a:latin typeface="Consolas" panose="020B0609020204030204" pitchFamily="49" charset="0"/>
                <a:ea typeface="Calibri" panose="020F0502020204030204" pitchFamily="34" charset="0"/>
                <a:cs typeface="Times New Roman" panose="02020603050405020304" pitchFamily="18" charset="0"/>
              </a:rPr>
              <a:t> (Is synchronized every second, which is the default policy of AOF)</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dirty="0"/>
              <a:t>Write operations will be replayed if Redis instance crashes.</a:t>
            </a:r>
          </a:p>
        </p:txBody>
      </p:sp>
    </p:spTree>
    <p:extLst>
      <p:ext uri="{BB962C8B-B14F-4D97-AF65-F5344CB8AC3E}">
        <p14:creationId xmlns:p14="http://schemas.microsoft.com/office/powerpoint/2010/main" val="3250798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D4EF-70A9-4F59-95C8-7B1C861750E2}"/>
              </a:ext>
            </a:extLst>
          </p:cNvPr>
          <p:cNvSpPr>
            <a:spLocks noGrp="1"/>
          </p:cNvSpPr>
          <p:nvPr>
            <p:ph type="title"/>
          </p:nvPr>
        </p:nvSpPr>
        <p:spPr>
          <a:xfrm>
            <a:off x="1231900" y="228601"/>
            <a:ext cx="10515600" cy="863600"/>
          </a:xfrm>
        </p:spPr>
        <p:txBody>
          <a:bodyPr/>
          <a:lstStyle/>
          <a:p>
            <a:r>
              <a:rPr lang="en-US" b="1" dirty="0"/>
              <a:t>RDB v/s AOF when to use which ?</a:t>
            </a:r>
          </a:p>
        </p:txBody>
      </p:sp>
      <p:graphicFrame>
        <p:nvGraphicFramePr>
          <p:cNvPr id="4" name="Table 4">
            <a:extLst>
              <a:ext uri="{FF2B5EF4-FFF2-40B4-BE49-F238E27FC236}">
                <a16:creationId xmlns:a16="http://schemas.microsoft.com/office/drawing/2014/main" id="{C29976FD-102A-47F0-B256-70672679DD04}"/>
              </a:ext>
            </a:extLst>
          </p:cNvPr>
          <p:cNvGraphicFramePr>
            <a:graphicFrameLocks noGrp="1"/>
          </p:cNvGraphicFramePr>
          <p:nvPr>
            <p:ph idx="1"/>
            <p:extLst>
              <p:ext uri="{D42A27DB-BD31-4B8C-83A1-F6EECF244321}">
                <p14:modId xmlns:p14="http://schemas.microsoft.com/office/powerpoint/2010/main" val="2961961813"/>
              </p:ext>
            </p:extLst>
          </p:nvPr>
        </p:nvGraphicFramePr>
        <p:xfrm>
          <a:off x="1320800" y="1228725"/>
          <a:ext cx="9169400" cy="5151120"/>
        </p:xfrm>
        <a:graphic>
          <a:graphicData uri="http://schemas.openxmlformats.org/drawingml/2006/table">
            <a:tbl>
              <a:tblPr firstRow="1" bandRow="1">
                <a:tableStyleId>{5202B0CA-FC54-4496-8BCA-5EF66A818D29}</a:tableStyleId>
              </a:tblPr>
              <a:tblGrid>
                <a:gridCol w="4584700">
                  <a:extLst>
                    <a:ext uri="{9D8B030D-6E8A-4147-A177-3AD203B41FA5}">
                      <a16:colId xmlns:a16="http://schemas.microsoft.com/office/drawing/2014/main" val="4007587794"/>
                    </a:ext>
                  </a:extLst>
                </a:gridCol>
                <a:gridCol w="4584700">
                  <a:extLst>
                    <a:ext uri="{9D8B030D-6E8A-4147-A177-3AD203B41FA5}">
                      <a16:colId xmlns:a16="http://schemas.microsoft.com/office/drawing/2014/main" val="309438136"/>
                    </a:ext>
                  </a:extLst>
                </a:gridCol>
              </a:tblGrid>
              <a:tr h="522903">
                <a:tc>
                  <a:txBody>
                    <a:bodyPr/>
                    <a:lstStyle/>
                    <a:p>
                      <a:pPr algn="ctr"/>
                      <a:r>
                        <a:rPr lang="en-US" sz="3200" dirty="0"/>
                        <a:t>RDB</a:t>
                      </a:r>
                    </a:p>
                  </a:txBody>
                  <a:tcPr/>
                </a:tc>
                <a:tc>
                  <a:txBody>
                    <a:bodyPr/>
                    <a:lstStyle/>
                    <a:p>
                      <a:pPr algn="ctr"/>
                      <a:r>
                        <a:rPr lang="en-US" sz="3200" dirty="0"/>
                        <a:t>AOF</a:t>
                      </a:r>
                      <a:endParaRPr lang="en-US" dirty="0"/>
                    </a:p>
                  </a:txBody>
                  <a:tcPr/>
                </a:tc>
                <a:extLst>
                  <a:ext uri="{0D108BD9-81ED-4DB2-BD59-A6C34878D82A}">
                    <a16:rowId xmlns:a16="http://schemas.microsoft.com/office/drawing/2014/main" val="687282906"/>
                  </a:ext>
                </a:extLst>
              </a:tr>
              <a:tr h="334841">
                <a:tc>
                  <a:txBody>
                    <a:bodyPr/>
                    <a:lstStyle/>
                    <a:p>
                      <a:r>
                        <a:rPr lang="en-US" b="1" dirty="0"/>
                        <a:t>Advantages</a:t>
                      </a:r>
                    </a:p>
                  </a:txBody>
                  <a:tcPr/>
                </a:tc>
                <a:tc>
                  <a:txBody>
                    <a:bodyPr/>
                    <a:lstStyle/>
                    <a:p>
                      <a:r>
                        <a:rPr lang="en-US" b="1" dirty="0"/>
                        <a:t>Advantages</a:t>
                      </a:r>
                    </a:p>
                  </a:txBody>
                  <a:tcPr/>
                </a:tc>
                <a:extLst>
                  <a:ext uri="{0D108BD9-81ED-4DB2-BD59-A6C34878D82A}">
                    <a16:rowId xmlns:a16="http://schemas.microsoft.com/office/drawing/2014/main" val="1685407428"/>
                  </a:ext>
                </a:extLst>
              </a:tr>
              <a:tr h="334841">
                <a:tc>
                  <a:txBody>
                    <a:bodyPr/>
                    <a:lstStyle/>
                    <a:p>
                      <a:r>
                        <a:rPr lang="en-US" dirty="0"/>
                        <a:t>Compact backup size as single file.</a:t>
                      </a:r>
                    </a:p>
                  </a:txBody>
                  <a:tcPr/>
                </a:tc>
                <a:tc>
                  <a:txBody>
                    <a:bodyPr/>
                    <a:lstStyle/>
                    <a:p>
                      <a:r>
                        <a:rPr lang="en-US" dirty="0"/>
                        <a:t>Full data integrity as each write operation logged.</a:t>
                      </a:r>
                    </a:p>
                  </a:txBody>
                  <a:tcPr/>
                </a:tc>
                <a:extLst>
                  <a:ext uri="{0D108BD9-81ED-4DB2-BD59-A6C34878D82A}">
                    <a16:rowId xmlns:a16="http://schemas.microsoft.com/office/drawing/2014/main" val="2978047302"/>
                  </a:ext>
                </a:extLst>
              </a:tr>
              <a:tr h="577945">
                <a:tc>
                  <a:txBody>
                    <a:bodyPr/>
                    <a:lstStyle/>
                    <a:p>
                      <a:r>
                        <a:rPr lang="en-US" dirty="0"/>
                        <a:t>Snapshots done in background process using fork()</a:t>
                      </a:r>
                    </a:p>
                  </a:txBody>
                  <a:tcPr/>
                </a:tc>
                <a:tc>
                  <a:txBody>
                    <a:bodyPr/>
                    <a:lstStyle/>
                    <a:p>
                      <a:r>
                        <a:rPr lang="en-US" dirty="0"/>
                        <a:t>Operations replayed back to backup when Redis instance crashes.</a:t>
                      </a:r>
                    </a:p>
                  </a:txBody>
                  <a:tcPr/>
                </a:tc>
                <a:extLst>
                  <a:ext uri="{0D108BD9-81ED-4DB2-BD59-A6C34878D82A}">
                    <a16:rowId xmlns:a16="http://schemas.microsoft.com/office/drawing/2014/main" val="2585327563"/>
                  </a:ext>
                </a:extLst>
              </a:tr>
              <a:tr h="334841">
                <a:tc>
                  <a:txBody>
                    <a:bodyPr/>
                    <a:lstStyle/>
                    <a:p>
                      <a:r>
                        <a:rPr lang="en-US" dirty="0"/>
                        <a:t>Faster to repopulate cache using backup.</a:t>
                      </a:r>
                    </a:p>
                  </a:txBody>
                  <a:tcPr/>
                </a:tc>
                <a:tc>
                  <a:txBody>
                    <a:bodyPr/>
                    <a:lstStyle/>
                    <a:p>
                      <a:r>
                        <a:rPr lang="en-US" dirty="0"/>
                        <a:t>Easier to inspect back up file using any text editor.</a:t>
                      </a:r>
                    </a:p>
                  </a:txBody>
                  <a:tcPr/>
                </a:tc>
                <a:extLst>
                  <a:ext uri="{0D108BD9-81ED-4DB2-BD59-A6C34878D82A}">
                    <a16:rowId xmlns:a16="http://schemas.microsoft.com/office/drawing/2014/main" val="704399706"/>
                  </a:ext>
                </a:extLst>
              </a:tr>
              <a:tr h="334841">
                <a:tc>
                  <a:txBody>
                    <a:bodyPr/>
                    <a:lstStyle/>
                    <a:p>
                      <a:endParaRPr lang="en-US"/>
                    </a:p>
                  </a:txBody>
                  <a:tcPr/>
                </a:tc>
                <a:tc>
                  <a:txBody>
                    <a:bodyPr/>
                    <a:lstStyle/>
                    <a:p>
                      <a:endParaRPr lang="en-US"/>
                    </a:p>
                  </a:txBody>
                  <a:tcPr/>
                </a:tc>
                <a:extLst>
                  <a:ext uri="{0D108BD9-81ED-4DB2-BD59-A6C34878D82A}">
                    <a16:rowId xmlns:a16="http://schemas.microsoft.com/office/drawing/2014/main" val="2799829192"/>
                  </a:ext>
                </a:extLst>
              </a:tr>
              <a:tr h="334841">
                <a:tc>
                  <a:txBody>
                    <a:bodyPr/>
                    <a:lstStyle/>
                    <a:p>
                      <a:r>
                        <a:rPr lang="en-US" b="1" dirty="0"/>
                        <a:t>Disadvantages</a:t>
                      </a:r>
                    </a:p>
                  </a:txBody>
                  <a:tcPr/>
                </a:tc>
                <a:tc>
                  <a:txBody>
                    <a:bodyPr/>
                    <a:lstStyle/>
                    <a:p>
                      <a:r>
                        <a:rPr lang="en-US" b="1" dirty="0"/>
                        <a:t>Disadvantages</a:t>
                      </a:r>
                    </a:p>
                  </a:txBody>
                  <a:tcPr/>
                </a:tc>
                <a:extLst>
                  <a:ext uri="{0D108BD9-81ED-4DB2-BD59-A6C34878D82A}">
                    <a16:rowId xmlns:a16="http://schemas.microsoft.com/office/drawing/2014/main" val="1641350079"/>
                  </a:ext>
                </a:extLst>
              </a:tr>
              <a:tr h="334841">
                <a:tc>
                  <a:txBody>
                    <a:bodyPr/>
                    <a:lstStyle/>
                    <a:p>
                      <a:r>
                        <a:rPr lang="en-US" dirty="0"/>
                        <a:t>Possible data loss if power/network outage.</a:t>
                      </a:r>
                    </a:p>
                  </a:txBody>
                  <a:tcPr/>
                </a:tc>
                <a:tc>
                  <a:txBody>
                    <a:bodyPr/>
                    <a:lstStyle/>
                    <a:p>
                      <a:r>
                        <a:rPr lang="en-US" dirty="0"/>
                        <a:t>Reduced throughput as every write operation logged.</a:t>
                      </a:r>
                    </a:p>
                  </a:txBody>
                  <a:tcPr/>
                </a:tc>
                <a:extLst>
                  <a:ext uri="{0D108BD9-81ED-4DB2-BD59-A6C34878D82A}">
                    <a16:rowId xmlns:a16="http://schemas.microsoft.com/office/drawing/2014/main" val="1251499374"/>
                  </a:ext>
                </a:extLst>
              </a:tr>
              <a:tr h="825636">
                <a:tc>
                  <a:txBody>
                    <a:bodyPr/>
                    <a:lstStyle/>
                    <a:p>
                      <a:r>
                        <a:rPr lang="en-US" dirty="0"/>
                        <a:t>fork() child process is expensive.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Backup file size is larger as every write operation logged.</a:t>
                      </a:r>
                    </a:p>
                    <a:p>
                      <a:endParaRPr lang="en-US" dirty="0"/>
                    </a:p>
                  </a:txBody>
                  <a:tcPr/>
                </a:tc>
                <a:extLst>
                  <a:ext uri="{0D108BD9-81ED-4DB2-BD59-A6C34878D82A}">
                    <a16:rowId xmlns:a16="http://schemas.microsoft.com/office/drawing/2014/main" val="1907020543"/>
                  </a:ext>
                </a:extLst>
              </a:tr>
            </a:tbl>
          </a:graphicData>
        </a:graphic>
      </p:graphicFrame>
    </p:spTree>
    <p:extLst>
      <p:ext uri="{BB962C8B-B14F-4D97-AF65-F5344CB8AC3E}">
        <p14:creationId xmlns:p14="http://schemas.microsoft.com/office/powerpoint/2010/main" val="181158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4852-9958-4A20-9E2D-6F5E21A53605}"/>
              </a:ext>
            </a:extLst>
          </p:cNvPr>
          <p:cNvSpPr>
            <a:spLocks noGrp="1"/>
          </p:cNvSpPr>
          <p:nvPr>
            <p:ph type="title"/>
          </p:nvPr>
        </p:nvSpPr>
        <p:spPr/>
        <p:txBody>
          <a:bodyPr>
            <a:normAutofit/>
          </a:bodyPr>
          <a:lstStyle/>
          <a:p>
            <a:r>
              <a:rPr lang="en-US" sz="5400" b="1" dirty="0"/>
              <a:t>Clustering</a:t>
            </a:r>
          </a:p>
        </p:txBody>
      </p:sp>
      <p:sp>
        <p:nvSpPr>
          <p:cNvPr id="3" name="Content Placeholder 2">
            <a:extLst>
              <a:ext uri="{FF2B5EF4-FFF2-40B4-BE49-F238E27FC236}">
                <a16:creationId xmlns:a16="http://schemas.microsoft.com/office/drawing/2014/main" id="{61FBF2B0-AAB5-404E-A9E4-1F7F0FFBE40B}"/>
              </a:ext>
            </a:extLst>
          </p:cNvPr>
          <p:cNvSpPr>
            <a:spLocks noGrp="1"/>
          </p:cNvSpPr>
          <p:nvPr>
            <p:ph idx="1"/>
          </p:nvPr>
        </p:nvSpPr>
        <p:spPr>
          <a:xfrm>
            <a:off x="952500" y="1687512"/>
            <a:ext cx="10401300" cy="4805363"/>
          </a:xfrm>
        </p:spPr>
        <p:txBody>
          <a:bodyPr/>
          <a:lstStyle/>
          <a:p>
            <a:pPr marL="0" indent="0">
              <a:buNone/>
            </a:pPr>
            <a:r>
              <a:rPr lang="en-US" i="0" u="none" strike="noStrike" dirty="0">
                <a:effectLst/>
                <a:hlinkClick r:id="rId2">
                  <a:extLst>
                    <a:ext uri="{A12FA001-AC4F-418D-AE19-62706E023703}">
                      <ahyp:hlinkClr xmlns:ahyp="http://schemas.microsoft.com/office/drawing/2018/hyperlinkcolor" val="tx"/>
                    </a:ext>
                  </a:extLst>
                </a:hlinkClick>
              </a:rPr>
              <a:t>Redis Cluster</a:t>
            </a:r>
            <a:r>
              <a:rPr lang="en-US" i="0" dirty="0">
                <a:effectLst/>
              </a:rPr>
              <a:t> is a distributed implementation of Redis that automatically shards (partitions) data across multiple Redis nodes.</a:t>
            </a:r>
            <a:endParaRPr lang="en-US" dirty="0"/>
          </a:p>
          <a:p>
            <a:pPr marL="0" indent="0">
              <a:buNone/>
            </a:pPr>
            <a:endParaRPr lang="en-US" dirty="0"/>
          </a:p>
          <a:p>
            <a:pPr marL="0" indent="0">
              <a:buNone/>
            </a:pPr>
            <a:r>
              <a:rPr lang="en-US" b="1" i="0" dirty="0" err="1">
                <a:effectLst/>
              </a:rPr>
              <a:t>Sharding</a:t>
            </a:r>
            <a:r>
              <a:rPr lang="en-US" b="0" i="0" dirty="0">
                <a:effectLst/>
              </a:rPr>
              <a:t> is a database partitioning scheme in which different key-value pairs are distributed across multiple nodes.</a:t>
            </a:r>
          </a:p>
          <a:p>
            <a:pPr marL="0" indent="0">
              <a:buNone/>
            </a:pPr>
            <a:endParaRPr lang="en-US" dirty="0"/>
          </a:p>
          <a:p>
            <a:pPr marL="0" indent="0">
              <a:buNone/>
            </a:pPr>
            <a:r>
              <a:rPr lang="en-US" b="0" i="0" dirty="0">
                <a:effectLst/>
              </a:rPr>
              <a:t>Redis uses a special </a:t>
            </a:r>
            <a:r>
              <a:rPr lang="en-US" b="0" i="0" dirty="0" err="1">
                <a:effectLst/>
              </a:rPr>
              <a:t>sharding</a:t>
            </a:r>
            <a:r>
              <a:rPr lang="en-US" b="0" i="0" dirty="0">
                <a:effectLst/>
              </a:rPr>
              <a:t> algorithm calle</a:t>
            </a:r>
            <a:r>
              <a:rPr lang="en-US" dirty="0"/>
              <a:t>d the </a:t>
            </a:r>
            <a:r>
              <a:rPr lang="en-US" u="sng" dirty="0">
                <a:solidFill>
                  <a:srgbClr val="0563C1"/>
                </a:solidFill>
                <a:effectLst/>
                <a:ea typeface="Segoe UI" panose="020B0502040204020203" pitchFamily="34" charset="0"/>
                <a:cs typeface="Calibri" panose="020F0502020204030204" pitchFamily="34" charset="0"/>
                <a:hlinkClick r:id="rId3"/>
              </a:rPr>
              <a:t>Keys distribution model.</a:t>
            </a:r>
            <a:endParaRPr lang="en-US" b="0" i="0" dirty="0">
              <a:effectLst/>
            </a:endParaRPr>
          </a:p>
          <a:p>
            <a:pPr marL="0" indent="0">
              <a:buNone/>
            </a:pPr>
            <a:endParaRPr lang="en-US" dirty="0"/>
          </a:p>
          <a:p>
            <a:pPr marL="0" indent="0">
              <a:buNone/>
            </a:pPr>
            <a:r>
              <a:rPr lang="en-US" dirty="0"/>
              <a:t>Clustering can only be used Redis v3.2+.</a:t>
            </a:r>
          </a:p>
        </p:txBody>
      </p:sp>
    </p:spTree>
    <p:extLst>
      <p:ext uri="{BB962C8B-B14F-4D97-AF65-F5344CB8AC3E}">
        <p14:creationId xmlns:p14="http://schemas.microsoft.com/office/powerpoint/2010/main" val="1812008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F2584-B716-4DC9-AD48-DCBADCCA02E4}"/>
              </a:ext>
            </a:extLst>
          </p:cNvPr>
          <p:cNvSpPr>
            <a:spLocks noGrp="1"/>
          </p:cNvSpPr>
          <p:nvPr>
            <p:ph idx="1"/>
          </p:nvPr>
        </p:nvSpPr>
        <p:spPr>
          <a:xfrm>
            <a:off x="292100" y="88900"/>
            <a:ext cx="11061700" cy="6088063"/>
          </a:xfrm>
        </p:spPr>
        <p:txBody>
          <a:bodyPr/>
          <a:lstStyle/>
          <a:p>
            <a:pPr marL="0" indent="0">
              <a:buNone/>
            </a:pPr>
            <a:r>
              <a:rPr lang="en-US" dirty="0"/>
              <a:t>  </a:t>
            </a:r>
            <a:r>
              <a:rPr lang="en-US" b="1" dirty="0"/>
              <a:t>Keys Distribution Model</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6C8AA94-C8DD-48EC-9AF3-775EA626C17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6101" y="952500"/>
            <a:ext cx="9677400" cy="5511800"/>
          </a:xfrm>
          <a:prstGeom prst="rect">
            <a:avLst/>
          </a:prstGeom>
        </p:spPr>
      </p:pic>
    </p:spTree>
    <p:extLst>
      <p:ext uri="{BB962C8B-B14F-4D97-AF65-F5344CB8AC3E}">
        <p14:creationId xmlns:p14="http://schemas.microsoft.com/office/powerpoint/2010/main" val="282703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dis (cluster mode disabled) and Redis (cluster mode enabled) clusters">
            <a:extLst>
              <a:ext uri="{FF2B5EF4-FFF2-40B4-BE49-F238E27FC236}">
                <a16:creationId xmlns:a16="http://schemas.microsoft.com/office/drawing/2014/main" id="{9059886E-643B-4643-8C11-C18111E2D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62" y="990600"/>
            <a:ext cx="113600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981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91CB7-5B5F-446B-B068-6AF000784703}"/>
              </a:ext>
            </a:extLst>
          </p:cNvPr>
          <p:cNvSpPr>
            <a:spLocks noGrp="1"/>
          </p:cNvSpPr>
          <p:nvPr>
            <p:ph idx="1"/>
          </p:nvPr>
        </p:nvSpPr>
        <p:spPr>
          <a:xfrm>
            <a:off x="254000" y="190500"/>
            <a:ext cx="11061700" cy="6477000"/>
          </a:xfrm>
        </p:spPr>
        <p:txBody>
          <a:bodyPr>
            <a:normAutofit fontScale="92500" lnSpcReduction="20000"/>
          </a:bodyPr>
          <a:lstStyle/>
          <a:p>
            <a:pPr marL="0" indent="0">
              <a:buNone/>
            </a:pPr>
            <a:r>
              <a:rPr lang="en-US" dirty="0"/>
              <a:t>Each node is mapped to a hash slots in total of 16384 hash slots in the nodes (Master-Replica-Replica) using the following formula.</a:t>
            </a:r>
          </a:p>
          <a:p>
            <a:pPr marL="0" indent="0" algn="ctr">
              <a:buNone/>
            </a:pPr>
            <a:endParaRPr lang="en-US" sz="2400" b="1"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gn="ctr">
              <a:buNone/>
            </a:pPr>
            <a:r>
              <a:rPr lang="en-US" sz="2400" b="1" dirty="0">
                <a:effectLst/>
                <a:latin typeface="Consolas" panose="020B0609020204030204" pitchFamily="49" charset="0"/>
                <a:ea typeface="Calibri" panose="020F0502020204030204" pitchFamily="34" charset="0"/>
                <a:cs typeface="Times New Roman" panose="02020603050405020304" pitchFamily="18" charset="0"/>
              </a:rPr>
              <a:t>HASH_SLOT = CRC16_HASH(KEY) mod 16384</a:t>
            </a:r>
          </a:p>
          <a:p>
            <a:pPr marL="0" indent="0" algn="ct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2400" b="1" dirty="0" err="1">
                <a:latin typeface="Consolas" panose="020B0609020204030204" pitchFamily="49" charset="0"/>
                <a:ea typeface="Calibri" panose="020F0502020204030204" pitchFamily="34" charset="0"/>
                <a:cs typeface="Times New Roman" panose="02020603050405020304" pitchFamily="18" charset="0"/>
              </a:rPr>
              <a:t>Eg</a:t>
            </a:r>
            <a:r>
              <a:rPr lang="en-US" sz="2400" b="1" dirty="0">
                <a:latin typeface="Consolas" panose="020B0609020204030204" pitchFamily="49"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2400" b="1" dirty="0">
                <a:effectLst/>
                <a:latin typeface="Consolas" panose="020B0609020204030204" pitchFamily="49" charset="0"/>
                <a:ea typeface="Calibri" panose="020F0502020204030204" pitchFamily="34" charset="0"/>
                <a:cs typeface="Times New Roman" panose="02020603050405020304" pitchFamily="18" charset="0"/>
              </a:rPr>
              <a:t>0 to 5460</a:t>
            </a:r>
            <a:r>
              <a:rPr lang="en-US" sz="2400" dirty="0">
                <a:effectLst/>
                <a:latin typeface="Consolas" panose="020B0609020204030204" pitchFamily="49" charset="0"/>
                <a:ea typeface="Calibri" panose="020F0502020204030204" pitchFamily="34" charset="0"/>
                <a:cs typeface="Times New Roman" panose="02020603050405020304" pitchFamily="18" charset="0"/>
              </a:rPr>
              <a:t> hash slots in Shard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b="1" dirty="0">
                <a:effectLst/>
                <a:latin typeface="Consolas" panose="020B0609020204030204" pitchFamily="49" charset="0"/>
                <a:ea typeface="Calibri" panose="020F0502020204030204" pitchFamily="34" charset="0"/>
                <a:cs typeface="Times New Roman" panose="02020603050405020304" pitchFamily="18" charset="0"/>
              </a:rPr>
              <a:t>5461 to 10921</a:t>
            </a:r>
            <a:r>
              <a:rPr lang="en-US" sz="2400" dirty="0">
                <a:effectLst/>
                <a:latin typeface="Consolas" panose="020B0609020204030204" pitchFamily="49" charset="0"/>
                <a:ea typeface="Calibri" panose="020F0502020204030204" pitchFamily="34" charset="0"/>
                <a:cs typeface="Times New Roman" panose="02020603050405020304" pitchFamily="18" charset="0"/>
              </a:rPr>
              <a:t> hash slots in Shard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b="1" dirty="0">
                <a:effectLst/>
                <a:latin typeface="Consolas" panose="020B0609020204030204" pitchFamily="49" charset="0"/>
                <a:ea typeface="Calibri" panose="020F0502020204030204" pitchFamily="34" charset="0"/>
                <a:cs typeface="Times New Roman" panose="02020603050405020304" pitchFamily="18" charset="0"/>
              </a:rPr>
              <a:t>10921 to 16383</a:t>
            </a:r>
            <a:r>
              <a:rPr lang="en-US" sz="2400" dirty="0">
                <a:effectLst/>
                <a:latin typeface="Consolas" panose="020B0609020204030204" pitchFamily="49" charset="0"/>
                <a:ea typeface="Calibri" panose="020F0502020204030204" pitchFamily="34" charset="0"/>
                <a:cs typeface="Times New Roman" panose="02020603050405020304" pitchFamily="18" charset="0"/>
              </a:rPr>
              <a:t> hash slots in Shard 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Step 1) Calculate CRC16 hash </a:t>
            </a:r>
          </a:p>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Hash = CRC16_HASH(“foo”)</a:t>
            </a:r>
          </a:p>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Hash = 44950 (example)</a:t>
            </a: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Step 2) Mod</a:t>
            </a:r>
            <a:r>
              <a:rPr lang="en-US" sz="2400" dirty="0">
                <a:latin typeface="Calibri" panose="020F0502020204030204" pitchFamily="34" charset="0"/>
                <a:ea typeface="Calibri" panose="020F0502020204030204" pitchFamily="34" charset="0"/>
                <a:cs typeface="Times New Roman" panose="02020603050405020304" pitchFamily="18" charset="0"/>
              </a:rPr>
              <a:t> the hash result by 16384</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44950 % 16384 = 12182</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Step 3) Map the result into the Shard 2 </a:t>
            </a:r>
            <a:r>
              <a:rPr lang="en-US" sz="2600" dirty="0">
                <a:latin typeface="Calibri" panose="020F0502020204030204" pitchFamily="34" charset="0"/>
                <a:ea typeface="Calibri" panose="020F0502020204030204" pitchFamily="34" charset="0"/>
                <a:cs typeface="Times New Roman" panose="02020603050405020304" pitchFamily="18" charset="0"/>
              </a:rPr>
              <a:t>(As 10921 </a:t>
            </a:r>
            <a:r>
              <a:rPr lang="en-US" sz="2600" b="0" i="0" dirty="0">
                <a:solidFill>
                  <a:srgbClr val="202124"/>
                </a:solidFill>
                <a:effectLst/>
                <a:latin typeface="consolas" panose="020B0609020204030204" pitchFamily="49" charset="0"/>
              </a:rPr>
              <a:t>≤</a:t>
            </a:r>
            <a:r>
              <a:rPr lang="en-US" sz="2600" dirty="0">
                <a:latin typeface="Calibri" panose="020F0502020204030204" pitchFamily="34" charset="0"/>
                <a:ea typeface="Calibri" panose="020F0502020204030204" pitchFamily="34" charset="0"/>
                <a:cs typeface="Times New Roman" panose="02020603050405020304" pitchFamily="18" charset="0"/>
              </a:rPr>
              <a:t> 12182 </a:t>
            </a:r>
            <a:r>
              <a:rPr lang="en-US" sz="2600" b="0" i="0" dirty="0">
                <a:solidFill>
                  <a:srgbClr val="202124"/>
                </a:solidFill>
                <a:effectLst/>
                <a:latin typeface="consolas" panose="020B0609020204030204" pitchFamily="49" charset="0"/>
              </a:rPr>
              <a:t>≤</a:t>
            </a:r>
            <a:r>
              <a:rPr lang="en-US" sz="2600" dirty="0">
                <a:latin typeface="Calibri" panose="020F0502020204030204" pitchFamily="34" charset="0"/>
                <a:ea typeface="Calibri" panose="020F0502020204030204" pitchFamily="34" charset="0"/>
                <a:cs typeface="Times New Roman" panose="02020603050405020304" pitchFamily="18" charset="0"/>
              </a:rPr>
              <a:t> 16383)</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29020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E97-947E-44E5-92E7-FFF20DAB276D}"/>
              </a:ext>
            </a:extLst>
          </p:cNvPr>
          <p:cNvSpPr>
            <a:spLocks noGrp="1"/>
          </p:cNvSpPr>
          <p:nvPr>
            <p:ph type="title"/>
          </p:nvPr>
        </p:nvSpPr>
        <p:spPr/>
        <p:txBody>
          <a:bodyPr>
            <a:normAutofit/>
          </a:bodyPr>
          <a:lstStyle/>
          <a:p>
            <a:r>
              <a:rPr lang="en-US" sz="5400" b="1" dirty="0"/>
              <a:t>Azure Cache for Redis</a:t>
            </a:r>
          </a:p>
        </p:txBody>
      </p:sp>
      <p:sp>
        <p:nvSpPr>
          <p:cNvPr id="3" name="Content Placeholder 2">
            <a:extLst>
              <a:ext uri="{FF2B5EF4-FFF2-40B4-BE49-F238E27FC236}">
                <a16:creationId xmlns:a16="http://schemas.microsoft.com/office/drawing/2014/main" id="{024FAC0A-114E-4E47-A503-DA55EAAF17E7}"/>
              </a:ext>
            </a:extLst>
          </p:cNvPr>
          <p:cNvSpPr>
            <a:spLocks noGrp="1"/>
          </p:cNvSpPr>
          <p:nvPr>
            <p:ph idx="1"/>
          </p:nvPr>
        </p:nvSpPr>
        <p:spPr/>
        <p:txBody>
          <a:bodyPr/>
          <a:lstStyle/>
          <a:p>
            <a:r>
              <a:rPr lang="en-US" dirty="0"/>
              <a:t>Fully managed Redis services hosted on Azure virtual machines.</a:t>
            </a:r>
          </a:p>
          <a:p>
            <a:endParaRPr lang="en-US" dirty="0"/>
          </a:p>
          <a:p>
            <a:r>
              <a:rPr lang="en-US" dirty="0" err="1"/>
              <a:t>Upto</a:t>
            </a:r>
            <a:r>
              <a:rPr lang="en-US" dirty="0"/>
              <a:t> 99.9% SLA</a:t>
            </a:r>
          </a:p>
          <a:p>
            <a:endParaRPr lang="en-US" dirty="0"/>
          </a:p>
          <a:p>
            <a:r>
              <a:rPr lang="en-US" dirty="0"/>
              <a:t>Secure</a:t>
            </a:r>
          </a:p>
          <a:p>
            <a:endParaRPr lang="en-US" dirty="0"/>
          </a:p>
          <a:p>
            <a:r>
              <a:rPr lang="en-US" dirty="0"/>
              <a:t>Clustering, Replication and Scaling managed by Azure.</a:t>
            </a:r>
          </a:p>
        </p:txBody>
      </p:sp>
    </p:spTree>
    <p:extLst>
      <p:ext uri="{BB962C8B-B14F-4D97-AF65-F5344CB8AC3E}">
        <p14:creationId xmlns:p14="http://schemas.microsoft.com/office/powerpoint/2010/main" val="6144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CE40-6A1E-47EC-84F7-6F9D4EB3D149}"/>
              </a:ext>
            </a:extLst>
          </p:cNvPr>
          <p:cNvSpPr>
            <a:spLocks noGrp="1"/>
          </p:cNvSpPr>
          <p:nvPr>
            <p:ph type="title"/>
          </p:nvPr>
        </p:nvSpPr>
        <p:spPr>
          <a:xfrm>
            <a:off x="838200" y="200025"/>
            <a:ext cx="10515600" cy="1325563"/>
          </a:xfrm>
        </p:spPr>
        <p:txBody>
          <a:bodyPr>
            <a:normAutofit/>
          </a:bodyPr>
          <a:lstStyle/>
          <a:p>
            <a:r>
              <a:rPr lang="en-US" sz="5400" b="1" dirty="0"/>
              <a:t>Redis Databases</a:t>
            </a:r>
          </a:p>
        </p:txBody>
      </p:sp>
      <p:sp>
        <p:nvSpPr>
          <p:cNvPr id="3" name="Content Placeholder 2">
            <a:extLst>
              <a:ext uri="{FF2B5EF4-FFF2-40B4-BE49-F238E27FC236}">
                <a16:creationId xmlns:a16="http://schemas.microsoft.com/office/drawing/2014/main" id="{1DD6277C-A48E-4644-B866-C50D882A2CFD}"/>
              </a:ext>
            </a:extLst>
          </p:cNvPr>
          <p:cNvSpPr>
            <a:spLocks noGrp="1"/>
          </p:cNvSpPr>
          <p:nvPr>
            <p:ph idx="1"/>
          </p:nvPr>
        </p:nvSpPr>
        <p:spPr>
          <a:xfrm>
            <a:off x="838200" y="1460501"/>
            <a:ext cx="10515600" cy="4762500"/>
          </a:xfrm>
        </p:spPr>
        <p:txBody>
          <a:bodyPr>
            <a:normAutofit/>
          </a:bodyPr>
          <a:lstStyle/>
          <a:p>
            <a:pPr marL="0" indent="0">
              <a:buNone/>
            </a:pPr>
            <a:r>
              <a:rPr lang="en-US" b="0" i="0" dirty="0">
                <a:solidFill>
                  <a:srgbClr val="232629"/>
                </a:solidFill>
                <a:effectLst/>
              </a:rPr>
              <a:t>A single Redis instance consists of max 16 logical databases. With indices 0-15 (db0-db15)</a:t>
            </a:r>
          </a:p>
          <a:p>
            <a:endParaRPr lang="en-US" dirty="0">
              <a:solidFill>
                <a:srgbClr val="232629"/>
              </a:solidFill>
            </a:endParaRPr>
          </a:p>
          <a:p>
            <a:pPr marL="0" indent="0">
              <a:buNone/>
            </a:pPr>
            <a:r>
              <a:rPr lang="en-US" dirty="0">
                <a:solidFill>
                  <a:srgbClr val="232629"/>
                </a:solidFill>
              </a:rPr>
              <a:t>By default, new connections use db0</a:t>
            </a:r>
          </a:p>
          <a:p>
            <a:pPr marL="0" indent="0">
              <a:buNone/>
            </a:pPr>
            <a:endParaRPr lang="en-US" dirty="0">
              <a:solidFill>
                <a:srgbClr val="232629"/>
              </a:solidFill>
            </a:endParaRPr>
          </a:p>
          <a:p>
            <a:pPr marL="0" indent="0">
              <a:buNone/>
            </a:pPr>
            <a:r>
              <a:rPr lang="en-US" dirty="0">
                <a:solidFill>
                  <a:srgbClr val="232629"/>
                </a:solidFill>
              </a:rPr>
              <a:t>If using any other database other than default db0 then client must specify it in connection string.</a:t>
            </a:r>
          </a:p>
          <a:p>
            <a:pPr marL="0" indent="0">
              <a:buNone/>
            </a:pPr>
            <a:endParaRPr lang="en-US" dirty="0">
              <a:solidFill>
                <a:srgbClr val="232629"/>
              </a:solidFill>
            </a:endParaRPr>
          </a:p>
          <a:p>
            <a:pPr marL="0" indent="0">
              <a:buNone/>
            </a:pPr>
            <a:r>
              <a:rPr lang="en-US" dirty="0">
                <a:solidFill>
                  <a:srgbClr val="232629"/>
                </a:solidFill>
                <a:latin typeface="-apple-system"/>
              </a:rPr>
              <a:t>We can leverage multiple databases for different environments like Dev, Test, Staging, Production, etc.</a:t>
            </a:r>
            <a:endParaRPr lang="en-US" dirty="0">
              <a:solidFill>
                <a:srgbClr val="232629"/>
              </a:solidFill>
            </a:endParaRPr>
          </a:p>
          <a:p>
            <a:endParaRPr lang="en-US" dirty="0">
              <a:solidFill>
                <a:srgbClr val="232629"/>
              </a:solidFill>
              <a:latin typeface="-apple-system"/>
            </a:endParaRPr>
          </a:p>
          <a:p>
            <a:endParaRPr lang="en-US" dirty="0"/>
          </a:p>
        </p:txBody>
      </p:sp>
    </p:spTree>
    <p:extLst>
      <p:ext uri="{BB962C8B-B14F-4D97-AF65-F5344CB8AC3E}">
        <p14:creationId xmlns:p14="http://schemas.microsoft.com/office/powerpoint/2010/main" val="2514053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2E00-9A88-47C4-9D40-564078D2A636}"/>
              </a:ext>
            </a:extLst>
          </p:cNvPr>
          <p:cNvSpPr>
            <a:spLocks noGrp="1"/>
          </p:cNvSpPr>
          <p:nvPr>
            <p:ph type="title"/>
          </p:nvPr>
        </p:nvSpPr>
        <p:spPr>
          <a:xfrm>
            <a:off x="355600" y="0"/>
            <a:ext cx="10515600" cy="1325563"/>
          </a:xfrm>
        </p:spPr>
        <p:txBody>
          <a:bodyPr/>
          <a:lstStyle/>
          <a:p>
            <a:r>
              <a:rPr lang="en-US" b="1" dirty="0"/>
              <a:t>Pricing</a:t>
            </a:r>
          </a:p>
        </p:txBody>
      </p:sp>
      <p:sp>
        <p:nvSpPr>
          <p:cNvPr id="3" name="Content Placeholder 2">
            <a:extLst>
              <a:ext uri="{FF2B5EF4-FFF2-40B4-BE49-F238E27FC236}">
                <a16:creationId xmlns:a16="http://schemas.microsoft.com/office/drawing/2014/main" id="{503000B4-4634-44D2-9339-A6BFC9710AB6}"/>
              </a:ext>
            </a:extLst>
          </p:cNvPr>
          <p:cNvSpPr>
            <a:spLocks noGrp="1"/>
          </p:cNvSpPr>
          <p:nvPr>
            <p:ph idx="1"/>
          </p:nvPr>
        </p:nvSpPr>
        <p:spPr>
          <a:xfrm>
            <a:off x="355600" y="1206500"/>
            <a:ext cx="11722100" cy="5448300"/>
          </a:xfrm>
        </p:spPr>
        <p:txBody>
          <a:bodyPr>
            <a:normAutofit fontScale="85000" lnSpcReduction="20000"/>
          </a:bodyPr>
          <a:lstStyle/>
          <a:p>
            <a:pPr marL="0" indent="0">
              <a:buNone/>
            </a:pPr>
            <a:r>
              <a:rPr lang="en-US" sz="2900" dirty="0"/>
              <a:t>Azure Redis Cache has 5 pricing tiers –</a:t>
            </a:r>
          </a:p>
          <a:p>
            <a:pPr marL="0" indent="0">
              <a:buNone/>
            </a:pPr>
            <a:endParaRPr lang="en-US" sz="2900" dirty="0"/>
          </a:p>
          <a:p>
            <a:pPr marL="514350" marR="0" indent="-514350">
              <a:lnSpc>
                <a:spcPct val="107000"/>
              </a:lnSpc>
              <a:spcBef>
                <a:spcPts val="200"/>
              </a:spcBef>
              <a:spcAft>
                <a:spcPts val="0"/>
              </a:spcAft>
              <a:buFont typeface="+mj-lt"/>
              <a:buAutoNum type="arabicPeriod"/>
            </a:pPr>
            <a:r>
              <a:rPr lang="en-US" sz="2900" b="1" dirty="0">
                <a:solidFill>
                  <a:srgbClr val="000000"/>
                </a:solidFill>
                <a:effectLst/>
                <a:ea typeface="Times New Roman" panose="02020603050405020304" pitchFamily="18" charset="0"/>
                <a:cs typeface="Times New Roman" panose="02020603050405020304" pitchFamily="18" charset="0"/>
              </a:rPr>
              <a:t>Basic</a:t>
            </a:r>
            <a:endParaRPr lang="en-US" sz="2900" b="1" dirty="0">
              <a:solidFill>
                <a:srgbClr val="2F5496"/>
              </a:solidFill>
              <a:effectLst/>
              <a:ea typeface="Times New Roman" panose="02020603050405020304" pitchFamily="18" charset="0"/>
              <a:cs typeface="Times New Roman" panose="02020603050405020304" pitchFamily="18" charset="0"/>
            </a:endParaRPr>
          </a:p>
          <a:p>
            <a:pPr marL="457200" lvl="1" indent="0">
              <a:lnSpc>
                <a:spcPct val="107000"/>
              </a:lnSpc>
              <a:spcBef>
                <a:spcPts val="0"/>
              </a:spcBef>
              <a:spcAft>
                <a:spcPts val="800"/>
              </a:spcAft>
              <a:buNone/>
            </a:pPr>
            <a:r>
              <a:rPr lang="en-US" sz="2600" dirty="0">
                <a:solidFill>
                  <a:srgbClr val="171717"/>
                </a:solidFill>
                <a:effectLst/>
                <a:ea typeface="Calibri" panose="020F0502020204030204" pitchFamily="34" charset="0"/>
                <a:cs typeface="Calibri" panose="020F0502020204030204" pitchFamily="34" charset="0"/>
              </a:rPr>
              <a:t> Redis instance running on single VM, No SLA and replication.</a:t>
            </a:r>
            <a:endParaRPr lang="en-US" sz="2600" dirty="0">
              <a:effectLst/>
              <a:ea typeface="Calibri" panose="020F0502020204030204" pitchFamily="34" charset="0"/>
              <a:cs typeface="Times New Roman" panose="02020603050405020304" pitchFamily="18" charset="0"/>
            </a:endParaRPr>
          </a:p>
          <a:p>
            <a:pPr marL="514350" marR="0" indent="-514350">
              <a:lnSpc>
                <a:spcPct val="107000"/>
              </a:lnSpc>
              <a:spcBef>
                <a:spcPts val="200"/>
              </a:spcBef>
              <a:spcAft>
                <a:spcPts val="0"/>
              </a:spcAft>
              <a:buFont typeface="+mj-lt"/>
              <a:buAutoNum type="arabicPeriod"/>
            </a:pPr>
            <a:r>
              <a:rPr lang="en-US" sz="2900" b="1" dirty="0">
                <a:solidFill>
                  <a:srgbClr val="000000"/>
                </a:solidFill>
                <a:effectLst/>
                <a:ea typeface="Times New Roman" panose="02020603050405020304" pitchFamily="18" charset="0"/>
                <a:cs typeface="Times New Roman" panose="02020603050405020304" pitchFamily="18" charset="0"/>
              </a:rPr>
              <a:t>Standard</a:t>
            </a:r>
            <a:endParaRPr lang="en-US" sz="2900" b="1" dirty="0">
              <a:solidFill>
                <a:srgbClr val="2F5496"/>
              </a:solidFill>
              <a:effectLst/>
              <a:ea typeface="Times New Roman" panose="02020603050405020304" pitchFamily="18" charset="0"/>
              <a:cs typeface="Times New Roman" panose="02020603050405020304" pitchFamily="18" charset="0"/>
            </a:endParaRPr>
          </a:p>
          <a:p>
            <a:pPr marL="457200" lvl="1" indent="0">
              <a:lnSpc>
                <a:spcPct val="107000"/>
              </a:lnSpc>
              <a:spcBef>
                <a:spcPts val="0"/>
              </a:spcBef>
              <a:spcAft>
                <a:spcPts val="800"/>
              </a:spcAft>
              <a:buNone/>
            </a:pPr>
            <a:r>
              <a:rPr lang="en-US" sz="2600" dirty="0">
                <a:solidFill>
                  <a:srgbClr val="171717"/>
                </a:solidFill>
                <a:effectLst/>
                <a:ea typeface="Calibri" panose="020F0502020204030204" pitchFamily="34" charset="0"/>
                <a:cs typeface="Calibri" panose="020F0502020204030204" pitchFamily="34" charset="0"/>
              </a:rPr>
              <a:t> Redis instance in a 2 VM configuration (Primary and Replica)</a:t>
            </a:r>
            <a:endParaRPr lang="en-US" sz="2600" dirty="0">
              <a:effectLst/>
              <a:ea typeface="Calibri" panose="020F0502020204030204" pitchFamily="34" charset="0"/>
              <a:cs typeface="Times New Roman" panose="02020603050405020304" pitchFamily="18" charset="0"/>
            </a:endParaRPr>
          </a:p>
          <a:p>
            <a:pPr marL="514350" marR="0" indent="-514350">
              <a:lnSpc>
                <a:spcPct val="107000"/>
              </a:lnSpc>
              <a:spcBef>
                <a:spcPts val="200"/>
              </a:spcBef>
              <a:spcAft>
                <a:spcPts val="0"/>
              </a:spcAft>
              <a:buFont typeface="+mj-lt"/>
              <a:buAutoNum type="arabicPeriod"/>
            </a:pPr>
            <a:r>
              <a:rPr lang="en-US" sz="2900" b="1" dirty="0">
                <a:solidFill>
                  <a:srgbClr val="000000"/>
                </a:solidFill>
                <a:effectLst/>
                <a:ea typeface="Times New Roman" panose="02020603050405020304" pitchFamily="18" charset="0"/>
                <a:cs typeface="Times New Roman" panose="02020603050405020304" pitchFamily="18" charset="0"/>
              </a:rPr>
              <a:t>Premium</a:t>
            </a:r>
            <a:endParaRPr lang="en-US" sz="2900" b="1" dirty="0">
              <a:solidFill>
                <a:srgbClr val="2F5496"/>
              </a:solidFill>
              <a:effectLst/>
              <a:ea typeface="Times New Roman" panose="02020603050405020304" pitchFamily="18" charset="0"/>
              <a:cs typeface="Times New Roman" panose="02020603050405020304" pitchFamily="18" charset="0"/>
            </a:endParaRPr>
          </a:p>
          <a:p>
            <a:pPr marL="457200" lvl="1" indent="0">
              <a:lnSpc>
                <a:spcPct val="107000"/>
              </a:lnSpc>
              <a:spcBef>
                <a:spcPts val="0"/>
              </a:spcBef>
              <a:spcAft>
                <a:spcPts val="800"/>
              </a:spcAft>
              <a:buNone/>
            </a:pPr>
            <a:r>
              <a:rPr lang="en-US" sz="2600" dirty="0">
                <a:solidFill>
                  <a:srgbClr val="171717"/>
                </a:solidFill>
                <a:effectLst/>
                <a:ea typeface="Calibri" panose="020F0502020204030204" pitchFamily="34" charset="0"/>
                <a:cs typeface="Calibri" panose="020F0502020204030204" pitchFamily="34" charset="0"/>
              </a:rPr>
              <a:t> Redis instances deployed on high performance VM(s) and have lower latencies and better availability and more features.</a:t>
            </a:r>
            <a:endParaRPr lang="en-US" sz="2600" dirty="0">
              <a:effectLst/>
              <a:ea typeface="Calibri" panose="020F0502020204030204" pitchFamily="34" charset="0"/>
              <a:cs typeface="Times New Roman" panose="02020603050405020304" pitchFamily="18" charset="0"/>
            </a:endParaRPr>
          </a:p>
          <a:p>
            <a:pPr marL="514350" marR="0" indent="-514350">
              <a:lnSpc>
                <a:spcPct val="107000"/>
              </a:lnSpc>
              <a:spcBef>
                <a:spcPts val="200"/>
              </a:spcBef>
              <a:spcAft>
                <a:spcPts val="0"/>
              </a:spcAft>
              <a:buFont typeface="+mj-lt"/>
              <a:buAutoNum type="arabicPeriod"/>
            </a:pPr>
            <a:r>
              <a:rPr lang="en-US" sz="2900" b="1" dirty="0">
                <a:solidFill>
                  <a:srgbClr val="000000"/>
                </a:solidFill>
                <a:effectLst/>
                <a:ea typeface="Times New Roman" panose="02020603050405020304" pitchFamily="18" charset="0"/>
                <a:cs typeface="Times New Roman" panose="02020603050405020304" pitchFamily="18" charset="0"/>
              </a:rPr>
              <a:t>Enterprise</a:t>
            </a:r>
            <a:endParaRPr lang="en-US" sz="2900" b="1" dirty="0">
              <a:solidFill>
                <a:srgbClr val="2F5496"/>
              </a:solidFill>
              <a:effectLst/>
              <a:ea typeface="Times New Roman" panose="02020603050405020304" pitchFamily="18" charset="0"/>
              <a:cs typeface="Times New Roman" panose="02020603050405020304" pitchFamily="18" charset="0"/>
            </a:endParaRPr>
          </a:p>
          <a:p>
            <a:pPr marL="457200" lvl="1" indent="0">
              <a:lnSpc>
                <a:spcPct val="107000"/>
              </a:lnSpc>
              <a:spcBef>
                <a:spcPts val="0"/>
              </a:spcBef>
              <a:spcAft>
                <a:spcPts val="800"/>
              </a:spcAft>
              <a:buNone/>
            </a:pPr>
            <a:r>
              <a:rPr lang="en-US" sz="2600" dirty="0">
                <a:solidFill>
                  <a:srgbClr val="171717"/>
                </a:solidFill>
                <a:effectLst/>
                <a:ea typeface="Calibri" panose="020F0502020204030204" pitchFamily="34" charset="0"/>
                <a:cs typeface="Calibri" panose="020F0502020204030204" pitchFamily="34" charset="0"/>
              </a:rPr>
              <a:t> High performance Redis instances designed by Redis Labs, it offers more availability than premium tier.</a:t>
            </a:r>
            <a:endParaRPr lang="en-US" sz="2600" dirty="0">
              <a:effectLst/>
              <a:ea typeface="Calibri" panose="020F0502020204030204" pitchFamily="34" charset="0"/>
              <a:cs typeface="Times New Roman" panose="02020603050405020304" pitchFamily="18" charset="0"/>
            </a:endParaRPr>
          </a:p>
          <a:p>
            <a:pPr marL="514350" marR="0" indent="-514350">
              <a:lnSpc>
                <a:spcPct val="107000"/>
              </a:lnSpc>
              <a:spcBef>
                <a:spcPts val="200"/>
              </a:spcBef>
              <a:spcAft>
                <a:spcPts val="0"/>
              </a:spcAft>
              <a:buFont typeface="+mj-lt"/>
              <a:buAutoNum type="arabicPeriod"/>
            </a:pPr>
            <a:r>
              <a:rPr lang="en-US" sz="2900" b="1" dirty="0">
                <a:solidFill>
                  <a:srgbClr val="000000"/>
                </a:solidFill>
                <a:effectLst/>
                <a:ea typeface="Times New Roman" panose="02020603050405020304" pitchFamily="18" charset="0"/>
                <a:cs typeface="Times New Roman" panose="02020603050405020304" pitchFamily="18" charset="0"/>
              </a:rPr>
              <a:t>Enterprise Flash</a:t>
            </a:r>
            <a:endParaRPr lang="en-US" sz="2900" b="1" dirty="0">
              <a:solidFill>
                <a:srgbClr val="2F5496"/>
              </a:solidFill>
              <a:effectLst/>
              <a:ea typeface="Times New Roman" panose="02020603050405020304" pitchFamily="18" charset="0"/>
              <a:cs typeface="Times New Roman" panose="02020603050405020304" pitchFamily="18" charset="0"/>
            </a:endParaRPr>
          </a:p>
          <a:p>
            <a:pPr marL="457200" lvl="1" indent="0">
              <a:lnSpc>
                <a:spcPct val="107000"/>
              </a:lnSpc>
              <a:spcBef>
                <a:spcPts val="0"/>
              </a:spcBef>
              <a:spcAft>
                <a:spcPts val="800"/>
              </a:spcAft>
              <a:buNone/>
            </a:pPr>
            <a:r>
              <a:rPr lang="en-US" sz="2600" dirty="0">
                <a:effectLst/>
                <a:ea typeface="Calibri" panose="020F0502020204030204" pitchFamily="34" charset="0"/>
                <a:cs typeface="Calibri" panose="020F0502020204030204" pitchFamily="34" charset="0"/>
              </a:rPr>
              <a:t> Cost effective high performance Redis instances designed by Redis Labs, it reduces </a:t>
            </a:r>
            <a:r>
              <a:rPr lang="en-US" sz="2600" dirty="0">
                <a:solidFill>
                  <a:srgbClr val="171717"/>
                </a:solidFill>
                <a:effectLst/>
                <a:ea typeface="Calibri" panose="020F0502020204030204" pitchFamily="34" charset="0"/>
                <a:cs typeface="Calibri" panose="020F0502020204030204" pitchFamily="34" charset="0"/>
              </a:rPr>
              <a:t>overall per-GB memory cost.</a:t>
            </a:r>
            <a:endParaRPr lang="en-US" sz="26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18848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6AC65-1D38-4A1B-89C1-36351573A5A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a:solidFill>
                  <a:schemeClr val="tx1"/>
                </a:solidFill>
                <a:latin typeface="+mj-lt"/>
                <a:ea typeface="+mj-ea"/>
                <a:cs typeface="+mj-cs"/>
              </a:rPr>
              <a:t>Enable Clustering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F4A4E89D-AC4D-4944-A199-C1AD224170D3}"/>
              </a:ext>
            </a:extLst>
          </p:cNvPr>
          <p:cNvPicPr/>
          <p:nvPr/>
        </p:nvPicPr>
        <p:blipFill>
          <a:blip r:embed="rId2">
            <a:extLst>
              <a:ext uri="{28A0092B-C50C-407E-A947-70E740481C1C}">
                <a14:useLocalDpi xmlns:a14="http://schemas.microsoft.com/office/drawing/2010/main" val="0"/>
              </a:ext>
            </a:extLst>
          </a:blip>
          <a:stretch>
            <a:fillRect/>
          </a:stretch>
        </p:blipFill>
        <p:spPr>
          <a:xfrm>
            <a:off x="5231554" y="625683"/>
            <a:ext cx="6744546" cy="5998128"/>
          </a:xfrm>
          <a:prstGeom prst="rect">
            <a:avLst/>
          </a:prstGeom>
        </p:spPr>
      </p:pic>
    </p:spTree>
    <p:extLst>
      <p:ext uri="{BB962C8B-B14F-4D97-AF65-F5344CB8AC3E}">
        <p14:creationId xmlns:p14="http://schemas.microsoft.com/office/powerpoint/2010/main" val="265544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A626-D8E1-4263-BCCE-9F122D6E2E98}"/>
              </a:ext>
            </a:extLst>
          </p:cNvPr>
          <p:cNvSpPr>
            <a:spLocks noGrp="1"/>
          </p:cNvSpPr>
          <p:nvPr>
            <p:ph type="title"/>
          </p:nvPr>
        </p:nvSpPr>
        <p:spPr/>
        <p:txBody>
          <a:bodyPr/>
          <a:lstStyle/>
          <a:p>
            <a:r>
              <a:rPr lang="en-US" b="1" dirty="0"/>
              <a:t>Replication</a:t>
            </a:r>
          </a:p>
        </p:txBody>
      </p:sp>
      <p:sp>
        <p:nvSpPr>
          <p:cNvPr id="3" name="Content Placeholder 2">
            <a:extLst>
              <a:ext uri="{FF2B5EF4-FFF2-40B4-BE49-F238E27FC236}">
                <a16:creationId xmlns:a16="http://schemas.microsoft.com/office/drawing/2014/main" id="{2541E256-9AF3-4B66-A218-0433875C531B}"/>
              </a:ext>
            </a:extLst>
          </p:cNvPr>
          <p:cNvSpPr>
            <a:spLocks noGrp="1"/>
          </p:cNvSpPr>
          <p:nvPr>
            <p:ph idx="1"/>
          </p:nvPr>
        </p:nvSpPr>
        <p:spPr>
          <a:xfrm>
            <a:off x="965200" y="1498600"/>
            <a:ext cx="10388600" cy="5181600"/>
          </a:xfrm>
        </p:spPr>
        <p:txBody>
          <a:bodyPr/>
          <a:lstStyle/>
          <a:p>
            <a:pPr marL="0" marR="0" indent="0">
              <a:lnSpc>
                <a:spcPct val="107000"/>
              </a:lnSpc>
              <a:spcBef>
                <a:spcPts val="0"/>
              </a:spcBef>
              <a:spcAft>
                <a:spcPts val="800"/>
              </a:spcAft>
              <a:buNone/>
            </a:pPr>
            <a:r>
              <a:rPr lang="en-US" sz="2400" dirty="0">
                <a:solidFill>
                  <a:srgbClr val="171717"/>
                </a:solidFill>
                <a:effectLst/>
                <a:ea typeface="Calibri" panose="020F0502020204030204" pitchFamily="34" charset="0"/>
                <a:cs typeface="Times New Roman" panose="02020603050405020304" pitchFamily="18" charset="0"/>
              </a:rPr>
              <a:t>By default, we have 2 VM(s) one as master and another replica.</a:t>
            </a:r>
            <a:endParaRPr lang="en-US" sz="24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solidFill>
                  <a:srgbClr val="171717"/>
                </a:solidFill>
                <a:effectLst/>
                <a:ea typeface="Calibri" panose="020F0502020204030204" pitchFamily="34" charset="0"/>
                <a:cs typeface="Times New Roman" panose="02020603050405020304" pitchFamily="18" charset="0"/>
              </a:rPr>
              <a:t>In case of power outage/network partition, the replica detects it automatically and promotes itself as primary.</a:t>
            </a:r>
            <a:endParaRPr lang="en-US" sz="24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p>
          <a:p>
            <a:pPr marL="0" marR="0" indent="0">
              <a:lnSpc>
                <a:spcPct val="107000"/>
              </a:lnSpc>
              <a:spcBef>
                <a:spcPts val="0"/>
              </a:spcBef>
              <a:spcAft>
                <a:spcPts val="800"/>
              </a:spcAft>
              <a:buNone/>
            </a:pPr>
            <a:r>
              <a:rPr lang="en-US" sz="2400" dirty="0">
                <a:effectLst/>
                <a:ea typeface="Calibri" panose="020F0502020204030204" pitchFamily="34" charset="0"/>
                <a:cs typeface="Times New Roman" panose="02020603050405020304" pitchFamily="18" charset="0"/>
              </a:rPr>
              <a:t>Azure Redis Cache gives 3 types of replication strategies –</a:t>
            </a:r>
          </a:p>
          <a:p>
            <a:pPr marL="342900" marR="0" lvl="0" indent="-342900">
              <a:lnSpc>
                <a:spcPct val="107000"/>
              </a:lnSpc>
              <a:spcBef>
                <a:spcPts val="0"/>
              </a:spcBef>
              <a:spcAft>
                <a:spcPts val="0"/>
              </a:spcAft>
              <a:buFont typeface="+mj-lt"/>
              <a:buAutoNum type="romanLcPeriod"/>
            </a:pPr>
            <a:r>
              <a:rPr lang="en-US" sz="2400" dirty="0">
                <a:effectLst/>
                <a:ea typeface="Calibri" panose="020F0502020204030204" pitchFamily="34" charset="0"/>
                <a:cs typeface="Times New Roman" panose="02020603050405020304" pitchFamily="18" charset="0"/>
              </a:rPr>
              <a:t>Standard Replication</a:t>
            </a:r>
          </a:p>
          <a:p>
            <a:pPr marL="342900" marR="0" lvl="0" indent="-342900">
              <a:lnSpc>
                <a:spcPct val="107000"/>
              </a:lnSpc>
              <a:spcBef>
                <a:spcPts val="0"/>
              </a:spcBef>
              <a:spcAft>
                <a:spcPts val="0"/>
              </a:spcAft>
              <a:buFont typeface="+mj-lt"/>
              <a:buAutoNum type="romanLcPeriod"/>
            </a:pPr>
            <a:r>
              <a:rPr lang="en-US" sz="2400" dirty="0">
                <a:effectLst/>
                <a:ea typeface="Calibri" panose="020F0502020204030204" pitchFamily="34" charset="0"/>
                <a:cs typeface="Times New Roman" panose="02020603050405020304" pitchFamily="18" charset="0"/>
              </a:rPr>
              <a:t>Zone Redundancy</a:t>
            </a:r>
          </a:p>
          <a:p>
            <a:pPr marL="342900" marR="0" lvl="0" indent="-342900">
              <a:lnSpc>
                <a:spcPct val="107000"/>
              </a:lnSpc>
              <a:spcBef>
                <a:spcPts val="0"/>
              </a:spcBef>
              <a:spcAft>
                <a:spcPts val="800"/>
              </a:spcAft>
              <a:buFont typeface="+mj-lt"/>
              <a:buAutoNum type="romanLcPeriod"/>
            </a:pPr>
            <a:r>
              <a:rPr lang="en-US" sz="2400" dirty="0">
                <a:effectLst/>
                <a:ea typeface="Calibri" panose="020F0502020204030204" pitchFamily="34" charset="0"/>
                <a:cs typeface="Times New Roman" panose="02020603050405020304" pitchFamily="18" charset="0"/>
              </a:rPr>
              <a:t>Geo Replication</a:t>
            </a:r>
          </a:p>
          <a:p>
            <a:pPr marL="0" indent="0">
              <a:buNone/>
            </a:pPr>
            <a:endParaRPr lang="en-US" dirty="0"/>
          </a:p>
        </p:txBody>
      </p:sp>
      <p:graphicFrame>
        <p:nvGraphicFramePr>
          <p:cNvPr id="4" name="Table 3">
            <a:extLst>
              <a:ext uri="{FF2B5EF4-FFF2-40B4-BE49-F238E27FC236}">
                <a16:creationId xmlns:a16="http://schemas.microsoft.com/office/drawing/2014/main" id="{F5098B27-CCF5-4E0F-8F62-B5B5698CAF61}"/>
              </a:ext>
            </a:extLst>
          </p:cNvPr>
          <p:cNvGraphicFramePr>
            <a:graphicFrameLocks noGrp="1"/>
          </p:cNvGraphicFramePr>
          <p:nvPr>
            <p:extLst>
              <p:ext uri="{D42A27DB-BD31-4B8C-83A1-F6EECF244321}">
                <p14:modId xmlns:p14="http://schemas.microsoft.com/office/powerpoint/2010/main" val="925129939"/>
              </p:ext>
            </p:extLst>
          </p:nvPr>
        </p:nvGraphicFramePr>
        <p:xfrm>
          <a:off x="965200" y="5203125"/>
          <a:ext cx="9448800" cy="1325564"/>
        </p:xfrm>
        <a:graphic>
          <a:graphicData uri="http://schemas.openxmlformats.org/drawingml/2006/table">
            <a:tbl>
              <a:tblPr firstRow="1" firstCol="1" bandRow="1">
                <a:tableStyleId>{5C22544A-7EE6-4342-B048-85BDC9FD1C3A}</a:tableStyleId>
              </a:tblPr>
              <a:tblGrid>
                <a:gridCol w="2718372">
                  <a:extLst>
                    <a:ext uri="{9D8B030D-6E8A-4147-A177-3AD203B41FA5}">
                      <a16:colId xmlns:a16="http://schemas.microsoft.com/office/drawing/2014/main" val="1623774715"/>
                    </a:ext>
                  </a:extLst>
                </a:gridCol>
                <a:gridCol w="1387389">
                  <a:extLst>
                    <a:ext uri="{9D8B030D-6E8A-4147-A177-3AD203B41FA5}">
                      <a16:colId xmlns:a16="http://schemas.microsoft.com/office/drawing/2014/main" val="1697429781"/>
                    </a:ext>
                  </a:extLst>
                </a:gridCol>
                <a:gridCol w="1390118">
                  <a:extLst>
                    <a:ext uri="{9D8B030D-6E8A-4147-A177-3AD203B41FA5}">
                      <a16:colId xmlns:a16="http://schemas.microsoft.com/office/drawing/2014/main" val="3305342297"/>
                    </a:ext>
                  </a:extLst>
                </a:gridCol>
                <a:gridCol w="1973276">
                  <a:extLst>
                    <a:ext uri="{9D8B030D-6E8A-4147-A177-3AD203B41FA5}">
                      <a16:colId xmlns:a16="http://schemas.microsoft.com/office/drawing/2014/main" val="1051670880"/>
                    </a:ext>
                  </a:extLst>
                </a:gridCol>
                <a:gridCol w="1979645">
                  <a:extLst>
                    <a:ext uri="{9D8B030D-6E8A-4147-A177-3AD203B41FA5}">
                      <a16:colId xmlns:a16="http://schemas.microsoft.com/office/drawing/2014/main" val="1497113598"/>
                    </a:ext>
                  </a:extLst>
                </a:gridCol>
              </a:tblGrid>
              <a:tr h="331391">
                <a:tc>
                  <a:txBody>
                    <a:bodyPr/>
                    <a:lstStyle/>
                    <a:p>
                      <a:pPr marL="0" marR="0">
                        <a:lnSpc>
                          <a:spcPct val="107000"/>
                        </a:lnSpc>
                        <a:spcBef>
                          <a:spcPts val="0"/>
                        </a:spcBef>
                        <a:spcAft>
                          <a:spcPts val="0"/>
                        </a:spcAft>
                      </a:pPr>
                      <a:r>
                        <a:rPr lang="en-US" sz="1400" dirty="0">
                          <a:effectLst/>
                        </a:rPr>
                        <a:t>Option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Standard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Premium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916223"/>
                  </a:ext>
                </a:extLst>
              </a:tr>
              <a:tr h="331391">
                <a:tc>
                  <a:txBody>
                    <a:bodyPr/>
                    <a:lstStyle/>
                    <a:p>
                      <a:pPr marL="0" marR="0">
                        <a:lnSpc>
                          <a:spcPct val="107000"/>
                        </a:lnSpc>
                        <a:spcBef>
                          <a:spcPts val="0"/>
                        </a:spcBef>
                        <a:spcAft>
                          <a:spcPts val="0"/>
                        </a:spcAft>
                      </a:pPr>
                      <a:r>
                        <a:rPr lang="en-US" sz="1400">
                          <a:effectLst/>
                        </a:rPr>
                        <a:t>Standard Replication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220604"/>
                  </a:ext>
                </a:extLst>
              </a:tr>
              <a:tr h="331391">
                <a:tc>
                  <a:txBody>
                    <a:bodyPr/>
                    <a:lstStyle/>
                    <a:p>
                      <a:pPr marL="0" marR="0">
                        <a:lnSpc>
                          <a:spcPct val="107000"/>
                        </a:lnSpc>
                        <a:spcBef>
                          <a:spcPts val="0"/>
                        </a:spcBef>
                        <a:spcAft>
                          <a:spcPts val="0"/>
                        </a:spcAft>
                      </a:pPr>
                      <a:r>
                        <a:rPr lang="en-US" sz="1400">
                          <a:effectLst/>
                        </a:rPr>
                        <a:t>Zone Redundancy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351193"/>
                  </a:ext>
                </a:extLst>
              </a:tr>
              <a:tr h="331391">
                <a:tc>
                  <a:txBody>
                    <a:bodyPr/>
                    <a:lstStyle/>
                    <a:p>
                      <a:pPr marL="0" marR="0">
                        <a:lnSpc>
                          <a:spcPct val="107000"/>
                        </a:lnSpc>
                        <a:spcBef>
                          <a:spcPts val="0"/>
                        </a:spcBef>
                        <a:spcAft>
                          <a:spcPts val="0"/>
                        </a:spcAft>
                      </a:pPr>
                      <a:r>
                        <a:rPr lang="en-US" sz="1400">
                          <a:effectLst/>
                        </a:rPr>
                        <a:t>Geo Replication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Preview mode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6163674"/>
                  </a:ext>
                </a:extLst>
              </a:tr>
            </a:tbl>
          </a:graphicData>
        </a:graphic>
      </p:graphicFrame>
    </p:spTree>
    <p:extLst>
      <p:ext uri="{BB962C8B-B14F-4D97-AF65-F5344CB8AC3E}">
        <p14:creationId xmlns:p14="http://schemas.microsoft.com/office/powerpoint/2010/main" val="2239543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DB1C28-B9E6-41C2-A0DD-6360A673596B}"/>
              </a:ext>
            </a:extLst>
          </p:cNvPr>
          <p:cNvSpPr>
            <a:spLocks noGrp="1"/>
          </p:cNvSpPr>
          <p:nvPr>
            <p:ph idx="1"/>
          </p:nvPr>
        </p:nvSpPr>
        <p:spPr>
          <a:xfrm>
            <a:off x="643469" y="1782981"/>
            <a:ext cx="4008384" cy="4393982"/>
          </a:xfrm>
        </p:spPr>
        <p:txBody>
          <a:bodyPr>
            <a:normAutofit/>
          </a:bodyPr>
          <a:lstStyle/>
          <a:p>
            <a:pPr marL="0" indent="0">
              <a:buNone/>
            </a:pPr>
            <a:r>
              <a:rPr lang="en-US" b="1" dirty="0"/>
              <a:t>Enable Replication </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2CAE39D-D66C-4AE9-8BF2-6DC86E9D93D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292600" y="469900"/>
            <a:ext cx="6572963" cy="5674973"/>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0686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052D-0D44-49CC-9EE6-BB0F96E07818}"/>
              </a:ext>
            </a:extLst>
          </p:cNvPr>
          <p:cNvSpPr>
            <a:spLocks noGrp="1"/>
          </p:cNvSpPr>
          <p:nvPr>
            <p:ph type="title"/>
          </p:nvPr>
        </p:nvSpPr>
        <p:spPr/>
        <p:txBody>
          <a:bodyPr>
            <a:normAutofit/>
          </a:bodyPr>
          <a:lstStyle/>
          <a:p>
            <a:r>
              <a:rPr lang="en-US" sz="5400" b="1" dirty="0"/>
              <a:t>Scaling</a:t>
            </a:r>
          </a:p>
        </p:txBody>
      </p:sp>
      <p:sp>
        <p:nvSpPr>
          <p:cNvPr id="3" name="Content Placeholder 2">
            <a:extLst>
              <a:ext uri="{FF2B5EF4-FFF2-40B4-BE49-F238E27FC236}">
                <a16:creationId xmlns:a16="http://schemas.microsoft.com/office/drawing/2014/main" id="{AF31E78B-BF10-44A8-8FB4-9BD8391C2218}"/>
              </a:ext>
            </a:extLst>
          </p:cNvPr>
          <p:cNvSpPr>
            <a:spLocks noGrp="1"/>
          </p:cNvSpPr>
          <p:nvPr>
            <p:ph idx="1"/>
          </p:nvPr>
        </p:nvSpPr>
        <p:spPr>
          <a:xfrm>
            <a:off x="838200" y="1825624"/>
            <a:ext cx="11264900" cy="4879976"/>
          </a:xfrm>
        </p:spPr>
        <p:txBody>
          <a:bodyPr>
            <a:normAutofit lnSpcReduction="10000"/>
          </a:bodyPr>
          <a:lstStyle/>
          <a:p>
            <a:pPr marL="0" indent="0">
              <a:buNone/>
            </a:pPr>
            <a:r>
              <a:rPr lang="en-US" sz="3500" b="1" dirty="0"/>
              <a:t>Process</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For size upgrade in case of Basic, the Redis instance is shut down completely and data is lost.</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For tier upgrade from Basic to Standard the data is retained, Azure provisions two VM(s) acting as primary and replica.</a:t>
            </a:r>
          </a:p>
          <a:p>
            <a:pPr marL="342900" marR="0" lvl="0" indent="-342900">
              <a:lnSpc>
                <a:spcPct val="107000"/>
              </a:lnSpc>
              <a:spcBef>
                <a:spcPts val="0"/>
              </a:spcBef>
              <a:spcAft>
                <a:spcPts val="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For Standard to Premium tier upgrade, one of the replicas is shut down and reprovisioned to the new size and data synchronization takes place, and this process is continued for all VM(s).</a:t>
            </a:r>
          </a:p>
          <a:p>
            <a:pPr marL="342900" marR="0" lvl="0" indent="-342900">
              <a:lnSpc>
                <a:spcPct val="107000"/>
              </a:lnSpc>
              <a:spcBef>
                <a:spcPts val="0"/>
              </a:spcBef>
              <a:spcAft>
                <a:spcPts val="800"/>
              </a:spcAft>
              <a:buFont typeface="Symbol" panose="05050102010706020507" pitchFamily="18" charset="2"/>
              <a:buChar char=""/>
            </a:pPr>
            <a:r>
              <a:rPr lang="en-US" sz="3000" dirty="0">
                <a:effectLst/>
                <a:latin typeface="Calibri" panose="020F0502020204030204" pitchFamily="34" charset="0"/>
                <a:ea typeface="Calibri" panose="020F0502020204030204" pitchFamily="34" charset="0"/>
                <a:cs typeface="Times New Roman" panose="02020603050405020304" pitchFamily="18" charset="0"/>
              </a:rPr>
              <a:t>For scaling out in cluster, new shards are provisioned and added to Redis Cluster, the data is re-sharded and hash slots are recalculated.</a:t>
            </a:r>
          </a:p>
          <a:p>
            <a:pPr marL="0" indent="0">
              <a:buNone/>
            </a:pPr>
            <a:endParaRPr lang="en-US" dirty="0"/>
          </a:p>
        </p:txBody>
      </p:sp>
    </p:spTree>
    <p:extLst>
      <p:ext uri="{BB962C8B-B14F-4D97-AF65-F5344CB8AC3E}">
        <p14:creationId xmlns:p14="http://schemas.microsoft.com/office/powerpoint/2010/main" val="80010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57E05-A3D1-4F42-8FB4-042939BEA94B}"/>
              </a:ext>
            </a:extLst>
          </p:cNvPr>
          <p:cNvSpPr>
            <a:spLocks noGrp="1"/>
          </p:cNvSpPr>
          <p:nvPr>
            <p:ph idx="1"/>
          </p:nvPr>
        </p:nvSpPr>
        <p:spPr>
          <a:xfrm>
            <a:off x="215900" y="165100"/>
            <a:ext cx="11684000" cy="6515100"/>
          </a:xfrm>
        </p:spPr>
        <p:txBody>
          <a:bodyPr/>
          <a:lstStyle/>
          <a:p>
            <a:pPr marL="0" indent="0">
              <a:buNone/>
            </a:pPr>
            <a:r>
              <a:rPr lang="en-US" sz="3600" dirty="0">
                <a:solidFill>
                  <a:srgbClr val="000000"/>
                </a:solidFill>
                <a:effectLst/>
                <a:ea typeface="Times New Roman" panose="02020603050405020304" pitchFamily="18" charset="0"/>
                <a:cs typeface="Times New Roman" panose="02020603050405020304" pitchFamily="18" charset="0"/>
              </a:rPr>
              <a:t>Scaling TAT</a:t>
            </a:r>
            <a:endParaRPr lang="en-US" sz="3600" b="1" dirty="0">
              <a:solidFill>
                <a:srgbClr val="000000"/>
              </a:solidFill>
              <a:effectLst/>
              <a:ea typeface="Times New Roman" panose="02020603050405020304" pitchFamily="18" charset="0"/>
              <a:cs typeface="Times New Roman" panose="02020603050405020304" pitchFamily="18" charset="0"/>
            </a:endParaRPr>
          </a:p>
          <a:p>
            <a:pPr marL="0" indent="0">
              <a:buNone/>
            </a:pPr>
            <a:endParaRPr lang="en-US" sz="3200" b="1" dirty="0">
              <a:solidFill>
                <a:srgbClr val="2F5496"/>
              </a:solidFill>
              <a:ea typeface="Times New Roman" panose="02020603050405020304" pitchFamily="18" charset="0"/>
              <a:cs typeface="Times New Roman" panose="02020603050405020304" pitchFamily="18" charset="0"/>
            </a:endParaRPr>
          </a:p>
          <a:p>
            <a:pPr marL="0" indent="0">
              <a:buNone/>
            </a:pPr>
            <a:r>
              <a:rPr lang="en-US" sz="3200" dirty="0">
                <a:solidFill>
                  <a:srgbClr val="171717"/>
                </a:solidFill>
                <a:effectLst/>
                <a:ea typeface="Times New Roman" panose="02020603050405020304" pitchFamily="18" charset="0"/>
                <a:cs typeface="Calibri" panose="020F0502020204030204" pitchFamily="34" charset="0"/>
              </a:rPr>
              <a:t>Turnaround time (TAT) depends on the following factors -</a:t>
            </a:r>
            <a:endParaRPr lang="en-US" sz="32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b="1" dirty="0">
                <a:solidFill>
                  <a:srgbClr val="171717"/>
                </a:solidFill>
                <a:effectLst/>
                <a:ea typeface="Times New Roman" panose="02020603050405020304" pitchFamily="18" charset="0"/>
                <a:cs typeface="Calibri" panose="020F0502020204030204" pitchFamily="34" charset="0"/>
              </a:rPr>
              <a:t>Amount of data</a:t>
            </a:r>
            <a:r>
              <a:rPr lang="en-US" sz="3200" dirty="0">
                <a:solidFill>
                  <a:srgbClr val="171717"/>
                </a:solidFill>
                <a:effectLst/>
                <a:ea typeface="Times New Roman" panose="02020603050405020304" pitchFamily="18" charset="0"/>
                <a:cs typeface="Calibri" panose="020F0502020204030204" pitchFamily="34" charset="0"/>
              </a:rPr>
              <a:t>: Larger amounts of data take a longer time to be replicated</a:t>
            </a:r>
            <a:endParaRPr lang="en-US" sz="32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b="1" dirty="0">
                <a:solidFill>
                  <a:srgbClr val="171717"/>
                </a:solidFill>
                <a:effectLst/>
                <a:ea typeface="Times New Roman" panose="02020603050405020304" pitchFamily="18" charset="0"/>
                <a:cs typeface="Calibri" panose="020F0502020204030204" pitchFamily="34" charset="0"/>
              </a:rPr>
              <a:t>High write requests</a:t>
            </a:r>
            <a:r>
              <a:rPr lang="en-US" sz="3200" dirty="0">
                <a:solidFill>
                  <a:srgbClr val="171717"/>
                </a:solidFill>
                <a:effectLst/>
                <a:ea typeface="Times New Roman" panose="02020603050405020304" pitchFamily="18" charset="0"/>
                <a:cs typeface="Calibri" panose="020F0502020204030204" pitchFamily="34" charset="0"/>
              </a:rPr>
              <a:t>: Higher number of writes mean more data replicates across nodes or shards</a:t>
            </a:r>
            <a:endParaRPr lang="en-US" sz="32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b="1" dirty="0">
                <a:solidFill>
                  <a:srgbClr val="171717"/>
                </a:solidFill>
                <a:effectLst/>
                <a:ea typeface="Times New Roman" panose="02020603050405020304" pitchFamily="18" charset="0"/>
                <a:cs typeface="Calibri" panose="020F0502020204030204" pitchFamily="34" charset="0"/>
              </a:rPr>
              <a:t>High server load</a:t>
            </a:r>
            <a:r>
              <a:rPr lang="en-US" sz="3200" dirty="0">
                <a:solidFill>
                  <a:srgbClr val="171717"/>
                </a:solidFill>
                <a:effectLst/>
                <a:ea typeface="Times New Roman" panose="02020603050405020304" pitchFamily="18" charset="0"/>
                <a:cs typeface="Calibri" panose="020F0502020204030204" pitchFamily="34" charset="0"/>
              </a:rPr>
              <a:t>: Higher server load means Redis server is busy and has limited CPU cycles to complete data redistribution.</a:t>
            </a:r>
            <a:endParaRPr lang="en-US" sz="32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7153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93796-C86E-4D0B-80CD-EA99E1388330}"/>
              </a:ext>
            </a:extLst>
          </p:cNvPr>
          <p:cNvSpPr>
            <a:spLocks noGrp="1"/>
          </p:cNvSpPr>
          <p:nvPr>
            <p:ph idx="1"/>
          </p:nvPr>
        </p:nvSpPr>
        <p:spPr>
          <a:xfrm>
            <a:off x="228600" y="285750"/>
            <a:ext cx="11760200" cy="6381750"/>
          </a:xfrm>
        </p:spPr>
        <p:txBody>
          <a:bodyPr/>
          <a:lstStyle/>
          <a:p>
            <a:pPr marL="0" indent="0">
              <a:buNone/>
            </a:pPr>
            <a:r>
              <a:rPr lang="en-US" b="1" dirty="0">
                <a:solidFill>
                  <a:srgbClr val="000000"/>
                </a:solidFill>
                <a:effectLst/>
                <a:ea typeface="Times New Roman" panose="02020603050405020304" pitchFamily="18" charset="0"/>
                <a:cs typeface="Times New Roman" panose="02020603050405020304" pitchFamily="18" charset="0"/>
              </a:rPr>
              <a:t>Data availability</a:t>
            </a:r>
            <a:endParaRPr lang="en-US" b="1" dirty="0">
              <a:solidFill>
                <a:srgbClr val="2F5496"/>
              </a:solidFill>
              <a:effectLs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Basic caches are offline while size upgrade.</a:t>
            </a:r>
          </a:p>
          <a:p>
            <a:pPr marL="342900" marR="0" lvl="0" indent="-34290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Basic to Standard tier may receive connection blips.</a:t>
            </a:r>
          </a:p>
          <a:p>
            <a:pPr marL="342900" marR="0" lvl="0" indent="-342900">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Standard to Premium is online and functional while scaling and can rarely have connection blips.</a:t>
            </a:r>
          </a:p>
          <a:p>
            <a:pPr marL="0" marR="0" lvl="0" indent="0">
              <a:lnSpc>
                <a:spcPct val="107000"/>
              </a:lnSpc>
              <a:spcBef>
                <a:spcPts val="0"/>
              </a:spcBef>
              <a:spcAft>
                <a:spcPts val="800"/>
              </a:spcAft>
              <a:buNone/>
            </a:pPr>
            <a:endParaRPr lang="en-US" dirty="0">
              <a:effectLst/>
              <a:ea typeface="Calibri" panose="020F0502020204030204" pitchFamily="34" charset="0"/>
              <a:cs typeface="Times New Roman" panose="02020603050405020304" pitchFamily="18" charset="0"/>
            </a:endParaRPr>
          </a:p>
          <a:p>
            <a:pPr marL="0" marR="0" indent="0">
              <a:lnSpc>
                <a:spcPct val="107000"/>
              </a:lnSpc>
              <a:spcBef>
                <a:spcPts val="200"/>
              </a:spcBef>
              <a:spcAft>
                <a:spcPts val="0"/>
              </a:spcAft>
              <a:buNone/>
            </a:pPr>
            <a:r>
              <a:rPr lang="en-US" b="1" dirty="0">
                <a:solidFill>
                  <a:srgbClr val="000000"/>
                </a:solidFill>
                <a:effectLst/>
                <a:ea typeface="Times New Roman" panose="02020603050405020304" pitchFamily="18" charset="0"/>
                <a:cs typeface="Times New Roman" panose="02020603050405020304" pitchFamily="18" charset="0"/>
              </a:rPr>
              <a:t>Data loss</a:t>
            </a:r>
            <a:endParaRPr lang="en-US" b="1" dirty="0">
              <a:solidFill>
                <a:srgbClr val="2F5496"/>
              </a:solidFill>
              <a:effectLs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171717"/>
                </a:solidFill>
                <a:effectLst/>
                <a:ea typeface="Times New Roman" panose="02020603050405020304" pitchFamily="18" charset="0"/>
                <a:cs typeface="Calibri" panose="020F0502020204030204" pitchFamily="34" charset="0"/>
              </a:rPr>
              <a:t>Basic caches on size upgrade will lose data.</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171717"/>
                </a:solidFill>
                <a:effectLst/>
                <a:ea typeface="Times New Roman" panose="02020603050405020304" pitchFamily="18" charset="0"/>
                <a:cs typeface="Calibri" panose="020F0502020204030204" pitchFamily="34" charset="0"/>
              </a:rPr>
              <a:t>Basic to Standard tier will preserve data.</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171717"/>
                </a:solidFill>
                <a:effectLst/>
                <a:ea typeface="Times New Roman" panose="02020603050405020304" pitchFamily="18" charset="0"/>
                <a:cs typeface="Calibri" panose="020F0502020204030204" pitchFamily="34" charset="0"/>
              </a:rPr>
              <a:t>Standard to Premium will preserve data.</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171717"/>
                </a:solidFill>
                <a:effectLst/>
                <a:ea typeface="Times New Roman" panose="02020603050405020304" pitchFamily="18" charset="0"/>
                <a:cs typeface="Calibri" panose="020F0502020204030204" pitchFamily="34" charset="0"/>
              </a:rPr>
              <a:t>Size downgrade within same tier in case of Standard and Premium will experience data loss based on </a:t>
            </a:r>
            <a:r>
              <a:rPr lang="en-US" u="sng" dirty="0" err="1">
                <a:solidFill>
                  <a:srgbClr val="000000"/>
                </a:solidFill>
                <a:effectLst/>
                <a:ea typeface="Times New Roman" panose="02020603050405020304" pitchFamily="18" charset="0"/>
                <a:cs typeface="Calibri" panose="020F0502020204030204" pitchFamily="34" charset="0"/>
                <a:hlinkClick r:id="rId2"/>
              </a:rPr>
              <a:t>allkeys-lru</a:t>
            </a:r>
            <a:r>
              <a:rPr lang="en-US" dirty="0">
                <a:solidFill>
                  <a:srgbClr val="171717"/>
                </a:solidFill>
                <a:effectLst/>
                <a:ea typeface="Times New Roman" panose="02020603050405020304" pitchFamily="18" charset="0"/>
                <a:cs typeface="Calibri" panose="020F0502020204030204" pitchFamily="34" charset="0"/>
              </a:rPr>
              <a:t> eviction policy.</a:t>
            </a:r>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9916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63A87-E2C9-4186-9A55-0B5C1740220A}"/>
              </a:ext>
            </a:extLst>
          </p:cNvPr>
          <p:cNvSpPr>
            <a:spLocks noGrp="1"/>
          </p:cNvSpPr>
          <p:nvPr>
            <p:ph idx="1"/>
          </p:nvPr>
        </p:nvSpPr>
        <p:spPr>
          <a:xfrm>
            <a:off x="520700" y="2506662"/>
            <a:ext cx="10515600" cy="1163638"/>
          </a:xfrm>
        </p:spPr>
        <p:txBody>
          <a:bodyPr>
            <a:normAutofit/>
          </a:bodyPr>
          <a:lstStyle/>
          <a:p>
            <a:pPr marL="0" indent="0" algn="ctr">
              <a:buNone/>
            </a:pPr>
            <a:r>
              <a:rPr lang="en-US" sz="5400" dirty="0"/>
              <a:t>DEMO</a:t>
            </a:r>
          </a:p>
        </p:txBody>
      </p:sp>
    </p:spTree>
    <p:extLst>
      <p:ext uri="{BB962C8B-B14F-4D97-AF65-F5344CB8AC3E}">
        <p14:creationId xmlns:p14="http://schemas.microsoft.com/office/powerpoint/2010/main" val="282169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498A9-1424-495C-BEFC-5CDCEFF46DA2}"/>
              </a:ext>
            </a:extLst>
          </p:cNvPr>
          <p:cNvSpPr>
            <a:spLocks noGrp="1"/>
          </p:cNvSpPr>
          <p:nvPr>
            <p:ph idx="1"/>
          </p:nvPr>
        </p:nvSpPr>
        <p:spPr>
          <a:xfrm>
            <a:off x="666750" y="609600"/>
            <a:ext cx="10858500" cy="5922963"/>
          </a:xfrm>
        </p:spPr>
        <p:txBody>
          <a:bodyPr/>
          <a:lstStyle/>
          <a:p>
            <a:pPr marL="0" indent="0">
              <a:buNone/>
            </a:pPr>
            <a:r>
              <a:rPr lang="en-US" dirty="0">
                <a:solidFill>
                  <a:srgbClr val="232629"/>
                </a:solidFill>
              </a:rPr>
              <a:t>We can switch between databases by using </a:t>
            </a:r>
            <a:r>
              <a:rPr lang="en-US" b="0" i="0" dirty="0">
                <a:solidFill>
                  <a:srgbClr val="232629"/>
                </a:solidFill>
                <a:effectLst/>
                <a:latin typeface="-apple-system"/>
              </a:rPr>
              <a:t> </a:t>
            </a:r>
            <a:r>
              <a:rPr lang="en-US" b="0" i="0" u="sng" dirty="0">
                <a:effectLst/>
                <a:latin typeface="-apple-system"/>
                <a:hlinkClick r:id="rId2"/>
              </a:rPr>
              <a:t>SELECT</a:t>
            </a:r>
            <a:r>
              <a:rPr lang="en-US" b="0" i="0" dirty="0">
                <a:solidFill>
                  <a:srgbClr val="232629"/>
                </a:solidFill>
                <a:effectLst/>
                <a:latin typeface="-apple-system"/>
              </a:rPr>
              <a:t>  command.</a:t>
            </a:r>
          </a:p>
          <a:p>
            <a:endParaRPr lang="en-US" dirty="0">
              <a:solidFill>
                <a:srgbClr val="232629"/>
              </a:solidFill>
              <a:latin typeface="-apple-system"/>
            </a:endParaRPr>
          </a:p>
          <a:p>
            <a:pPr marL="0" indent="0">
              <a:buNone/>
            </a:pPr>
            <a:r>
              <a:rPr lang="en-US" dirty="0">
                <a:solidFill>
                  <a:srgbClr val="232629"/>
                </a:solidFill>
                <a:latin typeface="-apple-system"/>
              </a:rPr>
              <a:t>We can’t switch databases if Redis operates in cluster mode.</a:t>
            </a:r>
          </a:p>
          <a:p>
            <a:pPr marL="0" indent="0">
              <a:buNone/>
            </a:pPr>
            <a:endParaRPr lang="en-US" dirty="0"/>
          </a:p>
          <a:p>
            <a:pPr marL="0" indent="0">
              <a:buNone/>
            </a:pPr>
            <a:r>
              <a:rPr lang="en-US" dirty="0">
                <a:solidFill>
                  <a:srgbClr val="FF0000"/>
                </a:solidFill>
              </a:rPr>
              <a:t>To delete all the keys (synchronously/asynchronously) in the selected database we use FLUSHDB command.</a:t>
            </a:r>
          </a:p>
          <a:p>
            <a:pPr marL="0" indent="0">
              <a:buNone/>
            </a:pPr>
            <a:r>
              <a:rPr lang="en-US" dirty="0"/>
              <a:t>	</a:t>
            </a:r>
            <a:r>
              <a:rPr lang="en-US" b="1" dirty="0"/>
              <a:t>FLUSHDB [</a:t>
            </a:r>
            <a:r>
              <a:rPr lang="en-US" b="1" dirty="0" err="1"/>
              <a:t>sync|async</a:t>
            </a:r>
            <a:r>
              <a:rPr lang="en-US" b="1" dirty="0"/>
              <a:t>]</a:t>
            </a:r>
          </a:p>
          <a:p>
            <a:pPr marL="0" indent="0">
              <a:buNone/>
            </a:pPr>
            <a:endParaRPr lang="en-US" b="1" dirty="0"/>
          </a:p>
          <a:p>
            <a:pPr marL="0" indent="0">
              <a:buNone/>
            </a:pPr>
            <a:r>
              <a:rPr lang="en-US" dirty="0">
                <a:solidFill>
                  <a:srgbClr val="FF0000"/>
                </a:solidFill>
              </a:rPr>
              <a:t>To delete all the keys (synchronously/asynchronously) in all 16 databases we use FLUSHALL command.</a:t>
            </a:r>
          </a:p>
          <a:p>
            <a:pPr marL="0" indent="0">
              <a:buNone/>
            </a:pPr>
            <a:r>
              <a:rPr lang="en-US" dirty="0"/>
              <a:t>	</a:t>
            </a:r>
            <a:r>
              <a:rPr lang="en-US" b="1" dirty="0"/>
              <a:t>FLUSHALL [</a:t>
            </a:r>
            <a:r>
              <a:rPr lang="en-US" b="1" dirty="0" err="1"/>
              <a:t>sync|async</a:t>
            </a:r>
            <a:r>
              <a:rPr lang="en-US" b="1" dirty="0"/>
              <a:t>]</a:t>
            </a:r>
          </a:p>
        </p:txBody>
      </p:sp>
    </p:spTree>
    <p:extLst>
      <p:ext uri="{BB962C8B-B14F-4D97-AF65-F5344CB8AC3E}">
        <p14:creationId xmlns:p14="http://schemas.microsoft.com/office/powerpoint/2010/main" val="118673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8984-98E2-4BEB-A92E-A29EF6FF4A41}"/>
              </a:ext>
            </a:extLst>
          </p:cNvPr>
          <p:cNvSpPr>
            <a:spLocks noGrp="1"/>
          </p:cNvSpPr>
          <p:nvPr>
            <p:ph type="title"/>
          </p:nvPr>
        </p:nvSpPr>
        <p:spPr>
          <a:xfrm>
            <a:off x="1032933" y="204258"/>
            <a:ext cx="10515600" cy="1325563"/>
          </a:xfrm>
        </p:spPr>
        <p:txBody>
          <a:bodyPr>
            <a:normAutofit/>
          </a:bodyPr>
          <a:lstStyle/>
          <a:p>
            <a:r>
              <a:rPr lang="en-US" sz="5400" b="1" dirty="0"/>
              <a:t>Redis Data Types</a:t>
            </a:r>
          </a:p>
        </p:txBody>
      </p:sp>
      <p:sp>
        <p:nvSpPr>
          <p:cNvPr id="3" name="Content Placeholder 2">
            <a:extLst>
              <a:ext uri="{FF2B5EF4-FFF2-40B4-BE49-F238E27FC236}">
                <a16:creationId xmlns:a16="http://schemas.microsoft.com/office/drawing/2014/main" id="{EFD8D693-C9F9-413F-9133-19E3685C34F0}"/>
              </a:ext>
            </a:extLst>
          </p:cNvPr>
          <p:cNvSpPr>
            <a:spLocks noGrp="1"/>
          </p:cNvSpPr>
          <p:nvPr>
            <p:ph idx="1"/>
          </p:nvPr>
        </p:nvSpPr>
        <p:spPr>
          <a:xfrm>
            <a:off x="1143000" y="1393825"/>
            <a:ext cx="10515600" cy="4351338"/>
          </a:xfrm>
        </p:spPr>
        <p:txBody>
          <a:bodyPr>
            <a:normAutofit/>
          </a:bodyPr>
          <a:lstStyle/>
          <a:p>
            <a:r>
              <a:rPr lang="en-US" sz="3600" dirty="0"/>
              <a:t>Strings</a:t>
            </a:r>
          </a:p>
          <a:p>
            <a:r>
              <a:rPr lang="en-US" sz="3600" dirty="0"/>
              <a:t>Lists</a:t>
            </a:r>
          </a:p>
          <a:p>
            <a:r>
              <a:rPr lang="en-US" sz="3600" dirty="0"/>
              <a:t>Hashes</a:t>
            </a:r>
          </a:p>
          <a:p>
            <a:r>
              <a:rPr lang="en-US" sz="3600" dirty="0"/>
              <a:t>Sets</a:t>
            </a:r>
          </a:p>
          <a:p>
            <a:r>
              <a:rPr lang="en-US" sz="3600" dirty="0"/>
              <a:t>Sorted Sets</a:t>
            </a:r>
          </a:p>
          <a:p>
            <a:r>
              <a:rPr lang="en-US" sz="3600" dirty="0" err="1"/>
              <a:t>HyperLogsLogs</a:t>
            </a:r>
            <a:endParaRPr lang="en-US" sz="3600" dirty="0"/>
          </a:p>
        </p:txBody>
      </p:sp>
    </p:spTree>
    <p:extLst>
      <p:ext uri="{BB962C8B-B14F-4D97-AF65-F5344CB8AC3E}">
        <p14:creationId xmlns:p14="http://schemas.microsoft.com/office/powerpoint/2010/main" val="402225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86B5-D585-4810-B1C5-E16DB8134E14}"/>
              </a:ext>
            </a:extLst>
          </p:cNvPr>
          <p:cNvSpPr>
            <a:spLocks noGrp="1"/>
          </p:cNvSpPr>
          <p:nvPr>
            <p:ph type="title"/>
          </p:nvPr>
        </p:nvSpPr>
        <p:spPr/>
        <p:txBody>
          <a:bodyPr>
            <a:normAutofit/>
          </a:bodyPr>
          <a:lstStyle/>
          <a:p>
            <a:r>
              <a:rPr lang="en-US" sz="5400" b="1" dirty="0"/>
              <a:t>Strings</a:t>
            </a:r>
          </a:p>
        </p:txBody>
      </p:sp>
      <p:sp>
        <p:nvSpPr>
          <p:cNvPr id="3" name="Content Placeholder 2">
            <a:extLst>
              <a:ext uri="{FF2B5EF4-FFF2-40B4-BE49-F238E27FC236}">
                <a16:creationId xmlns:a16="http://schemas.microsoft.com/office/drawing/2014/main" id="{F68DB653-7EBE-4713-9C92-53EEFF0EADCE}"/>
              </a:ext>
            </a:extLst>
          </p:cNvPr>
          <p:cNvSpPr>
            <a:spLocks noGrp="1"/>
          </p:cNvSpPr>
          <p:nvPr>
            <p:ph idx="1"/>
          </p:nvPr>
        </p:nvSpPr>
        <p:spPr>
          <a:xfrm>
            <a:off x="838200" y="1825624"/>
            <a:ext cx="10617200" cy="4359275"/>
          </a:xfrm>
        </p:spPr>
        <p:txBody>
          <a:bodyPr>
            <a:normAutofit lnSpcReduction="10000"/>
          </a:bodyPr>
          <a:lstStyle/>
          <a:p>
            <a:pPr marL="0" indent="0">
              <a:buNone/>
            </a:pPr>
            <a:r>
              <a:rPr lang="en-US" dirty="0"/>
              <a:t>Binary safe strings which can hold up to 512 Megabytes data.</a:t>
            </a:r>
          </a:p>
          <a:p>
            <a:pPr marL="0" indent="0">
              <a:buNone/>
            </a:pPr>
            <a:endParaRPr lang="en-US" dirty="0"/>
          </a:p>
          <a:p>
            <a:pPr marL="0" indent="0">
              <a:buNone/>
            </a:pPr>
            <a:r>
              <a:rPr lang="en-US" dirty="0"/>
              <a:t>To set a simple string value with optional expiry:</a:t>
            </a:r>
          </a:p>
          <a:p>
            <a:pPr marL="0" indent="0">
              <a:buNone/>
            </a:pPr>
            <a:r>
              <a:rPr lang="en-US" dirty="0"/>
              <a:t> 	</a:t>
            </a:r>
            <a:r>
              <a:rPr lang="en-US" b="1" dirty="0"/>
              <a:t>SET &lt;key&gt; &lt;value&gt; &lt;expiry&gt;</a:t>
            </a:r>
          </a:p>
          <a:p>
            <a:pPr marL="0" indent="0">
              <a:buNone/>
            </a:pPr>
            <a:r>
              <a:rPr lang="en-US" dirty="0"/>
              <a:t>    	// Set some key with some value with 30 seconds TTL</a:t>
            </a:r>
          </a:p>
          <a:p>
            <a:pPr marL="0" indent="0">
              <a:buNone/>
            </a:pPr>
            <a:r>
              <a:rPr lang="en-US" dirty="0"/>
              <a:t>    	</a:t>
            </a:r>
            <a:r>
              <a:rPr lang="en-US" dirty="0" err="1"/>
              <a:t>e.g</a:t>
            </a:r>
            <a:r>
              <a:rPr lang="en-US" dirty="0"/>
              <a:t>: SET </a:t>
            </a:r>
            <a:r>
              <a:rPr lang="en-US" dirty="0" err="1"/>
              <a:t>somekey</a:t>
            </a:r>
            <a:r>
              <a:rPr lang="en-US" dirty="0"/>
              <a:t> </a:t>
            </a:r>
            <a:r>
              <a:rPr lang="en-US" dirty="0" err="1"/>
              <a:t>somevalue</a:t>
            </a:r>
            <a:r>
              <a:rPr lang="en-US" dirty="0"/>
              <a:t> EX 30</a:t>
            </a:r>
          </a:p>
          <a:p>
            <a:pPr marL="0" indent="0">
              <a:buNone/>
            </a:pPr>
            <a:endParaRPr lang="en-US" dirty="0"/>
          </a:p>
          <a:p>
            <a:pPr marL="0" indent="0">
              <a:buNone/>
            </a:pPr>
            <a:r>
              <a:rPr lang="en-US" dirty="0"/>
              <a:t>To set multiple simple string values in one go:</a:t>
            </a:r>
          </a:p>
          <a:p>
            <a:pPr marL="0" indent="0">
              <a:buNone/>
            </a:pPr>
            <a:r>
              <a:rPr lang="en-US" b="1" dirty="0"/>
              <a:t>	MSET &lt;key1&gt; &lt;value1&gt; &lt;key2&gt; &lt;value2&gt; … &lt;</a:t>
            </a:r>
            <a:r>
              <a:rPr lang="en-US" b="1" dirty="0" err="1"/>
              <a:t>keyN</a:t>
            </a:r>
            <a:r>
              <a:rPr lang="en-US" b="1" dirty="0"/>
              <a:t>&gt; &lt;</a:t>
            </a:r>
            <a:r>
              <a:rPr lang="en-US" b="1" dirty="0" err="1"/>
              <a:t>valueN</a:t>
            </a:r>
            <a:r>
              <a:rPr lang="en-US" b="1" dirty="0"/>
              <a:t>&gt; </a:t>
            </a:r>
          </a:p>
        </p:txBody>
      </p:sp>
    </p:spTree>
    <p:extLst>
      <p:ext uri="{BB962C8B-B14F-4D97-AF65-F5344CB8AC3E}">
        <p14:creationId xmlns:p14="http://schemas.microsoft.com/office/powerpoint/2010/main" val="167391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7D8D4-FB72-4408-93F7-144B09202538}"/>
              </a:ext>
            </a:extLst>
          </p:cNvPr>
          <p:cNvSpPr>
            <a:spLocks noGrp="1"/>
          </p:cNvSpPr>
          <p:nvPr>
            <p:ph idx="1"/>
          </p:nvPr>
        </p:nvSpPr>
        <p:spPr>
          <a:xfrm>
            <a:off x="317500" y="381000"/>
            <a:ext cx="11671300" cy="6248400"/>
          </a:xfrm>
        </p:spPr>
        <p:txBody>
          <a:bodyPr>
            <a:normAutofit fontScale="85000" lnSpcReduction="20000"/>
          </a:bodyPr>
          <a:lstStyle/>
          <a:p>
            <a:pPr marL="0" indent="0">
              <a:buNone/>
            </a:pPr>
            <a:endParaRPr lang="en-US" dirty="0"/>
          </a:p>
          <a:p>
            <a:pPr marL="0" indent="0">
              <a:buNone/>
            </a:pPr>
            <a:r>
              <a:rPr lang="en-US" dirty="0"/>
              <a:t>To append string into an existing string we can use the APPEND command.</a:t>
            </a:r>
          </a:p>
          <a:p>
            <a:pPr marL="0" indent="0">
              <a:buNone/>
            </a:pPr>
            <a:r>
              <a:rPr lang="en-US" dirty="0"/>
              <a:t> 	</a:t>
            </a:r>
            <a:r>
              <a:rPr lang="en-US" b="1" dirty="0"/>
              <a:t>APPEND &lt;key&gt; &lt;value&gt;</a:t>
            </a:r>
          </a:p>
          <a:p>
            <a:pPr marL="0" indent="0">
              <a:buNone/>
            </a:pPr>
            <a:r>
              <a:rPr lang="en-US" dirty="0"/>
              <a:t>	</a:t>
            </a:r>
            <a:r>
              <a:rPr lang="en-US" dirty="0" err="1"/>
              <a:t>E.g</a:t>
            </a:r>
            <a:r>
              <a:rPr lang="en-US" dirty="0"/>
              <a:t>: &gt; APPEND </a:t>
            </a:r>
            <a:r>
              <a:rPr lang="en-US" dirty="0" err="1"/>
              <a:t>somekey</a:t>
            </a:r>
            <a:r>
              <a:rPr lang="en-US" dirty="0"/>
              <a:t> hello</a:t>
            </a:r>
          </a:p>
          <a:p>
            <a:pPr marL="0" indent="0">
              <a:buNone/>
            </a:pPr>
            <a:r>
              <a:rPr lang="en-US" dirty="0"/>
              <a:t>       	        &gt;  APPEND </a:t>
            </a:r>
            <a:r>
              <a:rPr lang="en-US" dirty="0" err="1"/>
              <a:t>somekey</a:t>
            </a:r>
            <a:r>
              <a:rPr lang="en-US" dirty="0"/>
              <a:t> world</a:t>
            </a:r>
          </a:p>
          <a:p>
            <a:pPr marL="0" indent="0">
              <a:buNone/>
            </a:pPr>
            <a:endParaRPr lang="en-US" dirty="0"/>
          </a:p>
          <a:p>
            <a:pPr marL="0" indent="0">
              <a:buNone/>
            </a:pPr>
            <a:r>
              <a:rPr lang="en-US" dirty="0"/>
              <a:t>To get a string value we can use GET command.</a:t>
            </a:r>
          </a:p>
          <a:p>
            <a:pPr marL="0" indent="0">
              <a:buNone/>
            </a:pPr>
            <a:r>
              <a:rPr lang="en-US" dirty="0"/>
              <a:t>	</a:t>
            </a:r>
            <a:r>
              <a:rPr lang="en-US" b="1" dirty="0"/>
              <a:t>GET &lt;key&gt;</a:t>
            </a:r>
          </a:p>
          <a:p>
            <a:pPr marL="0" indent="0">
              <a:buNone/>
            </a:pPr>
            <a:r>
              <a:rPr lang="en-US" b="1" dirty="0"/>
              <a:t>	</a:t>
            </a:r>
            <a:r>
              <a:rPr lang="en-US" dirty="0" err="1"/>
              <a:t>E.g</a:t>
            </a:r>
            <a:r>
              <a:rPr lang="en-US" dirty="0"/>
              <a:t>: GET </a:t>
            </a:r>
            <a:r>
              <a:rPr lang="en-US" dirty="0" err="1"/>
              <a:t>somekey</a:t>
            </a:r>
            <a:endParaRPr lang="en-US" dirty="0"/>
          </a:p>
          <a:p>
            <a:pPr marL="0" indent="0">
              <a:buNone/>
            </a:pPr>
            <a:endParaRPr lang="en-US" dirty="0"/>
          </a:p>
          <a:p>
            <a:pPr marL="0" indent="0">
              <a:buNone/>
            </a:pPr>
            <a:r>
              <a:rPr lang="en-US" dirty="0"/>
              <a:t>To get multiple string value we can use MGET command</a:t>
            </a:r>
          </a:p>
          <a:p>
            <a:pPr marL="0" indent="0">
              <a:buNone/>
            </a:pPr>
            <a:r>
              <a:rPr lang="en-US" dirty="0"/>
              <a:t>	</a:t>
            </a:r>
            <a:r>
              <a:rPr lang="en-US" b="1" dirty="0"/>
              <a:t>MGET &lt;key1&gt; &lt;key2&gt; …</a:t>
            </a:r>
          </a:p>
          <a:p>
            <a:pPr marL="0" indent="0">
              <a:buNone/>
            </a:pPr>
            <a:r>
              <a:rPr lang="en-US" b="1" dirty="0"/>
              <a:t>	</a:t>
            </a:r>
            <a:r>
              <a:rPr lang="en-US" dirty="0" err="1"/>
              <a:t>E.g</a:t>
            </a:r>
            <a:r>
              <a:rPr lang="en-US" dirty="0"/>
              <a:t>: MGET </a:t>
            </a:r>
            <a:r>
              <a:rPr lang="en-US" dirty="0" err="1"/>
              <a:t>somekey</a:t>
            </a:r>
            <a:r>
              <a:rPr lang="en-US" dirty="0"/>
              <a:t> somekey2</a:t>
            </a:r>
          </a:p>
          <a:p>
            <a:pPr marL="0" indent="0">
              <a:buNone/>
            </a:pPr>
            <a:endParaRPr lang="en-US" dirty="0"/>
          </a:p>
          <a:p>
            <a:pPr marL="0" indent="0">
              <a:buNone/>
            </a:pPr>
            <a:r>
              <a:rPr lang="en-US" dirty="0"/>
              <a:t>To check a string exists or not, we can use EXISTS command</a:t>
            </a:r>
          </a:p>
          <a:p>
            <a:pPr marL="0" indent="0">
              <a:buNone/>
            </a:pPr>
            <a:r>
              <a:rPr lang="en-US" dirty="0"/>
              <a:t>	</a:t>
            </a:r>
            <a:r>
              <a:rPr lang="en-US" b="1" dirty="0"/>
              <a:t>EXISTS &lt;key&gt;</a:t>
            </a:r>
          </a:p>
          <a:p>
            <a:pPr marL="0" indent="0">
              <a:buNone/>
            </a:pPr>
            <a:endParaRPr lang="en-US" dirty="0"/>
          </a:p>
        </p:txBody>
      </p:sp>
    </p:spTree>
    <p:extLst>
      <p:ext uri="{BB962C8B-B14F-4D97-AF65-F5344CB8AC3E}">
        <p14:creationId xmlns:p14="http://schemas.microsoft.com/office/powerpoint/2010/main" val="113453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C156B-3061-42D1-AE80-7838FAF8F715}"/>
              </a:ext>
            </a:extLst>
          </p:cNvPr>
          <p:cNvSpPr>
            <a:spLocks noGrp="1"/>
          </p:cNvSpPr>
          <p:nvPr>
            <p:ph idx="1"/>
          </p:nvPr>
        </p:nvSpPr>
        <p:spPr>
          <a:xfrm>
            <a:off x="482600" y="406401"/>
            <a:ext cx="11468100" cy="5435600"/>
          </a:xfrm>
        </p:spPr>
        <p:txBody>
          <a:bodyPr/>
          <a:lstStyle/>
          <a:p>
            <a:pPr marL="0" indent="0">
              <a:buNone/>
            </a:pPr>
            <a:r>
              <a:rPr lang="en-US" dirty="0"/>
              <a:t>We can increment a key by 1 or some other number, increments are always atomic.</a:t>
            </a:r>
          </a:p>
          <a:p>
            <a:pPr marL="0" indent="0">
              <a:buNone/>
            </a:pPr>
            <a:r>
              <a:rPr lang="en-US" dirty="0"/>
              <a:t>	</a:t>
            </a:r>
            <a:r>
              <a:rPr lang="en-US" b="1" dirty="0"/>
              <a:t>INCR &lt;key&gt; </a:t>
            </a:r>
            <a:r>
              <a:rPr lang="en-US" dirty="0"/>
              <a:t>// Increment by 1</a:t>
            </a:r>
          </a:p>
          <a:p>
            <a:pPr marL="0" indent="0">
              <a:buNone/>
            </a:pPr>
            <a:r>
              <a:rPr lang="en-US" dirty="0"/>
              <a:t>	</a:t>
            </a:r>
            <a:r>
              <a:rPr lang="en-US" b="1" dirty="0"/>
              <a:t>INCRBY &lt;key&gt; &lt;value&gt; </a:t>
            </a:r>
            <a:r>
              <a:rPr lang="en-US" dirty="0"/>
              <a:t>// Increment by value </a:t>
            </a:r>
          </a:p>
          <a:p>
            <a:pPr marL="0" indent="0">
              <a:buNone/>
            </a:pPr>
            <a:endParaRPr lang="en-US" dirty="0"/>
          </a:p>
          <a:p>
            <a:pPr marL="0" indent="0">
              <a:buNone/>
            </a:pPr>
            <a:endParaRPr lang="en-US" dirty="0"/>
          </a:p>
          <a:p>
            <a:pPr marL="0" indent="0">
              <a:buNone/>
            </a:pPr>
            <a:r>
              <a:rPr lang="en-US" dirty="0"/>
              <a:t>Same we can decrement a key by 1 or some other number, decrements are always atomic.</a:t>
            </a:r>
          </a:p>
          <a:p>
            <a:pPr marL="0" indent="0">
              <a:buNone/>
            </a:pPr>
            <a:r>
              <a:rPr lang="en-US" dirty="0"/>
              <a:t>	</a:t>
            </a:r>
            <a:r>
              <a:rPr lang="en-US" b="1" dirty="0"/>
              <a:t>DECR &lt;key&gt; </a:t>
            </a:r>
            <a:r>
              <a:rPr lang="en-US" dirty="0"/>
              <a:t>// Decrement by 1</a:t>
            </a:r>
          </a:p>
          <a:p>
            <a:pPr marL="0" indent="0">
              <a:buNone/>
            </a:pPr>
            <a:r>
              <a:rPr lang="en-US" dirty="0"/>
              <a:t>	</a:t>
            </a:r>
            <a:r>
              <a:rPr lang="en-US" b="1" dirty="0"/>
              <a:t>DECRBY &lt;key&gt; &lt;value&gt; </a:t>
            </a:r>
            <a:r>
              <a:rPr lang="en-US" dirty="0"/>
              <a:t>// Decrement by value </a:t>
            </a:r>
          </a:p>
        </p:txBody>
      </p:sp>
    </p:spTree>
    <p:extLst>
      <p:ext uri="{BB962C8B-B14F-4D97-AF65-F5344CB8AC3E}">
        <p14:creationId xmlns:p14="http://schemas.microsoft.com/office/powerpoint/2010/main" val="94951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E22-E027-461A-96D3-36152B13FB15}"/>
              </a:ext>
            </a:extLst>
          </p:cNvPr>
          <p:cNvSpPr>
            <a:spLocks noGrp="1"/>
          </p:cNvSpPr>
          <p:nvPr>
            <p:ph type="title"/>
          </p:nvPr>
        </p:nvSpPr>
        <p:spPr/>
        <p:txBody>
          <a:bodyPr>
            <a:normAutofit/>
          </a:bodyPr>
          <a:lstStyle/>
          <a:p>
            <a:r>
              <a:rPr lang="en-US" sz="5400" b="1" dirty="0"/>
              <a:t>Lists</a:t>
            </a:r>
          </a:p>
        </p:txBody>
      </p:sp>
      <p:sp>
        <p:nvSpPr>
          <p:cNvPr id="3" name="Content Placeholder 2">
            <a:extLst>
              <a:ext uri="{FF2B5EF4-FFF2-40B4-BE49-F238E27FC236}">
                <a16:creationId xmlns:a16="http://schemas.microsoft.com/office/drawing/2014/main" id="{EB82A2F6-38DB-4865-8FD4-788F7394A135}"/>
              </a:ext>
            </a:extLst>
          </p:cNvPr>
          <p:cNvSpPr>
            <a:spLocks noGrp="1"/>
          </p:cNvSpPr>
          <p:nvPr>
            <p:ph idx="1"/>
          </p:nvPr>
        </p:nvSpPr>
        <p:spPr>
          <a:xfrm>
            <a:off x="838200" y="1473200"/>
            <a:ext cx="10515600" cy="5019675"/>
          </a:xfrm>
        </p:spPr>
        <p:txBody>
          <a:bodyPr>
            <a:normAutofit lnSpcReduction="10000"/>
          </a:bodyPr>
          <a:lstStyle/>
          <a:p>
            <a:pPr marL="0" indent="0">
              <a:buNone/>
            </a:pPr>
            <a:r>
              <a:rPr lang="en-US" dirty="0"/>
              <a:t>Collection of strings sorted by inserted order with maximum capacity of 2^32 – 1 (~4.2 billion items).</a:t>
            </a:r>
          </a:p>
          <a:p>
            <a:pPr marL="0" indent="0">
              <a:buNone/>
            </a:pPr>
            <a:r>
              <a:rPr lang="en-US" dirty="0"/>
              <a:t>Redis lists are implemented as linked lists in C.</a:t>
            </a:r>
          </a:p>
          <a:p>
            <a:pPr marL="0" indent="0">
              <a:buNone/>
            </a:pPr>
            <a:endParaRPr lang="en-US" dirty="0"/>
          </a:p>
          <a:p>
            <a:pPr marL="0" indent="0">
              <a:buNone/>
            </a:pPr>
            <a:r>
              <a:rPr lang="en-US" dirty="0"/>
              <a:t>To add items at head (left) we use LPUSH command.</a:t>
            </a:r>
          </a:p>
          <a:p>
            <a:pPr marL="0" indent="0">
              <a:buNone/>
            </a:pPr>
            <a:r>
              <a:rPr lang="en-US" dirty="0"/>
              <a:t>	</a:t>
            </a:r>
            <a:r>
              <a:rPr lang="en-US" b="1" dirty="0"/>
              <a:t>LPUSH &lt;</a:t>
            </a:r>
            <a:r>
              <a:rPr lang="en-US" b="1" dirty="0" err="1"/>
              <a:t>listname</a:t>
            </a:r>
            <a:r>
              <a:rPr lang="en-US" b="1" dirty="0"/>
              <a:t>&gt; &lt;value1&gt; &lt;value2&gt; … &lt;</a:t>
            </a:r>
            <a:r>
              <a:rPr lang="en-US" b="1" dirty="0" err="1"/>
              <a:t>valueN</a:t>
            </a:r>
            <a:r>
              <a:rPr lang="en-US" b="1" dirty="0"/>
              <a:t>&gt;</a:t>
            </a:r>
          </a:p>
          <a:p>
            <a:pPr marL="0" indent="0">
              <a:buNone/>
            </a:pPr>
            <a:r>
              <a:rPr lang="en-US" dirty="0"/>
              <a:t>	</a:t>
            </a:r>
            <a:r>
              <a:rPr lang="en-US" dirty="0" err="1"/>
              <a:t>E.g</a:t>
            </a:r>
            <a:r>
              <a:rPr lang="en-US" dirty="0"/>
              <a:t>: &gt; LPUSH </a:t>
            </a:r>
            <a:r>
              <a:rPr lang="en-US" dirty="0" err="1"/>
              <a:t>mylist</a:t>
            </a:r>
            <a:r>
              <a:rPr lang="en-US" dirty="0"/>
              <a:t> 72</a:t>
            </a:r>
          </a:p>
          <a:p>
            <a:pPr marL="0" indent="0">
              <a:buNone/>
            </a:pPr>
            <a:endParaRPr lang="en-US" dirty="0"/>
          </a:p>
          <a:p>
            <a:pPr marL="0" indent="0">
              <a:buNone/>
            </a:pPr>
            <a:r>
              <a:rPr lang="en-US" dirty="0"/>
              <a:t>To add items at tail (right) we use RPUSH command.</a:t>
            </a:r>
          </a:p>
          <a:p>
            <a:pPr marL="0" indent="0">
              <a:buNone/>
            </a:pPr>
            <a:r>
              <a:rPr lang="en-US" dirty="0"/>
              <a:t>	</a:t>
            </a:r>
            <a:r>
              <a:rPr lang="en-US" b="1" dirty="0"/>
              <a:t>RPUSH &lt;</a:t>
            </a:r>
            <a:r>
              <a:rPr lang="en-US" b="1" dirty="0" err="1"/>
              <a:t>listname</a:t>
            </a:r>
            <a:r>
              <a:rPr lang="en-US" b="1" dirty="0"/>
              <a:t>&gt; &lt;value1&gt; &lt;value2&gt; … &lt;</a:t>
            </a:r>
            <a:r>
              <a:rPr lang="en-US" b="1" dirty="0" err="1"/>
              <a:t>valueN</a:t>
            </a:r>
            <a:r>
              <a:rPr lang="en-US" b="1" dirty="0"/>
              <a:t>&gt;</a:t>
            </a:r>
          </a:p>
          <a:p>
            <a:pPr marL="0" indent="0">
              <a:buNone/>
            </a:pPr>
            <a:r>
              <a:rPr lang="en-US" dirty="0"/>
              <a:t>	</a:t>
            </a:r>
            <a:r>
              <a:rPr lang="en-US" dirty="0" err="1"/>
              <a:t>E.g</a:t>
            </a:r>
            <a:r>
              <a:rPr lang="en-US" dirty="0"/>
              <a:t>: &gt; RPUSH </a:t>
            </a:r>
            <a:r>
              <a:rPr lang="en-US" dirty="0" err="1"/>
              <a:t>mylist</a:t>
            </a:r>
            <a:r>
              <a:rPr lang="en-US" dirty="0"/>
              <a:t> 80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460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2724</Words>
  <Application>Microsoft Office PowerPoint</Application>
  <PresentationFormat>Widescreen</PresentationFormat>
  <Paragraphs>358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-apple-system</vt:lpstr>
      <vt:lpstr>Arial</vt:lpstr>
      <vt:lpstr>Calibri</vt:lpstr>
      <vt:lpstr>Calibri Light</vt:lpstr>
      <vt:lpstr>Consolas</vt:lpstr>
      <vt:lpstr>Consolas</vt:lpstr>
      <vt:lpstr>Symbol</vt:lpstr>
      <vt:lpstr>Office Theme</vt:lpstr>
      <vt:lpstr>Azure Cache for Redis</vt:lpstr>
      <vt:lpstr>What is Redis</vt:lpstr>
      <vt:lpstr>Redis Databases</vt:lpstr>
      <vt:lpstr>PowerPoint Presentation</vt:lpstr>
      <vt:lpstr>Redis Data Types</vt:lpstr>
      <vt:lpstr>Strings</vt:lpstr>
      <vt:lpstr>PowerPoint Presentation</vt:lpstr>
      <vt:lpstr>PowerPoint Presentation</vt:lpstr>
      <vt:lpstr>Lists</vt:lpstr>
      <vt:lpstr>PowerPoint Presentation</vt:lpstr>
      <vt:lpstr>PowerPoint Presentation</vt:lpstr>
      <vt:lpstr>Hashes</vt:lpstr>
      <vt:lpstr>PowerPoint Presentation</vt:lpstr>
      <vt:lpstr>Sets</vt:lpstr>
      <vt:lpstr>PowerPoint Presentation</vt:lpstr>
      <vt:lpstr>PowerPoint Presentation</vt:lpstr>
      <vt:lpstr>Sorted Sets</vt:lpstr>
      <vt:lpstr>PowerPoint Presentation</vt:lpstr>
      <vt:lpstr>HyperLogsLogs</vt:lpstr>
      <vt:lpstr>Redis Transactions</vt:lpstr>
      <vt:lpstr>PowerPoint Presentation</vt:lpstr>
      <vt:lpstr>Redis Persistence</vt:lpstr>
      <vt:lpstr>PowerPoint Presentation</vt:lpstr>
      <vt:lpstr>RDB v/s AOF when to use which ?</vt:lpstr>
      <vt:lpstr>Clustering</vt:lpstr>
      <vt:lpstr>PowerPoint Presentation</vt:lpstr>
      <vt:lpstr>PowerPoint Presentation</vt:lpstr>
      <vt:lpstr>PowerPoint Presentation</vt:lpstr>
      <vt:lpstr>Azure Cache for Redis</vt:lpstr>
      <vt:lpstr>Pricing</vt:lpstr>
      <vt:lpstr>Enable Clustering</vt:lpstr>
      <vt:lpstr>Replication</vt:lpstr>
      <vt:lpstr>PowerPoint Presentation</vt:lpstr>
      <vt:lpstr>Scaling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Cache for Redis</dc:title>
  <dc:creator>Mukherjee, Kunal</dc:creator>
  <cp:lastModifiedBy>Mukherjee, Kunal</cp:lastModifiedBy>
  <cp:revision>32</cp:revision>
  <dcterms:created xsi:type="dcterms:W3CDTF">2022-03-10T13:44:13Z</dcterms:created>
  <dcterms:modified xsi:type="dcterms:W3CDTF">2022-03-11T05:51:59Z</dcterms:modified>
</cp:coreProperties>
</file>