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5" r:id="rId7"/>
    <p:sldId id="277" r:id="rId8"/>
    <p:sldId id="278" r:id="rId9"/>
    <p:sldId id="262" r:id="rId10"/>
    <p:sldId id="261" r:id="rId11"/>
    <p:sldId id="263" r:id="rId12"/>
    <p:sldId id="264" r:id="rId13"/>
    <p:sldId id="265" r:id="rId14"/>
    <p:sldId id="266" r:id="rId15"/>
    <p:sldId id="267" r:id="rId16"/>
    <p:sldId id="268" r:id="rId17"/>
    <p:sldId id="279" r:id="rId18"/>
    <p:sldId id="269" r:id="rId19"/>
    <p:sldId id="270" r:id="rId20"/>
    <p:sldId id="271" r:id="rId21"/>
    <p:sldId id="272" r:id="rId22"/>
    <p:sldId id="273" r:id="rId23"/>
    <p:sldId id="274"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herjee, Kunal" userId="0fdc67b5-d60e-40b9-987e-2d0ef7c90e32" providerId="ADAL" clId="{D8A26589-FE76-4B17-8522-6097FCFA1F64}"/>
    <pc:docChg chg="modSld">
      <pc:chgData name="Mukherjee, Kunal" userId="0fdc67b5-d60e-40b9-987e-2d0ef7c90e32" providerId="ADAL" clId="{D8A26589-FE76-4B17-8522-6097FCFA1F64}" dt="2022-03-09T05:58:21.735" v="34" actId="20577"/>
      <pc:docMkLst>
        <pc:docMk/>
      </pc:docMkLst>
      <pc:sldChg chg="modSp mod">
        <pc:chgData name="Mukherjee, Kunal" userId="0fdc67b5-d60e-40b9-987e-2d0ef7c90e32" providerId="ADAL" clId="{D8A26589-FE76-4B17-8522-6097FCFA1F64}" dt="2022-03-09T05:56:12.236" v="20" actId="20577"/>
        <pc:sldMkLst>
          <pc:docMk/>
          <pc:sldMk cId="2759002828" sldId="273"/>
        </pc:sldMkLst>
        <pc:spChg chg="mod">
          <ac:chgData name="Mukherjee, Kunal" userId="0fdc67b5-d60e-40b9-987e-2d0ef7c90e32" providerId="ADAL" clId="{D8A26589-FE76-4B17-8522-6097FCFA1F64}" dt="2022-03-09T05:56:12.236" v="20" actId="20577"/>
          <ac:spMkLst>
            <pc:docMk/>
            <pc:sldMk cId="2759002828" sldId="273"/>
            <ac:spMk id="3" creationId="{0C4ED9CD-A679-4A6A-97C8-22F679AC63E6}"/>
          </ac:spMkLst>
        </pc:spChg>
      </pc:sldChg>
      <pc:sldChg chg="modSp mod">
        <pc:chgData name="Mukherjee, Kunal" userId="0fdc67b5-d60e-40b9-987e-2d0ef7c90e32" providerId="ADAL" clId="{D8A26589-FE76-4B17-8522-6097FCFA1F64}" dt="2022-03-09T05:58:21.735" v="34" actId="20577"/>
        <pc:sldMkLst>
          <pc:docMk/>
          <pc:sldMk cId="3507731444" sldId="274"/>
        </pc:sldMkLst>
        <pc:spChg chg="mod">
          <ac:chgData name="Mukherjee, Kunal" userId="0fdc67b5-d60e-40b9-987e-2d0ef7c90e32" providerId="ADAL" clId="{D8A26589-FE76-4B17-8522-6097FCFA1F64}" dt="2022-03-09T05:56:53.504" v="21" actId="113"/>
          <ac:spMkLst>
            <pc:docMk/>
            <pc:sldMk cId="3507731444" sldId="274"/>
            <ac:spMk id="2" creationId="{42016614-97D8-44D3-85CB-0D32B7EBDBFD}"/>
          </ac:spMkLst>
        </pc:spChg>
        <pc:spChg chg="mod">
          <ac:chgData name="Mukherjee, Kunal" userId="0fdc67b5-d60e-40b9-987e-2d0ef7c90e32" providerId="ADAL" clId="{D8A26589-FE76-4B17-8522-6097FCFA1F64}" dt="2022-03-09T05:58:21.735" v="34" actId="20577"/>
          <ac:spMkLst>
            <pc:docMk/>
            <pc:sldMk cId="3507731444" sldId="274"/>
            <ac:spMk id="3" creationId="{6621219E-BB14-43EA-ACFD-515C620B88A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29A5-D213-407B-AA4A-FD04A2A372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063F15-9F50-48A3-9192-6C25A2F751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95D6AD-1DC3-4226-AE44-F2AC87EF67F8}"/>
              </a:ext>
            </a:extLst>
          </p:cNvPr>
          <p:cNvSpPr>
            <a:spLocks noGrp="1"/>
          </p:cNvSpPr>
          <p:nvPr>
            <p:ph type="dt" sz="half" idx="10"/>
          </p:nvPr>
        </p:nvSpPr>
        <p:spPr/>
        <p:txBody>
          <a:bodyPr/>
          <a:lstStyle/>
          <a:p>
            <a:fld id="{97D5B18B-DF18-49EA-8373-72CEF96BE174}" type="datetimeFigureOut">
              <a:rPr lang="en-US" smtClean="0"/>
              <a:t>03/09/2022</a:t>
            </a:fld>
            <a:endParaRPr lang="en-US"/>
          </a:p>
        </p:txBody>
      </p:sp>
      <p:sp>
        <p:nvSpPr>
          <p:cNvPr id="5" name="Footer Placeholder 4">
            <a:extLst>
              <a:ext uri="{FF2B5EF4-FFF2-40B4-BE49-F238E27FC236}">
                <a16:creationId xmlns:a16="http://schemas.microsoft.com/office/drawing/2014/main" id="{85F31541-A14F-4501-9B72-07BB8C622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4D29FB-09E0-485B-829C-8BD4D277802D}"/>
              </a:ext>
            </a:extLst>
          </p:cNvPr>
          <p:cNvSpPr>
            <a:spLocks noGrp="1"/>
          </p:cNvSpPr>
          <p:nvPr>
            <p:ph type="sldNum" sz="quarter" idx="12"/>
          </p:nvPr>
        </p:nvSpPr>
        <p:spPr/>
        <p:txBody>
          <a:bodyPr/>
          <a:lstStyle/>
          <a:p>
            <a:fld id="{4994CD4D-9237-4EB7-A793-4B5568FF8625}" type="slidenum">
              <a:rPr lang="en-US" smtClean="0"/>
              <a:t>‹#›</a:t>
            </a:fld>
            <a:endParaRPr lang="en-US"/>
          </a:p>
        </p:txBody>
      </p:sp>
    </p:spTree>
    <p:extLst>
      <p:ext uri="{BB962C8B-B14F-4D97-AF65-F5344CB8AC3E}">
        <p14:creationId xmlns:p14="http://schemas.microsoft.com/office/powerpoint/2010/main" val="2843065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39A26-1CDD-4DB6-9ADD-AD51F57F76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AC4010-F3E9-4722-8319-F43E64A520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F682C5-E4CB-49D0-811D-5259B1747229}"/>
              </a:ext>
            </a:extLst>
          </p:cNvPr>
          <p:cNvSpPr>
            <a:spLocks noGrp="1"/>
          </p:cNvSpPr>
          <p:nvPr>
            <p:ph type="dt" sz="half" idx="10"/>
          </p:nvPr>
        </p:nvSpPr>
        <p:spPr/>
        <p:txBody>
          <a:bodyPr/>
          <a:lstStyle/>
          <a:p>
            <a:fld id="{97D5B18B-DF18-49EA-8373-72CEF96BE174}" type="datetimeFigureOut">
              <a:rPr lang="en-US" smtClean="0"/>
              <a:t>03/09/2022</a:t>
            </a:fld>
            <a:endParaRPr lang="en-US"/>
          </a:p>
        </p:txBody>
      </p:sp>
      <p:sp>
        <p:nvSpPr>
          <p:cNvPr id="5" name="Footer Placeholder 4">
            <a:extLst>
              <a:ext uri="{FF2B5EF4-FFF2-40B4-BE49-F238E27FC236}">
                <a16:creationId xmlns:a16="http://schemas.microsoft.com/office/drawing/2014/main" id="{8CEB6660-B5E1-414D-813D-B967ACCBA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3E68F0-0AF7-45BB-A20F-B7F73EAF8544}"/>
              </a:ext>
            </a:extLst>
          </p:cNvPr>
          <p:cNvSpPr>
            <a:spLocks noGrp="1"/>
          </p:cNvSpPr>
          <p:nvPr>
            <p:ph type="sldNum" sz="quarter" idx="12"/>
          </p:nvPr>
        </p:nvSpPr>
        <p:spPr/>
        <p:txBody>
          <a:bodyPr/>
          <a:lstStyle/>
          <a:p>
            <a:fld id="{4994CD4D-9237-4EB7-A793-4B5568FF8625}" type="slidenum">
              <a:rPr lang="en-US" smtClean="0"/>
              <a:t>‹#›</a:t>
            </a:fld>
            <a:endParaRPr lang="en-US"/>
          </a:p>
        </p:txBody>
      </p:sp>
    </p:spTree>
    <p:extLst>
      <p:ext uri="{BB962C8B-B14F-4D97-AF65-F5344CB8AC3E}">
        <p14:creationId xmlns:p14="http://schemas.microsoft.com/office/powerpoint/2010/main" val="837297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B2A53B-AD8E-4106-AD2F-2B160C6461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FD175-8DE6-465F-9A07-96CA631A1D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911A52-A1E4-46DB-AB25-7B0DF6E25426}"/>
              </a:ext>
            </a:extLst>
          </p:cNvPr>
          <p:cNvSpPr>
            <a:spLocks noGrp="1"/>
          </p:cNvSpPr>
          <p:nvPr>
            <p:ph type="dt" sz="half" idx="10"/>
          </p:nvPr>
        </p:nvSpPr>
        <p:spPr/>
        <p:txBody>
          <a:bodyPr/>
          <a:lstStyle/>
          <a:p>
            <a:fld id="{97D5B18B-DF18-49EA-8373-72CEF96BE174}" type="datetimeFigureOut">
              <a:rPr lang="en-US" smtClean="0"/>
              <a:t>03/09/2022</a:t>
            </a:fld>
            <a:endParaRPr lang="en-US"/>
          </a:p>
        </p:txBody>
      </p:sp>
      <p:sp>
        <p:nvSpPr>
          <p:cNvPr id="5" name="Footer Placeholder 4">
            <a:extLst>
              <a:ext uri="{FF2B5EF4-FFF2-40B4-BE49-F238E27FC236}">
                <a16:creationId xmlns:a16="http://schemas.microsoft.com/office/drawing/2014/main" id="{2E66BA24-DED2-42C6-8AE3-811778979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7A511-AF96-45BE-BB29-66CC5BA87C7A}"/>
              </a:ext>
            </a:extLst>
          </p:cNvPr>
          <p:cNvSpPr>
            <a:spLocks noGrp="1"/>
          </p:cNvSpPr>
          <p:nvPr>
            <p:ph type="sldNum" sz="quarter" idx="12"/>
          </p:nvPr>
        </p:nvSpPr>
        <p:spPr/>
        <p:txBody>
          <a:bodyPr/>
          <a:lstStyle/>
          <a:p>
            <a:fld id="{4994CD4D-9237-4EB7-A793-4B5568FF8625}" type="slidenum">
              <a:rPr lang="en-US" smtClean="0"/>
              <a:t>‹#›</a:t>
            </a:fld>
            <a:endParaRPr lang="en-US"/>
          </a:p>
        </p:txBody>
      </p:sp>
    </p:spTree>
    <p:extLst>
      <p:ext uri="{BB962C8B-B14F-4D97-AF65-F5344CB8AC3E}">
        <p14:creationId xmlns:p14="http://schemas.microsoft.com/office/powerpoint/2010/main" val="606693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2B8C-6D5E-4204-B24E-32D3120721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5A2566-1FCC-481C-8EF7-B90AE417F4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A0BF2-E0BC-4B81-A586-59383A911BEE}"/>
              </a:ext>
            </a:extLst>
          </p:cNvPr>
          <p:cNvSpPr>
            <a:spLocks noGrp="1"/>
          </p:cNvSpPr>
          <p:nvPr>
            <p:ph type="dt" sz="half" idx="10"/>
          </p:nvPr>
        </p:nvSpPr>
        <p:spPr/>
        <p:txBody>
          <a:bodyPr/>
          <a:lstStyle/>
          <a:p>
            <a:fld id="{97D5B18B-DF18-49EA-8373-72CEF96BE174}" type="datetimeFigureOut">
              <a:rPr lang="en-US" smtClean="0"/>
              <a:t>03/09/2022</a:t>
            </a:fld>
            <a:endParaRPr lang="en-US"/>
          </a:p>
        </p:txBody>
      </p:sp>
      <p:sp>
        <p:nvSpPr>
          <p:cNvPr id="5" name="Footer Placeholder 4">
            <a:extLst>
              <a:ext uri="{FF2B5EF4-FFF2-40B4-BE49-F238E27FC236}">
                <a16:creationId xmlns:a16="http://schemas.microsoft.com/office/drawing/2014/main" id="{A71EC384-FD9D-4185-BBF1-BB4378896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22274-84ED-4A6D-8339-DAA41C98FB4A}"/>
              </a:ext>
            </a:extLst>
          </p:cNvPr>
          <p:cNvSpPr>
            <a:spLocks noGrp="1"/>
          </p:cNvSpPr>
          <p:nvPr>
            <p:ph type="sldNum" sz="quarter" idx="12"/>
          </p:nvPr>
        </p:nvSpPr>
        <p:spPr/>
        <p:txBody>
          <a:bodyPr/>
          <a:lstStyle/>
          <a:p>
            <a:fld id="{4994CD4D-9237-4EB7-A793-4B5568FF8625}" type="slidenum">
              <a:rPr lang="en-US" smtClean="0"/>
              <a:t>‹#›</a:t>
            </a:fld>
            <a:endParaRPr lang="en-US"/>
          </a:p>
        </p:txBody>
      </p:sp>
    </p:spTree>
    <p:extLst>
      <p:ext uri="{BB962C8B-B14F-4D97-AF65-F5344CB8AC3E}">
        <p14:creationId xmlns:p14="http://schemas.microsoft.com/office/powerpoint/2010/main" val="315885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96-D6CC-4F19-95FB-EA062E79A7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373203-A5F2-4F5C-861D-446C815902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B6AAE3-F591-47D3-B14C-6F9785241AD0}"/>
              </a:ext>
            </a:extLst>
          </p:cNvPr>
          <p:cNvSpPr>
            <a:spLocks noGrp="1"/>
          </p:cNvSpPr>
          <p:nvPr>
            <p:ph type="dt" sz="half" idx="10"/>
          </p:nvPr>
        </p:nvSpPr>
        <p:spPr/>
        <p:txBody>
          <a:bodyPr/>
          <a:lstStyle/>
          <a:p>
            <a:fld id="{97D5B18B-DF18-49EA-8373-72CEF96BE174}" type="datetimeFigureOut">
              <a:rPr lang="en-US" smtClean="0"/>
              <a:t>03/09/2022</a:t>
            </a:fld>
            <a:endParaRPr lang="en-US"/>
          </a:p>
        </p:txBody>
      </p:sp>
      <p:sp>
        <p:nvSpPr>
          <p:cNvPr id="5" name="Footer Placeholder 4">
            <a:extLst>
              <a:ext uri="{FF2B5EF4-FFF2-40B4-BE49-F238E27FC236}">
                <a16:creationId xmlns:a16="http://schemas.microsoft.com/office/drawing/2014/main" id="{84E8577F-B6CF-4015-9FFF-67CB0EE876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3A7A0-9583-4DFC-81AA-C23647B941EF}"/>
              </a:ext>
            </a:extLst>
          </p:cNvPr>
          <p:cNvSpPr>
            <a:spLocks noGrp="1"/>
          </p:cNvSpPr>
          <p:nvPr>
            <p:ph type="sldNum" sz="quarter" idx="12"/>
          </p:nvPr>
        </p:nvSpPr>
        <p:spPr/>
        <p:txBody>
          <a:bodyPr/>
          <a:lstStyle/>
          <a:p>
            <a:fld id="{4994CD4D-9237-4EB7-A793-4B5568FF8625}" type="slidenum">
              <a:rPr lang="en-US" smtClean="0"/>
              <a:t>‹#›</a:t>
            </a:fld>
            <a:endParaRPr lang="en-US"/>
          </a:p>
        </p:txBody>
      </p:sp>
    </p:spTree>
    <p:extLst>
      <p:ext uri="{BB962C8B-B14F-4D97-AF65-F5344CB8AC3E}">
        <p14:creationId xmlns:p14="http://schemas.microsoft.com/office/powerpoint/2010/main" val="305608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FD93-C05E-4F02-A312-27EFE4F3FF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A9387F-F4A2-4948-B723-EB85A38AA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E7E3BA-F163-4187-B0DB-387294A434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24708F-734A-4956-8620-461F87941FE4}"/>
              </a:ext>
            </a:extLst>
          </p:cNvPr>
          <p:cNvSpPr>
            <a:spLocks noGrp="1"/>
          </p:cNvSpPr>
          <p:nvPr>
            <p:ph type="dt" sz="half" idx="10"/>
          </p:nvPr>
        </p:nvSpPr>
        <p:spPr/>
        <p:txBody>
          <a:bodyPr/>
          <a:lstStyle/>
          <a:p>
            <a:fld id="{97D5B18B-DF18-49EA-8373-72CEF96BE174}" type="datetimeFigureOut">
              <a:rPr lang="en-US" smtClean="0"/>
              <a:t>03/09/2022</a:t>
            </a:fld>
            <a:endParaRPr lang="en-US"/>
          </a:p>
        </p:txBody>
      </p:sp>
      <p:sp>
        <p:nvSpPr>
          <p:cNvPr id="6" name="Footer Placeholder 5">
            <a:extLst>
              <a:ext uri="{FF2B5EF4-FFF2-40B4-BE49-F238E27FC236}">
                <a16:creationId xmlns:a16="http://schemas.microsoft.com/office/drawing/2014/main" id="{14699FD6-A451-4362-A13B-2B1FE1FE6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204733-47B9-4B6D-A1B7-B032969DD05A}"/>
              </a:ext>
            </a:extLst>
          </p:cNvPr>
          <p:cNvSpPr>
            <a:spLocks noGrp="1"/>
          </p:cNvSpPr>
          <p:nvPr>
            <p:ph type="sldNum" sz="quarter" idx="12"/>
          </p:nvPr>
        </p:nvSpPr>
        <p:spPr/>
        <p:txBody>
          <a:bodyPr/>
          <a:lstStyle/>
          <a:p>
            <a:fld id="{4994CD4D-9237-4EB7-A793-4B5568FF8625}" type="slidenum">
              <a:rPr lang="en-US" smtClean="0"/>
              <a:t>‹#›</a:t>
            </a:fld>
            <a:endParaRPr lang="en-US"/>
          </a:p>
        </p:txBody>
      </p:sp>
    </p:spTree>
    <p:extLst>
      <p:ext uri="{BB962C8B-B14F-4D97-AF65-F5344CB8AC3E}">
        <p14:creationId xmlns:p14="http://schemas.microsoft.com/office/powerpoint/2010/main" val="1169720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6EB0-6074-49E4-9BB1-1F4A7EC233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DBC49A-0A0B-439A-8F3F-39F2A7A5A0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8C12B8-8821-48AA-BEE4-DD44EF41AD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E5100A-F737-4BAE-98E3-DA65EEADD5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F1241F-8CC5-4760-8C87-6EF7BAAAE6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98775A-AADF-42E2-A0E3-87A6FB0145F2}"/>
              </a:ext>
            </a:extLst>
          </p:cNvPr>
          <p:cNvSpPr>
            <a:spLocks noGrp="1"/>
          </p:cNvSpPr>
          <p:nvPr>
            <p:ph type="dt" sz="half" idx="10"/>
          </p:nvPr>
        </p:nvSpPr>
        <p:spPr/>
        <p:txBody>
          <a:bodyPr/>
          <a:lstStyle/>
          <a:p>
            <a:fld id="{97D5B18B-DF18-49EA-8373-72CEF96BE174}" type="datetimeFigureOut">
              <a:rPr lang="en-US" smtClean="0"/>
              <a:t>03/09/2022</a:t>
            </a:fld>
            <a:endParaRPr lang="en-US"/>
          </a:p>
        </p:txBody>
      </p:sp>
      <p:sp>
        <p:nvSpPr>
          <p:cNvPr id="8" name="Footer Placeholder 7">
            <a:extLst>
              <a:ext uri="{FF2B5EF4-FFF2-40B4-BE49-F238E27FC236}">
                <a16:creationId xmlns:a16="http://schemas.microsoft.com/office/drawing/2014/main" id="{AD67B4D3-FCDF-4A69-B07B-AC781E17D6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11777A-A252-460D-B3BE-AD5E1290B7F4}"/>
              </a:ext>
            </a:extLst>
          </p:cNvPr>
          <p:cNvSpPr>
            <a:spLocks noGrp="1"/>
          </p:cNvSpPr>
          <p:nvPr>
            <p:ph type="sldNum" sz="quarter" idx="12"/>
          </p:nvPr>
        </p:nvSpPr>
        <p:spPr/>
        <p:txBody>
          <a:bodyPr/>
          <a:lstStyle/>
          <a:p>
            <a:fld id="{4994CD4D-9237-4EB7-A793-4B5568FF8625}" type="slidenum">
              <a:rPr lang="en-US" smtClean="0"/>
              <a:t>‹#›</a:t>
            </a:fld>
            <a:endParaRPr lang="en-US"/>
          </a:p>
        </p:txBody>
      </p:sp>
    </p:spTree>
    <p:extLst>
      <p:ext uri="{BB962C8B-B14F-4D97-AF65-F5344CB8AC3E}">
        <p14:creationId xmlns:p14="http://schemas.microsoft.com/office/powerpoint/2010/main" val="1536192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AFFD-334B-40BB-9F09-E9B104AEF1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09DFE9-520A-44CC-AC98-331451F8D947}"/>
              </a:ext>
            </a:extLst>
          </p:cNvPr>
          <p:cNvSpPr>
            <a:spLocks noGrp="1"/>
          </p:cNvSpPr>
          <p:nvPr>
            <p:ph type="dt" sz="half" idx="10"/>
          </p:nvPr>
        </p:nvSpPr>
        <p:spPr/>
        <p:txBody>
          <a:bodyPr/>
          <a:lstStyle/>
          <a:p>
            <a:fld id="{97D5B18B-DF18-49EA-8373-72CEF96BE174}" type="datetimeFigureOut">
              <a:rPr lang="en-US" smtClean="0"/>
              <a:t>03/09/2022</a:t>
            </a:fld>
            <a:endParaRPr lang="en-US"/>
          </a:p>
        </p:txBody>
      </p:sp>
      <p:sp>
        <p:nvSpPr>
          <p:cNvPr id="4" name="Footer Placeholder 3">
            <a:extLst>
              <a:ext uri="{FF2B5EF4-FFF2-40B4-BE49-F238E27FC236}">
                <a16:creationId xmlns:a16="http://schemas.microsoft.com/office/drawing/2014/main" id="{F70D4D45-2179-47A4-80BF-D2D50BCD1C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A6908C-6680-404B-B911-7A698138C7C3}"/>
              </a:ext>
            </a:extLst>
          </p:cNvPr>
          <p:cNvSpPr>
            <a:spLocks noGrp="1"/>
          </p:cNvSpPr>
          <p:nvPr>
            <p:ph type="sldNum" sz="quarter" idx="12"/>
          </p:nvPr>
        </p:nvSpPr>
        <p:spPr/>
        <p:txBody>
          <a:bodyPr/>
          <a:lstStyle/>
          <a:p>
            <a:fld id="{4994CD4D-9237-4EB7-A793-4B5568FF8625}" type="slidenum">
              <a:rPr lang="en-US" smtClean="0"/>
              <a:t>‹#›</a:t>
            </a:fld>
            <a:endParaRPr lang="en-US"/>
          </a:p>
        </p:txBody>
      </p:sp>
    </p:spTree>
    <p:extLst>
      <p:ext uri="{BB962C8B-B14F-4D97-AF65-F5344CB8AC3E}">
        <p14:creationId xmlns:p14="http://schemas.microsoft.com/office/powerpoint/2010/main" val="115894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488905-5B12-4CB7-9C2F-056810023C26}"/>
              </a:ext>
            </a:extLst>
          </p:cNvPr>
          <p:cNvSpPr>
            <a:spLocks noGrp="1"/>
          </p:cNvSpPr>
          <p:nvPr>
            <p:ph type="dt" sz="half" idx="10"/>
          </p:nvPr>
        </p:nvSpPr>
        <p:spPr/>
        <p:txBody>
          <a:bodyPr/>
          <a:lstStyle/>
          <a:p>
            <a:fld id="{97D5B18B-DF18-49EA-8373-72CEF96BE174}" type="datetimeFigureOut">
              <a:rPr lang="en-US" smtClean="0"/>
              <a:t>03/09/2022</a:t>
            </a:fld>
            <a:endParaRPr lang="en-US"/>
          </a:p>
        </p:txBody>
      </p:sp>
      <p:sp>
        <p:nvSpPr>
          <p:cNvPr id="3" name="Footer Placeholder 2">
            <a:extLst>
              <a:ext uri="{FF2B5EF4-FFF2-40B4-BE49-F238E27FC236}">
                <a16:creationId xmlns:a16="http://schemas.microsoft.com/office/drawing/2014/main" id="{03B92A7D-9A9C-425B-B3FC-CE60CFA756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CBD691-07E1-4C7A-9BF0-03559BA470F5}"/>
              </a:ext>
            </a:extLst>
          </p:cNvPr>
          <p:cNvSpPr>
            <a:spLocks noGrp="1"/>
          </p:cNvSpPr>
          <p:nvPr>
            <p:ph type="sldNum" sz="quarter" idx="12"/>
          </p:nvPr>
        </p:nvSpPr>
        <p:spPr/>
        <p:txBody>
          <a:bodyPr/>
          <a:lstStyle/>
          <a:p>
            <a:fld id="{4994CD4D-9237-4EB7-A793-4B5568FF8625}" type="slidenum">
              <a:rPr lang="en-US" smtClean="0"/>
              <a:t>‹#›</a:t>
            </a:fld>
            <a:endParaRPr lang="en-US"/>
          </a:p>
        </p:txBody>
      </p:sp>
    </p:spTree>
    <p:extLst>
      <p:ext uri="{BB962C8B-B14F-4D97-AF65-F5344CB8AC3E}">
        <p14:creationId xmlns:p14="http://schemas.microsoft.com/office/powerpoint/2010/main" val="11705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54C4-0C91-4C63-95A3-C4289C1D2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FD3557-BDE4-4D18-A569-778A86F290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9DAE6E-51C7-4CC1-AC38-05CC47A56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22A0B-6B33-468F-ABC1-72795AF23A1E}"/>
              </a:ext>
            </a:extLst>
          </p:cNvPr>
          <p:cNvSpPr>
            <a:spLocks noGrp="1"/>
          </p:cNvSpPr>
          <p:nvPr>
            <p:ph type="dt" sz="half" idx="10"/>
          </p:nvPr>
        </p:nvSpPr>
        <p:spPr/>
        <p:txBody>
          <a:bodyPr/>
          <a:lstStyle/>
          <a:p>
            <a:fld id="{97D5B18B-DF18-49EA-8373-72CEF96BE174}" type="datetimeFigureOut">
              <a:rPr lang="en-US" smtClean="0"/>
              <a:t>03/09/2022</a:t>
            </a:fld>
            <a:endParaRPr lang="en-US"/>
          </a:p>
        </p:txBody>
      </p:sp>
      <p:sp>
        <p:nvSpPr>
          <p:cNvPr id="6" name="Footer Placeholder 5">
            <a:extLst>
              <a:ext uri="{FF2B5EF4-FFF2-40B4-BE49-F238E27FC236}">
                <a16:creationId xmlns:a16="http://schemas.microsoft.com/office/drawing/2014/main" id="{B0F39A48-F259-4749-BB1C-E78C9151D6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D79D5-C4F1-419B-9A6A-003957DB2E84}"/>
              </a:ext>
            </a:extLst>
          </p:cNvPr>
          <p:cNvSpPr>
            <a:spLocks noGrp="1"/>
          </p:cNvSpPr>
          <p:nvPr>
            <p:ph type="sldNum" sz="quarter" idx="12"/>
          </p:nvPr>
        </p:nvSpPr>
        <p:spPr/>
        <p:txBody>
          <a:bodyPr/>
          <a:lstStyle/>
          <a:p>
            <a:fld id="{4994CD4D-9237-4EB7-A793-4B5568FF8625}" type="slidenum">
              <a:rPr lang="en-US" smtClean="0"/>
              <a:t>‹#›</a:t>
            </a:fld>
            <a:endParaRPr lang="en-US"/>
          </a:p>
        </p:txBody>
      </p:sp>
    </p:spTree>
    <p:extLst>
      <p:ext uri="{BB962C8B-B14F-4D97-AF65-F5344CB8AC3E}">
        <p14:creationId xmlns:p14="http://schemas.microsoft.com/office/powerpoint/2010/main" val="2697817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8459F-3B36-4F55-BA8A-191FD99A0D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B4BE4A-FE12-449D-B4E3-42D70B1E1A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455115-F9B5-421D-967F-EA393831C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18FB7-87DF-4316-9E6A-53742F71B2AD}"/>
              </a:ext>
            </a:extLst>
          </p:cNvPr>
          <p:cNvSpPr>
            <a:spLocks noGrp="1"/>
          </p:cNvSpPr>
          <p:nvPr>
            <p:ph type="dt" sz="half" idx="10"/>
          </p:nvPr>
        </p:nvSpPr>
        <p:spPr/>
        <p:txBody>
          <a:bodyPr/>
          <a:lstStyle/>
          <a:p>
            <a:fld id="{97D5B18B-DF18-49EA-8373-72CEF96BE174}" type="datetimeFigureOut">
              <a:rPr lang="en-US" smtClean="0"/>
              <a:t>03/09/2022</a:t>
            </a:fld>
            <a:endParaRPr lang="en-US"/>
          </a:p>
        </p:txBody>
      </p:sp>
      <p:sp>
        <p:nvSpPr>
          <p:cNvPr id="6" name="Footer Placeholder 5">
            <a:extLst>
              <a:ext uri="{FF2B5EF4-FFF2-40B4-BE49-F238E27FC236}">
                <a16:creationId xmlns:a16="http://schemas.microsoft.com/office/drawing/2014/main" id="{C8D8A33A-4C4A-4AE1-8430-39B012875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BA2CEE-F0E2-45BD-B48C-8C17ED1BD28E}"/>
              </a:ext>
            </a:extLst>
          </p:cNvPr>
          <p:cNvSpPr>
            <a:spLocks noGrp="1"/>
          </p:cNvSpPr>
          <p:nvPr>
            <p:ph type="sldNum" sz="quarter" idx="12"/>
          </p:nvPr>
        </p:nvSpPr>
        <p:spPr/>
        <p:txBody>
          <a:bodyPr/>
          <a:lstStyle/>
          <a:p>
            <a:fld id="{4994CD4D-9237-4EB7-A793-4B5568FF8625}" type="slidenum">
              <a:rPr lang="en-US" smtClean="0"/>
              <a:t>‹#›</a:t>
            </a:fld>
            <a:endParaRPr lang="en-US"/>
          </a:p>
        </p:txBody>
      </p:sp>
    </p:spTree>
    <p:extLst>
      <p:ext uri="{BB962C8B-B14F-4D97-AF65-F5344CB8AC3E}">
        <p14:creationId xmlns:p14="http://schemas.microsoft.com/office/powerpoint/2010/main" val="762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27CF51-9E8C-4C5C-8CBC-894CAD66A2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7385D5-5471-406C-8A9C-43573EA940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8FC89C-9EF3-4548-A958-B758105C4B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5B18B-DF18-49EA-8373-72CEF96BE174}" type="datetimeFigureOut">
              <a:rPr lang="en-US" smtClean="0"/>
              <a:t>03/09/2022</a:t>
            </a:fld>
            <a:endParaRPr lang="en-US"/>
          </a:p>
        </p:txBody>
      </p:sp>
      <p:sp>
        <p:nvSpPr>
          <p:cNvPr id="5" name="Footer Placeholder 4">
            <a:extLst>
              <a:ext uri="{FF2B5EF4-FFF2-40B4-BE49-F238E27FC236}">
                <a16:creationId xmlns:a16="http://schemas.microsoft.com/office/drawing/2014/main" id="{B6A147C3-4C41-4467-BE52-F402B1B0E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02DE49-FFF4-4AD9-8063-3D7AEC80D0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4CD4D-9237-4EB7-A793-4B5568FF8625}" type="slidenum">
              <a:rPr lang="en-US" smtClean="0"/>
              <a:t>‹#›</a:t>
            </a:fld>
            <a:endParaRPr lang="en-US"/>
          </a:p>
        </p:txBody>
      </p:sp>
    </p:spTree>
    <p:extLst>
      <p:ext uri="{BB962C8B-B14F-4D97-AF65-F5344CB8AC3E}">
        <p14:creationId xmlns:p14="http://schemas.microsoft.com/office/powerpoint/2010/main" val="4251132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Studio3T/robomongo/releases/download/v1.4.4/robo3t-1.4.4-windows-x86_64-e6ac9ec5.ex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D20CD-4D7B-4F05-BDD0-DFD7BD5DD53D}"/>
              </a:ext>
            </a:extLst>
          </p:cNvPr>
          <p:cNvSpPr>
            <a:spLocks noGrp="1"/>
          </p:cNvSpPr>
          <p:nvPr>
            <p:ph type="ctrTitle"/>
          </p:nvPr>
        </p:nvSpPr>
        <p:spPr/>
        <p:txBody>
          <a:bodyPr/>
          <a:lstStyle/>
          <a:p>
            <a:r>
              <a:rPr lang="en-US" b="1" dirty="0"/>
              <a:t>Azure Cosmos DB</a:t>
            </a:r>
          </a:p>
        </p:txBody>
      </p:sp>
    </p:spTree>
    <p:extLst>
      <p:ext uri="{BB962C8B-B14F-4D97-AF65-F5344CB8AC3E}">
        <p14:creationId xmlns:p14="http://schemas.microsoft.com/office/powerpoint/2010/main" val="179150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57C6-4C24-4447-AB3F-D8C587DE29D4}"/>
              </a:ext>
            </a:extLst>
          </p:cNvPr>
          <p:cNvSpPr>
            <a:spLocks noGrp="1"/>
          </p:cNvSpPr>
          <p:nvPr>
            <p:ph type="title"/>
          </p:nvPr>
        </p:nvSpPr>
        <p:spPr/>
        <p:txBody>
          <a:bodyPr>
            <a:normAutofit/>
          </a:bodyPr>
          <a:lstStyle/>
          <a:p>
            <a:r>
              <a:rPr lang="en-US" sz="6000" b="1" dirty="0"/>
              <a:t>NoSQL characteristics</a:t>
            </a:r>
          </a:p>
        </p:txBody>
      </p:sp>
      <p:sp>
        <p:nvSpPr>
          <p:cNvPr id="3" name="Content Placeholder 2">
            <a:extLst>
              <a:ext uri="{FF2B5EF4-FFF2-40B4-BE49-F238E27FC236}">
                <a16:creationId xmlns:a16="http://schemas.microsoft.com/office/drawing/2014/main" id="{17C4F420-C414-44E8-9304-D1735A766E55}"/>
              </a:ext>
            </a:extLst>
          </p:cNvPr>
          <p:cNvSpPr>
            <a:spLocks noGrp="1"/>
          </p:cNvSpPr>
          <p:nvPr>
            <p:ph idx="1"/>
          </p:nvPr>
        </p:nvSpPr>
        <p:spPr/>
        <p:txBody>
          <a:bodyPr>
            <a:normAutofit/>
          </a:bodyPr>
          <a:lstStyle/>
          <a:p>
            <a:r>
              <a:rPr lang="en-US" sz="4400" dirty="0"/>
              <a:t>Database entities like tables don’t have fixed schema.</a:t>
            </a:r>
          </a:p>
          <a:p>
            <a:r>
              <a:rPr lang="en-US" sz="4400" dirty="0"/>
              <a:t>No concepts of Joins.</a:t>
            </a:r>
          </a:p>
          <a:p>
            <a:r>
              <a:rPr lang="en-US" sz="4400" dirty="0"/>
              <a:t>Data can be stored in unstructured fashion.</a:t>
            </a:r>
          </a:p>
          <a:p>
            <a:r>
              <a:rPr lang="en-US" sz="4400" dirty="0"/>
              <a:t>Relaxation on one or more of ACID properties.</a:t>
            </a:r>
          </a:p>
        </p:txBody>
      </p:sp>
    </p:spTree>
    <p:extLst>
      <p:ext uri="{BB962C8B-B14F-4D97-AF65-F5344CB8AC3E}">
        <p14:creationId xmlns:p14="http://schemas.microsoft.com/office/powerpoint/2010/main" val="156840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6C74-8130-4802-B92E-22C17D0D629E}"/>
              </a:ext>
            </a:extLst>
          </p:cNvPr>
          <p:cNvSpPr>
            <a:spLocks noGrp="1"/>
          </p:cNvSpPr>
          <p:nvPr>
            <p:ph type="title"/>
          </p:nvPr>
        </p:nvSpPr>
        <p:spPr/>
        <p:txBody>
          <a:bodyPr>
            <a:normAutofit/>
          </a:bodyPr>
          <a:lstStyle/>
          <a:p>
            <a:r>
              <a:rPr lang="en-US" sz="5400" b="1" dirty="0"/>
              <a:t>Types of NoSQL databases</a:t>
            </a:r>
          </a:p>
        </p:txBody>
      </p:sp>
      <p:sp>
        <p:nvSpPr>
          <p:cNvPr id="3" name="Content Placeholder 2">
            <a:extLst>
              <a:ext uri="{FF2B5EF4-FFF2-40B4-BE49-F238E27FC236}">
                <a16:creationId xmlns:a16="http://schemas.microsoft.com/office/drawing/2014/main" id="{66D99DB9-4CC7-414F-9682-36BB296A48D0}"/>
              </a:ext>
            </a:extLst>
          </p:cNvPr>
          <p:cNvSpPr>
            <a:spLocks noGrp="1"/>
          </p:cNvSpPr>
          <p:nvPr>
            <p:ph idx="1"/>
          </p:nvPr>
        </p:nvSpPr>
        <p:spPr/>
        <p:txBody>
          <a:bodyPr/>
          <a:lstStyle/>
          <a:p>
            <a:pPr marL="0" indent="0">
              <a:buNone/>
            </a:pPr>
            <a:r>
              <a:rPr lang="en-US" sz="3600" dirty="0"/>
              <a:t>Key Value databases –</a:t>
            </a:r>
          </a:p>
          <a:p>
            <a:pPr marL="0" indent="0">
              <a:buNone/>
            </a:pPr>
            <a:endParaRPr lang="en-US" dirty="0"/>
          </a:p>
          <a:p>
            <a:r>
              <a:rPr lang="en-US" sz="3200" dirty="0"/>
              <a:t>Store data in a schema-less way.</a:t>
            </a:r>
          </a:p>
          <a:p>
            <a:r>
              <a:rPr lang="en-US" sz="3200" dirty="0"/>
              <a:t>Store data as </a:t>
            </a:r>
            <a:r>
              <a:rPr lang="en-US" sz="3200" dirty="0" err="1"/>
              <a:t>hashtables</a:t>
            </a:r>
            <a:r>
              <a:rPr lang="en-US" sz="3200" dirty="0"/>
              <a:t>/key-value pairs. </a:t>
            </a:r>
          </a:p>
          <a:p>
            <a:endParaRPr lang="en-US" dirty="0"/>
          </a:p>
          <a:p>
            <a:endParaRPr lang="en-US" dirty="0"/>
          </a:p>
        </p:txBody>
      </p:sp>
      <p:pic>
        <p:nvPicPr>
          <p:cNvPr id="4" name="Picture 3">
            <a:extLst>
              <a:ext uri="{FF2B5EF4-FFF2-40B4-BE49-F238E27FC236}">
                <a16:creationId xmlns:a16="http://schemas.microsoft.com/office/drawing/2014/main" id="{3B5A355F-390F-4BDA-AF46-F133665E025C}"/>
              </a:ext>
            </a:extLst>
          </p:cNvPr>
          <p:cNvPicPr>
            <a:picLocks noChangeAspect="1"/>
          </p:cNvPicPr>
          <p:nvPr/>
        </p:nvPicPr>
        <p:blipFill>
          <a:blip r:embed="rId2"/>
          <a:stretch>
            <a:fillRect/>
          </a:stretch>
        </p:blipFill>
        <p:spPr>
          <a:xfrm>
            <a:off x="8496300" y="1896745"/>
            <a:ext cx="2857500" cy="2476500"/>
          </a:xfrm>
          <a:prstGeom prst="rect">
            <a:avLst/>
          </a:prstGeom>
        </p:spPr>
      </p:pic>
    </p:spTree>
    <p:extLst>
      <p:ext uri="{BB962C8B-B14F-4D97-AF65-F5344CB8AC3E}">
        <p14:creationId xmlns:p14="http://schemas.microsoft.com/office/powerpoint/2010/main" val="1594257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621672-1AC3-417D-9070-FDA3C9A76863}"/>
              </a:ext>
            </a:extLst>
          </p:cNvPr>
          <p:cNvSpPr>
            <a:spLocks noGrp="1"/>
          </p:cNvSpPr>
          <p:nvPr>
            <p:ph idx="1"/>
          </p:nvPr>
        </p:nvSpPr>
        <p:spPr>
          <a:xfrm>
            <a:off x="419100" y="552450"/>
            <a:ext cx="10934700" cy="5624513"/>
          </a:xfrm>
        </p:spPr>
        <p:txBody>
          <a:bodyPr/>
          <a:lstStyle/>
          <a:p>
            <a:pPr marL="0" indent="0">
              <a:buNone/>
            </a:pPr>
            <a:r>
              <a:rPr lang="en-US" sz="3200" b="1" dirty="0"/>
              <a:t>Column databases –</a:t>
            </a:r>
          </a:p>
          <a:p>
            <a:pPr marL="0" indent="0">
              <a:buNone/>
            </a:pPr>
            <a:endParaRPr lang="en-US" dirty="0"/>
          </a:p>
          <a:p>
            <a:r>
              <a:rPr lang="en-US" dirty="0"/>
              <a:t>Data are stored in a column-oriented way </a:t>
            </a:r>
          </a:p>
          <a:p>
            <a:r>
              <a:rPr lang="en-US" dirty="0"/>
              <a:t>Columns are grouped in column-families </a:t>
            </a:r>
          </a:p>
          <a:p>
            <a:r>
              <a:rPr lang="en-US" dirty="0"/>
              <a:t>Data is stored by column families</a:t>
            </a:r>
          </a:p>
          <a:p>
            <a:r>
              <a:rPr lang="en-US" dirty="0"/>
              <a:t>Unit of data identified by “row-key” </a:t>
            </a:r>
          </a:p>
          <a:p>
            <a:r>
              <a:rPr lang="en-US" dirty="0"/>
              <a:t>Ordered and sorted based on “row-key”</a:t>
            </a:r>
          </a:p>
          <a:p>
            <a:r>
              <a:rPr lang="en-US" dirty="0"/>
              <a:t>Avoids consuming space for storing nulls</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52BFCCB0-C2AE-4856-9491-AF807DE8DA33}"/>
              </a:ext>
            </a:extLst>
          </p:cNvPr>
          <p:cNvPicPr>
            <a:picLocks noChangeAspect="1"/>
          </p:cNvPicPr>
          <p:nvPr/>
        </p:nvPicPr>
        <p:blipFill>
          <a:blip r:embed="rId2"/>
          <a:stretch>
            <a:fillRect/>
          </a:stretch>
        </p:blipFill>
        <p:spPr>
          <a:xfrm>
            <a:off x="6829425" y="1515427"/>
            <a:ext cx="5158740" cy="3086680"/>
          </a:xfrm>
          <a:prstGeom prst="rect">
            <a:avLst/>
          </a:prstGeom>
        </p:spPr>
      </p:pic>
    </p:spTree>
    <p:extLst>
      <p:ext uri="{BB962C8B-B14F-4D97-AF65-F5344CB8AC3E}">
        <p14:creationId xmlns:p14="http://schemas.microsoft.com/office/powerpoint/2010/main" val="1684826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C565F-7D60-4B7B-BB4E-8DC85BE9BA1A}"/>
              </a:ext>
            </a:extLst>
          </p:cNvPr>
          <p:cNvSpPr>
            <a:spLocks noGrp="1"/>
          </p:cNvSpPr>
          <p:nvPr>
            <p:ph idx="1"/>
          </p:nvPr>
        </p:nvSpPr>
        <p:spPr>
          <a:xfrm>
            <a:off x="381000" y="238124"/>
            <a:ext cx="10972800" cy="6372225"/>
          </a:xfrm>
        </p:spPr>
        <p:txBody>
          <a:bodyPr>
            <a:normAutofit fontScale="92500" lnSpcReduction="20000"/>
          </a:bodyPr>
          <a:lstStyle/>
          <a:p>
            <a:pPr marL="0" indent="0">
              <a:buNone/>
            </a:pPr>
            <a:r>
              <a:rPr lang="en-US" sz="3500" b="1" dirty="0"/>
              <a:t>Document Database –</a:t>
            </a:r>
          </a:p>
          <a:p>
            <a:pPr marL="0" indent="0">
              <a:buNone/>
            </a:pPr>
            <a:endParaRPr lang="en-US" dirty="0"/>
          </a:p>
          <a:p>
            <a:r>
              <a:rPr lang="en-US" sz="3500" b="0" i="0" dirty="0">
                <a:solidFill>
                  <a:srgbClr val="171717"/>
                </a:solidFill>
                <a:effectLst/>
              </a:rPr>
              <a:t>Data and metadata are stored hierarchically in JSON-based documents.</a:t>
            </a:r>
          </a:p>
          <a:p>
            <a:r>
              <a:rPr lang="en-US" sz="3500" dirty="0">
                <a:solidFill>
                  <a:srgbClr val="171717"/>
                </a:solidFill>
              </a:rPr>
              <a:t>We can query documents by keys (fields).</a:t>
            </a:r>
          </a:p>
          <a:p>
            <a:r>
              <a:rPr lang="en-US" sz="3500" dirty="0">
                <a:solidFill>
                  <a:srgbClr val="171717"/>
                </a:solidFill>
              </a:rPr>
              <a:t>Documents are considered whole and self-describing.</a:t>
            </a:r>
          </a:p>
          <a:p>
            <a:pPr marL="0" indent="0">
              <a:buNone/>
            </a:pPr>
            <a:endParaRPr lang="en-US" dirty="0">
              <a:solidFill>
                <a:srgbClr val="171717"/>
              </a:solidFill>
            </a:endParaRPr>
          </a:p>
          <a:p>
            <a:pPr marL="0" indent="0" fontAlgn="auto">
              <a:spcAft>
                <a:spcPts val="0"/>
              </a:spcAft>
              <a:buFont typeface="Arial" panose="020B0604020202020204" pitchFamily="34" charset="0"/>
              <a:buNone/>
            </a:pPr>
            <a:r>
              <a:rPr lang="en-US" dirty="0"/>
              <a:t>{</a:t>
            </a:r>
          </a:p>
          <a:p>
            <a:pPr marL="0" indent="0" fontAlgn="auto">
              <a:spcAft>
                <a:spcPts val="0"/>
              </a:spcAft>
              <a:buFont typeface="Arial" panose="020B0604020202020204" pitchFamily="34" charset="0"/>
              <a:buNone/>
            </a:pPr>
            <a:r>
              <a:rPr lang="en-US" dirty="0"/>
              <a:t>        _id: </a:t>
            </a:r>
            <a:r>
              <a:rPr lang="en-US" dirty="0" err="1"/>
              <a:t>ObjectId</a:t>
            </a:r>
            <a:r>
              <a:rPr lang="en-US" dirty="0"/>
              <a:t>("51156a1e056d6f966f268f81"),</a:t>
            </a:r>
          </a:p>
          <a:p>
            <a:pPr marL="0" indent="0" fontAlgn="auto">
              <a:spcAft>
                <a:spcPts val="0"/>
              </a:spcAft>
              <a:buFont typeface="Arial" panose="020B0604020202020204" pitchFamily="34" charset="0"/>
              <a:buNone/>
            </a:pPr>
            <a:r>
              <a:rPr lang="en-US" dirty="0"/>
              <a:t>        type: "Article",</a:t>
            </a:r>
          </a:p>
          <a:p>
            <a:pPr marL="0" indent="0" fontAlgn="auto">
              <a:spcAft>
                <a:spcPts val="0"/>
              </a:spcAft>
              <a:buFont typeface="Arial" panose="020B0604020202020204" pitchFamily="34" charset="0"/>
              <a:buNone/>
            </a:pPr>
            <a:r>
              <a:rPr lang="en-US" dirty="0"/>
              <a:t>        author: "Derick </a:t>
            </a:r>
            <a:r>
              <a:rPr lang="en-US" dirty="0" err="1"/>
              <a:t>Rethans</a:t>
            </a:r>
            <a:r>
              <a:rPr lang="en-US" dirty="0"/>
              <a:t>",</a:t>
            </a:r>
          </a:p>
          <a:p>
            <a:pPr marL="0" indent="0" fontAlgn="auto">
              <a:spcAft>
                <a:spcPts val="0"/>
              </a:spcAft>
              <a:buFont typeface="Arial" panose="020B0604020202020204" pitchFamily="34" charset="0"/>
              <a:buNone/>
            </a:pPr>
            <a:r>
              <a:rPr lang="en-US" dirty="0"/>
              <a:t>        title: "Introduction to Document Databases with MongoDB",</a:t>
            </a:r>
          </a:p>
          <a:p>
            <a:pPr marL="0" indent="0" fontAlgn="auto">
              <a:spcAft>
                <a:spcPts val="0"/>
              </a:spcAft>
              <a:buFont typeface="Arial" panose="020B0604020202020204" pitchFamily="34" charset="0"/>
              <a:buNone/>
            </a:pPr>
            <a:r>
              <a:rPr lang="en-US" dirty="0"/>
              <a:t>        date: </a:t>
            </a:r>
            <a:r>
              <a:rPr lang="en-US" dirty="0" err="1"/>
              <a:t>ISODate</a:t>
            </a:r>
            <a:r>
              <a:rPr lang="en-US" dirty="0"/>
              <a:t>("2013-04-24T16:26:31.911Z"),</a:t>
            </a:r>
          </a:p>
          <a:p>
            <a:pPr marL="0" indent="0" fontAlgn="auto">
              <a:spcAft>
                <a:spcPts val="0"/>
              </a:spcAft>
              <a:buFont typeface="Arial" panose="020B0604020202020204" pitchFamily="34" charset="0"/>
              <a:buNone/>
            </a:pPr>
            <a:r>
              <a:rPr lang="en-US" dirty="0"/>
              <a:t>        body: "This arti…"</a:t>
            </a:r>
          </a:p>
          <a:p>
            <a:pPr marL="0" indent="0" fontAlgn="auto">
              <a:spcAft>
                <a:spcPts val="0"/>
              </a:spcAft>
              <a:buFont typeface="Arial" panose="020B0604020202020204" pitchFamily="34" charset="0"/>
              <a:buNone/>
            </a:pPr>
            <a:r>
              <a:rPr lang="en-US" dirty="0"/>
              <a:t>}</a:t>
            </a:r>
          </a:p>
          <a:p>
            <a:pPr marL="0" indent="0">
              <a:buNone/>
            </a:pPr>
            <a:endParaRPr lang="en-US" dirty="0">
              <a:solidFill>
                <a:srgbClr val="171717"/>
              </a:solidFill>
            </a:endParaRPr>
          </a:p>
          <a:p>
            <a:pPr marL="0" indent="0">
              <a:buNone/>
            </a:pPr>
            <a:endParaRPr lang="en-US" dirty="0"/>
          </a:p>
        </p:txBody>
      </p:sp>
    </p:spTree>
    <p:extLst>
      <p:ext uri="{BB962C8B-B14F-4D97-AF65-F5344CB8AC3E}">
        <p14:creationId xmlns:p14="http://schemas.microsoft.com/office/powerpoint/2010/main" val="639821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0D604D-D14A-479D-BE62-F4937F73AF87}"/>
              </a:ext>
            </a:extLst>
          </p:cNvPr>
          <p:cNvSpPr>
            <a:spLocks noGrp="1"/>
          </p:cNvSpPr>
          <p:nvPr>
            <p:ph idx="1"/>
          </p:nvPr>
        </p:nvSpPr>
        <p:spPr>
          <a:xfrm>
            <a:off x="507030" y="473344"/>
            <a:ext cx="4704080" cy="5729923"/>
          </a:xfrm>
        </p:spPr>
        <p:txBody>
          <a:bodyPr>
            <a:normAutofit lnSpcReduction="10000"/>
          </a:bodyPr>
          <a:lstStyle/>
          <a:p>
            <a:pPr marL="0" indent="0">
              <a:buNone/>
            </a:pPr>
            <a:r>
              <a:rPr lang="en-US" sz="3200" b="1" dirty="0"/>
              <a:t>Graph Databases –</a:t>
            </a:r>
          </a:p>
          <a:p>
            <a:pPr marL="0" indent="0">
              <a:buNone/>
            </a:pPr>
            <a:endParaRPr lang="en-US" sz="2000" b="1" dirty="0"/>
          </a:p>
          <a:p>
            <a:r>
              <a:rPr lang="en-US" sz="3200" b="0" i="0" dirty="0">
                <a:effectLst/>
              </a:rPr>
              <a:t>Data is stored in a graph data structure having node, edge, and attributes.</a:t>
            </a:r>
          </a:p>
          <a:p>
            <a:r>
              <a:rPr lang="en-US" sz="3200" dirty="0"/>
              <a:t>Each node and edge can have any number of attributes. </a:t>
            </a:r>
          </a:p>
          <a:p>
            <a:r>
              <a:rPr lang="en-US" sz="3200" dirty="0"/>
              <a:t>Both the nodes and edges can be labelled.</a:t>
            </a:r>
          </a:p>
          <a:p>
            <a:r>
              <a:rPr lang="en-US" sz="3200" dirty="0"/>
              <a:t>Labels can be used to narrow searches.</a:t>
            </a:r>
          </a:p>
          <a:p>
            <a:endParaRPr lang="en-US" sz="2000" dirty="0"/>
          </a:p>
          <a:p>
            <a:endParaRPr lang="nb-NO" sz="2000" dirty="0"/>
          </a:p>
          <a:p>
            <a:pPr marL="0" indent="0">
              <a:buNone/>
            </a:pPr>
            <a:endParaRPr lang="en-US" sz="2000" b="1"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8AAD0FAC-403C-4D4F-B003-DF60FCFAC1D1}"/>
              </a:ext>
            </a:extLst>
          </p:cNvPr>
          <p:cNvPicPr>
            <a:picLocks noChangeAspect="1"/>
          </p:cNvPicPr>
          <p:nvPr/>
        </p:nvPicPr>
        <p:blipFill>
          <a:blip r:embed="rId2"/>
          <a:stretch>
            <a:fillRect/>
          </a:stretch>
        </p:blipFill>
        <p:spPr>
          <a:xfrm>
            <a:off x="5390791" y="2060515"/>
            <a:ext cx="6253212" cy="4142752"/>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4973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AB1C-7766-4CFE-BD4F-09BE6656FFDF}"/>
              </a:ext>
            </a:extLst>
          </p:cNvPr>
          <p:cNvSpPr>
            <a:spLocks noGrp="1"/>
          </p:cNvSpPr>
          <p:nvPr>
            <p:ph type="title"/>
          </p:nvPr>
        </p:nvSpPr>
        <p:spPr/>
        <p:txBody>
          <a:bodyPr>
            <a:normAutofit/>
          </a:bodyPr>
          <a:lstStyle/>
          <a:p>
            <a:r>
              <a:rPr lang="en-US" sz="5400" b="1" dirty="0" err="1"/>
              <a:t>MongoDb</a:t>
            </a:r>
            <a:r>
              <a:rPr lang="en-US" sz="5400" b="1" dirty="0"/>
              <a:t> features</a:t>
            </a:r>
          </a:p>
        </p:txBody>
      </p:sp>
      <p:sp>
        <p:nvSpPr>
          <p:cNvPr id="3" name="Content Placeholder 2">
            <a:extLst>
              <a:ext uri="{FF2B5EF4-FFF2-40B4-BE49-F238E27FC236}">
                <a16:creationId xmlns:a16="http://schemas.microsoft.com/office/drawing/2014/main" id="{2D88D26C-B923-4D53-A19F-72ED8FBF5343}"/>
              </a:ext>
            </a:extLst>
          </p:cNvPr>
          <p:cNvSpPr>
            <a:spLocks noGrp="1"/>
          </p:cNvSpPr>
          <p:nvPr>
            <p:ph idx="1"/>
          </p:nvPr>
        </p:nvSpPr>
        <p:spPr/>
        <p:txBody>
          <a:bodyPr>
            <a:normAutofit fontScale="92500" lnSpcReduction="20000"/>
          </a:bodyPr>
          <a:lstStyle/>
          <a:p>
            <a:r>
              <a:rPr lang="en-US" sz="3600" dirty="0"/>
              <a:t>Popular NoSQL document database.</a:t>
            </a:r>
          </a:p>
          <a:p>
            <a:r>
              <a:rPr lang="en-US" sz="3600" dirty="0"/>
              <a:t>Stores data in JSON-like binary format called BSON.</a:t>
            </a:r>
          </a:p>
          <a:p>
            <a:r>
              <a:rPr lang="en-US" sz="3600" dirty="0"/>
              <a:t>Supports in-built replication with Replica set model.</a:t>
            </a:r>
          </a:p>
          <a:p>
            <a:r>
              <a:rPr lang="en-US" sz="3600" dirty="0"/>
              <a:t>Supports </a:t>
            </a:r>
            <a:r>
              <a:rPr lang="en-US" sz="3600" dirty="0" err="1"/>
              <a:t>sharding</a:t>
            </a:r>
            <a:r>
              <a:rPr lang="en-US" sz="3600" dirty="0"/>
              <a:t> natively.</a:t>
            </a:r>
          </a:p>
          <a:p>
            <a:r>
              <a:rPr lang="en-US" sz="3600" dirty="0"/>
              <a:t>Supports all 4 ACID properties starting from MongoDB v4.0+</a:t>
            </a:r>
          </a:p>
          <a:p>
            <a:r>
              <a:rPr lang="en-US" sz="3600" dirty="0"/>
              <a:t>Supports indexing like a traditional RDBMS.</a:t>
            </a:r>
          </a:p>
          <a:p>
            <a:r>
              <a:rPr lang="en-US" sz="3600" dirty="0"/>
              <a:t>Available in versions 3.2, 3.6, 4.0 and 4.2 in Azure Cosmos DB</a:t>
            </a:r>
          </a:p>
        </p:txBody>
      </p:sp>
    </p:spTree>
    <p:extLst>
      <p:ext uri="{BB962C8B-B14F-4D97-AF65-F5344CB8AC3E}">
        <p14:creationId xmlns:p14="http://schemas.microsoft.com/office/powerpoint/2010/main" val="462982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49B07-1376-4C3D-8181-38E9F8E9487B}"/>
              </a:ext>
            </a:extLst>
          </p:cNvPr>
          <p:cNvSpPr>
            <a:spLocks noGrp="1"/>
          </p:cNvSpPr>
          <p:nvPr>
            <p:ph type="title"/>
          </p:nvPr>
        </p:nvSpPr>
        <p:spPr/>
        <p:txBody>
          <a:bodyPr/>
          <a:lstStyle/>
          <a:p>
            <a:r>
              <a:rPr lang="en-US" dirty="0"/>
              <a:t>MongoDB structure</a:t>
            </a:r>
          </a:p>
        </p:txBody>
      </p:sp>
      <p:pic>
        <p:nvPicPr>
          <p:cNvPr id="3076" name="Picture 4">
            <a:extLst>
              <a:ext uri="{FF2B5EF4-FFF2-40B4-BE49-F238E27FC236}">
                <a16:creationId xmlns:a16="http://schemas.microsoft.com/office/drawing/2014/main" id="{9C221210-DD8F-4304-BD7F-1E5308F000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97368"/>
            <a:ext cx="8498840" cy="4870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176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A706-270F-4813-BF6A-B50B2FC162D6}"/>
              </a:ext>
            </a:extLst>
          </p:cNvPr>
          <p:cNvSpPr>
            <a:spLocks noGrp="1"/>
          </p:cNvSpPr>
          <p:nvPr>
            <p:ph type="title"/>
          </p:nvPr>
        </p:nvSpPr>
        <p:spPr/>
        <p:txBody>
          <a:bodyPr/>
          <a:lstStyle/>
          <a:p>
            <a:r>
              <a:rPr lang="en-US" b="1" dirty="0" err="1"/>
              <a:t>MongoDb</a:t>
            </a:r>
            <a:r>
              <a:rPr lang="en-US" b="1" dirty="0"/>
              <a:t> </a:t>
            </a:r>
            <a:r>
              <a:rPr lang="en-US" b="1" dirty="0" err="1"/>
              <a:t>ObjectId</a:t>
            </a:r>
            <a:endParaRPr lang="en-US" b="1" dirty="0"/>
          </a:p>
        </p:txBody>
      </p:sp>
      <p:sp>
        <p:nvSpPr>
          <p:cNvPr id="3" name="Content Placeholder 2">
            <a:extLst>
              <a:ext uri="{FF2B5EF4-FFF2-40B4-BE49-F238E27FC236}">
                <a16:creationId xmlns:a16="http://schemas.microsoft.com/office/drawing/2014/main" id="{4FF45CF5-C202-4B0A-9CC5-1DCBA3A0C7DA}"/>
              </a:ext>
            </a:extLst>
          </p:cNvPr>
          <p:cNvSpPr>
            <a:spLocks noGrp="1"/>
          </p:cNvSpPr>
          <p:nvPr>
            <p:ph idx="1"/>
          </p:nvPr>
        </p:nvSpPr>
        <p:spPr>
          <a:xfrm>
            <a:off x="706120" y="1906904"/>
            <a:ext cx="10515600" cy="4351338"/>
          </a:xfrm>
        </p:spPr>
        <p:txBody>
          <a:bodyPr>
            <a:normAutofit lnSpcReduction="10000"/>
          </a:bodyPr>
          <a:lstStyle/>
          <a:p>
            <a:r>
              <a:rPr lang="en-US" dirty="0"/>
              <a:t>Special id to keep track of documents.</a:t>
            </a:r>
          </a:p>
          <a:p>
            <a:r>
              <a:rPr lang="en-US" dirty="0"/>
              <a:t>Indexed automatically.</a:t>
            </a:r>
          </a:p>
          <a:p>
            <a:pPr marL="0" indent="0">
              <a:buNone/>
            </a:pPr>
            <a:r>
              <a:rPr lang="en-US" dirty="0"/>
              <a:t>{</a:t>
            </a:r>
          </a:p>
          <a:p>
            <a:pPr marL="0" indent="0">
              <a:buNone/>
            </a:pPr>
            <a:r>
              <a:rPr lang="en-US" dirty="0"/>
              <a:t>	"timestamp": 1646771722,</a:t>
            </a:r>
          </a:p>
          <a:p>
            <a:pPr marL="0" indent="0">
              <a:buNone/>
            </a:pPr>
            <a:r>
              <a:rPr lang="en-US" dirty="0"/>
              <a:t>	"machine": 16603232,</a:t>
            </a:r>
          </a:p>
          <a:p>
            <a:pPr marL="0" indent="0">
              <a:buNone/>
            </a:pPr>
            <a:r>
              <a:rPr lang="en-US" dirty="0"/>
              <a:t>	"</a:t>
            </a:r>
            <a:r>
              <a:rPr lang="en-US" dirty="0" err="1"/>
              <a:t>pid</a:t>
            </a:r>
            <a:r>
              <a:rPr lang="en-US" dirty="0"/>
              <a:t>": 23650,</a:t>
            </a:r>
          </a:p>
          <a:p>
            <a:pPr marL="0" indent="0">
              <a:buNone/>
            </a:pPr>
            <a:r>
              <a:rPr lang="en-US" dirty="0"/>
              <a:t>	"increment": 10829842,</a:t>
            </a:r>
          </a:p>
          <a:p>
            <a:pPr marL="0" indent="0">
              <a:buNone/>
            </a:pPr>
            <a:r>
              <a:rPr lang="en-US" dirty="0"/>
              <a:t>	"</a:t>
            </a:r>
            <a:r>
              <a:rPr lang="en-US" dirty="0" err="1"/>
              <a:t>creationTime</a:t>
            </a:r>
            <a:r>
              <a:rPr lang="en-US" dirty="0"/>
              <a:t>": "2022-03-08T20:35:22Z"</a:t>
            </a:r>
          </a:p>
          <a:p>
            <a:pPr marL="0" indent="0">
              <a:buNone/>
            </a:pPr>
            <a:r>
              <a:rPr lang="en-US" dirty="0"/>
              <a:t>}</a:t>
            </a:r>
          </a:p>
          <a:p>
            <a:endParaRPr lang="en-US" dirty="0"/>
          </a:p>
          <a:p>
            <a:endParaRPr lang="en-US" dirty="0"/>
          </a:p>
        </p:txBody>
      </p:sp>
      <p:pic>
        <p:nvPicPr>
          <p:cNvPr id="7172" name="Picture 4">
            <a:extLst>
              <a:ext uri="{FF2B5EF4-FFF2-40B4-BE49-F238E27FC236}">
                <a16:creationId xmlns:a16="http://schemas.microsoft.com/office/drawing/2014/main" id="{340175F0-25D6-4D65-B32C-97F388612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9449" y="2991031"/>
            <a:ext cx="5001895" cy="1786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501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A9FE-4394-43D2-A291-00363C71DA20}"/>
              </a:ext>
            </a:extLst>
          </p:cNvPr>
          <p:cNvSpPr>
            <a:spLocks noGrp="1"/>
          </p:cNvSpPr>
          <p:nvPr>
            <p:ph type="title"/>
          </p:nvPr>
        </p:nvSpPr>
        <p:spPr/>
        <p:txBody>
          <a:bodyPr/>
          <a:lstStyle/>
          <a:p>
            <a:r>
              <a:rPr lang="en-US" b="1" dirty="0" err="1"/>
              <a:t>MongoDb</a:t>
            </a:r>
            <a:r>
              <a:rPr lang="en-US" b="1" dirty="0"/>
              <a:t> replica set model</a:t>
            </a:r>
          </a:p>
        </p:txBody>
      </p:sp>
      <p:pic>
        <p:nvPicPr>
          <p:cNvPr id="7" name="Picture 6">
            <a:extLst>
              <a:ext uri="{FF2B5EF4-FFF2-40B4-BE49-F238E27FC236}">
                <a16:creationId xmlns:a16="http://schemas.microsoft.com/office/drawing/2014/main" id="{F907DD21-283A-417B-ABEC-3189C6DAA029}"/>
              </a:ext>
            </a:extLst>
          </p:cNvPr>
          <p:cNvPicPr>
            <a:picLocks noChangeAspect="1"/>
          </p:cNvPicPr>
          <p:nvPr/>
        </p:nvPicPr>
        <p:blipFill>
          <a:blip r:embed="rId2"/>
          <a:stretch>
            <a:fillRect/>
          </a:stretch>
        </p:blipFill>
        <p:spPr>
          <a:xfrm>
            <a:off x="2848896" y="1690688"/>
            <a:ext cx="5644864" cy="4888465"/>
          </a:xfrm>
          <a:prstGeom prst="rect">
            <a:avLst/>
          </a:prstGeom>
        </p:spPr>
      </p:pic>
    </p:spTree>
    <p:extLst>
      <p:ext uri="{BB962C8B-B14F-4D97-AF65-F5344CB8AC3E}">
        <p14:creationId xmlns:p14="http://schemas.microsoft.com/office/powerpoint/2010/main" val="604474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61E90-DDA0-4A39-9AB6-D25CBF53FCD9}"/>
              </a:ext>
            </a:extLst>
          </p:cNvPr>
          <p:cNvSpPr>
            <a:spLocks noGrp="1"/>
          </p:cNvSpPr>
          <p:nvPr>
            <p:ph type="title"/>
          </p:nvPr>
        </p:nvSpPr>
        <p:spPr/>
        <p:txBody>
          <a:bodyPr/>
          <a:lstStyle/>
          <a:p>
            <a:r>
              <a:rPr lang="en-US" b="1" dirty="0" err="1"/>
              <a:t>MongoDb</a:t>
            </a:r>
            <a:r>
              <a:rPr lang="en-US" b="1" dirty="0"/>
              <a:t> Replica Set communication</a:t>
            </a:r>
          </a:p>
        </p:txBody>
      </p:sp>
      <p:pic>
        <p:nvPicPr>
          <p:cNvPr id="6" name="Picture 5">
            <a:extLst>
              <a:ext uri="{FF2B5EF4-FFF2-40B4-BE49-F238E27FC236}">
                <a16:creationId xmlns:a16="http://schemas.microsoft.com/office/drawing/2014/main" id="{40E4CE96-A5D5-4973-9B85-9A560169872E}"/>
              </a:ext>
            </a:extLst>
          </p:cNvPr>
          <p:cNvPicPr>
            <a:picLocks noChangeAspect="1"/>
          </p:cNvPicPr>
          <p:nvPr/>
        </p:nvPicPr>
        <p:blipFill>
          <a:blip r:embed="rId2"/>
          <a:stretch>
            <a:fillRect/>
          </a:stretch>
        </p:blipFill>
        <p:spPr>
          <a:xfrm>
            <a:off x="757555" y="1854096"/>
            <a:ext cx="9625965" cy="3885646"/>
          </a:xfrm>
          <a:prstGeom prst="rect">
            <a:avLst/>
          </a:prstGeom>
        </p:spPr>
      </p:pic>
    </p:spTree>
    <p:extLst>
      <p:ext uri="{BB962C8B-B14F-4D97-AF65-F5344CB8AC3E}">
        <p14:creationId xmlns:p14="http://schemas.microsoft.com/office/powerpoint/2010/main" val="1902923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CFA2A9-1E74-4444-B49F-C334BB2C6EBA}"/>
              </a:ext>
            </a:extLst>
          </p:cNvPr>
          <p:cNvSpPr>
            <a:spLocks noGrp="1"/>
          </p:cNvSpPr>
          <p:nvPr>
            <p:ph idx="1"/>
          </p:nvPr>
        </p:nvSpPr>
        <p:spPr/>
        <p:txBody>
          <a:bodyPr>
            <a:normAutofit/>
          </a:bodyPr>
          <a:lstStyle/>
          <a:p>
            <a:pPr marL="0" indent="0">
              <a:buNone/>
            </a:pPr>
            <a:r>
              <a:rPr lang="en-US" sz="4400" dirty="0"/>
              <a:t>Azure Cosmos DB is a NoSQL Database as a Service provided by Azure.</a:t>
            </a:r>
          </a:p>
        </p:txBody>
      </p:sp>
    </p:spTree>
    <p:extLst>
      <p:ext uri="{BB962C8B-B14F-4D97-AF65-F5344CB8AC3E}">
        <p14:creationId xmlns:p14="http://schemas.microsoft.com/office/powerpoint/2010/main" val="3828545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28835-4009-4A04-B745-E0EF1BAA9455}"/>
              </a:ext>
            </a:extLst>
          </p:cNvPr>
          <p:cNvSpPr>
            <a:spLocks noGrp="1"/>
          </p:cNvSpPr>
          <p:nvPr>
            <p:ph type="title"/>
          </p:nvPr>
        </p:nvSpPr>
        <p:spPr/>
        <p:txBody>
          <a:bodyPr/>
          <a:lstStyle/>
          <a:p>
            <a:r>
              <a:rPr lang="en-US" dirty="0" err="1"/>
              <a:t>MongoDb</a:t>
            </a:r>
            <a:r>
              <a:rPr lang="en-US" dirty="0"/>
              <a:t> Failover mechanism</a:t>
            </a:r>
          </a:p>
        </p:txBody>
      </p:sp>
      <p:pic>
        <p:nvPicPr>
          <p:cNvPr id="5" name="Content Placeholder 4">
            <a:extLst>
              <a:ext uri="{FF2B5EF4-FFF2-40B4-BE49-F238E27FC236}">
                <a16:creationId xmlns:a16="http://schemas.microsoft.com/office/drawing/2014/main" id="{F076EAC4-DC0D-47C3-ADBB-D6A7F5EA1826}"/>
              </a:ext>
            </a:extLst>
          </p:cNvPr>
          <p:cNvPicPr>
            <a:picLocks noGrp="1" noChangeAspect="1"/>
          </p:cNvPicPr>
          <p:nvPr>
            <p:ph idx="1"/>
          </p:nvPr>
        </p:nvPicPr>
        <p:blipFill>
          <a:blip r:embed="rId2"/>
          <a:stretch>
            <a:fillRect/>
          </a:stretch>
        </p:blipFill>
        <p:spPr>
          <a:xfrm>
            <a:off x="2612423" y="1470024"/>
            <a:ext cx="7141177" cy="5312145"/>
          </a:xfrm>
        </p:spPr>
      </p:pic>
    </p:spTree>
    <p:extLst>
      <p:ext uri="{BB962C8B-B14F-4D97-AF65-F5344CB8AC3E}">
        <p14:creationId xmlns:p14="http://schemas.microsoft.com/office/powerpoint/2010/main" val="3433629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0971-A4E2-4B89-A5F4-3E8C96E97D25}"/>
              </a:ext>
            </a:extLst>
          </p:cNvPr>
          <p:cNvSpPr>
            <a:spLocks noGrp="1"/>
          </p:cNvSpPr>
          <p:nvPr>
            <p:ph type="title"/>
          </p:nvPr>
        </p:nvSpPr>
        <p:spPr/>
        <p:txBody>
          <a:bodyPr>
            <a:normAutofit/>
          </a:bodyPr>
          <a:lstStyle/>
          <a:p>
            <a:r>
              <a:rPr lang="en-US" sz="4800" b="1" dirty="0" err="1"/>
              <a:t>MongoDb</a:t>
            </a:r>
            <a:r>
              <a:rPr lang="en-US" sz="4800" b="1" dirty="0"/>
              <a:t> </a:t>
            </a:r>
            <a:r>
              <a:rPr lang="en-US" sz="4800" b="1" dirty="0" err="1"/>
              <a:t>sharding</a:t>
            </a:r>
            <a:r>
              <a:rPr lang="en-US" sz="4800" b="1" dirty="0"/>
              <a:t> model</a:t>
            </a:r>
          </a:p>
        </p:txBody>
      </p:sp>
      <p:pic>
        <p:nvPicPr>
          <p:cNvPr id="6146" name="Picture 2">
            <a:extLst>
              <a:ext uri="{FF2B5EF4-FFF2-40B4-BE49-F238E27FC236}">
                <a16:creationId xmlns:a16="http://schemas.microsoft.com/office/drawing/2014/main" id="{3FADD4DE-6BD4-4EF1-8F64-5D750A7B6B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4260" y="1690688"/>
            <a:ext cx="8039100" cy="490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074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98CC-CE7A-4732-B360-A453EE63B80B}"/>
              </a:ext>
            </a:extLst>
          </p:cNvPr>
          <p:cNvSpPr>
            <a:spLocks noGrp="1"/>
          </p:cNvSpPr>
          <p:nvPr>
            <p:ph type="title"/>
          </p:nvPr>
        </p:nvSpPr>
        <p:spPr/>
        <p:txBody>
          <a:bodyPr/>
          <a:lstStyle/>
          <a:p>
            <a:r>
              <a:rPr lang="en-US" dirty="0"/>
              <a:t>CRUD API(s)</a:t>
            </a:r>
          </a:p>
        </p:txBody>
      </p:sp>
      <p:sp>
        <p:nvSpPr>
          <p:cNvPr id="3" name="Content Placeholder 2">
            <a:extLst>
              <a:ext uri="{FF2B5EF4-FFF2-40B4-BE49-F238E27FC236}">
                <a16:creationId xmlns:a16="http://schemas.microsoft.com/office/drawing/2014/main" id="{0C4ED9CD-A679-4A6A-97C8-22F679AC63E6}"/>
              </a:ext>
            </a:extLst>
          </p:cNvPr>
          <p:cNvSpPr>
            <a:spLocks noGrp="1"/>
          </p:cNvSpPr>
          <p:nvPr>
            <p:ph idx="1"/>
          </p:nvPr>
        </p:nvSpPr>
        <p:spPr>
          <a:xfrm>
            <a:off x="838200" y="1438275"/>
            <a:ext cx="10515600" cy="5054600"/>
          </a:xfrm>
        </p:spPr>
        <p:txBody>
          <a:bodyPr>
            <a:normAutofit fontScale="92500" lnSpcReduction="20000"/>
          </a:bodyPr>
          <a:lstStyle/>
          <a:p>
            <a:pPr marL="0" indent="0">
              <a:buNone/>
            </a:pPr>
            <a:r>
              <a:rPr lang="en-US" b="1" dirty="0"/>
              <a:t>Create</a:t>
            </a:r>
          </a:p>
          <a:p>
            <a:r>
              <a:rPr lang="en-US" dirty="0" err="1"/>
              <a:t>db.collection.insertOne</a:t>
            </a:r>
            <a:r>
              <a:rPr lang="en-US" dirty="0"/>
              <a:t>({ });</a:t>
            </a:r>
          </a:p>
          <a:p>
            <a:r>
              <a:rPr lang="en-US" dirty="0" err="1"/>
              <a:t>db.collection.insertMany</a:t>
            </a:r>
            <a:r>
              <a:rPr lang="en-US" dirty="0"/>
              <a:t>([ {}, {}, {} ]);</a:t>
            </a:r>
          </a:p>
          <a:p>
            <a:pPr marL="0" indent="0">
              <a:buNone/>
            </a:pPr>
            <a:r>
              <a:rPr lang="en-US" b="1" dirty="0"/>
              <a:t>Read</a:t>
            </a:r>
          </a:p>
          <a:p>
            <a:r>
              <a:rPr lang="en-US" dirty="0" err="1"/>
              <a:t>db.collection.find</a:t>
            </a:r>
            <a:r>
              <a:rPr lang="en-US" dirty="0"/>
              <a:t>({}, {})</a:t>
            </a:r>
          </a:p>
          <a:p>
            <a:r>
              <a:rPr lang="en-US" dirty="0" err="1"/>
              <a:t>db.collection.findOne</a:t>
            </a:r>
            <a:r>
              <a:rPr lang="en-US" dirty="0"/>
              <a:t>({}, {})</a:t>
            </a:r>
          </a:p>
          <a:p>
            <a:pPr marL="0" indent="0">
              <a:buNone/>
            </a:pPr>
            <a:r>
              <a:rPr lang="en-US" b="1" dirty="0"/>
              <a:t>Update</a:t>
            </a:r>
          </a:p>
          <a:p>
            <a:r>
              <a:rPr lang="en-US" dirty="0" err="1"/>
              <a:t>db.collection.updateOne</a:t>
            </a:r>
            <a:r>
              <a:rPr lang="en-US" dirty="0"/>
              <a:t>({&lt;filter&gt;}, {&lt;set&gt;})</a:t>
            </a:r>
          </a:p>
          <a:p>
            <a:r>
              <a:rPr lang="en-US" dirty="0" err="1"/>
              <a:t>db.collection.updateMany</a:t>
            </a:r>
            <a:r>
              <a:rPr lang="en-US" dirty="0"/>
              <a:t>({}, {})</a:t>
            </a:r>
          </a:p>
          <a:p>
            <a:pPr marL="0" indent="0">
              <a:buNone/>
            </a:pPr>
            <a:r>
              <a:rPr lang="en-US" b="1" dirty="0"/>
              <a:t>Delete</a:t>
            </a:r>
          </a:p>
          <a:p>
            <a:r>
              <a:rPr lang="en-US" dirty="0" err="1"/>
              <a:t>db.collection.deleteOne</a:t>
            </a:r>
            <a:r>
              <a:rPr lang="en-US" dirty="0"/>
              <a:t>({})</a:t>
            </a:r>
          </a:p>
          <a:p>
            <a:r>
              <a:rPr lang="en-US" dirty="0" err="1"/>
              <a:t>db.collection.deleteMany</a:t>
            </a:r>
            <a:r>
              <a:rPr lang="en-US" dirty="0"/>
              <a:t>({})</a:t>
            </a:r>
          </a:p>
        </p:txBody>
      </p:sp>
    </p:spTree>
    <p:extLst>
      <p:ext uri="{BB962C8B-B14F-4D97-AF65-F5344CB8AC3E}">
        <p14:creationId xmlns:p14="http://schemas.microsoft.com/office/powerpoint/2010/main" val="2759002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6614-97D8-44D3-85CB-0D32B7EBDBFD}"/>
              </a:ext>
            </a:extLst>
          </p:cNvPr>
          <p:cNvSpPr>
            <a:spLocks noGrp="1"/>
          </p:cNvSpPr>
          <p:nvPr>
            <p:ph type="title"/>
          </p:nvPr>
        </p:nvSpPr>
        <p:spPr/>
        <p:txBody>
          <a:bodyPr/>
          <a:lstStyle/>
          <a:p>
            <a:r>
              <a:rPr lang="en-US" b="1" dirty="0"/>
              <a:t>Robo3T</a:t>
            </a:r>
          </a:p>
        </p:txBody>
      </p:sp>
      <p:sp>
        <p:nvSpPr>
          <p:cNvPr id="3" name="Content Placeholder 2">
            <a:extLst>
              <a:ext uri="{FF2B5EF4-FFF2-40B4-BE49-F238E27FC236}">
                <a16:creationId xmlns:a16="http://schemas.microsoft.com/office/drawing/2014/main" id="{6621219E-BB14-43EA-ACFD-515C620B88A0}"/>
              </a:ext>
            </a:extLst>
          </p:cNvPr>
          <p:cNvSpPr>
            <a:spLocks noGrp="1"/>
          </p:cNvSpPr>
          <p:nvPr>
            <p:ph idx="1"/>
          </p:nvPr>
        </p:nvSpPr>
        <p:spPr/>
        <p:txBody>
          <a:bodyPr/>
          <a:lstStyle/>
          <a:p>
            <a:r>
              <a:rPr lang="en-US" sz="3200" dirty="0"/>
              <a:t>Popular open source </a:t>
            </a:r>
            <a:r>
              <a:rPr lang="en-US" sz="3200" dirty="0" err="1"/>
              <a:t>MongoDb</a:t>
            </a:r>
            <a:r>
              <a:rPr lang="en-US" sz="3200" dirty="0"/>
              <a:t> query editor.</a:t>
            </a:r>
          </a:p>
          <a:p>
            <a:r>
              <a:rPr lang="en-US" sz="3200" dirty="0"/>
              <a:t>Download </a:t>
            </a:r>
            <a:r>
              <a:rPr lang="en-US" sz="3200" dirty="0">
                <a:hlinkClick r:id="rId2"/>
              </a:rPr>
              <a:t>https://github.com/Studio3T/robomongo/releases/download/v1.4.4/robo3t-1.4.4-windows-x86_64-e6ac9ec5.exe</a:t>
            </a:r>
            <a:endParaRPr lang="en-US" sz="3200" dirty="0"/>
          </a:p>
          <a:p>
            <a:r>
              <a:rPr lang="en-US" sz="3200" dirty="0"/>
              <a:t>Connect an Azure Cosmos Db Mongo </a:t>
            </a:r>
            <a:r>
              <a:rPr lang="en-US" sz="3200"/>
              <a:t>Db database using Robo3T </a:t>
            </a:r>
            <a:r>
              <a:rPr lang="en-US" sz="3200" dirty="0"/>
              <a:t>– https://docs.microsoft.com/en-us/azure/cosmos-db/mongodb/connect-using-robomongo</a:t>
            </a:r>
          </a:p>
          <a:p>
            <a:endParaRPr lang="en-US" dirty="0"/>
          </a:p>
        </p:txBody>
      </p:sp>
    </p:spTree>
    <p:extLst>
      <p:ext uri="{BB962C8B-B14F-4D97-AF65-F5344CB8AC3E}">
        <p14:creationId xmlns:p14="http://schemas.microsoft.com/office/powerpoint/2010/main" val="3507731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D51A-7FA8-4269-9FA1-5695E21228DE}"/>
              </a:ext>
            </a:extLst>
          </p:cNvPr>
          <p:cNvSpPr>
            <a:spLocks noGrp="1"/>
          </p:cNvSpPr>
          <p:nvPr>
            <p:ph type="title"/>
          </p:nvPr>
        </p:nvSpPr>
        <p:spPr>
          <a:xfrm>
            <a:off x="1171575" y="2766218"/>
            <a:ext cx="10515600" cy="1325563"/>
          </a:xfrm>
        </p:spPr>
        <p:txBody>
          <a:bodyPr>
            <a:normAutofit/>
          </a:bodyPr>
          <a:lstStyle/>
          <a:p>
            <a:pPr algn="ctr"/>
            <a:r>
              <a:rPr lang="en-US" sz="5400" b="1" dirty="0"/>
              <a:t>Demo</a:t>
            </a:r>
          </a:p>
        </p:txBody>
      </p:sp>
    </p:spTree>
    <p:extLst>
      <p:ext uri="{BB962C8B-B14F-4D97-AF65-F5344CB8AC3E}">
        <p14:creationId xmlns:p14="http://schemas.microsoft.com/office/powerpoint/2010/main" val="1474530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86E0D47-4517-419C-99A7-0FA121194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1" y="108161"/>
            <a:ext cx="10739120" cy="6440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888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BFFE5-EF30-4833-9EC5-41CCC40DB316}"/>
              </a:ext>
            </a:extLst>
          </p:cNvPr>
          <p:cNvSpPr>
            <a:spLocks noGrp="1"/>
          </p:cNvSpPr>
          <p:nvPr>
            <p:ph idx="1"/>
          </p:nvPr>
        </p:nvSpPr>
        <p:spPr>
          <a:xfrm>
            <a:off x="561975" y="2131537"/>
            <a:ext cx="10515600" cy="4351338"/>
          </a:xfrm>
        </p:spPr>
        <p:txBody>
          <a:bodyPr/>
          <a:lstStyle/>
          <a:p>
            <a:pPr marL="0" indent="0">
              <a:buNone/>
            </a:pPr>
            <a:endParaRPr lang="en-US" sz="3600" dirty="0"/>
          </a:p>
          <a:p>
            <a:r>
              <a:rPr lang="en-US" sz="3600" b="1" dirty="0"/>
              <a:t>SQL API </a:t>
            </a:r>
            <a:r>
              <a:rPr lang="en-US" sz="3600" dirty="0"/>
              <a:t>– Azure managed</a:t>
            </a:r>
          </a:p>
          <a:p>
            <a:r>
              <a:rPr lang="en-US" sz="3600" b="1" dirty="0"/>
              <a:t>Azure Table Storage </a:t>
            </a:r>
            <a:r>
              <a:rPr lang="en-US" sz="3600" dirty="0"/>
              <a:t>– Key value based</a:t>
            </a:r>
          </a:p>
          <a:p>
            <a:r>
              <a:rPr lang="en-US" sz="3600" b="1" dirty="0" err="1"/>
              <a:t>MongoDb</a:t>
            </a:r>
            <a:r>
              <a:rPr lang="en-US" sz="3600" dirty="0"/>
              <a:t> – Document based</a:t>
            </a:r>
          </a:p>
          <a:p>
            <a:r>
              <a:rPr lang="en-US" sz="3600" b="1" dirty="0"/>
              <a:t>Apache Cassandra </a:t>
            </a:r>
            <a:r>
              <a:rPr lang="en-US" sz="3600" dirty="0"/>
              <a:t>– Column based</a:t>
            </a:r>
          </a:p>
          <a:p>
            <a:r>
              <a:rPr lang="en-US" sz="3600" b="1" dirty="0"/>
              <a:t>Gremlin</a:t>
            </a:r>
            <a:r>
              <a:rPr lang="en-US" sz="3600" dirty="0"/>
              <a:t> – Graph Based</a:t>
            </a:r>
          </a:p>
          <a:p>
            <a:pPr marL="0" indent="0">
              <a:buNone/>
            </a:pPr>
            <a:endParaRPr lang="en-US" dirty="0"/>
          </a:p>
        </p:txBody>
      </p:sp>
      <p:pic>
        <p:nvPicPr>
          <p:cNvPr id="2050" name="Picture 2" descr="NoSQL data models">
            <a:extLst>
              <a:ext uri="{FF2B5EF4-FFF2-40B4-BE49-F238E27FC236}">
                <a16:creationId xmlns:a16="http://schemas.microsoft.com/office/drawing/2014/main" id="{7BA667FD-59AC-4B74-9CA6-00EB04BF8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0"/>
            <a:ext cx="8229600" cy="2426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466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139D7-2A3E-4133-B85E-DFDE90792C2C}"/>
              </a:ext>
            </a:extLst>
          </p:cNvPr>
          <p:cNvSpPr>
            <a:spLocks noGrp="1"/>
          </p:cNvSpPr>
          <p:nvPr>
            <p:ph idx="1"/>
          </p:nvPr>
        </p:nvSpPr>
        <p:spPr>
          <a:xfrm>
            <a:off x="523875" y="1253331"/>
            <a:ext cx="10515600" cy="4351338"/>
          </a:xfrm>
        </p:spPr>
        <p:txBody>
          <a:bodyPr>
            <a:normAutofit/>
          </a:bodyPr>
          <a:lstStyle/>
          <a:p>
            <a:pPr marL="0" indent="0">
              <a:buNone/>
            </a:pPr>
            <a:r>
              <a:rPr lang="en-US" sz="4000" dirty="0"/>
              <a:t>Any one of the 5 previous API need to be chosen while creating an Azure Cosmos DB App.</a:t>
            </a:r>
          </a:p>
          <a:p>
            <a:pPr marL="0" indent="0">
              <a:buNone/>
            </a:pPr>
            <a:endParaRPr lang="en-US" sz="4000" dirty="0"/>
          </a:p>
          <a:p>
            <a:pPr marL="0" indent="0">
              <a:buNone/>
            </a:pPr>
            <a:r>
              <a:rPr lang="en-US" sz="4000" dirty="0"/>
              <a:t>We can’t change from </a:t>
            </a:r>
            <a:r>
              <a:rPr lang="en-US" sz="4000" dirty="0" err="1"/>
              <a:t>MongoDb</a:t>
            </a:r>
            <a:r>
              <a:rPr lang="en-US" sz="4000" dirty="0"/>
              <a:t> back to Cassandra or vice-versa after app creation.</a:t>
            </a:r>
          </a:p>
        </p:txBody>
      </p:sp>
    </p:spTree>
    <p:extLst>
      <p:ext uri="{BB962C8B-B14F-4D97-AF65-F5344CB8AC3E}">
        <p14:creationId xmlns:p14="http://schemas.microsoft.com/office/powerpoint/2010/main" val="314589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D3D8-CCA9-47CD-8603-7AC01BF69FE9}"/>
              </a:ext>
            </a:extLst>
          </p:cNvPr>
          <p:cNvSpPr>
            <a:spLocks noGrp="1"/>
          </p:cNvSpPr>
          <p:nvPr>
            <p:ph type="title"/>
          </p:nvPr>
        </p:nvSpPr>
        <p:spPr/>
        <p:txBody>
          <a:bodyPr>
            <a:normAutofit/>
          </a:bodyPr>
          <a:lstStyle/>
          <a:p>
            <a:r>
              <a:rPr lang="en-US" sz="5400" b="1" dirty="0"/>
              <a:t>Azure Cosmos DB pricing</a:t>
            </a:r>
          </a:p>
        </p:txBody>
      </p:sp>
      <p:sp>
        <p:nvSpPr>
          <p:cNvPr id="3" name="Content Placeholder 2">
            <a:extLst>
              <a:ext uri="{FF2B5EF4-FFF2-40B4-BE49-F238E27FC236}">
                <a16:creationId xmlns:a16="http://schemas.microsoft.com/office/drawing/2014/main" id="{19771E35-BFDE-47DE-8A74-F8F5D18B1E58}"/>
              </a:ext>
            </a:extLst>
          </p:cNvPr>
          <p:cNvSpPr>
            <a:spLocks noGrp="1"/>
          </p:cNvSpPr>
          <p:nvPr>
            <p:ph idx="1"/>
          </p:nvPr>
        </p:nvSpPr>
        <p:spPr/>
        <p:txBody>
          <a:bodyPr>
            <a:normAutofit/>
          </a:bodyPr>
          <a:lstStyle/>
          <a:p>
            <a:r>
              <a:rPr lang="en-US" sz="3600" b="0" i="0" dirty="0">
                <a:solidFill>
                  <a:srgbClr val="292929"/>
                </a:solidFill>
                <a:effectLst/>
              </a:rPr>
              <a:t>Request unit is a performance currency abstracting the system resources such as CPU, IOPS, and memory that are required to perform the database operations supported by Azure Cosmos DB.</a:t>
            </a:r>
          </a:p>
          <a:p>
            <a:endParaRPr lang="en-US" sz="3600" dirty="0">
              <a:solidFill>
                <a:srgbClr val="292929"/>
              </a:solidFill>
            </a:endParaRPr>
          </a:p>
          <a:p>
            <a:r>
              <a:rPr lang="en-US" sz="3600" b="0" i="0" dirty="0">
                <a:solidFill>
                  <a:srgbClr val="292929"/>
                </a:solidFill>
                <a:effectLst/>
              </a:rPr>
              <a:t>The cost of every database operation in Cosmos DB is expressed using </a:t>
            </a:r>
            <a:r>
              <a:rPr lang="en-US" sz="3600" b="0" i="0" dirty="0" err="1">
                <a:solidFill>
                  <a:srgbClr val="292929"/>
                </a:solidFill>
                <a:effectLst/>
              </a:rPr>
              <a:t>RUs.</a:t>
            </a:r>
            <a:endParaRPr lang="en-US" sz="3600" dirty="0"/>
          </a:p>
        </p:txBody>
      </p:sp>
    </p:spTree>
    <p:extLst>
      <p:ext uri="{BB962C8B-B14F-4D97-AF65-F5344CB8AC3E}">
        <p14:creationId xmlns:p14="http://schemas.microsoft.com/office/powerpoint/2010/main" val="4280609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6A737C-63AA-41C2-956D-6AD386ACA4EA}"/>
              </a:ext>
            </a:extLst>
          </p:cNvPr>
          <p:cNvSpPr>
            <a:spLocks noGrp="1"/>
          </p:cNvSpPr>
          <p:nvPr>
            <p:ph idx="1"/>
          </p:nvPr>
        </p:nvSpPr>
        <p:spPr>
          <a:xfrm>
            <a:off x="342900" y="266700"/>
            <a:ext cx="11010900" cy="5910263"/>
          </a:xfrm>
        </p:spPr>
        <p:txBody>
          <a:bodyPr>
            <a:normAutofit lnSpcReduction="10000"/>
          </a:bodyPr>
          <a:lstStyle/>
          <a:p>
            <a:pPr marL="0" indent="0">
              <a:buNone/>
            </a:pPr>
            <a:r>
              <a:rPr lang="en-US" sz="3600" dirty="0"/>
              <a:t>Provisioned resources</a:t>
            </a:r>
          </a:p>
          <a:p>
            <a:r>
              <a:rPr lang="en-US" dirty="0"/>
              <a:t>Maximum RU(s) can be changed later.</a:t>
            </a:r>
          </a:p>
          <a:p>
            <a:r>
              <a:rPr lang="en-US" dirty="0" err="1"/>
              <a:t>E.g</a:t>
            </a:r>
            <a:r>
              <a:rPr lang="en-US" dirty="0"/>
              <a:t>: </a:t>
            </a:r>
            <a:r>
              <a:rPr lang="en-US" i="0" dirty="0">
                <a:solidFill>
                  <a:srgbClr val="292929"/>
                </a:solidFill>
                <a:effectLst/>
                <a:latin typeface="charter"/>
              </a:rPr>
              <a:t>If you set the max RUs to 10,000 and then down to 5,000 within the same hour, you will be charged 10,000 for the first hour and then continue to be charged for 5,000 RUs every hour after that until you change it again.</a:t>
            </a:r>
          </a:p>
          <a:p>
            <a:endParaRPr lang="en-US" i="0" dirty="0">
              <a:solidFill>
                <a:srgbClr val="292929"/>
              </a:solidFill>
              <a:effectLst/>
              <a:latin typeface="charter"/>
            </a:endParaRPr>
          </a:p>
          <a:p>
            <a:pPr marL="0" indent="0">
              <a:buNone/>
            </a:pPr>
            <a:r>
              <a:rPr lang="en-US" dirty="0">
                <a:solidFill>
                  <a:srgbClr val="292929"/>
                </a:solidFill>
                <a:latin typeface="charter"/>
              </a:rPr>
              <a:t>2 types of scaling –</a:t>
            </a:r>
          </a:p>
          <a:p>
            <a:pPr marL="0" indent="0">
              <a:buNone/>
            </a:pPr>
            <a:r>
              <a:rPr lang="en-US" b="1" dirty="0">
                <a:solidFill>
                  <a:srgbClr val="292929"/>
                </a:solidFill>
                <a:latin typeface="charter"/>
              </a:rPr>
              <a:t>Manual</a:t>
            </a:r>
          </a:p>
          <a:p>
            <a:r>
              <a:rPr lang="en-US" dirty="0">
                <a:solidFill>
                  <a:srgbClr val="292929"/>
                </a:solidFill>
                <a:latin typeface="charter"/>
              </a:rPr>
              <a:t>Set max RU(s), if exceeded Azure Cosmos DB returns HTTP 429 too many requests.</a:t>
            </a:r>
          </a:p>
          <a:p>
            <a:pPr marL="0" indent="0">
              <a:buNone/>
            </a:pPr>
            <a:r>
              <a:rPr lang="en-US" b="1" dirty="0" err="1">
                <a:solidFill>
                  <a:srgbClr val="292929"/>
                </a:solidFill>
                <a:latin typeface="charter"/>
              </a:rPr>
              <a:t>Autoscale</a:t>
            </a:r>
            <a:endParaRPr lang="en-US" b="1" dirty="0">
              <a:solidFill>
                <a:srgbClr val="292929"/>
              </a:solidFill>
              <a:latin typeface="charter"/>
            </a:endParaRPr>
          </a:p>
          <a:p>
            <a:r>
              <a:rPr lang="en-US" dirty="0">
                <a:solidFill>
                  <a:srgbClr val="292929"/>
                </a:solidFill>
                <a:latin typeface="charter"/>
              </a:rPr>
              <a:t>Max RU(s) are added dynamically.</a:t>
            </a:r>
            <a:endParaRPr lang="en-US" dirty="0"/>
          </a:p>
        </p:txBody>
      </p:sp>
    </p:spTree>
    <p:extLst>
      <p:ext uri="{BB962C8B-B14F-4D97-AF65-F5344CB8AC3E}">
        <p14:creationId xmlns:p14="http://schemas.microsoft.com/office/powerpoint/2010/main" val="344533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8EF24E-3741-4EAE-8D33-36BB894CAE8E}"/>
              </a:ext>
            </a:extLst>
          </p:cNvPr>
          <p:cNvSpPr>
            <a:spLocks noGrp="1"/>
          </p:cNvSpPr>
          <p:nvPr>
            <p:ph idx="1"/>
          </p:nvPr>
        </p:nvSpPr>
        <p:spPr>
          <a:xfrm>
            <a:off x="666750" y="704850"/>
            <a:ext cx="10687050" cy="5472113"/>
          </a:xfrm>
        </p:spPr>
        <p:txBody>
          <a:bodyPr>
            <a:normAutofit/>
          </a:bodyPr>
          <a:lstStyle/>
          <a:p>
            <a:pPr marL="0" indent="0">
              <a:buNone/>
            </a:pPr>
            <a:r>
              <a:rPr lang="en-US" sz="4000" b="1" dirty="0"/>
              <a:t>Serverless –</a:t>
            </a:r>
          </a:p>
          <a:p>
            <a:pPr marL="0" indent="0">
              <a:buNone/>
            </a:pPr>
            <a:endParaRPr lang="en-US" sz="4000" b="1" dirty="0"/>
          </a:p>
          <a:p>
            <a:r>
              <a:rPr lang="en-US" sz="4000" dirty="0"/>
              <a:t>Only pay for how much RU(s) we consume.</a:t>
            </a:r>
          </a:p>
          <a:p>
            <a:r>
              <a:rPr lang="en-US" sz="4000" dirty="0"/>
              <a:t>Will scale up and down depending on load.</a:t>
            </a:r>
          </a:p>
          <a:p>
            <a:r>
              <a:rPr lang="en-US" sz="4000" dirty="0"/>
              <a:t>Size limit of 50gb.</a:t>
            </a:r>
          </a:p>
          <a:p>
            <a:r>
              <a:rPr lang="en-US" sz="4000" dirty="0"/>
              <a:t>Can run only on single region.</a:t>
            </a:r>
          </a:p>
          <a:p>
            <a:pPr marL="0" indent="0">
              <a:buNone/>
            </a:pPr>
            <a:endParaRPr lang="en-US" sz="4000" b="1" dirty="0"/>
          </a:p>
        </p:txBody>
      </p:sp>
    </p:spTree>
    <p:extLst>
      <p:ext uri="{BB962C8B-B14F-4D97-AF65-F5344CB8AC3E}">
        <p14:creationId xmlns:p14="http://schemas.microsoft.com/office/powerpoint/2010/main" val="500776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3235A-46A1-4B2A-BD9E-4DB50CBF2C84}"/>
              </a:ext>
            </a:extLst>
          </p:cNvPr>
          <p:cNvSpPr>
            <a:spLocks noGrp="1"/>
          </p:cNvSpPr>
          <p:nvPr>
            <p:ph type="title"/>
          </p:nvPr>
        </p:nvSpPr>
        <p:spPr/>
        <p:txBody>
          <a:bodyPr>
            <a:normAutofit/>
          </a:bodyPr>
          <a:lstStyle/>
          <a:p>
            <a:r>
              <a:rPr lang="en-US" sz="6000" b="1" dirty="0"/>
              <a:t>NoSQL why ?</a:t>
            </a:r>
          </a:p>
        </p:txBody>
      </p:sp>
      <p:sp>
        <p:nvSpPr>
          <p:cNvPr id="3" name="Content Placeholder 2">
            <a:extLst>
              <a:ext uri="{FF2B5EF4-FFF2-40B4-BE49-F238E27FC236}">
                <a16:creationId xmlns:a16="http://schemas.microsoft.com/office/drawing/2014/main" id="{09F4AD0A-398A-4B0E-BF4F-1A9CAFD77F54}"/>
              </a:ext>
            </a:extLst>
          </p:cNvPr>
          <p:cNvSpPr>
            <a:spLocks noGrp="1"/>
          </p:cNvSpPr>
          <p:nvPr>
            <p:ph idx="1"/>
          </p:nvPr>
        </p:nvSpPr>
        <p:spPr/>
        <p:txBody>
          <a:bodyPr>
            <a:normAutofit/>
          </a:bodyPr>
          <a:lstStyle/>
          <a:p>
            <a:r>
              <a:rPr lang="en-US" sz="4000" dirty="0"/>
              <a:t>Joins are resource expensive and cause locks.</a:t>
            </a:r>
          </a:p>
          <a:p>
            <a:r>
              <a:rPr lang="en-US" sz="4000" dirty="0"/>
              <a:t>Traditional RDBMS are hard to scale horizontally.</a:t>
            </a:r>
          </a:p>
          <a:p>
            <a:r>
              <a:rPr lang="en-US" sz="4000" dirty="0"/>
              <a:t>Weak in partition tolerance.</a:t>
            </a:r>
          </a:p>
          <a:p>
            <a:r>
              <a:rPr lang="en-US" sz="4000" dirty="0"/>
              <a:t>Needs structured data with proper schema defined which can be like double edged sword in some scenarios and useful in traditional web apps.</a:t>
            </a:r>
          </a:p>
        </p:txBody>
      </p:sp>
    </p:spTree>
    <p:extLst>
      <p:ext uri="{BB962C8B-B14F-4D97-AF65-F5344CB8AC3E}">
        <p14:creationId xmlns:p14="http://schemas.microsoft.com/office/powerpoint/2010/main" val="704774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775</Words>
  <Application>Microsoft Office PowerPoint</Application>
  <PresentationFormat>Widescreen</PresentationFormat>
  <Paragraphs>115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charter</vt:lpstr>
      <vt:lpstr>Office Theme</vt:lpstr>
      <vt:lpstr>Azure Cosmos DB</vt:lpstr>
      <vt:lpstr>PowerPoint Presentation</vt:lpstr>
      <vt:lpstr>PowerPoint Presentation</vt:lpstr>
      <vt:lpstr>PowerPoint Presentation</vt:lpstr>
      <vt:lpstr>PowerPoint Presentation</vt:lpstr>
      <vt:lpstr>Azure Cosmos DB pricing</vt:lpstr>
      <vt:lpstr>PowerPoint Presentation</vt:lpstr>
      <vt:lpstr>PowerPoint Presentation</vt:lpstr>
      <vt:lpstr>NoSQL why ?</vt:lpstr>
      <vt:lpstr>NoSQL characteristics</vt:lpstr>
      <vt:lpstr>Types of NoSQL databases</vt:lpstr>
      <vt:lpstr>PowerPoint Presentation</vt:lpstr>
      <vt:lpstr>PowerPoint Presentation</vt:lpstr>
      <vt:lpstr>PowerPoint Presentation</vt:lpstr>
      <vt:lpstr>MongoDb features</vt:lpstr>
      <vt:lpstr>MongoDB structure</vt:lpstr>
      <vt:lpstr>MongoDb ObjectId</vt:lpstr>
      <vt:lpstr>MongoDb replica set model</vt:lpstr>
      <vt:lpstr>MongoDb Replica Set communication</vt:lpstr>
      <vt:lpstr>MongoDb Failover mechanism</vt:lpstr>
      <vt:lpstr>MongoDb sharding model</vt:lpstr>
      <vt:lpstr>CRUD API(s)</vt:lpstr>
      <vt:lpstr>Robo3T</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Cosmos DB</dc:title>
  <dc:creator>Mukherjee, Kunal</dc:creator>
  <cp:lastModifiedBy>Mukherjee, Kunal</cp:lastModifiedBy>
  <cp:revision>9</cp:revision>
  <dcterms:created xsi:type="dcterms:W3CDTF">2022-03-09T04:07:44Z</dcterms:created>
  <dcterms:modified xsi:type="dcterms:W3CDTF">2022-03-09T05:58:24Z</dcterms:modified>
</cp:coreProperties>
</file>