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13"/>
  </p:notesMasterIdLst>
  <p:handoutMasterIdLst>
    <p:handoutMasterId r:id="rId14"/>
  </p:handoutMasterIdLst>
  <p:sldIdLst>
    <p:sldId id="312" r:id="rId5"/>
    <p:sldId id="304" r:id="rId6"/>
    <p:sldId id="329" r:id="rId7"/>
    <p:sldId id="330" r:id="rId8"/>
    <p:sldId id="331" r:id="rId9"/>
    <p:sldId id="332" r:id="rId10"/>
    <p:sldId id="324" r:id="rId11"/>
    <p:sldId id="325"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78" d="100"/>
          <a:sy n="78" d="100"/>
        </p:scale>
        <p:origin x="835"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335326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9628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963835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642192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433807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703567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93157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7234473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9097326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0903570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526954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377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5927025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843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20621789"/>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225035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42220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F25D55ED-D8D1-7C24-5879-29C794121B27}"/>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4930DC73-6B1E-2655-52BE-E95C695E52F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512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C8E64A4C-AB62-483B-FBC8-4D82C61777D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CE00E0F0-7F13-4804-4C30-43FB7977B1B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290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693D839B-06D8-EA04-4013-3C1BA31AA20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2517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8F6FBFF0-92F9-DAEB-26D9-41C115A8DD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177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6728970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680" r:id="rId21"/>
    <p:sldLayoutId id="2147483653" r:id="rId22"/>
    <p:sldLayoutId id="2147483685" r:id="rId23"/>
    <p:sldLayoutId id="2147483686" r:id="rId24"/>
    <p:sldLayoutId id="2147483687" r:id="rId25"/>
    <p:sldLayoutId id="2147483688" r:id="rId26"/>
    <p:sldLayoutId id="2147483689" r:id="rId27"/>
    <p:sldLayoutId id="2147483691" r:id="rId28"/>
    <p:sldLayoutId id="2147483692" r:id="rId29"/>
    <p:sldLayoutId id="2147483676" r:id="rId30"/>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IN" dirty="0"/>
              <a:t>FIFA World Cup Analysis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619759" y="764373"/>
            <a:ext cx="6257291" cy="1293028"/>
          </a:xfrm>
        </p:spPr>
        <p:txBody>
          <a:bodyPr vert="horz" lIns="91440" tIns="45720" rIns="91440" bIns="45720" rtlCol="0" anchor="ctr">
            <a:normAutofit/>
          </a:bodyPr>
          <a:lstStyle/>
          <a:p>
            <a:pPr algn="r">
              <a:lnSpc>
                <a:spcPct val="90000"/>
              </a:lnSpc>
            </a:pPr>
            <a:r>
              <a:rPr lang="en-US" sz="4000"/>
              <a:t>Problem Statement: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4133850" y="381000"/>
            <a:ext cx="2743200" cy="365125"/>
          </a:xfrm>
        </p:spPr>
        <p:txBody>
          <a:bodyPr vert="horz" lIns="91440" tIns="45720" rIns="91440" bIns="45720" rtlCol="0" anchor="ctr">
            <a:normAutofit/>
          </a:bodyPr>
          <a:lstStyle/>
          <a:p>
            <a:pPr>
              <a:spcAft>
                <a:spcPts val="600"/>
              </a:spcAft>
            </a:pPr>
            <a:fld id="{48F63A3B-78C7-47BE-AE5E-E10140E04643}" type="slidenum">
              <a:rPr lang="en-US" sz="1050" smtClean="0">
                <a:latin typeface="+mn-lt"/>
              </a:rPr>
              <a:pPr>
                <a:spcAft>
                  <a:spcPts val="600"/>
                </a:spcAft>
              </a:pPr>
              <a:t>2</a:t>
            </a:fld>
            <a:endParaRPr lang="en-US" sz="1050">
              <a:latin typeface="+mn-lt"/>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19760" y="2194560"/>
            <a:ext cx="6257290" cy="4024125"/>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p>
        </p:txBody>
      </p:sp>
      <p:sp useBgFill="1">
        <p:nvSpPr>
          <p:cNvPr id="12" name="Rectangle 11">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oosball football players">
            <a:extLst>
              <a:ext uri="{FF2B5EF4-FFF2-40B4-BE49-F238E27FC236}">
                <a16:creationId xmlns:a16="http://schemas.microsoft.com/office/drawing/2014/main" id="{A1EF4548-BF15-CAD8-AD7F-0CF797D75EDB}"/>
              </a:ext>
            </a:extLst>
          </p:cNvPr>
          <p:cNvPicPr>
            <a:picLocks noChangeAspect="1"/>
          </p:cNvPicPr>
          <p:nvPr/>
        </p:nvPicPr>
        <p:blipFill>
          <a:blip r:embed="rId4"/>
          <a:srcRect l="30465" r="24226"/>
          <a:stretch/>
        </p:blipFill>
        <p:spPr>
          <a:xfrm>
            <a:off x="7519416" y="10"/>
            <a:ext cx="4672584" cy="6857989"/>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CC2CA7-5177-1CD7-71D5-82812116C5A1}"/>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6" name="TextBox 5">
            <a:extLst>
              <a:ext uri="{FF2B5EF4-FFF2-40B4-BE49-F238E27FC236}">
                <a16:creationId xmlns:a16="http://schemas.microsoft.com/office/drawing/2014/main" id="{F75A49A0-B077-ABFF-00D4-FF788FDF3947}"/>
              </a:ext>
            </a:extLst>
          </p:cNvPr>
          <p:cNvSpPr txBox="1"/>
          <p:nvPr/>
        </p:nvSpPr>
        <p:spPr>
          <a:xfrm>
            <a:off x="2749492" y="133943"/>
            <a:ext cx="6102990" cy="1754326"/>
          </a:xfrm>
          <a:prstGeom prst="rect">
            <a:avLst/>
          </a:prstGeom>
          <a:noFill/>
        </p:spPr>
        <p:txBody>
          <a:bodyPr wrap="square">
            <a:spAutoFit/>
          </a:bodyPr>
          <a:lstStyle/>
          <a:p>
            <a:r>
              <a:rPr lang="en-IN" sz="3600" dirty="0">
                <a:solidFill>
                  <a:srgbClr val="202C8F"/>
                </a:solidFill>
              </a:rPr>
              <a:t>Dashboard  </a:t>
            </a:r>
          </a:p>
          <a:p>
            <a:endParaRPr lang="en-IN" sz="3600" dirty="0">
              <a:solidFill>
                <a:srgbClr val="202C8F"/>
              </a:solidFill>
            </a:endParaRPr>
          </a:p>
          <a:p>
            <a:r>
              <a:rPr lang="en-IN" sz="3600" dirty="0">
                <a:solidFill>
                  <a:srgbClr val="202C8F"/>
                </a:solidFill>
              </a:rPr>
              <a:t>FIFA World Cup Analysis</a:t>
            </a:r>
          </a:p>
        </p:txBody>
      </p:sp>
      <p:pic>
        <p:nvPicPr>
          <p:cNvPr id="1026" name="Picture 2">
            <a:extLst>
              <a:ext uri="{FF2B5EF4-FFF2-40B4-BE49-F238E27FC236}">
                <a16:creationId xmlns:a16="http://schemas.microsoft.com/office/drawing/2014/main" id="{9369A474-D1B9-9987-BB52-0000E607A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492" y="1999657"/>
            <a:ext cx="90201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4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D2D70-B55B-F49B-F123-9079C1074C38}"/>
              </a:ext>
            </a:extLst>
          </p:cNvPr>
          <p:cNvSpPr>
            <a:spLocks noGrp="1"/>
          </p:cNvSpPr>
          <p:nvPr>
            <p:ph type="sldNum" sz="quarter" idx="12"/>
          </p:nvPr>
        </p:nvSpPr>
        <p:spPr>
          <a:xfrm>
            <a:off x="8763000" y="252664"/>
            <a:ext cx="2743200" cy="365125"/>
          </a:xfrm>
        </p:spPr>
        <p:txBody>
          <a:bodyPr>
            <a:normAutofit/>
          </a:bodyPr>
          <a:lstStyle/>
          <a:p>
            <a:pPr>
              <a:spcAft>
                <a:spcPts val="600"/>
              </a:spcAft>
            </a:pPr>
            <a:fld id="{48F63A3B-78C7-47BE-AE5E-E10140E04643}" type="slidenum">
              <a:rPr lang="en-US"/>
              <a:pPr>
                <a:spcAft>
                  <a:spcPts val="600"/>
                </a:spcAft>
              </a:pPr>
              <a:t>4</a:t>
            </a:fld>
            <a:endParaRPr lang="en-US"/>
          </a:p>
        </p:txBody>
      </p:sp>
      <p:sp>
        <p:nvSpPr>
          <p:cNvPr id="2064" name="Rounded Rectangle 11">
            <a:extLst>
              <a:ext uri="{FF2B5EF4-FFF2-40B4-BE49-F238E27FC236}">
                <a16:creationId xmlns:a16="http://schemas.microsoft.com/office/drawing/2014/main" id="{1DC9435E-09E5-4C60-8912-B8DE9B996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23934B31-FCF3-B32B-8561-6B036474F4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6002" y="1921728"/>
            <a:ext cx="4728697" cy="3014544"/>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6666BA5-F9DD-D58C-6C61-03A81ED707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7299" y="1933549"/>
            <a:ext cx="4728699" cy="2990901"/>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5" name="Rectangle 3084">
            <a:extLst>
              <a:ext uri="{FF2B5EF4-FFF2-40B4-BE49-F238E27FC236}">
                <a16:creationId xmlns:a16="http://schemas.microsoft.com/office/drawing/2014/main" id="{9A1467FC-2962-4672-99CA-75948CE59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4545A37-728D-10F3-14C8-C1C5EF6CCB73}"/>
              </a:ext>
            </a:extLst>
          </p:cNvPr>
          <p:cNvSpPr>
            <a:spLocks noGrp="1"/>
          </p:cNvSpPr>
          <p:nvPr>
            <p:ph type="sldNum" sz="quarter" idx="12"/>
          </p:nvPr>
        </p:nvSpPr>
        <p:spPr>
          <a:xfrm>
            <a:off x="8763000" y="172454"/>
            <a:ext cx="2743200" cy="365125"/>
          </a:xfrm>
        </p:spPr>
        <p:txBody>
          <a:bodyPr>
            <a:normAutofit/>
          </a:bodyPr>
          <a:lstStyle/>
          <a:p>
            <a:pPr>
              <a:spcAft>
                <a:spcPts val="600"/>
              </a:spcAft>
            </a:pPr>
            <a:fld id="{48F63A3B-78C7-47BE-AE5E-E10140E04643}" type="slidenum">
              <a:rPr lang="en-US" smtClean="0"/>
              <a:pPr>
                <a:spcAft>
                  <a:spcPts val="600"/>
                </a:spcAft>
              </a:pPr>
              <a:t>5</a:t>
            </a:fld>
            <a:endParaRPr lang="en-US"/>
          </a:p>
        </p:txBody>
      </p:sp>
      <p:sp>
        <p:nvSpPr>
          <p:cNvPr id="3086" name="Rounded Rectangle 11">
            <a:extLst>
              <a:ext uri="{FF2B5EF4-FFF2-40B4-BE49-F238E27FC236}">
                <a16:creationId xmlns:a16="http://schemas.microsoft.com/office/drawing/2014/main" id="{CCDF8372-4F09-469F-80A8-9079C65D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4" y="643464"/>
            <a:ext cx="5291730"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EC4A0B-DB83-C30C-623C-FB874F32D2F6}"/>
              </a:ext>
            </a:extLst>
          </p:cNvPr>
          <p:cNvPicPr>
            <a:picLocks noChangeAspect="1"/>
          </p:cNvPicPr>
          <p:nvPr/>
        </p:nvPicPr>
        <p:blipFill>
          <a:blip r:embed="rId3"/>
          <a:stretch>
            <a:fillRect/>
          </a:stretch>
        </p:blipFill>
        <p:spPr>
          <a:xfrm>
            <a:off x="870204" y="1978124"/>
            <a:ext cx="4836253" cy="2901751"/>
          </a:xfrm>
          <a:prstGeom prst="rect">
            <a:avLst/>
          </a:prstGeom>
          <a:ln w="31750" cap="sq">
            <a:noFill/>
            <a:miter lim="800000"/>
          </a:ln>
        </p:spPr>
      </p:pic>
      <p:sp>
        <p:nvSpPr>
          <p:cNvPr id="3087" name="Rounded Rectangle 11">
            <a:extLst>
              <a:ext uri="{FF2B5EF4-FFF2-40B4-BE49-F238E27FC236}">
                <a16:creationId xmlns:a16="http://schemas.microsoft.com/office/drawing/2014/main" id="{B527A72A-2E98-4EF7-B8A3-5C04FC101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643464"/>
            <a:ext cx="5291730"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4975731-9BDA-B973-1FA4-2CBEAA161EF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83666" y="2129257"/>
            <a:ext cx="4836253" cy="2599485"/>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6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3A93F36-A3CE-448B-BA00-FC0300AA8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961763B-26FE-49DD-7379-E6818F138608}"/>
              </a:ext>
            </a:extLst>
          </p:cNvPr>
          <p:cNvSpPr>
            <a:spLocks noGrp="1"/>
          </p:cNvSpPr>
          <p:nvPr>
            <p:ph type="sldNum" sz="quarter" idx="12"/>
          </p:nvPr>
        </p:nvSpPr>
        <p:spPr>
          <a:xfrm>
            <a:off x="8763000" y="108194"/>
            <a:ext cx="2743200" cy="365125"/>
          </a:xfrm>
        </p:spPr>
        <p:txBody>
          <a:bodyPr>
            <a:normAutofit/>
          </a:bodyPr>
          <a:lstStyle/>
          <a:p>
            <a:pPr>
              <a:spcAft>
                <a:spcPts val="600"/>
              </a:spcAft>
            </a:pPr>
            <a:fld id="{48F63A3B-78C7-47BE-AE5E-E10140E04643}" type="slidenum">
              <a:rPr lang="en-US">
                <a:solidFill>
                  <a:schemeClr val="tx1"/>
                </a:solidFill>
              </a:rPr>
              <a:pPr>
                <a:spcAft>
                  <a:spcPts val="600"/>
                </a:spcAft>
              </a:pPr>
              <a:t>6</a:t>
            </a:fld>
            <a:endParaRPr lang="en-US">
              <a:solidFill>
                <a:schemeClr val="tx1"/>
              </a:solidFill>
            </a:endParaRPr>
          </a:p>
        </p:txBody>
      </p:sp>
      <p:sp>
        <p:nvSpPr>
          <p:cNvPr id="4107" name="Rounded Rectangle 11">
            <a:extLst>
              <a:ext uri="{FF2B5EF4-FFF2-40B4-BE49-F238E27FC236}">
                <a16:creationId xmlns:a16="http://schemas.microsoft.com/office/drawing/2014/main" id="{A8DF542A-AECF-4920-B91A-4605B62A4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87361CF9-78D0-51C0-A3BE-C50D06275C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137" y="1891129"/>
            <a:ext cx="3689160" cy="3075740"/>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cxnSp>
        <p:nvCxnSpPr>
          <p:cNvPr id="4109" name="Straight Connector 4108">
            <a:extLst>
              <a:ext uri="{FF2B5EF4-FFF2-40B4-BE49-F238E27FC236}">
                <a16:creationId xmlns:a16="http://schemas.microsoft.com/office/drawing/2014/main" id="{70C70F52-156C-4880-991F-296A9628F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6892" y="1333850"/>
            <a:ext cx="0" cy="4127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B93030A4-5790-4E78-5D1F-F547F3549B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6032" y="1733460"/>
            <a:ext cx="6250832" cy="3391076"/>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E31421-6E00-B284-2ACA-B6F9D6FA1E6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04E01192-A870-4585-54DD-76ECA0905E3F}"/>
              </a:ext>
            </a:extLst>
          </p:cNvPr>
          <p:cNvSpPr txBox="1"/>
          <p:nvPr/>
        </p:nvSpPr>
        <p:spPr>
          <a:xfrm>
            <a:off x="75501" y="768444"/>
            <a:ext cx="7390701" cy="5601533"/>
          </a:xfrm>
          <a:prstGeom prst="rect">
            <a:avLst/>
          </a:prstGeom>
          <a:noFill/>
        </p:spPr>
        <p:txBody>
          <a:bodyPr wrap="square">
            <a:spAutoFit/>
          </a:bodyPr>
          <a:lstStyle/>
          <a:p>
            <a:r>
              <a:rPr lang="en-US" sz="2400" dirty="0"/>
              <a:t>BASED ON ANALYSIS FIFA </a:t>
            </a:r>
            <a:r>
              <a:rPr lang="en-US" sz="2400" dirty="0" err="1"/>
              <a:t>Wc</a:t>
            </a:r>
            <a:r>
              <a:rPr lang="en-US" sz="2400" dirty="0"/>
              <a:t> WE CAN DRAW THE FOLLOWING</a:t>
            </a:r>
          </a:p>
          <a:p>
            <a:endParaRPr lang="en-US" sz="2400" dirty="0"/>
          </a:p>
          <a:p>
            <a:r>
              <a:rPr lang="en-US" sz="2200" dirty="0"/>
              <a:t># By seeing the analysis we can say that Brazil , Germany &amp; Italy are the most successful teams in tournament.</a:t>
            </a:r>
          </a:p>
          <a:p>
            <a:r>
              <a:rPr lang="en-US" sz="2200" dirty="0"/>
              <a:t># Brazil has won most no. of titles.</a:t>
            </a:r>
          </a:p>
          <a:p>
            <a:r>
              <a:rPr lang="en-US" sz="2200" dirty="0"/>
              <a:t># Germany &amp; Italy has almost equal no. of titles.</a:t>
            </a:r>
          </a:p>
          <a:p>
            <a:r>
              <a:rPr lang="en-US" sz="2200" dirty="0"/>
              <a:t># We can conclude that Brazil is most 'Successful Team' in the tournament.</a:t>
            </a:r>
          </a:p>
          <a:p>
            <a:r>
              <a:rPr lang="en-US" sz="2200" dirty="0"/>
              <a:t>#Attendance can be boosting factor in winning ,as audience cheers &amp; boost the confidence of players.</a:t>
            </a:r>
          </a:p>
          <a:p>
            <a:r>
              <a:rPr lang="en-US" sz="2200" dirty="0"/>
              <a:t>#Match Outcomes by 'Home Team' as winning is more. [57%]</a:t>
            </a:r>
          </a:p>
          <a:p>
            <a:r>
              <a:rPr lang="en-US" sz="2200" dirty="0"/>
              <a:t>#We can conclude that Home Team has more advantage od winning tournament.</a:t>
            </a:r>
            <a:endParaRPr lang="en-IN" sz="2200" dirty="0"/>
          </a:p>
        </p:txBody>
      </p:sp>
    </p:spTree>
    <p:extLst>
      <p:ext uri="{BB962C8B-B14F-4D97-AF65-F5344CB8AC3E}">
        <p14:creationId xmlns:p14="http://schemas.microsoft.com/office/powerpoint/2010/main" val="368466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D0-C10C-235C-763B-2E198868266F}"/>
              </a:ext>
            </a:extLst>
          </p:cNvPr>
          <p:cNvSpPr>
            <a:spLocks noGrp="1"/>
          </p:cNvSpPr>
          <p:nvPr>
            <p:ph type="ctrTitle"/>
          </p:nvPr>
        </p:nvSpPr>
        <p:spPr>
          <a:xfrm>
            <a:off x="2899789" y="998691"/>
            <a:ext cx="6392421" cy="3831221"/>
          </a:xfrm>
        </p:spPr>
        <p:txBody>
          <a:bodyPr/>
          <a:lstStyle/>
          <a:p>
            <a:r>
              <a:rPr lang="en-IN" sz="4400" dirty="0"/>
              <a:t>Thank you</a:t>
            </a:r>
          </a:p>
        </p:txBody>
      </p:sp>
    </p:spTree>
    <p:extLst>
      <p:ext uri="{BB962C8B-B14F-4D97-AF65-F5344CB8AC3E}">
        <p14:creationId xmlns:p14="http://schemas.microsoft.com/office/powerpoint/2010/main" val="11857085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46</TotalTime>
  <Words>272</Words>
  <Application>Microsoft Office PowerPoint</Application>
  <PresentationFormat>Widescreen</PresentationFormat>
  <Paragraphs>22</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FIFA World Cup Analysis</vt:lpstr>
      <vt:lpstr>Problem Statement: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Gahlawat</dc:creator>
  <cp:lastModifiedBy>kunalsmore98</cp:lastModifiedBy>
  <cp:revision>2</cp:revision>
  <dcterms:created xsi:type="dcterms:W3CDTF">2024-07-21T02:40:04Z</dcterms:created>
  <dcterms:modified xsi:type="dcterms:W3CDTF">2024-08-23T09:03:14Z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