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81" r:id="rId3"/>
    <p:sldId id="284" r:id="rId4"/>
    <p:sldId id="285" r:id="rId5"/>
    <p:sldId id="290" r:id="rId6"/>
    <p:sldId id="289" r:id="rId7"/>
    <p:sldId id="288" r:id="rId8"/>
    <p:sldId id="291" r:id="rId9"/>
    <p:sldId id="283" r:id="rId10"/>
    <p:sldId id="292" r:id="rId11"/>
    <p:sldId id="293" r:id="rId12"/>
    <p:sldId id="294" r:id="rId13"/>
    <p:sldId id="295" r:id="rId14"/>
    <p:sldId id="296" r:id="rId15"/>
    <p:sldId id="28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18" autoAdjust="0"/>
    <p:restoredTop sz="96966"/>
  </p:normalViewPr>
  <p:slideViewPr>
    <p:cSldViewPr snapToGrid="0">
      <p:cViewPr varScale="1">
        <p:scale>
          <a:sx n="82" d="100"/>
          <a:sy n="82" d="100"/>
        </p:scale>
        <p:origin x="9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C873DB-C92F-4EFA-A565-79A32B6FBF40}"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BDD4648-EE5B-4829-9976-903AF8B1BA71}">
      <dgm:prSet/>
      <dgm:spPr/>
      <dgm:t>
        <a:bodyPr/>
        <a:lstStyle/>
        <a:p>
          <a:r>
            <a:rPr lang="en-US" b="0"/>
            <a:t>1. Top cultivating states based on the Cultivation area are: Uttar Pradesh(4.33e+08), Madhya Pradesh(3.29e+08) and Maharashtra(3.22e+08)</a:t>
          </a:r>
          <a:endParaRPr lang="en-US"/>
        </a:p>
      </dgm:t>
    </dgm:pt>
    <dgm:pt modelId="{36BE8518-99CB-488D-AC10-7D74B21557BB}" type="parTrans" cxnId="{CCA45B16-6318-45FC-A55A-FCB6B3165C37}">
      <dgm:prSet/>
      <dgm:spPr/>
      <dgm:t>
        <a:bodyPr/>
        <a:lstStyle/>
        <a:p>
          <a:endParaRPr lang="en-US"/>
        </a:p>
      </dgm:t>
    </dgm:pt>
    <dgm:pt modelId="{51F23999-7ED8-4294-94C0-6F4B2B32F85D}" type="sibTrans" cxnId="{CCA45B16-6318-45FC-A55A-FCB6B3165C37}">
      <dgm:prSet/>
      <dgm:spPr/>
      <dgm:t>
        <a:bodyPr/>
        <a:lstStyle/>
        <a:p>
          <a:endParaRPr lang="en-US"/>
        </a:p>
      </dgm:t>
    </dgm:pt>
    <dgm:pt modelId="{FC3389EE-350B-433C-A22F-8C221BCE8127}">
      <dgm:prSet/>
      <dgm:spPr/>
      <dgm:t>
        <a:bodyPr/>
        <a:lstStyle/>
        <a:p>
          <a:r>
            <a:rPr lang="en-US" b="0"/>
            <a:t>2. Yearwise Statues of these States:</a:t>
          </a:r>
          <a:endParaRPr lang="en-US"/>
        </a:p>
      </dgm:t>
    </dgm:pt>
    <dgm:pt modelId="{A990687C-44B9-4564-AC34-3956928915A0}" type="parTrans" cxnId="{F5727D72-811A-4741-83C3-CF2D66311227}">
      <dgm:prSet/>
      <dgm:spPr/>
      <dgm:t>
        <a:bodyPr/>
        <a:lstStyle/>
        <a:p>
          <a:endParaRPr lang="en-US"/>
        </a:p>
      </dgm:t>
    </dgm:pt>
    <dgm:pt modelId="{F32A5972-1CBD-4240-B218-294C3D65AD92}" type="sibTrans" cxnId="{F5727D72-811A-4741-83C3-CF2D66311227}">
      <dgm:prSet/>
      <dgm:spPr/>
      <dgm:t>
        <a:bodyPr/>
        <a:lstStyle/>
        <a:p>
          <a:endParaRPr lang="en-US"/>
        </a:p>
      </dgm:t>
    </dgm:pt>
    <dgm:pt modelId="{6313A9D6-0C80-4037-BF49-D42CC1F26265}">
      <dgm:prSet/>
      <dgm:spPr/>
      <dgm:t>
        <a:bodyPr/>
        <a:lstStyle/>
        <a:p>
          <a:r>
            <a:rPr lang="en-US" b="0"/>
            <a:t>a. Uttar Pradesh: High Production was seen in 2005 and after that it's been reducing gradually.</a:t>
          </a:r>
          <a:endParaRPr lang="en-US"/>
        </a:p>
      </dgm:t>
    </dgm:pt>
    <dgm:pt modelId="{C5E45371-3B21-43FB-BDF4-84E2358512BB}" type="parTrans" cxnId="{D9ADD247-3942-4FB9-9F29-F07238712901}">
      <dgm:prSet/>
      <dgm:spPr/>
      <dgm:t>
        <a:bodyPr/>
        <a:lstStyle/>
        <a:p>
          <a:endParaRPr lang="en-US"/>
        </a:p>
      </dgm:t>
    </dgm:pt>
    <dgm:pt modelId="{D20DAC22-8032-4332-983F-61E9AFDA485C}" type="sibTrans" cxnId="{D9ADD247-3942-4FB9-9F29-F07238712901}">
      <dgm:prSet/>
      <dgm:spPr/>
      <dgm:t>
        <a:bodyPr/>
        <a:lstStyle/>
        <a:p>
          <a:endParaRPr lang="en-US"/>
        </a:p>
      </dgm:t>
    </dgm:pt>
    <dgm:pt modelId="{16C7D957-8465-4FD2-A815-39619EC2B6E1}">
      <dgm:prSet/>
      <dgm:spPr/>
      <dgm:t>
        <a:bodyPr/>
        <a:lstStyle/>
        <a:p>
          <a:r>
            <a:rPr lang="en-US" b="0"/>
            <a:t>b. Madhya Pradesh:1998 showed a high production and then there was gradual reduction but it picked up and 2012 also showed a peak in Production</a:t>
          </a:r>
          <a:endParaRPr lang="en-US"/>
        </a:p>
      </dgm:t>
    </dgm:pt>
    <dgm:pt modelId="{2452BB86-9E79-4BCD-A715-FFE3D36EE1E2}" type="parTrans" cxnId="{14A40D9F-CD65-4046-9CDE-0A6F966FC2D7}">
      <dgm:prSet/>
      <dgm:spPr/>
      <dgm:t>
        <a:bodyPr/>
        <a:lstStyle/>
        <a:p>
          <a:endParaRPr lang="en-US"/>
        </a:p>
      </dgm:t>
    </dgm:pt>
    <dgm:pt modelId="{86F22AE9-B23E-4158-AF91-ECBDDF9DED0E}" type="sibTrans" cxnId="{14A40D9F-CD65-4046-9CDE-0A6F966FC2D7}">
      <dgm:prSet/>
      <dgm:spPr/>
      <dgm:t>
        <a:bodyPr/>
        <a:lstStyle/>
        <a:p>
          <a:endParaRPr lang="en-US"/>
        </a:p>
      </dgm:t>
    </dgm:pt>
    <dgm:pt modelId="{D73F193B-01B3-4806-A62F-B9C1AA0F4E31}">
      <dgm:prSet/>
      <dgm:spPr/>
      <dgm:t>
        <a:bodyPr/>
        <a:lstStyle/>
        <a:p>
          <a:r>
            <a:rPr lang="en-US" b="0"/>
            <a:t>c. Maharashtra:Production went down drastically in 2006 and again the levels went up and hit a  high peak after 2007</a:t>
          </a:r>
          <a:endParaRPr lang="en-US"/>
        </a:p>
      </dgm:t>
    </dgm:pt>
    <dgm:pt modelId="{8513C752-B0C1-48CA-AFFC-D18478C754B8}" type="parTrans" cxnId="{50EB1295-5ADE-4D09-8E54-749DC0AEA167}">
      <dgm:prSet/>
      <dgm:spPr/>
      <dgm:t>
        <a:bodyPr/>
        <a:lstStyle/>
        <a:p>
          <a:endParaRPr lang="en-US"/>
        </a:p>
      </dgm:t>
    </dgm:pt>
    <dgm:pt modelId="{3FAF76CF-8D00-4474-ABED-C67AE318D7B2}" type="sibTrans" cxnId="{50EB1295-5ADE-4D09-8E54-749DC0AEA167}">
      <dgm:prSet/>
      <dgm:spPr/>
      <dgm:t>
        <a:bodyPr/>
        <a:lstStyle/>
        <a:p>
          <a:endParaRPr lang="en-US"/>
        </a:p>
      </dgm:t>
    </dgm:pt>
    <dgm:pt modelId="{3CD0E4A2-5D31-4A81-B89D-417B74C708ED}">
      <dgm:prSet/>
      <dgm:spPr/>
      <dgm:t>
        <a:bodyPr/>
        <a:lstStyle/>
        <a:p>
          <a:r>
            <a:rPr lang="en-US" b="0"/>
            <a:t>d. Rajasthan: the production hit a all time low in the year 2002 and then picked up by 2010</a:t>
          </a:r>
          <a:endParaRPr lang="en-US"/>
        </a:p>
      </dgm:t>
    </dgm:pt>
    <dgm:pt modelId="{240A7CD5-7566-4884-8CD2-5867816F1352}" type="parTrans" cxnId="{FCA5DAAE-C2FE-4DEB-98BF-6C1DA166C432}">
      <dgm:prSet/>
      <dgm:spPr/>
      <dgm:t>
        <a:bodyPr/>
        <a:lstStyle/>
        <a:p>
          <a:endParaRPr lang="en-US"/>
        </a:p>
      </dgm:t>
    </dgm:pt>
    <dgm:pt modelId="{A7BD3808-D426-48AA-B26B-EA3097499226}" type="sibTrans" cxnId="{FCA5DAAE-C2FE-4DEB-98BF-6C1DA166C432}">
      <dgm:prSet/>
      <dgm:spPr/>
      <dgm:t>
        <a:bodyPr/>
        <a:lstStyle/>
        <a:p>
          <a:endParaRPr lang="en-US"/>
        </a:p>
      </dgm:t>
    </dgm:pt>
    <dgm:pt modelId="{228F4960-8619-4884-BBBA-4BDAC06C245E}">
      <dgm:prSet/>
      <dgm:spPr/>
      <dgm:t>
        <a:bodyPr/>
        <a:lstStyle/>
        <a:p>
          <a:r>
            <a:rPr lang="en-US" b="0"/>
            <a:t>e. West Bengal:the production hit a peak around 2006 but it has hit a low after 2007 and never recovered back.</a:t>
          </a:r>
          <a:endParaRPr lang="en-US"/>
        </a:p>
      </dgm:t>
    </dgm:pt>
    <dgm:pt modelId="{C88CA0DF-3036-4B29-94F6-D964D58098D3}" type="parTrans" cxnId="{C92F156A-3550-4AA4-BB09-692D0ED165B5}">
      <dgm:prSet/>
      <dgm:spPr/>
      <dgm:t>
        <a:bodyPr/>
        <a:lstStyle/>
        <a:p>
          <a:endParaRPr lang="en-US"/>
        </a:p>
      </dgm:t>
    </dgm:pt>
    <dgm:pt modelId="{6267FCB0-B17F-4F8D-B23E-D511B7FDC07C}" type="sibTrans" cxnId="{C92F156A-3550-4AA4-BB09-692D0ED165B5}">
      <dgm:prSet/>
      <dgm:spPr/>
      <dgm:t>
        <a:bodyPr/>
        <a:lstStyle/>
        <a:p>
          <a:endParaRPr lang="en-US"/>
        </a:p>
      </dgm:t>
    </dgm:pt>
    <dgm:pt modelId="{F128268D-3610-42F7-92FF-20F0AAF19694}" type="pres">
      <dgm:prSet presAssocID="{C8C873DB-C92F-4EFA-A565-79A32B6FBF40}" presName="linear" presStyleCnt="0">
        <dgm:presLayoutVars>
          <dgm:animLvl val="lvl"/>
          <dgm:resizeHandles val="exact"/>
        </dgm:presLayoutVars>
      </dgm:prSet>
      <dgm:spPr/>
    </dgm:pt>
    <dgm:pt modelId="{261E1AC3-D135-4556-9B24-C0F416BCDD5C}" type="pres">
      <dgm:prSet presAssocID="{EBDD4648-EE5B-4829-9976-903AF8B1BA71}" presName="parentText" presStyleLbl="node1" presStyleIdx="0" presStyleCnt="7">
        <dgm:presLayoutVars>
          <dgm:chMax val="0"/>
          <dgm:bulletEnabled val="1"/>
        </dgm:presLayoutVars>
      </dgm:prSet>
      <dgm:spPr/>
    </dgm:pt>
    <dgm:pt modelId="{A330B70C-B3ED-4C82-B70A-1639DBA84F5E}" type="pres">
      <dgm:prSet presAssocID="{51F23999-7ED8-4294-94C0-6F4B2B32F85D}" presName="spacer" presStyleCnt="0"/>
      <dgm:spPr/>
    </dgm:pt>
    <dgm:pt modelId="{C287AC9D-8E89-427C-89CF-9BC8CF8DD326}" type="pres">
      <dgm:prSet presAssocID="{FC3389EE-350B-433C-A22F-8C221BCE8127}" presName="parentText" presStyleLbl="node1" presStyleIdx="1" presStyleCnt="7">
        <dgm:presLayoutVars>
          <dgm:chMax val="0"/>
          <dgm:bulletEnabled val="1"/>
        </dgm:presLayoutVars>
      </dgm:prSet>
      <dgm:spPr/>
    </dgm:pt>
    <dgm:pt modelId="{CD4E09E5-E62D-419C-B0E2-FC2DC918FCA4}" type="pres">
      <dgm:prSet presAssocID="{F32A5972-1CBD-4240-B218-294C3D65AD92}" presName="spacer" presStyleCnt="0"/>
      <dgm:spPr/>
    </dgm:pt>
    <dgm:pt modelId="{24464DBE-D04E-4F2B-B270-8B17D6A6D554}" type="pres">
      <dgm:prSet presAssocID="{6313A9D6-0C80-4037-BF49-D42CC1F26265}" presName="parentText" presStyleLbl="node1" presStyleIdx="2" presStyleCnt="7">
        <dgm:presLayoutVars>
          <dgm:chMax val="0"/>
          <dgm:bulletEnabled val="1"/>
        </dgm:presLayoutVars>
      </dgm:prSet>
      <dgm:spPr/>
    </dgm:pt>
    <dgm:pt modelId="{459B64BA-7EAD-4593-A508-199F1832C833}" type="pres">
      <dgm:prSet presAssocID="{D20DAC22-8032-4332-983F-61E9AFDA485C}" presName="spacer" presStyleCnt="0"/>
      <dgm:spPr/>
    </dgm:pt>
    <dgm:pt modelId="{D9729377-7D25-469E-8C17-F37A03558AFD}" type="pres">
      <dgm:prSet presAssocID="{16C7D957-8465-4FD2-A815-39619EC2B6E1}" presName="parentText" presStyleLbl="node1" presStyleIdx="3" presStyleCnt="7">
        <dgm:presLayoutVars>
          <dgm:chMax val="0"/>
          <dgm:bulletEnabled val="1"/>
        </dgm:presLayoutVars>
      </dgm:prSet>
      <dgm:spPr/>
    </dgm:pt>
    <dgm:pt modelId="{0441384B-0DA6-41E5-A8DD-BA438F389206}" type="pres">
      <dgm:prSet presAssocID="{86F22AE9-B23E-4158-AF91-ECBDDF9DED0E}" presName="spacer" presStyleCnt="0"/>
      <dgm:spPr/>
    </dgm:pt>
    <dgm:pt modelId="{9580A0D4-E873-47A0-B276-3C72DCE18F77}" type="pres">
      <dgm:prSet presAssocID="{D73F193B-01B3-4806-A62F-B9C1AA0F4E31}" presName="parentText" presStyleLbl="node1" presStyleIdx="4" presStyleCnt="7">
        <dgm:presLayoutVars>
          <dgm:chMax val="0"/>
          <dgm:bulletEnabled val="1"/>
        </dgm:presLayoutVars>
      </dgm:prSet>
      <dgm:spPr/>
    </dgm:pt>
    <dgm:pt modelId="{DEE5762A-928F-4D01-8DD4-A55BBB6C184A}" type="pres">
      <dgm:prSet presAssocID="{3FAF76CF-8D00-4474-ABED-C67AE318D7B2}" presName="spacer" presStyleCnt="0"/>
      <dgm:spPr/>
    </dgm:pt>
    <dgm:pt modelId="{26B6D62B-5D5F-4AE1-89A2-C4325CD41E31}" type="pres">
      <dgm:prSet presAssocID="{3CD0E4A2-5D31-4A81-B89D-417B74C708ED}" presName="parentText" presStyleLbl="node1" presStyleIdx="5" presStyleCnt="7">
        <dgm:presLayoutVars>
          <dgm:chMax val="0"/>
          <dgm:bulletEnabled val="1"/>
        </dgm:presLayoutVars>
      </dgm:prSet>
      <dgm:spPr/>
    </dgm:pt>
    <dgm:pt modelId="{AAE87AB7-1447-49E1-9578-05E1B30318BC}" type="pres">
      <dgm:prSet presAssocID="{A7BD3808-D426-48AA-B26B-EA3097499226}" presName="spacer" presStyleCnt="0"/>
      <dgm:spPr/>
    </dgm:pt>
    <dgm:pt modelId="{5A5A7EDA-A12A-4002-9441-0A17A43D42CC}" type="pres">
      <dgm:prSet presAssocID="{228F4960-8619-4884-BBBA-4BDAC06C245E}" presName="parentText" presStyleLbl="node1" presStyleIdx="6" presStyleCnt="7">
        <dgm:presLayoutVars>
          <dgm:chMax val="0"/>
          <dgm:bulletEnabled val="1"/>
        </dgm:presLayoutVars>
      </dgm:prSet>
      <dgm:spPr/>
    </dgm:pt>
  </dgm:ptLst>
  <dgm:cxnLst>
    <dgm:cxn modelId="{CCA45B16-6318-45FC-A55A-FCB6B3165C37}" srcId="{C8C873DB-C92F-4EFA-A565-79A32B6FBF40}" destId="{EBDD4648-EE5B-4829-9976-903AF8B1BA71}" srcOrd="0" destOrd="0" parTransId="{36BE8518-99CB-488D-AC10-7D74B21557BB}" sibTransId="{51F23999-7ED8-4294-94C0-6F4B2B32F85D}"/>
    <dgm:cxn modelId="{279B9B1E-0B30-4766-B799-D8943059E5F0}" type="presOf" srcId="{D73F193B-01B3-4806-A62F-B9C1AA0F4E31}" destId="{9580A0D4-E873-47A0-B276-3C72DCE18F77}" srcOrd="0" destOrd="0" presId="urn:microsoft.com/office/officeart/2005/8/layout/vList2"/>
    <dgm:cxn modelId="{5CCA9F37-4146-42F3-AB42-2FF7D13368AF}" type="presOf" srcId="{C8C873DB-C92F-4EFA-A565-79A32B6FBF40}" destId="{F128268D-3610-42F7-92FF-20F0AAF19694}" srcOrd="0" destOrd="0" presId="urn:microsoft.com/office/officeart/2005/8/layout/vList2"/>
    <dgm:cxn modelId="{E668E766-D40B-46E6-B2D0-1F66472E1E02}" type="presOf" srcId="{3CD0E4A2-5D31-4A81-B89D-417B74C708ED}" destId="{26B6D62B-5D5F-4AE1-89A2-C4325CD41E31}" srcOrd="0" destOrd="0" presId="urn:microsoft.com/office/officeart/2005/8/layout/vList2"/>
    <dgm:cxn modelId="{D9ADD247-3942-4FB9-9F29-F07238712901}" srcId="{C8C873DB-C92F-4EFA-A565-79A32B6FBF40}" destId="{6313A9D6-0C80-4037-BF49-D42CC1F26265}" srcOrd="2" destOrd="0" parTransId="{C5E45371-3B21-43FB-BDF4-84E2358512BB}" sibTransId="{D20DAC22-8032-4332-983F-61E9AFDA485C}"/>
    <dgm:cxn modelId="{C92F156A-3550-4AA4-BB09-692D0ED165B5}" srcId="{C8C873DB-C92F-4EFA-A565-79A32B6FBF40}" destId="{228F4960-8619-4884-BBBA-4BDAC06C245E}" srcOrd="6" destOrd="0" parTransId="{C88CA0DF-3036-4B29-94F6-D964D58098D3}" sibTransId="{6267FCB0-B17F-4F8D-B23E-D511B7FDC07C}"/>
    <dgm:cxn modelId="{F5727D72-811A-4741-83C3-CF2D66311227}" srcId="{C8C873DB-C92F-4EFA-A565-79A32B6FBF40}" destId="{FC3389EE-350B-433C-A22F-8C221BCE8127}" srcOrd="1" destOrd="0" parTransId="{A990687C-44B9-4564-AC34-3956928915A0}" sibTransId="{F32A5972-1CBD-4240-B218-294C3D65AD92}"/>
    <dgm:cxn modelId="{DAA56C76-6321-4408-B924-3E1800D54E77}" type="presOf" srcId="{228F4960-8619-4884-BBBA-4BDAC06C245E}" destId="{5A5A7EDA-A12A-4002-9441-0A17A43D42CC}" srcOrd="0" destOrd="0" presId="urn:microsoft.com/office/officeart/2005/8/layout/vList2"/>
    <dgm:cxn modelId="{50EB1295-5ADE-4D09-8E54-749DC0AEA167}" srcId="{C8C873DB-C92F-4EFA-A565-79A32B6FBF40}" destId="{D73F193B-01B3-4806-A62F-B9C1AA0F4E31}" srcOrd="4" destOrd="0" parTransId="{8513C752-B0C1-48CA-AFFC-D18478C754B8}" sibTransId="{3FAF76CF-8D00-4474-ABED-C67AE318D7B2}"/>
    <dgm:cxn modelId="{2F9E2398-8335-4C1F-BC7C-F2D41EA4CC17}" type="presOf" srcId="{6313A9D6-0C80-4037-BF49-D42CC1F26265}" destId="{24464DBE-D04E-4F2B-B270-8B17D6A6D554}" srcOrd="0" destOrd="0" presId="urn:microsoft.com/office/officeart/2005/8/layout/vList2"/>
    <dgm:cxn modelId="{72555198-7175-47A8-8ECD-4A74A750398F}" type="presOf" srcId="{EBDD4648-EE5B-4829-9976-903AF8B1BA71}" destId="{261E1AC3-D135-4556-9B24-C0F416BCDD5C}" srcOrd="0" destOrd="0" presId="urn:microsoft.com/office/officeart/2005/8/layout/vList2"/>
    <dgm:cxn modelId="{695A859E-568D-498F-B871-91ADC4A080B5}" type="presOf" srcId="{16C7D957-8465-4FD2-A815-39619EC2B6E1}" destId="{D9729377-7D25-469E-8C17-F37A03558AFD}" srcOrd="0" destOrd="0" presId="urn:microsoft.com/office/officeart/2005/8/layout/vList2"/>
    <dgm:cxn modelId="{14A40D9F-CD65-4046-9CDE-0A6F966FC2D7}" srcId="{C8C873DB-C92F-4EFA-A565-79A32B6FBF40}" destId="{16C7D957-8465-4FD2-A815-39619EC2B6E1}" srcOrd="3" destOrd="0" parTransId="{2452BB86-9E79-4BCD-A715-FFE3D36EE1E2}" sibTransId="{86F22AE9-B23E-4158-AF91-ECBDDF9DED0E}"/>
    <dgm:cxn modelId="{FCA5DAAE-C2FE-4DEB-98BF-6C1DA166C432}" srcId="{C8C873DB-C92F-4EFA-A565-79A32B6FBF40}" destId="{3CD0E4A2-5D31-4A81-B89D-417B74C708ED}" srcOrd="5" destOrd="0" parTransId="{240A7CD5-7566-4884-8CD2-5867816F1352}" sibTransId="{A7BD3808-D426-48AA-B26B-EA3097499226}"/>
    <dgm:cxn modelId="{FF0E16C3-7A67-4D87-A7FE-C2AB4E89126D}" type="presOf" srcId="{FC3389EE-350B-433C-A22F-8C221BCE8127}" destId="{C287AC9D-8E89-427C-89CF-9BC8CF8DD326}" srcOrd="0" destOrd="0" presId="urn:microsoft.com/office/officeart/2005/8/layout/vList2"/>
    <dgm:cxn modelId="{96A3868C-61C7-4928-8F11-ABF1976F7E2D}" type="presParOf" srcId="{F128268D-3610-42F7-92FF-20F0AAF19694}" destId="{261E1AC3-D135-4556-9B24-C0F416BCDD5C}" srcOrd="0" destOrd="0" presId="urn:microsoft.com/office/officeart/2005/8/layout/vList2"/>
    <dgm:cxn modelId="{D3905FE4-90AB-4AA9-8FDB-9C2B3C5427B2}" type="presParOf" srcId="{F128268D-3610-42F7-92FF-20F0AAF19694}" destId="{A330B70C-B3ED-4C82-B70A-1639DBA84F5E}" srcOrd="1" destOrd="0" presId="urn:microsoft.com/office/officeart/2005/8/layout/vList2"/>
    <dgm:cxn modelId="{72176F4E-04DA-42FB-A6EF-A7FC43E8845D}" type="presParOf" srcId="{F128268D-3610-42F7-92FF-20F0AAF19694}" destId="{C287AC9D-8E89-427C-89CF-9BC8CF8DD326}" srcOrd="2" destOrd="0" presId="urn:microsoft.com/office/officeart/2005/8/layout/vList2"/>
    <dgm:cxn modelId="{3AECD2DB-8DB6-4B95-9EB1-298B5034BB4A}" type="presParOf" srcId="{F128268D-3610-42F7-92FF-20F0AAF19694}" destId="{CD4E09E5-E62D-419C-B0E2-FC2DC918FCA4}" srcOrd="3" destOrd="0" presId="urn:microsoft.com/office/officeart/2005/8/layout/vList2"/>
    <dgm:cxn modelId="{2FB3EBFB-0EC5-430E-A6AC-1E11B522EDC5}" type="presParOf" srcId="{F128268D-3610-42F7-92FF-20F0AAF19694}" destId="{24464DBE-D04E-4F2B-B270-8B17D6A6D554}" srcOrd="4" destOrd="0" presId="urn:microsoft.com/office/officeart/2005/8/layout/vList2"/>
    <dgm:cxn modelId="{8210A356-B625-438D-8F69-1A6C2A84D746}" type="presParOf" srcId="{F128268D-3610-42F7-92FF-20F0AAF19694}" destId="{459B64BA-7EAD-4593-A508-199F1832C833}" srcOrd="5" destOrd="0" presId="urn:microsoft.com/office/officeart/2005/8/layout/vList2"/>
    <dgm:cxn modelId="{F2BE7A71-484B-49EF-851B-D302888D8FF8}" type="presParOf" srcId="{F128268D-3610-42F7-92FF-20F0AAF19694}" destId="{D9729377-7D25-469E-8C17-F37A03558AFD}" srcOrd="6" destOrd="0" presId="urn:microsoft.com/office/officeart/2005/8/layout/vList2"/>
    <dgm:cxn modelId="{89FF233E-DBA8-4E2F-A781-01B82CB196DE}" type="presParOf" srcId="{F128268D-3610-42F7-92FF-20F0AAF19694}" destId="{0441384B-0DA6-41E5-A8DD-BA438F389206}" srcOrd="7" destOrd="0" presId="urn:microsoft.com/office/officeart/2005/8/layout/vList2"/>
    <dgm:cxn modelId="{21448628-0479-4807-B729-3A3E40EE201D}" type="presParOf" srcId="{F128268D-3610-42F7-92FF-20F0AAF19694}" destId="{9580A0D4-E873-47A0-B276-3C72DCE18F77}" srcOrd="8" destOrd="0" presId="urn:microsoft.com/office/officeart/2005/8/layout/vList2"/>
    <dgm:cxn modelId="{8F83279C-A9C6-42AD-8BA4-34BE8EE57F96}" type="presParOf" srcId="{F128268D-3610-42F7-92FF-20F0AAF19694}" destId="{DEE5762A-928F-4D01-8DD4-A55BBB6C184A}" srcOrd="9" destOrd="0" presId="urn:microsoft.com/office/officeart/2005/8/layout/vList2"/>
    <dgm:cxn modelId="{0ACC7987-1179-426E-9839-C4EF5665DD26}" type="presParOf" srcId="{F128268D-3610-42F7-92FF-20F0AAF19694}" destId="{26B6D62B-5D5F-4AE1-89A2-C4325CD41E31}" srcOrd="10" destOrd="0" presId="urn:microsoft.com/office/officeart/2005/8/layout/vList2"/>
    <dgm:cxn modelId="{68C06EEE-1D9F-48D1-AE32-F6B9D2139CEB}" type="presParOf" srcId="{F128268D-3610-42F7-92FF-20F0AAF19694}" destId="{AAE87AB7-1447-49E1-9578-05E1B30318BC}" srcOrd="11" destOrd="0" presId="urn:microsoft.com/office/officeart/2005/8/layout/vList2"/>
    <dgm:cxn modelId="{A0E79601-8FC8-4DD4-9502-6AF6DD7A3B68}" type="presParOf" srcId="{F128268D-3610-42F7-92FF-20F0AAF19694}" destId="{5A5A7EDA-A12A-4002-9441-0A17A43D42CC}"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506BE6-A1FA-484E-8569-081B36F91A93}"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E9DF3D85-3F03-4A3B-89F2-06706AD7B1AF}">
      <dgm:prSet/>
      <dgm:spPr/>
      <dgm:t>
        <a:bodyPr/>
        <a:lstStyle/>
        <a:p>
          <a:r>
            <a:rPr lang="en-US" b="0"/>
            <a:t>1. Production wise top states of North zone are:</a:t>
          </a:r>
          <a:endParaRPr lang="en-US"/>
        </a:p>
      </dgm:t>
    </dgm:pt>
    <dgm:pt modelId="{97B8FA66-E382-47FA-908A-73DD791F0D15}" type="parTrans" cxnId="{B5CBE74D-C989-46CF-BCF0-5EDAE05E0DE4}">
      <dgm:prSet/>
      <dgm:spPr/>
      <dgm:t>
        <a:bodyPr/>
        <a:lstStyle/>
        <a:p>
          <a:endParaRPr lang="en-US"/>
        </a:p>
      </dgm:t>
    </dgm:pt>
    <dgm:pt modelId="{D950F993-068B-4265-BDFD-5674189A1CA5}" type="sibTrans" cxnId="{B5CBE74D-C989-46CF-BCF0-5EDAE05E0DE4}">
      <dgm:prSet/>
      <dgm:spPr/>
      <dgm:t>
        <a:bodyPr/>
        <a:lstStyle/>
        <a:p>
          <a:endParaRPr lang="en-US"/>
        </a:p>
      </dgm:t>
    </dgm:pt>
    <dgm:pt modelId="{B8DDFB6B-2E92-4174-BB31-31EF5002874B}">
      <dgm:prSet/>
      <dgm:spPr/>
      <dgm:t>
        <a:bodyPr/>
        <a:lstStyle/>
        <a:p>
          <a:r>
            <a:rPr lang="en-US" b="0"/>
            <a:t>* Punjab(5.86e+08)</a:t>
          </a:r>
          <a:endParaRPr lang="en-US"/>
        </a:p>
      </dgm:t>
    </dgm:pt>
    <dgm:pt modelId="{5972CFC8-0CC4-4278-888A-19A9BF5A2769}" type="parTrans" cxnId="{EC1C2386-6DE0-44A6-BE16-C0865A5CCF0A}">
      <dgm:prSet/>
      <dgm:spPr/>
      <dgm:t>
        <a:bodyPr/>
        <a:lstStyle/>
        <a:p>
          <a:endParaRPr lang="en-US"/>
        </a:p>
      </dgm:t>
    </dgm:pt>
    <dgm:pt modelId="{705ED4BD-7C77-4053-B809-BB0FF9B53592}" type="sibTrans" cxnId="{EC1C2386-6DE0-44A6-BE16-C0865A5CCF0A}">
      <dgm:prSet/>
      <dgm:spPr/>
      <dgm:t>
        <a:bodyPr/>
        <a:lstStyle/>
        <a:p>
          <a:endParaRPr lang="en-US"/>
        </a:p>
      </dgm:t>
    </dgm:pt>
    <dgm:pt modelId="{F781BE78-E001-4314-AB1E-9E84FE645BE5}">
      <dgm:prSet/>
      <dgm:spPr/>
      <dgm:t>
        <a:bodyPr/>
        <a:lstStyle/>
        <a:p>
          <a:r>
            <a:rPr lang="en-US" b="0"/>
            <a:t>* Uttar Pradesh(3.23e+09), and</a:t>
          </a:r>
          <a:endParaRPr lang="en-US"/>
        </a:p>
      </dgm:t>
    </dgm:pt>
    <dgm:pt modelId="{B1F66ADB-0431-47EF-B2F9-BA59A3899EE5}" type="parTrans" cxnId="{90E7422F-9E1B-4DF1-B635-C9EA2FDBB870}">
      <dgm:prSet/>
      <dgm:spPr/>
      <dgm:t>
        <a:bodyPr/>
        <a:lstStyle/>
        <a:p>
          <a:endParaRPr lang="en-US"/>
        </a:p>
      </dgm:t>
    </dgm:pt>
    <dgm:pt modelId="{70CE056B-529F-46FA-B175-A17278DCAF9F}" type="sibTrans" cxnId="{90E7422F-9E1B-4DF1-B635-C9EA2FDBB870}">
      <dgm:prSet/>
      <dgm:spPr/>
      <dgm:t>
        <a:bodyPr/>
        <a:lstStyle/>
        <a:p>
          <a:endParaRPr lang="en-US"/>
        </a:p>
      </dgm:t>
    </dgm:pt>
    <dgm:pt modelId="{6F59FBEA-65E6-44E3-BB3E-018EC73963DE}">
      <dgm:prSet/>
      <dgm:spPr/>
      <dgm:t>
        <a:bodyPr/>
        <a:lstStyle/>
        <a:p>
          <a:r>
            <a:rPr lang="en-US" b="0"/>
            <a:t>* Haryana(3.81e+08)</a:t>
          </a:r>
          <a:endParaRPr lang="en-US"/>
        </a:p>
      </dgm:t>
    </dgm:pt>
    <dgm:pt modelId="{30CCC71A-61A4-4C1D-9045-9D2DCC8AD4BD}" type="parTrans" cxnId="{3444CFD8-6CBE-4F14-842B-66C310193A35}">
      <dgm:prSet/>
      <dgm:spPr/>
      <dgm:t>
        <a:bodyPr/>
        <a:lstStyle/>
        <a:p>
          <a:endParaRPr lang="en-US"/>
        </a:p>
      </dgm:t>
    </dgm:pt>
    <dgm:pt modelId="{741034D8-4CDF-4C07-9EAA-A690DA1A3254}" type="sibTrans" cxnId="{3444CFD8-6CBE-4F14-842B-66C310193A35}">
      <dgm:prSet/>
      <dgm:spPr/>
      <dgm:t>
        <a:bodyPr/>
        <a:lstStyle/>
        <a:p>
          <a:endParaRPr lang="en-US"/>
        </a:p>
      </dgm:t>
    </dgm:pt>
    <dgm:pt modelId="{8F74A6EF-0FD5-4E67-AD20-F80903B39CBE}">
      <dgm:prSet/>
      <dgm:spPr/>
      <dgm:t>
        <a:bodyPr/>
        <a:lstStyle/>
        <a:p>
          <a:r>
            <a:rPr lang="en-US" b="0"/>
            <a:t>2. Top crops of these states are:</a:t>
          </a:r>
          <a:endParaRPr lang="en-US"/>
        </a:p>
      </dgm:t>
    </dgm:pt>
    <dgm:pt modelId="{AEAB3D46-7F9F-41C9-ABCE-21BF179D6A08}" type="parTrans" cxnId="{FB62F973-F719-474C-8EFD-A3914CBF026B}">
      <dgm:prSet/>
      <dgm:spPr/>
      <dgm:t>
        <a:bodyPr/>
        <a:lstStyle/>
        <a:p>
          <a:endParaRPr lang="en-US"/>
        </a:p>
      </dgm:t>
    </dgm:pt>
    <dgm:pt modelId="{D693E267-57B3-4E80-BE40-61BE0EA4C83D}" type="sibTrans" cxnId="{FB62F973-F719-474C-8EFD-A3914CBF026B}">
      <dgm:prSet/>
      <dgm:spPr/>
      <dgm:t>
        <a:bodyPr/>
        <a:lstStyle/>
        <a:p>
          <a:endParaRPr lang="en-US"/>
        </a:p>
      </dgm:t>
    </dgm:pt>
    <dgm:pt modelId="{3F1FD2B9-BAB4-40C3-BB41-856FBECAAB2E}">
      <dgm:prSet/>
      <dgm:spPr/>
      <dgm:t>
        <a:bodyPr/>
        <a:lstStyle/>
        <a:p>
          <a:r>
            <a:rPr lang="en-US" b="0"/>
            <a:t>* Sugarcane,</a:t>
          </a:r>
          <a:endParaRPr lang="en-US"/>
        </a:p>
      </dgm:t>
    </dgm:pt>
    <dgm:pt modelId="{281818D6-84FD-4092-B400-F6A4233A4954}" type="parTrans" cxnId="{A47D33B0-A33E-4CE8-A487-A73C5EA22A8A}">
      <dgm:prSet/>
      <dgm:spPr/>
      <dgm:t>
        <a:bodyPr/>
        <a:lstStyle/>
        <a:p>
          <a:endParaRPr lang="en-US"/>
        </a:p>
      </dgm:t>
    </dgm:pt>
    <dgm:pt modelId="{F53B50A4-FFB9-42BC-B0EB-65FD0A8CCCBE}" type="sibTrans" cxnId="{A47D33B0-A33E-4CE8-A487-A73C5EA22A8A}">
      <dgm:prSet/>
      <dgm:spPr/>
      <dgm:t>
        <a:bodyPr/>
        <a:lstStyle/>
        <a:p>
          <a:endParaRPr lang="en-US"/>
        </a:p>
      </dgm:t>
    </dgm:pt>
    <dgm:pt modelId="{1CFE802C-878F-4CE4-AFE3-969A2D311EA8}">
      <dgm:prSet/>
      <dgm:spPr/>
      <dgm:t>
        <a:bodyPr/>
        <a:lstStyle/>
        <a:p>
          <a:r>
            <a:rPr lang="en-US" b="0"/>
            <a:t>* Wheat and</a:t>
          </a:r>
          <a:endParaRPr lang="en-US"/>
        </a:p>
      </dgm:t>
    </dgm:pt>
    <dgm:pt modelId="{F806E309-B572-4C4A-8697-38B488C345FE}" type="parTrans" cxnId="{82AA3E3C-3114-4729-A5FF-81E42F5A4283}">
      <dgm:prSet/>
      <dgm:spPr/>
      <dgm:t>
        <a:bodyPr/>
        <a:lstStyle/>
        <a:p>
          <a:endParaRPr lang="en-US"/>
        </a:p>
      </dgm:t>
    </dgm:pt>
    <dgm:pt modelId="{E7490D46-BCBC-48ED-8D2E-1BF8228C8152}" type="sibTrans" cxnId="{82AA3E3C-3114-4729-A5FF-81E42F5A4283}">
      <dgm:prSet/>
      <dgm:spPr/>
      <dgm:t>
        <a:bodyPr/>
        <a:lstStyle/>
        <a:p>
          <a:endParaRPr lang="en-US"/>
        </a:p>
      </dgm:t>
    </dgm:pt>
    <dgm:pt modelId="{677D6203-E12A-432C-8DB2-BF25DAF9B1BE}">
      <dgm:prSet/>
      <dgm:spPr/>
      <dgm:t>
        <a:bodyPr/>
        <a:lstStyle/>
        <a:p>
          <a:r>
            <a:rPr lang="en-US" b="0"/>
            <a:t>* Rice</a:t>
          </a:r>
          <a:endParaRPr lang="en-US"/>
        </a:p>
      </dgm:t>
    </dgm:pt>
    <dgm:pt modelId="{5DB79572-8A76-4FF8-9CA3-E742FDAB98A4}" type="parTrans" cxnId="{33BBFD26-A902-41C8-A47E-93A8CC383062}">
      <dgm:prSet/>
      <dgm:spPr/>
      <dgm:t>
        <a:bodyPr/>
        <a:lstStyle/>
        <a:p>
          <a:endParaRPr lang="en-US"/>
        </a:p>
      </dgm:t>
    </dgm:pt>
    <dgm:pt modelId="{2B5416C4-BB51-42AD-B112-224DEF2914E2}" type="sibTrans" cxnId="{33BBFD26-A902-41C8-A47E-93A8CC383062}">
      <dgm:prSet/>
      <dgm:spPr/>
      <dgm:t>
        <a:bodyPr/>
        <a:lstStyle/>
        <a:p>
          <a:endParaRPr lang="en-US"/>
        </a:p>
      </dgm:t>
    </dgm:pt>
    <dgm:pt modelId="{4DCEBDA2-D7C1-45F7-9322-56B43F9242FA}" type="pres">
      <dgm:prSet presAssocID="{A8506BE6-A1FA-484E-8569-081B36F91A93}" presName="hierChild1" presStyleCnt="0">
        <dgm:presLayoutVars>
          <dgm:chPref val="1"/>
          <dgm:dir/>
          <dgm:animOne val="branch"/>
          <dgm:animLvl val="lvl"/>
          <dgm:resizeHandles/>
        </dgm:presLayoutVars>
      </dgm:prSet>
      <dgm:spPr/>
    </dgm:pt>
    <dgm:pt modelId="{18B655EA-FD8A-4BF1-8018-202DAA2B24F3}" type="pres">
      <dgm:prSet presAssocID="{E9DF3D85-3F03-4A3B-89F2-06706AD7B1AF}" presName="hierRoot1" presStyleCnt="0"/>
      <dgm:spPr/>
    </dgm:pt>
    <dgm:pt modelId="{962A295A-9F34-4BA1-A24F-97C7F81C82E2}" type="pres">
      <dgm:prSet presAssocID="{E9DF3D85-3F03-4A3B-89F2-06706AD7B1AF}" presName="composite" presStyleCnt="0"/>
      <dgm:spPr/>
    </dgm:pt>
    <dgm:pt modelId="{99279C9F-2DDB-4F11-B176-91DE6F8D32A7}" type="pres">
      <dgm:prSet presAssocID="{E9DF3D85-3F03-4A3B-89F2-06706AD7B1AF}" presName="background" presStyleLbl="node0" presStyleIdx="0" presStyleCnt="8"/>
      <dgm:spPr/>
    </dgm:pt>
    <dgm:pt modelId="{17D54B46-4E28-44FF-B40C-8EA3BE5155F1}" type="pres">
      <dgm:prSet presAssocID="{E9DF3D85-3F03-4A3B-89F2-06706AD7B1AF}" presName="text" presStyleLbl="fgAcc0" presStyleIdx="0" presStyleCnt="8">
        <dgm:presLayoutVars>
          <dgm:chPref val="3"/>
        </dgm:presLayoutVars>
      </dgm:prSet>
      <dgm:spPr/>
    </dgm:pt>
    <dgm:pt modelId="{3EEA43FE-5931-4B01-A594-87CA7FFF5C7A}" type="pres">
      <dgm:prSet presAssocID="{E9DF3D85-3F03-4A3B-89F2-06706AD7B1AF}" presName="hierChild2" presStyleCnt="0"/>
      <dgm:spPr/>
    </dgm:pt>
    <dgm:pt modelId="{B9D5A8BA-D2C2-447C-B892-4DDB0A007260}" type="pres">
      <dgm:prSet presAssocID="{B8DDFB6B-2E92-4174-BB31-31EF5002874B}" presName="hierRoot1" presStyleCnt="0"/>
      <dgm:spPr/>
    </dgm:pt>
    <dgm:pt modelId="{C65CC216-743E-43FF-8472-6B6F9E345AE0}" type="pres">
      <dgm:prSet presAssocID="{B8DDFB6B-2E92-4174-BB31-31EF5002874B}" presName="composite" presStyleCnt="0"/>
      <dgm:spPr/>
    </dgm:pt>
    <dgm:pt modelId="{04B6704E-37CB-45EC-A91E-F67DA5DB4D9E}" type="pres">
      <dgm:prSet presAssocID="{B8DDFB6B-2E92-4174-BB31-31EF5002874B}" presName="background" presStyleLbl="node0" presStyleIdx="1" presStyleCnt="8"/>
      <dgm:spPr/>
    </dgm:pt>
    <dgm:pt modelId="{59E5ADBB-534F-45AF-A0D1-621B756EA08C}" type="pres">
      <dgm:prSet presAssocID="{B8DDFB6B-2E92-4174-BB31-31EF5002874B}" presName="text" presStyleLbl="fgAcc0" presStyleIdx="1" presStyleCnt="8">
        <dgm:presLayoutVars>
          <dgm:chPref val="3"/>
        </dgm:presLayoutVars>
      </dgm:prSet>
      <dgm:spPr/>
    </dgm:pt>
    <dgm:pt modelId="{624599E0-8BEA-4F45-94E1-88B36C9D39CE}" type="pres">
      <dgm:prSet presAssocID="{B8DDFB6B-2E92-4174-BB31-31EF5002874B}" presName="hierChild2" presStyleCnt="0"/>
      <dgm:spPr/>
    </dgm:pt>
    <dgm:pt modelId="{605B6FF0-9A53-49B2-B6DB-D8319588AE07}" type="pres">
      <dgm:prSet presAssocID="{F781BE78-E001-4314-AB1E-9E84FE645BE5}" presName="hierRoot1" presStyleCnt="0"/>
      <dgm:spPr/>
    </dgm:pt>
    <dgm:pt modelId="{430A66FF-61CF-402A-B2D2-681B41176E82}" type="pres">
      <dgm:prSet presAssocID="{F781BE78-E001-4314-AB1E-9E84FE645BE5}" presName="composite" presStyleCnt="0"/>
      <dgm:spPr/>
    </dgm:pt>
    <dgm:pt modelId="{E3E38379-D9C2-4838-B00B-9954026E1E6F}" type="pres">
      <dgm:prSet presAssocID="{F781BE78-E001-4314-AB1E-9E84FE645BE5}" presName="background" presStyleLbl="node0" presStyleIdx="2" presStyleCnt="8"/>
      <dgm:spPr/>
    </dgm:pt>
    <dgm:pt modelId="{C08CFF6A-110D-4DB8-B451-769F76A9EE64}" type="pres">
      <dgm:prSet presAssocID="{F781BE78-E001-4314-AB1E-9E84FE645BE5}" presName="text" presStyleLbl="fgAcc0" presStyleIdx="2" presStyleCnt="8">
        <dgm:presLayoutVars>
          <dgm:chPref val="3"/>
        </dgm:presLayoutVars>
      </dgm:prSet>
      <dgm:spPr/>
    </dgm:pt>
    <dgm:pt modelId="{9FFF80E1-0793-4A02-B118-6C26393CEA2B}" type="pres">
      <dgm:prSet presAssocID="{F781BE78-E001-4314-AB1E-9E84FE645BE5}" presName="hierChild2" presStyleCnt="0"/>
      <dgm:spPr/>
    </dgm:pt>
    <dgm:pt modelId="{C56B7267-C282-4CBD-AF67-4166EC421CAF}" type="pres">
      <dgm:prSet presAssocID="{6F59FBEA-65E6-44E3-BB3E-018EC73963DE}" presName="hierRoot1" presStyleCnt="0"/>
      <dgm:spPr/>
    </dgm:pt>
    <dgm:pt modelId="{B208AE24-ED15-4F81-8E22-D736ADC95AD5}" type="pres">
      <dgm:prSet presAssocID="{6F59FBEA-65E6-44E3-BB3E-018EC73963DE}" presName="composite" presStyleCnt="0"/>
      <dgm:spPr/>
    </dgm:pt>
    <dgm:pt modelId="{AA953D96-066F-4E12-9EBC-C8666CB9AC8F}" type="pres">
      <dgm:prSet presAssocID="{6F59FBEA-65E6-44E3-BB3E-018EC73963DE}" presName="background" presStyleLbl="node0" presStyleIdx="3" presStyleCnt="8"/>
      <dgm:spPr/>
    </dgm:pt>
    <dgm:pt modelId="{5487BFFB-44EB-4535-9FEA-188BAFC26536}" type="pres">
      <dgm:prSet presAssocID="{6F59FBEA-65E6-44E3-BB3E-018EC73963DE}" presName="text" presStyleLbl="fgAcc0" presStyleIdx="3" presStyleCnt="8">
        <dgm:presLayoutVars>
          <dgm:chPref val="3"/>
        </dgm:presLayoutVars>
      </dgm:prSet>
      <dgm:spPr/>
    </dgm:pt>
    <dgm:pt modelId="{D981232F-C4B1-482D-AC4B-8536B4681980}" type="pres">
      <dgm:prSet presAssocID="{6F59FBEA-65E6-44E3-BB3E-018EC73963DE}" presName="hierChild2" presStyleCnt="0"/>
      <dgm:spPr/>
    </dgm:pt>
    <dgm:pt modelId="{A94BDD99-C404-4D5D-B51A-7916C9E59D0F}" type="pres">
      <dgm:prSet presAssocID="{8F74A6EF-0FD5-4E67-AD20-F80903B39CBE}" presName="hierRoot1" presStyleCnt="0"/>
      <dgm:spPr/>
    </dgm:pt>
    <dgm:pt modelId="{03EC0C87-7BDF-460D-9FDF-A203629466C6}" type="pres">
      <dgm:prSet presAssocID="{8F74A6EF-0FD5-4E67-AD20-F80903B39CBE}" presName="composite" presStyleCnt="0"/>
      <dgm:spPr/>
    </dgm:pt>
    <dgm:pt modelId="{7ECABEE2-BE0C-484C-94D0-B8C193C608EA}" type="pres">
      <dgm:prSet presAssocID="{8F74A6EF-0FD5-4E67-AD20-F80903B39CBE}" presName="background" presStyleLbl="node0" presStyleIdx="4" presStyleCnt="8"/>
      <dgm:spPr/>
    </dgm:pt>
    <dgm:pt modelId="{971D3D1D-472C-4171-A4D8-42346B950459}" type="pres">
      <dgm:prSet presAssocID="{8F74A6EF-0FD5-4E67-AD20-F80903B39CBE}" presName="text" presStyleLbl="fgAcc0" presStyleIdx="4" presStyleCnt="8">
        <dgm:presLayoutVars>
          <dgm:chPref val="3"/>
        </dgm:presLayoutVars>
      </dgm:prSet>
      <dgm:spPr/>
    </dgm:pt>
    <dgm:pt modelId="{DA83AF26-616D-4E89-8748-B4E8A9DCF943}" type="pres">
      <dgm:prSet presAssocID="{8F74A6EF-0FD5-4E67-AD20-F80903B39CBE}" presName="hierChild2" presStyleCnt="0"/>
      <dgm:spPr/>
    </dgm:pt>
    <dgm:pt modelId="{EFE61E3F-23DA-4F01-BA60-3223F4AC9D6D}" type="pres">
      <dgm:prSet presAssocID="{3F1FD2B9-BAB4-40C3-BB41-856FBECAAB2E}" presName="hierRoot1" presStyleCnt="0"/>
      <dgm:spPr/>
    </dgm:pt>
    <dgm:pt modelId="{542D446B-0FC2-4624-97D6-1917B6680F89}" type="pres">
      <dgm:prSet presAssocID="{3F1FD2B9-BAB4-40C3-BB41-856FBECAAB2E}" presName="composite" presStyleCnt="0"/>
      <dgm:spPr/>
    </dgm:pt>
    <dgm:pt modelId="{E51E35E6-6734-4F4C-B7AF-0754B8FC6A4D}" type="pres">
      <dgm:prSet presAssocID="{3F1FD2B9-BAB4-40C3-BB41-856FBECAAB2E}" presName="background" presStyleLbl="node0" presStyleIdx="5" presStyleCnt="8"/>
      <dgm:spPr/>
    </dgm:pt>
    <dgm:pt modelId="{0DD3B545-E8DC-43C5-BD3B-2258AD4B516E}" type="pres">
      <dgm:prSet presAssocID="{3F1FD2B9-BAB4-40C3-BB41-856FBECAAB2E}" presName="text" presStyleLbl="fgAcc0" presStyleIdx="5" presStyleCnt="8">
        <dgm:presLayoutVars>
          <dgm:chPref val="3"/>
        </dgm:presLayoutVars>
      </dgm:prSet>
      <dgm:spPr/>
    </dgm:pt>
    <dgm:pt modelId="{02D36DAF-7C7E-4CAA-82FD-7AD16A65ED0A}" type="pres">
      <dgm:prSet presAssocID="{3F1FD2B9-BAB4-40C3-BB41-856FBECAAB2E}" presName="hierChild2" presStyleCnt="0"/>
      <dgm:spPr/>
    </dgm:pt>
    <dgm:pt modelId="{200A3620-7829-4066-97E5-DCF4D53556EE}" type="pres">
      <dgm:prSet presAssocID="{1CFE802C-878F-4CE4-AFE3-969A2D311EA8}" presName="hierRoot1" presStyleCnt="0"/>
      <dgm:spPr/>
    </dgm:pt>
    <dgm:pt modelId="{0713795A-9ED2-423C-81DF-8A517302835A}" type="pres">
      <dgm:prSet presAssocID="{1CFE802C-878F-4CE4-AFE3-969A2D311EA8}" presName="composite" presStyleCnt="0"/>
      <dgm:spPr/>
    </dgm:pt>
    <dgm:pt modelId="{5F45373C-5EE1-44F2-9D72-F6A5AF150602}" type="pres">
      <dgm:prSet presAssocID="{1CFE802C-878F-4CE4-AFE3-969A2D311EA8}" presName="background" presStyleLbl="node0" presStyleIdx="6" presStyleCnt="8"/>
      <dgm:spPr/>
    </dgm:pt>
    <dgm:pt modelId="{B80D3B5B-F95D-43D4-A9CC-45EEC745A5B5}" type="pres">
      <dgm:prSet presAssocID="{1CFE802C-878F-4CE4-AFE3-969A2D311EA8}" presName="text" presStyleLbl="fgAcc0" presStyleIdx="6" presStyleCnt="8">
        <dgm:presLayoutVars>
          <dgm:chPref val="3"/>
        </dgm:presLayoutVars>
      </dgm:prSet>
      <dgm:spPr/>
    </dgm:pt>
    <dgm:pt modelId="{24FA925D-3400-452C-BB05-7E4533981716}" type="pres">
      <dgm:prSet presAssocID="{1CFE802C-878F-4CE4-AFE3-969A2D311EA8}" presName="hierChild2" presStyleCnt="0"/>
      <dgm:spPr/>
    </dgm:pt>
    <dgm:pt modelId="{45294BA9-1839-4FF2-8AE7-A5E40817F2F6}" type="pres">
      <dgm:prSet presAssocID="{677D6203-E12A-432C-8DB2-BF25DAF9B1BE}" presName="hierRoot1" presStyleCnt="0"/>
      <dgm:spPr/>
    </dgm:pt>
    <dgm:pt modelId="{1861924A-05CB-489D-A682-375B96A83289}" type="pres">
      <dgm:prSet presAssocID="{677D6203-E12A-432C-8DB2-BF25DAF9B1BE}" presName="composite" presStyleCnt="0"/>
      <dgm:spPr/>
    </dgm:pt>
    <dgm:pt modelId="{12C827C6-D6F5-4655-8B72-B2B6DBB6564C}" type="pres">
      <dgm:prSet presAssocID="{677D6203-E12A-432C-8DB2-BF25DAF9B1BE}" presName="background" presStyleLbl="node0" presStyleIdx="7" presStyleCnt="8"/>
      <dgm:spPr/>
    </dgm:pt>
    <dgm:pt modelId="{EC79A164-E429-4268-97CC-2830B5AC4496}" type="pres">
      <dgm:prSet presAssocID="{677D6203-E12A-432C-8DB2-BF25DAF9B1BE}" presName="text" presStyleLbl="fgAcc0" presStyleIdx="7" presStyleCnt="8">
        <dgm:presLayoutVars>
          <dgm:chPref val="3"/>
        </dgm:presLayoutVars>
      </dgm:prSet>
      <dgm:spPr/>
    </dgm:pt>
    <dgm:pt modelId="{04833FAA-1FC5-4A44-8FED-7DCD4EA3D6E0}" type="pres">
      <dgm:prSet presAssocID="{677D6203-E12A-432C-8DB2-BF25DAF9B1BE}" presName="hierChild2" presStyleCnt="0"/>
      <dgm:spPr/>
    </dgm:pt>
  </dgm:ptLst>
  <dgm:cxnLst>
    <dgm:cxn modelId="{05DB061B-D04E-4F28-BFC8-E0873984BDF8}" type="presOf" srcId="{1CFE802C-878F-4CE4-AFE3-969A2D311EA8}" destId="{B80D3B5B-F95D-43D4-A9CC-45EEC745A5B5}" srcOrd="0" destOrd="0" presId="urn:microsoft.com/office/officeart/2005/8/layout/hierarchy1"/>
    <dgm:cxn modelId="{EF702D20-6B84-480B-B174-E3107FDE563C}" type="presOf" srcId="{6F59FBEA-65E6-44E3-BB3E-018EC73963DE}" destId="{5487BFFB-44EB-4535-9FEA-188BAFC26536}" srcOrd="0" destOrd="0" presId="urn:microsoft.com/office/officeart/2005/8/layout/hierarchy1"/>
    <dgm:cxn modelId="{33BBFD26-A902-41C8-A47E-93A8CC383062}" srcId="{A8506BE6-A1FA-484E-8569-081B36F91A93}" destId="{677D6203-E12A-432C-8DB2-BF25DAF9B1BE}" srcOrd="7" destOrd="0" parTransId="{5DB79572-8A76-4FF8-9CA3-E742FDAB98A4}" sibTransId="{2B5416C4-BB51-42AD-B112-224DEF2914E2}"/>
    <dgm:cxn modelId="{90E7422F-9E1B-4DF1-B635-C9EA2FDBB870}" srcId="{A8506BE6-A1FA-484E-8569-081B36F91A93}" destId="{F781BE78-E001-4314-AB1E-9E84FE645BE5}" srcOrd="2" destOrd="0" parTransId="{B1F66ADB-0431-47EF-B2F9-BA59A3899EE5}" sibTransId="{70CE056B-529F-46FA-B175-A17278DCAF9F}"/>
    <dgm:cxn modelId="{82AA3E3C-3114-4729-A5FF-81E42F5A4283}" srcId="{A8506BE6-A1FA-484E-8569-081B36F91A93}" destId="{1CFE802C-878F-4CE4-AFE3-969A2D311EA8}" srcOrd="6" destOrd="0" parTransId="{F806E309-B572-4C4A-8697-38B488C345FE}" sibTransId="{E7490D46-BCBC-48ED-8D2E-1BF8228C8152}"/>
    <dgm:cxn modelId="{B5CBE74D-C989-46CF-BCF0-5EDAE05E0DE4}" srcId="{A8506BE6-A1FA-484E-8569-081B36F91A93}" destId="{E9DF3D85-3F03-4A3B-89F2-06706AD7B1AF}" srcOrd="0" destOrd="0" parTransId="{97B8FA66-E382-47FA-908A-73DD791F0D15}" sibTransId="{D950F993-068B-4265-BDFD-5674189A1CA5}"/>
    <dgm:cxn modelId="{FB62F973-F719-474C-8EFD-A3914CBF026B}" srcId="{A8506BE6-A1FA-484E-8569-081B36F91A93}" destId="{8F74A6EF-0FD5-4E67-AD20-F80903B39CBE}" srcOrd="4" destOrd="0" parTransId="{AEAB3D46-7F9F-41C9-ABCE-21BF179D6A08}" sibTransId="{D693E267-57B3-4E80-BE40-61BE0EA4C83D}"/>
    <dgm:cxn modelId="{C5A09E59-7360-4057-81C0-A67E80738C1F}" type="presOf" srcId="{8F74A6EF-0FD5-4E67-AD20-F80903B39CBE}" destId="{971D3D1D-472C-4171-A4D8-42346B950459}" srcOrd="0" destOrd="0" presId="urn:microsoft.com/office/officeart/2005/8/layout/hierarchy1"/>
    <dgm:cxn modelId="{F833557B-C64C-4C87-BE7E-6BD22E5B1C5E}" type="presOf" srcId="{3F1FD2B9-BAB4-40C3-BB41-856FBECAAB2E}" destId="{0DD3B545-E8DC-43C5-BD3B-2258AD4B516E}" srcOrd="0" destOrd="0" presId="urn:microsoft.com/office/officeart/2005/8/layout/hierarchy1"/>
    <dgm:cxn modelId="{EC1C2386-6DE0-44A6-BE16-C0865A5CCF0A}" srcId="{A8506BE6-A1FA-484E-8569-081B36F91A93}" destId="{B8DDFB6B-2E92-4174-BB31-31EF5002874B}" srcOrd="1" destOrd="0" parTransId="{5972CFC8-0CC4-4278-888A-19A9BF5A2769}" sibTransId="{705ED4BD-7C77-4053-B809-BB0FF9B53592}"/>
    <dgm:cxn modelId="{FA582E9E-31E4-45A7-97A3-5E5B3CEBC86B}" type="presOf" srcId="{B8DDFB6B-2E92-4174-BB31-31EF5002874B}" destId="{59E5ADBB-534F-45AF-A0D1-621B756EA08C}" srcOrd="0" destOrd="0" presId="urn:microsoft.com/office/officeart/2005/8/layout/hierarchy1"/>
    <dgm:cxn modelId="{A47D33B0-A33E-4CE8-A487-A73C5EA22A8A}" srcId="{A8506BE6-A1FA-484E-8569-081B36F91A93}" destId="{3F1FD2B9-BAB4-40C3-BB41-856FBECAAB2E}" srcOrd="5" destOrd="0" parTransId="{281818D6-84FD-4092-B400-F6A4233A4954}" sibTransId="{F53B50A4-FFB9-42BC-B0EB-65FD0A8CCCBE}"/>
    <dgm:cxn modelId="{BC9D1FCA-1448-453D-9FB7-E60F341CEED1}" type="presOf" srcId="{F781BE78-E001-4314-AB1E-9E84FE645BE5}" destId="{C08CFF6A-110D-4DB8-B451-769F76A9EE64}" srcOrd="0" destOrd="0" presId="urn:microsoft.com/office/officeart/2005/8/layout/hierarchy1"/>
    <dgm:cxn modelId="{81EEC3D3-AC48-49EB-8002-CA1249A5CA6F}" type="presOf" srcId="{E9DF3D85-3F03-4A3B-89F2-06706AD7B1AF}" destId="{17D54B46-4E28-44FF-B40C-8EA3BE5155F1}" srcOrd="0" destOrd="0" presId="urn:microsoft.com/office/officeart/2005/8/layout/hierarchy1"/>
    <dgm:cxn modelId="{3444CFD8-6CBE-4F14-842B-66C310193A35}" srcId="{A8506BE6-A1FA-484E-8569-081B36F91A93}" destId="{6F59FBEA-65E6-44E3-BB3E-018EC73963DE}" srcOrd="3" destOrd="0" parTransId="{30CCC71A-61A4-4C1D-9045-9D2DCC8AD4BD}" sibTransId="{741034D8-4CDF-4C07-9EAA-A690DA1A3254}"/>
    <dgm:cxn modelId="{7B78E3E6-2A62-4D2E-9112-6FDFA094C63F}" type="presOf" srcId="{677D6203-E12A-432C-8DB2-BF25DAF9B1BE}" destId="{EC79A164-E429-4268-97CC-2830B5AC4496}" srcOrd="0" destOrd="0" presId="urn:microsoft.com/office/officeart/2005/8/layout/hierarchy1"/>
    <dgm:cxn modelId="{0F208DFD-7043-4A63-871F-2D0F53D1E320}" type="presOf" srcId="{A8506BE6-A1FA-484E-8569-081B36F91A93}" destId="{4DCEBDA2-D7C1-45F7-9322-56B43F9242FA}" srcOrd="0" destOrd="0" presId="urn:microsoft.com/office/officeart/2005/8/layout/hierarchy1"/>
    <dgm:cxn modelId="{754EC73A-5557-41BD-83FA-DDC4673C1362}" type="presParOf" srcId="{4DCEBDA2-D7C1-45F7-9322-56B43F9242FA}" destId="{18B655EA-FD8A-4BF1-8018-202DAA2B24F3}" srcOrd="0" destOrd="0" presId="urn:microsoft.com/office/officeart/2005/8/layout/hierarchy1"/>
    <dgm:cxn modelId="{21E6628C-078C-460F-8A3C-7C6C18699AF0}" type="presParOf" srcId="{18B655EA-FD8A-4BF1-8018-202DAA2B24F3}" destId="{962A295A-9F34-4BA1-A24F-97C7F81C82E2}" srcOrd="0" destOrd="0" presId="urn:microsoft.com/office/officeart/2005/8/layout/hierarchy1"/>
    <dgm:cxn modelId="{CA40130F-3807-4F2B-BB79-A51973913C67}" type="presParOf" srcId="{962A295A-9F34-4BA1-A24F-97C7F81C82E2}" destId="{99279C9F-2DDB-4F11-B176-91DE6F8D32A7}" srcOrd="0" destOrd="0" presId="urn:microsoft.com/office/officeart/2005/8/layout/hierarchy1"/>
    <dgm:cxn modelId="{85147AA7-E21C-4C31-B18F-B59371153720}" type="presParOf" srcId="{962A295A-9F34-4BA1-A24F-97C7F81C82E2}" destId="{17D54B46-4E28-44FF-B40C-8EA3BE5155F1}" srcOrd="1" destOrd="0" presId="urn:microsoft.com/office/officeart/2005/8/layout/hierarchy1"/>
    <dgm:cxn modelId="{D9AF7F66-3697-46EB-A510-3E1BBBE1B997}" type="presParOf" srcId="{18B655EA-FD8A-4BF1-8018-202DAA2B24F3}" destId="{3EEA43FE-5931-4B01-A594-87CA7FFF5C7A}" srcOrd="1" destOrd="0" presId="urn:microsoft.com/office/officeart/2005/8/layout/hierarchy1"/>
    <dgm:cxn modelId="{A893E26C-4F36-4C11-A99E-3CEF742B3F1D}" type="presParOf" srcId="{4DCEBDA2-D7C1-45F7-9322-56B43F9242FA}" destId="{B9D5A8BA-D2C2-447C-B892-4DDB0A007260}" srcOrd="1" destOrd="0" presId="urn:microsoft.com/office/officeart/2005/8/layout/hierarchy1"/>
    <dgm:cxn modelId="{CB9921B7-5698-46B1-9B14-467E611AA14E}" type="presParOf" srcId="{B9D5A8BA-D2C2-447C-B892-4DDB0A007260}" destId="{C65CC216-743E-43FF-8472-6B6F9E345AE0}" srcOrd="0" destOrd="0" presId="urn:microsoft.com/office/officeart/2005/8/layout/hierarchy1"/>
    <dgm:cxn modelId="{341486E2-7764-468C-8CF0-2946F3E90BF9}" type="presParOf" srcId="{C65CC216-743E-43FF-8472-6B6F9E345AE0}" destId="{04B6704E-37CB-45EC-A91E-F67DA5DB4D9E}" srcOrd="0" destOrd="0" presId="urn:microsoft.com/office/officeart/2005/8/layout/hierarchy1"/>
    <dgm:cxn modelId="{20CBBD04-61CB-453D-AA00-9C93257B47A0}" type="presParOf" srcId="{C65CC216-743E-43FF-8472-6B6F9E345AE0}" destId="{59E5ADBB-534F-45AF-A0D1-621B756EA08C}" srcOrd="1" destOrd="0" presId="urn:microsoft.com/office/officeart/2005/8/layout/hierarchy1"/>
    <dgm:cxn modelId="{371AEA62-1ED2-48C6-AE28-756DB44ACBBA}" type="presParOf" srcId="{B9D5A8BA-D2C2-447C-B892-4DDB0A007260}" destId="{624599E0-8BEA-4F45-94E1-88B36C9D39CE}" srcOrd="1" destOrd="0" presId="urn:microsoft.com/office/officeart/2005/8/layout/hierarchy1"/>
    <dgm:cxn modelId="{22594541-FBF7-4CEF-B987-185568DE316A}" type="presParOf" srcId="{4DCEBDA2-D7C1-45F7-9322-56B43F9242FA}" destId="{605B6FF0-9A53-49B2-B6DB-D8319588AE07}" srcOrd="2" destOrd="0" presId="urn:microsoft.com/office/officeart/2005/8/layout/hierarchy1"/>
    <dgm:cxn modelId="{B89548C8-0A8A-47D5-9E1C-D2611F165E11}" type="presParOf" srcId="{605B6FF0-9A53-49B2-B6DB-D8319588AE07}" destId="{430A66FF-61CF-402A-B2D2-681B41176E82}" srcOrd="0" destOrd="0" presId="urn:microsoft.com/office/officeart/2005/8/layout/hierarchy1"/>
    <dgm:cxn modelId="{F60CEF41-52BD-4F34-9E2B-6E4A7904F837}" type="presParOf" srcId="{430A66FF-61CF-402A-B2D2-681B41176E82}" destId="{E3E38379-D9C2-4838-B00B-9954026E1E6F}" srcOrd="0" destOrd="0" presId="urn:microsoft.com/office/officeart/2005/8/layout/hierarchy1"/>
    <dgm:cxn modelId="{E1510C86-E325-4E15-8C04-95AE9D344E4C}" type="presParOf" srcId="{430A66FF-61CF-402A-B2D2-681B41176E82}" destId="{C08CFF6A-110D-4DB8-B451-769F76A9EE64}" srcOrd="1" destOrd="0" presId="urn:microsoft.com/office/officeart/2005/8/layout/hierarchy1"/>
    <dgm:cxn modelId="{0F263147-A23A-4F3D-A329-412CF8383A8B}" type="presParOf" srcId="{605B6FF0-9A53-49B2-B6DB-D8319588AE07}" destId="{9FFF80E1-0793-4A02-B118-6C26393CEA2B}" srcOrd="1" destOrd="0" presId="urn:microsoft.com/office/officeart/2005/8/layout/hierarchy1"/>
    <dgm:cxn modelId="{74B97C86-B6C8-4563-88A8-FB7473E9EAEA}" type="presParOf" srcId="{4DCEBDA2-D7C1-45F7-9322-56B43F9242FA}" destId="{C56B7267-C282-4CBD-AF67-4166EC421CAF}" srcOrd="3" destOrd="0" presId="urn:microsoft.com/office/officeart/2005/8/layout/hierarchy1"/>
    <dgm:cxn modelId="{3D7E1E37-8827-4400-AD97-020C2EDBED6E}" type="presParOf" srcId="{C56B7267-C282-4CBD-AF67-4166EC421CAF}" destId="{B208AE24-ED15-4F81-8E22-D736ADC95AD5}" srcOrd="0" destOrd="0" presId="urn:microsoft.com/office/officeart/2005/8/layout/hierarchy1"/>
    <dgm:cxn modelId="{17849912-22AA-44E7-BAE5-12D3121F4323}" type="presParOf" srcId="{B208AE24-ED15-4F81-8E22-D736ADC95AD5}" destId="{AA953D96-066F-4E12-9EBC-C8666CB9AC8F}" srcOrd="0" destOrd="0" presId="urn:microsoft.com/office/officeart/2005/8/layout/hierarchy1"/>
    <dgm:cxn modelId="{650FDBD8-62FD-457A-A6DF-260CE57533CD}" type="presParOf" srcId="{B208AE24-ED15-4F81-8E22-D736ADC95AD5}" destId="{5487BFFB-44EB-4535-9FEA-188BAFC26536}" srcOrd="1" destOrd="0" presId="urn:microsoft.com/office/officeart/2005/8/layout/hierarchy1"/>
    <dgm:cxn modelId="{25384990-E00E-431A-8520-5CD528A61BF4}" type="presParOf" srcId="{C56B7267-C282-4CBD-AF67-4166EC421CAF}" destId="{D981232F-C4B1-482D-AC4B-8536B4681980}" srcOrd="1" destOrd="0" presId="urn:microsoft.com/office/officeart/2005/8/layout/hierarchy1"/>
    <dgm:cxn modelId="{AA3BD561-B753-4BFA-B9FA-55D56666F9F6}" type="presParOf" srcId="{4DCEBDA2-D7C1-45F7-9322-56B43F9242FA}" destId="{A94BDD99-C404-4D5D-B51A-7916C9E59D0F}" srcOrd="4" destOrd="0" presId="urn:microsoft.com/office/officeart/2005/8/layout/hierarchy1"/>
    <dgm:cxn modelId="{F7CBD766-94DA-4B12-A27C-847C71B37C50}" type="presParOf" srcId="{A94BDD99-C404-4D5D-B51A-7916C9E59D0F}" destId="{03EC0C87-7BDF-460D-9FDF-A203629466C6}" srcOrd="0" destOrd="0" presId="urn:microsoft.com/office/officeart/2005/8/layout/hierarchy1"/>
    <dgm:cxn modelId="{8CFA08E0-E994-4197-B8CD-CB04A7101C7B}" type="presParOf" srcId="{03EC0C87-7BDF-460D-9FDF-A203629466C6}" destId="{7ECABEE2-BE0C-484C-94D0-B8C193C608EA}" srcOrd="0" destOrd="0" presId="urn:microsoft.com/office/officeart/2005/8/layout/hierarchy1"/>
    <dgm:cxn modelId="{39EEAE4C-245F-42D1-A2A0-12CD0B5117A2}" type="presParOf" srcId="{03EC0C87-7BDF-460D-9FDF-A203629466C6}" destId="{971D3D1D-472C-4171-A4D8-42346B950459}" srcOrd="1" destOrd="0" presId="urn:microsoft.com/office/officeart/2005/8/layout/hierarchy1"/>
    <dgm:cxn modelId="{CA11B01D-913F-4DE2-9620-818D4D250BAC}" type="presParOf" srcId="{A94BDD99-C404-4D5D-B51A-7916C9E59D0F}" destId="{DA83AF26-616D-4E89-8748-B4E8A9DCF943}" srcOrd="1" destOrd="0" presId="urn:microsoft.com/office/officeart/2005/8/layout/hierarchy1"/>
    <dgm:cxn modelId="{95D996C7-D6A9-4A7D-B9E0-ED0974FD06C1}" type="presParOf" srcId="{4DCEBDA2-D7C1-45F7-9322-56B43F9242FA}" destId="{EFE61E3F-23DA-4F01-BA60-3223F4AC9D6D}" srcOrd="5" destOrd="0" presId="urn:microsoft.com/office/officeart/2005/8/layout/hierarchy1"/>
    <dgm:cxn modelId="{336427EC-40F5-41AA-BAE1-96A6260BD1F8}" type="presParOf" srcId="{EFE61E3F-23DA-4F01-BA60-3223F4AC9D6D}" destId="{542D446B-0FC2-4624-97D6-1917B6680F89}" srcOrd="0" destOrd="0" presId="urn:microsoft.com/office/officeart/2005/8/layout/hierarchy1"/>
    <dgm:cxn modelId="{46637959-C434-4180-A4F4-78E6D870EA74}" type="presParOf" srcId="{542D446B-0FC2-4624-97D6-1917B6680F89}" destId="{E51E35E6-6734-4F4C-B7AF-0754B8FC6A4D}" srcOrd="0" destOrd="0" presId="urn:microsoft.com/office/officeart/2005/8/layout/hierarchy1"/>
    <dgm:cxn modelId="{C255F157-473D-446F-8647-1F67A57FD0CD}" type="presParOf" srcId="{542D446B-0FC2-4624-97D6-1917B6680F89}" destId="{0DD3B545-E8DC-43C5-BD3B-2258AD4B516E}" srcOrd="1" destOrd="0" presId="urn:microsoft.com/office/officeart/2005/8/layout/hierarchy1"/>
    <dgm:cxn modelId="{FFC44813-85A7-4912-A866-709C61788839}" type="presParOf" srcId="{EFE61E3F-23DA-4F01-BA60-3223F4AC9D6D}" destId="{02D36DAF-7C7E-4CAA-82FD-7AD16A65ED0A}" srcOrd="1" destOrd="0" presId="urn:microsoft.com/office/officeart/2005/8/layout/hierarchy1"/>
    <dgm:cxn modelId="{C7467208-D17C-4E14-A72F-54F36B21A9EA}" type="presParOf" srcId="{4DCEBDA2-D7C1-45F7-9322-56B43F9242FA}" destId="{200A3620-7829-4066-97E5-DCF4D53556EE}" srcOrd="6" destOrd="0" presId="urn:microsoft.com/office/officeart/2005/8/layout/hierarchy1"/>
    <dgm:cxn modelId="{433DD576-7C72-4ECC-AB82-5E5ED5D06391}" type="presParOf" srcId="{200A3620-7829-4066-97E5-DCF4D53556EE}" destId="{0713795A-9ED2-423C-81DF-8A517302835A}" srcOrd="0" destOrd="0" presId="urn:microsoft.com/office/officeart/2005/8/layout/hierarchy1"/>
    <dgm:cxn modelId="{DD0AABEA-6A38-44A3-965C-2E1C7128BE84}" type="presParOf" srcId="{0713795A-9ED2-423C-81DF-8A517302835A}" destId="{5F45373C-5EE1-44F2-9D72-F6A5AF150602}" srcOrd="0" destOrd="0" presId="urn:microsoft.com/office/officeart/2005/8/layout/hierarchy1"/>
    <dgm:cxn modelId="{7C7089C3-0B2C-4CB8-87FA-10F7E837CB26}" type="presParOf" srcId="{0713795A-9ED2-423C-81DF-8A517302835A}" destId="{B80D3B5B-F95D-43D4-A9CC-45EEC745A5B5}" srcOrd="1" destOrd="0" presId="urn:microsoft.com/office/officeart/2005/8/layout/hierarchy1"/>
    <dgm:cxn modelId="{261354F0-8CED-40E9-A051-428B707B9CFB}" type="presParOf" srcId="{200A3620-7829-4066-97E5-DCF4D53556EE}" destId="{24FA925D-3400-452C-BB05-7E4533981716}" srcOrd="1" destOrd="0" presId="urn:microsoft.com/office/officeart/2005/8/layout/hierarchy1"/>
    <dgm:cxn modelId="{3F3447F8-230B-47ED-A7B5-8A6D9E628D88}" type="presParOf" srcId="{4DCEBDA2-D7C1-45F7-9322-56B43F9242FA}" destId="{45294BA9-1839-4FF2-8AE7-A5E40817F2F6}" srcOrd="7" destOrd="0" presId="urn:microsoft.com/office/officeart/2005/8/layout/hierarchy1"/>
    <dgm:cxn modelId="{CEB9B271-969E-42FA-B087-B9BFF95EC736}" type="presParOf" srcId="{45294BA9-1839-4FF2-8AE7-A5E40817F2F6}" destId="{1861924A-05CB-489D-A682-375B96A83289}" srcOrd="0" destOrd="0" presId="urn:microsoft.com/office/officeart/2005/8/layout/hierarchy1"/>
    <dgm:cxn modelId="{953DA15D-2990-487C-80AF-D6F7BDF55903}" type="presParOf" srcId="{1861924A-05CB-489D-A682-375B96A83289}" destId="{12C827C6-D6F5-4655-8B72-B2B6DBB6564C}" srcOrd="0" destOrd="0" presId="urn:microsoft.com/office/officeart/2005/8/layout/hierarchy1"/>
    <dgm:cxn modelId="{B033182F-5122-4685-9767-97DA12DE7901}" type="presParOf" srcId="{1861924A-05CB-489D-A682-375B96A83289}" destId="{EC79A164-E429-4268-97CC-2830B5AC4496}" srcOrd="1" destOrd="0" presId="urn:microsoft.com/office/officeart/2005/8/layout/hierarchy1"/>
    <dgm:cxn modelId="{4940699A-3532-4A89-8664-AD44997D5390}" type="presParOf" srcId="{45294BA9-1839-4FF2-8AE7-A5E40817F2F6}" destId="{04833FAA-1FC5-4A44-8FED-7DCD4EA3D6E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F2A31D-76A0-4602-B4A0-831A87BA16F1}"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1A929F34-0695-46BA-B137-5A70CEA5C80F}">
      <dgm:prSet/>
      <dgm:spPr/>
      <dgm:t>
        <a:bodyPr/>
        <a:lstStyle/>
        <a:p>
          <a:r>
            <a:rPr lang="en-US" b="0"/>
            <a:t>1. Coconut cultivation is yearlong and doesn't get restricted to any particular seasons</a:t>
          </a:r>
          <a:endParaRPr lang="en-US"/>
        </a:p>
      </dgm:t>
    </dgm:pt>
    <dgm:pt modelId="{11EFCD63-11BF-49A9-B729-DFE354CAA4A5}" type="parTrans" cxnId="{192E4E95-EDF0-45C4-AB59-204DAE84A23B}">
      <dgm:prSet/>
      <dgm:spPr/>
      <dgm:t>
        <a:bodyPr/>
        <a:lstStyle/>
        <a:p>
          <a:endParaRPr lang="en-US"/>
        </a:p>
      </dgm:t>
    </dgm:pt>
    <dgm:pt modelId="{4186E582-CAC5-401C-80E0-8C2EA47C0D7A}" type="sibTrans" cxnId="{192E4E95-EDF0-45C4-AB59-204DAE84A23B}">
      <dgm:prSet/>
      <dgm:spPr/>
      <dgm:t>
        <a:bodyPr/>
        <a:lstStyle/>
        <a:p>
          <a:endParaRPr lang="en-US"/>
        </a:p>
      </dgm:t>
    </dgm:pt>
    <dgm:pt modelId="{112DC07A-55BA-4148-94E4-20F709DC6A94}">
      <dgm:prSet/>
      <dgm:spPr/>
      <dgm:t>
        <a:bodyPr/>
        <a:lstStyle/>
        <a:p>
          <a:r>
            <a:rPr lang="en-US" b="0"/>
            <a:t>2. Top states involved in coconut production are: Kerala, Andhra Pradesh and Tamil Nadu</a:t>
          </a:r>
          <a:endParaRPr lang="en-US"/>
        </a:p>
      </dgm:t>
    </dgm:pt>
    <dgm:pt modelId="{023BE34C-B385-4613-8A22-47A4BB1BDB6F}" type="parTrans" cxnId="{93CBD9A5-DEA4-44CA-A6ED-A563321A19B4}">
      <dgm:prSet/>
      <dgm:spPr/>
      <dgm:t>
        <a:bodyPr/>
        <a:lstStyle/>
        <a:p>
          <a:endParaRPr lang="en-US"/>
        </a:p>
      </dgm:t>
    </dgm:pt>
    <dgm:pt modelId="{F122E355-A3E4-4CFE-839E-38C7737FB64D}" type="sibTrans" cxnId="{93CBD9A5-DEA4-44CA-A6ED-A563321A19B4}">
      <dgm:prSet/>
      <dgm:spPr/>
      <dgm:t>
        <a:bodyPr/>
        <a:lstStyle/>
        <a:p>
          <a:endParaRPr lang="en-US"/>
        </a:p>
      </dgm:t>
    </dgm:pt>
    <dgm:pt modelId="{5EF34ABC-F656-47DF-A4B0-325F080E86C2}">
      <dgm:prSet/>
      <dgm:spPr/>
      <dgm:t>
        <a:bodyPr/>
        <a:lstStyle/>
        <a:p>
          <a:r>
            <a:rPr lang="en-US" b="0"/>
            <a:t>3. Top districts featuring in coconut production is KOZHIKODE(11.75%), MALAPPURAM(11.16%) and THIRUVANANTHAPURAM(7.7%)</a:t>
          </a:r>
          <a:endParaRPr lang="en-US"/>
        </a:p>
      </dgm:t>
    </dgm:pt>
    <dgm:pt modelId="{040DE7CD-F098-4E64-BB90-9C1BC6878A41}" type="parTrans" cxnId="{77DEEA7D-FFA7-4975-AF6F-F3CDBBDC44EE}">
      <dgm:prSet/>
      <dgm:spPr/>
      <dgm:t>
        <a:bodyPr/>
        <a:lstStyle/>
        <a:p>
          <a:endParaRPr lang="en-US"/>
        </a:p>
      </dgm:t>
    </dgm:pt>
    <dgm:pt modelId="{24239D31-134E-4950-9F8A-14F5691E6EC1}" type="sibTrans" cxnId="{77DEEA7D-FFA7-4975-AF6F-F3CDBBDC44EE}">
      <dgm:prSet/>
      <dgm:spPr/>
      <dgm:t>
        <a:bodyPr/>
        <a:lstStyle/>
        <a:p>
          <a:endParaRPr lang="en-US"/>
        </a:p>
      </dgm:t>
    </dgm:pt>
    <dgm:pt modelId="{22BB4F92-EC63-4339-8215-1354D2C1D17A}">
      <dgm:prSet/>
      <dgm:spPr/>
      <dgm:t>
        <a:bodyPr/>
        <a:lstStyle/>
        <a:p>
          <a:r>
            <a:rPr lang="en-US" b="0"/>
            <a:t>4. Yearwise coconut cultivation is strong and its increasing healthly</a:t>
          </a:r>
          <a:endParaRPr lang="en-US"/>
        </a:p>
      </dgm:t>
    </dgm:pt>
    <dgm:pt modelId="{17CCB40C-7824-458E-850F-4CCFDC610722}" type="parTrans" cxnId="{2C473717-0B75-4B13-BDB7-1D842FF9028B}">
      <dgm:prSet/>
      <dgm:spPr/>
      <dgm:t>
        <a:bodyPr/>
        <a:lstStyle/>
        <a:p>
          <a:endParaRPr lang="en-US"/>
        </a:p>
      </dgm:t>
    </dgm:pt>
    <dgm:pt modelId="{DE5C401A-C7E2-44F5-9EF1-D4ADBB302C64}" type="sibTrans" cxnId="{2C473717-0B75-4B13-BDB7-1D842FF9028B}">
      <dgm:prSet/>
      <dgm:spPr/>
      <dgm:t>
        <a:bodyPr/>
        <a:lstStyle/>
        <a:p>
          <a:endParaRPr lang="en-US"/>
        </a:p>
      </dgm:t>
    </dgm:pt>
    <dgm:pt modelId="{5EEB66F2-5DB6-4081-B32F-556E6D5A77C0}">
      <dgm:prSet/>
      <dgm:spPr/>
      <dgm:t>
        <a:bodyPr/>
        <a:lstStyle/>
        <a:p>
          <a:r>
            <a:rPr lang="en-US" b="0"/>
            <a:t>5. High coconut cultivation is directly proportional to area under cultivation.</a:t>
          </a:r>
          <a:endParaRPr lang="en-US"/>
        </a:p>
      </dgm:t>
    </dgm:pt>
    <dgm:pt modelId="{BB2672C8-20DC-4E77-A4C2-D633752D2B85}" type="parTrans" cxnId="{00DD9426-0F25-4EAC-B24B-B7D8980134D2}">
      <dgm:prSet/>
      <dgm:spPr/>
      <dgm:t>
        <a:bodyPr/>
        <a:lstStyle/>
        <a:p>
          <a:endParaRPr lang="en-US"/>
        </a:p>
      </dgm:t>
    </dgm:pt>
    <dgm:pt modelId="{50DF9ACE-2F8D-4F38-80E5-E2667759C50F}" type="sibTrans" cxnId="{00DD9426-0F25-4EAC-B24B-B7D8980134D2}">
      <dgm:prSet/>
      <dgm:spPr/>
      <dgm:t>
        <a:bodyPr/>
        <a:lstStyle/>
        <a:p>
          <a:endParaRPr lang="en-US"/>
        </a:p>
      </dgm:t>
    </dgm:pt>
    <dgm:pt modelId="{FBD9ED76-C4CC-4F39-B92E-EF41D789BBAC}" type="pres">
      <dgm:prSet presAssocID="{BBF2A31D-76A0-4602-B4A0-831A87BA16F1}" presName="outerComposite" presStyleCnt="0">
        <dgm:presLayoutVars>
          <dgm:chMax val="5"/>
          <dgm:dir/>
          <dgm:resizeHandles val="exact"/>
        </dgm:presLayoutVars>
      </dgm:prSet>
      <dgm:spPr/>
    </dgm:pt>
    <dgm:pt modelId="{6B5ED84A-8651-47D5-A19A-DFF9809BFCFD}" type="pres">
      <dgm:prSet presAssocID="{BBF2A31D-76A0-4602-B4A0-831A87BA16F1}" presName="dummyMaxCanvas" presStyleCnt="0">
        <dgm:presLayoutVars/>
      </dgm:prSet>
      <dgm:spPr/>
    </dgm:pt>
    <dgm:pt modelId="{683B689B-200E-4651-BDD0-5D0571F221C9}" type="pres">
      <dgm:prSet presAssocID="{BBF2A31D-76A0-4602-B4A0-831A87BA16F1}" presName="FiveNodes_1" presStyleLbl="node1" presStyleIdx="0" presStyleCnt="5">
        <dgm:presLayoutVars>
          <dgm:bulletEnabled val="1"/>
        </dgm:presLayoutVars>
      </dgm:prSet>
      <dgm:spPr/>
    </dgm:pt>
    <dgm:pt modelId="{A1C39F47-92D8-4BAD-938A-FC0427BED339}" type="pres">
      <dgm:prSet presAssocID="{BBF2A31D-76A0-4602-B4A0-831A87BA16F1}" presName="FiveNodes_2" presStyleLbl="node1" presStyleIdx="1" presStyleCnt="5">
        <dgm:presLayoutVars>
          <dgm:bulletEnabled val="1"/>
        </dgm:presLayoutVars>
      </dgm:prSet>
      <dgm:spPr/>
    </dgm:pt>
    <dgm:pt modelId="{AD9A1C39-1605-4EF4-9811-B58956C071B3}" type="pres">
      <dgm:prSet presAssocID="{BBF2A31D-76A0-4602-B4A0-831A87BA16F1}" presName="FiveNodes_3" presStyleLbl="node1" presStyleIdx="2" presStyleCnt="5">
        <dgm:presLayoutVars>
          <dgm:bulletEnabled val="1"/>
        </dgm:presLayoutVars>
      </dgm:prSet>
      <dgm:spPr/>
    </dgm:pt>
    <dgm:pt modelId="{0D8776EE-7AB8-43E3-BBD9-F20AED917577}" type="pres">
      <dgm:prSet presAssocID="{BBF2A31D-76A0-4602-B4A0-831A87BA16F1}" presName="FiveNodes_4" presStyleLbl="node1" presStyleIdx="3" presStyleCnt="5">
        <dgm:presLayoutVars>
          <dgm:bulletEnabled val="1"/>
        </dgm:presLayoutVars>
      </dgm:prSet>
      <dgm:spPr/>
    </dgm:pt>
    <dgm:pt modelId="{46D5FF3F-EF19-4A3C-9469-7D78290FFB9A}" type="pres">
      <dgm:prSet presAssocID="{BBF2A31D-76A0-4602-B4A0-831A87BA16F1}" presName="FiveNodes_5" presStyleLbl="node1" presStyleIdx="4" presStyleCnt="5">
        <dgm:presLayoutVars>
          <dgm:bulletEnabled val="1"/>
        </dgm:presLayoutVars>
      </dgm:prSet>
      <dgm:spPr/>
    </dgm:pt>
    <dgm:pt modelId="{E22D5F65-1B2C-41E9-BA45-E6766A039803}" type="pres">
      <dgm:prSet presAssocID="{BBF2A31D-76A0-4602-B4A0-831A87BA16F1}" presName="FiveConn_1-2" presStyleLbl="fgAccFollowNode1" presStyleIdx="0" presStyleCnt="4">
        <dgm:presLayoutVars>
          <dgm:bulletEnabled val="1"/>
        </dgm:presLayoutVars>
      </dgm:prSet>
      <dgm:spPr/>
    </dgm:pt>
    <dgm:pt modelId="{8B856BC3-7DA5-426C-AB8E-06B7347107C0}" type="pres">
      <dgm:prSet presAssocID="{BBF2A31D-76A0-4602-B4A0-831A87BA16F1}" presName="FiveConn_2-3" presStyleLbl="fgAccFollowNode1" presStyleIdx="1" presStyleCnt="4">
        <dgm:presLayoutVars>
          <dgm:bulletEnabled val="1"/>
        </dgm:presLayoutVars>
      </dgm:prSet>
      <dgm:spPr/>
    </dgm:pt>
    <dgm:pt modelId="{2E2E0222-DDA4-4A0E-92B1-1F81C9380586}" type="pres">
      <dgm:prSet presAssocID="{BBF2A31D-76A0-4602-B4A0-831A87BA16F1}" presName="FiveConn_3-4" presStyleLbl="fgAccFollowNode1" presStyleIdx="2" presStyleCnt="4">
        <dgm:presLayoutVars>
          <dgm:bulletEnabled val="1"/>
        </dgm:presLayoutVars>
      </dgm:prSet>
      <dgm:spPr/>
    </dgm:pt>
    <dgm:pt modelId="{089580D5-170C-4943-98A3-2DF97F31A50F}" type="pres">
      <dgm:prSet presAssocID="{BBF2A31D-76A0-4602-B4A0-831A87BA16F1}" presName="FiveConn_4-5" presStyleLbl="fgAccFollowNode1" presStyleIdx="3" presStyleCnt="4">
        <dgm:presLayoutVars>
          <dgm:bulletEnabled val="1"/>
        </dgm:presLayoutVars>
      </dgm:prSet>
      <dgm:spPr/>
    </dgm:pt>
    <dgm:pt modelId="{50F08CE8-5580-40C6-8007-1E40466DC2C0}" type="pres">
      <dgm:prSet presAssocID="{BBF2A31D-76A0-4602-B4A0-831A87BA16F1}" presName="FiveNodes_1_text" presStyleLbl="node1" presStyleIdx="4" presStyleCnt="5">
        <dgm:presLayoutVars>
          <dgm:bulletEnabled val="1"/>
        </dgm:presLayoutVars>
      </dgm:prSet>
      <dgm:spPr/>
    </dgm:pt>
    <dgm:pt modelId="{D44D7D0C-CBC1-4F64-A573-CCE13D2DFA32}" type="pres">
      <dgm:prSet presAssocID="{BBF2A31D-76A0-4602-B4A0-831A87BA16F1}" presName="FiveNodes_2_text" presStyleLbl="node1" presStyleIdx="4" presStyleCnt="5">
        <dgm:presLayoutVars>
          <dgm:bulletEnabled val="1"/>
        </dgm:presLayoutVars>
      </dgm:prSet>
      <dgm:spPr/>
    </dgm:pt>
    <dgm:pt modelId="{B16611EC-A1FE-48D0-951A-8B1E71980943}" type="pres">
      <dgm:prSet presAssocID="{BBF2A31D-76A0-4602-B4A0-831A87BA16F1}" presName="FiveNodes_3_text" presStyleLbl="node1" presStyleIdx="4" presStyleCnt="5">
        <dgm:presLayoutVars>
          <dgm:bulletEnabled val="1"/>
        </dgm:presLayoutVars>
      </dgm:prSet>
      <dgm:spPr/>
    </dgm:pt>
    <dgm:pt modelId="{4C3E9BE1-6D20-4852-9299-74444D0D5143}" type="pres">
      <dgm:prSet presAssocID="{BBF2A31D-76A0-4602-B4A0-831A87BA16F1}" presName="FiveNodes_4_text" presStyleLbl="node1" presStyleIdx="4" presStyleCnt="5">
        <dgm:presLayoutVars>
          <dgm:bulletEnabled val="1"/>
        </dgm:presLayoutVars>
      </dgm:prSet>
      <dgm:spPr/>
    </dgm:pt>
    <dgm:pt modelId="{2464976A-E981-4C08-B0B5-76000C890F33}" type="pres">
      <dgm:prSet presAssocID="{BBF2A31D-76A0-4602-B4A0-831A87BA16F1}" presName="FiveNodes_5_text" presStyleLbl="node1" presStyleIdx="4" presStyleCnt="5">
        <dgm:presLayoutVars>
          <dgm:bulletEnabled val="1"/>
        </dgm:presLayoutVars>
      </dgm:prSet>
      <dgm:spPr/>
    </dgm:pt>
  </dgm:ptLst>
  <dgm:cxnLst>
    <dgm:cxn modelId="{C2D22E0F-BC81-41CB-8A79-BFFA63A38888}" type="presOf" srcId="{24239D31-134E-4950-9F8A-14F5691E6EC1}" destId="{2E2E0222-DDA4-4A0E-92B1-1F81C9380586}" srcOrd="0" destOrd="0" presId="urn:microsoft.com/office/officeart/2005/8/layout/vProcess5"/>
    <dgm:cxn modelId="{2C473717-0B75-4B13-BDB7-1D842FF9028B}" srcId="{BBF2A31D-76A0-4602-B4A0-831A87BA16F1}" destId="{22BB4F92-EC63-4339-8215-1354D2C1D17A}" srcOrd="3" destOrd="0" parTransId="{17CCB40C-7824-458E-850F-4CCFDC610722}" sibTransId="{DE5C401A-C7E2-44F5-9EF1-D4ADBB302C64}"/>
    <dgm:cxn modelId="{00DD9426-0F25-4EAC-B24B-B7D8980134D2}" srcId="{BBF2A31D-76A0-4602-B4A0-831A87BA16F1}" destId="{5EEB66F2-5DB6-4081-B32F-556E6D5A77C0}" srcOrd="4" destOrd="0" parTransId="{BB2672C8-20DC-4E77-A4C2-D633752D2B85}" sibTransId="{50DF9ACE-2F8D-4F38-80E5-E2667759C50F}"/>
    <dgm:cxn modelId="{D0CFB132-9452-4810-8E65-F74FB580D83E}" type="presOf" srcId="{22BB4F92-EC63-4339-8215-1354D2C1D17A}" destId="{4C3E9BE1-6D20-4852-9299-74444D0D5143}" srcOrd="1" destOrd="0" presId="urn:microsoft.com/office/officeart/2005/8/layout/vProcess5"/>
    <dgm:cxn modelId="{86DBC05E-E1C8-4F86-9404-711129B3B7B7}" type="presOf" srcId="{5EF34ABC-F656-47DF-A4B0-325F080E86C2}" destId="{B16611EC-A1FE-48D0-951A-8B1E71980943}" srcOrd="1" destOrd="0" presId="urn:microsoft.com/office/officeart/2005/8/layout/vProcess5"/>
    <dgm:cxn modelId="{B0C9A545-A60D-4EC5-BAC0-BC7C8B618CBD}" type="presOf" srcId="{1A929F34-0695-46BA-B137-5A70CEA5C80F}" destId="{50F08CE8-5580-40C6-8007-1E40466DC2C0}" srcOrd="1" destOrd="0" presId="urn:microsoft.com/office/officeart/2005/8/layout/vProcess5"/>
    <dgm:cxn modelId="{D9826451-AC3F-4B28-9CC2-0035E6C8B3C9}" type="presOf" srcId="{1A929F34-0695-46BA-B137-5A70CEA5C80F}" destId="{683B689B-200E-4651-BDD0-5D0571F221C9}" srcOrd="0" destOrd="0" presId="urn:microsoft.com/office/officeart/2005/8/layout/vProcess5"/>
    <dgm:cxn modelId="{0AB2F575-7B8D-41F8-9529-608E34CF56E4}" type="presOf" srcId="{BBF2A31D-76A0-4602-B4A0-831A87BA16F1}" destId="{FBD9ED76-C4CC-4F39-B92E-EF41D789BBAC}" srcOrd="0" destOrd="0" presId="urn:microsoft.com/office/officeart/2005/8/layout/vProcess5"/>
    <dgm:cxn modelId="{FFA7E857-9650-4E05-9EA0-D5BE1368A526}" type="presOf" srcId="{DE5C401A-C7E2-44F5-9EF1-D4ADBB302C64}" destId="{089580D5-170C-4943-98A3-2DF97F31A50F}" srcOrd="0" destOrd="0" presId="urn:microsoft.com/office/officeart/2005/8/layout/vProcess5"/>
    <dgm:cxn modelId="{6AC23C7A-DEEF-4CBC-ADB8-12831A55248F}" type="presOf" srcId="{4186E582-CAC5-401C-80E0-8C2EA47C0D7A}" destId="{E22D5F65-1B2C-41E9-BA45-E6766A039803}" srcOrd="0" destOrd="0" presId="urn:microsoft.com/office/officeart/2005/8/layout/vProcess5"/>
    <dgm:cxn modelId="{77DEEA7D-FFA7-4975-AF6F-F3CDBBDC44EE}" srcId="{BBF2A31D-76A0-4602-B4A0-831A87BA16F1}" destId="{5EF34ABC-F656-47DF-A4B0-325F080E86C2}" srcOrd="2" destOrd="0" parTransId="{040DE7CD-F098-4E64-BB90-9C1BC6878A41}" sibTransId="{24239D31-134E-4950-9F8A-14F5691E6EC1}"/>
    <dgm:cxn modelId="{CBADAA80-33ED-4530-A76E-AB3618B12105}" type="presOf" srcId="{112DC07A-55BA-4148-94E4-20F709DC6A94}" destId="{A1C39F47-92D8-4BAD-938A-FC0427BED339}" srcOrd="0" destOrd="0" presId="urn:microsoft.com/office/officeart/2005/8/layout/vProcess5"/>
    <dgm:cxn modelId="{192E4E95-EDF0-45C4-AB59-204DAE84A23B}" srcId="{BBF2A31D-76A0-4602-B4A0-831A87BA16F1}" destId="{1A929F34-0695-46BA-B137-5A70CEA5C80F}" srcOrd="0" destOrd="0" parTransId="{11EFCD63-11BF-49A9-B729-DFE354CAA4A5}" sibTransId="{4186E582-CAC5-401C-80E0-8C2EA47C0D7A}"/>
    <dgm:cxn modelId="{93CBD9A5-DEA4-44CA-A6ED-A563321A19B4}" srcId="{BBF2A31D-76A0-4602-B4A0-831A87BA16F1}" destId="{112DC07A-55BA-4148-94E4-20F709DC6A94}" srcOrd="1" destOrd="0" parTransId="{023BE34C-B385-4613-8A22-47A4BB1BDB6F}" sibTransId="{F122E355-A3E4-4CFE-839E-38C7737FB64D}"/>
    <dgm:cxn modelId="{719079BC-C7EE-442B-AD41-5438FF3FC717}" type="presOf" srcId="{5EEB66F2-5DB6-4081-B32F-556E6D5A77C0}" destId="{2464976A-E981-4C08-B0B5-76000C890F33}" srcOrd="1" destOrd="0" presId="urn:microsoft.com/office/officeart/2005/8/layout/vProcess5"/>
    <dgm:cxn modelId="{809F18CD-22F1-40EA-A63E-95144F5A8A91}" type="presOf" srcId="{F122E355-A3E4-4CFE-839E-38C7737FB64D}" destId="{8B856BC3-7DA5-426C-AB8E-06B7347107C0}" srcOrd="0" destOrd="0" presId="urn:microsoft.com/office/officeart/2005/8/layout/vProcess5"/>
    <dgm:cxn modelId="{0CC66EE1-05C2-47C5-B71E-4D59DF6C1EAD}" type="presOf" srcId="{5EEB66F2-5DB6-4081-B32F-556E6D5A77C0}" destId="{46D5FF3F-EF19-4A3C-9469-7D78290FFB9A}" srcOrd="0" destOrd="0" presId="urn:microsoft.com/office/officeart/2005/8/layout/vProcess5"/>
    <dgm:cxn modelId="{2E3369F0-ACC5-4771-BFFA-23EFA26E9392}" type="presOf" srcId="{5EF34ABC-F656-47DF-A4B0-325F080E86C2}" destId="{AD9A1C39-1605-4EF4-9811-B58956C071B3}" srcOrd="0" destOrd="0" presId="urn:microsoft.com/office/officeart/2005/8/layout/vProcess5"/>
    <dgm:cxn modelId="{D38E49F4-96E5-47E1-9648-310B798228FA}" type="presOf" srcId="{22BB4F92-EC63-4339-8215-1354D2C1D17A}" destId="{0D8776EE-7AB8-43E3-BBD9-F20AED917577}" srcOrd="0" destOrd="0" presId="urn:microsoft.com/office/officeart/2005/8/layout/vProcess5"/>
    <dgm:cxn modelId="{17913BF5-2C6E-4678-B9A3-B13A921B3E0F}" type="presOf" srcId="{112DC07A-55BA-4148-94E4-20F709DC6A94}" destId="{D44D7D0C-CBC1-4F64-A573-CCE13D2DFA32}" srcOrd="1" destOrd="0" presId="urn:microsoft.com/office/officeart/2005/8/layout/vProcess5"/>
    <dgm:cxn modelId="{DD828581-69E4-46BF-A19C-3CA24BBC7E2F}" type="presParOf" srcId="{FBD9ED76-C4CC-4F39-B92E-EF41D789BBAC}" destId="{6B5ED84A-8651-47D5-A19A-DFF9809BFCFD}" srcOrd="0" destOrd="0" presId="urn:microsoft.com/office/officeart/2005/8/layout/vProcess5"/>
    <dgm:cxn modelId="{5F7A7801-2E4F-4FBD-9304-9ACFA4340D2E}" type="presParOf" srcId="{FBD9ED76-C4CC-4F39-B92E-EF41D789BBAC}" destId="{683B689B-200E-4651-BDD0-5D0571F221C9}" srcOrd="1" destOrd="0" presId="urn:microsoft.com/office/officeart/2005/8/layout/vProcess5"/>
    <dgm:cxn modelId="{D934D2C1-72B2-4681-950E-E5913B371645}" type="presParOf" srcId="{FBD9ED76-C4CC-4F39-B92E-EF41D789BBAC}" destId="{A1C39F47-92D8-4BAD-938A-FC0427BED339}" srcOrd="2" destOrd="0" presId="urn:microsoft.com/office/officeart/2005/8/layout/vProcess5"/>
    <dgm:cxn modelId="{0D8929ED-86EB-41E2-91BD-68C55B8A22F6}" type="presParOf" srcId="{FBD9ED76-C4CC-4F39-B92E-EF41D789BBAC}" destId="{AD9A1C39-1605-4EF4-9811-B58956C071B3}" srcOrd="3" destOrd="0" presId="urn:microsoft.com/office/officeart/2005/8/layout/vProcess5"/>
    <dgm:cxn modelId="{DE63F30C-1236-4052-8EE8-A864C96AB67D}" type="presParOf" srcId="{FBD9ED76-C4CC-4F39-B92E-EF41D789BBAC}" destId="{0D8776EE-7AB8-43E3-BBD9-F20AED917577}" srcOrd="4" destOrd="0" presId="urn:microsoft.com/office/officeart/2005/8/layout/vProcess5"/>
    <dgm:cxn modelId="{B3B554E6-D700-4EB2-B6A1-A9C65E56326D}" type="presParOf" srcId="{FBD9ED76-C4CC-4F39-B92E-EF41D789BBAC}" destId="{46D5FF3F-EF19-4A3C-9469-7D78290FFB9A}" srcOrd="5" destOrd="0" presId="urn:microsoft.com/office/officeart/2005/8/layout/vProcess5"/>
    <dgm:cxn modelId="{7AF8CA16-DD61-49BC-BB90-3C50A6BAD53C}" type="presParOf" srcId="{FBD9ED76-C4CC-4F39-B92E-EF41D789BBAC}" destId="{E22D5F65-1B2C-41E9-BA45-E6766A039803}" srcOrd="6" destOrd="0" presId="urn:microsoft.com/office/officeart/2005/8/layout/vProcess5"/>
    <dgm:cxn modelId="{42F6F243-41C5-4149-A8EC-83050CD52906}" type="presParOf" srcId="{FBD9ED76-C4CC-4F39-B92E-EF41D789BBAC}" destId="{8B856BC3-7DA5-426C-AB8E-06B7347107C0}" srcOrd="7" destOrd="0" presId="urn:microsoft.com/office/officeart/2005/8/layout/vProcess5"/>
    <dgm:cxn modelId="{08005552-19D3-4CF4-A8B3-40022308890C}" type="presParOf" srcId="{FBD9ED76-C4CC-4F39-B92E-EF41D789BBAC}" destId="{2E2E0222-DDA4-4A0E-92B1-1F81C9380586}" srcOrd="8" destOrd="0" presId="urn:microsoft.com/office/officeart/2005/8/layout/vProcess5"/>
    <dgm:cxn modelId="{E9EB2B52-6CBC-4CFE-BABA-9231A7B003A7}" type="presParOf" srcId="{FBD9ED76-C4CC-4F39-B92E-EF41D789BBAC}" destId="{089580D5-170C-4943-98A3-2DF97F31A50F}" srcOrd="9" destOrd="0" presId="urn:microsoft.com/office/officeart/2005/8/layout/vProcess5"/>
    <dgm:cxn modelId="{65D13E44-9414-442E-805F-F41C55F788F9}" type="presParOf" srcId="{FBD9ED76-C4CC-4F39-B92E-EF41D789BBAC}" destId="{50F08CE8-5580-40C6-8007-1E40466DC2C0}" srcOrd="10" destOrd="0" presId="urn:microsoft.com/office/officeart/2005/8/layout/vProcess5"/>
    <dgm:cxn modelId="{2744B6D5-4EE0-49A2-873E-C40868917CD5}" type="presParOf" srcId="{FBD9ED76-C4CC-4F39-B92E-EF41D789BBAC}" destId="{D44D7D0C-CBC1-4F64-A573-CCE13D2DFA32}" srcOrd="11" destOrd="0" presId="urn:microsoft.com/office/officeart/2005/8/layout/vProcess5"/>
    <dgm:cxn modelId="{6B1AFACC-FB18-4F9B-A603-69226338361C}" type="presParOf" srcId="{FBD9ED76-C4CC-4F39-B92E-EF41D789BBAC}" destId="{B16611EC-A1FE-48D0-951A-8B1E71980943}" srcOrd="12" destOrd="0" presId="urn:microsoft.com/office/officeart/2005/8/layout/vProcess5"/>
    <dgm:cxn modelId="{7B87F1C6-DDBA-4212-B3EA-5F35FF8843BE}" type="presParOf" srcId="{FBD9ED76-C4CC-4F39-B92E-EF41D789BBAC}" destId="{4C3E9BE1-6D20-4852-9299-74444D0D5143}" srcOrd="13" destOrd="0" presId="urn:microsoft.com/office/officeart/2005/8/layout/vProcess5"/>
    <dgm:cxn modelId="{CBDD90F2-5FDA-4E1E-89E7-616248C8D5FA}" type="presParOf" srcId="{FBD9ED76-C4CC-4F39-B92E-EF41D789BBAC}" destId="{2464976A-E981-4C08-B0B5-76000C890F33}"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E1AC3-D135-4556-9B24-C0F416BCDD5C}">
      <dsp:nvSpPr>
        <dsp:cNvPr id="0" name=""/>
        <dsp:cNvSpPr/>
      </dsp:nvSpPr>
      <dsp:spPr>
        <a:xfrm>
          <a:off x="0" y="476940"/>
          <a:ext cx="6628804" cy="54054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a:t>1. Top cultivating states based on the Cultivation area are: Uttar Pradesh(4.33e+08), Madhya Pradesh(3.29e+08) and Maharashtra(3.22e+08)</a:t>
          </a:r>
          <a:endParaRPr lang="en-US" sz="1400" kern="1200"/>
        </a:p>
      </dsp:txBody>
      <dsp:txXfrm>
        <a:off x="26387" y="503327"/>
        <a:ext cx="6576030" cy="487766"/>
      </dsp:txXfrm>
    </dsp:sp>
    <dsp:sp modelId="{C287AC9D-8E89-427C-89CF-9BC8CF8DD326}">
      <dsp:nvSpPr>
        <dsp:cNvPr id="0" name=""/>
        <dsp:cNvSpPr/>
      </dsp:nvSpPr>
      <dsp:spPr>
        <a:xfrm>
          <a:off x="0" y="1057800"/>
          <a:ext cx="6628804" cy="540540"/>
        </a:xfrm>
        <a:prstGeom prst="roundRect">
          <a:avLst/>
        </a:prstGeom>
        <a:gradFill rotWithShape="0">
          <a:gsLst>
            <a:gs pos="0">
              <a:schemeClr val="accent2">
                <a:hueOff val="-494048"/>
                <a:satOff val="2367"/>
                <a:lumOff val="2190"/>
                <a:alphaOff val="0"/>
                <a:tint val="96000"/>
                <a:lumMod val="100000"/>
              </a:schemeClr>
            </a:gs>
            <a:gs pos="78000">
              <a:schemeClr val="accent2">
                <a:hueOff val="-494048"/>
                <a:satOff val="2367"/>
                <a:lumOff val="219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a:t>2. Yearwise Statues of these States:</a:t>
          </a:r>
          <a:endParaRPr lang="en-US" sz="1400" kern="1200"/>
        </a:p>
      </dsp:txBody>
      <dsp:txXfrm>
        <a:off x="26387" y="1084187"/>
        <a:ext cx="6576030" cy="487766"/>
      </dsp:txXfrm>
    </dsp:sp>
    <dsp:sp modelId="{24464DBE-D04E-4F2B-B270-8B17D6A6D554}">
      <dsp:nvSpPr>
        <dsp:cNvPr id="0" name=""/>
        <dsp:cNvSpPr/>
      </dsp:nvSpPr>
      <dsp:spPr>
        <a:xfrm>
          <a:off x="0" y="1638660"/>
          <a:ext cx="6628804" cy="540540"/>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a:t>a. Uttar Pradesh: High Production was seen in 2005 and after that it's been reducing gradually.</a:t>
          </a:r>
          <a:endParaRPr lang="en-US" sz="1400" kern="1200"/>
        </a:p>
      </dsp:txBody>
      <dsp:txXfrm>
        <a:off x="26387" y="1665047"/>
        <a:ext cx="6576030" cy="487766"/>
      </dsp:txXfrm>
    </dsp:sp>
    <dsp:sp modelId="{D9729377-7D25-469E-8C17-F37A03558AFD}">
      <dsp:nvSpPr>
        <dsp:cNvPr id="0" name=""/>
        <dsp:cNvSpPr/>
      </dsp:nvSpPr>
      <dsp:spPr>
        <a:xfrm>
          <a:off x="0" y="2219520"/>
          <a:ext cx="6628804" cy="54054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a:t>b. Madhya Pradesh:1998 showed a high production and then there was gradual reduction but it picked up and 2012 also showed a peak in Production</a:t>
          </a:r>
          <a:endParaRPr lang="en-US" sz="1400" kern="1200"/>
        </a:p>
      </dsp:txBody>
      <dsp:txXfrm>
        <a:off x="26387" y="2245907"/>
        <a:ext cx="6576030" cy="487766"/>
      </dsp:txXfrm>
    </dsp:sp>
    <dsp:sp modelId="{9580A0D4-E873-47A0-B276-3C72DCE18F77}">
      <dsp:nvSpPr>
        <dsp:cNvPr id="0" name=""/>
        <dsp:cNvSpPr/>
      </dsp:nvSpPr>
      <dsp:spPr>
        <a:xfrm>
          <a:off x="0" y="2800380"/>
          <a:ext cx="6628804" cy="540540"/>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a:t>c. Maharashtra:Production went down drastically in 2006 and again the levels went up and hit a  high peak after 2007</a:t>
          </a:r>
          <a:endParaRPr lang="en-US" sz="1400" kern="1200"/>
        </a:p>
      </dsp:txBody>
      <dsp:txXfrm>
        <a:off x="26387" y="2826767"/>
        <a:ext cx="6576030" cy="487766"/>
      </dsp:txXfrm>
    </dsp:sp>
    <dsp:sp modelId="{26B6D62B-5D5F-4AE1-89A2-C4325CD41E31}">
      <dsp:nvSpPr>
        <dsp:cNvPr id="0" name=""/>
        <dsp:cNvSpPr/>
      </dsp:nvSpPr>
      <dsp:spPr>
        <a:xfrm>
          <a:off x="0" y="3381240"/>
          <a:ext cx="6628804" cy="540540"/>
        </a:xfrm>
        <a:prstGeom prst="roundRect">
          <a:avLst/>
        </a:prstGeom>
        <a:gradFill rotWithShape="0">
          <a:gsLst>
            <a:gs pos="0">
              <a:schemeClr val="accent2">
                <a:hueOff val="-2470238"/>
                <a:satOff val="11833"/>
                <a:lumOff val="10948"/>
                <a:alphaOff val="0"/>
                <a:tint val="96000"/>
                <a:lumMod val="100000"/>
              </a:schemeClr>
            </a:gs>
            <a:gs pos="78000">
              <a:schemeClr val="accent2">
                <a:hueOff val="-2470238"/>
                <a:satOff val="11833"/>
                <a:lumOff val="1094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a:t>d. Rajasthan: the production hit a all time low in the year 2002 and then picked up by 2010</a:t>
          </a:r>
          <a:endParaRPr lang="en-US" sz="1400" kern="1200"/>
        </a:p>
      </dsp:txBody>
      <dsp:txXfrm>
        <a:off x="26387" y="3407627"/>
        <a:ext cx="6576030" cy="487766"/>
      </dsp:txXfrm>
    </dsp:sp>
    <dsp:sp modelId="{5A5A7EDA-A12A-4002-9441-0A17A43D42CC}">
      <dsp:nvSpPr>
        <dsp:cNvPr id="0" name=""/>
        <dsp:cNvSpPr/>
      </dsp:nvSpPr>
      <dsp:spPr>
        <a:xfrm>
          <a:off x="0" y="3962100"/>
          <a:ext cx="6628804" cy="54054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a:t>e. West Bengal:the production hit a peak around 2006 but it has hit a low after 2007 and never recovered back.</a:t>
          </a:r>
          <a:endParaRPr lang="en-US" sz="1400" kern="1200"/>
        </a:p>
      </dsp:txBody>
      <dsp:txXfrm>
        <a:off x="26387" y="3988487"/>
        <a:ext cx="6576030" cy="4877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279C9F-2DDB-4F11-B176-91DE6F8D32A7}">
      <dsp:nvSpPr>
        <dsp:cNvPr id="0" name=""/>
        <dsp:cNvSpPr/>
      </dsp:nvSpPr>
      <dsp:spPr>
        <a:xfrm>
          <a:off x="3111" y="1678560"/>
          <a:ext cx="994335" cy="63140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D54B46-4E28-44FF-B40C-8EA3BE5155F1}">
      <dsp:nvSpPr>
        <dsp:cNvPr id="0" name=""/>
        <dsp:cNvSpPr/>
      </dsp:nvSpPr>
      <dsp:spPr>
        <a:xfrm>
          <a:off x="113593" y="1783518"/>
          <a:ext cx="994335" cy="63140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kern="1200"/>
            <a:t>1. Production wise top states of North zone are:</a:t>
          </a:r>
          <a:endParaRPr lang="en-US" sz="800" kern="1200"/>
        </a:p>
      </dsp:txBody>
      <dsp:txXfrm>
        <a:off x="132086" y="1802011"/>
        <a:ext cx="957349" cy="594417"/>
      </dsp:txXfrm>
    </dsp:sp>
    <dsp:sp modelId="{04B6704E-37CB-45EC-A91E-F67DA5DB4D9E}">
      <dsp:nvSpPr>
        <dsp:cNvPr id="0" name=""/>
        <dsp:cNvSpPr/>
      </dsp:nvSpPr>
      <dsp:spPr>
        <a:xfrm>
          <a:off x="1218410" y="1678560"/>
          <a:ext cx="994335" cy="63140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E5ADBB-534F-45AF-A0D1-621B756EA08C}">
      <dsp:nvSpPr>
        <dsp:cNvPr id="0" name=""/>
        <dsp:cNvSpPr/>
      </dsp:nvSpPr>
      <dsp:spPr>
        <a:xfrm>
          <a:off x="1328892" y="1783518"/>
          <a:ext cx="994335" cy="63140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kern="1200"/>
            <a:t>* Punjab(5.86e+08)</a:t>
          </a:r>
          <a:endParaRPr lang="en-US" sz="800" kern="1200"/>
        </a:p>
      </dsp:txBody>
      <dsp:txXfrm>
        <a:off x="1347385" y="1802011"/>
        <a:ext cx="957349" cy="594417"/>
      </dsp:txXfrm>
    </dsp:sp>
    <dsp:sp modelId="{E3E38379-D9C2-4838-B00B-9954026E1E6F}">
      <dsp:nvSpPr>
        <dsp:cNvPr id="0" name=""/>
        <dsp:cNvSpPr/>
      </dsp:nvSpPr>
      <dsp:spPr>
        <a:xfrm>
          <a:off x="2433709" y="1678560"/>
          <a:ext cx="994335" cy="63140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8CFF6A-110D-4DB8-B451-769F76A9EE64}">
      <dsp:nvSpPr>
        <dsp:cNvPr id="0" name=""/>
        <dsp:cNvSpPr/>
      </dsp:nvSpPr>
      <dsp:spPr>
        <a:xfrm>
          <a:off x="2544191" y="1783518"/>
          <a:ext cx="994335" cy="63140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kern="1200"/>
            <a:t>* Uttar Pradesh(3.23e+09), and</a:t>
          </a:r>
          <a:endParaRPr lang="en-US" sz="800" kern="1200"/>
        </a:p>
      </dsp:txBody>
      <dsp:txXfrm>
        <a:off x="2562684" y="1802011"/>
        <a:ext cx="957349" cy="594417"/>
      </dsp:txXfrm>
    </dsp:sp>
    <dsp:sp modelId="{AA953D96-066F-4E12-9EBC-C8666CB9AC8F}">
      <dsp:nvSpPr>
        <dsp:cNvPr id="0" name=""/>
        <dsp:cNvSpPr/>
      </dsp:nvSpPr>
      <dsp:spPr>
        <a:xfrm>
          <a:off x="3649008" y="1678560"/>
          <a:ext cx="994335" cy="63140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87BFFB-44EB-4535-9FEA-188BAFC26536}">
      <dsp:nvSpPr>
        <dsp:cNvPr id="0" name=""/>
        <dsp:cNvSpPr/>
      </dsp:nvSpPr>
      <dsp:spPr>
        <a:xfrm>
          <a:off x="3759490" y="1783518"/>
          <a:ext cx="994335" cy="63140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kern="1200"/>
            <a:t>* Haryana(3.81e+08)</a:t>
          </a:r>
          <a:endParaRPr lang="en-US" sz="800" kern="1200"/>
        </a:p>
      </dsp:txBody>
      <dsp:txXfrm>
        <a:off x="3777983" y="1802011"/>
        <a:ext cx="957349" cy="594417"/>
      </dsp:txXfrm>
    </dsp:sp>
    <dsp:sp modelId="{7ECABEE2-BE0C-484C-94D0-B8C193C608EA}">
      <dsp:nvSpPr>
        <dsp:cNvPr id="0" name=""/>
        <dsp:cNvSpPr/>
      </dsp:nvSpPr>
      <dsp:spPr>
        <a:xfrm>
          <a:off x="4864307" y="1678560"/>
          <a:ext cx="994335" cy="63140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1D3D1D-472C-4171-A4D8-42346B950459}">
      <dsp:nvSpPr>
        <dsp:cNvPr id="0" name=""/>
        <dsp:cNvSpPr/>
      </dsp:nvSpPr>
      <dsp:spPr>
        <a:xfrm>
          <a:off x="4974789" y="1783518"/>
          <a:ext cx="994335" cy="63140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kern="1200"/>
            <a:t>2. Top crops of these states are:</a:t>
          </a:r>
          <a:endParaRPr lang="en-US" sz="800" kern="1200"/>
        </a:p>
      </dsp:txBody>
      <dsp:txXfrm>
        <a:off x="4993282" y="1802011"/>
        <a:ext cx="957349" cy="594417"/>
      </dsp:txXfrm>
    </dsp:sp>
    <dsp:sp modelId="{E51E35E6-6734-4F4C-B7AF-0754B8FC6A4D}">
      <dsp:nvSpPr>
        <dsp:cNvPr id="0" name=""/>
        <dsp:cNvSpPr/>
      </dsp:nvSpPr>
      <dsp:spPr>
        <a:xfrm>
          <a:off x="6079606" y="1678560"/>
          <a:ext cx="994335" cy="63140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D3B545-E8DC-43C5-BD3B-2258AD4B516E}">
      <dsp:nvSpPr>
        <dsp:cNvPr id="0" name=""/>
        <dsp:cNvSpPr/>
      </dsp:nvSpPr>
      <dsp:spPr>
        <a:xfrm>
          <a:off x="6190088" y="1783518"/>
          <a:ext cx="994335" cy="63140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kern="1200"/>
            <a:t>* Sugarcane,</a:t>
          </a:r>
          <a:endParaRPr lang="en-US" sz="800" kern="1200"/>
        </a:p>
      </dsp:txBody>
      <dsp:txXfrm>
        <a:off x="6208581" y="1802011"/>
        <a:ext cx="957349" cy="594417"/>
      </dsp:txXfrm>
    </dsp:sp>
    <dsp:sp modelId="{5F45373C-5EE1-44F2-9D72-F6A5AF150602}">
      <dsp:nvSpPr>
        <dsp:cNvPr id="0" name=""/>
        <dsp:cNvSpPr/>
      </dsp:nvSpPr>
      <dsp:spPr>
        <a:xfrm>
          <a:off x="7294905" y="1678560"/>
          <a:ext cx="994335" cy="63140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0D3B5B-F95D-43D4-A9CC-45EEC745A5B5}">
      <dsp:nvSpPr>
        <dsp:cNvPr id="0" name=""/>
        <dsp:cNvSpPr/>
      </dsp:nvSpPr>
      <dsp:spPr>
        <a:xfrm>
          <a:off x="7405387" y="1783518"/>
          <a:ext cx="994335" cy="63140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kern="1200"/>
            <a:t>* Wheat and</a:t>
          </a:r>
          <a:endParaRPr lang="en-US" sz="800" kern="1200"/>
        </a:p>
      </dsp:txBody>
      <dsp:txXfrm>
        <a:off x="7423880" y="1802011"/>
        <a:ext cx="957349" cy="594417"/>
      </dsp:txXfrm>
    </dsp:sp>
    <dsp:sp modelId="{12C827C6-D6F5-4655-8B72-B2B6DBB6564C}">
      <dsp:nvSpPr>
        <dsp:cNvPr id="0" name=""/>
        <dsp:cNvSpPr/>
      </dsp:nvSpPr>
      <dsp:spPr>
        <a:xfrm>
          <a:off x="8510204" y="1678560"/>
          <a:ext cx="994335" cy="63140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79A164-E429-4268-97CC-2830B5AC4496}">
      <dsp:nvSpPr>
        <dsp:cNvPr id="0" name=""/>
        <dsp:cNvSpPr/>
      </dsp:nvSpPr>
      <dsp:spPr>
        <a:xfrm>
          <a:off x="8620686" y="1783518"/>
          <a:ext cx="994335" cy="63140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kern="1200"/>
            <a:t>* Rice</a:t>
          </a:r>
          <a:endParaRPr lang="en-US" sz="800" kern="1200"/>
        </a:p>
      </dsp:txBody>
      <dsp:txXfrm>
        <a:off x="8639179" y="1802011"/>
        <a:ext cx="957349" cy="5944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3B689B-200E-4651-BDD0-5D0571F221C9}">
      <dsp:nvSpPr>
        <dsp:cNvPr id="0" name=""/>
        <dsp:cNvSpPr/>
      </dsp:nvSpPr>
      <dsp:spPr>
        <a:xfrm>
          <a:off x="0" y="0"/>
          <a:ext cx="7405962" cy="73682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kern="1200"/>
            <a:t>1. Coconut cultivation is yearlong and doesn't get restricted to any particular seasons</a:t>
          </a:r>
          <a:endParaRPr lang="en-US" sz="1500" kern="1200"/>
        </a:p>
      </dsp:txBody>
      <dsp:txXfrm>
        <a:off x="21581" y="21581"/>
        <a:ext cx="6524659" cy="693664"/>
      </dsp:txXfrm>
    </dsp:sp>
    <dsp:sp modelId="{A1C39F47-92D8-4BAD-938A-FC0427BED339}">
      <dsp:nvSpPr>
        <dsp:cNvPr id="0" name=""/>
        <dsp:cNvSpPr/>
      </dsp:nvSpPr>
      <dsp:spPr>
        <a:xfrm>
          <a:off x="553042" y="839163"/>
          <a:ext cx="7405962" cy="736826"/>
        </a:xfrm>
        <a:prstGeom prst="roundRect">
          <a:avLst>
            <a:gd name="adj" fmla="val 10000"/>
          </a:avLst>
        </a:prstGeom>
        <a:solidFill>
          <a:schemeClr val="accent2">
            <a:hueOff val="-741071"/>
            <a:satOff val="3550"/>
            <a:lumOff val="32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kern="1200"/>
            <a:t>2. Top states involved in coconut production are: Kerala, Andhra Pradesh and Tamil Nadu</a:t>
          </a:r>
          <a:endParaRPr lang="en-US" sz="1500" kern="1200"/>
        </a:p>
      </dsp:txBody>
      <dsp:txXfrm>
        <a:off x="574623" y="860744"/>
        <a:ext cx="6330820" cy="693664"/>
      </dsp:txXfrm>
    </dsp:sp>
    <dsp:sp modelId="{AD9A1C39-1605-4EF4-9811-B58956C071B3}">
      <dsp:nvSpPr>
        <dsp:cNvPr id="0" name=""/>
        <dsp:cNvSpPr/>
      </dsp:nvSpPr>
      <dsp:spPr>
        <a:xfrm>
          <a:off x="1106085" y="1678327"/>
          <a:ext cx="7405962" cy="736826"/>
        </a:xfrm>
        <a:prstGeom prst="roundRect">
          <a:avLst>
            <a:gd name="adj" fmla="val 10000"/>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kern="1200"/>
            <a:t>3. Top districts featuring in coconut production is KOZHIKODE(11.75%), MALAPPURAM(11.16%) and THIRUVANANTHAPURAM(7.7%)</a:t>
          </a:r>
          <a:endParaRPr lang="en-US" sz="1500" kern="1200"/>
        </a:p>
      </dsp:txBody>
      <dsp:txXfrm>
        <a:off x="1127666" y="1699908"/>
        <a:ext cx="6330820" cy="693664"/>
      </dsp:txXfrm>
    </dsp:sp>
    <dsp:sp modelId="{0D8776EE-7AB8-43E3-BBD9-F20AED917577}">
      <dsp:nvSpPr>
        <dsp:cNvPr id="0" name=""/>
        <dsp:cNvSpPr/>
      </dsp:nvSpPr>
      <dsp:spPr>
        <a:xfrm>
          <a:off x="1659127" y="2517491"/>
          <a:ext cx="7405962" cy="736826"/>
        </a:xfrm>
        <a:prstGeom prst="roundRect">
          <a:avLst>
            <a:gd name="adj" fmla="val 10000"/>
          </a:avLst>
        </a:prstGeom>
        <a:solidFill>
          <a:schemeClr val="accent2">
            <a:hueOff val="-2223214"/>
            <a:satOff val="10650"/>
            <a:lumOff val="98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kern="1200"/>
            <a:t>4. Yearwise coconut cultivation is strong and its increasing healthly</a:t>
          </a:r>
          <a:endParaRPr lang="en-US" sz="1500" kern="1200"/>
        </a:p>
      </dsp:txBody>
      <dsp:txXfrm>
        <a:off x="1680708" y="2539072"/>
        <a:ext cx="6330820" cy="693664"/>
      </dsp:txXfrm>
    </dsp:sp>
    <dsp:sp modelId="{46D5FF3F-EF19-4A3C-9469-7D78290FFB9A}">
      <dsp:nvSpPr>
        <dsp:cNvPr id="0" name=""/>
        <dsp:cNvSpPr/>
      </dsp:nvSpPr>
      <dsp:spPr>
        <a:xfrm>
          <a:off x="2212170" y="3356655"/>
          <a:ext cx="7405962" cy="736826"/>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kern="1200"/>
            <a:t>5. High coconut cultivation is directly proportional to area under cultivation.</a:t>
          </a:r>
          <a:endParaRPr lang="en-US" sz="1500" kern="1200"/>
        </a:p>
      </dsp:txBody>
      <dsp:txXfrm>
        <a:off x="2233751" y="3378236"/>
        <a:ext cx="6330820" cy="693664"/>
      </dsp:txXfrm>
    </dsp:sp>
    <dsp:sp modelId="{E22D5F65-1B2C-41E9-BA45-E6766A039803}">
      <dsp:nvSpPr>
        <dsp:cNvPr id="0" name=""/>
        <dsp:cNvSpPr/>
      </dsp:nvSpPr>
      <dsp:spPr>
        <a:xfrm>
          <a:off x="6927025" y="538292"/>
          <a:ext cx="478937" cy="478937"/>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034786" y="538292"/>
        <a:ext cx="263415" cy="360400"/>
      </dsp:txXfrm>
    </dsp:sp>
    <dsp:sp modelId="{8B856BC3-7DA5-426C-AB8E-06B7347107C0}">
      <dsp:nvSpPr>
        <dsp:cNvPr id="0" name=""/>
        <dsp:cNvSpPr/>
      </dsp:nvSpPr>
      <dsp:spPr>
        <a:xfrm>
          <a:off x="7480067" y="1377456"/>
          <a:ext cx="478937" cy="478937"/>
        </a:xfrm>
        <a:prstGeom prst="downArrow">
          <a:avLst>
            <a:gd name="adj1" fmla="val 55000"/>
            <a:gd name="adj2" fmla="val 45000"/>
          </a:avLst>
        </a:prstGeom>
        <a:solidFill>
          <a:schemeClr val="accent2">
            <a:tint val="40000"/>
            <a:alpha val="90000"/>
            <a:hueOff val="-1363946"/>
            <a:satOff val="15036"/>
            <a:lumOff val="1432"/>
            <a:alphaOff val="0"/>
          </a:schemeClr>
        </a:solidFill>
        <a:ln w="19050" cap="rnd" cmpd="sng" algn="ctr">
          <a:solidFill>
            <a:schemeClr val="accent2">
              <a:tint val="40000"/>
              <a:alpha val="90000"/>
              <a:hueOff val="-1363946"/>
              <a:satOff val="15036"/>
              <a:lumOff val="143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587828" y="1377456"/>
        <a:ext cx="263415" cy="360400"/>
      </dsp:txXfrm>
    </dsp:sp>
    <dsp:sp modelId="{2E2E0222-DDA4-4A0E-92B1-1F81C9380586}">
      <dsp:nvSpPr>
        <dsp:cNvPr id="0" name=""/>
        <dsp:cNvSpPr/>
      </dsp:nvSpPr>
      <dsp:spPr>
        <a:xfrm>
          <a:off x="8033110" y="2204340"/>
          <a:ext cx="478937" cy="478937"/>
        </a:xfrm>
        <a:prstGeom prst="downArrow">
          <a:avLst>
            <a:gd name="adj1" fmla="val 55000"/>
            <a:gd name="adj2" fmla="val 45000"/>
          </a:avLst>
        </a:prstGeom>
        <a:solidFill>
          <a:schemeClr val="accent2">
            <a:tint val="40000"/>
            <a:alpha val="90000"/>
            <a:hueOff val="-2727893"/>
            <a:satOff val="30071"/>
            <a:lumOff val="2864"/>
            <a:alphaOff val="0"/>
          </a:schemeClr>
        </a:solidFill>
        <a:ln w="19050" cap="rnd" cmpd="sng" algn="ctr">
          <a:solidFill>
            <a:schemeClr val="accent2">
              <a:tint val="40000"/>
              <a:alpha val="90000"/>
              <a:hueOff val="-2727893"/>
              <a:satOff val="30071"/>
              <a:lumOff val="286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140871" y="2204340"/>
        <a:ext cx="263415" cy="360400"/>
      </dsp:txXfrm>
    </dsp:sp>
    <dsp:sp modelId="{089580D5-170C-4943-98A3-2DF97F31A50F}">
      <dsp:nvSpPr>
        <dsp:cNvPr id="0" name=""/>
        <dsp:cNvSpPr/>
      </dsp:nvSpPr>
      <dsp:spPr>
        <a:xfrm>
          <a:off x="8586152" y="3051690"/>
          <a:ext cx="478937" cy="478937"/>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693913" y="3051690"/>
        <a:ext cx="263415" cy="3604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1BDB4-A63D-AA45-8E7F-9DE5F179DF33}" type="datetimeFigureOut">
              <a:rPr lang="en-US" smtClean="0"/>
              <a:t>8/22/2024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14529-15AC-5748-9063-CABC6A81345B}" type="slidenum">
              <a:rPr lang="en-US" smtClean="0"/>
              <a:t>‹#›</a:t>
            </a:fld>
            <a:endParaRPr lang="en-US"/>
          </a:p>
        </p:txBody>
      </p:sp>
    </p:spTree>
    <p:extLst>
      <p:ext uri="{BB962C8B-B14F-4D97-AF65-F5344CB8AC3E}">
        <p14:creationId xmlns:p14="http://schemas.microsoft.com/office/powerpoint/2010/main" val="3813190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Today I am presenting my analysis on India’s Crop Production. India is an agricultural country. </a:t>
            </a:r>
            <a:r>
              <a:rPr lang="en-US" dirty="0" err="1"/>
              <a:t>Approx</a:t>
            </a:r>
            <a:r>
              <a:rPr lang="en-US" dirty="0"/>
              <a:t> 60% of the population work in this industry directly or indirectly. Which helps to contribute about 18% of total GDP. While doing this analysis the first question in mind my was is India producing enough to feed its population?</a:t>
            </a:r>
          </a:p>
        </p:txBody>
      </p:sp>
      <p:sp>
        <p:nvSpPr>
          <p:cNvPr id="4" name="Slide Number Placeholder 3"/>
          <p:cNvSpPr>
            <a:spLocks noGrp="1"/>
          </p:cNvSpPr>
          <p:nvPr>
            <p:ph type="sldNum" sz="quarter" idx="5"/>
          </p:nvPr>
        </p:nvSpPr>
        <p:spPr/>
        <p:txBody>
          <a:bodyPr/>
          <a:lstStyle/>
          <a:p>
            <a:fld id="{F3A14529-15AC-5748-9063-CABC6A81345B}" type="slidenum">
              <a:rPr lang="en-US" smtClean="0"/>
              <a:t>1</a:t>
            </a:fld>
            <a:endParaRPr lang="en-US"/>
          </a:p>
        </p:txBody>
      </p:sp>
    </p:spTree>
    <p:extLst>
      <p:ext uri="{BB962C8B-B14F-4D97-AF65-F5344CB8AC3E}">
        <p14:creationId xmlns:p14="http://schemas.microsoft.com/office/powerpoint/2010/main" val="1677335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crops highly produced from 1997-2019. Sugarcane, Rice, Wheat cotton and maize are the most produced ones. Among these crops wheat is grown in winter and others are grown in monsoon. Until 2019 crops like rice and wheat were produced about more than 1.9B </a:t>
            </a:r>
            <a:r>
              <a:rPr lang="en-US" dirty="0" err="1"/>
              <a:t>tonnes</a:t>
            </a:r>
            <a:r>
              <a:rPr lang="en-US" dirty="0"/>
              <a:t>. </a:t>
            </a:r>
          </a:p>
        </p:txBody>
      </p:sp>
      <p:sp>
        <p:nvSpPr>
          <p:cNvPr id="4" name="Slide Number Placeholder 3"/>
          <p:cNvSpPr>
            <a:spLocks noGrp="1"/>
          </p:cNvSpPr>
          <p:nvPr>
            <p:ph type="sldNum" sz="quarter" idx="5"/>
          </p:nvPr>
        </p:nvSpPr>
        <p:spPr/>
        <p:txBody>
          <a:bodyPr/>
          <a:lstStyle/>
          <a:p>
            <a:fld id="{F3A14529-15AC-5748-9063-CABC6A81345B}" type="slidenum">
              <a:rPr lang="en-US" smtClean="0"/>
              <a:t>10</a:t>
            </a:fld>
            <a:endParaRPr lang="en-US"/>
          </a:p>
        </p:txBody>
      </p:sp>
    </p:spTree>
    <p:extLst>
      <p:ext uri="{BB962C8B-B14F-4D97-AF65-F5344CB8AC3E}">
        <p14:creationId xmlns:p14="http://schemas.microsoft.com/office/powerpoint/2010/main" val="1387611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crops highly produced from 1997-2019. Sugarcane, Rice, Wheat cotton and maize are the most produced ones. Among these crops wheat is grown in winter and others are grown in monsoon. Until 2019 crops like rice and wheat were produced about more than 1.9B </a:t>
            </a:r>
            <a:r>
              <a:rPr lang="en-US" dirty="0" err="1"/>
              <a:t>tonnes</a:t>
            </a:r>
            <a:r>
              <a:rPr lang="en-US" dirty="0"/>
              <a:t>. </a:t>
            </a:r>
          </a:p>
        </p:txBody>
      </p:sp>
      <p:sp>
        <p:nvSpPr>
          <p:cNvPr id="4" name="Slide Number Placeholder 3"/>
          <p:cNvSpPr>
            <a:spLocks noGrp="1"/>
          </p:cNvSpPr>
          <p:nvPr>
            <p:ph type="sldNum" sz="quarter" idx="5"/>
          </p:nvPr>
        </p:nvSpPr>
        <p:spPr/>
        <p:txBody>
          <a:bodyPr/>
          <a:lstStyle/>
          <a:p>
            <a:fld id="{F3A14529-15AC-5748-9063-CABC6A81345B}" type="slidenum">
              <a:rPr lang="en-US" smtClean="0"/>
              <a:t>11</a:t>
            </a:fld>
            <a:endParaRPr lang="en-US"/>
          </a:p>
        </p:txBody>
      </p:sp>
    </p:spTree>
    <p:extLst>
      <p:ext uri="{BB962C8B-B14F-4D97-AF65-F5344CB8AC3E}">
        <p14:creationId xmlns:p14="http://schemas.microsoft.com/office/powerpoint/2010/main" val="3235946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crops highly produced from 1997-2019. Sugarcane, Rice, Wheat cotton and maize are the most produced ones. Among these crops wheat is grown in winter and others are grown in monsoon. Until 2019 crops like rice and wheat were produced about more than 1.9B </a:t>
            </a:r>
            <a:r>
              <a:rPr lang="en-US" dirty="0" err="1"/>
              <a:t>tonnes</a:t>
            </a:r>
            <a:r>
              <a:rPr lang="en-US" dirty="0"/>
              <a:t>. </a:t>
            </a:r>
          </a:p>
        </p:txBody>
      </p:sp>
      <p:sp>
        <p:nvSpPr>
          <p:cNvPr id="4" name="Slide Number Placeholder 3"/>
          <p:cNvSpPr>
            <a:spLocks noGrp="1"/>
          </p:cNvSpPr>
          <p:nvPr>
            <p:ph type="sldNum" sz="quarter" idx="5"/>
          </p:nvPr>
        </p:nvSpPr>
        <p:spPr/>
        <p:txBody>
          <a:bodyPr/>
          <a:lstStyle/>
          <a:p>
            <a:fld id="{F3A14529-15AC-5748-9063-CABC6A81345B}" type="slidenum">
              <a:rPr lang="en-US" smtClean="0"/>
              <a:t>12</a:t>
            </a:fld>
            <a:endParaRPr lang="en-US"/>
          </a:p>
        </p:txBody>
      </p:sp>
    </p:spTree>
    <p:extLst>
      <p:ext uri="{BB962C8B-B14F-4D97-AF65-F5344CB8AC3E}">
        <p14:creationId xmlns:p14="http://schemas.microsoft.com/office/powerpoint/2010/main" val="97257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crops highly produced from 1997-2019. Sugarcane, Rice, Wheat cotton and maize are the most produced ones. Among these crops wheat is grown in winter and others are grown in monsoon. Until 2019 crops like rice and wheat were produced about more than 1.9B </a:t>
            </a:r>
            <a:r>
              <a:rPr lang="en-US" dirty="0" err="1"/>
              <a:t>tonnes</a:t>
            </a:r>
            <a:r>
              <a:rPr lang="en-US" dirty="0"/>
              <a:t>. </a:t>
            </a:r>
          </a:p>
        </p:txBody>
      </p:sp>
      <p:sp>
        <p:nvSpPr>
          <p:cNvPr id="4" name="Slide Number Placeholder 3"/>
          <p:cNvSpPr>
            <a:spLocks noGrp="1"/>
          </p:cNvSpPr>
          <p:nvPr>
            <p:ph type="sldNum" sz="quarter" idx="5"/>
          </p:nvPr>
        </p:nvSpPr>
        <p:spPr/>
        <p:txBody>
          <a:bodyPr/>
          <a:lstStyle/>
          <a:p>
            <a:fld id="{F3A14529-15AC-5748-9063-CABC6A81345B}" type="slidenum">
              <a:rPr lang="en-US" smtClean="0"/>
              <a:t>13</a:t>
            </a:fld>
            <a:endParaRPr lang="en-US"/>
          </a:p>
        </p:txBody>
      </p:sp>
    </p:spTree>
    <p:extLst>
      <p:ext uri="{BB962C8B-B14F-4D97-AF65-F5344CB8AC3E}">
        <p14:creationId xmlns:p14="http://schemas.microsoft.com/office/powerpoint/2010/main" val="269749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crops highly produced from 1997-2019. Sugarcane, Rice, Wheat cotton and maize are the most produced ones. Among these crops wheat is grown in winter and others are grown in monsoon. Until 2019 crops like rice and wheat were produced about more than 1.9B </a:t>
            </a:r>
            <a:r>
              <a:rPr lang="en-US" dirty="0" err="1"/>
              <a:t>tonnes</a:t>
            </a:r>
            <a:r>
              <a:rPr lang="en-US" dirty="0"/>
              <a:t>. </a:t>
            </a:r>
          </a:p>
        </p:txBody>
      </p:sp>
      <p:sp>
        <p:nvSpPr>
          <p:cNvPr id="4" name="Slide Number Placeholder 3"/>
          <p:cNvSpPr>
            <a:spLocks noGrp="1"/>
          </p:cNvSpPr>
          <p:nvPr>
            <p:ph type="sldNum" sz="quarter" idx="5"/>
          </p:nvPr>
        </p:nvSpPr>
        <p:spPr/>
        <p:txBody>
          <a:bodyPr/>
          <a:lstStyle/>
          <a:p>
            <a:fld id="{F3A14529-15AC-5748-9063-CABC6A81345B}" type="slidenum">
              <a:rPr lang="en-US" smtClean="0"/>
              <a:t>14</a:t>
            </a:fld>
            <a:endParaRPr lang="en-US"/>
          </a:p>
        </p:txBody>
      </p:sp>
    </p:spTree>
    <p:extLst>
      <p:ext uri="{BB962C8B-B14F-4D97-AF65-F5344CB8AC3E}">
        <p14:creationId xmlns:p14="http://schemas.microsoft.com/office/powerpoint/2010/main" val="3664862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crops highly produced from 1997-2019. Sugarcane, Rice, Wheat cotton and maize are the most produced ones. Among these crops wheat is grown in winter and others are grown in monsoon. Until 2019 crops like rice and wheat were produced about more than 1.9B </a:t>
            </a:r>
            <a:r>
              <a:rPr lang="en-US" dirty="0" err="1"/>
              <a:t>tonnes</a:t>
            </a:r>
            <a:r>
              <a:rPr lang="en-US" dirty="0"/>
              <a:t>. </a:t>
            </a:r>
          </a:p>
        </p:txBody>
      </p:sp>
      <p:sp>
        <p:nvSpPr>
          <p:cNvPr id="4" name="Slide Number Placeholder 3"/>
          <p:cNvSpPr>
            <a:spLocks noGrp="1"/>
          </p:cNvSpPr>
          <p:nvPr>
            <p:ph type="sldNum" sz="quarter" idx="5"/>
          </p:nvPr>
        </p:nvSpPr>
        <p:spPr/>
        <p:txBody>
          <a:bodyPr/>
          <a:lstStyle/>
          <a:p>
            <a:fld id="{F3A14529-15AC-5748-9063-CABC6A81345B}" type="slidenum">
              <a:rPr lang="en-US" smtClean="0"/>
              <a:t>2</a:t>
            </a:fld>
            <a:endParaRPr lang="en-US"/>
          </a:p>
        </p:txBody>
      </p:sp>
    </p:spTree>
    <p:extLst>
      <p:ext uri="{BB962C8B-B14F-4D97-AF65-F5344CB8AC3E}">
        <p14:creationId xmlns:p14="http://schemas.microsoft.com/office/powerpoint/2010/main" val="415423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crops highly produced from 1997-2019. Sugarcane, Rice, Wheat cotton and maize are the most produced ones. Among these crops wheat is grown in winter and others are grown in monsoon. Until 2019 crops like rice and wheat were produced about more than 1.9B </a:t>
            </a:r>
            <a:r>
              <a:rPr lang="en-US" dirty="0" err="1"/>
              <a:t>tonnes</a:t>
            </a:r>
            <a:r>
              <a:rPr lang="en-US" dirty="0"/>
              <a:t>. </a:t>
            </a:r>
          </a:p>
        </p:txBody>
      </p:sp>
      <p:sp>
        <p:nvSpPr>
          <p:cNvPr id="4" name="Slide Number Placeholder 3"/>
          <p:cNvSpPr>
            <a:spLocks noGrp="1"/>
          </p:cNvSpPr>
          <p:nvPr>
            <p:ph type="sldNum" sz="quarter" idx="5"/>
          </p:nvPr>
        </p:nvSpPr>
        <p:spPr/>
        <p:txBody>
          <a:bodyPr/>
          <a:lstStyle/>
          <a:p>
            <a:fld id="{F3A14529-15AC-5748-9063-CABC6A81345B}" type="slidenum">
              <a:rPr lang="en-US" smtClean="0"/>
              <a:t>3</a:t>
            </a:fld>
            <a:endParaRPr lang="en-US"/>
          </a:p>
        </p:txBody>
      </p:sp>
    </p:spTree>
    <p:extLst>
      <p:ext uri="{BB962C8B-B14F-4D97-AF65-F5344CB8AC3E}">
        <p14:creationId xmlns:p14="http://schemas.microsoft.com/office/powerpoint/2010/main" val="2083037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A14529-15AC-5748-9063-CABC6A81345B}" type="slidenum">
              <a:rPr lang="en-US" smtClean="0"/>
              <a:t>4</a:t>
            </a:fld>
            <a:endParaRPr lang="en-US"/>
          </a:p>
        </p:txBody>
      </p:sp>
    </p:spTree>
    <p:extLst>
      <p:ext uri="{BB962C8B-B14F-4D97-AF65-F5344CB8AC3E}">
        <p14:creationId xmlns:p14="http://schemas.microsoft.com/office/powerpoint/2010/main" val="3307398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crops highly produced from 1997-2019. Sugarcane, Rice, Wheat cotton and maize are the most produced ones. Among these crops wheat is grown in winter and others are grown in monsoon. Until 2019 crops like rice and wheat were produced about more than 1.9B </a:t>
            </a:r>
            <a:r>
              <a:rPr lang="en-US" dirty="0" err="1"/>
              <a:t>tonnes</a:t>
            </a:r>
            <a:r>
              <a:rPr lang="en-US" dirty="0"/>
              <a:t>. </a:t>
            </a:r>
          </a:p>
        </p:txBody>
      </p:sp>
      <p:sp>
        <p:nvSpPr>
          <p:cNvPr id="4" name="Slide Number Placeholder 3"/>
          <p:cNvSpPr>
            <a:spLocks noGrp="1"/>
          </p:cNvSpPr>
          <p:nvPr>
            <p:ph type="sldNum" sz="quarter" idx="5"/>
          </p:nvPr>
        </p:nvSpPr>
        <p:spPr/>
        <p:txBody>
          <a:bodyPr/>
          <a:lstStyle/>
          <a:p>
            <a:fld id="{F3A14529-15AC-5748-9063-CABC6A81345B}" type="slidenum">
              <a:rPr lang="en-US" smtClean="0"/>
              <a:t>5</a:t>
            </a:fld>
            <a:endParaRPr lang="en-US"/>
          </a:p>
        </p:txBody>
      </p:sp>
    </p:spTree>
    <p:extLst>
      <p:ext uri="{BB962C8B-B14F-4D97-AF65-F5344CB8AC3E}">
        <p14:creationId xmlns:p14="http://schemas.microsoft.com/office/powerpoint/2010/main" val="1719562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crops highly produced from 1997-2019. Sugarcane, Rice, Wheat cotton and maize are the most produced ones. Among these crops wheat is grown in winter and others are grown in monsoon. Until 2019 crops like rice and wheat were produced about more than 1.9B </a:t>
            </a:r>
            <a:r>
              <a:rPr lang="en-US" dirty="0" err="1"/>
              <a:t>tonnes</a:t>
            </a:r>
            <a:r>
              <a:rPr lang="en-US" dirty="0"/>
              <a:t>. </a:t>
            </a:r>
          </a:p>
        </p:txBody>
      </p:sp>
      <p:sp>
        <p:nvSpPr>
          <p:cNvPr id="4" name="Slide Number Placeholder 3"/>
          <p:cNvSpPr>
            <a:spLocks noGrp="1"/>
          </p:cNvSpPr>
          <p:nvPr>
            <p:ph type="sldNum" sz="quarter" idx="5"/>
          </p:nvPr>
        </p:nvSpPr>
        <p:spPr/>
        <p:txBody>
          <a:bodyPr/>
          <a:lstStyle/>
          <a:p>
            <a:fld id="{F3A14529-15AC-5748-9063-CABC6A81345B}" type="slidenum">
              <a:rPr lang="en-US" smtClean="0"/>
              <a:t>6</a:t>
            </a:fld>
            <a:endParaRPr lang="en-US"/>
          </a:p>
        </p:txBody>
      </p:sp>
    </p:spTree>
    <p:extLst>
      <p:ext uri="{BB962C8B-B14F-4D97-AF65-F5344CB8AC3E}">
        <p14:creationId xmlns:p14="http://schemas.microsoft.com/office/powerpoint/2010/main" val="355160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crops highly produced from 1997-2019. Sugarcane, Rice, Wheat cotton and maize are the most produced ones. Among these crops wheat is grown in winter and others are grown in monsoon. Until 2019 crops like rice and wheat were produced about more than 1.9B </a:t>
            </a:r>
            <a:r>
              <a:rPr lang="en-US" dirty="0" err="1"/>
              <a:t>tonnes</a:t>
            </a:r>
            <a:r>
              <a:rPr lang="en-US" dirty="0"/>
              <a:t>. </a:t>
            </a:r>
          </a:p>
        </p:txBody>
      </p:sp>
      <p:sp>
        <p:nvSpPr>
          <p:cNvPr id="4" name="Slide Number Placeholder 3"/>
          <p:cNvSpPr>
            <a:spLocks noGrp="1"/>
          </p:cNvSpPr>
          <p:nvPr>
            <p:ph type="sldNum" sz="quarter" idx="5"/>
          </p:nvPr>
        </p:nvSpPr>
        <p:spPr/>
        <p:txBody>
          <a:bodyPr/>
          <a:lstStyle/>
          <a:p>
            <a:fld id="{F3A14529-15AC-5748-9063-CABC6A81345B}" type="slidenum">
              <a:rPr lang="en-US" smtClean="0"/>
              <a:t>7</a:t>
            </a:fld>
            <a:endParaRPr lang="en-US"/>
          </a:p>
        </p:txBody>
      </p:sp>
    </p:spTree>
    <p:extLst>
      <p:ext uri="{BB962C8B-B14F-4D97-AF65-F5344CB8AC3E}">
        <p14:creationId xmlns:p14="http://schemas.microsoft.com/office/powerpoint/2010/main" val="1327197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crops highly produced from 1997-2019. Sugarcane, Rice, Wheat cotton and maize are the most produced ones. Among these crops wheat is grown in winter and others are grown in monsoon. Until 2019 crops like rice and wheat were produced about more than 1.9B </a:t>
            </a:r>
            <a:r>
              <a:rPr lang="en-US" dirty="0" err="1"/>
              <a:t>tonnes</a:t>
            </a:r>
            <a:r>
              <a:rPr lang="en-US" dirty="0"/>
              <a:t>. </a:t>
            </a:r>
          </a:p>
        </p:txBody>
      </p:sp>
      <p:sp>
        <p:nvSpPr>
          <p:cNvPr id="4" name="Slide Number Placeholder 3"/>
          <p:cNvSpPr>
            <a:spLocks noGrp="1"/>
          </p:cNvSpPr>
          <p:nvPr>
            <p:ph type="sldNum" sz="quarter" idx="5"/>
          </p:nvPr>
        </p:nvSpPr>
        <p:spPr/>
        <p:txBody>
          <a:bodyPr/>
          <a:lstStyle/>
          <a:p>
            <a:fld id="{F3A14529-15AC-5748-9063-CABC6A81345B}" type="slidenum">
              <a:rPr lang="en-US" smtClean="0"/>
              <a:t>8</a:t>
            </a:fld>
            <a:endParaRPr lang="en-US"/>
          </a:p>
        </p:txBody>
      </p:sp>
    </p:spTree>
    <p:extLst>
      <p:ext uri="{BB962C8B-B14F-4D97-AF65-F5344CB8AC3E}">
        <p14:creationId xmlns:p14="http://schemas.microsoft.com/office/powerpoint/2010/main" val="374464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crops highly produced from 1997-2019. Sugarcane, Rice, Wheat cotton and maize are the most produced ones. Among these crops wheat is grown in winter and others are grown in monsoon. Until 2019 crops like rice and wheat were produced about more than 1.9B </a:t>
            </a:r>
            <a:r>
              <a:rPr lang="en-US" dirty="0" err="1"/>
              <a:t>tonnes</a:t>
            </a:r>
            <a:r>
              <a:rPr lang="en-US" dirty="0"/>
              <a:t>. </a:t>
            </a:r>
          </a:p>
        </p:txBody>
      </p:sp>
      <p:sp>
        <p:nvSpPr>
          <p:cNvPr id="4" name="Slide Number Placeholder 3"/>
          <p:cNvSpPr>
            <a:spLocks noGrp="1"/>
          </p:cNvSpPr>
          <p:nvPr>
            <p:ph type="sldNum" sz="quarter" idx="5"/>
          </p:nvPr>
        </p:nvSpPr>
        <p:spPr/>
        <p:txBody>
          <a:bodyPr/>
          <a:lstStyle/>
          <a:p>
            <a:fld id="{F3A14529-15AC-5748-9063-CABC6A81345B}" type="slidenum">
              <a:rPr lang="en-US" smtClean="0"/>
              <a:t>9</a:t>
            </a:fld>
            <a:endParaRPr lang="en-US"/>
          </a:p>
        </p:txBody>
      </p:sp>
    </p:spTree>
    <p:extLst>
      <p:ext uri="{BB962C8B-B14F-4D97-AF65-F5344CB8AC3E}">
        <p14:creationId xmlns:p14="http://schemas.microsoft.com/office/powerpoint/2010/main" val="1654512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18183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10381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11066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197812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51400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228828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98915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280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0085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06732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97169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8/22/2024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58827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863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8/22/2024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300819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03197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12649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D1C14C-A143-42F5-B247-D0E800131009}" type="datetimeFigureOut">
              <a:rPr lang="en-US" smtClean="0"/>
              <a:t>8/22/2024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41308060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5667D9A-AB27-47DF-DB25-C6DB5CB331CC}"/>
              </a:ext>
            </a:extLst>
          </p:cNvPr>
          <p:cNvPicPr>
            <a:picLocks noChangeAspect="1"/>
          </p:cNvPicPr>
          <p:nvPr/>
        </p:nvPicPr>
        <p:blipFill>
          <a:blip r:embed="rId3"/>
          <a:srcRect l="31710" r="24040"/>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5" name="TextBox 4">
            <a:extLst>
              <a:ext uri="{FF2B5EF4-FFF2-40B4-BE49-F238E27FC236}">
                <a16:creationId xmlns:a16="http://schemas.microsoft.com/office/drawing/2014/main" id="{0A314AEA-D677-ACE7-31B3-F5E72A9B043E}"/>
              </a:ext>
            </a:extLst>
          </p:cNvPr>
          <p:cNvSpPr txBox="1"/>
          <p:nvPr/>
        </p:nvSpPr>
        <p:spPr>
          <a:xfrm>
            <a:off x="5380563" y="1678665"/>
            <a:ext cx="3887839" cy="2372168"/>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600">
                <a:solidFill>
                  <a:schemeClr val="accent1"/>
                </a:solidFill>
                <a:latin typeface="+mj-lt"/>
                <a:ea typeface="+mj-ea"/>
                <a:cs typeface="+mj-cs"/>
              </a:rPr>
              <a:t>India’s Crop Production Data Analysis</a:t>
            </a:r>
          </a:p>
          <a:p>
            <a:pPr algn="r">
              <a:lnSpc>
                <a:spcPct val="90000"/>
              </a:lnSpc>
              <a:spcBef>
                <a:spcPct val="0"/>
              </a:spcBef>
              <a:spcAft>
                <a:spcPts val="600"/>
              </a:spcAft>
            </a:pPr>
            <a:endParaRPr lang="en-US" sz="4600">
              <a:solidFill>
                <a:schemeClr val="accent1"/>
              </a:solidFill>
              <a:latin typeface="+mj-lt"/>
              <a:ea typeface="+mj-ea"/>
              <a:cs typeface="+mj-cs"/>
            </a:endParaRPr>
          </a:p>
        </p:txBody>
      </p:sp>
      <p:sp>
        <p:nvSpPr>
          <p:cNvPr id="3" name="slide1">
            <a:extLst>
              <a:ext uri="{FF2B5EF4-FFF2-40B4-BE49-F238E27FC236}">
                <a16:creationId xmlns:a16="http://schemas.microsoft.com/office/drawing/2014/main" id="{EAAAD4BF-A787-44D3-A475-F732100CE241}"/>
              </a:ext>
            </a:extLst>
          </p:cNvPr>
          <p:cNvSpPr>
            <a:spLocks noGrp="1"/>
          </p:cNvSpPr>
          <p:nvPr>
            <p:ph type="subTitle" idx="1"/>
          </p:nvPr>
        </p:nvSpPr>
        <p:spPr>
          <a:xfrm>
            <a:off x="5380563" y="4050833"/>
            <a:ext cx="3893440" cy="1096899"/>
          </a:xfrm>
        </p:spPr>
        <p:txBody>
          <a:bodyPr vert="horz" lIns="91440" tIns="45720" rIns="91440" bIns="45720" rtlCol="0" anchor="t">
            <a:normAutofit/>
          </a:bodyPr>
          <a:lstStyle/>
          <a:p>
            <a:r>
              <a:rPr lang="en-US" dirty="0"/>
              <a:t>Kunal More</a:t>
            </a:r>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7"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8" name="Isosceles Triangle 37">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9"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0"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2" name="Isosceles Triangle 41">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Isosceles Triangle 19">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4" name="TextBox 3">
            <a:extLst>
              <a:ext uri="{FF2B5EF4-FFF2-40B4-BE49-F238E27FC236}">
                <a16:creationId xmlns:a16="http://schemas.microsoft.com/office/drawing/2014/main" id="{EFB97C48-70FD-5425-0D00-1A1BF5E92566}"/>
              </a:ext>
            </a:extLst>
          </p:cNvPr>
          <p:cNvSpPr txBox="1"/>
          <p:nvPr/>
        </p:nvSpPr>
        <p:spPr>
          <a:xfrm>
            <a:off x="5536734" y="609600"/>
            <a:ext cx="3737268" cy="1320800"/>
          </a:xfrm>
          <a:prstGeom prst="rect">
            <a:avLst/>
          </a:prstGeom>
        </p:spPr>
        <p:txBody>
          <a:bodyPr vert="horz" lIns="91440" tIns="45720" rIns="91440" bIns="45720" rtlCol="0" anchor="t">
            <a:normAutofit/>
          </a:bodyPr>
          <a:lstStyle/>
          <a:p>
            <a:pPr>
              <a:spcBef>
                <a:spcPct val="0"/>
              </a:spcBef>
              <a:spcAft>
                <a:spcPts val="600"/>
              </a:spcAft>
            </a:pPr>
            <a:r>
              <a:rPr lang="en-US" sz="3600" b="1">
                <a:solidFill>
                  <a:schemeClr val="accent1"/>
                </a:solidFill>
                <a:effectLst/>
                <a:latin typeface="+mj-lt"/>
                <a:ea typeface="+mj-ea"/>
                <a:cs typeface="+mj-cs"/>
              </a:rPr>
              <a:t>Result</a:t>
            </a:r>
            <a:endParaRPr lang="en-US" sz="3600" b="0">
              <a:solidFill>
                <a:schemeClr val="accent1"/>
              </a:solidFill>
              <a:effectLst/>
              <a:latin typeface="+mj-lt"/>
              <a:ea typeface="+mj-ea"/>
              <a:cs typeface="+mj-cs"/>
            </a:endParaRPr>
          </a:p>
        </p:txBody>
      </p:sp>
      <p:sp>
        <p:nvSpPr>
          <p:cNvPr id="2" name="TextBox 1">
            <a:extLst>
              <a:ext uri="{FF2B5EF4-FFF2-40B4-BE49-F238E27FC236}">
                <a16:creationId xmlns:a16="http://schemas.microsoft.com/office/drawing/2014/main" id="{DEDAA2C6-3003-34A5-2677-94F3F0A70344}"/>
              </a:ext>
            </a:extLst>
          </p:cNvPr>
          <p:cNvSpPr txBox="1"/>
          <p:nvPr/>
        </p:nvSpPr>
        <p:spPr>
          <a:xfrm>
            <a:off x="5255999" y="1785381"/>
            <a:ext cx="6276638" cy="4463019"/>
          </a:xfrm>
          <a:prstGeom prst="rect">
            <a:avLst/>
          </a:prstGeom>
        </p:spPr>
        <p:txBody>
          <a:bodyPr vert="horz" lIns="91440" tIns="45720" rIns="91440" bIns="45720" rtlCol="0">
            <a:normAutofit lnSpcReduction="10000"/>
          </a:bodyPr>
          <a:lstStyle/>
          <a:p>
            <a:pPr>
              <a:lnSpc>
                <a:spcPct val="150000"/>
              </a:lnSpc>
              <a:spcBef>
                <a:spcPts val="1000"/>
              </a:spcBef>
              <a:buClr>
                <a:schemeClr val="accent1"/>
              </a:buClr>
              <a:buSzPct val="80000"/>
              <a:buFont typeface="Wingdings 3" charset="2"/>
              <a:buChar char=""/>
            </a:pPr>
            <a:r>
              <a:rPr lang="en-US" sz="1600" b="0" dirty="0">
                <a:solidFill>
                  <a:schemeClr val="tx1">
                    <a:lumMod val="75000"/>
                    <a:lumOff val="25000"/>
                  </a:schemeClr>
                </a:solidFill>
                <a:effectLst/>
              </a:rPr>
              <a:t>1. Rice is grown heavily when we look the frequency of crops in India</a:t>
            </a:r>
          </a:p>
          <a:p>
            <a:pPr>
              <a:lnSpc>
                <a:spcPct val="150000"/>
              </a:lnSpc>
              <a:spcBef>
                <a:spcPts val="1000"/>
              </a:spcBef>
              <a:buClr>
                <a:schemeClr val="accent1"/>
              </a:buClr>
              <a:buSzPct val="80000"/>
              <a:buFont typeface="Wingdings 3" charset="2"/>
              <a:buChar char=""/>
            </a:pPr>
            <a:r>
              <a:rPr lang="en-US" sz="1600" b="0" dirty="0">
                <a:solidFill>
                  <a:schemeClr val="tx1">
                    <a:lumMod val="75000"/>
                    <a:lumOff val="25000"/>
                  </a:schemeClr>
                </a:solidFill>
                <a:effectLst/>
              </a:rPr>
              <a:t>2. Rice needs Winter for it mature</a:t>
            </a:r>
          </a:p>
          <a:p>
            <a:pPr>
              <a:lnSpc>
                <a:spcPct val="150000"/>
              </a:lnSpc>
              <a:spcBef>
                <a:spcPts val="1000"/>
              </a:spcBef>
              <a:buClr>
                <a:schemeClr val="accent1"/>
              </a:buClr>
              <a:buSzPct val="80000"/>
              <a:buFont typeface="Wingdings 3" charset="2"/>
              <a:buChar char=""/>
            </a:pPr>
            <a:r>
              <a:rPr lang="en-US" sz="1600" b="0" dirty="0">
                <a:solidFill>
                  <a:schemeClr val="tx1">
                    <a:lumMod val="75000"/>
                    <a:lumOff val="25000"/>
                  </a:schemeClr>
                </a:solidFill>
                <a:effectLst/>
              </a:rPr>
              <a:t>3. </a:t>
            </a:r>
            <a:r>
              <a:rPr lang="en-US" sz="1600" b="0" dirty="0" err="1">
                <a:solidFill>
                  <a:schemeClr val="tx1">
                    <a:lumMod val="75000"/>
                    <a:lumOff val="25000"/>
                  </a:schemeClr>
                </a:solidFill>
                <a:effectLst/>
              </a:rPr>
              <a:t>Statewise</a:t>
            </a:r>
            <a:r>
              <a:rPr lang="en-US" sz="1600" b="0" dirty="0">
                <a:solidFill>
                  <a:schemeClr val="tx1">
                    <a:lumMod val="75000"/>
                    <a:lumOff val="25000"/>
                  </a:schemeClr>
                </a:solidFill>
                <a:effectLst/>
              </a:rPr>
              <a:t> Punjab dominates in rice production</a:t>
            </a:r>
          </a:p>
          <a:p>
            <a:pPr>
              <a:lnSpc>
                <a:spcPct val="150000"/>
              </a:lnSpc>
              <a:spcBef>
                <a:spcPts val="1000"/>
              </a:spcBef>
              <a:buClr>
                <a:schemeClr val="accent1"/>
              </a:buClr>
              <a:buSzPct val="80000"/>
              <a:buFont typeface="Wingdings 3" charset="2"/>
              <a:buChar char=""/>
            </a:pPr>
            <a:r>
              <a:rPr lang="en-US" sz="1600" b="0" dirty="0">
                <a:solidFill>
                  <a:schemeClr val="tx1">
                    <a:lumMod val="75000"/>
                    <a:lumOff val="25000"/>
                  </a:schemeClr>
                </a:solidFill>
                <a:effectLst/>
              </a:rPr>
              <a:t>4. District wise its BARDHAMAN(2.13%), MEDINIPUR WEST(1.8%) and WEST GODAVARI(1.73%) which contributes to total rice production.</a:t>
            </a:r>
          </a:p>
          <a:p>
            <a:pPr>
              <a:lnSpc>
                <a:spcPct val="150000"/>
              </a:lnSpc>
              <a:spcBef>
                <a:spcPts val="1000"/>
              </a:spcBef>
              <a:buClr>
                <a:schemeClr val="accent1"/>
              </a:buClr>
              <a:buSzPct val="80000"/>
              <a:buFont typeface="Wingdings 3" charset="2"/>
              <a:buChar char=""/>
            </a:pPr>
            <a:r>
              <a:rPr lang="en-US" sz="1600" b="0" dirty="0">
                <a:solidFill>
                  <a:schemeClr val="tx1">
                    <a:lumMod val="75000"/>
                    <a:lumOff val="25000"/>
                  </a:schemeClr>
                </a:solidFill>
                <a:effectLst/>
              </a:rPr>
              <a:t>5. </a:t>
            </a:r>
            <a:r>
              <a:rPr lang="en-US" sz="1600" b="0" dirty="0" err="1">
                <a:solidFill>
                  <a:schemeClr val="tx1">
                    <a:lumMod val="75000"/>
                    <a:lumOff val="25000"/>
                  </a:schemeClr>
                </a:solidFill>
                <a:effectLst/>
              </a:rPr>
              <a:t>Yearwise</a:t>
            </a:r>
            <a:r>
              <a:rPr lang="en-US" sz="1600" b="0" dirty="0">
                <a:solidFill>
                  <a:schemeClr val="tx1">
                    <a:lumMod val="75000"/>
                    <a:lumOff val="25000"/>
                  </a:schemeClr>
                </a:solidFill>
                <a:effectLst/>
              </a:rPr>
              <a:t> 2014 is the year when production reached the peak production</a:t>
            </a:r>
          </a:p>
          <a:p>
            <a:pPr>
              <a:lnSpc>
                <a:spcPct val="150000"/>
              </a:lnSpc>
              <a:spcBef>
                <a:spcPts val="1000"/>
              </a:spcBef>
              <a:buClr>
                <a:schemeClr val="accent1"/>
              </a:buClr>
              <a:buSzPct val="80000"/>
              <a:buFont typeface="Wingdings 3" charset="2"/>
              <a:buChar char=""/>
            </a:pPr>
            <a:r>
              <a:rPr lang="en-US" sz="1600" b="0" dirty="0">
                <a:solidFill>
                  <a:schemeClr val="tx1">
                    <a:lumMod val="75000"/>
                    <a:lumOff val="25000"/>
                  </a:schemeClr>
                </a:solidFill>
                <a:effectLst/>
              </a:rPr>
              <a:t>6. Correlation between Area and Production shows high production is directly proportional to Area under cultivation.</a:t>
            </a:r>
          </a:p>
        </p:txBody>
      </p:sp>
      <p:pic>
        <p:nvPicPr>
          <p:cNvPr id="6" name="Picture 5" descr="Plants in a field">
            <a:extLst>
              <a:ext uri="{FF2B5EF4-FFF2-40B4-BE49-F238E27FC236}">
                <a16:creationId xmlns:a16="http://schemas.microsoft.com/office/drawing/2014/main" id="{D72F1677-FC41-ED7D-3B69-98D2BDD52DE7}"/>
              </a:ext>
            </a:extLst>
          </p:cNvPr>
          <p:cNvPicPr>
            <a:picLocks noChangeAspect="1"/>
          </p:cNvPicPr>
          <p:nvPr/>
        </p:nvPicPr>
        <p:blipFill>
          <a:blip r:embed="rId3"/>
          <a:srcRect l="20654" r="26836"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2" name="Isosceles Triangle 2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43741683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Isosceles Triangle 14">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Isosceles Triangle 19">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22" name="Rectangle 21">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B97C48-70FD-5425-0D00-1A1BF5E92566}"/>
              </a:ext>
            </a:extLst>
          </p:cNvPr>
          <p:cNvSpPr txBox="1"/>
          <p:nvPr/>
        </p:nvSpPr>
        <p:spPr>
          <a:xfrm>
            <a:off x="652481" y="1382486"/>
            <a:ext cx="3547581" cy="4093028"/>
          </a:xfrm>
          <a:prstGeom prst="rect">
            <a:avLst/>
          </a:prstGeom>
        </p:spPr>
        <p:txBody>
          <a:bodyPr vert="horz" lIns="91440" tIns="45720" rIns="91440" bIns="45720" rtlCol="0" anchor="ctr">
            <a:normAutofit/>
          </a:bodyPr>
          <a:lstStyle/>
          <a:p>
            <a:pPr>
              <a:spcBef>
                <a:spcPct val="0"/>
              </a:spcBef>
              <a:spcAft>
                <a:spcPts val="600"/>
              </a:spcAft>
            </a:pPr>
            <a:r>
              <a:rPr lang="en-US" sz="4400" b="1">
                <a:solidFill>
                  <a:schemeClr val="accent1"/>
                </a:solidFill>
                <a:effectLst/>
                <a:latin typeface="+mj-lt"/>
                <a:ea typeface="+mj-ea"/>
                <a:cs typeface="+mj-cs"/>
              </a:rPr>
              <a:t>Result</a:t>
            </a:r>
            <a:endParaRPr lang="en-US" sz="4400" b="0">
              <a:solidFill>
                <a:schemeClr val="accent1"/>
              </a:solidFill>
              <a:effectLst/>
              <a:latin typeface="+mj-lt"/>
              <a:ea typeface="+mj-ea"/>
              <a:cs typeface="+mj-cs"/>
            </a:endParaRPr>
          </a:p>
        </p:txBody>
      </p:sp>
      <p:grpSp>
        <p:nvGrpSpPr>
          <p:cNvPr id="24" name="Group 23">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5" name="Straight Connector 24">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Isosceles Triangle 28">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3" name="Isosceles Triangle 32">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5" name="Rectangle 34">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extBox 1">
            <a:extLst>
              <a:ext uri="{FF2B5EF4-FFF2-40B4-BE49-F238E27FC236}">
                <a16:creationId xmlns:a16="http://schemas.microsoft.com/office/drawing/2014/main" id="{9F046146-0C81-3251-32F8-78DC21B61CB1}"/>
              </a:ext>
            </a:extLst>
          </p:cNvPr>
          <p:cNvGraphicFramePr/>
          <p:nvPr>
            <p:extLst>
              <p:ext uri="{D42A27DB-BD31-4B8C-83A1-F6EECF244321}">
                <p14:modId xmlns:p14="http://schemas.microsoft.com/office/powerpoint/2010/main" val="3928250368"/>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8285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Isosceles Triangle 14">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Isosceles Triangle 19">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22" name="Rectangle 2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B97C48-70FD-5425-0D00-1A1BF5E92566}"/>
              </a:ext>
            </a:extLst>
          </p:cNvPr>
          <p:cNvSpPr txBox="1"/>
          <p:nvPr/>
        </p:nvSpPr>
        <p:spPr>
          <a:xfrm>
            <a:off x="1286933" y="609600"/>
            <a:ext cx="10197494" cy="1099457"/>
          </a:xfrm>
          <a:prstGeom prst="rect">
            <a:avLst/>
          </a:prstGeom>
        </p:spPr>
        <p:txBody>
          <a:bodyPr vert="horz" lIns="91440" tIns="45720" rIns="91440" bIns="45720" rtlCol="0" anchor="t">
            <a:normAutofit/>
          </a:bodyPr>
          <a:lstStyle/>
          <a:p>
            <a:pPr>
              <a:spcBef>
                <a:spcPct val="0"/>
              </a:spcBef>
              <a:spcAft>
                <a:spcPts val="600"/>
              </a:spcAft>
            </a:pPr>
            <a:r>
              <a:rPr lang="en-US" sz="3600" b="1">
                <a:solidFill>
                  <a:schemeClr val="accent1"/>
                </a:solidFill>
                <a:effectLst/>
                <a:latin typeface="+mj-lt"/>
                <a:ea typeface="+mj-ea"/>
                <a:cs typeface="+mj-cs"/>
              </a:rPr>
              <a:t>Result</a:t>
            </a:r>
            <a:endParaRPr lang="en-US" sz="3600" b="0">
              <a:solidFill>
                <a:schemeClr val="accent1"/>
              </a:solidFill>
              <a:effectLst/>
              <a:latin typeface="+mj-lt"/>
              <a:ea typeface="+mj-ea"/>
              <a:cs typeface="+mj-cs"/>
            </a:endParaRPr>
          </a:p>
        </p:txBody>
      </p:sp>
      <p:sp>
        <p:nvSpPr>
          <p:cNvPr id="24" name="Isosceles Triangle 2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Isosceles Triangle 2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6" name="TextBox 1">
            <a:extLst>
              <a:ext uri="{FF2B5EF4-FFF2-40B4-BE49-F238E27FC236}">
                <a16:creationId xmlns:a16="http://schemas.microsoft.com/office/drawing/2014/main" id="{E114B1B0-2A7D-14E7-4AE0-39056094BB6A}"/>
              </a:ext>
            </a:extLst>
          </p:cNvPr>
          <p:cNvGraphicFramePr/>
          <p:nvPr>
            <p:extLst>
              <p:ext uri="{D42A27DB-BD31-4B8C-83A1-F6EECF244321}">
                <p14:modId xmlns:p14="http://schemas.microsoft.com/office/powerpoint/2010/main" val="250691949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4458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Isosceles Triangle 14">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Isosceles Triangle 19">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22" name="Rectangle 2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B97C48-70FD-5425-0D00-1A1BF5E92566}"/>
              </a:ext>
            </a:extLst>
          </p:cNvPr>
          <p:cNvSpPr txBox="1"/>
          <p:nvPr/>
        </p:nvSpPr>
        <p:spPr>
          <a:xfrm>
            <a:off x="1286933" y="609600"/>
            <a:ext cx="10197494" cy="1099457"/>
          </a:xfrm>
          <a:prstGeom prst="rect">
            <a:avLst/>
          </a:prstGeom>
        </p:spPr>
        <p:txBody>
          <a:bodyPr vert="horz" lIns="91440" tIns="45720" rIns="91440" bIns="45720" rtlCol="0" anchor="t">
            <a:normAutofit/>
          </a:bodyPr>
          <a:lstStyle/>
          <a:p>
            <a:pPr>
              <a:spcBef>
                <a:spcPct val="0"/>
              </a:spcBef>
              <a:spcAft>
                <a:spcPts val="600"/>
              </a:spcAft>
            </a:pPr>
            <a:r>
              <a:rPr lang="en-US" sz="3600" b="1">
                <a:solidFill>
                  <a:schemeClr val="accent1"/>
                </a:solidFill>
                <a:effectLst/>
                <a:latin typeface="+mj-lt"/>
                <a:ea typeface="+mj-ea"/>
                <a:cs typeface="+mj-cs"/>
              </a:rPr>
              <a:t>Result</a:t>
            </a:r>
            <a:endParaRPr lang="en-US" sz="3600" b="0">
              <a:solidFill>
                <a:schemeClr val="accent1"/>
              </a:solidFill>
              <a:effectLst/>
              <a:latin typeface="+mj-lt"/>
              <a:ea typeface="+mj-ea"/>
              <a:cs typeface="+mj-cs"/>
            </a:endParaRPr>
          </a:p>
        </p:txBody>
      </p:sp>
      <p:sp>
        <p:nvSpPr>
          <p:cNvPr id="24" name="Isosceles Triangle 2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Isosceles Triangle 2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6" name="TextBox 1">
            <a:extLst>
              <a:ext uri="{FF2B5EF4-FFF2-40B4-BE49-F238E27FC236}">
                <a16:creationId xmlns:a16="http://schemas.microsoft.com/office/drawing/2014/main" id="{C8F62238-A228-7400-954F-6B1B787C4796}"/>
              </a:ext>
            </a:extLst>
          </p:cNvPr>
          <p:cNvGraphicFramePr/>
          <p:nvPr>
            <p:extLst>
              <p:ext uri="{D42A27DB-BD31-4B8C-83A1-F6EECF244321}">
                <p14:modId xmlns:p14="http://schemas.microsoft.com/office/powerpoint/2010/main" val="160694766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3037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9"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0" name="Isosceles Triangle 69">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1"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2"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3"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4" name="Isosceles Triangle 73">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5" name="Isosceles Triangle 74">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21" name="Rectangle 2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3" name="Isosceles Triangle 3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7" name="Isosceles Triangle 3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 name="TextBox 3">
            <a:extLst>
              <a:ext uri="{FF2B5EF4-FFF2-40B4-BE49-F238E27FC236}">
                <a16:creationId xmlns:a16="http://schemas.microsoft.com/office/drawing/2014/main" id="{EFB97C48-70FD-5425-0D00-1A1BF5E92566}"/>
              </a:ext>
            </a:extLst>
          </p:cNvPr>
          <p:cNvSpPr txBox="1"/>
          <p:nvPr/>
        </p:nvSpPr>
        <p:spPr>
          <a:xfrm>
            <a:off x="677334" y="609600"/>
            <a:ext cx="3843375" cy="5175624"/>
          </a:xfrm>
          <a:prstGeom prst="rect">
            <a:avLst/>
          </a:prstGeom>
        </p:spPr>
        <p:txBody>
          <a:bodyPr vert="horz" lIns="91440" tIns="45720" rIns="91440" bIns="45720" rtlCol="0" anchor="ctr">
            <a:normAutofit/>
          </a:bodyPr>
          <a:lstStyle/>
          <a:p>
            <a:pPr>
              <a:spcBef>
                <a:spcPct val="0"/>
              </a:spcBef>
              <a:spcAft>
                <a:spcPts val="600"/>
              </a:spcAft>
            </a:pPr>
            <a:r>
              <a:rPr lang="en-US" sz="3600" b="0">
                <a:solidFill>
                  <a:schemeClr val="tx1">
                    <a:lumMod val="85000"/>
                    <a:lumOff val="15000"/>
                  </a:schemeClr>
                </a:solidFill>
                <a:effectLst/>
                <a:latin typeface="+mj-lt"/>
                <a:ea typeface="+mj-ea"/>
                <a:cs typeface="+mj-cs"/>
              </a:rPr>
              <a:t>References and Future Work</a:t>
            </a:r>
          </a:p>
        </p:txBody>
      </p:sp>
      <p:sp>
        <p:nvSpPr>
          <p:cNvPr id="39" name="Freeform: Shape 38">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DEDAA2C6-3003-34A5-2677-94F3F0A70344}"/>
              </a:ext>
            </a:extLst>
          </p:cNvPr>
          <p:cNvSpPr txBox="1"/>
          <p:nvPr/>
        </p:nvSpPr>
        <p:spPr>
          <a:xfrm>
            <a:off x="6116084" y="609601"/>
            <a:ext cx="5511296" cy="5175624"/>
          </a:xfrm>
          <a:prstGeom prst="rect">
            <a:avLst/>
          </a:prstGeom>
        </p:spPr>
        <p:txBody>
          <a:bodyPr vert="horz" lIns="91440" tIns="45720" rIns="91440" bIns="45720" rtlCol="0" anchor="ctr">
            <a:normAutofit/>
          </a:bodyPr>
          <a:lstStyle/>
          <a:p>
            <a:pPr>
              <a:lnSpc>
                <a:spcPct val="90000"/>
              </a:lnSpc>
              <a:spcBef>
                <a:spcPts val="1000"/>
              </a:spcBef>
              <a:buClr>
                <a:schemeClr val="accent1"/>
              </a:buClr>
              <a:buSzPct val="80000"/>
              <a:buFont typeface="Wingdings 3" charset="2"/>
              <a:buChar char=""/>
            </a:pPr>
            <a:r>
              <a:rPr lang="en-US" sz="1300" b="0">
                <a:solidFill>
                  <a:srgbClr val="FFFFFF"/>
                </a:solidFill>
                <a:effectLst/>
              </a:rPr>
              <a:t>Future Work:</a:t>
            </a:r>
          </a:p>
          <a:p>
            <a:pPr>
              <a:lnSpc>
                <a:spcPct val="90000"/>
              </a:lnSpc>
              <a:spcBef>
                <a:spcPts val="1000"/>
              </a:spcBef>
              <a:buClr>
                <a:schemeClr val="accent1"/>
              </a:buClr>
              <a:buSzPct val="80000"/>
              <a:buFont typeface="Wingdings 3" charset="2"/>
              <a:buChar char=""/>
            </a:pPr>
            <a:br>
              <a:rPr lang="en-US" sz="1300" b="0">
                <a:solidFill>
                  <a:srgbClr val="FFFFFF"/>
                </a:solidFill>
                <a:effectLst/>
              </a:rPr>
            </a:br>
            <a:r>
              <a:rPr lang="en-US" sz="1300" b="0">
                <a:solidFill>
                  <a:srgbClr val="FFFFFF"/>
                </a:solidFill>
                <a:effectLst/>
              </a:rPr>
              <a:t>This analysis is just the beginning, and with nineteen years of crop production data, there are numerous possibilities for further exploration:</a:t>
            </a:r>
          </a:p>
          <a:p>
            <a:pPr>
              <a:lnSpc>
                <a:spcPct val="90000"/>
              </a:lnSpc>
              <a:spcBef>
                <a:spcPts val="1000"/>
              </a:spcBef>
              <a:buClr>
                <a:schemeClr val="accent1"/>
              </a:buClr>
              <a:buSzPct val="80000"/>
              <a:buFont typeface="Wingdings 3" charset="2"/>
              <a:buChar char=""/>
            </a:pPr>
            <a:br>
              <a:rPr lang="en-US" sz="1300" b="0">
                <a:solidFill>
                  <a:srgbClr val="FFFFFF"/>
                </a:solidFill>
                <a:effectLst/>
              </a:rPr>
            </a:br>
            <a:r>
              <a:rPr lang="en-US" sz="1300" b="0">
                <a:solidFill>
                  <a:srgbClr val="FFFFFF"/>
                </a:solidFill>
                <a:effectLst/>
              </a:rPr>
              <a:t>1. Imputation for Missing Production Data: Instead of deleting the 3730 data points with missing production values, we could consider imputation based on factors like cultivation area and state.</a:t>
            </a:r>
          </a:p>
          <a:p>
            <a:pPr>
              <a:lnSpc>
                <a:spcPct val="90000"/>
              </a:lnSpc>
              <a:spcBef>
                <a:spcPts val="1000"/>
              </a:spcBef>
              <a:buClr>
                <a:schemeClr val="accent1"/>
              </a:buClr>
              <a:buSzPct val="80000"/>
              <a:buFont typeface="Wingdings 3" charset="2"/>
              <a:buChar char=""/>
            </a:pPr>
            <a:br>
              <a:rPr lang="en-US" sz="1300" b="0">
                <a:solidFill>
                  <a:srgbClr val="FFFFFF"/>
                </a:solidFill>
                <a:effectLst/>
              </a:rPr>
            </a:br>
            <a:r>
              <a:rPr lang="en-US" sz="1300" b="0">
                <a:solidFill>
                  <a:srgbClr val="FFFFFF"/>
                </a:solidFill>
                <a:effectLst/>
              </a:rPr>
              <a:t>2. Zone-wise Cultivation Analysis: We can delve into the cultivation status by different zones and use regression to predict future production trends.</a:t>
            </a:r>
          </a:p>
          <a:p>
            <a:pPr>
              <a:lnSpc>
                <a:spcPct val="90000"/>
              </a:lnSpc>
              <a:spcBef>
                <a:spcPts val="1000"/>
              </a:spcBef>
              <a:buClr>
                <a:schemeClr val="accent1"/>
              </a:buClr>
              <a:buSzPct val="80000"/>
              <a:buFont typeface="Wingdings 3" charset="2"/>
              <a:buChar char=""/>
            </a:pPr>
            <a:br>
              <a:rPr lang="en-US" sz="1300" b="0">
                <a:solidFill>
                  <a:srgbClr val="FFFFFF"/>
                </a:solidFill>
                <a:effectLst/>
              </a:rPr>
            </a:br>
            <a:r>
              <a:rPr lang="en-US" sz="1300" b="0">
                <a:solidFill>
                  <a:srgbClr val="FFFFFF"/>
                </a:solidFill>
                <a:effectLst/>
              </a:rPr>
              <a:t>3. Crop Category Analysis: Explore the cultivation status of different crop categories over the years. Investigate trends where production has increased (positive scenario) or decreased (negative scenario) and analyze the potential causes behind these trends.</a:t>
            </a:r>
          </a:p>
          <a:p>
            <a:pPr>
              <a:lnSpc>
                <a:spcPct val="90000"/>
              </a:lnSpc>
              <a:spcBef>
                <a:spcPts val="1000"/>
              </a:spcBef>
              <a:buClr>
                <a:schemeClr val="accent1"/>
              </a:buClr>
              <a:buSzPct val="80000"/>
              <a:buFont typeface="Wingdings 3" charset="2"/>
              <a:buChar char=""/>
            </a:pPr>
            <a:br>
              <a:rPr lang="en-US" sz="1300" b="0">
                <a:solidFill>
                  <a:srgbClr val="FFFFFF"/>
                </a:solidFill>
                <a:effectLst/>
              </a:rPr>
            </a:br>
            <a:r>
              <a:rPr lang="en-US" sz="1300" b="0">
                <a:solidFill>
                  <a:srgbClr val="FFFFFF"/>
                </a:solidFill>
                <a:effectLst/>
              </a:rPr>
              <a:t>4. Comparative Analysis: Ask important questions such as why Kerala, despite having lower area coverage compared to other southern states, maintains higher production levels. Investigate the factors contributing to this phenomenon.</a:t>
            </a:r>
          </a:p>
        </p:txBody>
      </p:sp>
    </p:spTree>
    <p:extLst>
      <p:ext uri="{BB962C8B-B14F-4D97-AF65-F5344CB8AC3E}">
        <p14:creationId xmlns:p14="http://schemas.microsoft.com/office/powerpoint/2010/main" val="428048904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2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7" name="Graphic 26" descr="Smiling Face with No Fill">
            <a:extLst>
              <a:ext uri="{FF2B5EF4-FFF2-40B4-BE49-F238E27FC236}">
                <a16:creationId xmlns:a16="http://schemas.microsoft.com/office/drawing/2014/main" id="{150A5FF0-39D7-9084-B90E-68FC98ADB3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EF148AA4-9960-2008-F3E0-6D226143466E}"/>
              </a:ext>
            </a:extLst>
          </p:cNvPr>
          <p:cNvSpPr>
            <a:spLocks noGrp="1"/>
          </p:cNvSpPr>
          <p:nvPr>
            <p:ph idx="1"/>
          </p:nvPr>
        </p:nvSpPr>
        <p:spPr>
          <a:xfrm>
            <a:off x="5467739" y="2837329"/>
            <a:ext cx="6226974" cy="3317938"/>
          </a:xfrm>
        </p:spPr>
        <p:txBody>
          <a:bodyPr anchor="t">
            <a:normAutofit/>
          </a:bodyPr>
          <a:lstStyle/>
          <a:p>
            <a:pPr marL="0" indent="0">
              <a:buNone/>
            </a:pPr>
            <a:r>
              <a:rPr lang="en-US" sz="6000" dirty="0">
                <a:solidFill>
                  <a:srgbClr val="FFFFFF"/>
                </a:solidFill>
              </a:rPr>
              <a:t>				Thank you</a:t>
            </a:r>
          </a:p>
        </p:txBody>
      </p:sp>
    </p:spTree>
    <p:extLst>
      <p:ext uri="{BB962C8B-B14F-4D97-AF65-F5344CB8AC3E}">
        <p14:creationId xmlns:p14="http://schemas.microsoft.com/office/powerpoint/2010/main" val="396539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8" name="Straight Connector 27">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Isosceles Triangle 31">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3"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4"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5"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6" name="Isosceles Triangle 35">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7" name="Isosceles Triangle 36">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9" name="Rectangle 38">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Vegetables and fruits in a row">
            <a:extLst>
              <a:ext uri="{FF2B5EF4-FFF2-40B4-BE49-F238E27FC236}">
                <a16:creationId xmlns:a16="http://schemas.microsoft.com/office/drawing/2014/main" id="{8A39628C-4E54-79D5-B158-CD009A0D42BF}"/>
              </a:ext>
            </a:extLst>
          </p:cNvPr>
          <p:cNvPicPr>
            <a:picLocks noChangeAspect="1"/>
          </p:cNvPicPr>
          <p:nvPr/>
        </p:nvPicPr>
        <p:blipFill>
          <a:blip r:embed="rId3">
            <a:duotone>
              <a:prstClr val="black"/>
              <a:schemeClr val="tx2">
                <a:tint val="45000"/>
                <a:satMod val="400000"/>
              </a:schemeClr>
            </a:duotone>
            <a:alphaModFix amt="40000"/>
          </a:blip>
          <a:srcRect t="15730"/>
          <a:stretch/>
        </p:blipFill>
        <p:spPr>
          <a:xfrm>
            <a:off x="20" y="10"/>
            <a:ext cx="12191980" cy="6857990"/>
          </a:xfrm>
          <a:prstGeom prst="rect">
            <a:avLst/>
          </a:prstGeom>
        </p:spPr>
      </p:pic>
      <p:sp>
        <p:nvSpPr>
          <p:cNvPr id="2" name="TextBox 1">
            <a:extLst>
              <a:ext uri="{FF2B5EF4-FFF2-40B4-BE49-F238E27FC236}">
                <a16:creationId xmlns:a16="http://schemas.microsoft.com/office/drawing/2014/main" id="{5E5D0571-A20E-9588-7098-09A3D5E68DB6}"/>
              </a:ext>
            </a:extLst>
          </p:cNvPr>
          <p:cNvSpPr txBox="1"/>
          <p:nvPr/>
        </p:nvSpPr>
        <p:spPr>
          <a:xfrm>
            <a:off x="677334" y="609600"/>
            <a:ext cx="8596668" cy="1320800"/>
          </a:xfrm>
          <a:prstGeom prst="rect">
            <a:avLst/>
          </a:prstGeom>
        </p:spPr>
        <p:txBody>
          <a:bodyPr vert="horz" lIns="91440" tIns="45720" rIns="91440" bIns="45720" rtlCol="0" anchor="t">
            <a:normAutofit/>
          </a:bodyPr>
          <a:lstStyle/>
          <a:p>
            <a:pPr>
              <a:spcBef>
                <a:spcPct val="0"/>
              </a:spcBef>
              <a:spcAft>
                <a:spcPts val="600"/>
              </a:spcAft>
            </a:pPr>
            <a:r>
              <a:rPr lang="en-US" sz="3600" b="1">
                <a:solidFill>
                  <a:schemeClr val="accent1"/>
                </a:solidFill>
                <a:effectLst/>
                <a:latin typeface="+mj-lt"/>
                <a:ea typeface="+mj-ea"/>
                <a:cs typeface="+mj-cs"/>
              </a:rPr>
              <a:t># Indian Crop Production: EDA to chart Agriculture highlights using Python</a:t>
            </a:r>
            <a:endParaRPr lang="en-US" sz="3600" b="0">
              <a:solidFill>
                <a:schemeClr val="accent1"/>
              </a:solidFill>
              <a:effectLst/>
              <a:latin typeface="+mj-lt"/>
              <a:ea typeface="+mj-ea"/>
              <a:cs typeface="+mj-cs"/>
            </a:endParaRPr>
          </a:p>
          <a:p>
            <a:pPr>
              <a:spcBef>
                <a:spcPct val="0"/>
              </a:spcBef>
              <a:spcAft>
                <a:spcPts val="600"/>
              </a:spcAft>
            </a:pPr>
            <a:endParaRPr lang="en-US" sz="3600">
              <a:solidFill>
                <a:schemeClr val="accent1"/>
              </a:solidFill>
              <a:latin typeface="+mj-lt"/>
              <a:ea typeface="+mj-ea"/>
              <a:cs typeface="+mj-cs"/>
            </a:endParaRPr>
          </a:p>
        </p:txBody>
      </p:sp>
      <p:sp>
        <p:nvSpPr>
          <p:cNvPr id="4" name="TextBox 3">
            <a:extLst>
              <a:ext uri="{FF2B5EF4-FFF2-40B4-BE49-F238E27FC236}">
                <a16:creationId xmlns:a16="http://schemas.microsoft.com/office/drawing/2014/main" id="{EFB97C48-70FD-5425-0D00-1A1BF5E92566}"/>
              </a:ext>
            </a:extLst>
          </p:cNvPr>
          <p:cNvSpPr txBox="1"/>
          <p:nvPr/>
        </p:nvSpPr>
        <p:spPr>
          <a:xfrm>
            <a:off x="677334" y="2160589"/>
            <a:ext cx="8596668"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1500" b="0" dirty="0">
                <a:solidFill>
                  <a:srgbClr val="FFFFFF"/>
                </a:solidFill>
                <a:effectLst/>
              </a:rPr>
              <a:t>The Agriculture business domain, as a vital part of the overall supply chain, is</a:t>
            </a:r>
          </a:p>
          <a:p>
            <a:pPr>
              <a:lnSpc>
                <a:spcPct val="90000"/>
              </a:lnSpc>
              <a:spcBef>
                <a:spcPts val="1000"/>
              </a:spcBef>
              <a:buClr>
                <a:schemeClr val="accent1"/>
              </a:buClr>
              <a:buSzPct val="80000"/>
              <a:buFont typeface="Wingdings 3" charset="2"/>
              <a:buChar char=""/>
            </a:pPr>
            <a:r>
              <a:rPr lang="en-US" sz="1500" b="0" dirty="0">
                <a:solidFill>
                  <a:srgbClr val="FFFFFF"/>
                </a:solidFill>
                <a:effectLst/>
              </a:rPr>
              <a:t>expected to highly evolve in the upcoming years via the developments, which are</a:t>
            </a:r>
          </a:p>
          <a:p>
            <a:pPr>
              <a:lnSpc>
                <a:spcPct val="90000"/>
              </a:lnSpc>
              <a:spcBef>
                <a:spcPts val="1000"/>
              </a:spcBef>
              <a:buClr>
                <a:schemeClr val="accent1"/>
              </a:buClr>
              <a:buSzPct val="80000"/>
              <a:buFont typeface="Wingdings 3" charset="2"/>
              <a:buChar char=""/>
            </a:pPr>
            <a:r>
              <a:rPr lang="en-US" sz="1500" b="0" dirty="0">
                <a:solidFill>
                  <a:srgbClr val="FFFFFF"/>
                </a:solidFill>
                <a:effectLst/>
              </a:rPr>
              <a:t>taking place on the side of the Future Internet. This paper presents a novel</a:t>
            </a:r>
          </a:p>
          <a:p>
            <a:pPr>
              <a:lnSpc>
                <a:spcPct val="90000"/>
              </a:lnSpc>
              <a:spcBef>
                <a:spcPts val="1000"/>
              </a:spcBef>
              <a:buClr>
                <a:schemeClr val="accent1"/>
              </a:buClr>
              <a:buSzPct val="80000"/>
              <a:buFont typeface="Wingdings 3" charset="2"/>
              <a:buChar char=""/>
            </a:pPr>
            <a:r>
              <a:rPr lang="en-US" sz="1500" b="0" dirty="0">
                <a:solidFill>
                  <a:srgbClr val="FFFFFF"/>
                </a:solidFill>
                <a:effectLst/>
              </a:rPr>
              <a:t>Business-to-Business collaboration platform from the agri-food sector perspective,</a:t>
            </a:r>
          </a:p>
          <a:p>
            <a:pPr>
              <a:lnSpc>
                <a:spcPct val="90000"/>
              </a:lnSpc>
              <a:spcBef>
                <a:spcPts val="1000"/>
              </a:spcBef>
              <a:buClr>
                <a:schemeClr val="accent1"/>
              </a:buClr>
              <a:buSzPct val="80000"/>
              <a:buFont typeface="Wingdings 3" charset="2"/>
              <a:buChar char=""/>
            </a:pPr>
            <a:r>
              <a:rPr lang="en-US" sz="1500" b="0" dirty="0">
                <a:solidFill>
                  <a:srgbClr val="FFFFFF"/>
                </a:solidFill>
                <a:effectLst/>
              </a:rPr>
              <a:t>which aims to facilitate the collaboration of numerous stakeholders belonging to</a:t>
            </a:r>
          </a:p>
          <a:p>
            <a:pPr>
              <a:lnSpc>
                <a:spcPct val="90000"/>
              </a:lnSpc>
              <a:spcBef>
                <a:spcPts val="1000"/>
              </a:spcBef>
              <a:buClr>
                <a:schemeClr val="accent1"/>
              </a:buClr>
              <a:buSzPct val="80000"/>
              <a:buFont typeface="Wingdings 3" charset="2"/>
              <a:buChar char=""/>
            </a:pPr>
            <a:r>
              <a:rPr lang="en-US" sz="1500" b="0" dirty="0">
                <a:solidFill>
                  <a:srgbClr val="FFFFFF"/>
                </a:solidFill>
                <a:effectLst/>
              </a:rPr>
              <a:t>associated business domains, in an effective and flexible manner.</a:t>
            </a:r>
          </a:p>
          <a:p>
            <a:pPr>
              <a:lnSpc>
                <a:spcPct val="90000"/>
              </a:lnSpc>
              <a:spcBef>
                <a:spcPts val="1000"/>
              </a:spcBef>
              <a:buClr>
                <a:schemeClr val="accent1"/>
              </a:buClr>
              <a:buSzPct val="80000"/>
              <a:buFont typeface="Wingdings 3" charset="2"/>
              <a:buChar char=""/>
            </a:pPr>
            <a:r>
              <a:rPr lang="en-US" sz="1500" b="0" dirty="0">
                <a:solidFill>
                  <a:srgbClr val="FFFFFF"/>
                </a:solidFill>
                <a:effectLst/>
              </a:rPr>
              <a:t>This dataset provides a huge amount of information on crop production in India</a:t>
            </a:r>
          </a:p>
          <a:p>
            <a:pPr>
              <a:lnSpc>
                <a:spcPct val="90000"/>
              </a:lnSpc>
              <a:spcBef>
                <a:spcPts val="1000"/>
              </a:spcBef>
              <a:buClr>
                <a:schemeClr val="accent1"/>
              </a:buClr>
              <a:buSzPct val="80000"/>
              <a:buFont typeface="Wingdings 3" charset="2"/>
              <a:buChar char=""/>
            </a:pPr>
            <a:r>
              <a:rPr lang="en-US" sz="1500" b="0" dirty="0">
                <a:solidFill>
                  <a:srgbClr val="FFFFFF"/>
                </a:solidFill>
                <a:effectLst/>
              </a:rPr>
              <a:t>ranging from several years. Based on the Information the ultimate goal would be to</a:t>
            </a:r>
          </a:p>
          <a:p>
            <a:pPr>
              <a:lnSpc>
                <a:spcPct val="90000"/>
              </a:lnSpc>
              <a:spcBef>
                <a:spcPts val="1000"/>
              </a:spcBef>
              <a:buClr>
                <a:schemeClr val="accent1"/>
              </a:buClr>
              <a:buSzPct val="80000"/>
              <a:buFont typeface="Wingdings 3" charset="2"/>
              <a:buChar char=""/>
            </a:pPr>
            <a:r>
              <a:rPr lang="en-US" sz="1500" b="0" dirty="0">
                <a:solidFill>
                  <a:srgbClr val="FFFFFF"/>
                </a:solidFill>
                <a:effectLst/>
              </a:rPr>
              <a:t>predict crop production and find important insights highlighting key indicators and</a:t>
            </a:r>
          </a:p>
          <a:p>
            <a:pPr>
              <a:lnSpc>
                <a:spcPct val="90000"/>
              </a:lnSpc>
              <a:spcBef>
                <a:spcPts val="1000"/>
              </a:spcBef>
              <a:buClr>
                <a:schemeClr val="accent1"/>
              </a:buClr>
              <a:buSzPct val="80000"/>
              <a:buFont typeface="Wingdings 3" charset="2"/>
              <a:buChar char=""/>
            </a:pPr>
            <a:r>
              <a:rPr lang="en-US" sz="1500" b="0" dirty="0">
                <a:solidFill>
                  <a:srgbClr val="FFFFFF"/>
                </a:solidFill>
                <a:effectLst/>
              </a:rPr>
              <a:t>metrics that influence crop production.</a:t>
            </a:r>
          </a:p>
          <a:p>
            <a:pPr>
              <a:lnSpc>
                <a:spcPct val="90000"/>
              </a:lnSpc>
              <a:spcBef>
                <a:spcPts val="1000"/>
              </a:spcBef>
              <a:buClr>
                <a:schemeClr val="accent1"/>
              </a:buClr>
              <a:buSzPct val="80000"/>
              <a:buFont typeface="Wingdings 3" charset="2"/>
              <a:buChar char=""/>
            </a:pPr>
            <a:r>
              <a:rPr lang="en-US" sz="1500" b="0" dirty="0">
                <a:solidFill>
                  <a:srgbClr val="FFFFFF"/>
                </a:solidFill>
                <a:effectLst/>
              </a:rPr>
              <a:t>Make views and dashboards first and also make a story out of it.</a:t>
            </a:r>
          </a:p>
        </p:txBody>
      </p:sp>
    </p:spTree>
    <p:extLst>
      <p:ext uri="{BB962C8B-B14F-4D97-AF65-F5344CB8AC3E}">
        <p14:creationId xmlns:p14="http://schemas.microsoft.com/office/powerpoint/2010/main" val="415271221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1" name="Straight Connector 2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Isosceles Triangle 2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Isosceles Triangle 2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extBox 1">
            <a:extLst>
              <a:ext uri="{FF2B5EF4-FFF2-40B4-BE49-F238E27FC236}">
                <a16:creationId xmlns:a16="http://schemas.microsoft.com/office/drawing/2014/main" id="{5E5D0571-A20E-9588-7098-09A3D5E68DB6}"/>
              </a:ext>
            </a:extLst>
          </p:cNvPr>
          <p:cNvSpPr txBox="1"/>
          <p:nvPr/>
        </p:nvSpPr>
        <p:spPr>
          <a:xfrm>
            <a:off x="1507067" y="2404534"/>
            <a:ext cx="7766936" cy="1646302"/>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5400" b="1" dirty="0">
                <a:solidFill>
                  <a:schemeClr val="accent1"/>
                </a:solidFill>
                <a:effectLst/>
                <a:latin typeface="+mj-lt"/>
                <a:ea typeface="+mj-ea"/>
                <a:cs typeface="+mj-cs"/>
              </a:rPr>
              <a:t> Visualization on Important variables:</a:t>
            </a:r>
            <a:endParaRPr lang="en-US" sz="5400" b="0">
              <a:solidFill>
                <a:schemeClr val="accent1"/>
              </a:solidFill>
              <a:effectLst/>
              <a:latin typeface="+mj-lt"/>
              <a:ea typeface="+mj-ea"/>
              <a:cs typeface="+mj-cs"/>
            </a:endParaRPr>
          </a:p>
        </p:txBody>
      </p:sp>
    </p:spTree>
    <p:extLst>
      <p:ext uri="{BB962C8B-B14F-4D97-AF65-F5344CB8AC3E}">
        <p14:creationId xmlns:p14="http://schemas.microsoft.com/office/powerpoint/2010/main" val="414714239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E04F1F-BC82-AC93-D0B9-E9A6713C637A}"/>
              </a:ext>
            </a:extLst>
          </p:cNvPr>
          <p:cNvSpPr txBox="1"/>
          <p:nvPr/>
        </p:nvSpPr>
        <p:spPr>
          <a:xfrm>
            <a:off x="3879525" y="1016509"/>
            <a:ext cx="6103620" cy="369332"/>
          </a:xfrm>
          <a:prstGeom prst="rect">
            <a:avLst/>
          </a:prstGeom>
          <a:noFill/>
        </p:spPr>
        <p:txBody>
          <a:bodyPr wrap="square">
            <a:spAutoFit/>
          </a:bodyPr>
          <a:lstStyle/>
          <a:p>
            <a:r>
              <a:rPr lang="en-IN" b="1">
                <a:solidFill>
                  <a:srgbClr val="569CD6"/>
                </a:solidFill>
                <a:effectLst/>
                <a:highlight>
                  <a:srgbClr val="1E1E1E"/>
                </a:highlight>
                <a:latin typeface="Consolas" panose="020B0609020204030204" pitchFamily="49" charset="0"/>
              </a:rPr>
              <a:t>Zonal distribution of crops</a:t>
            </a:r>
            <a:endParaRPr lang="en-IN" b="0" dirty="0">
              <a:solidFill>
                <a:srgbClr val="DADADA"/>
              </a:solidFill>
              <a:effectLst/>
              <a:highlight>
                <a:srgbClr val="1E1E1E"/>
              </a:highlight>
              <a:latin typeface="Consolas" panose="020B0609020204030204" pitchFamily="49" charset="0"/>
            </a:endParaRPr>
          </a:p>
        </p:txBody>
      </p:sp>
      <p:pic>
        <p:nvPicPr>
          <p:cNvPr id="1026" name="Picture 2">
            <a:extLst>
              <a:ext uri="{FF2B5EF4-FFF2-40B4-BE49-F238E27FC236}">
                <a16:creationId xmlns:a16="http://schemas.microsoft.com/office/drawing/2014/main" id="{B67B1D9C-00A9-3CD0-BF37-079D46460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189" y="1537076"/>
            <a:ext cx="8853778" cy="519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554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E659C1-81F1-9385-E9AE-63F9F891BD26}"/>
              </a:ext>
            </a:extLst>
          </p:cNvPr>
          <p:cNvSpPr txBox="1"/>
          <p:nvPr/>
        </p:nvSpPr>
        <p:spPr>
          <a:xfrm>
            <a:off x="3879525" y="555752"/>
            <a:ext cx="6103620" cy="369332"/>
          </a:xfrm>
          <a:prstGeom prst="rect">
            <a:avLst/>
          </a:prstGeom>
          <a:noFill/>
        </p:spPr>
        <p:txBody>
          <a:bodyPr wrap="square">
            <a:spAutoFit/>
          </a:bodyPr>
          <a:lstStyle/>
          <a:p>
            <a:r>
              <a:rPr lang="en-IN" b="1" dirty="0">
                <a:solidFill>
                  <a:srgbClr val="569CD6"/>
                </a:solidFill>
                <a:effectLst/>
                <a:highlight>
                  <a:srgbClr val="1E1E1E"/>
                </a:highlight>
                <a:latin typeface="Consolas" panose="020B0609020204030204" pitchFamily="49" charset="0"/>
              </a:rPr>
              <a:t>Crop wise Production status:</a:t>
            </a:r>
            <a:endParaRPr lang="en-IN" b="0" dirty="0">
              <a:solidFill>
                <a:srgbClr val="DADADA"/>
              </a:solidFill>
              <a:effectLst/>
              <a:highlight>
                <a:srgbClr val="1E1E1E"/>
              </a:highlight>
              <a:latin typeface="Consolas" panose="020B0609020204030204" pitchFamily="49" charset="0"/>
            </a:endParaRPr>
          </a:p>
        </p:txBody>
      </p:sp>
      <p:pic>
        <p:nvPicPr>
          <p:cNvPr id="2050" name="Picture 2">
            <a:extLst>
              <a:ext uri="{FF2B5EF4-FFF2-40B4-BE49-F238E27FC236}">
                <a16:creationId xmlns:a16="http://schemas.microsoft.com/office/drawing/2014/main" id="{AA8A3F47-3D81-D612-D17B-2B8111570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244" y="925084"/>
            <a:ext cx="10118678" cy="5832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868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DBC47D-C647-7F60-4A47-215C8F742036}"/>
              </a:ext>
            </a:extLst>
          </p:cNvPr>
          <p:cNvSpPr txBox="1"/>
          <p:nvPr/>
        </p:nvSpPr>
        <p:spPr>
          <a:xfrm>
            <a:off x="3695903" y="922827"/>
            <a:ext cx="6103620" cy="369332"/>
          </a:xfrm>
          <a:prstGeom prst="rect">
            <a:avLst/>
          </a:prstGeom>
          <a:noFill/>
        </p:spPr>
        <p:txBody>
          <a:bodyPr wrap="square">
            <a:spAutoFit/>
          </a:bodyPr>
          <a:lstStyle/>
          <a:p>
            <a:r>
              <a:rPr lang="en-IN" b="1" dirty="0" err="1">
                <a:solidFill>
                  <a:srgbClr val="569CD6"/>
                </a:solidFill>
                <a:effectLst/>
                <a:highlight>
                  <a:srgbClr val="1E1E1E"/>
                </a:highlight>
                <a:latin typeface="Consolas" panose="020B0609020204030204" pitchFamily="49" charset="0"/>
              </a:rPr>
              <a:t>Yearwise</a:t>
            </a:r>
            <a:r>
              <a:rPr lang="en-IN" b="1" dirty="0">
                <a:solidFill>
                  <a:srgbClr val="569CD6"/>
                </a:solidFill>
                <a:effectLst/>
                <a:highlight>
                  <a:srgbClr val="1E1E1E"/>
                </a:highlight>
                <a:latin typeface="Consolas" panose="020B0609020204030204" pitchFamily="49" charset="0"/>
              </a:rPr>
              <a:t> Production Status:</a:t>
            </a:r>
            <a:endParaRPr lang="en-IN" b="0" dirty="0">
              <a:solidFill>
                <a:srgbClr val="DADADA"/>
              </a:solidFill>
              <a:effectLst/>
              <a:highlight>
                <a:srgbClr val="1E1E1E"/>
              </a:highlight>
              <a:latin typeface="Consolas" panose="020B0609020204030204" pitchFamily="49" charset="0"/>
            </a:endParaRPr>
          </a:p>
        </p:txBody>
      </p:sp>
      <p:pic>
        <p:nvPicPr>
          <p:cNvPr id="5" name="Picture 4">
            <a:extLst>
              <a:ext uri="{FF2B5EF4-FFF2-40B4-BE49-F238E27FC236}">
                <a16:creationId xmlns:a16="http://schemas.microsoft.com/office/drawing/2014/main" id="{A9A3E542-D638-85AE-0E96-49AB2E297F01}"/>
              </a:ext>
            </a:extLst>
          </p:cNvPr>
          <p:cNvPicPr>
            <a:picLocks noChangeAspect="1"/>
          </p:cNvPicPr>
          <p:nvPr/>
        </p:nvPicPr>
        <p:blipFill>
          <a:blip r:embed="rId3"/>
          <a:stretch>
            <a:fillRect/>
          </a:stretch>
        </p:blipFill>
        <p:spPr>
          <a:xfrm>
            <a:off x="2266014" y="1476825"/>
            <a:ext cx="7105650" cy="4638675"/>
          </a:xfrm>
          <a:prstGeom prst="rect">
            <a:avLst/>
          </a:prstGeom>
        </p:spPr>
      </p:pic>
    </p:spTree>
    <p:extLst>
      <p:ext uri="{BB962C8B-B14F-4D97-AF65-F5344CB8AC3E}">
        <p14:creationId xmlns:p14="http://schemas.microsoft.com/office/powerpoint/2010/main" val="1507344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B85157-8ED1-2EB1-7FE9-830A8A26201B}"/>
              </a:ext>
            </a:extLst>
          </p:cNvPr>
          <p:cNvSpPr txBox="1"/>
          <p:nvPr/>
        </p:nvSpPr>
        <p:spPr>
          <a:xfrm>
            <a:off x="3367237" y="740418"/>
            <a:ext cx="6103620" cy="369332"/>
          </a:xfrm>
          <a:prstGeom prst="rect">
            <a:avLst/>
          </a:prstGeom>
          <a:noFill/>
        </p:spPr>
        <p:txBody>
          <a:bodyPr wrap="square">
            <a:spAutoFit/>
          </a:bodyPr>
          <a:lstStyle/>
          <a:p>
            <a:r>
              <a:rPr lang="en-US" b="1" dirty="0">
                <a:solidFill>
                  <a:srgbClr val="569CD6"/>
                </a:solidFill>
                <a:effectLst/>
                <a:highlight>
                  <a:srgbClr val="1E1E1E"/>
                </a:highlight>
                <a:latin typeface="Consolas" panose="020B0609020204030204" pitchFamily="49" charset="0"/>
              </a:rPr>
              <a:t>Season wise Production Status:</a:t>
            </a:r>
            <a:endParaRPr lang="en-US" b="0" dirty="0">
              <a:solidFill>
                <a:srgbClr val="DADADA"/>
              </a:solidFill>
              <a:effectLst/>
              <a:highlight>
                <a:srgbClr val="1E1E1E"/>
              </a:highlight>
              <a:latin typeface="Consolas" panose="020B0609020204030204" pitchFamily="49" charset="0"/>
            </a:endParaRPr>
          </a:p>
        </p:txBody>
      </p:sp>
      <p:pic>
        <p:nvPicPr>
          <p:cNvPr id="5" name="Picture 4">
            <a:extLst>
              <a:ext uri="{FF2B5EF4-FFF2-40B4-BE49-F238E27FC236}">
                <a16:creationId xmlns:a16="http://schemas.microsoft.com/office/drawing/2014/main" id="{E4192B3A-2585-357F-363C-E41DCD363897}"/>
              </a:ext>
            </a:extLst>
          </p:cNvPr>
          <p:cNvPicPr>
            <a:picLocks noChangeAspect="1"/>
          </p:cNvPicPr>
          <p:nvPr/>
        </p:nvPicPr>
        <p:blipFill>
          <a:blip r:embed="rId3"/>
          <a:stretch>
            <a:fillRect/>
          </a:stretch>
        </p:blipFill>
        <p:spPr>
          <a:xfrm>
            <a:off x="2006594" y="1277210"/>
            <a:ext cx="7014124" cy="4838291"/>
          </a:xfrm>
          <a:prstGeom prst="rect">
            <a:avLst/>
          </a:prstGeom>
        </p:spPr>
      </p:pic>
    </p:spTree>
    <p:extLst>
      <p:ext uri="{BB962C8B-B14F-4D97-AF65-F5344CB8AC3E}">
        <p14:creationId xmlns:p14="http://schemas.microsoft.com/office/powerpoint/2010/main" val="4222413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0EBCA4-7129-D360-CE01-2D4431AE67FE}"/>
              </a:ext>
            </a:extLst>
          </p:cNvPr>
          <p:cNvSpPr txBox="1"/>
          <p:nvPr/>
        </p:nvSpPr>
        <p:spPr>
          <a:xfrm>
            <a:off x="2377238" y="825438"/>
            <a:ext cx="6103620" cy="1200329"/>
          </a:xfrm>
          <a:prstGeom prst="rect">
            <a:avLst/>
          </a:prstGeom>
          <a:noFill/>
        </p:spPr>
        <p:txBody>
          <a:bodyPr wrap="square">
            <a:spAutoFit/>
          </a:bodyPr>
          <a:lstStyle/>
          <a:p>
            <a:r>
              <a:rPr lang="en-US" b="1" dirty="0">
                <a:solidFill>
                  <a:srgbClr val="569CD6"/>
                </a:solidFill>
                <a:effectLst/>
                <a:highlight>
                  <a:srgbClr val="1E1E1E"/>
                </a:highlight>
                <a:latin typeface="Consolas" panose="020B0609020204030204" pitchFamily="49" charset="0"/>
              </a:rPr>
              <a:t>Crop wise Production plot describing production values for all crop types.</a:t>
            </a:r>
            <a:endParaRPr lang="en-US" b="0" dirty="0">
              <a:solidFill>
                <a:srgbClr val="DADADA"/>
              </a:solidFill>
              <a:effectLst/>
              <a:highlight>
                <a:srgbClr val="1E1E1E"/>
              </a:highlight>
              <a:latin typeface="Consolas" panose="020B0609020204030204" pitchFamily="49" charset="0"/>
            </a:endParaRPr>
          </a:p>
          <a:p>
            <a:br>
              <a:rPr lang="en-US" b="0" dirty="0">
                <a:solidFill>
                  <a:srgbClr val="DADADA"/>
                </a:solidFill>
                <a:effectLst/>
                <a:highlight>
                  <a:srgbClr val="1E1E1E"/>
                </a:highlight>
                <a:latin typeface="Consolas" panose="020B0609020204030204" pitchFamily="49" charset="0"/>
              </a:rPr>
            </a:br>
            <a:endParaRPr lang="en-US" b="0" dirty="0">
              <a:solidFill>
                <a:srgbClr val="DADADA"/>
              </a:solidFill>
              <a:effectLst/>
              <a:highlight>
                <a:srgbClr val="1E1E1E"/>
              </a:highlight>
              <a:latin typeface="Consolas" panose="020B0609020204030204" pitchFamily="49" charset="0"/>
            </a:endParaRPr>
          </a:p>
        </p:txBody>
      </p:sp>
      <p:pic>
        <p:nvPicPr>
          <p:cNvPr id="5" name="Picture 4">
            <a:extLst>
              <a:ext uri="{FF2B5EF4-FFF2-40B4-BE49-F238E27FC236}">
                <a16:creationId xmlns:a16="http://schemas.microsoft.com/office/drawing/2014/main" id="{E2D5043D-DF46-E692-433E-CE264E573F0A}"/>
              </a:ext>
            </a:extLst>
          </p:cNvPr>
          <p:cNvPicPr>
            <a:picLocks noChangeAspect="1"/>
          </p:cNvPicPr>
          <p:nvPr/>
        </p:nvPicPr>
        <p:blipFill>
          <a:blip r:embed="rId3"/>
          <a:stretch>
            <a:fillRect/>
          </a:stretch>
        </p:blipFill>
        <p:spPr>
          <a:xfrm>
            <a:off x="1670670" y="1425602"/>
            <a:ext cx="7999524" cy="4832233"/>
          </a:xfrm>
          <a:prstGeom prst="rect">
            <a:avLst/>
          </a:prstGeom>
        </p:spPr>
      </p:pic>
    </p:spTree>
    <p:extLst>
      <p:ext uri="{BB962C8B-B14F-4D97-AF65-F5344CB8AC3E}">
        <p14:creationId xmlns:p14="http://schemas.microsoft.com/office/powerpoint/2010/main" val="4146711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B97C48-70FD-5425-0D00-1A1BF5E92566}"/>
              </a:ext>
            </a:extLst>
          </p:cNvPr>
          <p:cNvSpPr txBox="1"/>
          <p:nvPr/>
        </p:nvSpPr>
        <p:spPr>
          <a:xfrm>
            <a:off x="3329972" y="231678"/>
            <a:ext cx="4481582" cy="646331"/>
          </a:xfrm>
          <a:prstGeom prst="rect">
            <a:avLst/>
          </a:prstGeom>
          <a:noFill/>
        </p:spPr>
        <p:txBody>
          <a:bodyPr wrap="square" rtlCol="0">
            <a:spAutoFit/>
          </a:bodyPr>
          <a:lstStyle/>
          <a:p>
            <a:r>
              <a:rPr lang="en-US" b="1" dirty="0">
                <a:solidFill>
                  <a:srgbClr val="569CD6"/>
                </a:solidFill>
                <a:effectLst/>
                <a:highlight>
                  <a:srgbClr val="1E1E1E"/>
                </a:highlight>
                <a:latin typeface="Consolas" panose="020B0609020204030204" pitchFamily="49" charset="0"/>
              </a:rPr>
              <a:t>Different proportion of Crop Categories for India:</a:t>
            </a:r>
            <a:endParaRPr lang="en-US" b="0" dirty="0">
              <a:solidFill>
                <a:srgbClr val="DADADA"/>
              </a:solidFill>
              <a:effectLst/>
              <a:highlight>
                <a:srgbClr val="1E1E1E"/>
              </a:highlight>
              <a:latin typeface="Consolas" panose="020B0609020204030204" pitchFamily="49" charset="0"/>
            </a:endParaRPr>
          </a:p>
        </p:txBody>
      </p:sp>
      <p:pic>
        <p:nvPicPr>
          <p:cNvPr id="3" name="Picture 2">
            <a:extLst>
              <a:ext uri="{FF2B5EF4-FFF2-40B4-BE49-F238E27FC236}">
                <a16:creationId xmlns:a16="http://schemas.microsoft.com/office/drawing/2014/main" id="{7E01AD0B-5BDE-765B-F7FF-EBD4417B8A1D}"/>
              </a:ext>
            </a:extLst>
          </p:cNvPr>
          <p:cNvPicPr>
            <a:picLocks noChangeAspect="1"/>
          </p:cNvPicPr>
          <p:nvPr/>
        </p:nvPicPr>
        <p:blipFill>
          <a:blip r:embed="rId3"/>
          <a:stretch>
            <a:fillRect/>
          </a:stretch>
        </p:blipFill>
        <p:spPr>
          <a:xfrm>
            <a:off x="2428650" y="843143"/>
            <a:ext cx="6672934" cy="5811910"/>
          </a:xfrm>
          <a:prstGeom prst="rect">
            <a:avLst/>
          </a:prstGeom>
        </p:spPr>
      </p:pic>
    </p:spTree>
    <p:extLst>
      <p:ext uri="{BB962C8B-B14F-4D97-AF65-F5344CB8AC3E}">
        <p14:creationId xmlns:p14="http://schemas.microsoft.com/office/powerpoint/2010/main" val="7056488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1656</TotalTime>
  <Words>1472</Words>
  <Application>Microsoft Office PowerPoint</Application>
  <PresentationFormat>Widescreen</PresentationFormat>
  <Paragraphs>87</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Consolas</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kunalsmore98</cp:lastModifiedBy>
  <cp:revision>9</cp:revision>
  <dcterms:created xsi:type="dcterms:W3CDTF">2023-07-06T09:56:30Z</dcterms:created>
  <dcterms:modified xsi:type="dcterms:W3CDTF">2024-08-22T15:49:45Z</dcterms:modified>
</cp:coreProperties>
</file>