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72" r:id="rId5"/>
    <p:sldId id="277" r:id="rId6"/>
    <p:sldId id="276" r:id="rId7"/>
    <p:sldId id="273" r:id="rId8"/>
    <p:sldId id="275" r:id="rId9"/>
    <p:sldId id="274" r:id="rId10"/>
    <p:sldId id="278" r:id="rId11"/>
    <p:sldId id="279" r:id="rId12"/>
    <p:sldId id="280" r:id="rId13"/>
    <p:sldId id="281" r:id="rId14"/>
    <p:sldId id="28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B01"/>
    <a:srgbClr val="D09622"/>
    <a:srgbClr val="388200"/>
    <a:srgbClr val="003300"/>
    <a:srgbClr val="FF3399"/>
    <a:srgbClr val="007CA8"/>
    <a:srgbClr val="66FFCC"/>
    <a:srgbClr val="43CEFF"/>
    <a:srgbClr val="9933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2"/>
  </p:normalViewPr>
  <p:slideViewPr>
    <p:cSldViewPr>
      <p:cViewPr varScale="1">
        <p:scale>
          <a:sx n="84" d="100"/>
          <a:sy n="84" d="100"/>
        </p:scale>
        <p:origin x="144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FBB72-1907-8141-9054-198D4178479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7EAD-F09D-7345-BB83-AFE868CC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D33C-C3F2-5F4F-93B6-55D0467283D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67B27-ADC0-E24C-9645-64E0BC8C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1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7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3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4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96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7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8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2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6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www.free-power-point-template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3074F12-AA26-4AC8-9962-C36BB8F32554}" type="datetimeFigureOut">
              <a:rPr lang="en-US" smtClean="0"/>
              <a:pPr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ubtitle 2"/>
          <p:cNvSpPr txBox="1">
            <a:spLocks/>
          </p:cNvSpPr>
          <p:nvPr userDrawn="1"/>
        </p:nvSpPr>
        <p:spPr>
          <a:xfrm>
            <a:off x="-9153" y="6941215"/>
            <a:ext cx="7177138" cy="30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dirty="0" smtClean="0">
                <a:hlinkClick r:id="rId20"/>
              </a:rPr>
              <a:t>http://</a:t>
            </a:r>
            <a:r>
              <a:rPr lang="en-US" sz="1050" dirty="0" err="1" smtClean="0">
                <a:hlinkClick r:id="rId20"/>
              </a:rPr>
              <a:t>www.free</a:t>
            </a:r>
            <a:r>
              <a:rPr lang="en-US" sz="1050" dirty="0" smtClean="0">
                <a:hlinkClick r:id="rId20"/>
              </a:rPr>
              <a:t>-power-point-</a:t>
            </a:r>
            <a:r>
              <a:rPr lang="en-US" sz="1050" dirty="0" err="1" smtClean="0">
                <a:hlinkClick r:id="rId20"/>
              </a:rPr>
              <a:t>templates.com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9929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Fujifilm-INSTAX-Mini-Instant-Blue/product-reviews/B00AWKJPOA/ref=cm_cr_arp_d_show_all?ie=UTF8&amp;reviewerType=all_reviews&amp;pageNumber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937" y="680310"/>
            <a:ext cx="7177137" cy="13743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			Final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881" y="2818180"/>
            <a:ext cx="7635250" cy="2137870"/>
          </a:xfrm>
        </p:spPr>
        <p:txBody>
          <a:bodyPr>
            <a:normAutofit/>
          </a:bodyPr>
          <a:lstStyle/>
          <a:p>
            <a:pPr algn="ctr"/>
            <a:endParaRPr lang="en-US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Kunal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Sharma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Support Vector Machine (SVM) is a discriminative classifier formally defined by a separating hyperplane	</a:t>
            </a:r>
            <a:endParaRPr lang="en-US" dirty="0" smtClean="0"/>
          </a:p>
          <a:p>
            <a:r>
              <a:rPr lang="en-US" dirty="0" smtClean="0"/>
              <a:t>Library(caret), Library(e1071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80" y="3429001"/>
            <a:ext cx="2405104" cy="22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809875"/>
            <a:ext cx="7169290" cy="29967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tune the SVM model to find the optimum value of the gamma and cost that can be used for the SVM model with the kernel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After finding the optimum gamma and cost value, we implement it on the actual SVM model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64" y="3438979"/>
            <a:ext cx="2434301" cy="13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66215" y="2790465"/>
            <a:ext cx="6826391" cy="29062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kernel </a:t>
            </a:r>
            <a:r>
              <a:rPr lang="en-US" dirty="0"/>
              <a:t>- type of modelling like </a:t>
            </a:r>
            <a:r>
              <a:rPr lang="en-US" dirty="0" smtClean="0"/>
              <a:t>linear/radial/polynomial</a:t>
            </a:r>
          </a:p>
          <a:p>
            <a:r>
              <a:rPr lang="en-US" dirty="0"/>
              <a:t>cost - performance depends on the cost factor. The tune function gives the optimal value of the cost parameter</a:t>
            </a:r>
          </a:p>
          <a:p>
            <a:r>
              <a:rPr lang="en-US" dirty="0"/>
              <a:t>gamma – It is a parameter of the Gaussian kernel. Default value is (1/dimension of the dataset)</a:t>
            </a:r>
          </a:p>
          <a:p>
            <a:r>
              <a:rPr lang="en-US" dirty="0"/>
              <a:t>data - specifies which data is to be used to create the model</a:t>
            </a:r>
          </a:p>
          <a:p>
            <a:r>
              <a:rPr lang="en-US" dirty="0"/>
              <a:t>scale - when scaling is turned off, the feature with the higher values will dominate other features in calculating the distance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58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based on kernels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66775" y="2809875"/>
          <a:ext cx="657106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530"/>
                <a:gridCol w="328553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Kernel Type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Linear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80.66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Radial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84.99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Polynomial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79.70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Sigmoid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84.90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02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58" y="2489200"/>
            <a:ext cx="5560932" cy="3530600"/>
          </a:xfrm>
        </p:spPr>
      </p:pic>
    </p:spTree>
    <p:extLst>
      <p:ext uri="{BB962C8B-B14F-4D97-AF65-F5344CB8AC3E}">
        <p14:creationId xmlns:p14="http://schemas.microsoft.com/office/powerpoint/2010/main" val="333523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0606" y="2512770"/>
            <a:ext cx="58027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92D050"/>
                </a:solidFill>
              </a:rPr>
              <a:t>Thank You</a:t>
            </a:r>
            <a:endParaRPr lang="en-US" sz="8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866441" y="2489199"/>
            <a:ext cx="7675889" cy="38411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Web Scaring of product with more than 5000 reviews using </a:t>
            </a:r>
            <a:r>
              <a:rPr lang="en-US" dirty="0" smtClean="0"/>
              <a:t>“</a:t>
            </a:r>
            <a:r>
              <a:rPr lang="en-US" dirty="0" err="1" smtClean="0"/>
              <a:t>Rvest</a:t>
            </a:r>
            <a:r>
              <a:rPr lang="en-US" dirty="0"/>
              <a:t>"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Stemming of positive and negative lexicons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cleaning the data and tokenizing</a:t>
            </a:r>
            <a:r>
              <a:rPr lang="en-US" dirty="0" smtClean="0"/>
              <a:t>, stemming </a:t>
            </a:r>
            <a:r>
              <a:rPr lang="en-US" dirty="0"/>
              <a:t>and removing stop words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Calculate the positive and negative percentage of sentiments in all reviews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Calculating score to find the sentiment of the reviews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Plotting a Bar Plot to display overall Positive and Negative Sentiments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833015"/>
            <a:ext cx="6413606" cy="684885"/>
          </a:xfrm>
        </p:spPr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4" y="2360065"/>
            <a:ext cx="7787955" cy="3817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Source of data: Amazon.com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Web scraping using “</a:t>
            </a:r>
            <a:r>
              <a:rPr lang="en-US" dirty="0" err="1" smtClean="0"/>
              <a:t>rvest</a:t>
            </a:r>
            <a:r>
              <a:rPr lang="en-US" dirty="0" smtClean="0"/>
              <a:t>” package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/>
              <a:t>Fujifilm INSTAX Mini 8 Instant Camera (Blue)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www.amazon.com/Fujifilm-INSTAX-Mini-Instant-Blue/productreviews/B00AWKJPOA/ref=cm_cr_arp_d_show_all?ie=UTF8&amp;reviewerType=all_reviews&amp;pageNumber=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Description: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Total No of </a:t>
            </a:r>
            <a:r>
              <a:rPr lang="en-US" dirty="0" smtClean="0"/>
              <a:t>Positive reviews </a:t>
            </a:r>
            <a:r>
              <a:rPr lang="en-US" dirty="0"/>
              <a:t>: </a:t>
            </a:r>
            <a:r>
              <a:rPr lang="en-US" dirty="0" smtClean="0"/>
              <a:t>9194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Total No of Negative reviews : </a:t>
            </a:r>
            <a:r>
              <a:rPr lang="en-US" dirty="0" smtClean="0"/>
              <a:t>1055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39" y="927099"/>
            <a:ext cx="7363671" cy="97485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from Amazon with 10248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1" y="1636964"/>
            <a:ext cx="8246070" cy="522103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71" y="2207360"/>
            <a:ext cx="7329840" cy="443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6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680311"/>
            <a:ext cx="6343202" cy="95665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Scrape reviews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207359"/>
            <a:ext cx="7828594" cy="4123035"/>
          </a:xfrm>
        </p:spPr>
        <p:txBody>
          <a:bodyPr/>
          <a:lstStyle/>
          <a:p>
            <a:r>
              <a:rPr lang="en-US" dirty="0"/>
              <a:t>library(NLP)</a:t>
            </a:r>
          </a:p>
          <a:p>
            <a:r>
              <a:rPr lang="en-US" dirty="0"/>
              <a:t>library(tm)</a:t>
            </a:r>
          </a:p>
          <a:p>
            <a:r>
              <a:rPr lang="en-US" dirty="0"/>
              <a:t>library(</a:t>
            </a:r>
            <a:r>
              <a:rPr lang="en-US" dirty="0" err="1"/>
              <a:t>Rvest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3429000"/>
            <a:ext cx="8246070" cy="1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DocumentTermMatrix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0" y="2054655"/>
            <a:ext cx="7217774" cy="442844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document matrix is created which is a numeric matrix containing a column for each different word in the whole corpus, and a row for each </a:t>
            </a:r>
            <a:r>
              <a:rPr lang="en-US" dirty="0" smtClean="0"/>
              <a:t>document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09" y="3740239"/>
            <a:ext cx="5039265" cy="15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1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759660" cy="974851"/>
          </a:xfrm>
        </p:spPr>
        <p:txBody>
          <a:bodyPr/>
          <a:lstStyle/>
          <a:p>
            <a:r>
              <a:rPr lang="en-US" dirty="0" smtClean="0"/>
              <a:t>WordCloud</a:t>
            </a:r>
            <a:r>
              <a:rPr lang="en-US" dirty="0"/>
              <a:t> 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6441" y="2489200"/>
            <a:ext cx="3705559" cy="3530600"/>
          </a:xfrm>
        </p:spPr>
        <p:txBody>
          <a:bodyPr/>
          <a:lstStyle/>
          <a:p>
            <a:r>
              <a:rPr lang="en-US" dirty="0"/>
              <a:t>Plot a cloud comparing the frequencies of words across </a:t>
            </a:r>
            <a:r>
              <a:rPr lang="en-US" dirty="0" smtClean="0"/>
              <a:t>documents</a:t>
            </a:r>
          </a:p>
          <a:p>
            <a:r>
              <a:rPr lang="en-US" dirty="0"/>
              <a:t>The </a:t>
            </a:r>
            <a:r>
              <a:rPr lang="en-US" dirty="0" smtClean="0"/>
              <a:t>WordCloud </a:t>
            </a:r>
            <a:r>
              <a:rPr lang="en-US" dirty="0"/>
              <a:t>is generated to </a:t>
            </a:r>
            <a:r>
              <a:rPr lang="en-US" dirty="0" smtClean="0"/>
              <a:t>visualize </a:t>
            </a:r>
            <a:r>
              <a:rPr lang="en-US" dirty="0"/>
              <a:t>the sentiments of people giving reviews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56" y="2207360"/>
            <a:ext cx="4123035" cy="355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in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207360"/>
            <a:ext cx="6343201" cy="3812440"/>
          </a:xfrm>
        </p:spPr>
        <p:txBody>
          <a:bodyPr/>
          <a:lstStyle/>
          <a:p>
            <a:r>
              <a:rPr lang="en-US" dirty="0"/>
              <a:t>positive and negative percentage of sentiments in all </a:t>
            </a:r>
            <a:r>
              <a:rPr lang="en-US" dirty="0" smtClean="0"/>
              <a:t>reviews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46" y="3276295"/>
            <a:ext cx="5734050" cy="16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065070" cy="974851"/>
          </a:xfrm>
        </p:spPr>
        <p:txBody>
          <a:bodyPr/>
          <a:lstStyle/>
          <a:p>
            <a:r>
              <a:rPr lang="en-US" dirty="0" smtClean="0"/>
              <a:t>Overall Sentimental Visualization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0" y="2207360"/>
            <a:ext cx="7065070" cy="42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0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1244</TotalTime>
  <Words>349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 Boardroom</vt:lpstr>
      <vt:lpstr>   Final Project</vt:lpstr>
      <vt:lpstr>Approach</vt:lpstr>
      <vt:lpstr>Data</vt:lpstr>
      <vt:lpstr>Product from Amazon with 10248 reviews</vt:lpstr>
      <vt:lpstr> Scrape reviews  </vt:lpstr>
      <vt:lpstr>DocumentTermMatrix</vt:lpstr>
      <vt:lpstr>WordCloud </vt:lpstr>
      <vt:lpstr>Sentiment in Percentage</vt:lpstr>
      <vt:lpstr>Overall Sentimental Visualization</vt:lpstr>
      <vt:lpstr>SVM</vt:lpstr>
      <vt:lpstr>SVM tuning</vt:lpstr>
      <vt:lpstr> </vt:lpstr>
      <vt:lpstr>Comparison based on kernels</vt:lpstr>
      <vt:lpstr>CNN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kmsharma90</cp:lastModifiedBy>
  <cp:revision>149</cp:revision>
  <dcterms:created xsi:type="dcterms:W3CDTF">2013-08-21T19:17:07Z</dcterms:created>
  <dcterms:modified xsi:type="dcterms:W3CDTF">2019-05-19T01:52:01Z</dcterms:modified>
</cp:coreProperties>
</file>