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9051c470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39051c470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d8dbec67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d8dbec67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aff071d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3aff071d1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aff071d1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aff071d1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d8dbec67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d8dbec67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d8dbec67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d8dbec67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d8dbec67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d8dbec67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aff071d1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aff071d1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d8dbec67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d8dbec67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d8dbec67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d8dbec67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d8dbec67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d8dbec67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d8dbec67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d8dbec67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aff071d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aff071d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d8dbec67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d8dbec67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d8dbec67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d8dbec67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d8dbec67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d8dbec67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d8dbec6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d8dbec6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d8dbec67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d8dbec67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65" name="Google Shape;65;p14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Google Shape;66;p14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7" name="Google Shape;67;p14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2196301" y="1035051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spcBef>
                <a:spcPts val="30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3999309" y="4412456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113233" y="2000249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213892" y="4400348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929209" y="2000249"/>
            <a:ext cx="6698060" cy="158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929208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113234" y="2000249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2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700"/>
              <a:buNone/>
              <a:defRPr sz="1200" b="1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3"/>
          </p:nvPr>
        </p:nvSpPr>
        <p:spPr>
          <a:xfrm>
            <a:off x="5160365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2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700"/>
              <a:buNone/>
              <a:defRPr sz="1200" b="1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1400"/>
            </a:lvl1pPr>
            <a:lvl2pPr marL="914400" lvl="1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2pPr>
            <a:lvl3pPr marL="1371600" lvl="2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3pPr>
            <a:lvl4pPr marL="1828800" lvl="3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4pPr>
            <a:lvl5pPr marL="2286000" lvl="4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5pPr>
            <a:lvl6pPr marL="2743200" lvl="5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6pPr>
            <a:lvl7pPr marL="3200400" lvl="6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7pPr>
            <a:lvl8pPr marL="3657600" lvl="7" indent="-311150" algn="l">
              <a:spcBef>
                <a:spcPts val="500"/>
              </a:spcBef>
              <a:spcAft>
                <a:spcPts val="0"/>
              </a:spcAft>
              <a:buSzPts val="1300"/>
              <a:buChar char="•"/>
              <a:defRPr sz="900"/>
            </a:lvl8pPr>
            <a:lvl9pPr marL="4114800" lvl="8" indent="-311150" algn="l">
              <a:spcBef>
                <a:spcPts val="500"/>
              </a:spcBef>
              <a:spcAft>
                <a:spcPts val="500"/>
              </a:spcAft>
              <a:buSzPts val="1300"/>
              <a:buChar char="•"/>
              <a:defRPr sz="9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946525" y="514349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68300" algn="l">
              <a:spcBef>
                <a:spcPts val="300"/>
              </a:spcBef>
              <a:spcAft>
                <a:spcPts val="0"/>
              </a:spcAft>
              <a:buSzPts val="2200"/>
              <a:buChar char="•"/>
              <a:defRPr sz="1500"/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36550" algn="l">
              <a:spcBef>
                <a:spcPts val="500"/>
              </a:spcBef>
              <a:spcAft>
                <a:spcPts val="0"/>
              </a:spcAft>
              <a:buSzPts val="1700"/>
              <a:buChar char="•"/>
              <a:defRPr sz="1200"/>
            </a:lvl3pPr>
            <a:lvl4pPr marL="1828800" lvl="3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4pPr>
            <a:lvl5pPr marL="2286000" lvl="4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5pPr>
            <a:lvl6pPr marL="2743200" lvl="5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6pPr>
            <a:lvl7pPr marL="3200400" lvl="6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7pPr>
            <a:lvl8pPr marL="3657600" lvl="7" indent="-323850" algn="l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100"/>
            </a:lvl8pPr>
            <a:lvl9pPr marL="4114800" lvl="8" indent="-323850" algn="l">
              <a:spcBef>
                <a:spcPts val="500"/>
              </a:spcBef>
              <a:spcAft>
                <a:spcPts val="500"/>
              </a:spcAft>
              <a:buSzPts val="1500"/>
              <a:buChar char="•"/>
              <a:defRPr sz="11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1700"/>
              <a:buNone/>
              <a:defRPr sz="12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>
            <a:spLocks noGrp="1"/>
          </p:cNvSpPr>
          <p:nvPr>
            <p:ph type="pic" idx="2"/>
          </p:nvPr>
        </p:nvSpPr>
        <p:spPr>
          <a:xfrm>
            <a:off x="5696012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113233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1113233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spcBef>
                <a:spcPts val="200"/>
              </a:spcBef>
              <a:spcAft>
                <a:spcPts val="0"/>
              </a:spcAft>
              <a:buSzPts val="1500"/>
              <a:buNone/>
              <a:defRPr sz="11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7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113234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100"/>
          </a:p>
        </p:txBody>
      </p:sp>
      <p:sp>
        <p:nvSpPr>
          <p:cNvPr id="142" name="Google Shape;142;p25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100"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1656159" y="514350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1827608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000"/>
              <a:buFont typeface="Corbel"/>
              <a:buNone/>
              <a:defRPr sz="1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200"/>
              <a:buFont typeface="Corbel"/>
              <a:buNone/>
              <a:defRPr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2000"/>
              <a:buFont typeface="Corbel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700"/>
              <a:buFont typeface="Corbel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Font typeface="Corbel"/>
              <a:buNone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2"/>
          </p:nvPr>
        </p:nvSpPr>
        <p:spPr>
          <a:xfrm>
            <a:off x="1113233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2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100"/>
          </a:p>
        </p:txBody>
      </p:sp>
      <p:sp>
        <p:nvSpPr>
          <p:cNvPr id="157" name="Google Shape;157;p27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100"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1656159" y="514350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2"/>
          </p:nvPr>
        </p:nvSpPr>
        <p:spPr>
          <a:xfrm>
            <a:off x="1113233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7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5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3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 rot="5400000">
            <a:off x="6048855" y="1764987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spcBef>
                <a:spcPts val="500"/>
              </a:spcBef>
              <a:spcAft>
                <a:spcPts val="50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52" name="Google Shape;52;p13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Google Shape;53;p13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4" name="Google Shape;54;p13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57" name="Google Shape;57;p13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113233" y="2000249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93700" algn="l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22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65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7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38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38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38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3850" algn="l" rtl="0">
              <a:spcBef>
                <a:spcPts val="5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3850" algn="l" rtl="0">
              <a:spcBef>
                <a:spcPts val="500"/>
              </a:spcBef>
              <a:spcAft>
                <a:spcPts val="500"/>
              </a:spcAft>
              <a:buClr>
                <a:srgbClr val="1186C3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7299492" y="4412456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1929209" y="4412456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213892" y="4412456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>
          <a:xfrm>
            <a:off x="2583700" y="1044250"/>
            <a:ext cx="6043500" cy="13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"/>
              <a:t>Regression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5339993" y="3160700"/>
            <a:ext cx="3349200" cy="36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Kunal Nema  - MA20BTECH11007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5920600" y="2526675"/>
            <a:ext cx="2706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Group - 3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Checking Outliers </a:t>
            </a:r>
            <a:endParaRPr u="sng"/>
          </a:p>
        </p:txBody>
      </p:sp>
      <p:sp>
        <p:nvSpPr>
          <p:cNvPr id="253" name="Google Shape;253;p40"/>
          <p:cNvSpPr txBox="1"/>
          <p:nvPr/>
        </p:nvSpPr>
        <p:spPr>
          <a:xfrm>
            <a:off x="1299875" y="1321100"/>
            <a:ext cx="39651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700">
                <a:solidFill>
                  <a:schemeClr val="dk1"/>
                </a:solidFill>
              </a:rPr>
              <a:t>Outliers: Extreme values of dependent variables and large residuals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Great Effect on regression model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Top 3 outliers: #475, #596, #966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775" y="1321100"/>
            <a:ext cx="3430825" cy="29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775" y="985400"/>
            <a:ext cx="34308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Removing Outliers </a:t>
            </a:r>
            <a:endParaRPr u="sng"/>
          </a:p>
        </p:txBody>
      </p:sp>
      <p:sp>
        <p:nvSpPr>
          <p:cNvPr id="261" name="Google Shape;261;p41"/>
          <p:cNvSpPr txBox="1"/>
          <p:nvPr/>
        </p:nvSpPr>
        <p:spPr>
          <a:xfrm>
            <a:off x="1489300" y="1117200"/>
            <a:ext cx="6587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Calculate cook’s distance of all points for fit1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Store points having cook’s distance greater than a specific value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Remove these extreme values from the dataframe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75" y="2792750"/>
            <a:ext cx="7225174" cy="16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Updating Linear Model</a:t>
            </a:r>
            <a:endParaRPr u="sng"/>
          </a:p>
        </p:txBody>
      </p:sp>
      <p:sp>
        <p:nvSpPr>
          <p:cNvPr id="268" name="Google Shape;268;p42"/>
          <p:cNvSpPr txBox="1"/>
          <p:nvPr/>
        </p:nvSpPr>
        <p:spPr>
          <a:xfrm>
            <a:off x="1489300" y="1117200"/>
            <a:ext cx="6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00" y="995175"/>
            <a:ext cx="3497001" cy="351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051" y="1454700"/>
            <a:ext cx="3516000" cy="305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050" y="1173600"/>
            <a:ext cx="3271725" cy="3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/>
          <p:nvPr/>
        </p:nvSpPr>
        <p:spPr>
          <a:xfrm>
            <a:off x="8718200" y="1189950"/>
            <a:ext cx="258900" cy="26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Normality of updated model</a:t>
            </a:r>
            <a:endParaRPr u="sng"/>
          </a:p>
        </p:txBody>
      </p:sp>
      <p:sp>
        <p:nvSpPr>
          <p:cNvPr id="278" name="Google Shape;278;p43"/>
          <p:cNvSpPr txBox="1"/>
          <p:nvPr/>
        </p:nvSpPr>
        <p:spPr>
          <a:xfrm>
            <a:off x="1272525" y="1306525"/>
            <a:ext cx="3879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Histogram Test: Normal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Shapiro Test (p-value &gt; 0.05):     We fail to reject the null hypothesis that model is normal</a:t>
            </a:r>
            <a:endParaRPr sz="1600"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100" y="1117200"/>
            <a:ext cx="3598453" cy="31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762" y="3125925"/>
            <a:ext cx="3684530" cy="11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Test for Multicollinearity</a:t>
            </a:r>
            <a:endParaRPr u="sng"/>
          </a:p>
        </p:txBody>
      </p:sp>
      <p:sp>
        <p:nvSpPr>
          <p:cNvPr id="286" name="Google Shape;286;p44"/>
          <p:cNvSpPr txBox="1"/>
          <p:nvPr/>
        </p:nvSpPr>
        <p:spPr>
          <a:xfrm>
            <a:off x="1549375" y="1393925"/>
            <a:ext cx="5810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Variance Inflation Factor Test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Open, High and Low have very high correlation with each other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Multicollinearity exists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00" y="2777850"/>
            <a:ext cx="58102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 Re-Specification</a:t>
            </a:r>
            <a:endParaRPr u="sng"/>
          </a:p>
        </p:txBody>
      </p:sp>
      <p:sp>
        <p:nvSpPr>
          <p:cNvPr id="293" name="Google Shape;293;p45"/>
          <p:cNvSpPr txBox="1"/>
          <p:nvPr/>
        </p:nvSpPr>
        <p:spPr>
          <a:xfrm>
            <a:off x="1549375" y="1583350"/>
            <a:ext cx="5810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Drop High and Low variables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Multicollinearity is removed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75" y="2848575"/>
            <a:ext cx="5243651" cy="10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Test for Heteroscedasticity</a:t>
            </a:r>
            <a:endParaRPr u="sng"/>
          </a:p>
        </p:txBody>
      </p:sp>
      <p:sp>
        <p:nvSpPr>
          <p:cNvPr id="300" name="Google Shape;300;p46"/>
          <p:cNvSpPr txBox="1"/>
          <p:nvPr/>
        </p:nvSpPr>
        <p:spPr>
          <a:xfrm>
            <a:off x="1272525" y="1306525"/>
            <a:ext cx="39633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Scale-Location Plot: Homoscedastic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Goldman-Quant Test (p-value &lt; 0.05): We reject the null hypothesis. We don’t have sufficient evidence to say that heteroscedasticity is present in the model.</a:t>
            </a:r>
            <a:endParaRPr sz="1600"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75" y="3219650"/>
            <a:ext cx="4077350" cy="9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075" y="1240200"/>
            <a:ext cx="3325550" cy="28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Test for Autocorrelation</a:t>
            </a:r>
            <a:endParaRPr u="sng"/>
          </a:p>
        </p:txBody>
      </p:sp>
      <p:sp>
        <p:nvSpPr>
          <p:cNvPr id="308" name="Google Shape;308;p47"/>
          <p:cNvSpPr txBox="1"/>
          <p:nvPr/>
        </p:nvSpPr>
        <p:spPr>
          <a:xfrm>
            <a:off x="1549375" y="1466775"/>
            <a:ext cx="581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H0: autocorrelation does not exist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Durbin-Watson Test (p-value &gt; 0.05): We fail to reject the null hypothesis that autocorrelation does not exist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75" y="2866125"/>
            <a:ext cx="6064649" cy="13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body" idx="2"/>
          </p:nvPr>
        </p:nvSpPr>
        <p:spPr>
          <a:xfrm>
            <a:off x="3324025" y="1228000"/>
            <a:ext cx="3671400" cy="2343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1443025" y="0"/>
            <a:ext cx="7121700" cy="1058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Description</a:t>
            </a:r>
            <a:endParaRPr u="sng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1443025" y="1155150"/>
            <a:ext cx="6240600" cy="147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Netflix Stock Price Data of 5 years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Downloaded from yahoofinance.com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1258 instances, 7 attributes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00" y="2728800"/>
            <a:ext cx="6240600" cy="209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Preprocessing</a:t>
            </a:r>
            <a:endParaRPr u="sng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1753375" y="1117200"/>
            <a:ext cx="5842800" cy="1317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74650" algn="l" rtl="0">
              <a:spcBef>
                <a:spcPts val="300"/>
              </a:spcBef>
              <a:spcAft>
                <a:spcPts val="0"/>
              </a:spcAft>
              <a:buSzPts val="23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Check if any NA values are present in data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Removing the unnecessary features (non-numeric)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Correlation Matrix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75" y="2571750"/>
            <a:ext cx="6292750" cy="21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Factor Analysis</a:t>
            </a:r>
            <a:endParaRPr u="sng"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1549375" y="1595963"/>
            <a:ext cx="3540600" cy="1317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74650" algn="l" rtl="0">
              <a:spcBef>
                <a:spcPts val="300"/>
              </a:spcBef>
              <a:spcAft>
                <a:spcPts val="0"/>
              </a:spcAft>
              <a:buSzPts val="23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Scree plots after 100 iterations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Parallel Analysis suggest number of factors = 2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800" y="711000"/>
            <a:ext cx="3228184" cy="372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875" y="3391713"/>
            <a:ext cx="4383751" cy="104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Initial Linear Regression Model</a:t>
            </a:r>
            <a:endParaRPr u="sng"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1549375" y="1117200"/>
            <a:ext cx="5842800" cy="1317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81000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Dependent Variable: Close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Independent Variables: Open, High, Low, Volume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900" y="2659175"/>
            <a:ext cx="5711750" cy="8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Summary of fit1</a:t>
            </a:r>
            <a:endParaRPr u="sng"/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1549375" y="898500"/>
            <a:ext cx="6658800" cy="1535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36550" algn="l" rtl="0">
              <a:spcBef>
                <a:spcPts val="3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P-values: Significance of each independent variable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F-statistic: Statistically significant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Multiple R-squared: Model explains 99% of variance in dependent variable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Adjusted R-squared: Great fit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238" y="2434200"/>
            <a:ext cx="4531525" cy="24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Assumptions of Linear Model</a:t>
            </a:r>
            <a:endParaRPr u="sng"/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1549375" y="1568775"/>
            <a:ext cx="6658800" cy="1675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Linearity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Normality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Multicollinearity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Homoscedasticity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Autocorrelation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Test for Linearity</a:t>
            </a:r>
            <a:endParaRPr u="sng"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025" y="1420775"/>
            <a:ext cx="4267425" cy="287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025" y="1020575"/>
            <a:ext cx="4267425" cy="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/>
          <p:nvPr/>
        </p:nvSpPr>
        <p:spPr>
          <a:xfrm>
            <a:off x="1301775" y="2233188"/>
            <a:ext cx="3043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Clr>
                <a:srgbClr val="1186C3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Residuals vs Fitted Plot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 is Linear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1549375" y="0"/>
            <a:ext cx="7077900" cy="111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Test for Normality </a:t>
            </a:r>
            <a:endParaRPr u="sng"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075" y="1228600"/>
            <a:ext cx="3395000" cy="3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050" y="3292900"/>
            <a:ext cx="3751142" cy="11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1272525" y="1306525"/>
            <a:ext cx="3664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Visual Test from Histogram:     Not Normal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Shapiro Test (p-value &lt; 0.05): 	    We reject the null hypothesis, i.e. model is normal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On-screen Show (16:9)</PresentationFormat>
  <Paragraphs>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Simple Light</vt:lpstr>
      <vt:lpstr>Parallax</vt:lpstr>
      <vt:lpstr>Regression Final Presentation</vt:lpstr>
      <vt:lpstr>Data Description</vt:lpstr>
      <vt:lpstr>Data Preprocessing</vt:lpstr>
      <vt:lpstr>Factor Analysis</vt:lpstr>
      <vt:lpstr>Initial Linear Regression Model</vt:lpstr>
      <vt:lpstr>Summary of fit1</vt:lpstr>
      <vt:lpstr>Assumptions of Linear Model</vt:lpstr>
      <vt:lpstr>Test for Linearity</vt:lpstr>
      <vt:lpstr>Test for Normality </vt:lpstr>
      <vt:lpstr>Checking Outliers </vt:lpstr>
      <vt:lpstr>Removing Outliers </vt:lpstr>
      <vt:lpstr>Updating Linear Model</vt:lpstr>
      <vt:lpstr>Normality of updated model</vt:lpstr>
      <vt:lpstr>Test for Multicollinearity</vt:lpstr>
      <vt:lpstr>Model Re-Specification</vt:lpstr>
      <vt:lpstr>Test for Heteroscedasticity</vt:lpstr>
      <vt:lpstr>Test for Autocorrelation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Final Presentation</dc:title>
  <cp:lastModifiedBy>Kunal Nema</cp:lastModifiedBy>
  <cp:revision>1</cp:revision>
  <dcterms:modified xsi:type="dcterms:W3CDTF">2023-05-08T05:14:01Z</dcterms:modified>
</cp:coreProperties>
</file>