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7" r:id="rId3"/>
    <p:sldId id="258" r:id="rId4"/>
    <p:sldId id="259" r:id="rId5"/>
    <p:sldId id="260" r:id="rId6"/>
    <p:sldId id="279" r:id="rId7"/>
    <p:sldId id="267" r:id="rId8"/>
    <p:sldId id="273" r:id="rId9"/>
    <p:sldId id="274" r:id="rId10"/>
    <p:sldId id="275" r:id="rId11"/>
    <p:sldId id="276" r:id="rId12"/>
    <p:sldId id="277"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9AFC"/>
    <a:srgbClr val="A4E767"/>
    <a:srgbClr val="F6800A"/>
    <a:srgbClr val="E412AD"/>
    <a:srgbClr val="89CD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80"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68A8E2E-8650-4065-8EAD-E3784CEEF92E}"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68A8E2E-8650-4065-8EAD-E3784CEEF92E}"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68A8E2E-8650-4065-8EAD-E3784CEEF92E}"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8A8E2E-8650-4065-8EAD-E3784CEEF92E}"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A8E2E-8650-4065-8EAD-E3784CEEF92E}"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A8E2E-8650-4065-8EAD-E3784CEEF92E}"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8A8E2E-8650-4065-8EAD-E3784CEEF92E}"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8A8E2E-8650-4065-8EAD-E3784CEEF92E}" type="datetimeFigureOut">
              <a:rPr lang="en-IN" smtClean="0"/>
              <a:t>03-12-2020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8A8E2E-8650-4065-8EAD-E3784CEEF92E}" type="datetimeFigureOut">
              <a:rPr lang="en-IN" smtClean="0"/>
              <a:t>03-12-2020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68A8E2E-8650-4065-8EAD-E3784CEEF92E}" type="datetimeFigureOut">
              <a:rPr lang="en-IN" smtClean="0"/>
              <a:t>03-12-2020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8A8E2E-8650-4065-8EAD-E3784CEEF92E}"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68A8E2E-8650-4065-8EAD-E3784CEEF92E}"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8A8E2E-8650-4065-8EAD-E3784CEEF92E}"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8A8E2E-8650-4065-8EAD-E3784CEEF92E}"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8A8E2E-8650-4065-8EAD-E3784CEEF92E}"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8A8E2E-8650-4065-8EAD-E3784CEEF92E}"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51BF5-50A8-4162-BD9E-FE6F9815E81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8A8E2E-8650-4065-8EAD-E3784CEEF92E}"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8A8E2E-8650-4065-8EAD-E3784CEEF92E}" type="datetimeFigureOut">
              <a:rPr lang="en-IN" smtClean="0"/>
              <a:t>03-12-2020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8A8E2E-8650-4065-8EAD-E3784CEEF92E}" type="datetimeFigureOut">
              <a:rPr lang="en-IN" smtClean="0"/>
              <a:t>03-12-2020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A8E2E-8650-4065-8EAD-E3784CEEF92E}"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A8E2E-8650-4065-8EAD-E3784CEEF92E}"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A8E2E-8650-4065-8EAD-E3784CEEF92E}"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A8E2E-8650-4065-8EAD-E3784CEEF92E}"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68A8E2E-8650-4065-8EAD-E3784CEEF92E}"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68A8E2E-8650-4065-8EAD-E3784CEEF92E}" type="datetimeFigureOut">
              <a:rPr lang="en-IN" smtClean="0"/>
              <a:t>03-12-2020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68A8E2E-8650-4065-8EAD-E3784CEEF92E}" type="datetimeFigureOut">
              <a:rPr lang="en-IN" smtClean="0"/>
              <a:t>03-12-2020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A8E2E-8650-4065-8EAD-E3784CEEF92E}" type="datetimeFigureOut">
              <a:rPr lang="en-IN" smtClean="0"/>
              <a:t>03-12-2020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8A8E2E-8650-4065-8EAD-E3784CEEF92E}"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8A8E2E-8650-4065-8EAD-E3784CEEF92E}"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51BF5-50A8-4162-BD9E-FE6F9815E81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A8E2E-8650-4065-8EAD-E3784CEEF92E}" type="datetimeFigureOut">
              <a:rPr lang="en-IN" smtClean="0"/>
              <a:t>03-12-2020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751BF5-50A8-4162-BD9E-FE6F9815E81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68A8E2E-8650-4065-8EAD-E3784CEEF92E}" type="datetimeFigureOut">
              <a:rPr lang="en-IN" smtClean="0"/>
              <a:t>03-12-2020</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F751BF5-50A8-4162-BD9E-FE6F9815E81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hyperlink" Target="ER%20Diagram.pdf" TargetMode="External"/><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hyperlink" Target="Relational%20Model.pdf" TargetMode="External"/><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hyperlink" Target="DDL%20Constraints.pdf" TargetMode="Externa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0"/>
                    </a14:imgEffect>
                  </a14:imgLayer>
                </a14:imgProps>
              </a:ext>
            </a:extLst>
          </a:blip>
          <a:srcRect/>
          <a:stretch>
            <a:fillRect t="10000" b="-7000"/>
          </a:stretch>
        </a:blipFill>
        <a:effectLst/>
      </p:bgPr>
    </p:bg>
    <p:spTree>
      <p:nvGrpSpPr>
        <p:cNvPr id="1" name=""/>
        <p:cNvGrpSpPr/>
        <p:nvPr/>
      </p:nvGrpSpPr>
      <p:grpSpPr>
        <a:xfrm>
          <a:off x="0" y="0"/>
          <a:ext cx="0" cy="0"/>
          <a:chOff x="0" y="0"/>
          <a:chExt cx="0" cy="0"/>
        </a:xfrm>
      </p:grpSpPr>
      <p:sp>
        <p:nvSpPr>
          <p:cNvPr id="8" name="Rectangle 7"/>
          <p:cNvSpPr/>
          <p:nvPr/>
        </p:nvSpPr>
        <p:spPr>
          <a:xfrm>
            <a:off x="0" y="1323438"/>
            <a:ext cx="12192000" cy="5534561"/>
          </a:xfrm>
          <a:prstGeom prst="rect">
            <a:avLst/>
          </a:prstGeom>
          <a:solidFill>
            <a:schemeClr val="dk1">
              <a:alpha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TextBox 3"/>
          <p:cNvSpPr txBox="1"/>
          <p:nvPr/>
        </p:nvSpPr>
        <p:spPr>
          <a:xfrm>
            <a:off x="8608947" y="2651540"/>
            <a:ext cx="3397994" cy="3682226"/>
          </a:xfrm>
          <a:prstGeom prst="rect">
            <a:avLst/>
          </a:prstGeom>
          <a:solidFill>
            <a:schemeClr val="bg1"/>
          </a:solidFill>
          <a:effectLst>
            <a:softEdge rad="31750"/>
          </a:effectLst>
        </p:spPr>
        <p:txBody>
          <a:bodyPr wrap="square" rtlCol="0">
            <a:spAutoFit/>
          </a:bodyPr>
          <a:lstStyle/>
          <a:p>
            <a:pPr>
              <a:lnSpc>
                <a:spcPct val="250000"/>
              </a:lnSpc>
            </a:pPr>
            <a:r>
              <a:rPr lang="en-IN" b="1" dirty="0">
                <a:latin typeface="Times New Roman" panose="02020603050405020304" pitchFamily="18" charset="0"/>
                <a:cs typeface="Times New Roman" panose="02020603050405020304" pitchFamily="18" charset="0"/>
              </a:rPr>
              <a:t>202012001 -</a:t>
            </a:r>
            <a:r>
              <a:rPr lang="en-IN" dirty="0">
                <a:latin typeface="Times New Roman" panose="02020603050405020304" pitchFamily="18" charset="0"/>
                <a:cs typeface="Times New Roman" panose="02020603050405020304" pitchFamily="18" charset="0"/>
              </a:rPr>
              <a:t> Janu Shah</a:t>
            </a:r>
          </a:p>
          <a:p>
            <a:pPr>
              <a:lnSpc>
                <a:spcPct val="250000"/>
              </a:lnSpc>
            </a:pPr>
            <a:r>
              <a:rPr lang="en-IN" b="1" dirty="0">
                <a:latin typeface="Times New Roman" panose="02020603050405020304" pitchFamily="18" charset="0"/>
                <a:cs typeface="Times New Roman" panose="02020603050405020304" pitchFamily="18" charset="0"/>
              </a:rPr>
              <a:t>202012002 -</a:t>
            </a:r>
            <a:r>
              <a:rPr lang="en-IN" dirty="0">
                <a:latin typeface="Times New Roman" panose="02020603050405020304" pitchFamily="18" charset="0"/>
                <a:cs typeface="Times New Roman" panose="02020603050405020304" pitchFamily="18" charset="0"/>
              </a:rPr>
              <a:t> Deepak Maidasani</a:t>
            </a:r>
          </a:p>
          <a:p>
            <a:pPr>
              <a:lnSpc>
                <a:spcPct val="250000"/>
              </a:lnSpc>
            </a:pPr>
            <a:r>
              <a:rPr lang="en-IN" b="1" dirty="0">
                <a:latin typeface="Times New Roman" panose="02020603050405020304" pitchFamily="18" charset="0"/>
                <a:cs typeface="Times New Roman" panose="02020603050405020304" pitchFamily="18" charset="0"/>
              </a:rPr>
              <a:t>202012003 -</a:t>
            </a:r>
            <a:r>
              <a:rPr lang="en-IN" dirty="0">
                <a:latin typeface="Times New Roman" panose="02020603050405020304" pitchFamily="18" charset="0"/>
                <a:cs typeface="Times New Roman" panose="02020603050405020304" pitchFamily="18" charset="0"/>
              </a:rPr>
              <a:t> Kush Modi</a:t>
            </a:r>
          </a:p>
          <a:p>
            <a:pPr>
              <a:lnSpc>
                <a:spcPct val="250000"/>
              </a:lnSpc>
            </a:pPr>
            <a:r>
              <a:rPr lang="en-IN" b="1" dirty="0">
                <a:latin typeface="Times New Roman" panose="02020603050405020304" pitchFamily="18" charset="0"/>
                <a:cs typeface="Times New Roman" panose="02020603050405020304" pitchFamily="18" charset="0"/>
              </a:rPr>
              <a:t>202012004 -</a:t>
            </a:r>
            <a:r>
              <a:rPr lang="en-IN" dirty="0">
                <a:latin typeface="Times New Roman" panose="02020603050405020304" pitchFamily="18" charset="0"/>
                <a:cs typeface="Times New Roman" panose="02020603050405020304" pitchFamily="18" charset="0"/>
              </a:rPr>
              <a:t> Niharika Srivastava</a:t>
            </a:r>
          </a:p>
          <a:p>
            <a:pPr>
              <a:lnSpc>
                <a:spcPct val="250000"/>
              </a:lnSpc>
            </a:pPr>
            <a:r>
              <a:rPr lang="en-IN" b="1" dirty="0">
                <a:latin typeface="Times New Roman" panose="02020603050405020304" pitchFamily="18" charset="0"/>
                <a:cs typeface="Times New Roman" panose="02020603050405020304" pitchFamily="18" charset="0"/>
              </a:rPr>
              <a:t>202018001 -</a:t>
            </a:r>
            <a:r>
              <a:rPr lang="en-IN" dirty="0">
                <a:latin typeface="Times New Roman" panose="02020603050405020304" pitchFamily="18" charset="0"/>
                <a:cs typeface="Times New Roman" panose="02020603050405020304" pitchFamily="18" charset="0"/>
              </a:rPr>
              <a:t> Kunal Panjwani </a:t>
            </a:r>
          </a:p>
          <a:p>
            <a:pPr>
              <a:lnSpc>
                <a:spcPct val="250000"/>
              </a:lnSpc>
            </a:pPr>
            <a:endParaRPr lang="en-IN" sz="500"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2192000" cy="1323439"/>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gn="ctr"/>
            <a:endParaRPr lang="en-IN" sz="1200" dirty="0">
              <a:effectLst>
                <a:glow rad="63500">
                  <a:srgbClr val="89CDB1">
                    <a:alpha val="40000"/>
                  </a:srgbClr>
                </a:glow>
                <a:outerShdw blurRad="38100" dist="38100" dir="2700000" algn="tl">
                  <a:srgbClr val="000000">
                    <a:alpha val="43137"/>
                  </a:srgbClr>
                </a:outerShdw>
              </a:effectLst>
              <a:latin typeface="Rockwell Extra Bold" panose="02060903040505020403" pitchFamily="18" charset="0"/>
            </a:endParaRPr>
          </a:p>
          <a:p>
            <a:pPr algn="ctr"/>
            <a:endParaRPr lang="en-IN" sz="1000" dirty="0">
              <a:effectLst>
                <a:glow rad="63500">
                  <a:srgbClr val="89CDB1">
                    <a:alpha val="40000"/>
                  </a:srgbClr>
                </a:glow>
                <a:outerShdw blurRad="38100" dist="38100" dir="2700000" algn="tl">
                  <a:srgbClr val="000000">
                    <a:alpha val="43137"/>
                  </a:srgbClr>
                </a:outerShdw>
              </a:effectLst>
              <a:latin typeface="Rockwell Extra Bold" panose="02060903040505020403" pitchFamily="18" charset="0"/>
            </a:endParaRPr>
          </a:p>
          <a:p>
            <a:pPr algn="ctr"/>
            <a:r>
              <a:rPr lang="en-IN" sz="3600" dirty="0">
                <a:effectLst>
                  <a:glow rad="63500">
                    <a:srgbClr val="89CDB1">
                      <a:alpha val="40000"/>
                    </a:srgbClr>
                  </a:glow>
                  <a:outerShdw blurRad="38100" dist="38100" dir="2700000" algn="tl">
                    <a:srgbClr val="000000">
                      <a:alpha val="43137"/>
                    </a:srgbClr>
                  </a:outerShdw>
                </a:effectLst>
                <a:latin typeface="Rockwell Extra Bold" panose="02060903040505020403" pitchFamily="18" charset="0"/>
              </a:rPr>
              <a:t>ONLINE MEDICAL CONSULTATION SYSTEM</a:t>
            </a:r>
          </a:p>
          <a:p>
            <a:pPr algn="ctr"/>
            <a:endParaRPr lang="en-IN" sz="1000" dirty="0">
              <a:effectLst>
                <a:glow rad="63500">
                  <a:srgbClr val="89CDB1">
                    <a:alpha val="40000"/>
                  </a:srgbClr>
                </a:glow>
                <a:outerShdw blurRad="38100" dist="38100" dir="2700000" algn="tl">
                  <a:srgbClr val="000000">
                    <a:alpha val="43137"/>
                  </a:srgbClr>
                </a:outerShdw>
              </a:effectLst>
              <a:latin typeface="Rockwell Extra Bold" panose="02060903040505020403" pitchFamily="18" charset="0"/>
            </a:endParaRPr>
          </a:p>
          <a:p>
            <a:endParaRPr lang="en-IN" sz="1200" dirty="0">
              <a:effectLst>
                <a:glow rad="63500">
                  <a:srgbClr val="89CDB1">
                    <a:alpha val="40000"/>
                  </a:srgbClr>
                </a:glow>
              </a:effectLst>
            </a:endParaRPr>
          </a:p>
        </p:txBody>
      </p:sp>
      <p:sp>
        <p:nvSpPr>
          <p:cNvPr id="6" name="TextBox 5"/>
          <p:cNvSpPr txBox="1"/>
          <p:nvPr/>
        </p:nvSpPr>
        <p:spPr>
          <a:xfrm>
            <a:off x="8608947" y="1928208"/>
            <a:ext cx="3397994" cy="584775"/>
          </a:xfrm>
          <a:prstGeom prst="rect">
            <a:avLst/>
          </a:prstGeom>
          <a:solidFill>
            <a:schemeClr val="bg1"/>
          </a:solidFill>
          <a:effectLst>
            <a:softEdge rad="31750"/>
          </a:effectLst>
        </p:spPr>
        <p:txBody>
          <a:bodyPr wrap="square" rtlCol="0">
            <a:spAutoFit/>
          </a:bodyPr>
          <a:lstStyle/>
          <a:p>
            <a:pPr algn="ctr"/>
            <a:r>
              <a:rPr lang="en-IN" sz="3200" dirty="0">
                <a:effectLst>
                  <a:outerShdw blurRad="38100" dist="38100" dir="2700000" algn="tl">
                    <a:srgbClr val="000000">
                      <a:alpha val="43137"/>
                    </a:srgbClr>
                  </a:outerShdw>
                </a:effectLst>
                <a:latin typeface="Rockwell Extra Bold" panose="02060903040505020403" pitchFamily="18" charset="0"/>
              </a:rPr>
              <a:t>GROUP 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4746" y="1828800"/>
            <a:ext cx="5744766" cy="4332404"/>
          </a:xfrm>
          <a:prstGeom prst="rect">
            <a:avLst/>
          </a:prstGeom>
          <a:noFill/>
        </p:spPr>
        <p:txBody>
          <a:bodyPr wrap="square" rtlCol="0">
            <a:spAutoFit/>
          </a:bodyPr>
          <a:lstStyle/>
          <a:p>
            <a:pPr algn="just"/>
            <a:r>
              <a:rPr lang="en-IN" sz="1600" dirty="0">
                <a:latin typeface="Times New Roman" panose="02020603050405020304" pitchFamily="18" charset="0"/>
                <a:cs typeface="Times New Roman" panose="02020603050405020304" pitchFamily="18" charset="0"/>
              </a:rPr>
              <a:t>SELECT l.labname,</a:t>
            </a:r>
          </a:p>
          <a:p>
            <a:pPr algn="just"/>
            <a:r>
              <a:rPr lang="en-IN" sz="1600" dirty="0">
                <a:latin typeface="Times New Roman" panose="02020603050405020304" pitchFamily="18" charset="0"/>
                <a:cs typeface="Times New Roman" panose="02020603050405020304" pitchFamily="18" charset="0"/>
              </a:rPr>
              <a:t>COUNT(*) AS maxnumberofbookings</a:t>
            </a:r>
          </a:p>
          <a:p>
            <a:pPr algn="just"/>
            <a:r>
              <a:rPr lang="en-IN" sz="1600" dirty="0">
                <a:latin typeface="Times New Roman" panose="02020603050405020304" pitchFamily="18" charset="0"/>
                <a:cs typeface="Times New Roman" panose="02020603050405020304" pitchFamily="18" charset="0"/>
              </a:rPr>
              <a:t>FROM</a:t>
            </a:r>
          </a:p>
          <a:p>
            <a:pPr algn="just"/>
            <a:r>
              <a:rPr lang="en-IN" sz="1600" dirty="0">
                <a:latin typeface="Times New Roman" panose="02020603050405020304" pitchFamily="18" charset="0"/>
                <a:cs typeface="Times New Roman" panose="02020603050405020304" pitchFamily="18" charset="0"/>
              </a:rPr>
              <a:t>(</a:t>
            </a:r>
          </a:p>
          <a:p>
            <a:pPr lvl="1" algn="just"/>
            <a:r>
              <a:rPr lang="en-IN" sz="1600" dirty="0">
                <a:latin typeface="Times New Roman" panose="02020603050405020304" pitchFamily="18" charset="0"/>
                <a:cs typeface="Times New Roman" panose="02020603050405020304" pitchFamily="18" charset="0"/>
              </a:rPr>
              <a:t>SELECT * FROM appointment</a:t>
            </a:r>
          </a:p>
          <a:p>
            <a:pPr lvl="1" algn="just"/>
            <a:r>
              <a:rPr lang="en-IN" sz="1600" dirty="0">
                <a:latin typeface="Times New Roman" panose="02020603050405020304" pitchFamily="18" charset="0"/>
                <a:cs typeface="Times New Roman" panose="02020603050405020304" pitchFamily="18" charset="0"/>
              </a:rPr>
              <a:t>WHERE dateofappointment&gt;='2020-01-01'</a:t>
            </a:r>
          </a:p>
          <a:p>
            <a:pPr lvl="1" algn="just"/>
            <a:r>
              <a:rPr lang="en-IN" sz="1600" dirty="0">
                <a:latin typeface="Times New Roman" panose="02020603050405020304" pitchFamily="18" charset="0"/>
                <a:cs typeface="Times New Roman" panose="02020603050405020304" pitchFamily="18" charset="0"/>
              </a:rPr>
              <a:t>AND dateofappointment&lt;='2020-12-31'</a:t>
            </a:r>
          </a:p>
          <a:p>
            <a:pPr algn="just"/>
            <a:r>
              <a:rPr lang="en-IN" sz="1600" dirty="0">
                <a:latin typeface="Times New Roman" panose="02020603050405020304" pitchFamily="18" charset="0"/>
                <a:cs typeface="Times New Roman" panose="02020603050405020304" pitchFamily="18" charset="0"/>
              </a:rPr>
              <a:t>)</a:t>
            </a:r>
          </a:p>
          <a:p>
            <a:pPr algn="just"/>
            <a:r>
              <a:rPr lang="en-IN" sz="1600" dirty="0">
                <a:latin typeface="Times New Roman" panose="02020603050405020304" pitchFamily="18" charset="0"/>
                <a:cs typeface="Times New Roman" panose="02020603050405020304" pitchFamily="18" charset="0"/>
              </a:rPr>
              <a:t>AS app</a:t>
            </a:r>
          </a:p>
          <a:p>
            <a:pPr algn="just"/>
            <a:r>
              <a:rPr lang="en-IN" sz="1600" dirty="0">
                <a:latin typeface="Times New Roman" panose="02020603050405020304" pitchFamily="18" charset="0"/>
                <a:cs typeface="Times New Roman" panose="02020603050405020304" pitchFamily="18" charset="0"/>
              </a:rPr>
              <a:t>JOIN</a:t>
            </a:r>
          </a:p>
          <a:p>
            <a:pPr algn="just"/>
            <a:r>
              <a:rPr lang="en-IN" sz="1600" dirty="0">
                <a:latin typeface="Times New Roman" panose="02020603050405020304" pitchFamily="18" charset="0"/>
                <a:cs typeface="Times New Roman" panose="02020603050405020304" pitchFamily="18" charset="0"/>
              </a:rPr>
              <a:t>(</a:t>
            </a:r>
          </a:p>
          <a:p>
            <a:pPr algn="just"/>
            <a:r>
              <a:rPr lang="en-IN" sz="1600" dirty="0">
                <a:latin typeface="Times New Roman" panose="02020603050405020304" pitchFamily="18" charset="0"/>
                <a:cs typeface="Times New Roman" panose="02020603050405020304" pitchFamily="18" charset="0"/>
              </a:rPr>
              <a:t>	SELECT * FROM laboratory</a:t>
            </a:r>
          </a:p>
          <a:p>
            <a:pPr algn="just"/>
            <a:r>
              <a:rPr lang="en-IN" sz="1600" dirty="0">
                <a:latin typeface="Times New Roman" panose="02020603050405020304" pitchFamily="18" charset="0"/>
                <a:cs typeface="Times New Roman" panose="02020603050405020304" pitchFamily="18" charset="0"/>
              </a:rPr>
              <a:t>) AS l</a:t>
            </a:r>
          </a:p>
          <a:p>
            <a:pPr algn="just"/>
            <a:r>
              <a:rPr lang="en-IN" sz="1600" dirty="0">
                <a:latin typeface="Times New Roman" panose="02020603050405020304" pitchFamily="18" charset="0"/>
                <a:cs typeface="Times New Roman" panose="02020603050405020304" pitchFamily="18" charset="0"/>
              </a:rPr>
              <a:t>ON </a:t>
            </a:r>
            <a:r>
              <a:rPr lang="en-IN" sz="1600" dirty="0" err="1">
                <a:latin typeface="Times New Roman" panose="02020603050405020304" pitchFamily="18" charset="0"/>
                <a:cs typeface="Times New Roman" panose="02020603050405020304" pitchFamily="18" charset="0"/>
              </a:rPr>
              <a:t>l.labid</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app.labid</a:t>
            </a:r>
            <a:r>
              <a:rPr lang="en-IN" sz="1600" dirty="0">
                <a:latin typeface="Times New Roman" panose="02020603050405020304" pitchFamily="18" charset="0"/>
                <a:cs typeface="Times New Roman" panose="02020603050405020304" pitchFamily="18" charset="0"/>
              </a:rPr>
              <a:t> </a:t>
            </a:r>
          </a:p>
          <a:p>
            <a:pPr algn="just"/>
            <a:r>
              <a:rPr lang="en-IN" sz="1600" dirty="0">
                <a:latin typeface="Times New Roman" panose="02020603050405020304" pitchFamily="18" charset="0"/>
                <a:cs typeface="Times New Roman" panose="02020603050405020304" pitchFamily="18" charset="0"/>
              </a:rPr>
              <a:t>GROUP BY labname</a:t>
            </a:r>
          </a:p>
          <a:p>
            <a:pPr algn="just"/>
            <a:r>
              <a:rPr lang="en-IN" sz="1600" dirty="0">
                <a:latin typeface="Times New Roman" panose="02020603050405020304" pitchFamily="18" charset="0"/>
                <a:cs typeface="Times New Roman" panose="02020603050405020304" pitchFamily="18" charset="0"/>
              </a:rPr>
              <a:t>ORDER BY count(*) DESC</a:t>
            </a:r>
          </a:p>
          <a:p>
            <a:pPr algn="just"/>
            <a:r>
              <a:rPr lang="en-IN" sz="1600" dirty="0">
                <a:latin typeface="Times New Roman" panose="02020603050405020304" pitchFamily="18" charset="0"/>
                <a:cs typeface="Times New Roman" panose="02020603050405020304" pitchFamily="18" charset="0"/>
              </a:rPr>
              <a:t>LIMIT 3</a:t>
            </a:r>
          </a:p>
        </p:txBody>
      </p:sp>
      <p:sp>
        <p:nvSpPr>
          <p:cNvPr id="26" name="Title 1"/>
          <p:cNvSpPr>
            <a:spLocks noGrp="1"/>
          </p:cNvSpPr>
          <p:nvPr>
            <p:ph type="title"/>
          </p:nvPr>
        </p:nvSpPr>
        <p:spPr>
          <a:xfrm>
            <a:off x="1" y="4886"/>
            <a:ext cx="12191999" cy="540760"/>
          </a:xfrm>
          <a:gradFill flip="none" rotWithShape="1">
            <a:gsLst>
              <a:gs pos="0">
                <a:schemeClr val="bg2">
                  <a:tint val="78000"/>
                  <a:shade val="100000"/>
                  <a:hueMod val="136000"/>
                  <a:satMod val="160000"/>
                  <a:lumMod val="105000"/>
                </a:schemeClr>
              </a:gs>
              <a:gs pos="100000">
                <a:schemeClr val="bg2">
                  <a:shade val="92000"/>
                  <a:satMod val="170000"/>
                  <a:lumMod val="96000"/>
                </a:schemeClr>
              </a:gs>
            </a:gsLst>
            <a:lin ang="16200000" scaled="1"/>
            <a:tileRect/>
          </a:gradFill>
          <a:effectLst>
            <a:outerShdw blurRad="50800" dist="38100" dir="5400000" algn="t" rotWithShape="0">
              <a:prstClr val="black">
                <a:alpha val="40000"/>
              </a:prstClr>
            </a:outerShdw>
          </a:effectLst>
        </p:spPr>
        <p:txBody>
          <a:bodyPr>
            <a:normAutofit/>
          </a:bodyPr>
          <a:lstStyle/>
          <a:p>
            <a:r>
              <a:rPr lang="en-IN" sz="2800" dirty="0">
                <a:effectLst>
                  <a:glow rad="63500">
                    <a:schemeClr val="accent2">
                      <a:satMod val="175000"/>
                      <a:alpha val="40000"/>
                    </a:schemeClr>
                  </a:glow>
                  <a:outerShdw blurRad="38100" dist="38100" dir="2700000" algn="tl">
                    <a:srgbClr val="000000">
                      <a:alpha val="43137"/>
                    </a:srgbClr>
                  </a:outerShdw>
                </a:effectLst>
                <a:latin typeface="Rockwell Extra Bold" panose="02060903040505020403" pitchFamily="18" charset="0"/>
                <a:sym typeface="+mn-ea"/>
              </a:rPr>
              <a:t>Functional requirements</a:t>
            </a:r>
            <a:endParaRPr lang="en-IN" sz="2800" dirty="0">
              <a:effectLst>
                <a:glow rad="63500">
                  <a:schemeClr val="accent2">
                    <a:satMod val="175000"/>
                    <a:alpha val="40000"/>
                  </a:schemeClr>
                </a:glow>
              </a:effectLst>
            </a:endParaRPr>
          </a:p>
        </p:txBody>
      </p:sp>
      <p:grpSp>
        <p:nvGrpSpPr>
          <p:cNvPr id="11" name="Group 10"/>
          <p:cNvGrpSpPr/>
          <p:nvPr/>
        </p:nvGrpSpPr>
        <p:grpSpPr>
          <a:xfrm>
            <a:off x="146181" y="785572"/>
            <a:ext cx="498564" cy="391886"/>
            <a:chOff x="1158239" y="1988545"/>
            <a:chExt cx="944880" cy="731520"/>
          </a:xfrm>
          <a:solidFill>
            <a:schemeClr val="accent1">
              <a:lumMod val="40000"/>
              <a:lumOff val="60000"/>
            </a:schemeClr>
          </a:solidFill>
        </p:grpSpPr>
        <p:grpSp>
          <p:nvGrpSpPr>
            <p:cNvPr id="12" name="Group 11"/>
            <p:cNvGrpSpPr/>
            <p:nvPr/>
          </p:nvGrpSpPr>
          <p:grpSpPr>
            <a:xfrm>
              <a:off x="1158239" y="1988545"/>
              <a:ext cx="944880" cy="731520"/>
              <a:chOff x="623667" y="1941543"/>
              <a:chExt cx="944880" cy="731520"/>
            </a:xfrm>
            <a:grpFill/>
          </p:grpSpPr>
          <p:sp>
            <p:nvSpPr>
              <p:cNvPr id="14" name="Oval 13"/>
              <p:cNvSpPr/>
              <p:nvPr/>
            </p:nvSpPr>
            <p:spPr>
              <a:xfrm>
                <a:off x="623667" y="1941543"/>
                <a:ext cx="731520" cy="73152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p:cNvSpPr/>
              <p:nvPr/>
            </p:nvSpPr>
            <p:spPr>
              <a:xfrm>
                <a:off x="1512276" y="1941543"/>
                <a:ext cx="56271" cy="73152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2215182"/>
              <a:ext cx="304800" cy="304800"/>
            </a:xfrm>
            <a:prstGeom prst="rect">
              <a:avLst/>
            </a:prstGeom>
            <a:grpFill/>
          </p:spPr>
        </p:pic>
      </p:grpSp>
      <p:sp>
        <p:nvSpPr>
          <p:cNvPr id="17" name="TextBox 16"/>
          <p:cNvSpPr txBox="1"/>
          <p:nvPr/>
        </p:nvSpPr>
        <p:spPr>
          <a:xfrm>
            <a:off x="727634" y="796849"/>
            <a:ext cx="11318186" cy="369332"/>
          </a:xfrm>
          <a:prstGeom prst="rect">
            <a:avLst/>
          </a:prstGeom>
          <a:solidFill>
            <a:schemeClr val="accent1">
              <a:lumMod val="40000"/>
              <a:lumOff val="60000"/>
            </a:schemeClr>
          </a:solidFill>
        </p:spPr>
        <p:txBody>
          <a:bodyPr wrap="square" rtlCol="0">
            <a:spAutoFit/>
          </a:bodyPr>
          <a:lstStyle/>
          <a:p>
            <a:r>
              <a:rPr lang="en-IN" dirty="0">
                <a:latin typeface="Times New Roman" panose="02020603050405020304" pitchFamily="18" charset="0"/>
                <a:cs typeface="Times New Roman" panose="02020603050405020304" pitchFamily="18" charset="0"/>
              </a:rPr>
              <a:t>List the top 3 labs which have been booked the maximum number of times in the year 2020.</a:t>
            </a:r>
          </a:p>
        </p:txBody>
      </p:sp>
      <p:pic>
        <p:nvPicPr>
          <p:cNvPr id="5" name="Picture 4">
            <a:extLst>
              <a:ext uri="{FF2B5EF4-FFF2-40B4-BE49-F238E27FC236}">
                <a16:creationId xmlns:a16="http://schemas.microsoft.com/office/drawing/2014/main" id="{FC46A323-3D89-4D3B-896D-835826F37361}"/>
              </a:ext>
            </a:extLst>
          </p:cNvPr>
          <p:cNvPicPr>
            <a:picLocks noChangeAspect="1"/>
          </p:cNvPicPr>
          <p:nvPr/>
        </p:nvPicPr>
        <p:blipFill rotWithShape="1">
          <a:blip r:embed="rId3">
            <a:extLst>
              <a:ext uri="{28A0092B-C50C-407E-A947-70E740481C1C}">
                <a14:useLocalDpi xmlns:a14="http://schemas.microsoft.com/office/drawing/2010/main" val="0"/>
              </a:ext>
            </a:extLst>
          </a:blip>
          <a:srcRect l="214" t="15432" r="14111" b="18369"/>
          <a:stretch/>
        </p:blipFill>
        <p:spPr>
          <a:xfrm>
            <a:off x="6096000" y="3093156"/>
            <a:ext cx="4523669" cy="13998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79305" y="1130705"/>
            <a:ext cx="498564" cy="391886"/>
            <a:chOff x="1158239" y="1988545"/>
            <a:chExt cx="944880" cy="731520"/>
          </a:xfrm>
          <a:solidFill>
            <a:srgbClr val="00B0F0"/>
          </a:solidFill>
        </p:grpSpPr>
        <p:grpSp>
          <p:nvGrpSpPr>
            <p:cNvPr id="3" name="Group 4"/>
            <p:cNvGrpSpPr/>
            <p:nvPr/>
          </p:nvGrpSpPr>
          <p:grpSpPr>
            <a:xfrm>
              <a:off x="1158239" y="1988545"/>
              <a:ext cx="944880" cy="731520"/>
              <a:chOff x="623667" y="1941543"/>
              <a:chExt cx="944880" cy="731520"/>
            </a:xfrm>
            <a:grpFill/>
          </p:grpSpPr>
          <p:sp>
            <p:nvSpPr>
              <p:cNvPr id="7" name="Oval 6"/>
              <p:cNvSpPr/>
              <p:nvPr/>
            </p:nvSpPr>
            <p:spPr>
              <a:xfrm>
                <a:off x="623667" y="1941543"/>
                <a:ext cx="731520" cy="73152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1512276" y="1941543"/>
                <a:ext cx="56271" cy="73152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2215182"/>
              <a:ext cx="304800" cy="304800"/>
            </a:xfrm>
            <a:prstGeom prst="rect">
              <a:avLst/>
            </a:prstGeom>
            <a:grpFill/>
          </p:spPr>
        </p:pic>
      </p:grpSp>
      <p:sp>
        <p:nvSpPr>
          <p:cNvPr id="16" name="TextBox 15"/>
          <p:cNvSpPr txBox="1"/>
          <p:nvPr/>
        </p:nvSpPr>
        <p:spPr>
          <a:xfrm>
            <a:off x="568538" y="3244799"/>
            <a:ext cx="11606498"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Limitation: Our Database is not going to store the details of hospital, laboratory or pharmacy management. We are only concerned with their booking aspect.</a:t>
            </a:r>
            <a:endParaRPr lang="en-IN" dirty="0">
              <a:latin typeface="Times New Roman" panose="02020603050405020304" pitchFamily="18" charset="0"/>
              <a:cs typeface="Times New Roman" panose="02020603050405020304" pitchFamily="18" charset="0"/>
            </a:endParaRPr>
          </a:p>
        </p:txBody>
      </p:sp>
      <p:sp>
        <p:nvSpPr>
          <p:cNvPr id="26" name="Title 1"/>
          <p:cNvSpPr>
            <a:spLocks noGrp="1"/>
          </p:cNvSpPr>
          <p:nvPr>
            <p:ph type="title"/>
          </p:nvPr>
        </p:nvSpPr>
        <p:spPr>
          <a:xfrm>
            <a:off x="1" y="4886"/>
            <a:ext cx="12191999" cy="540760"/>
          </a:xfrm>
          <a:gradFill flip="none" rotWithShape="1">
            <a:gsLst>
              <a:gs pos="0">
                <a:schemeClr val="bg2">
                  <a:tint val="78000"/>
                  <a:shade val="100000"/>
                  <a:hueMod val="136000"/>
                  <a:satMod val="160000"/>
                  <a:lumMod val="105000"/>
                </a:schemeClr>
              </a:gs>
              <a:gs pos="100000">
                <a:schemeClr val="bg2">
                  <a:shade val="92000"/>
                  <a:satMod val="170000"/>
                  <a:lumMod val="96000"/>
                </a:schemeClr>
              </a:gs>
            </a:gsLst>
            <a:lin ang="16200000" scaled="1"/>
            <a:tileRect/>
          </a:gradFill>
          <a:effectLst>
            <a:outerShdw blurRad="50800" dist="38100" dir="5400000" algn="t" rotWithShape="0">
              <a:prstClr val="black">
                <a:alpha val="40000"/>
              </a:prstClr>
            </a:outerShdw>
          </a:effectLst>
        </p:spPr>
        <p:txBody>
          <a:bodyPr>
            <a:normAutofit/>
          </a:bodyPr>
          <a:lstStyle/>
          <a:p>
            <a:r>
              <a:rPr lang="en-IN" sz="2800" dirty="0">
                <a:effectLst>
                  <a:glow rad="63500">
                    <a:schemeClr val="accent2">
                      <a:satMod val="175000"/>
                      <a:alpha val="40000"/>
                    </a:schemeClr>
                  </a:glow>
                  <a:outerShdw blurRad="38100" dist="38100" dir="2700000" algn="tl">
                    <a:srgbClr val="000000">
                      <a:alpha val="43137"/>
                    </a:srgbClr>
                  </a:outerShdw>
                </a:effectLst>
                <a:latin typeface="Rockwell Extra Bold" panose="02060903040505020403" pitchFamily="18" charset="0"/>
                <a:sym typeface="+mn-ea"/>
              </a:rPr>
              <a:t>CONCLUDING REMARKS</a:t>
            </a:r>
            <a:endParaRPr lang="en-IN" sz="2800" dirty="0">
              <a:effectLst>
                <a:glow rad="63500">
                  <a:schemeClr val="accent2">
                    <a:satMod val="175000"/>
                    <a:alpha val="40000"/>
                  </a:schemeClr>
                </a:glow>
              </a:effectLst>
            </a:endParaRPr>
          </a:p>
        </p:txBody>
      </p:sp>
      <p:grpSp>
        <p:nvGrpSpPr>
          <p:cNvPr id="11" name="Group 3"/>
          <p:cNvGrpSpPr/>
          <p:nvPr/>
        </p:nvGrpSpPr>
        <p:grpSpPr>
          <a:xfrm>
            <a:off x="51312" y="3347436"/>
            <a:ext cx="498564" cy="391886"/>
            <a:chOff x="1158239" y="1988545"/>
            <a:chExt cx="944880" cy="731520"/>
          </a:xfrm>
          <a:solidFill>
            <a:srgbClr val="FFC000"/>
          </a:solidFill>
        </p:grpSpPr>
        <p:grpSp>
          <p:nvGrpSpPr>
            <p:cNvPr id="12" name="Group 4"/>
            <p:cNvGrpSpPr/>
            <p:nvPr/>
          </p:nvGrpSpPr>
          <p:grpSpPr>
            <a:xfrm>
              <a:off x="1158239" y="1988545"/>
              <a:ext cx="944880" cy="731520"/>
              <a:chOff x="623667" y="1941543"/>
              <a:chExt cx="944880" cy="731520"/>
            </a:xfrm>
            <a:grpFill/>
          </p:grpSpPr>
          <p:sp>
            <p:nvSpPr>
              <p:cNvPr id="14" name="Oval 13"/>
              <p:cNvSpPr/>
              <p:nvPr/>
            </p:nvSpPr>
            <p:spPr>
              <a:xfrm>
                <a:off x="623667" y="1941543"/>
                <a:ext cx="731520" cy="73152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p:cNvSpPr/>
              <p:nvPr/>
            </p:nvSpPr>
            <p:spPr>
              <a:xfrm>
                <a:off x="1512276" y="1941543"/>
                <a:ext cx="56271" cy="73152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2215182"/>
              <a:ext cx="304800" cy="304800"/>
            </a:xfrm>
            <a:prstGeom prst="rect">
              <a:avLst/>
            </a:prstGeom>
            <a:grpFill/>
          </p:spPr>
        </p:pic>
      </p:grpSp>
      <p:grpSp>
        <p:nvGrpSpPr>
          <p:cNvPr id="22" name="Group 3"/>
          <p:cNvGrpSpPr/>
          <p:nvPr/>
        </p:nvGrpSpPr>
        <p:grpSpPr>
          <a:xfrm>
            <a:off x="69974" y="2147652"/>
            <a:ext cx="498564" cy="391886"/>
            <a:chOff x="1158239" y="1988545"/>
            <a:chExt cx="944880" cy="731520"/>
          </a:xfrm>
          <a:solidFill>
            <a:srgbClr val="EC9AFC"/>
          </a:solidFill>
        </p:grpSpPr>
        <p:grpSp>
          <p:nvGrpSpPr>
            <p:cNvPr id="23" name="Group 4"/>
            <p:cNvGrpSpPr/>
            <p:nvPr/>
          </p:nvGrpSpPr>
          <p:grpSpPr>
            <a:xfrm>
              <a:off x="1158239" y="1988545"/>
              <a:ext cx="944880" cy="731520"/>
              <a:chOff x="623667" y="1941543"/>
              <a:chExt cx="944880" cy="731520"/>
            </a:xfrm>
            <a:grpFill/>
          </p:grpSpPr>
          <p:sp>
            <p:nvSpPr>
              <p:cNvPr id="25" name="Oval 24"/>
              <p:cNvSpPr/>
              <p:nvPr/>
            </p:nvSpPr>
            <p:spPr>
              <a:xfrm>
                <a:off x="623667" y="1941543"/>
                <a:ext cx="731520" cy="73152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p:cNvSpPr/>
              <p:nvPr/>
            </p:nvSpPr>
            <p:spPr>
              <a:xfrm>
                <a:off x="1512276" y="1941543"/>
                <a:ext cx="56271" cy="73152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2215182"/>
              <a:ext cx="304800" cy="304800"/>
            </a:xfrm>
            <a:prstGeom prst="rect">
              <a:avLst/>
            </a:prstGeom>
            <a:grpFill/>
          </p:spPr>
        </p:pic>
      </p:grpSp>
      <p:sp>
        <p:nvSpPr>
          <p:cNvPr id="32" name="Speech Bubble: Rectangle 3"/>
          <p:cNvSpPr/>
          <p:nvPr/>
        </p:nvSpPr>
        <p:spPr>
          <a:xfrm flipH="1">
            <a:off x="7966786" y="5552382"/>
            <a:ext cx="4048125" cy="1041621"/>
          </a:xfrm>
          <a:prstGeom prst="wedgeRectCallout">
            <a:avLst/>
          </a:prstGeom>
          <a:solidFill>
            <a:schemeClr val="bg1"/>
          </a:solidFill>
          <a:ln>
            <a:noFill/>
          </a:ln>
          <a:effectLst>
            <a:outerShdw blurRad="50800" dist="38100" dir="5400000" algn="t" rotWithShape="0">
              <a:prstClr val="black">
                <a:alpha val="40000"/>
              </a:prstClr>
            </a:outerShdw>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Times New Roman" panose="02020603050405020304"/>
              </a:rPr>
              <a:t>‘When you can’t walk in, just login!’</a:t>
            </a:r>
            <a:endParaRPr lang="en-IN" dirty="0">
              <a:solidFill>
                <a:schemeClr val="tx1"/>
              </a:solidFill>
              <a:latin typeface="Footlight MT Light" panose="0204060206030A020304" pitchFamily="18" charset="0"/>
            </a:endParaRPr>
          </a:p>
        </p:txBody>
      </p:sp>
      <p:sp>
        <p:nvSpPr>
          <p:cNvPr id="4" name="TextBox 3"/>
          <p:cNvSpPr txBox="1"/>
          <p:nvPr/>
        </p:nvSpPr>
        <p:spPr>
          <a:xfrm>
            <a:off x="559207" y="2059216"/>
            <a:ext cx="11560316" cy="92333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After successful implementation, our database will be able to efficiently store and manage all the data records specific to the users i.e. doctor and patients as well as the services like laboratory and pharmacy which are involved in the process of an online medical consultation. </a:t>
            </a:r>
          </a:p>
        </p:txBody>
      </p:sp>
      <p:sp>
        <p:nvSpPr>
          <p:cNvPr id="10" name="TextBox 9"/>
          <p:cNvSpPr txBox="1"/>
          <p:nvPr/>
        </p:nvSpPr>
        <p:spPr>
          <a:xfrm>
            <a:off x="549876" y="4165756"/>
            <a:ext cx="11560316"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Even in the absence of a pandemic, online consultation proves to be a winner for saving travelling time and additional expenses while defying distance and seeking second opinions of specialized doctors located in different parts of the country from your home itself!</a:t>
            </a:r>
          </a:p>
        </p:txBody>
      </p:sp>
      <p:grpSp>
        <p:nvGrpSpPr>
          <p:cNvPr id="34" name="Group 3"/>
          <p:cNvGrpSpPr/>
          <p:nvPr/>
        </p:nvGrpSpPr>
        <p:grpSpPr>
          <a:xfrm>
            <a:off x="58945" y="4271077"/>
            <a:ext cx="498564" cy="391886"/>
            <a:chOff x="1158239" y="1988545"/>
            <a:chExt cx="944880" cy="731520"/>
          </a:xfrm>
          <a:solidFill>
            <a:srgbClr val="92D050"/>
          </a:solidFill>
        </p:grpSpPr>
        <p:grpSp>
          <p:nvGrpSpPr>
            <p:cNvPr id="35" name="Group 4"/>
            <p:cNvGrpSpPr/>
            <p:nvPr/>
          </p:nvGrpSpPr>
          <p:grpSpPr>
            <a:xfrm>
              <a:off x="1158239" y="1988545"/>
              <a:ext cx="944880" cy="731520"/>
              <a:chOff x="623667" y="1941543"/>
              <a:chExt cx="944880" cy="731520"/>
            </a:xfrm>
            <a:grpFill/>
          </p:grpSpPr>
          <p:sp>
            <p:nvSpPr>
              <p:cNvPr id="37" name="Oval 36"/>
              <p:cNvSpPr/>
              <p:nvPr/>
            </p:nvSpPr>
            <p:spPr>
              <a:xfrm>
                <a:off x="623667" y="1941543"/>
                <a:ext cx="731520" cy="73152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p:cNvSpPr/>
              <p:nvPr/>
            </p:nvSpPr>
            <p:spPr>
              <a:xfrm>
                <a:off x="1512276" y="1941543"/>
                <a:ext cx="56271" cy="73152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2215182"/>
              <a:ext cx="304800" cy="304800"/>
            </a:xfrm>
            <a:prstGeom prst="rect">
              <a:avLst/>
            </a:prstGeom>
            <a:grpFill/>
          </p:spPr>
        </p:pic>
      </p:grpSp>
      <p:sp>
        <p:nvSpPr>
          <p:cNvPr id="33" name="TextBox 32"/>
          <p:cNvSpPr txBox="1"/>
          <p:nvPr/>
        </p:nvSpPr>
        <p:spPr>
          <a:xfrm>
            <a:off x="568538" y="1043883"/>
            <a:ext cx="11606498"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medical field is rapidly shifting towards online solutions to deliver its facilities and widen its scope for reaching and treating patients irrespective of the physical distance between them. Our project is built for catering such needs.</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15000"/>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4" name="Speech Bubble: Rectangle 3"/>
          <p:cNvSpPr/>
          <p:nvPr/>
        </p:nvSpPr>
        <p:spPr>
          <a:xfrm flipH="1">
            <a:off x="742949" y="2157412"/>
            <a:ext cx="4048125" cy="2543175"/>
          </a:xfrm>
          <a:prstGeom prst="wedgeRectCallout">
            <a:avLst/>
          </a:prstGeom>
          <a:solidFill>
            <a:schemeClr val="bg1"/>
          </a:solidFill>
          <a:ln>
            <a:noFill/>
          </a:ln>
          <a:effectLst>
            <a:outerShdw blurRad="50800" dist="38100" dir="5400000" algn="t" rotWithShape="0">
              <a:prstClr val="black">
                <a:alpha val="40000"/>
              </a:prstClr>
            </a:outerShdw>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dirty="0">
                <a:solidFill>
                  <a:srgbClr val="002060"/>
                </a:solidFill>
                <a:latin typeface="Footlight MT Light" panose="0204060206030A020304" pitchFamily="18" charset="0"/>
              </a:rPr>
              <a:t>THANK YOU</a:t>
            </a:r>
            <a:endParaRPr lang="en-IN" dirty="0">
              <a:solidFill>
                <a:srgbClr val="002060"/>
              </a:solidFill>
              <a:latin typeface="Footlight MT Light" panose="0204060206030A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6721735" y="4203670"/>
            <a:ext cx="5416243" cy="526221"/>
          </a:xfrm>
          <a:prstGeom prst="rect">
            <a:avLst/>
          </a:prstGeom>
          <a:solidFill>
            <a:srgbClr val="F6800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p:cNvSpPr/>
          <p:nvPr/>
        </p:nvSpPr>
        <p:spPr>
          <a:xfrm>
            <a:off x="6711637" y="700898"/>
            <a:ext cx="5416243" cy="526221"/>
          </a:xfrm>
          <a:prstGeom prst="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p:cNvSpPr/>
          <p:nvPr/>
        </p:nvSpPr>
        <p:spPr>
          <a:xfrm>
            <a:off x="631989" y="3891789"/>
            <a:ext cx="5416243" cy="526221"/>
          </a:xfrm>
          <a:prstGeom prst="rect">
            <a:avLst/>
          </a:prstGeom>
          <a:solidFill>
            <a:srgbClr val="E412A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p:cNvSpPr/>
          <p:nvPr/>
        </p:nvSpPr>
        <p:spPr>
          <a:xfrm>
            <a:off x="615397" y="695455"/>
            <a:ext cx="5416243" cy="526221"/>
          </a:xfrm>
          <a:prstGeom prst="rect">
            <a:avLst/>
          </a:prstGeom>
          <a:solidFill>
            <a:srgbClr val="00B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14411"/>
            <a:ext cx="12191999" cy="526222"/>
          </a:xfrm>
          <a:solidFill>
            <a:schemeClr val="bg1"/>
          </a:solidFill>
          <a:effectLst>
            <a:outerShdw blurRad="50800" dist="38100" dir="5400000" algn="t" rotWithShape="0">
              <a:prstClr val="black">
                <a:alpha val="40000"/>
              </a:prstClr>
            </a:outerShdw>
          </a:effectLst>
        </p:spPr>
        <p:txBody>
          <a:bodyPr>
            <a:normAutofit/>
          </a:bodyPr>
          <a:lstStyle/>
          <a:p>
            <a:r>
              <a:rPr lang="en-IN" sz="2800" dirty="0">
                <a:effectLst>
                  <a:glow rad="63500">
                    <a:schemeClr val="accent2">
                      <a:satMod val="175000"/>
                      <a:alpha val="40000"/>
                    </a:schemeClr>
                  </a:glow>
                  <a:outerShdw blurRad="38100" dist="38100" dir="2700000" algn="tl">
                    <a:srgbClr val="000000">
                      <a:alpha val="43137"/>
                    </a:srgbClr>
                  </a:outerShdw>
                </a:effectLst>
                <a:latin typeface="Rockwell Extra Bold" panose="02060903040505020403" pitchFamily="18" charset="0"/>
              </a:rPr>
              <a:t>Functional requirements</a:t>
            </a:r>
            <a:endParaRPr lang="en-IN" sz="2800" dirty="0">
              <a:effectLst>
                <a:glow rad="63500">
                  <a:schemeClr val="accent2">
                    <a:satMod val="175000"/>
                    <a:alpha val="40000"/>
                  </a:schemeClr>
                </a:glow>
              </a:effectLst>
            </a:endParaRPr>
          </a:p>
        </p:txBody>
      </p:sp>
      <p:grpSp>
        <p:nvGrpSpPr>
          <p:cNvPr id="4" name="Group 3"/>
          <p:cNvGrpSpPr/>
          <p:nvPr/>
        </p:nvGrpSpPr>
        <p:grpSpPr>
          <a:xfrm>
            <a:off x="67801" y="780003"/>
            <a:ext cx="498564" cy="391886"/>
            <a:chOff x="1158239" y="1988545"/>
            <a:chExt cx="944880" cy="731520"/>
          </a:xfrm>
          <a:solidFill>
            <a:srgbClr val="00B0F0"/>
          </a:solidFill>
        </p:grpSpPr>
        <p:grpSp>
          <p:nvGrpSpPr>
            <p:cNvPr id="5" name="Group 4"/>
            <p:cNvGrpSpPr/>
            <p:nvPr/>
          </p:nvGrpSpPr>
          <p:grpSpPr>
            <a:xfrm>
              <a:off x="1158239" y="1988545"/>
              <a:ext cx="944880" cy="731520"/>
              <a:chOff x="623667" y="1941543"/>
              <a:chExt cx="944880" cy="731520"/>
            </a:xfrm>
            <a:grpFill/>
          </p:grpSpPr>
          <p:sp>
            <p:nvSpPr>
              <p:cNvPr id="7" name="Oval 6"/>
              <p:cNvSpPr/>
              <p:nvPr/>
            </p:nvSpPr>
            <p:spPr>
              <a:xfrm>
                <a:off x="623667" y="1941543"/>
                <a:ext cx="731520" cy="73152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1512276" y="1941543"/>
                <a:ext cx="56271" cy="73152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2215182"/>
              <a:ext cx="304800" cy="304800"/>
            </a:xfrm>
            <a:prstGeom prst="rect">
              <a:avLst/>
            </a:prstGeom>
            <a:grpFill/>
          </p:spPr>
        </p:pic>
      </p:grpSp>
      <p:sp>
        <p:nvSpPr>
          <p:cNvPr id="9" name="TextBox 8"/>
          <p:cNvSpPr txBox="1"/>
          <p:nvPr/>
        </p:nvSpPr>
        <p:spPr>
          <a:xfrm>
            <a:off x="59385" y="1242368"/>
            <a:ext cx="6036616" cy="2584450"/>
          </a:xfrm>
          <a:prstGeom prst="rect">
            <a:avLst/>
          </a:prstGeom>
          <a:noFill/>
        </p:spPr>
        <p:txBody>
          <a:bodyPr wrap="square" rtlCol="0">
            <a:spAutoFit/>
          </a:bodyPr>
          <a:lstStyle/>
          <a:p>
            <a:pPr algn="just"/>
            <a:r>
              <a:rPr lang="en-IN" sz="1600" dirty="0">
                <a:latin typeface="Times New Roman" panose="02020603050405020304" pitchFamily="18" charset="0"/>
                <a:cs typeface="Times New Roman" panose="02020603050405020304" pitchFamily="18" charset="0"/>
              </a:rPr>
              <a:t>The Hospital has a common Registration Id, Name and Digital Signature for many of its Hospital Branches. For each Hospital Branch its contact details are stored. A Hospital Branch can be located within Many Cities of One State. Each Hospital Branch has multiple Medical Branches which offer their treatment facilities. Common FAQs regarding the hospital are also stored in the system.  </a:t>
            </a:r>
            <a:endParaRPr lang="en-IN" sz="500" dirty="0">
              <a:latin typeface="Times New Roman" panose="02020603050405020304" pitchFamily="18" charset="0"/>
              <a:cs typeface="Times New Roman" panose="02020603050405020304" pitchFamily="18" charset="0"/>
            </a:endParaRPr>
          </a:p>
          <a:p>
            <a:pPr algn="just"/>
            <a:r>
              <a:rPr lang="en-IN" b="1" i="1" dirty="0">
                <a:latin typeface="Times New Roman" panose="02020603050405020304" pitchFamily="18" charset="0"/>
                <a:cs typeface="Times New Roman" panose="02020603050405020304" pitchFamily="18" charset="0"/>
              </a:rPr>
              <a:t>Functionality </a:t>
            </a:r>
            <a:r>
              <a:rPr lang="en-IN" i="1" dirty="0">
                <a:latin typeface="Times New Roman" panose="02020603050405020304" pitchFamily="18" charset="0"/>
                <a:cs typeface="Times New Roman" panose="02020603050405020304" pitchFamily="18" charset="0"/>
              </a:rPr>
              <a:t>-</a:t>
            </a:r>
            <a:r>
              <a:rPr lang="en-IN" b="1" i="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Computing revenue generated from consultations, accessing performance details of hosptital and medical branches, appointment counts, lab testing, location and contact details for any hospital or medical branch.</a:t>
            </a:r>
            <a:endParaRPr lang="en-IN" dirty="0">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2358" y="3955925"/>
            <a:ext cx="498564" cy="391886"/>
            <a:chOff x="1158239" y="1988545"/>
            <a:chExt cx="944880" cy="731520"/>
          </a:xfrm>
          <a:solidFill>
            <a:srgbClr val="E412AD"/>
          </a:solidFill>
        </p:grpSpPr>
        <p:grpSp>
          <p:nvGrpSpPr>
            <p:cNvPr id="11" name="Group 10"/>
            <p:cNvGrpSpPr/>
            <p:nvPr/>
          </p:nvGrpSpPr>
          <p:grpSpPr>
            <a:xfrm>
              <a:off x="1158239" y="1988545"/>
              <a:ext cx="944880" cy="731520"/>
              <a:chOff x="623667" y="1941543"/>
              <a:chExt cx="944880" cy="731520"/>
            </a:xfrm>
            <a:grpFill/>
          </p:grpSpPr>
          <p:sp>
            <p:nvSpPr>
              <p:cNvPr id="13" name="Oval 12"/>
              <p:cNvSpPr/>
              <p:nvPr/>
            </p:nvSpPr>
            <p:spPr>
              <a:xfrm>
                <a:off x="623667" y="1941543"/>
                <a:ext cx="731520" cy="73152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p:cNvSpPr/>
              <p:nvPr/>
            </p:nvSpPr>
            <p:spPr>
              <a:xfrm>
                <a:off x="1512276" y="1941543"/>
                <a:ext cx="56271" cy="73152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2215182"/>
              <a:ext cx="304800" cy="304800"/>
            </a:xfrm>
            <a:prstGeom prst="rect">
              <a:avLst/>
            </a:prstGeom>
            <a:grpFill/>
          </p:spPr>
        </p:pic>
      </p:grpSp>
      <p:sp>
        <p:nvSpPr>
          <p:cNvPr id="15" name="TextBox 14"/>
          <p:cNvSpPr txBox="1"/>
          <p:nvPr/>
        </p:nvSpPr>
        <p:spPr>
          <a:xfrm>
            <a:off x="59385" y="3995393"/>
            <a:ext cx="6080916" cy="2800767"/>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          Patient, Doctor, Availability of Doctor -</a:t>
            </a:r>
            <a:endParaRPr lang="en-IN" dirty="0">
              <a:latin typeface="Times New Roman" panose="02020603050405020304" pitchFamily="18" charset="0"/>
              <a:cs typeface="Times New Roman" panose="02020603050405020304" pitchFamily="18" charset="0"/>
            </a:endParaRPr>
          </a:p>
          <a:p>
            <a:pPr algn="just"/>
            <a:endParaRPr lang="en-IN" sz="7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Identification proof, medical history, vitals and contact details of Patients are stored. For Doctors, their Identification proof, contact details, experience details and ratings are stored. The availability details of each doctor are stored separately so that convenient time slots can be allotted to patients while scheduling appointment.   </a:t>
            </a:r>
            <a:endParaRPr lang="en-IN" sz="500" dirty="0">
              <a:latin typeface="Times New Roman" panose="02020603050405020304" pitchFamily="18" charset="0"/>
              <a:cs typeface="Times New Roman" panose="02020603050405020304" pitchFamily="18" charset="0"/>
            </a:endParaRPr>
          </a:p>
          <a:p>
            <a:pPr algn="just"/>
            <a:r>
              <a:rPr lang="en-IN" b="1" i="1" dirty="0">
                <a:latin typeface="Times New Roman" panose="02020603050405020304" pitchFamily="18" charset="0"/>
                <a:cs typeface="Times New Roman" panose="02020603050405020304" pitchFamily="18" charset="0"/>
              </a:rPr>
              <a:t>Functionality - </a:t>
            </a:r>
            <a:r>
              <a:rPr lang="en-IN" sz="1600" dirty="0">
                <a:latin typeface="Times New Roman" panose="02020603050405020304" pitchFamily="18" charset="0"/>
                <a:cs typeface="Times New Roman" panose="02020603050405020304" pitchFamily="18" charset="0"/>
              </a:rPr>
              <a:t>Registering patients, evaluating performance of doctors, accessing all reports generated or consultation details of a patient post an appointment, retrieving review of a patient, retrieving details of patients who have had regular consultations in a time frame. </a:t>
            </a:r>
            <a:endParaRPr lang="en-IN"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575365" y="624189"/>
            <a:ext cx="5461666"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Hospital, Hospital Branch, Medical Branch, FAQ, State, City </a:t>
            </a:r>
            <a:r>
              <a:rPr lang="en-IN" dirty="0">
                <a:latin typeface="Times New Roman" panose="02020603050405020304" pitchFamily="18" charset="0"/>
                <a:cs typeface="Times New Roman" panose="02020603050405020304" pitchFamily="18" charset="0"/>
              </a:rPr>
              <a:t>- </a:t>
            </a:r>
          </a:p>
        </p:txBody>
      </p:sp>
      <p:grpSp>
        <p:nvGrpSpPr>
          <p:cNvPr id="17" name="Group 16"/>
          <p:cNvGrpSpPr/>
          <p:nvPr/>
        </p:nvGrpSpPr>
        <p:grpSpPr>
          <a:xfrm>
            <a:off x="6164041" y="760953"/>
            <a:ext cx="498564" cy="391886"/>
            <a:chOff x="1158239" y="1988545"/>
            <a:chExt cx="944880" cy="731520"/>
          </a:xfrm>
          <a:solidFill>
            <a:schemeClr val="accent5"/>
          </a:solidFill>
        </p:grpSpPr>
        <p:grpSp>
          <p:nvGrpSpPr>
            <p:cNvPr id="18" name="Group 17"/>
            <p:cNvGrpSpPr/>
            <p:nvPr/>
          </p:nvGrpSpPr>
          <p:grpSpPr>
            <a:xfrm>
              <a:off x="1158239" y="1988545"/>
              <a:ext cx="944880" cy="731520"/>
              <a:chOff x="623667" y="1941543"/>
              <a:chExt cx="944880" cy="731520"/>
            </a:xfrm>
            <a:grpFill/>
          </p:grpSpPr>
          <p:sp>
            <p:nvSpPr>
              <p:cNvPr id="20" name="Oval 19"/>
              <p:cNvSpPr/>
              <p:nvPr/>
            </p:nvSpPr>
            <p:spPr>
              <a:xfrm>
                <a:off x="623667" y="1941543"/>
                <a:ext cx="731520" cy="73152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p:cNvSpPr/>
              <p:nvPr/>
            </p:nvSpPr>
            <p:spPr>
              <a:xfrm>
                <a:off x="1512276" y="1941543"/>
                <a:ext cx="56271" cy="73152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2215182"/>
              <a:ext cx="304800" cy="304800"/>
            </a:xfrm>
            <a:prstGeom prst="rect">
              <a:avLst/>
            </a:prstGeom>
            <a:grpFill/>
          </p:spPr>
        </p:pic>
      </p:grpSp>
      <p:sp>
        <p:nvSpPr>
          <p:cNvPr id="22" name="TextBox 21"/>
          <p:cNvSpPr txBox="1"/>
          <p:nvPr/>
        </p:nvSpPr>
        <p:spPr>
          <a:xfrm>
            <a:off x="6660036" y="652780"/>
            <a:ext cx="5552407"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Appointment, Payment, Patient Record, Meet Details, Feedback </a:t>
            </a:r>
            <a:r>
              <a:rPr lang="en-IN"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a:t>
            </a:r>
            <a:endParaRPr lang="en-IN" dirty="0"/>
          </a:p>
        </p:txBody>
      </p:sp>
      <p:sp>
        <p:nvSpPr>
          <p:cNvPr id="23" name="TextBox 22"/>
          <p:cNvSpPr txBox="1"/>
          <p:nvPr/>
        </p:nvSpPr>
        <p:spPr>
          <a:xfrm>
            <a:off x="6113770" y="1248195"/>
            <a:ext cx="6075553" cy="2831544"/>
          </a:xfrm>
          <a:prstGeom prst="rect">
            <a:avLst/>
          </a:prstGeom>
          <a:noFill/>
        </p:spPr>
        <p:txBody>
          <a:bodyPr wrap="square" rtlCol="0">
            <a:spAutoFit/>
          </a:bodyPr>
          <a:lstStyle/>
          <a:p>
            <a:pPr algn="just"/>
            <a:r>
              <a:rPr lang="en-IN" sz="1600" dirty="0">
                <a:latin typeface="Times New Roman" panose="02020603050405020304" pitchFamily="18" charset="0"/>
                <a:cs typeface="Times New Roman" panose="02020603050405020304" pitchFamily="18" charset="0"/>
              </a:rPr>
              <a:t>A Patient can book Many Appointments for One or Many Doctors. For each appointment, its schedule and status (pending/ completed/ cancelled/ followUpRequired) is stored. While booking appointment, Payment Details are stored separately. After consultation, One Patient Record is created for each Appointment. So, One Patient can have Many Patient Records. Data generated during consultation, like video feed is stored as Meet Details. Patients give review, rating as Feedback.</a:t>
            </a:r>
            <a:endParaRPr lang="en-IN" sz="500" dirty="0">
              <a:latin typeface="Times New Roman" panose="02020603050405020304" pitchFamily="18" charset="0"/>
              <a:cs typeface="Times New Roman" panose="02020603050405020304" pitchFamily="18" charset="0"/>
            </a:endParaRPr>
          </a:p>
          <a:p>
            <a:pPr algn="just"/>
            <a:r>
              <a:rPr lang="en-IN" b="1" i="1" dirty="0">
                <a:latin typeface="Times New Roman" panose="02020603050405020304" pitchFamily="18" charset="0"/>
                <a:cs typeface="Times New Roman" panose="02020603050405020304" pitchFamily="18" charset="0"/>
              </a:rPr>
              <a:t>Functionality -</a:t>
            </a:r>
            <a:r>
              <a:rPr lang="en-IN" sz="1600" i="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Retrieving patient records or video feed generated during an appointment, computing total appointments made by a patient, ordering doctors of a medical branch based on their number of successful appointments, fetching cancelled appointment details.     </a:t>
            </a:r>
            <a:endParaRPr lang="en-IN" dirty="0">
              <a:latin typeface="Times New Roman" panose="02020603050405020304" pitchFamily="18" charset="0"/>
              <a:cs typeface="Times New Roman" panose="02020603050405020304" pitchFamily="18" charset="0"/>
            </a:endParaRPr>
          </a:p>
        </p:txBody>
      </p:sp>
      <p:cxnSp>
        <p:nvCxnSpPr>
          <p:cNvPr id="32" name="Straight Connector 31"/>
          <p:cNvCxnSpPr/>
          <p:nvPr/>
        </p:nvCxnSpPr>
        <p:spPr>
          <a:xfrm>
            <a:off x="6098681" y="771532"/>
            <a:ext cx="0" cy="6024628"/>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6161472" y="4290661"/>
            <a:ext cx="498564" cy="391886"/>
            <a:chOff x="1158239" y="1988545"/>
            <a:chExt cx="944880" cy="731520"/>
          </a:xfrm>
          <a:solidFill>
            <a:srgbClr val="F6800A"/>
          </a:solidFill>
        </p:grpSpPr>
        <p:grpSp>
          <p:nvGrpSpPr>
            <p:cNvPr id="37" name="Group 36"/>
            <p:cNvGrpSpPr/>
            <p:nvPr/>
          </p:nvGrpSpPr>
          <p:grpSpPr>
            <a:xfrm>
              <a:off x="1158239" y="1988545"/>
              <a:ext cx="944880" cy="731520"/>
              <a:chOff x="623667" y="1941543"/>
              <a:chExt cx="944880" cy="731520"/>
            </a:xfrm>
            <a:grpFill/>
          </p:grpSpPr>
          <p:sp>
            <p:nvSpPr>
              <p:cNvPr id="39" name="Oval 38"/>
              <p:cNvSpPr/>
              <p:nvPr/>
            </p:nvSpPr>
            <p:spPr>
              <a:xfrm>
                <a:off x="623667" y="1941543"/>
                <a:ext cx="731520" cy="73152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p:cNvSpPr/>
              <p:nvPr/>
            </p:nvSpPr>
            <p:spPr>
              <a:xfrm>
                <a:off x="1512276" y="1941543"/>
                <a:ext cx="56271" cy="73152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38" name="Picture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2215182"/>
              <a:ext cx="304800" cy="304800"/>
            </a:xfrm>
            <a:prstGeom prst="rect">
              <a:avLst/>
            </a:prstGeom>
            <a:grpFill/>
          </p:spPr>
        </p:pic>
      </p:grpSp>
      <p:sp>
        <p:nvSpPr>
          <p:cNvPr id="41" name="TextBox 40"/>
          <p:cNvSpPr txBox="1"/>
          <p:nvPr/>
        </p:nvSpPr>
        <p:spPr>
          <a:xfrm>
            <a:off x="6149131" y="4289044"/>
            <a:ext cx="6096000" cy="2554545"/>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          Laboratory, Pharmacy -</a:t>
            </a:r>
            <a:endParaRPr lang="en-IN" dirty="0">
              <a:latin typeface="Times New Roman" panose="02020603050405020304" pitchFamily="18" charset="0"/>
              <a:cs typeface="Times New Roman" panose="02020603050405020304" pitchFamily="18" charset="0"/>
            </a:endParaRPr>
          </a:p>
          <a:p>
            <a:pPr algn="just"/>
            <a:endParaRPr lang="en-IN" sz="7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Each hospital branch has one Laboratory whose contact details are stored and can be booked by patients to give samples for pathology tests at their home. The Hospital has One Online Pharmacy whose contact details are stored and patients can order medicines from it. </a:t>
            </a:r>
            <a:endParaRPr lang="en-IN" sz="500" dirty="0">
              <a:latin typeface="Times New Roman" panose="02020603050405020304" pitchFamily="18" charset="0"/>
              <a:cs typeface="Times New Roman" panose="02020603050405020304" pitchFamily="18" charset="0"/>
            </a:endParaRPr>
          </a:p>
          <a:p>
            <a:pPr algn="just"/>
            <a:r>
              <a:rPr lang="en-IN" b="1" i="1" dirty="0">
                <a:latin typeface="Times New Roman" panose="02020603050405020304" pitchFamily="18" charset="0"/>
                <a:cs typeface="Times New Roman" panose="02020603050405020304" pitchFamily="18" charset="0"/>
              </a:rPr>
              <a:t>Functionality – </a:t>
            </a:r>
            <a:r>
              <a:rPr lang="en-IN" sz="1600" dirty="0">
                <a:latin typeface="Times New Roman" panose="02020603050405020304" pitchFamily="18" charset="0"/>
                <a:cs typeface="Times New Roman" panose="02020603050405020304" pitchFamily="18" charset="0"/>
              </a:rPr>
              <a:t>Retrieve patient details who booked a particular lab, accessing patient details who have ordered medicine from the online pharmacy during a specific time, evaluate high performing labs based on their number  of bookings.</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26571"/>
            <a:ext cx="12191999" cy="6531429"/>
          </a:xfrm>
          <a:prstGeom prst="rect">
            <a:avLst/>
          </a:prstGeom>
        </p:spPr>
      </p:pic>
      <p:sp>
        <p:nvSpPr>
          <p:cNvPr id="5" name="Title 1"/>
          <p:cNvSpPr>
            <a:spLocks noGrp="1"/>
          </p:cNvSpPr>
          <p:nvPr>
            <p:ph type="title"/>
          </p:nvPr>
        </p:nvSpPr>
        <p:spPr>
          <a:xfrm>
            <a:off x="1" y="4886"/>
            <a:ext cx="12191999" cy="540760"/>
          </a:xfrm>
          <a:gradFill flip="none" rotWithShape="1">
            <a:gsLst>
              <a:gs pos="0">
                <a:schemeClr val="bg2">
                  <a:tint val="78000"/>
                  <a:shade val="100000"/>
                  <a:hueMod val="136000"/>
                  <a:satMod val="160000"/>
                  <a:lumMod val="105000"/>
                </a:schemeClr>
              </a:gs>
              <a:gs pos="100000">
                <a:schemeClr val="bg2">
                  <a:shade val="92000"/>
                  <a:satMod val="170000"/>
                  <a:lumMod val="96000"/>
                </a:schemeClr>
              </a:gs>
            </a:gsLst>
            <a:lin ang="16200000" scaled="1"/>
            <a:tileRect/>
          </a:gradFill>
          <a:effectLst>
            <a:outerShdw blurRad="50800" dist="38100" dir="5400000" algn="t" rotWithShape="0">
              <a:prstClr val="black">
                <a:alpha val="40000"/>
              </a:prstClr>
            </a:outerShdw>
          </a:effectLst>
        </p:spPr>
        <p:txBody>
          <a:bodyPr>
            <a:normAutofit/>
          </a:bodyPr>
          <a:lstStyle/>
          <a:p>
            <a:r>
              <a:rPr lang="en-IN" sz="2800" dirty="0">
                <a:effectLst>
                  <a:glow rad="63500">
                    <a:schemeClr val="accent2">
                      <a:satMod val="175000"/>
                      <a:alpha val="40000"/>
                    </a:schemeClr>
                  </a:glow>
                  <a:outerShdw blurRad="38100" dist="38100" dir="2700000" algn="tl">
                    <a:srgbClr val="000000">
                      <a:alpha val="43137"/>
                    </a:srgbClr>
                  </a:outerShdw>
                </a:effectLst>
                <a:latin typeface="Rockwell Extra Bold" panose="02060903040505020403" pitchFamily="18" charset="0"/>
              </a:rPr>
              <a:t>Entity-Relationship Diagram</a:t>
            </a:r>
            <a:endParaRPr lang="en-IN" sz="2800" dirty="0">
              <a:effectLst>
                <a:glow rad="63500">
                  <a:schemeClr val="accent2">
                    <a:satMod val="175000"/>
                    <a:alpha val="40000"/>
                  </a:schemeClr>
                </a:glow>
              </a:effectLst>
            </a:endParaRPr>
          </a:p>
        </p:txBody>
      </p:sp>
      <p:sp>
        <p:nvSpPr>
          <p:cNvPr id="2" name="TextBox 1"/>
          <p:cNvSpPr txBox="1"/>
          <p:nvPr/>
        </p:nvSpPr>
        <p:spPr>
          <a:xfrm>
            <a:off x="10935852" y="73892"/>
            <a:ext cx="1256145" cy="400110"/>
          </a:xfrm>
          <a:prstGeom prst="rect">
            <a:avLst/>
          </a:prstGeom>
          <a:noFill/>
        </p:spPr>
        <p:txBody>
          <a:bodyPr wrap="square" rtlCol="0">
            <a:spAutoFit/>
          </a:bodyPr>
          <a:lstStyle/>
          <a:p>
            <a:r>
              <a:rPr lang="en-IN" sz="2000" dirty="0">
                <a:hlinkClick r:id="rId3" action="ppaction://hlinkfile"/>
              </a:rPr>
              <a:t>Click Here</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90500"/>
            <a:ext cx="12191999" cy="6667500"/>
          </a:xfrm>
          <a:prstGeom prst="rect">
            <a:avLst/>
          </a:prstGeom>
        </p:spPr>
      </p:pic>
      <p:sp>
        <p:nvSpPr>
          <p:cNvPr id="5" name="Title 1"/>
          <p:cNvSpPr>
            <a:spLocks noGrp="1"/>
          </p:cNvSpPr>
          <p:nvPr>
            <p:ph type="title"/>
          </p:nvPr>
        </p:nvSpPr>
        <p:spPr>
          <a:xfrm>
            <a:off x="1" y="4886"/>
            <a:ext cx="12191999" cy="540760"/>
          </a:xfrm>
          <a:gradFill flip="none" rotWithShape="1">
            <a:gsLst>
              <a:gs pos="0">
                <a:schemeClr val="bg2">
                  <a:tint val="78000"/>
                  <a:shade val="100000"/>
                  <a:hueMod val="136000"/>
                  <a:satMod val="160000"/>
                  <a:lumMod val="105000"/>
                </a:schemeClr>
              </a:gs>
              <a:gs pos="100000">
                <a:schemeClr val="bg2">
                  <a:shade val="92000"/>
                  <a:satMod val="170000"/>
                  <a:lumMod val="96000"/>
                </a:schemeClr>
              </a:gs>
            </a:gsLst>
            <a:lin ang="16200000" scaled="1"/>
            <a:tileRect/>
          </a:gradFill>
          <a:effectLst>
            <a:outerShdw blurRad="50800" dist="38100" dir="5400000" algn="t" rotWithShape="0">
              <a:prstClr val="black">
                <a:alpha val="40000"/>
              </a:prstClr>
            </a:outerShdw>
          </a:effectLst>
        </p:spPr>
        <p:txBody>
          <a:bodyPr>
            <a:normAutofit/>
          </a:bodyPr>
          <a:lstStyle/>
          <a:p>
            <a:r>
              <a:rPr lang="en-IN" sz="2800" dirty="0">
                <a:effectLst>
                  <a:glow rad="63500">
                    <a:schemeClr val="accent2">
                      <a:satMod val="175000"/>
                      <a:alpha val="40000"/>
                    </a:schemeClr>
                  </a:glow>
                  <a:outerShdw blurRad="38100" dist="38100" dir="2700000" algn="tl">
                    <a:srgbClr val="000000">
                      <a:alpha val="43137"/>
                    </a:srgbClr>
                  </a:outerShdw>
                </a:effectLst>
                <a:latin typeface="Rockwell Extra Bold" panose="02060903040505020403" pitchFamily="18" charset="0"/>
              </a:rPr>
              <a:t>Relational model</a:t>
            </a:r>
            <a:endParaRPr lang="en-IN" sz="2800" dirty="0">
              <a:effectLst>
                <a:glow rad="63500">
                  <a:schemeClr val="accent2">
                    <a:satMod val="175000"/>
                    <a:alpha val="40000"/>
                  </a:schemeClr>
                </a:glow>
              </a:effectLst>
            </a:endParaRPr>
          </a:p>
        </p:txBody>
      </p:sp>
      <p:sp>
        <p:nvSpPr>
          <p:cNvPr id="3" name="TextBox 2"/>
          <p:cNvSpPr txBox="1"/>
          <p:nvPr/>
        </p:nvSpPr>
        <p:spPr>
          <a:xfrm>
            <a:off x="10963563" y="64652"/>
            <a:ext cx="1228435" cy="400110"/>
          </a:xfrm>
          <a:prstGeom prst="rect">
            <a:avLst/>
          </a:prstGeom>
          <a:noFill/>
        </p:spPr>
        <p:txBody>
          <a:bodyPr wrap="square" rtlCol="0">
            <a:spAutoFit/>
          </a:bodyPr>
          <a:lstStyle/>
          <a:p>
            <a:r>
              <a:rPr lang="en-IN" sz="2000" dirty="0">
                <a:hlinkClick r:id="rId3" action="ppaction://hlinkfile"/>
              </a:rPr>
              <a:t>Click Here</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 y="4886"/>
            <a:ext cx="12191999" cy="540760"/>
          </a:xfrm>
          <a:gradFill flip="none" rotWithShape="1">
            <a:gsLst>
              <a:gs pos="0">
                <a:schemeClr val="bg2">
                  <a:tint val="78000"/>
                  <a:shade val="100000"/>
                  <a:hueMod val="136000"/>
                  <a:satMod val="160000"/>
                  <a:lumMod val="105000"/>
                </a:schemeClr>
              </a:gs>
              <a:gs pos="100000">
                <a:schemeClr val="bg2">
                  <a:shade val="92000"/>
                  <a:satMod val="170000"/>
                  <a:lumMod val="96000"/>
                </a:schemeClr>
              </a:gs>
            </a:gsLst>
            <a:lin ang="16200000" scaled="1"/>
            <a:tileRect/>
          </a:gradFill>
          <a:effectLst>
            <a:outerShdw blurRad="50800" dist="38100" dir="5400000" algn="t" rotWithShape="0">
              <a:prstClr val="black">
                <a:alpha val="40000"/>
              </a:prstClr>
            </a:outerShdw>
          </a:effectLst>
        </p:spPr>
        <p:txBody>
          <a:bodyPr>
            <a:normAutofit/>
          </a:bodyPr>
          <a:lstStyle/>
          <a:p>
            <a:r>
              <a:rPr lang="en-IN" sz="2800" dirty="0">
                <a:effectLst>
                  <a:glow rad="63500">
                    <a:schemeClr val="accent2">
                      <a:satMod val="175000"/>
                      <a:alpha val="40000"/>
                    </a:schemeClr>
                  </a:glow>
                  <a:outerShdw blurRad="38100" dist="38100" dir="2700000" algn="tl">
                    <a:srgbClr val="000000">
                      <a:alpha val="43137"/>
                    </a:srgbClr>
                  </a:outerShdw>
                </a:effectLst>
                <a:latin typeface="Rockwell Extra Bold" panose="02060903040505020403" pitchFamily="18" charset="0"/>
              </a:rPr>
              <a:t>SQl DDL</a:t>
            </a:r>
            <a:endParaRPr lang="en-IN" sz="2800" dirty="0">
              <a:effectLst>
                <a:glow rad="63500">
                  <a:schemeClr val="accent2">
                    <a:satMod val="175000"/>
                    <a:alpha val="40000"/>
                  </a:schemeClr>
                </a:glow>
              </a:effectLst>
            </a:endParaRPr>
          </a:p>
        </p:txBody>
      </p:sp>
      <p:sp>
        <p:nvSpPr>
          <p:cNvPr id="2" name="TextBox 1"/>
          <p:cNvSpPr txBox="1"/>
          <p:nvPr/>
        </p:nvSpPr>
        <p:spPr>
          <a:xfrm>
            <a:off x="2803236" y="3167390"/>
            <a:ext cx="6585527" cy="523220"/>
          </a:xfrm>
          <a:prstGeom prst="rect">
            <a:avLst/>
          </a:prstGeom>
          <a:noFill/>
        </p:spPr>
        <p:txBody>
          <a:bodyPr wrap="square" rtlCol="0">
            <a:spAutoFit/>
          </a:bodyPr>
          <a:lstStyle/>
          <a:p>
            <a:r>
              <a:rPr lang="en-IN" sz="2800" dirty="0">
                <a:hlinkClick r:id="rId2" action="ppaction://hlinkfile"/>
              </a:rPr>
              <a:t>Click here to access the SQL DDL Constraints</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46181" y="785572"/>
            <a:ext cx="498564" cy="391886"/>
            <a:chOff x="1158239" y="1988545"/>
            <a:chExt cx="944880" cy="731520"/>
          </a:xfrm>
          <a:solidFill>
            <a:schemeClr val="accent2">
              <a:lumMod val="60000"/>
              <a:lumOff val="40000"/>
            </a:schemeClr>
          </a:solidFill>
        </p:grpSpPr>
        <p:grpSp>
          <p:nvGrpSpPr>
            <p:cNvPr id="5" name="Group 4"/>
            <p:cNvGrpSpPr/>
            <p:nvPr/>
          </p:nvGrpSpPr>
          <p:grpSpPr>
            <a:xfrm>
              <a:off x="1158239" y="1988545"/>
              <a:ext cx="944880" cy="731520"/>
              <a:chOff x="623667" y="1941543"/>
              <a:chExt cx="944880" cy="731520"/>
            </a:xfrm>
            <a:grpFill/>
          </p:grpSpPr>
          <p:sp>
            <p:nvSpPr>
              <p:cNvPr id="7" name="Oval 6"/>
              <p:cNvSpPr/>
              <p:nvPr/>
            </p:nvSpPr>
            <p:spPr>
              <a:xfrm>
                <a:off x="623667" y="1941543"/>
                <a:ext cx="731520" cy="73152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1512276" y="1941543"/>
                <a:ext cx="56271" cy="73152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2215182"/>
              <a:ext cx="304800" cy="304800"/>
            </a:xfrm>
            <a:prstGeom prst="rect">
              <a:avLst/>
            </a:prstGeom>
            <a:grpFill/>
          </p:spPr>
        </p:pic>
      </p:grpSp>
      <p:sp>
        <p:nvSpPr>
          <p:cNvPr id="9" name="TextBox 8"/>
          <p:cNvSpPr txBox="1"/>
          <p:nvPr/>
        </p:nvSpPr>
        <p:spPr>
          <a:xfrm>
            <a:off x="644745" y="1309510"/>
            <a:ext cx="5681207" cy="5447645"/>
          </a:xfrm>
          <a:prstGeom prst="rect">
            <a:avLst/>
          </a:prstGeom>
          <a:noFill/>
        </p:spPr>
        <p:txBody>
          <a:bodyPr wrap="square" rtlCol="0">
            <a:spAutoFit/>
          </a:bodyPr>
          <a:lstStyle/>
          <a:p>
            <a:pPr algn="just"/>
            <a:r>
              <a:rPr lang="en-IN" sz="1200" dirty="0">
                <a:latin typeface="Times New Roman" panose="02020603050405020304" pitchFamily="18" charset="0"/>
                <a:cs typeface="Times New Roman" panose="02020603050405020304" pitchFamily="18" charset="0"/>
              </a:rPr>
              <a:t>SELECT </a:t>
            </a:r>
            <a:r>
              <a:rPr lang="en-IN" sz="1200" dirty="0" err="1">
                <a:latin typeface="Times New Roman" panose="02020603050405020304" pitchFamily="18" charset="0"/>
                <a:cs typeface="Times New Roman" panose="02020603050405020304" pitchFamily="18" charset="0"/>
              </a:rPr>
              <a:t>cntBranch.branch</a:t>
            </a:r>
            <a:r>
              <a:rPr lang="en-IN" sz="1200" dirty="0">
                <a:latin typeface="Times New Roman" panose="02020603050405020304" pitchFamily="18" charset="0"/>
                <a:cs typeface="Times New Roman" panose="02020603050405020304" pitchFamily="18" charset="0"/>
              </a:rPr>
              <a:t> FROM</a:t>
            </a:r>
          </a:p>
          <a:p>
            <a:pPr algn="just"/>
            <a:r>
              <a:rPr lang="en-IN" sz="1200" dirty="0">
                <a:latin typeface="Times New Roman" panose="02020603050405020304" pitchFamily="18" charset="0"/>
                <a:cs typeface="Times New Roman" panose="02020603050405020304" pitchFamily="18" charset="0"/>
              </a:rPr>
              <a:t>(</a:t>
            </a:r>
          </a:p>
          <a:p>
            <a:pPr lvl="1" algn="just"/>
            <a:r>
              <a:rPr lang="en-IN" sz="1200" dirty="0">
                <a:latin typeface="Times New Roman" panose="02020603050405020304" pitchFamily="18" charset="0"/>
                <a:cs typeface="Times New Roman" panose="02020603050405020304" pitchFamily="18" charset="0"/>
              </a:rPr>
              <a:t>SELECT </a:t>
            </a:r>
            <a:r>
              <a:rPr lang="en-IN" sz="1200" dirty="0" err="1">
                <a:latin typeface="Times New Roman" panose="02020603050405020304" pitchFamily="18" charset="0"/>
                <a:cs typeface="Times New Roman" panose="02020603050405020304" pitchFamily="18" charset="0"/>
              </a:rPr>
              <a:t>d.branchId</a:t>
            </a:r>
            <a:r>
              <a:rPr lang="en-IN" sz="1200" dirty="0">
                <a:latin typeface="Times New Roman" panose="02020603050405020304" pitchFamily="18" charset="0"/>
                <a:cs typeface="Times New Roman" panose="02020603050405020304" pitchFamily="18" charset="0"/>
              </a:rPr>
              <a:t> AS branch, COUNT(</a:t>
            </a:r>
            <a:r>
              <a:rPr lang="en-IN" sz="1200" dirty="0" err="1">
                <a:latin typeface="Times New Roman" panose="02020603050405020304" pitchFamily="18" charset="0"/>
                <a:cs typeface="Times New Roman" panose="02020603050405020304" pitchFamily="18" charset="0"/>
              </a:rPr>
              <a:t>a.appointmentId</a:t>
            </a:r>
            <a:r>
              <a:rPr lang="en-IN" sz="1200" dirty="0">
                <a:latin typeface="Times New Roman" panose="02020603050405020304" pitchFamily="18" charset="0"/>
                <a:cs typeface="Times New Roman" panose="02020603050405020304" pitchFamily="18" charset="0"/>
              </a:rPr>
              <a:t>) AS </a:t>
            </a:r>
            <a:r>
              <a:rPr lang="en-IN" sz="1200" dirty="0" err="1">
                <a:latin typeface="Times New Roman" panose="02020603050405020304" pitchFamily="18" charset="0"/>
                <a:cs typeface="Times New Roman" panose="02020603050405020304" pitchFamily="18" charset="0"/>
              </a:rPr>
              <a:t>cnt</a:t>
            </a:r>
            <a:endParaRPr lang="en-IN" sz="1200" dirty="0">
              <a:latin typeface="Times New Roman" panose="02020603050405020304" pitchFamily="18" charset="0"/>
              <a:cs typeface="Times New Roman" panose="02020603050405020304" pitchFamily="18" charset="0"/>
            </a:endParaRPr>
          </a:p>
          <a:p>
            <a:pPr lvl="1" algn="just"/>
            <a:r>
              <a:rPr lang="en-IN" sz="1200" dirty="0">
                <a:latin typeface="Times New Roman" panose="02020603050405020304" pitchFamily="18" charset="0"/>
                <a:cs typeface="Times New Roman" panose="02020603050405020304" pitchFamily="18" charset="0"/>
              </a:rPr>
              <a:t>FROM doctor AS d</a:t>
            </a:r>
          </a:p>
          <a:p>
            <a:pPr lvl="1" algn="just"/>
            <a:r>
              <a:rPr lang="en-IN" sz="1200" dirty="0">
                <a:latin typeface="Times New Roman" panose="02020603050405020304" pitchFamily="18" charset="0"/>
                <a:cs typeface="Times New Roman" panose="02020603050405020304" pitchFamily="18" charset="0"/>
              </a:rPr>
              <a:t>JOIN </a:t>
            </a:r>
            <a:r>
              <a:rPr lang="en-IN" sz="1200" dirty="0" err="1">
                <a:latin typeface="Times New Roman" panose="02020603050405020304" pitchFamily="18" charset="0"/>
                <a:cs typeface="Times New Roman" panose="02020603050405020304" pitchFamily="18" charset="0"/>
              </a:rPr>
              <a:t>hospitalBranch</a:t>
            </a:r>
            <a:r>
              <a:rPr lang="en-IN" sz="1200" dirty="0">
                <a:latin typeface="Times New Roman" panose="02020603050405020304" pitchFamily="18" charset="0"/>
                <a:cs typeface="Times New Roman" panose="02020603050405020304" pitchFamily="18" charset="0"/>
              </a:rPr>
              <a:t> AS h ON </a:t>
            </a:r>
            <a:r>
              <a:rPr lang="en-IN" sz="1200" dirty="0" err="1">
                <a:latin typeface="Times New Roman" panose="02020603050405020304" pitchFamily="18" charset="0"/>
                <a:cs typeface="Times New Roman" panose="02020603050405020304" pitchFamily="18" charset="0"/>
              </a:rPr>
              <a:t>h.branchId</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d.branchId</a:t>
            </a:r>
            <a:endParaRPr lang="en-IN" sz="1200" dirty="0">
              <a:latin typeface="Times New Roman" panose="02020603050405020304" pitchFamily="18" charset="0"/>
              <a:cs typeface="Times New Roman" panose="02020603050405020304" pitchFamily="18" charset="0"/>
            </a:endParaRPr>
          </a:p>
          <a:p>
            <a:pPr lvl="1" algn="just"/>
            <a:r>
              <a:rPr lang="en-IN" sz="1200" dirty="0">
                <a:latin typeface="Times New Roman" panose="02020603050405020304" pitchFamily="18" charset="0"/>
                <a:cs typeface="Times New Roman" panose="02020603050405020304" pitchFamily="18" charset="0"/>
              </a:rPr>
              <a:t>JOIN (SELECT * FROM appointment WHERE </a:t>
            </a:r>
            <a:r>
              <a:rPr lang="en-IN" sz="1200" dirty="0" err="1">
                <a:latin typeface="Times New Roman" panose="02020603050405020304" pitchFamily="18" charset="0"/>
                <a:cs typeface="Times New Roman" panose="02020603050405020304" pitchFamily="18" charset="0"/>
              </a:rPr>
              <a:t>dateOfAppointment</a:t>
            </a:r>
            <a:r>
              <a:rPr lang="en-IN" sz="1200" dirty="0">
                <a:latin typeface="Times New Roman" panose="02020603050405020304" pitchFamily="18" charset="0"/>
                <a:cs typeface="Times New Roman" panose="02020603050405020304" pitchFamily="18" charset="0"/>
              </a:rPr>
              <a:t> &gt;= '2020-01-01' AND </a:t>
            </a:r>
            <a:r>
              <a:rPr lang="en-IN" sz="1200" dirty="0" err="1">
                <a:latin typeface="Times New Roman" panose="02020603050405020304" pitchFamily="18" charset="0"/>
                <a:cs typeface="Times New Roman" panose="02020603050405020304" pitchFamily="18" charset="0"/>
              </a:rPr>
              <a:t>dateOfAppointment</a:t>
            </a:r>
            <a:r>
              <a:rPr lang="en-IN" sz="1200" dirty="0">
                <a:latin typeface="Times New Roman" panose="02020603050405020304" pitchFamily="18" charset="0"/>
                <a:cs typeface="Times New Roman" panose="02020603050405020304" pitchFamily="18" charset="0"/>
              </a:rPr>
              <a:t> &lt;= '2020-12-31’ AND </a:t>
            </a:r>
            <a:r>
              <a:rPr lang="en-IN" sz="1200" dirty="0" err="1">
                <a:latin typeface="Times New Roman" panose="02020603050405020304" pitchFamily="18" charset="0"/>
                <a:cs typeface="Times New Roman" panose="02020603050405020304" pitchFamily="18" charset="0"/>
              </a:rPr>
              <a:t>appointmentstatus</a:t>
            </a:r>
            <a:r>
              <a:rPr lang="en-IN" sz="1200" dirty="0">
                <a:latin typeface="Times New Roman" panose="02020603050405020304" pitchFamily="18" charset="0"/>
                <a:cs typeface="Times New Roman" panose="02020603050405020304" pitchFamily="18" charset="0"/>
              </a:rPr>
              <a:t>='completed') AS a</a:t>
            </a:r>
          </a:p>
          <a:p>
            <a:pPr lvl="1" algn="just"/>
            <a:r>
              <a:rPr lang="en-IN" sz="1200" dirty="0">
                <a:latin typeface="Times New Roman" panose="02020603050405020304" pitchFamily="18" charset="0"/>
                <a:cs typeface="Times New Roman" panose="02020603050405020304" pitchFamily="18" charset="0"/>
              </a:rPr>
              <a:t>ON </a:t>
            </a:r>
            <a:r>
              <a:rPr lang="en-IN" sz="1200" dirty="0" err="1">
                <a:latin typeface="Times New Roman" panose="02020603050405020304" pitchFamily="18" charset="0"/>
                <a:cs typeface="Times New Roman" panose="02020603050405020304" pitchFamily="18" charset="0"/>
              </a:rPr>
              <a:t>a.doctorId</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d.doctorId</a:t>
            </a:r>
            <a:endParaRPr lang="en-IN" sz="1200" dirty="0">
              <a:latin typeface="Times New Roman" panose="02020603050405020304" pitchFamily="18" charset="0"/>
              <a:cs typeface="Times New Roman" panose="02020603050405020304" pitchFamily="18" charset="0"/>
            </a:endParaRPr>
          </a:p>
          <a:p>
            <a:pPr lvl="1" algn="just"/>
            <a:r>
              <a:rPr lang="en-IN" sz="1200" dirty="0">
                <a:latin typeface="Times New Roman" panose="02020603050405020304" pitchFamily="18" charset="0"/>
                <a:cs typeface="Times New Roman" panose="02020603050405020304" pitchFamily="18" charset="0"/>
              </a:rPr>
              <a:t>GROUP BY </a:t>
            </a:r>
            <a:r>
              <a:rPr lang="en-IN" sz="1200" dirty="0" err="1">
                <a:latin typeface="Times New Roman" panose="02020603050405020304" pitchFamily="18" charset="0"/>
                <a:cs typeface="Times New Roman" panose="02020603050405020304" pitchFamily="18" charset="0"/>
              </a:rPr>
              <a:t>d.branchId</a:t>
            </a:r>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 AS </a:t>
            </a:r>
            <a:r>
              <a:rPr lang="en-IN" sz="1200" dirty="0" err="1">
                <a:latin typeface="Times New Roman" panose="02020603050405020304" pitchFamily="18" charset="0"/>
                <a:cs typeface="Times New Roman" panose="02020603050405020304" pitchFamily="18" charset="0"/>
              </a:rPr>
              <a:t>cntBranch</a:t>
            </a:r>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CROSS JOIN</a:t>
            </a:r>
          </a:p>
          <a:p>
            <a:pPr algn="just"/>
            <a:r>
              <a:rPr lang="en-IN" sz="1200" dirty="0">
                <a:latin typeface="Times New Roman" panose="02020603050405020304" pitchFamily="18" charset="0"/>
                <a:cs typeface="Times New Roman" panose="02020603050405020304" pitchFamily="18" charset="0"/>
              </a:rPr>
              <a:t>(</a:t>
            </a:r>
          </a:p>
          <a:p>
            <a:pPr lvl="1" algn="just"/>
            <a:r>
              <a:rPr lang="en-IN" sz="1200" dirty="0">
                <a:latin typeface="Times New Roman" panose="02020603050405020304" pitchFamily="18" charset="0"/>
                <a:cs typeface="Times New Roman" panose="02020603050405020304" pitchFamily="18" charset="0"/>
              </a:rPr>
              <a:t>SELECT MIN(</a:t>
            </a:r>
            <a:r>
              <a:rPr lang="en-IN" sz="1200" dirty="0" err="1">
                <a:latin typeface="Times New Roman" panose="02020603050405020304" pitchFamily="18" charset="0"/>
                <a:cs typeface="Times New Roman" panose="02020603050405020304" pitchFamily="18" charset="0"/>
              </a:rPr>
              <a:t>cnt</a:t>
            </a:r>
            <a:r>
              <a:rPr lang="en-IN" sz="1200" dirty="0">
                <a:latin typeface="Times New Roman" panose="02020603050405020304" pitchFamily="18" charset="0"/>
                <a:cs typeface="Times New Roman" panose="02020603050405020304" pitchFamily="18" charset="0"/>
              </a:rPr>
              <a:t>) AS </a:t>
            </a:r>
            <a:r>
              <a:rPr lang="en-IN" sz="1200" dirty="0" err="1">
                <a:latin typeface="Times New Roman" panose="02020603050405020304" pitchFamily="18" charset="0"/>
                <a:cs typeface="Times New Roman" panose="02020603050405020304" pitchFamily="18" charset="0"/>
              </a:rPr>
              <a:t>mincnt</a:t>
            </a:r>
            <a:r>
              <a:rPr lang="en-IN" sz="1200" dirty="0">
                <a:latin typeface="Times New Roman" panose="02020603050405020304" pitchFamily="18" charset="0"/>
                <a:cs typeface="Times New Roman" panose="02020603050405020304" pitchFamily="18" charset="0"/>
              </a:rPr>
              <a:t> FROM</a:t>
            </a:r>
          </a:p>
          <a:p>
            <a:pPr algn="just"/>
            <a:r>
              <a:rPr lang="en-IN" sz="1200" dirty="0">
                <a:latin typeface="Times New Roman" panose="02020603050405020304" pitchFamily="18" charset="0"/>
                <a:cs typeface="Times New Roman" panose="02020603050405020304" pitchFamily="18" charset="0"/>
              </a:rPr>
              <a:t> 	(</a:t>
            </a:r>
          </a:p>
          <a:p>
            <a:pPr lvl="2" algn="just"/>
            <a:r>
              <a:rPr lang="en-IN" sz="1200" dirty="0">
                <a:latin typeface="Times New Roman" panose="02020603050405020304" pitchFamily="18" charset="0"/>
                <a:cs typeface="Times New Roman" panose="02020603050405020304" pitchFamily="18" charset="0"/>
              </a:rPr>
              <a:t>SELECT </a:t>
            </a:r>
            <a:r>
              <a:rPr lang="en-IN" sz="1200" dirty="0" err="1">
                <a:latin typeface="Times New Roman" panose="02020603050405020304" pitchFamily="18" charset="0"/>
                <a:cs typeface="Times New Roman" panose="02020603050405020304" pitchFamily="18" charset="0"/>
              </a:rPr>
              <a:t>d.branchId</a:t>
            </a:r>
            <a:r>
              <a:rPr lang="en-IN" sz="1200" dirty="0">
                <a:latin typeface="Times New Roman" panose="02020603050405020304" pitchFamily="18" charset="0"/>
                <a:cs typeface="Times New Roman" panose="02020603050405020304" pitchFamily="18" charset="0"/>
              </a:rPr>
              <a:t> AS branch, COUNT(</a:t>
            </a:r>
            <a:r>
              <a:rPr lang="en-IN" sz="1200" dirty="0" err="1">
                <a:latin typeface="Times New Roman" panose="02020603050405020304" pitchFamily="18" charset="0"/>
                <a:cs typeface="Times New Roman" panose="02020603050405020304" pitchFamily="18" charset="0"/>
              </a:rPr>
              <a:t>a.appointmentId</a:t>
            </a:r>
            <a:r>
              <a:rPr lang="en-IN" sz="1200" dirty="0">
                <a:latin typeface="Times New Roman" panose="02020603050405020304" pitchFamily="18" charset="0"/>
                <a:cs typeface="Times New Roman" panose="02020603050405020304" pitchFamily="18" charset="0"/>
              </a:rPr>
              <a:t>)</a:t>
            </a:r>
          </a:p>
          <a:p>
            <a:pPr lvl="2" algn="just"/>
            <a:r>
              <a:rPr lang="en-IN" sz="1200" dirty="0">
                <a:latin typeface="Times New Roman" panose="02020603050405020304" pitchFamily="18" charset="0"/>
                <a:cs typeface="Times New Roman" panose="02020603050405020304" pitchFamily="18" charset="0"/>
              </a:rPr>
              <a:t>AS </a:t>
            </a:r>
            <a:r>
              <a:rPr lang="en-IN" sz="1200" dirty="0" err="1">
                <a:latin typeface="Times New Roman" panose="02020603050405020304" pitchFamily="18" charset="0"/>
                <a:cs typeface="Times New Roman" panose="02020603050405020304" pitchFamily="18" charset="0"/>
              </a:rPr>
              <a:t>cnt</a:t>
            </a:r>
            <a:endParaRPr lang="en-IN" sz="1200" dirty="0">
              <a:latin typeface="Times New Roman" panose="02020603050405020304" pitchFamily="18" charset="0"/>
              <a:cs typeface="Times New Roman" panose="02020603050405020304" pitchFamily="18" charset="0"/>
            </a:endParaRPr>
          </a:p>
          <a:p>
            <a:pPr lvl="2" algn="just"/>
            <a:r>
              <a:rPr lang="en-IN" sz="1200" dirty="0">
                <a:latin typeface="Times New Roman" panose="02020603050405020304" pitchFamily="18" charset="0"/>
                <a:cs typeface="Times New Roman" panose="02020603050405020304" pitchFamily="18" charset="0"/>
              </a:rPr>
              <a:t>FROM doctor AS d</a:t>
            </a:r>
          </a:p>
          <a:p>
            <a:pPr lvl="2" algn="just"/>
            <a:r>
              <a:rPr lang="en-IN" sz="1200" dirty="0">
                <a:latin typeface="Times New Roman" panose="02020603050405020304" pitchFamily="18" charset="0"/>
                <a:cs typeface="Times New Roman" panose="02020603050405020304" pitchFamily="18" charset="0"/>
              </a:rPr>
              <a:t>JOIN </a:t>
            </a:r>
            <a:r>
              <a:rPr lang="en-IN" sz="1200" dirty="0" err="1">
                <a:latin typeface="Times New Roman" panose="02020603050405020304" pitchFamily="18" charset="0"/>
                <a:cs typeface="Times New Roman" panose="02020603050405020304" pitchFamily="18" charset="0"/>
              </a:rPr>
              <a:t>hospitalBranch</a:t>
            </a:r>
            <a:r>
              <a:rPr lang="en-IN" sz="1200" dirty="0">
                <a:latin typeface="Times New Roman" panose="02020603050405020304" pitchFamily="18" charset="0"/>
                <a:cs typeface="Times New Roman" panose="02020603050405020304" pitchFamily="18" charset="0"/>
              </a:rPr>
              <a:t> AS h ON </a:t>
            </a:r>
            <a:r>
              <a:rPr lang="en-IN" sz="1200" dirty="0" err="1">
                <a:latin typeface="Times New Roman" panose="02020603050405020304" pitchFamily="18" charset="0"/>
                <a:cs typeface="Times New Roman" panose="02020603050405020304" pitchFamily="18" charset="0"/>
              </a:rPr>
              <a:t>h.branchId</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d.branchId</a:t>
            </a:r>
            <a:endParaRPr lang="en-IN" sz="1200" dirty="0">
              <a:latin typeface="Times New Roman" panose="02020603050405020304" pitchFamily="18" charset="0"/>
              <a:cs typeface="Times New Roman" panose="02020603050405020304" pitchFamily="18" charset="0"/>
            </a:endParaRPr>
          </a:p>
          <a:p>
            <a:pPr lvl="2" algn="just"/>
            <a:r>
              <a:rPr lang="en-IN" sz="1200" dirty="0">
                <a:latin typeface="Times New Roman" panose="02020603050405020304" pitchFamily="18" charset="0"/>
                <a:cs typeface="Times New Roman" panose="02020603050405020304" pitchFamily="18" charset="0"/>
              </a:rPr>
              <a:t>	JOIN (SELECT * FROM appointment WHERE 	</a:t>
            </a:r>
            <a:r>
              <a:rPr lang="en-IN" sz="1200" dirty="0" err="1">
                <a:latin typeface="Times New Roman" panose="02020603050405020304" pitchFamily="18" charset="0"/>
                <a:cs typeface="Times New Roman" panose="02020603050405020304" pitchFamily="18" charset="0"/>
              </a:rPr>
              <a:t>dateOfAppointment</a:t>
            </a:r>
            <a:r>
              <a:rPr lang="en-IN" sz="1200" dirty="0">
                <a:latin typeface="Times New Roman" panose="02020603050405020304" pitchFamily="18" charset="0"/>
                <a:cs typeface="Times New Roman" panose="02020603050405020304" pitchFamily="18" charset="0"/>
              </a:rPr>
              <a:t> &gt;='2020-01-01' AND </a:t>
            </a:r>
            <a:r>
              <a:rPr lang="en-IN" sz="1200" dirty="0" err="1">
                <a:latin typeface="Times New Roman" panose="02020603050405020304" pitchFamily="18" charset="0"/>
                <a:cs typeface="Times New Roman" panose="02020603050405020304" pitchFamily="18" charset="0"/>
              </a:rPr>
              <a:t>dateOfAppointment</a:t>
            </a:r>
            <a:r>
              <a:rPr lang="en-IN" sz="1200" dirty="0">
                <a:latin typeface="Times New Roman" panose="02020603050405020304" pitchFamily="18" charset="0"/>
                <a:cs typeface="Times New Roman" panose="02020603050405020304" pitchFamily="18" charset="0"/>
              </a:rPr>
              <a:t> 	&lt;= '2020-12-31' AND </a:t>
            </a:r>
            <a:r>
              <a:rPr lang="en-IN" sz="1200" dirty="0" err="1">
                <a:latin typeface="Times New Roman" panose="02020603050405020304" pitchFamily="18" charset="0"/>
                <a:cs typeface="Times New Roman" panose="02020603050405020304" pitchFamily="18" charset="0"/>
              </a:rPr>
              <a:t>appointmentstatus</a:t>
            </a:r>
            <a:r>
              <a:rPr lang="en-IN" sz="1200" dirty="0">
                <a:latin typeface="Times New Roman" panose="02020603050405020304" pitchFamily="18" charset="0"/>
                <a:cs typeface="Times New Roman" panose="02020603050405020304" pitchFamily="18" charset="0"/>
              </a:rPr>
              <a:t>='completed') AS a ON </a:t>
            </a:r>
            <a:r>
              <a:rPr lang="en-IN" sz="1200" dirty="0" err="1">
                <a:latin typeface="Times New Roman" panose="02020603050405020304" pitchFamily="18" charset="0"/>
                <a:cs typeface="Times New Roman" panose="02020603050405020304" pitchFamily="18" charset="0"/>
              </a:rPr>
              <a:t>a.doctorId</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d.doctorId</a:t>
            </a:r>
            <a:endParaRPr lang="en-IN" sz="1200" dirty="0">
              <a:latin typeface="Times New Roman" panose="02020603050405020304" pitchFamily="18" charset="0"/>
              <a:cs typeface="Times New Roman" panose="02020603050405020304" pitchFamily="18" charset="0"/>
            </a:endParaRPr>
          </a:p>
          <a:p>
            <a:pPr lvl="2" algn="just"/>
            <a:r>
              <a:rPr lang="en-IN" sz="1200" dirty="0">
                <a:latin typeface="Times New Roman" panose="02020603050405020304" pitchFamily="18" charset="0"/>
                <a:cs typeface="Times New Roman" panose="02020603050405020304" pitchFamily="18" charset="0"/>
              </a:rPr>
              <a:t>GROUP BY </a:t>
            </a:r>
            <a:r>
              <a:rPr lang="en-IN" sz="1200" dirty="0" err="1">
                <a:latin typeface="Times New Roman" panose="02020603050405020304" pitchFamily="18" charset="0"/>
                <a:cs typeface="Times New Roman" panose="02020603050405020304" pitchFamily="18" charset="0"/>
              </a:rPr>
              <a:t>d.branchId</a:t>
            </a:r>
            <a:endParaRPr lang="en-IN" sz="1200" dirty="0">
              <a:latin typeface="Times New Roman" panose="02020603050405020304" pitchFamily="18" charset="0"/>
              <a:cs typeface="Times New Roman" panose="02020603050405020304" pitchFamily="18" charset="0"/>
            </a:endParaRPr>
          </a:p>
          <a:p>
            <a:pPr lvl="1" algn="just"/>
            <a:r>
              <a:rPr lang="en-IN" sz="1200" dirty="0">
                <a:latin typeface="Times New Roman" panose="02020603050405020304" pitchFamily="18" charset="0"/>
                <a:cs typeface="Times New Roman" panose="02020603050405020304" pitchFamily="18" charset="0"/>
              </a:rPr>
              <a:t>) AS </a:t>
            </a:r>
            <a:r>
              <a:rPr lang="en-IN" sz="1200" dirty="0" err="1">
                <a:latin typeface="Times New Roman" panose="02020603050405020304" pitchFamily="18" charset="0"/>
                <a:cs typeface="Times New Roman" panose="02020603050405020304" pitchFamily="18" charset="0"/>
              </a:rPr>
              <a:t>cntBranch</a:t>
            </a:r>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 AS </a:t>
            </a:r>
            <a:r>
              <a:rPr lang="en-IN" sz="1200" dirty="0" err="1">
                <a:latin typeface="Times New Roman" panose="02020603050405020304" pitchFamily="18" charset="0"/>
                <a:cs typeface="Times New Roman" panose="02020603050405020304" pitchFamily="18" charset="0"/>
              </a:rPr>
              <a:t>minCount</a:t>
            </a:r>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WHERE </a:t>
            </a:r>
            <a:r>
              <a:rPr lang="en-IN" sz="1200" dirty="0" err="1">
                <a:latin typeface="Times New Roman" panose="02020603050405020304" pitchFamily="18" charset="0"/>
                <a:cs typeface="Times New Roman" panose="02020603050405020304" pitchFamily="18" charset="0"/>
              </a:rPr>
              <a:t>cntBranch.cnt</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mincnt</a:t>
            </a:r>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ORDER BY </a:t>
            </a:r>
            <a:r>
              <a:rPr lang="en-IN" sz="1200" dirty="0" err="1">
                <a:latin typeface="Times New Roman" panose="02020603050405020304" pitchFamily="18" charset="0"/>
                <a:cs typeface="Times New Roman" panose="02020603050405020304" pitchFamily="18" charset="0"/>
              </a:rPr>
              <a:t>cntBranch.branch</a:t>
            </a:r>
            <a:endParaRPr lang="en-IN" sz="1200" dirty="0">
              <a:latin typeface="Times New Roman" panose="02020603050405020304" pitchFamily="18" charset="0"/>
              <a:cs typeface="Times New Roman" panose="02020603050405020304" pitchFamily="18" charset="0"/>
            </a:endParaRPr>
          </a:p>
          <a:p>
            <a:pPr algn="just"/>
            <a:endParaRPr lang="en-IN" sz="1200" dirty="0">
              <a:latin typeface="Times New Roman" panose="02020603050405020304" pitchFamily="18" charset="0"/>
              <a:cs typeface="Times New Roman" panose="02020603050405020304" pitchFamily="18" charset="0"/>
            </a:endParaRPr>
          </a:p>
        </p:txBody>
      </p:sp>
      <p:sp>
        <p:nvSpPr>
          <p:cNvPr id="26" name="Title 1"/>
          <p:cNvSpPr>
            <a:spLocks noGrp="1"/>
          </p:cNvSpPr>
          <p:nvPr>
            <p:ph type="title"/>
          </p:nvPr>
        </p:nvSpPr>
        <p:spPr>
          <a:xfrm>
            <a:off x="1" y="4886"/>
            <a:ext cx="12191999" cy="540760"/>
          </a:xfrm>
          <a:gradFill flip="none" rotWithShape="1">
            <a:gsLst>
              <a:gs pos="0">
                <a:schemeClr val="bg2">
                  <a:tint val="78000"/>
                  <a:shade val="100000"/>
                  <a:hueMod val="136000"/>
                  <a:satMod val="160000"/>
                  <a:lumMod val="105000"/>
                </a:schemeClr>
              </a:gs>
              <a:gs pos="100000">
                <a:schemeClr val="bg2">
                  <a:shade val="92000"/>
                  <a:satMod val="170000"/>
                  <a:lumMod val="96000"/>
                </a:schemeClr>
              </a:gs>
            </a:gsLst>
            <a:lin ang="16200000" scaled="1"/>
            <a:tileRect/>
          </a:gradFill>
          <a:effectLst>
            <a:outerShdw blurRad="50800" dist="38100" dir="5400000" algn="t" rotWithShape="0">
              <a:prstClr val="black">
                <a:alpha val="40000"/>
              </a:prstClr>
            </a:outerShdw>
          </a:effectLst>
        </p:spPr>
        <p:txBody>
          <a:bodyPr>
            <a:normAutofit/>
          </a:bodyPr>
          <a:lstStyle/>
          <a:p>
            <a:r>
              <a:rPr lang="en-IN" sz="2800" dirty="0">
                <a:effectLst>
                  <a:glow rad="63500">
                    <a:schemeClr val="accent2">
                      <a:satMod val="175000"/>
                      <a:alpha val="40000"/>
                    </a:schemeClr>
                  </a:glow>
                  <a:outerShdw blurRad="38100" dist="38100" dir="2700000" algn="tl">
                    <a:srgbClr val="000000">
                      <a:alpha val="43137"/>
                    </a:srgbClr>
                  </a:outerShdw>
                </a:effectLst>
                <a:latin typeface="Rockwell Extra Bold" panose="02060903040505020403" pitchFamily="18" charset="0"/>
                <a:sym typeface="+mn-ea"/>
              </a:rPr>
              <a:t>Functional requirementS</a:t>
            </a:r>
            <a:endParaRPr lang="en-IN" sz="2800" dirty="0">
              <a:effectLst>
                <a:glow rad="63500">
                  <a:schemeClr val="accent2">
                    <a:satMod val="175000"/>
                    <a:alpha val="40000"/>
                  </a:schemeClr>
                </a:glow>
              </a:effectLst>
            </a:endParaRPr>
          </a:p>
        </p:txBody>
      </p:sp>
      <p:sp>
        <p:nvSpPr>
          <p:cNvPr id="2" name="TextBox 1"/>
          <p:cNvSpPr txBox="1"/>
          <p:nvPr/>
        </p:nvSpPr>
        <p:spPr>
          <a:xfrm>
            <a:off x="727634" y="796849"/>
            <a:ext cx="11318186" cy="369332"/>
          </a:xfrm>
          <a:prstGeom prst="rect">
            <a:avLst/>
          </a:prstGeom>
          <a:solidFill>
            <a:schemeClr val="accent2">
              <a:lumMod val="60000"/>
              <a:lumOff val="40000"/>
            </a:schemeClr>
          </a:solidFill>
        </p:spPr>
        <p:txBody>
          <a:bodyPr wrap="square" rtlCol="0">
            <a:spAutoFit/>
          </a:bodyPr>
          <a:lstStyle/>
          <a:p>
            <a:r>
              <a:rPr lang="en-IN" dirty="0">
                <a:latin typeface="Times New Roman" panose="02020603050405020304" pitchFamily="18" charset="0"/>
                <a:cs typeface="Times New Roman" panose="02020603050405020304" pitchFamily="18" charset="0"/>
              </a:rPr>
              <a:t>List the hospital branch with the least number of consultations in 2020.</a:t>
            </a:r>
          </a:p>
        </p:txBody>
      </p:sp>
      <p:pic>
        <p:nvPicPr>
          <p:cNvPr id="11" name="Picture 10">
            <a:extLst>
              <a:ext uri="{FF2B5EF4-FFF2-40B4-BE49-F238E27FC236}">
                <a16:creationId xmlns:a16="http://schemas.microsoft.com/office/drawing/2014/main" id="{36FB7520-D734-4671-9AC7-0C0113DD1D6E}"/>
              </a:ext>
            </a:extLst>
          </p:cNvPr>
          <p:cNvPicPr>
            <a:picLocks noChangeAspect="1"/>
          </p:cNvPicPr>
          <p:nvPr/>
        </p:nvPicPr>
        <p:blipFill rotWithShape="1">
          <a:blip r:embed="rId3">
            <a:extLst>
              <a:ext uri="{28A0092B-C50C-407E-A947-70E740481C1C}">
                <a14:useLocalDpi xmlns:a14="http://schemas.microsoft.com/office/drawing/2010/main" val="0"/>
              </a:ext>
            </a:extLst>
          </a:blip>
          <a:srcRect t="17256" r="59826" b="15263"/>
          <a:stretch/>
        </p:blipFill>
        <p:spPr>
          <a:xfrm>
            <a:off x="7306866" y="2968978"/>
            <a:ext cx="3108681" cy="1524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74436" y="1952978"/>
            <a:ext cx="5669920" cy="3785652"/>
          </a:xfrm>
          <a:prstGeom prst="rect">
            <a:avLst/>
          </a:prstGeom>
          <a:noFill/>
        </p:spPr>
        <p:txBody>
          <a:bodyPr wrap="square" rtlCol="0">
            <a:spAutoFit/>
          </a:bodyPr>
          <a:lstStyle/>
          <a:p>
            <a:pPr algn="just"/>
            <a:r>
              <a:rPr lang="en-IN" sz="1600" dirty="0">
                <a:latin typeface="Times New Roman" panose="02020603050405020304" pitchFamily="18" charset="0"/>
                <a:cs typeface="Times New Roman" panose="02020603050405020304" pitchFamily="18" charset="0"/>
              </a:rPr>
              <a:t>SELECT firstName || ' ' || lastName AS name</a:t>
            </a:r>
          </a:p>
          <a:p>
            <a:pPr algn="just"/>
            <a:r>
              <a:rPr lang="en-IN" sz="1600" dirty="0">
                <a:latin typeface="Times New Roman" panose="02020603050405020304" pitchFamily="18" charset="0"/>
                <a:cs typeface="Times New Roman" panose="02020603050405020304" pitchFamily="18" charset="0"/>
              </a:rPr>
              <a:t>FROM patient</a:t>
            </a:r>
          </a:p>
          <a:p>
            <a:pPr algn="just"/>
            <a:r>
              <a:rPr lang="en-IN" sz="1600" dirty="0">
                <a:latin typeface="Times New Roman" panose="02020603050405020304" pitchFamily="18" charset="0"/>
                <a:cs typeface="Times New Roman" panose="02020603050405020304" pitchFamily="18" charset="0"/>
              </a:rPr>
              <a:t>WHERE patientId IN</a:t>
            </a:r>
          </a:p>
          <a:p>
            <a:pPr algn="just"/>
            <a:r>
              <a:rPr lang="en-IN" sz="1600" dirty="0">
                <a:latin typeface="Times New Roman" panose="02020603050405020304" pitchFamily="18" charset="0"/>
                <a:cs typeface="Times New Roman" panose="02020603050405020304" pitchFamily="18" charset="0"/>
              </a:rPr>
              <a:t>(</a:t>
            </a:r>
          </a:p>
          <a:p>
            <a:pPr lvl="1" algn="just"/>
            <a:r>
              <a:rPr lang="en-IN" sz="1600" dirty="0">
                <a:latin typeface="Times New Roman" panose="02020603050405020304" pitchFamily="18" charset="0"/>
                <a:cs typeface="Times New Roman" panose="02020603050405020304" pitchFamily="18" charset="0"/>
              </a:rPr>
              <a:t>SELECT a.patientId</a:t>
            </a:r>
          </a:p>
          <a:p>
            <a:pPr lvl="1" algn="just"/>
            <a:r>
              <a:rPr lang="en-IN" sz="1600" dirty="0">
                <a:latin typeface="Times New Roman" panose="02020603050405020304" pitchFamily="18" charset="0"/>
                <a:cs typeface="Times New Roman" panose="02020603050405020304" pitchFamily="18" charset="0"/>
              </a:rPr>
              <a:t>FROM (SELECT * FROM appointment WHERE dateOfAppointment &gt;='2020-01-01' AND dateOfAppointment &lt;= '2020-12-31’ AND </a:t>
            </a:r>
            <a:r>
              <a:rPr lang="en-IN" sz="1600" dirty="0" err="1">
                <a:latin typeface="Times New Roman" panose="02020603050405020304" pitchFamily="18" charset="0"/>
                <a:cs typeface="Times New Roman" panose="02020603050405020304" pitchFamily="18" charset="0"/>
              </a:rPr>
              <a:t>appointmentstatus</a:t>
            </a:r>
            <a:r>
              <a:rPr lang="en-IN" sz="1600" dirty="0">
                <a:latin typeface="Times New Roman" panose="02020603050405020304" pitchFamily="18" charset="0"/>
                <a:cs typeface="Times New Roman" panose="02020603050405020304" pitchFamily="18" charset="0"/>
              </a:rPr>
              <a:t> = 'completed') AS a</a:t>
            </a:r>
          </a:p>
          <a:p>
            <a:pPr lvl="1" algn="just"/>
            <a:r>
              <a:rPr lang="en-IN" sz="1600" dirty="0">
                <a:latin typeface="Times New Roman" panose="02020603050405020304" pitchFamily="18" charset="0"/>
                <a:cs typeface="Times New Roman" panose="02020603050405020304" pitchFamily="18" charset="0"/>
              </a:rPr>
              <a:t>JOIN payment AS py</a:t>
            </a:r>
          </a:p>
          <a:p>
            <a:pPr lvl="1" algn="just"/>
            <a:r>
              <a:rPr lang="en-IN" sz="1600" dirty="0">
                <a:latin typeface="Times New Roman" panose="02020603050405020304" pitchFamily="18" charset="0"/>
                <a:cs typeface="Times New Roman" panose="02020603050405020304" pitchFamily="18" charset="0"/>
              </a:rPr>
              <a:t>ON a.appointmentId = py.appointmentId</a:t>
            </a:r>
          </a:p>
          <a:p>
            <a:pPr lvl="1" algn="just"/>
            <a:r>
              <a:rPr lang="en-IN" sz="1600" dirty="0">
                <a:latin typeface="Times New Roman" panose="02020603050405020304" pitchFamily="18" charset="0"/>
                <a:cs typeface="Times New Roman" panose="02020603050405020304" pitchFamily="18" charset="0"/>
              </a:rPr>
              <a:t>JOIN patient AS p ON p.patientId = a.patientId</a:t>
            </a:r>
          </a:p>
          <a:p>
            <a:pPr lvl="1" algn="just"/>
            <a:r>
              <a:rPr lang="en-IN" sz="1600" dirty="0">
                <a:latin typeface="Times New Roman" panose="02020603050405020304" pitchFamily="18" charset="0"/>
                <a:cs typeface="Times New Roman" panose="02020603050405020304" pitchFamily="18" charset="0"/>
              </a:rPr>
              <a:t>GROUP BY a.patientId</a:t>
            </a:r>
          </a:p>
          <a:p>
            <a:pPr lvl="1" algn="just"/>
            <a:r>
              <a:rPr lang="en-IN" sz="1600" dirty="0">
                <a:latin typeface="Times New Roman" panose="02020603050405020304" pitchFamily="18" charset="0"/>
                <a:cs typeface="Times New Roman" panose="02020603050405020304" pitchFamily="18" charset="0"/>
              </a:rPr>
              <a:t>HAVING SUM(py.transactionAmount ) &gt; 5000</a:t>
            </a:r>
          </a:p>
          <a:p>
            <a:pPr algn="just"/>
            <a:r>
              <a:rPr lang="en-IN" sz="1600" dirty="0">
                <a:latin typeface="Times New Roman" panose="02020603050405020304" pitchFamily="18" charset="0"/>
                <a:cs typeface="Times New Roman" panose="02020603050405020304" pitchFamily="18" charset="0"/>
              </a:rPr>
              <a:t>)</a:t>
            </a:r>
          </a:p>
        </p:txBody>
      </p:sp>
      <p:sp>
        <p:nvSpPr>
          <p:cNvPr id="26" name="Title 1"/>
          <p:cNvSpPr>
            <a:spLocks noGrp="1"/>
          </p:cNvSpPr>
          <p:nvPr>
            <p:ph type="title"/>
          </p:nvPr>
        </p:nvSpPr>
        <p:spPr>
          <a:xfrm>
            <a:off x="1" y="4886"/>
            <a:ext cx="12191999" cy="540760"/>
          </a:xfrm>
          <a:gradFill flip="none" rotWithShape="1">
            <a:gsLst>
              <a:gs pos="0">
                <a:schemeClr val="bg2">
                  <a:tint val="78000"/>
                  <a:shade val="100000"/>
                  <a:hueMod val="136000"/>
                  <a:satMod val="160000"/>
                  <a:lumMod val="105000"/>
                </a:schemeClr>
              </a:gs>
              <a:gs pos="100000">
                <a:schemeClr val="bg2">
                  <a:shade val="92000"/>
                  <a:satMod val="170000"/>
                  <a:lumMod val="96000"/>
                </a:schemeClr>
              </a:gs>
            </a:gsLst>
            <a:lin ang="16200000" scaled="1"/>
            <a:tileRect/>
          </a:gradFill>
          <a:effectLst>
            <a:outerShdw blurRad="50800" dist="38100" dir="5400000" algn="t" rotWithShape="0">
              <a:prstClr val="black">
                <a:alpha val="40000"/>
              </a:prstClr>
            </a:outerShdw>
          </a:effectLst>
        </p:spPr>
        <p:txBody>
          <a:bodyPr>
            <a:normAutofit/>
          </a:bodyPr>
          <a:lstStyle/>
          <a:p>
            <a:r>
              <a:rPr lang="en-IN" sz="2800" dirty="0">
                <a:effectLst>
                  <a:glow rad="63500">
                    <a:schemeClr val="accent2">
                      <a:satMod val="175000"/>
                      <a:alpha val="40000"/>
                    </a:schemeClr>
                  </a:glow>
                  <a:outerShdw blurRad="38100" dist="38100" dir="2700000" algn="tl">
                    <a:srgbClr val="000000">
                      <a:alpha val="43137"/>
                    </a:srgbClr>
                  </a:outerShdw>
                </a:effectLst>
                <a:latin typeface="Rockwell Extra Bold" panose="02060903040505020403" pitchFamily="18" charset="0"/>
                <a:sym typeface="+mn-ea"/>
              </a:rPr>
              <a:t>Functional requirements</a:t>
            </a:r>
            <a:endParaRPr lang="en-IN" sz="2800" dirty="0">
              <a:effectLst>
                <a:glow rad="63500">
                  <a:schemeClr val="accent2">
                    <a:satMod val="175000"/>
                    <a:alpha val="40000"/>
                  </a:schemeClr>
                </a:glow>
              </a:effectLst>
            </a:endParaRPr>
          </a:p>
        </p:txBody>
      </p:sp>
      <p:grpSp>
        <p:nvGrpSpPr>
          <p:cNvPr id="11" name="Group 10"/>
          <p:cNvGrpSpPr/>
          <p:nvPr/>
        </p:nvGrpSpPr>
        <p:grpSpPr>
          <a:xfrm>
            <a:off x="146181" y="785572"/>
            <a:ext cx="498564" cy="391886"/>
            <a:chOff x="1158239" y="1988545"/>
            <a:chExt cx="944880" cy="731520"/>
          </a:xfrm>
          <a:solidFill>
            <a:srgbClr val="A4E767"/>
          </a:solidFill>
        </p:grpSpPr>
        <p:grpSp>
          <p:nvGrpSpPr>
            <p:cNvPr id="12" name="Group 11"/>
            <p:cNvGrpSpPr/>
            <p:nvPr/>
          </p:nvGrpSpPr>
          <p:grpSpPr>
            <a:xfrm>
              <a:off x="1158239" y="1988545"/>
              <a:ext cx="944880" cy="731520"/>
              <a:chOff x="623667" y="1941543"/>
              <a:chExt cx="944880" cy="731520"/>
            </a:xfrm>
            <a:grpFill/>
          </p:grpSpPr>
          <p:sp>
            <p:nvSpPr>
              <p:cNvPr id="14" name="Oval 13"/>
              <p:cNvSpPr/>
              <p:nvPr/>
            </p:nvSpPr>
            <p:spPr>
              <a:xfrm>
                <a:off x="623667" y="1941543"/>
                <a:ext cx="731520" cy="73152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p:cNvSpPr/>
              <p:nvPr/>
            </p:nvSpPr>
            <p:spPr>
              <a:xfrm>
                <a:off x="1512276" y="1941543"/>
                <a:ext cx="56271" cy="73152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2215182"/>
              <a:ext cx="304800" cy="304800"/>
            </a:xfrm>
            <a:prstGeom prst="rect">
              <a:avLst/>
            </a:prstGeom>
            <a:grpFill/>
          </p:spPr>
        </p:pic>
      </p:grpSp>
      <p:sp>
        <p:nvSpPr>
          <p:cNvPr id="17" name="TextBox 16"/>
          <p:cNvSpPr txBox="1"/>
          <p:nvPr/>
        </p:nvSpPr>
        <p:spPr>
          <a:xfrm>
            <a:off x="727634" y="796849"/>
            <a:ext cx="11318186" cy="369332"/>
          </a:xfrm>
          <a:prstGeom prst="rect">
            <a:avLst/>
          </a:prstGeom>
          <a:solidFill>
            <a:srgbClr val="A4E767"/>
          </a:solidFill>
        </p:spPr>
        <p:txBody>
          <a:bodyPr wrap="square" rtlCol="0">
            <a:spAutoFit/>
          </a:bodyPr>
          <a:lstStyle/>
          <a:p>
            <a:r>
              <a:rPr lang="en-IN" dirty="0">
                <a:latin typeface="Times New Roman" panose="02020603050405020304" pitchFamily="18" charset="0"/>
                <a:cs typeface="Times New Roman" panose="02020603050405020304" pitchFamily="18" charset="0"/>
              </a:rPr>
              <a:t>Retrieve the patients who have paid more than Rs. 5000 in the year 2020 for their online consultation.</a:t>
            </a:r>
          </a:p>
        </p:txBody>
      </p:sp>
      <p:pic>
        <p:nvPicPr>
          <p:cNvPr id="16" name="Picture 15">
            <a:extLst>
              <a:ext uri="{FF2B5EF4-FFF2-40B4-BE49-F238E27FC236}">
                <a16:creationId xmlns:a16="http://schemas.microsoft.com/office/drawing/2014/main" id="{850BD386-BA50-4231-9B8F-2CE2D58C4B6E}"/>
              </a:ext>
            </a:extLst>
          </p:cNvPr>
          <p:cNvPicPr>
            <a:picLocks noChangeAspect="1"/>
          </p:cNvPicPr>
          <p:nvPr/>
        </p:nvPicPr>
        <p:blipFill rotWithShape="1">
          <a:blip r:embed="rId3">
            <a:extLst>
              <a:ext uri="{28A0092B-C50C-407E-A947-70E740481C1C}">
                <a14:useLocalDpi xmlns:a14="http://schemas.microsoft.com/office/drawing/2010/main" val="0"/>
              </a:ext>
            </a:extLst>
          </a:blip>
          <a:srcRect t="19409" r="59770"/>
          <a:stretch/>
        </p:blipFill>
        <p:spPr>
          <a:xfrm>
            <a:off x="7282403" y="2955594"/>
            <a:ext cx="3216262" cy="15997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4745" y="1286932"/>
            <a:ext cx="5741982" cy="5509200"/>
          </a:xfrm>
          <a:prstGeom prst="rect">
            <a:avLst/>
          </a:prstGeom>
          <a:noFill/>
        </p:spPr>
        <p:txBody>
          <a:bodyPr wrap="square" rtlCol="0">
            <a:spAutoFit/>
          </a:bodyPr>
          <a:lstStyle/>
          <a:p>
            <a:pPr algn="just"/>
            <a:r>
              <a:rPr lang="en-IN" sz="1600" dirty="0">
                <a:latin typeface="Times New Roman" panose="02020603050405020304" pitchFamily="18" charset="0"/>
                <a:cs typeface="Times New Roman" panose="02020603050405020304" pitchFamily="18" charset="0"/>
              </a:rPr>
              <a:t>SELECT </a:t>
            </a:r>
            <a:r>
              <a:rPr lang="en-IN" sz="1600" dirty="0" err="1">
                <a:latin typeface="Times New Roman" panose="02020603050405020304" pitchFamily="18" charset="0"/>
                <a:cs typeface="Times New Roman" panose="02020603050405020304" pitchFamily="18" charset="0"/>
              </a:rPr>
              <a:t>docRating.firstName</a:t>
            </a:r>
            <a:r>
              <a:rPr lang="en-IN" sz="1600" dirty="0">
                <a:latin typeface="Times New Roman" panose="02020603050405020304" pitchFamily="18" charset="0"/>
                <a:cs typeface="Times New Roman" panose="02020603050405020304" pitchFamily="18" charset="0"/>
              </a:rPr>
              <a:t> || ' ' || </a:t>
            </a:r>
            <a:r>
              <a:rPr lang="en-IN" sz="1600" dirty="0" err="1">
                <a:latin typeface="Times New Roman" panose="02020603050405020304" pitchFamily="18" charset="0"/>
                <a:cs typeface="Times New Roman" panose="02020603050405020304" pitchFamily="18" charset="0"/>
              </a:rPr>
              <a:t>docRating.lastName</a:t>
            </a:r>
            <a:r>
              <a:rPr lang="en-IN" sz="1600" dirty="0">
                <a:latin typeface="Times New Roman" panose="02020603050405020304" pitchFamily="18" charset="0"/>
                <a:cs typeface="Times New Roman" panose="02020603050405020304" pitchFamily="18" charset="0"/>
              </a:rPr>
              <a:t> AS name, rating FROM</a:t>
            </a:r>
          </a:p>
          <a:p>
            <a:pPr algn="just"/>
            <a:r>
              <a:rPr lang="en-IN" sz="1600" dirty="0">
                <a:latin typeface="Times New Roman" panose="02020603050405020304" pitchFamily="18" charset="0"/>
                <a:cs typeface="Times New Roman" panose="02020603050405020304" pitchFamily="18" charset="0"/>
              </a:rPr>
              <a:t>(</a:t>
            </a:r>
          </a:p>
          <a:p>
            <a:pPr lvl="1" algn="just"/>
            <a:r>
              <a:rPr lang="en-IN" sz="1600" dirty="0">
                <a:latin typeface="Times New Roman" panose="02020603050405020304" pitchFamily="18" charset="0"/>
                <a:cs typeface="Times New Roman" panose="02020603050405020304" pitchFamily="18" charset="0"/>
              </a:rPr>
              <a:t>SELECT firstName, lastName, rating</a:t>
            </a:r>
          </a:p>
          <a:p>
            <a:pPr lvl="1" algn="just"/>
            <a:r>
              <a:rPr lang="en-IN" sz="1600" dirty="0">
                <a:latin typeface="Times New Roman" panose="02020603050405020304" pitchFamily="18" charset="0"/>
                <a:cs typeface="Times New Roman" panose="02020603050405020304" pitchFamily="18" charset="0"/>
              </a:rPr>
              <a:t>FROM doctor</a:t>
            </a:r>
          </a:p>
          <a:p>
            <a:pPr lvl="1" algn="just"/>
            <a:r>
              <a:rPr lang="en-IN" sz="1600" dirty="0">
                <a:latin typeface="Times New Roman" panose="02020603050405020304" pitchFamily="18" charset="0"/>
                <a:cs typeface="Times New Roman" panose="02020603050405020304" pitchFamily="18" charset="0"/>
              </a:rPr>
              <a:t>WHERE medicalBranchId IN</a:t>
            </a:r>
          </a:p>
          <a:p>
            <a:pPr lvl="1" algn="just"/>
            <a:r>
              <a:rPr lang="en-IN" sz="1600" dirty="0">
                <a:latin typeface="Times New Roman" panose="02020603050405020304" pitchFamily="18" charset="0"/>
                <a:cs typeface="Times New Roman" panose="02020603050405020304" pitchFamily="18" charset="0"/>
              </a:rPr>
              <a:t>(</a:t>
            </a:r>
          </a:p>
          <a:p>
            <a:pPr lvl="2" algn="just"/>
            <a:r>
              <a:rPr lang="en-IN" sz="1600" dirty="0">
                <a:latin typeface="Times New Roman" panose="02020603050405020304" pitchFamily="18" charset="0"/>
                <a:cs typeface="Times New Roman" panose="02020603050405020304" pitchFamily="18" charset="0"/>
              </a:rPr>
              <a:t>SELECT medicalBranchId FROM medicalBranch</a:t>
            </a:r>
          </a:p>
          <a:p>
            <a:pPr lvl="2" algn="just"/>
            <a:r>
              <a:rPr lang="en-IN" sz="1600" dirty="0">
                <a:latin typeface="Times New Roman" panose="02020603050405020304" pitchFamily="18" charset="0"/>
                <a:cs typeface="Times New Roman" panose="02020603050405020304" pitchFamily="18" charset="0"/>
              </a:rPr>
              <a:t>WHERE medicalBranchName ='Cardiology'</a:t>
            </a:r>
          </a:p>
          <a:p>
            <a:pPr lvl="1" algn="just"/>
            <a:r>
              <a:rPr lang="en-IN" sz="1600" dirty="0">
                <a:latin typeface="Times New Roman" panose="02020603050405020304" pitchFamily="18" charset="0"/>
                <a:cs typeface="Times New Roman" panose="02020603050405020304" pitchFamily="18" charset="0"/>
              </a:rPr>
              <a:t>)</a:t>
            </a:r>
          </a:p>
          <a:p>
            <a:pPr algn="just"/>
            <a:r>
              <a:rPr lang="en-IN" sz="1600" dirty="0">
                <a:latin typeface="Times New Roman" panose="02020603050405020304" pitchFamily="18" charset="0"/>
                <a:cs typeface="Times New Roman" panose="02020603050405020304" pitchFamily="18" charset="0"/>
              </a:rPr>
              <a:t>) AS docRating</a:t>
            </a:r>
          </a:p>
          <a:p>
            <a:pPr algn="just"/>
            <a:r>
              <a:rPr lang="en-IN" sz="1600" dirty="0">
                <a:latin typeface="Times New Roman" panose="02020603050405020304" pitchFamily="18" charset="0"/>
                <a:cs typeface="Times New Roman" panose="02020603050405020304" pitchFamily="18" charset="0"/>
              </a:rPr>
              <a:t>CROSS JOIN</a:t>
            </a:r>
          </a:p>
          <a:p>
            <a:pPr algn="just"/>
            <a:r>
              <a:rPr lang="en-IN" sz="1600" dirty="0">
                <a:latin typeface="Times New Roman" panose="02020603050405020304" pitchFamily="18" charset="0"/>
                <a:cs typeface="Times New Roman" panose="02020603050405020304" pitchFamily="18" charset="0"/>
              </a:rPr>
              <a:t>(</a:t>
            </a:r>
          </a:p>
          <a:p>
            <a:pPr lvl="1" algn="just"/>
            <a:r>
              <a:rPr lang="en-IN" sz="1600" dirty="0">
                <a:latin typeface="Times New Roman" panose="02020603050405020304" pitchFamily="18" charset="0"/>
                <a:cs typeface="Times New Roman" panose="02020603050405020304" pitchFamily="18" charset="0"/>
              </a:rPr>
              <a:t>SELECT MIN(rating) as minrating</a:t>
            </a:r>
          </a:p>
          <a:p>
            <a:pPr lvl="1" algn="just"/>
            <a:r>
              <a:rPr lang="en-IN" sz="1600" dirty="0">
                <a:latin typeface="Times New Roman" panose="02020603050405020304" pitchFamily="18" charset="0"/>
                <a:cs typeface="Times New Roman" panose="02020603050405020304" pitchFamily="18" charset="0"/>
              </a:rPr>
              <a:t>FROM doctor</a:t>
            </a:r>
          </a:p>
          <a:p>
            <a:pPr lvl="1" algn="just"/>
            <a:r>
              <a:rPr lang="en-IN" sz="1600" dirty="0">
                <a:latin typeface="Times New Roman" panose="02020603050405020304" pitchFamily="18" charset="0"/>
                <a:cs typeface="Times New Roman" panose="02020603050405020304" pitchFamily="18" charset="0"/>
              </a:rPr>
              <a:t>WHERE medicalBranchId IN</a:t>
            </a:r>
          </a:p>
          <a:p>
            <a:pPr lvl="1" algn="just"/>
            <a:r>
              <a:rPr lang="en-IN" sz="1600" dirty="0">
                <a:latin typeface="Times New Roman" panose="02020603050405020304" pitchFamily="18" charset="0"/>
                <a:cs typeface="Times New Roman" panose="02020603050405020304" pitchFamily="18" charset="0"/>
              </a:rPr>
              <a:t>(</a:t>
            </a:r>
          </a:p>
          <a:p>
            <a:pPr lvl="2" algn="just"/>
            <a:r>
              <a:rPr lang="en-IN" sz="1600" dirty="0">
                <a:latin typeface="Times New Roman" panose="02020603050405020304" pitchFamily="18" charset="0"/>
                <a:cs typeface="Times New Roman" panose="02020603050405020304" pitchFamily="18" charset="0"/>
              </a:rPr>
              <a:t>SELECT medicalBranchId FROM medicalBranch</a:t>
            </a:r>
          </a:p>
          <a:p>
            <a:pPr lvl="2" algn="just"/>
            <a:r>
              <a:rPr lang="en-IN" sz="1600" dirty="0">
                <a:latin typeface="Times New Roman" panose="02020603050405020304" pitchFamily="18" charset="0"/>
                <a:cs typeface="Times New Roman" panose="02020603050405020304" pitchFamily="18" charset="0"/>
              </a:rPr>
              <a:t>WHERE medicalBranchName ='Cardiology'</a:t>
            </a:r>
          </a:p>
          <a:p>
            <a:pPr lvl="1" algn="just"/>
            <a:r>
              <a:rPr lang="en-IN" sz="1600" dirty="0">
                <a:latin typeface="Times New Roman" panose="02020603050405020304" pitchFamily="18" charset="0"/>
                <a:cs typeface="Times New Roman" panose="02020603050405020304" pitchFamily="18" charset="0"/>
              </a:rPr>
              <a:t>)</a:t>
            </a:r>
          </a:p>
          <a:p>
            <a:pPr algn="just"/>
            <a:r>
              <a:rPr lang="en-IN" sz="1600" dirty="0">
                <a:latin typeface="Times New Roman" panose="02020603050405020304" pitchFamily="18" charset="0"/>
                <a:cs typeface="Times New Roman" panose="02020603050405020304" pitchFamily="18" charset="0"/>
              </a:rPr>
              <a:t>) AS docMinRating</a:t>
            </a:r>
          </a:p>
          <a:p>
            <a:pPr algn="just"/>
            <a:r>
              <a:rPr lang="en-IN" sz="1600" dirty="0">
                <a:latin typeface="Times New Roman" panose="02020603050405020304" pitchFamily="18" charset="0"/>
                <a:cs typeface="Times New Roman" panose="02020603050405020304" pitchFamily="18" charset="0"/>
              </a:rPr>
              <a:t>WHERE docRating.rating = docMinRating.minrating</a:t>
            </a:r>
          </a:p>
        </p:txBody>
      </p:sp>
      <p:sp>
        <p:nvSpPr>
          <p:cNvPr id="26" name="Title 1"/>
          <p:cNvSpPr>
            <a:spLocks noGrp="1"/>
          </p:cNvSpPr>
          <p:nvPr>
            <p:ph type="title"/>
          </p:nvPr>
        </p:nvSpPr>
        <p:spPr>
          <a:xfrm>
            <a:off x="1" y="4886"/>
            <a:ext cx="12191999" cy="540760"/>
          </a:xfrm>
          <a:gradFill flip="none" rotWithShape="1">
            <a:gsLst>
              <a:gs pos="0">
                <a:schemeClr val="bg2">
                  <a:tint val="78000"/>
                  <a:shade val="100000"/>
                  <a:hueMod val="136000"/>
                  <a:satMod val="160000"/>
                  <a:lumMod val="105000"/>
                </a:schemeClr>
              </a:gs>
              <a:gs pos="100000">
                <a:schemeClr val="bg2">
                  <a:shade val="92000"/>
                  <a:satMod val="170000"/>
                  <a:lumMod val="96000"/>
                </a:schemeClr>
              </a:gs>
            </a:gsLst>
            <a:lin ang="16200000" scaled="1"/>
            <a:tileRect/>
          </a:gradFill>
          <a:effectLst>
            <a:outerShdw blurRad="50800" dist="38100" dir="5400000" algn="t" rotWithShape="0">
              <a:prstClr val="black">
                <a:alpha val="40000"/>
              </a:prstClr>
            </a:outerShdw>
          </a:effectLst>
        </p:spPr>
        <p:txBody>
          <a:bodyPr>
            <a:normAutofit/>
          </a:bodyPr>
          <a:lstStyle/>
          <a:p>
            <a:r>
              <a:rPr lang="en-IN" sz="2800" dirty="0">
                <a:effectLst>
                  <a:glow rad="63500">
                    <a:schemeClr val="accent2">
                      <a:satMod val="175000"/>
                      <a:alpha val="40000"/>
                    </a:schemeClr>
                  </a:glow>
                  <a:outerShdw blurRad="38100" dist="38100" dir="2700000" algn="tl">
                    <a:srgbClr val="000000">
                      <a:alpha val="43137"/>
                    </a:srgbClr>
                  </a:outerShdw>
                </a:effectLst>
                <a:latin typeface="Rockwell Extra Bold" panose="02060903040505020403" pitchFamily="18" charset="0"/>
                <a:sym typeface="+mn-ea"/>
              </a:rPr>
              <a:t>Functional requirements</a:t>
            </a:r>
            <a:endParaRPr lang="en-IN" sz="2800" dirty="0">
              <a:effectLst>
                <a:glow rad="63500">
                  <a:schemeClr val="accent2">
                    <a:satMod val="175000"/>
                    <a:alpha val="40000"/>
                  </a:schemeClr>
                </a:glow>
              </a:effectLst>
            </a:endParaRPr>
          </a:p>
        </p:txBody>
      </p:sp>
      <p:grpSp>
        <p:nvGrpSpPr>
          <p:cNvPr id="11" name="Group 10"/>
          <p:cNvGrpSpPr/>
          <p:nvPr/>
        </p:nvGrpSpPr>
        <p:grpSpPr>
          <a:xfrm>
            <a:off x="146181" y="785572"/>
            <a:ext cx="498564" cy="391886"/>
            <a:chOff x="1158239" y="1988545"/>
            <a:chExt cx="944880" cy="731520"/>
          </a:xfrm>
          <a:solidFill>
            <a:srgbClr val="EC9AFC"/>
          </a:solidFill>
        </p:grpSpPr>
        <p:grpSp>
          <p:nvGrpSpPr>
            <p:cNvPr id="12" name="Group 11"/>
            <p:cNvGrpSpPr/>
            <p:nvPr/>
          </p:nvGrpSpPr>
          <p:grpSpPr>
            <a:xfrm>
              <a:off x="1158239" y="1988545"/>
              <a:ext cx="944880" cy="731520"/>
              <a:chOff x="623667" y="1941543"/>
              <a:chExt cx="944880" cy="731520"/>
            </a:xfrm>
            <a:grpFill/>
          </p:grpSpPr>
          <p:sp>
            <p:nvSpPr>
              <p:cNvPr id="14" name="Oval 13"/>
              <p:cNvSpPr/>
              <p:nvPr/>
            </p:nvSpPr>
            <p:spPr>
              <a:xfrm>
                <a:off x="623667" y="1941543"/>
                <a:ext cx="731520" cy="73152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p:cNvSpPr/>
              <p:nvPr/>
            </p:nvSpPr>
            <p:spPr>
              <a:xfrm>
                <a:off x="1512276" y="1941543"/>
                <a:ext cx="56271" cy="73152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2215182"/>
              <a:ext cx="304800" cy="304800"/>
            </a:xfrm>
            <a:prstGeom prst="rect">
              <a:avLst/>
            </a:prstGeom>
            <a:grpFill/>
          </p:spPr>
        </p:pic>
      </p:grpSp>
      <p:sp>
        <p:nvSpPr>
          <p:cNvPr id="17" name="TextBox 16"/>
          <p:cNvSpPr txBox="1"/>
          <p:nvPr/>
        </p:nvSpPr>
        <p:spPr>
          <a:xfrm>
            <a:off x="727634" y="796849"/>
            <a:ext cx="11318186" cy="369332"/>
          </a:xfrm>
          <a:prstGeom prst="rect">
            <a:avLst/>
          </a:prstGeom>
          <a:solidFill>
            <a:srgbClr val="EC9AFC"/>
          </a:solidFill>
        </p:spPr>
        <p:txBody>
          <a:bodyPr wrap="square" rtlCol="0">
            <a:spAutoFit/>
          </a:bodyPr>
          <a:lstStyle/>
          <a:p>
            <a:r>
              <a:rPr lang="en-IN">
                <a:latin typeface="Times New Roman" panose="02020603050405020304" pitchFamily="18" charset="0"/>
                <a:cs typeface="Times New Roman" panose="02020603050405020304" pitchFamily="18" charset="0"/>
              </a:rPr>
              <a:t>List the doctor who has the lowest rating in the ‘</a:t>
            </a:r>
            <a:r>
              <a:rPr lang="en-IN">
                <a:latin typeface="Times New Roman" panose="02020603050405020304" pitchFamily="18" charset="0"/>
                <a:cs typeface="Times New Roman" panose="02020603050405020304" pitchFamily="18" charset="0"/>
                <a:sym typeface="+mn-ea"/>
              </a:rPr>
              <a:t>Cardiology</a:t>
            </a:r>
            <a:r>
              <a:rPr lang="en-IN">
                <a:latin typeface="Times New Roman" panose="02020603050405020304" pitchFamily="18" charset="0"/>
                <a:cs typeface="Times New Roman" panose="02020603050405020304" pitchFamily="18" charset="0"/>
              </a:rPr>
              <a:t>’ medical branch.</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215A241-EFA5-4716-BBC5-D7AF54BCE90E}"/>
              </a:ext>
            </a:extLst>
          </p:cNvPr>
          <p:cNvPicPr>
            <a:picLocks noChangeAspect="1"/>
          </p:cNvPicPr>
          <p:nvPr/>
        </p:nvPicPr>
        <p:blipFill rotWithShape="1">
          <a:blip r:embed="rId3">
            <a:extLst>
              <a:ext uri="{28A0092B-C50C-407E-A947-70E740481C1C}">
                <a14:useLocalDpi xmlns:a14="http://schemas.microsoft.com/office/drawing/2010/main" val="0"/>
              </a:ext>
            </a:extLst>
          </a:blip>
          <a:srcRect l="-474" t="19016" r="37674" b="3041"/>
          <a:stretch/>
        </p:blipFill>
        <p:spPr>
          <a:xfrm>
            <a:off x="6999818" y="3429000"/>
            <a:ext cx="2990849" cy="11655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4744" y="1177458"/>
            <a:ext cx="5952143" cy="5909310"/>
          </a:xfrm>
          <a:prstGeom prst="rect">
            <a:avLst/>
          </a:prstGeom>
          <a:noFill/>
        </p:spPr>
        <p:txBody>
          <a:bodyPr wrap="square" rtlCol="0">
            <a:spAutoFit/>
          </a:bodyPr>
          <a:lstStyle/>
          <a:p>
            <a:pPr algn="just"/>
            <a:r>
              <a:rPr lang="en-IN" sz="1400" dirty="0">
                <a:latin typeface="Times New Roman" panose="02020603050405020304" pitchFamily="18" charset="0"/>
                <a:cs typeface="Times New Roman" panose="02020603050405020304" pitchFamily="18" charset="0"/>
              </a:rPr>
              <a:t>SELECT concat(firstName,’ ‘,lastName) AS  name FROM</a:t>
            </a:r>
          </a:p>
          <a:p>
            <a:pPr algn="just"/>
            <a:r>
              <a:rPr lang="en-IN" sz="1400" dirty="0">
                <a:latin typeface="Times New Roman" panose="02020603050405020304" pitchFamily="18" charset="0"/>
                <a:cs typeface="Times New Roman" panose="02020603050405020304" pitchFamily="18" charset="0"/>
              </a:rPr>
              <a:t>(</a:t>
            </a:r>
          </a:p>
          <a:p>
            <a:pPr lvl="1" algn="just"/>
            <a:r>
              <a:rPr lang="en-IN" sz="1400" dirty="0">
                <a:latin typeface="Times New Roman" panose="02020603050405020304" pitchFamily="18" charset="0"/>
                <a:cs typeface="Times New Roman" panose="02020603050405020304" pitchFamily="18" charset="0"/>
              </a:rPr>
              <a:t>SELECT d.doctorId, d.firstName, d.lastName, COUNT(*) AS cnt</a:t>
            </a:r>
          </a:p>
          <a:p>
            <a:pPr lvl="1" algn="just"/>
            <a:r>
              <a:rPr lang="en-IN" sz="1400" dirty="0">
                <a:latin typeface="Times New Roman" panose="02020603050405020304" pitchFamily="18" charset="0"/>
                <a:cs typeface="Times New Roman" panose="02020603050405020304" pitchFamily="18" charset="0"/>
              </a:rPr>
              <a:t>FROM appointment AS a</a:t>
            </a:r>
          </a:p>
          <a:p>
            <a:pPr lvl="1" algn="just"/>
            <a:r>
              <a:rPr lang="en-IN" sz="1400" dirty="0">
                <a:latin typeface="Times New Roman" panose="02020603050405020304" pitchFamily="18" charset="0"/>
                <a:cs typeface="Times New Roman" panose="02020603050405020304" pitchFamily="18" charset="0"/>
              </a:rPr>
              <a:t>JOIN doctor AS d ON a.doctorId = d.doctorId</a:t>
            </a:r>
          </a:p>
          <a:p>
            <a:pPr lvl="1" algn="just"/>
            <a:r>
              <a:rPr lang="en-IN" sz="1400" dirty="0">
                <a:latin typeface="Times New Roman" panose="02020603050405020304" pitchFamily="18" charset="0"/>
                <a:cs typeface="Times New Roman" panose="02020603050405020304" pitchFamily="18" charset="0"/>
              </a:rPr>
              <a:t>JOIN patientRecord AS pr ON pr.patientId = a.patientId AND pr.appointmentId =a.appointmentId</a:t>
            </a:r>
          </a:p>
          <a:p>
            <a:pPr lvl="1" algn="just"/>
            <a:r>
              <a:rPr lang="en-IN" sz="1400" dirty="0">
                <a:latin typeface="Times New Roman" panose="02020603050405020304" pitchFamily="18" charset="0"/>
                <a:cs typeface="Times New Roman" panose="02020603050405020304" pitchFamily="18" charset="0"/>
              </a:rPr>
              <a:t>WHERE pr.pharmacyId IS NOT NULL</a:t>
            </a:r>
          </a:p>
          <a:p>
            <a:pPr lvl="1" algn="just"/>
            <a:r>
              <a:rPr lang="en-IN" sz="1400" dirty="0">
                <a:latin typeface="Times New Roman" panose="02020603050405020304" pitchFamily="18" charset="0"/>
                <a:cs typeface="Times New Roman" panose="02020603050405020304" pitchFamily="18" charset="0"/>
              </a:rPr>
              <a:t>GROUP BY d.doctorId</a:t>
            </a:r>
          </a:p>
          <a:p>
            <a:pPr lvl="1" algn="just"/>
            <a:r>
              <a:rPr lang="en-IN" sz="1400" dirty="0">
                <a:latin typeface="Times New Roman" panose="02020603050405020304" pitchFamily="18" charset="0"/>
                <a:cs typeface="Times New Roman" panose="02020603050405020304" pitchFamily="18" charset="0"/>
              </a:rPr>
              <a:t>ORDER BY d.doctorId</a:t>
            </a:r>
          </a:p>
          <a:p>
            <a:pPr algn="just"/>
            <a:r>
              <a:rPr lang="en-IN" sz="1400" dirty="0">
                <a:latin typeface="Times New Roman" panose="02020603050405020304" pitchFamily="18" charset="0"/>
                <a:cs typeface="Times New Roman" panose="02020603050405020304" pitchFamily="18" charset="0"/>
              </a:rPr>
              <a:t>) AS docCount</a:t>
            </a:r>
          </a:p>
          <a:p>
            <a:pPr algn="just"/>
            <a:r>
              <a:rPr lang="en-IN" sz="1400" dirty="0">
                <a:latin typeface="Times New Roman" panose="02020603050405020304" pitchFamily="18" charset="0"/>
                <a:cs typeface="Times New Roman" panose="02020603050405020304" pitchFamily="18" charset="0"/>
              </a:rPr>
              <a:t>CROSS JOIN</a:t>
            </a:r>
          </a:p>
          <a:p>
            <a:pPr algn="just"/>
            <a:r>
              <a:rPr lang="en-IN" sz="1400" dirty="0">
                <a:latin typeface="Times New Roman" panose="02020603050405020304" pitchFamily="18" charset="0"/>
                <a:cs typeface="Times New Roman" panose="02020603050405020304" pitchFamily="18" charset="0"/>
              </a:rPr>
              <a:t>(         SELECT MIN(cnt) AS mincnt FROM</a:t>
            </a:r>
          </a:p>
          <a:p>
            <a:pPr lvl="1" algn="just"/>
            <a:r>
              <a:rPr lang="en-IN" sz="1400" dirty="0">
                <a:latin typeface="Times New Roman" panose="02020603050405020304" pitchFamily="18" charset="0"/>
                <a:cs typeface="Times New Roman" panose="02020603050405020304" pitchFamily="18" charset="0"/>
              </a:rPr>
              <a:t>(</a:t>
            </a:r>
          </a:p>
          <a:p>
            <a:pPr lvl="2" algn="just"/>
            <a:r>
              <a:rPr lang="en-IN" sz="1400" dirty="0">
                <a:latin typeface="Times New Roman" panose="02020603050405020304" pitchFamily="18" charset="0"/>
                <a:cs typeface="Times New Roman" panose="02020603050405020304" pitchFamily="18" charset="0"/>
              </a:rPr>
              <a:t>SELECT COUNT(*) AS cnt</a:t>
            </a:r>
          </a:p>
          <a:p>
            <a:pPr lvl="2" algn="just"/>
            <a:r>
              <a:rPr lang="en-IN" sz="1400" dirty="0">
                <a:latin typeface="Times New Roman" panose="02020603050405020304" pitchFamily="18" charset="0"/>
                <a:cs typeface="Times New Roman" panose="02020603050405020304" pitchFamily="18" charset="0"/>
              </a:rPr>
              <a:t>FROM appointment AS a</a:t>
            </a:r>
          </a:p>
          <a:p>
            <a:pPr lvl="2" algn="just"/>
            <a:r>
              <a:rPr lang="en-IN" sz="1400" dirty="0">
                <a:latin typeface="Times New Roman" panose="02020603050405020304" pitchFamily="18" charset="0"/>
                <a:cs typeface="Times New Roman" panose="02020603050405020304" pitchFamily="18" charset="0"/>
              </a:rPr>
              <a:t>JOIN doctor AS d ON a.doctorId = d.doctorId</a:t>
            </a:r>
          </a:p>
          <a:p>
            <a:pPr lvl="2" algn="just"/>
            <a:r>
              <a:rPr lang="en-IN" sz="1400" dirty="0">
                <a:latin typeface="Times New Roman" panose="02020603050405020304" pitchFamily="18" charset="0"/>
                <a:cs typeface="Times New Roman" panose="02020603050405020304" pitchFamily="18" charset="0"/>
              </a:rPr>
              <a:t>JOIN patientRecord AS pr ON pr.patientId = a.patientId AND pr.appointmentId =a.appointmentId</a:t>
            </a:r>
          </a:p>
          <a:p>
            <a:pPr lvl="2" algn="just"/>
            <a:r>
              <a:rPr lang="en-IN" sz="1400" dirty="0">
                <a:latin typeface="Times New Roman" panose="02020603050405020304" pitchFamily="18" charset="0"/>
                <a:cs typeface="Times New Roman" panose="02020603050405020304" pitchFamily="18" charset="0"/>
              </a:rPr>
              <a:t>WHERE pr.pharmacyId IS NOT NULL</a:t>
            </a:r>
          </a:p>
          <a:p>
            <a:pPr lvl="2" algn="just"/>
            <a:r>
              <a:rPr lang="en-IN" sz="1400" dirty="0">
                <a:latin typeface="Times New Roman" panose="02020603050405020304" pitchFamily="18" charset="0"/>
                <a:cs typeface="Times New Roman" panose="02020603050405020304" pitchFamily="18" charset="0"/>
              </a:rPr>
              <a:t>GROUP BY d.doctorId</a:t>
            </a:r>
          </a:p>
          <a:p>
            <a:pPr lvl="1" algn="just"/>
            <a:r>
              <a:rPr lang="en-IN" sz="1400" dirty="0">
                <a:latin typeface="Times New Roman" panose="02020603050405020304" pitchFamily="18" charset="0"/>
                <a:cs typeface="Times New Roman" panose="02020603050405020304" pitchFamily="18" charset="0"/>
              </a:rPr>
              <a:t>) AS docLabs</a:t>
            </a:r>
          </a:p>
          <a:p>
            <a:pPr algn="just"/>
            <a:r>
              <a:rPr lang="en-IN" sz="1400" dirty="0">
                <a:latin typeface="Times New Roman" panose="02020603050405020304" pitchFamily="18" charset="0"/>
                <a:cs typeface="Times New Roman" panose="02020603050405020304" pitchFamily="18" charset="0"/>
              </a:rPr>
              <a:t>)minNoOfLabs</a:t>
            </a:r>
          </a:p>
          <a:p>
            <a:pPr algn="just"/>
            <a:r>
              <a:rPr lang="en-IN" sz="1400" dirty="0">
                <a:latin typeface="Times New Roman" panose="02020603050405020304" pitchFamily="18" charset="0"/>
                <a:cs typeface="Times New Roman" panose="02020603050405020304" pitchFamily="18" charset="0"/>
              </a:rPr>
              <a:t>WHERE docCount.cnt = minNoOfLabs.mincnt</a:t>
            </a:r>
          </a:p>
          <a:p>
            <a:pPr algn="just"/>
            <a:r>
              <a:rPr lang="en-IN" sz="1400" dirty="0">
                <a:latin typeface="Times New Roman" panose="02020603050405020304" pitchFamily="18" charset="0"/>
                <a:cs typeface="Times New Roman" panose="02020603050405020304" pitchFamily="18" charset="0"/>
              </a:rPr>
              <a:t>ORDER BY docCount.doctorId</a:t>
            </a:r>
          </a:p>
          <a:p>
            <a:pPr algn="just"/>
            <a:r>
              <a:rPr lang="en-IN" sz="1400" dirty="0">
                <a:latin typeface="Times New Roman" panose="02020603050405020304" pitchFamily="18" charset="0"/>
                <a:cs typeface="Times New Roman" panose="02020603050405020304" pitchFamily="18" charset="0"/>
              </a:rPr>
              <a:t>LIMIT 2</a:t>
            </a:r>
          </a:p>
        </p:txBody>
      </p:sp>
      <p:sp>
        <p:nvSpPr>
          <p:cNvPr id="26" name="Title 1"/>
          <p:cNvSpPr>
            <a:spLocks noGrp="1"/>
          </p:cNvSpPr>
          <p:nvPr>
            <p:ph type="title"/>
          </p:nvPr>
        </p:nvSpPr>
        <p:spPr>
          <a:xfrm>
            <a:off x="1" y="4886"/>
            <a:ext cx="12191999" cy="540760"/>
          </a:xfrm>
          <a:gradFill flip="none" rotWithShape="1">
            <a:gsLst>
              <a:gs pos="0">
                <a:schemeClr val="bg2">
                  <a:tint val="78000"/>
                  <a:shade val="100000"/>
                  <a:hueMod val="136000"/>
                  <a:satMod val="160000"/>
                  <a:lumMod val="105000"/>
                </a:schemeClr>
              </a:gs>
              <a:gs pos="100000">
                <a:schemeClr val="bg2">
                  <a:shade val="92000"/>
                  <a:satMod val="170000"/>
                  <a:lumMod val="96000"/>
                </a:schemeClr>
              </a:gs>
            </a:gsLst>
            <a:lin ang="16200000" scaled="1"/>
            <a:tileRect/>
          </a:gradFill>
          <a:effectLst>
            <a:outerShdw blurRad="50800" dist="38100" dir="5400000" algn="t" rotWithShape="0">
              <a:prstClr val="black">
                <a:alpha val="40000"/>
              </a:prstClr>
            </a:outerShdw>
          </a:effectLst>
        </p:spPr>
        <p:txBody>
          <a:bodyPr>
            <a:normAutofit/>
          </a:bodyPr>
          <a:lstStyle/>
          <a:p>
            <a:r>
              <a:rPr lang="en-IN" sz="2800" dirty="0">
                <a:effectLst>
                  <a:glow rad="63500">
                    <a:schemeClr val="accent2">
                      <a:satMod val="175000"/>
                      <a:alpha val="40000"/>
                    </a:schemeClr>
                  </a:glow>
                  <a:outerShdw blurRad="38100" dist="38100" dir="2700000" algn="tl">
                    <a:srgbClr val="000000">
                      <a:alpha val="43137"/>
                    </a:srgbClr>
                  </a:outerShdw>
                </a:effectLst>
                <a:latin typeface="Rockwell Extra Bold" panose="02060903040505020403" pitchFamily="18" charset="0"/>
                <a:sym typeface="+mn-ea"/>
              </a:rPr>
              <a:t>Functional requirements</a:t>
            </a:r>
            <a:endParaRPr lang="en-IN" sz="2800" dirty="0">
              <a:effectLst>
                <a:glow rad="63500">
                  <a:schemeClr val="accent2">
                    <a:satMod val="175000"/>
                    <a:alpha val="40000"/>
                  </a:schemeClr>
                </a:glow>
              </a:effectLst>
            </a:endParaRPr>
          </a:p>
        </p:txBody>
      </p:sp>
      <p:grpSp>
        <p:nvGrpSpPr>
          <p:cNvPr id="11" name="Group 10"/>
          <p:cNvGrpSpPr/>
          <p:nvPr/>
        </p:nvGrpSpPr>
        <p:grpSpPr>
          <a:xfrm>
            <a:off x="146181" y="785572"/>
            <a:ext cx="498564" cy="391886"/>
            <a:chOff x="1158239" y="1988545"/>
            <a:chExt cx="944880" cy="731520"/>
          </a:xfrm>
          <a:solidFill>
            <a:srgbClr val="FFC000"/>
          </a:solidFill>
        </p:grpSpPr>
        <p:grpSp>
          <p:nvGrpSpPr>
            <p:cNvPr id="12" name="Group 11"/>
            <p:cNvGrpSpPr/>
            <p:nvPr/>
          </p:nvGrpSpPr>
          <p:grpSpPr>
            <a:xfrm>
              <a:off x="1158239" y="1988545"/>
              <a:ext cx="944880" cy="731520"/>
              <a:chOff x="623667" y="1941543"/>
              <a:chExt cx="944880" cy="731520"/>
            </a:xfrm>
            <a:grpFill/>
          </p:grpSpPr>
          <p:sp>
            <p:nvSpPr>
              <p:cNvPr id="14" name="Oval 13"/>
              <p:cNvSpPr/>
              <p:nvPr/>
            </p:nvSpPr>
            <p:spPr>
              <a:xfrm>
                <a:off x="623667" y="1941543"/>
                <a:ext cx="731520" cy="73152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p:cNvSpPr/>
              <p:nvPr/>
            </p:nvSpPr>
            <p:spPr>
              <a:xfrm>
                <a:off x="1512276" y="1941543"/>
                <a:ext cx="56271" cy="73152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2215182"/>
              <a:ext cx="304800" cy="304800"/>
            </a:xfrm>
            <a:prstGeom prst="rect">
              <a:avLst/>
            </a:prstGeom>
            <a:grpFill/>
          </p:spPr>
        </p:pic>
      </p:grpSp>
      <p:sp>
        <p:nvSpPr>
          <p:cNvPr id="17" name="TextBox 16"/>
          <p:cNvSpPr txBox="1"/>
          <p:nvPr/>
        </p:nvSpPr>
        <p:spPr>
          <a:xfrm>
            <a:off x="727634" y="796849"/>
            <a:ext cx="11318186" cy="369332"/>
          </a:xfrm>
          <a:prstGeom prst="rect">
            <a:avLst/>
          </a:prstGeom>
          <a:solidFill>
            <a:srgbClr val="FFC000"/>
          </a:solidFill>
        </p:spPr>
        <p:txBody>
          <a:bodyPr wrap="square" rtlCol="0">
            <a:spAutoFit/>
          </a:bodyPr>
          <a:lstStyle/>
          <a:p>
            <a:r>
              <a:rPr lang="en-IN" dirty="0">
                <a:latin typeface="Times New Roman" panose="02020603050405020304" pitchFamily="18" charset="0"/>
                <a:cs typeface="Times New Roman" panose="02020603050405020304" pitchFamily="18" charset="0"/>
              </a:rPr>
              <a:t>List the top 2 doctors whose patients have booked labs the minimum number of times.</a:t>
            </a:r>
          </a:p>
        </p:txBody>
      </p:sp>
      <p:pic>
        <p:nvPicPr>
          <p:cNvPr id="4" name="Picture 3">
            <a:extLst>
              <a:ext uri="{FF2B5EF4-FFF2-40B4-BE49-F238E27FC236}">
                <a16:creationId xmlns:a16="http://schemas.microsoft.com/office/drawing/2014/main" id="{878AD91B-F1DE-46EC-8055-9C9555647217}"/>
              </a:ext>
            </a:extLst>
          </p:cNvPr>
          <p:cNvPicPr>
            <a:picLocks noChangeAspect="1"/>
          </p:cNvPicPr>
          <p:nvPr/>
        </p:nvPicPr>
        <p:blipFill rotWithShape="1">
          <a:blip r:embed="rId3">
            <a:extLst>
              <a:ext uri="{28A0092B-C50C-407E-A947-70E740481C1C}">
                <a14:useLocalDpi xmlns:a14="http://schemas.microsoft.com/office/drawing/2010/main" val="0"/>
              </a:ext>
            </a:extLst>
          </a:blip>
          <a:srcRect t="23113" r="61801" b="7385"/>
          <a:stretch/>
        </p:blipFill>
        <p:spPr>
          <a:xfrm>
            <a:off x="7417857" y="3149601"/>
            <a:ext cx="2786478" cy="12982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ropl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38</TotalTime>
  <Words>1328</Words>
  <Application>Microsoft Office PowerPoint</Application>
  <PresentationFormat>Widescreen</PresentationFormat>
  <Paragraphs>144</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Calibri Light</vt:lpstr>
      <vt:lpstr>Footlight MT Light</vt:lpstr>
      <vt:lpstr>Rockwell Extra Bold</vt:lpstr>
      <vt:lpstr>Times New Roman</vt:lpstr>
      <vt:lpstr>Tw Cen MT</vt:lpstr>
      <vt:lpstr>Office Theme</vt:lpstr>
      <vt:lpstr>Droplet</vt:lpstr>
      <vt:lpstr>PowerPoint Presentation</vt:lpstr>
      <vt:lpstr>Functional requirements</vt:lpstr>
      <vt:lpstr>Entity-Relationship Diagram</vt:lpstr>
      <vt:lpstr>Relational model</vt:lpstr>
      <vt:lpstr>SQl DDL</vt:lpstr>
      <vt:lpstr>Functional requirementS</vt:lpstr>
      <vt:lpstr>Functional requirements</vt:lpstr>
      <vt:lpstr>Functional requirements</vt:lpstr>
      <vt:lpstr>Functional requirements</vt:lpstr>
      <vt:lpstr>Functional requirements</vt:lpstr>
      <vt:lpstr>CONCLUDING REMARKS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Niharika Srivastava</dc:creator>
  <cp:lastModifiedBy>Janu Shah</cp:lastModifiedBy>
  <cp:revision>233</cp:revision>
  <dcterms:created xsi:type="dcterms:W3CDTF">2020-11-25T09:44:00Z</dcterms:created>
  <dcterms:modified xsi:type="dcterms:W3CDTF">2020-12-03T14:37:20Z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