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55"/>
  </p:notesMasterIdLst>
  <p:sldIdLst>
    <p:sldId id="414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7" r:id="rId14"/>
    <p:sldId id="428" r:id="rId15"/>
    <p:sldId id="426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8" r:id="rId25"/>
    <p:sldId id="437" r:id="rId26"/>
    <p:sldId id="439" r:id="rId27"/>
    <p:sldId id="440" r:id="rId28"/>
    <p:sldId id="441" r:id="rId29"/>
    <p:sldId id="443" r:id="rId30"/>
    <p:sldId id="445" r:id="rId31"/>
    <p:sldId id="442" r:id="rId32"/>
    <p:sldId id="444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465" r:id="rId50"/>
    <p:sldId id="462" r:id="rId51"/>
    <p:sldId id="466" r:id="rId52"/>
    <p:sldId id="467" r:id="rId53"/>
    <p:sldId id="468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35" autoAdjust="0"/>
    <p:restoredTop sz="94660"/>
  </p:normalViewPr>
  <p:slideViewPr>
    <p:cSldViewPr>
      <p:cViewPr varScale="1">
        <p:scale>
          <a:sx n="68" d="100"/>
          <a:sy n="68" d="100"/>
        </p:scale>
        <p:origin x="1484" y="48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F03CE79-3314-4308-A066-D55E72454F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52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3CE79-3314-4308-A066-D55E72454F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0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3CE79-3314-4308-A066-D55E72454FF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0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6A5F62-B364-4DB7-B59F-C9117361C1D2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/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43296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03CE79-3314-4308-A066-D55E72454FF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51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3D4239-04D8-47CD-BD3A-3EE217C8A494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/>
          </a:p>
        </p:txBody>
      </p:sp>
      <p:sp>
        <p:nvSpPr>
          <p:cNvPr id="160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94998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3D4239-04D8-47CD-BD3A-3EE217C8A494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/>
          </a:p>
        </p:txBody>
      </p:sp>
      <p:sp>
        <p:nvSpPr>
          <p:cNvPr id="160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087029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B52E00-1A37-46BB-B588-89E32735694D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/>
          </a:p>
        </p:txBody>
      </p:sp>
      <p:sp>
        <p:nvSpPr>
          <p:cNvPr id="164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8159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D5BF37-23F6-4C5D-A117-70B4371D4B09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/>
          </a:p>
        </p:txBody>
      </p:sp>
      <p:sp>
        <p:nvSpPr>
          <p:cNvPr id="166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1284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76A5EC-C0FF-42A9-B602-D691002C5685}" type="datetime5">
              <a:rPr lang="en-US" smtClean="0"/>
              <a:t>7-Feb-25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Rohini Temkar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49CED0C-A690-4CFD-A91A-CFFCFC4B6E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F7037D-E2D0-400A-8302-017E0229017D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Rohini Temkar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AF9EB-B9F3-4752-8DBB-C3E37CC7E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039CCD-099E-4064-907E-37A4E464CB30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Rohini Temkar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2356A3-4891-4A64-9DF3-F6131F4FAD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D8836-41D5-4017-A15D-109971FF468C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Rohini Temkar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06D07-3A6C-4EE1-90A4-2D17B7D38A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229DD-C30E-41DC-89B5-2D89E24FE865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n-US"/>
              <a:t>Compiled By Rohini Temkar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6B395FD2-BFE5-4CDB-9024-F610255845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E791DE-55A6-442B-8F33-9CE959DA99CF}" type="datetime5">
              <a:rPr lang="en-US" smtClean="0"/>
              <a:t>7-Feb-25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Rohini Temkar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C0BFF-19D1-4D9F-9B21-B6EEF4CF35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C61D3F-9E32-4F5E-A79A-2F036CDC5637}" type="datetime5">
              <a:rPr lang="en-US" smtClean="0"/>
              <a:t>7-Feb-25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Rohini Temkar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079973-4DCB-4698-BA26-ED66B7F8A2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F6B4B7-3568-48DD-BEBE-EBB5163E6275}" type="datetime5">
              <a:rPr lang="en-US" smtClean="0"/>
              <a:t>7-Feb-25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Rohini Temkar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52C66C-B73A-4EFD-B360-80FA4CB94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441AD5-7FC1-48D0-BEF4-F222C387C259}" type="datetime5">
              <a:rPr lang="en-US" smtClean="0"/>
              <a:t>7-Feb-25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Rohini Temkar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D1630-7EA8-4785-AD5A-6A11D0BC0E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5E0204-BFB2-4508-A185-5A2A463FA3DC}" type="datetime5">
              <a:rPr lang="en-US" smtClean="0"/>
              <a:t>7-Feb-25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Compiled By Rohini Temkar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B7F92-074C-4340-9BB6-0D05535BD9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8EB7DB-84B0-4D10-B26C-87019B4BA5C9}" type="datetime5">
              <a:rPr lang="en-US" smtClean="0"/>
              <a:t>7-Feb-25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/>
              <a:t>Compiled By Rohini Temkar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F95685B8-CDAC-4F32-BC41-390A6045CB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AADED7D-472F-4FCA-A08F-9F967876C7AD}" type="datetime5">
              <a:rPr lang="en-US" smtClean="0"/>
              <a:t>7-Feb-25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Compiled By Rohini Temkar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6693D4E-5929-40D3-A1C9-F9A14B4943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247239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Modular Arithmetic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3DFFE0-C38F-4F2F-A368-F2351F83187F}" type="datetime5">
              <a:rPr lang="en-US" smtClean="0"/>
              <a:t>7-Feb-25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</a:rPr>
              <a:t>Operation in Z</a:t>
            </a:r>
            <a:r>
              <a:rPr lang="en-IN" altLang="en-US" b="1" i="1" baseline="-25000" dirty="0">
                <a:solidFill>
                  <a:srgbClr val="FF0000"/>
                </a:solidFill>
              </a:rPr>
              <a:t>n</a:t>
            </a:r>
            <a:br>
              <a:rPr lang="en-IN" altLang="en-US" b="1" i="1" baseline="-25000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593D20-1C4F-4710-8174-95196F7FD750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066800"/>
            <a:ext cx="8229600" cy="4572000"/>
          </a:xfrm>
        </p:spPr>
        <p:txBody>
          <a:bodyPr>
            <a:normAutofit/>
          </a:bodyPr>
          <a:lstStyle/>
          <a:p>
            <a:pPr marL="0" indent="0" algn="just">
              <a:buSzPct val="100000"/>
              <a:buNone/>
              <a:defRPr/>
            </a:pPr>
            <a:r>
              <a:rPr lang="en-IN" altLang="en-US" sz="3200" dirty="0">
                <a:solidFill>
                  <a:srgbClr val="0033CC"/>
                </a:solidFill>
              </a:rPr>
              <a:t>Perform the following operations (the inputs come from Zn):</a:t>
            </a:r>
          </a:p>
          <a:p>
            <a:pPr marL="514350" indent="-514350" algn="just">
              <a:buSzPct val="100000"/>
              <a:buFont typeface="+mj-lt"/>
              <a:buAutoNum type="arabicPeriod"/>
              <a:defRPr/>
            </a:pPr>
            <a:r>
              <a:rPr lang="en-IN" altLang="en-US" sz="3200" dirty="0"/>
              <a:t>Add 7 to 14 in Z</a:t>
            </a:r>
            <a:r>
              <a:rPr lang="en-IN" altLang="en-US" sz="3200" baseline="-25000" dirty="0"/>
              <a:t>15</a:t>
            </a:r>
            <a:r>
              <a:rPr lang="en-IN" altLang="en-US" sz="3200" dirty="0"/>
              <a:t>.</a:t>
            </a:r>
          </a:p>
          <a:p>
            <a:pPr marL="514350" indent="-514350" algn="just">
              <a:buSzPct val="100000"/>
              <a:buFont typeface="+mj-lt"/>
              <a:buAutoNum type="arabicPeriod"/>
              <a:defRPr/>
            </a:pPr>
            <a:r>
              <a:rPr lang="en-IN" altLang="en-US" sz="3200" dirty="0"/>
              <a:t>Subtract 11 from 7 in Z</a:t>
            </a:r>
            <a:r>
              <a:rPr lang="en-IN" altLang="en-US" sz="3200" baseline="-25000" dirty="0"/>
              <a:t>13</a:t>
            </a:r>
            <a:r>
              <a:rPr lang="en-IN" altLang="en-US" sz="3200" dirty="0"/>
              <a:t>.</a:t>
            </a:r>
          </a:p>
          <a:p>
            <a:pPr marL="514350" indent="-514350" algn="just">
              <a:buSzPct val="100000"/>
              <a:buFont typeface="+mj-lt"/>
              <a:buAutoNum type="arabicPeriod"/>
              <a:defRPr/>
            </a:pPr>
            <a:r>
              <a:rPr lang="en-IN" altLang="en-US" sz="3200" dirty="0"/>
              <a:t>Multiply 11 by 7 in Z</a:t>
            </a:r>
            <a:r>
              <a:rPr lang="en-IN" altLang="en-US" sz="3200" baseline="-25000" dirty="0"/>
              <a:t>20</a:t>
            </a:r>
            <a:r>
              <a:rPr lang="en-IN" altLang="en-US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7194550" cy="152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22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</a:rPr>
              <a:t> Z</a:t>
            </a:r>
            <a:r>
              <a:rPr lang="en-IN" altLang="en-US" b="1" i="1" baseline="-25000" dirty="0">
                <a:solidFill>
                  <a:srgbClr val="FF0000"/>
                </a:solidFill>
              </a:rPr>
              <a:t>n </a:t>
            </a:r>
            <a:r>
              <a:rPr lang="en-IN" altLang="en-US" b="1" i="1" dirty="0">
                <a:solidFill>
                  <a:srgbClr val="FF0000"/>
                </a:solidFill>
              </a:rPr>
              <a:t>Operation properties</a:t>
            </a:r>
            <a:r>
              <a:rPr lang="en-IN" altLang="en-US" b="1" i="1" baseline="-25000" dirty="0">
                <a:solidFill>
                  <a:srgbClr val="FF0000"/>
                </a:solidFill>
              </a:rPr>
              <a:t/>
            </a:r>
            <a:br>
              <a:rPr lang="en-IN" altLang="en-US" b="1" i="1" baseline="-25000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793AC6-9472-4513-8D4C-F4FC4D2E26AC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2209800"/>
            <a:ext cx="882491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061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0C58-A300-4B25-A178-D53E8EF8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</a:rPr>
              <a:t> Z</a:t>
            </a:r>
            <a:r>
              <a:rPr lang="en-IN" altLang="en-US" b="1" i="1" baseline="-25000" dirty="0">
                <a:solidFill>
                  <a:srgbClr val="FF0000"/>
                </a:solidFill>
              </a:rPr>
              <a:t>n </a:t>
            </a:r>
            <a:r>
              <a:rPr lang="en-IN" altLang="en-US" b="1" i="1" dirty="0">
                <a:solidFill>
                  <a:srgbClr val="FF0000"/>
                </a:solidFill>
              </a:rPr>
              <a:t>Operation properties</a:t>
            </a:r>
            <a:r>
              <a:rPr lang="en-IN" altLang="en-US" b="1" i="1" baseline="-25000" dirty="0">
                <a:solidFill>
                  <a:srgbClr val="FF0000"/>
                </a:solidFill>
              </a:rPr>
              <a:t/>
            </a:r>
            <a:br>
              <a:rPr lang="en-IN" altLang="en-US" b="1" i="1" baseline="-25000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1452F-2CA8-4E2D-957C-A5A7D8A7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FCC95F-5AAF-4895-A965-831DC1C5CE61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88FBB-A18C-4D7D-A92E-EFADC07FAB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6896" y="1447800"/>
            <a:ext cx="8408504" cy="4572000"/>
          </a:xfrm>
        </p:spPr>
        <p:txBody>
          <a:bodyPr>
            <a:normAutofit/>
          </a:bodyPr>
          <a:lstStyle/>
          <a:p>
            <a:pPr algn="just">
              <a:buSzPct val="100000"/>
              <a:defRPr/>
            </a:pPr>
            <a:r>
              <a:rPr lang="en-I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following shows the application of the above properties:</a:t>
            </a:r>
          </a:p>
          <a:p>
            <a:pPr algn="just">
              <a:buSzPct val="100000"/>
              <a:defRPr/>
            </a:pPr>
            <a:endParaRPr lang="en-I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14350" indent="-514350" algn="just">
              <a:buSzPct val="100000"/>
              <a:buFont typeface="+mj-lt"/>
              <a:buAutoNum type="arabicPeriod"/>
              <a:defRPr/>
            </a:pPr>
            <a:r>
              <a:rPr lang="en-IN" altLang="en-US" sz="2800" dirty="0"/>
              <a:t> (1,723,345 + 2,124,945) mod 11 = (8 + 9) mod 11 = 6</a:t>
            </a:r>
          </a:p>
          <a:p>
            <a:pPr marL="514350" indent="-514350" algn="just"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endParaRPr lang="en-IN" altLang="en-US" sz="2800" dirty="0"/>
          </a:p>
          <a:p>
            <a:pPr marL="514350" indent="-514350" algn="just">
              <a:buSzPct val="100000"/>
              <a:buFont typeface="+mj-lt"/>
              <a:buAutoNum type="arabicPeriod"/>
              <a:defRPr/>
            </a:pPr>
            <a:r>
              <a:rPr lang="en-IN" altLang="en-US" sz="2800" dirty="0"/>
              <a:t>(1,723,345 − 2,124,945) mod 16 = (8 − 9) mod 11 = 10</a:t>
            </a:r>
          </a:p>
          <a:p>
            <a:pPr marL="514350" indent="-514350" algn="just">
              <a:buSzPct val="100000"/>
              <a:buFont typeface="+mj-lt"/>
              <a:buAutoNum type="arabicPeriod"/>
              <a:defRPr/>
            </a:pPr>
            <a:endParaRPr lang="en-IN" altLang="en-US" sz="2800" dirty="0"/>
          </a:p>
          <a:p>
            <a:pPr marL="514350" indent="-514350" algn="just">
              <a:buSzPct val="100000"/>
              <a:buFont typeface="+mj-lt"/>
              <a:buAutoNum type="arabicPeriod"/>
              <a:defRPr/>
            </a:pPr>
            <a:r>
              <a:rPr lang="en-IN" altLang="en-US" sz="2800" dirty="0"/>
              <a:t>(1,723,345 × 2,124,945) mod 16 = (8 × 9) mod 11 = 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440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0C58-A300-4B25-A178-D53E8EF8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b="1" i="1" dirty="0">
                <a:solidFill>
                  <a:srgbClr val="FF0000"/>
                </a:solidFill>
              </a:rPr>
              <a:t>Inverses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1452F-2CA8-4E2D-957C-A5A7D8A7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4FBA15-786F-48B1-86C7-33A3E6358F26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88FBB-A18C-4D7D-A92E-EFADC07FAB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6896" y="1447800"/>
            <a:ext cx="8408504" cy="4572000"/>
          </a:xfrm>
        </p:spPr>
        <p:txBody>
          <a:bodyPr>
            <a:normAutofit/>
          </a:bodyPr>
          <a:lstStyle/>
          <a:p>
            <a:r>
              <a:rPr lang="en-IN" altLang="en-US" sz="3200" dirty="0"/>
              <a:t>In modular arithmetic, we often need to find the inverse of a number.</a:t>
            </a:r>
          </a:p>
          <a:p>
            <a:r>
              <a:rPr lang="en-IN" sz="3200" dirty="0"/>
              <a:t>Additive Inverse</a:t>
            </a:r>
          </a:p>
          <a:p>
            <a:r>
              <a:rPr lang="en-IN" sz="3200" dirty="0"/>
              <a:t>Multiplicative Inverse</a:t>
            </a:r>
          </a:p>
        </p:txBody>
      </p:sp>
    </p:spTree>
    <p:extLst>
      <p:ext uri="{BB962C8B-B14F-4D97-AF65-F5344CB8AC3E}">
        <p14:creationId xmlns:p14="http://schemas.microsoft.com/office/powerpoint/2010/main" val="2733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DDDD-1E13-4EAB-9D26-25EA8403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altLang="en-US" b="1" dirty="0">
                <a:solidFill>
                  <a:srgbClr val="FF0000"/>
                </a:solidFill>
              </a:rPr>
              <a:t>Additive Inverse</a:t>
            </a:r>
            <a:br>
              <a:rPr lang="en-IN" altLang="en-US" b="1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5522D-B5BD-4CC5-8DE2-FE751C5E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1E3889-B23A-448B-BDD7-06A6094CB772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FA4CA5-13F1-494E-A8AE-65BABEDE50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6300" y="9906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IN" altLang="en-US" sz="3600" dirty="0"/>
              <a:t>In Z</a:t>
            </a:r>
            <a:r>
              <a:rPr lang="en-IN" altLang="en-US" sz="3600" baseline="-20000" dirty="0"/>
              <a:t>n</a:t>
            </a:r>
            <a:r>
              <a:rPr lang="en-IN" altLang="en-US" sz="3600" dirty="0"/>
              <a:t>, two numbers </a:t>
            </a:r>
            <a:r>
              <a:rPr lang="en-IN" altLang="en-US" sz="3600" i="1" dirty="0"/>
              <a:t>a</a:t>
            </a:r>
            <a:r>
              <a:rPr lang="en-IN" altLang="en-US" sz="3600" dirty="0"/>
              <a:t> and </a:t>
            </a:r>
            <a:r>
              <a:rPr lang="en-IN" altLang="en-US" sz="3600" i="1" dirty="0"/>
              <a:t>b</a:t>
            </a:r>
            <a:r>
              <a:rPr lang="en-IN" altLang="en-US" sz="3600" dirty="0"/>
              <a:t> are additive inverses of each other if</a:t>
            </a:r>
          </a:p>
          <a:p>
            <a:endParaRPr lang="en-IN" altLang="en-US" sz="3600" dirty="0"/>
          </a:p>
          <a:p>
            <a:endParaRPr lang="en-IN" altLang="en-US" sz="3600" dirty="0"/>
          </a:p>
          <a:p>
            <a:r>
              <a:rPr lang="en-IN" altLang="en-US" sz="3600" dirty="0">
                <a:solidFill>
                  <a:srgbClr val="000000"/>
                </a:solidFill>
              </a:rPr>
              <a:t>The sum of an integer and its additive inverse is congruent to 0 modulo n.</a:t>
            </a:r>
          </a:p>
          <a:p>
            <a:r>
              <a:rPr lang="en-IN" altLang="en-US" sz="3600" dirty="0">
                <a:solidFill>
                  <a:srgbClr val="000000"/>
                </a:solidFill>
              </a:rPr>
              <a:t>In modular arithmetic, each integer has an additive inverse.</a:t>
            </a:r>
          </a:p>
          <a:p>
            <a:endParaRPr lang="en-IN" altLang="en-US" sz="3600" dirty="0"/>
          </a:p>
          <a:p>
            <a:endParaRPr lang="en-IN" sz="3600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C3616B51-453E-4766-8CEA-C37EE27C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4130675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240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4327-2645-4DBE-B455-92C52DB4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91" y="704850"/>
            <a:ext cx="7772400" cy="1143000"/>
          </a:xfrm>
        </p:spPr>
        <p:txBody>
          <a:bodyPr>
            <a:noAutofit/>
          </a:bodyPr>
          <a:lstStyle/>
          <a:p>
            <a:r>
              <a:rPr lang="en-IN" altLang="en-US" sz="4800" b="1" dirty="0">
                <a:solidFill>
                  <a:srgbClr val="FF0000"/>
                </a:solidFill>
              </a:rPr>
              <a:t>Additive Inverse</a:t>
            </a:r>
            <a:br>
              <a:rPr lang="en-IN" altLang="en-US" sz="4800" b="1" dirty="0">
                <a:solidFill>
                  <a:srgbClr val="FF0000"/>
                </a:solidFill>
              </a:rPr>
            </a:br>
            <a:endParaRPr lang="en-IN" sz="4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68C27-4649-4B46-A79A-418C6DF3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575C88-BBD5-4D67-932A-0D87261FD33C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BFF60E-E3C4-45B6-9D3B-C1599C1398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53400" cy="4572000"/>
          </a:xfrm>
        </p:spPr>
        <p:txBody>
          <a:bodyPr>
            <a:normAutofit/>
          </a:bodyPr>
          <a:lstStyle/>
          <a:p>
            <a:r>
              <a:rPr lang="en-IN" altLang="en-US" sz="3600" dirty="0">
                <a:solidFill>
                  <a:srgbClr val="FF0000"/>
                </a:solidFill>
              </a:rPr>
              <a:t>Find all additive inverse pairs in Z</a:t>
            </a:r>
            <a:r>
              <a:rPr lang="en-IN" altLang="en-US" sz="3600" baseline="-25000" dirty="0">
                <a:solidFill>
                  <a:srgbClr val="FF0000"/>
                </a:solidFill>
              </a:rPr>
              <a:t>10</a:t>
            </a:r>
            <a:r>
              <a:rPr lang="en-IN" altLang="en-US" sz="3600" dirty="0">
                <a:solidFill>
                  <a:srgbClr val="FF0000"/>
                </a:solidFill>
              </a:rPr>
              <a:t>.</a:t>
            </a:r>
          </a:p>
          <a:p>
            <a:endParaRPr lang="en-IN" altLang="en-US" sz="3600" dirty="0"/>
          </a:p>
          <a:p>
            <a:r>
              <a:rPr lang="en-IN" altLang="en-US" sz="3600" dirty="0"/>
              <a:t>The six pairs of additive inverses are             (0, 0), (1, 9), (2, 8), (3, 7), (4, 6), and (5, 5). 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4233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77A1-18CC-430E-BE1E-3DD14DDB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609600"/>
            <a:ext cx="7772400" cy="1143000"/>
          </a:xfrm>
        </p:spPr>
        <p:txBody>
          <a:bodyPr>
            <a:noAutofit/>
          </a:bodyPr>
          <a:lstStyle/>
          <a:p>
            <a:r>
              <a:rPr lang="en-IN" altLang="en-US" sz="4400" b="1" dirty="0">
                <a:solidFill>
                  <a:srgbClr val="FF0000"/>
                </a:solidFill>
              </a:rPr>
              <a:t>Multiplicative Inverse</a:t>
            </a:r>
            <a:br>
              <a:rPr lang="en-IN" altLang="en-US" sz="4400" b="1" dirty="0">
                <a:solidFill>
                  <a:srgbClr val="FF0000"/>
                </a:solidFill>
              </a:rPr>
            </a:br>
            <a:endParaRPr lang="en-IN" sz="4400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D3D36-32A4-4C67-B5D6-4B49C19A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E87989-1433-4F9A-BE7F-ED68A1F40B7D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B47A6-8775-491C-9943-F7B2215487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850" y="990600"/>
            <a:ext cx="8496300" cy="535305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IN" altLang="en-US" sz="5100" dirty="0"/>
              <a:t>In Z</a:t>
            </a:r>
            <a:r>
              <a:rPr lang="en-IN" altLang="en-US" sz="5100" baseline="-20000" dirty="0"/>
              <a:t>n</a:t>
            </a:r>
            <a:r>
              <a:rPr lang="en-IN" altLang="en-US" sz="5100" dirty="0"/>
              <a:t>, two numbers </a:t>
            </a:r>
            <a:r>
              <a:rPr lang="en-IN" altLang="en-US" sz="5100" i="1" dirty="0"/>
              <a:t>a</a:t>
            </a:r>
            <a:r>
              <a:rPr lang="en-IN" altLang="en-US" sz="5100" dirty="0"/>
              <a:t> and </a:t>
            </a:r>
            <a:r>
              <a:rPr lang="en-IN" altLang="en-US" sz="5100" i="1" dirty="0"/>
              <a:t>b</a:t>
            </a:r>
            <a:r>
              <a:rPr lang="en-IN" altLang="en-US" sz="5100" dirty="0"/>
              <a:t> are the multiplicative inverse of each other if</a:t>
            </a:r>
          </a:p>
          <a:p>
            <a:pPr>
              <a:lnSpc>
                <a:spcPct val="120000"/>
              </a:lnSpc>
            </a:pPr>
            <a:endParaRPr lang="en-IN" altLang="en-US" sz="5100" dirty="0"/>
          </a:p>
          <a:p>
            <a:pPr>
              <a:lnSpc>
                <a:spcPct val="120000"/>
              </a:lnSpc>
            </a:pPr>
            <a:endParaRPr lang="en-IN" altLang="en-US" sz="5100" dirty="0"/>
          </a:p>
          <a:p>
            <a:pPr>
              <a:lnSpc>
                <a:spcPct val="120000"/>
              </a:lnSpc>
              <a:buClrTx/>
            </a:pPr>
            <a:r>
              <a:rPr lang="en-IN" altLang="en-US" sz="5100" dirty="0">
                <a:solidFill>
                  <a:srgbClr val="000000"/>
                </a:solidFill>
              </a:rPr>
              <a:t>When it does, the product of the integer and its multiplicative inverse is congruent to 1 modulo n. </a:t>
            </a:r>
          </a:p>
          <a:p>
            <a:pPr>
              <a:lnSpc>
                <a:spcPct val="120000"/>
              </a:lnSpc>
              <a:buClrTx/>
            </a:pPr>
            <a:r>
              <a:rPr lang="en-US" altLang="en-US" sz="5100" dirty="0">
                <a:solidFill>
                  <a:srgbClr val="FF0000"/>
                </a:solidFill>
              </a:rPr>
              <a:t>The number ‘a’ has multiplicative inverse in Z</a:t>
            </a:r>
            <a:r>
              <a:rPr lang="en-US" altLang="en-US" sz="5100" baseline="-18000" dirty="0">
                <a:solidFill>
                  <a:srgbClr val="FF0000"/>
                </a:solidFill>
              </a:rPr>
              <a:t>n</a:t>
            </a:r>
            <a:r>
              <a:rPr lang="en-US" altLang="en-US" sz="5100" dirty="0">
                <a:solidFill>
                  <a:srgbClr val="FF0000"/>
                </a:solidFill>
              </a:rPr>
              <a:t>  if and only if  </a:t>
            </a:r>
          </a:p>
          <a:p>
            <a:pPr>
              <a:buClrTx/>
              <a:buFontTx/>
              <a:buNone/>
            </a:pPr>
            <a:r>
              <a:rPr lang="en-US" altLang="en-US" sz="5100" dirty="0">
                <a:solidFill>
                  <a:srgbClr val="FF0000"/>
                </a:solidFill>
              </a:rPr>
              <a:t>     </a:t>
            </a:r>
            <a:r>
              <a:rPr lang="en-US" altLang="en-US" sz="5100" dirty="0" err="1">
                <a:solidFill>
                  <a:srgbClr val="FF0000"/>
                </a:solidFill>
              </a:rPr>
              <a:t>gcd</a:t>
            </a:r>
            <a:r>
              <a:rPr lang="en-US" altLang="en-US" sz="5100" dirty="0">
                <a:solidFill>
                  <a:srgbClr val="FF0000"/>
                </a:solidFill>
              </a:rPr>
              <a:t> (n, a) = 1.</a:t>
            </a:r>
          </a:p>
          <a:p>
            <a:pPr>
              <a:lnSpc>
                <a:spcPct val="120000"/>
              </a:lnSpc>
              <a:buClrTx/>
            </a:pPr>
            <a:r>
              <a:rPr lang="en-IN" sz="5100" dirty="0"/>
              <a:t> </a:t>
            </a:r>
            <a:r>
              <a:rPr lang="en-IN" altLang="en-US" sz="5100" dirty="0">
                <a:solidFill>
                  <a:srgbClr val="000000"/>
                </a:solidFill>
              </a:rPr>
              <a:t>In modular arithmetic, an integer may or may not have a multiplicative inverse.</a:t>
            </a:r>
          </a:p>
          <a:p>
            <a:pPr marL="0" indent="0" algn="ctr">
              <a:lnSpc>
                <a:spcPct val="120000"/>
              </a:lnSpc>
              <a:buClrTx/>
              <a:buNone/>
            </a:pPr>
            <a:endParaRPr lang="en-IN" altLang="en-US" sz="5100" dirty="0">
              <a:solidFill>
                <a:srgbClr val="000000"/>
              </a:solidFill>
            </a:endParaRPr>
          </a:p>
          <a:p>
            <a:pPr marL="0" indent="0" algn="ctr">
              <a:lnSpc>
                <a:spcPct val="120000"/>
              </a:lnSpc>
              <a:buClrTx/>
              <a:buNone/>
            </a:pPr>
            <a:endParaRPr lang="en-IN" altLang="en-US" sz="3600" dirty="0">
              <a:solidFill>
                <a:srgbClr val="00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IN" altLang="en-US" sz="3600" dirty="0"/>
          </a:p>
          <a:p>
            <a:endParaRPr lang="en-IN" sz="3200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58A1E5CE-75EA-46D0-83E1-7CF447840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43125"/>
            <a:ext cx="33083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282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C55B-F12C-49A5-9781-95F9E99F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>
            <a:noAutofit/>
          </a:bodyPr>
          <a:lstStyle/>
          <a:p>
            <a:r>
              <a:rPr lang="en-IN" altLang="en-US" sz="4400" b="1" dirty="0">
                <a:solidFill>
                  <a:srgbClr val="FF0000"/>
                </a:solidFill>
              </a:rPr>
              <a:t>Multiplicative Inverse</a:t>
            </a:r>
            <a:br>
              <a:rPr lang="en-IN" altLang="en-US" sz="4400" b="1" dirty="0">
                <a:solidFill>
                  <a:srgbClr val="FF0000"/>
                </a:solidFill>
              </a:rPr>
            </a:br>
            <a:endParaRPr lang="en-IN" sz="4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18E9B-537E-4EC8-8070-8690BB9D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2612A-BEF1-4DF7-B38A-17828619B842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47E711-C45F-4261-807F-23733D69B5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IN" altLang="en-US" sz="3200" b="1" dirty="0"/>
              <a:t>Find the multiplicative inverse of 8 in Z</a:t>
            </a:r>
            <a:r>
              <a:rPr lang="en-IN" altLang="en-US" sz="3200" b="1" baseline="-20000" dirty="0"/>
              <a:t>10</a:t>
            </a:r>
            <a:r>
              <a:rPr lang="en-IN" altLang="en-US" sz="3200" b="1" dirty="0"/>
              <a:t>.</a:t>
            </a:r>
          </a:p>
          <a:p>
            <a:endParaRPr lang="en-IN" altLang="en-US" sz="3200" dirty="0"/>
          </a:p>
          <a:p>
            <a:r>
              <a:rPr lang="en-US" altLang="en-US" sz="3200" dirty="0"/>
              <a:t> As  </a:t>
            </a:r>
            <a:r>
              <a:rPr lang="en-US" altLang="en-US" sz="3200" b="1" dirty="0" err="1"/>
              <a:t>gcd</a:t>
            </a:r>
            <a:r>
              <a:rPr lang="en-US" altLang="en-US" sz="3200" b="1" dirty="0"/>
              <a:t> (10, 8) = 2 ≠ 1 </a:t>
            </a:r>
            <a:r>
              <a:rPr lang="en-US" altLang="en-US" sz="3200" dirty="0"/>
              <a:t>, number 8  has no multiplicative inverse in </a:t>
            </a:r>
            <a:r>
              <a:rPr lang="en-IN" altLang="en-US" sz="3200" dirty="0"/>
              <a:t>Z</a:t>
            </a:r>
            <a:r>
              <a:rPr lang="en-IN" altLang="en-US" sz="3200" baseline="-20000" dirty="0"/>
              <a:t>10</a:t>
            </a:r>
            <a:r>
              <a:rPr lang="en-IN" altLang="en-US" sz="3200" dirty="0"/>
              <a:t>.</a:t>
            </a:r>
          </a:p>
          <a:p>
            <a:endParaRPr lang="en-IN" altLang="en-US" sz="3200" dirty="0"/>
          </a:p>
          <a:p>
            <a:r>
              <a:rPr lang="en-IN" altLang="en-US" sz="3200" b="1" dirty="0"/>
              <a:t>Find all multiplicative inverses in Z</a:t>
            </a:r>
            <a:r>
              <a:rPr lang="en-IN" altLang="en-US" sz="3200" b="1" baseline="-20000" dirty="0"/>
              <a:t>10</a:t>
            </a:r>
            <a:r>
              <a:rPr lang="en-IN" altLang="en-US" sz="3200" b="1" dirty="0"/>
              <a:t>.</a:t>
            </a:r>
          </a:p>
          <a:p>
            <a:r>
              <a:rPr lang="en-IN" altLang="en-US" sz="3200" dirty="0"/>
              <a:t>There are only three pairs: (1, 1), (3, 7) and (9, 9).</a:t>
            </a:r>
          </a:p>
          <a:p>
            <a:r>
              <a:rPr lang="en-IN" altLang="en-US" sz="3200" dirty="0"/>
              <a:t> The numbers 0, 2, 4, 5, 6, and 8 do not have a multiplicative inverse. As </a:t>
            </a:r>
            <a:r>
              <a:rPr lang="en-IN" altLang="en-US" sz="3200" dirty="0" err="1"/>
              <a:t>gcd</a:t>
            </a:r>
            <a:r>
              <a:rPr lang="en-IN" altLang="en-US" sz="3200" dirty="0"/>
              <a:t> with 10 is not equal to 1.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88257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ADB2-A03B-4406-9769-21BF4502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i="1" dirty="0">
                <a:solidFill>
                  <a:srgbClr val="FF0000"/>
                </a:solidFill>
              </a:rPr>
              <a:t>Euclidean Algorithm to find GCD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FE1BF-3AC8-449C-94F3-2F43D1AD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DBC3AF-6352-4C41-80F3-348580C84150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FD5FED-49A8-41DD-9269-849AD24BCD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6700" y="1404386"/>
            <a:ext cx="8610600" cy="4572000"/>
          </a:xfrm>
        </p:spPr>
        <p:txBody>
          <a:bodyPr>
            <a:normAutofit fontScale="92500"/>
          </a:bodyPr>
          <a:lstStyle/>
          <a:p>
            <a:r>
              <a:rPr lang="en-US" altLang="en-US" sz="3600" dirty="0">
                <a:solidFill>
                  <a:srgbClr val="FF0000"/>
                </a:solidFill>
              </a:rPr>
              <a:t>Fact 1:</a:t>
            </a:r>
            <a:r>
              <a:rPr lang="en-US" altLang="en-US" sz="3600" dirty="0">
                <a:solidFill>
                  <a:srgbClr val="000000"/>
                </a:solidFill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</a:rPr>
              <a:t>gcd</a:t>
            </a:r>
            <a:r>
              <a:rPr lang="en-US" altLang="en-US" sz="3600" dirty="0">
                <a:solidFill>
                  <a:srgbClr val="000000"/>
                </a:solidFill>
              </a:rPr>
              <a:t> (a, 0) = a</a:t>
            </a:r>
          </a:p>
          <a:p>
            <a:r>
              <a:rPr lang="en-US" altLang="en-US" sz="3600" dirty="0">
                <a:solidFill>
                  <a:srgbClr val="FF0000"/>
                </a:solidFill>
              </a:rPr>
              <a:t>Fact 2: </a:t>
            </a:r>
            <a:r>
              <a:rPr lang="en-US" altLang="en-US" sz="3600" dirty="0" err="1">
                <a:solidFill>
                  <a:srgbClr val="000000"/>
                </a:solidFill>
              </a:rPr>
              <a:t>gcd</a:t>
            </a:r>
            <a:r>
              <a:rPr lang="en-US" altLang="en-US" sz="3600" dirty="0">
                <a:solidFill>
                  <a:srgbClr val="000000"/>
                </a:solidFill>
              </a:rPr>
              <a:t> (a, b) = </a:t>
            </a:r>
            <a:r>
              <a:rPr lang="en-US" altLang="en-US" sz="3600" dirty="0" err="1">
                <a:solidFill>
                  <a:srgbClr val="000000"/>
                </a:solidFill>
              </a:rPr>
              <a:t>gcd</a:t>
            </a:r>
            <a:r>
              <a:rPr lang="en-US" altLang="en-US" sz="3600" dirty="0">
                <a:solidFill>
                  <a:srgbClr val="000000"/>
                </a:solidFill>
              </a:rPr>
              <a:t> (b, r), where r is</a:t>
            </a:r>
            <a:br>
              <a:rPr lang="en-US" altLang="en-US" sz="3600" dirty="0">
                <a:solidFill>
                  <a:srgbClr val="000000"/>
                </a:solidFill>
              </a:rPr>
            </a:br>
            <a:r>
              <a:rPr lang="en-US" altLang="en-US" sz="3600" dirty="0">
                <a:solidFill>
                  <a:srgbClr val="000000"/>
                </a:solidFill>
              </a:rPr>
              <a:t>             the remainder of dividing a by b</a:t>
            </a:r>
          </a:p>
          <a:p>
            <a:endParaRPr lang="en-US" altLang="en-US" sz="3600" dirty="0">
              <a:solidFill>
                <a:srgbClr val="000000"/>
              </a:solidFill>
            </a:endParaRPr>
          </a:p>
          <a:p>
            <a:r>
              <a:rPr lang="en-US" altLang="en-US" sz="3200" dirty="0">
                <a:solidFill>
                  <a:srgbClr val="FF0000"/>
                </a:solidFill>
              </a:rPr>
              <a:t>Fact 1:</a:t>
            </a:r>
            <a:r>
              <a:rPr lang="en-US" altLang="en-US" sz="3200" dirty="0">
                <a:solidFill>
                  <a:srgbClr val="000000"/>
                </a:solidFill>
              </a:rPr>
              <a:t> if  second number is 0 then </a:t>
            </a:r>
            <a:r>
              <a:rPr lang="en-US" altLang="en-US" sz="3200" dirty="0" err="1">
                <a:solidFill>
                  <a:srgbClr val="000000"/>
                </a:solidFill>
              </a:rPr>
              <a:t>gcd</a:t>
            </a:r>
            <a:r>
              <a:rPr lang="en-US" altLang="en-US" sz="3200" dirty="0">
                <a:solidFill>
                  <a:srgbClr val="000000"/>
                </a:solidFill>
              </a:rPr>
              <a:t> is first number.</a:t>
            </a:r>
          </a:p>
          <a:p>
            <a:r>
              <a:rPr lang="en-US" altLang="en-US" sz="3200" dirty="0">
                <a:solidFill>
                  <a:srgbClr val="FF0000"/>
                </a:solidFill>
              </a:rPr>
              <a:t>Fact 2:  </a:t>
            </a:r>
            <a:r>
              <a:rPr lang="en-US" altLang="en-US" sz="3200" dirty="0">
                <a:solidFill>
                  <a:srgbClr val="000000"/>
                </a:solidFill>
              </a:rPr>
              <a:t>change values of a and b until b becomes 0.</a:t>
            </a:r>
          </a:p>
          <a:p>
            <a:endParaRPr lang="en-US" altLang="en-US" sz="3200" dirty="0">
              <a:solidFill>
                <a:srgbClr val="000000"/>
              </a:solidFill>
            </a:endParaRPr>
          </a:p>
          <a:p>
            <a:r>
              <a:rPr lang="en-US" altLang="en-US" sz="3000" b="1" dirty="0">
                <a:solidFill>
                  <a:srgbClr val="FF0000"/>
                </a:solidFill>
              </a:rPr>
              <a:t> </a:t>
            </a:r>
            <a:r>
              <a:rPr lang="en-US" altLang="en-US" sz="3000" b="1" dirty="0" err="1">
                <a:solidFill>
                  <a:srgbClr val="FF0000"/>
                </a:solidFill>
              </a:rPr>
              <a:t>gcd</a:t>
            </a:r>
            <a:r>
              <a:rPr lang="en-US" altLang="en-US" sz="3000" b="1" dirty="0">
                <a:solidFill>
                  <a:srgbClr val="FF0000"/>
                </a:solidFill>
              </a:rPr>
              <a:t>(36,10)=</a:t>
            </a:r>
            <a:r>
              <a:rPr lang="en-US" altLang="en-US" sz="3000" b="1" dirty="0" err="1">
                <a:solidFill>
                  <a:srgbClr val="FF0000"/>
                </a:solidFill>
              </a:rPr>
              <a:t>gcd</a:t>
            </a:r>
            <a:r>
              <a:rPr lang="en-US" altLang="en-US" sz="3000" b="1" dirty="0">
                <a:solidFill>
                  <a:srgbClr val="FF0000"/>
                </a:solidFill>
              </a:rPr>
              <a:t>(10,6)=</a:t>
            </a:r>
            <a:r>
              <a:rPr lang="en-US" altLang="en-US" sz="3000" b="1" dirty="0" err="1">
                <a:solidFill>
                  <a:srgbClr val="FF0000"/>
                </a:solidFill>
              </a:rPr>
              <a:t>gcd</a:t>
            </a:r>
            <a:r>
              <a:rPr lang="en-US" altLang="en-US" sz="3000" b="1" dirty="0">
                <a:solidFill>
                  <a:srgbClr val="FF0000"/>
                </a:solidFill>
              </a:rPr>
              <a:t>(6,4)=</a:t>
            </a:r>
            <a:r>
              <a:rPr lang="en-US" altLang="en-US" sz="3000" b="1" dirty="0" err="1">
                <a:solidFill>
                  <a:srgbClr val="FF0000"/>
                </a:solidFill>
              </a:rPr>
              <a:t>gcd</a:t>
            </a:r>
            <a:r>
              <a:rPr lang="en-US" altLang="en-US" sz="3000" b="1" dirty="0">
                <a:solidFill>
                  <a:srgbClr val="FF0000"/>
                </a:solidFill>
              </a:rPr>
              <a:t>(4,2)=</a:t>
            </a:r>
            <a:r>
              <a:rPr lang="en-US" altLang="en-US" sz="3000" b="1" dirty="0" err="1">
                <a:solidFill>
                  <a:srgbClr val="FF0000"/>
                </a:solidFill>
              </a:rPr>
              <a:t>gcd</a:t>
            </a:r>
            <a:r>
              <a:rPr lang="en-US" altLang="en-US" sz="3000" b="1" dirty="0">
                <a:solidFill>
                  <a:srgbClr val="FF0000"/>
                </a:solidFill>
              </a:rPr>
              <a:t>(2,0)=2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941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7A64-1EDE-4402-A52C-F2E13DA5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96" y="-342900"/>
            <a:ext cx="7772400" cy="1143000"/>
          </a:xfrm>
        </p:spPr>
        <p:txBody>
          <a:bodyPr/>
          <a:lstStyle/>
          <a:p>
            <a:r>
              <a:rPr lang="en-IN" altLang="en-US" b="1" i="1" dirty="0">
                <a:solidFill>
                  <a:srgbClr val="FF0000"/>
                </a:solidFill>
              </a:rPr>
              <a:t>Euclidean Algorithm to find GCD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03562-CE8A-4ED0-9400-0DA1D412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80CB3C-E293-45DE-832A-361982C84B66}" type="datetime5">
              <a:rPr lang="en-US" smtClean="0"/>
              <a:t>7-Feb-25</a:t>
            </a:fld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BBDF50D9-9C75-4897-91AE-B0C852548CC3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0" y="887518"/>
            <a:ext cx="8137012" cy="4084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06FAC-C1B5-4CFD-9409-32E8EA049B0B}"/>
              </a:ext>
            </a:extLst>
          </p:cNvPr>
          <p:cNvSpPr/>
          <p:nvPr/>
        </p:nvSpPr>
        <p:spPr>
          <a:xfrm>
            <a:off x="600445" y="5377763"/>
            <a:ext cx="8271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When </a:t>
            </a:r>
            <a:r>
              <a:rPr lang="en-US" altLang="en-US" b="1" i="1" dirty="0" err="1">
                <a:solidFill>
                  <a:srgbClr val="000000"/>
                </a:solidFill>
                <a:latin typeface="Arial" panose="020B0604020202020204" pitchFamily="34" charset="0"/>
              </a:rPr>
              <a:t>gcd</a:t>
            </a:r>
            <a:r>
              <a:rPr lang="en-US" altLang="en-US" b="1" i="1" dirty="0">
                <a:solidFill>
                  <a:srgbClr val="000000"/>
                </a:solidFill>
                <a:latin typeface="Arial" panose="020B0604020202020204" pitchFamily="34" charset="0"/>
              </a:rPr>
              <a:t> (a, b) = 1, we say that a and b are relatively prime.</a:t>
            </a:r>
          </a:p>
        </p:txBody>
      </p:sp>
    </p:spTree>
    <p:extLst>
      <p:ext uri="{BB962C8B-B14F-4D97-AF65-F5344CB8AC3E}">
        <p14:creationId xmlns:p14="http://schemas.microsoft.com/office/powerpoint/2010/main" val="188878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</a:rPr>
              <a:t>Set of Integers (z)</a:t>
            </a:r>
            <a:br>
              <a:rPr lang="en-IN" altLang="en-US" b="1" i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97F20-9B86-4A2C-B472-B4A75E625EBA}" type="datetime5">
              <a:rPr lang="en-US" smtClean="0"/>
              <a:t>7-Feb-25</a:t>
            </a:fld>
            <a:endParaRPr lang="en-US"/>
          </a:p>
        </p:txBody>
      </p:sp>
      <p:pic>
        <p:nvPicPr>
          <p:cNvPr id="6" name="Picture 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00" y="2057400"/>
            <a:ext cx="5256000" cy="78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163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CEC5-70FE-4947-8F56-8113B737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Extended Euclidean Algorithm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EA7F8-C15D-412B-8E3F-B0249CD2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E4D7F-747D-4E52-87A7-4372287FEEE1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17CE82-3208-41A4-96A3-ED2502B870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8115300" cy="457200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altLang="en-US" dirty="0"/>
              <a:t>Given two integers </a:t>
            </a:r>
            <a:r>
              <a:rPr lang="en-IN" altLang="en-US" i="1" dirty="0"/>
              <a:t>a</a:t>
            </a:r>
            <a:r>
              <a:rPr lang="en-IN" altLang="en-US" dirty="0"/>
              <a:t> and </a:t>
            </a:r>
            <a:r>
              <a:rPr lang="en-IN" altLang="en-US" i="1" dirty="0"/>
              <a:t>b</a:t>
            </a:r>
            <a:r>
              <a:rPr lang="en-IN" altLang="en-US" dirty="0"/>
              <a:t>, we often need to find other two integers, </a:t>
            </a:r>
            <a:r>
              <a:rPr lang="en-IN" altLang="en-US" i="1" dirty="0"/>
              <a:t>s</a:t>
            </a:r>
            <a:r>
              <a:rPr lang="en-IN" altLang="en-US" dirty="0"/>
              <a:t> and </a:t>
            </a:r>
            <a:r>
              <a:rPr lang="en-IN" altLang="en-US" i="1" dirty="0"/>
              <a:t>t</a:t>
            </a:r>
            <a:r>
              <a:rPr lang="en-IN" altLang="en-US" dirty="0"/>
              <a:t>, such that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r>
              <a:rPr lang="en-IN" altLang="en-US" dirty="0"/>
              <a:t> </a:t>
            </a:r>
            <a:r>
              <a:rPr lang="en-US" altLang="en-US" dirty="0"/>
              <a:t>The extended Euclidean algorithm can calculate the </a:t>
            </a:r>
            <a:r>
              <a:rPr lang="en-US" altLang="en-US" dirty="0" err="1"/>
              <a:t>gcd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and at the same time calculate the value of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dirty="0"/>
              <a:t>.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06" y="2286000"/>
            <a:ext cx="5462587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54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Extended Euclidean Algorithm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6869F8-6BE9-48A4-A574-50117865061B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676400"/>
            <a:ext cx="8593137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311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9057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Extended Euclidean Algorithm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/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095B9A-C80C-4F61-B96A-4D28A9A59287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51" y="790575"/>
            <a:ext cx="7940749" cy="547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660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594" y="82062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Extended Euclidean Algorithm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/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AC3064-04E6-4DE3-9E49-CCBAFD3D31B4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1034131"/>
            <a:ext cx="7772400" cy="4223669"/>
          </a:xfrm>
        </p:spPr>
        <p:txBody>
          <a:bodyPr>
            <a:no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Example 1: </a:t>
            </a:r>
          </a:p>
          <a:p>
            <a:r>
              <a:rPr lang="en-US" altLang="en-US" sz="2800" dirty="0"/>
              <a:t>Given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= 161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= 28, find </a:t>
            </a:r>
            <a:r>
              <a:rPr lang="en-US" altLang="en-US" sz="2800" dirty="0" err="1"/>
              <a:t>gcd</a:t>
            </a:r>
            <a:r>
              <a:rPr lang="en-US" altLang="en-US" sz="2800" dirty="0"/>
              <a:t> (</a:t>
            </a:r>
            <a:r>
              <a:rPr lang="en-US" altLang="en-US" sz="2800" i="1" dirty="0"/>
              <a:t>a</a:t>
            </a:r>
            <a:r>
              <a:rPr lang="en-US" altLang="en-US" sz="2800" dirty="0"/>
              <a:t>, </a:t>
            </a:r>
            <a:r>
              <a:rPr lang="en-US" altLang="en-US" sz="2800" i="1" dirty="0"/>
              <a:t>b</a:t>
            </a:r>
            <a:r>
              <a:rPr lang="en-US" altLang="en-US" sz="2800" dirty="0"/>
              <a:t>) and the values of </a:t>
            </a:r>
            <a:r>
              <a:rPr lang="en-US" altLang="en-US" sz="2800" i="1" dirty="0"/>
              <a:t>s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t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 err="1"/>
              <a:t>gcd</a:t>
            </a:r>
            <a:r>
              <a:rPr lang="en-US" altLang="en-US" sz="2800" dirty="0"/>
              <a:t> (161, 28) = 7,   </a:t>
            </a:r>
            <a:r>
              <a:rPr lang="en-US" altLang="en-US" sz="2800" i="1" dirty="0"/>
              <a:t>s</a:t>
            </a:r>
            <a:r>
              <a:rPr lang="en-US" altLang="en-US" sz="2800" dirty="0"/>
              <a:t> = −1 and </a:t>
            </a:r>
            <a:r>
              <a:rPr lang="en-US" altLang="en-US" sz="2800" i="1" dirty="0"/>
              <a:t>t</a:t>
            </a:r>
            <a:r>
              <a:rPr lang="en-US" altLang="en-US" sz="2800" dirty="0"/>
              <a:t> = 6.</a:t>
            </a:r>
          </a:p>
          <a:p>
            <a:endParaRPr lang="en-US" altLang="en-US" sz="2800" dirty="0"/>
          </a:p>
          <a:p>
            <a:endParaRPr lang="en-IN" sz="2800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7327900" cy="2069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445945"/>
            <a:ext cx="3531394" cy="44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516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38" y="8763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Extended Euclidean Algorithm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/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34A826-BACC-499B-AEA2-ED68FD74539B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2: </a:t>
            </a:r>
          </a:p>
          <a:p>
            <a:r>
              <a:rPr lang="en-US" altLang="en-US" dirty="0"/>
              <a:t>Given </a:t>
            </a:r>
            <a:r>
              <a:rPr lang="en-US" altLang="en-US" i="1" dirty="0"/>
              <a:t>a</a:t>
            </a:r>
            <a:r>
              <a:rPr lang="en-US" altLang="en-US" dirty="0"/>
              <a:t> = 17 and </a:t>
            </a:r>
            <a:r>
              <a:rPr lang="en-US" altLang="en-US" i="1" dirty="0"/>
              <a:t>b</a:t>
            </a:r>
            <a:r>
              <a:rPr lang="en-US" altLang="en-US" dirty="0"/>
              <a:t> = 0, find </a:t>
            </a:r>
            <a:r>
              <a:rPr lang="en-US" altLang="en-US" dirty="0" err="1"/>
              <a:t>gcd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and the values of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8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938" y="8763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Extended Euclidean Algorithm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/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3DEADD-6AF4-44EC-9DB8-46C170F1D5FF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 2: </a:t>
            </a:r>
          </a:p>
          <a:p>
            <a:r>
              <a:rPr lang="en-US" altLang="en-US" dirty="0"/>
              <a:t>Given </a:t>
            </a:r>
            <a:r>
              <a:rPr lang="en-US" altLang="en-US" i="1" dirty="0"/>
              <a:t>a</a:t>
            </a:r>
            <a:r>
              <a:rPr lang="en-US" altLang="en-US" dirty="0"/>
              <a:t> = 17 and </a:t>
            </a:r>
            <a:r>
              <a:rPr lang="en-US" altLang="en-US" i="1" dirty="0"/>
              <a:t>b</a:t>
            </a:r>
            <a:r>
              <a:rPr lang="en-US" altLang="en-US" dirty="0"/>
              <a:t> = 0, find </a:t>
            </a:r>
            <a:r>
              <a:rPr lang="en-US" altLang="en-US" dirty="0" err="1"/>
              <a:t>gcd</a:t>
            </a:r>
            <a:r>
              <a:rPr lang="en-US" altLang="en-US" dirty="0"/>
              <a:t>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and the values of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 err="1"/>
              <a:t>gcd</a:t>
            </a:r>
            <a:r>
              <a:rPr lang="en-US" altLang="en-US" dirty="0"/>
              <a:t> (17, 0) = 17, s = 1, and t = 0</a:t>
            </a:r>
            <a:r>
              <a:rPr lang="en-US" altLang="en-US" dirty="0">
                <a:solidFill>
                  <a:srgbClr val="3333CC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" y="2957512"/>
            <a:ext cx="8491537" cy="106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4945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76350"/>
            <a:ext cx="7772400" cy="1143000"/>
          </a:xfrm>
        </p:spPr>
        <p:txBody>
          <a:bodyPr>
            <a:noAutofit/>
          </a:bodyPr>
          <a:lstStyle/>
          <a:p>
            <a:r>
              <a:rPr lang="en-I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Multiplicative Inverse using Extended Euclidean Algorithm</a:t>
            </a:r>
            <a:br>
              <a:rPr lang="en-I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I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/>
            </a:r>
            <a:br>
              <a:rPr lang="en-I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5315D6-E473-4B85-914F-AEE7780464F0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619250"/>
            <a:ext cx="8115300" cy="4572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en-US" dirty="0"/>
              <a:t>The extended Euclidean algorithm finds the multiplicative inverses of ‘b’ in Z</a:t>
            </a:r>
            <a:r>
              <a:rPr lang="en-US" altLang="en-US" baseline="-18000" dirty="0"/>
              <a:t>n</a:t>
            </a:r>
            <a:r>
              <a:rPr lang="en-US" altLang="en-US" dirty="0"/>
              <a:t> when n and a are given and </a:t>
            </a:r>
            <a:r>
              <a:rPr lang="en-US" altLang="en-US" dirty="0" err="1"/>
              <a:t>gcd</a:t>
            </a:r>
            <a:r>
              <a:rPr lang="en-US" altLang="en-US" dirty="0"/>
              <a:t> (n, b) = 1.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</a:pPr>
            <a:r>
              <a:rPr lang="en-US" altLang="en-US" dirty="0"/>
              <a:t>The multiplicative inverse of ‘b’ is the value of t after being mapped to Z</a:t>
            </a:r>
            <a:r>
              <a:rPr lang="en-US" altLang="en-US" baseline="-18000" dirty="0"/>
              <a:t>n</a:t>
            </a:r>
            <a:r>
              <a:rPr lang="en-US" altLang="en-US" dirty="0"/>
              <a:t>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7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9" y="1377531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Multiplicative Inverse using Extended Euclidean Algorithm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/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E05F0B-B438-42F5-A068-6131FF644A2E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1529931"/>
            <a:ext cx="8610599" cy="43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1069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Multiplicative Inverse using Extended Euclidean Algorithm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/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0FE584-D589-4694-B973-625FC95AA91E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419600"/>
          </a:xfrm>
        </p:spPr>
        <p:txBody>
          <a:bodyPr>
            <a:normAutofit fontScale="92500" lnSpcReduction="20000"/>
          </a:bodyPr>
          <a:lstStyle/>
          <a:p>
            <a:r>
              <a:rPr lang="en-IN" altLang="en-US" b="1" dirty="0"/>
              <a:t>Find the multiplicative inverse of 11 in Z</a:t>
            </a:r>
            <a:r>
              <a:rPr lang="en-IN" altLang="en-US" b="1" baseline="-20000" dirty="0"/>
              <a:t>26</a:t>
            </a:r>
            <a:r>
              <a:rPr lang="en-IN" altLang="en-US" b="1" dirty="0"/>
              <a:t>.</a:t>
            </a:r>
          </a:p>
          <a:p>
            <a:r>
              <a:rPr lang="en-IN" altLang="en-US" dirty="0"/>
              <a:t>n=r1=26</a:t>
            </a:r>
          </a:p>
          <a:p>
            <a:r>
              <a:rPr lang="en-IN" altLang="en-US" dirty="0"/>
              <a:t>B=r2=11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 err="1"/>
              <a:t>gcd</a:t>
            </a:r>
            <a:r>
              <a:rPr lang="en-US" altLang="en-US" dirty="0"/>
              <a:t> (26, 11) is 1; the inverse of 11 is </a:t>
            </a:r>
            <a:r>
              <a:rPr lang="en-US" altLang="en-US" dirty="0">
                <a:latin typeface="Symbol" panose="05050102010706020507" pitchFamily="18" charset="2"/>
              </a:rPr>
              <a:t></a:t>
            </a:r>
            <a:r>
              <a:rPr lang="en-US" altLang="en-US" dirty="0"/>
              <a:t>7 or 19.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US" dirty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19400"/>
            <a:ext cx="5029200" cy="2341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44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295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Multiplicative Inverse using Extended Euclidean Algorithm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/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IN" altLang="en-US" b="1" dirty="0"/>
              <a:t>Find the multiplicative inverse of 23 in Z</a:t>
            </a:r>
            <a:r>
              <a:rPr lang="en-IN" altLang="en-US" b="1" baseline="-18000" dirty="0"/>
              <a:t>100</a:t>
            </a:r>
            <a:r>
              <a:rPr lang="en-IN" altLang="en-US" b="1" dirty="0"/>
              <a:t>.</a:t>
            </a:r>
          </a:p>
          <a:p>
            <a:r>
              <a:rPr lang="en-IN" altLang="en-US" dirty="0"/>
              <a:t>n=r1=100</a:t>
            </a:r>
          </a:p>
          <a:p>
            <a:r>
              <a:rPr lang="en-IN" altLang="en-US" dirty="0"/>
              <a:t>b=r2=23</a:t>
            </a:r>
          </a:p>
          <a:p>
            <a:endParaRPr lang="en-IN" altLang="en-US" dirty="0">
              <a:solidFill>
                <a:srgbClr val="FF0000"/>
              </a:solidFill>
            </a:endParaRPr>
          </a:p>
          <a:p>
            <a:endParaRPr lang="en-IN" altLang="en-US" dirty="0">
              <a:solidFill>
                <a:srgbClr val="FF0000"/>
              </a:solidFill>
            </a:endParaRPr>
          </a:p>
          <a:p>
            <a:endParaRPr lang="en-IN" altLang="en-US" dirty="0">
              <a:solidFill>
                <a:srgbClr val="FF0000"/>
              </a:solidFill>
            </a:endParaRPr>
          </a:p>
          <a:p>
            <a:endParaRPr lang="en-IN" altLang="en-US" dirty="0">
              <a:solidFill>
                <a:srgbClr val="FF0000"/>
              </a:solidFill>
            </a:endParaRPr>
          </a:p>
          <a:p>
            <a:endParaRPr lang="en-IN" altLang="en-US" dirty="0">
              <a:solidFill>
                <a:srgbClr val="FF0000"/>
              </a:solidFill>
            </a:endParaRPr>
          </a:p>
          <a:p>
            <a:endParaRPr lang="en-IN" altLang="en-US" dirty="0">
              <a:solidFill>
                <a:srgbClr val="FF0000"/>
              </a:solidFill>
            </a:endParaRPr>
          </a:p>
          <a:p>
            <a:endParaRPr lang="en-IN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The </a:t>
            </a:r>
            <a:r>
              <a:rPr lang="en-US" altLang="en-US" dirty="0" err="1"/>
              <a:t>gcd</a:t>
            </a:r>
            <a:r>
              <a:rPr lang="en-US" altLang="en-US" dirty="0"/>
              <a:t> (100, 23) is 1; the inverse of 23 is </a:t>
            </a:r>
            <a:r>
              <a:rPr lang="en-US" altLang="en-US" dirty="0">
                <a:latin typeface="Symbol" panose="05050102010706020507" pitchFamily="18" charset="2"/>
              </a:rPr>
              <a:t></a:t>
            </a:r>
            <a:r>
              <a:rPr lang="en-US" altLang="en-US" dirty="0"/>
              <a:t>13 or 87.</a:t>
            </a:r>
          </a:p>
          <a:p>
            <a:endParaRPr lang="en-IN" altLang="en-US" dirty="0">
              <a:solidFill>
                <a:srgbClr val="FF0000"/>
              </a:solidFill>
            </a:endParaRPr>
          </a:p>
          <a:p>
            <a:endParaRPr lang="en-IN" altLang="en-US" dirty="0"/>
          </a:p>
          <a:p>
            <a:endParaRPr lang="en-US" dirty="0"/>
          </a:p>
        </p:txBody>
      </p:sp>
      <p:pic>
        <p:nvPicPr>
          <p:cNvPr id="120847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5600"/>
            <a:ext cx="6858000" cy="264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7B8DCE-B044-4559-B157-19C4F948518C}" type="datetime5">
              <a:rPr lang="en-US" smtClean="0"/>
              <a:t>7-Feb-25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9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5D524E-40E4-4159-A35D-6EBFA9640E38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SzPct val="100000"/>
              <a:defRPr/>
            </a:pPr>
            <a:r>
              <a:rPr lang="en-US" altLang="en-US" b="1" dirty="0"/>
              <a:t>Find the result of the following operations:</a:t>
            </a:r>
          </a:p>
          <a:p>
            <a:pPr algn="just">
              <a:buSzPct val="100000"/>
              <a:defRPr/>
            </a:pPr>
            <a:endParaRPr lang="en-US" altLang="en-US" b="1" dirty="0"/>
          </a:p>
          <a:p>
            <a:pPr marL="514350" indent="-514350" algn="just">
              <a:buSzPct val="100000"/>
              <a:buFont typeface="+mj-lt"/>
              <a:buAutoNum type="alphaLcParenR"/>
              <a:defRPr/>
            </a:pPr>
            <a:r>
              <a:rPr lang="da-DK" altLang="en-US" b="1" dirty="0"/>
              <a:t>27 mod 5        </a:t>
            </a:r>
          </a:p>
          <a:p>
            <a:pPr marL="514350" indent="-514350" algn="just">
              <a:buSzPct val="100000"/>
              <a:buFont typeface="+mj-lt"/>
              <a:buAutoNum type="alphaLcParenR"/>
              <a:defRPr/>
            </a:pPr>
            <a:r>
              <a:rPr lang="da-DK" altLang="en-US" b="1" dirty="0"/>
              <a:t>36 mod 12</a:t>
            </a:r>
          </a:p>
          <a:p>
            <a:pPr marL="514350" indent="-514350" algn="just">
              <a:buSzPct val="100000"/>
              <a:buFont typeface="+mj-lt"/>
              <a:buAutoNum type="alphaLcParenR"/>
              <a:defRPr/>
            </a:pPr>
            <a:r>
              <a:rPr lang="da-DK" altLang="en-US" b="1" dirty="0"/>
              <a:t>−18 mod 14</a:t>
            </a:r>
          </a:p>
          <a:p>
            <a:pPr marL="514350" indent="-514350" algn="just">
              <a:buSzPct val="100000"/>
              <a:buFont typeface="+mj-lt"/>
              <a:buAutoNum type="alphaLcParenR"/>
              <a:defRPr/>
            </a:pPr>
            <a:r>
              <a:rPr lang="da-DK" altLang="en-US" b="1" dirty="0"/>
              <a:t>−7 mod 10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7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31686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Multiplicative Inverse using Extended Euclidean Algorithm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/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2E334B-C447-4299-B57F-4AA32243BE7B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7772400" cy="4572000"/>
          </a:xfrm>
        </p:spPr>
        <p:txBody>
          <a:bodyPr/>
          <a:lstStyle/>
          <a:p>
            <a:r>
              <a:rPr lang="en-IN" altLang="en-US" b="1" dirty="0"/>
              <a:t>Find the inverse of 12 in Z</a:t>
            </a:r>
            <a:r>
              <a:rPr lang="en-IN" altLang="en-US" b="1" baseline="-18000" dirty="0"/>
              <a:t>26</a:t>
            </a:r>
            <a:r>
              <a:rPr lang="en-IN" altLang="en-US" b="1" dirty="0"/>
              <a:t>.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2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316865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Multiplicative Inverse using Extended Euclidean Algorithm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/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D9B82E-2D62-4192-897E-3C5CE8F04D3F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36183"/>
            <a:ext cx="7772400" cy="4572000"/>
          </a:xfrm>
        </p:spPr>
        <p:txBody>
          <a:bodyPr/>
          <a:lstStyle/>
          <a:p>
            <a:r>
              <a:rPr lang="en-IN" altLang="en-US" b="1" dirty="0"/>
              <a:t>Find the inverse of 12 in Z</a:t>
            </a:r>
            <a:r>
              <a:rPr lang="en-IN" altLang="en-US" b="1" baseline="-18000" dirty="0"/>
              <a:t>26</a:t>
            </a:r>
            <a:r>
              <a:rPr lang="en-IN" altLang="en-US" b="1" dirty="0"/>
              <a:t>.</a:t>
            </a:r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endParaRPr lang="en-IN" altLang="en-US" dirty="0"/>
          </a:p>
          <a:p>
            <a:r>
              <a:rPr lang="en-US" altLang="en-US" dirty="0"/>
              <a:t>The </a:t>
            </a:r>
            <a:r>
              <a:rPr lang="en-US" altLang="en-US" dirty="0" err="1"/>
              <a:t>gcd</a:t>
            </a:r>
            <a:r>
              <a:rPr lang="en-US" altLang="en-US" dirty="0"/>
              <a:t> (26, 12) is 2; the inverse does not exist.</a:t>
            </a:r>
          </a:p>
          <a:p>
            <a:endParaRPr lang="en-IN" altLang="en-US" dirty="0"/>
          </a:p>
          <a:p>
            <a:endParaRPr lang="en-US" dirty="0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62" y="2057400"/>
            <a:ext cx="7543800" cy="198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5227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892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Addition and Multiplication Tables</a:t>
            </a:r>
            <a:r>
              <a:rPr lang="en-IN" altLang="en-US" b="1" i="1" dirty="0">
                <a:latin typeface="Times New Roman" panose="02020603050405020304" pitchFamily="18" charset="0"/>
              </a:rPr>
              <a:t> </a:t>
            </a:r>
            <a:br>
              <a:rPr lang="en-IN" altLang="en-US" b="1" i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E66726-F215-473B-A5C0-AF9C2B50096A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670238"/>
            <a:ext cx="9220200" cy="5405370"/>
          </a:xfrm>
        </p:spPr>
        <p:txBody>
          <a:bodyPr>
            <a:normAutofit fontScale="92500" lnSpcReduction="10000"/>
          </a:bodyPr>
          <a:lstStyle/>
          <a:p>
            <a:endParaRPr lang="en-IN" altLang="en-US" sz="2800" b="1" dirty="0">
              <a:latin typeface="Times New Roman" panose="02020603050405020304" pitchFamily="18" charset="0"/>
            </a:endParaRPr>
          </a:p>
          <a:p>
            <a:r>
              <a:rPr lang="en-IN" altLang="en-US" sz="2800" b="1" dirty="0">
                <a:latin typeface="Times New Roman" panose="02020603050405020304" pitchFamily="18" charset="0"/>
              </a:rPr>
              <a:t>Addition table for Z</a:t>
            </a:r>
            <a:r>
              <a:rPr lang="en-IN" altLang="en-US" sz="2800" b="1" baseline="-25000" dirty="0">
                <a:latin typeface="Times New Roman" panose="02020603050405020304" pitchFamily="18" charset="0"/>
              </a:rPr>
              <a:t>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000" dirty="0"/>
              <a:t>Check row and column of element 0, they are additive inverse to each other in </a:t>
            </a:r>
            <a:r>
              <a:rPr lang="en-IN" altLang="en-US" b="1" dirty="0">
                <a:latin typeface="Times New Roman" panose="02020603050405020304" pitchFamily="18" charset="0"/>
              </a:rPr>
              <a:t>Z</a:t>
            </a:r>
            <a:r>
              <a:rPr lang="en-IN" altLang="en-US" b="1" baseline="-25000" dirty="0">
                <a:latin typeface="Times New Roman" panose="02020603050405020304" pitchFamily="18" charset="0"/>
              </a:rPr>
              <a:t>10.</a:t>
            </a:r>
          </a:p>
          <a:p>
            <a:r>
              <a:rPr lang="en-IN" altLang="en-US" dirty="0">
                <a:latin typeface="Times New Roman" panose="02020603050405020304" pitchFamily="18" charset="0"/>
              </a:rPr>
              <a:t>(0,0) , (1,9) , (2,8) , (3, 7) , (4, 6) , (5, 5) , (6, 4) , (7, 3) , (8, 2) , (9, 1)</a:t>
            </a:r>
          </a:p>
          <a:p>
            <a:endParaRPr lang="en-US" sz="3000" dirty="0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96"/>
          <a:stretch/>
        </p:blipFill>
        <p:spPr bwMode="auto">
          <a:xfrm>
            <a:off x="5048250" y="782392"/>
            <a:ext cx="3390900" cy="3648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3100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Addition and Multiplication Tables</a:t>
            </a:r>
            <a:r>
              <a:rPr lang="en-IN" altLang="en-US" b="1" i="1" dirty="0">
                <a:latin typeface="Times New Roman" panose="02020603050405020304" pitchFamily="18" charset="0"/>
              </a:rPr>
              <a:t> </a:t>
            </a:r>
            <a:br>
              <a:rPr lang="en-IN" altLang="en-US" b="1" i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20527C-A5C3-4672-A59F-73559B92D4A7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28600" y="800100"/>
            <a:ext cx="8686800" cy="5600700"/>
          </a:xfrm>
        </p:spPr>
        <p:txBody>
          <a:bodyPr>
            <a:normAutofit/>
          </a:bodyPr>
          <a:lstStyle/>
          <a:p>
            <a:r>
              <a:rPr lang="en-IN" altLang="en-US" sz="2800" b="1" dirty="0">
                <a:latin typeface="Times New Roman" panose="02020603050405020304" pitchFamily="18" charset="0"/>
              </a:rPr>
              <a:t>Multiplication table for Z</a:t>
            </a:r>
            <a:r>
              <a:rPr lang="en-IN" altLang="en-US" sz="2800" b="1" baseline="-25000" dirty="0">
                <a:latin typeface="Times New Roman" panose="02020603050405020304" pitchFamily="18" charset="0"/>
              </a:rPr>
              <a:t>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Check row and column of element 1, they are multiplicative inverse to each other in </a:t>
            </a:r>
            <a:r>
              <a:rPr lang="en-IN" altLang="en-US" b="1" dirty="0">
                <a:latin typeface="Times New Roman" panose="02020603050405020304" pitchFamily="18" charset="0"/>
              </a:rPr>
              <a:t>Z</a:t>
            </a:r>
            <a:r>
              <a:rPr lang="en-IN" altLang="en-US" b="1" baseline="-25000" dirty="0">
                <a:latin typeface="Times New Roman" panose="02020603050405020304" pitchFamily="18" charset="0"/>
              </a:rPr>
              <a:t>10.</a:t>
            </a:r>
          </a:p>
          <a:p>
            <a:r>
              <a:rPr lang="en-IN" altLang="en-US" dirty="0">
                <a:latin typeface="Times New Roman" panose="02020603050405020304" pitchFamily="18" charset="0"/>
              </a:rPr>
              <a:t>(1,1) , (3, 7) , (7, 3) , (9, 9) </a:t>
            </a:r>
            <a:endParaRPr lang="en-IN" altLang="en-US" b="1" baseline="-25000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703"/>
          <a:stretch/>
        </p:blipFill>
        <p:spPr>
          <a:xfrm>
            <a:off x="5219700" y="800100"/>
            <a:ext cx="3429000" cy="38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7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763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Different Sets</a:t>
            </a:r>
            <a:r>
              <a:rPr lang="en-IN" altLang="en-US" b="1" i="1" dirty="0">
                <a:latin typeface="Times New Roman" panose="02020603050405020304" pitchFamily="18" charset="0"/>
              </a:rPr>
              <a:t> :  Z</a:t>
            </a:r>
            <a:r>
              <a:rPr lang="en-IN" altLang="en-US" b="1" i="1" baseline="-18000" dirty="0">
                <a:latin typeface="Times New Roman" panose="02020603050405020304" pitchFamily="18" charset="0"/>
              </a:rPr>
              <a:t>n</a:t>
            </a:r>
            <a:r>
              <a:rPr lang="en-IN" altLang="en-US" b="1" i="1" dirty="0">
                <a:latin typeface="Times New Roman" panose="02020603050405020304" pitchFamily="18" charset="0"/>
              </a:rPr>
              <a:t> and Z</a:t>
            </a:r>
            <a:r>
              <a:rPr lang="en-IN" altLang="en-US" b="1" i="1" baseline="-18000" dirty="0">
                <a:latin typeface="Times New Roman" panose="02020603050405020304" pitchFamily="18" charset="0"/>
              </a:rPr>
              <a:t>n</a:t>
            </a:r>
            <a:r>
              <a:rPr lang="en-IN" altLang="en-US" b="1" i="1" baseline="-6000" dirty="0">
                <a:latin typeface="Times New Roman" panose="02020603050405020304" pitchFamily="18" charset="0"/>
              </a:rPr>
              <a:t>*</a:t>
            </a:r>
            <a:r>
              <a:rPr lang="en-IN" altLang="en-US" b="1" i="1" dirty="0">
                <a:latin typeface="Times New Roman" panose="02020603050405020304" pitchFamily="18" charset="0"/>
              </a:rPr>
              <a:t> sets</a:t>
            </a:r>
            <a:br>
              <a:rPr lang="en-IN" altLang="en-US" b="1" i="1" dirty="0">
                <a:latin typeface="Times New Roman" panose="02020603050405020304" pitchFamily="18" charset="0"/>
              </a:rPr>
            </a:br>
            <a:r>
              <a:rPr lang="en-IN" altLang="en-US" b="1" i="1" dirty="0">
                <a:latin typeface="Times New Roman" panose="02020603050405020304" pitchFamily="18" charset="0"/>
              </a:rPr>
              <a:t> </a:t>
            </a:r>
            <a:br>
              <a:rPr lang="en-IN" altLang="en-US" b="1" i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97ACCF-7E4E-447B-887D-9CD678AE9389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IN" altLang="en-US" dirty="0"/>
              <a:t>Z</a:t>
            </a:r>
            <a:r>
              <a:rPr lang="en-IN" altLang="en-US" baseline="-25000" dirty="0"/>
              <a:t>n</a:t>
            </a:r>
            <a:r>
              <a:rPr lang="en-IN" altLang="en-US" dirty="0"/>
              <a:t>= set of additive inverse numbers.</a:t>
            </a:r>
          </a:p>
          <a:p>
            <a:pPr algn="just"/>
            <a:r>
              <a:rPr lang="en-IN" altLang="en-US" dirty="0"/>
              <a:t>Z</a:t>
            </a:r>
            <a:r>
              <a:rPr lang="en-IN" altLang="en-US" baseline="-25000" dirty="0"/>
              <a:t>n</a:t>
            </a:r>
            <a:r>
              <a:rPr lang="en-IN" altLang="en-US" dirty="0"/>
              <a:t>*= set of multiplicative inverse numbers.</a:t>
            </a:r>
          </a:p>
          <a:p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554788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41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Different Sets</a:t>
            </a:r>
            <a:r>
              <a:rPr lang="en-IN" altLang="en-US" b="1" i="1" dirty="0">
                <a:latin typeface="Times New Roman" panose="02020603050405020304" pitchFamily="18" charset="0"/>
              </a:rPr>
              <a:t> :  Z</a:t>
            </a:r>
            <a:r>
              <a:rPr lang="en-IN" altLang="en-US" b="1" i="1" baseline="-18000" dirty="0">
                <a:latin typeface="Times New Roman" panose="02020603050405020304" pitchFamily="18" charset="0"/>
              </a:rPr>
              <a:t>n</a:t>
            </a:r>
            <a:r>
              <a:rPr lang="en-IN" altLang="en-US" b="1" i="1" dirty="0">
                <a:latin typeface="Times New Roman" panose="02020603050405020304" pitchFamily="18" charset="0"/>
              </a:rPr>
              <a:t> and Z</a:t>
            </a:r>
            <a:r>
              <a:rPr lang="en-IN" altLang="en-US" b="1" i="1" baseline="-18000" dirty="0">
                <a:latin typeface="Times New Roman" panose="02020603050405020304" pitchFamily="18" charset="0"/>
              </a:rPr>
              <a:t>n</a:t>
            </a:r>
            <a:r>
              <a:rPr lang="en-IN" altLang="en-US" b="1" i="1" baseline="-6000" dirty="0">
                <a:latin typeface="Times New Roman" panose="02020603050405020304" pitchFamily="18" charset="0"/>
              </a:rPr>
              <a:t>*</a:t>
            </a:r>
            <a:r>
              <a:rPr lang="en-IN" altLang="en-US" b="1" i="1" dirty="0">
                <a:latin typeface="Times New Roman" panose="02020603050405020304" pitchFamily="18" charset="0"/>
              </a:rPr>
              <a:t> sets</a:t>
            </a:r>
            <a:br>
              <a:rPr lang="en-IN" altLang="en-US" b="1" i="1" dirty="0">
                <a:latin typeface="Times New Roman" panose="02020603050405020304" pitchFamily="18" charset="0"/>
              </a:rPr>
            </a:br>
            <a:r>
              <a:rPr lang="en-IN" altLang="en-US" b="1" i="1" dirty="0">
                <a:latin typeface="Times New Roman" panose="02020603050405020304" pitchFamily="18" charset="0"/>
              </a:rPr>
              <a:t> </a:t>
            </a:r>
            <a:br>
              <a:rPr lang="en-IN" altLang="en-US" b="1" i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76F345-C0AE-4282-BBDA-6FECC596428B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pitchFamily="18" charset="0"/>
              </a:rPr>
              <a:t>Find Z</a:t>
            </a:r>
            <a:r>
              <a:rPr lang="en-IN" altLang="en-US" baseline="-18000" dirty="0">
                <a:latin typeface="Times New Roman" panose="02020603050405020304" pitchFamily="18" charset="0"/>
              </a:rPr>
              <a:t>6</a:t>
            </a:r>
            <a:r>
              <a:rPr lang="en-IN" altLang="en-US" dirty="0">
                <a:latin typeface="Times New Roman" panose="02020603050405020304" pitchFamily="18" charset="0"/>
              </a:rPr>
              <a:t> and Z</a:t>
            </a:r>
            <a:r>
              <a:rPr lang="en-IN" altLang="en-US" baseline="-18000" dirty="0">
                <a:latin typeface="Times New Roman" panose="02020603050405020304" pitchFamily="18" charset="0"/>
              </a:rPr>
              <a:t>6</a:t>
            </a:r>
            <a:r>
              <a:rPr lang="en-IN" altLang="en-US" baseline="-6000" dirty="0">
                <a:latin typeface="Times New Roman" panose="02020603050405020304" pitchFamily="18" charset="0"/>
              </a:rPr>
              <a:t>*</a:t>
            </a:r>
            <a:r>
              <a:rPr lang="en-IN" altLang="en-US" dirty="0">
                <a:latin typeface="Times New Roman" panose="02020603050405020304" pitchFamily="18" charset="0"/>
              </a:rPr>
              <a:t> sets</a:t>
            </a:r>
            <a:r>
              <a:rPr lang="en-IN" altLang="en-US" b="1" i="1" dirty="0">
                <a:latin typeface="Times New Roman" panose="02020603050405020304" pitchFamily="18" charset="0"/>
              </a:rPr>
              <a:t/>
            </a:r>
            <a:br>
              <a:rPr lang="en-IN" altLang="en-US" b="1" i="1" dirty="0">
                <a:latin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63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90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Different Sets</a:t>
            </a:r>
            <a:r>
              <a:rPr lang="en-IN" altLang="en-US" b="1" i="1" dirty="0">
                <a:latin typeface="Times New Roman" panose="02020603050405020304" pitchFamily="18" charset="0"/>
              </a:rPr>
              <a:t> :  Z</a:t>
            </a:r>
            <a:r>
              <a:rPr lang="en-IN" altLang="en-US" b="1" i="1" baseline="-18000" dirty="0">
                <a:latin typeface="Times New Roman" panose="02020603050405020304" pitchFamily="18" charset="0"/>
              </a:rPr>
              <a:t>n</a:t>
            </a:r>
            <a:r>
              <a:rPr lang="en-IN" altLang="en-US" b="1" i="1" dirty="0">
                <a:latin typeface="Times New Roman" panose="02020603050405020304" pitchFamily="18" charset="0"/>
              </a:rPr>
              <a:t> and Z</a:t>
            </a:r>
            <a:r>
              <a:rPr lang="en-IN" altLang="en-US" b="1" i="1" baseline="-18000" dirty="0">
                <a:latin typeface="Times New Roman" panose="02020603050405020304" pitchFamily="18" charset="0"/>
              </a:rPr>
              <a:t>n</a:t>
            </a:r>
            <a:r>
              <a:rPr lang="en-IN" altLang="en-US" b="1" i="1" baseline="-6000" dirty="0">
                <a:latin typeface="Times New Roman" panose="02020603050405020304" pitchFamily="18" charset="0"/>
              </a:rPr>
              <a:t>*</a:t>
            </a:r>
            <a:r>
              <a:rPr lang="en-IN" altLang="en-US" b="1" i="1" dirty="0">
                <a:latin typeface="Times New Roman" panose="02020603050405020304" pitchFamily="18" charset="0"/>
              </a:rPr>
              <a:t> sets</a:t>
            </a:r>
            <a:br>
              <a:rPr lang="en-IN" altLang="en-US" b="1" i="1" dirty="0">
                <a:latin typeface="Times New Roman" panose="02020603050405020304" pitchFamily="18" charset="0"/>
              </a:rPr>
            </a:br>
            <a:r>
              <a:rPr lang="en-IN" altLang="en-US" b="1" i="1" dirty="0">
                <a:latin typeface="Times New Roman" panose="02020603050405020304" pitchFamily="18" charset="0"/>
              </a:rPr>
              <a:t> </a:t>
            </a:r>
            <a:br>
              <a:rPr lang="en-IN" altLang="en-US" b="1" i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F5A4F4-59A7-4922-9624-36A0E71B8CF2}" type="datetime5">
              <a:rPr lang="en-US" smtClean="0"/>
              <a:t>7-Feb-25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Compiled By </a:t>
            </a:r>
            <a:r>
              <a:rPr lang="en-US" dirty="0" err="1"/>
              <a:t>Rohini</a:t>
            </a:r>
            <a:r>
              <a:rPr lang="en-US" dirty="0"/>
              <a:t> </a:t>
            </a:r>
            <a:r>
              <a:rPr lang="en-US" dirty="0" err="1"/>
              <a:t>Temkar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54865" y="1295400"/>
            <a:ext cx="8153400" cy="6057934"/>
          </a:xfrm>
        </p:spPr>
        <p:txBody>
          <a:bodyPr>
            <a:normAutofit fontScale="92500" lnSpcReduction="10000"/>
          </a:bodyPr>
          <a:lstStyle/>
          <a:p>
            <a:r>
              <a:rPr lang="en-IN" altLang="en-US" dirty="0">
                <a:latin typeface="Times New Roman" panose="02020603050405020304" pitchFamily="18" charset="0"/>
              </a:rPr>
              <a:t>Find Z</a:t>
            </a:r>
            <a:r>
              <a:rPr lang="en-IN" altLang="en-US" baseline="-18000" dirty="0">
                <a:latin typeface="Times New Roman" panose="02020603050405020304" pitchFamily="18" charset="0"/>
              </a:rPr>
              <a:t>6</a:t>
            </a:r>
            <a:r>
              <a:rPr lang="en-IN" altLang="en-US" dirty="0">
                <a:latin typeface="Times New Roman" panose="02020603050405020304" pitchFamily="18" charset="0"/>
              </a:rPr>
              <a:t> and Z</a:t>
            </a:r>
            <a:r>
              <a:rPr lang="en-IN" altLang="en-US" baseline="-18000" dirty="0">
                <a:latin typeface="Times New Roman" panose="02020603050405020304" pitchFamily="18" charset="0"/>
              </a:rPr>
              <a:t>6</a:t>
            </a:r>
            <a:r>
              <a:rPr lang="en-IN" altLang="en-US" baseline="-6000" dirty="0">
                <a:latin typeface="Times New Roman" panose="02020603050405020304" pitchFamily="18" charset="0"/>
              </a:rPr>
              <a:t>*</a:t>
            </a:r>
            <a:r>
              <a:rPr lang="en-IN" altLang="en-US" dirty="0">
                <a:latin typeface="Times New Roman" panose="02020603050405020304" pitchFamily="18" charset="0"/>
              </a:rPr>
              <a:t> sets</a:t>
            </a:r>
          </a:p>
          <a:p>
            <a:endParaRPr lang="en-IN" altLang="en-US" b="1" i="1" dirty="0">
              <a:latin typeface="Times New Roman" panose="02020603050405020304" pitchFamily="18" charset="0"/>
            </a:endParaRPr>
          </a:p>
          <a:p>
            <a:endParaRPr lang="en-IN" altLang="en-US" b="1" i="1" dirty="0">
              <a:latin typeface="Times New Roman" panose="02020603050405020304" pitchFamily="18" charset="0"/>
            </a:endParaRPr>
          </a:p>
          <a:p>
            <a:endParaRPr lang="en-IN" altLang="en-US" b="1" i="1" dirty="0">
              <a:latin typeface="Times New Roman" panose="02020603050405020304" pitchFamily="18" charset="0"/>
            </a:endParaRPr>
          </a:p>
          <a:p>
            <a:endParaRPr lang="en-IN" altLang="en-US" b="1" i="1" dirty="0">
              <a:latin typeface="Times New Roman" panose="02020603050405020304" pitchFamily="18" charset="0"/>
            </a:endParaRPr>
          </a:p>
          <a:p>
            <a:endParaRPr lang="en-IN" altLang="en-US" b="1" i="1" dirty="0">
              <a:latin typeface="Times New Roman" panose="02020603050405020304" pitchFamily="18" charset="0"/>
            </a:endParaRPr>
          </a:p>
          <a:p>
            <a:endParaRPr lang="en-IN" altLang="en-US" b="1" i="1" dirty="0">
              <a:latin typeface="Times New Roman" panose="02020603050405020304" pitchFamily="18" charset="0"/>
            </a:endParaRPr>
          </a:p>
          <a:p>
            <a:endParaRPr lang="en-IN" altLang="en-US" b="1" i="1" dirty="0">
              <a:latin typeface="Times New Roman" panose="02020603050405020304" pitchFamily="18" charset="0"/>
            </a:endParaRPr>
          </a:p>
          <a:p>
            <a:endParaRPr lang="en-IN" altLang="en-US" b="1" i="1" dirty="0">
              <a:latin typeface="Times New Roman" panose="02020603050405020304" pitchFamily="18" charset="0"/>
            </a:endParaRPr>
          </a:p>
          <a:p>
            <a:endParaRPr lang="en-IN" altLang="en-US" dirty="0">
              <a:latin typeface="Times New Roman" panose="02020603050405020304" pitchFamily="18" charset="0"/>
            </a:endParaRPr>
          </a:p>
          <a:p>
            <a:r>
              <a:rPr lang="en-IN" altLang="en-US" dirty="0">
                <a:latin typeface="Times New Roman" panose="02020603050405020304" pitchFamily="18" charset="0"/>
              </a:rPr>
              <a:t>Z</a:t>
            </a:r>
            <a:r>
              <a:rPr lang="en-IN" altLang="en-US" baseline="-18000" dirty="0">
                <a:latin typeface="Times New Roman" panose="02020603050405020304" pitchFamily="18" charset="0"/>
              </a:rPr>
              <a:t>6</a:t>
            </a:r>
            <a:r>
              <a:rPr lang="en-IN" altLang="en-US" dirty="0">
                <a:latin typeface="Times New Roman" panose="02020603050405020304" pitchFamily="18" charset="0"/>
              </a:rPr>
              <a:t> ={0, 1, 2, 3, 4, 5}</a:t>
            </a:r>
          </a:p>
          <a:p>
            <a:r>
              <a:rPr lang="en-IN" altLang="en-US" dirty="0">
                <a:latin typeface="Times New Roman" panose="02020603050405020304" pitchFamily="18" charset="0"/>
              </a:rPr>
              <a:t> Z</a:t>
            </a:r>
            <a:r>
              <a:rPr lang="en-IN" altLang="en-US" baseline="-18000" dirty="0">
                <a:latin typeface="Times New Roman" panose="02020603050405020304" pitchFamily="18" charset="0"/>
              </a:rPr>
              <a:t>6</a:t>
            </a:r>
            <a:r>
              <a:rPr lang="en-IN" altLang="en-US" baseline="-6000" dirty="0">
                <a:latin typeface="Times New Roman" panose="02020603050405020304" pitchFamily="18" charset="0"/>
              </a:rPr>
              <a:t>*</a:t>
            </a:r>
            <a:r>
              <a:rPr lang="en-IN" altLang="en-US" dirty="0">
                <a:latin typeface="Times New Roman" panose="02020603050405020304" pitchFamily="18" charset="0"/>
              </a:rPr>
              <a:t> ={1, 5}</a:t>
            </a:r>
          </a:p>
          <a:p>
            <a:pPr marL="0" indent="0">
              <a:buNone/>
            </a:pPr>
            <a:r>
              <a:rPr lang="en-IN" altLang="en-US" b="1" i="1" dirty="0">
                <a:latin typeface="Times New Roman" panose="02020603050405020304" pitchFamily="18" charset="0"/>
              </a:rPr>
              <a:t/>
            </a:r>
            <a:br>
              <a:rPr lang="en-IN" altLang="en-US" b="1" i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986795"/>
              </p:ext>
            </p:extLst>
          </p:nvPr>
        </p:nvGraphicFramePr>
        <p:xfrm>
          <a:off x="892935" y="1797710"/>
          <a:ext cx="3267075" cy="2873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63784"/>
              </p:ext>
            </p:extLst>
          </p:nvPr>
        </p:nvGraphicFramePr>
        <p:xfrm>
          <a:off x="4847823" y="1746060"/>
          <a:ext cx="3267075" cy="2873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2771">
                <a:tc>
                  <a:txBody>
                    <a:bodyPr/>
                    <a:lstStyle/>
                    <a:p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77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70361" y="4671536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Multiplication table for Z</a:t>
            </a:r>
            <a:r>
              <a:rPr lang="en-US" baseline="-25000" dirty="0"/>
              <a:t>6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4689643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Addition table for Z</a:t>
            </a:r>
            <a:r>
              <a:rPr lang="en-US" baseline="-25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646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Two More Sets</a:t>
            </a:r>
            <a:r>
              <a:rPr lang="en-IN" altLang="en-US" b="1" i="1" dirty="0">
                <a:latin typeface="Times New Roman" panose="02020603050405020304" pitchFamily="18" charset="0"/>
              </a:rPr>
              <a:t> </a:t>
            </a:r>
            <a:br>
              <a:rPr lang="en-IN" altLang="en-US" b="1" i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4A12F9-382F-4594-8E2C-06ACD4ECE6F3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Cryptography often uses two more sets: </a:t>
            </a:r>
            <a:r>
              <a:rPr lang="en-US" altLang="en-US" sz="2800" dirty="0" err="1"/>
              <a:t>Z</a:t>
            </a:r>
            <a:r>
              <a:rPr lang="en-US" altLang="en-US" sz="2800" baseline="-16000" dirty="0" err="1"/>
              <a:t>p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Z</a:t>
            </a:r>
            <a:r>
              <a:rPr lang="en-US" altLang="en-US" sz="2800" baseline="-18000" dirty="0" err="1"/>
              <a:t>p</a:t>
            </a:r>
            <a:r>
              <a:rPr lang="en-US" altLang="en-US" sz="2800" dirty="0"/>
              <a:t>*.</a:t>
            </a:r>
          </a:p>
          <a:p>
            <a:r>
              <a:rPr lang="en-US" altLang="en-US" sz="2800" dirty="0"/>
              <a:t> The modulus in these two sets is a prime number. </a:t>
            </a:r>
          </a:p>
          <a:p>
            <a:endParaRPr lang="en-US" altLang="en-US" sz="2800" dirty="0"/>
          </a:p>
          <a:p>
            <a:r>
              <a:rPr lang="en-US" altLang="en-US" sz="2800" dirty="0" err="1"/>
              <a:t>Z</a:t>
            </a:r>
            <a:r>
              <a:rPr lang="en-US" altLang="en-US" sz="2800" baseline="-18000" dirty="0" err="1"/>
              <a:t>p</a:t>
            </a:r>
            <a:r>
              <a:rPr lang="en-US" altLang="en-US" sz="2800" dirty="0"/>
              <a:t> </a:t>
            </a:r>
            <a:r>
              <a:rPr lang="en-IN" altLang="en-US" sz="2800" dirty="0">
                <a:latin typeface="Times New Roman" panose="02020603050405020304" pitchFamily="18" charset="0"/>
              </a:rPr>
              <a:t>={0, 1, ………, p-1}</a:t>
            </a:r>
          </a:p>
          <a:p>
            <a:r>
              <a:rPr lang="en-US" altLang="en-US" sz="2800" dirty="0" err="1"/>
              <a:t>Z</a:t>
            </a:r>
            <a:r>
              <a:rPr lang="en-US" altLang="en-US" sz="2800" baseline="-18000" dirty="0" err="1"/>
              <a:t>p</a:t>
            </a:r>
            <a:r>
              <a:rPr lang="en-US" altLang="en-US" sz="2800" dirty="0"/>
              <a:t>*</a:t>
            </a:r>
            <a:r>
              <a:rPr lang="en-IN" altLang="en-US" sz="2800" dirty="0">
                <a:latin typeface="Times New Roman" panose="02020603050405020304" pitchFamily="18" charset="0"/>
              </a:rPr>
              <a:t> ={1, 2, ………, p-1}</a:t>
            </a:r>
          </a:p>
          <a:p>
            <a:endParaRPr lang="en-US" altLang="en-US" sz="2800" dirty="0"/>
          </a:p>
          <a:p>
            <a:endParaRPr lang="en-US" sz="2800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3400"/>
            <a:ext cx="6773862" cy="9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010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+mn-lt"/>
              </a:rPr>
              <a:t>MATRICES</a:t>
            </a:r>
            <a:br>
              <a:rPr lang="en-IN" altLang="en-US" b="1" dirty="0">
                <a:solidFill>
                  <a:srgbClr val="FF0000"/>
                </a:solidFill>
                <a:latin typeface="+mn-lt"/>
              </a:rPr>
            </a:b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7A0BD1-E870-4EFF-B154-42E6697607DD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altLang="en-US" sz="2800" b="1" i="1" dirty="0">
                <a:latin typeface="Times New Roman" panose="02020603050405020304" pitchFamily="18" charset="0"/>
              </a:rPr>
              <a:t>A matrix of size </a:t>
            </a:r>
            <a:r>
              <a:rPr lang="en-I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r>
              <a:rPr lang="en-I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IN" altLang="en-US" sz="2800" b="1" i="1" dirty="0">
                <a:latin typeface="Symbol" panose="05050102010706020507" pitchFamily="18" charset="2"/>
              </a:rPr>
              <a:t></a:t>
            </a:r>
            <a:r>
              <a:rPr lang="en-I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I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</a:p>
          <a:p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68" y="2590800"/>
            <a:ext cx="5508625" cy="29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112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Examples of matrices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67FDB3-853C-4FDD-B6C8-5828636D4FF8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93987"/>
            <a:ext cx="7724775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05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772CE5-0747-4908-BD0D-C5D19C2B3D03}" type="datetime5">
              <a:rPr lang="en-US" smtClean="0"/>
              <a:t>7-Feb-25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lnSpc>
                <a:spcPct val="200000"/>
              </a:lnSpc>
              <a:buSzPct val="100000"/>
              <a:buFont typeface="+mj-lt"/>
              <a:buAutoNum type="alphaLcParenR"/>
              <a:defRPr/>
            </a:pPr>
            <a:r>
              <a:rPr lang="da-DK" altLang="en-US" b="1" dirty="0"/>
              <a:t>27 mod 5       </a:t>
            </a:r>
            <a:r>
              <a:rPr lang="da-DK" altLang="en-US" b="1" dirty="0">
                <a:solidFill>
                  <a:srgbClr val="0033CC"/>
                </a:solidFill>
              </a:rPr>
              <a:t>27/5 gives remainder =2</a:t>
            </a:r>
            <a:endParaRPr lang="da-DK" altLang="en-US" b="1" dirty="0"/>
          </a:p>
          <a:p>
            <a:pPr marL="514350" indent="-514350" algn="just">
              <a:lnSpc>
                <a:spcPct val="200000"/>
              </a:lnSpc>
              <a:buSzPct val="100000"/>
              <a:buFont typeface="+mj-lt"/>
              <a:buAutoNum type="alphaLcParenR"/>
              <a:defRPr/>
            </a:pPr>
            <a:r>
              <a:rPr lang="da-DK" altLang="en-US" b="1" dirty="0"/>
              <a:t>36 mod 12      </a:t>
            </a:r>
            <a:r>
              <a:rPr lang="da-DK" altLang="en-US" b="1" dirty="0">
                <a:solidFill>
                  <a:srgbClr val="0033CC"/>
                </a:solidFill>
              </a:rPr>
              <a:t>36/12 gives remainder =0</a:t>
            </a:r>
            <a:endParaRPr lang="da-DK" altLang="en-US" b="1" dirty="0"/>
          </a:p>
          <a:p>
            <a:pPr marL="514350" indent="-514350" algn="just">
              <a:lnSpc>
                <a:spcPct val="150000"/>
              </a:lnSpc>
              <a:buSzPct val="100000"/>
              <a:buFont typeface="+mj-lt"/>
              <a:buAutoNum type="alphaLcParenR"/>
              <a:defRPr/>
            </a:pPr>
            <a:r>
              <a:rPr lang="da-DK" altLang="en-US" b="1" dirty="0"/>
              <a:t>−18 mod 14   </a:t>
            </a:r>
            <a:r>
              <a:rPr lang="da-DK" altLang="en-US" b="1" dirty="0">
                <a:solidFill>
                  <a:srgbClr val="0033CC"/>
                </a:solidFill>
              </a:rPr>
              <a:t>-18/14 gives remainder = -4  ,      Ans=  (-4+14)=10                </a:t>
            </a:r>
            <a:r>
              <a:rPr lang="da-DK" altLang="en-US" b="1" dirty="0"/>
              <a:t>  </a:t>
            </a:r>
          </a:p>
          <a:p>
            <a:pPr marL="514350" indent="-514350" algn="just">
              <a:lnSpc>
                <a:spcPct val="200000"/>
              </a:lnSpc>
              <a:buSzPct val="100000"/>
              <a:buFont typeface="+mj-lt"/>
              <a:buAutoNum type="alphaLcParenR"/>
              <a:defRPr/>
            </a:pPr>
            <a:r>
              <a:rPr lang="da-DK" altLang="en-US" b="1" dirty="0"/>
              <a:t>−7 mod 10 </a:t>
            </a:r>
            <a:r>
              <a:rPr lang="da-DK" altLang="en-US" b="1" dirty="0">
                <a:solidFill>
                  <a:srgbClr val="0033CC"/>
                </a:solidFill>
              </a:rPr>
              <a:t>=&gt; remainder is -7,  Ans=  -7+10=3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77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Matrix Addition and Subtraction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28AEF-C3BF-46B2-94AD-CDE3E06CAB60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679692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91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Matrix Multiplication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57B892-9926-4F04-9D67-1AD35F50EB86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altLang="en-US" sz="2800" dirty="0"/>
              <a:t>Product of a 2 × 3 matrix by a 3 × 4 matrix. </a:t>
            </a:r>
          </a:p>
          <a:p>
            <a:endParaRPr lang="en-IN" altLang="en-US" sz="2800" dirty="0"/>
          </a:p>
          <a:p>
            <a:endParaRPr lang="en-IN" altLang="en-US" sz="2800" dirty="0"/>
          </a:p>
          <a:p>
            <a:endParaRPr lang="en-IN" altLang="en-US" sz="2800" dirty="0"/>
          </a:p>
          <a:p>
            <a:endParaRPr lang="en-IN" altLang="en-US" sz="2800" dirty="0"/>
          </a:p>
          <a:p>
            <a:endParaRPr lang="en-IN" altLang="en-US" sz="2800" dirty="0"/>
          </a:p>
          <a:p>
            <a:endParaRPr lang="en-IN" altLang="en-US" sz="2800" dirty="0"/>
          </a:p>
          <a:p>
            <a:r>
              <a:rPr lang="en-IN" altLang="en-US" sz="2800" dirty="0"/>
              <a:t>The result is a 2 × 4 matrix.</a:t>
            </a:r>
          </a:p>
          <a:p>
            <a:endParaRPr lang="en-US" sz="2800" dirty="0"/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513637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81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Scalar multiplication of Matrix</a:t>
            </a:r>
            <a:br>
              <a:rPr lang="en-I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FFC4B1-3D41-4FCB-BA69-D540D1BEE297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09800"/>
            <a:ext cx="5697537" cy="159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44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Determinant</a:t>
            </a:r>
            <a:r>
              <a:rPr lang="en-IN" altLang="en-US" b="1" i="1" dirty="0">
                <a:latin typeface="Times New Roman" panose="02020603050405020304" pitchFamily="18" charset="0"/>
              </a:rPr>
              <a:t> </a:t>
            </a:r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of Matrix</a:t>
            </a:r>
            <a:r>
              <a:rPr lang="en-IN" altLang="en-US" b="1" i="1" dirty="0">
                <a:latin typeface="Times New Roman" panose="02020603050405020304" pitchFamily="18" charset="0"/>
              </a:rPr>
              <a:t/>
            </a:r>
            <a:br>
              <a:rPr lang="en-IN" altLang="en-US" b="1" i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4541A-10B1-4564-9460-3BDC15426ECC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altLang="en-US" sz="2800" dirty="0"/>
              <a:t>The determinant is defined only for a square matrix.</a:t>
            </a:r>
          </a:p>
          <a:p>
            <a:r>
              <a:rPr lang="en-US" altLang="en-US" sz="2800" dirty="0"/>
              <a:t>The determinant of a square matrix A of size m × m denoted as </a:t>
            </a:r>
            <a:r>
              <a:rPr lang="en-US" altLang="en-US" sz="2800" dirty="0" err="1"/>
              <a:t>det</a:t>
            </a:r>
            <a:r>
              <a:rPr lang="en-US" altLang="en-US" sz="2800" dirty="0"/>
              <a:t> (A) is a scalar calculated recursively as shown below:</a:t>
            </a:r>
          </a:p>
          <a:p>
            <a:endParaRPr lang="en-IN" altLang="en-US" sz="2800" dirty="0"/>
          </a:p>
          <a:p>
            <a:endParaRPr lang="en-US" sz="2800" dirty="0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469839"/>
            <a:ext cx="6218237" cy="113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918357"/>
            <a:ext cx="5030788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5355713"/>
            <a:ext cx="50673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18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Determinant</a:t>
            </a:r>
            <a:r>
              <a:rPr lang="en-IN" altLang="en-US" b="1" i="1" dirty="0">
                <a:latin typeface="Times New Roman" panose="02020603050405020304" pitchFamily="18" charset="0"/>
              </a:rPr>
              <a:t> </a:t>
            </a:r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of Matrix</a:t>
            </a:r>
            <a:r>
              <a:rPr lang="en-IN" altLang="en-US" b="1" i="1" dirty="0">
                <a:latin typeface="Times New Roman" panose="02020603050405020304" pitchFamily="18" charset="0"/>
              </a:rPr>
              <a:t/>
            </a:r>
            <a:br>
              <a:rPr lang="en-IN" altLang="en-US" b="1" i="1" dirty="0"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7040F0-7BC9-4E89-994C-1F02139BC047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27597"/>
            <a:ext cx="86931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86169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30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+mn-lt"/>
              </a:rPr>
              <a:t>Inverse of Matrix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58E146-D5A9-4F0A-AE01-A4034E3B2F52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29803" y="1148366"/>
            <a:ext cx="7772400" cy="5029200"/>
          </a:xfrm>
        </p:spPr>
        <p:txBody>
          <a:bodyPr/>
          <a:lstStyle/>
          <a:p>
            <a:r>
              <a:rPr lang="en-US" dirty="0"/>
              <a:t>Matrices have both additive and multiplicative inverses.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Additive inverse</a:t>
            </a:r>
          </a:p>
          <a:p>
            <a:r>
              <a:rPr lang="en-US" dirty="0"/>
              <a:t>Additive inverse of matrix </a:t>
            </a:r>
            <a:r>
              <a:rPr lang="en-US" b="1" dirty="0"/>
              <a:t>A</a:t>
            </a:r>
            <a:r>
              <a:rPr lang="en-US" dirty="0"/>
              <a:t> is defined  </a:t>
            </a:r>
            <a:r>
              <a:rPr lang="en-US" b="1" dirty="0"/>
              <a:t>-A .</a:t>
            </a:r>
          </a:p>
          <a:p>
            <a:r>
              <a:rPr lang="en-US" dirty="0"/>
              <a:t>Additive inverse of matrix </a:t>
            </a:r>
            <a:r>
              <a:rPr lang="en-US" b="1" dirty="0"/>
              <a:t>A </a:t>
            </a:r>
            <a:r>
              <a:rPr lang="en-US" dirty="0"/>
              <a:t>is matrix </a:t>
            </a:r>
            <a:r>
              <a:rPr lang="en-US" b="1" dirty="0"/>
              <a:t>B</a:t>
            </a:r>
            <a:r>
              <a:rPr lang="en-US" dirty="0"/>
              <a:t>, such that </a:t>
            </a:r>
            <a:r>
              <a:rPr lang="en-US" b="1" dirty="0"/>
              <a:t>A+B=0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Multiplicative Inverse </a:t>
            </a:r>
          </a:p>
          <a:p>
            <a:r>
              <a:rPr lang="en-IN" altLang="en-US" dirty="0"/>
              <a:t>Multiplicative inverses are only defined for square matrices.</a:t>
            </a:r>
          </a:p>
          <a:p>
            <a:r>
              <a:rPr lang="en-US" dirty="0"/>
              <a:t>Multiplicative of matrix </a:t>
            </a:r>
            <a:r>
              <a:rPr lang="en-US" b="1" dirty="0"/>
              <a:t>A </a:t>
            </a:r>
            <a:r>
              <a:rPr lang="en-US" dirty="0"/>
              <a:t>is matrix </a:t>
            </a:r>
            <a:r>
              <a:rPr lang="en-US" b="1" dirty="0"/>
              <a:t>B</a:t>
            </a:r>
            <a:r>
              <a:rPr lang="en-US" dirty="0"/>
              <a:t>, such that,               </a:t>
            </a:r>
            <a:r>
              <a:rPr lang="en-US" b="1" dirty="0"/>
              <a:t>A×B = B×A =I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049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279690"/>
            <a:ext cx="7772400" cy="1143000"/>
          </a:xfrm>
        </p:spPr>
        <p:txBody>
          <a:bodyPr/>
          <a:lstStyle/>
          <a:p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Residue Matrices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A7A32B-24D2-4056-BF38-3CB58EE03F4E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5307" y="886123"/>
            <a:ext cx="9144000" cy="45720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Cryptography uses residue matrices: </a:t>
            </a:r>
            <a:r>
              <a:rPr lang="en-US" altLang="en-US" sz="2800" u="sng" dirty="0"/>
              <a:t>matrices where all elements are in Z</a:t>
            </a:r>
            <a:r>
              <a:rPr lang="en-US" altLang="en-US" sz="2800" u="sng" baseline="-18000" dirty="0"/>
              <a:t>n</a:t>
            </a:r>
            <a:r>
              <a:rPr lang="en-US" altLang="en-US" sz="2800" u="sng" dirty="0"/>
              <a:t>. </a:t>
            </a:r>
          </a:p>
          <a:p>
            <a:r>
              <a:rPr lang="en-US" altLang="en-US" sz="2800" dirty="0"/>
              <a:t>Operations on matrix are done in modular arithmetic.</a:t>
            </a:r>
          </a:p>
          <a:p>
            <a:r>
              <a:rPr lang="en-US" altLang="en-US" sz="2800" dirty="0"/>
              <a:t>A residue matrix has a multiplicative inverse if </a:t>
            </a:r>
            <a:r>
              <a:rPr lang="en-US" altLang="en-US" sz="2800" dirty="0" err="1"/>
              <a:t>gcd</a:t>
            </a:r>
            <a:r>
              <a:rPr lang="en-US" altLang="en-US" sz="2800" dirty="0"/>
              <a:t> (</a:t>
            </a:r>
            <a:r>
              <a:rPr lang="en-US" altLang="en-US" sz="2800" dirty="0" err="1"/>
              <a:t>det</a:t>
            </a:r>
            <a:r>
              <a:rPr lang="en-US" altLang="en-US" sz="2800" dirty="0"/>
              <a:t>(A), n) = 1</a:t>
            </a:r>
          </a:p>
          <a:p>
            <a:endParaRPr lang="en-US" sz="2800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37" y="3191435"/>
            <a:ext cx="6051550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6800" y="5542260"/>
            <a:ext cx="7321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 residue matrix in Z</a:t>
            </a:r>
            <a:r>
              <a:rPr lang="en-IN" altLang="en-US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26</a:t>
            </a:r>
            <a:r>
              <a:rPr lang="en-I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and its multiplicative inverse</a:t>
            </a:r>
          </a:p>
        </p:txBody>
      </p:sp>
    </p:spTree>
    <p:extLst>
      <p:ext uri="{BB962C8B-B14F-4D97-AF65-F5344CB8AC3E}">
        <p14:creationId xmlns:p14="http://schemas.microsoft.com/office/powerpoint/2010/main" val="268223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</a:rPr>
              <a:t> LINEAR CONGRUENCE</a:t>
            </a:r>
            <a:br>
              <a:rPr lang="en-IN" alt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F1F03-F4A5-4457-A97E-AF8A7A355ADB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altLang="en-US" sz="3200" dirty="0"/>
              <a:t>Cryptography often involves solving an equation or a set of equations of one or more variables with coefficient in Z</a:t>
            </a:r>
            <a:r>
              <a:rPr lang="en-IN" altLang="en-US" sz="3200" baseline="-25000" dirty="0"/>
              <a:t>n</a:t>
            </a:r>
            <a:r>
              <a:rPr lang="en-IN" altLang="en-US" sz="3200" dirty="0"/>
              <a:t>.</a:t>
            </a:r>
          </a:p>
          <a:p>
            <a:endParaRPr lang="en-IN" sz="3200" dirty="0"/>
          </a:p>
          <a:p>
            <a:r>
              <a:rPr lang="en-US" altLang="en-US" sz="32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Single-Variable Linear Equations</a:t>
            </a:r>
          </a:p>
          <a:p>
            <a:r>
              <a:rPr lang="fr-FR" altLang="en-US" sz="32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Set of </a:t>
            </a:r>
            <a:r>
              <a:rPr lang="fr-FR" altLang="en-US" sz="3200" b="1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Linear</a:t>
            </a:r>
            <a:r>
              <a:rPr lang="fr-FR" altLang="en-US" sz="32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Equations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9888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Single-Variable Linear Equations</a:t>
            </a:r>
            <a:b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168291-FD6B-4777-8A49-51CDD2552D49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altLang="en-US" sz="3200" dirty="0"/>
              <a:t>Equations of the form </a:t>
            </a:r>
            <a:r>
              <a:rPr lang="en-IN" altLang="en-US" sz="3200" dirty="0" err="1">
                <a:solidFill>
                  <a:srgbClr val="FF0000"/>
                </a:solidFill>
              </a:rPr>
              <a:t>ax</a:t>
            </a:r>
            <a:r>
              <a:rPr lang="en-IN" altLang="en-US" sz="3200" dirty="0">
                <a:solidFill>
                  <a:srgbClr val="FF0000"/>
                </a:solidFill>
              </a:rPr>
              <a:t> ≡ b (mod n ) </a:t>
            </a:r>
            <a:r>
              <a:rPr lang="en-IN" altLang="en-US" sz="3200" dirty="0"/>
              <a:t>might have no solution or a limited number of solutions.</a:t>
            </a:r>
          </a:p>
          <a:p>
            <a:endParaRPr lang="en-US" sz="3200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048000"/>
            <a:ext cx="4454525" cy="395288"/>
          </a:xfrm>
          <a:prstGeom prst="rect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3954451"/>
            <a:ext cx="39147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2257425" y="5021251"/>
            <a:ext cx="4035425" cy="366713"/>
            <a:chOff x="432" y="3168"/>
            <a:chExt cx="2542" cy="231"/>
          </a:xfrm>
        </p:grpSpPr>
        <p:pic>
          <p:nvPicPr>
            <p:cNvPr id="9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168"/>
              <a:ext cx="6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3168"/>
              <a:ext cx="196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7316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Single-Variable Linear Equations</a:t>
            </a:r>
            <a:b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FA1A95-913E-4BBC-9164-A78A4AAF8CDC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Steps to find Solution:</a:t>
            </a:r>
          </a:p>
          <a:p>
            <a:r>
              <a:rPr lang="en-US" sz="3200" dirty="0"/>
              <a:t>Reduce equation by dividing both sides of equation(including modulus) by ‘d’.</a:t>
            </a:r>
          </a:p>
          <a:p>
            <a:r>
              <a:rPr lang="en-US" sz="3200" dirty="0"/>
              <a:t>Multiply both sides of equation by multiplicative inverse of  ‘a’ to find particular solution ‘x</a:t>
            </a:r>
            <a:r>
              <a:rPr lang="en-US" sz="3200" baseline="-25000" dirty="0"/>
              <a:t>0</a:t>
            </a:r>
            <a:r>
              <a:rPr lang="en-US" sz="3200" dirty="0"/>
              <a:t>’.</a:t>
            </a:r>
          </a:p>
          <a:p>
            <a:r>
              <a:rPr lang="en-US" sz="3200" dirty="0"/>
              <a:t>The general solutions are </a:t>
            </a:r>
          </a:p>
          <a:p>
            <a:pPr marL="0" indent="0">
              <a:buNone/>
            </a:pPr>
            <a:r>
              <a:rPr lang="en-US" sz="3200" dirty="0"/>
              <a:t>    x = x</a:t>
            </a:r>
            <a:r>
              <a:rPr lang="en-US" sz="3200" baseline="-25000" dirty="0"/>
              <a:t>0</a:t>
            </a:r>
            <a:r>
              <a:rPr lang="en-US" sz="3200" dirty="0"/>
              <a:t> +k (n/d) for k=0, 1, ……, (d-1)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13510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30" y="31288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</a:rPr>
              <a:t>Set of Residues</a:t>
            </a:r>
            <a:br>
              <a:rPr lang="en-IN" altLang="en-US" b="1" i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912E72-9371-484E-A1D4-D945BC4D4407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85800" y="1066800"/>
            <a:ext cx="7772400" cy="4572000"/>
          </a:xfrm>
        </p:spPr>
        <p:txBody>
          <a:bodyPr/>
          <a:lstStyle/>
          <a:p>
            <a:pPr algn="just">
              <a:buClrTx/>
            </a:pPr>
            <a:r>
              <a:rPr lang="en-IN" altLang="en-US" sz="2800" dirty="0">
                <a:solidFill>
                  <a:srgbClr val="000000"/>
                </a:solidFill>
              </a:rPr>
              <a:t>The modulo operation creates a set, which in modular arithmetic is referred to as </a:t>
            </a:r>
            <a:r>
              <a:rPr lang="en-IN" altLang="en-US" sz="2800" dirty="0">
                <a:solidFill>
                  <a:srgbClr val="FF0000"/>
                </a:solidFill>
              </a:rPr>
              <a:t>the set of least residues modulo n</a:t>
            </a:r>
            <a:r>
              <a:rPr lang="en-IN" altLang="en-US" sz="2800" dirty="0">
                <a:solidFill>
                  <a:srgbClr val="000000"/>
                </a:solidFill>
              </a:rPr>
              <a:t>, </a:t>
            </a:r>
            <a:r>
              <a:rPr lang="en-IN" altLang="en-US" sz="2800" dirty="0">
                <a:solidFill>
                  <a:srgbClr val="FF0000"/>
                </a:solidFill>
              </a:rPr>
              <a:t>or Z</a:t>
            </a:r>
            <a:r>
              <a:rPr lang="en-IN" altLang="en-US" sz="2800" baseline="-25000" dirty="0">
                <a:solidFill>
                  <a:srgbClr val="FF0000"/>
                </a:solidFill>
              </a:rPr>
              <a:t>n</a:t>
            </a:r>
            <a:r>
              <a:rPr lang="en-IN" altLang="en-US" sz="2800" dirty="0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68335"/>
            <a:ext cx="8534400" cy="1964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16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52" y="177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Single-Variable Linear Equations</a:t>
            </a:r>
            <a:b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59747" name="Text Box 1"/>
          <p:cNvSpPr txBox="1">
            <a:spLocks noChangeArrowheads="1"/>
          </p:cNvSpPr>
          <p:nvPr/>
        </p:nvSpPr>
        <p:spPr bwMode="auto">
          <a:xfrm>
            <a:off x="381000" y="957760"/>
            <a:ext cx="1574768" cy="463846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Example 1</a:t>
            </a: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304800" y="1494631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SzPct val="100000"/>
              <a:defRPr/>
            </a:pPr>
            <a:r>
              <a:rPr lang="en-IN" altLang="en-US" b="1" dirty="0"/>
              <a:t>Solve the equation 10 </a:t>
            </a:r>
            <a:r>
              <a:rPr lang="en-IN" altLang="en-US" b="1" i="1" dirty="0"/>
              <a:t>x</a:t>
            </a:r>
            <a:r>
              <a:rPr lang="en-IN" altLang="en-US" b="1" dirty="0"/>
              <a:t> ≡ 2(mod 15).</a:t>
            </a: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306916" y="2003426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SzPct val="100000"/>
              <a:defRPr/>
            </a:pPr>
            <a:r>
              <a:rPr lang="en-I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381000" y="2463801"/>
            <a:ext cx="82296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150000"/>
              </a:lnSpc>
              <a:buSzPct val="100000"/>
              <a:defRPr/>
            </a:pPr>
            <a:r>
              <a:rPr lang="en-US" altLang="en-US" dirty="0"/>
              <a:t>First we find the </a:t>
            </a:r>
            <a:r>
              <a:rPr lang="en-US" altLang="en-US" dirty="0" err="1"/>
              <a:t>gcd</a:t>
            </a:r>
            <a:r>
              <a:rPr lang="en-US" altLang="en-US" dirty="0"/>
              <a:t> (10 and 15) = 5. </a:t>
            </a:r>
          </a:p>
          <a:p>
            <a:pPr algn="just">
              <a:lnSpc>
                <a:spcPct val="150000"/>
              </a:lnSpc>
              <a:buSzPct val="100000"/>
              <a:defRPr/>
            </a:pPr>
            <a:r>
              <a:rPr lang="en-US" altLang="en-US" dirty="0"/>
              <a:t>Since 5 does not divide 2, we have no solution.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CE9E69-7DFE-434A-9A6F-8BD5A7EEFA9A}" type="datetime5">
              <a:rPr lang="en-US" smtClean="0"/>
              <a:t>7-Feb-25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61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52" y="177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Single-Variable Linear Equations</a:t>
            </a:r>
            <a:b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295029" y="1211715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SzPct val="100000"/>
              <a:defRPr/>
            </a:pPr>
            <a:r>
              <a:rPr lang="en-IN" altLang="en-US" b="1" dirty="0"/>
              <a:t>Solve the equation 14 </a:t>
            </a:r>
            <a:r>
              <a:rPr lang="en-IN" altLang="en-US" b="1" i="1" dirty="0"/>
              <a:t>x </a:t>
            </a:r>
            <a:r>
              <a:rPr lang="en-IN" altLang="en-US" b="1" dirty="0"/>
              <a:t>≡ 12 (mod 18).</a:t>
            </a: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334851" y="1767474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SzPct val="100000"/>
              <a:defRPr/>
            </a:pPr>
            <a:r>
              <a:rPr lang="en-I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Solution:  </a:t>
            </a:r>
            <a:r>
              <a:rPr lang="en-IN" altLang="en-US" dirty="0">
                <a:solidFill>
                  <a:schemeClr val="tx1"/>
                </a:solidFill>
              </a:rPr>
              <a:t>d= </a:t>
            </a:r>
            <a:r>
              <a:rPr lang="en-IN" altLang="en-US" dirty="0" err="1">
                <a:solidFill>
                  <a:schemeClr val="tx1"/>
                </a:solidFill>
              </a:rPr>
              <a:t>gcd</a:t>
            </a:r>
            <a:r>
              <a:rPr lang="en-IN" altLang="en-US" dirty="0">
                <a:solidFill>
                  <a:schemeClr val="tx1"/>
                </a:solidFill>
              </a:rPr>
              <a:t>(</a:t>
            </a:r>
            <a:r>
              <a:rPr lang="en-IN" altLang="en-US" dirty="0" err="1">
                <a:solidFill>
                  <a:schemeClr val="tx1"/>
                </a:solidFill>
              </a:rPr>
              <a:t>a,n</a:t>
            </a:r>
            <a:r>
              <a:rPr lang="en-IN" altLang="en-US" dirty="0">
                <a:solidFill>
                  <a:schemeClr val="tx1"/>
                </a:solidFill>
              </a:rPr>
              <a:t>) = </a:t>
            </a:r>
            <a:r>
              <a:rPr lang="en-IN" altLang="en-US" dirty="0" err="1">
                <a:solidFill>
                  <a:schemeClr val="tx1"/>
                </a:solidFill>
              </a:rPr>
              <a:t>gcd</a:t>
            </a:r>
            <a:r>
              <a:rPr lang="en-IN" altLang="en-US" dirty="0">
                <a:solidFill>
                  <a:schemeClr val="tx1"/>
                </a:solidFill>
              </a:rPr>
              <a:t>(14, 18) = 2 </a:t>
            </a:r>
          </a:p>
        </p:txBody>
      </p:sp>
      <p:pic>
        <p:nvPicPr>
          <p:cNvPr id="159761" name="Picture 15"/>
          <p:cNvPicPr>
            <a:picLocks noChangeAspect="1" noChangeArrowheads="1"/>
          </p:cNvPicPr>
          <p:nvPr/>
        </p:nvPicPr>
        <p:blipFill>
          <a:blip r:embed="rId3" cstate="print"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32" y="2265643"/>
            <a:ext cx="8702675" cy="1304925"/>
          </a:xfrm>
          <a:prstGeom prst="rect">
            <a:avLst/>
          </a:prstGeom>
          <a:noFill/>
          <a:ln w="9525">
            <a:solidFill>
              <a:srgbClr val="3465A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9762" name="Text Box 16"/>
          <p:cNvSpPr txBox="1">
            <a:spLocks noChangeArrowheads="1"/>
          </p:cNvSpPr>
          <p:nvPr/>
        </p:nvSpPr>
        <p:spPr bwMode="auto">
          <a:xfrm>
            <a:off x="334851" y="740714"/>
            <a:ext cx="1574768" cy="463846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Example 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FF84CF-692F-4AE7-8A92-F4CC6BBE2359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2832" y="3520738"/>
            <a:ext cx="900555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+mn-lt"/>
              </a:rPr>
              <a:t>Steps to find 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Reduce equation by dividing both sides of equation(including modulus) by ‘d’.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Multiply both sides of equation by multiplicative inverse of  ‘a’ to find particular solution ‘x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The general solutions 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    x = x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 +k (n/d) for k=1, ……, (d-1)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3294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0" name="Text Box 8"/>
          <p:cNvSpPr txBox="1">
            <a:spLocks noChangeArrowheads="1"/>
          </p:cNvSpPr>
          <p:nvPr/>
        </p:nvSpPr>
        <p:spPr bwMode="auto">
          <a:xfrm>
            <a:off x="1143000" y="0"/>
            <a:ext cx="4227737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Set of Linear Equations</a:t>
            </a:r>
          </a:p>
        </p:txBody>
      </p:sp>
      <p:pic>
        <p:nvPicPr>
          <p:cNvPr id="16385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60" y="914400"/>
            <a:ext cx="847374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900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2.</a:t>
            </a:r>
            <a:fld id="{D51DBB93-B52B-4590-899C-0E9E751E678C}" type="slidenum">
              <a:rPr lang="en-US" altLang="en-US" sz="2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5891" name="Text Box 1"/>
          <p:cNvSpPr txBox="1">
            <a:spLocks noChangeArrowheads="1"/>
          </p:cNvSpPr>
          <p:nvPr/>
        </p:nvSpPr>
        <p:spPr bwMode="auto">
          <a:xfrm>
            <a:off x="457200" y="341783"/>
            <a:ext cx="1943100" cy="460375"/>
          </a:xfrm>
          <a:prstGeom prst="rect">
            <a:avLst/>
          </a:prstGeom>
          <a:solidFill>
            <a:srgbClr val="33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Example 2.38</a:t>
            </a: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228600" y="990400"/>
            <a:ext cx="822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SzPct val="100000"/>
              <a:defRPr/>
            </a:pPr>
            <a:r>
              <a:rPr lang="en-I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Solve the set of following three equations:</a:t>
            </a:r>
          </a:p>
        </p:txBody>
      </p:sp>
      <p:pic>
        <p:nvPicPr>
          <p:cNvPr id="16590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2918"/>
            <a:ext cx="3554413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457200" y="4032142"/>
            <a:ext cx="822960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SzPct val="100000"/>
              <a:defRPr/>
            </a:pPr>
            <a:endParaRPr lang="en-I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>
              <a:buSzPct val="100000"/>
              <a:defRPr/>
            </a:pPr>
            <a:r>
              <a:rPr lang="en-I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result is </a:t>
            </a:r>
            <a:r>
              <a:rPr lang="en-IN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I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≡ 15 (mod 16), </a:t>
            </a:r>
            <a:r>
              <a:rPr lang="en-IN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I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≡ 4 (mod 16), and </a:t>
            </a:r>
            <a:r>
              <a:rPr lang="en-IN" alt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I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≡ 14 (mod 16). We can check the answer by inserting these values into the equations.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533400" y="3732213"/>
            <a:ext cx="1600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just">
              <a:buSzPct val="100000"/>
              <a:defRPr/>
            </a:pPr>
            <a:r>
              <a:rPr lang="en-I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086567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</a:rPr>
              <a:t>Congruence (≡ operator)</a:t>
            </a:r>
            <a:br>
              <a:rPr lang="en-IN" altLang="en-US" b="1" i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82D093-E86B-49BF-BC57-7DC09A6B3558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68086" y="810081"/>
            <a:ext cx="7772400" cy="4572000"/>
          </a:xfrm>
        </p:spPr>
        <p:txBody>
          <a:bodyPr>
            <a:normAutofit/>
          </a:bodyPr>
          <a:lstStyle/>
          <a:p>
            <a:r>
              <a:rPr lang="en-IN" altLang="en-US" sz="2800" dirty="0">
                <a:solidFill>
                  <a:srgbClr val="000000"/>
                </a:solidFill>
              </a:rPr>
              <a:t>To show that two integers are congruent, we use the congruence operator ( </a:t>
            </a:r>
            <a:r>
              <a:rPr lang="en-IN" altLang="en-US" sz="2800" dirty="0">
                <a:solidFill>
                  <a:srgbClr val="FF0000"/>
                </a:solidFill>
              </a:rPr>
              <a:t>≡</a:t>
            </a:r>
            <a:r>
              <a:rPr lang="en-IN" altLang="en-US" sz="2800" dirty="0">
                <a:solidFill>
                  <a:srgbClr val="000000"/>
                </a:solidFill>
              </a:rPr>
              <a:t> ).</a:t>
            </a:r>
          </a:p>
          <a:p>
            <a:r>
              <a:rPr lang="en-IN" sz="2800" dirty="0">
                <a:solidFill>
                  <a:srgbClr val="000000"/>
                </a:solidFill>
              </a:rPr>
              <a:t>It indicates equality in modulus.</a:t>
            </a:r>
          </a:p>
          <a:p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/>
              <a:t>2 mod 10= 2</a:t>
            </a:r>
          </a:p>
          <a:p>
            <a:r>
              <a:rPr lang="en-US" sz="2800" dirty="0"/>
              <a:t>12 mod 10=2</a:t>
            </a:r>
          </a:p>
          <a:p>
            <a:endParaRPr lang="en-US" sz="2800" dirty="0"/>
          </a:p>
          <a:p>
            <a:r>
              <a:rPr lang="en-US" sz="2800" dirty="0"/>
              <a:t>3 mod 5=3</a:t>
            </a:r>
          </a:p>
          <a:p>
            <a:r>
              <a:rPr lang="en-US" sz="2800" dirty="0"/>
              <a:t>8 mod 5=3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endParaRPr lang="en-US" sz="2600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7"/>
          <a:stretch/>
        </p:blipFill>
        <p:spPr bwMode="auto">
          <a:xfrm>
            <a:off x="4354090" y="5382081"/>
            <a:ext cx="2868434" cy="100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27" b="54754"/>
          <a:stretch/>
        </p:blipFill>
        <p:spPr bwMode="auto">
          <a:xfrm>
            <a:off x="3115102" y="3038147"/>
            <a:ext cx="2447497" cy="46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48387" r="63486"/>
          <a:stretch/>
        </p:blipFill>
        <p:spPr bwMode="auto">
          <a:xfrm>
            <a:off x="3117376" y="4506803"/>
            <a:ext cx="2292823" cy="484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97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dirty="0">
                <a:solidFill>
                  <a:srgbClr val="FF0000"/>
                </a:solidFill>
              </a:rPr>
              <a:t>Residue Classes</a:t>
            </a:r>
            <a:r>
              <a:rPr lang="en-IN" altLang="en-US" b="1" dirty="0">
                <a:solidFill>
                  <a:srgbClr val="3333CC"/>
                </a:solidFill>
              </a:rPr>
              <a:t/>
            </a:r>
            <a:br>
              <a:rPr lang="en-IN" altLang="en-US" b="1" dirty="0">
                <a:solidFill>
                  <a:srgbClr val="3333CC"/>
                </a:solidFill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BCF012-F04E-407F-B389-44DCE7CA4DE3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846138"/>
            <a:ext cx="8153400" cy="457200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rgbClr val="000000"/>
                </a:solidFill>
              </a:rPr>
              <a:t>A residue class [a] or [a]</a:t>
            </a:r>
            <a:r>
              <a:rPr lang="en-US" altLang="en-US" sz="3200" baseline="-25000" dirty="0">
                <a:solidFill>
                  <a:srgbClr val="000000"/>
                </a:solidFill>
              </a:rPr>
              <a:t>n</a:t>
            </a:r>
            <a:r>
              <a:rPr lang="en-US" altLang="en-US" sz="3200" dirty="0">
                <a:solidFill>
                  <a:srgbClr val="000000"/>
                </a:solidFill>
              </a:rPr>
              <a:t> is the set of integers congruent modulo n. </a:t>
            </a:r>
          </a:p>
          <a:p>
            <a:r>
              <a:rPr lang="en-US" altLang="en-US" sz="3200" dirty="0">
                <a:solidFill>
                  <a:srgbClr val="000000"/>
                </a:solidFill>
              </a:rPr>
              <a:t>For example n=5</a:t>
            </a:r>
          </a:p>
          <a:p>
            <a:r>
              <a:rPr lang="en-US" altLang="en-US" sz="3200" dirty="0">
                <a:solidFill>
                  <a:srgbClr val="000000"/>
                </a:solidFill>
              </a:rPr>
              <a:t>Z</a:t>
            </a:r>
            <a:r>
              <a:rPr lang="en-US" altLang="en-US" sz="3200" baseline="-25000" dirty="0">
                <a:solidFill>
                  <a:srgbClr val="000000"/>
                </a:solidFill>
              </a:rPr>
              <a:t>5</a:t>
            </a:r>
            <a:r>
              <a:rPr lang="en-US" altLang="en-US" sz="3200" dirty="0">
                <a:solidFill>
                  <a:srgbClr val="000000"/>
                </a:solidFill>
              </a:rPr>
              <a:t>={0, 1, 2, 3, 4}</a:t>
            </a:r>
          </a:p>
          <a:p>
            <a:r>
              <a:rPr lang="en-US" altLang="en-US" sz="3200" dirty="0">
                <a:solidFill>
                  <a:srgbClr val="000000"/>
                </a:solidFill>
              </a:rPr>
              <a:t>Then we have 5 residue classes.</a:t>
            </a:r>
          </a:p>
          <a:p>
            <a:endParaRPr lang="en-US" altLang="en-US" sz="3200" dirty="0">
              <a:solidFill>
                <a:srgbClr val="000000"/>
              </a:solidFill>
            </a:endParaRPr>
          </a:p>
          <a:p>
            <a:endParaRPr lang="en-US" altLang="en-US" sz="3200" dirty="0">
              <a:solidFill>
                <a:srgbClr val="000000"/>
              </a:solidFill>
            </a:endParaRPr>
          </a:p>
          <a:p>
            <a:endParaRPr lang="en-US" sz="3200" dirty="0"/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70" y="3760517"/>
            <a:ext cx="5532437" cy="204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95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</a:rPr>
              <a:t>Comparison of Z and Z</a:t>
            </a:r>
            <a:r>
              <a:rPr lang="en-IN" altLang="en-US" b="1" i="1" baseline="-25000" dirty="0">
                <a:solidFill>
                  <a:srgbClr val="FF0000"/>
                </a:solidFill>
              </a:rPr>
              <a:t>n</a:t>
            </a:r>
            <a:r>
              <a:rPr lang="en-IN" altLang="en-US" b="1" i="1" dirty="0">
                <a:solidFill>
                  <a:srgbClr val="FF0000"/>
                </a:solidFill>
              </a:rPr>
              <a:t> using graphs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A2DB8F-285B-4F9B-8980-38ABE731F1E8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305800" cy="3599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91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 b="1" i="1" dirty="0">
                <a:solidFill>
                  <a:srgbClr val="FF0000"/>
                </a:solidFill>
              </a:rPr>
              <a:t>Operation in Z</a:t>
            </a:r>
            <a:r>
              <a:rPr lang="en-IN" altLang="en-US" b="1" i="1" baseline="-25000" dirty="0">
                <a:solidFill>
                  <a:srgbClr val="FF0000"/>
                </a:solidFill>
              </a:rPr>
              <a:t>n</a:t>
            </a:r>
            <a:br>
              <a:rPr lang="en-IN" altLang="en-US" b="1" i="1" baseline="-25000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D3D7BF-8C6D-43F4-80A4-0FBB4EF20CCF}" type="datetime5">
              <a:rPr lang="en-US" smtClean="0"/>
              <a:t>7-Feb-25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9" t="31243" b="32990"/>
          <a:stretch/>
        </p:blipFill>
        <p:spPr bwMode="auto">
          <a:xfrm>
            <a:off x="914400" y="1294263"/>
            <a:ext cx="4419600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5740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4366</TotalTime>
  <Words>1927</Words>
  <Application>Microsoft Office PowerPoint</Application>
  <PresentationFormat>On-screen Show (4:3)</PresentationFormat>
  <Paragraphs>449</Paragraphs>
  <Slides>53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Microsoft YaHei</vt:lpstr>
      <vt:lpstr>Arial</vt:lpstr>
      <vt:lpstr>Franklin Gothic Book</vt:lpstr>
      <vt:lpstr>Perpetua</vt:lpstr>
      <vt:lpstr>Symbol</vt:lpstr>
      <vt:lpstr>Times New Roman</vt:lpstr>
      <vt:lpstr>Verdana</vt:lpstr>
      <vt:lpstr>Wingdings 2</vt:lpstr>
      <vt:lpstr>Equity</vt:lpstr>
      <vt:lpstr>Modular Arithmetic</vt:lpstr>
      <vt:lpstr>Set of Integers (z) </vt:lpstr>
      <vt:lpstr>Modulo Operator</vt:lpstr>
      <vt:lpstr>Modulo Operator</vt:lpstr>
      <vt:lpstr>Set of Residues </vt:lpstr>
      <vt:lpstr>Congruence (≡ operator) </vt:lpstr>
      <vt:lpstr>Residue Classes </vt:lpstr>
      <vt:lpstr>Comparison of Z and Zn using graphs</vt:lpstr>
      <vt:lpstr>Operation in Zn </vt:lpstr>
      <vt:lpstr>Operation in Zn </vt:lpstr>
      <vt:lpstr> Zn Operation properties </vt:lpstr>
      <vt:lpstr> Zn Operation properties </vt:lpstr>
      <vt:lpstr>Inverses</vt:lpstr>
      <vt:lpstr>Additive Inverse </vt:lpstr>
      <vt:lpstr>Additive Inverse </vt:lpstr>
      <vt:lpstr>Multiplicative Inverse </vt:lpstr>
      <vt:lpstr>Multiplicative Inverse </vt:lpstr>
      <vt:lpstr>Euclidean Algorithm to find GCD</vt:lpstr>
      <vt:lpstr>Euclidean Algorithm to find GCD</vt:lpstr>
      <vt:lpstr>Extended Euclidean Algorithm </vt:lpstr>
      <vt:lpstr>Extended Euclidean Algorithm </vt:lpstr>
      <vt:lpstr>Extended Euclidean Algorithm  </vt:lpstr>
      <vt:lpstr>Extended Euclidean Algorithm  </vt:lpstr>
      <vt:lpstr>Extended Euclidean Algorithm  </vt:lpstr>
      <vt:lpstr>Extended Euclidean Algorithm  </vt:lpstr>
      <vt:lpstr>Multiplicative Inverse using Extended Euclidean Algorithm  </vt:lpstr>
      <vt:lpstr>Multiplicative Inverse using Extended Euclidean Algorithm  </vt:lpstr>
      <vt:lpstr>Multiplicative Inverse using Extended Euclidean Algorithm  </vt:lpstr>
      <vt:lpstr>Multiplicative Inverse using Extended Euclidean Algorithm  </vt:lpstr>
      <vt:lpstr>Multiplicative Inverse using Extended Euclidean Algorithm  </vt:lpstr>
      <vt:lpstr>Multiplicative Inverse using Extended Euclidean Algorithm  </vt:lpstr>
      <vt:lpstr>Addition and Multiplication Tables  </vt:lpstr>
      <vt:lpstr>Addition and Multiplication Tables  </vt:lpstr>
      <vt:lpstr>Different Sets :  Zn and Zn* sets   </vt:lpstr>
      <vt:lpstr>Different Sets :  Zn and Zn* sets   </vt:lpstr>
      <vt:lpstr>Different Sets :  Zn and Zn* sets   </vt:lpstr>
      <vt:lpstr>Two More Sets  </vt:lpstr>
      <vt:lpstr>MATRICES </vt:lpstr>
      <vt:lpstr>Examples of matrices </vt:lpstr>
      <vt:lpstr>Matrix Addition and Subtraction </vt:lpstr>
      <vt:lpstr>Matrix Multiplication</vt:lpstr>
      <vt:lpstr>Scalar multiplication of Matrix </vt:lpstr>
      <vt:lpstr>Determinant of Matrix </vt:lpstr>
      <vt:lpstr>Determinant of Matrix </vt:lpstr>
      <vt:lpstr>Inverse of Matrix</vt:lpstr>
      <vt:lpstr>Residue Matrices</vt:lpstr>
      <vt:lpstr> LINEAR CONGRUENCE </vt:lpstr>
      <vt:lpstr>Single-Variable Linear Equations </vt:lpstr>
      <vt:lpstr>Single-Variable Linear Equations </vt:lpstr>
      <vt:lpstr>Single-Variable Linear Equations </vt:lpstr>
      <vt:lpstr>Single-Variable Linear Equations 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Rohini_T</dc:creator>
  <cp:lastModifiedBy>Admin</cp:lastModifiedBy>
  <cp:revision>401</cp:revision>
  <dcterms:created xsi:type="dcterms:W3CDTF">2006-08-08T08:50:41Z</dcterms:created>
  <dcterms:modified xsi:type="dcterms:W3CDTF">2025-02-07T05:55:07Z</dcterms:modified>
</cp:coreProperties>
</file>