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8" r:id="rId2"/>
    <p:sldId id="259" r:id="rId3"/>
    <p:sldId id="260" r:id="rId4"/>
    <p:sldId id="261"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300" r:id="rId42"/>
    <p:sldId id="301" r:id="rId43"/>
    <p:sldId id="302" r:id="rId44"/>
    <p:sldId id="303" r:id="rId45"/>
    <p:sldId id="304" r:id="rId46"/>
    <p:sldId id="305" r:id="rId47"/>
    <p:sldId id="306" r:id="rId48"/>
    <p:sldId id="308" r:id="rId49"/>
    <p:sldId id="309" r:id="rId50"/>
    <p:sldId id="310" r:id="rId51"/>
    <p:sldId id="311" r:id="rId52"/>
    <p:sldId id="31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A1375-4B98-4E45-A752-96189302A2B0}" type="datetimeFigureOut">
              <a:rPr lang="en-IN" smtClean="0"/>
              <a:t>05-03-2025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CEB2D-031D-456C-A9DB-AC56BA493269}" type="slidenum">
              <a:rPr lang="en-IN" smtClean="0"/>
              <a:t>‹#›</a:t>
            </a:fld>
            <a:endParaRPr lang="en-IN"/>
          </a:p>
        </p:txBody>
      </p:sp>
    </p:spTree>
    <p:extLst>
      <p:ext uri="{BB962C8B-B14F-4D97-AF65-F5344CB8AC3E}">
        <p14:creationId xmlns:p14="http://schemas.microsoft.com/office/powerpoint/2010/main" val="144221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a:solidFill>
                  <a:schemeClr val="dk1"/>
                </a:solidFill>
                <a:latin typeface="Times New Roman"/>
                <a:ea typeface="Times New Roman"/>
                <a:cs typeface="Times New Roman"/>
                <a:sym typeface="Times New Roman"/>
              </a:rPr>
              <a:t>1</a:t>
            </a:fld>
            <a:endParaRPr sz="1200" b="0" i="0">
              <a:solidFill>
                <a:schemeClr val="dk1"/>
              </a:solidFill>
              <a:latin typeface="Times New Roman"/>
              <a:ea typeface="Times New Roman"/>
              <a:cs typeface="Times New Roman"/>
              <a:sym typeface="Times New Roman"/>
            </a:endParaRPr>
          </a:p>
        </p:txBody>
      </p:sp>
      <p:sp>
        <p:nvSpPr>
          <p:cNvPr id="723" name="Google Shape;723;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4" name="Google Shape;724;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50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4" name="Google Shape;734;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943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42" name="Google Shape;74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792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新細明體" charset="-120"/>
              </a:rPr>
              <a:t>Stallings Figure 6.9 illustrates the general structure of RC4.</a:t>
            </a:r>
            <a:endParaRPr lang="en-AU" smtClean="0">
              <a:latin typeface="Arial" panose="020B0604020202020204" pitchFamily="34" charset="0"/>
              <a:ea typeface="新細明體" charset="-120"/>
            </a:endParaRPr>
          </a:p>
        </p:txBody>
      </p:sp>
    </p:spTree>
    <p:extLst>
      <p:ext uri="{BB962C8B-B14F-4D97-AF65-F5344CB8AC3E}">
        <p14:creationId xmlns:p14="http://schemas.microsoft.com/office/powerpoint/2010/main" val="3684289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Slayt Görüntüsü Yer Tutucusu"/>
          <p:cNvSpPr>
            <a:spLocks noGrp="1" noRot="1" noChangeAspect="1" noTextEdit="1"/>
          </p:cNvSpPr>
          <p:nvPr>
            <p:ph type="sldImg"/>
          </p:nvPr>
        </p:nvSpPr>
        <p:spPr>
          <a:ln/>
        </p:spPr>
      </p:sp>
      <p:sp>
        <p:nvSpPr>
          <p:cNvPr id="46083" name="2 Not Yer Tutucusu"/>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smtClean="0">
              <a:latin typeface="Arial" panose="020B0604020202020204" pitchFamily="34" charset="0"/>
              <a:ea typeface="新細明體" charset="-120"/>
            </a:endParaRPr>
          </a:p>
        </p:txBody>
      </p:sp>
      <p:sp>
        <p:nvSpPr>
          <p:cNvPr id="46084" name="3 Slayt Numarası Yer Tutucusu"/>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B612A74A-8A80-4F48-8131-3F1B6D7E8A66}" type="slidenum">
              <a:rPr lang="en-US">
                <a:latin typeface="Arial" panose="020B0604020202020204" pitchFamily="34" charset="0"/>
              </a:rPr>
              <a:pPr eaLnBrk="1" hangingPunct="1"/>
              <a:t>32</a:t>
            </a:fld>
            <a:endParaRPr lang="en-US">
              <a:latin typeface="Arial" panose="020B0604020202020204" pitchFamily="34" charset="0"/>
            </a:endParaRPr>
          </a:p>
        </p:txBody>
      </p:sp>
    </p:spTree>
    <p:extLst>
      <p:ext uri="{BB962C8B-B14F-4D97-AF65-F5344CB8AC3E}">
        <p14:creationId xmlns:p14="http://schemas.microsoft.com/office/powerpoint/2010/main" val="1062581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E7185C95-1334-4621-8AC1-9C00C331E3A3}" type="slidenum">
              <a:rPr lang="en-US">
                <a:latin typeface="Arial" panose="020B0604020202020204" pitchFamily="34" charset="0"/>
              </a:rPr>
              <a:pPr eaLnBrk="1" hangingPunct="1"/>
              <a:t>33</a:t>
            </a:fld>
            <a:endParaRPr lang="en-US">
              <a:latin typeface="Arial" panose="020B060402020202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smtClean="0">
              <a:latin typeface="Arial" panose="020B0604020202020204" pitchFamily="34" charset="0"/>
              <a:ea typeface="新細明體" charset="-120"/>
            </a:endParaRPr>
          </a:p>
        </p:txBody>
      </p:sp>
    </p:spTree>
    <p:extLst>
      <p:ext uri="{BB962C8B-B14F-4D97-AF65-F5344CB8AC3E}">
        <p14:creationId xmlns:p14="http://schemas.microsoft.com/office/powerpoint/2010/main" val="1509640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D6EACA8B-F842-4C89-AF00-267BC5C3D1FC}" type="slidenum">
              <a:rPr lang="en-US">
                <a:latin typeface="Arial" panose="020B0604020202020204" pitchFamily="34" charset="0"/>
              </a:rPr>
              <a:pPr eaLnBrk="1" hangingPunct="1"/>
              <a:t>34</a:t>
            </a:fld>
            <a:endParaRPr lang="en-US">
              <a:latin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tr-TR" smtClean="0">
                <a:latin typeface="Arial" panose="020B0604020202020204" pitchFamily="34" charset="0"/>
                <a:ea typeface="新細明體" charset="-120"/>
              </a:rPr>
              <a:t>What is primitive polynomial? </a:t>
            </a:r>
          </a:p>
          <a:p>
            <a:pPr eaLnBrk="1" hangingPunct="1"/>
            <a:r>
              <a:rPr lang="tr-TR" smtClean="0">
                <a:latin typeface="Arial" panose="020B0604020202020204" pitchFamily="34" charset="0"/>
                <a:ea typeface="新細明體" charset="-120"/>
              </a:rPr>
              <a:t>Boolean polynomial p(x) that can be used to compute the increasing powers of n of x^n mod p(x), to obtain all possible non-zero polynoomials of degree less than p(x)</a:t>
            </a:r>
          </a:p>
        </p:txBody>
      </p:sp>
    </p:spTree>
    <p:extLst>
      <p:ext uri="{BB962C8B-B14F-4D97-AF65-F5344CB8AC3E}">
        <p14:creationId xmlns:p14="http://schemas.microsoft.com/office/powerpoint/2010/main" val="2380721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Slayt Görüntüsü Yer Tutucusu"/>
          <p:cNvSpPr>
            <a:spLocks noGrp="1" noRot="1" noChangeAspect="1" noTextEdit="1"/>
          </p:cNvSpPr>
          <p:nvPr>
            <p:ph type="sldImg"/>
          </p:nvPr>
        </p:nvSpPr>
        <p:spPr>
          <a:ln/>
        </p:spPr>
      </p:sp>
      <p:sp>
        <p:nvSpPr>
          <p:cNvPr id="49155" name="2 Not Yer Tutucusu"/>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buClr>
                <a:schemeClr val="tx1"/>
              </a:buClr>
            </a:pPr>
            <a:endParaRPr lang="en-US" smtClean="0">
              <a:latin typeface="Arial" panose="020B0604020202020204" pitchFamily="34" charset="0"/>
              <a:ea typeface="新細明體" charset="-120"/>
            </a:endParaRPr>
          </a:p>
          <a:p>
            <a:pPr eaLnBrk="1" hangingPunct="1">
              <a:lnSpc>
                <a:spcPct val="80000"/>
              </a:lnSpc>
              <a:buClr>
                <a:schemeClr val="tx1"/>
              </a:buClr>
            </a:pPr>
            <a:r>
              <a:rPr lang="en-US" smtClean="0">
                <a:latin typeface="Arial" panose="020B0604020202020204" pitchFamily="34" charset="0"/>
                <a:ea typeface="新細明體" charset="-120"/>
              </a:rPr>
              <a:t>Least significant bit numbered 0</a:t>
            </a:r>
          </a:p>
          <a:p>
            <a:pPr eaLnBrk="1" hangingPunct="1">
              <a:lnSpc>
                <a:spcPct val="80000"/>
              </a:lnSpc>
              <a:buClr>
                <a:schemeClr val="tx1"/>
              </a:buClr>
            </a:pPr>
            <a:r>
              <a:rPr lang="en-US" smtClean="0">
                <a:latin typeface="Arial" panose="020B0604020202020204" pitchFamily="34" charset="0"/>
                <a:ea typeface="新細明體" charset="-120"/>
              </a:rPr>
              <a:t>Tapped bits of each LSRF are XORed to create value of next 0 bit.</a:t>
            </a:r>
          </a:p>
          <a:p>
            <a:pPr eaLnBrk="1" hangingPunct="1">
              <a:lnSpc>
                <a:spcPct val="80000"/>
              </a:lnSpc>
              <a:buClr>
                <a:schemeClr val="tx1"/>
              </a:buClr>
            </a:pPr>
            <a:r>
              <a:rPr lang="en-US" smtClean="0">
                <a:latin typeface="Arial" panose="020B0604020202020204" pitchFamily="34" charset="0"/>
                <a:ea typeface="新細明體" charset="-120"/>
              </a:rPr>
              <a:t>Output bits of the three LSRFs are XORed to form the keystream bit</a:t>
            </a:r>
          </a:p>
          <a:p>
            <a:pPr eaLnBrk="1" hangingPunct="1"/>
            <a:endParaRPr lang="tr-TR" smtClean="0">
              <a:latin typeface="Arial" panose="020B0604020202020204" pitchFamily="34" charset="0"/>
              <a:ea typeface="新細明體" charset="-120"/>
            </a:endParaRPr>
          </a:p>
        </p:txBody>
      </p:sp>
      <p:sp>
        <p:nvSpPr>
          <p:cNvPr id="49156" name="3 Slayt Numarası Yer Tutucusu"/>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BD40448C-B4C0-410B-9BC0-38FE0DA637B0}" type="slidenum">
              <a:rPr lang="en-US">
                <a:latin typeface="Arial" panose="020B0604020202020204" pitchFamily="34" charset="0"/>
              </a:rPr>
              <a:pPr eaLnBrk="1" hangingPunct="1"/>
              <a:t>36</a:t>
            </a:fld>
            <a:endParaRPr lang="en-US">
              <a:latin typeface="Arial" panose="020B0604020202020204" pitchFamily="34" charset="0"/>
            </a:endParaRPr>
          </a:p>
        </p:txBody>
      </p:sp>
    </p:spTree>
    <p:extLst>
      <p:ext uri="{BB962C8B-B14F-4D97-AF65-F5344CB8AC3E}">
        <p14:creationId xmlns:p14="http://schemas.microsoft.com/office/powerpoint/2010/main" val="1963307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Slayt Görüntüsü Yer Tutucusu"/>
          <p:cNvSpPr>
            <a:spLocks noGrp="1" noRot="1" noChangeAspect="1" noTextEdit="1"/>
          </p:cNvSpPr>
          <p:nvPr>
            <p:ph type="sldImg"/>
          </p:nvPr>
        </p:nvSpPr>
        <p:spPr>
          <a:ln/>
        </p:spPr>
      </p:sp>
      <p:sp>
        <p:nvSpPr>
          <p:cNvPr id="3" name="2 Not Yer Tutucusu"/>
          <p:cNvSpPr>
            <a:spLocks noGrp="1"/>
          </p:cNvSpPr>
          <p:nvPr>
            <p:ph type="body" idx="1"/>
          </p:nvPr>
        </p:nvSpPr>
        <p:spPr/>
        <p:txBody>
          <a:bodyPr>
            <a:normAutofit fontScale="92500" lnSpcReduction="10000"/>
          </a:bodyPr>
          <a:lstStyle/>
          <a:p>
            <a:pPr eaLnBrk="1" hangingPunct="1">
              <a:lnSpc>
                <a:spcPct val="90000"/>
              </a:lnSpc>
              <a:buClr>
                <a:schemeClr val="tx1"/>
              </a:buClr>
              <a:defRPr/>
            </a:pPr>
            <a:r>
              <a:rPr lang="en-US" sz="2800" dirty="0" smtClean="0"/>
              <a:t>Registers set to all 0’s</a:t>
            </a:r>
          </a:p>
          <a:p>
            <a:pPr eaLnBrk="1" hangingPunct="1">
              <a:lnSpc>
                <a:spcPct val="90000"/>
              </a:lnSpc>
              <a:buClr>
                <a:schemeClr val="tx1"/>
              </a:buClr>
              <a:defRPr/>
            </a:pPr>
            <a:r>
              <a:rPr lang="en-US" sz="2800" dirty="0" smtClean="0"/>
              <a:t>Incorporate the key and frame number:</a:t>
            </a:r>
          </a:p>
          <a:p>
            <a:pPr lvl="1" eaLnBrk="1" hangingPunct="1">
              <a:lnSpc>
                <a:spcPct val="90000"/>
              </a:lnSpc>
              <a:buClr>
                <a:schemeClr val="tx1"/>
              </a:buClr>
              <a:buFontTx/>
              <a:buChar char="•"/>
              <a:defRPr/>
            </a:pPr>
            <a:r>
              <a:rPr lang="en-US" sz="2400" dirty="0" smtClean="0"/>
              <a:t>For 64 cycles, the key is mixed in by </a:t>
            </a:r>
            <a:r>
              <a:rPr lang="en-US" sz="2400" dirty="0" err="1" smtClean="0"/>
              <a:t>XORing</a:t>
            </a:r>
            <a:r>
              <a:rPr lang="en-US" sz="2400" dirty="0" smtClean="0"/>
              <a:t> the </a:t>
            </a:r>
            <a:r>
              <a:rPr lang="en-US" sz="2400" dirty="0" err="1" smtClean="0"/>
              <a:t>ith</a:t>
            </a:r>
            <a:r>
              <a:rPr lang="en-US" sz="2400" dirty="0" smtClean="0"/>
              <a:t> key bit with the least significant bit of each register</a:t>
            </a:r>
          </a:p>
          <a:p>
            <a:pPr lvl="1" eaLnBrk="1" hangingPunct="1">
              <a:lnSpc>
                <a:spcPct val="90000"/>
              </a:lnSpc>
              <a:buClr>
                <a:schemeClr val="tx1"/>
              </a:buClr>
              <a:buFontTx/>
              <a:buChar char="•"/>
              <a:defRPr/>
            </a:pPr>
            <a:r>
              <a:rPr lang="en-US" sz="2400" dirty="0" smtClean="0"/>
              <a:t>For 22 cycles, the 22 bit frame value is mixed in – same as with key value</a:t>
            </a:r>
          </a:p>
          <a:p>
            <a:pPr lvl="1" eaLnBrk="1" hangingPunct="1">
              <a:lnSpc>
                <a:spcPct val="90000"/>
              </a:lnSpc>
              <a:buClr>
                <a:schemeClr val="tx1"/>
              </a:buClr>
              <a:buFontTx/>
              <a:buChar char="•"/>
              <a:defRPr/>
            </a:pPr>
            <a:r>
              <a:rPr lang="en-US" sz="2400" dirty="0" smtClean="0"/>
              <a:t>Normal clocking used</a:t>
            </a:r>
          </a:p>
          <a:p>
            <a:pPr eaLnBrk="1" hangingPunct="1">
              <a:lnSpc>
                <a:spcPct val="90000"/>
              </a:lnSpc>
              <a:buClr>
                <a:schemeClr val="tx1"/>
              </a:buClr>
              <a:defRPr/>
            </a:pPr>
            <a:r>
              <a:rPr lang="en-US" sz="2800" dirty="0" smtClean="0"/>
              <a:t>100 cycles are run using the majority clocking,  the output is discarded</a:t>
            </a:r>
          </a:p>
          <a:p>
            <a:pPr eaLnBrk="1" hangingPunct="1">
              <a:lnSpc>
                <a:spcPct val="90000"/>
              </a:lnSpc>
              <a:buClr>
                <a:schemeClr val="tx1"/>
              </a:buClr>
              <a:defRPr/>
            </a:pPr>
            <a:r>
              <a:rPr lang="en-US" sz="2800" dirty="0" smtClean="0"/>
              <a:t>End result is the initial state</a:t>
            </a:r>
          </a:p>
          <a:p>
            <a:pPr eaLnBrk="1" hangingPunct="1">
              <a:defRPr/>
            </a:pPr>
            <a:endParaRPr lang="tr-TR" dirty="0" smtClean="0"/>
          </a:p>
        </p:txBody>
      </p:sp>
      <p:sp>
        <p:nvSpPr>
          <p:cNvPr id="50180" name="3 Slayt Numarası Yer Tutucusu"/>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335ECE40-05E2-4943-855E-9F43F6267940}" type="slidenum">
              <a:rPr lang="en-US">
                <a:latin typeface="Arial" panose="020B0604020202020204" pitchFamily="34" charset="0"/>
              </a:rPr>
              <a:pPr eaLnBrk="1" hangingPunct="1"/>
              <a:t>37</a:t>
            </a:fld>
            <a:endParaRPr lang="en-US">
              <a:latin typeface="Arial" panose="020B0604020202020204" pitchFamily="34" charset="0"/>
            </a:endParaRPr>
          </a:p>
        </p:txBody>
      </p:sp>
    </p:spTree>
    <p:extLst>
      <p:ext uri="{BB962C8B-B14F-4D97-AF65-F5344CB8AC3E}">
        <p14:creationId xmlns:p14="http://schemas.microsoft.com/office/powerpoint/2010/main" val="4047475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CC4624A-4B71-41A6-BE99-4C44AC2536CC}"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89AF47-4F5B-4A14-BA53-2DA459AB065C}" type="slidenum">
              <a:rPr lang="en-IN" smtClean="0"/>
              <a:t>‹#›</a:t>
            </a:fld>
            <a:endParaRPr lang="en-IN"/>
          </a:p>
        </p:txBody>
      </p:sp>
    </p:spTree>
    <p:extLst>
      <p:ext uri="{BB962C8B-B14F-4D97-AF65-F5344CB8AC3E}">
        <p14:creationId xmlns:p14="http://schemas.microsoft.com/office/powerpoint/2010/main" val="262760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C4624A-4B71-41A6-BE99-4C44AC2536CC}"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89AF47-4F5B-4A14-BA53-2DA459AB065C}" type="slidenum">
              <a:rPr lang="en-IN" smtClean="0"/>
              <a:t>‹#›</a:t>
            </a:fld>
            <a:endParaRPr lang="en-IN"/>
          </a:p>
        </p:txBody>
      </p:sp>
    </p:spTree>
    <p:extLst>
      <p:ext uri="{BB962C8B-B14F-4D97-AF65-F5344CB8AC3E}">
        <p14:creationId xmlns:p14="http://schemas.microsoft.com/office/powerpoint/2010/main" val="2636970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C4624A-4B71-41A6-BE99-4C44AC2536CC}"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89AF47-4F5B-4A14-BA53-2DA459AB065C}" type="slidenum">
              <a:rPr lang="en-IN" smtClean="0"/>
              <a:t>‹#›</a:t>
            </a:fld>
            <a:endParaRPr lang="en-IN"/>
          </a:p>
        </p:txBody>
      </p:sp>
    </p:spTree>
    <p:extLst>
      <p:ext uri="{BB962C8B-B14F-4D97-AF65-F5344CB8AC3E}">
        <p14:creationId xmlns:p14="http://schemas.microsoft.com/office/powerpoint/2010/main" val="2528837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590552" y="103188"/>
            <a:ext cx="10991849" cy="131445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09600" y="1600201"/>
            <a:ext cx="5384800" cy="44561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97600" y="1600201"/>
            <a:ext cx="5384800" cy="44561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9"/>
          <p:cNvSpPr>
            <a:spLocks noGrp="1" noChangeArrowheads="1"/>
          </p:cNvSpPr>
          <p:nvPr>
            <p:ph type="sldNum" sz="quarter" idx="12"/>
          </p:nvPr>
        </p:nvSpPr>
        <p:spPr>
          <a:ln/>
        </p:spPr>
        <p:txBody>
          <a:bodyPr/>
          <a:lstStyle>
            <a:lvl1pPr>
              <a:defRPr/>
            </a:lvl1pPr>
          </a:lstStyle>
          <a:p>
            <a:fld id="{D3440137-8700-4381-8889-61EF05130FE9}" type="slidenum">
              <a:rPr lang="en-US" altLang="zh-TW"/>
              <a:pPr/>
              <a:t>‹#›</a:t>
            </a:fld>
            <a:endParaRPr lang="en-US" altLang="zh-TW"/>
          </a:p>
        </p:txBody>
      </p:sp>
    </p:spTree>
    <p:extLst>
      <p:ext uri="{BB962C8B-B14F-4D97-AF65-F5344CB8AC3E}">
        <p14:creationId xmlns:p14="http://schemas.microsoft.com/office/powerpoint/2010/main" val="1850899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Başlık, İçerik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4638"/>
            <a:ext cx="10972800" cy="1143000"/>
          </a:xfrm>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09600" y="1600200"/>
            <a:ext cx="5384800" cy="45339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6197600" y="1600200"/>
            <a:ext cx="5384800" cy="219075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İçerik Yer Tutucusu"/>
          <p:cNvSpPr>
            <a:spLocks noGrp="1"/>
          </p:cNvSpPr>
          <p:nvPr>
            <p:ph sz="quarter" idx="3"/>
          </p:nvPr>
        </p:nvSpPr>
        <p:spPr>
          <a:xfrm>
            <a:off x="6197600" y="3943350"/>
            <a:ext cx="5384800" cy="219075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Slayt Numarası Yer Tutucusu"/>
          <p:cNvSpPr>
            <a:spLocks noGrp="1"/>
          </p:cNvSpPr>
          <p:nvPr>
            <p:ph type="sldNum" sz="quarter" idx="10"/>
          </p:nvPr>
        </p:nvSpPr>
        <p:spPr/>
        <p:txBody>
          <a:bodyPr/>
          <a:lstStyle>
            <a:lvl1pPr>
              <a:defRPr/>
            </a:lvl1pPr>
          </a:lstStyle>
          <a:p>
            <a:fld id="{8EE90962-4D96-4EC1-BA4F-93C54E409843}" type="slidenum">
              <a:rPr lang="en-US"/>
              <a:pPr/>
              <a:t>‹#›</a:t>
            </a:fld>
            <a:endParaRPr lang="en-US"/>
          </a:p>
        </p:txBody>
      </p:sp>
      <p:sp>
        <p:nvSpPr>
          <p:cNvPr id="7" name="6 Veri Yer Tutucusu"/>
          <p:cNvSpPr>
            <a:spLocks noGrp="1"/>
          </p:cNvSpPr>
          <p:nvPr>
            <p:ph type="dt" sz="half" idx="11"/>
          </p:nvPr>
        </p:nvSpPr>
        <p:spPr/>
        <p:txBody>
          <a:bodyPr/>
          <a:lstStyle>
            <a:lvl1pPr>
              <a:defRPr/>
            </a:lvl1pPr>
          </a:lstStyle>
          <a:p>
            <a:pPr>
              <a:defRPr/>
            </a:pPr>
            <a:fld id="{A53352F8-9A4C-494B-829C-C1A65442E79C}" type="datetime1">
              <a:rPr lang="en-US"/>
              <a:pPr>
                <a:defRPr/>
              </a:pPr>
              <a:t>3/5/2025</a:t>
            </a:fld>
            <a:endParaRPr lang="en-US"/>
          </a:p>
        </p:txBody>
      </p:sp>
      <p:sp>
        <p:nvSpPr>
          <p:cNvPr id="8" name="7 Altbilgi Yer Tutucusu"/>
          <p:cNvSpPr>
            <a:spLocks noGrp="1"/>
          </p:cNvSpPr>
          <p:nvPr>
            <p:ph type="ftr" sz="quarter" idx="12"/>
          </p:nvPr>
        </p:nvSpPr>
        <p:spPr>
          <a:xfrm>
            <a:off x="4165600" y="6243638"/>
            <a:ext cx="3860800" cy="457200"/>
          </a:xfrm>
        </p:spPr>
        <p:txBody>
          <a:bodyPr/>
          <a:lstStyle>
            <a:lvl1pPr>
              <a:defRPr/>
            </a:lvl1pPr>
          </a:lstStyle>
          <a:p>
            <a:pPr>
              <a:defRPr/>
            </a:pPr>
            <a:endParaRPr lang="en-US"/>
          </a:p>
        </p:txBody>
      </p:sp>
    </p:spTree>
    <p:extLst>
      <p:ext uri="{BB962C8B-B14F-4D97-AF65-F5344CB8AC3E}">
        <p14:creationId xmlns:p14="http://schemas.microsoft.com/office/powerpoint/2010/main" val="26452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C4624A-4B71-41A6-BE99-4C44AC2536CC}"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89AF47-4F5B-4A14-BA53-2DA459AB065C}" type="slidenum">
              <a:rPr lang="en-IN" smtClean="0"/>
              <a:t>‹#›</a:t>
            </a:fld>
            <a:endParaRPr lang="en-IN"/>
          </a:p>
        </p:txBody>
      </p:sp>
    </p:spTree>
    <p:extLst>
      <p:ext uri="{BB962C8B-B14F-4D97-AF65-F5344CB8AC3E}">
        <p14:creationId xmlns:p14="http://schemas.microsoft.com/office/powerpoint/2010/main" val="327939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C4624A-4B71-41A6-BE99-4C44AC2536CC}"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89AF47-4F5B-4A14-BA53-2DA459AB065C}" type="slidenum">
              <a:rPr lang="en-IN" smtClean="0"/>
              <a:t>‹#›</a:t>
            </a:fld>
            <a:endParaRPr lang="en-IN"/>
          </a:p>
        </p:txBody>
      </p:sp>
    </p:spTree>
    <p:extLst>
      <p:ext uri="{BB962C8B-B14F-4D97-AF65-F5344CB8AC3E}">
        <p14:creationId xmlns:p14="http://schemas.microsoft.com/office/powerpoint/2010/main" val="1481980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CC4624A-4B71-41A6-BE99-4C44AC2536CC}"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89AF47-4F5B-4A14-BA53-2DA459AB065C}" type="slidenum">
              <a:rPr lang="en-IN" smtClean="0"/>
              <a:t>‹#›</a:t>
            </a:fld>
            <a:endParaRPr lang="en-IN"/>
          </a:p>
        </p:txBody>
      </p:sp>
    </p:spTree>
    <p:extLst>
      <p:ext uri="{BB962C8B-B14F-4D97-AF65-F5344CB8AC3E}">
        <p14:creationId xmlns:p14="http://schemas.microsoft.com/office/powerpoint/2010/main" val="124198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CC4624A-4B71-41A6-BE99-4C44AC2536CC}" type="datetimeFigureOut">
              <a:rPr lang="en-IN" smtClean="0"/>
              <a:t>05-03-2025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89AF47-4F5B-4A14-BA53-2DA459AB065C}" type="slidenum">
              <a:rPr lang="en-IN" smtClean="0"/>
              <a:t>‹#›</a:t>
            </a:fld>
            <a:endParaRPr lang="en-IN"/>
          </a:p>
        </p:txBody>
      </p:sp>
    </p:spTree>
    <p:extLst>
      <p:ext uri="{BB962C8B-B14F-4D97-AF65-F5344CB8AC3E}">
        <p14:creationId xmlns:p14="http://schemas.microsoft.com/office/powerpoint/2010/main" val="111967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CC4624A-4B71-41A6-BE99-4C44AC2536CC}" type="datetimeFigureOut">
              <a:rPr lang="en-IN" smtClean="0"/>
              <a:t>05-03-2025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89AF47-4F5B-4A14-BA53-2DA459AB065C}" type="slidenum">
              <a:rPr lang="en-IN" smtClean="0"/>
              <a:t>‹#›</a:t>
            </a:fld>
            <a:endParaRPr lang="en-IN"/>
          </a:p>
        </p:txBody>
      </p:sp>
    </p:spTree>
    <p:extLst>
      <p:ext uri="{BB962C8B-B14F-4D97-AF65-F5344CB8AC3E}">
        <p14:creationId xmlns:p14="http://schemas.microsoft.com/office/powerpoint/2010/main" val="67265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4624A-4B71-41A6-BE99-4C44AC2536CC}" type="datetimeFigureOut">
              <a:rPr lang="en-IN" smtClean="0"/>
              <a:t>05-03-2025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89AF47-4F5B-4A14-BA53-2DA459AB065C}" type="slidenum">
              <a:rPr lang="en-IN" smtClean="0"/>
              <a:t>‹#›</a:t>
            </a:fld>
            <a:endParaRPr lang="en-IN"/>
          </a:p>
        </p:txBody>
      </p:sp>
    </p:spTree>
    <p:extLst>
      <p:ext uri="{BB962C8B-B14F-4D97-AF65-F5344CB8AC3E}">
        <p14:creationId xmlns:p14="http://schemas.microsoft.com/office/powerpoint/2010/main" val="295898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4624A-4B71-41A6-BE99-4C44AC2536CC}"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89AF47-4F5B-4A14-BA53-2DA459AB065C}" type="slidenum">
              <a:rPr lang="en-IN" smtClean="0"/>
              <a:t>‹#›</a:t>
            </a:fld>
            <a:endParaRPr lang="en-IN"/>
          </a:p>
        </p:txBody>
      </p:sp>
    </p:spTree>
    <p:extLst>
      <p:ext uri="{BB962C8B-B14F-4D97-AF65-F5344CB8AC3E}">
        <p14:creationId xmlns:p14="http://schemas.microsoft.com/office/powerpoint/2010/main" val="346884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4624A-4B71-41A6-BE99-4C44AC2536CC}"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89AF47-4F5B-4A14-BA53-2DA459AB065C}" type="slidenum">
              <a:rPr lang="en-IN" smtClean="0"/>
              <a:t>‹#›</a:t>
            </a:fld>
            <a:endParaRPr lang="en-IN"/>
          </a:p>
        </p:txBody>
      </p:sp>
    </p:spTree>
    <p:extLst>
      <p:ext uri="{BB962C8B-B14F-4D97-AF65-F5344CB8AC3E}">
        <p14:creationId xmlns:p14="http://schemas.microsoft.com/office/powerpoint/2010/main" val="5032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4624A-4B71-41A6-BE99-4C44AC2536CC}" type="datetimeFigureOut">
              <a:rPr lang="en-IN" smtClean="0"/>
              <a:t>05-03-2025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9AF47-4F5B-4A14-BA53-2DA459AB065C}" type="slidenum">
              <a:rPr lang="en-IN" smtClean="0"/>
              <a:t>‹#›</a:t>
            </a:fld>
            <a:endParaRPr lang="en-IN"/>
          </a:p>
        </p:txBody>
      </p:sp>
    </p:spTree>
    <p:extLst>
      <p:ext uri="{BB962C8B-B14F-4D97-AF65-F5344CB8AC3E}">
        <p14:creationId xmlns:p14="http://schemas.microsoft.com/office/powerpoint/2010/main" val="3984911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upload.wikimedia.org/wikipedia/commons/5/5e/A5-1_GSM_cipher.sv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62"/>
          <p:cNvSpPr txBox="1"/>
          <p:nvPr/>
        </p:nvSpPr>
        <p:spPr>
          <a:xfrm>
            <a:off x="2743201" y="128520"/>
            <a:ext cx="3147015" cy="646331"/>
          </a:xfrm>
          <a:prstGeom prst="rect">
            <a:avLst/>
          </a:prstGeom>
          <a:noFill/>
          <a:ln>
            <a:noFill/>
          </a:ln>
        </p:spPr>
        <p:txBody>
          <a:bodyPr spcFirstLastPara="1" wrap="square" lIns="91425" tIns="45700" rIns="91425" bIns="45700" anchor="t" anchorCtr="0">
            <a:spAutoFit/>
          </a:bodyPr>
          <a:lstStyle/>
          <a:p>
            <a:r>
              <a:rPr lang="en-US" sz="3600" b="1" i="1">
                <a:solidFill>
                  <a:srgbClr val="FF0000"/>
                </a:solidFill>
                <a:latin typeface="Times New Roman"/>
                <a:ea typeface="Times New Roman"/>
                <a:cs typeface="Times New Roman"/>
                <a:sym typeface="Times New Roman"/>
              </a:rPr>
              <a:t>Stream Ciphers</a:t>
            </a:r>
            <a:endParaRPr/>
          </a:p>
        </p:txBody>
      </p:sp>
      <p:sp>
        <p:nvSpPr>
          <p:cNvPr id="727" name="Google Shape;727;p62"/>
          <p:cNvSpPr/>
          <p:nvPr/>
        </p:nvSpPr>
        <p:spPr>
          <a:xfrm>
            <a:off x="1802642" y="774850"/>
            <a:ext cx="8839200" cy="946150"/>
          </a:xfrm>
          <a:prstGeom prst="rect">
            <a:avLst/>
          </a:prstGeom>
          <a:noFill/>
          <a:ln>
            <a:noFill/>
          </a:ln>
        </p:spPr>
        <p:txBody>
          <a:bodyPr spcFirstLastPara="1" wrap="square" lIns="91425" tIns="45700" rIns="91425" bIns="45700" anchor="ctr" anchorCtr="0">
            <a:spAutoFit/>
          </a:bodyPr>
          <a:lstStyle/>
          <a:p>
            <a:pPr algn="just"/>
            <a:r>
              <a:rPr lang="en-US" sz="2800" b="1">
                <a:solidFill>
                  <a:schemeClr val="dk1"/>
                </a:solidFill>
                <a:latin typeface="Times New Roman"/>
                <a:ea typeface="Times New Roman"/>
                <a:cs typeface="Times New Roman"/>
                <a:sym typeface="Times New Roman"/>
              </a:rPr>
              <a:t>Call the plaintext stream P, the ciphertext stream C, and the key stream K.</a:t>
            </a:r>
            <a:endParaRPr/>
          </a:p>
        </p:txBody>
      </p:sp>
      <p:pic>
        <p:nvPicPr>
          <p:cNvPr id="728" name="Google Shape;728;p62"/>
          <p:cNvPicPr preferRelativeResize="0"/>
          <p:nvPr/>
        </p:nvPicPr>
        <p:blipFill rotWithShape="1">
          <a:blip r:embed="rId3">
            <a:alphaModFix/>
          </a:blip>
          <a:srcRect/>
          <a:stretch/>
        </p:blipFill>
        <p:spPr>
          <a:xfrm>
            <a:off x="2302465" y="1871612"/>
            <a:ext cx="7175500" cy="912812"/>
          </a:xfrm>
          <a:prstGeom prst="rect">
            <a:avLst/>
          </a:prstGeom>
          <a:noFill/>
          <a:ln>
            <a:noFill/>
          </a:ln>
        </p:spPr>
      </p:pic>
      <p:pic>
        <p:nvPicPr>
          <p:cNvPr id="729" name="Google Shape;729;p62"/>
          <p:cNvPicPr preferRelativeResize="0"/>
          <p:nvPr/>
        </p:nvPicPr>
        <p:blipFill rotWithShape="1">
          <a:blip r:embed="rId4">
            <a:alphaModFix/>
          </a:blip>
          <a:srcRect/>
          <a:stretch/>
        </p:blipFill>
        <p:spPr>
          <a:xfrm>
            <a:off x="2743200" y="2975970"/>
            <a:ext cx="5988050" cy="2411412"/>
          </a:xfrm>
          <a:prstGeom prst="rect">
            <a:avLst/>
          </a:prstGeom>
          <a:noFill/>
          <a:ln>
            <a:noFill/>
          </a:ln>
        </p:spPr>
      </p:pic>
      <p:sp>
        <p:nvSpPr>
          <p:cNvPr id="730" name="Google Shape;730;p62"/>
          <p:cNvSpPr txBox="1"/>
          <p:nvPr/>
        </p:nvSpPr>
        <p:spPr>
          <a:xfrm>
            <a:off x="1981200" y="5578929"/>
            <a:ext cx="7924800" cy="646331"/>
          </a:xfrm>
          <a:prstGeom prst="rect">
            <a:avLst/>
          </a:prstGeom>
          <a:noFill/>
          <a:ln>
            <a:noFill/>
          </a:ln>
        </p:spPr>
        <p:txBody>
          <a:bodyPr spcFirstLastPara="1" wrap="square" lIns="91425" tIns="45700" rIns="91425" bIns="45700" anchor="t" anchorCtr="0">
            <a:spAutoFit/>
          </a:bodyPr>
          <a:lstStyle/>
          <a:p>
            <a:r>
              <a:rPr lang="en-US">
                <a:solidFill>
                  <a:schemeClr val="dk1"/>
                </a:solidFill>
                <a:latin typeface="Verdana"/>
                <a:ea typeface="Verdana"/>
                <a:cs typeface="Verdana"/>
                <a:sym typeface="Verdana"/>
              </a:rPr>
              <a:t>Additive ciphers, monoalphabetic ciphers are examples of stream ciphers as they process stream of characters.</a:t>
            </a:r>
            <a:endParaRPr/>
          </a:p>
        </p:txBody>
      </p:sp>
      <p:sp>
        <p:nvSpPr>
          <p:cNvPr id="731" name="Google Shape;731;p62"/>
          <p:cNvSpPr txBox="1">
            <a:spLocks noGrp="1"/>
          </p:cNvSpPr>
          <p:nvPr>
            <p:ph type="dt" idx="10"/>
          </p:nvPr>
        </p:nvSpPr>
        <p:spPr>
          <a:xfrm>
            <a:off x="7696200" y="6191250"/>
            <a:ext cx="2476500" cy="476250"/>
          </a:xfrm>
          <a:prstGeom prst="rect">
            <a:avLst/>
          </a:prstGeom>
          <a:noFill/>
          <a:ln>
            <a:noFill/>
          </a:ln>
        </p:spPr>
        <p:txBody>
          <a:bodyPr spcFirstLastPara="1" vert="horz" wrap="square" lIns="91425" tIns="45700" rIns="91425" bIns="45700" rtlCol="0" anchor="ctr" anchorCtr="0">
            <a:noAutofit/>
          </a:bodyPr>
          <a:lstStyle/>
          <a:p>
            <a:pPr algn="r"/>
            <a:r>
              <a:rPr lang="en-US"/>
              <a:t>10-Feb-21</a:t>
            </a:r>
            <a:endParaRPr/>
          </a:p>
        </p:txBody>
      </p:sp>
    </p:spTree>
    <p:extLst>
      <p:ext uri="{BB962C8B-B14F-4D97-AF65-F5344CB8AC3E}">
        <p14:creationId xmlns:p14="http://schemas.microsoft.com/office/powerpoint/2010/main" val="280905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Initialization Vector (IV)</a:t>
            </a:r>
            <a:endParaRPr lang="zh-TW" altLang="en-US" smtClean="0"/>
          </a:p>
        </p:txBody>
      </p:sp>
      <p:sp>
        <p:nvSpPr>
          <p:cNvPr id="12291" name="內容版面配置區 2"/>
          <p:cNvSpPr>
            <a:spLocks noGrp="1"/>
          </p:cNvSpPr>
          <p:nvPr>
            <p:ph idx="1"/>
          </p:nvPr>
        </p:nvSpPr>
        <p:spPr/>
        <p:txBody>
          <a:bodyPr/>
          <a:lstStyle/>
          <a:p>
            <a:r>
              <a:rPr lang="en-US" altLang="zh-TW" sz="2400"/>
              <a:t>The initialization vector (IV) should be known by the sender and the receiver. Although keeping the vector secret is not necessary, the integrity of the vector plays an important role in the security of CBC mode; </a:t>
            </a:r>
            <a:r>
              <a:rPr lang="en-US" altLang="zh-TW" sz="2400">
                <a:solidFill>
                  <a:srgbClr val="FF0000"/>
                </a:solidFill>
              </a:rPr>
              <a:t>IV should be kept safe from change</a:t>
            </a:r>
            <a:r>
              <a:rPr lang="en-US" altLang="zh-TW" sz="2400"/>
              <a:t>.</a:t>
            </a:r>
          </a:p>
          <a:p>
            <a:r>
              <a:rPr lang="en-US" altLang="zh-TW" sz="2400"/>
              <a:t>A pseudorandom number can be selected by the sender and transmitted through a secure channel (using ECB mode for example).</a:t>
            </a:r>
            <a:endParaRPr lang="zh-TW" altLang="en-US" sz="2400"/>
          </a:p>
        </p:txBody>
      </p:sp>
      <p:sp>
        <p:nvSpPr>
          <p:cNvPr id="1229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14B1D34D-523F-4212-942C-4776BC7AEE8B}" type="slidenum">
              <a:rPr kumimoji="0" lang="en-US" altLang="zh-TW"/>
              <a:pPr eaLnBrk="1" hangingPunct="1"/>
              <a:t>10</a:t>
            </a:fld>
            <a:endParaRPr kumimoji="0" lang="en-US" altLang="zh-TW"/>
          </a:p>
        </p:txBody>
      </p:sp>
    </p:spTree>
    <p:extLst>
      <p:ext uri="{BB962C8B-B14F-4D97-AF65-F5344CB8AC3E}">
        <p14:creationId xmlns:p14="http://schemas.microsoft.com/office/powerpoint/2010/main" val="232537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Security Issues</a:t>
            </a:r>
            <a:endParaRPr lang="zh-TW" altLang="en-US" smtClean="0"/>
          </a:p>
        </p:txBody>
      </p:sp>
      <p:sp>
        <p:nvSpPr>
          <p:cNvPr id="13315" name="內容版面配置區 2"/>
          <p:cNvSpPr>
            <a:spLocks noGrp="1"/>
          </p:cNvSpPr>
          <p:nvPr>
            <p:ph idx="1"/>
          </p:nvPr>
        </p:nvSpPr>
        <p:spPr/>
        <p:txBody>
          <a:bodyPr/>
          <a:lstStyle/>
          <a:p>
            <a:r>
              <a:rPr lang="en-US" altLang="zh-TW" sz="2000"/>
              <a:t>In CBC mode, equal plaintext blocks belonging to the same message are enciphered into different ciphertext blocks. In other words, the patterns at the block levels are not preserved. However, </a:t>
            </a:r>
            <a:r>
              <a:rPr lang="en-US" altLang="zh-TW" sz="2000">
                <a:solidFill>
                  <a:srgbClr val="FF0000"/>
                </a:solidFill>
              </a:rPr>
              <a:t>if two messages are equal, their encipherment is the same if they use the same IV</a:t>
            </a:r>
            <a:r>
              <a:rPr lang="en-US" altLang="zh-TW" sz="2000"/>
              <a:t>. As a matter of fact, if the first M blocks in two different messages are equal, they are enciphered into equal blocks unless different IVs are used. For this reason, some people recommend the use of </a:t>
            </a:r>
            <a:r>
              <a:rPr lang="en-US" altLang="zh-TW" sz="2000">
                <a:solidFill>
                  <a:srgbClr val="FF0000"/>
                </a:solidFill>
              </a:rPr>
              <a:t>a timestamp as an IV</a:t>
            </a:r>
            <a:r>
              <a:rPr lang="en-US" altLang="zh-TW" sz="2000"/>
              <a:t>.</a:t>
            </a:r>
          </a:p>
          <a:p>
            <a:r>
              <a:rPr lang="en-US" altLang="zh-TW" sz="2000"/>
              <a:t>Eve can add some ciphertext blocks to the end of the ciphertext stream.</a:t>
            </a:r>
            <a:endParaRPr lang="zh-TW" altLang="en-US" sz="2000"/>
          </a:p>
        </p:txBody>
      </p:sp>
      <p:sp>
        <p:nvSpPr>
          <p:cNvPr id="1331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0188E27C-5170-4EE5-9BF9-56D45EC035C1}" type="slidenum">
              <a:rPr kumimoji="0" lang="en-US" altLang="zh-TW"/>
              <a:pPr eaLnBrk="1" hangingPunct="1"/>
              <a:t>11</a:t>
            </a:fld>
            <a:endParaRPr kumimoji="0" lang="en-US" altLang="zh-TW"/>
          </a:p>
        </p:txBody>
      </p:sp>
    </p:spTree>
    <p:extLst>
      <p:ext uri="{BB962C8B-B14F-4D97-AF65-F5344CB8AC3E}">
        <p14:creationId xmlns:p14="http://schemas.microsoft.com/office/powerpoint/2010/main" val="625569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Error Propagation</a:t>
            </a:r>
            <a:endParaRPr lang="zh-TW" altLang="en-US" smtClean="0"/>
          </a:p>
        </p:txBody>
      </p:sp>
      <p:sp>
        <p:nvSpPr>
          <p:cNvPr id="14339" name="內容版面配置區 2"/>
          <p:cNvSpPr>
            <a:spLocks noGrp="1"/>
          </p:cNvSpPr>
          <p:nvPr>
            <p:ph idx="1"/>
          </p:nvPr>
        </p:nvSpPr>
        <p:spPr/>
        <p:txBody>
          <a:bodyPr/>
          <a:lstStyle/>
          <a:p>
            <a:r>
              <a:rPr lang="en-US" altLang="zh-TW" sz="2400"/>
              <a:t>In CBC mode, a single bit error in ciphertext block C</a:t>
            </a:r>
            <a:r>
              <a:rPr lang="en-US" altLang="zh-TW" sz="2400" baseline="-25000"/>
              <a:t>j</a:t>
            </a:r>
            <a:r>
              <a:rPr lang="en-US" altLang="zh-TW" sz="2400"/>
              <a:t> during transmission may create error in most bits in plaintext block P</a:t>
            </a:r>
            <a:r>
              <a:rPr lang="en-US" altLang="zh-TW" sz="2400" baseline="-25000"/>
              <a:t>j</a:t>
            </a:r>
            <a:r>
              <a:rPr lang="en-US" altLang="zh-TW" sz="2400"/>
              <a:t> during decryption. </a:t>
            </a:r>
          </a:p>
          <a:p>
            <a:r>
              <a:rPr lang="en-US" altLang="zh-TW" sz="2400"/>
              <a:t>However, this single error toggles only one bit in plaintext block P</a:t>
            </a:r>
            <a:r>
              <a:rPr lang="en-US" altLang="zh-TW" sz="2400" baseline="-25000"/>
              <a:t>j+1</a:t>
            </a:r>
            <a:r>
              <a:rPr lang="en-US" altLang="zh-TW" sz="2400"/>
              <a:t> (the bit in the same location). </a:t>
            </a:r>
          </a:p>
          <a:p>
            <a:r>
              <a:rPr lang="en-US" altLang="zh-TW" sz="2400">
                <a:solidFill>
                  <a:srgbClr val="FF0000"/>
                </a:solidFill>
              </a:rPr>
              <a:t>Plaintext blocks P</a:t>
            </a:r>
            <a:r>
              <a:rPr lang="en-US" altLang="zh-TW" sz="2400" baseline="-25000">
                <a:solidFill>
                  <a:srgbClr val="FF0000"/>
                </a:solidFill>
              </a:rPr>
              <a:t>j+2</a:t>
            </a:r>
            <a:r>
              <a:rPr lang="en-US" altLang="zh-TW" sz="2400">
                <a:solidFill>
                  <a:srgbClr val="FF0000"/>
                </a:solidFill>
              </a:rPr>
              <a:t> to P</a:t>
            </a:r>
            <a:r>
              <a:rPr lang="en-US" altLang="zh-TW" sz="2400" baseline="-25000">
                <a:solidFill>
                  <a:srgbClr val="FF0000"/>
                </a:solidFill>
              </a:rPr>
              <a:t>N</a:t>
            </a:r>
            <a:r>
              <a:rPr lang="en-US" altLang="zh-TW" sz="2400">
                <a:solidFill>
                  <a:srgbClr val="FF0000"/>
                </a:solidFill>
              </a:rPr>
              <a:t> are not affected by this single bit error. </a:t>
            </a:r>
            <a:r>
              <a:rPr lang="en-US" altLang="zh-TW" sz="2400"/>
              <a:t>A single bit error in ciphertext is self-recovered.</a:t>
            </a:r>
            <a:endParaRPr lang="zh-TW" altLang="en-US" sz="2400"/>
          </a:p>
        </p:txBody>
      </p:sp>
      <p:sp>
        <p:nvSpPr>
          <p:cNvPr id="1434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BADC208E-7575-4DBC-84F3-B097137C9176}" type="slidenum">
              <a:rPr kumimoji="0" lang="en-US" altLang="zh-TW"/>
              <a:pPr eaLnBrk="1" hangingPunct="1"/>
              <a:t>12</a:t>
            </a:fld>
            <a:endParaRPr kumimoji="0" lang="en-US" altLang="zh-TW"/>
          </a:p>
        </p:txBody>
      </p:sp>
    </p:spTree>
    <p:extLst>
      <p:ext uri="{BB962C8B-B14F-4D97-AF65-F5344CB8AC3E}">
        <p14:creationId xmlns:p14="http://schemas.microsoft.com/office/powerpoint/2010/main" val="1869065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Cipher Feedback Mode (CFB)</a:t>
            </a:r>
            <a:endParaRPr lang="zh-TW" altLang="en-US" smtClean="0"/>
          </a:p>
        </p:txBody>
      </p:sp>
      <p:sp>
        <p:nvSpPr>
          <p:cNvPr id="15363"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5CFE795E-484E-4ED1-A2B9-F051CA5D9970}" type="slidenum">
              <a:rPr kumimoji="0" lang="en-US" altLang="zh-TW"/>
              <a:pPr eaLnBrk="1" hangingPunct="1"/>
              <a:t>13</a:t>
            </a:fld>
            <a:endParaRPr kumimoji="0" lang="en-US" altLang="zh-TW"/>
          </a:p>
        </p:txBody>
      </p:sp>
      <p:pic>
        <p:nvPicPr>
          <p:cNvPr id="15364"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4" y="1357313"/>
            <a:ext cx="8281987"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5857876"/>
            <a:ext cx="72215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08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CFB as a Stream Cipher</a:t>
            </a:r>
            <a:endParaRPr lang="zh-TW" altLang="en-US" smtClean="0"/>
          </a:p>
        </p:txBody>
      </p:sp>
      <p:sp>
        <p:nvSpPr>
          <p:cNvPr id="16387" name="內容版面配置區 2"/>
          <p:cNvSpPr>
            <a:spLocks noGrp="1"/>
          </p:cNvSpPr>
          <p:nvPr>
            <p:ph idx="1"/>
          </p:nvPr>
        </p:nvSpPr>
        <p:spPr/>
        <p:txBody>
          <a:bodyPr/>
          <a:lstStyle/>
          <a:p>
            <a:r>
              <a:rPr lang="en-US" altLang="zh-TW" sz="2000"/>
              <a:t>Although CFB is an operation mode for using block ciphers such as DES or AES, the result is a stream cipher. In fact, </a:t>
            </a:r>
            <a:r>
              <a:rPr lang="en-US" altLang="zh-TW" sz="2000">
                <a:solidFill>
                  <a:srgbClr val="FF0000"/>
                </a:solidFill>
              </a:rPr>
              <a:t>it is a nonsynchronous stream cipher </a:t>
            </a:r>
            <a:r>
              <a:rPr lang="en-US" altLang="zh-TW" sz="2000"/>
              <a:t>in which the key stream is dependent on the ciphertext.</a:t>
            </a:r>
            <a:endParaRPr lang="zh-TW" altLang="en-US" sz="2000"/>
          </a:p>
        </p:txBody>
      </p:sp>
      <p:sp>
        <p:nvSpPr>
          <p:cNvPr id="1638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D103DC3E-3E00-410B-9AF3-9D530FE87BF5}" type="slidenum">
              <a:rPr kumimoji="0" lang="en-US" altLang="zh-TW"/>
              <a:pPr eaLnBrk="1" hangingPunct="1"/>
              <a:t>14</a:t>
            </a:fld>
            <a:endParaRPr kumimoji="0" lang="en-US" altLang="zh-TW"/>
          </a:p>
        </p:txBody>
      </p:sp>
      <p:pic>
        <p:nvPicPr>
          <p:cNvPr id="1638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3214688"/>
            <a:ext cx="8401050" cy="345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28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Security Issues</a:t>
            </a:r>
            <a:endParaRPr lang="zh-TW" altLang="en-US" smtClean="0"/>
          </a:p>
        </p:txBody>
      </p:sp>
      <p:sp>
        <p:nvSpPr>
          <p:cNvPr id="17411" name="內容版面配置區 2"/>
          <p:cNvSpPr>
            <a:spLocks noGrp="1"/>
          </p:cNvSpPr>
          <p:nvPr>
            <p:ph idx="1"/>
          </p:nvPr>
        </p:nvSpPr>
        <p:spPr/>
        <p:txBody>
          <a:bodyPr/>
          <a:lstStyle/>
          <a:p>
            <a:r>
              <a:rPr lang="en-US" altLang="zh-TW" b="1" dirty="0">
                <a:solidFill>
                  <a:srgbClr val="FF0000"/>
                </a:solidFill>
              </a:rPr>
              <a:t>Just like CBC, the patterns at the block level are not preserved.</a:t>
            </a:r>
          </a:p>
          <a:p>
            <a:r>
              <a:rPr lang="en-US" altLang="zh-TW" b="1" dirty="0">
                <a:solidFill>
                  <a:srgbClr val="FF0000"/>
                </a:solidFill>
              </a:rPr>
              <a:t>More than one message can be encrypted with the same key, but the value of the IV should be changed for each message. This means that Alice needs to use a different IV each time she sends a message.</a:t>
            </a:r>
          </a:p>
          <a:p>
            <a:r>
              <a:rPr lang="en-US" altLang="zh-TW" dirty="0"/>
              <a:t>Eve can add some </a:t>
            </a:r>
            <a:r>
              <a:rPr lang="en-US" altLang="zh-TW" dirty="0" err="1"/>
              <a:t>ciphertext</a:t>
            </a:r>
            <a:r>
              <a:rPr lang="en-US" altLang="zh-TW" dirty="0"/>
              <a:t> block to the end of the </a:t>
            </a:r>
            <a:r>
              <a:rPr lang="en-US" altLang="zh-TW" dirty="0" err="1"/>
              <a:t>ciphertext</a:t>
            </a:r>
            <a:r>
              <a:rPr lang="en-US" altLang="zh-TW" dirty="0"/>
              <a:t> stream.</a:t>
            </a:r>
            <a:endParaRPr lang="zh-TW" altLang="en-US" dirty="0"/>
          </a:p>
        </p:txBody>
      </p:sp>
      <p:sp>
        <p:nvSpPr>
          <p:cNvPr id="1741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74F57E0A-329F-4F88-8FA7-3E63C1ADDC7C}" type="slidenum">
              <a:rPr kumimoji="0" lang="en-US" altLang="zh-TW"/>
              <a:pPr eaLnBrk="1" hangingPunct="1"/>
              <a:t>15</a:t>
            </a:fld>
            <a:endParaRPr kumimoji="0" lang="en-US" altLang="zh-TW"/>
          </a:p>
        </p:txBody>
      </p:sp>
    </p:spTree>
    <p:extLst>
      <p:ext uri="{BB962C8B-B14F-4D97-AF65-F5344CB8AC3E}">
        <p14:creationId xmlns:p14="http://schemas.microsoft.com/office/powerpoint/2010/main" val="993372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Error Propagation</a:t>
            </a:r>
            <a:endParaRPr lang="zh-TW" altLang="en-US" smtClean="0"/>
          </a:p>
        </p:txBody>
      </p:sp>
      <p:sp>
        <p:nvSpPr>
          <p:cNvPr id="18435" name="內容版面配置區 2"/>
          <p:cNvSpPr>
            <a:spLocks noGrp="1"/>
          </p:cNvSpPr>
          <p:nvPr>
            <p:ph idx="1"/>
          </p:nvPr>
        </p:nvSpPr>
        <p:spPr/>
        <p:txBody>
          <a:bodyPr/>
          <a:lstStyle/>
          <a:p>
            <a:r>
              <a:rPr lang="en-US" altLang="zh-TW" sz="2400"/>
              <a:t>In CFB, a single bit error in ciphertext block C</a:t>
            </a:r>
            <a:r>
              <a:rPr lang="en-US" altLang="zh-TW" sz="2400" baseline="-25000"/>
              <a:t>j</a:t>
            </a:r>
            <a:r>
              <a:rPr lang="en-US" altLang="zh-TW" sz="2400"/>
              <a:t> during transmission creates a single bit error (at the same position) in plaintext block P</a:t>
            </a:r>
            <a:r>
              <a:rPr lang="en-US" altLang="zh-TW" sz="2400" baseline="-25000"/>
              <a:t>j</a:t>
            </a:r>
            <a:r>
              <a:rPr lang="en-US" altLang="zh-TW" sz="2400"/>
              <a:t>. </a:t>
            </a:r>
          </a:p>
          <a:p>
            <a:r>
              <a:rPr lang="en-US" altLang="zh-TW" sz="2400"/>
              <a:t>However, most of the bits in the following plaintext blocks are in error (with 50 percent probability) </a:t>
            </a:r>
            <a:r>
              <a:rPr lang="en-US" altLang="zh-TW" sz="2400">
                <a:solidFill>
                  <a:srgbClr val="FF0000"/>
                </a:solidFill>
              </a:rPr>
              <a:t>as long as some bits of C</a:t>
            </a:r>
            <a:r>
              <a:rPr lang="en-US" altLang="zh-TW" sz="2400" baseline="-25000">
                <a:solidFill>
                  <a:srgbClr val="FF0000"/>
                </a:solidFill>
              </a:rPr>
              <a:t>j</a:t>
            </a:r>
            <a:r>
              <a:rPr lang="en-US" altLang="zh-TW" sz="2400">
                <a:solidFill>
                  <a:srgbClr val="FF0000"/>
                </a:solidFill>
              </a:rPr>
              <a:t> are still in the shift register. </a:t>
            </a:r>
          </a:p>
          <a:p>
            <a:r>
              <a:rPr lang="en-US" altLang="zh-TW" sz="2400"/>
              <a:t>After the shift register is totally refreshed, the system recovers from the error.</a:t>
            </a:r>
            <a:endParaRPr lang="zh-TW" altLang="en-US" sz="2400"/>
          </a:p>
        </p:txBody>
      </p:sp>
      <p:sp>
        <p:nvSpPr>
          <p:cNvPr id="1843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3AC6C4B3-33FF-4AB2-BF7F-53C1CC6DF525}" type="slidenum">
              <a:rPr kumimoji="0" lang="en-US" altLang="zh-TW"/>
              <a:pPr eaLnBrk="1" hangingPunct="1"/>
              <a:t>16</a:t>
            </a:fld>
            <a:endParaRPr kumimoji="0" lang="en-US" altLang="zh-TW"/>
          </a:p>
        </p:txBody>
      </p:sp>
    </p:spTree>
    <p:extLst>
      <p:ext uri="{BB962C8B-B14F-4D97-AF65-F5344CB8AC3E}">
        <p14:creationId xmlns:p14="http://schemas.microsoft.com/office/powerpoint/2010/main" val="3198890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Output Feedback Mode (OFB)</a:t>
            </a:r>
            <a:endParaRPr lang="zh-TW" altLang="en-US" smtClean="0"/>
          </a:p>
        </p:txBody>
      </p:sp>
      <p:sp>
        <p:nvSpPr>
          <p:cNvPr id="19459"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52546024-9B70-40A0-8C79-10504F11B41C}" type="slidenum">
              <a:rPr kumimoji="0" lang="en-US" altLang="zh-TW"/>
              <a:pPr eaLnBrk="1" hangingPunct="1"/>
              <a:t>17</a:t>
            </a:fld>
            <a:endParaRPr kumimoji="0" lang="en-US" altLang="zh-TW"/>
          </a:p>
        </p:txBody>
      </p:sp>
      <p:pic>
        <p:nvPicPr>
          <p:cNvPr id="1946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1857375"/>
            <a:ext cx="7267575" cy="389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961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OFB as a Stream Cipher</a:t>
            </a:r>
            <a:endParaRPr lang="zh-TW" altLang="en-US" smtClean="0"/>
          </a:p>
        </p:txBody>
      </p:sp>
      <p:sp>
        <p:nvSpPr>
          <p:cNvPr id="20483" name="內容版面配置區 2"/>
          <p:cNvSpPr>
            <a:spLocks noGrp="1"/>
          </p:cNvSpPr>
          <p:nvPr>
            <p:ph idx="1"/>
          </p:nvPr>
        </p:nvSpPr>
        <p:spPr/>
        <p:txBody>
          <a:bodyPr/>
          <a:lstStyle/>
          <a:p>
            <a:r>
              <a:rPr lang="en-US" altLang="zh-TW" sz="2000"/>
              <a:t>The keystream, however, is independent from the plaintext or ciphertext, which means that the stream cipher is synchronous.</a:t>
            </a:r>
            <a:endParaRPr lang="zh-TW" altLang="en-US" sz="2000"/>
          </a:p>
        </p:txBody>
      </p:sp>
      <p:sp>
        <p:nvSpPr>
          <p:cNvPr id="2048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C228F54E-7A5F-4DF5-88B5-092E7F0AAAF5}" type="slidenum">
              <a:rPr kumimoji="0" lang="en-US" altLang="zh-TW"/>
              <a:pPr eaLnBrk="1" hangingPunct="1"/>
              <a:t>18</a:t>
            </a:fld>
            <a:endParaRPr kumimoji="0" lang="en-US" altLang="zh-TW"/>
          </a:p>
        </p:txBody>
      </p:sp>
      <p:pic>
        <p:nvPicPr>
          <p:cNvPr id="2048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2714626"/>
            <a:ext cx="8116888"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9922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Security Issues and Error Propagation</a:t>
            </a:r>
            <a:endParaRPr lang="zh-TW" altLang="en-US" smtClean="0"/>
          </a:p>
        </p:txBody>
      </p:sp>
      <p:sp>
        <p:nvSpPr>
          <p:cNvPr id="21507" name="內容版面配置區 2"/>
          <p:cNvSpPr>
            <a:spLocks noGrp="1"/>
          </p:cNvSpPr>
          <p:nvPr>
            <p:ph idx="1"/>
          </p:nvPr>
        </p:nvSpPr>
        <p:spPr/>
        <p:txBody>
          <a:bodyPr/>
          <a:lstStyle/>
          <a:p>
            <a:r>
              <a:rPr lang="en-US" altLang="zh-TW" smtClean="0"/>
              <a:t>Just like the CFB mode, patterns at the block level are not preserved.</a:t>
            </a:r>
          </a:p>
          <a:p>
            <a:r>
              <a:rPr lang="en-US" altLang="zh-TW" smtClean="0"/>
              <a:t>Any change in the ciphertext affects the plaintext decrypted at the receiver side.</a:t>
            </a:r>
          </a:p>
          <a:p>
            <a:r>
              <a:rPr lang="en-US" altLang="zh-TW" smtClean="0"/>
              <a:t>A single error in the ciphertext block c affects only the corresponding bit in the plaintext.</a:t>
            </a:r>
            <a:endParaRPr lang="zh-TW" altLang="en-US" smtClean="0"/>
          </a:p>
        </p:txBody>
      </p:sp>
      <p:sp>
        <p:nvSpPr>
          <p:cNvPr id="2150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AA3F0033-5714-48BC-9C84-1F7111031C9A}" type="slidenum">
              <a:rPr kumimoji="0" lang="en-US" altLang="zh-TW"/>
              <a:pPr eaLnBrk="1" hangingPunct="1"/>
              <a:t>19</a:t>
            </a:fld>
            <a:endParaRPr kumimoji="0" lang="en-US" altLang="zh-TW"/>
          </a:p>
        </p:txBody>
      </p:sp>
    </p:spTree>
    <p:extLst>
      <p:ext uri="{BB962C8B-B14F-4D97-AF65-F5344CB8AC3E}">
        <p14:creationId xmlns:p14="http://schemas.microsoft.com/office/powerpoint/2010/main" val="122406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63"/>
          <p:cNvSpPr txBox="1">
            <a:spLocks noGrp="1"/>
          </p:cNvSpPr>
          <p:nvPr>
            <p:ph type="title"/>
          </p:nvPr>
        </p:nvSpPr>
        <p:spPr>
          <a:xfrm>
            <a:off x="2438400" y="274638"/>
            <a:ext cx="7772400" cy="1143000"/>
          </a:xfrm>
          <a:prstGeom prst="rect">
            <a:avLst/>
          </a:prstGeom>
          <a:noFill/>
          <a:ln>
            <a:noFill/>
          </a:ln>
        </p:spPr>
        <p:txBody>
          <a:bodyPr spcFirstLastPara="1" vert="horz" wrap="square" lIns="91425" tIns="45700" rIns="91425" bIns="91425" rtlCol="0" anchor="b" anchorCtr="0">
            <a:normAutofit fontScale="90000"/>
          </a:bodyPr>
          <a:lstStyle/>
          <a:p>
            <a:pPr>
              <a:spcBef>
                <a:spcPts val="0"/>
              </a:spcBef>
              <a:buClr>
                <a:srgbClr val="FF0000"/>
              </a:buClr>
              <a:buSzPct val="100000"/>
            </a:pPr>
            <a:r>
              <a:rPr lang="en-US" b="1" i="1">
                <a:solidFill>
                  <a:srgbClr val="FF0000"/>
                </a:solidFill>
              </a:rPr>
              <a:t>Block Ciphers</a:t>
            </a:r>
            <a:br>
              <a:rPr lang="en-US" b="1" i="1">
                <a:solidFill>
                  <a:srgbClr val="FF0000"/>
                </a:solidFill>
              </a:rPr>
            </a:br>
            <a:endParaRPr b="1" i="1"/>
          </a:p>
        </p:txBody>
      </p:sp>
      <p:sp>
        <p:nvSpPr>
          <p:cNvPr id="737" name="Google Shape;737;p63"/>
          <p:cNvSpPr txBox="1">
            <a:spLocks noGrp="1"/>
          </p:cNvSpPr>
          <p:nvPr>
            <p:ph type="dt" idx="10"/>
          </p:nvPr>
        </p:nvSpPr>
        <p:spPr>
          <a:xfrm>
            <a:off x="7696200" y="6191250"/>
            <a:ext cx="2476500" cy="476250"/>
          </a:xfrm>
          <a:prstGeom prst="rect">
            <a:avLst/>
          </a:prstGeom>
          <a:noFill/>
          <a:ln>
            <a:noFill/>
          </a:ln>
        </p:spPr>
        <p:txBody>
          <a:bodyPr spcFirstLastPara="1" vert="horz" wrap="square" lIns="91425" tIns="45700" rIns="91425" bIns="45700" rtlCol="0" anchor="ctr" anchorCtr="0">
            <a:noAutofit/>
          </a:bodyPr>
          <a:lstStyle/>
          <a:p>
            <a:pPr algn="r"/>
            <a:r>
              <a:rPr lang="en-US"/>
              <a:t>10-Feb-21</a:t>
            </a:r>
            <a:endParaRPr/>
          </a:p>
        </p:txBody>
      </p:sp>
      <p:sp>
        <p:nvSpPr>
          <p:cNvPr id="738" name="Google Shape;738;p63"/>
          <p:cNvSpPr txBox="1">
            <a:spLocks noGrp="1"/>
          </p:cNvSpPr>
          <p:nvPr>
            <p:ph type="body" idx="1"/>
          </p:nvPr>
        </p:nvSpPr>
        <p:spPr>
          <a:xfrm>
            <a:off x="2026444" y="976313"/>
            <a:ext cx="8336756" cy="4572000"/>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2380"/>
              <a:buChar char="⚫"/>
            </a:pPr>
            <a:r>
              <a:rPr lang="en-US"/>
              <a:t>In a block cipher, a group of plaintext symbols of size m (m &gt; 1) are encrypted together creating a group of ciphertext of the same size. </a:t>
            </a:r>
            <a:endParaRPr/>
          </a:p>
          <a:p>
            <a:pPr marL="274320" indent="-274320">
              <a:spcBef>
                <a:spcPts val="580"/>
              </a:spcBef>
              <a:buSzPts val="2380"/>
              <a:buChar char="⚫"/>
            </a:pPr>
            <a:r>
              <a:rPr lang="en-US"/>
              <a:t>A single key is used to encrypt the whole block</a:t>
            </a:r>
            <a:endParaRPr/>
          </a:p>
        </p:txBody>
      </p:sp>
      <p:pic>
        <p:nvPicPr>
          <p:cNvPr id="739" name="Google Shape;739;p63"/>
          <p:cNvPicPr preferRelativeResize="0"/>
          <p:nvPr/>
        </p:nvPicPr>
        <p:blipFill rotWithShape="1">
          <a:blip r:embed="rId3">
            <a:alphaModFix/>
          </a:blip>
          <a:srcRect/>
          <a:stretch/>
        </p:blipFill>
        <p:spPr>
          <a:xfrm>
            <a:off x="2008247" y="3586957"/>
            <a:ext cx="7834312" cy="2282825"/>
          </a:xfrm>
          <a:prstGeom prst="rect">
            <a:avLst/>
          </a:prstGeom>
          <a:noFill/>
          <a:ln>
            <a:noFill/>
          </a:ln>
        </p:spPr>
      </p:pic>
    </p:spTree>
    <p:extLst>
      <p:ext uri="{BB962C8B-B14F-4D97-AF65-F5344CB8AC3E}">
        <p14:creationId xmlns:p14="http://schemas.microsoft.com/office/powerpoint/2010/main" val="1169607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Counter Mode (CTR)</a:t>
            </a:r>
            <a:endParaRPr lang="zh-TW" altLang="en-US" smtClean="0"/>
          </a:p>
        </p:txBody>
      </p:sp>
      <p:sp>
        <p:nvSpPr>
          <p:cNvPr id="22531"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15201B34-E739-41BF-AA90-AE2CB5D79827}" type="slidenum">
              <a:rPr kumimoji="0" lang="en-US" altLang="zh-TW"/>
              <a:pPr eaLnBrk="1" hangingPunct="1"/>
              <a:t>20</a:t>
            </a:fld>
            <a:endParaRPr kumimoji="0" lang="en-US" altLang="zh-TW"/>
          </a:p>
        </p:txBody>
      </p:sp>
      <p:pic>
        <p:nvPicPr>
          <p:cNvPr id="22532"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8" y="1785938"/>
            <a:ext cx="8272462" cy="380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738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CTR as a Stream Cipher</a:t>
            </a:r>
            <a:endParaRPr lang="zh-TW" altLang="en-US" smtClean="0"/>
          </a:p>
        </p:txBody>
      </p:sp>
      <p:sp>
        <p:nvSpPr>
          <p:cNvPr id="23555"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3A0DF802-DDFE-4D0B-A023-284E1B377D44}" type="slidenum">
              <a:rPr kumimoji="0" lang="en-US" altLang="zh-TW"/>
              <a:pPr eaLnBrk="1" hangingPunct="1"/>
              <a:t>21</a:t>
            </a:fld>
            <a:endParaRPr kumimoji="0" lang="en-US" altLang="zh-TW"/>
          </a:p>
        </p:txBody>
      </p:sp>
      <p:pic>
        <p:nvPicPr>
          <p:cNvPr id="2355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1857376"/>
            <a:ext cx="7321550"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9338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Security Issues and Error Propagation</a:t>
            </a:r>
            <a:endParaRPr lang="zh-TW" altLang="en-US" smtClean="0"/>
          </a:p>
        </p:txBody>
      </p:sp>
      <p:sp>
        <p:nvSpPr>
          <p:cNvPr id="24579" name="內容版面配置區 2"/>
          <p:cNvSpPr>
            <a:spLocks noGrp="1"/>
          </p:cNvSpPr>
          <p:nvPr>
            <p:ph idx="1"/>
          </p:nvPr>
        </p:nvSpPr>
        <p:spPr/>
        <p:txBody>
          <a:bodyPr/>
          <a:lstStyle/>
          <a:p>
            <a:r>
              <a:rPr lang="en-US" altLang="zh-TW" smtClean="0"/>
              <a:t>The security issues for the CTR mode are the same as the those for OFB mode.</a:t>
            </a:r>
          </a:p>
          <a:p>
            <a:r>
              <a:rPr lang="en-US" altLang="zh-TW" smtClean="0"/>
              <a:t>A single error in the ciphertext affects only the corresponding bit in the plaintext.</a:t>
            </a:r>
            <a:endParaRPr lang="zh-TW" altLang="en-US" smtClean="0"/>
          </a:p>
        </p:txBody>
      </p:sp>
      <p:sp>
        <p:nvSpPr>
          <p:cNvPr id="2458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2EF73D00-45B4-41E9-A7C7-13F84688DADC}" type="slidenum">
              <a:rPr kumimoji="0" lang="en-US" altLang="zh-TW"/>
              <a:pPr eaLnBrk="1" hangingPunct="1"/>
              <a:t>22</a:t>
            </a:fld>
            <a:endParaRPr kumimoji="0" lang="en-US" altLang="zh-TW"/>
          </a:p>
        </p:txBody>
      </p:sp>
    </p:spTree>
    <p:extLst>
      <p:ext uri="{BB962C8B-B14F-4D97-AF65-F5344CB8AC3E}">
        <p14:creationId xmlns:p14="http://schemas.microsoft.com/office/powerpoint/2010/main" val="3816631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Comparison</a:t>
            </a:r>
            <a:endParaRPr lang="zh-TW" altLang="en-US" smtClean="0"/>
          </a:p>
        </p:txBody>
      </p:sp>
      <p:sp>
        <p:nvSpPr>
          <p:cNvPr id="25603"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635A000C-617C-4539-8415-9FB2A41D0446}" type="slidenum">
              <a:rPr kumimoji="0" lang="en-US" altLang="zh-TW"/>
              <a:pPr eaLnBrk="1" hangingPunct="1"/>
              <a:t>23</a:t>
            </a:fld>
            <a:endParaRPr kumimoji="0" lang="en-US" altLang="zh-TW"/>
          </a:p>
        </p:txBody>
      </p:sp>
      <p:pic>
        <p:nvPicPr>
          <p:cNvPr id="2560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500188"/>
            <a:ext cx="8510588"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453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Stream Cipher</a:t>
            </a:r>
            <a:endParaRPr lang="zh-TW" altLang="en-US" smtClean="0"/>
          </a:p>
        </p:txBody>
      </p:sp>
      <p:sp>
        <p:nvSpPr>
          <p:cNvPr id="26627" name="內容版面配置區 2"/>
          <p:cNvSpPr>
            <a:spLocks noGrp="1"/>
          </p:cNvSpPr>
          <p:nvPr>
            <p:ph idx="1"/>
          </p:nvPr>
        </p:nvSpPr>
        <p:spPr/>
        <p:txBody>
          <a:bodyPr/>
          <a:lstStyle/>
          <a:p>
            <a:r>
              <a:rPr lang="en-US" altLang="zh-TW" smtClean="0"/>
              <a:t>RC4</a:t>
            </a:r>
          </a:p>
          <a:p>
            <a:pPr lvl="1"/>
            <a:r>
              <a:rPr lang="en-US" altLang="zh-TW" smtClean="0"/>
              <a:t>RC4 is a stream cipher that was designed in 1984 by Ronald Rivest for RSA Data Security. </a:t>
            </a:r>
          </a:p>
          <a:p>
            <a:pPr lvl="1"/>
            <a:r>
              <a:rPr lang="en-US" altLang="zh-TW" smtClean="0"/>
              <a:t>RC4 is used in many data communication and networking protocols, including SSL/TLS and the IEEE802.11 wireless LAN standard.</a:t>
            </a:r>
            <a:endParaRPr lang="zh-TW" altLang="en-US" smtClean="0"/>
          </a:p>
        </p:txBody>
      </p:sp>
      <p:sp>
        <p:nvSpPr>
          <p:cNvPr id="2662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EBF8A440-90EE-4973-B62E-CDBD8A62CEA2}" type="slidenum">
              <a:rPr kumimoji="0" lang="en-US" altLang="zh-TW"/>
              <a:pPr eaLnBrk="1" hangingPunct="1"/>
              <a:t>24</a:t>
            </a:fld>
            <a:endParaRPr kumimoji="0" lang="en-US" altLang="zh-TW"/>
          </a:p>
        </p:txBody>
      </p:sp>
    </p:spTree>
    <p:extLst>
      <p:ext uri="{BB962C8B-B14F-4D97-AF65-F5344CB8AC3E}">
        <p14:creationId xmlns:p14="http://schemas.microsoft.com/office/powerpoint/2010/main" val="3970538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RC4</a:t>
            </a:r>
            <a:endParaRPr lang="zh-TW" altLang="en-US" smtClean="0"/>
          </a:p>
        </p:txBody>
      </p:sp>
      <p:sp>
        <p:nvSpPr>
          <p:cNvPr id="27651" name="內容版面配置區 2"/>
          <p:cNvSpPr>
            <a:spLocks noGrp="1"/>
          </p:cNvSpPr>
          <p:nvPr>
            <p:ph idx="1"/>
          </p:nvPr>
        </p:nvSpPr>
        <p:spPr/>
        <p:txBody>
          <a:bodyPr/>
          <a:lstStyle/>
          <a:p>
            <a:r>
              <a:rPr lang="en-US" altLang="zh-TW" smtClean="0"/>
              <a:t>RC4 is a byte-oriented stream cipher in which a byte (8 bits) of a plaintext is exclusive-ored with a byte of key to produce a byte of a ciphertext.</a:t>
            </a:r>
          </a:p>
          <a:p>
            <a:r>
              <a:rPr lang="en-US" altLang="zh-TW" smtClean="0"/>
              <a:t>State</a:t>
            </a:r>
          </a:p>
          <a:p>
            <a:pPr lvl="1"/>
            <a:r>
              <a:rPr lang="en-US" altLang="zh-TW" smtClean="0"/>
              <a:t>RC4 is based on the concept of a state. </a:t>
            </a:r>
          </a:p>
          <a:p>
            <a:endParaRPr lang="zh-TW" altLang="en-US" smtClean="0"/>
          </a:p>
        </p:txBody>
      </p:sp>
      <p:sp>
        <p:nvSpPr>
          <p:cNvPr id="2765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3B18CD31-BCA5-471B-86D9-7B6A9C043290}" type="slidenum">
              <a:rPr kumimoji="0" lang="en-US" altLang="zh-TW"/>
              <a:pPr eaLnBrk="1" hangingPunct="1"/>
              <a:t>25</a:t>
            </a:fld>
            <a:endParaRPr kumimoji="0" lang="en-US" altLang="zh-TW"/>
          </a:p>
        </p:txBody>
      </p:sp>
      <p:pic>
        <p:nvPicPr>
          <p:cNvPr id="27653"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26" y="5000625"/>
            <a:ext cx="45624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0942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The Idea of RC4</a:t>
            </a:r>
            <a:endParaRPr lang="zh-TW" altLang="en-US" smtClean="0"/>
          </a:p>
        </p:txBody>
      </p:sp>
      <p:sp>
        <p:nvSpPr>
          <p:cNvPr id="28675"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CF7AAAC1-9ABB-441A-AA7A-38A4D75A85F6}" type="slidenum">
              <a:rPr kumimoji="0" lang="en-US" altLang="zh-TW"/>
              <a:pPr eaLnBrk="1" hangingPunct="1"/>
              <a:t>26</a:t>
            </a:fld>
            <a:endParaRPr kumimoji="0" lang="en-US" altLang="zh-TW"/>
          </a:p>
        </p:txBody>
      </p:sp>
      <p:pic>
        <p:nvPicPr>
          <p:cNvPr id="28676"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9875" y="1571626"/>
            <a:ext cx="6819900"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9270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Initialization</a:t>
            </a:r>
            <a:endParaRPr lang="zh-TW" altLang="en-US" smtClean="0"/>
          </a:p>
        </p:txBody>
      </p:sp>
      <p:sp>
        <p:nvSpPr>
          <p:cNvPr id="29699" name="內容版面配置區 2"/>
          <p:cNvSpPr>
            <a:spLocks noGrp="1"/>
          </p:cNvSpPr>
          <p:nvPr>
            <p:ph idx="1"/>
          </p:nvPr>
        </p:nvSpPr>
        <p:spPr/>
        <p:txBody>
          <a:bodyPr/>
          <a:lstStyle/>
          <a:p>
            <a:r>
              <a:rPr lang="en-US" altLang="zh-TW" smtClean="0"/>
              <a:t>Two steps</a:t>
            </a:r>
            <a:endParaRPr lang="zh-TW" altLang="en-US" smtClean="0"/>
          </a:p>
        </p:txBody>
      </p:sp>
      <p:sp>
        <p:nvSpPr>
          <p:cNvPr id="2970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0C71F620-4028-4B75-8846-83A63A67BDEF}" type="slidenum">
              <a:rPr kumimoji="0" lang="en-US" altLang="zh-TW"/>
              <a:pPr eaLnBrk="1" hangingPunct="1"/>
              <a:t>27</a:t>
            </a:fld>
            <a:endParaRPr kumimoji="0" lang="en-US" altLang="zh-TW"/>
          </a:p>
        </p:txBody>
      </p:sp>
      <p:pic>
        <p:nvPicPr>
          <p:cNvPr id="29701"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6" y="2214564"/>
            <a:ext cx="4589463"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76" y="4357688"/>
            <a:ext cx="45005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7253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Key Stream Generation</a:t>
            </a:r>
            <a:endParaRPr lang="zh-TW" altLang="en-US" smtClean="0"/>
          </a:p>
        </p:txBody>
      </p:sp>
      <p:sp>
        <p:nvSpPr>
          <p:cNvPr id="30723"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974F1334-BCD4-49C3-9A96-0456F999D645}" type="slidenum">
              <a:rPr kumimoji="0" lang="en-US" altLang="zh-TW"/>
              <a:pPr eaLnBrk="1" hangingPunct="1"/>
              <a:t>28</a:t>
            </a:fld>
            <a:endParaRPr kumimoji="0" lang="en-US" altLang="zh-TW"/>
          </a:p>
        </p:txBody>
      </p:sp>
      <p:pic>
        <p:nvPicPr>
          <p:cNvPr id="3072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688" y="2928939"/>
            <a:ext cx="4621212"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文字方塊 5"/>
          <p:cNvSpPr txBox="1">
            <a:spLocks noChangeArrowheads="1"/>
          </p:cNvSpPr>
          <p:nvPr/>
        </p:nvSpPr>
        <p:spPr bwMode="auto">
          <a:xfrm>
            <a:off x="3452814" y="2071688"/>
            <a:ext cx="4656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r>
              <a:rPr lang="en-US" altLang="zh-TW" sz="2400"/>
              <a:t>while (more byte to encrypt)</a:t>
            </a:r>
            <a:endParaRPr lang="zh-TW" altLang="en-US" sz="2400"/>
          </a:p>
        </p:txBody>
      </p:sp>
    </p:spTree>
    <p:extLst>
      <p:ext uri="{BB962C8B-B14F-4D97-AF65-F5344CB8AC3E}">
        <p14:creationId xmlns:p14="http://schemas.microsoft.com/office/powerpoint/2010/main" val="4195647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92314" y="0"/>
            <a:ext cx="8243887" cy="1314450"/>
          </a:xfrm>
          <a:noFill/>
          <a:extLst>
            <a:ext uri="{909E8E84-426E-40DD-AFC4-6F175D3DCCD1}">
              <a14:hiddenFill xmlns:a14="http://schemas.microsoft.com/office/drawing/2010/main">
                <a:solidFill>
                  <a:srgbClr val="FFFFFF"/>
                </a:solidFill>
              </a14:hiddenFill>
            </a:ext>
          </a:extLst>
        </p:spPr>
        <p:txBody>
          <a:bodyPr/>
          <a:lstStyle/>
          <a:p>
            <a:r>
              <a:rPr lang="en-AU" smtClean="0">
                <a:effectLst/>
              </a:rPr>
              <a:t>RC4 Overview</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1341438"/>
            <a:ext cx="7632700"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4695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64"/>
          <p:cNvSpPr txBox="1">
            <a:spLocks noGrp="1"/>
          </p:cNvSpPr>
          <p:nvPr>
            <p:ph type="body" idx="1"/>
          </p:nvPr>
        </p:nvSpPr>
        <p:spPr>
          <a:xfrm>
            <a:off x="2362200" y="1143000"/>
            <a:ext cx="7772400" cy="5105400"/>
          </a:xfrm>
          <a:prstGeom prst="rect">
            <a:avLst/>
          </a:prstGeom>
          <a:noFill/>
          <a:ln>
            <a:noFill/>
          </a:ln>
        </p:spPr>
        <p:txBody>
          <a:bodyPr spcFirstLastPara="1" vert="horz" wrap="square" lIns="91425" tIns="45700" rIns="91425" bIns="45700" rtlCol="0" anchor="t" anchorCtr="0">
            <a:normAutofit/>
          </a:bodyPr>
          <a:lstStyle/>
          <a:p>
            <a:pPr marL="274320" indent="-274320" algn="just">
              <a:lnSpc>
                <a:spcPct val="150000"/>
              </a:lnSpc>
              <a:spcBef>
                <a:spcPts val="0"/>
              </a:spcBef>
              <a:buSzPts val="2040"/>
              <a:buChar char="⚫"/>
            </a:pPr>
            <a:r>
              <a:rPr lang="en-US" sz="2400">
                <a:latin typeface="Times New Roman"/>
                <a:ea typeface="Times New Roman"/>
                <a:cs typeface="Times New Roman"/>
                <a:sym typeface="Times New Roman"/>
              </a:rPr>
              <a:t>A </a:t>
            </a:r>
            <a:r>
              <a:rPr lang="en-US" sz="2400">
                <a:solidFill>
                  <a:srgbClr val="FF0000"/>
                </a:solidFill>
                <a:latin typeface="Times New Roman"/>
                <a:ea typeface="Times New Roman"/>
                <a:cs typeface="Times New Roman"/>
                <a:sym typeface="Times New Roman"/>
              </a:rPr>
              <a:t>symmetric-key</a:t>
            </a:r>
            <a:r>
              <a:rPr lang="en-US" sz="2400">
                <a:latin typeface="Times New Roman"/>
                <a:ea typeface="Times New Roman"/>
                <a:cs typeface="Times New Roman"/>
                <a:sym typeface="Times New Roman"/>
              </a:rPr>
              <a:t> modern block cipher encrypts an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n-bit block of plaintext or decrypts an n-bit block of ciphertext. The encryption or decryption algorithm uses a k-bit key. </a:t>
            </a:r>
            <a:endParaRPr/>
          </a:p>
          <a:p>
            <a:pPr marL="274320" indent="-133985" algn="just">
              <a:lnSpc>
                <a:spcPct val="150000"/>
              </a:lnSpc>
              <a:spcBef>
                <a:spcPts val="580"/>
              </a:spcBef>
              <a:buSzPts val="2210"/>
              <a:buNone/>
            </a:pPr>
            <a:endParaRPr>
              <a:latin typeface="Times New Roman"/>
              <a:ea typeface="Times New Roman"/>
              <a:cs typeface="Times New Roman"/>
              <a:sym typeface="Times New Roman"/>
            </a:endParaRPr>
          </a:p>
        </p:txBody>
      </p:sp>
      <p:sp>
        <p:nvSpPr>
          <p:cNvPr id="745" name="Google Shape;745;p64"/>
          <p:cNvSpPr txBox="1">
            <a:spLocks noGrp="1"/>
          </p:cNvSpPr>
          <p:nvPr>
            <p:ph type="title"/>
          </p:nvPr>
        </p:nvSpPr>
        <p:spPr>
          <a:xfrm>
            <a:off x="2438400" y="274638"/>
            <a:ext cx="7772400" cy="868362"/>
          </a:xfrm>
          <a:prstGeom prst="rect">
            <a:avLst/>
          </a:prstGeom>
          <a:noFill/>
          <a:ln>
            <a:noFill/>
          </a:ln>
        </p:spPr>
        <p:txBody>
          <a:bodyPr spcFirstLastPara="1" vert="horz" wrap="square" lIns="91425" tIns="45700" rIns="91425" bIns="91425" rtlCol="0" anchor="b" anchorCtr="0">
            <a:normAutofit/>
          </a:bodyPr>
          <a:lstStyle/>
          <a:p>
            <a:pPr>
              <a:spcBef>
                <a:spcPts val="0"/>
              </a:spcBef>
              <a:buClr>
                <a:srgbClr val="FF0000"/>
              </a:buClr>
              <a:buSzPts val="4000"/>
            </a:pPr>
            <a:r>
              <a:rPr lang="en-US">
                <a:solidFill>
                  <a:srgbClr val="FF0000"/>
                </a:solidFill>
              </a:rPr>
              <a:t>Block cipher</a:t>
            </a:r>
            <a:endParaRPr>
              <a:solidFill>
                <a:srgbClr val="FF0000"/>
              </a:solidFill>
            </a:endParaRPr>
          </a:p>
        </p:txBody>
      </p:sp>
      <p:pic>
        <p:nvPicPr>
          <p:cNvPr id="746" name="Google Shape;746;p64"/>
          <p:cNvPicPr preferRelativeResize="0"/>
          <p:nvPr/>
        </p:nvPicPr>
        <p:blipFill rotWithShape="1">
          <a:blip r:embed="rId3">
            <a:alphaModFix/>
          </a:blip>
          <a:srcRect/>
          <a:stretch/>
        </p:blipFill>
        <p:spPr>
          <a:xfrm>
            <a:off x="2895601" y="3505200"/>
            <a:ext cx="6243637" cy="2480592"/>
          </a:xfrm>
          <a:prstGeom prst="rect">
            <a:avLst/>
          </a:prstGeom>
          <a:noFill/>
          <a:ln>
            <a:noFill/>
          </a:ln>
        </p:spPr>
      </p:pic>
      <p:sp>
        <p:nvSpPr>
          <p:cNvPr id="747" name="Google Shape;747;p64"/>
          <p:cNvSpPr txBox="1">
            <a:spLocks noGrp="1"/>
          </p:cNvSpPr>
          <p:nvPr>
            <p:ph type="dt" idx="10"/>
          </p:nvPr>
        </p:nvSpPr>
        <p:spPr>
          <a:xfrm>
            <a:off x="7696200" y="6191250"/>
            <a:ext cx="2476500" cy="476250"/>
          </a:xfrm>
          <a:prstGeom prst="rect">
            <a:avLst/>
          </a:prstGeom>
          <a:noFill/>
          <a:ln>
            <a:noFill/>
          </a:ln>
        </p:spPr>
        <p:txBody>
          <a:bodyPr spcFirstLastPara="1" vert="horz" wrap="square" lIns="91425" tIns="45700" rIns="91425" bIns="45700" rtlCol="0" anchor="ctr" anchorCtr="0">
            <a:noAutofit/>
          </a:bodyPr>
          <a:lstStyle/>
          <a:p>
            <a:pPr algn="r"/>
            <a:r>
              <a:rPr lang="en-US"/>
              <a:t>10-Feb-21</a:t>
            </a:r>
            <a:endParaRPr/>
          </a:p>
        </p:txBody>
      </p:sp>
    </p:spTree>
    <p:extLst>
      <p:ext uri="{BB962C8B-B14F-4D97-AF65-F5344CB8AC3E}">
        <p14:creationId xmlns:p14="http://schemas.microsoft.com/office/powerpoint/2010/main" val="4041540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Security Issues</a:t>
            </a:r>
            <a:endParaRPr lang="zh-TW" altLang="en-US" smtClean="0"/>
          </a:p>
        </p:txBody>
      </p:sp>
      <p:sp>
        <p:nvSpPr>
          <p:cNvPr id="32771" name="內容版面配置區 2"/>
          <p:cNvSpPr>
            <a:spLocks noGrp="1"/>
          </p:cNvSpPr>
          <p:nvPr>
            <p:ph idx="1"/>
          </p:nvPr>
        </p:nvSpPr>
        <p:spPr/>
        <p:txBody>
          <a:bodyPr/>
          <a:lstStyle/>
          <a:p>
            <a:r>
              <a:rPr lang="en-US" altLang="zh-TW" sz="2400"/>
              <a:t>It is believed that </a:t>
            </a:r>
            <a:r>
              <a:rPr lang="en-US" altLang="zh-TW" sz="2400">
                <a:solidFill>
                  <a:srgbClr val="FF0000"/>
                </a:solidFill>
              </a:rPr>
              <a:t>the cipher is secure if the key size is at least 128 bits (16 bytes). </a:t>
            </a:r>
          </a:p>
          <a:p>
            <a:r>
              <a:rPr lang="en-US" altLang="zh-TW" sz="2400"/>
              <a:t>There are some reported attacks for smaller key sizes (less than 5 bytes), but the protocols that use RC4 today all use key sizes that make RC4 secure. </a:t>
            </a:r>
          </a:p>
          <a:p>
            <a:r>
              <a:rPr lang="en-US" altLang="zh-TW" sz="2400"/>
              <a:t>However, like many other ciphers, it is recommended </a:t>
            </a:r>
            <a:r>
              <a:rPr lang="en-US" altLang="zh-TW" sz="2400">
                <a:solidFill>
                  <a:srgbClr val="FF0000"/>
                </a:solidFill>
              </a:rPr>
              <a:t>the different keys be used for different sessions</a:t>
            </a:r>
            <a:r>
              <a:rPr lang="en-US" altLang="zh-TW" sz="2400"/>
              <a:t>. This prevents Eve from using differential cryptanalysis on the cipher.</a:t>
            </a:r>
            <a:endParaRPr lang="zh-TW" altLang="en-US" sz="2400"/>
          </a:p>
        </p:txBody>
      </p:sp>
      <p:sp>
        <p:nvSpPr>
          <p:cNvPr id="3277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D698696D-C7E3-4222-8849-D8F0CF2979E3}" type="slidenum">
              <a:rPr kumimoji="0" lang="en-US" altLang="zh-TW"/>
              <a:pPr eaLnBrk="1" hangingPunct="1"/>
              <a:t>30</a:t>
            </a:fld>
            <a:endParaRPr kumimoji="0" lang="en-US" altLang="zh-TW"/>
          </a:p>
        </p:txBody>
      </p:sp>
    </p:spTree>
    <p:extLst>
      <p:ext uri="{BB962C8B-B14F-4D97-AF65-F5344CB8AC3E}">
        <p14:creationId xmlns:p14="http://schemas.microsoft.com/office/powerpoint/2010/main" val="9001799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dirty="0" smtClean="0"/>
              <a:t>A5/1</a:t>
            </a:r>
            <a:endParaRPr lang="zh-TW" altLang="en-US" dirty="0" smtClean="0"/>
          </a:p>
        </p:txBody>
      </p:sp>
      <p:sp>
        <p:nvSpPr>
          <p:cNvPr id="33795" name="內容版面配置區 2"/>
          <p:cNvSpPr>
            <a:spLocks noGrp="1"/>
          </p:cNvSpPr>
          <p:nvPr>
            <p:ph idx="1"/>
          </p:nvPr>
        </p:nvSpPr>
        <p:spPr/>
        <p:txBody>
          <a:bodyPr/>
          <a:lstStyle/>
          <a:p>
            <a:r>
              <a:rPr lang="en-US" altLang="zh-TW" sz="2400"/>
              <a:t>A5/1 (a member of the A5 family of ciphers) is used in the Global System for Mobile Communication (GSM), a network for mobile telephone communication.</a:t>
            </a:r>
          </a:p>
        </p:txBody>
      </p:sp>
      <p:sp>
        <p:nvSpPr>
          <p:cNvPr id="3379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C85643D2-786F-4514-B6C6-A49F0E307F12}" type="slidenum">
              <a:rPr kumimoji="0" lang="en-US" altLang="zh-TW"/>
              <a:pPr eaLnBrk="1" hangingPunct="1"/>
              <a:t>31</a:t>
            </a:fld>
            <a:endParaRPr kumimoji="0" lang="en-US" altLang="zh-TW"/>
          </a:p>
        </p:txBody>
      </p:sp>
      <p:pic>
        <p:nvPicPr>
          <p:cNvPr id="33797"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3357563"/>
            <a:ext cx="507365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42616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US" dirty="0" smtClean="0">
                <a:solidFill>
                  <a:schemeClr val="bg2">
                    <a:lumMod val="25000"/>
                  </a:schemeClr>
                </a:solidFill>
              </a:rPr>
              <a:t>A5/</a:t>
            </a:r>
            <a:r>
              <a:rPr lang="tr-TR" dirty="0" smtClean="0">
                <a:solidFill>
                  <a:schemeClr val="bg2">
                    <a:lumMod val="25000"/>
                  </a:schemeClr>
                </a:solidFill>
              </a:rPr>
              <a:t>1 </a:t>
            </a:r>
            <a:r>
              <a:rPr lang="tr-TR" dirty="0" err="1" smtClean="0">
                <a:solidFill>
                  <a:schemeClr val="bg2">
                    <a:lumMod val="25000"/>
                  </a:schemeClr>
                </a:solidFill>
              </a:rPr>
              <a:t>and</a:t>
            </a:r>
            <a:r>
              <a:rPr lang="tr-TR" dirty="0" smtClean="0">
                <a:solidFill>
                  <a:schemeClr val="bg2">
                    <a:lumMod val="25000"/>
                  </a:schemeClr>
                </a:solidFill>
              </a:rPr>
              <a:t> </a:t>
            </a:r>
            <a:r>
              <a:rPr lang="tr-TR" i="1" dirty="0" err="1" smtClean="0">
                <a:solidFill>
                  <a:schemeClr val="bg2">
                    <a:lumMod val="25000"/>
                  </a:schemeClr>
                </a:solidFill>
              </a:rPr>
              <a:t>frames</a:t>
            </a:r>
            <a:endParaRPr lang="en-US" i="1" dirty="0">
              <a:solidFill>
                <a:schemeClr val="bg2">
                  <a:lumMod val="25000"/>
                </a:schemeClr>
              </a:solidFill>
            </a:endParaRPr>
          </a:p>
        </p:txBody>
      </p:sp>
      <p:sp>
        <p:nvSpPr>
          <p:cNvPr id="18435" name="Rectangle 3"/>
          <p:cNvSpPr>
            <a:spLocks noGrp="1" noChangeArrowheads="1"/>
          </p:cNvSpPr>
          <p:nvPr>
            <p:ph idx="1"/>
          </p:nvPr>
        </p:nvSpPr>
        <p:spPr>
          <a:xfrm>
            <a:off x="2201863" y="1325564"/>
            <a:ext cx="4997450" cy="3025775"/>
          </a:xfrm>
        </p:spPr>
        <p:txBody>
          <a:bodyPr/>
          <a:lstStyle/>
          <a:p>
            <a:pPr marL="365760" indent="-283464">
              <a:buFont typeface="Wingdings 2"/>
              <a:buChar char=""/>
              <a:defRPr/>
            </a:pPr>
            <a:r>
              <a:rPr lang="en-US" sz="2400" dirty="0">
                <a:solidFill>
                  <a:schemeClr val="tx1">
                    <a:lumMod val="95000"/>
                    <a:lumOff val="5000"/>
                  </a:schemeClr>
                </a:solidFill>
              </a:rPr>
              <a:t>GSM phone conversations</a:t>
            </a:r>
            <a:r>
              <a:rPr lang="tr-TR" sz="2400" dirty="0">
                <a:solidFill>
                  <a:schemeClr val="tx1">
                    <a:lumMod val="95000"/>
                    <a:lumOff val="5000"/>
                  </a:schemeClr>
                </a:solidFill>
              </a:rPr>
              <a:t>: </a:t>
            </a:r>
            <a:r>
              <a:rPr lang="en-US" sz="2400" dirty="0">
                <a:solidFill>
                  <a:schemeClr val="tx1">
                    <a:lumMod val="95000"/>
                    <a:lumOff val="5000"/>
                  </a:schemeClr>
                </a:solidFill>
              </a:rPr>
              <a:t>sequences of </a:t>
            </a:r>
            <a:r>
              <a:rPr lang="en-US" sz="2400" i="1" dirty="0">
                <a:solidFill>
                  <a:schemeClr val="tx1">
                    <a:lumMod val="95000"/>
                    <a:lumOff val="5000"/>
                  </a:schemeClr>
                </a:solidFill>
              </a:rPr>
              <a:t>frames</a:t>
            </a:r>
            <a:r>
              <a:rPr lang="en-US" sz="2400" dirty="0">
                <a:solidFill>
                  <a:schemeClr val="tx1">
                    <a:lumMod val="95000"/>
                    <a:lumOff val="5000"/>
                  </a:schemeClr>
                </a:solidFill>
              </a:rPr>
              <a:t>.</a:t>
            </a:r>
            <a:endParaRPr lang="tr-TR" sz="2400" dirty="0">
              <a:solidFill>
                <a:schemeClr val="tx1">
                  <a:lumMod val="95000"/>
                  <a:lumOff val="5000"/>
                </a:schemeClr>
              </a:solidFill>
            </a:endParaRPr>
          </a:p>
          <a:p>
            <a:pPr marL="365760" indent="-283464">
              <a:buFont typeface="Wingdings 2"/>
              <a:buChar char=""/>
              <a:defRPr/>
            </a:pPr>
            <a:r>
              <a:rPr lang="en-US" sz="2400" dirty="0"/>
              <a:t>One 228 bit </a:t>
            </a:r>
            <a:r>
              <a:rPr lang="tr-TR" sz="2400" dirty="0"/>
              <a:t>= </a:t>
            </a:r>
            <a:r>
              <a:rPr lang="en-US" sz="2400" dirty="0"/>
              <a:t>frame is sent </a:t>
            </a:r>
            <a:r>
              <a:rPr lang="tr-TR" sz="2400" dirty="0"/>
              <a:t>in</a:t>
            </a:r>
            <a:r>
              <a:rPr lang="en-US" sz="2400" dirty="0"/>
              <a:t> 4.6 milliseconds: 114 bits for the communication in each direction. </a:t>
            </a:r>
            <a:endParaRPr lang="tr-TR" sz="2400" dirty="0"/>
          </a:p>
          <a:p>
            <a:pPr eaLnBrk="1" hangingPunct="1">
              <a:defRPr/>
            </a:pPr>
            <a:r>
              <a:rPr lang="en-US" sz="2400" dirty="0"/>
              <a:t>A5/1 produces 228 bits to XOR with the </a:t>
            </a:r>
            <a:r>
              <a:rPr lang="tr-TR" sz="2400" dirty="0" err="1"/>
              <a:t>plaintext</a:t>
            </a:r>
            <a:r>
              <a:rPr lang="tr-TR" sz="2400" dirty="0"/>
              <a:t> in </a:t>
            </a:r>
            <a:r>
              <a:rPr lang="tr-TR" sz="2400" dirty="0" err="1"/>
              <a:t>each</a:t>
            </a:r>
            <a:r>
              <a:rPr lang="tr-TR" sz="2400" dirty="0"/>
              <a:t> </a:t>
            </a:r>
            <a:r>
              <a:rPr lang="tr-TR" sz="2400" dirty="0" err="1"/>
              <a:t>frame</a:t>
            </a:r>
            <a:endParaRPr lang="tr-TR" sz="2400" dirty="0"/>
          </a:p>
          <a:p>
            <a:pPr eaLnBrk="1" hangingPunct="1">
              <a:defRPr/>
            </a:pPr>
            <a:endParaRPr lang="en-US" sz="2400" dirty="0"/>
          </a:p>
          <a:p>
            <a:pPr eaLnBrk="1" hangingPunct="1">
              <a:defRPr/>
            </a:pPr>
            <a:endParaRPr lang="en-US" sz="2400" dirty="0"/>
          </a:p>
        </p:txBody>
      </p: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288" y="4765676"/>
            <a:ext cx="421005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00" y="1071563"/>
            <a:ext cx="3683000"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9763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fade">
                                      <p:cBhvr>
                                        <p:cTn id="7" dur="2000"/>
                                        <p:tgtEl>
                                          <p:spTgt spid="18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441"/>
                                        </p:tgtEl>
                                        <p:attrNameLst>
                                          <p:attrName>style.visibility</p:attrName>
                                        </p:attrNameLst>
                                      </p:cBhvr>
                                      <p:to>
                                        <p:strVal val="visible"/>
                                      </p:to>
                                    </p:set>
                                    <p:animEffect transition="in" filter="fade">
                                      <p:cBhvr>
                                        <p:cTn id="12" dur="2000"/>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defRPr/>
            </a:pPr>
            <a:r>
              <a:rPr lang="tr-TR" dirty="0" smtClean="0">
                <a:solidFill>
                  <a:schemeClr val="tx1"/>
                </a:solidFill>
              </a:rPr>
              <a:t>	</a:t>
            </a:r>
            <a:r>
              <a:rPr lang="en-US" dirty="0" smtClean="0">
                <a:solidFill>
                  <a:schemeClr val="tx1"/>
                </a:solidFill>
              </a:rPr>
              <a:t>LFSR </a:t>
            </a:r>
            <a:r>
              <a:rPr lang="en-US" dirty="0">
                <a:solidFill>
                  <a:schemeClr val="tx1"/>
                </a:solidFill>
              </a:rPr>
              <a:t>structure</a:t>
            </a:r>
          </a:p>
        </p:txBody>
      </p:sp>
      <p:sp>
        <p:nvSpPr>
          <p:cNvPr id="35843" name="Rectangle 3"/>
          <p:cNvSpPr>
            <a:spLocks noGrp="1" noChangeArrowheads="1"/>
          </p:cNvSpPr>
          <p:nvPr>
            <p:ph type="body" sz="half" idx="1"/>
          </p:nvPr>
        </p:nvSpPr>
        <p:spPr>
          <a:xfrm>
            <a:off x="2297113" y="3573464"/>
            <a:ext cx="8748712" cy="3024187"/>
          </a:xfrm>
        </p:spPr>
        <p:txBody>
          <a:bodyPr/>
          <a:lstStyle/>
          <a:p>
            <a:pPr eaLnBrk="1" hangingPunct="1">
              <a:lnSpc>
                <a:spcPct val="90000"/>
              </a:lnSpc>
            </a:pPr>
            <a:r>
              <a:rPr lang="tr-TR" sz="2400"/>
              <a:t>A5/1 based on Linear Feedback Shift Registers: LFSRs</a:t>
            </a:r>
          </a:p>
          <a:p>
            <a:pPr eaLnBrk="1" hangingPunct="1">
              <a:lnSpc>
                <a:spcPct val="90000"/>
              </a:lnSpc>
            </a:pPr>
            <a:r>
              <a:rPr lang="en-US" sz="2400"/>
              <a:t>Purpose - </a:t>
            </a:r>
            <a:r>
              <a:rPr lang="en-US" sz="2400">
                <a:latin typeface="Arial Narrow" panose="020B0606020202030204" pitchFamily="34" charset="0"/>
              </a:rPr>
              <a:t>to produce pseudo random bit sequence</a:t>
            </a:r>
          </a:p>
          <a:p>
            <a:pPr eaLnBrk="1" hangingPunct="1">
              <a:lnSpc>
                <a:spcPct val="90000"/>
              </a:lnSpc>
            </a:pPr>
            <a:r>
              <a:rPr lang="en-US" sz="2400"/>
              <a:t>Consists of two parts :</a:t>
            </a:r>
          </a:p>
          <a:p>
            <a:pPr lvl="1" eaLnBrk="1" hangingPunct="1">
              <a:lnSpc>
                <a:spcPct val="90000"/>
              </a:lnSpc>
            </a:pPr>
            <a:r>
              <a:rPr lang="en-US">
                <a:latin typeface="Arial Narrow" panose="020B0606020202030204" pitchFamily="34" charset="0"/>
              </a:rPr>
              <a:t>shift register – bit sequence</a:t>
            </a:r>
          </a:p>
          <a:p>
            <a:pPr lvl="1" eaLnBrk="1" hangingPunct="1">
              <a:lnSpc>
                <a:spcPct val="90000"/>
              </a:lnSpc>
            </a:pPr>
            <a:r>
              <a:rPr lang="en-US">
                <a:latin typeface="Arial Narrow" panose="020B0606020202030204" pitchFamily="34" charset="0"/>
              </a:rPr>
              <a:t>feedback function</a:t>
            </a:r>
            <a:r>
              <a:rPr lang="en-US"/>
              <a:t> </a:t>
            </a:r>
          </a:p>
          <a:p>
            <a:pPr eaLnBrk="1" hangingPunct="1">
              <a:lnSpc>
                <a:spcPct val="90000"/>
              </a:lnSpc>
            </a:pPr>
            <a:r>
              <a:rPr lang="en-US" sz="2400"/>
              <a:t>Tap Sequence : </a:t>
            </a:r>
          </a:p>
          <a:p>
            <a:pPr lvl="1" eaLnBrk="1" hangingPunct="1">
              <a:lnSpc>
                <a:spcPct val="90000"/>
              </a:lnSpc>
            </a:pPr>
            <a:r>
              <a:rPr lang="en-US">
                <a:latin typeface="Arial Narrow" panose="020B0606020202030204" pitchFamily="34" charset="0"/>
              </a:rPr>
              <a:t>bits that are input to the feedback function</a:t>
            </a:r>
            <a:r>
              <a:rPr lang="en-US"/>
              <a:t> </a:t>
            </a:r>
          </a:p>
          <a:p>
            <a:pPr eaLnBrk="1" hangingPunct="1">
              <a:lnSpc>
                <a:spcPct val="90000"/>
              </a:lnSpc>
            </a:pPr>
            <a:endParaRPr lang="en-US" sz="2400"/>
          </a:p>
        </p:txBody>
      </p:sp>
      <p:graphicFrame>
        <p:nvGraphicFramePr>
          <p:cNvPr id="81096" name="Group 200"/>
          <p:cNvGraphicFramePr>
            <a:graphicFrameLocks noGrp="1"/>
          </p:cNvGraphicFramePr>
          <p:nvPr>
            <p:ph sz="half" idx="2"/>
          </p:nvPr>
        </p:nvGraphicFramePr>
        <p:xfrm>
          <a:off x="3289301" y="1700214"/>
          <a:ext cx="5686425" cy="720725"/>
        </p:xfrm>
        <a:graphic>
          <a:graphicData uri="http://schemas.openxmlformats.org/drawingml/2006/table">
            <a:tbl>
              <a:tblPr/>
              <a:tblGrid>
                <a:gridCol w="812800"/>
                <a:gridCol w="811213"/>
                <a:gridCol w="812800"/>
                <a:gridCol w="812800"/>
                <a:gridCol w="812800"/>
                <a:gridCol w="811212"/>
                <a:gridCol w="812800"/>
              </a:tblGrid>
              <a:tr h="720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outerShdw blurRad="38100" dist="38100" dir="2700000" algn="tl">
                              <a:srgbClr val="C0C0C0"/>
                            </a:outerShdw>
                          </a:effectLst>
                          <a:latin typeface="Arial" charset="0"/>
                          <a:cs typeface="Times New Roman" charset="0"/>
                        </a:rPr>
                        <a:t>b</a:t>
                      </a:r>
                      <a:r>
                        <a:rPr kumimoji="0" lang="en-US" sz="2800" b="0" i="0" u="none" strike="noStrike" cap="none" normalizeH="0" baseline="-30000" dirty="0" smtClean="0">
                          <a:ln>
                            <a:noFill/>
                          </a:ln>
                          <a:solidFill>
                            <a:srgbClr val="000000"/>
                          </a:solidFill>
                          <a:effectLst>
                            <a:outerShdw blurRad="38100" dist="38100" dir="2700000" algn="tl">
                              <a:srgbClr val="C0C0C0"/>
                            </a:outerShdw>
                          </a:effectLst>
                          <a:latin typeface="Arial" charset="0"/>
                          <a:cs typeface="Times New Roman" charset="0"/>
                        </a:rPr>
                        <a:t>1</a:t>
                      </a:r>
                      <a:endParaRPr kumimoji="0" lang="en-US" sz="1800" b="0" i="0" u="none" strike="noStrike" cap="none" normalizeH="0" baseline="0" dirty="0" smtClean="0">
                        <a:ln>
                          <a:noFill/>
                        </a:ln>
                        <a:solidFill>
                          <a:srgbClr val="000000"/>
                        </a:solidFill>
                        <a:effectLst>
                          <a:outerShdw blurRad="38100" dist="38100" dir="2700000" algn="tl">
                            <a:srgbClr val="C0C0C0"/>
                          </a:outerShdw>
                        </a:effectLst>
                        <a:latin typeface="Arial" charset="0"/>
                        <a:cs typeface="Times New Roman (Hebrew)" charset="-79"/>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outerShdw blurRad="38100" dist="38100" dir="2700000" algn="tl">
                              <a:srgbClr val="C0C0C0"/>
                            </a:outerShdw>
                          </a:effectLst>
                          <a:latin typeface="Arial" charset="0"/>
                          <a:cs typeface="Times New Roman" charset="0"/>
                        </a:rPr>
                        <a:t>b</a:t>
                      </a:r>
                      <a:r>
                        <a:rPr kumimoji="0" lang="en-US" sz="2800" b="0" i="0" u="none" strike="noStrike" cap="none" normalizeH="0" baseline="-30000" smtClean="0">
                          <a:ln>
                            <a:noFill/>
                          </a:ln>
                          <a:solidFill>
                            <a:srgbClr val="000000"/>
                          </a:solidFill>
                          <a:effectLst>
                            <a:outerShdw blurRad="38100" dist="38100" dir="2700000" algn="tl">
                              <a:srgbClr val="C0C0C0"/>
                            </a:outerShdw>
                          </a:effectLst>
                          <a:latin typeface="Arial" charset="0"/>
                          <a:cs typeface="Times New Roman" charset="0"/>
                        </a:rPr>
                        <a:t>2</a:t>
                      </a:r>
                      <a:endParaRPr kumimoji="0" lang="en-US" sz="1800" b="0" i="0" u="none" strike="noStrike" cap="none" normalizeH="0" baseline="0" smtClean="0">
                        <a:ln>
                          <a:noFill/>
                        </a:ln>
                        <a:solidFill>
                          <a:srgbClr val="000000"/>
                        </a:solidFill>
                        <a:effectLst>
                          <a:outerShdw blurRad="38100" dist="38100" dir="2700000" algn="tl">
                            <a:srgbClr val="C0C0C0"/>
                          </a:outerShdw>
                        </a:effectLst>
                        <a:latin typeface="Arial" charset="0"/>
                        <a:cs typeface="Times New Roman (Hebrew)" charset="-79"/>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outerShdw blurRad="38100" dist="38100" dir="2700000" algn="tl">
                              <a:srgbClr val="C0C0C0"/>
                            </a:outerShdw>
                          </a:effectLst>
                          <a:latin typeface="Arial" charset="0"/>
                          <a:cs typeface="Times New Roman" charset="0"/>
                        </a:rPr>
                        <a:t>b</a:t>
                      </a:r>
                      <a:r>
                        <a:rPr kumimoji="0" lang="en-US" sz="2800" b="0" i="0" u="none" strike="noStrike" cap="none" normalizeH="0" baseline="-30000" smtClean="0">
                          <a:ln>
                            <a:noFill/>
                          </a:ln>
                          <a:solidFill>
                            <a:srgbClr val="000000"/>
                          </a:solidFill>
                          <a:effectLst>
                            <a:outerShdw blurRad="38100" dist="38100" dir="2700000" algn="tl">
                              <a:srgbClr val="C0C0C0"/>
                            </a:outerShdw>
                          </a:effectLst>
                          <a:latin typeface="Arial" charset="0"/>
                          <a:cs typeface="Times New Roman" charset="0"/>
                        </a:rPr>
                        <a:t>3</a:t>
                      </a:r>
                      <a:endParaRPr kumimoji="0" lang="en-US" sz="1800" b="0" i="0" u="none" strike="noStrike" cap="none" normalizeH="0" baseline="0" smtClean="0">
                        <a:ln>
                          <a:noFill/>
                        </a:ln>
                        <a:solidFill>
                          <a:srgbClr val="000000"/>
                        </a:solidFill>
                        <a:effectLst>
                          <a:outerShdw blurRad="38100" dist="38100" dir="2700000" algn="tl">
                            <a:srgbClr val="C0C0C0"/>
                          </a:outerShdw>
                        </a:effectLst>
                        <a:latin typeface="Arial" charset="0"/>
                        <a:cs typeface="Times New Roman (Hebrew)" charset="-79"/>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outerShdw blurRad="38100" dist="38100" dir="2700000" algn="tl">
                              <a:srgbClr val="C0C0C0"/>
                            </a:outerShdw>
                          </a:effectLst>
                          <a:latin typeface="Arial" charset="0"/>
                          <a:cs typeface="Times New Roman" charset="0"/>
                        </a:rPr>
                        <a:t>b</a:t>
                      </a:r>
                      <a:r>
                        <a:rPr kumimoji="0" lang="en-US" sz="2800" b="0" i="0" u="none" strike="noStrike" cap="none" normalizeH="0" baseline="-30000" dirty="0" smtClean="0">
                          <a:ln>
                            <a:noFill/>
                          </a:ln>
                          <a:solidFill>
                            <a:srgbClr val="000000"/>
                          </a:solidFill>
                          <a:effectLst>
                            <a:outerShdw blurRad="38100" dist="38100" dir="2700000" algn="tl">
                              <a:srgbClr val="C0C0C0"/>
                            </a:outerShdw>
                          </a:effectLst>
                          <a:latin typeface="Arial" charset="0"/>
                          <a:cs typeface="Times New Roman" charset="0"/>
                        </a:rPr>
                        <a:t>4</a:t>
                      </a:r>
                      <a:endParaRPr kumimoji="0" lang="en-US" sz="1800" b="0" i="0" u="none" strike="noStrike" cap="none" normalizeH="0" baseline="0" dirty="0" smtClean="0">
                        <a:ln>
                          <a:noFill/>
                        </a:ln>
                        <a:solidFill>
                          <a:srgbClr val="000000"/>
                        </a:solidFill>
                        <a:effectLst>
                          <a:outerShdw blurRad="38100" dist="38100" dir="2700000" algn="tl">
                            <a:srgbClr val="C0C0C0"/>
                          </a:outerShdw>
                        </a:effectLst>
                        <a:latin typeface="Arial" charset="0"/>
                        <a:cs typeface="Times New Roman (Hebrew)" charset="-79"/>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outerShdw blurRad="38100" dist="38100" dir="2700000" algn="tl">
                              <a:srgbClr val="C0C0C0"/>
                            </a:outerShdw>
                          </a:effectLst>
                          <a:latin typeface="Arial" charset="0"/>
                          <a:cs typeface="Times New Roman" charset="0"/>
                        </a:rPr>
                        <a:t>  ...      </a:t>
                      </a:r>
                      <a:endParaRPr kumimoji="0" lang="en-US" sz="1800" b="0" i="0" u="none" strike="noStrike" cap="none" normalizeH="0" baseline="0" dirty="0" smtClean="0">
                        <a:ln>
                          <a:noFill/>
                        </a:ln>
                        <a:solidFill>
                          <a:srgbClr val="000000"/>
                        </a:solidFill>
                        <a:effectLst>
                          <a:outerShdw blurRad="38100" dist="38100" dir="2700000" algn="tl">
                            <a:srgbClr val="C0C0C0"/>
                          </a:outerShdw>
                        </a:effectLst>
                        <a:latin typeface="Arial" charset="0"/>
                        <a:cs typeface="Times New Roman (Hebrew)" charset="-79"/>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outerShdw blurRad="38100" dist="38100" dir="2700000" algn="tl">
                              <a:srgbClr val="C0C0C0"/>
                            </a:outerShdw>
                          </a:effectLst>
                          <a:latin typeface="Arial" charset="0"/>
                          <a:cs typeface="Times New Roman" charset="0"/>
                        </a:rPr>
                        <a:t>b</a:t>
                      </a:r>
                      <a:r>
                        <a:rPr kumimoji="0" lang="en-US" sz="2800" b="0" i="0" u="none" strike="noStrike" cap="none" normalizeH="0" baseline="-30000" smtClean="0">
                          <a:ln>
                            <a:noFill/>
                          </a:ln>
                          <a:solidFill>
                            <a:srgbClr val="000000"/>
                          </a:solidFill>
                          <a:effectLst>
                            <a:outerShdw blurRad="38100" dist="38100" dir="2700000" algn="tl">
                              <a:srgbClr val="C0C0C0"/>
                            </a:outerShdw>
                          </a:effectLst>
                          <a:latin typeface="Arial" charset="0"/>
                          <a:cs typeface="Times New Roman" charset="0"/>
                        </a:rPr>
                        <a:t>n-1</a:t>
                      </a:r>
                      <a:endParaRPr kumimoji="0" lang="en-US" sz="1800" b="0" i="0" u="none" strike="noStrike" cap="none" normalizeH="0" baseline="0" smtClean="0">
                        <a:ln>
                          <a:noFill/>
                        </a:ln>
                        <a:solidFill>
                          <a:srgbClr val="000000"/>
                        </a:solidFill>
                        <a:effectLst>
                          <a:outerShdw blurRad="38100" dist="38100" dir="2700000" algn="tl">
                            <a:srgbClr val="C0C0C0"/>
                          </a:outerShdw>
                        </a:effectLst>
                        <a:latin typeface="Arial" charset="0"/>
                        <a:cs typeface="Times New Roman (Hebrew)" charset="-79"/>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alpha val="5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000000"/>
                          </a:solidFill>
                          <a:effectLst>
                            <a:outerShdw blurRad="38100" dist="38100" dir="2700000" algn="tl">
                              <a:srgbClr val="C0C0C0"/>
                            </a:outerShdw>
                          </a:effectLst>
                          <a:latin typeface="Arial" charset="0"/>
                          <a:cs typeface="Times New Roman" charset="0"/>
                        </a:rPr>
                        <a:t>b</a:t>
                      </a:r>
                      <a:r>
                        <a:rPr kumimoji="0" lang="en-US" sz="2800" b="0" i="0" u="none" strike="noStrike" cap="none" normalizeH="0" baseline="-30000" dirty="0" err="1" smtClean="0">
                          <a:ln>
                            <a:noFill/>
                          </a:ln>
                          <a:solidFill>
                            <a:srgbClr val="000000"/>
                          </a:solidFill>
                          <a:effectLst>
                            <a:outerShdw blurRad="38100" dist="38100" dir="2700000" algn="tl">
                              <a:srgbClr val="C0C0C0"/>
                            </a:outerShdw>
                          </a:effectLst>
                          <a:latin typeface="Arial" charset="0"/>
                          <a:cs typeface="Times New Roman" charset="0"/>
                        </a:rPr>
                        <a:t>n</a:t>
                      </a:r>
                      <a:endParaRPr kumimoji="0" lang="en-US" sz="1800" b="0" i="0" u="none" strike="noStrike" cap="none" normalizeH="0" baseline="0" dirty="0" smtClean="0">
                        <a:ln>
                          <a:noFill/>
                        </a:ln>
                        <a:solidFill>
                          <a:srgbClr val="000000"/>
                        </a:solidFill>
                        <a:effectLst>
                          <a:outerShdw blurRad="38100" dist="38100" dir="2700000" algn="tl">
                            <a:srgbClr val="C0C0C0"/>
                          </a:outerShdw>
                        </a:effectLst>
                        <a:latin typeface="Arial" charset="0"/>
                        <a:cs typeface="Times New Roman (Hebrew)" charset="-79"/>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alpha val="50000"/>
                      </a:schemeClr>
                    </a:solidFill>
                  </a:tcPr>
                </a:tc>
              </a:tr>
            </a:tbl>
          </a:graphicData>
        </a:graphic>
      </p:graphicFrame>
      <p:sp>
        <p:nvSpPr>
          <p:cNvPr id="81088" name="Oval 192"/>
          <p:cNvSpPr>
            <a:spLocks noChangeArrowheads="1"/>
          </p:cNvSpPr>
          <p:nvPr/>
        </p:nvSpPr>
        <p:spPr bwMode="auto">
          <a:xfrm>
            <a:off x="4800600" y="2924176"/>
            <a:ext cx="2808288" cy="504825"/>
          </a:xfrm>
          <a:prstGeom prst="ellipse">
            <a:avLst/>
          </a:prstGeom>
          <a:solidFill>
            <a:schemeClr val="accent4">
              <a:lumMod val="60000"/>
              <a:lumOff val="40000"/>
              <a:alpha val="48000"/>
            </a:schemeClr>
          </a:solidFill>
          <a:ln w="19050">
            <a:solidFill>
              <a:schemeClr val="tx1"/>
            </a:solidFill>
            <a:round/>
            <a:headEnd/>
            <a:tailEnd/>
          </a:ln>
          <a:effectLst/>
        </p:spPr>
        <p:txBody>
          <a:bodyPr wrap="none" anchor="ctr"/>
          <a:lstStyle/>
          <a:p>
            <a:pPr algn="ctr">
              <a:defRPr/>
            </a:pPr>
            <a:r>
              <a:rPr lang="en-US" dirty="0">
                <a:solidFill>
                  <a:srgbClr val="000000"/>
                </a:solidFill>
              </a:rPr>
              <a:t>Feedback Function : XOR</a:t>
            </a:r>
          </a:p>
        </p:txBody>
      </p:sp>
      <p:sp>
        <p:nvSpPr>
          <p:cNvPr id="35863" name="Line 193"/>
          <p:cNvSpPr>
            <a:spLocks noChangeShapeType="1"/>
          </p:cNvSpPr>
          <p:nvPr/>
        </p:nvSpPr>
        <p:spPr bwMode="auto">
          <a:xfrm flipH="1">
            <a:off x="7032625" y="2420938"/>
            <a:ext cx="647700" cy="5762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35864" name="Line 194"/>
          <p:cNvSpPr>
            <a:spLocks noChangeShapeType="1"/>
          </p:cNvSpPr>
          <p:nvPr/>
        </p:nvSpPr>
        <p:spPr bwMode="auto">
          <a:xfrm>
            <a:off x="4583113" y="2420938"/>
            <a:ext cx="647700" cy="5762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35865" name="Line 195"/>
          <p:cNvSpPr>
            <a:spLocks noChangeShapeType="1"/>
          </p:cNvSpPr>
          <p:nvPr/>
        </p:nvSpPr>
        <p:spPr bwMode="auto">
          <a:xfrm flipH="1">
            <a:off x="6096000" y="2420939"/>
            <a:ext cx="0" cy="5032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35866" name="AutoShape 198"/>
          <p:cNvSpPr>
            <a:spLocks noChangeArrowheads="1"/>
          </p:cNvSpPr>
          <p:nvPr/>
        </p:nvSpPr>
        <p:spPr bwMode="auto">
          <a:xfrm>
            <a:off x="7608889" y="2420938"/>
            <a:ext cx="1366837" cy="79216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20417 h 21600"/>
              <a:gd name="T20" fmla="*/ 18339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837" y="0"/>
                </a:moveTo>
                <a:lnTo>
                  <a:pt x="14074" y="4069"/>
                </a:lnTo>
                <a:lnTo>
                  <a:pt x="17335" y="4069"/>
                </a:lnTo>
                <a:lnTo>
                  <a:pt x="17335" y="20417"/>
                </a:lnTo>
                <a:lnTo>
                  <a:pt x="0" y="20417"/>
                </a:lnTo>
                <a:lnTo>
                  <a:pt x="0" y="21600"/>
                </a:lnTo>
                <a:lnTo>
                  <a:pt x="18339" y="21600"/>
                </a:lnTo>
                <a:lnTo>
                  <a:pt x="18339" y="4069"/>
                </a:lnTo>
                <a:lnTo>
                  <a:pt x="21600" y="4069"/>
                </a:lnTo>
                <a:lnTo>
                  <a:pt x="17837" y="0"/>
                </a:lnTo>
                <a:close/>
              </a:path>
            </a:pathLst>
          </a:custGeom>
          <a:solidFill>
            <a:schemeClr val="tx2"/>
          </a:solidFill>
          <a:ln w="12700">
            <a:solidFill>
              <a:schemeClr val="tx1"/>
            </a:solidFill>
            <a:miter lim="800000"/>
            <a:headEnd/>
            <a:tailEnd/>
          </a:ln>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endParaRPr lang="en-US"/>
          </a:p>
        </p:txBody>
      </p:sp>
      <p:sp>
        <p:nvSpPr>
          <p:cNvPr id="35867" name="AutoShape 199"/>
          <p:cNvSpPr>
            <a:spLocks noChangeArrowheads="1"/>
          </p:cNvSpPr>
          <p:nvPr/>
        </p:nvSpPr>
        <p:spPr bwMode="auto">
          <a:xfrm>
            <a:off x="2495551" y="1989138"/>
            <a:ext cx="720725" cy="144462"/>
          </a:xfrm>
          <a:prstGeom prst="leftArrow">
            <a:avLst>
              <a:gd name="adj1" fmla="val 50000"/>
              <a:gd name="adj2" fmla="val 124726"/>
            </a:avLst>
          </a:prstGeom>
          <a:solidFill>
            <a:schemeClr val="tx2"/>
          </a:solidFill>
          <a:ln w="9525">
            <a:solidFill>
              <a:schemeClr val="tx1"/>
            </a:solidFill>
            <a:miter lim="800000"/>
            <a:headEnd/>
            <a:tailEnd/>
          </a:ln>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endParaRPr lang="tr-TR"/>
          </a:p>
        </p:txBody>
      </p:sp>
      <p:sp>
        <p:nvSpPr>
          <p:cNvPr id="35868" name="Rectangle 201"/>
          <p:cNvSpPr>
            <a:spLocks noChangeArrowheads="1"/>
          </p:cNvSpPr>
          <p:nvPr/>
        </p:nvSpPr>
        <p:spPr bwMode="auto">
          <a:xfrm>
            <a:off x="2351089" y="2276475"/>
            <a:ext cx="7207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algn="ctr" eaLnBrk="1" hangingPunct="1"/>
            <a:r>
              <a:rPr lang="en-US"/>
              <a:t>output</a:t>
            </a:r>
          </a:p>
        </p:txBody>
      </p:sp>
      <p:sp>
        <p:nvSpPr>
          <p:cNvPr id="35869" name="Rectangle 202"/>
          <p:cNvSpPr>
            <a:spLocks noChangeArrowheads="1"/>
          </p:cNvSpPr>
          <p:nvPr/>
        </p:nvSpPr>
        <p:spPr bwMode="auto">
          <a:xfrm>
            <a:off x="8975726" y="2781300"/>
            <a:ext cx="7207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algn="ctr" eaLnBrk="1" hangingPunct="1"/>
            <a:r>
              <a:rPr lang="en-US">
                <a:solidFill>
                  <a:srgbClr val="FFFFFF"/>
                </a:solidFill>
              </a:rPr>
              <a:t>new value</a:t>
            </a:r>
          </a:p>
        </p:txBody>
      </p:sp>
    </p:spTree>
    <p:extLst>
      <p:ext uri="{BB962C8B-B14F-4D97-AF65-F5344CB8AC3E}">
        <p14:creationId xmlns:p14="http://schemas.microsoft.com/office/powerpoint/2010/main" val="22421033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defRPr/>
            </a:pPr>
            <a:r>
              <a:rPr lang="en-US" dirty="0">
                <a:solidFill>
                  <a:schemeClr val="bg2">
                    <a:lumMod val="25000"/>
                  </a:schemeClr>
                </a:solidFill>
              </a:rPr>
              <a:t>LFSR </a:t>
            </a:r>
            <a:r>
              <a:rPr lang="en-US" dirty="0">
                <a:solidFill>
                  <a:schemeClr val="tx1"/>
                </a:solidFill>
              </a:rPr>
              <a:t>Features</a:t>
            </a:r>
          </a:p>
        </p:txBody>
      </p:sp>
      <p:sp>
        <p:nvSpPr>
          <p:cNvPr id="36867" name="Rectangle 3"/>
          <p:cNvSpPr>
            <a:spLocks noGrp="1" noChangeArrowheads="1"/>
          </p:cNvSpPr>
          <p:nvPr>
            <p:ph idx="1"/>
          </p:nvPr>
        </p:nvSpPr>
        <p:spPr>
          <a:xfrm>
            <a:off x="2435226" y="1690689"/>
            <a:ext cx="8532813" cy="4618037"/>
          </a:xfrm>
        </p:spPr>
        <p:txBody>
          <a:bodyPr/>
          <a:lstStyle/>
          <a:p>
            <a:pPr eaLnBrk="1" hangingPunct="1"/>
            <a:r>
              <a:rPr lang="en-US" sz="3000"/>
              <a:t>LFSR Period –</a:t>
            </a:r>
            <a:r>
              <a:rPr lang="en-US" smtClean="0"/>
              <a:t> </a:t>
            </a:r>
            <a:r>
              <a:rPr lang="en-US">
                <a:latin typeface="Arial Narrow" panose="020B0606020202030204" pitchFamily="34" charset="0"/>
              </a:rPr>
              <a:t>the length of the output sequence 				   before it starts repeating itself.</a:t>
            </a:r>
          </a:p>
          <a:p>
            <a:pPr eaLnBrk="1" hangingPunct="1"/>
            <a:r>
              <a:rPr lang="en-US" sz="3000"/>
              <a:t>n-bit LFSR can be in 2</a:t>
            </a:r>
            <a:r>
              <a:rPr lang="en-US" sz="3000" baseline="30000"/>
              <a:t>n</a:t>
            </a:r>
            <a:r>
              <a:rPr lang="en-US" sz="3000"/>
              <a:t>-1 internal states</a:t>
            </a:r>
            <a:r>
              <a:rPr lang="en-US" smtClean="0"/>
              <a:t> </a:t>
            </a:r>
            <a:endParaRPr lang="tr-TR" smtClean="0"/>
          </a:p>
          <a:p>
            <a:pPr eaLnBrk="1" hangingPunct="1">
              <a:buFont typeface="Wingdings 2" panose="05020102010507070707" pitchFamily="18" charset="2"/>
              <a:buNone/>
            </a:pPr>
            <a:r>
              <a:rPr lang="tr-TR" sz="2600">
                <a:sym typeface="Wingdings" panose="05000000000000000000" pitchFamily="2" charset="2"/>
              </a:rPr>
              <a:t>	</a:t>
            </a:r>
            <a:r>
              <a:rPr lang="en-US" sz="2600">
                <a:sym typeface="Wingdings" panose="05000000000000000000" pitchFamily="2" charset="2"/>
              </a:rPr>
              <a:t></a:t>
            </a:r>
            <a:r>
              <a:rPr lang="en-US" sz="2600" i="1">
                <a:cs typeface="Times New Roman" panose="02020603050405020304" pitchFamily="18" charset="0"/>
              </a:rPr>
              <a:t> the maximal period is also 2</a:t>
            </a:r>
            <a:r>
              <a:rPr lang="en-US" sz="2600" i="1" baseline="30000">
                <a:cs typeface="Times New Roman" panose="02020603050405020304" pitchFamily="18" charset="0"/>
              </a:rPr>
              <a:t>n</a:t>
            </a:r>
            <a:r>
              <a:rPr lang="en-US" sz="2600" i="1">
                <a:cs typeface="Times New Roman" panose="02020603050405020304" pitchFamily="18" charset="0"/>
              </a:rPr>
              <a:t>-1</a:t>
            </a:r>
          </a:p>
          <a:p>
            <a:pPr eaLnBrk="1" hangingPunct="1"/>
            <a:r>
              <a:rPr lang="en-US" sz="3000"/>
              <a:t>the tap sequence determines the period</a:t>
            </a:r>
          </a:p>
          <a:p>
            <a:pPr eaLnBrk="1" hangingPunct="1"/>
            <a:r>
              <a:rPr lang="en-US" sz="3000"/>
              <a:t>the polynomial formed by a tap sequence plus 1 must be a primitive polynomial (mod 2)</a:t>
            </a:r>
          </a:p>
        </p:txBody>
      </p:sp>
    </p:spTree>
    <p:extLst>
      <p:ext uri="{BB962C8B-B14F-4D97-AF65-F5344CB8AC3E}">
        <p14:creationId xmlns:p14="http://schemas.microsoft.com/office/powerpoint/2010/main" val="11163585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25" name="Rectangle 33"/>
          <p:cNvSpPr>
            <a:spLocks noGrp="1" noChangeArrowheads="1"/>
          </p:cNvSpPr>
          <p:nvPr>
            <p:ph type="title"/>
          </p:nvPr>
        </p:nvSpPr>
        <p:spPr>
          <a:xfrm>
            <a:off x="2643188" y="258763"/>
            <a:ext cx="8229600" cy="1143000"/>
          </a:xfrm>
        </p:spPr>
        <p:txBody>
          <a:bodyPr/>
          <a:lstStyle/>
          <a:p>
            <a:pPr>
              <a:defRPr/>
            </a:pPr>
            <a:r>
              <a:rPr lang="en-US" dirty="0" smtClean="0">
                <a:solidFill>
                  <a:schemeClr val="bg2">
                    <a:lumMod val="25000"/>
                  </a:schemeClr>
                </a:solidFill>
              </a:rPr>
              <a:t>LFSR</a:t>
            </a:r>
            <a:r>
              <a:rPr lang="tr-TR" dirty="0" smtClean="0">
                <a:solidFill>
                  <a:schemeClr val="bg2">
                    <a:lumMod val="25000"/>
                  </a:schemeClr>
                </a:solidFill>
              </a:rPr>
              <a:t> </a:t>
            </a:r>
            <a:r>
              <a:rPr lang="tr-TR" dirty="0" err="1" smtClean="0">
                <a:solidFill>
                  <a:schemeClr val="bg2">
                    <a:lumMod val="25000"/>
                  </a:schemeClr>
                </a:solidFill>
              </a:rPr>
              <a:t>Example</a:t>
            </a:r>
            <a:endParaRPr lang="en-US" dirty="0">
              <a:solidFill>
                <a:schemeClr val="bg2">
                  <a:lumMod val="25000"/>
                </a:schemeClr>
              </a:solidFill>
            </a:endParaRPr>
          </a:p>
        </p:txBody>
      </p:sp>
      <p:sp>
        <p:nvSpPr>
          <p:cNvPr id="37891" name="Rectangle 3"/>
          <p:cNvSpPr>
            <a:spLocks noGrp="1" noChangeArrowheads="1"/>
          </p:cNvSpPr>
          <p:nvPr>
            <p:ph type="body" sz="half" idx="1"/>
          </p:nvPr>
        </p:nvSpPr>
        <p:spPr>
          <a:xfrm>
            <a:off x="1981200" y="1600200"/>
            <a:ext cx="8231188" cy="1277938"/>
          </a:xfrm>
        </p:spPr>
        <p:txBody>
          <a:bodyPr/>
          <a:lstStyle/>
          <a:p>
            <a:pPr eaLnBrk="1" hangingPunct="1"/>
            <a:r>
              <a:rPr lang="en-US"/>
              <a:t>Example :</a:t>
            </a:r>
            <a:r>
              <a:rPr lang="en-US" sz="2600"/>
              <a:t> </a:t>
            </a:r>
          </a:p>
          <a:p>
            <a:pPr eaLnBrk="1" hangingPunct="1">
              <a:buFont typeface="Wingdings" panose="05000000000000000000" pitchFamily="2" charset="2"/>
              <a:buNone/>
            </a:pPr>
            <a:r>
              <a:rPr lang="en-US" sz="2400"/>
              <a:t>	x</a:t>
            </a:r>
            <a:r>
              <a:rPr lang="en-US" sz="2400" baseline="30000"/>
              <a:t>12</a:t>
            </a:r>
            <a:r>
              <a:rPr lang="en-US" sz="2400"/>
              <a:t>+x</a:t>
            </a:r>
            <a:r>
              <a:rPr lang="en-US" sz="2400" baseline="30000"/>
              <a:t>6</a:t>
            </a:r>
            <a:r>
              <a:rPr lang="en-US" sz="2400"/>
              <a:t>+x</a:t>
            </a:r>
            <a:r>
              <a:rPr lang="en-US" sz="2400" baseline="30000"/>
              <a:t>4</a:t>
            </a:r>
            <a:r>
              <a:rPr lang="en-US" sz="2400"/>
              <a:t>+x+1 corresponds to LFSR of length 12</a:t>
            </a:r>
          </a:p>
        </p:txBody>
      </p:sp>
      <p:graphicFrame>
        <p:nvGraphicFramePr>
          <p:cNvPr id="85038" name="Group 46"/>
          <p:cNvGraphicFramePr>
            <a:graphicFrameLocks noGrp="1"/>
          </p:cNvGraphicFramePr>
          <p:nvPr>
            <p:ph sz="half" idx="2"/>
          </p:nvPr>
        </p:nvGraphicFramePr>
        <p:xfrm>
          <a:off x="2744788" y="3579813"/>
          <a:ext cx="7239000" cy="569912"/>
        </p:xfrm>
        <a:graphic>
          <a:graphicData uri="http://schemas.openxmlformats.org/drawingml/2006/table">
            <a:tbl>
              <a:tblPr/>
              <a:tblGrid>
                <a:gridCol w="577850"/>
                <a:gridCol w="577850"/>
                <a:gridCol w="579437"/>
                <a:gridCol w="576263"/>
                <a:gridCol w="577850"/>
                <a:gridCol w="577850"/>
                <a:gridCol w="577850"/>
                <a:gridCol w="579437"/>
                <a:gridCol w="577850"/>
                <a:gridCol w="665163"/>
                <a:gridCol w="685800"/>
                <a:gridCol w="685800"/>
              </a:tblGrid>
              <a:tr h="56991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smtClean="0">
                          <a:ln>
                            <a:noFill/>
                          </a:ln>
                          <a:solidFill>
                            <a:srgbClr val="00B050"/>
                          </a:solidFill>
                          <a:effectLst>
                            <a:outerShdw blurRad="38100" dist="38100" dir="2700000" algn="tl">
                              <a:srgbClr val="000000"/>
                            </a:outerShdw>
                          </a:effectLst>
                          <a:latin typeface="Arial" charset="0"/>
                          <a:cs typeface="Times New Roman (Hebrew)" charset="-79"/>
                        </a:rPr>
                        <a:t>b</a:t>
                      </a:r>
                      <a:r>
                        <a:rPr kumimoji="0" lang="en-US" sz="2800" b="0" i="0" u="none" strike="noStrike" cap="none" normalizeH="0" baseline="-25000" dirty="0" smtClean="0">
                          <a:ln>
                            <a:noFill/>
                          </a:ln>
                          <a:solidFill>
                            <a:srgbClr val="00B050"/>
                          </a:solidFill>
                          <a:effectLst>
                            <a:outerShdw blurRad="38100" dist="38100" dir="2700000" algn="tl">
                              <a:srgbClr val="000000"/>
                            </a:outerShdw>
                          </a:effectLst>
                          <a:latin typeface="Arial" charset="0"/>
                          <a:cs typeface="Times New Roman (Hebrew)" charset="-79"/>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alpha val="76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smtClean="0">
                          <a:ln>
                            <a:noFill/>
                          </a:ln>
                          <a:solidFill>
                            <a:srgbClr val="00B050"/>
                          </a:solidFill>
                          <a:effectLst/>
                          <a:latin typeface="Arial" charset="0"/>
                          <a:cs typeface="Times New Roman (Hebrew)" charset="-79"/>
                        </a:rPr>
                        <a:t>b</a:t>
                      </a:r>
                      <a:r>
                        <a:rPr kumimoji="0" lang="en-US" sz="2800" b="0" i="0" u="none" strike="noStrike" cap="none" normalizeH="0" baseline="-25000" dirty="0" smtClean="0">
                          <a:ln>
                            <a:noFill/>
                          </a:ln>
                          <a:solidFill>
                            <a:srgbClr val="00B050"/>
                          </a:solidFill>
                          <a:effectLst/>
                          <a:latin typeface="Arial" charset="0"/>
                          <a:cs typeface="Times New Roman (Hebrew)" charset="-79"/>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alpha val="76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smtClean="0">
                          <a:ln>
                            <a:noFill/>
                          </a:ln>
                          <a:solidFill>
                            <a:srgbClr val="00B050"/>
                          </a:solidFill>
                          <a:effectLst/>
                          <a:latin typeface="Arial" charset="0"/>
                          <a:cs typeface="Times New Roman (Hebrew)" charset="-79"/>
                        </a:rPr>
                        <a:t>b</a:t>
                      </a:r>
                      <a:r>
                        <a:rPr kumimoji="0" lang="en-US" sz="2800" b="0" i="0" u="none" strike="noStrike" cap="none" normalizeH="0" baseline="-25000" dirty="0" smtClean="0">
                          <a:ln>
                            <a:noFill/>
                          </a:ln>
                          <a:solidFill>
                            <a:srgbClr val="00B050"/>
                          </a:solidFill>
                          <a:effectLst/>
                          <a:latin typeface="Arial" charset="0"/>
                          <a:cs typeface="Times New Roman (Hebrew)" charset="-79"/>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alpha val="76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smtClean="0">
                          <a:ln>
                            <a:noFill/>
                          </a:ln>
                          <a:solidFill>
                            <a:srgbClr val="00B050"/>
                          </a:solidFill>
                          <a:effectLst>
                            <a:outerShdw blurRad="38100" dist="38100" dir="2700000" algn="tl">
                              <a:srgbClr val="000000"/>
                            </a:outerShdw>
                          </a:effectLst>
                          <a:latin typeface="Arial" charset="0"/>
                          <a:cs typeface="Times New Roman (Hebrew)" charset="-79"/>
                        </a:rPr>
                        <a:t>b</a:t>
                      </a:r>
                      <a:r>
                        <a:rPr kumimoji="0" lang="en-US" sz="2800" b="0" i="0" u="none" strike="noStrike" cap="none" normalizeH="0" baseline="-25000" dirty="0" smtClean="0">
                          <a:ln>
                            <a:noFill/>
                          </a:ln>
                          <a:solidFill>
                            <a:srgbClr val="00B050"/>
                          </a:solidFill>
                          <a:effectLst>
                            <a:outerShdw blurRad="38100" dist="38100" dir="2700000" algn="tl">
                              <a:srgbClr val="000000"/>
                            </a:outerShdw>
                          </a:effectLst>
                          <a:latin typeface="Arial" charset="0"/>
                          <a:cs typeface="Times New Roman (Hebrew)" charset="-79"/>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alpha val="76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smtClean="0">
                          <a:ln>
                            <a:noFill/>
                          </a:ln>
                          <a:solidFill>
                            <a:srgbClr val="00B050"/>
                          </a:solidFill>
                          <a:effectLst/>
                          <a:latin typeface="Arial" charset="0"/>
                          <a:cs typeface="Times New Roman (Hebrew)" charset="-79"/>
                        </a:rPr>
                        <a:t>b</a:t>
                      </a:r>
                      <a:r>
                        <a:rPr kumimoji="0" lang="en-US" sz="2800" b="0" i="0" u="none" strike="noStrike" cap="none" normalizeH="0" baseline="-25000" dirty="0" smtClean="0">
                          <a:ln>
                            <a:noFill/>
                          </a:ln>
                          <a:solidFill>
                            <a:srgbClr val="00B050"/>
                          </a:solidFill>
                          <a:effectLst/>
                          <a:latin typeface="Arial" charset="0"/>
                          <a:cs typeface="Times New Roman (Hebrew)" charset="-79"/>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alpha val="76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smtClean="0">
                          <a:ln>
                            <a:noFill/>
                          </a:ln>
                          <a:solidFill>
                            <a:srgbClr val="00B050"/>
                          </a:solidFill>
                          <a:effectLst>
                            <a:outerShdw blurRad="38100" dist="38100" dir="2700000" algn="tl">
                              <a:srgbClr val="000000"/>
                            </a:outerShdw>
                          </a:effectLst>
                          <a:latin typeface="Arial" charset="0"/>
                          <a:cs typeface="Times New Roman (Hebrew)" charset="-79"/>
                        </a:rPr>
                        <a:t>b</a:t>
                      </a:r>
                      <a:r>
                        <a:rPr kumimoji="0" lang="en-US" sz="2800" b="0" i="0" u="none" strike="noStrike" cap="none" normalizeH="0" baseline="-25000" dirty="0" smtClean="0">
                          <a:ln>
                            <a:noFill/>
                          </a:ln>
                          <a:solidFill>
                            <a:srgbClr val="00B050"/>
                          </a:solidFill>
                          <a:effectLst>
                            <a:outerShdw blurRad="38100" dist="38100" dir="2700000" algn="tl">
                              <a:srgbClr val="000000"/>
                            </a:outerShdw>
                          </a:effectLst>
                          <a:latin typeface="Arial" charset="0"/>
                          <a:cs typeface="Times New Roman (Hebrew)" charset="-79"/>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alpha val="76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B050"/>
                          </a:solidFill>
                          <a:effectLst/>
                          <a:latin typeface="Arial" charset="0"/>
                          <a:cs typeface="Times New Roman (Hebrew)" charset="-79"/>
                        </a:rPr>
                        <a:t>b</a:t>
                      </a:r>
                      <a:r>
                        <a:rPr kumimoji="0" lang="en-US" sz="2800" b="0" i="0" u="none" strike="noStrike" cap="none" normalizeH="0" baseline="-25000" smtClean="0">
                          <a:ln>
                            <a:noFill/>
                          </a:ln>
                          <a:solidFill>
                            <a:srgbClr val="00B050"/>
                          </a:solidFill>
                          <a:effectLst/>
                          <a:latin typeface="Arial" charset="0"/>
                          <a:cs typeface="Times New Roman (Hebrew)" charset="-79"/>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alpha val="76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smtClean="0">
                          <a:ln>
                            <a:noFill/>
                          </a:ln>
                          <a:solidFill>
                            <a:srgbClr val="00B050"/>
                          </a:solidFill>
                          <a:effectLst/>
                          <a:latin typeface="Arial" charset="0"/>
                          <a:cs typeface="Times New Roman (Hebrew)" charset="-79"/>
                        </a:rPr>
                        <a:t>b</a:t>
                      </a:r>
                      <a:r>
                        <a:rPr kumimoji="0" lang="en-US" sz="2800" b="0" i="0" u="none" strike="noStrike" cap="none" normalizeH="0" baseline="-25000" dirty="0" smtClean="0">
                          <a:ln>
                            <a:noFill/>
                          </a:ln>
                          <a:solidFill>
                            <a:srgbClr val="00B050"/>
                          </a:solidFill>
                          <a:effectLst/>
                          <a:latin typeface="Arial" charset="0"/>
                          <a:cs typeface="Times New Roman (Hebrew)" charset="-79"/>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alpha val="76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smtClean="0">
                          <a:ln>
                            <a:noFill/>
                          </a:ln>
                          <a:solidFill>
                            <a:srgbClr val="00B050"/>
                          </a:solidFill>
                          <a:effectLst/>
                          <a:latin typeface="Arial" charset="0"/>
                          <a:cs typeface="Times New Roman (Hebrew)" charset="-79"/>
                        </a:rPr>
                        <a:t>b</a:t>
                      </a:r>
                      <a:r>
                        <a:rPr kumimoji="0" lang="en-US" sz="2800" b="0" i="0" u="none" strike="noStrike" cap="none" normalizeH="0" baseline="-25000" dirty="0" smtClean="0">
                          <a:ln>
                            <a:noFill/>
                          </a:ln>
                          <a:solidFill>
                            <a:srgbClr val="00B050"/>
                          </a:solidFill>
                          <a:effectLst/>
                          <a:latin typeface="Arial" charset="0"/>
                          <a:cs typeface="Times New Roman (Hebrew)" charset="-79"/>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alpha val="76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smtClean="0">
                          <a:ln>
                            <a:noFill/>
                          </a:ln>
                          <a:solidFill>
                            <a:srgbClr val="00B050"/>
                          </a:solidFill>
                          <a:effectLst/>
                          <a:latin typeface="Arial" charset="0"/>
                          <a:cs typeface="Times New Roman (Hebrew)" charset="-79"/>
                        </a:rPr>
                        <a:t>b</a:t>
                      </a:r>
                      <a:r>
                        <a:rPr kumimoji="0" lang="en-US" sz="2800" b="0" i="0" u="none" strike="noStrike" cap="none" normalizeH="0" baseline="-25000" dirty="0" smtClean="0">
                          <a:ln>
                            <a:noFill/>
                          </a:ln>
                          <a:solidFill>
                            <a:srgbClr val="00B050"/>
                          </a:solidFill>
                          <a:effectLst/>
                          <a:latin typeface="Arial" charset="0"/>
                          <a:cs typeface="Times New Roman (Hebrew)" charset="-79"/>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alpha val="76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smtClean="0">
                          <a:ln>
                            <a:noFill/>
                          </a:ln>
                          <a:solidFill>
                            <a:srgbClr val="00B050"/>
                          </a:solidFill>
                          <a:effectLst/>
                          <a:latin typeface="Arial" charset="0"/>
                          <a:cs typeface="Times New Roman (Hebrew)" charset="-79"/>
                        </a:rPr>
                        <a:t>b</a:t>
                      </a:r>
                      <a:r>
                        <a:rPr kumimoji="0" lang="en-US" sz="2800" b="0" i="0" u="none" strike="noStrike" cap="none" normalizeH="0" baseline="-25000" dirty="0" smtClean="0">
                          <a:ln>
                            <a:noFill/>
                          </a:ln>
                          <a:solidFill>
                            <a:srgbClr val="00B050"/>
                          </a:solidFill>
                          <a:effectLst/>
                          <a:latin typeface="Arial" charset="0"/>
                          <a:cs typeface="Times New Roman (Hebrew)" charset="-79"/>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alpha val="76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dirty="0" smtClean="0">
                          <a:ln>
                            <a:noFill/>
                          </a:ln>
                          <a:solidFill>
                            <a:srgbClr val="00B050"/>
                          </a:solidFill>
                          <a:effectLst>
                            <a:outerShdw blurRad="38100" dist="38100" dir="2700000" algn="tl">
                              <a:srgbClr val="000000"/>
                            </a:outerShdw>
                          </a:effectLst>
                          <a:latin typeface="Arial" charset="0"/>
                          <a:cs typeface="Times New Roman (Hebrew)" charset="-79"/>
                        </a:rPr>
                        <a:t>b</a:t>
                      </a:r>
                      <a:r>
                        <a:rPr kumimoji="0" lang="en-US" sz="2800" b="0" i="0" u="none" strike="noStrike" cap="none" normalizeH="0" baseline="-25000" dirty="0" smtClean="0">
                          <a:ln>
                            <a:noFill/>
                          </a:ln>
                          <a:solidFill>
                            <a:srgbClr val="00B050"/>
                          </a:solidFill>
                          <a:effectLst>
                            <a:outerShdw blurRad="38100" dist="38100" dir="2700000" algn="tl">
                              <a:srgbClr val="000000"/>
                            </a:outerShdw>
                          </a:effectLst>
                          <a:latin typeface="Arial" charset="0"/>
                          <a:cs typeface="Times New Roman (Hebrew)" charset="-79"/>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alpha val="76000"/>
                      </a:schemeClr>
                    </a:solidFill>
                  </a:tcPr>
                </a:tc>
              </a:tr>
            </a:tbl>
          </a:graphicData>
        </a:graphic>
      </p:graphicFrame>
      <p:sp>
        <p:nvSpPr>
          <p:cNvPr id="37920" name="AutoShape 38"/>
          <p:cNvSpPr>
            <a:spLocks noChangeArrowheads="1"/>
          </p:cNvSpPr>
          <p:nvPr/>
        </p:nvSpPr>
        <p:spPr bwMode="auto">
          <a:xfrm>
            <a:off x="5880100" y="4868863"/>
            <a:ext cx="647700" cy="576262"/>
          </a:xfrm>
          <a:prstGeom prst="flowChartOr">
            <a:avLst/>
          </a:prstGeom>
          <a:solidFill>
            <a:schemeClr val="accent1">
              <a:alpha val="52156"/>
            </a:schemeClr>
          </a:solidFill>
          <a:ln w="25400">
            <a:solidFill>
              <a:schemeClr val="tx2"/>
            </a:solidFill>
            <a:round/>
            <a:headEnd/>
            <a:tailEnd/>
          </a:ln>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endParaRPr lang="tr-TR"/>
          </a:p>
        </p:txBody>
      </p:sp>
      <p:sp>
        <p:nvSpPr>
          <p:cNvPr id="37921" name="AutoShape 39"/>
          <p:cNvSpPr>
            <a:spLocks noChangeArrowheads="1"/>
          </p:cNvSpPr>
          <p:nvPr/>
        </p:nvSpPr>
        <p:spPr bwMode="auto">
          <a:xfrm>
            <a:off x="1992314" y="3802063"/>
            <a:ext cx="720725" cy="144462"/>
          </a:xfrm>
          <a:prstGeom prst="leftArrow">
            <a:avLst>
              <a:gd name="adj1" fmla="val 50000"/>
              <a:gd name="adj2" fmla="val 124726"/>
            </a:avLst>
          </a:prstGeom>
          <a:solidFill>
            <a:schemeClr val="tx2"/>
          </a:solidFill>
          <a:ln w="9525">
            <a:solidFill>
              <a:schemeClr val="tx1"/>
            </a:solidFill>
            <a:miter lim="800000"/>
            <a:headEnd/>
            <a:tailEnd/>
          </a:ln>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endParaRPr lang="tr-TR"/>
          </a:p>
        </p:txBody>
      </p:sp>
      <p:sp>
        <p:nvSpPr>
          <p:cNvPr id="37922" name="AutoShape 40"/>
          <p:cNvSpPr>
            <a:spLocks noChangeArrowheads="1"/>
          </p:cNvSpPr>
          <p:nvPr/>
        </p:nvSpPr>
        <p:spPr bwMode="auto">
          <a:xfrm>
            <a:off x="6527801" y="4221164"/>
            <a:ext cx="3744913" cy="9366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20922 h 21600"/>
              <a:gd name="T20" fmla="*/ 18212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926" y="0"/>
                </a:moveTo>
                <a:lnTo>
                  <a:pt x="14252" y="5567"/>
                </a:lnTo>
                <a:lnTo>
                  <a:pt x="17640" y="5567"/>
                </a:lnTo>
                <a:lnTo>
                  <a:pt x="17640" y="20922"/>
                </a:lnTo>
                <a:lnTo>
                  <a:pt x="0" y="20922"/>
                </a:lnTo>
                <a:lnTo>
                  <a:pt x="0" y="21600"/>
                </a:lnTo>
                <a:lnTo>
                  <a:pt x="18212" y="21600"/>
                </a:lnTo>
                <a:lnTo>
                  <a:pt x="18212" y="5567"/>
                </a:lnTo>
                <a:lnTo>
                  <a:pt x="21600" y="5567"/>
                </a:lnTo>
                <a:lnTo>
                  <a:pt x="17926" y="0"/>
                </a:lnTo>
                <a:close/>
              </a:path>
            </a:pathLst>
          </a:custGeom>
          <a:solidFill>
            <a:schemeClr val="tx2"/>
          </a:solidFill>
          <a:ln w="12700">
            <a:solidFill>
              <a:schemeClr val="tx1"/>
            </a:solidFill>
            <a:miter lim="800000"/>
            <a:headEnd/>
            <a:tailEnd/>
          </a:ln>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endParaRPr lang="en-US"/>
          </a:p>
        </p:txBody>
      </p:sp>
      <p:sp>
        <p:nvSpPr>
          <p:cNvPr id="37923" name="Line 48"/>
          <p:cNvSpPr>
            <a:spLocks noChangeShapeType="1"/>
          </p:cNvSpPr>
          <p:nvPr/>
        </p:nvSpPr>
        <p:spPr bwMode="auto">
          <a:xfrm flipH="1">
            <a:off x="6489701" y="4175125"/>
            <a:ext cx="2881313" cy="8636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37924" name="Line 49"/>
          <p:cNvSpPr>
            <a:spLocks noChangeShapeType="1"/>
          </p:cNvSpPr>
          <p:nvPr/>
        </p:nvSpPr>
        <p:spPr bwMode="auto">
          <a:xfrm>
            <a:off x="5951538" y="4149725"/>
            <a:ext cx="215900" cy="71913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37925" name="Line 50"/>
          <p:cNvSpPr>
            <a:spLocks noChangeShapeType="1"/>
          </p:cNvSpPr>
          <p:nvPr/>
        </p:nvSpPr>
        <p:spPr bwMode="auto">
          <a:xfrm>
            <a:off x="4879976" y="4183063"/>
            <a:ext cx="1008063" cy="8636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37926" name="Line 51"/>
          <p:cNvSpPr>
            <a:spLocks noChangeShapeType="1"/>
          </p:cNvSpPr>
          <p:nvPr/>
        </p:nvSpPr>
        <p:spPr bwMode="auto">
          <a:xfrm>
            <a:off x="3216276" y="4149725"/>
            <a:ext cx="2663825" cy="10795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Tree>
    <p:extLst>
      <p:ext uri="{BB962C8B-B14F-4D97-AF65-F5344CB8AC3E}">
        <p14:creationId xmlns:p14="http://schemas.microsoft.com/office/powerpoint/2010/main" val="11364373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2927350" y="227013"/>
            <a:ext cx="7499350" cy="1143000"/>
          </a:xfrm>
        </p:spPr>
        <p:txBody>
          <a:bodyPr/>
          <a:lstStyle/>
          <a:p>
            <a:pPr>
              <a:defRPr/>
            </a:pPr>
            <a:r>
              <a:rPr lang="en-US" dirty="0">
                <a:solidFill>
                  <a:schemeClr val="tx2">
                    <a:satMod val="130000"/>
                  </a:schemeClr>
                </a:solidFill>
              </a:rPr>
              <a:t>A5/1 </a:t>
            </a:r>
            <a:r>
              <a:rPr lang="en-US" dirty="0" smtClean="0">
                <a:solidFill>
                  <a:schemeClr val="tx2">
                    <a:satMod val="130000"/>
                  </a:schemeClr>
                </a:solidFill>
              </a:rPr>
              <a:t>L</a:t>
            </a:r>
            <a:r>
              <a:rPr lang="tr-TR" dirty="0" smtClean="0">
                <a:solidFill>
                  <a:schemeClr val="tx2">
                    <a:satMod val="130000"/>
                  </a:schemeClr>
                </a:solidFill>
              </a:rPr>
              <a:t>F</a:t>
            </a:r>
            <a:r>
              <a:rPr lang="en-US" dirty="0" smtClean="0">
                <a:solidFill>
                  <a:schemeClr val="tx2">
                    <a:satMod val="130000"/>
                  </a:schemeClr>
                </a:solidFill>
              </a:rPr>
              <a:t>SRs</a:t>
            </a:r>
            <a:endParaRPr lang="en-US" dirty="0">
              <a:solidFill>
                <a:schemeClr val="tx2">
                  <a:satMod val="130000"/>
                </a:schemeClr>
              </a:solidFill>
            </a:endParaRPr>
          </a:p>
        </p:txBody>
      </p:sp>
      <p:sp>
        <p:nvSpPr>
          <p:cNvPr id="557059" name="Rectangle 3"/>
          <p:cNvSpPr>
            <a:spLocks noGrp="1" noChangeArrowheads="1"/>
          </p:cNvSpPr>
          <p:nvPr>
            <p:ph idx="1"/>
          </p:nvPr>
        </p:nvSpPr>
        <p:spPr>
          <a:xfrm>
            <a:off x="2265363" y="1306513"/>
            <a:ext cx="3232150" cy="4800600"/>
          </a:xfrm>
        </p:spPr>
        <p:txBody>
          <a:bodyPr>
            <a:normAutofit fontScale="92500" lnSpcReduction="10000"/>
          </a:bodyPr>
          <a:lstStyle/>
          <a:p>
            <a:pPr marL="365760" indent="-283464" algn="r">
              <a:lnSpc>
                <a:spcPct val="80000"/>
              </a:lnSpc>
              <a:buClr>
                <a:schemeClr val="tx1"/>
              </a:buClr>
              <a:buNone/>
              <a:defRPr/>
            </a:pPr>
            <a:r>
              <a:rPr lang="en-US" sz="2000" dirty="0"/>
              <a:t>Consists of 3 LFSRs of </a:t>
            </a:r>
            <a:r>
              <a:rPr lang="tr-TR" sz="2000" dirty="0" err="1"/>
              <a:t>different</a:t>
            </a:r>
            <a:r>
              <a:rPr lang="en-US" sz="2000" dirty="0"/>
              <a:t> length</a:t>
            </a:r>
            <a:r>
              <a:rPr lang="tr-TR" sz="2000" dirty="0"/>
              <a:t>s</a:t>
            </a:r>
          </a:p>
          <a:p>
            <a:pPr marL="365760" indent="-283464" algn="r">
              <a:lnSpc>
                <a:spcPct val="80000"/>
              </a:lnSpc>
              <a:buClr>
                <a:schemeClr val="tx1"/>
              </a:buClr>
              <a:buNone/>
              <a:defRPr/>
            </a:pPr>
            <a:endParaRPr lang="tr-TR" sz="2000" dirty="0"/>
          </a:p>
          <a:p>
            <a:pPr marL="365760" indent="-283464" algn="r">
              <a:lnSpc>
                <a:spcPct val="80000"/>
              </a:lnSpc>
              <a:buClr>
                <a:schemeClr val="tx1"/>
              </a:buClr>
              <a:buFont typeface="Wingdings 2"/>
              <a:buChar char=""/>
              <a:defRPr/>
            </a:pPr>
            <a:r>
              <a:rPr lang="en-US" sz="2000" dirty="0"/>
              <a:t>19 bits  </a:t>
            </a:r>
          </a:p>
          <a:p>
            <a:pPr marL="640080" lvl="1" indent="-237744" algn="r">
              <a:lnSpc>
                <a:spcPct val="80000"/>
              </a:lnSpc>
              <a:buClr>
                <a:schemeClr val="tx1"/>
              </a:buClr>
              <a:buFontTx/>
              <a:buChar char="•"/>
              <a:defRPr/>
            </a:pPr>
            <a:r>
              <a:rPr lang="en-US" sz="1800" i="1" dirty="0"/>
              <a:t>x</a:t>
            </a:r>
            <a:r>
              <a:rPr lang="en-US" sz="1800" baseline="30000" dirty="0"/>
              <a:t>1</a:t>
            </a:r>
            <a:r>
              <a:rPr lang="tr-TR" sz="1800" baseline="30000" dirty="0"/>
              <a:t>8</a:t>
            </a:r>
            <a:r>
              <a:rPr lang="en-US" sz="1800" dirty="0"/>
              <a:t> + </a:t>
            </a:r>
            <a:r>
              <a:rPr lang="en-US" sz="1800" i="1" dirty="0"/>
              <a:t>x</a:t>
            </a:r>
            <a:r>
              <a:rPr lang="tr-TR" sz="1800" baseline="30000" dirty="0"/>
              <a:t>17</a:t>
            </a:r>
            <a:r>
              <a:rPr lang="en-US" sz="1800" dirty="0"/>
              <a:t> + </a:t>
            </a:r>
            <a:r>
              <a:rPr lang="en-US" sz="1800" i="1" dirty="0"/>
              <a:t>x</a:t>
            </a:r>
            <a:r>
              <a:rPr lang="tr-TR" sz="1800" baseline="30000" dirty="0"/>
              <a:t>16</a:t>
            </a:r>
            <a:r>
              <a:rPr lang="en-US" sz="1800" dirty="0"/>
              <a:t> + </a:t>
            </a:r>
            <a:r>
              <a:rPr lang="en-US" sz="1800" i="1" dirty="0"/>
              <a:t>x</a:t>
            </a:r>
            <a:r>
              <a:rPr lang="tr-TR" sz="1800" baseline="30000" dirty="0"/>
              <a:t>13</a:t>
            </a:r>
            <a:r>
              <a:rPr lang="en-US" sz="1800" dirty="0"/>
              <a:t> + 1   </a:t>
            </a:r>
          </a:p>
          <a:p>
            <a:pPr marL="640080" lvl="1" indent="-237744" algn="r">
              <a:lnSpc>
                <a:spcPct val="80000"/>
              </a:lnSpc>
              <a:buClr>
                <a:schemeClr val="tx1"/>
              </a:buClr>
              <a:buFontTx/>
              <a:buChar char="•"/>
              <a:defRPr/>
            </a:pPr>
            <a:r>
              <a:rPr lang="en-US" sz="1800" dirty="0"/>
              <a:t>clock bit 8   </a:t>
            </a:r>
          </a:p>
          <a:p>
            <a:pPr marL="640080" lvl="1" indent="-237744" algn="r">
              <a:lnSpc>
                <a:spcPct val="80000"/>
              </a:lnSpc>
              <a:buClr>
                <a:schemeClr val="tx1"/>
              </a:buClr>
              <a:buFontTx/>
              <a:buChar char="•"/>
              <a:defRPr/>
            </a:pPr>
            <a:r>
              <a:rPr lang="en-US" sz="1800" dirty="0"/>
              <a:t>tapped bits: 13, 16, 17, 18</a:t>
            </a:r>
            <a:endParaRPr lang="tr-TR" sz="1800" dirty="0"/>
          </a:p>
          <a:p>
            <a:pPr marL="640080" lvl="1" indent="-237744" algn="r">
              <a:lnSpc>
                <a:spcPct val="80000"/>
              </a:lnSpc>
              <a:buClr>
                <a:schemeClr val="tx1"/>
              </a:buClr>
              <a:buNone/>
              <a:defRPr/>
            </a:pPr>
            <a:endParaRPr lang="en-US" sz="1800" dirty="0"/>
          </a:p>
          <a:p>
            <a:pPr marL="365760" indent="-283464" algn="r">
              <a:lnSpc>
                <a:spcPct val="80000"/>
              </a:lnSpc>
              <a:buClr>
                <a:schemeClr val="tx1"/>
              </a:buClr>
              <a:buFont typeface="Wingdings 2"/>
              <a:buChar char=""/>
              <a:defRPr/>
            </a:pPr>
            <a:r>
              <a:rPr lang="en-US" sz="2000" dirty="0"/>
              <a:t>22 bits   </a:t>
            </a:r>
          </a:p>
          <a:p>
            <a:pPr marL="640080" lvl="1" indent="-237744" algn="r">
              <a:lnSpc>
                <a:spcPct val="80000"/>
              </a:lnSpc>
              <a:buClr>
                <a:schemeClr val="tx1"/>
              </a:buClr>
              <a:buFontTx/>
              <a:buChar char="•"/>
              <a:defRPr/>
            </a:pPr>
            <a:r>
              <a:rPr lang="en-US" sz="1800" i="1" dirty="0"/>
              <a:t>x</a:t>
            </a:r>
            <a:r>
              <a:rPr lang="en-US" sz="1800" baseline="30000" dirty="0"/>
              <a:t>2</a:t>
            </a:r>
            <a:r>
              <a:rPr lang="tr-TR" sz="1800" baseline="30000" dirty="0"/>
              <a:t>1</a:t>
            </a:r>
            <a:r>
              <a:rPr lang="en-US" sz="1800" dirty="0"/>
              <a:t> + </a:t>
            </a:r>
            <a:r>
              <a:rPr lang="en-US" sz="1800" i="1" dirty="0"/>
              <a:t>x</a:t>
            </a:r>
            <a:r>
              <a:rPr lang="tr-TR" sz="1800" baseline="30000" dirty="0"/>
              <a:t>20</a:t>
            </a:r>
            <a:r>
              <a:rPr lang="en-US" sz="1800" dirty="0"/>
              <a:t> + 1   </a:t>
            </a:r>
          </a:p>
          <a:p>
            <a:pPr marL="640080" lvl="1" indent="-237744" algn="r">
              <a:lnSpc>
                <a:spcPct val="80000"/>
              </a:lnSpc>
              <a:buClr>
                <a:schemeClr val="tx1"/>
              </a:buClr>
              <a:buFontTx/>
              <a:buChar char="•"/>
              <a:defRPr/>
            </a:pPr>
            <a:r>
              <a:rPr lang="en-US" sz="1800" dirty="0"/>
              <a:t>clock bit 10  </a:t>
            </a:r>
          </a:p>
          <a:p>
            <a:pPr marL="640080" lvl="1" indent="-237744" algn="r">
              <a:lnSpc>
                <a:spcPct val="80000"/>
              </a:lnSpc>
              <a:buClr>
                <a:schemeClr val="tx1"/>
              </a:buClr>
              <a:buFontTx/>
              <a:buChar char="•"/>
              <a:defRPr/>
            </a:pPr>
            <a:r>
              <a:rPr lang="en-US" sz="1800" dirty="0"/>
              <a:t>tapped bits 20, 21</a:t>
            </a:r>
            <a:endParaRPr lang="tr-TR" sz="1800" dirty="0"/>
          </a:p>
          <a:p>
            <a:pPr marL="640080" lvl="1" indent="-237744" algn="r">
              <a:lnSpc>
                <a:spcPct val="80000"/>
              </a:lnSpc>
              <a:buClr>
                <a:schemeClr val="tx1"/>
              </a:buClr>
              <a:buNone/>
              <a:defRPr/>
            </a:pPr>
            <a:endParaRPr lang="en-US" sz="1800" dirty="0"/>
          </a:p>
          <a:p>
            <a:pPr marL="365760" indent="-283464" algn="r">
              <a:lnSpc>
                <a:spcPct val="80000"/>
              </a:lnSpc>
              <a:buClr>
                <a:schemeClr val="tx1"/>
              </a:buClr>
              <a:buFont typeface="Wingdings 2"/>
              <a:buChar char=""/>
              <a:defRPr/>
            </a:pPr>
            <a:r>
              <a:rPr lang="en-US" sz="2000" dirty="0"/>
              <a:t>23  bits  </a:t>
            </a:r>
          </a:p>
          <a:p>
            <a:pPr marL="640080" lvl="1" indent="-237744" algn="r">
              <a:lnSpc>
                <a:spcPct val="80000"/>
              </a:lnSpc>
              <a:buClr>
                <a:schemeClr val="tx1"/>
              </a:buClr>
              <a:buFontTx/>
              <a:buChar char="•"/>
              <a:defRPr/>
            </a:pPr>
            <a:r>
              <a:rPr lang="en-US" sz="1800" i="1" dirty="0"/>
              <a:t>x</a:t>
            </a:r>
            <a:r>
              <a:rPr lang="en-US" sz="1800" baseline="30000" dirty="0"/>
              <a:t>2</a:t>
            </a:r>
            <a:r>
              <a:rPr lang="tr-TR" sz="1800" baseline="30000" dirty="0"/>
              <a:t>2</a:t>
            </a:r>
            <a:r>
              <a:rPr lang="en-US" sz="1800" dirty="0"/>
              <a:t> + </a:t>
            </a:r>
            <a:r>
              <a:rPr lang="en-US" sz="1800" i="1" dirty="0"/>
              <a:t>x</a:t>
            </a:r>
            <a:r>
              <a:rPr lang="tr-TR" sz="1800" baseline="30000" dirty="0"/>
              <a:t>21</a:t>
            </a:r>
            <a:r>
              <a:rPr lang="en-US" sz="1800" dirty="0"/>
              <a:t> + </a:t>
            </a:r>
            <a:r>
              <a:rPr lang="en-US" sz="1800" i="1" dirty="0"/>
              <a:t>x</a:t>
            </a:r>
            <a:r>
              <a:rPr lang="en-US" sz="1800" baseline="30000" dirty="0"/>
              <a:t>2</a:t>
            </a:r>
            <a:r>
              <a:rPr lang="tr-TR" sz="1800" baseline="30000" dirty="0"/>
              <a:t>0</a:t>
            </a:r>
            <a:r>
              <a:rPr lang="en-US" sz="1800" baseline="30000" dirty="0"/>
              <a:t> </a:t>
            </a:r>
            <a:r>
              <a:rPr lang="en-US" sz="1800" dirty="0"/>
              <a:t>+ </a:t>
            </a:r>
            <a:r>
              <a:rPr lang="en-US" sz="1800" i="1" dirty="0"/>
              <a:t>x</a:t>
            </a:r>
            <a:r>
              <a:rPr lang="tr-TR" sz="1800" baseline="30000" dirty="0"/>
              <a:t>7</a:t>
            </a:r>
            <a:r>
              <a:rPr lang="en-US" sz="1800" dirty="0"/>
              <a:t> + 1   </a:t>
            </a:r>
          </a:p>
          <a:p>
            <a:pPr marL="640080" lvl="1" indent="-237744" algn="r">
              <a:lnSpc>
                <a:spcPct val="80000"/>
              </a:lnSpc>
              <a:buClr>
                <a:schemeClr val="tx1"/>
              </a:buClr>
              <a:buFontTx/>
              <a:buChar char="•"/>
              <a:defRPr/>
            </a:pPr>
            <a:r>
              <a:rPr lang="en-US" sz="1800" dirty="0"/>
              <a:t>clock bit 10  </a:t>
            </a:r>
          </a:p>
          <a:p>
            <a:pPr marL="640080" lvl="1" indent="-237744" algn="r">
              <a:lnSpc>
                <a:spcPct val="80000"/>
              </a:lnSpc>
              <a:buClr>
                <a:schemeClr val="tx1"/>
              </a:buClr>
              <a:buFontTx/>
              <a:buChar char="•"/>
              <a:defRPr/>
            </a:pPr>
            <a:r>
              <a:rPr lang="en-US" sz="1800" dirty="0"/>
              <a:t>tapped bits 7, 20, 21, 22</a:t>
            </a:r>
          </a:p>
        </p:txBody>
      </p:sp>
      <p:sp>
        <p:nvSpPr>
          <p:cNvPr id="38916" name="4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B464FA7F-2482-414E-96B7-2E2797557F9C}" type="slidenum">
              <a:rPr kumimoji="0" lang="en-US"/>
              <a:pPr eaLnBrk="1" hangingPunct="1"/>
              <a:t>36</a:t>
            </a:fld>
            <a:endParaRPr kumimoji="0" lang="en-US"/>
          </a:p>
        </p:txBody>
      </p:sp>
      <p:pic>
        <p:nvPicPr>
          <p:cNvPr id="38917" name="Picture 2" descr="File:A5-1 GSM cipher.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1775" y="1735138"/>
            <a:ext cx="5056188"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308650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2208213" y="354013"/>
            <a:ext cx="7772400" cy="952500"/>
          </a:xfrm>
        </p:spPr>
        <p:txBody>
          <a:bodyPr/>
          <a:lstStyle/>
          <a:p>
            <a:pPr>
              <a:defRPr/>
            </a:pPr>
            <a:r>
              <a:rPr lang="en-US">
                <a:solidFill>
                  <a:schemeClr val="tx1"/>
                </a:solidFill>
              </a:rPr>
              <a:t>A5/1 : Operation</a:t>
            </a:r>
          </a:p>
        </p:txBody>
      </p:sp>
      <p:sp>
        <p:nvSpPr>
          <p:cNvPr id="89091" name="Rectangle 3"/>
          <p:cNvSpPr>
            <a:spLocks noGrp="1" noChangeArrowheads="1"/>
          </p:cNvSpPr>
          <p:nvPr>
            <p:ph idx="1"/>
          </p:nvPr>
        </p:nvSpPr>
        <p:spPr>
          <a:xfrm>
            <a:off x="2174875" y="1484314"/>
            <a:ext cx="8458200" cy="5113337"/>
          </a:xfrm>
        </p:spPr>
        <p:txBody>
          <a:bodyPr/>
          <a:lstStyle/>
          <a:p>
            <a:pPr eaLnBrk="1" hangingPunct="1"/>
            <a:r>
              <a:rPr lang="en-US"/>
              <a:t>All 3 registers are zeroed</a:t>
            </a:r>
          </a:p>
          <a:p>
            <a:pPr eaLnBrk="1" hangingPunct="1"/>
            <a:r>
              <a:rPr lang="en-US"/>
              <a:t>64 cycles (without the stop/go clock) :</a:t>
            </a:r>
          </a:p>
          <a:p>
            <a:pPr lvl="1" eaLnBrk="1" hangingPunct="1"/>
            <a:r>
              <a:rPr lang="en-US" sz="2500"/>
              <a:t>Each bit of </a:t>
            </a:r>
            <a:r>
              <a:rPr lang="tr-TR" sz="2500" i="1"/>
              <a:t>K</a:t>
            </a:r>
            <a:r>
              <a:rPr lang="tr-TR" sz="2500" i="1" baseline="-25000"/>
              <a:t>c</a:t>
            </a:r>
            <a:r>
              <a:rPr lang="en-US" sz="2500"/>
              <a:t>(lsb to msb) is XOR'ed in parallel into the lsb's of the registers</a:t>
            </a:r>
          </a:p>
          <a:p>
            <a:pPr eaLnBrk="1" hangingPunct="1"/>
            <a:r>
              <a:rPr lang="en-US"/>
              <a:t>22 cycles (without the stop/go clock) :</a:t>
            </a:r>
          </a:p>
          <a:p>
            <a:pPr lvl="1" eaLnBrk="1" hangingPunct="1"/>
            <a:r>
              <a:rPr lang="en-US" sz="2500"/>
              <a:t>Each bit of </a:t>
            </a:r>
            <a:r>
              <a:rPr lang="en-US" sz="2500" i="1"/>
              <a:t>F</a:t>
            </a:r>
            <a:r>
              <a:rPr lang="en-US" sz="2500" i="1" baseline="-25000"/>
              <a:t>n</a:t>
            </a:r>
            <a:r>
              <a:rPr lang="en-US" sz="2500"/>
              <a:t> (lsb to msb) is XOR'ed in parallel into the lsb's of the registers</a:t>
            </a:r>
          </a:p>
          <a:p>
            <a:pPr eaLnBrk="1" hangingPunct="1"/>
            <a:r>
              <a:rPr lang="en-US"/>
              <a:t>100 cycles with the stop/go clock control, discarding the output</a:t>
            </a:r>
          </a:p>
          <a:p>
            <a:pPr eaLnBrk="1" hangingPunct="1"/>
            <a:r>
              <a:rPr lang="en-US"/>
              <a:t>228 cycles with the stop/go clock control which produce the output bit sequence.</a:t>
            </a:r>
          </a:p>
          <a:p>
            <a:pPr eaLnBrk="1" hangingPunct="1"/>
            <a:endParaRPr lang="en-US"/>
          </a:p>
          <a:p>
            <a:pPr eaLnBrk="1" hangingPunct="1"/>
            <a:endParaRPr lang="en-US"/>
          </a:p>
        </p:txBody>
      </p:sp>
    </p:spTree>
    <p:extLst>
      <p:ext uri="{BB962C8B-B14F-4D97-AF65-F5344CB8AC3E}">
        <p14:creationId xmlns:p14="http://schemas.microsoft.com/office/powerpoint/2010/main" val="1687377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09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90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9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Initialization</a:t>
            </a:r>
            <a:endParaRPr lang="zh-TW" altLang="en-US" smtClean="0"/>
          </a:p>
        </p:txBody>
      </p:sp>
      <p:sp>
        <p:nvSpPr>
          <p:cNvPr id="40963"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612AABF2-9B92-4FD1-AB4B-3D7A5E2E922F}" type="slidenum">
              <a:rPr kumimoji="0" lang="en-US" altLang="zh-TW"/>
              <a:pPr eaLnBrk="1" hangingPunct="1"/>
              <a:t>38</a:t>
            </a:fld>
            <a:endParaRPr kumimoji="0" lang="en-US" altLang="zh-TW"/>
          </a:p>
        </p:txBody>
      </p:sp>
      <p:pic>
        <p:nvPicPr>
          <p:cNvPr id="4096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2214564"/>
            <a:ext cx="61976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文字方塊 6"/>
          <p:cNvSpPr txBox="1">
            <a:spLocks noChangeArrowheads="1"/>
          </p:cNvSpPr>
          <p:nvPr/>
        </p:nvSpPr>
        <p:spPr bwMode="auto">
          <a:xfrm>
            <a:off x="2024063" y="1785939"/>
            <a:ext cx="381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r>
              <a:rPr lang="en-US" altLang="zh-TW"/>
              <a:t>Set all bits in three LFSRs to 0.</a:t>
            </a:r>
            <a:endParaRPr lang="zh-TW" altLang="en-US"/>
          </a:p>
        </p:txBody>
      </p:sp>
      <p:pic>
        <p:nvPicPr>
          <p:cNvPr id="4096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1" y="3786189"/>
            <a:ext cx="733107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1" y="5429251"/>
            <a:ext cx="5942013"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1864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981201" y="274639"/>
            <a:ext cx="606425" cy="371475"/>
          </a:xfrm>
        </p:spPr>
        <p:txBody>
          <a:bodyPr rtlCol="0">
            <a:normAutofit fontScale="90000"/>
          </a:bodyPr>
          <a:lstStyle/>
          <a:p>
            <a:pPr>
              <a:defRPr/>
            </a:pPr>
            <a:r>
              <a:rPr lang="en-US" sz="4000">
                <a:solidFill>
                  <a:schemeClr val="tx2">
                    <a:satMod val="130000"/>
                  </a:schemeClr>
                </a:solidFill>
              </a:rPr>
              <a:t> </a:t>
            </a:r>
          </a:p>
        </p:txBody>
      </p:sp>
      <p:graphicFrame>
        <p:nvGraphicFramePr>
          <p:cNvPr id="121959" name="Group 1127"/>
          <p:cNvGraphicFramePr>
            <a:graphicFrameLocks noGrp="1"/>
          </p:cNvGraphicFramePr>
          <p:nvPr>
            <p:ph sz="half" idx="1"/>
          </p:nvPr>
        </p:nvGraphicFramePr>
        <p:xfrm>
          <a:off x="3706814" y="1543051"/>
          <a:ext cx="5184775" cy="517525"/>
        </p:xfrm>
        <a:graphic>
          <a:graphicData uri="http://schemas.openxmlformats.org/drawingml/2006/table">
            <a:tbl>
              <a:tblPr/>
              <a:tblGrid>
                <a:gridCol w="271462"/>
                <a:gridCol w="273050"/>
                <a:gridCol w="274638"/>
                <a:gridCol w="271462"/>
                <a:gridCol w="274638"/>
                <a:gridCol w="274637"/>
                <a:gridCol w="269875"/>
                <a:gridCol w="274638"/>
                <a:gridCol w="271462"/>
                <a:gridCol w="273050"/>
                <a:gridCol w="271463"/>
                <a:gridCol w="274637"/>
                <a:gridCol w="269875"/>
                <a:gridCol w="274638"/>
                <a:gridCol w="274637"/>
                <a:gridCol w="271463"/>
                <a:gridCol w="274637"/>
                <a:gridCol w="273050"/>
                <a:gridCol w="271463"/>
              </a:tblGrid>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1975" name="Group 1143"/>
          <p:cNvGraphicFramePr>
            <a:graphicFrameLocks noGrp="1"/>
          </p:cNvGraphicFramePr>
          <p:nvPr>
            <p:ph sz="quarter" idx="2"/>
          </p:nvPr>
        </p:nvGraphicFramePr>
        <p:xfrm>
          <a:off x="3216275" y="3429001"/>
          <a:ext cx="5759450" cy="517525"/>
        </p:xfrm>
        <a:graphic>
          <a:graphicData uri="http://schemas.openxmlformats.org/drawingml/2006/table">
            <a:tbl>
              <a:tblPr/>
              <a:tblGrid>
                <a:gridCol w="258763"/>
                <a:gridCol w="258762"/>
                <a:gridCol w="255588"/>
                <a:gridCol w="257175"/>
                <a:gridCol w="258762"/>
                <a:gridCol w="258763"/>
                <a:gridCol w="255587"/>
                <a:gridCol w="258763"/>
                <a:gridCol w="258762"/>
                <a:gridCol w="258763"/>
                <a:gridCol w="257175"/>
                <a:gridCol w="255587"/>
                <a:gridCol w="258763"/>
                <a:gridCol w="258762"/>
                <a:gridCol w="258763"/>
                <a:gridCol w="255587"/>
                <a:gridCol w="258763"/>
                <a:gridCol w="258762"/>
                <a:gridCol w="257175"/>
                <a:gridCol w="257175"/>
                <a:gridCol w="257175"/>
                <a:gridCol w="346075"/>
              </a:tblGrid>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1949" name="Group 1117"/>
          <p:cNvGraphicFramePr>
            <a:graphicFrameLocks noGrp="1"/>
          </p:cNvGraphicFramePr>
          <p:nvPr>
            <p:ph sz="quarter" idx="3"/>
          </p:nvPr>
        </p:nvGraphicFramePr>
        <p:xfrm>
          <a:off x="2741614" y="5157788"/>
          <a:ext cx="6327775" cy="576262"/>
        </p:xfrm>
        <a:graphic>
          <a:graphicData uri="http://schemas.openxmlformats.org/drawingml/2006/table">
            <a:tbl>
              <a:tblPr/>
              <a:tblGrid>
                <a:gridCol w="276225"/>
                <a:gridCol w="273050"/>
                <a:gridCol w="276225"/>
                <a:gridCol w="274637"/>
                <a:gridCol w="274638"/>
                <a:gridCol w="276225"/>
                <a:gridCol w="274637"/>
                <a:gridCol w="276225"/>
                <a:gridCol w="273050"/>
                <a:gridCol w="276225"/>
                <a:gridCol w="276225"/>
                <a:gridCol w="273050"/>
                <a:gridCol w="276225"/>
                <a:gridCol w="276225"/>
                <a:gridCol w="273050"/>
                <a:gridCol w="276225"/>
                <a:gridCol w="274638"/>
                <a:gridCol w="276225"/>
                <a:gridCol w="274637"/>
                <a:gridCol w="274638"/>
                <a:gridCol w="276225"/>
                <a:gridCol w="273050"/>
                <a:gridCol w="276225"/>
              </a:tblGrid>
              <a:tr h="57626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7664" name="AutoShape 144"/>
          <p:cNvSpPr>
            <a:spLocks noChangeArrowheads="1"/>
          </p:cNvSpPr>
          <p:nvPr/>
        </p:nvSpPr>
        <p:spPr bwMode="auto">
          <a:xfrm>
            <a:off x="4872039" y="4292601"/>
            <a:ext cx="358775" cy="360363"/>
          </a:xfrm>
          <a:prstGeom prst="flowChartOr">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endParaRPr lang="tr-TR"/>
          </a:p>
        </p:txBody>
      </p:sp>
      <p:grpSp>
        <p:nvGrpSpPr>
          <p:cNvPr id="2" name="Group 1084"/>
          <p:cNvGrpSpPr>
            <a:grpSpLocks/>
          </p:cNvGrpSpPr>
          <p:nvPr/>
        </p:nvGrpSpPr>
        <p:grpSpPr bwMode="auto">
          <a:xfrm>
            <a:off x="4656139" y="2420939"/>
            <a:ext cx="790575" cy="4103687"/>
            <a:chOff x="1973" y="1525"/>
            <a:chExt cx="498" cy="2585"/>
          </a:xfrm>
        </p:grpSpPr>
        <p:sp>
          <p:nvSpPr>
            <p:cNvPr id="42386" name="AutoShape 143"/>
            <p:cNvSpPr>
              <a:spLocks noChangeArrowheads="1"/>
            </p:cNvSpPr>
            <p:nvPr/>
          </p:nvSpPr>
          <p:spPr bwMode="auto">
            <a:xfrm>
              <a:off x="1973" y="1525"/>
              <a:ext cx="226" cy="227"/>
            </a:xfrm>
            <a:prstGeom prst="flowChartOr">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endParaRPr lang="tr-TR"/>
            </a:p>
          </p:txBody>
        </p:sp>
        <p:sp>
          <p:nvSpPr>
            <p:cNvPr id="42387" name="AutoShape 145"/>
            <p:cNvSpPr>
              <a:spLocks noChangeArrowheads="1"/>
            </p:cNvSpPr>
            <p:nvPr/>
          </p:nvSpPr>
          <p:spPr bwMode="auto">
            <a:xfrm>
              <a:off x="2245" y="3883"/>
              <a:ext cx="226" cy="227"/>
            </a:xfrm>
            <a:prstGeom prst="flowChartOr">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endParaRPr lang="tr-TR"/>
            </a:p>
          </p:txBody>
        </p:sp>
      </p:grpSp>
      <p:sp>
        <p:nvSpPr>
          <p:cNvPr id="42129" name="AutoShape 146"/>
          <p:cNvSpPr>
            <a:spLocks noChangeArrowheads="1"/>
          </p:cNvSpPr>
          <p:nvPr/>
        </p:nvSpPr>
        <p:spPr bwMode="auto">
          <a:xfrm>
            <a:off x="2424114" y="3530601"/>
            <a:ext cx="358775" cy="360363"/>
          </a:xfrm>
          <a:prstGeom prst="flowChartOr">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endParaRPr lang="tr-TR"/>
          </a:p>
        </p:txBody>
      </p:sp>
      <p:sp>
        <p:nvSpPr>
          <p:cNvPr id="42130" name="Rectangle 147"/>
          <p:cNvSpPr>
            <a:spLocks noChangeArrowheads="1"/>
          </p:cNvSpPr>
          <p:nvPr/>
        </p:nvSpPr>
        <p:spPr bwMode="auto">
          <a:xfrm>
            <a:off x="9696451" y="2708276"/>
            <a:ext cx="792163" cy="720725"/>
          </a:xfrm>
          <a:prstGeom prst="rect">
            <a:avLst/>
          </a:prstGeom>
          <a:solidFill>
            <a:schemeClr val="accent1"/>
          </a:solidFill>
          <a:ln w="9525">
            <a:solidFill>
              <a:schemeClr val="tx1"/>
            </a:solidFill>
            <a:miter lim="800000"/>
            <a:headEnd/>
            <a:tailEnd/>
          </a:ln>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algn="ctr" eaLnBrk="1" hangingPunct="1"/>
            <a:r>
              <a:rPr lang="en-US">
                <a:solidFill>
                  <a:schemeClr val="tx2"/>
                </a:solidFill>
              </a:rPr>
              <a:t>clock </a:t>
            </a:r>
          </a:p>
          <a:p>
            <a:pPr algn="ctr" eaLnBrk="1" hangingPunct="1"/>
            <a:r>
              <a:rPr lang="en-US">
                <a:solidFill>
                  <a:schemeClr val="tx2"/>
                </a:solidFill>
              </a:rPr>
              <a:t>control</a:t>
            </a:r>
          </a:p>
        </p:txBody>
      </p:sp>
      <p:sp>
        <p:nvSpPr>
          <p:cNvPr id="42131" name="Line 148"/>
          <p:cNvSpPr>
            <a:spLocks noChangeShapeType="1"/>
          </p:cNvSpPr>
          <p:nvPr/>
        </p:nvSpPr>
        <p:spPr bwMode="auto">
          <a:xfrm flipH="1">
            <a:off x="2782889" y="3716338"/>
            <a:ext cx="433387"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cxnSp>
        <p:nvCxnSpPr>
          <p:cNvPr id="42132" name="AutoShape 149"/>
          <p:cNvCxnSpPr>
            <a:cxnSpLocks noChangeShapeType="1"/>
            <a:endCxn id="42129" idx="4"/>
          </p:cNvCxnSpPr>
          <p:nvPr/>
        </p:nvCxnSpPr>
        <p:spPr bwMode="auto">
          <a:xfrm flipH="1" flipV="1">
            <a:off x="2603501" y="3890963"/>
            <a:ext cx="138113" cy="15557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2133" name="AutoShape 150"/>
          <p:cNvCxnSpPr>
            <a:cxnSpLocks noChangeShapeType="1"/>
          </p:cNvCxnSpPr>
          <p:nvPr/>
        </p:nvCxnSpPr>
        <p:spPr bwMode="auto">
          <a:xfrm flipH="1">
            <a:off x="2566988" y="1844676"/>
            <a:ext cx="1116012" cy="16859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2134" name="Line 151"/>
          <p:cNvSpPr>
            <a:spLocks noChangeShapeType="1"/>
          </p:cNvSpPr>
          <p:nvPr/>
        </p:nvSpPr>
        <p:spPr bwMode="auto">
          <a:xfrm>
            <a:off x="3575050" y="5732464"/>
            <a:ext cx="1512888" cy="503237"/>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2135" name="Line 152"/>
          <p:cNvSpPr>
            <a:spLocks noChangeShapeType="1"/>
          </p:cNvSpPr>
          <p:nvPr/>
        </p:nvSpPr>
        <p:spPr bwMode="auto">
          <a:xfrm>
            <a:off x="3287714" y="5732463"/>
            <a:ext cx="1800225" cy="6477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2136" name="Line 153"/>
          <p:cNvSpPr>
            <a:spLocks noChangeShapeType="1"/>
          </p:cNvSpPr>
          <p:nvPr/>
        </p:nvSpPr>
        <p:spPr bwMode="auto">
          <a:xfrm flipH="1">
            <a:off x="5448300" y="5732463"/>
            <a:ext cx="1511300" cy="57626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2137" name="Line 154"/>
          <p:cNvSpPr>
            <a:spLocks noChangeShapeType="1"/>
          </p:cNvSpPr>
          <p:nvPr/>
        </p:nvSpPr>
        <p:spPr bwMode="auto">
          <a:xfrm>
            <a:off x="3575050" y="3954463"/>
            <a:ext cx="1296988" cy="4826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2138" name="Line 155"/>
          <p:cNvSpPr>
            <a:spLocks noChangeShapeType="1"/>
          </p:cNvSpPr>
          <p:nvPr/>
        </p:nvSpPr>
        <p:spPr bwMode="auto">
          <a:xfrm>
            <a:off x="3359151" y="3954464"/>
            <a:ext cx="1584325" cy="62547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2139" name="Line 156"/>
          <p:cNvSpPr>
            <a:spLocks noChangeShapeType="1"/>
          </p:cNvSpPr>
          <p:nvPr/>
        </p:nvSpPr>
        <p:spPr bwMode="auto">
          <a:xfrm>
            <a:off x="3829050" y="2085976"/>
            <a:ext cx="827088" cy="47942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2140" name="Line 157"/>
          <p:cNvSpPr>
            <a:spLocks noChangeShapeType="1"/>
          </p:cNvSpPr>
          <p:nvPr/>
        </p:nvSpPr>
        <p:spPr bwMode="auto">
          <a:xfrm flipH="1">
            <a:off x="4943476" y="2085975"/>
            <a:ext cx="282575" cy="4064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2141" name="Line 158"/>
          <p:cNvSpPr>
            <a:spLocks noChangeShapeType="1"/>
          </p:cNvSpPr>
          <p:nvPr/>
        </p:nvSpPr>
        <p:spPr bwMode="auto">
          <a:xfrm>
            <a:off x="4400550" y="2085976"/>
            <a:ext cx="400050" cy="33496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2142" name="Line 159"/>
          <p:cNvSpPr>
            <a:spLocks noChangeShapeType="1"/>
          </p:cNvSpPr>
          <p:nvPr/>
        </p:nvSpPr>
        <p:spPr bwMode="auto">
          <a:xfrm>
            <a:off x="4151313" y="2060575"/>
            <a:ext cx="576262" cy="4318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2143" name="Line 160"/>
          <p:cNvSpPr>
            <a:spLocks noChangeShapeType="1"/>
          </p:cNvSpPr>
          <p:nvPr/>
        </p:nvSpPr>
        <p:spPr bwMode="auto">
          <a:xfrm>
            <a:off x="3033713" y="5732463"/>
            <a:ext cx="2125662" cy="79216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nvGrpSpPr>
          <p:cNvPr id="42144" name="Group 161"/>
          <p:cNvGrpSpPr>
            <a:grpSpLocks/>
          </p:cNvGrpSpPr>
          <p:nvPr/>
        </p:nvGrpSpPr>
        <p:grpSpPr bwMode="auto">
          <a:xfrm>
            <a:off x="5473700" y="5732463"/>
            <a:ext cx="3321050" cy="576262"/>
            <a:chOff x="2488" y="3521"/>
            <a:chExt cx="2092" cy="363"/>
          </a:xfrm>
        </p:grpSpPr>
        <p:sp>
          <p:nvSpPr>
            <p:cNvPr id="42384" name="Line 162"/>
            <p:cNvSpPr>
              <a:spLocks noChangeShapeType="1"/>
            </p:cNvSpPr>
            <p:nvPr/>
          </p:nvSpPr>
          <p:spPr bwMode="auto">
            <a:xfrm>
              <a:off x="2488" y="3884"/>
              <a:ext cx="2086"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2385" name="Line 163"/>
            <p:cNvSpPr>
              <a:spLocks noChangeShapeType="1"/>
            </p:cNvSpPr>
            <p:nvPr/>
          </p:nvSpPr>
          <p:spPr bwMode="auto">
            <a:xfrm flipV="1">
              <a:off x="4580" y="3521"/>
              <a:ext cx="0" cy="36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42145" name="Group 164"/>
          <p:cNvGrpSpPr>
            <a:grpSpLocks/>
          </p:cNvGrpSpPr>
          <p:nvPr/>
        </p:nvGrpSpPr>
        <p:grpSpPr bwMode="auto">
          <a:xfrm>
            <a:off x="5232400" y="3932238"/>
            <a:ext cx="3536950" cy="576262"/>
            <a:chOff x="2488" y="3521"/>
            <a:chExt cx="2092" cy="363"/>
          </a:xfrm>
        </p:grpSpPr>
        <p:sp>
          <p:nvSpPr>
            <p:cNvPr id="42382" name="Line 165"/>
            <p:cNvSpPr>
              <a:spLocks noChangeShapeType="1"/>
            </p:cNvSpPr>
            <p:nvPr/>
          </p:nvSpPr>
          <p:spPr bwMode="auto">
            <a:xfrm>
              <a:off x="2488" y="3884"/>
              <a:ext cx="2086"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2383" name="Line 166"/>
            <p:cNvSpPr>
              <a:spLocks noChangeShapeType="1"/>
            </p:cNvSpPr>
            <p:nvPr/>
          </p:nvSpPr>
          <p:spPr bwMode="auto">
            <a:xfrm flipV="1">
              <a:off x="4580" y="3521"/>
              <a:ext cx="0" cy="36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42146" name="Group 167"/>
          <p:cNvGrpSpPr>
            <a:grpSpLocks/>
          </p:cNvGrpSpPr>
          <p:nvPr/>
        </p:nvGrpSpPr>
        <p:grpSpPr bwMode="auto">
          <a:xfrm>
            <a:off x="5016500" y="2078038"/>
            <a:ext cx="3740150" cy="558800"/>
            <a:chOff x="2488" y="3521"/>
            <a:chExt cx="2092" cy="363"/>
          </a:xfrm>
        </p:grpSpPr>
        <p:sp>
          <p:nvSpPr>
            <p:cNvPr id="42380" name="Line 168"/>
            <p:cNvSpPr>
              <a:spLocks noChangeShapeType="1"/>
            </p:cNvSpPr>
            <p:nvPr/>
          </p:nvSpPr>
          <p:spPr bwMode="auto">
            <a:xfrm>
              <a:off x="2488" y="3884"/>
              <a:ext cx="2086"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2381" name="Line 169"/>
            <p:cNvSpPr>
              <a:spLocks noChangeShapeType="1"/>
            </p:cNvSpPr>
            <p:nvPr/>
          </p:nvSpPr>
          <p:spPr bwMode="auto">
            <a:xfrm flipV="1">
              <a:off x="4580" y="3521"/>
              <a:ext cx="0" cy="36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sp>
        <p:nvSpPr>
          <p:cNvPr id="42147" name="Line 176"/>
          <p:cNvSpPr>
            <a:spLocks noChangeShapeType="1"/>
          </p:cNvSpPr>
          <p:nvPr/>
        </p:nvSpPr>
        <p:spPr bwMode="auto">
          <a:xfrm>
            <a:off x="6600825" y="1196976"/>
            <a:ext cx="0" cy="360363"/>
          </a:xfrm>
          <a:prstGeom prst="line">
            <a:avLst/>
          </a:prstGeom>
          <a:noFill/>
          <a:ln w="28575">
            <a:solidFill>
              <a:srgbClr val="FFCC99"/>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2148" name="Line 177"/>
          <p:cNvSpPr>
            <a:spLocks noChangeShapeType="1"/>
          </p:cNvSpPr>
          <p:nvPr/>
        </p:nvSpPr>
        <p:spPr bwMode="auto">
          <a:xfrm>
            <a:off x="6167438" y="4941889"/>
            <a:ext cx="0" cy="236537"/>
          </a:xfrm>
          <a:prstGeom prst="line">
            <a:avLst/>
          </a:prstGeom>
          <a:noFill/>
          <a:ln w="28575">
            <a:solidFill>
              <a:srgbClr val="FFCC99"/>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2149" name="Line 178"/>
          <p:cNvSpPr>
            <a:spLocks noChangeShapeType="1"/>
          </p:cNvSpPr>
          <p:nvPr/>
        </p:nvSpPr>
        <p:spPr bwMode="auto">
          <a:xfrm>
            <a:off x="6180138" y="3187700"/>
            <a:ext cx="0" cy="236538"/>
          </a:xfrm>
          <a:prstGeom prst="line">
            <a:avLst/>
          </a:prstGeom>
          <a:noFill/>
          <a:ln w="28575">
            <a:solidFill>
              <a:srgbClr val="FFCC99"/>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nvGrpSpPr>
          <p:cNvPr id="6" name="Group 1142"/>
          <p:cNvGrpSpPr>
            <a:grpSpLocks/>
          </p:cNvGrpSpPr>
          <p:nvPr/>
        </p:nvGrpSpPr>
        <p:grpSpPr bwMode="auto">
          <a:xfrm>
            <a:off x="6167439" y="1196976"/>
            <a:ext cx="3889375" cy="3744913"/>
            <a:chOff x="2925" y="754"/>
            <a:chExt cx="2450" cy="2359"/>
          </a:xfrm>
        </p:grpSpPr>
        <p:grpSp>
          <p:nvGrpSpPr>
            <p:cNvPr id="42373" name="Group 170"/>
            <p:cNvGrpSpPr>
              <a:grpSpLocks/>
            </p:cNvGrpSpPr>
            <p:nvPr/>
          </p:nvGrpSpPr>
          <p:grpSpPr bwMode="auto">
            <a:xfrm flipV="1">
              <a:off x="3198" y="754"/>
              <a:ext cx="2177" cy="952"/>
              <a:chOff x="2488" y="3521"/>
              <a:chExt cx="2092" cy="363"/>
            </a:xfrm>
          </p:grpSpPr>
          <p:sp>
            <p:nvSpPr>
              <p:cNvPr id="42378" name="Line 171"/>
              <p:cNvSpPr>
                <a:spLocks noChangeShapeType="1"/>
              </p:cNvSpPr>
              <p:nvPr/>
            </p:nvSpPr>
            <p:spPr bwMode="auto">
              <a:xfrm>
                <a:off x="2488" y="3884"/>
                <a:ext cx="2086" cy="0"/>
              </a:xfrm>
              <a:prstGeom prst="line">
                <a:avLst/>
              </a:prstGeom>
              <a:noFill/>
              <a:ln w="28575">
                <a:solidFill>
                  <a:srgbClr val="FFCC99"/>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2379" name="Line 172"/>
              <p:cNvSpPr>
                <a:spLocks noChangeShapeType="1"/>
              </p:cNvSpPr>
              <p:nvPr/>
            </p:nvSpPr>
            <p:spPr bwMode="auto">
              <a:xfrm flipV="1">
                <a:off x="4580" y="3521"/>
                <a:ext cx="0" cy="363"/>
              </a:xfrm>
              <a:prstGeom prst="line">
                <a:avLst/>
              </a:prstGeom>
              <a:noFill/>
              <a:ln w="28575">
                <a:solidFill>
                  <a:srgbClr val="FFCC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42374" name="Group 173"/>
            <p:cNvGrpSpPr>
              <a:grpSpLocks/>
            </p:cNvGrpSpPr>
            <p:nvPr/>
          </p:nvGrpSpPr>
          <p:grpSpPr bwMode="auto">
            <a:xfrm>
              <a:off x="2925" y="2160"/>
              <a:ext cx="2450" cy="953"/>
              <a:chOff x="2488" y="3521"/>
              <a:chExt cx="2092" cy="363"/>
            </a:xfrm>
          </p:grpSpPr>
          <p:sp>
            <p:nvSpPr>
              <p:cNvPr id="42376" name="Line 174"/>
              <p:cNvSpPr>
                <a:spLocks noChangeShapeType="1"/>
              </p:cNvSpPr>
              <p:nvPr/>
            </p:nvSpPr>
            <p:spPr bwMode="auto">
              <a:xfrm>
                <a:off x="2488" y="3884"/>
                <a:ext cx="2086" cy="0"/>
              </a:xfrm>
              <a:prstGeom prst="line">
                <a:avLst/>
              </a:prstGeom>
              <a:noFill/>
              <a:ln w="28575">
                <a:solidFill>
                  <a:srgbClr val="FFCC99"/>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2377" name="Line 175"/>
              <p:cNvSpPr>
                <a:spLocks noChangeShapeType="1"/>
              </p:cNvSpPr>
              <p:nvPr/>
            </p:nvSpPr>
            <p:spPr bwMode="auto">
              <a:xfrm flipV="1">
                <a:off x="4580" y="3521"/>
                <a:ext cx="0" cy="363"/>
              </a:xfrm>
              <a:prstGeom prst="line">
                <a:avLst/>
              </a:prstGeom>
              <a:noFill/>
              <a:ln w="28575">
                <a:solidFill>
                  <a:srgbClr val="FFCC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sp>
          <p:nvSpPr>
            <p:cNvPr id="42375" name="Line 179"/>
            <p:cNvSpPr>
              <a:spLocks noChangeShapeType="1"/>
            </p:cNvSpPr>
            <p:nvPr/>
          </p:nvSpPr>
          <p:spPr bwMode="auto">
            <a:xfrm>
              <a:off x="2925" y="2008"/>
              <a:ext cx="2223" cy="0"/>
            </a:xfrm>
            <a:prstGeom prst="line">
              <a:avLst/>
            </a:prstGeom>
            <a:noFill/>
            <a:ln w="28575">
              <a:solidFill>
                <a:srgbClr val="FFCC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42151" name="Group 1082"/>
          <p:cNvGrpSpPr>
            <a:grpSpLocks/>
          </p:cNvGrpSpPr>
          <p:nvPr/>
        </p:nvGrpSpPr>
        <p:grpSpPr bwMode="auto">
          <a:xfrm>
            <a:off x="3648076" y="1220788"/>
            <a:ext cx="1008063" cy="336550"/>
            <a:chOff x="1338" y="709"/>
            <a:chExt cx="635" cy="212"/>
          </a:xfrm>
        </p:grpSpPr>
        <p:sp>
          <p:nvSpPr>
            <p:cNvPr id="42370" name="Text Box 180"/>
            <p:cNvSpPr txBox="1">
              <a:spLocks noChangeArrowheads="1"/>
            </p:cNvSpPr>
            <p:nvPr/>
          </p:nvSpPr>
          <p:spPr bwMode="auto">
            <a:xfrm>
              <a:off x="1338" y="709"/>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a:latin typeface="Arial Narrow" panose="020B0606020202030204" pitchFamily="34" charset="0"/>
                </a:rPr>
                <a:t>18</a:t>
              </a:r>
            </a:p>
          </p:txBody>
        </p:sp>
        <p:sp>
          <p:nvSpPr>
            <p:cNvPr id="42371" name="Text Box 181"/>
            <p:cNvSpPr txBox="1">
              <a:spLocks noChangeArrowheads="1"/>
            </p:cNvSpPr>
            <p:nvPr/>
          </p:nvSpPr>
          <p:spPr bwMode="auto">
            <a:xfrm>
              <a:off x="1519" y="709"/>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a:latin typeface="Arial Narrow" panose="020B0606020202030204" pitchFamily="34" charset="0"/>
                </a:rPr>
                <a:t>17</a:t>
              </a:r>
            </a:p>
          </p:txBody>
        </p:sp>
        <p:sp>
          <p:nvSpPr>
            <p:cNvPr id="42372" name="Text Box 182"/>
            <p:cNvSpPr txBox="1">
              <a:spLocks noChangeArrowheads="1"/>
            </p:cNvSpPr>
            <p:nvPr/>
          </p:nvSpPr>
          <p:spPr bwMode="auto">
            <a:xfrm>
              <a:off x="1701" y="709"/>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a:latin typeface="Arial Narrow" panose="020B0606020202030204" pitchFamily="34" charset="0"/>
                </a:rPr>
                <a:t>16</a:t>
              </a:r>
            </a:p>
          </p:txBody>
        </p:sp>
      </p:grpSp>
      <p:sp>
        <p:nvSpPr>
          <p:cNvPr id="42152" name="Text Box 183"/>
          <p:cNvSpPr txBox="1">
            <a:spLocks noChangeArrowheads="1"/>
          </p:cNvSpPr>
          <p:nvPr/>
        </p:nvSpPr>
        <p:spPr bwMode="auto">
          <a:xfrm>
            <a:off x="8543925" y="1196975"/>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a:solidFill>
                  <a:srgbClr val="000000"/>
                </a:solidFill>
                <a:latin typeface="Arial Narrow" panose="020B0606020202030204" pitchFamily="34" charset="0"/>
              </a:rPr>
              <a:t> </a:t>
            </a:r>
            <a:r>
              <a:rPr lang="en-US" sz="1600">
                <a:latin typeface="Arial Narrow" panose="020B0606020202030204" pitchFamily="34" charset="0"/>
              </a:rPr>
              <a:t>0</a:t>
            </a:r>
          </a:p>
        </p:txBody>
      </p:sp>
      <p:sp>
        <p:nvSpPr>
          <p:cNvPr id="42153" name="Text Box 184"/>
          <p:cNvSpPr txBox="1">
            <a:spLocks noChangeArrowheads="1"/>
          </p:cNvSpPr>
          <p:nvPr/>
        </p:nvSpPr>
        <p:spPr bwMode="auto">
          <a:xfrm>
            <a:off x="3143250" y="306863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a:latin typeface="Arial Narrow" panose="020B0606020202030204" pitchFamily="34" charset="0"/>
              </a:rPr>
              <a:t>21</a:t>
            </a:r>
          </a:p>
        </p:txBody>
      </p:sp>
      <p:sp>
        <p:nvSpPr>
          <p:cNvPr id="42154" name="Text Box 185"/>
          <p:cNvSpPr txBox="1">
            <a:spLocks noChangeArrowheads="1"/>
          </p:cNvSpPr>
          <p:nvPr/>
        </p:nvSpPr>
        <p:spPr bwMode="auto">
          <a:xfrm>
            <a:off x="3359150" y="307975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a:latin typeface="Arial Narrow" panose="020B0606020202030204" pitchFamily="34" charset="0"/>
              </a:rPr>
              <a:t>20</a:t>
            </a:r>
          </a:p>
        </p:txBody>
      </p:sp>
      <p:sp>
        <p:nvSpPr>
          <p:cNvPr id="42155" name="Text Box 186"/>
          <p:cNvSpPr txBox="1">
            <a:spLocks noChangeArrowheads="1"/>
          </p:cNvSpPr>
          <p:nvPr/>
        </p:nvSpPr>
        <p:spPr bwMode="auto">
          <a:xfrm>
            <a:off x="8616950" y="316388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a:solidFill>
                  <a:srgbClr val="000000"/>
                </a:solidFill>
                <a:latin typeface="Arial Narrow" panose="020B0606020202030204" pitchFamily="34" charset="0"/>
              </a:rPr>
              <a:t> </a:t>
            </a:r>
            <a:r>
              <a:rPr lang="en-US" sz="1600">
                <a:latin typeface="Arial Narrow" panose="020B0606020202030204" pitchFamily="34" charset="0"/>
              </a:rPr>
              <a:t>0</a:t>
            </a:r>
          </a:p>
        </p:txBody>
      </p:sp>
      <p:sp>
        <p:nvSpPr>
          <p:cNvPr id="42156" name="Text Box 187"/>
          <p:cNvSpPr txBox="1">
            <a:spLocks noChangeArrowheads="1"/>
          </p:cNvSpPr>
          <p:nvPr/>
        </p:nvSpPr>
        <p:spPr bwMode="auto">
          <a:xfrm>
            <a:off x="8569325" y="4868863"/>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a:solidFill>
                  <a:srgbClr val="000000"/>
                </a:solidFill>
                <a:latin typeface="Arial Narrow" panose="020B0606020202030204" pitchFamily="34" charset="0"/>
              </a:rPr>
              <a:t> </a:t>
            </a:r>
            <a:r>
              <a:rPr lang="en-US" sz="1600">
                <a:latin typeface="Arial Narrow" panose="020B0606020202030204" pitchFamily="34" charset="0"/>
              </a:rPr>
              <a:t>0</a:t>
            </a:r>
          </a:p>
        </p:txBody>
      </p:sp>
      <p:grpSp>
        <p:nvGrpSpPr>
          <p:cNvPr id="42157" name="Group 1083"/>
          <p:cNvGrpSpPr>
            <a:grpSpLocks/>
          </p:cNvGrpSpPr>
          <p:nvPr/>
        </p:nvGrpSpPr>
        <p:grpSpPr bwMode="auto">
          <a:xfrm>
            <a:off x="2855913" y="4883151"/>
            <a:ext cx="1008062" cy="346075"/>
            <a:chOff x="839" y="3045"/>
            <a:chExt cx="635" cy="218"/>
          </a:xfrm>
        </p:grpSpPr>
        <p:sp>
          <p:nvSpPr>
            <p:cNvPr id="42367" name="Text Box 188"/>
            <p:cNvSpPr txBox="1">
              <a:spLocks noChangeArrowheads="1"/>
            </p:cNvSpPr>
            <p:nvPr/>
          </p:nvSpPr>
          <p:spPr bwMode="auto">
            <a:xfrm>
              <a:off x="1020" y="3045"/>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a:latin typeface="Arial Narrow" panose="020B0606020202030204" pitchFamily="34" charset="0"/>
                </a:rPr>
                <a:t>21</a:t>
              </a:r>
            </a:p>
          </p:txBody>
        </p:sp>
        <p:sp>
          <p:nvSpPr>
            <p:cNvPr id="42368" name="Text Box 189"/>
            <p:cNvSpPr txBox="1">
              <a:spLocks noChangeArrowheads="1"/>
            </p:cNvSpPr>
            <p:nvPr/>
          </p:nvSpPr>
          <p:spPr bwMode="auto">
            <a:xfrm>
              <a:off x="839" y="3051"/>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a:latin typeface="Arial Narrow" panose="020B0606020202030204" pitchFamily="34" charset="0"/>
                </a:rPr>
                <a:t>22</a:t>
              </a:r>
            </a:p>
          </p:txBody>
        </p:sp>
        <p:sp>
          <p:nvSpPr>
            <p:cNvPr id="42369" name="Text Box 190"/>
            <p:cNvSpPr txBox="1">
              <a:spLocks noChangeArrowheads="1"/>
            </p:cNvSpPr>
            <p:nvPr/>
          </p:nvSpPr>
          <p:spPr bwMode="auto">
            <a:xfrm>
              <a:off x="1202" y="3046"/>
              <a:ext cx="2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a:latin typeface="Arial Narrow" panose="020B0606020202030204" pitchFamily="34" charset="0"/>
                </a:rPr>
                <a:t>20</a:t>
              </a:r>
            </a:p>
          </p:txBody>
        </p:sp>
      </p:grpSp>
      <p:sp>
        <p:nvSpPr>
          <p:cNvPr id="42158" name="Text Box 191"/>
          <p:cNvSpPr txBox="1">
            <a:spLocks noChangeArrowheads="1"/>
          </p:cNvSpPr>
          <p:nvPr/>
        </p:nvSpPr>
        <p:spPr bwMode="auto">
          <a:xfrm>
            <a:off x="5999163" y="565943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b="1">
                <a:solidFill>
                  <a:srgbClr val="000000"/>
                </a:solidFill>
                <a:latin typeface="Arial Narrow" panose="020B0606020202030204" pitchFamily="34" charset="0"/>
              </a:rPr>
              <a:t>C3</a:t>
            </a:r>
          </a:p>
        </p:txBody>
      </p:sp>
      <p:sp>
        <p:nvSpPr>
          <p:cNvPr id="42159" name="Text Box 192"/>
          <p:cNvSpPr txBox="1">
            <a:spLocks noChangeArrowheads="1"/>
          </p:cNvSpPr>
          <p:nvPr/>
        </p:nvSpPr>
        <p:spPr bwMode="auto">
          <a:xfrm>
            <a:off x="6024563" y="395605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b="1">
                <a:solidFill>
                  <a:srgbClr val="000000"/>
                </a:solidFill>
                <a:latin typeface="Arial Narrow" panose="020B0606020202030204" pitchFamily="34" charset="0"/>
              </a:rPr>
              <a:t>C2</a:t>
            </a:r>
          </a:p>
        </p:txBody>
      </p:sp>
      <p:sp>
        <p:nvSpPr>
          <p:cNvPr id="42160" name="Text Box 193"/>
          <p:cNvSpPr txBox="1">
            <a:spLocks noChangeArrowheads="1"/>
          </p:cNvSpPr>
          <p:nvPr/>
        </p:nvSpPr>
        <p:spPr bwMode="auto">
          <a:xfrm>
            <a:off x="6405563" y="201295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b="1">
                <a:solidFill>
                  <a:srgbClr val="000000"/>
                </a:solidFill>
                <a:latin typeface="Arial Narrow" panose="020B0606020202030204" pitchFamily="34" charset="0"/>
              </a:rPr>
              <a:t>C1</a:t>
            </a:r>
          </a:p>
        </p:txBody>
      </p:sp>
      <p:sp>
        <p:nvSpPr>
          <p:cNvPr id="42161" name="Text Box 194"/>
          <p:cNvSpPr txBox="1">
            <a:spLocks noChangeArrowheads="1"/>
          </p:cNvSpPr>
          <p:nvPr/>
        </p:nvSpPr>
        <p:spPr bwMode="auto">
          <a:xfrm>
            <a:off x="8975726" y="3500438"/>
            <a:ext cx="576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b="1">
                <a:latin typeface="Comic Sans MS" panose="030F0702030302020204" pitchFamily="66" charset="0"/>
              </a:rPr>
              <a:t>R2</a:t>
            </a:r>
          </a:p>
        </p:txBody>
      </p:sp>
      <p:sp>
        <p:nvSpPr>
          <p:cNvPr id="42162" name="Text Box 195"/>
          <p:cNvSpPr txBox="1">
            <a:spLocks noChangeArrowheads="1"/>
          </p:cNvSpPr>
          <p:nvPr/>
        </p:nvSpPr>
        <p:spPr bwMode="auto">
          <a:xfrm>
            <a:off x="8975726" y="1628775"/>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b="1">
                <a:latin typeface="Comic Sans MS" panose="030F0702030302020204" pitchFamily="66" charset="0"/>
              </a:rPr>
              <a:t>R1</a:t>
            </a:r>
          </a:p>
        </p:txBody>
      </p:sp>
      <p:sp>
        <p:nvSpPr>
          <p:cNvPr id="42163" name="Text Box 196"/>
          <p:cNvSpPr txBox="1">
            <a:spLocks noChangeArrowheads="1"/>
          </p:cNvSpPr>
          <p:nvPr/>
        </p:nvSpPr>
        <p:spPr bwMode="auto">
          <a:xfrm>
            <a:off x="9193214" y="5300663"/>
            <a:ext cx="57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1600" b="1">
                <a:latin typeface="Comic Sans MS" panose="030F0702030302020204" pitchFamily="66" charset="0"/>
              </a:rPr>
              <a:t>R3</a:t>
            </a:r>
            <a:endParaRPr lang="en-US" sz="2000" b="1"/>
          </a:p>
        </p:txBody>
      </p:sp>
      <p:sp>
        <p:nvSpPr>
          <p:cNvPr id="42164" name="AutoShape 197"/>
          <p:cNvSpPr>
            <a:spLocks noChangeArrowheads="1"/>
          </p:cNvSpPr>
          <p:nvPr/>
        </p:nvSpPr>
        <p:spPr bwMode="auto">
          <a:xfrm>
            <a:off x="2101850" y="3598863"/>
            <a:ext cx="287338" cy="203200"/>
          </a:xfrm>
          <a:prstGeom prst="leftArrow">
            <a:avLst>
              <a:gd name="adj1" fmla="val 50000"/>
              <a:gd name="adj2" fmla="val 35352"/>
            </a:avLst>
          </a:prstGeom>
          <a:solidFill>
            <a:schemeClr val="tx2"/>
          </a:solidFill>
          <a:ln w="9525">
            <a:solidFill>
              <a:schemeClr val="tx1"/>
            </a:solidFill>
            <a:miter lim="800000"/>
            <a:headEnd/>
            <a:tailEnd/>
          </a:ln>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endParaRPr lang="tr-TR"/>
          </a:p>
        </p:txBody>
      </p:sp>
      <p:sp>
        <p:nvSpPr>
          <p:cNvPr id="107720" name="Text Box 200"/>
          <p:cNvSpPr txBox="1">
            <a:spLocks noChangeArrowheads="1"/>
          </p:cNvSpPr>
          <p:nvPr/>
        </p:nvSpPr>
        <p:spPr bwMode="auto">
          <a:xfrm>
            <a:off x="8658226" y="3398838"/>
            <a:ext cx="1008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2800">
                <a:solidFill>
                  <a:srgbClr val="CCFF66"/>
                </a:solidFill>
              </a:rPr>
              <a:t>1</a:t>
            </a:r>
          </a:p>
        </p:txBody>
      </p:sp>
      <p:sp>
        <p:nvSpPr>
          <p:cNvPr id="107723" name="Text Box 203"/>
          <p:cNvSpPr txBox="1">
            <a:spLocks noChangeArrowheads="1"/>
          </p:cNvSpPr>
          <p:nvPr/>
        </p:nvSpPr>
        <p:spPr bwMode="auto">
          <a:xfrm>
            <a:off x="1766888" y="3479800"/>
            <a:ext cx="36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2400" b="1">
                <a:solidFill>
                  <a:srgbClr val="CCFF66"/>
                </a:solidFill>
              </a:rPr>
              <a:t>1</a:t>
            </a:r>
          </a:p>
        </p:txBody>
      </p:sp>
      <p:sp>
        <p:nvSpPr>
          <p:cNvPr id="107756" name="Text Box 236"/>
          <p:cNvSpPr txBox="1">
            <a:spLocks noChangeArrowheads="1"/>
          </p:cNvSpPr>
          <p:nvPr/>
        </p:nvSpPr>
        <p:spPr bwMode="auto">
          <a:xfrm>
            <a:off x="8616950" y="1557338"/>
            <a:ext cx="647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2800">
                <a:solidFill>
                  <a:srgbClr val="CCFF66"/>
                </a:solidFill>
              </a:rPr>
              <a:t>0</a:t>
            </a:r>
          </a:p>
        </p:txBody>
      </p:sp>
      <p:sp>
        <p:nvSpPr>
          <p:cNvPr id="107762" name="Text Box 242"/>
          <p:cNvSpPr txBox="1">
            <a:spLocks noChangeArrowheads="1"/>
          </p:cNvSpPr>
          <p:nvPr/>
        </p:nvSpPr>
        <p:spPr bwMode="auto">
          <a:xfrm>
            <a:off x="8616950" y="5203826"/>
            <a:ext cx="922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2800">
                <a:solidFill>
                  <a:srgbClr val="CCFF66"/>
                </a:solidFill>
              </a:rPr>
              <a:t>0</a:t>
            </a:r>
          </a:p>
        </p:txBody>
      </p:sp>
      <p:sp>
        <p:nvSpPr>
          <p:cNvPr id="107772" name="Text Box 252"/>
          <p:cNvSpPr txBox="1">
            <a:spLocks noChangeArrowheads="1"/>
          </p:cNvSpPr>
          <p:nvPr/>
        </p:nvSpPr>
        <p:spPr bwMode="auto">
          <a:xfrm>
            <a:off x="8594726" y="1541463"/>
            <a:ext cx="1008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2800">
                <a:solidFill>
                  <a:srgbClr val="CCFF66"/>
                </a:solidFill>
              </a:rPr>
              <a:t>1</a:t>
            </a:r>
          </a:p>
        </p:txBody>
      </p:sp>
      <p:graphicFrame>
        <p:nvGraphicFramePr>
          <p:cNvPr id="121971" name="Group 1139"/>
          <p:cNvGraphicFramePr>
            <a:graphicFrameLocks noGrp="1"/>
          </p:cNvGraphicFramePr>
          <p:nvPr/>
        </p:nvGraphicFramePr>
        <p:xfrm>
          <a:off x="3706814" y="1522413"/>
          <a:ext cx="5172075" cy="527050"/>
        </p:xfrm>
        <a:graphic>
          <a:graphicData uri="http://schemas.openxmlformats.org/drawingml/2006/table">
            <a:tbl>
              <a:tblPr/>
              <a:tblGrid>
                <a:gridCol w="258762"/>
                <a:gridCol w="273050"/>
                <a:gridCol w="274638"/>
                <a:gridCol w="271462"/>
                <a:gridCol w="274638"/>
                <a:gridCol w="274637"/>
                <a:gridCol w="269875"/>
                <a:gridCol w="274638"/>
                <a:gridCol w="271462"/>
                <a:gridCol w="273050"/>
                <a:gridCol w="271463"/>
                <a:gridCol w="274637"/>
                <a:gridCol w="269875"/>
                <a:gridCol w="274638"/>
                <a:gridCol w="274637"/>
                <a:gridCol w="271463"/>
                <a:gridCol w="274637"/>
                <a:gridCol w="273050"/>
                <a:gridCol w="271463"/>
              </a:tblGrid>
              <a:tr h="527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tr-TR" sz="2800" b="0" i="0" u="none" strike="noStrike" cap="none" normalizeH="0" baseline="0" smtClean="0">
                        <a:ln>
                          <a:noFill/>
                        </a:ln>
                        <a:solidFill>
                          <a:srgbClr val="000000"/>
                        </a:solidFill>
                        <a:effectLst/>
                        <a:latin typeface="Arial" charset="0"/>
                        <a:cs typeface="Times New Roman (Hebrew)" charset="-79"/>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1951" name="Group 1119"/>
          <p:cNvGraphicFramePr>
            <a:graphicFrameLocks noGrp="1"/>
          </p:cNvGraphicFramePr>
          <p:nvPr/>
        </p:nvGraphicFramePr>
        <p:xfrm>
          <a:off x="3216275" y="3429001"/>
          <a:ext cx="5759450" cy="517525"/>
        </p:xfrm>
        <a:graphic>
          <a:graphicData uri="http://schemas.openxmlformats.org/drawingml/2006/table">
            <a:tbl>
              <a:tblPr/>
              <a:tblGrid>
                <a:gridCol w="261938"/>
                <a:gridCol w="261937"/>
                <a:gridCol w="263525"/>
                <a:gridCol w="261938"/>
                <a:gridCol w="260350"/>
                <a:gridCol w="265112"/>
                <a:gridCol w="261938"/>
                <a:gridCol w="261937"/>
                <a:gridCol w="261938"/>
                <a:gridCol w="261937"/>
                <a:gridCol w="263525"/>
                <a:gridCol w="260350"/>
                <a:gridCol w="261938"/>
                <a:gridCol w="263525"/>
                <a:gridCol w="263525"/>
                <a:gridCol w="260350"/>
                <a:gridCol w="263525"/>
                <a:gridCol w="263525"/>
                <a:gridCol w="260350"/>
                <a:gridCol w="261937"/>
                <a:gridCol w="263525"/>
                <a:gridCol w="250825"/>
              </a:tblGrid>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tr-TR" sz="2800" b="0" i="0" u="none" strike="noStrike" cap="none" normalizeH="0" baseline="0" smtClean="0">
                        <a:ln>
                          <a:noFill/>
                        </a:ln>
                        <a:solidFill>
                          <a:srgbClr val="CCFF66"/>
                        </a:solidFill>
                        <a:effectLst>
                          <a:outerShdw blurRad="38100" dist="38100" dir="2700000" algn="tl">
                            <a:srgbClr val="000000"/>
                          </a:outerShdw>
                        </a:effectLst>
                        <a:latin typeface="Arial" charset="0"/>
                        <a:cs typeface="Times New Roman (Hebrew)" charset="-79"/>
                      </a:endParaRP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1973" name="Group 1141"/>
          <p:cNvGraphicFramePr>
            <a:graphicFrameLocks noGrp="1"/>
          </p:cNvGraphicFramePr>
          <p:nvPr/>
        </p:nvGraphicFramePr>
        <p:xfrm>
          <a:off x="2736850" y="5157788"/>
          <a:ext cx="6337300" cy="576262"/>
        </p:xfrm>
        <a:graphic>
          <a:graphicData uri="http://schemas.openxmlformats.org/drawingml/2006/table">
            <a:tbl>
              <a:tblPr/>
              <a:tblGrid>
                <a:gridCol w="273050"/>
                <a:gridCol w="271463"/>
                <a:gridCol w="271462"/>
                <a:gridCol w="273050"/>
                <a:gridCol w="271463"/>
                <a:gridCol w="273050"/>
                <a:gridCol w="273050"/>
                <a:gridCol w="273050"/>
                <a:gridCol w="269875"/>
                <a:gridCol w="273050"/>
                <a:gridCol w="273050"/>
                <a:gridCol w="271462"/>
                <a:gridCol w="273050"/>
                <a:gridCol w="271463"/>
                <a:gridCol w="271462"/>
                <a:gridCol w="273050"/>
                <a:gridCol w="273050"/>
                <a:gridCol w="273050"/>
                <a:gridCol w="271463"/>
                <a:gridCol w="271462"/>
                <a:gridCol w="273050"/>
                <a:gridCol w="271463"/>
                <a:gridCol w="347662"/>
              </a:tblGrid>
              <a:tr h="57626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tr-TR" sz="2800" b="0" i="0" u="none" strike="noStrike" cap="none" normalizeH="0" baseline="0" smtClean="0">
                        <a:ln>
                          <a:noFill/>
                        </a:ln>
                        <a:solidFill>
                          <a:srgbClr val="000000"/>
                        </a:solidFill>
                        <a:effectLst/>
                        <a:latin typeface="Arial" charset="0"/>
                        <a:cs typeface="Times New Roman (Hebrew)" charset="-79"/>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1972" name="Group 1140"/>
          <p:cNvGraphicFramePr>
            <a:graphicFrameLocks noGrp="1"/>
          </p:cNvGraphicFramePr>
          <p:nvPr/>
        </p:nvGraphicFramePr>
        <p:xfrm>
          <a:off x="3698876" y="1543051"/>
          <a:ext cx="5205413" cy="517525"/>
        </p:xfrm>
        <a:graphic>
          <a:graphicData uri="http://schemas.openxmlformats.org/drawingml/2006/table">
            <a:tbl>
              <a:tblPr/>
              <a:tblGrid>
                <a:gridCol w="273050"/>
                <a:gridCol w="274638"/>
                <a:gridCol w="273050"/>
                <a:gridCol w="274637"/>
                <a:gridCol w="273050"/>
                <a:gridCol w="276225"/>
                <a:gridCol w="273050"/>
                <a:gridCol w="273050"/>
                <a:gridCol w="276225"/>
                <a:gridCol w="274638"/>
                <a:gridCol w="273050"/>
                <a:gridCol w="274637"/>
                <a:gridCol w="273050"/>
                <a:gridCol w="274638"/>
                <a:gridCol w="274637"/>
                <a:gridCol w="274638"/>
                <a:gridCol w="271462"/>
                <a:gridCol w="274638"/>
                <a:gridCol w="273050"/>
              </a:tblGrid>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rgbClr val="000000"/>
                          </a:solidFill>
                          <a:effectLst/>
                          <a:latin typeface="Arial" charset="0"/>
                          <a:cs typeface="Times New Roman (Hebrew)" charset="-79"/>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tr-TR" sz="2800" b="0" i="0" u="none" strike="noStrike" cap="none" normalizeH="0" baseline="0" smtClean="0">
                        <a:ln>
                          <a:noFill/>
                        </a:ln>
                        <a:solidFill>
                          <a:srgbClr val="CCFF66"/>
                        </a:solidFill>
                        <a:effectLst/>
                        <a:latin typeface="Arial" charset="0"/>
                        <a:cs typeface="Times New Roman (Hebrew)" charset="-79"/>
                      </a:endParaRP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1913" name="Text Box 1081"/>
          <p:cNvSpPr txBox="1">
            <a:spLocks noChangeArrowheads="1"/>
          </p:cNvSpPr>
          <p:nvPr/>
        </p:nvSpPr>
        <p:spPr bwMode="auto">
          <a:xfrm>
            <a:off x="1558926" y="3476625"/>
            <a:ext cx="36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2400" b="1">
                <a:solidFill>
                  <a:srgbClr val="CCFF66"/>
                </a:solidFill>
              </a:rPr>
              <a:t>1</a:t>
            </a:r>
          </a:p>
        </p:txBody>
      </p:sp>
      <p:sp>
        <p:nvSpPr>
          <p:cNvPr id="121917" name="AutoShape 1085"/>
          <p:cNvSpPr>
            <a:spLocks noChangeArrowheads="1"/>
          </p:cNvSpPr>
          <p:nvPr/>
        </p:nvSpPr>
        <p:spPr bwMode="auto">
          <a:xfrm rot="-2079807">
            <a:off x="4657726" y="2420938"/>
            <a:ext cx="358775" cy="360362"/>
          </a:xfrm>
          <a:prstGeom prst="flowChartOr">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endParaRPr lang="tr-TR"/>
          </a:p>
        </p:txBody>
      </p:sp>
      <p:sp>
        <p:nvSpPr>
          <p:cNvPr id="121918" name="AutoShape 1086"/>
          <p:cNvSpPr>
            <a:spLocks noChangeArrowheads="1"/>
          </p:cNvSpPr>
          <p:nvPr/>
        </p:nvSpPr>
        <p:spPr bwMode="auto">
          <a:xfrm rot="-2079807">
            <a:off x="5089526" y="6165851"/>
            <a:ext cx="358775" cy="360363"/>
          </a:xfrm>
          <a:prstGeom prst="flowChartOr">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endParaRPr lang="tr-TR"/>
          </a:p>
        </p:txBody>
      </p:sp>
      <p:grpSp>
        <p:nvGrpSpPr>
          <p:cNvPr id="11" name="Group 1090"/>
          <p:cNvGrpSpPr>
            <a:grpSpLocks/>
          </p:cNvGrpSpPr>
          <p:nvPr/>
        </p:nvGrpSpPr>
        <p:grpSpPr bwMode="auto">
          <a:xfrm>
            <a:off x="8975726" y="2205039"/>
            <a:ext cx="1152525" cy="4103687"/>
            <a:chOff x="4694" y="1389"/>
            <a:chExt cx="726" cy="2585"/>
          </a:xfrm>
        </p:grpSpPr>
        <p:sp>
          <p:nvSpPr>
            <p:cNvPr id="42365" name="Text Box 1088"/>
            <p:cNvSpPr txBox="1">
              <a:spLocks noChangeArrowheads="1"/>
            </p:cNvSpPr>
            <p:nvPr/>
          </p:nvSpPr>
          <p:spPr bwMode="auto">
            <a:xfrm>
              <a:off x="4694" y="1389"/>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2800">
                  <a:solidFill>
                    <a:srgbClr val="CCFF66"/>
                  </a:solidFill>
                </a:rPr>
                <a:t>1</a:t>
              </a:r>
            </a:p>
          </p:txBody>
        </p:sp>
        <p:sp>
          <p:nvSpPr>
            <p:cNvPr id="42366" name="Text Box 1089"/>
            <p:cNvSpPr txBox="1">
              <a:spLocks noChangeArrowheads="1"/>
            </p:cNvSpPr>
            <p:nvPr/>
          </p:nvSpPr>
          <p:spPr bwMode="auto">
            <a:xfrm>
              <a:off x="4839" y="3647"/>
              <a:ext cx="5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2800">
                  <a:solidFill>
                    <a:srgbClr val="CCFF66"/>
                  </a:solidFill>
                </a:rPr>
                <a:t>0</a:t>
              </a:r>
            </a:p>
          </p:txBody>
        </p:sp>
      </p:grpSp>
      <p:sp>
        <p:nvSpPr>
          <p:cNvPr id="121924" name="AutoShape 1092"/>
          <p:cNvSpPr>
            <a:spLocks noChangeArrowheads="1"/>
          </p:cNvSpPr>
          <p:nvPr/>
        </p:nvSpPr>
        <p:spPr bwMode="auto">
          <a:xfrm rot="1068112">
            <a:off x="4656139" y="2420938"/>
            <a:ext cx="358775" cy="360362"/>
          </a:xfrm>
          <a:prstGeom prst="flowChartOr">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endParaRPr lang="tr-TR"/>
          </a:p>
        </p:txBody>
      </p:sp>
      <p:grpSp>
        <p:nvGrpSpPr>
          <p:cNvPr id="12" name="Group 1098"/>
          <p:cNvGrpSpPr>
            <a:grpSpLocks/>
          </p:cNvGrpSpPr>
          <p:nvPr/>
        </p:nvGrpSpPr>
        <p:grpSpPr bwMode="auto">
          <a:xfrm>
            <a:off x="9277351" y="2205039"/>
            <a:ext cx="1139825" cy="2319337"/>
            <a:chOff x="4830" y="1389"/>
            <a:chExt cx="718" cy="1461"/>
          </a:xfrm>
        </p:grpSpPr>
        <p:sp>
          <p:nvSpPr>
            <p:cNvPr id="42363" name="Text Box 1096"/>
            <p:cNvSpPr txBox="1">
              <a:spLocks noChangeArrowheads="1"/>
            </p:cNvSpPr>
            <p:nvPr/>
          </p:nvSpPr>
          <p:spPr bwMode="auto">
            <a:xfrm>
              <a:off x="4830" y="1389"/>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2800">
                  <a:solidFill>
                    <a:srgbClr val="CCFF66"/>
                  </a:solidFill>
                </a:rPr>
                <a:t>0</a:t>
              </a:r>
            </a:p>
          </p:txBody>
        </p:sp>
        <p:sp>
          <p:nvSpPr>
            <p:cNvPr id="42364" name="Text Box 1097"/>
            <p:cNvSpPr txBox="1">
              <a:spLocks noChangeArrowheads="1"/>
            </p:cNvSpPr>
            <p:nvPr/>
          </p:nvSpPr>
          <p:spPr bwMode="auto">
            <a:xfrm>
              <a:off x="4967" y="2523"/>
              <a:ext cx="5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spcBef>
                  <a:spcPct val="50000"/>
                </a:spcBef>
              </a:pPr>
              <a:r>
                <a:rPr lang="en-US" sz="2800">
                  <a:solidFill>
                    <a:srgbClr val="CCFF66"/>
                  </a:solidFill>
                </a:rPr>
                <a:t>1</a:t>
              </a:r>
            </a:p>
          </p:txBody>
        </p:sp>
      </p:grpSp>
      <p:sp>
        <p:nvSpPr>
          <p:cNvPr id="121931" name="AutoShape 1099"/>
          <p:cNvSpPr>
            <a:spLocks noChangeArrowheads="1"/>
          </p:cNvSpPr>
          <p:nvPr/>
        </p:nvSpPr>
        <p:spPr bwMode="auto">
          <a:xfrm rot="1068112">
            <a:off x="4872039" y="4292601"/>
            <a:ext cx="358775" cy="360363"/>
          </a:xfrm>
          <a:prstGeom prst="flowChartOr">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endParaRPr lang="tr-TR"/>
          </a:p>
        </p:txBody>
      </p:sp>
      <p:sp>
        <p:nvSpPr>
          <p:cNvPr id="42359" name="Line 1100"/>
          <p:cNvSpPr>
            <a:spLocks noChangeShapeType="1"/>
          </p:cNvSpPr>
          <p:nvPr/>
        </p:nvSpPr>
        <p:spPr bwMode="auto">
          <a:xfrm>
            <a:off x="6600825" y="1498600"/>
            <a:ext cx="0" cy="71438"/>
          </a:xfrm>
          <a:prstGeom prst="line">
            <a:avLst/>
          </a:prstGeom>
          <a:noFill/>
          <a:ln w="28575">
            <a:solidFill>
              <a:srgbClr val="FFCC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2360" name="Line 1101"/>
          <p:cNvSpPr>
            <a:spLocks noChangeShapeType="1"/>
          </p:cNvSpPr>
          <p:nvPr/>
        </p:nvSpPr>
        <p:spPr bwMode="auto">
          <a:xfrm>
            <a:off x="6176963" y="3332164"/>
            <a:ext cx="0" cy="71437"/>
          </a:xfrm>
          <a:prstGeom prst="line">
            <a:avLst/>
          </a:prstGeom>
          <a:noFill/>
          <a:ln w="28575">
            <a:solidFill>
              <a:srgbClr val="FFCC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2361" name="Line 1102"/>
          <p:cNvSpPr>
            <a:spLocks noChangeShapeType="1"/>
          </p:cNvSpPr>
          <p:nvPr/>
        </p:nvSpPr>
        <p:spPr bwMode="auto">
          <a:xfrm>
            <a:off x="6164263" y="5137150"/>
            <a:ext cx="0" cy="71438"/>
          </a:xfrm>
          <a:prstGeom prst="line">
            <a:avLst/>
          </a:prstGeom>
          <a:noFill/>
          <a:ln w="28575">
            <a:solidFill>
              <a:srgbClr val="FFCC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88" name="1 Başlık"/>
          <p:cNvSpPr txBox="1">
            <a:spLocks/>
          </p:cNvSpPr>
          <p:nvPr/>
        </p:nvSpPr>
        <p:spPr bwMode="auto">
          <a:xfrm>
            <a:off x="1738314" y="0"/>
            <a:ext cx="7134225" cy="1143000"/>
          </a:xfrm>
          <a:prstGeom prst="rect">
            <a:avLst/>
          </a:prstGeom>
          <a:noFill/>
          <a:ln w="9525">
            <a:noFill/>
            <a:miter lim="800000"/>
            <a:headEnd/>
            <a:tailEnd/>
          </a:ln>
          <a:effectLst/>
        </p:spPr>
        <p:txBody>
          <a:bodyPr anchor="ctr"/>
          <a:lstStyle/>
          <a:p>
            <a:pPr>
              <a:defRPr/>
            </a:pPr>
            <a:r>
              <a:rPr lang="tr-TR" sz="4400" kern="0" dirty="0">
                <a:solidFill>
                  <a:srgbClr val="FF0066"/>
                </a:solidFill>
                <a:effectLst>
                  <a:outerShdw blurRad="38100" dist="38100" dir="2700000" algn="tl">
                    <a:srgbClr val="000000"/>
                  </a:outerShdw>
                </a:effectLst>
                <a:latin typeface="+mj-lt"/>
                <a:ea typeface="+mj-ea"/>
                <a:cs typeface="+mj-cs"/>
              </a:rPr>
              <a:t>A5/1 </a:t>
            </a:r>
            <a:r>
              <a:rPr lang="tr-TR" sz="4400" kern="0" dirty="0" err="1">
                <a:solidFill>
                  <a:srgbClr val="FF0066"/>
                </a:solidFill>
                <a:effectLst>
                  <a:outerShdw blurRad="38100" dist="38100" dir="2700000" algn="tl">
                    <a:srgbClr val="000000"/>
                  </a:outerShdw>
                </a:effectLst>
                <a:latin typeface="+mj-lt"/>
                <a:ea typeface="+mj-ea"/>
                <a:cs typeface="+mj-cs"/>
              </a:rPr>
              <a:t>working</a:t>
            </a:r>
            <a:r>
              <a:rPr lang="tr-TR" sz="4400" kern="0" dirty="0">
                <a:solidFill>
                  <a:srgbClr val="FF0066"/>
                </a:solidFill>
                <a:effectLst>
                  <a:outerShdw blurRad="38100" dist="38100" dir="2700000" algn="tl">
                    <a:srgbClr val="000000"/>
                  </a:outerShdw>
                </a:effectLst>
                <a:latin typeface="+mj-lt"/>
                <a:ea typeface="+mj-ea"/>
                <a:cs typeface="+mj-cs"/>
              </a:rPr>
              <a:t> </a:t>
            </a:r>
            <a:r>
              <a:rPr lang="tr-TR" sz="4400" kern="0" dirty="0" err="1">
                <a:solidFill>
                  <a:srgbClr val="FF0066"/>
                </a:solidFill>
                <a:effectLst>
                  <a:outerShdw blurRad="38100" dist="38100" dir="2700000" algn="tl">
                    <a:srgbClr val="000000"/>
                  </a:outerShdw>
                </a:effectLst>
                <a:latin typeface="+mj-lt"/>
                <a:ea typeface="+mj-ea"/>
                <a:cs typeface="+mj-cs"/>
              </a:rPr>
              <a:t>example</a:t>
            </a:r>
            <a:endParaRPr lang="tr-TR" sz="4400" kern="0" dirty="0">
              <a:solidFill>
                <a:srgbClr val="FF0066"/>
              </a:solidFill>
              <a:effectLst>
                <a:outerShdw blurRad="38100" dist="38100" dir="2700000" algn="tl">
                  <a:srgbClr val="000000"/>
                </a:outerShdw>
              </a:effectLst>
              <a:latin typeface="+mj-lt"/>
              <a:ea typeface="+mj-ea"/>
              <a:cs typeface="+mj-cs"/>
            </a:endParaRPr>
          </a:p>
        </p:txBody>
      </p:sp>
    </p:spTree>
    <p:extLst>
      <p:ext uri="{BB962C8B-B14F-4D97-AF65-F5344CB8AC3E}">
        <p14:creationId xmlns:p14="http://schemas.microsoft.com/office/powerpoint/2010/main" val="3212473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7723"/>
                                        </p:tgtEl>
                                        <p:attrNameLst>
                                          <p:attrName>style.visibility</p:attrName>
                                        </p:attrNameLst>
                                      </p:cBhvr>
                                      <p:to>
                                        <p:strVal val="visible"/>
                                      </p:to>
                                    </p:set>
                                    <p:animEffect transition="in" filter="dissolve">
                                      <p:cBhvr>
                                        <p:cTn id="7" dur="500"/>
                                        <p:tgtEl>
                                          <p:spTgt spid="107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mph" presetSubtype="0" nodeType="clickEffect">
                                  <p:stCondLst>
                                    <p:cond delay="0"/>
                                  </p:stCondLst>
                                  <p:childTnLst>
                                    <p:set>
                                      <p:cBhvr rctx="PPT">
                                        <p:cTn id="11" dur="1000"/>
                                        <p:tgtEl>
                                          <p:spTgt spid="6"/>
                                        </p:tgtEl>
                                        <p:attrNameLst>
                                          <p:attrName>style.opacity</p:attrName>
                                        </p:attrNameLst>
                                      </p:cBhvr>
                                      <p:to>
                                        <p:strVal val="0.5"/>
                                      </p:to>
                                    </p:set>
                                    <p:animEffect filter="image" prLst="opacity: 0.5">
                                      <p:cBhvr rctx="IE">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nodeType="clickEffect">
                                  <p:stCondLst>
                                    <p:cond delay="0"/>
                                  </p:stCondLst>
                                  <p:childTnLst>
                                    <p:animEffect transition="out" filter="dissolv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9" presetClass="entr" presetSubtype="0" fill="hold" grpId="0" nodeType="withEffect">
                                  <p:stCondLst>
                                    <p:cond delay="0"/>
                                  </p:stCondLst>
                                  <p:childTnLst>
                                    <p:set>
                                      <p:cBhvr>
                                        <p:cTn id="19" dur="1" fill="hold">
                                          <p:stCondLst>
                                            <p:cond delay="0"/>
                                          </p:stCondLst>
                                        </p:cTn>
                                        <p:tgtEl>
                                          <p:spTgt spid="121918"/>
                                        </p:tgtEl>
                                        <p:attrNameLst>
                                          <p:attrName>style.visibility</p:attrName>
                                        </p:attrNameLst>
                                      </p:cBhvr>
                                      <p:to>
                                        <p:strVal val="visible"/>
                                      </p:to>
                                    </p:set>
                                    <p:animEffect transition="in" filter="dissolve">
                                      <p:cBhvr>
                                        <p:cTn id="20" dur="500"/>
                                        <p:tgtEl>
                                          <p:spTgt spid="12191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21917"/>
                                        </p:tgtEl>
                                        <p:attrNameLst>
                                          <p:attrName>style.visibility</p:attrName>
                                        </p:attrNameLst>
                                      </p:cBhvr>
                                      <p:to>
                                        <p:strVal val="visible"/>
                                      </p:to>
                                    </p:set>
                                    <p:animEffect transition="in" filter="dissolve">
                                      <p:cBhvr>
                                        <p:cTn id="23" dur="500"/>
                                        <p:tgtEl>
                                          <p:spTgt spid="121917"/>
                                        </p:tgtEl>
                                      </p:cBhvr>
                                    </p:animEffect>
                                  </p:childTnLst>
                                </p:cTn>
                              </p:par>
                            </p:childTnLst>
                          </p:cTn>
                        </p:par>
                        <p:par>
                          <p:cTn id="24" fill="hold" nodeType="afterGroup">
                            <p:stCondLst>
                              <p:cond delay="500"/>
                            </p:stCondLst>
                            <p:childTnLst>
                              <p:par>
                                <p:cTn id="25" presetID="9"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nodeType="clickEffect">
                                  <p:stCondLst>
                                    <p:cond delay="0"/>
                                  </p:stCondLst>
                                  <p:childTnLst>
                                    <p:set>
                                      <p:cBhvr>
                                        <p:cTn id="31" dur="1" fill="hold">
                                          <p:stCondLst>
                                            <p:cond delay="0"/>
                                          </p:stCondLst>
                                        </p:cTn>
                                        <p:tgtEl>
                                          <p:spTgt spid="12195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21949"/>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499"/>
                                          </p:stCondLst>
                                        </p:cTn>
                                        <p:tgtEl>
                                          <p:spTgt spid="121971"/>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499"/>
                                          </p:stCondLst>
                                        </p:cTn>
                                        <p:tgtEl>
                                          <p:spTgt spid="12197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nodeType="clickEffect">
                                  <p:stCondLst>
                                    <p:cond delay="0"/>
                                  </p:stCondLst>
                                  <p:childTnLst>
                                    <p:set>
                                      <p:cBhvr>
                                        <p:cTn id="41" dur="1" fill="hold">
                                          <p:stCondLst>
                                            <p:cond delay="0"/>
                                          </p:stCondLst>
                                        </p:cTn>
                                        <p:tgtEl>
                                          <p:spTgt spid="11"/>
                                        </p:tgtEl>
                                        <p:attrNameLst>
                                          <p:attrName>style.visibility</p:attrName>
                                        </p:attrNameLst>
                                      </p:cBhvr>
                                      <p:to>
                                        <p:strVal val="hidden"/>
                                      </p:to>
                                    </p:set>
                                  </p:childTnLst>
                                </p:cTn>
                              </p:par>
                              <p:par>
                                <p:cTn id="42" presetID="9" presetClass="entr" presetSubtype="0" fill="hold" grpId="0" nodeType="withEffect">
                                  <p:stCondLst>
                                    <p:cond delay="0"/>
                                  </p:stCondLst>
                                  <p:childTnLst>
                                    <p:set>
                                      <p:cBhvr>
                                        <p:cTn id="43" dur="1" fill="hold">
                                          <p:stCondLst>
                                            <p:cond delay="0"/>
                                          </p:stCondLst>
                                        </p:cTn>
                                        <p:tgtEl>
                                          <p:spTgt spid="107772"/>
                                        </p:tgtEl>
                                        <p:attrNameLst>
                                          <p:attrName>style.visibility</p:attrName>
                                        </p:attrNameLst>
                                      </p:cBhvr>
                                      <p:to>
                                        <p:strVal val="visible"/>
                                      </p:to>
                                    </p:set>
                                    <p:animEffect transition="in" filter="dissolve">
                                      <p:cBhvr>
                                        <p:cTn id="44" dur="500"/>
                                        <p:tgtEl>
                                          <p:spTgt spid="10777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07762"/>
                                        </p:tgtEl>
                                        <p:attrNameLst>
                                          <p:attrName>style.visibility</p:attrName>
                                        </p:attrNameLst>
                                      </p:cBhvr>
                                      <p:to>
                                        <p:strVal val="visible"/>
                                      </p:to>
                                    </p:set>
                                    <p:animEffect transition="in" filter="dissolve">
                                      <p:cBhvr>
                                        <p:cTn id="47" dur="500"/>
                                        <p:tgtEl>
                                          <p:spTgt spid="1077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1913"/>
                                        </p:tgtEl>
                                        <p:attrNameLst>
                                          <p:attrName>style.visibility</p:attrName>
                                        </p:attrNameLst>
                                      </p:cBhvr>
                                      <p:to>
                                        <p:strVal val="visible"/>
                                      </p:to>
                                    </p:set>
                                    <p:animEffect transition="in" filter="dissolve">
                                      <p:cBhvr>
                                        <p:cTn id="52" dur="500"/>
                                        <p:tgtEl>
                                          <p:spTgt spid="1219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mph" presetSubtype="0" nodeType="clickEffect">
                                  <p:stCondLst>
                                    <p:cond delay="0"/>
                                  </p:stCondLst>
                                  <p:childTnLst>
                                    <p:set>
                                      <p:cBhvr rctx="PPT">
                                        <p:cTn id="56" dur="1000"/>
                                        <p:tgtEl>
                                          <p:spTgt spid="6"/>
                                        </p:tgtEl>
                                        <p:attrNameLst>
                                          <p:attrName>style.opacity</p:attrName>
                                        </p:attrNameLst>
                                      </p:cBhvr>
                                      <p:to>
                                        <p:strVal val="0.5"/>
                                      </p:to>
                                    </p:set>
                                    <p:animEffect filter="image" prLst="opacity: 0.5">
                                      <p:cBhvr rctx="IE">
                                        <p:cTn id="57" dur="1000"/>
                                        <p:tgtEl>
                                          <p:spTgt spid="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xit" presetSubtype="0" fill="hold" grpId="1" nodeType="clickEffect">
                                  <p:stCondLst>
                                    <p:cond delay="0"/>
                                  </p:stCondLst>
                                  <p:childTnLst>
                                    <p:animEffect transition="out" filter="dissolve">
                                      <p:cBhvr>
                                        <p:cTn id="61" dur="500"/>
                                        <p:tgtEl>
                                          <p:spTgt spid="121917"/>
                                        </p:tgtEl>
                                      </p:cBhvr>
                                    </p:animEffect>
                                    <p:set>
                                      <p:cBhvr>
                                        <p:cTn id="62" dur="1" fill="hold">
                                          <p:stCondLst>
                                            <p:cond delay="499"/>
                                          </p:stCondLst>
                                        </p:cTn>
                                        <p:tgtEl>
                                          <p:spTgt spid="121917"/>
                                        </p:tgtEl>
                                        <p:attrNameLst>
                                          <p:attrName>style.visibility</p:attrName>
                                        </p:attrNameLst>
                                      </p:cBhvr>
                                      <p:to>
                                        <p:strVal val="hidden"/>
                                      </p:to>
                                    </p:set>
                                  </p:childTnLst>
                                </p:cTn>
                              </p:par>
                              <p:par>
                                <p:cTn id="63" presetID="9" presetClass="exit" presetSubtype="0" fill="hold" grpId="0" nodeType="withEffect">
                                  <p:stCondLst>
                                    <p:cond delay="0"/>
                                  </p:stCondLst>
                                  <p:childTnLst>
                                    <p:animEffect transition="out" filter="dissolve">
                                      <p:cBhvr>
                                        <p:cTn id="64" dur="500"/>
                                        <p:tgtEl>
                                          <p:spTgt spid="107664"/>
                                        </p:tgtEl>
                                      </p:cBhvr>
                                    </p:animEffect>
                                    <p:set>
                                      <p:cBhvr>
                                        <p:cTn id="65" dur="1" fill="hold">
                                          <p:stCondLst>
                                            <p:cond delay="499"/>
                                          </p:stCondLst>
                                        </p:cTn>
                                        <p:tgtEl>
                                          <p:spTgt spid="107664"/>
                                        </p:tgtEl>
                                        <p:attrNameLst>
                                          <p:attrName>style.visibility</p:attrName>
                                        </p:attrNameLst>
                                      </p:cBhvr>
                                      <p:to>
                                        <p:strVal val="hidden"/>
                                      </p:to>
                                    </p:set>
                                  </p:childTnLst>
                                </p:cTn>
                              </p:par>
                              <p:par>
                                <p:cTn id="66" presetID="1" presetClass="entr" presetSubtype="0" fill="hold" grpId="1" nodeType="withEffect">
                                  <p:stCondLst>
                                    <p:cond delay="0"/>
                                  </p:stCondLst>
                                  <p:childTnLst>
                                    <p:set>
                                      <p:cBhvr>
                                        <p:cTn id="67" dur="1" fill="hold">
                                          <p:stCondLst>
                                            <p:cond delay="0"/>
                                          </p:stCondLst>
                                        </p:cTn>
                                        <p:tgtEl>
                                          <p:spTgt spid="121918"/>
                                        </p:tgtEl>
                                        <p:attrNameLst>
                                          <p:attrName>style.visibility</p:attrName>
                                        </p:attrNameLst>
                                      </p:cBhvr>
                                      <p:to>
                                        <p:strVal val="visible"/>
                                      </p:to>
                                    </p:set>
                                  </p:childTnLst>
                                </p:cTn>
                              </p:par>
                              <p:par>
                                <p:cTn id="68" presetID="9" presetClass="entr" presetSubtype="0" fill="hold" grpId="0" nodeType="withEffect">
                                  <p:stCondLst>
                                    <p:cond delay="0"/>
                                  </p:stCondLst>
                                  <p:childTnLst>
                                    <p:set>
                                      <p:cBhvr>
                                        <p:cTn id="69" dur="1" fill="hold">
                                          <p:stCondLst>
                                            <p:cond delay="0"/>
                                          </p:stCondLst>
                                        </p:cTn>
                                        <p:tgtEl>
                                          <p:spTgt spid="121931"/>
                                        </p:tgtEl>
                                        <p:attrNameLst>
                                          <p:attrName>style.visibility</p:attrName>
                                        </p:attrNameLst>
                                      </p:cBhvr>
                                      <p:to>
                                        <p:strVal val="visible"/>
                                      </p:to>
                                    </p:set>
                                    <p:animEffect transition="in" filter="dissolve">
                                      <p:cBhvr>
                                        <p:cTn id="70" dur="500"/>
                                        <p:tgtEl>
                                          <p:spTgt spid="121931"/>
                                        </p:tgtEl>
                                      </p:cBhvr>
                                    </p:animEffect>
                                  </p:childTnLst>
                                </p:cTn>
                              </p:par>
                            </p:childTnLst>
                          </p:cTn>
                        </p:par>
                        <p:par>
                          <p:cTn id="71" fill="hold" nodeType="afterGroup">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121924"/>
                                        </p:tgtEl>
                                        <p:attrNameLst>
                                          <p:attrName>style.visibility</p:attrName>
                                        </p:attrNameLst>
                                      </p:cBhvr>
                                      <p:to>
                                        <p:strVal val="visible"/>
                                      </p:to>
                                    </p:set>
                                    <p:animEffect transition="in" filter="dissolve">
                                      <p:cBhvr>
                                        <p:cTn id="74" dur="500"/>
                                        <p:tgtEl>
                                          <p:spTgt spid="121924"/>
                                        </p:tgtEl>
                                      </p:cBhvr>
                                    </p:animEffect>
                                  </p:childTnLst>
                                </p:cTn>
                              </p:par>
                            </p:childTnLst>
                          </p:cTn>
                        </p:par>
                        <p:par>
                          <p:cTn id="75" fill="hold" nodeType="afterGroup">
                            <p:stCondLst>
                              <p:cond delay="1000"/>
                            </p:stCondLst>
                            <p:childTnLst>
                              <p:par>
                                <p:cTn id="76" presetID="9" presetClass="entr" presetSubtype="0" fill="hold"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dissolve">
                                      <p:cBhvr>
                                        <p:cTn id="78" dur="500"/>
                                        <p:tgtEl>
                                          <p:spTgt spid="1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nodeType="clickEffect">
                                  <p:stCondLst>
                                    <p:cond delay="0"/>
                                  </p:stCondLst>
                                  <p:childTnLst>
                                    <p:set>
                                      <p:cBhvr>
                                        <p:cTn id="82" dur="1" fill="hold">
                                          <p:stCondLst>
                                            <p:cond delay="0"/>
                                          </p:stCondLst>
                                        </p:cTn>
                                        <p:tgtEl>
                                          <p:spTgt spid="121971"/>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21975"/>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499"/>
                                          </p:stCondLst>
                                        </p:cTn>
                                        <p:tgtEl>
                                          <p:spTgt spid="12197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499"/>
                                          </p:stCondLst>
                                        </p:cTn>
                                        <p:tgtEl>
                                          <p:spTgt spid="121951"/>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107772"/>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nodeType="clickEffect">
                                  <p:stCondLst>
                                    <p:cond delay="0"/>
                                  </p:stCondLst>
                                  <p:childTnLst>
                                    <p:set>
                                      <p:cBhvr>
                                        <p:cTn id="94" dur="1" fill="hold">
                                          <p:stCondLst>
                                            <p:cond delay="0"/>
                                          </p:stCondLst>
                                        </p:cTn>
                                        <p:tgtEl>
                                          <p:spTgt spid="12"/>
                                        </p:tgtEl>
                                        <p:attrNameLst>
                                          <p:attrName>style.visibility</p:attrName>
                                        </p:attrNameLst>
                                      </p:cBhvr>
                                      <p:to>
                                        <p:strVal val="hidden"/>
                                      </p:to>
                                    </p:set>
                                  </p:childTnLst>
                                </p:cTn>
                              </p:par>
                            </p:childTnLst>
                          </p:cTn>
                        </p:par>
                        <p:par>
                          <p:cTn id="95" fill="hold" nodeType="afterGroup">
                            <p:stCondLst>
                              <p:cond delay="0"/>
                            </p:stCondLst>
                            <p:childTnLst>
                              <p:par>
                                <p:cTn id="96" presetID="9" presetClass="entr" presetSubtype="0" fill="hold" grpId="0" nodeType="afterEffect">
                                  <p:stCondLst>
                                    <p:cond delay="0"/>
                                  </p:stCondLst>
                                  <p:childTnLst>
                                    <p:set>
                                      <p:cBhvr>
                                        <p:cTn id="97" dur="1" fill="hold">
                                          <p:stCondLst>
                                            <p:cond delay="0"/>
                                          </p:stCondLst>
                                        </p:cTn>
                                        <p:tgtEl>
                                          <p:spTgt spid="107756"/>
                                        </p:tgtEl>
                                        <p:attrNameLst>
                                          <p:attrName>style.visibility</p:attrName>
                                        </p:attrNameLst>
                                      </p:cBhvr>
                                      <p:to>
                                        <p:strVal val="visible"/>
                                      </p:to>
                                    </p:set>
                                    <p:animEffect transition="in" filter="dissolve">
                                      <p:cBhvr>
                                        <p:cTn id="98" dur="500"/>
                                        <p:tgtEl>
                                          <p:spTgt spid="107756"/>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07720"/>
                                        </p:tgtEl>
                                        <p:attrNameLst>
                                          <p:attrName>style.visibility</p:attrName>
                                        </p:attrNameLst>
                                      </p:cBhvr>
                                      <p:to>
                                        <p:strVal val="visible"/>
                                      </p:to>
                                    </p:set>
                                    <p:animEffect transition="in" filter="dissolve">
                                      <p:cBhvr>
                                        <p:cTn id="101" dur="500"/>
                                        <p:tgtEl>
                                          <p:spTgt spid="107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64" grpId="0" animBg="1"/>
      <p:bldP spid="107720" grpId="0" autoUpdateAnimBg="0"/>
      <p:bldP spid="107723" grpId="0" autoUpdateAnimBg="0"/>
      <p:bldP spid="107756" grpId="0" autoUpdateAnimBg="0"/>
      <p:bldP spid="107762" grpId="0" autoUpdateAnimBg="0"/>
      <p:bldP spid="107772" grpId="0" autoUpdateAnimBg="0"/>
      <p:bldP spid="107772" grpId="1"/>
      <p:bldP spid="121913" grpId="0" autoUpdateAnimBg="0"/>
      <p:bldP spid="121917" grpId="0" animBg="1"/>
      <p:bldP spid="121917" grpId="1" animBg="1"/>
      <p:bldP spid="121918" grpId="0" animBg="1"/>
      <p:bldP spid="121918" grpId="1" animBg="1"/>
      <p:bldP spid="121924" grpId="0" animBg="1"/>
      <p:bldP spid="1219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72814" y="401274"/>
            <a:ext cx="7524750" cy="6029325"/>
          </a:xfrm>
          <a:prstGeom prst="rect">
            <a:avLst/>
          </a:prstGeom>
        </p:spPr>
      </p:pic>
    </p:spTree>
    <p:extLst>
      <p:ext uri="{BB962C8B-B14F-4D97-AF65-F5344CB8AC3E}">
        <p14:creationId xmlns:p14="http://schemas.microsoft.com/office/powerpoint/2010/main" val="2449406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defRPr/>
            </a:pPr>
            <a:r>
              <a:rPr lang="tr-TR" smtClean="0">
                <a:solidFill>
                  <a:schemeClr val="tx2">
                    <a:satMod val="130000"/>
                  </a:schemeClr>
                </a:solidFill>
              </a:rPr>
              <a:t>    Security</a:t>
            </a:r>
            <a:r>
              <a:rPr lang="tr-TR" dirty="0" smtClean="0">
                <a:solidFill>
                  <a:schemeClr val="tx2">
                    <a:satMod val="130000"/>
                  </a:schemeClr>
                </a:solidFill>
              </a:rPr>
              <a:t> of A5/1</a:t>
            </a:r>
            <a:endParaRPr lang="tr-TR" dirty="0">
              <a:solidFill>
                <a:schemeClr val="tx2">
                  <a:satMod val="130000"/>
                </a:schemeClr>
              </a:solidFill>
            </a:endParaRPr>
          </a:p>
        </p:txBody>
      </p:sp>
      <p:sp>
        <p:nvSpPr>
          <p:cNvPr id="43011" name="2 İçerik Yer Tutucusu"/>
          <p:cNvSpPr>
            <a:spLocks noGrp="1"/>
          </p:cNvSpPr>
          <p:nvPr>
            <p:ph sz="half" idx="1"/>
          </p:nvPr>
        </p:nvSpPr>
        <p:spPr>
          <a:xfrm>
            <a:off x="2800350" y="1584325"/>
            <a:ext cx="6700838" cy="4533900"/>
          </a:xfrm>
        </p:spPr>
        <p:txBody>
          <a:bodyPr/>
          <a:lstStyle/>
          <a:p>
            <a:pPr eaLnBrk="1" hangingPunct="1"/>
            <a:r>
              <a:rPr lang="tr-TR" smtClean="0"/>
              <a:t>As leakage from the algorithm many cryptanalysis works are performed.</a:t>
            </a:r>
          </a:p>
          <a:p>
            <a:pPr lvl="1" eaLnBrk="1" hangingPunct="1"/>
            <a:r>
              <a:rPr lang="tr-TR" smtClean="0"/>
              <a:t>Known-plaintext attacks</a:t>
            </a:r>
          </a:p>
          <a:p>
            <a:pPr lvl="1" eaLnBrk="1" hangingPunct="1"/>
            <a:r>
              <a:rPr lang="tr-TR" smtClean="0"/>
              <a:t>Directly to the GSM networks</a:t>
            </a:r>
          </a:p>
          <a:p>
            <a:pPr lvl="1" eaLnBrk="1" hangingPunct="1"/>
            <a:endParaRPr lang="tr-TR" smtClean="0"/>
          </a:p>
        </p:txBody>
      </p:sp>
      <p:sp>
        <p:nvSpPr>
          <p:cNvPr id="43012" name="5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A98BE361-E91A-4EC0-9696-1E6421005D6D}" type="slidenum">
              <a:rPr kumimoji="0" lang="en-US"/>
              <a:pPr eaLnBrk="1" hangingPunct="1"/>
              <a:t>40</a:t>
            </a:fld>
            <a:endParaRPr kumimoji="0" lang="en-US"/>
          </a:p>
        </p:txBody>
      </p:sp>
      <p:sp>
        <p:nvSpPr>
          <p:cNvPr id="43013" name="6 Veri Yer Tutucusu"/>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F7547C59-56F4-4B2C-83A6-67B43AFBAEEA}" type="datetime1">
              <a:rPr kumimoji="0" lang="en-US" smtClean="0"/>
              <a:pPr eaLnBrk="1" hangingPunct="1"/>
              <a:t>3/5/2025</a:t>
            </a:fld>
            <a:endParaRPr kumimoji="0" lang="en-US" smtClean="0"/>
          </a:p>
        </p:txBody>
      </p:sp>
    </p:spTree>
    <p:extLst>
      <p:ext uri="{BB962C8B-B14F-4D97-AF65-F5344CB8AC3E}">
        <p14:creationId xmlns:p14="http://schemas.microsoft.com/office/powerpoint/2010/main" val="3100454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675E00-B0BF-42FF-A78B-E7B88A9906F6}"/>
              </a:ext>
            </a:extLst>
          </p:cNvPr>
          <p:cNvSpPr>
            <a:spLocks noGrp="1"/>
          </p:cNvSpPr>
          <p:nvPr>
            <p:ph type="ctrTitle"/>
          </p:nvPr>
        </p:nvSpPr>
        <p:spPr/>
        <p:txBody>
          <a:bodyPr/>
          <a:lstStyle/>
          <a:p>
            <a:r>
              <a:rPr lang="en-US" b="1" i="0" dirty="0">
                <a:solidFill>
                  <a:srgbClr val="40424E"/>
                </a:solidFill>
                <a:effectLst/>
                <a:latin typeface="urw-din"/>
              </a:rPr>
              <a:t>Knapsack Encryption Algorithm</a:t>
            </a:r>
            <a:r>
              <a:rPr lang="en-US" b="0" i="0" dirty="0">
                <a:solidFill>
                  <a:srgbClr val="40424E"/>
                </a:solidFill>
                <a:effectLst/>
                <a:latin typeface="urw-din"/>
              </a:rPr>
              <a:t> </a:t>
            </a:r>
            <a:endParaRPr lang="en-IN" dirty="0"/>
          </a:p>
        </p:txBody>
      </p:sp>
      <p:sp>
        <p:nvSpPr>
          <p:cNvPr id="3" name="Subtitle 2">
            <a:extLst>
              <a:ext uri="{FF2B5EF4-FFF2-40B4-BE49-F238E27FC236}">
                <a16:creationId xmlns="" xmlns:a16="http://schemas.microsoft.com/office/drawing/2014/main" id="{DEB8C035-3D4F-4B3E-86AD-E17721362A5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4050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F9710A-DD43-4351-9B09-444D43DE5BF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D115C836-A618-4F1E-A206-E2C6F784A04C}"/>
              </a:ext>
            </a:extLst>
          </p:cNvPr>
          <p:cNvSpPr>
            <a:spLocks noGrp="1"/>
          </p:cNvSpPr>
          <p:nvPr>
            <p:ph idx="1"/>
          </p:nvPr>
        </p:nvSpPr>
        <p:spPr/>
        <p:txBody>
          <a:bodyPr/>
          <a:lstStyle/>
          <a:p>
            <a:pPr marL="0" indent="0" algn="just">
              <a:buNone/>
            </a:pPr>
            <a:r>
              <a:rPr lang="en-US" b="1" i="0" dirty="0">
                <a:solidFill>
                  <a:srgbClr val="40424E"/>
                </a:solidFill>
                <a:effectLst/>
                <a:latin typeface="urw-din"/>
              </a:rPr>
              <a:t>Knapsack Encryption Algorithm</a:t>
            </a:r>
            <a:r>
              <a:rPr lang="en-US" b="0" i="0" dirty="0">
                <a:solidFill>
                  <a:srgbClr val="40424E"/>
                </a:solidFill>
                <a:effectLst/>
                <a:latin typeface="urw-din"/>
              </a:rPr>
              <a:t> is the first general public key cryptography algorithm. It is developed by </a:t>
            </a:r>
            <a:r>
              <a:rPr lang="en-US" b="1" i="0" dirty="0">
                <a:solidFill>
                  <a:srgbClr val="40424E"/>
                </a:solidFill>
                <a:effectLst/>
                <a:latin typeface="urw-din"/>
              </a:rPr>
              <a:t>Ralph Merkle</a:t>
            </a:r>
            <a:r>
              <a:rPr lang="en-US" b="0" i="0" dirty="0">
                <a:solidFill>
                  <a:srgbClr val="40424E"/>
                </a:solidFill>
                <a:effectLst/>
                <a:latin typeface="urw-din"/>
              </a:rPr>
              <a:t> and </a:t>
            </a:r>
            <a:r>
              <a:rPr lang="en-US" b="1" i="0" dirty="0" err="1">
                <a:solidFill>
                  <a:srgbClr val="40424E"/>
                </a:solidFill>
                <a:effectLst/>
                <a:latin typeface="urw-din"/>
              </a:rPr>
              <a:t>Mertin</a:t>
            </a:r>
            <a:r>
              <a:rPr lang="en-US" b="1" i="0" dirty="0">
                <a:solidFill>
                  <a:srgbClr val="40424E"/>
                </a:solidFill>
                <a:effectLst/>
                <a:latin typeface="urw-din"/>
              </a:rPr>
              <a:t> Hellman</a:t>
            </a:r>
            <a:r>
              <a:rPr lang="en-US" b="0" i="0" dirty="0">
                <a:solidFill>
                  <a:srgbClr val="40424E"/>
                </a:solidFill>
                <a:effectLst/>
                <a:latin typeface="urw-din"/>
              </a:rPr>
              <a:t> in 1978. As it is a Public key cryptography, it needs two different keys. One is Public key which is used for Encryption process and the other one is Private key which is used for Decryption process. In this algorithm we will two different knapsack problems in which one is easy and other one is hard. The easy knapsack is used as the private key and the hard knapsack is used as the public key. The easy knapsack is used to derived the hard knapsack.</a:t>
            </a:r>
            <a:endParaRPr lang="en-IN" dirty="0"/>
          </a:p>
        </p:txBody>
      </p:sp>
    </p:spTree>
    <p:extLst>
      <p:ext uri="{BB962C8B-B14F-4D97-AF65-F5344CB8AC3E}">
        <p14:creationId xmlns:p14="http://schemas.microsoft.com/office/powerpoint/2010/main" val="1042755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CF2042-23AA-4771-8114-2B4F80FD6117}"/>
              </a:ext>
            </a:extLst>
          </p:cNvPr>
          <p:cNvSpPr>
            <a:spLocks noGrp="1"/>
          </p:cNvSpPr>
          <p:nvPr>
            <p:ph type="title"/>
          </p:nvPr>
        </p:nvSpPr>
        <p:spPr/>
        <p:txBody>
          <a:bodyPr/>
          <a:lstStyle/>
          <a:p>
            <a:endParaRPr lang="en-IN"/>
          </a:p>
        </p:txBody>
      </p:sp>
      <p:sp>
        <p:nvSpPr>
          <p:cNvPr id="4" name="Rectangle 1">
            <a:extLst>
              <a:ext uri="{FF2B5EF4-FFF2-40B4-BE49-F238E27FC236}">
                <a16:creationId xmlns="" xmlns:a16="http://schemas.microsoft.com/office/drawing/2014/main" id="{1DDEF730-4D50-4BD4-8813-976FE1C55A75}"/>
              </a:ext>
            </a:extLst>
          </p:cNvPr>
          <p:cNvSpPr>
            <a:spLocks noGrp="1" noChangeArrowheads="1"/>
          </p:cNvSpPr>
          <p:nvPr>
            <p:ph idx="1"/>
          </p:nvPr>
        </p:nvSpPr>
        <p:spPr bwMode="auto">
          <a:xfrm>
            <a:off x="838200" y="3415247"/>
            <a:ext cx="9040937" cy="117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{1, 2, 4, 10, 20, 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is a super increasing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1&lt;2, 1+2&lt;4, 1+2+4&lt;10, 1+2+4+10&lt;20 and 1+2+4+10+20&lt;40.</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 xmlns:a16="http://schemas.microsoft.com/office/drawing/2014/main" id="{C4D78C59-6DC6-40C3-84F2-8B068FD0A3CD}"/>
              </a:ext>
            </a:extLst>
          </p:cNvPr>
          <p:cNvSpPr txBox="1"/>
          <p:nvPr/>
        </p:nvSpPr>
        <p:spPr>
          <a:xfrm>
            <a:off x="838200" y="1952803"/>
            <a:ext cx="10378440" cy="1200329"/>
          </a:xfrm>
          <a:prstGeom prst="rect">
            <a:avLst/>
          </a:prstGeom>
          <a:noFill/>
        </p:spPr>
        <p:txBody>
          <a:bodyPr wrap="square">
            <a:spAutoFit/>
          </a:bodyPr>
          <a:lstStyle/>
          <a:p>
            <a:r>
              <a:rPr lang="en-US" sz="2400" b="0" i="0" dirty="0">
                <a:solidFill>
                  <a:srgbClr val="40424E"/>
                </a:solidFill>
                <a:effectLst/>
                <a:latin typeface="urw-din"/>
              </a:rPr>
              <a:t>For the easy knapsack, we will choose a </a:t>
            </a:r>
            <a:r>
              <a:rPr lang="en-US" sz="2400" b="1" i="0" dirty="0">
                <a:solidFill>
                  <a:srgbClr val="40424E"/>
                </a:solidFill>
                <a:effectLst/>
                <a:latin typeface="urw-din"/>
              </a:rPr>
              <a:t>Super Increasing knapsack problem</a:t>
            </a:r>
            <a:r>
              <a:rPr lang="en-US" sz="2400" b="0" i="0" dirty="0">
                <a:solidFill>
                  <a:srgbClr val="40424E"/>
                </a:solidFill>
                <a:effectLst/>
                <a:latin typeface="urw-din"/>
              </a:rPr>
              <a:t>. Super increasing knapsack is a sequence in which every next term is greater than the sum of all preceding terms.</a:t>
            </a:r>
            <a:endParaRPr lang="en-IN" sz="2400" dirty="0"/>
          </a:p>
        </p:txBody>
      </p:sp>
    </p:spTree>
    <p:extLst>
      <p:ext uri="{BB962C8B-B14F-4D97-AF65-F5344CB8AC3E}">
        <p14:creationId xmlns:p14="http://schemas.microsoft.com/office/powerpoint/2010/main" val="3123868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AFD56E-3A38-4A30-BB79-A5A72FED58CF}"/>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8298C5B9-3BE3-46DB-861A-F3E38F4AFD3F}"/>
              </a:ext>
            </a:extLst>
          </p:cNvPr>
          <p:cNvSpPr>
            <a:spLocks noGrp="1"/>
          </p:cNvSpPr>
          <p:nvPr>
            <p:ph idx="1"/>
          </p:nvPr>
        </p:nvSpPr>
        <p:spPr/>
        <p:txBody>
          <a:bodyPr>
            <a:normAutofit fontScale="92500" lnSpcReduction="10000"/>
          </a:bodyPr>
          <a:lstStyle/>
          <a:p>
            <a:pPr algn="l" fontAlgn="base"/>
            <a:r>
              <a:rPr lang="en-US" b="1" i="0" u="sng" dirty="0">
                <a:solidFill>
                  <a:srgbClr val="40424E"/>
                </a:solidFill>
                <a:effectLst/>
                <a:latin typeface="urw-din"/>
              </a:rPr>
              <a:t>Derive the Public key</a:t>
            </a:r>
            <a:endParaRPr lang="en-US" b="0" i="0" dirty="0">
              <a:solidFill>
                <a:srgbClr val="40424E"/>
              </a:solidFill>
              <a:effectLst/>
              <a:latin typeface="urw-din"/>
            </a:endParaRPr>
          </a:p>
          <a:p>
            <a:pPr algn="l" fontAlgn="base">
              <a:buFont typeface="Arial" panose="020B0604020202020204" pitchFamily="34" charset="0"/>
              <a:buChar char="•"/>
            </a:pPr>
            <a:r>
              <a:rPr lang="en-US" b="1" i="0" dirty="0">
                <a:solidFill>
                  <a:srgbClr val="40424E"/>
                </a:solidFill>
                <a:effectLst/>
                <a:latin typeface="urw-din"/>
              </a:rPr>
              <a:t>Step-1:</a:t>
            </a:r>
            <a:r>
              <a:rPr lang="en-US" b="0" i="0" dirty="0">
                <a:solidFill>
                  <a:srgbClr val="40424E"/>
                </a:solidFill>
                <a:effectLst/>
                <a:latin typeface="urw-din"/>
              </a:rPr>
              <a:t/>
            </a:r>
            <a:br>
              <a:rPr lang="en-US" b="0" i="0" dirty="0">
                <a:solidFill>
                  <a:srgbClr val="40424E"/>
                </a:solidFill>
                <a:effectLst/>
                <a:latin typeface="urw-din"/>
              </a:rPr>
            </a:br>
            <a:r>
              <a:rPr lang="en-US" b="0" i="0" dirty="0">
                <a:solidFill>
                  <a:srgbClr val="40424E"/>
                </a:solidFill>
                <a:effectLst/>
                <a:latin typeface="urw-din"/>
              </a:rPr>
              <a:t>Choose a super increasing knapsack {1, 2, 4, 10, 20, 40} as the private key.</a:t>
            </a:r>
          </a:p>
          <a:p>
            <a:pPr algn="l" fontAlgn="base">
              <a:buFont typeface="Arial" panose="020B0604020202020204" pitchFamily="34" charset="0"/>
              <a:buChar char="•"/>
            </a:pPr>
            <a:r>
              <a:rPr lang="en-US" b="1" i="0" dirty="0">
                <a:solidFill>
                  <a:srgbClr val="40424E"/>
                </a:solidFill>
                <a:effectLst/>
                <a:latin typeface="urw-din"/>
              </a:rPr>
              <a:t>Step-2:</a:t>
            </a:r>
            <a:r>
              <a:rPr lang="en-US" b="0" i="0" dirty="0">
                <a:solidFill>
                  <a:srgbClr val="40424E"/>
                </a:solidFill>
                <a:effectLst/>
                <a:latin typeface="urw-din"/>
              </a:rPr>
              <a:t/>
            </a:r>
            <a:br>
              <a:rPr lang="en-US" b="0" i="0" dirty="0">
                <a:solidFill>
                  <a:srgbClr val="40424E"/>
                </a:solidFill>
                <a:effectLst/>
                <a:latin typeface="urw-din"/>
              </a:rPr>
            </a:br>
            <a:r>
              <a:rPr lang="en-US" b="0" i="0" dirty="0">
                <a:solidFill>
                  <a:srgbClr val="40424E"/>
                </a:solidFill>
                <a:effectLst/>
                <a:latin typeface="urw-din"/>
              </a:rPr>
              <a:t>Choose two numbers n and m. Multiply all the values of private key by the number n and then find modulo m. The value of m must be greater then the sum of all values in private key, for example 110. And the number n should have no common factor with m, for example 31.</a:t>
            </a:r>
          </a:p>
          <a:p>
            <a:pPr algn="l" fontAlgn="base">
              <a:buFont typeface="Arial" panose="020B0604020202020204" pitchFamily="34" charset="0"/>
              <a:buChar char="•"/>
            </a:pPr>
            <a:r>
              <a:rPr lang="en-US" b="1" i="0" dirty="0">
                <a:solidFill>
                  <a:srgbClr val="40424E"/>
                </a:solidFill>
                <a:effectLst/>
                <a:latin typeface="urw-din"/>
              </a:rPr>
              <a:t>Step-3:</a:t>
            </a:r>
            <a:r>
              <a:rPr lang="en-US" b="0" i="0" dirty="0">
                <a:solidFill>
                  <a:srgbClr val="40424E"/>
                </a:solidFill>
                <a:effectLst/>
                <a:latin typeface="urw-din"/>
              </a:rPr>
              <a:t/>
            </a:r>
            <a:br>
              <a:rPr lang="en-US" b="0" i="0" dirty="0">
                <a:solidFill>
                  <a:srgbClr val="40424E"/>
                </a:solidFill>
                <a:effectLst/>
                <a:latin typeface="urw-din"/>
              </a:rPr>
            </a:br>
            <a:r>
              <a:rPr lang="en-US" b="0" i="0" dirty="0">
                <a:solidFill>
                  <a:srgbClr val="40424E"/>
                </a:solidFill>
                <a:effectLst/>
                <a:latin typeface="urw-din"/>
              </a:rPr>
              <a:t>Calculate the values of Public key using m and n.</a:t>
            </a:r>
          </a:p>
          <a:p>
            <a:pPr marL="0" indent="0">
              <a:buNone/>
            </a:pPr>
            <a:endParaRPr lang="en-IN" dirty="0"/>
          </a:p>
        </p:txBody>
      </p:sp>
    </p:spTree>
    <p:extLst>
      <p:ext uri="{BB962C8B-B14F-4D97-AF65-F5344CB8AC3E}">
        <p14:creationId xmlns:p14="http://schemas.microsoft.com/office/powerpoint/2010/main" val="1983631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908D2A-76EB-4B63-875E-2879ADF71C25}"/>
              </a:ext>
            </a:extLst>
          </p:cNvPr>
          <p:cNvSpPr>
            <a:spLocks noGrp="1"/>
          </p:cNvSpPr>
          <p:nvPr>
            <p:ph type="title"/>
          </p:nvPr>
        </p:nvSpPr>
        <p:spPr/>
        <p:txBody>
          <a:bodyPr/>
          <a:lstStyle/>
          <a:p>
            <a:endParaRPr lang="en-IN"/>
          </a:p>
        </p:txBody>
      </p:sp>
      <p:sp>
        <p:nvSpPr>
          <p:cNvPr id="4" name="Rectangle 1">
            <a:extLst>
              <a:ext uri="{FF2B5EF4-FFF2-40B4-BE49-F238E27FC236}">
                <a16:creationId xmlns="" xmlns:a16="http://schemas.microsoft.com/office/drawing/2014/main" id="{A37F0A3C-AF9F-41A0-9440-010FDD615F51}"/>
              </a:ext>
            </a:extLst>
          </p:cNvPr>
          <p:cNvSpPr>
            <a:spLocks noGrp="1" noChangeArrowheads="1"/>
          </p:cNvSpPr>
          <p:nvPr>
            <p:ph idx="1"/>
          </p:nvPr>
        </p:nvSpPr>
        <p:spPr bwMode="auto">
          <a:xfrm>
            <a:off x="838200" y="1753257"/>
            <a:ext cx="7500643" cy="4496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Consolas" panose="020B0609020204030204" pitchFamily="49" charset="0"/>
              </a:rPr>
              <a:t>1x31 mod(110) = 31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Consolas" panose="020B0609020204030204" pitchFamily="49" charset="0"/>
              </a:rPr>
              <a:t>2x31 mod(110) = 62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Consolas" panose="020B0609020204030204" pitchFamily="49" charset="0"/>
              </a:rPr>
              <a:t>4x31 mod(110) = 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Consolas" panose="020B0609020204030204" pitchFamily="49" charset="0"/>
              </a:rPr>
              <a:t>10x31 mod(110) = 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Consolas" panose="020B0609020204030204" pitchFamily="49" charset="0"/>
              </a:rPr>
              <a:t>20x31 mod(110) = 70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Consolas" panose="020B0609020204030204" pitchFamily="49" charset="0"/>
              </a:rPr>
              <a:t>40x31 mod(110) = 30</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40424E"/>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0424E"/>
                </a:solidFill>
                <a:effectLst/>
                <a:latin typeface="urw-din"/>
              </a:rPr>
              <a:t>Thus, our public key is {31, 62, 14, 90, 70, 30}</a:t>
            </a:r>
            <a:br>
              <a:rPr kumimoji="0" lang="en-US" altLang="en-US" sz="3200" b="0" i="0" u="none" strike="noStrike" cap="none" normalizeH="0" baseline="0" dirty="0">
                <a:ln>
                  <a:noFill/>
                </a:ln>
                <a:solidFill>
                  <a:srgbClr val="40424E"/>
                </a:solidFill>
                <a:effectLst/>
                <a:latin typeface="urw-din"/>
              </a:rPr>
            </a:br>
            <a:r>
              <a:rPr kumimoji="0" lang="en-US" altLang="en-US" sz="3200" b="0" i="0" u="none" strike="noStrike" cap="none" normalizeH="0" baseline="0" dirty="0">
                <a:ln>
                  <a:noFill/>
                </a:ln>
                <a:solidFill>
                  <a:srgbClr val="40424E"/>
                </a:solidFill>
                <a:effectLst/>
                <a:latin typeface="urw-din"/>
              </a:rPr>
              <a:t>And Private key is {1, 2, 4, 10, 20, 40}.</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7968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1F0167-9461-4921-9F35-5DE32D776ACE}"/>
              </a:ext>
            </a:extLst>
          </p:cNvPr>
          <p:cNvSpPr>
            <a:spLocks noGrp="1"/>
          </p:cNvSpPr>
          <p:nvPr>
            <p:ph type="title"/>
          </p:nvPr>
        </p:nvSpPr>
        <p:spPr/>
        <p:txBody>
          <a:bodyPr/>
          <a:lstStyle/>
          <a:p>
            <a:endParaRPr lang="en-IN"/>
          </a:p>
        </p:txBody>
      </p:sp>
      <p:sp>
        <p:nvSpPr>
          <p:cNvPr id="4" name="Rectangle 1">
            <a:extLst>
              <a:ext uri="{FF2B5EF4-FFF2-40B4-BE49-F238E27FC236}">
                <a16:creationId xmlns="" xmlns:a16="http://schemas.microsoft.com/office/drawing/2014/main" id="{CE6D5E51-1E02-4527-8F79-BBE9B3D21A80}"/>
              </a:ext>
            </a:extLst>
          </p:cNvPr>
          <p:cNvSpPr>
            <a:spLocks noGrp="1" noChangeArrowheads="1"/>
          </p:cNvSpPr>
          <p:nvPr>
            <p:ph idx="1"/>
          </p:nvPr>
        </p:nvSpPr>
        <p:spPr bwMode="auto">
          <a:xfrm>
            <a:off x="299721" y="1442795"/>
            <a:ext cx="11054080" cy="52347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40424E"/>
                </a:solidFill>
                <a:effectLst/>
                <a:latin typeface="urw-din"/>
              </a:rPr>
              <a:t>Example –</a:t>
            </a:r>
            <a:r>
              <a:rPr kumimoji="0" lang="en-US" altLang="en-US" sz="2400" b="0" i="0" u="none" strike="noStrike" cap="none" normalizeH="0" baseline="0" dirty="0">
                <a:ln>
                  <a:noFill/>
                </a:ln>
                <a:solidFill>
                  <a:srgbClr val="40424E"/>
                </a:solidFill>
                <a:effectLst/>
                <a:latin typeface="urw-din"/>
              </a:rPr>
              <a:t/>
            </a:r>
            <a:br>
              <a:rPr kumimoji="0" lang="en-US" altLang="en-US" sz="2400" b="0" i="0" u="none" strike="noStrike" cap="none" normalizeH="0" baseline="0" dirty="0">
                <a:ln>
                  <a:noFill/>
                </a:ln>
                <a:solidFill>
                  <a:srgbClr val="40424E"/>
                </a:solidFill>
                <a:effectLst/>
                <a:latin typeface="urw-din"/>
              </a:rPr>
            </a:br>
            <a:r>
              <a:rPr kumimoji="0" lang="en-US" altLang="en-US" sz="2400" b="0" i="0" u="none" strike="noStrike" cap="none" normalizeH="0" baseline="0" dirty="0">
                <a:ln>
                  <a:noFill/>
                </a:ln>
                <a:solidFill>
                  <a:srgbClr val="40424E"/>
                </a:solidFill>
                <a:effectLst/>
                <a:latin typeface="urw-din"/>
              </a:rPr>
              <a:t>Lets our plain text is 100100111100101110.</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40424E"/>
                </a:solidFill>
                <a:effectLst/>
                <a:latin typeface="urw-din"/>
              </a:rPr>
              <a:t>1. Encryption :</a:t>
            </a:r>
            <a:r>
              <a:rPr kumimoji="0" lang="en-US" altLang="en-US" sz="2400" b="0" i="0" u="none" strike="noStrike" cap="none" normalizeH="0" baseline="0" dirty="0">
                <a:ln>
                  <a:noFill/>
                </a:ln>
                <a:solidFill>
                  <a:srgbClr val="40424E"/>
                </a:solidFill>
                <a:effectLst/>
                <a:latin typeface="urw-din"/>
              </a:rPr>
              <a:t/>
            </a:r>
            <a:br>
              <a:rPr kumimoji="0" lang="en-US" altLang="en-US" sz="2400" b="0" i="0" u="none" strike="noStrike" cap="none" normalizeH="0" baseline="0" dirty="0">
                <a:ln>
                  <a:noFill/>
                </a:ln>
                <a:solidFill>
                  <a:srgbClr val="40424E"/>
                </a:solidFill>
                <a:effectLst/>
                <a:latin typeface="urw-din"/>
              </a:rPr>
            </a:br>
            <a:r>
              <a:rPr kumimoji="0" lang="en-US" altLang="en-US" sz="2400" b="0" i="0" u="none" strike="noStrike" cap="none" normalizeH="0" baseline="0" dirty="0">
                <a:ln>
                  <a:noFill/>
                </a:ln>
                <a:solidFill>
                  <a:srgbClr val="40424E"/>
                </a:solidFill>
                <a:effectLst/>
                <a:latin typeface="urw-din"/>
              </a:rPr>
              <a:t>As our knapsacks contain six values, so we will split our plain text in a groups of six:</a:t>
            </a:r>
            <a:endParaRPr kumimoji="0" lang="en-US" altLang="en-US" sz="2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100100 111100 101110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424E"/>
                </a:solidFill>
                <a:effectLst/>
                <a:latin typeface="urw-din"/>
              </a:rPr>
              <a:t>Multiply each values of public key with the corresponding values of each group and take their sum.</a:t>
            </a:r>
            <a:endParaRPr kumimoji="0" lang="en-US" altLang="en-US" sz="2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100100 {31, 62, 14, 90, 70, 30}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1x31+0x62+0x14+1x90+0x70+0x30 = 121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111100 {31, 62, 14, 90, 70, 30}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1x31+1x62+1x14+1x90+0x70+0x30 = 197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101110 {31, 62, 14, 90, 70, 30}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1x31+0x62+1x14+1x90+1x70+0x30 = 205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424E"/>
                </a:solidFill>
                <a:effectLst/>
                <a:latin typeface="urw-din"/>
              </a:rPr>
              <a:t>So, our cipher text is 121 197 205</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1609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C374353-83D0-4B4C-BB0A-7C34C08951FC}"/>
              </a:ext>
            </a:extLst>
          </p:cNvPr>
          <p:cNvSpPr>
            <a:spLocks noGrp="1"/>
          </p:cNvSpPr>
          <p:nvPr>
            <p:ph idx="1"/>
          </p:nvPr>
        </p:nvSpPr>
        <p:spPr>
          <a:xfrm>
            <a:off x="284480" y="111760"/>
            <a:ext cx="11069320" cy="6065203"/>
          </a:xfrm>
        </p:spPr>
        <p:txBody>
          <a:bodyPr>
            <a:normAutofit fontScale="55000" lnSpcReduction="20000"/>
          </a:bodyPr>
          <a:lstStyle/>
          <a:p>
            <a:pPr marL="0" indent="0">
              <a:buNone/>
            </a:pPr>
            <a:r>
              <a:rPr lang="en-US" sz="3800" b="1" dirty="0">
                <a:solidFill>
                  <a:srgbClr val="40424E"/>
                </a:solidFill>
                <a:latin typeface="urw-din"/>
              </a:rPr>
              <a:t> 2. Decryption :</a:t>
            </a:r>
          </a:p>
          <a:p>
            <a:pPr marL="0" indent="0">
              <a:buNone/>
            </a:pPr>
            <a:r>
              <a:rPr lang="en-US" dirty="0"/>
              <a:t>The receiver receive the cipher text which has to be decrypt. The receiver also knows the values of m and n.</a:t>
            </a:r>
          </a:p>
          <a:p>
            <a:pPr marL="0" indent="0">
              <a:buNone/>
            </a:pPr>
            <a:r>
              <a:rPr lang="en-US" dirty="0"/>
              <a:t>So, first we need to find the n^-1, which is multiplicative inverse of n mod m i.e.,</a:t>
            </a:r>
          </a:p>
          <a:p>
            <a:pPr marL="0" indent="0">
              <a:buNone/>
            </a:pPr>
            <a:endParaRPr lang="en-US" dirty="0"/>
          </a:p>
          <a:p>
            <a:pPr marL="0" indent="0">
              <a:buNone/>
            </a:pPr>
            <a:r>
              <a:rPr lang="en-US" dirty="0"/>
              <a:t>n x n^-1 mod(m) = 1</a:t>
            </a:r>
          </a:p>
          <a:p>
            <a:pPr marL="0" indent="0">
              <a:buNone/>
            </a:pPr>
            <a:r>
              <a:rPr lang="en-US" dirty="0"/>
              <a:t>31 </a:t>
            </a:r>
            <a:r>
              <a:rPr lang="en-US" dirty="0" err="1"/>
              <a:t>xn</a:t>
            </a:r>
            <a:r>
              <a:rPr lang="en-US" dirty="0"/>
              <a:t>^-1 mod(110) = 1</a:t>
            </a:r>
          </a:p>
          <a:p>
            <a:pPr marL="0" indent="0">
              <a:buNone/>
            </a:pPr>
            <a:r>
              <a:rPr lang="en-US" dirty="0"/>
              <a:t>n^-1 = 71</a:t>
            </a:r>
          </a:p>
          <a:p>
            <a:pPr marL="0" indent="0">
              <a:buNone/>
            </a:pPr>
            <a:r>
              <a:rPr lang="en-US" dirty="0"/>
              <a:t>Now, we have to multiply 71 with each block of cipher text take modulo m.</a:t>
            </a:r>
          </a:p>
          <a:p>
            <a:pPr marL="0" indent="0">
              <a:buNone/>
            </a:pPr>
            <a:endParaRPr lang="en-US" dirty="0"/>
          </a:p>
          <a:p>
            <a:pPr marL="0" indent="0">
              <a:buNone/>
            </a:pPr>
            <a:r>
              <a:rPr lang="en-US" dirty="0"/>
              <a:t>121 x 71 mod(110) = 11 </a:t>
            </a:r>
          </a:p>
          <a:p>
            <a:pPr marL="0" indent="0">
              <a:buNone/>
            </a:pPr>
            <a:r>
              <a:rPr lang="en-US" dirty="0"/>
              <a:t>Then, we will have to make the sum of 11 from the values of private key {1, 2, 4, 10, 20, 40} i.e.,</a:t>
            </a:r>
          </a:p>
          <a:p>
            <a:pPr marL="0" indent="0">
              <a:buNone/>
            </a:pPr>
            <a:r>
              <a:rPr lang="en-US" dirty="0"/>
              <a:t>1+10=11 so make that corresponding bits 1 and others 0 which is 100100.</a:t>
            </a:r>
          </a:p>
          <a:p>
            <a:pPr marL="0" indent="0">
              <a:buNone/>
            </a:pPr>
            <a:r>
              <a:rPr lang="en-US" dirty="0"/>
              <a:t>Similarly,</a:t>
            </a:r>
          </a:p>
          <a:p>
            <a:pPr marL="0" indent="0">
              <a:buNone/>
            </a:pPr>
            <a:endParaRPr lang="en-US" dirty="0"/>
          </a:p>
          <a:p>
            <a:pPr marL="0" indent="0">
              <a:buNone/>
            </a:pPr>
            <a:r>
              <a:rPr lang="en-US" dirty="0"/>
              <a:t>197 x 71 mod(110) = 17</a:t>
            </a:r>
          </a:p>
          <a:p>
            <a:pPr marL="0" indent="0">
              <a:buNone/>
            </a:pPr>
            <a:r>
              <a:rPr lang="en-US" dirty="0"/>
              <a:t>1+2+4+10=17 = 111100</a:t>
            </a:r>
          </a:p>
          <a:p>
            <a:pPr marL="0" indent="0">
              <a:buNone/>
            </a:pPr>
            <a:endParaRPr lang="en-US" dirty="0"/>
          </a:p>
          <a:p>
            <a:pPr marL="0" indent="0">
              <a:buNone/>
            </a:pPr>
            <a:r>
              <a:rPr lang="en-US" dirty="0"/>
              <a:t>And, 205 x 71 mod(110) = 35</a:t>
            </a:r>
          </a:p>
          <a:p>
            <a:pPr marL="0" indent="0">
              <a:buNone/>
            </a:pPr>
            <a:r>
              <a:rPr lang="en-US" dirty="0"/>
              <a:t>1+4+10+20=35 = 101110 </a:t>
            </a:r>
            <a:endParaRPr lang="en-IN" dirty="0"/>
          </a:p>
        </p:txBody>
      </p:sp>
    </p:spTree>
    <p:extLst>
      <p:ext uri="{BB962C8B-B14F-4D97-AF65-F5344CB8AC3E}">
        <p14:creationId xmlns:p14="http://schemas.microsoft.com/office/powerpoint/2010/main" val="950297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1EED3-4F24-4642-95B5-0168E5EA55DD}"/>
              </a:ext>
            </a:extLst>
          </p:cNvPr>
          <p:cNvSpPr>
            <a:spLocks noGrp="1"/>
          </p:cNvSpPr>
          <p:nvPr>
            <p:ph type="ctrTitle"/>
          </p:nvPr>
        </p:nvSpPr>
        <p:spPr/>
        <p:txBody>
          <a:bodyPr>
            <a:normAutofit fontScale="90000"/>
          </a:bodyPr>
          <a:lstStyle/>
          <a:p>
            <a:pPr fontAlgn="base"/>
            <a:r>
              <a:rPr lang="en-IN" i="0" dirty="0" err="1">
                <a:solidFill>
                  <a:srgbClr val="273239"/>
                </a:solidFill>
                <a:effectLst/>
                <a:latin typeface="sofia-pro"/>
              </a:rPr>
              <a:t>ElGamal</a:t>
            </a:r>
            <a:r>
              <a:rPr lang="en-IN" i="0" dirty="0">
                <a:solidFill>
                  <a:srgbClr val="273239"/>
                </a:solidFill>
                <a:effectLst/>
                <a:latin typeface="sofia-pro"/>
              </a:rPr>
              <a:t> Encryption Algorithm</a:t>
            </a:r>
            <a:br>
              <a:rPr lang="en-IN" i="0" dirty="0">
                <a:solidFill>
                  <a:srgbClr val="273239"/>
                </a:solidFill>
                <a:effectLst/>
                <a:latin typeface="sofia-pro"/>
              </a:rPr>
            </a:br>
            <a:r>
              <a:rPr lang="en-IN" b="0" i="0" dirty="0">
                <a:solidFill>
                  <a:srgbClr val="273239"/>
                </a:solidFill>
                <a:effectLst/>
                <a:latin typeface="sofia-pro"/>
              </a:rPr>
              <a:t/>
            </a:r>
            <a:br>
              <a:rPr lang="en-IN" b="0" i="0" dirty="0">
                <a:solidFill>
                  <a:srgbClr val="273239"/>
                </a:solidFill>
                <a:effectLst/>
                <a:latin typeface="sofia-pro"/>
              </a:rPr>
            </a:br>
            <a:endParaRPr lang="en-IN" dirty="0"/>
          </a:p>
        </p:txBody>
      </p:sp>
      <p:sp>
        <p:nvSpPr>
          <p:cNvPr id="3" name="Subtitle 2">
            <a:extLst>
              <a:ext uri="{FF2B5EF4-FFF2-40B4-BE49-F238E27FC236}">
                <a16:creationId xmlns="" xmlns:a16="http://schemas.microsoft.com/office/drawing/2014/main" id="{BC42149A-4B4A-431D-8F7E-F35D4914339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018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E464BA-257E-4FF2-A986-699D821380BE}"/>
              </a:ext>
            </a:extLst>
          </p:cNvPr>
          <p:cNvSpPr>
            <a:spLocks noGrp="1"/>
          </p:cNvSpPr>
          <p:nvPr>
            <p:ph type="title"/>
          </p:nvPr>
        </p:nvSpPr>
        <p:spPr/>
        <p:txBody>
          <a:bodyPr/>
          <a:lstStyle/>
          <a:p>
            <a:r>
              <a:rPr lang="en-US" b="1" i="0" dirty="0" err="1">
                <a:solidFill>
                  <a:srgbClr val="40424E"/>
                </a:solidFill>
                <a:effectLst/>
                <a:latin typeface="urw-din"/>
              </a:rPr>
              <a:t>ElGamal</a:t>
            </a:r>
            <a:r>
              <a:rPr lang="en-US" b="1" i="0" dirty="0">
                <a:solidFill>
                  <a:srgbClr val="40424E"/>
                </a:solidFill>
                <a:effectLst/>
                <a:latin typeface="urw-din"/>
              </a:rPr>
              <a:t> encryption</a:t>
            </a:r>
            <a:r>
              <a:rPr lang="en-US" b="0" i="0" dirty="0">
                <a:solidFill>
                  <a:srgbClr val="40424E"/>
                </a:solidFill>
                <a:effectLst/>
                <a:latin typeface="urw-din"/>
              </a:rPr>
              <a:t> </a:t>
            </a:r>
            <a:endParaRPr lang="en-IN" dirty="0"/>
          </a:p>
        </p:txBody>
      </p:sp>
      <p:sp>
        <p:nvSpPr>
          <p:cNvPr id="3" name="Content Placeholder 2">
            <a:extLst>
              <a:ext uri="{FF2B5EF4-FFF2-40B4-BE49-F238E27FC236}">
                <a16:creationId xmlns="" xmlns:a16="http://schemas.microsoft.com/office/drawing/2014/main" id="{35E47E08-9B72-474F-A925-E90DC87CAF72}"/>
              </a:ext>
            </a:extLst>
          </p:cNvPr>
          <p:cNvSpPr>
            <a:spLocks noGrp="1"/>
          </p:cNvSpPr>
          <p:nvPr>
            <p:ph idx="1"/>
          </p:nvPr>
        </p:nvSpPr>
        <p:spPr/>
        <p:txBody>
          <a:bodyPr/>
          <a:lstStyle/>
          <a:p>
            <a:pPr marL="0" indent="0">
              <a:buNone/>
            </a:pPr>
            <a:r>
              <a:rPr lang="en-US" b="1" i="0" dirty="0" err="1">
                <a:solidFill>
                  <a:srgbClr val="40424E"/>
                </a:solidFill>
                <a:effectLst/>
                <a:latin typeface="urw-din"/>
              </a:rPr>
              <a:t>ElGamal</a:t>
            </a:r>
            <a:r>
              <a:rPr lang="en-US" b="1" i="0" dirty="0">
                <a:solidFill>
                  <a:srgbClr val="40424E"/>
                </a:solidFill>
                <a:effectLst/>
                <a:latin typeface="urw-din"/>
              </a:rPr>
              <a:t> encryption</a:t>
            </a:r>
            <a:r>
              <a:rPr lang="en-US" b="0" i="0" dirty="0">
                <a:solidFill>
                  <a:srgbClr val="40424E"/>
                </a:solidFill>
                <a:effectLst/>
                <a:latin typeface="urw-din"/>
              </a:rPr>
              <a:t> is an public-key cryptosystem. It uses asymmetric key encryption for communicating between two parties and encrypting the message.</a:t>
            </a:r>
            <a:r>
              <a:rPr lang="en-US" dirty="0"/>
              <a:t/>
            </a:r>
            <a:br>
              <a:rPr lang="en-US" dirty="0"/>
            </a:br>
            <a:r>
              <a:rPr lang="en-US" b="0" i="0" dirty="0">
                <a:solidFill>
                  <a:srgbClr val="40424E"/>
                </a:solidFill>
                <a:effectLst/>
                <a:latin typeface="urw-din"/>
              </a:rPr>
              <a:t>This cryptosystem is based on the difficulty of finding </a:t>
            </a:r>
            <a:r>
              <a:rPr lang="en-US" b="1" i="0" dirty="0">
                <a:solidFill>
                  <a:srgbClr val="40424E"/>
                </a:solidFill>
                <a:effectLst/>
                <a:latin typeface="urw-din"/>
              </a:rPr>
              <a:t>discrete logarithm</a:t>
            </a:r>
            <a:r>
              <a:rPr lang="en-US" b="0" i="0" dirty="0">
                <a:solidFill>
                  <a:srgbClr val="40424E"/>
                </a:solidFill>
                <a:effectLst/>
                <a:latin typeface="urw-din"/>
              </a:rPr>
              <a:t> in a cyclic group that is even if we know </a:t>
            </a:r>
            <a:r>
              <a:rPr lang="en-US" b="0" i="0" dirty="0" err="1">
                <a:solidFill>
                  <a:srgbClr val="40424E"/>
                </a:solidFill>
                <a:effectLst/>
                <a:latin typeface="urw-din"/>
              </a:rPr>
              <a:t>g</a:t>
            </a:r>
            <a:r>
              <a:rPr lang="en-US" b="0" i="0" baseline="30000" dirty="0" err="1">
                <a:solidFill>
                  <a:srgbClr val="40424E"/>
                </a:solidFill>
                <a:effectLst/>
                <a:latin typeface="urw-din"/>
              </a:rPr>
              <a:t>a</a:t>
            </a:r>
            <a:r>
              <a:rPr lang="en-US" b="0" i="0" dirty="0">
                <a:solidFill>
                  <a:srgbClr val="40424E"/>
                </a:solidFill>
                <a:effectLst/>
                <a:latin typeface="urw-din"/>
              </a:rPr>
              <a:t> and </a:t>
            </a:r>
            <a:r>
              <a:rPr lang="en-US" b="0" i="0" dirty="0" err="1">
                <a:solidFill>
                  <a:srgbClr val="40424E"/>
                </a:solidFill>
                <a:effectLst/>
                <a:latin typeface="urw-din"/>
              </a:rPr>
              <a:t>g</a:t>
            </a:r>
            <a:r>
              <a:rPr lang="en-US" b="0" i="0" baseline="30000" dirty="0" err="1">
                <a:solidFill>
                  <a:srgbClr val="40424E"/>
                </a:solidFill>
                <a:effectLst/>
                <a:latin typeface="urw-din"/>
              </a:rPr>
              <a:t>k</a:t>
            </a:r>
            <a:r>
              <a:rPr lang="en-US" b="0" i="0" dirty="0">
                <a:solidFill>
                  <a:srgbClr val="40424E"/>
                </a:solidFill>
                <a:effectLst/>
                <a:latin typeface="urw-din"/>
              </a:rPr>
              <a:t>, it is extremely difficult to compute g</a:t>
            </a:r>
            <a:r>
              <a:rPr lang="en-US" b="0" i="0" baseline="30000" dirty="0">
                <a:solidFill>
                  <a:srgbClr val="40424E"/>
                </a:solidFill>
                <a:effectLst/>
                <a:latin typeface="urw-din"/>
              </a:rPr>
              <a:t>ak</a:t>
            </a:r>
            <a:r>
              <a:rPr lang="en-US" b="0" i="0" dirty="0">
                <a:solidFill>
                  <a:srgbClr val="40424E"/>
                </a:solidFill>
                <a:effectLst/>
                <a:latin typeface="urw-din"/>
              </a:rPr>
              <a:t>.</a:t>
            </a:r>
            <a:endParaRPr lang="en-IN" dirty="0"/>
          </a:p>
        </p:txBody>
      </p:sp>
    </p:spTree>
    <p:extLst>
      <p:ext uri="{BB962C8B-B14F-4D97-AF65-F5344CB8AC3E}">
        <p14:creationId xmlns:p14="http://schemas.microsoft.com/office/powerpoint/2010/main" val="350235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00287" y="442912"/>
            <a:ext cx="7591425" cy="5972175"/>
          </a:xfrm>
          <a:prstGeom prst="rect">
            <a:avLst/>
          </a:prstGeom>
        </p:spPr>
      </p:pic>
    </p:spTree>
    <p:extLst>
      <p:ext uri="{BB962C8B-B14F-4D97-AF65-F5344CB8AC3E}">
        <p14:creationId xmlns:p14="http://schemas.microsoft.com/office/powerpoint/2010/main" val="14286435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62AA29-4C14-4557-8B22-8CA16D803E6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795BBF46-6A9B-4054-9D49-FE70A5147220}"/>
              </a:ext>
            </a:extLst>
          </p:cNvPr>
          <p:cNvPicPr>
            <a:picLocks noGrp="1" noChangeAspect="1"/>
          </p:cNvPicPr>
          <p:nvPr>
            <p:ph idx="1"/>
          </p:nvPr>
        </p:nvPicPr>
        <p:blipFill>
          <a:blip r:embed="rId2"/>
          <a:stretch>
            <a:fillRect/>
          </a:stretch>
        </p:blipFill>
        <p:spPr>
          <a:xfrm>
            <a:off x="1647825" y="1958181"/>
            <a:ext cx="8896350" cy="4086225"/>
          </a:xfrm>
        </p:spPr>
      </p:pic>
    </p:spTree>
    <p:extLst>
      <p:ext uri="{BB962C8B-B14F-4D97-AF65-F5344CB8AC3E}">
        <p14:creationId xmlns:p14="http://schemas.microsoft.com/office/powerpoint/2010/main" val="20425572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219402-DE92-46A2-B56B-34B2BA5A3F2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FE215C98-1405-4768-B0FD-D224365CA8AD}"/>
              </a:ext>
            </a:extLst>
          </p:cNvPr>
          <p:cNvPicPr>
            <a:picLocks noGrp="1" noChangeAspect="1"/>
          </p:cNvPicPr>
          <p:nvPr>
            <p:ph idx="1"/>
          </p:nvPr>
        </p:nvPicPr>
        <p:blipFill>
          <a:blip r:embed="rId2"/>
          <a:stretch>
            <a:fillRect/>
          </a:stretch>
        </p:blipFill>
        <p:spPr>
          <a:xfrm>
            <a:off x="1674479" y="1825625"/>
            <a:ext cx="8843041" cy="4351338"/>
          </a:xfrm>
        </p:spPr>
      </p:pic>
    </p:spTree>
    <p:extLst>
      <p:ext uri="{BB962C8B-B14F-4D97-AF65-F5344CB8AC3E}">
        <p14:creationId xmlns:p14="http://schemas.microsoft.com/office/powerpoint/2010/main" val="1292599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E5E365-5BDF-4158-AA1F-D3DAF31F061E}"/>
              </a:ext>
            </a:extLst>
          </p:cNvPr>
          <p:cNvSpPr>
            <a:spLocks noGrp="1"/>
          </p:cNvSpPr>
          <p:nvPr>
            <p:ph type="title"/>
          </p:nvPr>
        </p:nvSpPr>
        <p:spPr/>
        <p:txBody>
          <a:bodyPr/>
          <a:lstStyle/>
          <a:p>
            <a:r>
              <a:rPr lang="en-US" b="1" i="0" dirty="0">
                <a:solidFill>
                  <a:srgbClr val="40424E"/>
                </a:solidFill>
                <a:effectLst/>
                <a:latin typeface="urw-din"/>
              </a:rPr>
              <a:t>Idea of </a:t>
            </a:r>
            <a:r>
              <a:rPr lang="en-US" b="1" i="0" dirty="0" err="1">
                <a:solidFill>
                  <a:srgbClr val="40424E"/>
                </a:solidFill>
                <a:effectLst/>
                <a:latin typeface="urw-din"/>
              </a:rPr>
              <a:t>ElGamal</a:t>
            </a:r>
            <a:r>
              <a:rPr lang="en-US" b="1" i="0" dirty="0">
                <a:solidFill>
                  <a:srgbClr val="40424E"/>
                </a:solidFill>
                <a:effectLst/>
                <a:latin typeface="urw-din"/>
              </a:rPr>
              <a:t> cryptosystem</a:t>
            </a:r>
            <a:endParaRPr lang="en-IN" dirty="0"/>
          </a:p>
        </p:txBody>
      </p:sp>
      <p:sp>
        <p:nvSpPr>
          <p:cNvPr id="3" name="Content Placeholder 2">
            <a:extLst>
              <a:ext uri="{FF2B5EF4-FFF2-40B4-BE49-F238E27FC236}">
                <a16:creationId xmlns="" xmlns:a16="http://schemas.microsoft.com/office/drawing/2014/main" id="{7DC617B1-21EF-4A78-9698-9D86D466E26B}"/>
              </a:ext>
            </a:extLst>
          </p:cNvPr>
          <p:cNvSpPr>
            <a:spLocks noGrp="1"/>
          </p:cNvSpPr>
          <p:nvPr>
            <p:ph idx="1"/>
          </p:nvPr>
        </p:nvSpPr>
        <p:spPr>
          <a:xfrm>
            <a:off x="838200" y="1300480"/>
            <a:ext cx="10632440" cy="5394959"/>
          </a:xfrm>
        </p:spPr>
        <p:txBody>
          <a:bodyPr>
            <a:normAutofit fontScale="85000" lnSpcReduction="20000"/>
          </a:bodyPr>
          <a:lstStyle/>
          <a:p>
            <a:pPr marL="0" indent="0" algn="l" fontAlgn="base">
              <a:buNone/>
            </a:pPr>
            <a:r>
              <a:rPr lang="en-US" b="0" i="0" dirty="0">
                <a:solidFill>
                  <a:srgbClr val="40424E"/>
                </a:solidFill>
                <a:effectLst/>
                <a:latin typeface="urw-din"/>
              </a:rPr>
              <a:t/>
            </a:r>
            <a:br>
              <a:rPr lang="en-US" b="0" i="0" dirty="0">
                <a:solidFill>
                  <a:srgbClr val="40424E"/>
                </a:solidFill>
                <a:effectLst/>
                <a:latin typeface="urw-din"/>
              </a:rPr>
            </a:br>
            <a:r>
              <a:rPr lang="en-US" b="0" i="0" dirty="0">
                <a:solidFill>
                  <a:srgbClr val="40424E"/>
                </a:solidFill>
                <a:effectLst/>
                <a:latin typeface="urw-din"/>
              </a:rPr>
              <a:t>Suppose Alice wants to communicate to Bob.</a:t>
            </a:r>
          </a:p>
          <a:p>
            <a:pPr algn="l" fontAlgn="base">
              <a:buFont typeface="+mj-lt"/>
              <a:buAutoNum type="arabicPeriod"/>
            </a:pPr>
            <a:r>
              <a:rPr lang="en-US" b="0" i="0" dirty="0">
                <a:solidFill>
                  <a:srgbClr val="40424E"/>
                </a:solidFill>
                <a:effectLst/>
                <a:latin typeface="urw-din"/>
              </a:rPr>
              <a:t>Bob generates public and private key :</a:t>
            </a:r>
          </a:p>
          <a:p>
            <a:pPr marL="742950" lvl="1" indent="-285750" algn="l" fontAlgn="base">
              <a:buFont typeface="+mj-lt"/>
              <a:buAutoNum type="arabicPeriod"/>
            </a:pPr>
            <a:r>
              <a:rPr lang="en-US" b="0" i="0" dirty="0">
                <a:solidFill>
                  <a:srgbClr val="40424E"/>
                </a:solidFill>
                <a:effectLst/>
                <a:latin typeface="urw-din"/>
              </a:rPr>
              <a:t>Bob chooses a very large number </a:t>
            </a:r>
            <a:r>
              <a:rPr lang="en-US" b="1" i="0" dirty="0">
                <a:solidFill>
                  <a:srgbClr val="40424E"/>
                </a:solidFill>
                <a:effectLst/>
                <a:latin typeface="urw-din"/>
              </a:rPr>
              <a:t>q</a:t>
            </a:r>
            <a:r>
              <a:rPr lang="en-US" b="0" i="0" dirty="0">
                <a:solidFill>
                  <a:srgbClr val="40424E"/>
                </a:solidFill>
                <a:effectLst/>
                <a:latin typeface="urw-din"/>
              </a:rPr>
              <a:t> and a cyclic group </a:t>
            </a:r>
            <a:r>
              <a:rPr lang="en-US" b="1" i="0" dirty="0" err="1">
                <a:solidFill>
                  <a:srgbClr val="40424E"/>
                </a:solidFill>
                <a:effectLst/>
                <a:latin typeface="urw-din"/>
              </a:rPr>
              <a:t>F</a:t>
            </a:r>
            <a:r>
              <a:rPr lang="en-US" b="0" i="0" baseline="-25000" dirty="0" err="1">
                <a:solidFill>
                  <a:srgbClr val="40424E"/>
                </a:solidFill>
                <a:effectLst/>
                <a:latin typeface="urw-din"/>
              </a:rPr>
              <a:t>q</a:t>
            </a:r>
            <a:r>
              <a:rPr lang="en-US" b="0" i="0" dirty="0">
                <a:solidFill>
                  <a:srgbClr val="40424E"/>
                </a:solidFill>
                <a:effectLst/>
                <a:latin typeface="urw-din"/>
              </a:rPr>
              <a:t>.</a:t>
            </a:r>
          </a:p>
          <a:p>
            <a:pPr marL="742950" lvl="1" indent="-285750" algn="l" fontAlgn="base">
              <a:buFont typeface="+mj-lt"/>
              <a:buAutoNum type="arabicPeriod"/>
            </a:pPr>
            <a:r>
              <a:rPr lang="en-US" b="0" i="0" dirty="0">
                <a:solidFill>
                  <a:srgbClr val="40424E"/>
                </a:solidFill>
                <a:effectLst/>
                <a:latin typeface="urw-din"/>
              </a:rPr>
              <a:t>From the cyclic group </a:t>
            </a:r>
            <a:r>
              <a:rPr lang="en-US" b="1" i="0" dirty="0" err="1">
                <a:solidFill>
                  <a:srgbClr val="40424E"/>
                </a:solidFill>
                <a:effectLst/>
                <a:latin typeface="urw-din"/>
              </a:rPr>
              <a:t>F</a:t>
            </a:r>
            <a:r>
              <a:rPr lang="en-US" b="0" i="0" baseline="-25000" dirty="0" err="1">
                <a:solidFill>
                  <a:srgbClr val="40424E"/>
                </a:solidFill>
                <a:effectLst/>
                <a:latin typeface="urw-din"/>
              </a:rPr>
              <a:t>q</a:t>
            </a:r>
            <a:r>
              <a:rPr lang="en-US" b="0" i="0" dirty="0">
                <a:solidFill>
                  <a:srgbClr val="40424E"/>
                </a:solidFill>
                <a:effectLst/>
                <a:latin typeface="urw-din"/>
              </a:rPr>
              <a:t>, he choose any element </a:t>
            </a:r>
            <a:r>
              <a:rPr lang="en-US" b="1" i="0" dirty="0">
                <a:solidFill>
                  <a:srgbClr val="40424E"/>
                </a:solidFill>
                <a:effectLst/>
                <a:latin typeface="urw-din"/>
              </a:rPr>
              <a:t>g</a:t>
            </a:r>
            <a:r>
              <a:rPr lang="en-US" b="0" i="0" dirty="0">
                <a:solidFill>
                  <a:srgbClr val="40424E"/>
                </a:solidFill>
                <a:effectLst/>
                <a:latin typeface="urw-din"/>
              </a:rPr>
              <a:t> and</a:t>
            </a:r>
            <a:br>
              <a:rPr lang="en-US" b="0" i="0" dirty="0">
                <a:solidFill>
                  <a:srgbClr val="40424E"/>
                </a:solidFill>
                <a:effectLst/>
                <a:latin typeface="urw-din"/>
              </a:rPr>
            </a:br>
            <a:r>
              <a:rPr lang="en-US" b="0" i="0" dirty="0">
                <a:solidFill>
                  <a:srgbClr val="40424E"/>
                </a:solidFill>
                <a:effectLst/>
                <a:latin typeface="urw-din"/>
              </a:rPr>
              <a:t>an element </a:t>
            </a:r>
            <a:r>
              <a:rPr lang="en-US" b="1" i="0" dirty="0">
                <a:solidFill>
                  <a:srgbClr val="40424E"/>
                </a:solidFill>
                <a:effectLst/>
                <a:latin typeface="urw-din"/>
              </a:rPr>
              <a:t>a</a:t>
            </a:r>
            <a:r>
              <a:rPr lang="en-US" b="0" i="0" dirty="0">
                <a:solidFill>
                  <a:srgbClr val="40424E"/>
                </a:solidFill>
                <a:effectLst/>
                <a:latin typeface="urw-din"/>
              </a:rPr>
              <a:t> such that </a:t>
            </a:r>
            <a:r>
              <a:rPr lang="en-US" b="0" i="0" dirty="0" err="1">
                <a:solidFill>
                  <a:srgbClr val="40424E"/>
                </a:solidFill>
                <a:effectLst/>
                <a:latin typeface="urw-din"/>
              </a:rPr>
              <a:t>gcd</a:t>
            </a:r>
            <a:r>
              <a:rPr lang="en-US" b="0" i="0" dirty="0">
                <a:solidFill>
                  <a:srgbClr val="40424E"/>
                </a:solidFill>
                <a:effectLst/>
                <a:latin typeface="urw-din"/>
              </a:rPr>
              <a:t>(a, q) = 1.</a:t>
            </a:r>
          </a:p>
          <a:p>
            <a:pPr marL="742950" lvl="1" indent="-285750" algn="l" fontAlgn="base">
              <a:buFont typeface="+mj-lt"/>
              <a:buAutoNum type="arabicPeriod"/>
            </a:pPr>
            <a:r>
              <a:rPr lang="en-US" b="0" i="0" dirty="0">
                <a:solidFill>
                  <a:srgbClr val="40424E"/>
                </a:solidFill>
                <a:effectLst/>
                <a:latin typeface="urw-din"/>
              </a:rPr>
              <a:t>Then he computes h = </a:t>
            </a:r>
            <a:r>
              <a:rPr lang="en-US" b="0" i="0" dirty="0" err="1">
                <a:solidFill>
                  <a:srgbClr val="40424E"/>
                </a:solidFill>
                <a:effectLst/>
                <a:latin typeface="urw-din"/>
              </a:rPr>
              <a:t>g</a:t>
            </a:r>
            <a:r>
              <a:rPr lang="en-US" b="0" i="0" baseline="30000" dirty="0" err="1">
                <a:solidFill>
                  <a:srgbClr val="40424E"/>
                </a:solidFill>
                <a:effectLst/>
                <a:latin typeface="urw-din"/>
              </a:rPr>
              <a:t>a</a:t>
            </a:r>
            <a:r>
              <a:rPr lang="en-US" b="0" i="0" dirty="0" err="1">
                <a:solidFill>
                  <a:srgbClr val="40424E"/>
                </a:solidFill>
                <a:effectLst/>
                <a:latin typeface="urw-din"/>
              </a:rPr>
              <a:t>.</a:t>
            </a:r>
            <a:endParaRPr lang="en-US" b="0" i="0" dirty="0">
              <a:solidFill>
                <a:srgbClr val="40424E"/>
              </a:solidFill>
              <a:effectLst/>
              <a:latin typeface="urw-din"/>
            </a:endParaRPr>
          </a:p>
          <a:p>
            <a:pPr marL="742950" lvl="1" indent="-285750" algn="l" fontAlgn="base">
              <a:buFont typeface="+mj-lt"/>
              <a:buAutoNum type="arabicPeriod"/>
            </a:pPr>
            <a:r>
              <a:rPr lang="en-US" b="0" i="0" dirty="0">
                <a:solidFill>
                  <a:srgbClr val="40424E"/>
                </a:solidFill>
                <a:effectLst/>
                <a:latin typeface="urw-din"/>
              </a:rPr>
              <a:t>Bob publishes </a:t>
            </a:r>
            <a:r>
              <a:rPr lang="en-US" b="1" i="0" dirty="0">
                <a:solidFill>
                  <a:srgbClr val="40424E"/>
                </a:solidFill>
                <a:effectLst/>
                <a:latin typeface="urw-din"/>
              </a:rPr>
              <a:t>F</a:t>
            </a:r>
            <a:r>
              <a:rPr lang="en-US" b="0" i="0" dirty="0">
                <a:solidFill>
                  <a:srgbClr val="40424E"/>
                </a:solidFill>
                <a:effectLst/>
                <a:latin typeface="urw-din"/>
              </a:rPr>
              <a:t>, </a:t>
            </a:r>
            <a:r>
              <a:rPr lang="en-US" b="1" i="0" dirty="0">
                <a:solidFill>
                  <a:srgbClr val="40424E"/>
                </a:solidFill>
                <a:effectLst/>
                <a:latin typeface="urw-din"/>
              </a:rPr>
              <a:t>h = </a:t>
            </a:r>
            <a:r>
              <a:rPr lang="en-US" b="1" i="0" dirty="0" err="1">
                <a:solidFill>
                  <a:srgbClr val="40424E"/>
                </a:solidFill>
                <a:effectLst/>
                <a:latin typeface="urw-din"/>
              </a:rPr>
              <a:t>g</a:t>
            </a:r>
            <a:r>
              <a:rPr lang="en-US" b="1" i="0" baseline="30000" dirty="0" err="1">
                <a:solidFill>
                  <a:srgbClr val="40424E"/>
                </a:solidFill>
                <a:effectLst/>
                <a:latin typeface="urw-din"/>
              </a:rPr>
              <a:t>a</a:t>
            </a:r>
            <a:r>
              <a:rPr lang="en-US" b="0" i="0" dirty="0">
                <a:solidFill>
                  <a:srgbClr val="40424E"/>
                </a:solidFill>
                <a:effectLst/>
                <a:latin typeface="urw-din"/>
              </a:rPr>
              <a:t>, </a:t>
            </a:r>
            <a:r>
              <a:rPr lang="en-US" b="1" i="0" dirty="0">
                <a:solidFill>
                  <a:srgbClr val="40424E"/>
                </a:solidFill>
                <a:effectLst/>
                <a:latin typeface="urw-din"/>
              </a:rPr>
              <a:t>q</a:t>
            </a:r>
            <a:r>
              <a:rPr lang="en-US" b="0" i="0" dirty="0">
                <a:solidFill>
                  <a:srgbClr val="40424E"/>
                </a:solidFill>
                <a:effectLst/>
                <a:latin typeface="urw-din"/>
              </a:rPr>
              <a:t> and </a:t>
            </a:r>
            <a:r>
              <a:rPr lang="en-US" b="1" i="0" dirty="0">
                <a:solidFill>
                  <a:srgbClr val="40424E"/>
                </a:solidFill>
                <a:effectLst/>
                <a:latin typeface="urw-din"/>
              </a:rPr>
              <a:t>g</a:t>
            </a:r>
            <a:r>
              <a:rPr lang="en-US" b="0" i="0" dirty="0">
                <a:solidFill>
                  <a:srgbClr val="40424E"/>
                </a:solidFill>
                <a:effectLst/>
                <a:latin typeface="urw-din"/>
              </a:rPr>
              <a:t> as his public key and retains </a:t>
            </a:r>
            <a:r>
              <a:rPr lang="en-US" b="1" i="0" dirty="0">
                <a:solidFill>
                  <a:srgbClr val="40424E"/>
                </a:solidFill>
                <a:effectLst/>
                <a:latin typeface="urw-din"/>
              </a:rPr>
              <a:t>a</a:t>
            </a:r>
            <a:r>
              <a:rPr lang="en-US" b="0" i="0" dirty="0">
                <a:solidFill>
                  <a:srgbClr val="40424E"/>
                </a:solidFill>
                <a:effectLst/>
                <a:latin typeface="urw-din"/>
              </a:rPr>
              <a:t> as private key.</a:t>
            </a:r>
          </a:p>
          <a:p>
            <a:pPr algn="l" fontAlgn="base">
              <a:buFont typeface="+mj-lt"/>
              <a:buAutoNum type="arabicPeriod"/>
            </a:pPr>
            <a:r>
              <a:rPr lang="en-US" b="0" i="0" dirty="0">
                <a:solidFill>
                  <a:srgbClr val="40424E"/>
                </a:solidFill>
                <a:effectLst/>
                <a:latin typeface="urw-din"/>
              </a:rPr>
              <a:t>Alice encrypts data using Bob’s public key :</a:t>
            </a:r>
          </a:p>
          <a:p>
            <a:pPr marL="742950" lvl="1" indent="-285750" algn="l" fontAlgn="base">
              <a:buFont typeface="+mj-lt"/>
              <a:buAutoNum type="arabicPeriod"/>
            </a:pPr>
            <a:r>
              <a:rPr lang="en-US" b="0" i="0" dirty="0">
                <a:solidFill>
                  <a:srgbClr val="40424E"/>
                </a:solidFill>
                <a:effectLst/>
                <a:latin typeface="urw-din"/>
              </a:rPr>
              <a:t>Alice selects an element </a:t>
            </a:r>
            <a:r>
              <a:rPr lang="en-US" b="1" i="0" dirty="0">
                <a:solidFill>
                  <a:srgbClr val="40424E"/>
                </a:solidFill>
                <a:effectLst/>
                <a:latin typeface="urw-din"/>
              </a:rPr>
              <a:t>k</a:t>
            </a:r>
            <a:r>
              <a:rPr lang="en-US" b="0" i="0" dirty="0">
                <a:solidFill>
                  <a:srgbClr val="40424E"/>
                </a:solidFill>
                <a:effectLst/>
                <a:latin typeface="urw-din"/>
              </a:rPr>
              <a:t> from cyclic group </a:t>
            </a:r>
            <a:r>
              <a:rPr lang="en-US" b="1" i="0" dirty="0">
                <a:solidFill>
                  <a:srgbClr val="40424E"/>
                </a:solidFill>
                <a:effectLst/>
                <a:latin typeface="urw-din"/>
              </a:rPr>
              <a:t>F</a:t>
            </a:r>
            <a:r>
              <a:rPr lang="en-US" b="0" i="0" dirty="0">
                <a:solidFill>
                  <a:srgbClr val="40424E"/>
                </a:solidFill>
                <a:effectLst/>
                <a:latin typeface="urw-din"/>
              </a:rPr>
              <a:t/>
            </a:r>
            <a:br>
              <a:rPr lang="en-US" b="0" i="0" dirty="0">
                <a:solidFill>
                  <a:srgbClr val="40424E"/>
                </a:solidFill>
                <a:effectLst/>
                <a:latin typeface="urw-din"/>
              </a:rPr>
            </a:br>
            <a:r>
              <a:rPr lang="en-US" b="0" i="0" dirty="0">
                <a:solidFill>
                  <a:srgbClr val="40424E"/>
                </a:solidFill>
                <a:effectLst/>
                <a:latin typeface="urw-din"/>
              </a:rPr>
              <a:t>such that </a:t>
            </a:r>
            <a:r>
              <a:rPr lang="en-US" b="0" i="0" dirty="0" err="1">
                <a:solidFill>
                  <a:srgbClr val="40424E"/>
                </a:solidFill>
                <a:effectLst/>
                <a:latin typeface="urw-din"/>
              </a:rPr>
              <a:t>gcd</a:t>
            </a:r>
            <a:r>
              <a:rPr lang="en-US" b="0" i="0" dirty="0">
                <a:solidFill>
                  <a:srgbClr val="40424E"/>
                </a:solidFill>
                <a:effectLst/>
                <a:latin typeface="urw-din"/>
              </a:rPr>
              <a:t>(k, q) = 1.</a:t>
            </a:r>
          </a:p>
          <a:p>
            <a:pPr marL="742950" lvl="1" indent="-285750" algn="l" fontAlgn="base">
              <a:buFont typeface="+mj-lt"/>
              <a:buAutoNum type="arabicPeriod"/>
            </a:pPr>
            <a:r>
              <a:rPr lang="en-US" b="0" i="0" dirty="0">
                <a:solidFill>
                  <a:srgbClr val="40424E"/>
                </a:solidFill>
                <a:effectLst/>
                <a:latin typeface="urw-din"/>
              </a:rPr>
              <a:t>Then she computes p = </a:t>
            </a:r>
            <a:r>
              <a:rPr lang="en-US" b="0" i="0" dirty="0" err="1">
                <a:solidFill>
                  <a:srgbClr val="40424E"/>
                </a:solidFill>
                <a:effectLst/>
                <a:latin typeface="urw-din"/>
              </a:rPr>
              <a:t>g</a:t>
            </a:r>
            <a:r>
              <a:rPr lang="en-US" b="0" i="0" baseline="30000" dirty="0" err="1">
                <a:solidFill>
                  <a:srgbClr val="40424E"/>
                </a:solidFill>
                <a:effectLst/>
                <a:latin typeface="urw-din"/>
              </a:rPr>
              <a:t>k</a:t>
            </a:r>
            <a:r>
              <a:rPr lang="en-US" b="0" i="0" dirty="0">
                <a:solidFill>
                  <a:srgbClr val="40424E"/>
                </a:solidFill>
                <a:effectLst/>
                <a:latin typeface="urw-din"/>
              </a:rPr>
              <a:t> and s = </a:t>
            </a:r>
            <a:r>
              <a:rPr lang="en-US" b="0" i="0" dirty="0" err="1">
                <a:solidFill>
                  <a:srgbClr val="40424E"/>
                </a:solidFill>
                <a:effectLst/>
                <a:latin typeface="urw-din"/>
              </a:rPr>
              <a:t>h</a:t>
            </a:r>
            <a:r>
              <a:rPr lang="en-US" b="0" i="0" baseline="30000" dirty="0" err="1">
                <a:solidFill>
                  <a:srgbClr val="40424E"/>
                </a:solidFill>
                <a:effectLst/>
                <a:latin typeface="urw-din"/>
              </a:rPr>
              <a:t>k</a:t>
            </a:r>
            <a:r>
              <a:rPr lang="en-US" b="0" i="0" dirty="0">
                <a:solidFill>
                  <a:srgbClr val="40424E"/>
                </a:solidFill>
                <a:effectLst/>
                <a:latin typeface="urw-din"/>
              </a:rPr>
              <a:t> = g</a:t>
            </a:r>
            <a:r>
              <a:rPr lang="en-US" b="0" i="0" baseline="30000" dirty="0">
                <a:solidFill>
                  <a:srgbClr val="40424E"/>
                </a:solidFill>
                <a:effectLst/>
                <a:latin typeface="urw-din"/>
              </a:rPr>
              <a:t>ak.</a:t>
            </a:r>
            <a:endParaRPr lang="en-US" b="0" i="0" dirty="0">
              <a:solidFill>
                <a:srgbClr val="40424E"/>
              </a:solidFill>
              <a:effectLst/>
              <a:latin typeface="urw-din"/>
            </a:endParaRPr>
          </a:p>
          <a:p>
            <a:pPr marL="742950" lvl="1" indent="-285750" algn="l" fontAlgn="base">
              <a:buFont typeface="+mj-lt"/>
              <a:buAutoNum type="arabicPeriod"/>
            </a:pPr>
            <a:r>
              <a:rPr lang="en-US" b="0" i="0" dirty="0">
                <a:solidFill>
                  <a:srgbClr val="40424E"/>
                </a:solidFill>
                <a:effectLst/>
                <a:latin typeface="urw-din"/>
              </a:rPr>
              <a:t>She multiples s with M.</a:t>
            </a:r>
          </a:p>
          <a:p>
            <a:pPr marL="742950" lvl="1" indent="-285750" algn="l" fontAlgn="base">
              <a:buFont typeface="+mj-lt"/>
              <a:buAutoNum type="arabicPeriod"/>
            </a:pPr>
            <a:r>
              <a:rPr lang="en-US" b="0" i="0" dirty="0">
                <a:solidFill>
                  <a:srgbClr val="40424E"/>
                </a:solidFill>
                <a:effectLst/>
                <a:latin typeface="urw-din"/>
              </a:rPr>
              <a:t>Then she sends (p, M*s) = (</a:t>
            </a:r>
            <a:r>
              <a:rPr lang="en-US" b="0" i="0" dirty="0" err="1">
                <a:solidFill>
                  <a:srgbClr val="40424E"/>
                </a:solidFill>
                <a:effectLst/>
                <a:latin typeface="urw-din"/>
              </a:rPr>
              <a:t>g</a:t>
            </a:r>
            <a:r>
              <a:rPr lang="en-US" b="0" i="0" baseline="30000" dirty="0" err="1">
                <a:solidFill>
                  <a:srgbClr val="40424E"/>
                </a:solidFill>
                <a:effectLst/>
                <a:latin typeface="urw-din"/>
              </a:rPr>
              <a:t>k</a:t>
            </a:r>
            <a:r>
              <a:rPr lang="en-US" b="0" i="0" dirty="0">
                <a:solidFill>
                  <a:srgbClr val="40424E"/>
                </a:solidFill>
                <a:effectLst/>
                <a:latin typeface="urw-din"/>
              </a:rPr>
              <a:t>, M*s).</a:t>
            </a:r>
          </a:p>
          <a:p>
            <a:pPr algn="l" fontAlgn="base">
              <a:buFont typeface="+mj-lt"/>
              <a:buAutoNum type="arabicPeriod"/>
            </a:pPr>
            <a:r>
              <a:rPr lang="en-US" b="0" i="0" dirty="0">
                <a:solidFill>
                  <a:srgbClr val="40424E"/>
                </a:solidFill>
                <a:effectLst/>
                <a:latin typeface="urw-din"/>
              </a:rPr>
              <a:t>Bob decrypts the message :</a:t>
            </a:r>
          </a:p>
          <a:p>
            <a:pPr marL="742950" lvl="1" indent="-285750" algn="l" fontAlgn="base">
              <a:buFont typeface="+mj-lt"/>
              <a:buAutoNum type="arabicPeriod"/>
            </a:pPr>
            <a:r>
              <a:rPr lang="en-US" b="0" i="0" dirty="0">
                <a:solidFill>
                  <a:srgbClr val="40424E"/>
                </a:solidFill>
                <a:effectLst/>
                <a:latin typeface="urw-din"/>
              </a:rPr>
              <a:t>Bob calculates s</a:t>
            </a:r>
            <a:r>
              <a:rPr lang="en-US" b="0" i="0" baseline="30000" dirty="0">
                <a:solidFill>
                  <a:srgbClr val="40424E"/>
                </a:solidFill>
                <a:effectLst/>
                <a:latin typeface="urw-din"/>
              </a:rPr>
              <a:t>′</a:t>
            </a:r>
            <a:r>
              <a:rPr lang="en-US" b="0" i="0" dirty="0">
                <a:solidFill>
                  <a:srgbClr val="40424E"/>
                </a:solidFill>
                <a:effectLst/>
                <a:latin typeface="urw-din"/>
              </a:rPr>
              <a:t> = p</a:t>
            </a:r>
            <a:r>
              <a:rPr lang="en-US" b="0" i="0" baseline="30000" dirty="0">
                <a:solidFill>
                  <a:srgbClr val="40424E"/>
                </a:solidFill>
                <a:effectLst/>
                <a:latin typeface="urw-din"/>
              </a:rPr>
              <a:t>a</a:t>
            </a:r>
            <a:r>
              <a:rPr lang="en-US" b="0" i="0" dirty="0">
                <a:solidFill>
                  <a:srgbClr val="40424E"/>
                </a:solidFill>
                <a:effectLst/>
                <a:latin typeface="urw-din"/>
              </a:rPr>
              <a:t> = g</a:t>
            </a:r>
            <a:r>
              <a:rPr lang="en-US" b="0" i="0" baseline="30000" dirty="0">
                <a:solidFill>
                  <a:srgbClr val="40424E"/>
                </a:solidFill>
                <a:effectLst/>
                <a:latin typeface="urw-din"/>
              </a:rPr>
              <a:t>ak</a:t>
            </a:r>
            <a:r>
              <a:rPr lang="en-US" b="0" i="0" dirty="0">
                <a:solidFill>
                  <a:srgbClr val="40424E"/>
                </a:solidFill>
                <a:effectLst/>
                <a:latin typeface="urw-din"/>
              </a:rPr>
              <a:t>.</a:t>
            </a:r>
          </a:p>
          <a:p>
            <a:pPr marL="742950" lvl="1" indent="-285750" algn="l" fontAlgn="base">
              <a:buFont typeface="+mj-lt"/>
              <a:buAutoNum type="arabicPeriod"/>
            </a:pPr>
            <a:r>
              <a:rPr lang="en-US" b="0" i="0" dirty="0">
                <a:solidFill>
                  <a:srgbClr val="40424E"/>
                </a:solidFill>
                <a:effectLst/>
                <a:latin typeface="urw-din"/>
              </a:rPr>
              <a:t>He divides M*s by s</a:t>
            </a:r>
            <a:r>
              <a:rPr lang="en-US" b="0" i="0" baseline="30000" dirty="0">
                <a:solidFill>
                  <a:srgbClr val="40424E"/>
                </a:solidFill>
                <a:effectLst/>
                <a:latin typeface="urw-din"/>
              </a:rPr>
              <a:t>′</a:t>
            </a:r>
            <a:r>
              <a:rPr lang="en-US" b="0" i="0" dirty="0">
                <a:solidFill>
                  <a:srgbClr val="40424E"/>
                </a:solidFill>
                <a:effectLst/>
                <a:latin typeface="urw-din"/>
              </a:rPr>
              <a:t> to obtain M as s = s</a:t>
            </a:r>
            <a:r>
              <a:rPr lang="en-US" b="0" i="0" baseline="30000" dirty="0">
                <a:solidFill>
                  <a:srgbClr val="40424E"/>
                </a:solidFill>
                <a:effectLst/>
                <a:latin typeface="urw-din"/>
              </a:rPr>
              <a:t>′</a:t>
            </a:r>
            <a:r>
              <a:rPr lang="en-US" b="0" i="0" dirty="0">
                <a:solidFill>
                  <a:srgbClr val="40424E"/>
                </a:solidFill>
                <a:effectLst/>
                <a:latin typeface="urw-din"/>
              </a:rPr>
              <a:t>.</a:t>
            </a:r>
          </a:p>
          <a:p>
            <a:pPr marL="0" indent="0">
              <a:buNone/>
            </a:pPr>
            <a:endParaRPr lang="en-IN" dirty="0"/>
          </a:p>
        </p:txBody>
      </p:sp>
    </p:spTree>
    <p:extLst>
      <p:ext uri="{BB962C8B-B14F-4D97-AF65-F5344CB8AC3E}">
        <p14:creationId xmlns:p14="http://schemas.microsoft.com/office/powerpoint/2010/main" val="115218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Electronic Codebook Mode (ECB)</a:t>
            </a:r>
            <a:endParaRPr lang="zh-TW" altLang="en-US" smtClean="0"/>
          </a:p>
        </p:txBody>
      </p:sp>
      <p:sp>
        <p:nvSpPr>
          <p:cNvPr id="8195"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BA5DFA70-CBA5-4C88-B6CB-A925E75535B3}" type="slidenum">
              <a:rPr kumimoji="0" lang="en-US" altLang="zh-TW"/>
              <a:pPr eaLnBrk="1" hangingPunct="1"/>
              <a:t>6</a:t>
            </a:fld>
            <a:endParaRPr kumimoji="0" lang="en-US" altLang="zh-TW"/>
          </a:p>
        </p:txBody>
      </p:sp>
      <p:pic>
        <p:nvPicPr>
          <p:cNvPr id="8196"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928813"/>
            <a:ext cx="8712200" cy="33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784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Security Issues</a:t>
            </a:r>
            <a:endParaRPr lang="zh-TW" altLang="en-US" smtClean="0"/>
          </a:p>
        </p:txBody>
      </p:sp>
      <p:sp>
        <p:nvSpPr>
          <p:cNvPr id="9219" name="內容版面配置區 2"/>
          <p:cNvSpPr>
            <a:spLocks noGrp="1"/>
          </p:cNvSpPr>
          <p:nvPr>
            <p:ph idx="1"/>
          </p:nvPr>
        </p:nvSpPr>
        <p:spPr/>
        <p:txBody>
          <a:bodyPr/>
          <a:lstStyle/>
          <a:p>
            <a:r>
              <a:rPr lang="en-US" altLang="zh-TW" sz="2000"/>
              <a:t>Patterns at the block level are preserved. For example, </a:t>
            </a:r>
            <a:r>
              <a:rPr lang="en-US" altLang="zh-TW" sz="2000">
                <a:solidFill>
                  <a:srgbClr val="FF0000"/>
                </a:solidFill>
              </a:rPr>
              <a:t>equal blocks in the plaintext become equal blocks in the ciphertext.</a:t>
            </a:r>
            <a:r>
              <a:rPr lang="en-US" altLang="zh-TW" sz="2000"/>
              <a:t> If Eve finds out that ciphertext blocks 1, 5, and 10 are the same, she knows that plaintext blocks 1, 5, and 10 are the same. This is a leak in security. For example, Eve can do an exhaustive search to decrypt only one of these blocks to find the contents of all of them.</a:t>
            </a:r>
          </a:p>
          <a:p>
            <a:r>
              <a:rPr lang="en-US" altLang="zh-TW" sz="2000"/>
              <a:t>The block independency creates opportunities for Eve to exchange some ciphertext blocks without knowing the key. For example, if she knows that block 8 always conveys some specific information, she can replace this block with the corresponding block in the previously intercepted message.</a:t>
            </a:r>
            <a:endParaRPr lang="zh-TW" altLang="en-US" sz="2000"/>
          </a:p>
        </p:txBody>
      </p:sp>
      <p:sp>
        <p:nvSpPr>
          <p:cNvPr id="922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46725153-E7E9-4774-881F-B1181BA61630}" type="slidenum">
              <a:rPr kumimoji="0" lang="en-US" altLang="zh-TW"/>
              <a:pPr eaLnBrk="1" hangingPunct="1"/>
              <a:t>7</a:t>
            </a:fld>
            <a:endParaRPr kumimoji="0" lang="en-US" altLang="zh-TW"/>
          </a:p>
        </p:txBody>
      </p:sp>
    </p:spTree>
    <p:extLst>
      <p:ext uri="{BB962C8B-B14F-4D97-AF65-F5344CB8AC3E}">
        <p14:creationId xmlns:p14="http://schemas.microsoft.com/office/powerpoint/2010/main" val="384495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Error Propagation</a:t>
            </a:r>
            <a:endParaRPr lang="zh-TW" altLang="en-US" smtClean="0"/>
          </a:p>
        </p:txBody>
      </p:sp>
      <p:sp>
        <p:nvSpPr>
          <p:cNvPr id="10243" name="內容版面配置區 2"/>
          <p:cNvSpPr>
            <a:spLocks noGrp="1"/>
          </p:cNvSpPr>
          <p:nvPr>
            <p:ph idx="1"/>
          </p:nvPr>
        </p:nvSpPr>
        <p:spPr/>
        <p:txBody>
          <a:bodyPr/>
          <a:lstStyle/>
          <a:p>
            <a:r>
              <a:rPr lang="en-US" altLang="zh-TW" smtClean="0"/>
              <a:t>A single bit error in transmission can create errors in several in the corresponding block. However, </a:t>
            </a:r>
            <a:r>
              <a:rPr lang="en-US" altLang="zh-TW" smtClean="0">
                <a:solidFill>
                  <a:srgbClr val="FF0000"/>
                </a:solidFill>
              </a:rPr>
              <a:t>the error does not have any effect on the other blocks.</a:t>
            </a:r>
            <a:r>
              <a:rPr lang="en-US" altLang="zh-TW" smtClean="0"/>
              <a:t> </a:t>
            </a:r>
          </a:p>
        </p:txBody>
      </p:sp>
      <p:sp>
        <p:nvSpPr>
          <p:cNvPr id="1024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D5BC5165-3649-4522-9E8B-6BB83369FBBF}" type="slidenum">
              <a:rPr kumimoji="0" lang="en-US" altLang="zh-TW"/>
              <a:pPr eaLnBrk="1" hangingPunct="1"/>
              <a:t>8</a:t>
            </a:fld>
            <a:endParaRPr kumimoji="0" lang="en-US" altLang="zh-TW"/>
          </a:p>
        </p:txBody>
      </p:sp>
    </p:spTree>
    <p:extLst>
      <p:ext uri="{BB962C8B-B14F-4D97-AF65-F5344CB8AC3E}">
        <p14:creationId xmlns:p14="http://schemas.microsoft.com/office/powerpoint/2010/main" val="69172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smtClean="0"/>
              <a:t>Cipher Block Chaining Mode</a:t>
            </a:r>
            <a:br>
              <a:rPr lang="en-US" altLang="zh-TW" smtClean="0"/>
            </a:br>
            <a:r>
              <a:rPr lang="en-US" altLang="zh-TW" smtClean="0"/>
              <a:t>(CBC)</a:t>
            </a:r>
            <a:endParaRPr lang="zh-TW" altLang="en-US" smtClean="0"/>
          </a:p>
        </p:txBody>
      </p:sp>
      <p:sp>
        <p:nvSpPr>
          <p:cNvPr id="11267"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charset="-120"/>
              </a:defRPr>
            </a:lvl1pPr>
            <a:lvl2pPr marL="742950" indent="-285750" eaLnBrk="0" hangingPunct="0">
              <a:defRPr kumimoji="1">
                <a:solidFill>
                  <a:schemeClr val="tx1"/>
                </a:solidFill>
                <a:latin typeface="Verdana" panose="020B0604030504040204" pitchFamily="34" charset="0"/>
                <a:ea typeface="新細明體" charset="-120"/>
              </a:defRPr>
            </a:lvl2pPr>
            <a:lvl3pPr marL="1143000" indent="-228600" eaLnBrk="0" hangingPunct="0">
              <a:defRPr kumimoji="1">
                <a:solidFill>
                  <a:schemeClr val="tx1"/>
                </a:solidFill>
                <a:latin typeface="Verdana" panose="020B0604030504040204" pitchFamily="34" charset="0"/>
                <a:ea typeface="新細明體" charset="-120"/>
              </a:defRPr>
            </a:lvl3pPr>
            <a:lvl4pPr marL="1600200" indent="-228600" eaLnBrk="0" hangingPunct="0">
              <a:defRPr kumimoji="1">
                <a:solidFill>
                  <a:schemeClr val="tx1"/>
                </a:solidFill>
                <a:latin typeface="Verdana" panose="020B0604030504040204" pitchFamily="34" charset="0"/>
                <a:ea typeface="新細明體" charset="-120"/>
              </a:defRPr>
            </a:lvl4pPr>
            <a:lvl5pPr marL="2057400" indent="-228600" eaLnBrk="0" hangingPunct="0">
              <a:defRPr kumimoji="1">
                <a:solidFill>
                  <a:schemeClr val="tx1"/>
                </a:solidFill>
                <a:latin typeface="Verdana" panose="020B060403050404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charset="-120"/>
              </a:defRPr>
            </a:lvl9pPr>
          </a:lstStyle>
          <a:p>
            <a:pPr eaLnBrk="1" hangingPunct="1"/>
            <a:fld id="{4A7F4A7A-6D11-46BB-915F-8CBA9AAFBDA7}" type="slidenum">
              <a:rPr kumimoji="0" lang="en-US" altLang="zh-TW"/>
              <a:pPr eaLnBrk="1" hangingPunct="1"/>
              <a:t>9</a:t>
            </a:fld>
            <a:endParaRPr kumimoji="0" lang="en-US" altLang="zh-TW"/>
          </a:p>
        </p:txBody>
      </p:sp>
      <p:pic>
        <p:nvPicPr>
          <p:cNvPr id="11268"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3" y="1428751"/>
            <a:ext cx="871220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5429250"/>
            <a:ext cx="77978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1114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2066</Words>
  <Application>Microsoft Office PowerPoint</Application>
  <PresentationFormat>Widescreen</PresentationFormat>
  <Paragraphs>435</Paragraphs>
  <Slides>52</Slides>
  <Notes>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52</vt:i4>
      </vt:variant>
    </vt:vector>
  </HeadingPairs>
  <TitlesOfParts>
    <vt:vector size="67" baseType="lpstr">
      <vt:lpstr>Arial</vt:lpstr>
      <vt:lpstr>Arial Narrow</vt:lpstr>
      <vt:lpstr>Calibri</vt:lpstr>
      <vt:lpstr>Calibri Light</vt:lpstr>
      <vt:lpstr>Comic Sans MS</vt:lpstr>
      <vt:lpstr>Consolas</vt:lpstr>
      <vt:lpstr>新細明體</vt:lpstr>
      <vt:lpstr>sofia-pro</vt:lpstr>
      <vt:lpstr>Times New Roman</vt:lpstr>
      <vt:lpstr>Times New Roman (Hebrew)</vt:lpstr>
      <vt:lpstr>urw-din</vt:lpstr>
      <vt:lpstr>Verdana</vt:lpstr>
      <vt:lpstr>Wingdings</vt:lpstr>
      <vt:lpstr>Wingdings 2</vt:lpstr>
      <vt:lpstr>Office Theme</vt:lpstr>
      <vt:lpstr>PowerPoint Presentation</vt:lpstr>
      <vt:lpstr>Block Ciphers </vt:lpstr>
      <vt:lpstr>Block cipher</vt:lpstr>
      <vt:lpstr>PowerPoint Presentation</vt:lpstr>
      <vt:lpstr>PowerPoint Presentation</vt:lpstr>
      <vt:lpstr>Electronic Codebook Mode (ECB)</vt:lpstr>
      <vt:lpstr>Security Issues</vt:lpstr>
      <vt:lpstr>Error Propagation</vt:lpstr>
      <vt:lpstr>Cipher Block Chaining Mode (CBC)</vt:lpstr>
      <vt:lpstr>Initialization Vector (IV)</vt:lpstr>
      <vt:lpstr>Security Issues</vt:lpstr>
      <vt:lpstr>Error Propagation</vt:lpstr>
      <vt:lpstr>Cipher Feedback Mode (CFB)</vt:lpstr>
      <vt:lpstr>CFB as a Stream Cipher</vt:lpstr>
      <vt:lpstr>Security Issues</vt:lpstr>
      <vt:lpstr>Error Propagation</vt:lpstr>
      <vt:lpstr>Output Feedback Mode (OFB)</vt:lpstr>
      <vt:lpstr>OFB as a Stream Cipher</vt:lpstr>
      <vt:lpstr>Security Issues and Error Propagation</vt:lpstr>
      <vt:lpstr>Counter Mode (CTR)</vt:lpstr>
      <vt:lpstr>CTR as a Stream Cipher</vt:lpstr>
      <vt:lpstr>Security Issues and Error Propagation</vt:lpstr>
      <vt:lpstr>Comparison</vt:lpstr>
      <vt:lpstr>Stream Cipher</vt:lpstr>
      <vt:lpstr>RC4</vt:lpstr>
      <vt:lpstr>The Idea of RC4</vt:lpstr>
      <vt:lpstr>Initialization</vt:lpstr>
      <vt:lpstr>Key Stream Generation</vt:lpstr>
      <vt:lpstr>RC4 Overview</vt:lpstr>
      <vt:lpstr>Security Issues</vt:lpstr>
      <vt:lpstr>A5/1</vt:lpstr>
      <vt:lpstr>A5/1 and frames</vt:lpstr>
      <vt:lpstr> LFSR structure</vt:lpstr>
      <vt:lpstr>LFSR Features</vt:lpstr>
      <vt:lpstr>LFSR Example</vt:lpstr>
      <vt:lpstr>A5/1 LFSRs</vt:lpstr>
      <vt:lpstr>A5/1 : Operation</vt:lpstr>
      <vt:lpstr>Initialization</vt:lpstr>
      <vt:lpstr> </vt:lpstr>
      <vt:lpstr>    Security of A5/1</vt:lpstr>
      <vt:lpstr>Knapsack Encryption Algorithm </vt:lpstr>
      <vt:lpstr>PowerPoint Presentation</vt:lpstr>
      <vt:lpstr>PowerPoint Presentation</vt:lpstr>
      <vt:lpstr>PowerPoint Presentation</vt:lpstr>
      <vt:lpstr>PowerPoint Presentation</vt:lpstr>
      <vt:lpstr>PowerPoint Presentation</vt:lpstr>
      <vt:lpstr>PowerPoint Presentation</vt:lpstr>
      <vt:lpstr>ElGamal Encryption Algorithm  </vt:lpstr>
      <vt:lpstr>ElGamal encryption </vt:lpstr>
      <vt:lpstr>PowerPoint Presentation</vt:lpstr>
      <vt:lpstr>PowerPoint Presentation</vt:lpstr>
      <vt:lpstr>Idea of ElGamal cryptosystem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Admin1</dc:creator>
  <cp:lastModifiedBy>Admin1</cp:lastModifiedBy>
  <cp:revision>2</cp:revision>
  <dcterms:created xsi:type="dcterms:W3CDTF">2025-03-04T08:20:08Z</dcterms:created>
  <dcterms:modified xsi:type="dcterms:W3CDTF">2025-03-05T04:32:24Z</dcterms:modified>
</cp:coreProperties>
</file>