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Lst>
  <p:sldSz cx="9144000" cy="6858000" type="screen4x3"/>
  <p:notesSz cx="6858000" cy="9144000"/>
  <p:embeddedFontLst>
    <p:embeddedFont>
      <p:font typeface="Roboto" panose="020B0604020202020204" charset="0"/>
      <p:regular r:id="rId107"/>
      <p:bold r:id="rId108"/>
      <p:italic r:id="rId109"/>
      <p:boldItalic r:id="rId11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font" Target="fonts/font1.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font" Target="fonts/font4.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3.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91133369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f50f6cb537_0_0:notes"/>
          <p:cNvSpPr>
            <a:spLocks noGrp="1" noRot="1" noChangeAspect="1"/>
          </p:cNvSpPr>
          <p:nvPr>
            <p:ph type="sldImg" idx="2"/>
          </p:nvPr>
        </p:nvSpPr>
        <p:spPr>
          <a:xfrm>
            <a:off x="11433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f50f6cb537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2917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f510cffcec_3_1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f510cffcec_3_1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2f510cffcec_3_12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10</a:t>
            </a:fld>
            <a:endParaRPr sz="1400"/>
          </a:p>
        </p:txBody>
      </p:sp>
    </p:spTree>
    <p:extLst>
      <p:ext uri="{BB962C8B-B14F-4D97-AF65-F5344CB8AC3E}">
        <p14:creationId xmlns:p14="http://schemas.microsoft.com/office/powerpoint/2010/main" val="1068348180"/>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g2fb7f952bde_0_2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0" name="Google Shape;820;g2fb7f952bde_0_2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1" name="Google Shape;821;g2fb7f952bde_0_26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100</a:t>
            </a:fld>
            <a:endParaRPr sz="1400"/>
          </a:p>
        </p:txBody>
      </p:sp>
    </p:spTree>
    <p:extLst>
      <p:ext uri="{BB962C8B-B14F-4D97-AF65-F5344CB8AC3E}">
        <p14:creationId xmlns:p14="http://schemas.microsoft.com/office/powerpoint/2010/main" val="334745891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2fb7f952bde_0_2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2fb7f952bde_0_2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7" name="Google Shape;827;g2fb7f952bde_0_26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101</a:t>
            </a:fld>
            <a:endParaRPr sz="1400"/>
          </a:p>
        </p:txBody>
      </p:sp>
    </p:spTree>
    <p:extLst>
      <p:ext uri="{BB962C8B-B14F-4D97-AF65-F5344CB8AC3E}">
        <p14:creationId xmlns:p14="http://schemas.microsoft.com/office/powerpoint/2010/main" val="74407216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2fb7f952bde_0_2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2fb7f952bde_0_2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4" name="Google Shape;834;g2fb7f952bde_0_27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102</a:t>
            </a:fld>
            <a:endParaRPr sz="1400"/>
          </a:p>
        </p:txBody>
      </p:sp>
    </p:spTree>
    <p:extLst>
      <p:ext uri="{BB962C8B-B14F-4D97-AF65-F5344CB8AC3E}">
        <p14:creationId xmlns:p14="http://schemas.microsoft.com/office/powerpoint/2010/main" val="761174840"/>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8"/>
        <p:cNvGrpSpPr/>
        <p:nvPr/>
      </p:nvGrpSpPr>
      <p:grpSpPr>
        <a:xfrm>
          <a:off x="0" y="0"/>
          <a:ext cx="0" cy="0"/>
          <a:chOff x="0" y="0"/>
          <a:chExt cx="0" cy="0"/>
        </a:xfrm>
      </p:grpSpPr>
      <p:sp>
        <p:nvSpPr>
          <p:cNvPr id="839" name="Google Shape;839;g2fb7f952bde_0_2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0" name="Google Shape;840;g2fb7f952bde_0_2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1" name="Google Shape;841;g2fb7f952bde_0_27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103</a:t>
            </a:fld>
            <a:endParaRPr sz="1400"/>
          </a:p>
        </p:txBody>
      </p:sp>
    </p:spTree>
    <p:extLst>
      <p:ext uri="{BB962C8B-B14F-4D97-AF65-F5344CB8AC3E}">
        <p14:creationId xmlns:p14="http://schemas.microsoft.com/office/powerpoint/2010/main" val="402200319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g2fb7f952bde_0_2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 name="Google Shape;846;g2fb7f952bde_0_2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7" name="Google Shape;847;g2fb7f952bde_0_28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104</a:t>
            </a:fld>
            <a:endParaRPr sz="1400"/>
          </a:p>
        </p:txBody>
      </p:sp>
    </p:spTree>
    <p:extLst>
      <p:ext uri="{BB962C8B-B14F-4D97-AF65-F5344CB8AC3E}">
        <p14:creationId xmlns:p14="http://schemas.microsoft.com/office/powerpoint/2010/main" val="855407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f510cffcec_3_1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f510cffcec_3_1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2f510cffcec_3_12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sz="1400"/>
          </a:p>
        </p:txBody>
      </p:sp>
    </p:spTree>
    <p:extLst>
      <p:ext uri="{BB962C8B-B14F-4D97-AF65-F5344CB8AC3E}">
        <p14:creationId xmlns:p14="http://schemas.microsoft.com/office/powerpoint/2010/main" val="517406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f510cffcec_3_1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f510cffcec_3_1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2f510cffcec_3_13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12</a:t>
            </a:fld>
            <a:endParaRPr sz="1400"/>
          </a:p>
        </p:txBody>
      </p:sp>
    </p:spTree>
    <p:extLst>
      <p:ext uri="{BB962C8B-B14F-4D97-AF65-F5344CB8AC3E}">
        <p14:creationId xmlns:p14="http://schemas.microsoft.com/office/powerpoint/2010/main" val="2765682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f510cffcec_3_1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f510cffcec_3_1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g2f510cffcec_3_14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13</a:t>
            </a:fld>
            <a:endParaRPr sz="1400"/>
          </a:p>
        </p:txBody>
      </p:sp>
    </p:spTree>
    <p:extLst>
      <p:ext uri="{BB962C8B-B14F-4D97-AF65-F5344CB8AC3E}">
        <p14:creationId xmlns:p14="http://schemas.microsoft.com/office/powerpoint/2010/main" val="2075913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f510cffcec_3_1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f510cffcec_3_1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2f510cffcec_3_15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14</a:t>
            </a:fld>
            <a:endParaRPr sz="1400"/>
          </a:p>
        </p:txBody>
      </p:sp>
    </p:spTree>
    <p:extLst>
      <p:ext uri="{BB962C8B-B14F-4D97-AF65-F5344CB8AC3E}">
        <p14:creationId xmlns:p14="http://schemas.microsoft.com/office/powerpoint/2010/main" val="3906412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f510cffcec_3_1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f510cffcec_3_1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g2f510cffcec_3_15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15</a:t>
            </a:fld>
            <a:endParaRPr sz="1400"/>
          </a:p>
        </p:txBody>
      </p:sp>
    </p:spTree>
    <p:extLst>
      <p:ext uri="{BB962C8B-B14F-4D97-AF65-F5344CB8AC3E}">
        <p14:creationId xmlns:p14="http://schemas.microsoft.com/office/powerpoint/2010/main" val="2530005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f510cffcec_3_1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f510cffcec_3_1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g2f510cffcec_3_16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16</a:t>
            </a:fld>
            <a:endParaRPr sz="1400"/>
          </a:p>
        </p:txBody>
      </p:sp>
    </p:spTree>
    <p:extLst>
      <p:ext uri="{BB962C8B-B14F-4D97-AF65-F5344CB8AC3E}">
        <p14:creationId xmlns:p14="http://schemas.microsoft.com/office/powerpoint/2010/main" val="26711712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f510cffcec_3_1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f510cffcec_3_1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g2f510cffcec_3_17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17</a:t>
            </a:fld>
            <a:endParaRPr sz="1400"/>
          </a:p>
        </p:txBody>
      </p:sp>
    </p:spTree>
    <p:extLst>
      <p:ext uri="{BB962C8B-B14F-4D97-AF65-F5344CB8AC3E}">
        <p14:creationId xmlns:p14="http://schemas.microsoft.com/office/powerpoint/2010/main" val="2951059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f510cffcec_3_1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f510cffcec_3_1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g2f510cffcec_3_18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18</a:t>
            </a:fld>
            <a:endParaRPr sz="1400"/>
          </a:p>
        </p:txBody>
      </p:sp>
    </p:spTree>
    <p:extLst>
      <p:ext uri="{BB962C8B-B14F-4D97-AF65-F5344CB8AC3E}">
        <p14:creationId xmlns:p14="http://schemas.microsoft.com/office/powerpoint/2010/main" val="24522816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f510cffcec_3_1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f510cffcec_3_1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g2f510cffcec_3_19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sz="1400"/>
          </a:p>
        </p:txBody>
      </p:sp>
    </p:spTree>
    <p:extLst>
      <p:ext uri="{BB962C8B-B14F-4D97-AF65-F5344CB8AC3E}">
        <p14:creationId xmlns:p14="http://schemas.microsoft.com/office/powerpoint/2010/main" val="667727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f510cffcec_3_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f510cffcec_3_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g2f510cffcec_3_6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sz="1400"/>
          </a:p>
        </p:txBody>
      </p:sp>
    </p:spTree>
    <p:extLst>
      <p:ext uri="{BB962C8B-B14F-4D97-AF65-F5344CB8AC3E}">
        <p14:creationId xmlns:p14="http://schemas.microsoft.com/office/powerpoint/2010/main" val="32677799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f510cffcec_3_1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f510cffcec_3_19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g2f510cffcec_3_19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sz="1400"/>
          </a:p>
        </p:txBody>
      </p:sp>
    </p:spTree>
    <p:extLst>
      <p:ext uri="{BB962C8B-B14F-4D97-AF65-F5344CB8AC3E}">
        <p14:creationId xmlns:p14="http://schemas.microsoft.com/office/powerpoint/2010/main" val="1022525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f510cffcec_3_2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f510cffcec_3_20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g2f510cffcec_3_20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sz="1400"/>
          </a:p>
        </p:txBody>
      </p:sp>
    </p:spTree>
    <p:extLst>
      <p:ext uri="{BB962C8B-B14F-4D97-AF65-F5344CB8AC3E}">
        <p14:creationId xmlns:p14="http://schemas.microsoft.com/office/powerpoint/2010/main" val="2255726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f510cffcec_3_2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f510cffcec_3_2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g2f510cffcec_3_21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sz="1400"/>
          </a:p>
        </p:txBody>
      </p:sp>
    </p:spTree>
    <p:extLst>
      <p:ext uri="{BB962C8B-B14F-4D97-AF65-F5344CB8AC3E}">
        <p14:creationId xmlns:p14="http://schemas.microsoft.com/office/powerpoint/2010/main" val="8369087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f510cffcec_3_2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f510cffcec_3_2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2f510cffcec_3_21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sz="1400"/>
          </a:p>
        </p:txBody>
      </p:sp>
    </p:spTree>
    <p:extLst>
      <p:ext uri="{BB962C8B-B14F-4D97-AF65-F5344CB8AC3E}">
        <p14:creationId xmlns:p14="http://schemas.microsoft.com/office/powerpoint/2010/main" val="1770912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f510cffcec_3_2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f510cffcec_3_2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g2f510cffcec_3_22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24</a:t>
            </a:fld>
            <a:endParaRPr sz="1400"/>
          </a:p>
        </p:txBody>
      </p:sp>
    </p:spTree>
    <p:extLst>
      <p:ext uri="{BB962C8B-B14F-4D97-AF65-F5344CB8AC3E}">
        <p14:creationId xmlns:p14="http://schemas.microsoft.com/office/powerpoint/2010/main" val="1896573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f510cffcec_3_2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f510cffcec_3_2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g2f510cffcec_3_23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25</a:t>
            </a:fld>
            <a:endParaRPr sz="1400"/>
          </a:p>
        </p:txBody>
      </p:sp>
    </p:spTree>
    <p:extLst>
      <p:ext uri="{BB962C8B-B14F-4D97-AF65-F5344CB8AC3E}">
        <p14:creationId xmlns:p14="http://schemas.microsoft.com/office/powerpoint/2010/main" val="42315620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f510cffcec_3_2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f510cffcec_3_2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2f510cffcec_3_24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26</a:t>
            </a:fld>
            <a:endParaRPr sz="1400"/>
          </a:p>
        </p:txBody>
      </p:sp>
    </p:spTree>
    <p:extLst>
      <p:ext uri="{BB962C8B-B14F-4D97-AF65-F5344CB8AC3E}">
        <p14:creationId xmlns:p14="http://schemas.microsoft.com/office/powerpoint/2010/main" val="95395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f510cffcec_3_2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f510cffcec_3_2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g2f510cffcec_3_24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27</a:t>
            </a:fld>
            <a:endParaRPr sz="1400"/>
          </a:p>
        </p:txBody>
      </p:sp>
    </p:spTree>
    <p:extLst>
      <p:ext uri="{BB962C8B-B14F-4D97-AF65-F5344CB8AC3E}">
        <p14:creationId xmlns:p14="http://schemas.microsoft.com/office/powerpoint/2010/main" val="1126482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f510cffcec_3_2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f510cffcec_3_2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g2f510cffcec_3_25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28</a:t>
            </a:fld>
            <a:endParaRPr sz="1400"/>
          </a:p>
        </p:txBody>
      </p:sp>
    </p:spTree>
    <p:extLst>
      <p:ext uri="{BB962C8B-B14F-4D97-AF65-F5344CB8AC3E}">
        <p14:creationId xmlns:p14="http://schemas.microsoft.com/office/powerpoint/2010/main" val="37873919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f510cffcec_3_2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f510cffcec_3_2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g2f510cffcec_3_26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sz="1400"/>
          </a:p>
        </p:txBody>
      </p:sp>
    </p:spTree>
    <p:extLst>
      <p:ext uri="{BB962C8B-B14F-4D97-AF65-F5344CB8AC3E}">
        <p14:creationId xmlns:p14="http://schemas.microsoft.com/office/powerpoint/2010/main" val="1245403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f510cffcec_3_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f510cffcec_3_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g2f510cffcec_3_7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sz="1400"/>
          </a:p>
        </p:txBody>
      </p:sp>
    </p:spTree>
    <p:extLst>
      <p:ext uri="{BB962C8B-B14F-4D97-AF65-F5344CB8AC3E}">
        <p14:creationId xmlns:p14="http://schemas.microsoft.com/office/powerpoint/2010/main" val="26955765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f510cffcec_3_2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f510cffcec_3_2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g2f510cffcec_3_26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30</a:t>
            </a:fld>
            <a:endParaRPr sz="1400"/>
          </a:p>
        </p:txBody>
      </p:sp>
    </p:spTree>
    <p:extLst>
      <p:ext uri="{BB962C8B-B14F-4D97-AF65-F5344CB8AC3E}">
        <p14:creationId xmlns:p14="http://schemas.microsoft.com/office/powerpoint/2010/main" val="10926300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f510cffcec_3_2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f510cffcec_3_2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g2f510cffcec_3_28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31</a:t>
            </a:fld>
            <a:endParaRPr sz="1400"/>
          </a:p>
        </p:txBody>
      </p:sp>
    </p:spTree>
    <p:extLst>
      <p:ext uri="{BB962C8B-B14F-4D97-AF65-F5344CB8AC3E}">
        <p14:creationId xmlns:p14="http://schemas.microsoft.com/office/powerpoint/2010/main" val="822388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f510cffcec_3_2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f510cffcec_3_2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2f510cffcec_3_27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32</a:t>
            </a:fld>
            <a:endParaRPr sz="1400"/>
          </a:p>
        </p:txBody>
      </p:sp>
    </p:spTree>
    <p:extLst>
      <p:ext uri="{BB962C8B-B14F-4D97-AF65-F5344CB8AC3E}">
        <p14:creationId xmlns:p14="http://schemas.microsoft.com/office/powerpoint/2010/main" val="41886681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f510cffcec_3_2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f510cffcec_3_2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8" name="Google Shape;288;g2f510cffcec_3_29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sz="1400"/>
          </a:p>
        </p:txBody>
      </p:sp>
    </p:spTree>
    <p:extLst>
      <p:ext uri="{BB962C8B-B14F-4D97-AF65-F5344CB8AC3E}">
        <p14:creationId xmlns:p14="http://schemas.microsoft.com/office/powerpoint/2010/main" val="1794450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f510cffcec_3_2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f510cffcec_3_2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g2f510cffcec_3_29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34</a:t>
            </a:fld>
            <a:endParaRPr sz="1400"/>
          </a:p>
        </p:txBody>
      </p:sp>
    </p:spTree>
    <p:extLst>
      <p:ext uri="{BB962C8B-B14F-4D97-AF65-F5344CB8AC3E}">
        <p14:creationId xmlns:p14="http://schemas.microsoft.com/office/powerpoint/2010/main" val="20675134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f510cffcec_3_30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f510cffcec_3_30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2f510cffcec_3_30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35</a:t>
            </a:fld>
            <a:endParaRPr sz="1400"/>
          </a:p>
        </p:txBody>
      </p:sp>
    </p:spTree>
    <p:extLst>
      <p:ext uri="{BB962C8B-B14F-4D97-AF65-F5344CB8AC3E}">
        <p14:creationId xmlns:p14="http://schemas.microsoft.com/office/powerpoint/2010/main" val="10049639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f510cffcec_3_3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f510cffcec_3_3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g2f510cffcec_3_31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36</a:t>
            </a:fld>
            <a:endParaRPr sz="1400"/>
          </a:p>
        </p:txBody>
      </p:sp>
    </p:spTree>
    <p:extLst>
      <p:ext uri="{BB962C8B-B14F-4D97-AF65-F5344CB8AC3E}">
        <p14:creationId xmlns:p14="http://schemas.microsoft.com/office/powerpoint/2010/main" val="31845470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f510cffcec_3_3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f510cffcec_3_3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g2f510cffcec_3_32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37</a:t>
            </a:fld>
            <a:endParaRPr sz="1400"/>
          </a:p>
        </p:txBody>
      </p:sp>
    </p:spTree>
    <p:extLst>
      <p:ext uri="{BB962C8B-B14F-4D97-AF65-F5344CB8AC3E}">
        <p14:creationId xmlns:p14="http://schemas.microsoft.com/office/powerpoint/2010/main" val="304589738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f510cffcec_3_3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f510cffcec_3_3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g2f510cffcec_3_33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38</a:t>
            </a:fld>
            <a:endParaRPr sz="1400"/>
          </a:p>
        </p:txBody>
      </p:sp>
    </p:spTree>
    <p:extLst>
      <p:ext uri="{BB962C8B-B14F-4D97-AF65-F5344CB8AC3E}">
        <p14:creationId xmlns:p14="http://schemas.microsoft.com/office/powerpoint/2010/main" val="15962070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2f510cffcec_3_3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2f510cffcec_3_3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g2f510cffcec_3_33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39</a:t>
            </a:fld>
            <a:endParaRPr sz="1400"/>
          </a:p>
        </p:txBody>
      </p:sp>
    </p:spTree>
    <p:extLst>
      <p:ext uri="{BB962C8B-B14F-4D97-AF65-F5344CB8AC3E}">
        <p14:creationId xmlns:p14="http://schemas.microsoft.com/office/powerpoint/2010/main" val="2220833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f510cffcec_3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f510cffcec_3_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2f510cffcec_3_8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sz="1400"/>
          </a:p>
        </p:txBody>
      </p:sp>
    </p:spTree>
    <p:extLst>
      <p:ext uri="{BB962C8B-B14F-4D97-AF65-F5344CB8AC3E}">
        <p14:creationId xmlns:p14="http://schemas.microsoft.com/office/powerpoint/2010/main" val="24653586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f510cffcec_3_3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f510cffcec_3_3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g2f510cffcec_3_34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40</a:t>
            </a:fld>
            <a:endParaRPr sz="1400"/>
          </a:p>
        </p:txBody>
      </p:sp>
    </p:spTree>
    <p:extLst>
      <p:ext uri="{BB962C8B-B14F-4D97-AF65-F5344CB8AC3E}">
        <p14:creationId xmlns:p14="http://schemas.microsoft.com/office/powerpoint/2010/main" val="26350615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2f510cffcec_3_3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2f510cffcec_3_3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g2f510cffcec_3_35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41</a:t>
            </a:fld>
            <a:endParaRPr sz="1400"/>
          </a:p>
        </p:txBody>
      </p:sp>
    </p:spTree>
    <p:extLst>
      <p:ext uri="{BB962C8B-B14F-4D97-AF65-F5344CB8AC3E}">
        <p14:creationId xmlns:p14="http://schemas.microsoft.com/office/powerpoint/2010/main" val="17240673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f510cffcec_3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f510cffcec_3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g2f510cffcec_3_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42</a:t>
            </a:fld>
            <a:endParaRPr sz="1400"/>
          </a:p>
        </p:txBody>
      </p:sp>
    </p:spTree>
    <p:extLst>
      <p:ext uri="{BB962C8B-B14F-4D97-AF65-F5344CB8AC3E}">
        <p14:creationId xmlns:p14="http://schemas.microsoft.com/office/powerpoint/2010/main" val="214470707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f62d5123da_1_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43</a:t>
            </a:fld>
            <a:endParaRPr sz="1400" b="0" i="0" u="none" strike="noStrike" cap="none">
              <a:solidFill>
                <a:srgbClr val="000000"/>
              </a:solidFill>
              <a:latin typeface="Arial"/>
              <a:ea typeface="Arial"/>
              <a:cs typeface="Arial"/>
              <a:sym typeface="Arial"/>
            </a:endParaRPr>
          </a:p>
        </p:txBody>
      </p:sp>
      <p:sp>
        <p:nvSpPr>
          <p:cNvPr id="350" name="Google Shape;350;g2f62d5123da_1_0:notes"/>
          <p:cNvSpPr>
            <a:spLocks noGrp="1" noRot="1" noChangeAspect="1"/>
          </p:cNvSpPr>
          <p:nvPr>
            <p:ph type="sldImg" idx="2"/>
          </p:nvPr>
        </p:nvSpPr>
        <p:spPr>
          <a:xfrm>
            <a:off x="1150937" y="692150"/>
            <a:ext cx="4556100" cy="341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351" name="Google Shape;351;g2f62d5123da_1_0:notes"/>
          <p:cNvSpPr txBox="1">
            <a:spLocks noGrp="1"/>
          </p:cNvSpPr>
          <p:nvPr>
            <p:ph type="body" idx="1"/>
          </p:nvPr>
        </p:nvSpPr>
        <p:spPr>
          <a:xfrm>
            <a:off x="914400" y="4343400"/>
            <a:ext cx="5029200" cy="4114800"/>
          </a:xfrm>
          <a:prstGeom prst="rect">
            <a:avLst/>
          </a:prstGeom>
          <a:noFill/>
          <a:ln>
            <a:noFill/>
          </a:ln>
        </p:spPr>
        <p:txBody>
          <a:bodyPr spcFirstLastPara="1" wrap="square" lIns="92050" tIns="46025" rIns="92050" bIns="460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595420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f62d5123da_1_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44</a:t>
            </a:fld>
            <a:endParaRPr sz="1400" b="0" i="0" u="none" strike="noStrike" cap="none">
              <a:solidFill>
                <a:srgbClr val="000000"/>
              </a:solidFill>
              <a:latin typeface="Arial"/>
              <a:ea typeface="Arial"/>
              <a:cs typeface="Arial"/>
              <a:sym typeface="Arial"/>
            </a:endParaRPr>
          </a:p>
        </p:txBody>
      </p:sp>
      <p:sp>
        <p:nvSpPr>
          <p:cNvPr id="357" name="Google Shape;357;g2f62d5123da_1_6:notes"/>
          <p:cNvSpPr>
            <a:spLocks noGrp="1" noRot="1" noChangeAspect="1"/>
          </p:cNvSpPr>
          <p:nvPr>
            <p:ph type="sldImg" idx="2"/>
          </p:nvPr>
        </p:nvSpPr>
        <p:spPr>
          <a:xfrm>
            <a:off x="1150937" y="692150"/>
            <a:ext cx="4556100" cy="341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358" name="Google Shape;358;g2f62d5123da_1_6:notes"/>
          <p:cNvSpPr txBox="1">
            <a:spLocks noGrp="1"/>
          </p:cNvSpPr>
          <p:nvPr>
            <p:ph type="body" idx="1"/>
          </p:nvPr>
        </p:nvSpPr>
        <p:spPr>
          <a:xfrm>
            <a:off x="914400" y="4343400"/>
            <a:ext cx="5029200" cy="4114800"/>
          </a:xfrm>
          <a:prstGeom prst="rect">
            <a:avLst/>
          </a:prstGeom>
          <a:noFill/>
          <a:ln>
            <a:noFill/>
          </a:ln>
        </p:spPr>
        <p:txBody>
          <a:bodyPr spcFirstLastPara="1" wrap="square" lIns="92050" tIns="46025" rIns="92050" bIns="460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1574482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2f62d5123da_1_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45</a:t>
            </a:fld>
            <a:endParaRPr sz="1400" b="0" i="0" u="none" strike="noStrike" cap="none">
              <a:solidFill>
                <a:srgbClr val="000000"/>
              </a:solidFill>
              <a:latin typeface="Arial"/>
              <a:ea typeface="Arial"/>
              <a:cs typeface="Arial"/>
              <a:sym typeface="Arial"/>
            </a:endParaRPr>
          </a:p>
        </p:txBody>
      </p:sp>
      <p:sp>
        <p:nvSpPr>
          <p:cNvPr id="364" name="Google Shape;364;g2f62d5123da_1_12:notes"/>
          <p:cNvSpPr>
            <a:spLocks noGrp="1" noRot="1" noChangeAspect="1"/>
          </p:cNvSpPr>
          <p:nvPr>
            <p:ph type="sldImg" idx="2"/>
          </p:nvPr>
        </p:nvSpPr>
        <p:spPr>
          <a:xfrm>
            <a:off x="1152525" y="692150"/>
            <a:ext cx="4554600" cy="341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365" name="Google Shape;365;g2f62d5123da_1_12:notes"/>
          <p:cNvSpPr txBox="1">
            <a:spLocks noGrp="1"/>
          </p:cNvSpPr>
          <p:nvPr>
            <p:ph type="body" idx="1"/>
          </p:nvPr>
        </p:nvSpPr>
        <p:spPr>
          <a:xfrm>
            <a:off x="914400" y="4343400"/>
            <a:ext cx="5029200" cy="4114800"/>
          </a:xfrm>
          <a:prstGeom prst="rect">
            <a:avLst/>
          </a:prstGeom>
          <a:noFill/>
          <a:ln>
            <a:noFill/>
          </a:ln>
        </p:spPr>
        <p:txBody>
          <a:bodyPr spcFirstLastPara="1" wrap="square" lIns="92050" tIns="46025" rIns="92050" bIns="460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407923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f62d5123da_1_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46</a:t>
            </a:fld>
            <a:endParaRPr sz="1400" b="0" i="0" u="none" strike="noStrike" cap="none">
              <a:solidFill>
                <a:srgbClr val="000000"/>
              </a:solidFill>
              <a:latin typeface="Arial"/>
              <a:ea typeface="Arial"/>
              <a:cs typeface="Arial"/>
              <a:sym typeface="Arial"/>
            </a:endParaRPr>
          </a:p>
        </p:txBody>
      </p:sp>
      <p:sp>
        <p:nvSpPr>
          <p:cNvPr id="371" name="Google Shape;371;g2f62d5123da_1_18:notes"/>
          <p:cNvSpPr>
            <a:spLocks noGrp="1" noRot="1" noChangeAspect="1"/>
          </p:cNvSpPr>
          <p:nvPr>
            <p:ph type="sldImg" idx="2"/>
          </p:nvPr>
        </p:nvSpPr>
        <p:spPr>
          <a:xfrm>
            <a:off x="1152525" y="692150"/>
            <a:ext cx="4554600" cy="341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372" name="Google Shape;372;g2f62d5123da_1_18:notes"/>
          <p:cNvSpPr txBox="1">
            <a:spLocks noGrp="1"/>
          </p:cNvSpPr>
          <p:nvPr>
            <p:ph type="body" idx="1"/>
          </p:nvPr>
        </p:nvSpPr>
        <p:spPr>
          <a:xfrm>
            <a:off x="912812" y="4343400"/>
            <a:ext cx="5032500" cy="4116300"/>
          </a:xfrm>
          <a:prstGeom prst="rect">
            <a:avLst/>
          </a:prstGeom>
          <a:noFill/>
          <a:ln>
            <a:noFill/>
          </a:ln>
        </p:spPr>
        <p:txBody>
          <a:bodyPr spcFirstLastPara="1" wrap="square" lIns="92275" tIns="46125" rIns="92275" bIns="461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463644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f62d5123da_1_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47</a:t>
            </a:fld>
            <a:endParaRPr sz="1400" b="0" i="0" u="none" strike="noStrike" cap="none">
              <a:solidFill>
                <a:srgbClr val="000000"/>
              </a:solidFill>
              <a:latin typeface="Arial"/>
              <a:ea typeface="Arial"/>
              <a:cs typeface="Arial"/>
              <a:sym typeface="Arial"/>
            </a:endParaRPr>
          </a:p>
        </p:txBody>
      </p:sp>
      <p:sp>
        <p:nvSpPr>
          <p:cNvPr id="382" name="Google Shape;382;g2f62d5123da_1_28:notes"/>
          <p:cNvSpPr>
            <a:spLocks noGrp="1" noRot="1" noChangeAspect="1"/>
          </p:cNvSpPr>
          <p:nvPr>
            <p:ph type="sldImg" idx="2"/>
          </p:nvPr>
        </p:nvSpPr>
        <p:spPr>
          <a:xfrm>
            <a:off x="1152525" y="692150"/>
            <a:ext cx="4554600" cy="341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383" name="Google Shape;383;g2f62d5123da_1_28:notes"/>
          <p:cNvSpPr txBox="1">
            <a:spLocks noGrp="1"/>
          </p:cNvSpPr>
          <p:nvPr>
            <p:ph type="body" idx="1"/>
          </p:nvPr>
        </p:nvSpPr>
        <p:spPr>
          <a:xfrm>
            <a:off x="912812" y="4343400"/>
            <a:ext cx="5032500" cy="4116300"/>
          </a:xfrm>
          <a:prstGeom prst="rect">
            <a:avLst/>
          </a:prstGeom>
          <a:noFill/>
          <a:ln>
            <a:noFill/>
          </a:ln>
        </p:spPr>
        <p:txBody>
          <a:bodyPr spcFirstLastPara="1" wrap="square" lIns="92275" tIns="46125" rIns="92275" bIns="461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6636293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f56ded3438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f56ded3438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7" name="Google Shape;397;g2f56ded3438_0_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48</a:t>
            </a:fld>
            <a:endParaRPr sz="1400"/>
          </a:p>
        </p:txBody>
      </p:sp>
    </p:spTree>
    <p:extLst>
      <p:ext uri="{BB962C8B-B14F-4D97-AF65-F5344CB8AC3E}">
        <p14:creationId xmlns:p14="http://schemas.microsoft.com/office/powerpoint/2010/main" val="35833849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f56ded3438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f56ded3438_0_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g2f56ded3438_0_1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49</a:t>
            </a:fld>
            <a:endParaRPr sz="1400"/>
          </a:p>
        </p:txBody>
      </p:sp>
    </p:spTree>
    <p:extLst>
      <p:ext uri="{BB962C8B-B14F-4D97-AF65-F5344CB8AC3E}">
        <p14:creationId xmlns:p14="http://schemas.microsoft.com/office/powerpoint/2010/main" val="3690184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f510cffcec_3_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f510cffcec_3_9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2f510cffcec_3_9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a:t>
            </a:fld>
            <a:endParaRPr sz="1400"/>
          </a:p>
        </p:txBody>
      </p:sp>
    </p:spTree>
    <p:extLst>
      <p:ext uri="{BB962C8B-B14F-4D97-AF65-F5344CB8AC3E}">
        <p14:creationId xmlns:p14="http://schemas.microsoft.com/office/powerpoint/2010/main" val="428232412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2f56ded3438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2f56ded3438_0_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1" name="Google Shape;411;g2f56ded3438_0_2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50</a:t>
            </a:fld>
            <a:endParaRPr sz="1400"/>
          </a:p>
        </p:txBody>
      </p:sp>
    </p:spTree>
    <p:extLst>
      <p:ext uri="{BB962C8B-B14F-4D97-AF65-F5344CB8AC3E}">
        <p14:creationId xmlns:p14="http://schemas.microsoft.com/office/powerpoint/2010/main" val="29686366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f56ded3438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f56ded3438_0_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g2f56ded3438_0_2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51</a:t>
            </a:fld>
            <a:endParaRPr sz="1400"/>
          </a:p>
        </p:txBody>
      </p:sp>
    </p:spTree>
    <p:extLst>
      <p:ext uri="{BB962C8B-B14F-4D97-AF65-F5344CB8AC3E}">
        <p14:creationId xmlns:p14="http://schemas.microsoft.com/office/powerpoint/2010/main" val="3768600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f56ded3438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f56ded3438_0_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g2f56ded3438_0_4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52</a:t>
            </a:fld>
            <a:endParaRPr sz="1400"/>
          </a:p>
        </p:txBody>
      </p:sp>
    </p:spTree>
    <p:extLst>
      <p:ext uri="{BB962C8B-B14F-4D97-AF65-F5344CB8AC3E}">
        <p14:creationId xmlns:p14="http://schemas.microsoft.com/office/powerpoint/2010/main" val="12925120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2f56ded3438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2f56ded3438_0_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9" name="Google Shape;429;g2f56ded3438_0_5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53</a:t>
            </a:fld>
            <a:endParaRPr sz="1400"/>
          </a:p>
        </p:txBody>
      </p:sp>
    </p:spTree>
    <p:extLst>
      <p:ext uri="{BB962C8B-B14F-4D97-AF65-F5344CB8AC3E}">
        <p14:creationId xmlns:p14="http://schemas.microsoft.com/office/powerpoint/2010/main" val="16846413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2f56ded3438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2f56ded3438_0_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5" name="Google Shape;435;g2f56ded3438_0_6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54</a:t>
            </a:fld>
            <a:endParaRPr sz="1400"/>
          </a:p>
        </p:txBody>
      </p:sp>
    </p:spTree>
    <p:extLst>
      <p:ext uri="{BB962C8B-B14F-4D97-AF65-F5344CB8AC3E}">
        <p14:creationId xmlns:p14="http://schemas.microsoft.com/office/powerpoint/2010/main" val="798452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2f62d5123da_1_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0" name="Google Shape;440;g2f62d5123da_1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41011078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f62d5123da_1_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56</a:t>
            </a:fld>
            <a:endParaRPr sz="1400" b="0" i="0" u="none" strike="noStrike" cap="none">
              <a:solidFill>
                <a:srgbClr val="000000"/>
              </a:solidFill>
              <a:latin typeface="Arial"/>
              <a:ea typeface="Arial"/>
              <a:cs typeface="Arial"/>
              <a:sym typeface="Arial"/>
            </a:endParaRPr>
          </a:p>
        </p:txBody>
      </p:sp>
      <p:sp>
        <p:nvSpPr>
          <p:cNvPr id="446" name="Google Shape;446;g2f62d5123da_1_46:notes"/>
          <p:cNvSpPr>
            <a:spLocks noGrp="1" noRot="1" noChangeAspect="1"/>
          </p:cNvSpPr>
          <p:nvPr>
            <p:ph type="sldImg" idx="2"/>
          </p:nvPr>
        </p:nvSpPr>
        <p:spPr>
          <a:xfrm>
            <a:off x="1152525" y="692150"/>
            <a:ext cx="4554600" cy="341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447" name="Google Shape;447;g2f62d5123da_1_46:notes"/>
          <p:cNvSpPr txBox="1">
            <a:spLocks noGrp="1"/>
          </p:cNvSpPr>
          <p:nvPr>
            <p:ph type="body" idx="1"/>
          </p:nvPr>
        </p:nvSpPr>
        <p:spPr>
          <a:xfrm>
            <a:off x="912812" y="4343400"/>
            <a:ext cx="5032500" cy="4116300"/>
          </a:xfrm>
          <a:prstGeom prst="rect">
            <a:avLst/>
          </a:prstGeom>
          <a:noFill/>
          <a:ln>
            <a:noFill/>
          </a:ln>
        </p:spPr>
        <p:txBody>
          <a:bodyPr spcFirstLastPara="1" wrap="square" lIns="92275" tIns="46125" rIns="92275" bIns="461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2482912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2f62d5123da_1_8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57</a:t>
            </a:fld>
            <a:endParaRPr sz="1400" b="0" i="0" u="none" strike="noStrike" cap="none">
              <a:solidFill>
                <a:srgbClr val="000000"/>
              </a:solidFill>
              <a:latin typeface="Arial"/>
              <a:ea typeface="Arial"/>
              <a:cs typeface="Arial"/>
              <a:sym typeface="Arial"/>
            </a:endParaRPr>
          </a:p>
        </p:txBody>
      </p:sp>
      <p:sp>
        <p:nvSpPr>
          <p:cNvPr id="486" name="Google Shape;486;g2f62d5123da_1_85:notes"/>
          <p:cNvSpPr>
            <a:spLocks noGrp="1" noRot="1" noChangeAspect="1"/>
          </p:cNvSpPr>
          <p:nvPr>
            <p:ph type="sldImg" idx="2"/>
          </p:nvPr>
        </p:nvSpPr>
        <p:spPr>
          <a:xfrm>
            <a:off x="1152525" y="692150"/>
            <a:ext cx="4554600" cy="3416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487" name="Google Shape;487;g2f62d5123da_1_85:notes"/>
          <p:cNvSpPr txBox="1">
            <a:spLocks noGrp="1"/>
          </p:cNvSpPr>
          <p:nvPr>
            <p:ph type="body" idx="1"/>
          </p:nvPr>
        </p:nvSpPr>
        <p:spPr>
          <a:xfrm>
            <a:off x="912812" y="4343400"/>
            <a:ext cx="5032500" cy="4116300"/>
          </a:xfrm>
          <a:prstGeom prst="rect">
            <a:avLst/>
          </a:prstGeom>
          <a:noFill/>
          <a:ln>
            <a:noFill/>
          </a:ln>
        </p:spPr>
        <p:txBody>
          <a:bodyPr spcFirstLastPara="1" wrap="square" lIns="92275" tIns="46125" rIns="92275" bIns="461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54271344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g2f62d5123da_1_1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8" name="Google Shape;518;g2f62d5123da_1_1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7776811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f62d5123da_1_1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5" name="Google Shape;525;g2f62d5123da_1_1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975609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f510cffcec_3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f510cffcec_3_10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g2f510cffcec_3_10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a:t>
            </a:fld>
            <a:endParaRPr sz="1400"/>
          </a:p>
        </p:txBody>
      </p:sp>
    </p:spTree>
    <p:extLst>
      <p:ext uri="{BB962C8B-B14F-4D97-AF65-F5344CB8AC3E}">
        <p14:creationId xmlns:p14="http://schemas.microsoft.com/office/powerpoint/2010/main" val="33942911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2f56ded3438_0_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2f56ded3438_0_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3" name="Google Shape;533;g2f56ded3438_0_6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60</a:t>
            </a:fld>
            <a:endParaRPr sz="1400"/>
          </a:p>
        </p:txBody>
      </p:sp>
    </p:spTree>
    <p:extLst>
      <p:ext uri="{BB962C8B-B14F-4D97-AF65-F5344CB8AC3E}">
        <p14:creationId xmlns:p14="http://schemas.microsoft.com/office/powerpoint/2010/main" val="127022661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f56ded3438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2f56ded3438_0_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9" name="Google Shape;539;g2f56ded3438_0_3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61</a:t>
            </a:fld>
            <a:endParaRPr sz="1400"/>
          </a:p>
        </p:txBody>
      </p:sp>
    </p:spTree>
    <p:extLst>
      <p:ext uri="{BB962C8B-B14F-4D97-AF65-F5344CB8AC3E}">
        <p14:creationId xmlns:p14="http://schemas.microsoft.com/office/powerpoint/2010/main" val="19038964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2f510cffcec_3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2f510cffcec_3_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5" name="Google Shape;545;g2f510cffcec_3_1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62</a:t>
            </a:fld>
            <a:endParaRPr sz="1400"/>
          </a:p>
        </p:txBody>
      </p:sp>
    </p:spTree>
    <p:extLst>
      <p:ext uri="{BB962C8B-B14F-4D97-AF65-F5344CB8AC3E}">
        <p14:creationId xmlns:p14="http://schemas.microsoft.com/office/powerpoint/2010/main" val="40700606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2f510cffcec_3_3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2f510cffcec_3_3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2" name="Google Shape;552;g2f510cffcec_3_36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63</a:t>
            </a:fld>
            <a:endParaRPr sz="1400"/>
          </a:p>
        </p:txBody>
      </p:sp>
    </p:spTree>
    <p:extLst>
      <p:ext uri="{BB962C8B-B14F-4D97-AF65-F5344CB8AC3E}">
        <p14:creationId xmlns:p14="http://schemas.microsoft.com/office/powerpoint/2010/main" val="19241277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2f510cffcec_3_3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2f510cffcec_3_3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8" name="Google Shape;558;g2f510cffcec_3_37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64</a:t>
            </a:fld>
            <a:endParaRPr sz="1400"/>
          </a:p>
        </p:txBody>
      </p:sp>
    </p:spTree>
    <p:extLst>
      <p:ext uri="{BB962C8B-B14F-4D97-AF65-F5344CB8AC3E}">
        <p14:creationId xmlns:p14="http://schemas.microsoft.com/office/powerpoint/2010/main" val="26149406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2f510cffcec_3_3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2f510cffcec_3_3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4" name="Google Shape;564;g2f510cffcec_3_38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65</a:t>
            </a:fld>
            <a:endParaRPr sz="1400"/>
          </a:p>
        </p:txBody>
      </p:sp>
    </p:spTree>
    <p:extLst>
      <p:ext uri="{BB962C8B-B14F-4D97-AF65-F5344CB8AC3E}">
        <p14:creationId xmlns:p14="http://schemas.microsoft.com/office/powerpoint/2010/main" val="246064059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2f510cffcec_3_3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2f510cffcec_3_39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g2f510cffcec_3_39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66</a:t>
            </a:fld>
            <a:endParaRPr sz="1400"/>
          </a:p>
        </p:txBody>
      </p:sp>
    </p:spTree>
    <p:extLst>
      <p:ext uri="{BB962C8B-B14F-4D97-AF65-F5344CB8AC3E}">
        <p14:creationId xmlns:p14="http://schemas.microsoft.com/office/powerpoint/2010/main" val="88698020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f510cffcec_3_4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2f510cffcec_3_4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8" name="Google Shape;578;g2f510cffcec_3_40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67</a:t>
            </a:fld>
            <a:endParaRPr sz="1400"/>
          </a:p>
        </p:txBody>
      </p:sp>
    </p:spTree>
    <p:extLst>
      <p:ext uri="{BB962C8B-B14F-4D97-AF65-F5344CB8AC3E}">
        <p14:creationId xmlns:p14="http://schemas.microsoft.com/office/powerpoint/2010/main" val="33350938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f510cffcec_3_4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2f510cffcec_3_4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4" name="Google Shape;584;g2f510cffcec_3_41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68</a:t>
            </a:fld>
            <a:endParaRPr sz="1400"/>
          </a:p>
        </p:txBody>
      </p:sp>
    </p:spTree>
    <p:extLst>
      <p:ext uri="{BB962C8B-B14F-4D97-AF65-F5344CB8AC3E}">
        <p14:creationId xmlns:p14="http://schemas.microsoft.com/office/powerpoint/2010/main" val="185182775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2f510cffcec_3_4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2f510cffcec_3_4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0" name="Google Shape;590;g2f510cffcec_3_42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69</a:t>
            </a:fld>
            <a:endParaRPr sz="1400"/>
          </a:p>
        </p:txBody>
      </p:sp>
    </p:spTree>
    <p:extLst>
      <p:ext uri="{BB962C8B-B14F-4D97-AF65-F5344CB8AC3E}">
        <p14:creationId xmlns:p14="http://schemas.microsoft.com/office/powerpoint/2010/main" val="3291193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f510cffcec_3_4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Arial"/>
              <a:buNone/>
            </a:pPr>
            <a:fld id="{00000000-1234-1234-1234-123412341234}" type="slidenum">
              <a:rPr lang="en-US" sz="18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
        <p:nvSpPr>
          <p:cNvPr id="124" name="Google Shape;124;g2f510cffcec_3_4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5" name="Google Shape;125;g2f510cffcec_3_4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800"/>
              <a:buNone/>
            </a:pPr>
            <a:r>
              <a:rPr lang="en-US"/>
              <a:t>The purpose of a hash function is to produce a “fingerprint”of a file, message, or other block of data.</a:t>
            </a:r>
            <a:endParaRPr/>
          </a:p>
          <a:p>
            <a:pPr marL="0" lvl="0" indent="0" algn="l" rtl="0">
              <a:lnSpc>
                <a:spcPct val="100000"/>
              </a:lnSpc>
              <a:spcBef>
                <a:spcPts val="0"/>
              </a:spcBef>
              <a:spcAft>
                <a:spcPts val="0"/>
              </a:spcAft>
              <a:buSzPts val="1800"/>
              <a:buNone/>
            </a:pPr>
            <a:r>
              <a:rPr lang="en-US"/>
              <a:t>These are the specifications for good hash functions. Essentially it must be extremely difficult to find 2 messages with the same hash, and the hash should not be related to the message in any obvious way (ie it should be a complex non-linear function of the message). There are quite a few similarities in the evolution of hash functions &amp; block ciphers, and in the evolution of the design requirements on both. </a:t>
            </a:r>
            <a:endParaRPr/>
          </a:p>
        </p:txBody>
      </p:sp>
    </p:spTree>
    <p:extLst>
      <p:ext uri="{BB962C8B-B14F-4D97-AF65-F5344CB8AC3E}">
        <p14:creationId xmlns:p14="http://schemas.microsoft.com/office/powerpoint/2010/main" val="238770364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2f62d5123da_1_1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95" name="Google Shape;595;g2f62d5123da_1_1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33080672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f62d5123da_1_1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1" name="Google Shape;601;g2f62d5123da_1_1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6948027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f62d5123da_1_1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7" name="Google Shape;607;g2f62d5123da_1_1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66824463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2f62d5123da_1_1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3" name="Google Shape;613;g2f62d5123da_1_1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77369929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g2f62d5123da_1_1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9" name="Google Shape;619;g2f62d5123da_1_1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89804401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2f62d5123da_1_1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3" name="Google Shape;663;g2f62d5123da_1_1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1208047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2f510cffcec_3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2f510cffcec_3_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0" name="Google Shape;670;g2f510cffcec_3_4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76</a:t>
            </a:fld>
            <a:endParaRPr sz="1400"/>
          </a:p>
        </p:txBody>
      </p:sp>
    </p:spTree>
    <p:extLst>
      <p:ext uri="{BB962C8B-B14F-4D97-AF65-F5344CB8AC3E}">
        <p14:creationId xmlns:p14="http://schemas.microsoft.com/office/powerpoint/2010/main" val="83591790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2fb7f952bde_0_3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2fb7f952bde_0_30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7" name="Google Shape;677;g2fb7f952bde_0_30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77</a:t>
            </a:fld>
            <a:endParaRPr sz="1400"/>
          </a:p>
        </p:txBody>
      </p:sp>
    </p:spTree>
    <p:extLst>
      <p:ext uri="{BB962C8B-B14F-4D97-AF65-F5344CB8AC3E}">
        <p14:creationId xmlns:p14="http://schemas.microsoft.com/office/powerpoint/2010/main" val="66011384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2fb7f952bde_0_1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2fb7f952bde_0_1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3" name="Google Shape;683;g2fb7f952bde_0_142: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78</a:t>
            </a:fld>
            <a:endParaRPr sz="1400"/>
          </a:p>
        </p:txBody>
      </p:sp>
    </p:spTree>
    <p:extLst>
      <p:ext uri="{BB962C8B-B14F-4D97-AF65-F5344CB8AC3E}">
        <p14:creationId xmlns:p14="http://schemas.microsoft.com/office/powerpoint/2010/main" val="91515710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2fb7f952bde_0_2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2fb7f952bde_0_2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9" name="Google Shape;689;g2fb7f952bde_0_29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79</a:t>
            </a:fld>
            <a:endParaRPr sz="1400"/>
          </a:p>
        </p:txBody>
      </p:sp>
    </p:spTree>
    <p:extLst>
      <p:ext uri="{BB962C8B-B14F-4D97-AF65-F5344CB8AC3E}">
        <p14:creationId xmlns:p14="http://schemas.microsoft.com/office/powerpoint/2010/main" val="2656628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f510cffcec_3_1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f510cffcec_3_10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g2f510cffcec_3_10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a:t>
            </a:fld>
            <a:endParaRPr sz="1400"/>
          </a:p>
        </p:txBody>
      </p:sp>
    </p:spTree>
    <p:extLst>
      <p:ext uri="{BB962C8B-B14F-4D97-AF65-F5344CB8AC3E}">
        <p14:creationId xmlns:p14="http://schemas.microsoft.com/office/powerpoint/2010/main" val="424849162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2fb7f952bde_0_1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2fb7f952bde_0_1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5" name="Google Shape;695;g2fb7f952bde_0_14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80</a:t>
            </a:fld>
            <a:endParaRPr sz="1400"/>
          </a:p>
        </p:txBody>
      </p:sp>
    </p:spTree>
    <p:extLst>
      <p:ext uri="{BB962C8B-B14F-4D97-AF65-F5344CB8AC3E}">
        <p14:creationId xmlns:p14="http://schemas.microsoft.com/office/powerpoint/2010/main" val="72333677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fb7f952bde_0_2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fb7f952bde_0_2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1" name="Google Shape;701;g2fb7f952bde_0_28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81</a:t>
            </a:fld>
            <a:endParaRPr sz="1400"/>
          </a:p>
        </p:txBody>
      </p:sp>
    </p:spTree>
    <p:extLst>
      <p:ext uri="{BB962C8B-B14F-4D97-AF65-F5344CB8AC3E}">
        <p14:creationId xmlns:p14="http://schemas.microsoft.com/office/powerpoint/2010/main" val="106188558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2fb7f952bde_0_1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2fb7f952bde_0_1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7" name="Google Shape;707;g2fb7f952bde_0_157: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82</a:t>
            </a:fld>
            <a:endParaRPr sz="1400"/>
          </a:p>
        </p:txBody>
      </p:sp>
    </p:spTree>
    <p:extLst>
      <p:ext uri="{BB962C8B-B14F-4D97-AF65-F5344CB8AC3E}">
        <p14:creationId xmlns:p14="http://schemas.microsoft.com/office/powerpoint/2010/main" val="35792589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1"/>
        <p:cNvGrpSpPr/>
        <p:nvPr/>
      </p:nvGrpSpPr>
      <p:grpSpPr>
        <a:xfrm>
          <a:off x="0" y="0"/>
          <a:ext cx="0" cy="0"/>
          <a:chOff x="0" y="0"/>
          <a:chExt cx="0" cy="0"/>
        </a:xfrm>
      </p:grpSpPr>
      <p:sp>
        <p:nvSpPr>
          <p:cNvPr id="712" name="Google Shape;712;g2fb7f952bde_0_1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3" name="Google Shape;713;g2fb7f952bde_0_1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4" name="Google Shape;714;g2fb7f952bde_0_16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83</a:t>
            </a:fld>
            <a:endParaRPr sz="1400"/>
          </a:p>
        </p:txBody>
      </p:sp>
    </p:spTree>
    <p:extLst>
      <p:ext uri="{BB962C8B-B14F-4D97-AF65-F5344CB8AC3E}">
        <p14:creationId xmlns:p14="http://schemas.microsoft.com/office/powerpoint/2010/main" val="248006159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2ff5a76efeb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2ff5a76efeb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0" name="Google Shape;720;g2ff5a76efeb_0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84</a:t>
            </a:fld>
            <a:endParaRPr sz="1400"/>
          </a:p>
        </p:txBody>
      </p:sp>
    </p:spTree>
    <p:extLst>
      <p:ext uri="{BB962C8B-B14F-4D97-AF65-F5344CB8AC3E}">
        <p14:creationId xmlns:p14="http://schemas.microsoft.com/office/powerpoint/2010/main" val="113912661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g2fb7f952bde_0_1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7" name="Google Shape;727;g2fb7f952bde_0_1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8" name="Google Shape;728;g2fb7f952bde_0_173: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85</a:t>
            </a:fld>
            <a:endParaRPr sz="1400"/>
          </a:p>
        </p:txBody>
      </p:sp>
    </p:spTree>
    <p:extLst>
      <p:ext uri="{BB962C8B-B14F-4D97-AF65-F5344CB8AC3E}">
        <p14:creationId xmlns:p14="http://schemas.microsoft.com/office/powerpoint/2010/main" val="312708686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2fb7f952bde_0_1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2fb7f952bde_0_1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4" name="Google Shape;734;g2fb7f952bde_0_188: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86</a:t>
            </a:fld>
            <a:endParaRPr sz="1400"/>
          </a:p>
        </p:txBody>
      </p:sp>
    </p:spTree>
    <p:extLst>
      <p:ext uri="{BB962C8B-B14F-4D97-AF65-F5344CB8AC3E}">
        <p14:creationId xmlns:p14="http://schemas.microsoft.com/office/powerpoint/2010/main" val="57496204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2fb7f952bde_0_1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2fb7f952bde_0_1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1" name="Google Shape;741;g2fb7f952bde_0_194: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87</a:t>
            </a:fld>
            <a:endParaRPr sz="1400"/>
          </a:p>
        </p:txBody>
      </p:sp>
    </p:spTree>
    <p:extLst>
      <p:ext uri="{BB962C8B-B14F-4D97-AF65-F5344CB8AC3E}">
        <p14:creationId xmlns:p14="http://schemas.microsoft.com/office/powerpoint/2010/main" val="363429648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4"/>
        <p:cNvGrpSpPr/>
        <p:nvPr/>
      </p:nvGrpSpPr>
      <p:grpSpPr>
        <a:xfrm>
          <a:off x="0" y="0"/>
          <a:ext cx="0" cy="0"/>
          <a:chOff x="0" y="0"/>
          <a:chExt cx="0" cy="0"/>
        </a:xfrm>
      </p:grpSpPr>
      <p:sp>
        <p:nvSpPr>
          <p:cNvPr id="745" name="Google Shape;745;g2fb7f952bde_0_1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6" name="Google Shape;746;g2fb7f952bde_0_19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7" name="Google Shape;747;g2fb7f952bde_0_199: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88</a:t>
            </a:fld>
            <a:endParaRPr sz="1400"/>
          </a:p>
        </p:txBody>
      </p:sp>
    </p:spTree>
    <p:extLst>
      <p:ext uri="{BB962C8B-B14F-4D97-AF65-F5344CB8AC3E}">
        <p14:creationId xmlns:p14="http://schemas.microsoft.com/office/powerpoint/2010/main" val="146339082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g2fb7f952bde_0_2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3" name="Google Shape;753;g2fb7f952bde_0_20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4" name="Google Shape;754;g2fb7f952bde_0_20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89</a:t>
            </a:fld>
            <a:endParaRPr sz="1400"/>
          </a:p>
        </p:txBody>
      </p:sp>
    </p:spTree>
    <p:extLst>
      <p:ext uri="{BB962C8B-B14F-4D97-AF65-F5344CB8AC3E}">
        <p14:creationId xmlns:p14="http://schemas.microsoft.com/office/powerpoint/2010/main" val="569559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f510cffcec_3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f510cffcec_3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g2f510cffcec_3_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9</a:t>
            </a:fld>
            <a:endParaRPr sz="1400"/>
          </a:p>
        </p:txBody>
      </p:sp>
    </p:spTree>
    <p:extLst>
      <p:ext uri="{BB962C8B-B14F-4D97-AF65-F5344CB8AC3E}">
        <p14:creationId xmlns:p14="http://schemas.microsoft.com/office/powerpoint/2010/main" val="1138470040"/>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2fb7f952bde_0_2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2fb7f952bde_0_2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0" name="Google Shape;760;g2fb7f952bde_0_21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90</a:t>
            </a:fld>
            <a:endParaRPr sz="1400"/>
          </a:p>
        </p:txBody>
      </p:sp>
    </p:spTree>
    <p:extLst>
      <p:ext uri="{BB962C8B-B14F-4D97-AF65-F5344CB8AC3E}">
        <p14:creationId xmlns:p14="http://schemas.microsoft.com/office/powerpoint/2010/main" val="28971496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2fb7f952bde_0_2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2fb7f952bde_0_2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6" name="Google Shape;766;g2fb7f952bde_0_21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91</a:t>
            </a:fld>
            <a:endParaRPr sz="1400"/>
          </a:p>
        </p:txBody>
      </p:sp>
    </p:spTree>
    <p:extLst>
      <p:ext uri="{BB962C8B-B14F-4D97-AF65-F5344CB8AC3E}">
        <p14:creationId xmlns:p14="http://schemas.microsoft.com/office/powerpoint/2010/main" val="324316435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2fb7f952bde_0_2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2fb7f952bde_0_2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2" name="Google Shape;772;g2fb7f952bde_0_22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92</a:t>
            </a:fld>
            <a:endParaRPr sz="1400"/>
          </a:p>
        </p:txBody>
      </p:sp>
    </p:spTree>
    <p:extLst>
      <p:ext uri="{BB962C8B-B14F-4D97-AF65-F5344CB8AC3E}">
        <p14:creationId xmlns:p14="http://schemas.microsoft.com/office/powerpoint/2010/main" val="98180977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2fb7f952bde_0_2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2fb7f952bde_0_2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8" name="Google Shape;778;g2fb7f952bde_0_225: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93</a:t>
            </a:fld>
            <a:endParaRPr sz="1400"/>
          </a:p>
        </p:txBody>
      </p:sp>
    </p:spTree>
    <p:extLst>
      <p:ext uri="{BB962C8B-B14F-4D97-AF65-F5344CB8AC3E}">
        <p14:creationId xmlns:p14="http://schemas.microsoft.com/office/powerpoint/2010/main" val="25992020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2fb7f952bde_0_2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2fb7f952bde_0_2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4" name="Google Shape;784;g2fb7f952bde_0_230: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94</a:t>
            </a:fld>
            <a:endParaRPr sz="1400"/>
          </a:p>
        </p:txBody>
      </p:sp>
    </p:spTree>
    <p:extLst>
      <p:ext uri="{BB962C8B-B14F-4D97-AF65-F5344CB8AC3E}">
        <p14:creationId xmlns:p14="http://schemas.microsoft.com/office/powerpoint/2010/main" val="1480653454"/>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2fb7f952bde_0_2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2fb7f952bde_0_2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1" name="Google Shape;791;g2fb7f952bde_0_23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95</a:t>
            </a:fld>
            <a:endParaRPr sz="1400"/>
          </a:p>
        </p:txBody>
      </p:sp>
    </p:spTree>
    <p:extLst>
      <p:ext uri="{BB962C8B-B14F-4D97-AF65-F5344CB8AC3E}">
        <p14:creationId xmlns:p14="http://schemas.microsoft.com/office/powerpoint/2010/main" val="234811289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4"/>
        <p:cNvGrpSpPr/>
        <p:nvPr/>
      </p:nvGrpSpPr>
      <p:grpSpPr>
        <a:xfrm>
          <a:off x="0" y="0"/>
          <a:ext cx="0" cy="0"/>
          <a:chOff x="0" y="0"/>
          <a:chExt cx="0" cy="0"/>
        </a:xfrm>
      </p:grpSpPr>
      <p:sp>
        <p:nvSpPr>
          <p:cNvPr id="795" name="Google Shape;795;g2fb7f952bde_0_2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6" name="Google Shape;796;g2fb7f952bde_0_2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7" name="Google Shape;797;g2fb7f952bde_0_24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96</a:t>
            </a:fld>
            <a:endParaRPr sz="1400"/>
          </a:p>
        </p:txBody>
      </p:sp>
    </p:spTree>
    <p:extLst>
      <p:ext uri="{BB962C8B-B14F-4D97-AF65-F5344CB8AC3E}">
        <p14:creationId xmlns:p14="http://schemas.microsoft.com/office/powerpoint/2010/main" val="92184102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g2fb7f952bde_0_2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2" name="Google Shape;802;g2fb7f952bde_0_2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3" name="Google Shape;803;g2fb7f952bde_0_24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97</a:t>
            </a:fld>
            <a:endParaRPr sz="1400"/>
          </a:p>
        </p:txBody>
      </p:sp>
    </p:spTree>
    <p:extLst>
      <p:ext uri="{BB962C8B-B14F-4D97-AF65-F5344CB8AC3E}">
        <p14:creationId xmlns:p14="http://schemas.microsoft.com/office/powerpoint/2010/main" val="44156469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2fb7f952bde_0_2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2fb7f952bde_0_2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9" name="Google Shape;809;g2fb7f952bde_0_251: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98</a:t>
            </a:fld>
            <a:endParaRPr sz="1400"/>
          </a:p>
        </p:txBody>
      </p:sp>
    </p:spTree>
    <p:extLst>
      <p:ext uri="{BB962C8B-B14F-4D97-AF65-F5344CB8AC3E}">
        <p14:creationId xmlns:p14="http://schemas.microsoft.com/office/powerpoint/2010/main" val="100701710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2fb7f952bde_0_2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2fb7f952bde_0_2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5" name="Google Shape;815;g2fb7f952bde_0_256:notes"/>
          <p:cNvSpPr txBox="1">
            <a:spLocks noGrp="1"/>
          </p:cNvSpPr>
          <p:nvPr>
            <p:ph type="sldNum" idx="12"/>
          </p:nvPr>
        </p:nvSpPr>
        <p:spPr>
          <a:xfrm>
            <a:off x="3884612" y="8685212"/>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99</a:t>
            </a:fld>
            <a:endParaRPr sz="1400"/>
          </a:p>
        </p:txBody>
      </p:sp>
    </p:spTree>
    <p:extLst>
      <p:ext uri="{BB962C8B-B14F-4D97-AF65-F5344CB8AC3E}">
        <p14:creationId xmlns:p14="http://schemas.microsoft.com/office/powerpoint/2010/main" val="918041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chemeClr val="dk1"/>
              </a:buClr>
              <a:buSzPts val="3200"/>
              <a:buFont typeface="Arial"/>
              <a:buNone/>
              <a:defRPr/>
            </a:lvl1pPr>
            <a:lvl2pPr lvl="1" algn="ctr">
              <a:lnSpc>
                <a:spcPct val="100000"/>
              </a:lnSpc>
              <a:spcBef>
                <a:spcPts val="560"/>
              </a:spcBef>
              <a:spcAft>
                <a:spcPts val="0"/>
              </a:spcAft>
              <a:buClr>
                <a:schemeClr val="dk1"/>
              </a:buClr>
              <a:buSzPts val="2800"/>
              <a:buFont typeface="Arial"/>
              <a:buNone/>
              <a:defRPr/>
            </a:lvl2pPr>
            <a:lvl3pPr lvl="2" algn="ctr">
              <a:lnSpc>
                <a:spcPct val="100000"/>
              </a:lnSpc>
              <a:spcBef>
                <a:spcPts val="480"/>
              </a:spcBef>
              <a:spcAft>
                <a:spcPts val="0"/>
              </a:spcAft>
              <a:buClr>
                <a:schemeClr val="dk1"/>
              </a:buClr>
              <a:buSzPts val="2400"/>
              <a:buFont typeface="Arial"/>
              <a:buNone/>
              <a:defRPr/>
            </a:lvl3pPr>
            <a:lvl4pPr lvl="3" algn="ctr">
              <a:lnSpc>
                <a:spcPct val="100000"/>
              </a:lnSpc>
              <a:spcBef>
                <a:spcPts val="400"/>
              </a:spcBef>
              <a:spcAft>
                <a:spcPts val="0"/>
              </a:spcAft>
              <a:buClr>
                <a:schemeClr val="dk1"/>
              </a:buClr>
              <a:buSzPts val="2000"/>
              <a:buFont typeface="Arial"/>
              <a:buNone/>
              <a:defRPr/>
            </a:lvl4pPr>
            <a:lvl5pPr lvl="4" algn="ctr">
              <a:lnSpc>
                <a:spcPct val="100000"/>
              </a:lnSpc>
              <a:spcBef>
                <a:spcPts val="400"/>
              </a:spcBef>
              <a:spcAft>
                <a:spcPts val="0"/>
              </a:spcAft>
              <a:buClr>
                <a:schemeClr val="dk1"/>
              </a:buClr>
              <a:buSzPts val="2000"/>
              <a:buFont typeface="Arial"/>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a:endParaRPr/>
          </a:p>
        </p:txBody>
      </p:sp>
      <p:sp>
        <p:nvSpPr>
          <p:cNvPr id="18" name="Google Shape;18;p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Arial"/>
              <a:buChar char="•"/>
              <a:defRPr sz="28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355600" algn="l">
              <a:lnSpc>
                <a:spcPct val="100000"/>
              </a:lnSpc>
              <a:spcBef>
                <a:spcPts val="400"/>
              </a:spcBef>
              <a:spcAft>
                <a:spcPts val="0"/>
              </a:spcAft>
              <a:buClr>
                <a:schemeClr val="dk1"/>
              </a:buClr>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74" name="Google Shape;74;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Font typeface="Arial"/>
              <a:buChar char="•"/>
              <a:defRPr sz="2800"/>
            </a:lvl1pPr>
            <a:lvl2pPr marL="914400" lvl="1" indent="-381000" algn="l">
              <a:lnSpc>
                <a:spcPct val="100000"/>
              </a:lnSpc>
              <a:spcBef>
                <a:spcPts val="480"/>
              </a:spcBef>
              <a:spcAft>
                <a:spcPts val="0"/>
              </a:spcAft>
              <a:buClr>
                <a:schemeClr val="dk1"/>
              </a:buClr>
              <a:buSzPts val="2400"/>
              <a:buFont typeface="Arial"/>
              <a:buChar char="–"/>
              <a:defRPr sz="2400"/>
            </a:lvl2pPr>
            <a:lvl3pPr marL="1371600" lvl="2" indent="-355600" algn="l">
              <a:lnSpc>
                <a:spcPct val="100000"/>
              </a:lnSpc>
              <a:spcBef>
                <a:spcPts val="400"/>
              </a:spcBef>
              <a:spcAft>
                <a:spcPts val="0"/>
              </a:spcAft>
              <a:buClr>
                <a:schemeClr val="dk1"/>
              </a:buClr>
              <a:buSzPts val="2000"/>
              <a:buFont typeface="Arial"/>
              <a:buChar char="•"/>
              <a:defRPr sz="2000"/>
            </a:lvl3pPr>
            <a:lvl4pPr marL="1828800" lvl="3" indent="-342900" algn="l">
              <a:lnSpc>
                <a:spcPct val="100000"/>
              </a:lnSpc>
              <a:spcBef>
                <a:spcPts val="360"/>
              </a:spcBef>
              <a:spcAft>
                <a:spcPts val="0"/>
              </a:spcAft>
              <a:buClr>
                <a:schemeClr val="dk1"/>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Arial"/>
              <a:buChar char="»"/>
              <a:defRPr sz="1800"/>
            </a:lvl5pPr>
            <a:lvl6pPr marL="2743200" lvl="5" indent="-342900" algn="l">
              <a:lnSpc>
                <a:spcPct val="100000"/>
              </a:lnSpc>
              <a:spcBef>
                <a:spcPts val="360"/>
              </a:spcBef>
              <a:spcAft>
                <a:spcPts val="0"/>
              </a:spcAft>
              <a:buClr>
                <a:schemeClr val="dk1"/>
              </a:buClr>
              <a:buSzPts val="1800"/>
              <a:buFont typeface="Arial"/>
              <a:buChar char="»"/>
              <a:defRPr sz="1800"/>
            </a:lvl6pPr>
            <a:lvl7pPr marL="3200400" lvl="6" indent="-342900" algn="l">
              <a:lnSpc>
                <a:spcPct val="100000"/>
              </a:lnSpc>
              <a:spcBef>
                <a:spcPts val="360"/>
              </a:spcBef>
              <a:spcAft>
                <a:spcPts val="0"/>
              </a:spcAft>
              <a:buClr>
                <a:schemeClr val="dk1"/>
              </a:buClr>
              <a:buSzPts val="1800"/>
              <a:buFont typeface="Arial"/>
              <a:buChar char="»"/>
              <a:defRPr sz="1800"/>
            </a:lvl7pPr>
            <a:lvl8pPr marL="3657600" lvl="7" indent="-342900" algn="l">
              <a:lnSpc>
                <a:spcPct val="100000"/>
              </a:lnSpc>
              <a:spcBef>
                <a:spcPts val="360"/>
              </a:spcBef>
              <a:spcAft>
                <a:spcPts val="0"/>
              </a:spcAft>
              <a:buClr>
                <a:schemeClr val="dk1"/>
              </a:buClr>
              <a:buSzPts val="1800"/>
              <a:buFont typeface="Arial"/>
              <a:buChar char="»"/>
              <a:defRPr sz="1800"/>
            </a:lvl8pPr>
            <a:lvl9pPr marL="4114800" lvl="8" indent="-342900" algn="l">
              <a:lnSpc>
                <a:spcPct val="100000"/>
              </a:lnSpc>
              <a:spcBef>
                <a:spcPts val="360"/>
              </a:spcBef>
              <a:spcAft>
                <a:spcPts val="0"/>
              </a:spcAft>
              <a:buClr>
                <a:schemeClr val="dk1"/>
              </a:buClr>
              <a:buSzPts val="1800"/>
              <a:buFont typeface="Arial"/>
              <a:buChar char="»"/>
              <a:defRPr sz="1800"/>
            </a:lvl9pPr>
          </a:lstStyle>
          <a:p>
            <a:endParaRPr/>
          </a:p>
        </p:txBody>
      </p:sp>
      <p:sp>
        <p:nvSpPr>
          <p:cNvPr id="75" name="Google Shape;75;p1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chemeClr val="dk1"/>
              </a:buClr>
              <a:buSzPts val="2000"/>
              <a:buFont typeface="Arial"/>
              <a:buNone/>
              <a:defRPr sz="2000"/>
            </a:lvl1pPr>
            <a:lvl2pPr marL="914400" lvl="1" indent="-228600" algn="l">
              <a:lnSpc>
                <a:spcPct val="100000"/>
              </a:lnSpc>
              <a:spcBef>
                <a:spcPts val="360"/>
              </a:spcBef>
              <a:spcAft>
                <a:spcPts val="0"/>
              </a:spcAft>
              <a:buClr>
                <a:schemeClr val="dk1"/>
              </a:buClr>
              <a:buSzPts val="1800"/>
              <a:buFont typeface="Arial"/>
              <a:buNone/>
              <a:defRPr sz="1800"/>
            </a:lvl2pPr>
            <a:lvl3pPr marL="1371600" lvl="2" indent="-228600" algn="l">
              <a:lnSpc>
                <a:spcPct val="100000"/>
              </a:lnSpc>
              <a:spcBef>
                <a:spcPts val="320"/>
              </a:spcBef>
              <a:spcAft>
                <a:spcPts val="0"/>
              </a:spcAft>
              <a:buClr>
                <a:schemeClr val="dk1"/>
              </a:buClr>
              <a:buSzPts val="1600"/>
              <a:buFont typeface="Arial"/>
              <a:buNone/>
              <a:defRPr sz="1600"/>
            </a:lvl3pPr>
            <a:lvl4pPr marL="1828800" lvl="3" indent="-228600" algn="l">
              <a:lnSpc>
                <a:spcPct val="100000"/>
              </a:lnSpc>
              <a:spcBef>
                <a:spcPts val="280"/>
              </a:spcBef>
              <a:spcAft>
                <a:spcPts val="0"/>
              </a:spcAft>
              <a:buClr>
                <a:schemeClr val="dk1"/>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Arial"/>
              <a:buNone/>
              <a:defRPr sz="1400"/>
            </a:lvl5pPr>
            <a:lvl6pPr marL="2743200" lvl="5" indent="-228600" algn="l">
              <a:lnSpc>
                <a:spcPct val="100000"/>
              </a:lnSpc>
              <a:spcBef>
                <a:spcPts val="280"/>
              </a:spcBef>
              <a:spcAft>
                <a:spcPts val="0"/>
              </a:spcAft>
              <a:buClr>
                <a:schemeClr val="dk1"/>
              </a:buClr>
              <a:buSzPts val="1400"/>
              <a:buFont typeface="Arial"/>
              <a:buNone/>
              <a:defRPr sz="1400"/>
            </a:lvl6pPr>
            <a:lvl7pPr marL="3200400" lvl="6" indent="-228600" algn="l">
              <a:lnSpc>
                <a:spcPct val="100000"/>
              </a:lnSpc>
              <a:spcBef>
                <a:spcPts val="280"/>
              </a:spcBef>
              <a:spcAft>
                <a:spcPts val="0"/>
              </a:spcAft>
              <a:buClr>
                <a:schemeClr val="dk1"/>
              </a:buClr>
              <a:buSzPts val="1400"/>
              <a:buFont typeface="Arial"/>
              <a:buNone/>
              <a:defRPr sz="1400"/>
            </a:lvl7pPr>
            <a:lvl8pPr marL="3657600" lvl="7" indent="-228600" algn="l">
              <a:lnSpc>
                <a:spcPct val="100000"/>
              </a:lnSpc>
              <a:spcBef>
                <a:spcPts val="280"/>
              </a:spcBef>
              <a:spcAft>
                <a:spcPts val="0"/>
              </a:spcAft>
              <a:buClr>
                <a:schemeClr val="dk1"/>
              </a:buClr>
              <a:buSzPts val="1400"/>
              <a:buFont typeface="Arial"/>
              <a:buNone/>
              <a:defRPr sz="1400"/>
            </a:lvl8pPr>
            <a:lvl9pPr marL="4114800" lvl="8" indent="-228600" algn="l">
              <a:lnSpc>
                <a:spcPct val="100000"/>
              </a:lnSpc>
              <a:spcBef>
                <a:spcPts val="280"/>
              </a:spcBef>
              <a:spcAft>
                <a:spcPts val="0"/>
              </a:spcAft>
              <a:buClr>
                <a:schemeClr val="dk1"/>
              </a:buClr>
              <a:buSzPts val="1400"/>
              <a:buFont typeface="Arial"/>
              <a:buNone/>
              <a:defRPr sz="1400"/>
            </a:lvl9pPr>
          </a:lstStyle>
          <a:p>
            <a:endParaRPr/>
          </a:p>
        </p:txBody>
      </p:sp>
      <p:sp>
        <p:nvSpPr>
          <p:cNvPr id="81" name="Google Shape;81;p1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3" name="Google Shape;33;p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4" name="Google Shape;44;p7"/>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45" name="Google Shape;45;p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0" name="Google Shape;50;p8"/>
          <p:cNvSpPr>
            <a:spLocks noGrp="1"/>
          </p:cNvSpPr>
          <p:nvPr>
            <p:ph type="pic" idx="2"/>
          </p:nvPr>
        </p:nvSpPr>
        <p:spPr>
          <a:xfrm>
            <a:off x="1792288" y="612775"/>
            <a:ext cx="5486400" cy="4114800"/>
          </a:xfrm>
          <a:prstGeom prst="rect">
            <a:avLst/>
          </a:prstGeom>
          <a:noFill/>
          <a:ln>
            <a:noFill/>
          </a:ln>
        </p:spPr>
      </p:sp>
      <p:sp>
        <p:nvSpPr>
          <p:cNvPr id="51" name="Google Shape;51;p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52" name="Google Shape;52;p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7" name="Google Shape;57;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Font typeface="Arial"/>
              <a:buChar char="•"/>
              <a:defRPr sz="3200"/>
            </a:lvl1pPr>
            <a:lvl2pPr marL="914400" lvl="1" indent="-406400" algn="l">
              <a:lnSpc>
                <a:spcPct val="100000"/>
              </a:lnSpc>
              <a:spcBef>
                <a:spcPts val="560"/>
              </a:spcBef>
              <a:spcAft>
                <a:spcPts val="0"/>
              </a:spcAft>
              <a:buClr>
                <a:schemeClr val="dk1"/>
              </a:buClr>
              <a:buSzPts val="2800"/>
              <a:buFont typeface="Arial"/>
              <a:buChar char="–"/>
              <a:defRPr sz="2800"/>
            </a:lvl2pPr>
            <a:lvl3pPr marL="1371600" lvl="2" indent="-381000" algn="l">
              <a:lnSpc>
                <a:spcPct val="100000"/>
              </a:lnSpc>
              <a:spcBef>
                <a:spcPts val="480"/>
              </a:spcBef>
              <a:spcAft>
                <a:spcPts val="0"/>
              </a:spcAft>
              <a:buClr>
                <a:schemeClr val="dk1"/>
              </a:buClr>
              <a:buSzPts val="2400"/>
              <a:buFont typeface="Arial"/>
              <a:buChar char="•"/>
              <a:defRPr sz="2400"/>
            </a:lvl3pPr>
            <a:lvl4pPr marL="1828800" lvl="3" indent="-355600" algn="l">
              <a:lnSpc>
                <a:spcPct val="100000"/>
              </a:lnSpc>
              <a:spcBef>
                <a:spcPts val="400"/>
              </a:spcBef>
              <a:spcAft>
                <a:spcPts val="0"/>
              </a:spcAft>
              <a:buClr>
                <a:schemeClr val="dk1"/>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Arial"/>
              <a:buChar char="»"/>
              <a:defRPr sz="2000"/>
            </a:lvl5pPr>
            <a:lvl6pPr marL="2743200" lvl="5" indent="-355600" algn="l">
              <a:lnSpc>
                <a:spcPct val="100000"/>
              </a:lnSpc>
              <a:spcBef>
                <a:spcPts val="400"/>
              </a:spcBef>
              <a:spcAft>
                <a:spcPts val="0"/>
              </a:spcAft>
              <a:buClr>
                <a:schemeClr val="dk1"/>
              </a:buClr>
              <a:buSzPts val="2000"/>
              <a:buFont typeface="Arial"/>
              <a:buChar char="»"/>
              <a:defRPr sz="2000"/>
            </a:lvl6pPr>
            <a:lvl7pPr marL="3200400" lvl="6" indent="-355600" algn="l">
              <a:lnSpc>
                <a:spcPct val="100000"/>
              </a:lnSpc>
              <a:spcBef>
                <a:spcPts val="400"/>
              </a:spcBef>
              <a:spcAft>
                <a:spcPts val="0"/>
              </a:spcAft>
              <a:buClr>
                <a:schemeClr val="dk1"/>
              </a:buClr>
              <a:buSzPts val="2000"/>
              <a:buFont typeface="Arial"/>
              <a:buChar char="»"/>
              <a:defRPr sz="2000"/>
            </a:lvl7pPr>
            <a:lvl8pPr marL="3657600" lvl="7" indent="-355600" algn="l">
              <a:lnSpc>
                <a:spcPct val="100000"/>
              </a:lnSpc>
              <a:spcBef>
                <a:spcPts val="400"/>
              </a:spcBef>
              <a:spcAft>
                <a:spcPts val="0"/>
              </a:spcAft>
              <a:buClr>
                <a:schemeClr val="dk1"/>
              </a:buClr>
              <a:buSzPts val="2000"/>
              <a:buFont typeface="Arial"/>
              <a:buChar char="»"/>
              <a:defRPr sz="2000"/>
            </a:lvl8pPr>
            <a:lvl9pPr marL="4114800" lvl="8" indent="-355600" algn="l">
              <a:lnSpc>
                <a:spcPct val="100000"/>
              </a:lnSpc>
              <a:spcBef>
                <a:spcPts val="400"/>
              </a:spcBef>
              <a:spcAft>
                <a:spcPts val="0"/>
              </a:spcAft>
              <a:buClr>
                <a:schemeClr val="dk1"/>
              </a:buClr>
              <a:buSzPts val="2000"/>
              <a:buFont typeface="Arial"/>
              <a:buChar char="»"/>
              <a:defRPr sz="2000"/>
            </a:lvl9pPr>
          </a:lstStyle>
          <a:p>
            <a:endParaRPr/>
          </a:p>
        </p:txBody>
      </p:sp>
      <p:sp>
        <p:nvSpPr>
          <p:cNvPr id="58" name="Google Shape;58;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Font typeface="Arial"/>
              <a:buNone/>
              <a:defRPr sz="1400"/>
            </a:lvl1pPr>
            <a:lvl2pPr marL="914400" lvl="1" indent="-228600" algn="l">
              <a:lnSpc>
                <a:spcPct val="100000"/>
              </a:lnSpc>
              <a:spcBef>
                <a:spcPts val="240"/>
              </a:spcBef>
              <a:spcAft>
                <a:spcPts val="0"/>
              </a:spcAft>
              <a:buClr>
                <a:schemeClr val="dk1"/>
              </a:buClr>
              <a:buSzPts val="1200"/>
              <a:buFont typeface="Arial"/>
              <a:buNone/>
              <a:defRPr sz="1200"/>
            </a:lvl2pPr>
            <a:lvl3pPr marL="1371600" lvl="2" indent="-228600" algn="l">
              <a:lnSpc>
                <a:spcPct val="100000"/>
              </a:lnSpc>
              <a:spcBef>
                <a:spcPts val="200"/>
              </a:spcBef>
              <a:spcAft>
                <a:spcPts val="0"/>
              </a:spcAft>
              <a:buClr>
                <a:schemeClr val="dk1"/>
              </a:buClr>
              <a:buSzPts val="1000"/>
              <a:buFont typeface="Arial"/>
              <a:buNone/>
              <a:defRPr sz="1000"/>
            </a:lvl3pPr>
            <a:lvl4pPr marL="1828800" lvl="3" indent="-228600" algn="l">
              <a:lnSpc>
                <a:spcPct val="100000"/>
              </a:lnSpc>
              <a:spcBef>
                <a:spcPts val="180"/>
              </a:spcBef>
              <a:spcAft>
                <a:spcPts val="0"/>
              </a:spcAft>
              <a:buClr>
                <a:schemeClr val="dk1"/>
              </a:buClr>
              <a:buSzPts val="900"/>
              <a:buFont typeface="Arial"/>
              <a:buNone/>
              <a:defRPr sz="900"/>
            </a:lvl4pPr>
            <a:lvl5pPr marL="2286000" lvl="4" indent="-228600" algn="l">
              <a:lnSpc>
                <a:spcPct val="100000"/>
              </a:lnSpc>
              <a:spcBef>
                <a:spcPts val="180"/>
              </a:spcBef>
              <a:spcAft>
                <a:spcPts val="0"/>
              </a:spcAft>
              <a:buClr>
                <a:schemeClr val="dk1"/>
              </a:buClr>
              <a:buSzPts val="900"/>
              <a:buFont typeface="Arial"/>
              <a:buNone/>
              <a:defRPr sz="900"/>
            </a:lvl5pPr>
            <a:lvl6pPr marL="2743200" lvl="5" indent="-228600" algn="l">
              <a:lnSpc>
                <a:spcPct val="100000"/>
              </a:lnSpc>
              <a:spcBef>
                <a:spcPts val="180"/>
              </a:spcBef>
              <a:spcAft>
                <a:spcPts val="0"/>
              </a:spcAft>
              <a:buClr>
                <a:schemeClr val="dk1"/>
              </a:buClr>
              <a:buSzPts val="900"/>
              <a:buFont typeface="Arial"/>
              <a:buNone/>
              <a:defRPr sz="900"/>
            </a:lvl6pPr>
            <a:lvl7pPr marL="3200400" lvl="6" indent="-228600" algn="l">
              <a:lnSpc>
                <a:spcPct val="100000"/>
              </a:lnSpc>
              <a:spcBef>
                <a:spcPts val="180"/>
              </a:spcBef>
              <a:spcAft>
                <a:spcPts val="0"/>
              </a:spcAft>
              <a:buClr>
                <a:schemeClr val="dk1"/>
              </a:buClr>
              <a:buSzPts val="900"/>
              <a:buFont typeface="Arial"/>
              <a:buNone/>
              <a:defRPr sz="900"/>
            </a:lvl7pPr>
            <a:lvl8pPr marL="3657600" lvl="7" indent="-228600" algn="l">
              <a:lnSpc>
                <a:spcPct val="100000"/>
              </a:lnSpc>
              <a:spcBef>
                <a:spcPts val="180"/>
              </a:spcBef>
              <a:spcAft>
                <a:spcPts val="0"/>
              </a:spcAft>
              <a:buClr>
                <a:schemeClr val="dk1"/>
              </a:buClr>
              <a:buSzPts val="900"/>
              <a:buFont typeface="Arial"/>
              <a:buNone/>
              <a:defRPr sz="900"/>
            </a:lvl8pPr>
            <a:lvl9pPr marL="4114800" lvl="8" indent="-228600" algn="l">
              <a:lnSpc>
                <a:spcPct val="100000"/>
              </a:lnSpc>
              <a:spcBef>
                <a:spcPts val="180"/>
              </a:spcBef>
              <a:spcAft>
                <a:spcPts val="0"/>
              </a:spcAft>
              <a:buClr>
                <a:schemeClr val="dk1"/>
              </a:buClr>
              <a:buSzPts val="900"/>
              <a:buFont typeface="Arial"/>
              <a:buNone/>
              <a:defRPr sz="900"/>
            </a:lvl9pPr>
          </a:lstStyle>
          <a:p>
            <a:endParaRPr/>
          </a:p>
        </p:txBody>
      </p:sp>
      <p:sp>
        <p:nvSpPr>
          <p:cNvPr id="59" name="Google Shape;59;p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65" name="Google Shape;65;p1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66" name="Google Shape;66;p1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Font typeface="Arial"/>
              <a:buNone/>
              <a:defRPr sz="2400" b="1"/>
            </a:lvl1pPr>
            <a:lvl2pPr marL="914400" lvl="1" indent="-228600" algn="l">
              <a:lnSpc>
                <a:spcPct val="100000"/>
              </a:lnSpc>
              <a:spcBef>
                <a:spcPts val="400"/>
              </a:spcBef>
              <a:spcAft>
                <a:spcPts val="0"/>
              </a:spcAft>
              <a:buClr>
                <a:schemeClr val="dk1"/>
              </a:buClr>
              <a:buSzPts val="2000"/>
              <a:buFont typeface="Arial"/>
              <a:buNone/>
              <a:defRPr sz="2000" b="1"/>
            </a:lvl2pPr>
            <a:lvl3pPr marL="1371600" lvl="2" indent="-228600" algn="l">
              <a:lnSpc>
                <a:spcPct val="100000"/>
              </a:lnSpc>
              <a:spcBef>
                <a:spcPts val="360"/>
              </a:spcBef>
              <a:spcAft>
                <a:spcPts val="0"/>
              </a:spcAft>
              <a:buClr>
                <a:schemeClr val="dk1"/>
              </a:buClr>
              <a:buSzPts val="1800"/>
              <a:buFont typeface="Arial"/>
              <a:buNone/>
              <a:defRPr sz="1800" b="1"/>
            </a:lvl3pPr>
            <a:lvl4pPr marL="1828800" lvl="3" indent="-228600" algn="l">
              <a:lnSpc>
                <a:spcPct val="100000"/>
              </a:lnSpc>
              <a:spcBef>
                <a:spcPts val="320"/>
              </a:spcBef>
              <a:spcAft>
                <a:spcPts val="0"/>
              </a:spcAft>
              <a:buClr>
                <a:schemeClr val="dk1"/>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Arial"/>
              <a:buNone/>
              <a:defRPr sz="1600" b="1"/>
            </a:lvl5pPr>
            <a:lvl6pPr marL="2743200" lvl="5" indent="-228600" algn="l">
              <a:lnSpc>
                <a:spcPct val="100000"/>
              </a:lnSpc>
              <a:spcBef>
                <a:spcPts val="320"/>
              </a:spcBef>
              <a:spcAft>
                <a:spcPts val="0"/>
              </a:spcAft>
              <a:buClr>
                <a:schemeClr val="dk1"/>
              </a:buClr>
              <a:buSzPts val="1600"/>
              <a:buFont typeface="Arial"/>
              <a:buNone/>
              <a:defRPr sz="1600" b="1"/>
            </a:lvl6pPr>
            <a:lvl7pPr marL="3200400" lvl="6" indent="-228600" algn="l">
              <a:lnSpc>
                <a:spcPct val="100000"/>
              </a:lnSpc>
              <a:spcBef>
                <a:spcPts val="320"/>
              </a:spcBef>
              <a:spcAft>
                <a:spcPts val="0"/>
              </a:spcAft>
              <a:buClr>
                <a:schemeClr val="dk1"/>
              </a:buClr>
              <a:buSzPts val="1600"/>
              <a:buFont typeface="Arial"/>
              <a:buNone/>
              <a:defRPr sz="1600" b="1"/>
            </a:lvl7pPr>
            <a:lvl8pPr marL="3657600" lvl="7" indent="-228600" algn="l">
              <a:lnSpc>
                <a:spcPct val="100000"/>
              </a:lnSpc>
              <a:spcBef>
                <a:spcPts val="320"/>
              </a:spcBef>
              <a:spcAft>
                <a:spcPts val="0"/>
              </a:spcAft>
              <a:buClr>
                <a:schemeClr val="dk1"/>
              </a:buClr>
              <a:buSzPts val="1600"/>
              <a:buFont typeface="Arial"/>
              <a:buNone/>
              <a:defRPr sz="1600" b="1"/>
            </a:lvl8pPr>
            <a:lvl9pPr marL="4114800" lvl="8" indent="-228600" algn="l">
              <a:lnSpc>
                <a:spcPct val="100000"/>
              </a:lnSpc>
              <a:spcBef>
                <a:spcPts val="320"/>
              </a:spcBef>
              <a:spcAft>
                <a:spcPts val="0"/>
              </a:spcAft>
              <a:buClr>
                <a:schemeClr val="dk1"/>
              </a:buClr>
              <a:buSzPts val="1600"/>
              <a:buFont typeface="Arial"/>
              <a:buNone/>
              <a:defRPr sz="1600" b="1"/>
            </a:lvl9pPr>
          </a:lstStyle>
          <a:p>
            <a:endParaRPr/>
          </a:p>
        </p:txBody>
      </p:sp>
      <p:sp>
        <p:nvSpPr>
          <p:cNvPr id="67" name="Google Shape;67;p1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Font typeface="Arial"/>
              <a:buChar char="•"/>
              <a:defRPr sz="2400"/>
            </a:lvl1pPr>
            <a:lvl2pPr marL="914400" lvl="1" indent="-355600" algn="l">
              <a:lnSpc>
                <a:spcPct val="100000"/>
              </a:lnSpc>
              <a:spcBef>
                <a:spcPts val="400"/>
              </a:spcBef>
              <a:spcAft>
                <a:spcPts val="0"/>
              </a:spcAft>
              <a:buClr>
                <a:schemeClr val="dk1"/>
              </a:buClr>
              <a:buSzPts val="2000"/>
              <a:buFont typeface="Arial"/>
              <a:buChar char="–"/>
              <a:defRPr sz="2000"/>
            </a:lvl2pPr>
            <a:lvl3pPr marL="1371600" lvl="2" indent="-342900" algn="l">
              <a:lnSpc>
                <a:spcPct val="100000"/>
              </a:lnSpc>
              <a:spcBef>
                <a:spcPts val="360"/>
              </a:spcBef>
              <a:spcAft>
                <a:spcPts val="0"/>
              </a:spcAft>
              <a:buClr>
                <a:schemeClr val="dk1"/>
              </a:buClr>
              <a:buSzPts val="1800"/>
              <a:buFont typeface="Arial"/>
              <a:buChar char="•"/>
              <a:defRPr sz="1800"/>
            </a:lvl3pPr>
            <a:lvl4pPr marL="1828800" lvl="3" indent="-330200" algn="l">
              <a:lnSpc>
                <a:spcPct val="100000"/>
              </a:lnSpc>
              <a:spcBef>
                <a:spcPts val="320"/>
              </a:spcBef>
              <a:spcAft>
                <a:spcPts val="0"/>
              </a:spcAft>
              <a:buClr>
                <a:schemeClr val="dk1"/>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Arial"/>
              <a:buChar char="»"/>
              <a:defRPr sz="1600"/>
            </a:lvl5pPr>
            <a:lvl6pPr marL="2743200" lvl="5" indent="-330200" algn="l">
              <a:lnSpc>
                <a:spcPct val="100000"/>
              </a:lnSpc>
              <a:spcBef>
                <a:spcPts val="320"/>
              </a:spcBef>
              <a:spcAft>
                <a:spcPts val="0"/>
              </a:spcAft>
              <a:buClr>
                <a:schemeClr val="dk1"/>
              </a:buClr>
              <a:buSzPts val="1600"/>
              <a:buFont typeface="Arial"/>
              <a:buChar char="»"/>
              <a:defRPr sz="1600"/>
            </a:lvl6pPr>
            <a:lvl7pPr marL="3200400" lvl="6" indent="-330200" algn="l">
              <a:lnSpc>
                <a:spcPct val="100000"/>
              </a:lnSpc>
              <a:spcBef>
                <a:spcPts val="320"/>
              </a:spcBef>
              <a:spcAft>
                <a:spcPts val="0"/>
              </a:spcAft>
              <a:buClr>
                <a:schemeClr val="dk1"/>
              </a:buClr>
              <a:buSzPts val="1600"/>
              <a:buFont typeface="Arial"/>
              <a:buChar char="»"/>
              <a:defRPr sz="1600"/>
            </a:lvl7pPr>
            <a:lvl8pPr marL="3657600" lvl="7" indent="-330200" algn="l">
              <a:lnSpc>
                <a:spcPct val="100000"/>
              </a:lnSpc>
              <a:spcBef>
                <a:spcPts val="320"/>
              </a:spcBef>
              <a:spcAft>
                <a:spcPts val="0"/>
              </a:spcAft>
              <a:buClr>
                <a:schemeClr val="dk1"/>
              </a:buClr>
              <a:buSzPts val="1600"/>
              <a:buFont typeface="Arial"/>
              <a:buChar char="»"/>
              <a:defRPr sz="1600"/>
            </a:lvl8pPr>
            <a:lvl9pPr marL="4114800" lvl="8" indent="-330200" algn="l">
              <a:lnSpc>
                <a:spcPct val="100000"/>
              </a:lnSpc>
              <a:spcBef>
                <a:spcPts val="320"/>
              </a:spcBef>
              <a:spcAft>
                <a:spcPts val="0"/>
              </a:spcAft>
              <a:buClr>
                <a:schemeClr val="dk1"/>
              </a:buClr>
              <a:buSzPts val="1600"/>
              <a:buFont typeface="Arial"/>
              <a:buChar char="»"/>
              <a:defRPr sz="1600"/>
            </a:lvl9pPr>
          </a:lstStyle>
          <a:p>
            <a:endParaRPr/>
          </a:p>
        </p:txBody>
      </p:sp>
      <p:sp>
        <p:nvSpPr>
          <p:cNvPr id="68" name="Google Shape;68;p1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https://www.okta.com/" TargetMode="External"/><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538450" y="426092"/>
            <a:ext cx="7772400" cy="1959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b="1">
                <a:solidFill>
                  <a:srgbClr val="FF00FF"/>
                </a:solidFill>
                <a:latin typeface="Times New Roman"/>
                <a:ea typeface="Times New Roman"/>
                <a:cs typeface="Times New Roman"/>
                <a:sym typeface="Times New Roman"/>
              </a:rPr>
              <a:t>Module 3</a:t>
            </a:r>
            <a:endParaRPr b="1">
              <a:solidFill>
                <a:srgbClr val="FF00FF"/>
              </a:solidFill>
              <a:latin typeface="Times New Roman"/>
              <a:ea typeface="Times New Roman"/>
              <a:cs typeface="Times New Roman"/>
              <a:sym typeface="Times New Roman"/>
            </a:endParaRPr>
          </a:p>
        </p:txBody>
      </p:sp>
      <p:sp>
        <p:nvSpPr>
          <p:cNvPr id="89" name="Google Shape;89;p13"/>
          <p:cNvSpPr txBox="1">
            <a:spLocks noGrp="1"/>
          </p:cNvSpPr>
          <p:nvPr>
            <p:ph type="subTitle" idx="1"/>
          </p:nvPr>
        </p:nvSpPr>
        <p:spPr>
          <a:xfrm>
            <a:off x="872825" y="3118525"/>
            <a:ext cx="7696800" cy="2336700"/>
          </a:xfrm>
          <a:prstGeom prst="rect">
            <a:avLst/>
          </a:prstGeom>
        </p:spPr>
        <p:txBody>
          <a:bodyPr spcFirstLastPara="1" wrap="square" lIns="91425" tIns="45700" rIns="91425" bIns="45700" anchor="t" anchorCtr="0">
            <a:noAutofit/>
          </a:bodyPr>
          <a:lstStyle/>
          <a:p>
            <a:pPr marL="0" lvl="0" indent="0" algn="ctr" rtl="0">
              <a:spcBef>
                <a:spcPts val="640"/>
              </a:spcBef>
              <a:spcAft>
                <a:spcPts val="0"/>
              </a:spcAft>
              <a:buClr>
                <a:schemeClr val="dk1"/>
              </a:buClr>
              <a:buSzPts val="1100"/>
              <a:buFont typeface="Arial"/>
              <a:buNone/>
            </a:pPr>
            <a:r>
              <a:rPr lang="en-US" b="1">
                <a:solidFill>
                  <a:srgbClr val="0000FF"/>
                </a:solidFill>
              </a:rPr>
              <a:t>Hashes, Message Digests and Digital Certificates</a:t>
            </a:r>
            <a:endParaRPr b="1">
              <a:solidFill>
                <a:srgbClr val="0000FF"/>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body" idx="1"/>
          </p:nvPr>
        </p:nvSpPr>
        <p:spPr>
          <a:xfrm>
            <a:off x="457200" y="374075"/>
            <a:ext cx="8229600" cy="5752200"/>
          </a:xfrm>
          <a:prstGeom prst="rect">
            <a:avLst/>
          </a:prstGeom>
        </p:spPr>
        <p:txBody>
          <a:bodyPr spcFirstLastPara="1" wrap="square" lIns="91425" tIns="45700" rIns="91425" bIns="45700" anchor="t" anchorCtr="0">
            <a:noAutofit/>
          </a:bodyPr>
          <a:lstStyle/>
          <a:p>
            <a:pPr marL="457200" lvl="0" indent="-419100" algn="just" rtl="0">
              <a:spcBef>
                <a:spcPts val="360"/>
              </a:spcBef>
              <a:spcAft>
                <a:spcPts val="0"/>
              </a:spcAft>
              <a:buSzPts val="3000"/>
              <a:buFont typeface="Times New Roman"/>
              <a:buChar char="•"/>
            </a:pPr>
            <a:r>
              <a:rPr lang="en-US" sz="3000">
                <a:latin typeface="Times New Roman"/>
                <a:ea typeface="Times New Roman"/>
                <a:cs typeface="Times New Roman"/>
                <a:sym typeface="Times New Roman"/>
              </a:rPr>
              <a:t>If the hash function is not preimage resistant, Eve can intercept the digest h(M) and create a message M′. </a:t>
            </a:r>
            <a:endParaRPr sz="3000">
              <a:latin typeface="Times New Roman"/>
              <a:ea typeface="Times New Roman"/>
              <a:cs typeface="Times New Roman"/>
              <a:sym typeface="Times New Roman"/>
            </a:endParaRPr>
          </a:p>
          <a:p>
            <a:pPr marL="457200" lvl="0" indent="-419100" algn="just" rtl="0">
              <a:spcBef>
                <a:spcPts val="0"/>
              </a:spcBef>
              <a:spcAft>
                <a:spcPts val="0"/>
              </a:spcAft>
              <a:buSzPts val="3000"/>
              <a:buFont typeface="Times New Roman"/>
              <a:buChar char="•"/>
            </a:pPr>
            <a:r>
              <a:rPr lang="en-US" sz="3000">
                <a:latin typeface="Times New Roman"/>
                <a:ea typeface="Times New Roman"/>
                <a:cs typeface="Times New Roman"/>
                <a:sym typeface="Times New Roman"/>
              </a:rPr>
              <a:t>Eve can then send M′ to Bob pretending it is M.</a:t>
            </a:r>
            <a:endParaRPr sz="3000">
              <a:latin typeface="Times New Roman"/>
              <a:ea typeface="Times New Roman"/>
              <a:cs typeface="Times New Roman"/>
              <a:sym typeface="Times New Roman"/>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None/>
            </a:pPr>
            <a:endParaRPr/>
          </a:p>
          <a:p>
            <a:pPr marL="0" lvl="0" indent="0" algn="l" rtl="0">
              <a:spcBef>
                <a:spcPts val="360"/>
              </a:spcBef>
              <a:spcAft>
                <a:spcPts val="0"/>
              </a:spcAft>
              <a:buClr>
                <a:schemeClr val="dk1"/>
              </a:buClr>
              <a:buSzPts val="1100"/>
              <a:buFont typeface="Arial"/>
              <a:buNone/>
            </a:pPr>
            <a:r>
              <a:rPr lang="en-US" sz="2300" b="1">
                <a:solidFill>
                  <a:srgbClr val="FF0000"/>
                </a:solidFill>
                <a:latin typeface="Times New Roman"/>
                <a:ea typeface="Times New Roman"/>
                <a:cs typeface="Times New Roman"/>
                <a:sym typeface="Times New Roman"/>
              </a:rPr>
              <a:t>A checksum function is not preimage resistant, Eve may find several messages whose checksum matches the given one.</a:t>
            </a:r>
            <a:endParaRPr sz="2300" b="1">
              <a:solidFill>
                <a:srgbClr val="FF0000"/>
              </a:solidFill>
              <a:latin typeface="Times New Roman"/>
              <a:ea typeface="Times New Roman"/>
              <a:cs typeface="Times New Roman"/>
              <a:sym typeface="Times New Roman"/>
            </a:endParaRPr>
          </a:p>
          <a:p>
            <a:pPr marL="0" lvl="0" indent="0" algn="l" rtl="0">
              <a:spcBef>
                <a:spcPts val="360"/>
              </a:spcBef>
              <a:spcAft>
                <a:spcPts val="0"/>
              </a:spcAft>
              <a:buNone/>
            </a:pPr>
            <a:endParaRPr sz="2300" b="1">
              <a:latin typeface="Times New Roman"/>
              <a:ea typeface="Times New Roman"/>
              <a:cs typeface="Times New Roman"/>
              <a:sym typeface="Times New Roman"/>
            </a:endParaRPr>
          </a:p>
        </p:txBody>
      </p:sp>
      <p:pic>
        <p:nvPicPr>
          <p:cNvPr id="149" name="Google Shape;149;p22"/>
          <p:cNvPicPr preferRelativeResize="0"/>
          <p:nvPr/>
        </p:nvPicPr>
        <p:blipFill>
          <a:blip r:embed="rId3">
            <a:alphaModFix/>
          </a:blip>
          <a:stretch>
            <a:fillRect/>
          </a:stretch>
        </p:blipFill>
        <p:spPr>
          <a:xfrm>
            <a:off x="457200" y="3110950"/>
            <a:ext cx="8359825" cy="1117200"/>
          </a:xfrm>
          <a:prstGeom prst="rect">
            <a:avLst/>
          </a:prstGeom>
          <a:noFill/>
          <a:ln>
            <a:noFill/>
          </a:ln>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112"/>
          <p:cNvSpPr txBox="1">
            <a:spLocks noGrp="1"/>
          </p:cNvSpPr>
          <p:nvPr>
            <p:ph type="body" idx="1"/>
          </p:nvPr>
        </p:nvSpPr>
        <p:spPr>
          <a:xfrm>
            <a:off x="457200" y="386675"/>
            <a:ext cx="8229600" cy="5739600"/>
          </a:xfrm>
          <a:prstGeom prst="rect">
            <a:avLst/>
          </a:prstGeom>
        </p:spPr>
        <p:txBody>
          <a:bodyPr spcFirstLastPara="1" wrap="square" lIns="91425" tIns="45700" rIns="91425" bIns="45700" anchor="t" anchorCtr="0">
            <a:noAutofit/>
          </a:bodyPr>
          <a:lstStyle/>
          <a:p>
            <a:pPr marL="685800" lvl="0" indent="-390525" algn="l" rtl="0">
              <a:lnSpc>
                <a:spcPct val="100000"/>
              </a:lnSpc>
              <a:spcBef>
                <a:spcPts val="0"/>
              </a:spcBef>
              <a:spcAft>
                <a:spcPts val="0"/>
              </a:spcAft>
              <a:buClr>
                <a:srgbClr val="273239"/>
              </a:buClr>
              <a:buSzPts val="2550"/>
              <a:buFont typeface="Nunito"/>
              <a:buChar char="●"/>
            </a:pPr>
            <a:r>
              <a:rPr lang="en-US" sz="2550" b="1">
                <a:solidFill>
                  <a:srgbClr val="273239"/>
                </a:solidFill>
                <a:highlight>
                  <a:srgbClr val="FFFFFF"/>
                </a:highlight>
                <a:latin typeface="Times New Roman"/>
                <a:ea typeface="Times New Roman"/>
                <a:cs typeface="Times New Roman"/>
                <a:sym typeface="Times New Roman"/>
              </a:rPr>
              <a:t>Signing Documents</a:t>
            </a:r>
            <a:r>
              <a:rPr lang="en-US" sz="2550">
                <a:solidFill>
                  <a:srgbClr val="273239"/>
                </a:solidFill>
                <a:highlight>
                  <a:srgbClr val="FFFFFF"/>
                </a:highlight>
                <a:latin typeface="Times New Roman"/>
                <a:ea typeface="Times New Roman"/>
                <a:cs typeface="Times New Roman"/>
                <a:sym typeface="Times New Roman"/>
              </a:rPr>
              <a:t>: They are used to digitally sign documents like contracts or official forms, verifying the signer’s identity and ensuring the document hasn’t been altered.</a:t>
            </a:r>
            <a:endParaRPr sz="2550">
              <a:solidFill>
                <a:srgbClr val="273239"/>
              </a:solidFill>
              <a:highlight>
                <a:srgbClr val="FFFFFF"/>
              </a:highlight>
              <a:latin typeface="Times New Roman"/>
              <a:ea typeface="Times New Roman"/>
              <a:cs typeface="Times New Roman"/>
              <a:sym typeface="Times New Roman"/>
            </a:endParaRPr>
          </a:p>
          <a:p>
            <a:pPr marL="685800" lvl="0" indent="-390525" algn="l" rtl="0">
              <a:lnSpc>
                <a:spcPct val="100000"/>
              </a:lnSpc>
              <a:spcBef>
                <a:spcPts val="0"/>
              </a:spcBef>
              <a:spcAft>
                <a:spcPts val="0"/>
              </a:spcAft>
              <a:buClr>
                <a:srgbClr val="273239"/>
              </a:buClr>
              <a:buSzPts val="2550"/>
              <a:buFont typeface="Nunito"/>
              <a:buChar char="●"/>
            </a:pPr>
            <a:r>
              <a:rPr lang="en-US" sz="2550" b="1">
                <a:solidFill>
                  <a:srgbClr val="273239"/>
                </a:solidFill>
                <a:highlight>
                  <a:srgbClr val="FFFFFF"/>
                </a:highlight>
                <a:latin typeface="Times New Roman"/>
                <a:ea typeface="Times New Roman"/>
                <a:cs typeface="Times New Roman"/>
                <a:sym typeface="Times New Roman"/>
              </a:rPr>
              <a:t>IoT Device Security</a:t>
            </a:r>
            <a:r>
              <a:rPr lang="en-US" sz="2550">
                <a:solidFill>
                  <a:srgbClr val="273239"/>
                </a:solidFill>
                <a:highlight>
                  <a:srgbClr val="FFFFFF"/>
                </a:highlight>
                <a:latin typeface="Times New Roman"/>
                <a:ea typeface="Times New Roman"/>
                <a:cs typeface="Times New Roman"/>
                <a:sym typeface="Times New Roman"/>
              </a:rPr>
              <a:t>: In the Internet of Things, digital certificates authenticate devices and secure the data they send and receive.</a:t>
            </a:r>
            <a:endParaRPr sz="2550">
              <a:solidFill>
                <a:srgbClr val="273239"/>
              </a:solidFill>
              <a:highlight>
                <a:srgbClr val="FFFFFF"/>
              </a:highlight>
              <a:latin typeface="Times New Roman"/>
              <a:ea typeface="Times New Roman"/>
              <a:cs typeface="Times New Roman"/>
              <a:sym typeface="Times New Roman"/>
            </a:endParaRPr>
          </a:p>
          <a:p>
            <a:pPr marL="685800" lvl="0" indent="-390525" algn="l" rtl="0">
              <a:lnSpc>
                <a:spcPct val="100000"/>
              </a:lnSpc>
              <a:spcBef>
                <a:spcPts val="0"/>
              </a:spcBef>
              <a:spcAft>
                <a:spcPts val="0"/>
              </a:spcAft>
              <a:buClr>
                <a:srgbClr val="273239"/>
              </a:buClr>
              <a:buSzPts val="2550"/>
              <a:buFont typeface="Nunito"/>
              <a:buChar char="●"/>
            </a:pPr>
            <a:r>
              <a:rPr lang="en-US" sz="2550" b="1">
                <a:solidFill>
                  <a:srgbClr val="273239"/>
                </a:solidFill>
                <a:highlight>
                  <a:srgbClr val="FFFFFF"/>
                </a:highlight>
                <a:latin typeface="Times New Roman"/>
                <a:ea typeface="Times New Roman"/>
                <a:cs typeface="Times New Roman"/>
                <a:sym typeface="Times New Roman"/>
              </a:rPr>
              <a:t>Smart Card Authentication</a:t>
            </a:r>
            <a:r>
              <a:rPr lang="en-US" sz="2550">
                <a:solidFill>
                  <a:srgbClr val="273239"/>
                </a:solidFill>
                <a:highlight>
                  <a:srgbClr val="FFFFFF"/>
                </a:highlight>
                <a:latin typeface="Times New Roman"/>
                <a:ea typeface="Times New Roman"/>
                <a:cs typeface="Times New Roman"/>
                <a:sym typeface="Times New Roman"/>
              </a:rPr>
              <a:t>: They are embedded in smart cards, used for secure logins and personal identification, combining something you have (the card) with something you know (a PIN).</a:t>
            </a:r>
            <a:endParaRPr sz="2550">
              <a:solidFill>
                <a:srgbClr val="273239"/>
              </a:solidFill>
              <a:highlight>
                <a:srgbClr val="FFFFFF"/>
              </a:highlight>
              <a:latin typeface="Times New Roman"/>
              <a:ea typeface="Times New Roman"/>
              <a:cs typeface="Times New Roman"/>
              <a:sym typeface="Times New Roman"/>
            </a:endParaRPr>
          </a:p>
          <a:p>
            <a:pPr marL="0" lvl="0" indent="0" algn="l" rtl="0">
              <a:spcBef>
                <a:spcPts val="1800"/>
              </a:spcBef>
              <a:spcAft>
                <a:spcPts val="0"/>
              </a:spcAft>
              <a:buNone/>
            </a:pPr>
            <a:endParaRP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113"/>
          <p:cNvSpPr txBox="1">
            <a:spLocks noGrp="1"/>
          </p:cNvSpPr>
          <p:nvPr>
            <p:ph type="title"/>
          </p:nvPr>
        </p:nvSpPr>
        <p:spPr>
          <a:xfrm>
            <a:off x="370700" y="484706"/>
            <a:ext cx="8229600" cy="618600"/>
          </a:xfrm>
          <a:prstGeom prst="rect">
            <a:avLst/>
          </a:prstGeom>
        </p:spPr>
        <p:txBody>
          <a:bodyPr spcFirstLastPara="1" wrap="square" lIns="91425" tIns="45700" rIns="91425" bIns="45700" anchor="ctr" anchorCtr="0">
            <a:noAutofit/>
          </a:bodyPr>
          <a:lstStyle/>
          <a:p>
            <a:pPr marL="0" lvl="0" indent="0" algn="l" rtl="0">
              <a:lnSpc>
                <a:spcPct val="115000"/>
              </a:lnSpc>
              <a:spcBef>
                <a:spcPts val="0"/>
              </a:spcBef>
              <a:spcAft>
                <a:spcPts val="0"/>
              </a:spcAft>
              <a:buNone/>
            </a:pPr>
            <a:r>
              <a:rPr lang="en-US" sz="3500" b="1">
                <a:solidFill>
                  <a:srgbClr val="273239"/>
                </a:solidFill>
                <a:highlight>
                  <a:srgbClr val="FFFFFF"/>
                </a:highlight>
                <a:latin typeface="Times New Roman"/>
                <a:ea typeface="Times New Roman"/>
                <a:cs typeface="Times New Roman"/>
                <a:sym typeface="Times New Roman"/>
              </a:rPr>
              <a:t>X.509 Authentication Service</a:t>
            </a:r>
            <a:endParaRPr sz="3500" b="1">
              <a:solidFill>
                <a:srgbClr val="273239"/>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a:p>
        </p:txBody>
      </p:sp>
      <p:sp>
        <p:nvSpPr>
          <p:cNvPr id="830" name="Google Shape;830;p113"/>
          <p:cNvSpPr txBox="1">
            <a:spLocks noGrp="1"/>
          </p:cNvSpPr>
          <p:nvPr>
            <p:ph type="body" idx="1"/>
          </p:nvPr>
        </p:nvSpPr>
        <p:spPr>
          <a:xfrm>
            <a:off x="457200" y="868600"/>
            <a:ext cx="8229600" cy="5257800"/>
          </a:xfrm>
          <a:prstGeom prst="rect">
            <a:avLst/>
          </a:prstGeom>
        </p:spPr>
        <p:txBody>
          <a:bodyPr spcFirstLastPara="1" wrap="square" lIns="91425" tIns="45700" rIns="91425" bIns="45700" anchor="t" anchorCtr="0">
            <a:noAutofit/>
          </a:bodyPr>
          <a:lstStyle/>
          <a:p>
            <a:pPr marL="457200" lvl="0" indent="-406400" algn="just" rtl="0">
              <a:spcBef>
                <a:spcPts val="0"/>
              </a:spcBef>
              <a:spcAft>
                <a:spcPts val="0"/>
              </a:spcAft>
              <a:buSzPts val="2800"/>
              <a:buFont typeface="Times New Roman"/>
              <a:buChar char="•"/>
            </a:pPr>
            <a:r>
              <a:rPr lang="en-US" sz="2800">
                <a:latin typeface="Times New Roman"/>
                <a:ea typeface="Times New Roman"/>
                <a:cs typeface="Times New Roman"/>
                <a:sym typeface="Times New Roman"/>
              </a:rPr>
              <a:t>X.509 digital certificate is a certificate-based authentication security framework that can be used for providing secure transaction processing and private information. </a:t>
            </a:r>
            <a:endParaRPr sz="2800">
              <a:latin typeface="Times New Roman"/>
              <a:ea typeface="Times New Roman"/>
              <a:cs typeface="Times New Roman"/>
              <a:sym typeface="Times New Roman"/>
            </a:endParaRPr>
          </a:p>
          <a:p>
            <a:pPr marL="457200" lvl="0" indent="-406400" algn="just" rtl="0">
              <a:spcBef>
                <a:spcPts val="0"/>
              </a:spcBef>
              <a:spcAft>
                <a:spcPts val="0"/>
              </a:spcAft>
              <a:buSzPts val="2800"/>
              <a:buFont typeface="Times New Roman"/>
              <a:buChar char="•"/>
            </a:pPr>
            <a:r>
              <a:rPr lang="en-US" sz="2800">
                <a:latin typeface="Times New Roman"/>
                <a:ea typeface="Times New Roman"/>
                <a:cs typeface="Times New Roman"/>
                <a:sym typeface="Times New Roman"/>
              </a:rPr>
              <a:t>These are primarily used for handling the security and identity in computer networking and internet-based communications.</a:t>
            </a:r>
            <a:endParaRPr sz="28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114"/>
          <p:cNvSpPr txBox="1">
            <a:spLocks noGrp="1"/>
          </p:cNvSpPr>
          <p:nvPr>
            <p:ph type="title"/>
          </p:nvPr>
        </p:nvSpPr>
        <p:spPr>
          <a:xfrm>
            <a:off x="457200" y="274622"/>
            <a:ext cx="8229600" cy="668100"/>
          </a:xfrm>
          <a:prstGeom prst="rect">
            <a:avLst/>
          </a:prstGeom>
        </p:spPr>
        <p:txBody>
          <a:bodyPr spcFirstLastPara="1" wrap="square" lIns="91425" tIns="45700" rIns="91425" bIns="45700" anchor="ctr" anchorCtr="0">
            <a:noAutofit/>
          </a:bodyPr>
          <a:lstStyle/>
          <a:p>
            <a:pPr marL="0" lvl="0" indent="0" algn="just" rtl="0">
              <a:lnSpc>
                <a:spcPct val="100000"/>
              </a:lnSpc>
              <a:spcBef>
                <a:spcPts val="1800"/>
              </a:spcBef>
              <a:spcAft>
                <a:spcPts val="1800"/>
              </a:spcAft>
              <a:buNone/>
            </a:pPr>
            <a:r>
              <a:rPr lang="en-US" sz="2700" b="1">
                <a:solidFill>
                  <a:srgbClr val="273239"/>
                </a:solidFill>
                <a:highlight>
                  <a:srgbClr val="FFFFFF"/>
                </a:highlight>
                <a:latin typeface="Times New Roman"/>
                <a:ea typeface="Times New Roman"/>
                <a:cs typeface="Times New Roman"/>
                <a:sym typeface="Times New Roman"/>
              </a:rPr>
              <a:t>Working of X.509 Authentication Service Certificate</a:t>
            </a:r>
            <a:endParaRPr sz="5700">
              <a:latin typeface="Times New Roman"/>
              <a:ea typeface="Times New Roman"/>
              <a:cs typeface="Times New Roman"/>
              <a:sym typeface="Times New Roman"/>
            </a:endParaRPr>
          </a:p>
        </p:txBody>
      </p:sp>
      <p:sp>
        <p:nvSpPr>
          <p:cNvPr id="837" name="Google Shape;837;p114"/>
          <p:cNvSpPr txBox="1">
            <a:spLocks noGrp="1"/>
          </p:cNvSpPr>
          <p:nvPr>
            <p:ph type="body" idx="1"/>
          </p:nvPr>
        </p:nvSpPr>
        <p:spPr>
          <a:xfrm>
            <a:off x="457200" y="1016875"/>
            <a:ext cx="8229600" cy="5634600"/>
          </a:xfrm>
          <a:prstGeom prst="rect">
            <a:avLst/>
          </a:prstGeom>
        </p:spPr>
        <p:txBody>
          <a:bodyPr spcFirstLastPara="1" wrap="square" lIns="91425" tIns="45700" rIns="91425" bIns="45700" anchor="t" anchorCtr="0">
            <a:noAutofit/>
          </a:bodyPr>
          <a:lstStyle/>
          <a:p>
            <a:pPr marL="0" lvl="0" indent="0" algn="just" rtl="0">
              <a:spcBef>
                <a:spcPts val="360"/>
              </a:spcBef>
              <a:spcAft>
                <a:spcPts val="0"/>
              </a:spcAft>
              <a:buNone/>
            </a:pPr>
            <a:r>
              <a:rPr lang="en-US" sz="2600">
                <a:latin typeface="Times New Roman"/>
                <a:ea typeface="Times New Roman"/>
                <a:cs typeface="Times New Roman"/>
                <a:sym typeface="Times New Roman"/>
              </a:rPr>
              <a:t>The core of the X.509 authentication service is the public key certificate connected to each user. </a:t>
            </a:r>
            <a:endParaRPr sz="2600">
              <a:latin typeface="Times New Roman"/>
              <a:ea typeface="Times New Roman"/>
              <a:cs typeface="Times New Roman"/>
              <a:sym typeface="Times New Roman"/>
            </a:endParaRPr>
          </a:p>
          <a:p>
            <a:pPr marL="0" lvl="0" indent="0" algn="just" rtl="0">
              <a:spcBef>
                <a:spcPts val="360"/>
              </a:spcBef>
              <a:spcAft>
                <a:spcPts val="0"/>
              </a:spcAft>
              <a:buNone/>
            </a:pPr>
            <a:r>
              <a:rPr lang="en-US" sz="2600">
                <a:latin typeface="Times New Roman"/>
                <a:ea typeface="Times New Roman"/>
                <a:cs typeface="Times New Roman"/>
                <a:sym typeface="Times New Roman"/>
              </a:rPr>
              <a:t>These user certificates are assumed to be produced by some trusted certification authority and positioned in the directory by the user or the certified authority. </a:t>
            </a:r>
            <a:endParaRPr sz="2600">
              <a:latin typeface="Times New Roman"/>
              <a:ea typeface="Times New Roman"/>
              <a:cs typeface="Times New Roman"/>
              <a:sym typeface="Times New Roman"/>
            </a:endParaRPr>
          </a:p>
          <a:p>
            <a:pPr marL="0" lvl="0" indent="0" algn="just" rtl="0">
              <a:spcBef>
                <a:spcPts val="360"/>
              </a:spcBef>
              <a:spcAft>
                <a:spcPts val="0"/>
              </a:spcAft>
              <a:buNone/>
            </a:pPr>
            <a:r>
              <a:rPr lang="en-US" sz="2600">
                <a:latin typeface="Times New Roman"/>
                <a:ea typeface="Times New Roman"/>
                <a:cs typeface="Times New Roman"/>
                <a:sym typeface="Times New Roman"/>
              </a:rPr>
              <a:t>These directory servers are only used for providing an effortless reachable location for all users so that they can acquire certificates. </a:t>
            </a:r>
            <a:endParaRPr sz="2600">
              <a:latin typeface="Times New Roman"/>
              <a:ea typeface="Times New Roman"/>
              <a:cs typeface="Times New Roman"/>
              <a:sym typeface="Times New Roman"/>
            </a:endParaRPr>
          </a:p>
          <a:p>
            <a:pPr marL="0" lvl="0" indent="0" algn="just" rtl="0">
              <a:spcBef>
                <a:spcPts val="360"/>
              </a:spcBef>
              <a:spcAft>
                <a:spcPts val="0"/>
              </a:spcAft>
              <a:buNone/>
            </a:pPr>
            <a:r>
              <a:rPr lang="en-US" sz="2600">
                <a:latin typeface="Times New Roman"/>
                <a:ea typeface="Times New Roman"/>
                <a:cs typeface="Times New Roman"/>
                <a:sym typeface="Times New Roman"/>
              </a:rPr>
              <a:t>With the help of Abstract Syntax Notation, the X.509 certificate format uses an associated public and private key pair for encrypting and decrypting a message.</a:t>
            </a:r>
            <a:endParaRPr sz="2600">
              <a:latin typeface="Times New Roman"/>
              <a:ea typeface="Times New Roman"/>
              <a:cs typeface="Times New Roman"/>
              <a:sym typeface="Times New Roman"/>
            </a:endParaRPr>
          </a:p>
          <a:p>
            <a:pPr marL="0" lvl="0" indent="0" algn="just" rtl="0">
              <a:spcBef>
                <a:spcPts val="360"/>
              </a:spcBef>
              <a:spcAft>
                <a:spcPts val="0"/>
              </a:spcAft>
              <a:buNone/>
            </a:pPr>
            <a:endParaRPr sz="2700">
              <a:latin typeface="Times New Roman"/>
              <a:ea typeface="Times New Roman"/>
              <a:cs typeface="Times New Roman"/>
              <a:sym typeface="Times New Roman"/>
            </a:endParaRPr>
          </a:p>
          <a:p>
            <a:pPr marL="0" lvl="0" indent="0" algn="just" rtl="0">
              <a:spcBef>
                <a:spcPts val="360"/>
              </a:spcBef>
              <a:spcAft>
                <a:spcPts val="0"/>
              </a:spcAft>
              <a:buNone/>
            </a:pPr>
            <a:endParaRPr sz="27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115"/>
          <p:cNvSpPr txBox="1">
            <a:spLocks noGrp="1"/>
          </p:cNvSpPr>
          <p:nvPr>
            <p:ph type="body" idx="1"/>
          </p:nvPr>
        </p:nvSpPr>
        <p:spPr>
          <a:xfrm>
            <a:off x="457200" y="782100"/>
            <a:ext cx="8229600" cy="5344200"/>
          </a:xfrm>
          <a:prstGeom prst="rect">
            <a:avLst/>
          </a:prstGeom>
        </p:spPr>
        <p:txBody>
          <a:bodyPr spcFirstLastPara="1" wrap="square" lIns="91425" tIns="45700" rIns="91425" bIns="45700" anchor="t" anchorCtr="0">
            <a:noAutofit/>
          </a:bodyPr>
          <a:lstStyle/>
          <a:p>
            <a:pPr marL="0" lvl="0" indent="0" algn="just" rtl="0">
              <a:spcBef>
                <a:spcPts val="360"/>
              </a:spcBef>
              <a:spcAft>
                <a:spcPts val="0"/>
              </a:spcAft>
              <a:buNone/>
            </a:pPr>
            <a:r>
              <a:rPr lang="en-US" sz="2700">
                <a:latin typeface="Times New Roman"/>
                <a:ea typeface="Times New Roman"/>
                <a:cs typeface="Times New Roman"/>
                <a:sym typeface="Times New Roman"/>
              </a:rPr>
              <a:t>Once an X.509 certificate is provided to a user by the certified authority, that certificate is attached to it like an identity card. </a:t>
            </a:r>
            <a:endParaRPr sz="2700">
              <a:latin typeface="Times New Roman"/>
              <a:ea typeface="Times New Roman"/>
              <a:cs typeface="Times New Roman"/>
              <a:sym typeface="Times New Roman"/>
            </a:endParaRPr>
          </a:p>
          <a:p>
            <a:pPr marL="0" lvl="0" indent="0" algn="just" rtl="0">
              <a:spcBef>
                <a:spcPts val="360"/>
              </a:spcBef>
              <a:spcAft>
                <a:spcPts val="0"/>
              </a:spcAft>
              <a:buNone/>
            </a:pPr>
            <a:r>
              <a:rPr lang="en-US" sz="2700">
                <a:latin typeface="Times New Roman"/>
                <a:ea typeface="Times New Roman"/>
                <a:cs typeface="Times New Roman"/>
                <a:sym typeface="Times New Roman"/>
              </a:rPr>
              <a:t>The chances of someone stealing it or losing it are less, unlike other unsecured passwords. </a:t>
            </a:r>
            <a:endParaRPr sz="2700">
              <a:latin typeface="Times New Roman"/>
              <a:ea typeface="Times New Roman"/>
              <a:cs typeface="Times New Roman"/>
              <a:sym typeface="Times New Roman"/>
            </a:endParaRPr>
          </a:p>
          <a:p>
            <a:pPr marL="0" lvl="0" indent="0" algn="just" rtl="0">
              <a:spcBef>
                <a:spcPts val="360"/>
              </a:spcBef>
              <a:spcAft>
                <a:spcPts val="0"/>
              </a:spcAft>
              <a:buNone/>
            </a:pPr>
            <a:r>
              <a:rPr lang="en-US" sz="2700">
                <a:latin typeface="Times New Roman"/>
                <a:ea typeface="Times New Roman"/>
                <a:cs typeface="Times New Roman"/>
                <a:sym typeface="Times New Roman"/>
              </a:rPr>
              <a:t>With the help of this analogy, it is easier to imagine how this authentication works: the certificate is basically presented like an identity at the resource that requires authentication.</a:t>
            </a:r>
            <a:endParaRP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pic>
        <p:nvPicPr>
          <p:cNvPr id="849" name="Google Shape;849;p116"/>
          <p:cNvPicPr preferRelativeResize="0"/>
          <p:nvPr/>
        </p:nvPicPr>
        <p:blipFill>
          <a:blip r:embed="rId3">
            <a:alphaModFix/>
          </a:blip>
          <a:stretch>
            <a:fillRect/>
          </a:stretch>
        </p:blipFill>
        <p:spPr>
          <a:xfrm>
            <a:off x="246275" y="1047750"/>
            <a:ext cx="8669526" cy="5418450"/>
          </a:xfrm>
          <a:prstGeom prst="rect">
            <a:avLst/>
          </a:prstGeom>
          <a:noFill/>
          <a:ln>
            <a:noFill/>
          </a:ln>
        </p:spPr>
      </p:pic>
      <p:sp>
        <p:nvSpPr>
          <p:cNvPr id="850" name="Google Shape;850;p116"/>
          <p:cNvSpPr txBox="1"/>
          <p:nvPr/>
        </p:nvSpPr>
        <p:spPr>
          <a:xfrm>
            <a:off x="655050" y="213675"/>
            <a:ext cx="7797300" cy="61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2600" b="1">
                <a:solidFill>
                  <a:srgbClr val="273239"/>
                </a:solidFill>
                <a:highlight>
                  <a:srgbClr val="FFFFFF"/>
                </a:highlight>
                <a:latin typeface="Times New Roman"/>
                <a:ea typeface="Times New Roman"/>
                <a:cs typeface="Times New Roman"/>
                <a:sym typeface="Times New Roman"/>
              </a:rPr>
              <a:t>Format of X.509 Authentication Service Certificate</a:t>
            </a:r>
            <a:endParaRPr sz="2600" b="1">
              <a:solidFill>
                <a:srgbClr val="273239"/>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3200">
              <a:solidFill>
                <a:schemeClr val="dk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body" idx="1"/>
          </p:nvPr>
        </p:nvSpPr>
        <p:spPr>
          <a:xfrm>
            <a:off x="457200" y="396750"/>
            <a:ext cx="8229600" cy="5729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000" b="1">
                <a:latin typeface="Times New Roman"/>
                <a:ea typeface="Times New Roman"/>
                <a:cs typeface="Times New Roman"/>
                <a:sym typeface="Times New Roman"/>
              </a:rPr>
              <a:t>Second Preimage Resistance</a:t>
            </a:r>
            <a:endParaRPr sz="3000" b="1">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3000" b="1">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The second criterion, second preimage resistance, ensures that a message cannot easily be forged.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If Alice creates a message and a digest and sends both to Bob, this criterion ensures that Eve cannot easily create another message that hashes to the exact same digest.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In other words, given a specific message and its digest, it is impossible (or at least very difficult) to create another message with the same digest.</a:t>
            </a:r>
            <a:endParaRPr sz="2700">
              <a:latin typeface="Times New Roman"/>
              <a:ea typeface="Times New Roman"/>
              <a:cs typeface="Times New Roman"/>
              <a:sym typeface="Times New Roman"/>
            </a:endParaRPr>
          </a:p>
          <a:p>
            <a:pPr marL="0" lvl="0" indent="0" algn="l" rtl="0">
              <a:spcBef>
                <a:spcPts val="360"/>
              </a:spcBef>
              <a:spcAft>
                <a:spcPts val="0"/>
              </a:spcAft>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body" idx="1"/>
          </p:nvPr>
        </p:nvSpPr>
        <p:spPr>
          <a:xfrm>
            <a:off x="457200" y="464750"/>
            <a:ext cx="8229600" cy="5661600"/>
          </a:xfrm>
          <a:prstGeom prst="rect">
            <a:avLst/>
          </a:prstGeom>
        </p:spPr>
        <p:txBody>
          <a:bodyPr spcFirstLastPara="1" wrap="square" lIns="91425" tIns="45700" rIns="91425" bIns="45700" anchor="t" anchorCtr="0">
            <a:noAutofit/>
          </a:bodyPr>
          <a:lstStyle/>
          <a:p>
            <a:pPr marL="457200" lvl="0" indent="-425450" algn="l" rtl="0">
              <a:spcBef>
                <a:spcPts val="0"/>
              </a:spcBef>
              <a:spcAft>
                <a:spcPts val="0"/>
              </a:spcAft>
              <a:buSzPts val="3100"/>
              <a:buFont typeface="Times New Roman"/>
              <a:buChar char="•"/>
            </a:pPr>
            <a:r>
              <a:rPr lang="en-US" sz="3100">
                <a:latin typeface="Times New Roman"/>
                <a:ea typeface="Times New Roman"/>
                <a:cs typeface="Times New Roman"/>
                <a:sym typeface="Times New Roman"/>
              </a:rPr>
              <a:t>Eve intercepts (has access to) a message M and its digest h(M). </a:t>
            </a:r>
            <a:endParaRPr sz="3100">
              <a:latin typeface="Times New Roman"/>
              <a:ea typeface="Times New Roman"/>
              <a:cs typeface="Times New Roman"/>
              <a:sym typeface="Times New Roman"/>
            </a:endParaRPr>
          </a:p>
          <a:p>
            <a:pPr marL="457200" lvl="0" indent="-425450" algn="l" rtl="0">
              <a:spcBef>
                <a:spcPts val="0"/>
              </a:spcBef>
              <a:spcAft>
                <a:spcPts val="0"/>
              </a:spcAft>
              <a:buSzPts val="3100"/>
              <a:buFont typeface="Times New Roman"/>
              <a:buChar char="•"/>
            </a:pPr>
            <a:r>
              <a:rPr lang="en-US" sz="3100">
                <a:latin typeface="Times New Roman"/>
                <a:ea typeface="Times New Roman"/>
                <a:cs typeface="Times New Roman"/>
                <a:sym typeface="Times New Roman"/>
              </a:rPr>
              <a:t>She creates another message M′≠ M, but h(M) = h(M′). Eve sends the M′ and h(M′) to Bob. Eve has forged the message.</a:t>
            </a:r>
            <a:endParaRPr sz="3100">
              <a:latin typeface="Times New Roman"/>
              <a:ea typeface="Times New Roman"/>
              <a:cs typeface="Times New Roman"/>
              <a:sym typeface="Times New Roman"/>
            </a:endParaRPr>
          </a:p>
          <a:p>
            <a:pPr marL="0" lvl="0" indent="0" algn="l" rtl="0">
              <a:spcBef>
                <a:spcPts val="360"/>
              </a:spcBef>
              <a:spcAft>
                <a:spcPts val="0"/>
              </a:spcAft>
              <a:buNone/>
            </a:pPr>
            <a:endParaRPr/>
          </a:p>
        </p:txBody>
      </p:sp>
      <p:pic>
        <p:nvPicPr>
          <p:cNvPr id="162" name="Google Shape;162;p24"/>
          <p:cNvPicPr preferRelativeResize="0"/>
          <p:nvPr/>
        </p:nvPicPr>
        <p:blipFill>
          <a:blip r:embed="rId3">
            <a:alphaModFix/>
          </a:blip>
          <a:stretch>
            <a:fillRect/>
          </a:stretch>
        </p:blipFill>
        <p:spPr>
          <a:xfrm>
            <a:off x="685150" y="3429000"/>
            <a:ext cx="7888425" cy="998750"/>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5"/>
          <p:cNvPicPr preferRelativeResize="0"/>
          <p:nvPr/>
        </p:nvPicPr>
        <p:blipFill>
          <a:blip r:embed="rId3">
            <a:alphaModFix/>
          </a:blip>
          <a:stretch>
            <a:fillRect/>
          </a:stretch>
        </p:blipFill>
        <p:spPr>
          <a:xfrm>
            <a:off x="341449" y="827499"/>
            <a:ext cx="8645425" cy="531635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6"/>
          <p:cNvSpPr txBox="1">
            <a:spLocks noGrp="1"/>
          </p:cNvSpPr>
          <p:nvPr>
            <p:ph type="body" idx="1"/>
          </p:nvPr>
        </p:nvSpPr>
        <p:spPr>
          <a:xfrm>
            <a:off x="457200" y="430750"/>
            <a:ext cx="8229600" cy="5695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3000" b="1">
                <a:latin typeface="Times New Roman"/>
                <a:ea typeface="Times New Roman"/>
                <a:cs typeface="Times New Roman"/>
                <a:sym typeface="Times New Roman"/>
              </a:rPr>
              <a:t>Collision Resistance</a:t>
            </a:r>
            <a:endParaRPr sz="3000" b="1">
              <a:latin typeface="Times New Roman"/>
              <a:ea typeface="Times New Roman"/>
              <a:cs typeface="Times New Roman"/>
              <a:sym typeface="Times New Roman"/>
            </a:endParaRPr>
          </a:p>
          <a:p>
            <a:pPr marL="0" lvl="0" indent="0" algn="l" rtl="0">
              <a:spcBef>
                <a:spcPts val="360"/>
              </a:spcBef>
              <a:spcAft>
                <a:spcPts val="0"/>
              </a:spcAft>
              <a:buClr>
                <a:schemeClr val="dk1"/>
              </a:buClr>
              <a:buSzPts val="1100"/>
              <a:buFont typeface="Arial"/>
              <a:buNone/>
            </a:pPr>
            <a:endParaRPr sz="3000" b="1">
              <a:latin typeface="Times New Roman"/>
              <a:ea typeface="Times New Roman"/>
              <a:cs typeface="Times New Roman"/>
              <a:sym typeface="Times New Roman"/>
            </a:endParaRPr>
          </a:p>
          <a:p>
            <a:pPr marL="457200" lvl="0" indent="-406400" algn="just" rtl="0">
              <a:spcBef>
                <a:spcPts val="0"/>
              </a:spcBef>
              <a:spcAft>
                <a:spcPts val="0"/>
              </a:spcAft>
              <a:buSzPts val="2800"/>
              <a:buFont typeface="Times New Roman"/>
              <a:buChar char="•"/>
            </a:pPr>
            <a:r>
              <a:rPr lang="en-US" sz="2800">
                <a:latin typeface="Times New Roman"/>
                <a:ea typeface="Times New Roman"/>
                <a:cs typeface="Times New Roman"/>
                <a:sym typeface="Times New Roman"/>
              </a:rPr>
              <a:t>The third criterion, collision resistance, ensures that Eve cannot find two messages that hash to the same digest. Here the adversary can create two messages (out of scratch) and hashed to the same digest. </a:t>
            </a:r>
            <a:endParaRPr sz="2800">
              <a:latin typeface="Times New Roman"/>
              <a:ea typeface="Times New Roman"/>
              <a:cs typeface="Times New Roman"/>
              <a:sym typeface="Times New Roman"/>
            </a:endParaRPr>
          </a:p>
          <a:p>
            <a:pPr marL="457200" lvl="0" indent="-406400" algn="just" rtl="0">
              <a:spcBef>
                <a:spcPts val="0"/>
              </a:spcBef>
              <a:spcAft>
                <a:spcPts val="0"/>
              </a:spcAft>
              <a:buSzPts val="2800"/>
              <a:buFont typeface="Times New Roman"/>
              <a:buChar char="•"/>
            </a:pPr>
            <a:r>
              <a:rPr lang="en-US" sz="2800">
                <a:latin typeface="Times New Roman"/>
                <a:ea typeface="Times New Roman"/>
                <a:cs typeface="Times New Roman"/>
                <a:sym typeface="Times New Roman"/>
              </a:rPr>
              <a:t>We will see later how Eve can benefit from this  weakness in the hash function. </a:t>
            </a:r>
            <a:endParaRPr sz="2800">
              <a:latin typeface="Times New Roman"/>
              <a:ea typeface="Times New Roman"/>
              <a:cs typeface="Times New Roman"/>
              <a:sym typeface="Times New Roman"/>
            </a:endParaRPr>
          </a:p>
          <a:p>
            <a:pPr marL="457200" lvl="0" indent="-406400" algn="just" rtl="0">
              <a:spcBef>
                <a:spcPts val="0"/>
              </a:spcBef>
              <a:spcAft>
                <a:spcPts val="0"/>
              </a:spcAft>
              <a:buSzPts val="2800"/>
              <a:buFont typeface="Times New Roman"/>
              <a:buChar char="•"/>
            </a:pPr>
            <a:r>
              <a:rPr lang="en-US" sz="2800">
                <a:latin typeface="Times New Roman"/>
                <a:ea typeface="Times New Roman"/>
                <a:cs typeface="Times New Roman"/>
                <a:sym typeface="Times New Roman"/>
              </a:rPr>
              <a:t>For the moment, suppose two different wills can be created that hash to the same digest. </a:t>
            </a:r>
            <a:endParaRPr sz="28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7"/>
          <p:cNvSpPr txBox="1">
            <a:spLocks noGrp="1"/>
          </p:cNvSpPr>
          <p:nvPr>
            <p:ph type="body" idx="1"/>
          </p:nvPr>
        </p:nvSpPr>
        <p:spPr>
          <a:xfrm>
            <a:off x="457200" y="623450"/>
            <a:ext cx="8229600" cy="5502900"/>
          </a:xfrm>
          <a:prstGeom prst="rect">
            <a:avLst/>
          </a:prstGeom>
        </p:spPr>
        <p:txBody>
          <a:bodyPr spcFirstLastPara="1" wrap="square" lIns="91425" tIns="45700" rIns="91425" bIns="45700" anchor="t" anchorCtr="0">
            <a:noAutofit/>
          </a:bodyPr>
          <a:lstStyle/>
          <a:p>
            <a:pPr marL="457200" lvl="0" indent="-412750" algn="l" rtl="0">
              <a:spcBef>
                <a:spcPts val="0"/>
              </a:spcBef>
              <a:spcAft>
                <a:spcPts val="0"/>
              </a:spcAft>
              <a:buSzPts val="2900"/>
              <a:buFont typeface="Times New Roman"/>
              <a:buChar char="•"/>
            </a:pPr>
            <a:r>
              <a:rPr lang="en-US" sz="2900">
                <a:latin typeface="Times New Roman"/>
                <a:ea typeface="Times New Roman"/>
                <a:cs typeface="Times New Roman"/>
                <a:sym typeface="Times New Roman"/>
              </a:rPr>
              <a:t>When the time comes for the execution of the will, the second (forged) will is presented to the heirs.</a:t>
            </a:r>
            <a:endParaRPr sz="2900">
              <a:latin typeface="Times New Roman"/>
              <a:ea typeface="Times New Roman"/>
              <a:cs typeface="Times New Roman"/>
              <a:sym typeface="Times New Roman"/>
            </a:endParaRPr>
          </a:p>
          <a:p>
            <a:pPr marL="457200" lvl="0" indent="-412750" algn="l" rtl="0">
              <a:spcBef>
                <a:spcPts val="0"/>
              </a:spcBef>
              <a:spcAft>
                <a:spcPts val="0"/>
              </a:spcAft>
              <a:buSzPts val="2900"/>
              <a:buFont typeface="Times New Roman"/>
              <a:buChar char="•"/>
            </a:pPr>
            <a:r>
              <a:rPr lang="en-US" sz="2900">
                <a:latin typeface="Times New Roman"/>
                <a:ea typeface="Times New Roman"/>
                <a:cs typeface="Times New Roman"/>
                <a:sym typeface="Times New Roman"/>
              </a:rPr>
              <a:t>Because the digest matches both wills, the substitution is undetected. </a:t>
            </a:r>
            <a:endParaRPr sz="2900">
              <a:latin typeface="Times New Roman"/>
              <a:ea typeface="Times New Roman"/>
              <a:cs typeface="Times New Roman"/>
              <a:sym typeface="Times New Roman"/>
            </a:endParaRPr>
          </a:p>
          <a:p>
            <a:pPr marL="457200" lvl="0" indent="-412750" algn="l" rtl="0">
              <a:spcBef>
                <a:spcPts val="0"/>
              </a:spcBef>
              <a:spcAft>
                <a:spcPts val="0"/>
              </a:spcAft>
              <a:buSzPts val="2900"/>
              <a:buFont typeface="Times New Roman"/>
              <a:buChar char="•"/>
            </a:pPr>
            <a:r>
              <a:rPr lang="en-US" sz="2900">
                <a:latin typeface="Times New Roman"/>
                <a:ea typeface="Times New Roman"/>
                <a:cs typeface="Times New Roman"/>
                <a:sym typeface="Times New Roman"/>
              </a:rPr>
              <a:t>This type of attack is much easier to launch than the two previous kinds. </a:t>
            </a:r>
            <a:endParaRPr sz="2900">
              <a:latin typeface="Times New Roman"/>
              <a:ea typeface="Times New Roman"/>
              <a:cs typeface="Times New Roman"/>
              <a:sym typeface="Times New Roman"/>
            </a:endParaRPr>
          </a:p>
          <a:p>
            <a:pPr marL="457200" lvl="0" indent="-412750" algn="l" rtl="0">
              <a:spcBef>
                <a:spcPts val="0"/>
              </a:spcBef>
              <a:spcAft>
                <a:spcPts val="0"/>
              </a:spcAft>
              <a:buSzPts val="2900"/>
              <a:buFont typeface="Times New Roman"/>
              <a:buChar char="•"/>
            </a:pPr>
            <a:r>
              <a:rPr lang="en-US" sz="2900">
                <a:latin typeface="Times New Roman"/>
                <a:ea typeface="Times New Roman"/>
                <a:cs typeface="Times New Roman"/>
                <a:sym typeface="Times New Roman"/>
              </a:rPr>
              <a:t>In other words, we need particularly be sure that a hash function is collision resistant.</a:t>
            </a:r>
            <a:endParaRPr sz="2900">
              <a:latin typeface="Times New Roman"/>
              <a:ea typeface="Times New Roman"/>
              <a:cs typeface="Times New Roman"/>
              <a:sym typeface="Times New Roman"/>
            </a:endParaRPr>
          </a:p>
          <a:p>
            <a:pPr marL="0" lvl="0" indent="0" algn="l" rtl="0">
              <a:spcBef>
                <a:spcPts val="360"/>
              </a:spcBef>
              <a:spcAft>
                <a:spcPts val="0"/>
              </a:spcAft>
              <a:buNone/>
            </a:pP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8"/>
          <p:cNvPicPr preferRelativeResize="0"/>
          <p:nvPr/>
        </p:nvPicPr>
        <p:blipFill>
          <a:blip r:embed="rId3">
            <a:alphaModFix/>
          </a:blip>
          <a:stretch>
            <a:fillRect/>
          </a:stretch>
        </p:blipFill>
        <p:spPr>
          <a:xfrm>
            <a:off x="34288" y="940848"/>
            <a:ext cx="9075425" cy="4794925"/>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457200" y="161280"/>
            <a:ext cx="8229600" cy="621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200" b="1">
                <a:latin typeface="Times New Roman"/>
                <a:ea typeface="Times New Roman"/>
                <a:cs typeface="Times New Roman"/>
                <a:sym typeface="Times New Roman"/>
              </a:rPr>
              <a:t>MESSAGE AUTHENTICATION</a:t>
            </a:r>
            <a:endParaRPr sz="3200" b="1">
              <a:latin typeface="Times New Roman"/>
              <a:ea typeface="Times New Roman"/>
              <a:cs typeface="Times New Roman"/>
              <a:sym typeface="Times New Roman"/>
            </a:endParaRPr>
          </a:p>
        </p:txBody>
      </p:sp>
      <p:sp>
        <p:nvSpPr>
          <p:cNvPr id="193" name="Google Shape;193;p29"/>
          <p:cNvSpPr txBox="1">
            <a:spLocks noGrp="1"/>
          </p:cNvSpPr>
          <p:nvPr>
            <p:ph type="body" idx="1"/>
          </p:nvPr>
        </p:nvSpPr>
        <p:spPr>
          <a:xfrm>
            <a:off x="457200" y="918175"/>
            <a:ext cx="8229600" cy="5208000"/>
          </a:xfrm>
          <a:prstGeom prst="rect">
            <a:avLst/>
          </a:prstGeom>
        </p:spPr>
        <p:txBody>
          <a:bodyPr spcFirstLastPara="1" wrap="square" lIns="91425" tIns="45700" rIns="91425" bIns="45700" anchor="t" anchorCtr="0">
            <a:noAutofit/>
          </a:bodyPr>
          <a:lstStyle/>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A message digest guarantees the integrity of a message.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It guarantees that the message has not been changed.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A message digest does not authenticate the sender of the message.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When Alice sends a message to Bob, Bob needs to know if the message is coming from Alice.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To provide message authentication, Alice needs to provide proof that it is Alice sending the message and not an impostor. A message digest cannot provide such a proof. </a:t>
            </a:r>
            <a:endParaRPr sz="27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body" idx="1"/>
          </p:nvPr>
        </p:nvSpPr>
        <p:spPr>
          <a:xfrm>
            <a:off x="457200" y="623450"/>
            <a:ext cx="8229600" cy="5502900"/>
          </a:xfrm>
          <a:prstGeom prst="rect">
            <a:avLst/>
          </a:prstGeom>
        </p:spPr>
        <p:txBody>
          <a:bodyPr spcFirstLastPara="1" wrap="square" lIns="91425" tIns="45700" rIns="91425" bIns="45700" anchor="t" anchorCtr="0">
            <a:noAutofit/>
          </a:bodyPr>
          <a:lstStyle/>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The digest created by a cryptographic hash function is normally called a modification detection code (MDC).</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The code can detect any modification in the message.</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What we need for message authentication (data origin authentication) is a message authentication code (MAC).</a:t>
            </a:r>
            <a:endParaRPr sz="2700">
              <a:latin typeface="Times New Roman"/>
              <a:ea typeface="Times New Roman"/>
              <a:cs typeface="Times New Roman"/>
              <a:sym typeface="Times New Roman"/>
            </a:endParaRPr>
          </a:p>
          <a:p>
            <a:pPr marL="0" lvl="0" indent="0" algn="just" rtl="0">
              <a:spcBef>
                <a:spcPts val="360"/>
              </a:spcBef>
              <a:spcAft>
                <a:spcPts val="0"/>
              </a:spcAft>
              <a:buClr>
                <a:schemeClr val="dk1"/>
              </a:buClr>
              <a:buSzPts val="1100"/>
              <a:buFont typeface="Arial"/>
              <a:buNone/>
            </a:pPr>
            <a:endParaRPr sz="2700">
              <a:latin typeface="Times New Roman"/>
              <a:ea typeface="Times New Roman"/>
              <a:cs typeface="Times New Roman"/>
              <a:sym typeface="Times New Roman"/>
            </a:endParaRPr>
          </a:p>
          <a:p>
            <a:pPr marL="0" lvl="0" indent="0" algn="l" rtl="0">
              <a:spcBef>
                <a:spcPts val="360"/>
              </a:spcBef>
              <a:spcAft>
                <a:spcPts val="0"/>
              </a:spcAft>
              <a:buNone/>
            </a:pPr>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1"/>
          <p:cNvSpPr txBox="1">
            <a:spLocks noGrp="1"/>
          </p:cNvSpPr>
          <p:nvPr>
            <p:ph type="body" idx="1"/>
          </p:nvPr>
        </p:nvSpPr>
        <p:spPr>
          <a:xfrm>
            <a:off x="457200" y="374075"/>
            <a:ext cx="8229600" cy="5752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600" b="1">
                <a:latin typeface="Times New Roman"/>
                <a:ea typeface="Times New Roman"/>
                <a:cs typeface="Times New Roman"/>
                <a:sym typeface="Times New Roman"/>
              </a:rPr>
              <a:t>Modification Detection Code</a:t>
            </a:r>
            <a:endParaRPr sz="2600" b="1">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2600" b="1">
              <a:latin typeface="Times New Roman"/>
              <a:ea typeface="Times New Roman"/>
              <a:cs typeface="Times New Roman"/>
              <a:sym typeface="Times New Roman"/>
            </a:endParaRPr>
          </a:p>
          <a:p>
            <a:pPr marL="457200" lvl="0" indent="-393700" algn="just" rtl="0">
              <a:spcBef>
                <a:spcPts val="0"/>
              </a:spcBef>
              <a:spcAft>
                <a:spcPts val="0"/>
              </a:spcAft>
              <a:buSzPts val="2600"/>
              <a:buFont typeface="Times New Roman"/>
              <a:buChar char="•"/>
            </a:pPr>
            <a:r>
              <a:rPr lang="en-US" sz="2600">
                <a:latin typeface="Times New Roman"/>
                <a:ea typeface="Times New Roman"/>
                <a:cs typeface="Times New Roman"/>
                <a:sym typeface="Times New Roman"/>
              </a:rPr>
              <a:t>A modification detection code (MDC) is a message digest that can prove the integrity of the message: that message has not been changed. </a:t>
            </a:r>
            <a:endParaRPr sz="2600">
              <a:latin typeface="Times New Roman"/>
              <a:ea typeface="Times New Roman"/>
              <a:cs typeface="Times New Roman"/>
              <a:sym typeface="Times New Roman"/>
            </a:endParaRPr>
          </a:p>
          <a:p>
            <a:pPr marL="457200" lvl="0" indent="-393700" algn="just" rtl="0">
              <a:spcBef>
                <a:spcPts val="0"/>
              </a:spcBef>
              <a:spcAft>
                <a:spcPts val="0"/>
              </a:spcAft>
              <a:buSzPts val="2600"/>
              <a:buFont typeface="Times New Roman"/>
              <a:buChar char="•"/>
            </a:pPr>
            <a:r>
              <a:rPr lang="en-US" sz="2600">
                <a:latin typeface="Times New Roman"/>
                <a:ea typeface="Times New Roman"/>
                <a:cs typeface="Times New Roman"/>
                <a:sym typeface="Times New Roman"/>
              </a:rPr>
              <a:t>If Alice needs to send a message to Bob and be sure that the message will not change during transmission, Alice can create a message digest, MDC, and send both the message and the MDC to Bob. </a:t>
            </a:r>
            <a:endParaRPr sz="2600">
              <a:latin typeface="Times New Roman"/>
              <a:ea typeface="Times New Roman"/>
              <a:cs typeface="Times New Roman"/>
              <a:sym typeface="Times New Roman"/>
            </a:endParaRPr>
          </a:p>
          <a:p>
            <a:pPr marL="457200" lvl="0" indent="-393700" algn="just" rtl="0">
              <a:spcBef>
                <a:spcPts val="0"/>
              </a:spcBef>
              <a:spcAft>
                <a:spcPts val="0"/>
              </a:spcAft>
              <a:buSzPts val="2600"/>
              <a:buFont typeface="Times New Roman"/>
              <a:buChar char="•"/>
            </a:pPr>
            <a:r>
              <a:rPr lang="en-US" sz="2600">
                <a:latin typeface="Times New Roman"/>
                <a:ea typeface="Times New Roman"/>
                <a:cs typeface="Times New Roman"/>
                <a:sym typeface="Times New Roman"/>
              </a:rPr>
              <a:t>Bob can create a new MDC from the message and compare the received MDC and the new MDC.</a:t>
            </a:r>
            <a:endParaRPr sz="2600">
              <a:latin typeface="Times New Roman"/>
              <a:ea typeface="Times New Roman"/>
              <a:cs typeface="Times New Roman"/>
              <a:sym typeface="Times New Roman"/>
            </a:endParaRPr>
          </a:p>
          <a:p>
            <a:pPr marL="457200" lvl="0" indent="-393700" algn="just" rtl="0">
              <a:spcBef>
                <a:spcPts val="0"/>
              </a:spcBef>
              <a:spcAft>
                <a:spcPts val="0"/>
              </a:spcAft>
              <a:buSzPts val="2600"/>
              <a:buFont typeface="Times New Roman"/>
              <a:buChar char="•"/>
            </a:pPr>
            <a:r>
              <a:rPr lang="en-US" sz="2600">
                <a:latin typeface="Times New Roman"/>
                <a:ea typeface="Times New Roman"/>
                <a:cs typeface="Times New Roman"/>
                <a:sym typeface="Times New Roman"/>
              </a:rPr>
              <a:t> If they are the same, the message has not been changed.</a:t>
            </a:r>
            <a:endParaRPr sz="2600">
              <a:latin typeface="Times New Roman"/>
              <a:ea typeface="Times New Roman"/>
              <a:cs typeface="Times New Roman"/>
              <a:sym typeface="Times New Roman"/>
            </a:endParaRPr>
          </a:p>
          <a:p>
            <a:pPr marL="0" lvl="0" indent="0" algn="l" rtl="0">
              <a:spcBef>
                <a:spcPts val="0"/>
              </a:spcBef>
              <a:spcAft>
                <a:spcPts val="0"/>
              </a:spcAft>
              <a:buNone/>
            </a:pPr>
            <a:endParaRPr sz="26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457200" y="274631"/>
            <a:ext cx="8229600" cy="5754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3900" b="1">
                <a:latin typeface="Times New Roman"/>
                <a:ea typeface="Times New Roman"/>
                <a:cs typeface="Times New Roman"/>
                <a:sym typeface="Times New Roman"/>
              </a:rPr>
              <a:t>MESSAGE INTEGRITY</a:t>
            </a:r>
            <a:endParaRPr sz="3900" b="1">
              <a:latin typeface="Times New Roman"/>
              <a:ea typeface="Times New Roman"/>
              <a:cs typeface="Times New Roman"/>
              <a:sym typeface="Times New Roman"/>
            </a:endParaRPr>
          </a:p>
        </p:txBody>
      </p:sp>
      <p:sp>
        <p:nvSpPr>
          <p:cNvPr id="96" name="Google Shape;96;p14"/>
          <p:cNvSpPr txBox="1">
            <a:spLocks noGrp="1"/>
          </p:cNvSpPr>
          <p:nvPr>
            <p:ph type="body" idx="1"/>
          </p:nvPr>
        </p:nvSpPr>
        <p:spPr>
          <a:xfrm>
            <a:off x="457200" y="1008875"/>
            <a:ext cx="8229600" cy="5117400"/>
          </a:xfrm>
          <a:prstGeom prst="rect">
            <a:avLst/>
          </a:prstGeom>
        </p:spPr>
        <p:txBody>
          <a:bodyPr spcFirstLastPara="1" wrap="square" lIns="91425" tIns="45700" rIns="91425" bIns="45700" anchor="t" anchorCtr="0">
            <a:noAutofit/>
          </a:bodyPr>
          <a:lstStyle/>
          <a:p>
            <a:pPr marL="457200" lvl="0" indent="-400050" algn="just" rtl="0">
              <a:spcBef>
                <a:spcPts val="360"/>
              </a:spcBef>
              <a:spcAft>
                <a:spcPts val="0"/>
              </a:spcAft>
              <a:buSzPts val="2700"/>
              <a:buFont typeface="Times New Roman"/>
              <a:buChar char="•"/>
            </a:pPr>
            <a:r>
              <a:rPr lang="en-US" sz="2700">
                <a:latin typeface="Times New Roman"/>
                <a:ea typeface="Times New Roman"/>
                <a:cs typeface="Times New Roman"/>
                <a:sym typeface="Times New Roman"/>
              </a:rPr>
              <a:t>The cryptography systems that we have studied so far provide secrecy, or confidentiality, but not integrity.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However, there are occasions where we may not even need secrecy but instead must have integrity.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For example, Alice may write a will to distribute her estate upon her death. The will does not need to be encrypted.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After her death, anyone can examine the will.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The integrity of the will, however, needs to be preserved. Alice does not want the contents of the will to be changed.</a:t>
            </a:r>
            <a:endParaRPr sz="2700">
              <a:latin typeface="Times New Roman"/>
              <a:ea typeface="Times New Roman"/>
              <a:cs typeface="Times New Roman"/>
              <a:sym typeface="Times New Roman"/>
            </a:endParaRPr>
          </a:p>
          <a:p>
            <a:pPr marL="0" lvl="0" indent="0" algn="l" rtl="0">
              <a:spcBef>
                <a:spcPts val="360"/>
              </a:spcBef>
              <a:spcAft>
                <a:spcPts val="0"/>
              </a:spcAft>
              <a:buNone/>
            </a:pPr>
            <a:endParaRPr sz="2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32"/>
          <p:cNvPicPr preferRelativeResize="0"/>
          <p:nvPr/>
        </p:nvPicPr>
        <p:blipFill>
          <a:blip r:embed="rId3">
            <a:alphaModFix/>
          </a:blip>
          <a:stretch>
            <a:fillRect/>
          </a:stretch>
        </p:blipFill>
        <p:spPr>
          <a:xfrm>
            <a:off x="256273" y="1292248"/>
            <a:ext cx="8887725" cy="4400391"/>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body" idx="1"/>
          </p:nvPr>
        </p:nvSpPr>
        <p:spPr>
          <a:xfrm>
            <a:off x="457200" y="351400"/>
            <a:ext cx="8229600" cy="5775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700" b="1">
                <a:latin typeface="Times New Roman"/>
                <a:ea typeface="Times New Roman"/>
                <a:cs typeface="Times New Roman"/>
                <a:sym typeface="Times New Roman"/>
              </a:rPr>
              <a:t>Message Authentication Code (MAC)</a:t>
            </a:r>
            <a:endParaRPr sz="2700" b="1">
              <a:latin typeface="Times New Roman"/>
              <a:ea typeface="Times New Roman"/>
              <a:cs typeface="Times New Roman"/>
              <a:sym typeface="Times New Roman"/>
            </a:endParaRPr>
          </a:p>
          <a:p>
            <a:pPr marL="0" lvl="0" indent="0" algn="l" rtl="0">
              <a:spcBef>
                <a:spcPts val="0"/>
              </a:spcBef>
              <a:spcAft>
                <a:spcPts val="0"/>
              </a:spcAft>
              <a:buNone/>
            </a:pPr>
            <a:endParaRPr sz="2700" b="1">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To ensure the integrity of the message and the data origin authentication that Alice is the originator of the message, not somebody else we need to change a modification detection code (MDC) to a message authentication code (MAC).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The difference between a MDC and a MAC is that the second includes a secret between Alice and Bob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For example, a secret key that Eve does not possess.</a:t>
            </a:r>
            <a:endParaRPr sz="2700">
              <a:latin typeface="Times New Roman"/>
              <a:ea typeface="Times New Roman"/>
              <a:cs typeface="Times New Roman"/>
              <a:sym typeface="Times New Roman"/>
            </a:endParaRPr>
          </a:p>
          <a:p>
            <a:pPr marL="457200" lvl="0" indent="0" algn="l" rtl="0">
              <a:spcBef>
                <a:spcPts val="0"/>
              </a:spcBef>
              <a:spcAft>
                <a:spcPts val="0"/>
              </a:spcAft>
              <a:buNone/>
            </a:pPr>
            <a:endParaRPr sz="27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pic>
        <p:nvPicPr>
          <p:cNvPr id="223" name="Google Shape;223;p34"/>
          <p:cNvPicPr preferRelativeResize="0"/>
          <p:nvPr/>
        </p:nvPicPr>
        <p:blipFill>
          <a:blip r:embed="rId3">
            <a:alphaModFix/>
          </a:blip>
          <a:stretch>
            <a:fillRect/>
          </a:stretch>
        </p:blipFill>
        <p:spPr>
          <a:xfrm>
            <a:off x="-2" y="1218476"/>
            <a:ext cx="9085150" cy="4392625"/>
          </a:xfrm>
          <a:prstGeom prst="rect">
            <a:avLst/>
          </a:prstGeom>
          <a:noFill/>
          <a:ln>
            <a:noFill/>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body" idx="1"/>
          </p:nvPr>
        </p:nvSpPr>
        <p:spPr>
          <a:xfrm>
            <a:off x="457200" y="340075"/>
            <a:ext cx="8229600" cy="5786100"/>
          </a:xfrm>
          <a:prstGeom prst="rect">
            <a:avLst/>
          </a:prstGeom>
        </p:spPr>
        <p:txBody>
          <a:bodyPr spcFirstLastPara="1" wrap="square" lIns="91425" tIns="45700" rIns="91425" bIns="45700" anchor="t" anchorCtr="0">
            <a:noAutofit/>
          </a:bodyPr>
          <a:lstStyle/>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Alice uses a hash function to create a MAC from the concatenation of the key and the message, h (K|M).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She sends the message and the MAC to Bob over the  insecure channel.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Bob separates the message from the MAC. He then makes a new MAC from the concatenation of the message and the secret key.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Bob then compares the newly created MAC with the one received.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If the two MACs match, the message is authentic and has not been modified by an adversary.</a:t>
            </a:r>
            <a:endParaRPr sz="2700">
              <a:latin typeface="Times New Roman"/>
              <a:ea typeface="Times New Roman"/>
              <a:cs typeface="Times New Roman"/>
              <a:sym typeface="Times New Roman"/>
            </a:endParaRPr>
          </a:p>
          <a:p>
            <a:pPr marL="0" lvl="0" indent="0" algn="l" rtl="0">
              <a:spcBef>
                <a:spcPts val="0"/>
              </a:spcBef>
              <a:spcAft>
                <a:spcPts val="0"/>
              </a:spcAft>
              <a:buNone/>
            </a:pPr>
            <a:endParaRPr sz="28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body" idx="1"/>
          </p:nvPr>
        </p:nvSpPr>
        <p:spPr>
          <a:xfrm>
            <a:off x="332525" y="510100"/>
            <a:ext cx="8229600" cy="6211800"/>
          </a:xfrm>
          <a:prstGeom prst="rect">
            <a:avLst/>
          </a:prstGeom>
        </p:spPr>
        <p:txBody>
          <a:bodyPr spcFirstLastPara="1" wrap="square" lIns="91425" tIns="45700" rIns="91425" bIns="45700" anchor="t" anchorCtr="0">
            <a:noAutofit/>
          </a:bodyPr>
          <a:lstStyle/>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There is no need to use two channels in this case. Both message and the MAC can be sent on the same insecure channel.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Eve can see the message, but she cannot forge a new message to replace it because Eve does not possess the secret key between Alice and Bob.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She is unable to create the same MAC as Alice did.</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This MAC is referred as a prefix MAC because the secret key is appended to the beginning of the message.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We can have a postfix MAC, in which the key is appended to the end of the message.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We can combine the prefix and postfix MAC, with the same key or two different keys.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However, the resulting MACs are still insecure.</a:t>
            </a:r>
            <a:endParaRPr sz="2700">
              <a:latin typeface="Times New Roman"/>
              <a:ea typeface="Times New Roman"/>
              <a:cs typeface="Times New Roman"/>
              <a:sym typeface="Times New Roman"/>
            </a:endParaRPr>
          </a:p>
          <a:p>
            <a:pPr marL="0" lvl="0" indent="0" algn="l" rtl="0">
              <a:spcBef>
                <a:spcPts val="360"/>
              </a:spcBef>
              <a:spcAft>
                <a:spcPts val="0"/>
              </a:spcAft>
              <a:buNone/>
            </a:pPr>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body" idx="1"/>
          </p:nvPr>
        </p:nvSpPr>
        <p:spPr>
          <a:xfrm>
            <a:off x="457200" y="238050"/>
            <a:ext cx="8229600" cy="5888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800" b="1">
                <a:latin typeface="Times New Roman"/>
                <a:ea typeface="Times New Roman"/>
                <a:cs typeface="Times New Roman"/>
                <a:sym typeface="Times New Roman"/>
              </a:rPr>
              <a:t>Security of a MAC</a:t>
            </a:r>
            <a:endParaRPr sz="2800" b="1">
              <a:latin typeface="Times New Roman"/>
              <a:ea typeface="Times New Roman"/>
              <a:cs typeface="Times New Roman"/>
              <a:sym typeface="Times New Roman"/>
            </a:endParaRPr>
          </a:p>
          <a:p>
            <a:pPr marL="0" lvl="0" indent="0" algn="l" rtl="0">
              <a:spcBef>
                <a:spcPts val="0"/>
              </a:spcBef>
              <a:spcAft>
                <a:spcPts val="0"/>
              </a:spcAft>
              <a:buNone/>
            </a:pPr>
            <a:endParaRPr sz="2800" b="1">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r>
              <a:rPr lang="en-US" sz="2800">
                <a:latin typeface="Times New Roman"/>
                <a:ea typeface="Times New Roman"/>
                <a:cs typeface="Times New Roman"/>
                <a:sym typeface="Times New Roman"/>
              </a:rPr>
              <a:t>Suppose Eve has intercepted the message M and the digest h(K|M). </a:t>
            </a:r>
            <a:endParaRPr sz="2800">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r>
              <a:rPr lang="en-US" sz="2800">
                <a:latin typeface="Times New Roman"/>
                <a:ea typeface="Times New Roman"/>
                <a:cs typeface="Times New Roman"/>
                <a:sym typeface="Times New Roman"/>
              </a:rPr>
              <a:t>How can Eve forge a message without knowing the secret key? </a:t>
            </a:r>
            <a:endParaRPr sz="2800">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r>
              <a:rPr lang="en-US" sz="2800">
                <a:latin typeface="Times New Roman"/>
                <a:ea typeface="Times New Roman"/>
                <a:cs typeface="Times New Roman"/>
                <a:sym typeface="Times New Roman"/>
              </a:rPr>
              <a:t>There are three possible cases:</a:t>
            </a:r>
            <a:endParaRPr sz="2800">
              <a:latin typeface="Times New Roman"/>
              <a:ea typeface="Times New Roman"/>
              <a:cs typeface="Times New Roman"/>
              <a:sym typeface="Times New Roman"/>
            </a:endParaRPr>
          </a:p>
          <a:p>
            <a:pPr marL="457200" lvl="0" indent="0" algn="just" rtl="0">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1. Eve may prepend all possible keys at the beginning of the message and make a digest of the (K|M) to find the digest equal to the one intercepted. She then knows the key and can successfully replace the message with a forged message of her choosing.</a:t>
            </a:r>
            <a:endParaRPr sz="2800">
              <a:latin typeface="Times New Roman"/>
              <a:ea typeface="Times New Roman"/>
              <a:cs typeface="Times New Roman"/>
              <a:sym typeface="Times New Roman"/>
            </a:endParaRPr>
          </a:p>
          <a:p>
            <a:pPr marL="0" lvl="0" indent="0" algn="l" rtl="0">
              <a:spcBef>
                <a:spcPts val="0"/>
              </a:spcBef>
              <a:spcAft>
                <a:spcPts val="0"/>
              </a:spcAft>
              <a:buNone/>
            </a:pPr>
            <a:endParaRPr sz="28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8"/>
          <p:cNvSpPr txBox="1">
            <a:spLocks noGrp="1"/>
          </p:cNvSpPr>
          <p:nvPr>
            <p:ph type="body" idx="1"/>
          </p:nvPr>
        </p:nvSpPr>
        <p:spPr>
          <a:xfrm>
            <a:off x="457200" y="419425"/>
            <a:ext cx="8229600" cy="603060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None/>
            </a:pPr>
            <a:r>
              <a:rPr lang="en-US" sz="2800">
                <a:latin typeface="Times New Roman"/>
                <a:ea typeface="Times New Roman"/>
                <a:cs typeface="Times New Roman"/>
                <a:sym typeface="Times New Roman"/>
              </a:rPr>
              <a:t>2. The size of the key is normally very large in a MAC, but Eve can use another tool: the preimage attack. She uses the algorithm until she finds X such that h(X) is equal to the MAC she has intercepted. She now can find the key and successfully replace the message with a forged one. Because the size of the key is normally very large for exhaustive search, Eve can only attack the MAC using the preimage algorithm.</a:t>
            </a:r>
            <a:endParaRPr sz="28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sz="2800">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3. Given some pairs of messages and their MACs, Eve can manipulate them to come up with a new message and its MAC.</a:t>
            </a:r>
            <a:endParaRPr sz="2800">
              <a:latin typeface="Times New Roman"/>
              <a:ea typeface="Times New Roman"/>
              <a:cs typeface="Times New Roman"/>
              <a:sym typeface="Times New Roman"/>
            </a:endParaRPr>
          </a:p>
          <a:p>
            <a:pPr marL="0" lvl="0" indent="0" algn="l" rtl="0">
              <a:spcBef>
                <a:spcPts val="360"/>
              </a:spcBef>
              <a:spcAft>
                <a:spcPts val="0"/>
              </a:spcAft>
              <a:buNone/>
            </a:pPr>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9"/>
          <p:cNvSpPr txBox="1">
            <a:spLocks noGrp="1"/>
          </p:cNvSpPr>
          <p:nvPr>
            <p:ph type="body" idx="1"/>
          </p:nvPr>
        </p:nvSpPr>
        <p:spPr>
          <a:xfrm>
            <a:off x="457200" y="260725"/>
            <a:ext cx="8229600" cy="5865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400" b="1">
                <a:solidFill>
                  <a:srgbClr val="FF0000"/>
                </a:solidFill>
                <a:latin typeface="Times New Roman"/>
                <a:ea typeface="Times New Roman"/>
                <a:cs typeface="Times New Roman"/>
                <a:sym typeface="Times New Roman"/>
              </a:rPr>
              <a:t>The security of a MAC depends on the security of the underlying hash algorithm.</a:t>
            </a:r>
            <a:endParaRPr sz="2400" b="1">
              <a:solidFill>
                <a:srgbClr val="FF0000"/>
              </a:solidFill>
              <a:latin typeface="Times New Roman"/>
              <a:ea typeface="Times New Roman"/>
              <a:cs typeface="Times New Roman"/>
              <a:sym typeface="Times New Roman"/>
            </a:endParaRPr>
          </a:p>
          <a:p>
            <a:pPr marL="0" lvl="0" indent="0" algn="l" rtl="0">
              <a:spcBef>
                <a:spcPts val="360"/>
              </a:spcBef>
              <a:spcAft>
                <a:spcPts val="0"/>
              </a:spcAft>
              <a:buNone/>
            </a:pPr>
            <a:endParaRPr sz="2400" b="1">
              <a:solidFill>
                <a:srgbClr val="FF0000"/>
              </a:solidFill>
              <a:latin typeface="Times New Roman"/>
              <a:ea typeface="Times New Roman"/>
              <a:cs typeface="Times New Roman"/>
              <a:sym typeface="Times New Roman"/>
            </a:endParaRPr>
          </a:p>
          <a:p>
            <a:pPr marL="0" lvl="0" indent="0" algn="l" rtl="0">
              <a:spcBef>
                <a:spcPts val="360"/>
              </a:spcBef>
              <a:spcAft>
                <a:spcPts val="0"/>
              </a:spcAft>
              <a:buNone/>
            </a:pPr>
            <a:r>
              <a:rPr lang="en-US" sz="2700" b="1">
                <a:solidFill>
                  <a:srgbClr val="0000FF"/>
                </a:solidFill>
                <a:latin typeface="Times New Roman"/>
                <a:ea typeface="Times New Roman"/>
                <a:cs typeface="Times New Roman"/>
                <a:sym typeface="Times New Roman"/>
              </a:rPr>
              <a:t>Security of MAC</a:t>
            </a:r>
            <a:endParaRPr sz="2700" b="1">
              <a:solidFill>
                <a:srgbClr val="0000FF"/>
              </a:solidFill>
              <a:latin typeface="Times New Roman"/>
              <a:ea typeface="Times New Roman"/>
              <a:cs typeface="Times New Roman"/>
              <a:sym typeface="Times New Roman"/>
            </a:endParaRPr>
          </a:p>
          <a:p>
            <a:pPr marL="0" lvl="0" indent="0" algn="l" rtl="0">
              <a:spcBef>
                <a:spcPts val="360"/>
              </a:spcBef>
              <a:spcAft>
                <a:spcPts val="0"/>
              </a:spcAft>
              <a:buNone/>
            </a:pPr>
            <a:endParaRPr sz="2700" b="1">
              <a:solidFill>
                <a:srgbClr val="0000FF"/>
              </a:solidFill>
              <a:latin typeface="Times New Roman"/>
              <a:ea typeface="Times New Roman"/>
              <a:cs typeface="Times New Roman"/>
              <a:sym typeface="Times New Roman"/>
            </a:endParaRPr>
          </a:p>
          <a:p>
            <a:pPr marL="457200" lvl="0" indent="-393700" algn="l" rtl="0">
              <a:spcBef>
                <a:spcPts val="360"/>
              </a:spcBef>
              <a:spcAft>
                <a:spcPts val="0"/>
              </a:spcAft>
              <a:buSzPts val="2600"/>
              <a:buFont typeface="Times New Roman"/>
              <a:buAutoNum type="arabicPeriod"/>
            </a:pPr>
            <a:r>
              <a:rPr lang="en-US" sz="2600" b="1">
                <a:latin typeface="Times New Roman"/>
                <a:ea typeface="Times New Roman"/>
                <a:cs typeface="Times New Roman"/>
                <a:sym typeface="Times New Roman"/>
              </a:rPr>
              <a:t>Nested MAC</a:t>
            </a:r>
            <a:endParaRPr sz="2600" b="1">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600">
                <a:latin typeface="Times New Roman"/>
                <a:ea typeface="Times New Roman"/>
                <a:cs typeface="Times New Roman"/>
                <a:sym typeface="Times New Roman"/>
              </a:rPr>
              <a:t>In which hashing is done in two steps. In the first step, the key is concatenated with the message and is hashed to create an intermediate digest. In the second step, the key is concatenated with the intermediate digest to create the final digest.</a:t>
            </a:r>
            <a:endParaRPr sz="2600">
              <a:latin typeface="Times New Roman"/>
              <a:ea typeface="Times New Roman"/>
              <a:cs typeface="Times New Roman"/>
              <a:sym typeface="Times New Roman"/>
            </a:endParaRPr>
          </a:p>
          <a:p>
            <a:pPr marL="0" lvl="0" indent="0" algn="l" rtl="0">
              <a:spcBef>
                <a:spcPts val="360"/>
              </a:spcBef>
              <a:spcAft>
                <a:spcPts val="0"/>
              </a:spcAft>
              <a:buNone/>
            </a:pPr>
            <a:endParaRPr sz="2600" b="1">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40"/>
          <p:cNvPicPr preferRelativeResize="0"/>
          <p:nvPr/>
        </p:nvPicPr>
        <p:blipFill>
          <a:blip r:embed="rId3">
            <a:alphaModFix/>
          </a:blip>
          <a:stretch>
            <a:fillRect/>
          </a:stretch>
        </p:blipFill>
        <p:spPr>
          <a:xfrm>
            <a:off x="1144198" y="442073"/>
            <a:ext cx="6283200" cy="5475075"/>
          </a:xfrm>
          <a:prstGeom prst="rect">
            <a:avLst/>
          </a:prstGeom>
          <a:noFill/>
          <a:ln>
            <a:noFill/>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1"/>
          <p:cNvSpPr txBox="1">
            <a:spLocks noGrp="1"/>
          </p:cNvSpPr>
          <p:nvPr>
            <p:ph type="title"/>
          </p:nvPr>
        </p:nvSpPr>
        <p:spPr>
          <a:xfrm>
            <a:off x="457200" y="70605"/>
            <a:ext cx="8229600" cy="666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latin typeface="Times New Roman"/>
                <a:ea typeface="Times New Roman"/>
                <a:cs typeface="Times New Roman"/>
                <a:sym typeface="Times New Roman"/>
              </a:rPr>
              <a:t>HMAC</a:t>
            </a:r>
            <a:endParaRPr b="1">
              <a:latin typeface="Times New Roman"/>
              <a:ea typeface="Times New Roman"/>
              <a:cs typeface="Times New Roman"/>
              <a:sym typeface="Times New Roman"/>
            </a:endParaRPr>
          </a:p>
        </p:txBody>
      </p:sp>
      <p:sp>
        <p:nvSpPr>
          <p:cNvPr id="266" name="Google Shape;266;p41"/>
          <p:cNvSpPr txBox="1">
            <a:spLocks noGrp="1"/>
          </p:cNvSpPr>
          <p:nvPr>
            <p:ph type="body" idx="1"/>
          </p:nvPr>
        </p:nvSpPr>
        <p:spPr>
          <a:xfrm>
            <a:off x="457200" y="918175"/>
            <a:ext cx="8229600" cy="5208000"/>
          </a:xfrm>
          <a:prstGeom prst="rect">
            <a:avLst/>
          </a:prstGeom>
        </p:spPr>
        <p:txBody>
          <a:bodyPr spcFirstLastPara="1" wrap="square" lIns="91425" tIns="45700" rIns="91425" bIns="45700" anchor="t" anchorCtr="0">
            <a:noAutofit/>
          </a:bodyPr>
          <a:lstStyle/>
          <a:p>
            <a:pPr marL="457200" lvl="0" indent="-412750" algn="just" rtl="0">
              <a:spcBef>
                <a:spcPts val="0"/>
              </a:spcBef>
              <a:spcAft>
                <a:spcPts val="0"/>
              </a:spcAft>
              <a:buSzPts val="2900"/>
              <a:buFont typeface="Times New Roman"/>
              <a:buChar char="•"/>
            </a:pPr>
            <a:r>
              <a:rPr lang="en-US" sz="2900">
                <a:latin typeface="Times New Roman"/>
                <a:ea typeface="Times New Roman"/>
                <a:cs typeface="Times New Roman"/>
                <a:sym typeface="Times New Roman"/>
              </a:rPr>
              <a:t>NIST has issued a standard (FIPS 198) for a nested MAC that is often referred to as HMAC (hashed MAC, to distinguish it from CMAC).</a:t>
            </a:r>
            <a:endParaRPr sz="2900">
              <a:latin typeface="Times New Roman"/>
              <a:ea typeface="Times New Roman"/>
              <a:cs typeface="Times New Roman"/>
              <a:sym typeface="Times New Roman"/>
            </a:endParaRPr>
          </a:p>
          <a:p>
            <a:pPr marL="457200" lvl="0" indent="-412750" algn="just" rtl="0">
              <a:spcBef>
                <a:spcPts val="0"/>
              </a:spcBef>
              <a:spcAft>
                <a:spcPts val="0"/>
              </a:spcAft>
              <a:buSzPts val="2900"/>
              <a:buFont typeface="Times New Roman"/>
              <a:buChar char="•"/>
            </a:pPr>
            <a:r>
              <a:rPr lang="en-US" sz="2900">
                <a:latin typeface="Times New Roman"/>
                <a:ea typeface="Times New Roman"/>
                <a:cs typeface="Times New Roman"/>
                <a:sym typeface="Times New Roman"/>
              </a:rPr>
              <a:t>The implementation of HMAC is much more complex than the simplified nested MAC.</a:t>
            </a:r>
            <a:endParaRPr sz="2900">
              <a:latin typeface="Times New Roman"/>
              <a:ea typeface="Times New Roman"/>
              <a:cs typeface="Times New Roman"/>
              <a:sym typeface="Times New Roman"/>
            </a:endParaRPr>
          </a:p>
          <a:p>
            <a:pPr marL="457200" lvl="0" indent="-412750" algn="just" rtl="0">
              <a:spcBef>
                <a:spcPts val="0"/>
              </a:spcBef>
              <a:spcAft>
                <a:spcPts val="0"/>
              </a:spcAft>
              <a:buSzPts val="2900"/>
              <a:buFont typeface="Times New Roman"/>
              <a:buChar char="•"/>
            </a:pPr>
            <a:r>
              <a:rPr lang="en-US" sz="2900">
                <a:latin typeface="Times New Roman"/>
                <a:ea typeface="Times New Roman"/>
                <a:cs typeface="Times New Roman"/>
                <a:sym typeface="Times New Roman"/>
              </a:rPr>
              <a:t>There are additional features, such as padding. </a:t>
            </a:r>
            <a:endParaRPr sz="2900">
              <a:latin typeface="Times New Roman"/>
              <a:ea typeface="Times New Roman"/>
              <a:cs typeface="Times New Roman"/>
              <a:sym typeface="Times New Roman"/>
            </a:endParaRPr>
          </a:p>
          <a:p>
            <a:pPr marL="0" lvl="0" indent="0" algn="l" rtl="0">
              <a:spcBef>
                <a:spcPts val="360"/>
              </a:spcBef>
              <a:spcAft>
                <a:spcPts val="0"/>
              </a:spcAft>
              <a:buNone/>
            </a:pPr>
            <a:endParaRPr sz="26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body" idx="1"/>
          </p:nvPr>
        </p:nvSpPr>
        <p:spPr>
          <a:xfrm>
            <a:off x="457200" y="294725"/>
            <a:ext cx="8229600" cy="58317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3300" b="1">
                <a:latin typeface="Times New Roman"/>
                <a:ea typeface="Times New Roman"/>
                <a:cs typeface="Times New Roman"/>
                <a:sym typeface="Times New Roman"/>
              </a:rPr>
              <a:t>Message and Message Digest</a:t>
            </a:r>
            <a:endParaRPr sz="3300" b="1">
              <a:latin typeface="Times New Roman"/>
              <a:ea typeface="Times New Roman"/>
              <a:cs typeface="Times New Roman"/>
              <a:sym typeface="Times New Roman"/>
            </a:endParaRPr>
          </a:p>
          <a:p>
            <a:pPr marL="0" lvl="0" indent="0" algn="l" rtl="0">
              <a:spcBef>
                <a:spcPts val="360"/>
              </a:spcBef>
              <a:spcAft>
                <a:spcPts val="0"/>
              </a:spcAft>
              <a:buNone/>
            </a:pPr>
            <a:endParaRPr sz="3300" b="1">
              <a:latin typeface="Times New Roman"/>
              <a:ea typeface="Times New Roman"/>
              <a:cs typeface="Times New Roman"/>
              <a:sym typeface="Times New Roman"/>
            </a:endParaRPr>
          </a:p>
          <a:p>
            <a:pPr marL="457200" lvl="0" indent="-425450" algn="just" rtl="0">
              <a:spcBef>
                <a:spcPts val="360"/>
              </a:spcBef>
              <a:spcAft>
                <a:spcPts val="0"/>
              </a:spcAft>
              <a:buSzPts val="3100"/>
              <a:buFont typeface="Times New Roman"/>
              <a:buChar char="•"/>
            </a:pPr>
            <a:r>
              <a:rPr lang="en-US" sz="3100">
                <a:latin typeface="Times New Roman"/>
                <a:ea typeface="Times New Roman"/>
                <a:cs typeface="Times New Roman"/>
                <a:sym typeface="Times New Roman"/>
              </a:rPr>
              <a:t>The electronic equivalent of the document and fingerprint pair is the </a:t>
            </a:r>
            <a:r>
              <a:rPr lang="en-US" sz="3100" b="1">
                <a:latin typeface="Times New Roman"/>
                <a:ea typeface="Times New Roman"/>
                <a:cs typeface="Times New Roman"/>
                <a:sym typeface="Times New Roman"/>
              </a:rPr>
              <a:t>message and digest pair.</a:t>
            </a:r>
            <a:r>
              <a:rPr lang="en-US" sz="3100">
                <a:latin typeface="Times New Roman"/>
                <a:ea typeface="Times New Roman"/>
                <a:cs typeface="Times New Roman"/>
                <a:sym typeface="Times New Roman"/>
              </a:rPr>
              <a:t> </a:t>
            </a:r>
            <a:endParaRPr sz="3100">
              <a:latin typeface="Times New Roman"/>
              <a:ea typeface="Times New Roman"/>
              <a:cs typeface="Times New Roman"/>
              <a:sym typeface="Times New Roman"/>
            </a:endParaRPr>
          </a:p>
          <a:p>
            <a:pPr marL="457200" lvl="0" indent="-425450" algn="just" rtl="0">
              <a:spcBef>
                <a:spcPts val="0"/>
              </a:spcBef>
              <a:spcAft>
                <a:spcPts val="0"/>
              </a:spcAft>
              <a:buSzPts val="3100"/>
              <a:buFont typeface="Times New Roman"/>
              <a:buChar char="•"/>
            </a:pPr>
            <a:r>
              <a:rPr lang="en-US" sz="3100">
                <a:latin typeface="Times New Roman"/>
                <a:ea typeface="Times New Roman"/>
                <a:cs typeface="Times New Roman"/>
                <a:sym typeface="Times New Roman"/>
              </a:rPr>
              <a:t>To preserve the </a:t>
            </a:r>
            <a:r>
              <a:rPr lang="en-US" sz="3100" b="1">
                <a:latin typeface="Times New Roman"/>
                <a:ea typeface="Times New Roman"/>
                <a:cs typeface="Times New Roman"/>
                <a:sym typeface="Times New Roman"/>
              </a:rPr>
              <a:t>integrity</a:t>
            </a:r>
            <a:r>
              <a:rPr lang="en-US" sz="3100">
                <a:latin typeface="Times New Roman"/>
                <a:ea typeface="Times New Roman"/>
                <a:cs typeface="Times New Roman"/>
                <a:sym typeface="Times New Roman"/>
              </a:rPr>
              <a:t> of a message, the message is passed through an algorithm called a </a:t>
            </a:r>
            <a:r>
              <a:rPr lang="en-US" sz="3100" b="1">
                <a:latin typeface="Times New Roman"/>
                <a:ea typeface="Times New Roman"/>
                <a:cs typeface="Times New Roman"/>
                <a:sym typeface="Times New Roman"/>
              </a:rPr>
              <a:t>cryptographic hash function</a:t>
            </a:r>
            <a:r>
              <a:rPr lang="en-US" sz="3100">
                <a:latin typeface="Times New Roman"/>
                <a:ea typeface="Times New Roman"/>
                <a:cs typeface="Times New Roman"/>
                <a:sym typeface="Times New Roman"/>
              </a:rPr>
              <a:t>. </a:t>
            </a:r>
            <a:endParaRPr sz="3100">
              <a:latin typeface="Times New Roman"/>
              <a:ea typeface="Times New Roman"/>
              <a:cs typeface="Times New Roman"/>
              <a:sym typeface="Times New Roman"/>
            </a:endParaRPr>
          </a:p>
          <a:p>
            <a:pPr marL="457200" lvl="0" indent="-425450" algn="just" rtl="0">
              <a:spcBef>
                <a:spcPts val="0"/>
              </a:spcBef>
              <a:spcAft>
                <a:spcPts val="0"/>
              </a:spcAft>
              <a:buSzPts val="3100"/>
              <a:buFont typeface="Times New Roman"/>
              <a:buChar char="•"/>
            </a:pPr>
            <a:r>
              <a:rPr lang="en-US" sz="3100">
                <a:latin typeface="Times New Roman"/>
                <a:ea typeface="Times New Roman"/>
                <a:cs typeface="Times New Roman"/>
                <a:sym typeface="Times New Roman"/>
              </a:rPr>
              <a:t>The function creates a </a:t>
            </a:r>
            <a:r>
              <a:rPr lang="en-US" sz="3100" b="1">
                <a:latin typeface="Times New Roman"/>
                <a:ea typeface="Times New Roman"/>
                <a:cs typeface="Times New Roman"/>
                <a:sym typeface="Times New Roman"/>
              </a:rPr>
              <a:t>compressed image </a:t>
            </a:r>
            <a:r>
              <a:rPr lang="en-US" sz="3100">
                <a:latin typeface="Times New Roman"/>
                <a:ea typeface="Times New Roman"/>
                <a:cs typeface="Times New Roman"/>
                <a:sym typeface="Times New Roman"/>
              </a:rPr>
              <a:t>of the message that can be used like a </a:t>
            </a:r>
            <a:r>
              <a:rPr lang="en-US" sz="3100" b="1">
                <a:latin typeface="Times New Roman"/>
                <a:ea typeface="Times New Roman"/>
                <a:cs typeface="Times New Roman"/>
                <a:sym typeface="Times New Roman"/>
              </a:rPr>
              <a:t>fingerprint</a:t>
            </a:r>
            <a:r>
              <a:rPr lang="en-US" sz="3100">
                <a:latin typeface="Times New Roman"/>
                <a:ea typeface="Times New Roman"/>
                <a:cs typeface="Times New Roman"/>
                <a:sym typeface="Times New Roman"/>
              </a:rPr>
              <a:t>.</a:t>
            </a:r>
            <a:endParaRPr sz="3100">
              <a:latin typeface="Times New Roman"/>
              <a:ea typeface="Times New Roman"/>
              <a:cs typeface="Times New Roman"/>
              <a:sym typeface="Times New Roman"/>
            </a:endParaRPr>
          </a:p>
          <a:p>
            <a:pPr marL="457200" lvl="0" indent="0" algn="l" rtl="0">
              <a:spcBef>
                <a:spcPts val="360"/>
              </a:spcBef>
              <a:spcAft>
                <a:spcPts val="0"/>
              </a:spcAft>
              <a:buNone/>
            </a:pPr>
            <a:endParaRPr sz="24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2"/>
          <p:cNvSpPr txBox="1">
            <a:spLocks noGrp="1"/>
          </p:cNvSpPr>
          <p:nvPr>
            <p:ph type="body" idx="1"/>
          </p:nvPr>
        </p:nvSpPr>
        <p:spPr>
          <a:xfrm>
            <a:off x="457200" y="430750"/>
            <a:ext cx="8229600" cy="629130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None/>
            </a:pPr>
            <a:r>
              <a:rPr lang="en-US" sz="2600" b="1">
                <a:latin typeface="Times New Roman"/>
                <a:ea typeface="Times New Roman"/>
                <a:cs typeface="Times New Roman"/>
                <a:sym typeface="Times New Roman"/>
              </a:rPr>
              <a:t>We go through the steps:</a:t>
            </a:r>
            <a:endParaRPr sz="2600" b="1">
              <a:latin typeface="Times New Roman"/>
              <a:ea typeface="Times New Roman"/>
              <a:cs typeface="Times New Roman"/>
              <a:sym typeface="Times New Roman"/>
            </a:endParaRPr>
          </a:p>
          <a:p>
            <a:pPr marL="0" lvl="0" indent="0" algn="just" rtl="0">
              <a:spcBef>
                <a:spcPts val="0"/>
              </a:spcBef>
              <a:spcAft>
                <a:spcPts val="0"/>
              </a:spcAft>
              <a:buNone/>
            </a:pPr>
            <a:endParaRPr sz="2600" b="1">
              <a:latin typeface="Times New Roman"/>
              <a:ea typeface="Times New Roman"/>
              <a:cs typeface="Times New Roman"/>
              <a:sym typeface="Times New Roman"/>
            </a:endParaRPr>
          </a:p>
          <a:p>
            <a:pPr marL="457200" lvl="0" indent="-393700" algn="just" rtl="0">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The message is divided into N blocks, each of b bits.</a:t>
            </a:r>
            <a:endParaRPr sz="2600">
              <a:latin typeface="Times New Roman"/>
              <a:ea typeface="Times New Roman"/>
              <a:cs typeface="Times New Roman"/>
              <a:sym typeface="Times New Roman"/>
            </a:endParaRPr>
          </a:p>
          <a:p>
            <a:pPr marL="457200" lvl="0" indent="-393700" algn="just" rtl="0">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The secret key is left-padded with 0’s to create a b-bit key. Note that it is recommended that the secret key (before padding) be longer than n bits, where n is the size of the HMAC.</a:t>
            </a:r>
            <a:endParaRPr sz="2600">
              <a:latin typeface="Times New Roman"/>
              <a:ea typeface="Times New Roman"/>
              <a:cs typeface="Times New Roman"/>
              <a:sym typeface="Times New Roman"/>
            </a:endParaRPr>
          </a:p>
          <a:p>
            <a:pPr marL="457200" lvl="0" indent="-393700" algn="just" rtl="0">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The result of step 2 is exclusive-ored with a constant called ipad (input pad) to create a b-bit block. The value of ipad is the b/8 repetition of the sequence 00110110 (36 in hexadecimal).</a:t>
            </a:r>
            <a:endParaRPr sz="2600">
              <a:latin typeface="Times New Roman"/>
              <a:ea typeface="Times New Roman"/>
              <a:cs typeface="Times New Roman"/>
              <a:sym typeface="Times New Roman"/>
            </a:endParaRPr>
          </a:p>
          <a:p>
            <a:pPr marL="457200" lvl="0" indent="-393700" algn="just" rtl="0">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The resulting block is prepended to the N-block message. The result is N + 1 blocks.</a:t>
            </a:r>
            <a:endParaRPr sz="2600">
              <a:latin typeface="Times New Roman"/>
              <a:ea typeface="Times New Roman"/>
              <a:cs typeface="Times New Roman"/>
              <a:sym typeface="Times New Roman"/>
            </a:endParaRPr>
          </a:p>
          <a:p>
            <a:pPr marL="457200" lvl="0" indent="-393700" algn="just" rtl="0">
              <a:spcBef>
                <a:spcPts val="0"/>
              </a:spcBef>
              <a:spcAft>
                <a:spcPts val="0"/>
              </a:spcAft>
              <a:buSzPts val="2600"/>
              <a:buFont typeface="Times New Roman"/>
              <a:buAutoNum type="arabicPeriod"/>
            </a:pPr>
            <a:r>
              <a:rPr lang="en-US" sz="2600">
                <a:latin typeface="Times New Roman"/>
                <a:ea typeface="Times New Roman"/>
                <a:cs typeface="Times New Roman"/>
                <a:sym typeface="Times New Roman"/>
              </a:rPr>
              <a:t>The result of step 4 is hashed to create an n-bit digest. We call the digest the intermediate HMAC.</a:t>
            </a:r>
            <a:endParaRPr sz="2600">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2600">
              <a:latin typeface="Times New Roman"/>
              <a:ea typeface="Times New Roman"/>
              <a:cs typeface="Times New Roman"/>
              <a:sym typeface="Times New Roman"/>
            </a:endParaRPr>
          </a:p>
          <a:p>
            <a:pPr marL="0" lvl="0" indent="0" algn="l" rtl="0">
              <a:spcBef>
                <a:spcPts val="360"/>
              </a:spcBef>
              <a:spcAft>
                <a:spcPts val="0"/>
              </a:spcAft>
              <a:buNone/>
            </a:pPr>
            <a:endParaRPr sz="26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3"/>
          <p:cNvSpPr txBox="1">
            <a:spLocks noGrp="1"/>
          </p:cNvSpPr>
          <p:nvPr>
            <p:ph type="body" idx="1"/>
          </p:nvPr>
        </p:nvSpPr>
        <p:spPr>
          <a:xfrm>
            <a:off x="457200" y="385400"/>
            <a:ext cx="8229600" cy="5740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700">
                <a:latin typeface="Times New Roman"/>
                <a:ea typeface="Times New Roman"/>
                <a:cs typeface="Times New Roman"/>
                <a:sym typeface="Times New Roman"/>
              </a:rPr>
              <a:t>6. The intermediate n-bit HMAC is left padded with 0s to </a:t>
            </a:r>
            <a:endParaRPr sz="27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700">
                <a:latin typeface="Times New Roman"/>
                <a:ea typeface="Times New Roman"/>
                <a:cs typeface="Times New Roman"/>
                <a:sym typeface="Times New Roman"/>
              </a:rPr>
              <a:t>     make a b-bit block.</a:t>
            </a:r>
            <a:endParaRPr sz="2700">
              <a:latin typeface="Times New Roman"/>
              <a:ea typeface="Times New Roman"/>
              <a:cs typeface="Times New Roman"/>
              <a:sym typeface="Times New Roman"/>
            </a:endParaRPr>
          </a:p>
          <a:p>
            <a:pPr marL="0" lvl="0" indent="0" algn="just" rtl="0">
              <a:spcBef>
                <a:spcPts val="0"/>
              </a:spcBef>
              <a:spcAft>
                <a:spcPts val="0"/>
              </a:spcAft>
              <a:buNone/>
            </a:pPr>
            <a:r>
              <a:rPr lang="en-US" sz="2700">
                <a:latin typeface="Times New Roman"/>
                <a:ea typeface="Times New Roman"/>
                <a:cs typeface="Times New Roman"/>
                <a:sym typeface="Times New Roman"/>
              </a:rPr>
              <a:t>7.  Steps 2 and 3 are repeated by a different constant opad</a:t>
            </a:r>
            <a:endParaRPr sz="2700">
              <a:latin typeface="Times New Roman"/>
              <a:ea typeface="Times New Roman"/>
              <a:cs typeface="Times New Roman"/>
              <a:sym typeface="Times New Roman"/>
            </a:endParaRPr>
          </a:p>
          <a:p>
            <a:pPr marL="0" lvl="0" indent="0" algn="just" rtl="0">
              <a:spcBef>
                <a:spcPts val="0"/>
              </a:spcBef>
              <a:spcAft>
                <a:spcPts val="0"/>
              </a:spcAft>
              <a:buNone/>
            </a:pPr>
            <a:r>
              <a:rPr lang="en-US" sz="2700">
                <a:latin typeface="Times New Roman"/>
                <a:ea typeface="Times New Roman"/>
                <a:cs typeface="Times New Roman"/>
                <a:sym typeface="Times New Roman"/>
              </a:rPr>
              <a:t>    (output pad). The value of opad is the b/8 repetition of</a:t>
            </a:r>
            <a:endParaRPr sz="2700">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700">
                <a:latin typeface="Times New Roman"/>
                <a:ea typeface="Times New Roman"/>
                <a:cs typeface="Times New Roman"/>
                <a:sym typeface="Times New Roman"/>
              </a:rPr>
              <a:t>     the sequence 01011100 (5C in hexadecimal).</a:t>
            </a:r>
            <a:endParaRPr sz="27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700">
                <a:latin typeface="Times New Roman"/>
                <a:ea typeface="Times New Roman"/>
                <a:cs typeface="Times New Roman"/>
                <a:sym typeface="Times New Roman"/>
              </a:rPr>
              <a:t>8.  The result of step 7 is prepended to the block of step 6.</a:t>
            </a:r>
            <a:endParaRPr sz="2700">
              <a:latin typeface="Times New Roman"/>
              <a:ea typeface="Times New Roman"/>
              <a:cs typeface="Times New Roman"/>
              <a:sym typeface="Times New Roman"/>
            </a:endParaRPr>
          </a:p>
          <a:p>
            <a:pPr marL="0" lvl="0" indent="0" algn="just" rtl="0">
              <a:spcBef>
                <a:spcPts val="0"/>
              </a:spcBef>
              <a:spcAft>
                <a:spcPts val="0"/>
              </a:spcAft>
              <a:buNone/>
            </a:pPr>
            <a:r>
              <a:rPr lang="en-US" sz="2700">
                <a:latin typeface="Times New Roman"/>
                <a:ea typeface="Times New Roman"/>
                <a:cs typeface="Times New Roman"/>
                <a:sym typeface="Times New Roman"/>
              </a:rPr>
              <a:t>9.  The result of step 8 is hashed with the same hashing</a:t>
            </a:r>
            <a:endParaRPr sz="2700">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2700">
                <a:latin typeface="Times New Roman"/>
                <a:ea typeface="Times New Roman"/>
                <a:cs typeface="Times New Roman"/>
                <a:sym typeface="Times New Roman"/>
              </a:rPr>
              <a:t>      algorithm to create the final n-bit HMAC.</a:t>
            </a:r>
            <a:endParaRPr sz="2700">
              <a:latin typeface="Times New Roman"/>
              <a:ea typeface="Times New Roman"/>
              <a:cs typeface="Times New Roman"/>
              <a:sym typeface="Times New Roman"/>
            </a:endParaRPr>
          </a:p>
          <a:p>
            <a:pPr marL="0" lvl="0" indent="0" algn="l" rtl="0">
              <a:spcBef>
                <a:spcPts val="0"/>
              </a:spcBef>
              <a:spcAft>
                <a:spcPts val="0"/>
              </a:spcAft>
              <a:buNone/>
            </a:pPr>
            <a:endParaRPr sz="27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44"/>
          <p:cNvPicPr preferRelativeResize="0"/>
          <p:nvPr/>
        </p:nvPicPr>
        <p:blipFill>
          <a:blip r:embed="rId3">
            <a:alphaModFix/>
          </a:blip>
          <a:stretch>
            <a:fillRect/>
          </a:stretch>
        </p:blipFill>
        <p:spPr>
          <a:xfrm>
            <a:off x="1405600" y="232975"/>
            <a:ext cx="5951175" cy="6501975"/>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5"/>
          <p:cNvSpPr txBox="1">
            <a:spLocks noGrp="1"/>
          </p:cNvSpPr>
          <p:nvPr>
            <p:ph type="title"/>
          </p:nvPr>
        </p:nvSpPr>
        <p:spPr>
          <a:xfrm>
            <a:off x="457200" y="81929"/>
            <a:ext cx="8229600" cy="7569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latin typeface="Times New Roman"/>
                <a:ea typeface="Times New Roman"/>
                <a:cs typeface="Times New Roman"/>
                <a:sym typeface="Times New Roman"/>
              </a:rPr>
              <a:t>CMAC</a:t>
            </a:r>
            <a:endParaRPr b="1">
              <a:latin typeface="Times New Roman"/>
              <a:ea typeface="Times New Roman"/>
              <a:cs typeface="Times New Roman"/>
              <a:sym typeface="Times New Roman"/>
            </a:endParaRPr>
          </a:p>
        </p:txBody>
      </p:sp>
      <p:sp>
        <p:nvSpPr>
          <p:cNvPr id="291" name="Google Shape;291;p45"/>
          <p:cNvSpPr txBox="1">
            <a:spLocks noGrp="1"/>
          </p:cNvSpPr>
          <p:nvPr>
            <p:ph type="body" idx="1"/>
          </p:nvPr>
        </p:nvSpPr>
        <p:spPr>
          <a:xfrm>
            <a:off x="457200" y="918175"/>
            <a:ext cx="8229600" cy="5208000"/>
          </a:xfrm>
          <a:prstGeom prst="rect">
            <a:avLst/>
          </a:prstGeom>
        </p:spPr>
        <p:txBody>
          <a:bodyPr spcFirstLastPara="1" wrap="square" lIns="91425" tIns="45700" rIns="91425" bIns="45700" anchor="t" anchorCtr="0">
            <a:noAutofit/>
          </a:bodyPr>
          <a:lstStyle/>
          <a:p>
            <a:pPr marL="457200" lvl="0" indent="-406400" algn="just" rtl="0">
              <a:spcBef>
                <a:spcPts val="0"/>
              </a:spcBef>
              <a:spcAft>
                <a:spcPts val="0"/>
              </a:spcAft>
              <a:buSzPts val="2800"/>
              <a:buFont typeface="Times New Roman"/>
              <a:buChar char="•"/>
            </a:pPr>
            <a:r>
              <a:rPr lang="en-US" sz="2800">
                <a:latin typeface="Times New Roman"/>
                <a:ea typeface="Times New Roman"/>
                <a:cs typeface="Times New Roman"/>
                <a:sym typeface="Times New Roman"/>
              </a:rPr>
              <a:t>NIST has also defined a standard (FIPS 113) called Data Authentication Algorithm, or CMAC, or CBCMAC. </a:t>
            </a:r>
            <a:endParaRPr sz="2800">
              <a:latin typeface="Times New Roman"/>
              <a:ea typeface="Times New Roman"/>
              <a:cs typeface="Times New Roman"/>
              <a:sym typeface="Times New Roman"/>
            </a:endParaRPr>
          </a:p>
          <a:p>
            <a:pPr marL="457200" lvl="0" indent="-406400" algn="just" rtl="0">
              <a:spcBef>
                <a:spcPts val="0"/>
              </a:spcBef>
              <a:spcAft>
                <a:spcPts val="0"/>
              </a:spcAft>
              <a:buSzPts val="2800"/>
              <a:buFont typeface="Times New Roman"/>
              <a:buChar char="•"/>
            </a:pPr>
            <a:r>
              <a:rPr lang="en-US" sz="2800">
                <a:latin typeface="Times New Roman"/>
                <a:ea typeface="Times New Roman"/>
                <a:cs typeface="Times New Roman"/>
                <a:sym typeface="Times New Roman"/>
              </a:rPr>
              <a:t>The idea is to create one block of MAC from N blocks of plaintext using a symmetric-key cipher N times.</a:t>
            </a:r>
            <a:endParaRPr sz="2800">
              <a:latin typeface="Times New Roman"/>
              <a:ea typeface="Times New Roman"/>
              <a:cs typeface="Times New Roman"/>
              <a:sym typeface="Times New Roman"/>
            </a:endParaRPr>
          </a:p>
          <a:p>
            <a:pPr marL="457200" lvl="0" indent="-406400" algn="just" rtl="0">
              <a:spcBef>
                <a:spcPts val="0"/>
              </a:spcBef>
              <a:spcAft>
                <a:spcPts val="0"/>
              </a:spcAft>
              <a:buSzPts val="2800"/>
              <a:buFont typeface="Times New Roman"/>
              <a:buChar char="•"/>
            </a:pPr>
            <a:r>
              <a:rPr lang="en-US" sz="2800">
                <a:latin typeface="Times New Roman"/>
                <a:ea typeface="Times New Roman"/>
                <a:cs typeface="Times New Roman"/>
                <a:sym typeface="Times New Roman"/>
              </a:rPr>
              <a:t>The message is divided into N blocks, each m bits long. The size of the CMAC is n bits. </a:t>
            </a:r>
            <a:endParaRPr sz="2800">
              <a:latin typeface="Times New Roman"/>
              <a:ea typeface="Times New Roman"/>
              <a:cs typeface="Times New Roman"/>
              <a:sym typeface="Times New Roman"/>
            </a:endParaRPr>
          </a:p>
          <a:p>
            <a:pPr marL="457200" lvl="0" indent="-406400" algn="just" rtl="0">
              <a:spcBef>
                <a:spcPts val="0"/>
              </a:spcBef>
              <a:spcAft>
                <a:spcPts val="0"/>
              </a:spcAft>
              <a:buSzPts val="2800"/>
              <a:buFont typeface="Times New Roman"/>
              <a:buChar char="•"/>
            </a:pPr>
            <a:r>
              <a:rPr lang="en-US" sz="2800">
                <a:latin typeface="Times New Roman"/>
                <a:ea typeface="Times New Roman"/>
                <a:cs typeface="Times New Roman"/>
                <a:sym typeface="Times New Roman"/>
              </a:rPr>
              <a:t>If the last block is not m bits, it is padded with a 1-bit  followed by enough 0-bits to make it m bits.</a:t>
            </a:r>
            <a:endParaRPr sz="2800">
              <a:latin typeface="Times New Roman"/>
              <a:ea typeface="Times New Roman"/>
              <a:cs typeface="Times New Roman"/>
              <a:sym typeface="Times New Roman"/>
            </a:endParaRPr>
          </a:p>
          <a:p>
            <a:pPr marL="0" lvl="0" indent="0" algn="l" rtl="0">
              <a:spcBef>
                <a:spcPts val="0"/>
              </a:spcBef>
              <a:spcAft>
                <a:spcPts val="0"/>
              </a:spcAft>
              <a:buNone/>
            </a:pPr>
            <a:endParaRPr sz="26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6"/>
          <p:cNvSpPr txBox="1">
            <a:spLocks noGrp="1"/>
          </p:cNvSpPr>
          <p:nvPr>
            <p:ph type="body" idx="1"/>
          </p:nvPr>
        </p:nvSpPr>
        <p:spPr>
          <a:xfrm>
            <a:off x="457200" y="294725"/>
            <a:ext cx="8229600" cy="5831700"/>
          </a:xfrm>
          <a:prstGeom prst="rect">
            <a:avLst/>
          </a:prstGeom>
        </p:spPr>
        <p:txBody>
          <a:bodyPr spcFirstLastPara="1" wrap="square" lIns="91425" tIns="45700" rIns="91425" bIns="45700" anchor="t" anchorCtr="0">
            <a:noAutofit/>
          </a:bodyPr>
          <a:lstStyle/>
          <a:p>
            <a:pPr marL="457200" lvl="0" indent="-412750" algn="just" rtl="0">
              <a:spcBef>
                <a:spcPts val="0"/>
              </a:spcBef>
              <a:spcAft>
                <a:spcPts val="0"/>
              </a:spcAft>
              <a:buSzPts val="2900"/>
              <a:buFont typeface="Times New Roman"/>
              <a:buChar char="•"/>
            </a:pPr>
            <a:r>
              <a:rPr lang="en-US" sz="2900">
                <a:latin typeface="Times New Roman"/>
                <a:ea typeface="Times New Roman"/>
                <a:cs typeface="Times New Roman"/>
                <a:sym typeface="Times New Roman"/>
              </a:rPr>
              <a:t>The first block of the message is encrypted with the symmetric key to create an m-bit block of encrypted data. </a:t>
            </a:r>
            <a:endParaRPr sz="2900">
              <a:latin typeface="Times New Roman"/>
              <a:ea typeface="Times New Roman"/>
              <a:cs typeface="Times New Roman"/>
              <a:sym typeface="Times New Roman"/>
            </a:endParaRPr>
          </a:p>
          <a:p>
            <a:pPr marL="457200" lvl="0" indent="-412750" algn="just" rtl="0">
              <a:spcBef>
                <a:spcPts val="0"/>
              </a:spcBef>
              <a:spcAft>
                <a:spcPts val="0"/>
              </a:spcAft>
              <a:buSzPts val="2900"/>
              <a:buFont typeface="Times New Roman"/>
              <a:buChar char="•"/>
            </a:pPr>
            <a:r>
              <a:rPr lang="en-US" sz="2900">
                <a:latin typeface="Times New Roman"/>
                <a:ea typeface="Times New Roman"/>
                <a:cs typeface="Times New Roman"/>
                <a:sym typeface="Times New Roman"/>
              </a:rPr>
              <a:t>This block is XORed with the next block and the result is encrypted again to create a new m-bit block.</a:t>
            </a:r>
            <a:endParaRPr sz="2900">
              <a:latin typeface="Times New Roman"/>
              <a:ea typeface="Times New Roman"/>
              <a:cs typeface="Times New Roman"/>
              <a:sym typeface="Times New Roman"/>
            </a:endParaRPr>
          </a:p>
          <a:p>
            <a:pPr marL="457200" lvl="0" indent="-412750" algn="just" rtl="0">
              <a:spcBef>
                <a:spcPts val="0"/>
              </a:spcBef>
              <a:spcAft>
                <a:spcPts val="0"/>
              </a:spcAft>
              <a:buSzPts val="2900"/>
              <a:buFont typeface="Times New Roman"/>
              <a:buChar char="•"/>
            </a:pPr>
            <a:r>
              <a:rPr lang="en-US" sz="2900">
                <a:latin typeface="Times New Roman"/>
                <a:ea typeface="Times New Roman"/>
                <a:cs typeface="Times New Roman"/>
                <a:sym typeface="Times New Roman"/>
              </a:rPr>
              <a:t>The process continues until the last block of the message is encrypted. </a:t>
            </a:r>
            <a:endParaRPr sz="2900">
              <a:latin typeface="Times New Roman"/>
              <a:ea typeface="Times New Roman"/>
              <a:cs typeface="Times New Roman"/>
              <a:sym typeface="Times New Roman"/>
            </a:endParaRPr>
          </a:p>
          <a:p>
            <a:pPr marL="457200" lvl="0" indent="-412750" algn="just" rtl="0">
              <a:spcBef>
                <a:spcPts val="0"/>
              </a:spcBef>
              <a:spcAft>
                <a:spcPts val="0"/>
              </a:spcAft>
              <a:buSzPts val="2900"/>
              <a:buFont typeface="Times New Roman"/>
              <a:buChar char="•"/>
            </a:pPr>
            <a:r>
              <a:rPr lang="en-US" sz="2900">
                <a:latin typeface="Times New Roman"/>
                <a:ea typeface="Times New Roman"/>
                <a:cs typeface="Times New Roman"/>
                <a:sym typeface="Times New Roman"/>
              </a:rPr>
              <a:t>The n leftmost bit from the last block is the CMAC. </a:t>
            </a:r>
            <a:endParaRPr sz="2900">
              <a:latin typeface="Times New Roman"/>
              <a:ea typeface="Times New Roman"/>
              <a:cs typeface="Times New Roman"/>
              <a:sym typeface="Times New Roman"/>
            </a:endParaRPr>
          </a:p>
          <a:p>
            <a:pPr marL="457200" lvl="0" indent="-412750" algn="just" rtl="0">
              <a:spcBef>
                <a:spcPts val="0"/>
              </a:spcBef>
              <a:spcAft>
                <a:spcPts val="0"/>
              </a:spcAft>
              <a:buSzPts val="2900"/>
              <a:buFont typeface="Times New Roman"/>
              <a:buChar char="•"/>
            </a:pPr>
            <a:r>
              <a:rPr lang="en-US" sz="2900">
                <a:latin typeface="Times New Roman"/>
                <a:ea typeface="Times New Roman"/>
                <a:cs typeface="Times New Roman"/>
                <a:sym typeface="Times New Roman"/>
              </a:rPr>
              <a:t>In addition to the symmetric key, K, CMAC also uses another key, k,which is applied only at the last step.</a:t>
            </a:r>
            <a:endParaRPr sz="2900">
              <a:latin typeface="Times New Roman"/>
              <a:ea typeface="Times New Roman"/>
              <a:cs typeface="Times New Roman"/>
              <a:sym typeface="Times New Roman"/>
            </a:endParaRPr>
          </a:p>
          <a:p>
            <a:pPr marL="0" lvl="0" indent="0" algn="l" rtl="0">
              <a:spcBef>
                <a:spcPts val="360"/>
              </a:spcBef>
              <a:spcAft>
                <a:spcPts val="0"/>
              </a:spcAft>
              <a:buNone/>
            </a:pPr>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7"/>
          <p:cNvSpPr txBox="1">
            <a:spLocks noGrp="1"/>
          </p:cNvSpPr>
          <p:nvPr>
            <p:ph type="body" idx="1"/>
          </p:nvPr>
        </p:nvSpPr>
        <p:spPr>
          <a:xfrm>
            <a:off x="457200" y="260725"/>
            <a:ext cx="8229600" cy="5865600"/>
          </a:xfrm>
          <a:prstGeom prst="rect">
            <a:avLst/>
          </a:prstGeom>
        </p:spPr>
        <p:txBody>
          <a:bodyPr spcFirstLastPara="1" wrap="square" lIns="91425" tIns="45700" rIns="91425" bIns="45700" anchor="t" anchorCtr="0">
            <a:noAutofit/>
          </a:bodyPr>
          <a:lstStyle/>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This key is derived from the encryption algorithm with plaintext of m 0-bits using the cipher key, K.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The result is then multiplied by x if no padding is applied and multiplied by x</a:t>
            </a:r>
            <a:r>
              <a:rPr lang="en-US" sz="2700" baseline="30000">
                <a:latin typeface="Times New Roman"/>
                <a:ea typeface="Times New Roman"/>
                <a:cs typeface="Times New Roman"/>
                <a:sym typeface="Times New Roman"/>
              </a:rPr>
              <a:t>2</a:t>
            </a:r>
            <a:r>
              <a:rPr lang="en-US" sz="2700">
                <a:latin typeface="Times New Roman"/>
                <a:ea typeface="Times New Roman"/>
                <a:cs typeface="Times New Roman"/>
                <a:sym typeface="Times New Roman"/>
              </a:rPr>
              <a:t> if padding is applied.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The multiplication is in GF(2</a:t>
            </a:r>
            <a:r>
              <a:rPr lang="en-US" sz="2700" baseline="30000">
                <a:latin typeface="Times New Roman"/>
                <a:ea typeface="Times New Roman"/>
                <a:cs typeface="Times New Roman"/>
                <a:sym typeface="Times New Roman"/>
              </a:rPr>
              <a:t>m</a:t>
            </a:r>
            <a:r>
              <a:rPr lang="en-US" sz="2700">
                <a:latin typeface="Times New Roman"/>
                <a:ea typeface="Times New Roman"/>
                <a:cs typeface="Times New Roman"/>
                <a:sym typeface="Times New Roman"/>
              </a:rPr>
              <a:t>) with the irreducible polynomial of degree m selected by the particular protocol used.</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Here the intermediate encrypted blocks are not sent as ciphertext;they are only used to be XORed with the next block.</a:t>
            </a:r>
            <a:endParaRPr sz="2700">
              <a:latin typeface="Times New Roman"/>
              <a:ea typeface="Times New Roman"/>
              <a:cs typeface="Times New Roman"/>
              <a:sym typeface="Times New Roman"/>
            </a:endParaRPr>
          </a:p>
          <a:p>
            <a:pPr marL="0" lvl="0" indent="0" algn="l" rtl="0">
              <a:spcBef>
                <a:spcPts val="0"/>
              </a:spcBef>
              <a:spcAft>
                <a:spcPts val="0"/>
              </a:spcAft>
              <a:buNone/>
            </a:pPr>
            <a:endParaRPr sz="27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p48"/>
          <p:cNvPicPr preferRelativeResize="0"/>
          <p:nvPr/>
        </p:nvPicPr>
        <p:blipFill>
          <a:blip r:embed="rId3">
            <a:alphaModFix/>
          </a:blip>
          <a:stretch>
            <a:fillRect/>
          </a:stretch>
        </p:blipFill>
        <p:spPr>
          <a:xfrm>
            <a:off x="553675" y="145450"/>
            <a:ext cx="8412725" cy="6490699"/>
          </a:xfrm>
          <a:prstGeom prst="rect">
            <a:avLst/>
          </a:prstGeom>
          <a:noFill/>
          <a:ln>
            <a:noFill/>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9"/>
          <p:cNvSpPr txBox="1">
            <a:spLocks noGrp="1"/>
          </p:cNvSpPr>
          <p:nvPr>
            <p:ph type="body" idx="1"/>
          </p:nvPr>
        </p:nvSpPr>
        <p:spPr>
          <a:xfrm>
            <a:off x="457200" y="0"/>
            <a:ext cx="8229600" cy="6858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600" b="1" dirty="0">
                <a:latin typeface="Times New Roman"/>
                <a:ea typeface="Times New Roman"/>
                <a:cs typeface="Times New Roman"/>
                <a:sym typeface="Times New Roman"/>
              </a:rPr>
              <a:t>Iterated Hash Function</a:t>
            </a:r>
            <a:endParaRPr sz="2600" b="1" dirty="0">
              <a:latin typeface="Times New Roman"/>
              <a:ea typeface="Times New Roman"/>
              <a:cs typeface="Times New Roman"/>
              <a:sym typeface="Times New Roman"/>
            </a:endParaRPr>
          </a:p>
          <a:p>
            <a:pPr marL="0" lvl="0" indent="0" algn="l" rtl="0">
              <a:spcBef>
                <a:spcPts val="360"/>
              </a:spcBef>
              <a:spcAft>
                <a:spcPts val="0"/>
              </a:spcAft>
              <a:buNone/>
            </a:pPr>
            <a:endParaRPr sz="2600" dirty="0">
              <a:latin typeface="Times New Roman"/>
              <a:ea typeface="Times New Roman"/>
              <a:cs typeface="Times New Roman"/>
              <a:sym typeface="Times New Roman"/>
            </a:endParaRPr>
          </a:p>
          <a:p>
            <a:pPr marL="457200" lvl="0" indent="-393700" algn="l" rtl="0">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All cryptographic hash functions need to create a fixed-size digest out of a variable-size message. </a:t>
            </a:r>
            <a:endParaRPr sz="2600" dirty="0">
              <a:latin typeface="Times New Roman"/>
              <a:ea typeface="Times New Roman"/>
              <a:cs typeface="Times New Roman"/>
              <a:sym typeface="Times New Roman"/>
            </a:endParaRPr>
          </a:p>
          <a:p>
            <a:pPr marL="457200" lvl="0" indent="-393700" algn="l" rtl="0">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Creating such a function is best accomplished using iteration. </a:t>
            </a:r>
            <a:endParaRPr sz="2600" dirty="0">
              <a:latin typeface="Times New Roman"/>
              <a:ea typeface="Times New Roman"/>
              <a:cs typeface="Times New Roman"/>
              <a:sym typeface="Times New Roman"/>
            </a:endParaRPr>
          </a:p>
          <a:p>
            <a:pPr marL="457200" lvl="0" indent="-393700" algn="l" rtl="0">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Instead of using a hash function with variable-size input, a function with fixed-size input is created and is used a necessary number of times. </a:t>
            </a:r>
            <a:endParaRPr sz="2600" dirty="0">
              <a:latin typeface="Times New Roman"/>
              <a:ea typeface="Times New Roman"/>
              <a:cs typeface="Times New Roman"/>
              <a:sym typeface="Times New Roman"/>
            </a:endParaRPr>
          </a:p>
          <a:p>
            <a:pPr marL="457200" lvl="0" indent="-393700" algn="l" rtl="0">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The fixed-size input function is referred to as a compression function. </a:t>
            </a:r>
            <a:endParaRPr sz="2600" dirty="0">
              <a:latin typeface="Times New Roman"/>
              <a:ea typeface="Times New Roman"/>
              <a:cs typeface="Times New Roman"/>
              <a:sym typeface="Times New Roman"/>
            </a:endParaRPr>
          </a:p>
          <a:p>
            <a:pPr marL="457200" lvl="0" indent="-393700" algn="l" rtl="0">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It compresses an n-bit string to create an m-bit string where n is normally greater than m. </a:t>
            </a:r>
            <a:endParaRPr sz="2600" dirty="0">
              <a:latin typeface="Times New Roman"/>
              <a:ea typeface="Times New Roman"/>
              <a:cs typeface="Times New Roman"/>
              <a:sym typeface="Times New Roman"/>
            </a:endParaRPr>
          </a:p>
          <a:p>
            <a:pPr marL="457200" lvl="0" indent="-393700" algn="l" rtl="0">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The scheme is referred to as an iterated cryptographic hash function.</a:t>
            </a:r>
            <a:endParaRPr sz="2600" dirty="0">
              <a:latin typeface="Times New Roman"/>
              <a:ea typeface="Times New Roman"/>
              <a:cs typeface="Times New Roman"/>
              <a:sym typeface="Times New Roman"/>
            </a:endParaRPr>
          </a:p>
          <a:p>
            <a:pPr marL="0" lvl="0" indent="0" algn="l" rtl="0">
              <a:spcBef>
                <a:spcPts val="360"/>
              </a:spcBef>
              <a:spcAft>
                <a:spcPts val="0"/>
              </a:spcAft>
              <a:buClr>
                <a:schemeClr val="dk1"/>
              </a:buClr>
              <a:buSzPts val="1100"/>
              <a:buFont typeface="Arial"/>
              <a:buNone/>
            </a:pPr>
            <a:endParaRPr sz="2600" dirty="0">
              <a:latin typeface="Times New Roman"/>
              <a:ea typeface="Times New Roman"/>
              <a:cs typeface="Times New Roman"/>
              <a:sym typeface="Times New Roman"/>
            </a:endParaRPr>
          </a:p>
          <a:p>
            <a:pPr marL="0" lvl="0" indent="0" algn="l" rtl="0">
              <a:spcBef>
                <a:spcPts val="360"/>
              </a:spcBef>
              <a:spcAft>
                <a:spcPts val="0"/>
              </a:spcAft>
              <a:buNone/>
            </a:pPr>
            <a:endParaRPr sz="26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0"/>
          <p:cNvSpPr txBox="1">
            <a:spLocks noGrp="1"/>
          </p:cNvSpPr>
          <p:nvPr>
            <p:ph type="body" idx="1"/>
          </p:nvPr>
        </p:nvSpPr>
        <p:spPr>
          <a:xfrm>
            <a:off x="457200" y="79350"/>
            <a:ext cx="8229600" cy="6046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600" b="1" dirty="0" err="1">
                <a:latin typeface="Times New Roman"/>
                <a:ea typeface="Times New Roman"/>
                <a:cs typeface="Times New Roman"/>
                <a:sym typeface="Times New Roman"/>
              </a:rPr>
              <a:t>Merkle-Damgard</a:t>
            </a:r>
            <a:r>
              <a:rPr lang="en-US" sz="2600" b="1" dirty="0">
                <a:latin typeface="Times New Roman"/>
                <a:ea typeface="Times New Roman"/>
                <a:cs typeface="Times New Roman"/>
                <a:sym typeface="Times New Roman"/>
              </a:rPr>
              <a:t> Scheme</a:t>
            </a:r>
            <a:endParaRPr sz="2600" b="1" dirty="0">
              <a:latin typeface="Times New Roman"/>
              <a:ea typeface="Times New Roman"/>
              <a:cs typeface="Times New Roman"/>
              <a:sym typeface="Times New Roman"/>
            </a:endParaRPr>
          </a:p>
          <a:p>
            <a:pPr marL="0" lvl="0" indent="0" algn="l" rtl="0">
              <a:spcBef>
                <a:spcPts val="360"/>
              </a:spcBef>
              <a:spcAft>
                <a:spcPts val="0"/>
              </a:spcAft>
              <a:buClr>
                <a:schemeClr val="dk1"/>
              </a:buClr>
              <a:buSzPts val="1100"/>
              <a:buFont typeface="Arial"/>
              <a:buNone/>
            </a:pPr>
            <a:r>
              <a:rPr lang="en-US" sz="2600" dirty="0">
                <a:latin typeface="Times New Roman"/>
                <a:ea typeface="Times New Roman"/>
                <a:cs typeface="Times New Roman"/>
                <a:sym typeface="Times New Roman"/>
              </a:rPr>
              <a:t>The </a:t>
            </a:r>
            <a:r>
              <a:rPr lang="en-US" sz="2600" dirty="0" err="1">
                <a:latin typeface="Times New Roman"/>
                <a:ea typeface="Times New Roman"/>
                <a:cs typeface="Times New Roman"/>
                <a:sym typeface="Times New Roman"/>
              </a:rPr>
              <a:t>Merkle-Damgard</a:t>
            </a:r>
            <a:r>
              <a:rPr lang="en-US" sz="2600" dirty="0">
                <a:latin typeface="Times New Roman"/>
                <a:ea typeface="Times New Roman"/>
                <a:cs typeface="Times New Roman"/>
                <a:sym typeface="Times New Roman"/>
              </a:rPr>
              <a:t> scheme is an iterated hash function that is collision resistant if the compression function is collision resistant.</a:t>
            </a:r>
            <a:endParaRPr sz="2600" dirty="0">
              <a:latin typeface="Times New Roman"/>
              <a:ea typeface="Times New Roman"/>
              <a:cs typeface="Times New Roman"/>
              <a:sym typeface="Times New Roman"/>
            </a:endParaRPr>
          </a:p>
          <a:p>
            <a:pPr marL="0" lvl="0" indent="0" algn="l" rtl="0">
              <a:spcBef>
                <a:spcPts val="360"/>
              </a:spcBef>
              <a:spcAft>
                <a:spcPts val="0"/>
              </a:spcAft>
              <a:buNone/>
            </a:pPr>
            <a:endParaRPr dirty="0"/>
          </a:p>
        </p:txBody>
      </p:sp>
      <p:pic>
        <p:nvPicPr>
          <p:cNvPr id="322" name="Google Shape;322;p50"/>
          <p:cNvPicPr preferRelativeResize="0"/>
          <p:nvPr/>
        </p:nvPicPr>
        <p:blipFill>
          <a:blip r:embed="rId3">
            <a:alphaModFix/>
          </a:blip>
          <a:stretch>
            <a:fillRect/>
          </a:stretch>
        </p:blipFill>
        <p:spPr>
          <a:xfrm>
            <a:off x="365750" y="1901850"/>
            <a:ext cx="8402950" cy="4105975"/>
          </a:xfrm>
          <a:prstGeom prst="rect">
            <a:avLst/>
          </a:prstGeom>
          <a:noFill/>
          <a:ln>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1"/>
          <p:cNvSpPr txBox="1">
            <a:spLocks noGrp="1"/>
          </p:cNvSpPr>
          <p:nvPr>
            <p:ph type="body" idx="1"/>
          </p:nvPr>
        </p:nvSpPr>
        <p:spPr>
          <a:xfrm>
            <a:off x="457200" y="238050"/>
            <a:ext cx="8229600" cy="62799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600" b="1">
                <a:latin typeface="Times New Roman"/>
                <a:ea typeface="Times New Roman"/>
                <a:cs typeface="Times New Roman"/>
                <a:sym typeface="Times New Roman"/>
              </a:rPr>
              <a:t>The scheme uses the following steps:</a:t>
            </a:r>
            <a:endParaRPr sz="2600" b="1">
              <a:latin typeface="Times New Roman"/>
              <a:ea typeface="Times New Roman"/>
              <a:cs typeface="Times New Roman"/>
              <a:sym typeface="Times New Roman"/>
            </a:endParaRPr>
          </a:p>
          <a:p>
            <a:pPr marL="0" lvl="0" indent="0" algn="l" rtl="0">
              <a:spcBef>
                <a:spcPts val="360"/>
              </a:spcBef>
              <a:spcAft>
                <a:spcPts val="0"/>
              </a:spcAft>
              <a:buClr>
                <a:schemeClr val="dk1"/>
              </a:buClr>
              <a:buSzPts val="1100"/>
              <a:buFont typeface="Arial"/>
              <a:buNone/>
            </a:pPr>
            <a:endParaRPr sz="2600" b="1">
              <a:latin typeface="Times New Roman"/>
              <a:ea typeface="Times New Roman"/>
              <a:cs typeface="Times New Roman"/>
              <a:sym typeface="Times New Roman"/>
            </a:endParaRPr>
          </a:p>
          <a:p>
            <a:pPr marL="0" lvl="0" indent="0" algn="just" rtl="0">
              <a:spcBef>
                <a:spcPts val="360"/>
              </a:spcBef>
              <a:spcAft>
                <a:spcPts val="0"/>
              </a:spcAft>
              <a:buNone/>
            </a:pPr>
            <a:r>
              <a:rPr lang="en-US" sz="2600">
                <a:latin typeface="Times New Roman"/>
                <a:ea typeface="Times New Roman"/>
                <a:cs typeface="Times New Roman"/>
                <a:sym typeface="Times New Roman"/>
              </a:rPr>
              <a:t>1. The message length and padding are appended to the message to create an augmented message that can be evenly divided into blocks of n bits, where n is the size of the block to be processed by the compression function.</a:t>
            </a:r>
            <a:endParaRPr sz="2600">
              <a:latin typeface="Times New Roman"/>
              <a:ea typeface="Times New Roman"/>
              <a:cs typeface="Times New Roman"/>
              <a:sym typeface="Times New Roman"/>
            </a:endParaRPr>
          </a:p>
          <a:p>
            <a:pPr marL="0" lvl="0" indent="0" algn="just" rtl="0">
              <a:spcBef>
                <a:spcPts val="360"/>
              </a:spcBef>
              <a:spcAft>
                <a:spcPts val="0"/>
              </a:spcAft>
              <a:buClr>
                <a:schemeClr val="dk1"/>
              </a:buClr>
              <a:buSzPts val="1100"/>
              <a:buFont typeface="Arial"/>
              <a:buNone/>
            </a:pPr>
            <a:endParaRPr sz="2600">
              <a:latin typeface="Times New Roman"/>
              <a:ea typeface="Times New Roman"/>
              <a:cs typeface="Times New Roman"/>
              <a:sym typeface="Times New Roman"/>
            </a:endParaRPr>
          </a:p>
          <a:p>
            <a:pPr marL="0" lvl="0" indent="0" algn="just" rtl="0">
              <a:spcBef>
                <a:spcPts val="360"/>
              </a:spcBef>
              <a:spcAft>
                <a:spcPts val="0"/>
              </a:spcAft>
              <a:buNone/>
            </a:pPr>
            <a:r>
              <a:rPr lang="en-US" sz="2600">
                <a:latin typeface="Times New Roman"/>
                <a:ea typeface="Times New Roman"/>
                <a:cs typeface="Times New Roman"/>
                <a:sym typeface="Times New Roman"/>
              </a:rPr>
              <a:t>2. The message is then considered as t blocks, each of n bits. We call each block M1, M2,..., Mt. We call the digest created at t iterations H1, H2,..., Ht.</a:t>
            </a:r>
            <a:endParaRPr sz="2600">
              <a:latin typeface="Times New Roman"/>
              <a:ea typeface="Times New Roman"/>
              <a:cs typeface="Times New Roman"/>
              <a:sym typeface="Times New Roman"/>
            </a:endParaRPr>
          </a:p>
          <a:p>
            <a:pPr marL="0" lvl="0" indent="0" algn="just" rtl="0">
              <a:spcBef>
                <a:spcPts val="360"/>
              </a:spcBef>
              <a:spcAft>
                <a:spcPts val="0"/>
              </a:spcAft>
              <a:buClr>
                <a:schemeClr val="dk1"/>
              </a:buClr>
              <a:buSzPts val="1100"/>
              <a:buFont typeface="Arial"/>
              <a:buNone/>
            </a:pPr>
            <a:endParaRPr sz="2600">
              <a:latin typeface="Times New Roman"/>
              <a:ea typeface="Times New Roman"/>
              <a:cs typeface="Times New Roman"/>
              <a:sym typeface="Times New Roman"/>
            </a:endParaRPr>
          </a:p>
          <a:p>
            <a:pPr marL="0" lvl="0" indent="0" algn="just" rtl="0">
              <a:spcBef>
                <a:spcPts val="360"/>
              </a:spcBef>
              <a:spcAft>
                <a:spcPts val="0"/>
              </a:spcAft>
              <a:buClr>
                <a:schemeClr val="dk1"/>
              </a:buClr>
              <a:buSzPts val="1100"/>
              <a:buFont typeface="Arial"/>
              <a:buNone/>
            </a:pPr>
            <a:r>
              <a:rPr lang="en-US" sz="2600">
                <a:latin typeface="Times New Roman"/>
                <a:ea typeface="Times New Roman"/>
                <a:cs typeface="Times New Roman"/>
                <a:sym typeface="Times New Roman"/>
              </a:rPr>
              <a:t>3. Before starting the iteration, the digest H0 is set to a fixed value, normally called IV (initial value or initial vector).</a:t>
            </a:r>
            <a:endParaRPr sz="2600">
              <a:latin typeface="Times New Roman"/>
              <a:ea typeface="Times New Roman"/>
              <a:cs typeface="Times New Roman"/>
              <a:sym typeface="Times New Roman"/>
            </a:endParaRPr>
          </a:p>
          <a:p>
            <a:pPr marL="0" lvl="0" indent="0" algn="l" rtl="0">
              <a:spcBef>
                <a:spcPts val="360"/>
              </a:spcBef>
              <a:spcAft>
                <a:spcPts val="0"/>
              </a:spcAft>
              <a:buNone/>
            </a:pPr>
            <a:endParaRPr sz="26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6"/>
          <p:cNvPicPr preferRelativeResize="0"/>
          <p:nvPr/>
        </p:nvPicPr>
        <p:blipFill>
          <a:blip r:embed="rId3">
            <a:alphaModFix/>
          </a:blip>
          <a:stretch>
            <a:fillRect/>
          </a:stretch>
        </p:blipFill>
        <p:spPr>
          <a:xfrm>
            <a:off x="82050" y="1303575"/>
            <a:ext cx="8141775" cy="3854100"/>
          </a:xfrm>
          <a:prstGeom prst="rect">
            <a:avLst/>
          </a:prstGeom>
          <a:noFill/>
          <a:ln>
            <a:noFill/>
          </a:ln>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52"/>
          <p:cNvSpPr txBox="1">
            <a:spLocks noGrp="1"/>
          </p:cNvSpPr>
          <p:nvPr>
            <p:ph type="body" idx="1"/>
          </p:nvPr>
        </p:nvSpPr>
        <p:spPr>
          <a:xfrm>
            <a:off x="457200" y="782150"/>
            <a:ext cx="8229600" cy="5344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600">
                <a:latin typeface="Times New Roman"/>
                <a:ea typeface="Times New Roman"/>
                <a:cs typeface="Times New Roman"/>
                <a:sym typeface="Times New Roman"/>
              </a:rPr>
              <a:t>4. The compression function at each iteration operates on Hi−1 and Mi to create a new Hi. In other words, we have</a:t>
            </a:r>
            <a:endParaRPr sz="2600">
              <a:latin typeface="Times New Roman"/>
              <a:ea typeface="Times New Roman"/>
              <a:cs typeface="Times New Roman"/>
              <a:sym typeface="Times New Roman"/>
            </a:endParaRPr>
          </a:p>
          <a:p>
            <a:pPr marL="0" lvl="0" indent="0" algn="l" rtl="0">
              <a:spcBef>
                <a:spcPts val="360"/>
              </a:spcBef>
              <a:spcAft>
                <a:spcPts val="0"/>
              </a:spcAft>
              <a:buNone/>
            </a:pPr>
            <a:r>
              <a:rPr lang="en-US" sz="2600">
                <a:latin typeface="Times New Roman"/>
                <a:ea typeface="Times New Roman"/>
                <a:cs typeface="Times New Roman"/>
                <a:sym typeface="Times New Roman"/>
              </a:rPr>
              <a:t>       Hi= ƒ(Hi−1, Mi), </a:t>
            </a:r>
            <a:endParaRPr sz="2600">
              <a:latin typeface="Times New Roman"/>
              <a:ea typeface="Times New Roman"/>
              <a:cs typeface="Times New Roman"/>
              <a:sym typeface="Times New Roman"/>
            </a:endParaRPr>
          </a:p>
          <a:p>
            <a:pPr marL="0" lvl="0" indent="0" algn="l" rtl="0">
              <a:spcBef>
                <a:spcPts val="360"/>
              </a:spcBef>
              <a:spcAft>
                <a:spcPts val="0"/>
              </a:spcAft>
              <a:buNone/>
            </a:pPr>
            <a:r>
              <a:rPr lang="en-US" sz="2600">
                <a:latin typeface="Times New Roman"/>
                <a:ea typeface="Times New Roman"/>
                <a:cs typeface="Times New Roman"/>
                <a:sym typeface="Times New Roman"/>
              </a:rPr>
              <a:t>       where ƒ is the compression function.</a:t>
            </a:r>
            <a:endParaRPr sz="2600">
              <a:latin typeface="Times New Roman"/>
              <a:ea typeface="Times New Roman"/>
              <a:cs typeface="Times New Roman"/>
              <a:sym typeface="Times New Roman"/>
            </a:endParaRPr>
          </a:p>
          <a:p>
            <a:pPr marL="0" lvl="0" indent="0" algn="l" rtl="0">
              <a:spcBef>
                <a:spcPts val="360"/>
              </a:spcBef>
              <a:spcAft>
                <a:spcPts val="0"/>
              </a:spcAft>
              <a:buClr>
                <a:schemeClr val="dk1"/>
              </a:buClr>
              <a:buSzPts val="1100"/>
              <a:buFont typeface="Arial"/>
              <a:buNone/>
            </a:pPr>
            <a:endParaRPr sz="2600">
              <a:latin typeface="Times New Roman"/>
              <a:ea typeface="Times New Roman"/>
              <a:cs typeface="Times New Roman"/>
              <a:sym typeface="Times New Roman"/>
            </a:endParaRPr>
          </a:p>
          <a:p>
            <a:pPr marL="0" lvl="0" indent="0" algn="l" rtl="0">
              <a:spcBef>
                <a:spcPts val="360"/>
              </a:spcBef>
              <a:spcAft>
                <a:spcPts val="0"/>
              </a:spcAft>
              <a:buClr>
                <a:schemeClr val="dk1"/>
              </a:buClr>
              <a:buSzPts val="1100"/>
              <a:buFont typeface="Arial"/>
              <a:buNone/>
            </a:pPr>
            <a:r>
              <a:rPr lang="en-US" sz="2600">
                <a:latin typeface="Times New Roman"/>
                <a:ea typeface="Times New Roman"/>
                <a:cs typeface="Times New Roman"/>
                <a:sym typeface="Times New Roman"/>
              </a:rPr>
              <a:t>5. Ht is the cryptographic hash function of the original message, that is, h(M).</a:t>
            </a:r>
            <a:endParaRPr sz="2600">
              <a:latin typeface="Times New Roman"/>
              <a:ea typeface="Times New Roman"/>
              <a:cs typeface="Times New Roman"/>
              <a:sym typeface="Times New Roman"/>
            </a:endParaRPr>
          </a:p>
          <a:p>
            <a:pPr marL="0" lvl="0" indent="0" algn="l" rtl="0">
              <a:spcBef>
                <a:spcPts val="360"/>
              </a:spcBef>
              <a:spcAft>
                <a:spcPts val="0"/>
              </a:spcAft>
              <a:buClr>
                <a:schemeClr val="dk1"/>
              </a:buClr>
              <a:buSzPts val="1100"/>
              <a:buFont typeface="Arial"/>
              <a:buNone/>
            </a:pPr>
            <a:endParaRPr sz="2600">
              <a:latin typeface="Times New Roman"/>
              <a:ea typeface="Times New Roman"/>
              <a:cs typeface="Times New Roman"/>
              <a:sym typeface="Times New Roman"/>
            </a:endParaRPr>
          </a:p>
          <a:p>
            <a:pPr marL="0" lvl="0" indent="0" algn="l" rtl="0">
              <a:spcBef>
                <a:spcPts val="360"/>
              </a:spcBef>
              <a:spcAft>
                <a:spcPts val="0"/>
              </a:spcAft>
              <a:buNone/>
            </a:pPr>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3"/>
          <p:cNvSpPr txBox="1">
            <a:spLocks noGrp="1"/>
          </p:cNvSpPr>
          <p:nvPr>
            <p:ph type="body" idx="1"/>
          </p:nvPr>
        </p:nvSpPr>
        <p:spPr>
          <a:xfrm>
            <a:off x="457200" y="192700"/>
            <a:ext cx="8328000" cy="6483900"/>
          </a:xfrm>
          <a:prstGeom prst="rect">
            <a:avLst/>
          </a:prstGeom>
        </p:spPr>
        <p:txBody>
          <a:bodyPr spcFirstLastPara="1" wrap="square" lIns="91425" tIns="45700" rIns="91425" bIns="45700" anchor="t" anchorCtr="0">
            <a:noAutofit/>
          </a:bodyPr>
          <a:lstStyle/>
          <a:p>
            <a:pPr marL="457200" lvl="0" indent="-406400" algn="l" rtl="0">
              <a:spcBef>
                <a:spcPts val="0"/>
              </a:spcBef>
              <a:spcAft>
                <a:spcPts val="0"/>
              </a:spcAft>
              <a:buSzPts val="2800"/>
              <a:buFont typeface="Times New Roman"/>
              <a:buChar char="•"/>
            </a:pPr>
            <a:r>
              <a:rPr lang="en-US" sz="2800">
                <a:latin typeface="Times New Roman"/>
                <a:ea typeface="Times New Roman"/>
                <a:cs typeface="Times New Roman"/>
                <a:sym typeface="Times New Roman"/>
              </a:rPr>
              <a:t>The Merkle-Damgard scheme is the basis for many cryptographic hash functions today.</a:t>
            </a:r>
            <a:endParaRPr sz="2800">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r>
              <a:rPr lang="en-US" sz="2800">
                <a:latin typeface="Times New Roman"/>
                <a:ea typeface="Times New Roman"/>
                <a:cs typeface="Times New Roman"/>
                <a:sym typeface="Times New Roman"/>
              </a:rPr>
              <a:t>The only thing we need to do is design a compression function that is collision resistant and insert it in the Merkle-Damgard scheme. </a:t>
            </a:r>
            <a:endParaRPr sz="2800">
              <a:latin typeface="Times New Roman"/>
              <a:ea typeface="Times New Roman"/>
              <a:cs typeface="Times New Roman"/>
              <a:sym typeface="Times New Roman"/>
            </a:endParaRPr>
          </a:p>
          <a:p>
            <a:pPr marL="457200" lvl="0" indent="-406400" algn="l" rtl="0">
              <a:spcBef>
                <a:spcPts val="0"/>
              </a:spcBef>
              <a:spcAft>
                <a:spcPts val="0"/>
              </a:spcAft>
              <a:buSzPts val="2800"/>
              <a:buFont typeface="Times New Roman"/>
              <a:buChar char="•"/>
            </a:pPr>
            <a:r>
              <a:rPr lang="en-US" sz="2800">
                <a:latin typeface="Times New Roman"/>
                <a:ea typeface="Times New Roman"/>
                <a:cs typeface="Times New Roman"/>
                <a:sym typeface="Times New Roman"/>
              </a:rPr>
              <a:t>There are two different approaches in designing a hash function. </a:t>
            </a:r>
            <a:endParaRPr sz="2800">
              <a:latin typeface="Times New Roman"/>
              <a:ea typeface="Times New Roman"/>
              <a:cs typeface="Times New Roman"/>
              <a:sym typeface="Times New Roman"/>
            </a:endParaRPr>
          </a:p>
          <a:p>
            <a:pPr marL="1371600" lvl="0" indent="-406400" algn="just" rtl="0">
              <a:spcBef>
                <a:spcPts val="0"/>
              </a:spcBef>
              <a:spcAft>
                <a:spcPts val="0"/>
              </a:spcAft>
              <a:buSzPts val="2800"/>
              <a:buFont typeface="Times New Roman"/>
              <a:buAutoNum type="arabicPeriod"/>
            </a:pPr>
            <a:r>
              <a:rPr lang="en-US" sz="2800">
                <a:latin typeface="Times New Roman"/>
                <a:ea typeface="Times New Roman"/>
                <a:cs typeface="Times New Roman"/>
                <a:sym typeface="Times New Roman"/>
              </a:rPr>
              <a:t>The compression function is made from scratch: it is particularly designed for this purpose. </a:t>
            </a:r>
            <a:endParaRPr sz="2800">
              <a:latin typeface="Times New Roman"/>
              <a:ea typeface="Times New Roman"/>
              <a:cs typeface="Times New Roman"/>
              <a:sym typeface="Times New Roman"/>
            </a:endParaRPr>
          </a:p>
          <a:p>
            <a:pPr marL="1371600" lvl="0" indent="-406400" algn="just" rtl="0">
              <a:spcBef>
                <a:spcPts val="0"/>
              </a:spcBef>
              <a:spcAft>
                <a:spcPts val="0"/>
              </a:spcAft>
              <a:buSzPts val="2800"/>
              <a:buFont typeface="Times New Roman"/>
              <a:buAutoNum type="arabicPeriod"/>
            </a:pPr>
            <a:r>
              <a:rPr lang="en-US" sz="2800">
                <a:latin typeface="Times New Roman"/>
                <a:ea typeface="Times New Roman"/>
                <a:cs typeface="Times New Roman"/>
                <a:sym typeface="Times New Roman"/>
              </a:rPr>
              <a:t>In the second approach, a symmetric-key block cipher serves as a compression function.</a:t>
            </a:r>
            <a:endParaRPr sz="2800">
              <a:latin typeface="Times New Roman"/>
              <a:ea typeface="Times New Roman"/>
              <a:cs typeface="Times New Roman"/>
              <a:sym typeface="Times New Roman"/>
            </a:endParaRPr>
          </a:p>
          <a:p>
            <a:pPr marL="0" lvl="0" indent="0" algn="l" rtl="0">
              <a:spcBef>
                <a:spcPts val="360"/>
              </a:spcBef>
              <a:spcAft>
                <a:spcPts val="0"/>
              </a:spcAft>
              <a:buNone/>
            </a:pPr>
            <a:endParaRPr sz="28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4"/>
          <p:cNvSpPr txBox="1">
            <a:spLocks noGrp="1"/>
          </p:cNvSpPr>
          <p:nvPr>
            <p:ph type="title"/>
          </p:nvPr>
        </p:nvSpPr>
        <p:spPr>
          <a:xfrm>
            <a:off x="457200" y="70612"/>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latin typeface="Times New Roman"/>
                <a:ea typeface="Times New Roman"/>
                <a:cs typeface="Times New Roman"/>
                <a:sym typeface="Times New Roman"/>
              </a:rPr>
              <a:t>MD5</a:t>
            </a:r>
            <a:endParaRPr b="1">
              <a:latin typeface="Times New Roman"/>
              <a:ea typeface="Times New Roman"/>
              <a:cs typeface="Times New Roman"/>
              <a:sym typeface="Times New Roman"/>
            </a:endParaRPr>
          </a:p>
        </p:txBody>
      </p:sp>
      <p:sp>
        <p:nvSpPr>
          <p:cNvPr id="347" name="Google Shape;347;p54"/>
          <p:cNvSpPr txBox="1">
            <a:spLocks noGrp="1"/>
          </p:cNvSpPr>
          <p:nvPr>
            <p:ph type="body" idx="1"/>
          </p:nvPr>
        </p:nvSpPr>
        <p:spPr>
          <a:xfrm>
            <a:off x="457200" y="1065550"/>
            <a:ext cx="8441100" cy="5060700"/>
          </a:xfrm>
          <a:prstGeom prst="rect">
            <a:avLst/>
          </a:prstGeom>
        </p:spPr>
        <p:txBody>
          <a:bodyPr spcFirstLastPara="1" wrap="square" lIns="91425" tIns="45700" rIns="91425" bIns="45700" anchor="t" anchorCtr="0">
            <a:noAutofit/>
          </a:bodyPr>
          <a:lstStyle/>
          <a:p>
            <a:pPr marL="457200" lvl="0" indent="-406400" algn="just" rtl="0">
              <a:spcBef>
                <a:spcPts val="0"/>
              </a:spcBef>
              <a:spcAft>
                <a:spcPts val="0"/>
              </a:spcAft>
              <a:buSzPts val="2800"/>
              <a:buFont typeface="Times New Roman"/>
              <a:buChar char="•"/>
            </a:pPr>
            <a:r>
              <a:rPr lang="en-US" sz="2800">
                <a:latin typeface="Times New Roman"/>
                <a:ea typeface="Times New Roman"/>
                <a:cs typeface="Times New Roman"/>
                <a:sym typeface="Times New Roman"/>
              </a:rPr>
              <a:t>A set of cryptographic hash functions uses compression functions that are made from scratch. </a:t>
            </a:r>
            <a:endParaRPr sz="2800">
              <a:latin typeface="Times New Roman"/>
              <a:ea typeface="Times New Roman"/>
              <a:cs typeface="Times New Roman"/>
              <a:sym typeface="Times New Roman"/>
            </a:endParaRPr>
          </a:p>
          <a:p>
            <a:pPr marL="457200" lvl="0" indent="-406400" algn="just" rtl="0">
              <a:spcBef>
                <a:spcPts val="0"/>
              </a:spcBef>
              <a:spcAft>
                <a:spcPts val="0"/>
              </a:spcAft>
              <a:buSzPts val="2800"/>
              <a:buFont typeface="Times New Roman"/>
              <a:buChar char="•"/>
            </a:pPr>
            <a:r>
              <a:rPr lang="en-US" sz="2800" b="1">
                <a:latin typeface="Times New Roman"/>
                <a:ea typeface="Times New Roman"/>
                <a:cs typeface="Times New Roman"/>
                <a:sym typeface="Times New Roman"/>
              </a:rPr>
              <a:t>Message Digest (MD)</a:t>
            </a:r>
            <a:r>
              <a:rPr lang="en-US" sz="2800">
                <a:latin typeface="Times New Roman"/>
                <a:ea typeface="Times New Roman"/>
                <a:cs typeface="Times New Roman"/>
                <a:sym typeface="Times New Roman"/>
              </a:rPr>
              <a:t>: Several hash algorithms were designed by Ron Rivest. These are referred to as MD2, MD4, and MD5, where MD stands for Message Digest. </a:t>
            </a:r>
            <a:endParaRPr sz="2800">
              <a:latin typeface="Times New Roman"/>
              <a:ea typeface="Times New Roman"/>
              <a:cs typeface="Times New Roman"/>
              <a:sym typeface="Times New Roman"/>
            </a:endParaRPr>
          </a:p>
          <a:p>
            <a:pPr marL="457200" lvl="0" indent="-406400" algn="just" rtl="0">
              <a:spcBef>
                <a:spcPts val="0"/>
              </a:spcBef>
              <a:spcAft>
                <a:spcPts val="0"/>
              </a:spcAft>
              <a:buSzPts val="2800"/>
              <a:buFont typeface="Times New Roman"/>
              <a:buChar char="•"/>
            </a:pPr>
            <a:r>
              <a:rPr lang="en-US" sz="2800">
                <a:latin typeface="Times New Roman"/>
                <a:ea typeface="Times New Roman"/>
                <a:cs typeface="Times New Roman"/>
                <a:sym typeface="Times New Roman"/>
              </a:rPr>
              <a:t>The last version, MD5, is a strengthened version of MD4 that divides the message into blocks of 512 bits and creates a 128-bit digest. </a:t>
            </a:r>
            <a:endParaRPr sz="2800">
              <a:latin typeface="Times New Roman"/>
              <a:ea typeface="Times New Roman"/>
              <a:cs typeface="Times New Roman"/>
              <a:sym typeface="Times New Roman"/>
            </a:endParaRPr>
          </a:p>
          <a:p>
            <a:pPr marL="457200" lvl="0" indent="-406400" algn="just" rtl="0">
              <a:spcBef>
                <a:spcPts val="0"/>
              </a:spcBef>
              <a:spcAft>
                <a:spcPts val="0"/>
              </a:spcAft>
              <a:buSzPts val="2800"/>
              <a:buFont typeface="Times New Roman"/>
              <a:buChar char="•"/>
            </a:pPr>
            <a:r>
              <a:rPr lang="en-US" sz="2800">
                <a:latin typeface="Times New Roman"/>
                <a:ea typeface="Times New Roman"/>
                <a:cs typeface="Times New Roman"/>
                <a:sym typeface="Times New Roman"/>
              </a:rPr>
              <a:t>It turned out that a message digest of size 128 bits is too small to resist collision attack.</a:t>
            </a:r>
            <a:endParaRPr sz="2800">
              <a:latin typeface="Times New Roman"/>
              <a:ea typeface="Times New Roman"/>
              <a:cs typeface="Times New Roman"/>
              <a:sym typeface="Times New Roman"/>
            </a:endParaRPr>
          </a:p>
          <a:p>
            <a:pPr marL="0" lvl="0" indent="0" algn="l" rtl="0">
              <a:spcBef>
                <a:spcPts val="0"/>
              </a:spcBef>
              <a:spcAft>
                <a:spcPts val="0"/>
              </a:spcAft>
              <a:buNone/>
            </a:pPr>
            <a:endParaRPr sz="25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352"/>
        <p:cNvGrpSpPr/>
        <p:nvPr/>
      </p:nvGrpSpPr>
      <p:grpSpPr>
        <a:xfrm>
          <a:off x="0" y="0"/>
          <a:ext cx="0" cy="0"/>
          <a:chOff x="0" y="0"/>
          <a:chExt cx="0" cy="0"/>
        </a:xfrm>
      </p:grpSpPr>
      <p:sp>
        <p:nvSpPr>
          <p:cNvPr id="353" name="Google Shape;353;p55"/>
          <p:cNvSpPr txBox="1">
            <a:spLocks noGrp="1"/>
          </p:cNvSpPr>
          <p:nvPr>
            <p:ph type="title"/>
          </p:nvPr>
        </p:nvSpPr>
        <p:spPr>
          <a:xfrm>
            <a:off x="1143000" y="152400"/>
            <a:ext cx="7772400" cy="9906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MD2</a:t>
            </a:r>
            <a:endParaRPr/>
          </a:p>
        </p:txBody>
      </p:sp>
      <p:sp>
        <p:nvSpPr>
          <p:cNvPr id="354" name="Google Shape;354;p55"/>
          <p:cNvSpPr txBox="1">
            <a:spLocks noGrp="1"/>
          </p:cNvSpPr>
          <p:nvPr>
            <p:ph type="body" idx="1"/>
          </p:nvPr>
        </p:nvSpPr>
        <p:spPr>
          <a:xfrm>
            <a:off x="1066800" y="1371600"/>
            <a:ext cx="7924800" cy="50292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128-bit message digest:</a:t>
            </a:r>
            <a:endParaRPr sz="3200" b="0" i="0" u="none">
              <a:solidFill>
                <a:schemeClr val="dk1"/>
              </a:solidFill>
              <a:latin typeface="Arial"/>
              <a:ea typeface="Arial"/>
              <a:cs typeface="Arial"/>
              <a:sym typeface="Arial"/>
            </a:endParaRPr>
          </a:p>
          <a:p>
            <a:pPr marL="742950" lvl="1" indent="-28575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Arbitrary number of bytes of message</a:t>
            </a:r>
            <a:endParaRPr/>
          </a:p>
          <a:p>
            <a:pPr marL="742950" lvl="1" indent="-28575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First pad to multiple of 16 bytes</a:t>
            </a:r>
            <a:endParaRPr/>
          </a:p>
          <a:p>
            <a:pPr marL="742950" lvl="1" indent="-28575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Append MD2 checksum (16 bytes) to the end</a:t>
            </a:r>
            <a:endParaRPr/>
          </a:p>
          <a:p>
            <a:pPr marL="1143000" lvl="2" indent="-228600" algn="l" rtl="0">
              <a:lnSpc>
                <a:spcPct val="10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The checksum is almost a MD, but not cryptographically secure by itself.</a:t>
            </a:r>
            <a:endParaRPr/>
          </a:p>
          <a:p>
            <a:pPr marL="742950" lvl="1" indent="-28575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Process whole message</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Shape 359"/>
        <p:cNvGrpSpPr/>
        <p:nvPr/>
      </p:nvGrpSpPr>
      <p:grpSpPr>
        <a:xfrm>
          <a:off x="0" y="0"/>
          <a:ext cx="0" cy="0"/>
          <a:chOff x="0" y="0"/>
          <a:chExt cx="0" cy="0"/>
        </a:xfrm>
      </p:grpSpPr>
      <p:sp>
        <p:nvSpPr>
          <p:cNvPr id="360" name="Google Shape;360;p56"/>
          <p:cNvSpPr txBox="1">
            <a:spLocks noGrp="1"/>
          </p:cNvSpPr>
          <p:nvPr>
            <p:ph type="title"/>
          </p:nvPr>
        </p:nvSpPr>
        <p:spPr>
          <a:xfrm>
            <a:off x="1143000" y="152400"/>
            <a:ext cx="7772400" cy="9906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MD2 Checksum</a:t>
            </a:r>
            <a:endParaRPr/>
          </a:p>
        </p:txBody>
      </p:sp>
      <p:sp>
        <p:nvSpPr>
          <p:cNvPr id="361" name="Google Shape;361;p56"/>
          <p:cNvSpPr txBox="1">
            <a:spLocks noGrp="1"/>
          </p:cNvSpPr>
          <p:nvPr>
            <p:ph type="body" idx="1"/>
          </p:nvPr>
        </p:nvSpPr>
        <p:spPr>
          <a:xfrm>
            <a:off x="1066800" y="1371600"/>
            <a:ext cx="7924800" cy="50292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One byte at a time, </a:t>
            </a:r>
            <a:r>
              <a:rPr lang="en-US" sz="3200" b="0" i="1" u="none">
                <a:solidFill>
                  <a:schemeClr val="dk1"/>
                </a:solidFill>
                <a:latin typeface="Arial"/>
                <a:ea typeface="Arial"/>
                <a:cs typeface="Arial"/>
                <a:sym typeface="Arial"/>
              </a:rPr>
              <a:t>k</a:t>
            </a:r>
            <a:r>
              <a:rPr lang="en-US" sz="3200" b="0" i="0" u="none">
                <a:solidFill>
                  <a:schemeClr val="dk1"/>
                </a:solidFill>
                <a:latin typeface="Arial"/>
                <a:ea typeface="Arial"/>
                <a:cs typeface="Arial"/>
                <a:sym typeface="Arial"/>
              </a:rPr>
              <a:t> × 16 steps</a:t>
            </a:r>
            <a:endParaRPr/>
          </a:p>
          <a:p>
            <a:pPr marL="342900" lvl="0" indent="-342900" algn="l" rtl="0">
              <a:lnSpc>
                <a:spcPct val="100000"/>
              </a:lnSpc>
              <a:spcBef>
                <a:spcPts val="640"/>
              </a:spcBef>
              <a:spcAft>
                <a:spcPts val="0"/>
              </a:spcAft>
              <a:buClr>
                <a:schemeClr val="dk1"/>
              </a:buClr>
              <a:buSzPts val="3200"/>
              <a:buFont typeface="Arial"/>
              <a:buChar char="•"/>
            </a:pPr>
            <a:r>
              <a:rPr lang="en-US" sz="3200" b="0" i="1" u="none">
                <a:solidFill>
                  <a:schemeClr val="dk1"/>
                </a:solidFill>
                <a:latin typeface="Arial"/>
                <a:ea typeface="Arial"/>
                <a:cs typeface="Arial"/>
                <a:sym typeface="Arial"/>
              </a:rPr>
              <a:t>m</a:t>
            </a:r>
            <a:r>
              <a:rPr lang="en-US" sz="3200" b="0" i="1" u="none" baseline="-25000">
                <a:solidFill>
                  <a:schemeClr val="dk1"/>
                </a:solidFill>
                <a:latin typeface="Arial"/>
                <a:ea typeface="Arial"/>
                <a:cs typeface="Arial"/>
                <a:sym typeface="Arial"/>
              </a:rPr>
              <a:t>nk</a:t>
            </a:r>
            <a:r>
              <a:rPr lang="en-US" sz="3200" b="0" i="0" u="none">
                <a:solidFill>
                  <a:schemeClr val="dk1"/>
                </a:solidFill>
                <a:latin typeface="Arial"/>
                <a:ea typeface="Arial"/>
                <a:cs typeface="Arial"/>
                <a:sym typeface="Arial"/>
              </a:rPr>
              <a:t>: byte </a:t>
            </a:r>
            <a:r>
              <a:rPr lang="en-US" sz="3200" b="0" i="1" u="none">
                <a:solidFill>
                  <a:schemeClr val="dk1"/>
                </a:solidFill>
                <a:latin typeface="Arial"/>
                <a:ea typeface="Arial"/>
                <a:cs typeface="Arial"/>
                <a:sym typeface="Arial"/>
              </a:rPr>
              <a:t>nk</a:t>
            </a:r>
            <a:r>
              <a:rPr lang="en-US" sz="3200" b="0" i="0" u="none">
                <a:solidFill>
                  <a:schemeClr val="dk1"/>
                </a:solidFill>
                <a:latin typeface="Arial"/>
                <a:ea typeface="Arial"/>
                <a:cs typeface="Arial"/>
                <a:sym typeface="Arial"/>
              </a:rPr>
              <a:t> of message</a:t>
            </a:r>
            <a:endParaRPr/>
          </a:p>
          <a:p>
            <a:pPr marL="342900" lvl="0" indent="-342900" algn="l" rtl="0">
              <a:lnSpc>
                <a:spcPct val="100000"/>
              </a:lnSpc>
              <a:spcBef>
                <a:spcPts val="640"/>
              </a:spcBef>
              <a:spcAft>
                <a:spcPts val="0"/>
              </a:spcAft>
              <a:buClr>
                <a:schemeClr val="dk1"/>
              </a:buClr>
              <a:buSzPts val="3200"/>
              <a:buFont typeface="Arial"/>
              <a:buChar char="•"/>
            </a:pPr>
            <a:r>
              <a:rPr lang="en-US" sz="3200" b="0" i="1" u="none">
                <a:solidFill>
                  <a:schemeClr val="dk1"/>
                </a:solidFill>
                <a:latin typeface="Arial"/>
                <a:ea typeface="Arial"/>
                <a:cs typeface="Arial"/>
                <a:sym typeface="Arial"/>
              </a:rPr>
              <a:t>c</a:t>
            </a:r>
            <a:r>
              <a:rPr lang="en-US" sz="3200" b="0" i="1" u="none" baseline="-25000">
                <a:solidFill>
                  <a:schemeClr val="dk1"/>
                </a:solidFill>
                <a:latin typeface="Arial"/>
                <a:ea typeface="Arial"/>
                <a:cs typeface="Arial"/>
                <a:sym typeface="Arial"/>
              </a:rPr>
              <a:t>n</a:t>
            </a:r>
            <a:r>
              <a:rPr lang="en-US" sz="3200" b="0" i="0" u="none">
                <a:solidFill>
                  <a:schemeClr val="dk1"/>
                </a:solidFill>
                <a:latin typeface="Arial"/>
                <a:ea typeface="Arial"/>
                <a:cs typeface="Arial"/>
                <a:sym typeface="Arial"/>
              </a:rPr>
              <a:t>=</a:t>
            </a:r>
            <a:r>
              <a:rPr lang="en-US" sz="3200" b="0" i="1" u="none">
                <a:solidFill>
                  <a:schemeClr val="dk1"/>
                </a:solidFill>
                <a:latin typeface="Arial"/>
                <a:ea typeface="Arial"/>
                <a:cs typeface="Arial"/>
                <a:sym typeface="Arial"/>
              </a:rPr>
              <a:t>π</a:t>
            </a:r>
            <a:r>
              <a:rPr lang="en-US" sz="3200" b="0" i="0" u="none">
                <a:solidFill>
                  <a:schemeClr val="dk1"/>
                </a:solidFill>
                <a:latin typeface="Arial"/>
                <a:ea typeface="Arial"/>
                <a:cs typeface="Arial"/>
                <a:sym typeface="Arial"/>
              </a:rPr>
              <a:t>(</a:t>
            </a:r>
            <a:r>
              <a:rPr lang="en-US" sz="3200" b="0" i="1" u="none">
                <a:solidFill>
                  <a:schemeClr val="dk1"/>
                </a:solidFill>
                <a:latin typeface="Arial"/>
                <a:ea typeface="Arial"/>
                <a:cs typeface="Arial"/>
                <a:sym typeface="Arial"/>
              </a:rPr>
              <a:t>m</a:t>
            </a:r>
            <a:r>
              <a:rPr lang="en-US" sz="3200" b="0" i="1" u="none" baseline="-25000">
                <a:solidFill>
                  <a:schemeClr val="dk1"/>
                </a:solidFill>
                <a:latin typeface="Arial"/>
                <a:ea typeface="Arial"/>
                <a:cs typeface="Arial"/>
                <a:sym typeface="Arial"/>
              </a:rPr>
              <a:t>nk</a:t>
            </a:r>
            <a:r>
              <a:rPr lang="en-US" sz="3200" b="0" i="1" u="none">
                <a:solidFill>
                  <a:schemeClr val="dk1"/>
                </a:solidFill>
                <a:latin typeface="Arial"/>
                <a:ea typeface="Arial"/>
                <a:cs typeface="Arial"/>
                <a:sym typeface="Arial"/>
              </a:rPr>
              <a:t> </a:t>
            </a:r>
            <a:r>
              <a:rPr lang="en-US" sz="3200" b="0" i="0" u="none">
                <a:solidFill>
                  <a:schemeClr val="dk1"/>
                </a:solidFill>
                <a:latin typeface="Arial"/>
                <a:ea typeface="Arial"/>
                <a:cs typeface="Arial"/>
                <a:sym typeface="Arial"/>
              </a:rPr>
              <a:t>⊕ </a:t>
            </a:r>
            <a:r>
              <a:rPr lang="en-US" sz="3200" b="0" i="1" u="none">
                <a:solidFill>
                  <a:schemeClr val="dk1"/>
                </a:solidFill>
                <a:latin typeface="Arial"/>
                <a:ea typeface="Arial"/>
                <a:cs typeface="Arial"/>
                <a:sym typeface="Arial"/>
              </a:rPr>
              <a:t>c</a:t>
            </a:r>
            <a:r>
              <a:rPr lang="en-US" sz="3200" b="0" i="1" u="none" baseline="-25000">
                <a:solidFill>
                  <a:schemeClr val="dk1"/>
                </a:solidFill>
                <a:latin typeface="Arial"/>
                <a:ea typeface="Arial"/>
                <a:cs typeface="Arial"/>
                <a:sym typeface="Arial"/>
              </a:rPr>
              <a:t>n-1</a:t>
            </a:r>
            <a:r>
              <a:rPr lang="en-US" sz="3200" b="0" i="0" u="none">
                <a:solidFill>
                  <a:schemeClr val="dk1"/>
                </a:solidFill>
                <a:latin typeface="Arial"/>
                <a:ea typeface="Arial"/>
                <a:cs typeface="Arial"/>
                <a:sym typeface="Arial"/>
              </a:rPr>
              <a:t>) ⊕ </a:t>
            </a:r>
            <a:r>
              <a:rPr lang="en-US" sz="3200" b="0" i="1" u="none">
                <a:solidFill>
                  <a:schemeClr val="dk1"/>
                </a:solidFill>
                <a:latin typeface="Arial"/>
                <a:ea typeface="Arial"/>
                <a:cs typeface="Arial"/>
                <a:sym typeface="Arial"/>
              </a:rPr>
              <a:t>c</a:t>
            </a:r>
            <a:r>
              <a:rPr lang="en-US" sz="3200" b="0" i="1" u="none" baseline="-25000">
                <a:solidFill>
                  <a:schemeClr val="dk1"/>
                </a:solidFill>
                <a:latin typeface="Arial"/>
                <a:ea typeface="Arial"/>
                <a:cs typeface="Arial"/>
                <a:sym typeface="Arial"/>
              </a:rPr>
              <a:t>n</a:t>
            </a:r>
            <a:endParaRPr sz="3200" b="0" i="1" u="none">
              <a:solidFill>
                <a:schemeClr val="dk1"/>
              </a:solidFill>
              <a:latin typeface="Arial"/>
              <a:ea typeface="Arial"/>
              <a:cs typeface="Arial"/>
              <a:sym typeface="Arial"/>
            </a:endParaRPr>
          </a:p>
          <a:p>
            <a:pPr marL="342900" lvl="0" indent="-342900" algn="l" rtl="0">
              <a:lnSpc>
                <a:spcPct val="100000"/>
              </a:lnSpc>
              <a:spcBef>
                <a:spcPts val="640"/>
              </a:spcBef>
              <a:spcAft>
                <a:spcPts val="0"/>
              </a:spcAft>
              <a:buClr>
                <a:schemeClr val="dk1"/>
              </a:buClr>
              <a:buSzPts val="3200"/>
              <a:buFont typeface="Arial"/>
              <a:buChar char="•"/>
            </a:pPr>
            <a:r>
              <a:rPr lang="en-US" sz="3200" b="0" i="1" u="none">
                <a:solidFill>
                  <a:schemeClr val="dk1"/>
                </a:solidFill>
                <a:latin typeface="Arial"/>
                <a:ea typeface="Arial"/>
                <a:cs typeface="Arial"/>
                <a:sym typeface="Arial"/>
              </a:rPr>
              <a:t>π </a:t>
            </a:r>
            <a:r>
              <a:rPr lang="en-US" sz="3200" b="0" i="0" u="none">
                <a:solidFill>
                  <a:schemeClr val="dk1"/>
                </a:solidFill>
                <a:latin typeface="Arial"/>
                <a:ea typeface="Arial"/>
                <a:cs typeface="Arial"/>
                <a:sym typeface="Arial"/>
              </a:rPr>
              <a:t>: 0 → 41, 1 → 46, …</a:t>
            </a:r>
            <a:endParaRPr/>
          </a:p>
          <a:p>
            <a:pPr marL="742950" lvl="1" indent="-28575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Substitution on 0-255 (value of the byte)</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Shape 366"/>
        <p:cNvGrpSpPr/>
        <p:nvPr/>
      </p:nvGrpSpPr>
      <p:grpSpPr>
        <a:xfrm>
          <a:off x="0" y="0"/>
          <a:ext cx="0" cy="0"/>
          <a:chOff x="0" y="0"/>
          <a:chExt cx="0" cy="0"/>
        </a:xfrm>
      </p:grpSpPr>
      <p:sp>
        <p:nvSpPr>
          <p:cNvPr id="367" name="Google Shape;367;p57"/>
          <p:cNvSpPr txBox="1">
            <a:spLocks noGrp="1"/>
          </p:cNvSpPr>
          <p:nvPr>
            <p:ph type="title"/>
          </p:nvPr>
        </p:nvSpPr>
        <p:spPr>
          <a:xfrm>
            <a:off x="1143000" y="152400"/>
            <a:ext cx="7772400" cy="9906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MD2 Final Pass</a:t>
            </a:r>
            <a:endParaRPr/>
          </a:p>
        </p:txBody>
      </p:sp>
      <p:sp>
        <p:nvSpPr>
          <p:cNvPr id="368" name="Google Shape;368;p57"/>
          <p:cNvSpPr txBox="1">
            <a:spLocks noGrp="1"/>
          </p:cNvSpPr>
          <p:nvPr>
            <p:ph type="body" idx="1"/>
          </p:nvPr>
        </p:nvSpPr>
        <p:spPr>
          <a:xfrm>
            <a:off x="1066800" y="1371600"/>
            <a:ext cx="7924800" cy="5029200"/>
          </a:xfrm>
          <a:prstGeom prst="rect">
            <a:avLst/>
          </a:prstGeom>
          <a:noFill/>
          <a:ln>
            <a:noFill/>
          </a:ln>
        </p:spPr>
        <p:txBody>
          <a:bodyPr spcFirstLastPara="1" wrap="square" lIns="92075" tIns="46025" rIns="92075" bIns="46025" anchor="t" anchorCtr="0">
            <a:noAutofit/>
          </a:bodyPr>
          <a:lstStyle/>
          <a:p>
            <a:pPr marL="342900" lvl="0" indent="-342900" algn="l" rtl="0">
              <a:lnSpc>
                <a:spcPct val="9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Operate on 16-byte chunks</a:t>
            </a:r>
            <a:endParaRPr/>
          </a:p>
          <a:p>
            <a:pPr marL="342900" lvl="0" indent="-342900"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48-byte quantity </a:t>
            </a:r>
            <a:r>
              <a:rPr lang="en-US" sz="3200" b="0" i="1" u="none">
                <a:solidFill>
                  <a:schemeClr val="dk1"/>
                </a:solidFill>
                <a:latin typeface="Arial"/>
                <a:ea typeface="Arial"/>
                <a:cs typeface="Arial"/>
                <a:sym typeface="Arial"/>
              </a:rPr>
              <a:t>q</a:t>
            </a:r>
            <a:r>
              <a:rPr lang="en-US" sz="3200" b="0" i="0" u="none">
                <a:solidFill>
                  <a:schemeClr val="dk1"/>
                </a:solidFill>
                <a:latin typeface="Arial"/>
                <a:ea typeface="Arial"/>
                <a:cs typeface="Arial"/>
                <a:sym typeface="Arial"/>
              </a:rPr>
              <a:t>: </a:t>
            </a:r>
            <a:endParaRPr/>
          </a:p>
          <a:p>
            <a:pPr marL="742950" lvl="1" indent="-285750" algn="l" rtl="0">
              <a:lnSpc>
                <a:spcPct val="9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(current digest|chunk|digest⊕chunk)</a:t>
            </a:r>
            <a:endParaRPr/>
          </a:p>
          <a:p>
            <a:pPr marL="342900" lvl="0" indent="-342900"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18 passes of massaging over</a:t>
            </a:r>
            <a:r>
              <a:rPr lang="en-US" sz="3200" b="0" i="1" u="none">
                <a:solidFill>
                  <a:schemeClr val="dk1"/>
                </a:solidFill>
                <a:latin typeface="Arial"/>
                <a:ea typeface="Arial"/>
                <a:cs typeface="Arial"/>
                <a:sym typeface="Arial"/>
              </a:rPr>
              <a:t> q</a:t>
            </a:r>
            <a:r>
              <a:rPr lang="en-US" sz="3200" b="0" i="0" u="none">
                <a:solidFill>
                  <a:schemeClr val="dk1"/>
                </a:solidFill>
                <a:latin typeface="Arial"/>
                <a:ea typeface="Arial"/>
                <a:cs typeface="Arial"/>
                <a:sym typeface="Arial"/>
              </a:rPr>
              <a:t>, and one byte at a time:</a:t>
            </a:r>
            <a:endParaRPr/>
          </a:p>
          <a:p>
            <a:pPr marL="742950" lvl="1" indent="-285750" algn="l" rtl="0">
              <a:lnSpc>
                <a:spcPct val="90000"/>
              </a:lnSpc>
              <a:spcBef>
                <a:spcPts val="560"/>
              </a:spcBef>
              <a:spcAft>
                <a:spcPts val="0"/>
              </a:spcAft>
              <a:buClr>
                <a:schemeClr val="dk1"/>
              </a:buClr>
              <a:buSzPts val="2800"/>
              <a:buFont typeface="Arial"/>
              <a:buChar char="–"/>
            </a:pPr>
            <a:r>
              <a:rPr lang="en-US" sz="2800" b="0" i="1" u="none">
                <a:solidFill>
                  <a:schemeClr val="dk1"/>
                </a:solidFill>
                <a:latin typeface="Arial"/>
                <a:ea typeface="Arial"/>
                <a:cs typeface="Arial"/>
                <a:sym typeface="Arial"/>
              </a:rPr>
              <a:t>c</a:t>
            </a:r>
            <a:r>
              <a:rPr lang="en-US" sz="2800" b="0" i="1" u="none" baseline="-25000">
                <a:solidFill>
                  <a:schemeClr val="dk1"/>
                </a:solidFill>
                <a:latin typeface="Arial"/>
                <a:ea typeface="Arial"/>
                <a:cs typeface="Arial"/>
                <a:sym typeface="Arial"/>
              </a:rPr>
              <a:t>n</a:t>
            </a:r>
            <a:r>
              <a:rPr lang="en-US" sz="2800" b="0" i="0" u="none">
                <a:solidFill>
                  <a:schemeClr val="dk1"/>
                </a:solidFill>
                <a:latin typeface="Arial"/>
                <a:ea typeface="Arial"/>
                <a:cs typeface="Arial"/>
                <a:sym typeface="Arial"/>
              </a:rPr>
              <a:t>=</a:t>
            </a:r>
            <a:r>
              <a:rPr lang="en-US" sz="2800" b="0" i="1" u="none">
                <a:solidFill>
                  <a:schemeClr val="dk1"/>
                </a:solidFill>
                <a:latin typeface="Arial"/>
                <a:ea typeface="Arial"/>
                <a:cs typeface="Arial"/>
                <a:sym typeface="Arial"/>
              </a:rPr>
              <a:t>π</a:t>
            </a:r>
            <a:r>
              <a:rPr lang="en-US" sz="2800" b="0" i="0" u="none">
                <a:solidFill>
                  <a:schemeClr val="dk1"/>
                </a:solidFill>
                <a:latin typeface="Arial"/>
                <a:ea typeface="Arial"/>
                <a:cs typeface="Arial"/>
                <a:sym typeface="Arial"/>
              </a:rPr>
              <a:t>(</a:t>
            </a:r>
            <a:r>
              <a:rPr lang="en-US" sz="2800" b="0" i="1" u="none">
                <a:solidFill>
                  <a:schemeClr val="dk1"/>
                </a:solidFill>
                <a:latin typeface="Arial"/>
                <a:ea typeface="Arial"/>
                <a:cs typeface="Arial"/>
                <a:sym typeface="Arial"/>
              </a:rPr>
              <a:t>c</a:t>
            </a:r>
            <a:r>
              <a:rPr lang="en-US" sz="2800" b="0" i="1" u="none" baseline="-25000">
                <a:solidFill>
                  <a:schemeClr val="dk1"/>
                </a:solidFill>
                <a:latin typeface="Arial"/>
                <a:ea typeface="Arial"/>
                <a:cs typeface="Arial"/>
                <a:sym typeface="Arial"/>
              </a:rPr>
              <a:t>n-1</a:t>
            </a:r>
            <a:r>
              <a:rPr lang="en-US" sz="2800" b="0" i="0" u="none">
                <a:solidFill>
                  <a:schemeClr val="dk1"/>
                </a:solidFill>
                <a:latin typeface="Arial"/>
                <a:ea typeface="Arial"/>
                <a:cs typeface="Arial"/>
                <a:sym typeface="Arial"/>
              </a:rPr>
              <a:t>) ⊕ </a:t>
            </a:r>
            <a:r>
              <a:rPr lang="en-US" sz="2800" b="0" i="1" u="none">
                <a:solidFill>
                  <a:schemeClr val="dk1"/>
                </a:solidFill>
                <a:latin typeface="Arial"/>
                <a:ea typeface="Arial"/>
                <a:cs typeface="Arial"/>
                <a:sym typeface="Arial"/>
              </a:rPr>
              <a:t>c</a:t>
            </a:r>
            <a:r>
              <a:rPr lang="en-US" sz="2800" b="0" i="1" u="none" baseline="-25000">
                <a:solidFill>
                  <a:schemeClr val="dk1"/>
                </a:solidFill>
                <a:latin typeface="Arial"/>
                <a:ea typeface="Arial"/>
                <a:cs typeface="Arial"/>
                <a:sym typeface="Arial"/>
              </a:rPr>
              <a:t>n </a:t>
            </a:r>
            <a:r>
              <a:rPr lang="en-US" sz="2800" b="0" i="0" u="none">
                <a:solidFill>
                  <a:schemeClr val="dk1"/>
                </a:solidFill>
                <a:latin typeface="Arial"/>
                <a:ea typeface="Arial"/>
                <a:cs typeface="Arial"/>
                <a:sym typeface="Arial"/>
              </a:rPr>
              <a:t>for n = 0, … 47; </a:t>
            </a:r>
            <a:r>
              <a:rPr lang="en-US" sz="2800" b="0" i="1" u="none">
                <a:solidFill>
                  <a:schemeClr val="dk1"/>
                </a:solidFill>
                <a:latin typeface="Arial"/>
                <a:ea typeface="Arial"/>
                <a:cs typeface="Arial"/>
                <a:sym typeface="Arial"/>
              </a:rPr>
              <a:t>c</a:t>
            </a:r>
            <a:r>
              <a:rPr lang="en-US" sz="2800" b="0" i="1" u="none" baseline="-25000">
                <a:solidFill>
                  <a:schemeClr val="dk1"/>
                </a:solidFill>
                <a:latin typeface="Arial"/>
                <a:ea typeface="Arial"/>
                <a:cs typeface="Arial"/>
                <a:sym typeface="Arial"/>
              </a:rPr>
              <a:t>-1</a:t>
            </a:r>
            <a:r>
              <a:rPr lang="en-US" sz="2800" b="0" i="0" u="none">
                <a:solidFill>
                  <a:schemeClr val="dk1"/>
                </a:solidFill>
                <a:latin typeface="Arial"/>
                <a:ea typeface="Arial"/>
                <a:cs typeface="Arial"/>
                <a:sym typeface="Arial"/>
              </a:rPr>
              <a:t> = 0 for pass 0; </a:t>
            </a:r>
            <a:r>
              <a:rPr lang="en-US" sz="2800" b="0" i="1" u="none">
                <a:solidFill>
                  <a:schemeClr val="dk1"/>
                </a:solidFill>
                <a:latin typeface="Arial"/>
                <a:ea typeface="Arial"/>
                <a:cs typeface="Arial"/>
                <a:sym typeface="Arial"/>
              </a:rPr>
              <a:t>c</a:t>
            </a:r>
            <a:r>
              <a:rPr lang="en-US" sz="2800" b="0" i="1" u="none" baseline="-25000">
                <a:solidFill>
                  <a:schemeClr val="dk1"/>
                </a:solidFill>
                <a:latin typeface="Arial"/>
                <a:ea typeface="Arial"/>
                <a:cs typeface="Arial"/>
                <a:sym typeface="Arial"/>
              </a:rPr>
              <a:t>-1</a:t>
            </a:r>
            <a:r>
              <a:rPr lang="en-US" sz="2800" b="0" i="0" u="none">
                <a:solidFill>
                  <a:schemeClr val="dk1"/>
                </a:solidFill>
                <a:latin typeface="Arial"/>
                <a:ea typeface="Arial"/>
                <a:cs typeface="Arial"/>
                <a:sym typeface="Arial"/>
              </a:rPr>
              <a:t> = (</a:t>
            </a:r>
            <a:r>
              <a:rPr lang="en-US" sz="2800" b="0" i="1" u="none">
                <a:solidFill>
                  <a:schemeClr val="dk1"/>
                </a:solidFill>
                <a:latin typeface="Arial"/>
                <a:ea typeface="Arial"/>
                <a:cs typeface="Arial"/>
                <a:sym typeface="Arial"/>
              </a:rPr>
              <a:t>c</a:t>
            </a:r>
            <a:r>
              <a:rPr lang="en-US" sz="2800" b="0" i="1" u="none" baseline="-25000">
                <a:solidFill>
                  <a:schemeClr val="dk1"/>
                </a:solidFill>
                <a:latin typeface="Arial"/>
                <a:ea typeface="Arial"/>
                <a:cs typeface="Arial"/>
                <a:sym typeface="Arial"/>
              </a:rPr>
              <a:t>47</a:t>
            </a:r>
            <a:r>
              <a:rPr lang="en-US" sz="2800" b="0" i="1" u="none">
                <a:solidFill>
                  <a:schemeClr val="dk1"/>
                </a:solidFill>
                <a:latin typeface="Arial"/>
                <a:ea typeface="Arial"/>
                <a:cs typeface="Arial"/>
                <a:sym typeface="Arial"/>
              </a:rPr>
              <a:t> + pass #</a:t>
            </a:r>
            <a:r>
              <a:rPr lang="en-US" sz="2800" b="0" i="0" u="none">
                <a:solidFill>
                  <a:schemeClr val="dk1"/>
                </a:solidFill>
                <a:latin typeface="Arial"/>
                <a:ea typeface="Arial"/>
                <a:cs typeface="Arial"/>
                <a:sym typeface="Arial"/>
              </a:rPr>
              <a:t>) mod 256</a:t>
            </a:r>
            <a:endParaRPr sz="2800" b="0" i="1" u="none">
              <a:solidFill>
                <a:schemeClr val="dk1"/>
              </a:solidFill>
              <a:latin typeface="Arial"/>
              <a:ea typeface="Arial"/>
              <a:cs typeface="Arial"/>
              <a:sym typeface="Arial"/>
            </a:endParaRPr>
          </a:p>
          <a:p>
            <a:pPr marL="342900" lvl="0" indent="-342900"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After pass 17, use first 16 bytes as new digest</a:t>
            </a:r>
            <a:endParaRPr/>
          </a:p>
          <a:p>
            <a:pPr marL="742950" lvl="1" indent="-285750" algn="l" rtl="0">
              <a:lnSpc>
                <a:spcPct val="9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16 × 8 = 128</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8"/>
          <p:cNvSpPr txBox="1">
            <a:spLocks noGrp="1"/>
          </p:cNvSpPr>
          <p:nvPr>
            <p:ph type="title"/>
          </p:nvPr>
        </p:nvSpPr>
        <p:spPr>
          <a:xfrm>
            <a:off x="457200" y="274637"/>
            <a:ext cx="82296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MD5: Message Digest Version 5</a:t>
            </a:r>
            <a:endParaRPr/>
          </a:p>
        </p:txBody>
      </p:sp>
      <p:sp>
        <p:nvSpPr>
          <p:cNvPr id="375" name="Google Shape;375;p58"/>
          <p:cNvSpPr txBox="1"/>
          <p:nvPr/>
        </p:nvSpPr>
        <p:spPr>
          <a:xfrm>
            <a:off x="1377950" y="2063750"/>
            <a:ext cx="7226400" cy="5970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76" name="Google Shape;376;p58"/>
          <p:cNvSpPr txBox="1"/>
          <p:nvPr/>
        </p:nvSpPr>
        <p:spPr>
          <a:xfrm>
            <a:off x="3565525" y="2117725"/>
            <a:ext cx="1954200" cy="4623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input Message</a:t>
            </a:r>
            <a:endParaRPr sz="1400" b="0" i="0" u="none" strike="noStrike" cap="none">
              <a:solidFill>
                <a:srgbClr val="000000"/>
              </a:solidFill>
              <a:latin typeface="Arial"/>
              <a:ea typeface="Arial"/>
              <a:cs typeface="Arial"/>
              <a:sym typeface="Arial"/>
            </a:endParaRPr>
          </a:p>
        </p:txBody>
      </p:sp>
      <p:sp>
        <p:nvSpPr>
          <p:cNvPr id="377" name="Google Shape;377;p58"/>
          <p:cNvSpPr txBox="1"/>
          <p:nvPr/>
        </p:nvSpPr>
        <p:spPr>
          <a:xfrm>
            <a:off x="3108325" y="5089525"/>
            <a:ext cx="2952900" cy="4623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Output 128 bits Digest</a:t>
            </a:r>
            <a:endParaRPr sz="1400" b="0" i="0" u="none" strike="noStrike" cap="none">
              <a:solidFill>
                <a:srgbClr val="000000"/>
              </a:solidFill>
              <a:latin typeface="Arial"/>
              <a:ea typeface="Arial"/>
              <a:cs typeface="Arial"/>
              <a:sym typeface="Arial"/>
            </a:endParaRPr>
          </a:p>
        </p:txBody>
      </p:sp>
      <p:pic>
        <p:nvPicPr>
          <p:cNvPr id="378" name="Google Shape;378;p58"/>
          <p:cNvPicPr preferRelativeResize="0"/>
          <p:nvPr/>
        </p:nvPicPr>
        <p:blipFill rotWithShape="1">
          <a:blip r:embed="rId3">
            <a:alphaModFix/>
          </a:blip>
          <a:srcRect/>
          <a:stretch/>
        </p:blipFill>
        <p:spPr>
          <a:xfrm>
            <a:off x="3921125" y="3048000"/>
            <a:ext cx="1244600" cy="1816099"/>
          </a:xfrm>
          <a:prstGeom prst="rect">
            <a:avLst/>
          </a:prstGeom>
          <a:noFill/>
          <a:ln>
            <a:noFill/>
          </a:ln>
        </p:spPr>
      </p:pic>
      <p:sp>
        <p:nvSpPr>
          <p:cNvPr id="379" name="Google Shape;379;p58"/>
          <p:cNvSpPr txBox="1"/>
          <p:nvPr/>
        </p:nvSpPr>
        <p:spPr>
          <a:xfrm>
            <a:off x="3054350" y="5111750"/>
            <a:ext cx="3111600" cy="4446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9"/>
          <p:cNvSpPr txBox="1">
            <a:spLocks noGrp="1"/>
          </p:cNvSpPr>
          <p:nvPr>
            <p:ph type="title"/>
          </p:nvPr>
        </p:nvSpPr>
        <p:spPr>
          <a:xfrm>
            <a:off x="457200" y="274637"/>
            <a:ext cx="82296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MD5 Box</a:t>
            </a:r>
            <a:endParaRPr/>
          </a:p>
        </p:txBody>
      </p:sp>
      <p:sp>
        <p:nvSpPr>
          <p:cNvPr id="386" name="Google Shape;386;p59"/>
          <p:cNvSpPr/>
          <p:nvPr/>
        </p:nvSpPr>
        <p:spPr>
          <a:xfrm>
            <a:off x="2673350" y="2749550"/>
            <a:ext cx="2806704" cy="1739880"/>
          </a:xfrm>
          <a:custGeom>
            <a:avLst/>
            <a:gdLst/>
            <a:ahLst/>
            <a:cxnLst/>
            <a:rect l="l" t="t" r="r" b="b"/>
            <a:pathLst>
              <a:path w="21600" h="21600" extrusionOk="0">
                <a:moveTo>
                  <a:pt x="0" y="0"/>
                </a:moveTo>
                <a:lnTo>
                  <a:pt x="5399" y="21600"/>
                </a:lnTo>
                <a:lnTo>
                  <a:pt x="16201" y="21600"/>
                </a:lnTo>
                <a:lnTo>
                  <a:pt x="21600" y="0"/>
                </a:lnTo>
                <a:lnTo>
                  <a:pt x="0" y="0"/>
                </a:lnTo>
                <a:close/>
              </a:path>
            </a:pathLst>
          </a:custGeom>
          <a:noFill/>
          <a:ln w="12700" cap="flat" cmpd="sng">
            <a:solidFill>
              <a:schemeClr val="dk1"/>
            </a:solidFill>
            <a:prstDash val="solid"/>
            <a:miter lim="524288"/>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cxnSp>
        <p:nvCxnSpPr>
          <p:cNvPr id="387" name="Google Shape;387;p59"/>
          <p:cNvCxnSpPr/>
          <p:nvPr/>
        </p:nvCxnSpPr>
        <p:spPr>
          <a:xfrm>
            <a:off x="4114800" y="1295400"/>
            <a:ext cx="0" cy="1447800"/>
          </a:xfrm>
          <a:prstGeom prst="straightConnector1">
            <a:avLst/>
          </a:prstGeom>
          <a:noFill/>
          <a:ln w="127000" cap="flat" cmpd="sng">
            <a:solidFill>
              <a:schemeClr val="dk1"/>
            </a:solidFill>
            <a:prstDash val="solid"/>
            <a:miter lim="800000"/>
            <a:headEnd type="oval" w="med" len="med"/>
            <a:tailEnd type="stealth" w="med" len="med"/>
          </a:ln>
        </p:spPr>
      </p:cxnSp>
      <p:cxnSp>
        <p:nvCxnSpPr>
          <p:cNvPr id="388" name="Google Shape;388;p59"/>
          <p:cNvCxnSpPr/>
          <p:nvPr/>
        </p:nvCxnSpPr>
        <p:spPr>
          <a:xfrm>
            <a:off x="609600" y="3581400"/>
            <a:ext cx="2362200" cy="0"/>
          </a:xfrm>
          <a:prstGeom prst="straightConnector1">
            <a:avLst/>
          </a:prstGeom>
          <a:noFill/>
          <a:ln w="50800" cap="flat" cmpd="sng">
            <a:solidFill>
              <a:schemeClr val="dk1"/>
            </a:solidFill>
            <a:prstDash val="solid"/>
            <a:miter lim="800000"/>
            <a:headEnd type="none" w="sm" len="sm"/>
            <a:tailEnd type="stealth" w="med" len="med"/>
          </a:ln>
        </p:spPr>
      </p:cxnSp>
      <p:cxnSp>
        <p:nvCxnSpPr>
          <p:cNvPr id="389" name="Google Shape;389;p59"/>
          <p:cNvCxnSpPr/>
          <p:nvPr/>
        </p:nvCxnSpPr>
        <p:spPr>
          <a:xfrm>
            <a:off x="4114800" y="4495800"/>
            <a:ext cx="0" cy="1295400"/>
          </a:xfrm>
          <a:prstGeom prst="straightConnector1">
            <a:avLst/>
          </a:prstGeom>
          <a:noFill/>
          <a:ln w="50800" cap="flat" cmpd="sng">
            <a:solidFill>
              <a:schemeClr val="dk1"/>
            </a:solidFill>
            <a:prstDash val="solid"/>
            <a:miter lim="800000"/>
            <a:headEnd type="none" w="sm" len="sm"/>
            <a:tailEnd type="stealth" w="med" len="med"/>
          </a:ln>
        </p:spPr>
      </p:cxnSp>
      <p:sp>
        <p:nvSpPr>
          <p:cNvPr id="390" name="Google Shape;390;p59"/>
          <p:cNvSpPr txBox="1"/>
          <p:nvPr/>
        </p:nvSpPr>
        <p:spPr>
          <a:xfrm>
            <a:off x="533400" y="2590800"/>
            <a:ext cx="1900200" cy="12012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Initial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128-bit vector</a:t>
            </a:r>
            <a:endParaRPr sz="1400" b="0" i="0" u="none" strike="noStrike" cap="none">
              <a:solidFill>
                <a:srgbClr val="000000"/>
              </a:solidFill>
              <a:latin typeface="Arial"/>
              <a:ea typeface="Arial"/>
              <a:cs typeface="Arial"/>
              <a:sym typeface="Arial"/>
            </a:endParaRPr>
          </a:p>
        </p:txBody>
      </p:sp>
      <p:sp>
        <p:nvSpPr>
          <p:cNvPr id="391" name="Google Shape;391;p59"/>
          <p:cNvSpPr txBox="1"/>
          <p:nvPr/>
        </p:nvSpPr>
        <p:spPr>
          <a:xfrm>
            <a:off x="4267200" y="1447800"/>
            <a:ext cx="4518000" cy="8319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512-bit message chunks (16 words)</a:t>
            </a:r>
            <a:endParaRPr sz="1400" b="0" i="0" u="none" strike="noStrike" cap="none">
              <a:solidFill>
                <a:srgbClr val="000000"/>
              </a:solidFill>
              <a:latin typeface="Arial"/>
              <a:ea typeface="Arial"/>
              <a:cs typeface="Arial"/>
              <a:sym typeface="Arial"/>
            </a:endParaRPr>
          </a:p>
        </p:txBody>
      </p:sp>
      <p:sp>
        <p:nvSpPr>
          <p:cNvPr id="392" name="Google Shape;392;p59"/>
          <p:cNvSpPr txBox="1"/>
          <p:nvPr/>
        </p:nvSpPr>
        <p:spPr>
          <a:xfrm>
            <a:off x="3108325" y="5851525"/>
            <a:ext cx="1816200" cy="8319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128-bit result</a:t>
            </a:r>
            <a:endParaRPr sz="1400" b="0" i="0" u="none" strike="noStrike" cap="none">
              <a:solidFill>
                <a:srgbClr val="000000"/>
              </a:solidFill>
              <a:latin typeface="Arial"/>
              <a:ea typeface="Arial"/>
              <a:cs typeface="Arial"/>
              <a:sym typeface="Arial"/>
            </a:endParaRPr>
          </a:p>
        </p:txBody>
      </p:sp>
      <p:sp>
        <p:nvSpPr>
          <p:cNvPr id="393" name="Google Shape;393;p59"/>
          <p:cNvSpPr txBox="1"/>
          <p:nvPr/>
        </p:nvSpPr>
        <p:spPr>
          <a:xfrm>
            <a:off x="5775325" y="2651125"/>
            <a:ext cx="184200" cy="3699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0"/>
          <p:cNvSpPr txBox="1">
            <a:spLocks noGrp="1"/>
          </p:cNvSpPr>
          <p:nvPr>
            <p:ph type="body" idx="1"/>
          </p:nvPr>
        </p:nvSpPr>
        <p:spPr>
          <a:xfrm>
            <a:off x="457200" y="374075"/>
            <a:ext cx="8229600" cy="5752200"/>
          </a:xfrm>
          <a:prstGeom prst="rect">
            <a:avLst/>
          </a:prstGeom>
        </p:spPr>
        <p:txBody>
          <a:bodyPr spcFirstLastPara="1" wrap="square" lIns="91425" tIns="45700" rIns="91425" bIns="45700" anchor="t" anchorCtr="0">
            <a:noAutofit/>
          </a:bodyPr>
          <a:lstStyle/>
          <a:p>
            <a:pPr marL="457200" lvl="0" indent="-406400" algn="just" rtl="0">
              <a:spcBef>
                <a:spcPts val="0"/>
              </a:spcBef>
              <a:spcAft>
                <a:spcPts val="0"/>
              </a:spcAft>
              <a:buSzPts val="2800"/>
              <a:buFont typeface="Times New Roman"/>
              <a:buChar char="•"/>
            </a:pPr>
            <a:r>
              <a:rPr lang="en-US" sz="2800">
                <a:latin typeface="Times New Roman"/>
                <a:ea typeface="Times New Roman"/>
                <a:cs typeface="Times New Roman"/>
                <a:sym typeface="Times New Roman"/>
              </a:rPr>
              <a:t>MD5 (Message Digest Method 5) is a cryptographic hash algorithm that generates a 128-bit digest from a string of any length. </a:t>
            </a:r>
            <a:endParaRPr sz="2800">
              <a:latin typeface="Times New Roman"/>
              <a:ea typeface="Times New Roman"/>
              <a:cs typeface="Times New Roman"/>
              <a:sym typeface="Times New Roman"/>
            </a:endParaRPr>
          </a:p>
          <a:p>
            <a:pPr marL="457200" lvl="0" indent="-406400" algn="just" rtl="0">
              <a:spcBef>
                <a:spcPts val="0"/>
              </a:spcBef>
              <a:spcAft>
                <a:spcPts val="0"/>
              </a:spcAft>
              <a:buSzPts val="2800"/>
              <a:buFont typeface="Times New Roman"/>
              <a:buChar char="•"/>
            </a:pPr>
            <a:r>
              <a:rPr lang="en-US" sz="2800">
                <a:latin typeface="Times New Roman"/>
                <a:ea typeface="Times New Roman"/>
                <a:cs typeface="Times New Roman"/>
                <a:sym typeface="Times New Roman"/>
              </a:rPr>
              <a:t>The digests are represented as 32-digit hexadecimal numbers.</a:t>
            </a:r>
            <a:endParaRPr sz="2800">
              <a:latin typeface="Times New Roman"/>
              <a:ea typeface="Times New Roman"/>
              <a:cs typeface="Times New Roman"/>
              <a:sym typeface="Times New Roman"/>
            </a:endParaRPr>
          </a:p>
          <a:p>
            <a:pPr marL="0" lvl="0" indent="0" algn="just" rtl="0">
              <a:spcBef>
                <a:spcPts val="0"/>
              </a:spcBef>
              <a:spcAft>
                <a:spcPts val="0"/>
              </a:spcAft>
              <a:buNone/>
            </a:pPr>
            <a:endParaRPr sz="2800">
              <a:latin typeface="Times New Roman"/>
              <a:ea typeface="Times New Roman"/>
              <a:cs typeface="Times New Roman"/>
              <a:sym typeface="Times New Roman"/>
            </a:endParaRPr>
          </a:p>
        </p:txBody>
      </p:sp>
      <p:pic>
        <p:nvPicPr>
          <p:cNvPr id="400" name="Google Shape;400;p60"/>
          <p:cNvPicPr preferRelativeResize="0"/>
          <p:nvPr/>
        </p:nvPicPr>
        <p:blipFill>
          <a:blip r:embed="rId3">
            <a:alphaModFix/>
          </a:blip>
          <a:stretch>
            <a:fillRect/>
          </a:stretch>
        </p:blipFill>
        <p:spPr>
          <a:xfrm>
            <a:off x="540304" y="3254175"/>
            <a:ext cx="8229601" cy="2155674"/>
          </a:xfrm>
          <a:prstGeom prst="rect">
            <a:avLst/>
          </a:prstGeom>
          <a:noFill/>
          <a:ln>
            <a:no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1"/>
          <p:cNvSpPr txBox="1">
            <a:spLocks noGrp="1"/>
          </p:cNvSpPr>
          <p:nvPr>
            <p:ph type="body" idx="1"/>
          </p:nvPr>
        </p:nvSpPr>
        <p:spPr>
          <a:xfrm>
            <a:off x="457200" y="476100"/>
            <a:ext cx="8229600" cy="5650200"/>
          </a:xfrm>
          <a:prstGeom prst="rect">
            <a:avLst/>
          </a:prstGeom>
        </p:spPr>
        <p:txBody>
          <a:bodyPr spcFirstLastPara="1" wrap="square" lIns="91425" tIns="45700" rIns="91425" bIns="45700" anchor="t" anchorCtr="0">
            <a:noAutofit/>
          </a:bodyPr>
          <a:lstStyle/>
          <a:p>
            <a:pPr marL="457200" lvl="0" indent="-400050" algn="just" rtl="0">
              <a:spcBef>
                <a:spcPts val="360"/>
              </a:spcBef>
              <a:spcAft>
                <a:spcPts val="0"/>
              </a:spcAft>
              <a:buSzPts val="2700"/>
              <a:buFont typeface="Times New Roman"/>
              <a:buChar char="•"/>
            </a:pPr>
            <a:r>
              <a:rPr lang="en-US" sz="2700">
                <a:latin typeface="Times New Roman"/>
                <a:ea typeface="Times New Roman"/>
                <a:cs typeface="Times New Roman"/>
                <a:sym typeface="Times New Roman"/>
              </a:rPr>
              <a:t>The digest size is always 128 bits, and thanks to hashing function guidelines, a minor change in the input string generates a drastically different digest. </a:t>
            </a:r>
            <a:endParaRPr sz="270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a:latin typeface="Times New Roman"/>
                <a:ea typeface="Times New Roman"/>
                <a:cs typeface="Times New Roman"/>
                <a:sym typeface="Times New Roman"/>
              </a:rPr>
              <a:t>This is essential to prevent similar hash generation, also known as a hash collision, as much as possible.</a:t>
            </a:r>
            <a:endParaRPr sz="2700">
              <a:latin typeface="Times New Roman"/>
              <a:ea typeface="Times New Roman"/>
              <a:cs typeface="Times New Roman"/>
              <a:sym typeface="Times New Roman"/>
            </a:endParaRPr>
          </a:p>
        </p:txBody>
      </p:sp>
      <p:pic>
        <p:nvPicPr>
          <p:cNvPr id="407" name="Google Shape;407;p61"/>
          <p:cNvPicPr preferRelativeResize="0"/>
          <p:nvPr/>
        </p:nvPicPr>
        <p:blipFill>
          <a:blip r:embed="rId3">
            <a:alphaModFix/>
          </a:blip>
          <a:stretch>
            <a:fillRect/>
          </a:stretch>
        </p:blipFill>
        <p:spPr>
          <a:xfrm>
            <a:off x="457200" y="3128600"/>
            <a:ext cx="8686799" cy="2424825"/>
          </a:xfrm>
          <a:prstGeom prst="rect">
            <a:avLst/>
          </a:prstGeom>
          <a:noFill/>
          <a:ln>
            <a:noFill/>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body" idx="1"/>
          </p:nvPr>
        </p:nvSpPr>
        <p:spPr>
          <a:xfrm>
            <a:off x="457200" y="102025"/>
            <a:ext cx="8229600" cy="6024300"/>
          </a:xfrm>
          <a:prstGeom prst="rect">
            <a:avLst/>
          </a:prstGeom>
        </p:spPr>
        <p:txBody>
          <a:bodyPr spcFirstLastPara="1" wrap="square" lIns="91425" tIns="45700" rIns="91425" bIns="45700" anchor="t" anchorCtr="0">
            <a:noAutofit/>
          </a:bodyPr>
          <a:lstStyle/>
          <a:p>
            <a:pPr marL="457200" lvl="0" indent="-431800" algn="just" rtl="0">
              <a:spcBef>
                <a:spcPts val="360"/>
              </a:spcBef>
              <a:spcAft>
                <a:spcPts val="0"/>
              </a:spcAft>
              <a:buSzPts val="3200"/>
              <a:buFont typeface="Times New Roman"/>
              <a:buChar char="•"/>
            </a:pPr>
            <a:r>
              <a:rPr lang="en-US">
                <a:latin typeface="Times New Roman"/>
                <a:ea typeface="Times New Roman"/>
                <a:cs typeface="Times New Roman"/>
                <a:sym typeface="Times New Roman"/>
              </a:rPr>
              <a:t>The two pairs (document/fingerprint) and message/ message digest) are similar, with some differences.</a:t>
            </a:r>
            <a:endParaRPr>
              <a:latin typeface="Times New Roman"/>
              <a:ea typeface="Times New Roman"/>
              <a:cs typeface="Times New Roman"/>
              <a:sym typeface="Times New Roman"/>
            </a:endParaRPr>
          </a:p>
          <a:p>
            <a:pPr marL="457200" lvl="0" indent="-431800" algn="just" rtl="0">
              <a:spcBef>
                <a:spcPts val="0"/>
              </a:spcBef>
              <a:spcAft>
                <a:spcPts val="0"/>
              </a:spcAft>
              <a:buSzPts val="3200"/>
              <a:buFont typeface="Times New Roman"/>
              <a:buChar char="•"/>
            </a:pPr>
            <a:r>
              <a:rPr lang="en-US">
                <a:latin typeface="Times New Roman"/>
                <a:ea typeface="Times New Roman"/>
                <a:cs typeface="Times New Roman"/>
                <a:sym typeface="Times New Roman"/>
              </a:rPr>
              <a:t>The document and fingerprint are physically linked together. </a:t>
            </a:r>
            <a:endParaRPr>
              <a:latin typeface="Times New Roman"/>
              <a:ea typeface="Times New Roman"/>
              <a:cs typeface="Times New Roman"/>
              <a:sym typeface="Times New Roman"/>
            </a:endParaRPr>
          </a:p>
          <a:p>
            <a:pPr marL="457200" lvl="0" indent="-431800" algn="just" rtl="0">
              <a:spcBef>
                <a:spcPts val="0"/>
              </a:spcBef>
              <a:spcAft>
                <a:spcPts val="0"/>
              </a:spcAft>
              <a:buSzPts val="3200"/>
              <a:buFont typeface="Times New Roman"/>
              <a:buChar char="•"/>
            </a:pPr>
            <a:r>
              <a:rPr lang="en-US">
                <a:latin typeface="Times New Roman"/>
                <a:ea typeface="Times New Roman"/>
                <a:cs typeface="Times New Roman"/>
                <a:sym typeface="Times New Roman"/>
              </a:rPr>
              <a:t>The message and message digest can be unlinked (or sent) separately, and, most importantly, the message digest needs to be safe from change.</a:t>
            </a:r>
            <a:endParaRPr>
              <a:latin typeface="Times New Roman"/>
              <a:ea typeface="Times New Roman"/>
              <a:cs typeface="Times New Roman"/>
              <a:sym typeface="Times New Roman"/>
            </a:endParaRPr>
          </a:p>
          <a:p>
            <a:pPr marL="457200" lvl="0" indent="0" algn="just" rtl="0">
              <a:spcBef>
                <a:spcPts val="360"/>
              </a:spcBef>
              <a:spcAft>
                <a:spcPts val="0"/>
              </a:spcAft>
              <a:buNone/>
            </a:pPr>
            <a:endParaRPr>
              <a:latin typeface="Times New Roman"/>
              <a:ea typeface="Times New Roman"/>
              <a:cs typeface="Times New Roman"/>
              <a:sym typeface="Times New Roman"/>
            </a:endParaRPr>
          </a:p>
          <a:p>
            <a:pPr marL="0" lvl="0" indent="0" algn="just" rtl="0">
              <a:spcBef>
                <a:spcPts val="360"/>
              </a:spcBef>
              <a:spcAft>
                <a:spcPts val="0"/>
              </a:spcAft>
              <a:buNone/>
            </a:pPr>
            <a:r>
              <a:rPr lang="en-US" sz="3000" b="1">
                <a:solidFill>
                  <a:srgbClr val="FF0000"/>
                </a:solidFill>
                <a:latin typeface="Times New Roman"/>
                <a:ea typeface="Times New Roman"/>
                <a:cs typeface="Times New Roman"/>
                <a:sym typeface="Times New Roman"/>
              </a:rPr>
              <a:t>The message digest needs to be safe from change.</a:t>
            </a:r>
            <a:endParaRPr sz="3000" b="1">
              <a:solidFill>
                <a:srgbClr val="FF0000"/>
              </a:solidFill>
              <a:latin typeface="Times New Roman"/>
              <a:ea typeface="Times New Roman"/>
              <a:cs typeface="Times New Roman"/>
              <a:sym typeface="Times New Roman"/>
            </a:endParaRPr>
          </a:p>
          <a:p>
            <a:pPr marL="0" lvl="0" indent="0" algn="just" rtl="0">
              <a:spcBef>
                <a:spcPts val="360"/>
              </a:spcBef>
              <a:spcAft>
                <a:spcPts val="0"/>
              </a:spcAft>
              <a:buNone/>
            </a:pPr>
            <a:endParaRPr sz="30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2"/>
          <p:cNvSpPr txBox="1">
            <a:spLocks noGrp="1"/>
          </p:cNvSpPr>
          <p:nvPr>
            <p:ph type="body" idx="1"/>
          </p:nvPr>
        </p:nvSpPr>
        <p:spPr>
          <a:xfrm>
            <a:off x="457200" y="328725"/>
            <a:ext cx="8229600" cy="6007800"/>
          </a:xfrm>
          <a:prstGeom prst="rect">
            <a:avLst/>
          </a:prstGeom>
        </p:spPr>
        <p:txBody>
          <a:bodyPr spcFirstLastPara="1" wrap="square" lIns="91425" tIns="45700" rIns="91425" bIns="45700" anchor="t" anchorCtr="0">
            <a:noAutofit/>
          </a:bodyPr>
          <a:lstStyle/>
          <a:p>
            <a:pPr marL="457200" lvl="0" indent="-393700" algn="just" rtl="0">
              <a:spcBef>
                <a:spcPts val="0"/>
              </a:spcBef>
              <a:spcAft>
                <a:spcPts val="0"/>
              </a:spcAft>
              <a:buSzPts val="2600"/>
              <a:buFont typeface="Times New Roman"/>
              <a:buChar char="•"/>
            </a:pPr>
            <a:r>
              <a:rPr lang="en-US" sz="2600" b="1" dirty="0">
                <a:latin typeface="Times New Roman"/>
                <a:ea typeface="Times New Roman"/>
                <a:cs typeface="Times New Roman"/>
                <a:sym typeface="Times New Roman"/>
              </a:rPr>
              <a:t>In cryptography, MD5 ensures data integrity and authenticity by generating unique hash values for distinct data inputs. </a:t>
            </a:r>
            <a:endParaRPr sz="2600" b="1" dirty="0">
              <a:latin typeface="Times New Roman"/>
              <a:ea typeface="Times New Roman"/>
              <a:cs typeface="Times New Roman"/>
              <a:sym typeface="Times New Roman"/>
            </a:endParaRPr>
          </a:p>
          <a:p>
            <a:pPr marL="457200" lvl="0" indent="-393700" algn="just" rtl="0">
              <a:spcBef>
                <a:spcPts val="0"/>
              </a:spcBef>
              <a:spcAft>
                <a:spcPts val="0"/>
              </a:spcAft>
              <a:buSzPts val="2600"/>
              <a:buFont typeface="Times New Roman"/>
              <a:buChar char="•"/>
            </a:pPr>
            <a:r>
              <a:rPr lang="en-US" sz="2600" b="1" dirty="0">
                <a:latin typeface="Times New Roman"/>
                <a:ea typeface="Times New Roman"/>
                <a:cs typeface="Times New Roman"/>
                <a:sym typeface="Times New Roman"/>
              </a:rPr>
              <a:t>It converts arbitrary-sized data into a fixed-size 128-bit hash, making it crucial for applications like digital signatures, certificate generation, and data integrity verification.</a:t>
            </a:r>
            <a:endParaRPr sz="2600" b="1" dirty="0">
              <a:latin typeface="Times New Roman"/>
              <a:ea typeface="Times New Roman"/>
              <a:cs typeface="Times New Roman"/>
              <a:sym typeface="Times New Roman"/>
            </a:endParaRPr>
          </a:p>
          <a:p>
            <a:pPr marL="457200" lvl="0" indent="-393700" algn="just" rtl="0">
              <a:spcBef>
                <a:spcPts val="0"/>
              </a:spcBef>
              <a:spcAft>
                <a:spcPts val="0"/>
              </a:spcAft>
              <a:buSzPts val="2600"/>
              <a:buFont typeface="Times New Roman"/>
              <a:buChar char="•"/>
            </a:pPr>
            <a:r>
              <a:rPr lang="en-US" sz="2600" b="1" dirty="0">
                <a:latin typeface="Times New Roman"/>
                <a:ea typeface="Times New Roman"/>
                <a:cs typeface="Times New Roman"/>
                <a:sym typeface="Times New Roman"/>
              </a:rPr>
              <a:t>By producing a consistent hash for the same input and different hashes for even minor changes in input, MD5 helps detect data corruption and tampering. </a:t>
            </a:r>
            <a:endParaRPr sz="2600" b="1" dirty="0">
              <a:latin typeface="Times New Roman"/>
              <a:ea typeface="Times New Roman"/>
              <a:cs typeface="Times New Roman"/>
              <a:sym typeface="Times New Roman"/>
            </a:endParaRPr>
          </a:p>
          <a:p>
            <a:pPr marL="457200" lvl="0" indent="-393700" algn="just" rtl="0">
              <a:spcBef>
                <a:spcPts val="0"/>
              </a:spcBef>
              <a:spcAft>
                <a:spcPts val="0"/>
              </a:spcAft>
              <a:buSzPts val="2600"/>
              <a:buFont typeface="Times New Roman"/>
              <a:buChar char="•"/>
            </a:pPr>
            <a:r>
              <a:rPr lang="en-US" sz="2600" dirty="0">
                <a:latin typeface="Times New Roman"/>
                <a:ea typeface="Times New Roman"/>
                <a:cs typeface="Times New Roman"/>
                <a:sym typeface="Times New Roman"/>
              </a:rPr>
              <a:t>However, due to vulnerabilities like collision attacks, where different inputs produce the same hash, MD5 has diminished in favor of more secure algorithms like SHA-256 for critical cryptographic applications.</a:t>
            </a:r>
            <a:endParaRPr sz="2600" dirty="0">
              <a:latin typeface="Times New Roman"/>
              <a:ea typeface="Times New Roman"/>
              <a:cs typeface="Times New Roman"/>
              <a:sym typeface="Times New Roman"/>
            </a:endParaRPr>
          </a:p>
          <a:p>
            <a:pPr marL="0" lvl="0" indent="0" algn="just" rtl="0">
              <a:spcBef>
                <a:spcPts val="360"/>
              </a:spcBef>
              <a:spcAft>
                <a:spcPts val="0"/>
              </a:spcAft>
              <a:buNone/>
            </a:pPr>
            <a:endParaRPr sz="26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63"/>
          <p:cNvSpPr txBox="1">
            <a:spLocks noGrp="1"/>
          </p:cNvSpPr>
          <p:nvPr>
            <p:ph type="body" idx="1"/>
          </p:nvPr>
        </p:nvSpPr>
        <p:spPr>
          <a:xfrm>
            <a:off x="457200" y="623450"/>
            <a:ext cx="8229600" cy="5502900"/>
          </a:xfrm>
          <a:prstGeom prst="rect">
            <a:avLst/>
          </a:prstGeom>
        </p:spPr>
        <p:txBody>
          <a:bodyPr spcFirstLastPara="1" wrap="square" lIns="91425" tIns="45700" rIns="91425" bIns="45700" anchor="t" anchorCtr="0">
            <a:noAutofit/>
          </a:bodyPr>
          <a:lstStyle/>
          <a:p>
            <a:pPr marL="0" lvl="0" indent="0" algn="just" rtl="0">
              <a:lnSpc>
                <a:spcPct val="100000"/>
              </a:lnSpc>
              <a:spcBef>
                <a:spcPts val="0"/>
              </a:spcBef>
              <a:spcAft>
                <a:spcPts val="0"/>
              </a:spcAft>
              <a:buNone/>
            </a:pPr>
            <a:r>
              <a:rPr lang="en-US" sz="2600" b="1">
                <a:highlight>
                  <a:srgbClr val="FFFFFF"/>
                </a:highlight>
                <a:latin typeface="Times New Roman"/>
                <a:ea typeface="Times New Roman"/>
                <a:cs typeface="Times New Roman"/>
                <a:sym typeface="Times New Roman"/>
              </a:rPr>
              <a:t>How Does MD5 Algorithm Work</a:t>
            </a:r>
            <a:endParaRPr sz="2600" b="1">
              <a:highlight>
                <a:srgbClr val="FFFFFF"/>
              </a:highlight>
              <a:latin typeface="Times New Roman"/>
              <a:ea typeface="Times New Roman"/>
              <a:cs typeface="Times New Roman"/>
              <a:sym typeface="Times New Roman"/>
            </a:endParaRPr>
          </a:p>
          <a:p>
            <a:pPr marL="0" lvl="0" indent="0" algn="just" rtl="0">
              <a:lnSpc>
                <a:spcPct val="100000"/>
              </a:lnSpc>
              <a:spcBef>
                <a:spcPts val="1000"/>
              </a:spcBef>
              <a:spcAft>
                <a:spcPts val="0"/>
              </a:spcAft>
              <a:buNone/>
            </a:pPr>
            <a:endParaRPr sz="2600" b="1">
              <a:highlight>
                <a:srgbClr val="FFFFFF"/>
              </a:highlight>
              <a:latin typeface="Times New Roman"/>
              <a:ea typeface="Times New Roman"/>
              <a:cs typeface="Times New Roman"/>
              <a:sym typeface="Times New Roman"/>
            </a:endParaRPr>
          </a:p>
          <a:p>
            <a:pPr marL="0" lvl="0" indent="0" algn="just" rtl="0">
              <a:lnSpc>
                <a:spcPct val="100000"/>
              </a:lnSpc>
              <a:spcBef>
                <a:spcPts val="1000"/>
              </a:spcBef>
              <a:spcAft>
                <a:spcPts val="0"/>
              </a:spcAft>
              <a:buNone/>
            </a:pPr>
            <a:r>
              <a:rPr lang="en-US" sz="2600">
                <a:highlight>
                  <a:srgbClr val="FFFFFF"/>
                </a:highlight>
                <a:latin typeface="Times New Roman"/>
                <a:ea typeface="Times New Roman"/>
                <a:cs typeface="Times New Roman"/>
                <a:sym typeface="Times New Roman"/>
              </a:rPr>
              <a:t>The MD5 algorithm working process involves padding, appending length, initializing variables, processing in 512-bit blocks, and producing the final hash.</a:t>
            </a:r>
            <a:endParaRPr sz="2600">
              <a:highlight>
                <a:srgbClr val="FFFFFF"/>
              </a:highlight>
              <a:latin typeface="Times New Roman"/>
              <a:ea typeface="Times New Roman"/>
              <a:cs typeface="Times New Roman"/>
              <a:sym typeface="Times New Roman"/>
            </a:endParaRPr>
          </a:p>
          <a:p>
            <a:pPr marL="0" lvl="0" indent="0" algn="just" rtl="0">
              <a:lnSpc>
                <a:spcPct val="100000"/>
              </a:lnSpc>
              <a:spcBef>
                <a:spcPts val="1000"/>
              </a:spcBef>
              <a:spcAft>
                <a:spcPts val="0"/>
              </a:spcAft>
              <a:buNone/>
            </a:pPr>
            <a:r>
              <a:rPr lang="en-US" sz="2600" b="1">
                <a:highlight>
                  <a:srgbClr val="FFFFFF"/>
                </a:highlight>
                <a:latin typeface="Times New Roman"/>
                <a:ea typeface="Times New Roman"/>
                <a:cs typeface="Times New Roman"/>
                <a:sym typeface="Times New Roman"/>
              </a:rPr>
              <a:t>Step 1: Padding the Input</a:t>
            </a:r>
            <a:endParaRPr sz="2600" b="1">
              <a:highlight>
                <a:srgbClr val="FFFFFF"/>
              </a:highlight>
              <a:latin typeface="Times New Roman"/>
              <a:ea typeface="Times New Roman"/>
              <a:cs typeface="Times New Roman"/>
              <a:sym typeface="Times New Roman"/>
            </a:endParaRPr>
          </a:p>
          <a:p>
            <a:pPr marL="0" lvl="0" indent="0" algn="just" rtl="0">
              <a:lnSpc>
                <a:spcPct val="100000"/>
              </a:lnSpc>
              <a:spcBef>
                <a:spcPts val="1000"/>
              </a:spcBef>
              <a:spcAft>
                <a:spcPts val="0"/>
              </a:spcAft>
              <a:buNone/>
            </a:pPr>
            <a:r>
              <a:rPr lang="en-US" sz="2600">
                <a:highlight>
                  <a:srgbClr val="FFFFFF"/>
                </a:highlight>
                <a:latin typeface="Times New Roman"/>
                <a:ea typeface="Times New Roman"/>
                <a:cs typeface="Times New Roman"/>
                <a:sym typeface="Times New Roman"/>
              </a:rPr>
              <a:t>The first step in the MD5 algorithm involves padding the input message so its length (in bits) is congruent to 448 modulo 512. This is done by appending a single '1' bit followed by enough '0' bits to reach the required length, ensuring the total message length is a multiple of 512 bits.</a:t>
            </a:r>
            <a:endParaRPr sz="2600">
              <a:highlight>
                <a:srgbClr val="FFFFFF"/>
              </a:highlight>
              <a:latin typeface="Times New Roman"/>
              <a:ea typeface="Times New Roman"/>
              <a:cs typeface="Times New Roman"/>
              <a:sym typeface="Times New Roman"/>
            </a:endParaRPr>
          </a:p>
          <a:p>
            <a:pPr marL="0" lvl="0" indent="0" algn="just" rtl="0">
              <a:lnSpc>
                <a:spcPct val="100000"/>
              </a:lnSpc>
              <a:spcBef>
                <a:spcPts val="1000"/>
              </a:spcBef>
              <a:spcAft>
                <a:spcPts val="0"/>
              </a:spcAft>
              <a:buNone/>
            </a:pPr>
            <a:endParaRPr sz="2500">
              <a:solidFill>
                <a:srgbClr val="272C37"/>
              </a:solidFill>
              <a:highlight>
                <a:srgbClr val="FFFFFF"/>
              </a:highlight>
              <a:latin typeface="Times New Roman"/>
              <a:ea typeface="Times New Roman"/>
              <a:cs typeface="Times New Roman"/>
              <a:sym typeface="Times New Roman"/>
            </a:endParaRPr>
          </a:p>
          <a:p>
            <a:pPr marL="0" lvl="0" indent="0" algn="just" rtl="0">
              <a:lnSpc>
                <a:spcPct val="100000"/>
              </a:lnSpc>
              <a:spcBef>
                <a:spcPts val="1000"/>
              </a:spcBef>
              <a:spcAft>
                <a:spcPts val="0"/>
              </a:spcAft>
              <a:buClr>
                <a:schemeClr val="dk1"/>
              </a:buClr>
              <a:buSzPts val="1100"/>
              <a:buFont typeface="Arial"/>
              <a:buNone/>
            </a:pPr>
            <a:endParaRPr sz="2500">
              <a:solidFill>
                <a:srgbClr val="272C37"/>
              </a:solidFill>
              <a:highlight>
                <a:srgbClr val="FFFFFF"/>
              </a:highlight>
              <a:latin typeface="Times New Roman"/>
              <a:ea typeface="Times New Roman"/>
              <a:cs typeface="Times New Roman"/>
              <a:sym typeface="Times New Roman"/>
            </a:endParaRPr>
          </a:p>
          <a:p>
            <a:pPr marL="0" lvl="0" indent="0" algn="just" rtl="0">
              <a:lnSpc>
                <a:spcPct val="100000"/>
              </a:lnSpc>
              <a:spcBef>
                <a:spcPts val="1000"/>
              </a:spcBef>
              <a:spcAft>
                <a:spcPts val="1000"/>
              </a:spcAft>
              <a:buNone/>
            </a:pPr>
            <a:endParaRPr sz="25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64"/>
          <p:cNvSpPr txBox="1">
            <a:spLocks noGrp="1"/>
          </p:cNvSpPr>
          <p:nvPr>
            <p:ph type="body" idx="1"/>
          </p:nvPr>
        </p:nvSpPr>
        <p:spPr>
          <a:xfrm>
            <a:off x="457200" y="374075"/>
            <a:ext cx="8229600" cy="630270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1100"/>
              <a:buFont typeface="Arial"/>
              <a:buNone/>
            </a:pPr>
            <a:r>
              <a:rPr lang="en-US" sz="2500" b="1">
                <a:solidFill>
                  <a:srgbClr val="272C37"/>
                </a:solidFill>
                <a:highlight>
                  <a:srgbClr val="FFFFFF"/>
                </a:highlight>
                <a:latin typeface="Times New Roman"/>
                <a:ea typeface="Times New Roman"/>
                <a:cs typeface="Times New Roman"/>
                <a:sym typeface="Times New Roman"/>
              </a:rPr>
              <a:t>Step 2: Appending the Length</a:t>
            </a:r>
            <a:endParaRPr sz="2500" b="1">
              <a:solidFill>
                <a:srgbClr val="272C37"/>
              </a:solidFill>
              <a:highlight>
                <a:srgbClr val="FFFFFF"/>
              </a:highlight>
              <a:latin typeface="Times New Roman"/>
              <a:ea typeface="Times New Roman"/>
              <a:cs typeface="Times New Roman"/>
              <a:sym typeface="Times New Roman"/>
            </a:endParaRPr>
          </a:p>
          <a:p>
            <a:pPr marL="0" lvl="0" indent="0" algn="just" rtl="0">
              <a:spcBef>
                <a:spcPts val="1000"/>
              </a:spcBef>
              <a:spcAft>
                <a:spcPts val="0"/>
              </a:spcAft>
              <a:buNone/>
            </a:pPr>
            <a:r>
              <a:rPr lang="en-US" sz="2500">
                <a:solidFill>
                  <a:srgbClr val="51565E"/>
                </a:solidFill>
                <a:highlight>
                  <a:srgbClr val="FFFFFF"/>
                </a:highlight>
                <a:latin typeface="Times New Roman"/>
                <a:ea typeface="Times New Roman"/>
                <a:cs typeface="Times New Roman"/>
                <a:sym typeface="Times New Roman"/>
              </a:rPr>
              <a:t>After padding, the length of the original message (before padding) is appended as a 64-bit value. This step ensures that the original message length is still embedded within the hash input, even if the padded message length is manipulated.</a:t>
            </a:r>
            <a:endParaRPr sz="2500">
              <a:solidFill>
                <a:srgbClr val="51565E"/>
              </a:solidFill>
              <a:highlight>
                <a:srgbClr val="FFFFFF"/>
              </a:highlight>
              <a:latin typeface="Times New Roman"/>
              <a:ea typeface="Times New Roman"/>
              <a:cs typeface="Times New Roman"/>
              <a:sym typeface="Times New Roman"/>
            </a:endParaRPr>
          </a:p>
          <a:p>
            <a:pPr marL="0" lvl="0" indent="0" algn="l" rtl="0">
              <a:lnSpc>
                <a:spcPct val="100000"/>
              </a:lnSpc>
              <a:spcBef>
                <a:spcPts val="2400"/>
              </a:spcBef>
              <a:spcAft>
                <a:spcPts val="0"/>
              </a:spcAft>
              <a:buNone/>
            </a:pPr>
            <a:r>
              <a:rPr lang="en-US" sz="2500" b="1">
                <a:highlight>
                  <a:srgbClr val="FFFFFF"/>
                </a:highlight>
                <a:latin typeface="Times New Roman"/>
                <a:ea typeface="Times New Roman"/>
                <a:cs typeface="Times New Roman"/>
                <a:sym typeface="Times New Roman"/>
              </a:rPr>
              <a:t>Step 3: Initializing Variables</a:t>
            </a:r>
            <a:endParaRPr sz="2500" b="1">
              <a:highlight>
                <a:srgbClr val="FFFFFF"/>
              </a:highlight>
              <a:latin typeface="Times New Roman"/>
              <a:ea typeface="Times New Roman"/>
              <a:cs typeface="Times New Roman"/>
              <a:sym typeface="Times New Roman"/>
            </a:endParaRPr>
          </a:p>
          <a:p>
            <a:pPr marL="0" lvl="0" indent="0" algn="l" rtl="0">
              <a:lnSpc>
                <a:spcPct val="100000"/>
              </a:lnSpc>
              <a:spcBef>
                <a:spcPts val="1800"/>
              </a:spcBef>
              <a:spcAft>
                <a:spcPts val="0"/>
              </a:spcAft>
              <a:buNone/>
            </a:pPr>
            <a:r>
              <a:rPr lang="en-US" sz="2500">
                <a:highlight>
                  <a:srgbClr val="FFFFFF"/>
                </a:highlight>
                <a:latin typeface="Times New Roman"/>
                <a:ea typeface="Times New Roman"/>
                <a:cs typeface="Times New Roman"/>
                <a:sym typeface="Times New Roman"/>
              </a:rPr>
              <a:t>MD5 uses four 32-bit variables, which are initialized to specific constants. These variables, often denoted as A, B, C, and D, are set to the following values in hexadecimal:</a:t>
            </a:r>
            <a:endParaRPr sz="2500">
              <a:highlight>
                <a:srgbClr val="FFFFFF"/>
              </a:highlight>
              <a:latin typeface="Times New Roman"/>
              <a:ea typeface="Times New Roman"/>
              <a:cs typeface="Times New Roman"/>
              <a:sym typeface="Times New Roman"/>
            </a:endParaRPr>
          </a:p>
          <a:p>
            <a:pPr marL="647700" lvl="0" indent="-387350" algn="l" rtl="0">
              <a:lnSpc>
                <a:spcPct val="100000"/>
              </a:lnSpc>
              <a:spcBef>
                <a:spcPts val="2000"/>
              </a:spcBef>
              <a:spcAft>
                <a:spcPts val="0"/>
              </a:spcAft>
              <a:buClr>
                <a:schemeClr val="dk1"/>
              </a:buClr>
              <a:buSzPts val="2500"/>
              <a:buFont typeface="Times New Roman"/>
              <a:buChar char="●"/>
            </a:pPr>
            <a:r>
              <a:rPr lang="en-US" sz="2500">
                <a:highlight>
                  <a:srgbClr val="FFFFFF"/>
                </a:highlight>
                <a:latin typeface="Times New Roman"/>
                <a:ea typeface="Times New Roman"/>
                <a:cs typeface="Times New Roman"/>
                <a:sym typeface="Times New Roman"/>
              </a:rPr>
              <a:t>A = 0x67452301</a:t>
            </a:r>
            <a:endParaRPr sz="2500">
              <a:highlight>
                <a:srgbClr val="FFFFFF"/>
              </a:highlight>
              <a:latin typeface="Times New Roman"/>
              <a:ea typeface="Times New Roman"/>
              <a:cs typeface="Times New Roman"/>
              <a:sym typeface="Times New Roman"/>
            </a:endParaRPr>
          </a:p>
          <a:p>
            <a:pPr marL="647700" lvl="0" indent="-387350" algn="l" rtl="0">
              <a:lnSpc>
                <a:spcPct val="100000"/>
              </a:lnSpc>
              <a:spcBef>
                <a:spcPts val="0"/>
              </a:spcBef>
              <a:spcAft>
                <a:spcPts val="0"/>
              </a:spcAft>
              <a:buClr>
                <a:schemeClr val="dk1"/>
              </a:buClr>
              <a:buSzPts val="2500"/>
              <a:buFont typeface="Times New Roman"/>
              <a:buChar char="●"/>
            </a:pPr>
            <a:r>
              <a:rPr lang="en-US" sz="2500">
                <a:highlight>
                  <a:srgbClr val="FFFFFF"/>
                </a:highlight>
                <a:latin typeface="Times New Roman"/>
                <a:ea typeface="Times New Roman"/>
                <a:cs typeface="Times New Roman"/>
                <a:sym typeface="Times New Roman"/>
              </a:rPr>
              <a:t>B = 0xefcdab89</a:t>
            </a:r>
            <a:endParaRPr sz="2500">
              <a:highlight>
                <a:srgbClr val="FFFFFF"/>
              </a:highlight>
              <a:latin typeface="Times New Roman"/>
              <a:ea typeface="Times New Roman"/>
              <a:cs typeface="Times New Roman"/>
              <a:sym typeface="Times New Roman"/>
            </a:endParaRPr>
          </a:p>
          <a:p>
            <a:pPr marL="647700" lvl="0" indent="-387350" algn="l" rtl="0">
              <a:lnSpc>
                <a:spcPct val="100000"/>
              </a:lnSpc>
              <a:spcBef>
                <a:spcPts val="0"/>
              </a:spcBef>
              <a:spcAft>
                <a:spcPts val="0"/>
              </a:spcAft>
              <a:buClr>
                <a:schemeClr val="dk1"/>
              </a:buClr>
              <a:buSzPts val="2500"/>
              <a:buFont typeface="Times New Roman"/>
              <a:buChar char="●"/>
            </a:pPr>
            <a:r>
              <a:rPr lang="en-US" sz="2500">
                <a:highlight>
                  <a:srgbClr val="FFFFFF"/>
                </a:highlight>
                <a:latin typeface="Times New Roman"/>
                <a:ea typeface="Times New Roman"/>
                <a:cs typeface="Times New Roman"/>
                <a:sym typeface="Times New Roman"/>
              </a:rPr>
              <a:t>C = 0x98badcfe</a:t>
            </a:r>
            <a:endParaRPr sz="2500">
              <a:highlight>
                <a:srgbClr val="FFFFFF"/>
              </a:highlight>
              <a:latin typeface="Times New Roman"/>
              <a:ea typeface="Times New Roman"/>
              <a:cs typeface="Times New Roman"/>
              <a:sym typeface="Times New Roman"/>
            </a:endParaRPr>
          </a:p>
          <a:p>
            <a:pPr marL="647700" lvl="0" indent="-387350" algn="l" rtl="0">
              <a:lnSpc>
                <a:spcPct val="100000"/>
              </a:lnSpc>
              <a:spcBef>
                <a:spcPts val="0"/>
              </a:spcBef>
              <a:spcAft>
                <a:spcPts val="0"/>
              </a:spcAft>
              <a:buClr>
                <a:schemeClr val="dk1"/>
              </a:buClr>
              <a:buSzPts val="2500"/>
              <a:buFont typeface="Times New Roman"/>
              <a:buChar char="●"/>
            </a:pPr>
            <a:r>
              <a:rPr lang="en-US" sz="2500">
                <a:highlight>
                  <a:srgbClr val="FFFFFF"/>
                </a:highlight>
                <a:latin typeface="Times New Roman"/>
                <a:ea typeface="Times New Roman"/>
                <a:cs typeface="Times New Roman"/>
                <a:sym typeface="Times New Roman"/>
              </a:rPr>
              <a:t>D = 0x10325476</a:t>
            </a:r>
            <a:endParaRPr sz="2500">
              <a:highlight>
                <a:srgbClr val="FFFFFF"/>
              </a:highlight>
              <a:latin typeface="Times New Roman"/>
              <a:ea typeface="Times New Roman"/>
              <a:cs typeface="Times New Roman"/>
              <a:sym typeface="Times New Roman"/>
            </a:endParaRPr>
          </a:p>
          <a:p>
            <a:pPr marL="0" lvl="0" indent="0" algn="just" rtl="0">
              <a:spcBef>
                <a:spcPts val="2300"/>
              </a:spcBef>
              <a:spcAft>
                <a:spcPts val="0"/>
              </a:spcAft>
              <a:buClr>
                <a:schemeClr val="dk1"/>
              </a:buClr>
              <a:buSzPts val="1100"/>
              <a:buFont typeface="Arial"/>
              <a:buNone/>
            </a:pPr>
            <a:endParaRPr sz="2500">
              <a:solidFill>
                <a:srgbClr val="51565E"/>
              </a:solidFill>
              <a:highlight>
                <a:srgbClr val="FFFFFF"/>
              </a:highlight>
              <a:latin typeface="Times New Roman"/>
              <a:ea typeface="Times New Roman"/>
              <a:cs typeface="Times New Roman"/>
              <a:sym typeface="Times New Roman"/>
            </a:endParaRPr>
          </a:p>
          <a:p>
            <a:pPr marL="0" lvl="0" indent="0" algn="l" rtl="0">
              <a:spcBef>
                <a:spcPts val="1000"/>
              </a:spcBef>
              <a:spcAft>
                <a:spcPts val="0"/>
              </a:spcAft>
              <a:buNone/>
            </a:pPr>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65"/>
          <p:cNvSpPr txBox="1">
            <a:spLocks noGrp="1"/>
          </p:cNvSpPr>
          <p:nvPr>
            <p:ph type="body" idx="1"/>
          </p:nvPr>
        </p:nvSpPr>
        <p:spPr>
          <a:xfrm>
            <a:off x="457200" y="351400"/>
            <a:ext cx="8384400" cy="6246000"/>
          </a:xfrm>
          <a:prstGeom prst="rect">
            <a:avLst/>
          </a:prstGeom>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n-US" sz="2500" b="1">
                <a:highlight>
                  <a:srgbClr val="FFFFFF"/>
                </a:highlight>
                <a:latin typeface="Times New Roman"/>
                <a:ea typeface="Times New Roman"/>
                <a:cs typeface="Times New Roman"/>
                <a:sym typeface="Times New Roman"/>
              </a:rPr>
              <a:t>Step 4: Processing in 512-bit Blocks</a:t>
            </a:r>
            <a:endParaRPr sz="2500" b="1">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US" sz="2500">
                <a:highlight>
                  <a:srgbClr val="FFFFFF"/>
                </a:highlight>
                <a:latin typeface="Times New Roman"/>
                <a:ea typeface="Times New Roman"/>
                <a:cs typeface="Times New Roman"/>
                <a:sym typeface="Times New Roman"/>
              </a:rPr>
              <a:t>The padded message is processed in chunks of 512-bit blocks, each divided into sixteen 32-bit words. The main algorithm operates on each block in four rounds of 16 operations each, totaling 64 operations.</a:t>
            </a:r>
            <a:endParaRPr sz="250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US" sz="2500" b="1">
                <a:highlight>
                  <a:srgbClr val="FFFFFF"/>
                </a:highlight>
                <a:latin typeface="Times New Roman"/>
                <a:ea typeface="Times New Roman"/>
                <a:cs typeface="Times New Roman"/>
                <a:sym typeface="Times New Roman"/>
              </a:rPr>
              <a:t>Step 5: Main Loop</a:t>
            </a:r>
            <a:endParaRPr sz="2500" b="1">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r>
              <a:rPr lang="en-US" sz="2500">
                <a:highlight>
                  <a:srgbClr val="FFFFFF"/>
                </a:highlight>
                <a:latin typeface="Times New Roman"/>
                <a:ea typeface="Times New Roman"/>
                <a:cs typeface="Times New Roman"/>
                <a:sym typeface="Times New Roman"/>
              </a:rPr>
              <a:t>The core of the MD5 algorithm involves four non-linear functions (F, G, H, and I) and four rounds of transformation. Each function takes three 32-bit words as input and produces a 32-bit output. The operations are performed as follows:</a:t>
            </a:r>
            <a:endParaRPr sz="2500">
              <a:highlight>
                <a:srgbClr val="FFFFFF"/>
              </a:highlight>
              <a:latin typeface="Times New Roman"/>
              <a:ea typeface="Times New Roman"/>
              <a:cs typeface="Times New Roman"/>
              <a:sym typeface="Times New Roman"/>
            </a:endParaRPr>
          </a:p>
          <a:p>
            <a:pPr marL="647700" lvl="0" indent="-387350" algn="just" rtl="0">
              <a:lnSpc>
                <a:spcPct val="100000"/>
              </a:lnSpc>
              <a:spcBef>
                <a:spcPts val="0"/>
              </a:spcBef>
              <a:spcAft>
                <a:spcPts val="0"/>
              </a:spcAft>
              <a:buClr>
                <a:schemeClr val="dk1"/>
              </a:buClr>
              <a:buSzPts val="2500"/>
              <a:buFont typeface="Times New Roman"/>
              <a:buAutoNum type="arabicPeriod"/>
            </a:pPr>
            <a:r>
              <a:rPr lang="en-US" sz="2500">
                <a:highlight>
                  <a:srgbClr val="FFFFFF"/>
                </a:highlight>
                <a:latin typeface="Times New Roman"/>
                <a:ea typeface="Times New Roman"/>
                <a:cs typeface="Times New Roman"/>
                <a:sym typeface="Times New Roman"/>
              </a:rPr>
              <a:t>Round 1: Uses the function F(B,C,D)=(B&amp;C)∣((∼B)&amp;D)F(B, C, D) = (B \&amp; C) | ((\sim B) \&amp; D)F(B,C,D)=(B&amp;C)∣((∼B)&amp;D)</a:t>
            </a:r>
            <a:endParaRPr sz="2500">
              <a:highlight>
                <a:srgbClr val="FFFFFF"/>
              </a:highlight>
              <a:latin typeface="Times New Roman"/>
              <a:ea typeface="Times New Roman"/>
              <a:cs typeface="Times New Roman"/>
              <a:sym typeface="Times New Roman"/>
            </a:endParaRPr>
          </a:p>
          <a:p>
            <a:pPr marL="647700" lvl="0" indent="-387350" algn="just" rtl="0">
              <a:lnSpc>
                <a:spcPct val="100000"/>
              </a:lnSpc>
              <a:spcBef>
                <a:spcPts val="0"/>
              </a:spcBef>
              <a:spcAft>
                <a:spcPts val="0"/>
              </a:spcAft>
              <a:buClr>
                <a:schemeClr val="dk1"/>
              </a:buClr>
              <a:buSzPts val="2500"/>
              <a:buFont typeface="Times New Roman"/>
              <a:buAutoNum type="arabicPeriod"/>
            </a:pPr>
            <a:r>
              <a:rPr lang="en-US" sz="2500">
                <a:highlight>
                  <a:srgbClr val="FFFFFF"/>
                </a:highlight>
                <a:latin typeface="Times New Roman"/>
                <a:ea typeface="Times New Roman"/>
                <a:cs typeface="Times New Roman"/>
                <a:sym typeface="Times New Roman"/>
              </a:rPr>
              <a:t>Round 2: Uses the function G(B,C,D)=(B&amp;D)∣(C&amp;(∼D))G(B, C, D) = (B \&amp; D) | (C \&amp; (\sim D))G(B,C,D)=(B&amp;D)∣(C&amp;(∼D))</a:t>
            </a:r>
            <a:endParaRPr sz="2500">
              <a:highlight>
                <a:srgbClr val="FFFFFF"/>
              </a:highlight>
              <a:latin typeface="Times New Roman"/>
              <a:ea typeface="Times New Roman"/>
              <a:cs typeface="Times New Roman"/>
              <a:sym typeface="Times New Roman"/>
            </a:endParaRPr>
          </a:p>
          <a:p>
            <a:pPr marL="0" lvl="0" indent="0" algn="l" rtl="0">
              <a:lnSpc>
                <a:spcPct val="162500"/>
              </a:lnSpc>
              <a:spcBef>
                <a:spcPts val="0"/>
              </a:spcBef>
              <a:spcAft>
                <a:spcPts val="0"/>
              </a:spcAft>
              <a:buClr>
                <a:schemeClr val="dk1"/>
              </a:buClr>
              <a:buSzPts val="1100"/>
              <a:buFont typeface="Arial"/>
              <a:buNone/>
            </a:pPr>
            <a:endParaRPr sz="1200">
              <a:solidFill>
                <a:srgbClr val="51565E"/>
              </a:solidFill>
              <a:highlight>
                <a:srgbClr val="FFFFFF"/>
              </a:highlight>
              <a:latin typeface="Roboto"/>
              <a:ea typeface="Roboto"/>
              <a:cs typeface="Roboto"/>
              <a:sym typeface="Roboto"/>
            </a:endParaRPr>
          </a:p>
          <a:p>
            <a:pPr marL="0" lvl="0" indent="0" algn="l" rtl="0">
              <a:spcBef>
                <a:spcPts val="2000"/>
              </a:spcBef>
              <a:spcAft>
                <a:spcPts val="0"/>
              </a:spcAft>
              <a:buNone/>
            </a:pPr>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6"/>
          <p:cNvSpPr txBox="1">
            <a:spLocks noGrp="1"/>
          </p:cNvSpPr>
          <p:nvPr>
            <p:ph type="body" idx="1"/>
          </p:nvPr>
        </p:nvSpPr>
        <p:spPr>
          <a:xfrm>
            <a:off x="457200" y="351400"/>
            <a:ext cx="8229600" cy="6291300"/>
          </a:xfrm>
          <a:prstGeom prst="rect">
            <a:avLst/>
          </a:prstGeom>
        </p:spPr>
        <p:txBody>
          <a:bodyPr spcFirstLastPara="1" wrap="square" lIns="91425" tIns="45700" rIns="91425" bIns="45700" anchor="t" anchorCtr="0">
            <a:noAutofit/>
          </a:bodyPr>
          <a:lstStyle/>
          <a:p>
            <a:pPr marL="647700" lvl="0" indent="-387350" algn="just" rtl="0">
              <a:lnSpc>
                <a:spcPct val="100000"/>
              </a:lnSpc>
              <a:spcBef>
                <a:spcPts val="0"/>
              </a:spcBef>
              <a:spcAft>
                <a:spcPts val="0"/>
              </a:spcAft>
              <a:buClr>
                <a:schemeClr val="dk1"/>
              </a:buClr>
              <a:buSzPts val="2500"/>
              <a:buFont typeface="Times New Roman"/>
              <a:buAutoNum type="arabicPeriod"/>
            </a:pPr>
            <a:r>
              <a:rPr lang="en-US" sz="2500">
                <a:highlight>
                  <a:srgbClr val="FFFFFF"/>
                </a:highlight>
                <a:latin typeface="Times New Roman"/>
                <a:ea typeface="Times New Roman"/>
                <a:cs typeface="Times New Roman"/>
                <a:sym typeface="Times New Roman"/>
              </a:rPr>
              <a:t>Round 3: Uses the function H(B,C,D)=B⊕C⊕DH(B, C, D) = B \oplus C \oplus DH(B,C,D)=B⊕C⊕D</a:t>
            </a:r>
            <a:endParaRPr sz="2500">
              <a:highlight>
                <a:srgbClr val="FFFFFF"/>
              </a:highlight>
              <a:latin typeface="Times New Roman"/>
              <a:ea typeface="Times New Roman"/>
              <a:cs typeface="Times New Roman"/>
              <a:sym typeface="Times New Roman"/>
            </a:endParaRPr>
          </a:p>
          <a:p>
            <a:pPr marL="647700" lvl="0" indent="-387350" algn="just" rtl="0">
              <a:lnSpc>
                <a:spcPct val="100000"/>
              </a:lnSpc>
              <a:spcBef>
                <a:spcPts val="0"/>
              </a:spcBef>
              <a:spcAft>
                <a:spcPts val="0"/>
              </a:spcAft>
              <a:buClr>
                <a:schemeClr val="dk1"/>
              </a:buClr>
              <a:buSzPts val="2500"/>
              <a:buFont typeface="Times New Roman"/>
              <a:buAutoNum type="arabicPeriod"/>
            </a:pPr>
            <a:r>
              <a:rPr lang="en-US" sz="2500">
                <a:highlight>
                  <a:srgbClr val="FFFFFF"/>
                </a:highlight>
                <a:latin typeface="Times New Roman"/>
                <a:ea typeface="Times New Roman"/>
                <a:cs typeface="Times New Roman"/>
                <a:sym typeface="Times New Roman"/>
              </a:rPr>
              <a:t>Round 4: Uses the function I(B,C,D)=C⊕(B∣(∼D))I(B, C, D) = C \oplus (B | (\sim D))I(B,C,D)=C⊕(B∣(∼D))</a:t>
            </a:r>
            <a:endParaRPr sz="2500">
              <a:highlight>
                <a:srgbClr val="FFFFFF"/>
              </a:highlight>
              <a:latin typeface="Times New Roman"/>
              <a:ea typeface="Times New Roman"/>
              <a:cs typeface="Times New Roman"/>
              <a:sym typeface="Times New Roman"/>
            </a:endParaRPr>
          </a:p>
          <a:p>
            <a:pPr marL="0" lvl="0" indent="0" algn="just" rtl="0">
              <a:lnSpc>
                <a:spcPct val="100000"/>
              </a:lnSpc>
              <a:spcBef>
                <a:spcPts val="2300"/>
              </a:spcBef>
              <a:spcAft>
                <a:spcPts val="0"/>
              </a:spcAft>
              <a:buNone/>
            </a:pPr>
            <a:r>
              <a:rPr lang="en-US" sz="2500">
                <a:highlight>
                  <a:srgbClr val="FFFFFF"/>
                </a:highlight>
                <a:latin typeface="Times New Roman"/>
                <a:ea typeface="Times New Roman"/>
                <a:cs typeface="Times New Roman"/>
                <a:sym typeface="Times New Roman"/>
              </a:rPr>
              <a:t>The algorithm performs a series of bitwise operations, modular additions, and left rotations in each round. Each operation modifies one of the four variables (A, B, C, D) using a different word from the block and a constant derived from the sine function.</a:t>
            </a:r>
            <a:endParaRPr sz="2500">
              <a:highlight>
                <a:srgbClr val="FFFFFF"/>
              </a:highlight>
              <a:latin typeface="Times New Roman"/>
              <a:ea typeface="Times New Roman"/>
              <a:cs typeface="Times New Roman"/>
              <a:sym typeface="Times New Roman"/>
            </a:endParaRPr>
          </a:p>
          <a:p>
            <a:pPr marL="0" lvl="0" indent="0" algn="just" rtl="0">
              <a:lnSpc>
                <a:spcPct val="100000"/>
              </a:lnSpc>
              <a:spcBef>
                <a:spcPts val="2400"/>
              </a:spcBef>
              <a:spcAft>
                <a:spcPts val="0"/>
              </a:spcAft>
              <a:buNone/>
            </a:pPr>
            <a:r>
              <a:rPr lang="en-US" sz="2500" b="1">
                <a:highlight>
                  <a:srgbClr val="FFFFFF"/>
                </a:highlight>
                <a:latin typeface="Times New Roman"/>
                <a:ea typeface="Times New Roman"/>
                <a:cs typeface="Times New Roman"/>
                <a:sym typeface="Times New Roman"/>
              </a:rPr>
              <a:t>Step 6: Producing the Final Hash</a:t>
            </a:r>
            <a:endParaRPr sz="2500" b="1">
              <a:highlight>
                <a:srgbClr val="FFFFFF"/>
              </a:highlight>
              <a:latin typeface="Times New Roman"/>
              <a:ea typeface="Times New Roman"/>
              <a:cs typeface="Times New Roman"/>
              <a:sym typeface="Times New Roman"/>
            </a:endParaRPr>
          </a:p>
          <a:p>
            <a:pPr marL="0" lvl="0" indent="0" algn="just" rtl="0">
              <a:lnSpc>
                <a:spcPct val="100000"/>
              </a:lnSpc>
              <a:spcBef>
                <a:spcPts val="1800"/>
              </a:spcBef>
              <a:spcAft>
                <a:spcPts val="0"/>
              </a:spcAft>
              <a:buNone/>
            </a:pPr>
            <a:r>
              <a:rPr lang="en-US" sz="2500">
                <a:highlight>
                  <a:srgbClr val="FFFFFF"/>
                </a:highlight>
                <a:latin typeface="Times New Roman"/>
                <a:ea typeface="Times New Roman"/>
                <a:cs typeface="Times New Roman"/>
                <a:sym typeface="Times New Roman"/>
              </a:rPr>
              <a:t>After all the 512-bit blocks have been processed, the final hash value is produced by concatenating the variables A, B, C, and D. The resulting 128-bit value is the MD5 hash of the input message.</a:t>
            </a:r>
            <a:endParaRPr sz="2500">
              <a:highlight>
                <a:srgbClr val="FFFFFF"/>
              </a:highlight>
              <a:latin typeface="Times New Roman"/>
              <a:ea typeface="Times New Roman"/>
              <a:cs typeface="Times New Roman"/>
              <a:sym typeface="Times New Roman"/>
            </a:endParaRPr>
          </a:p>
          <a:p>
            <a:pPr marL="0" lvl="0" indent="0" algn="l" rtl="0">
              <a:lnSpc>
                <a:spcPct val="162500"/>
              </a:lnSpc>
              <a:spcBef>
                <a:spcPts val="2000"/>
              </a:spcBef>
              <a:spcAft>
                <a:spcPts val="0"/>
              </a:spcAft>
              <a:buClr>
                <a:schemeClr val="dk1"/>
              </a:buClr>
              <a:buSzPts val="1100"/>
              <a:buFont typeface="Arial"/>
              <a:buNone/>
            </a:pPr>
            <a:endParaRPr sz="1200">
              <a:solidFill>
                <a:srgbClr val="51565E"/>
              </a:solidFill>
              <a:highlight>
                <a:srgbClr val="FFFFFF"/>
              </a:highlight>
              <a:latin typeface="Times New Roman"/>
              <a:ea typeface="Times New Roman"/>
              <a:cs typeface="Times New Roman"/>
              <a:sym typeface="Times New Roman"/>
            </a:endParaRPr>
          </a:p>
          <a:p>
            <a:pPr marL="0" lvl="0" indent="0" algn="l" rtl="0">
              <a:spcBef>
                <a:spcPts val="2000"/>
              </a:spcBef>
              <a:spcAft>
                <a:spcPts val="0"/>
              </a:spcAft>
              <a:buNone/>
            </a:pPr>
            <a:endParaRPr>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67"/>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MD5 algorithm</a:t>
            </a:r>
            <a:endParaRPr/>
          </a:p>
        </p:txBody>
      </p:sp>
      <p:sp>
        <p:nvSpPr>
          <p:cNvPr id="443" name="Google Shape;443;p67"/>
          <p:cNvSpPr txBox="1">
            <a:spLocks noGrp="1"/>
          </p:cNvSpPr>
          <p:nvPr>
            <p:ph type="body" idx="1"/>
          </p:nvPr>
        </p:nvSpPr>
        <p:spPr>
          <a:xfrm>
            <a:off x="228600" y="1066800"/>
            <a:ext cx="8915400" cy="4800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Padding – </a:t>
            </a:r>
            <a:endParaRPr/>
          </a:p>
          <a:p>
            <a:pPr marL="342900" lvl="0" indent="-34290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length is 64 bit less than an integer multiple of 512 bits. </a:t>
            </a:r>
            <a:endParaRPr/>
          </a:p>
          <a:p>
            <a:pPr marL="342900" lvl="0" indent="-34290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If 448(64 bit less than 512) then padding is ? N         </a:t>
            </a:r>
            <a:endParaRPr/>
          </a:p>
          <a:p>
            <a:pPr marL="342900" lvl="0" indent="-34290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1000 ?    Y (1472     64 less 1536 = 3*512)  </a:t>
            </a:r>
            <a:endParaRPr/>
          </a:p>
          <a:p>
            <a:pPr marL="342900" lvl="0" indent="-342900" algn="l" rtl="0">
              <a:lnSpc>
                <a:spcPct val="100000"/>
              </a:lnSpc>
              <a:spcBef>
                <a:spcPts val="32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          512  ?    Y </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Append length – </a:t>
            </a:r>
            <a:endParaRPr/>
          </a:p>
          <a:p>
            <a:pPr marL="342900" lvl="0" indent="-3429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64 bit length of msg , len mod 2</a:t>
            </a:r>
            <a:r>
              <a:rPr lang="en-US" sz="2000" b="0" i="0" u="none" baseline="30000">
                <a:solidFill>
                  <a:schemeClr val="dk1"/>
                </a:solidFill>
                <a:latin typeface="Arial"/>
                <a:ea typeface="Arial"/>
                <a:cs typeface="Arial"/>
                <a:sym typeface="Arial"/>
              </a:rPr>
              <a:t>64</a:t>
            </a:r>
            <a:r>
              <a:rPr lang="en-US" sz="2000" b="0" i="0" u="none">
                <a:solidFill>
                  <a:schemeClr val="dk1"/>
                </a:solidFill>
                <a:latin typeface="Arial"/>
                <a:ea typeface="Arial"/>
                <a:cs typeface="Arial"/>
                <a:sym typeface="Arial"/>
              </a:rPr>
              <a:t> , data to hash = [Msg + padding +len] </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Initialize MD buffer – </a:t>
            </a:r>
            <a:r>
              <a:rPr lang="en-US" sz="2000" b="0" i="0" u="none">
                <a:solidFill>
                  <a:schemeClr val="dk1"/>
                </a:solidFill>
                <a:latin typeface="Arial"/>
                <a:ea typeface="Arial"/>
                <a:cs typeface="Arial"/>
                <a:sym typeface="Arial"/>
              </a:rPr>
              <a:t>chaining variable A,B,C,D – 32 bit no</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Process message in 512 bit blocks –</a:t>
            </a:r>
            <a:r>
              <a:rPr lang="en-US" sz="2400" b="0" i="0" u="none">
                <a:solidFill>
                  <a:schemeClr val="dk1"/>
                </a:solidFill>
                <a:latin typeface="Arial"/>
                <a:ea typeface="Arial"/>
                <a:cs typeface="Arial"/>
                <a:sym typeface="Arial"/>
              </a:rPr>
              <a:t> </a:t>
            </a:r>
            <a:endParaRPr/>
          </a:p>
          <a:p>
            <a:pPr marL="2057400" lvl="4" indent="-228600" algn="l" rtl="0">
              <a:lnSpc>
                <a:spcPct val="100000"/>
              </a:lnSpc>
              <a:spcBef>
                <a:spcPts val="400"/>
              </a:spcBef>
              <a:spcAft>
                <a:spcPts val="0"/>
              </a:spcAft>
              <a:buClr>
                <a:schemeClr val="dk1"/>
              </a:buClr>
              <a:buSzPts val="2000"/>
              <a:buFont typeface="Arial"/>
              <a:buNone/>
            </a:pPr>
            <a:r>
              <a:rPr lang="en-US" sz="2000" b="0" i="0" u="none">
                <a:solidFill>
                  <a:schemeClr val="dk1"/>
                </a:solidFill>
                <a:latin typeface="Arial"/>
                <a:ea typeface="Arial"/>
                <a:cs typeface="Arial"/>
                <a:sym typeface="Arial"/>
              </a:rPr>
              <a:t>    </a:t>
            </a:r>
            <a:r>
              <a:rPr lang="en-US" sz="2000" b="1" i="0" u="none">
                <a:solidFill>
                  <a:schemeClr val="dk1"/>
                </a:solidFill>
                <a:latin typeface="Arial"/>
                <a:ea typeface="Arial"/>
                <a:cs typeface="Arial"/>
                <a:sym typeface="Arial"/>
              </a:rPr>
              <a:t>Four rounds of processing on </a:t>
            </a:r>
            <a:endParaRPr/>
          </a:p>
          <a:p>
            <a:pPr marL="2057400" lvl="4" indent="-228600" algn="l" rtl="0">
              <a:lnSpc>
                <a:spcPct val="100000"/>
              </a:lnSpc>
              <a:spcBef>
                <a:spcPts val="400"/>
              </a:spcBef>
              <a:spcAft>
                <a:spcPts val="0"/>
              </a:spcAft>
              <a:buClr>
                <a:schemeClr val="dk1"/>
              </a:buClr>
              <a:buSzPts val="2000"/>
              <a:buFont typeface="Arial"/>
              <a:buAutoNum type="arabicPeriod"/>
            </a:pPr>
            <a:r>
              <a:rPr lang="en-US" sz="2000" b="0" i="0" u="none">
                <a:solidFill>
                  <a:schemeClr val="dk1"/>
                </a:solidFill>
                <a:latin typeface="Arial"/>
                <a:ea typeface="Arial"/>
                <a:cs typeface="Arial"/>
                <a:sym typeface="Arial"/>
              </a:rPr>
              <a:t>i/p 512 bit data divided into 16 blocks of 32 bit each  </a:t>
            </a:r>
            <a:r>
              <a:rPr lang="en-US" sz="1600" b="0" i="0" u="none">
                <a:solidFill>
                  <a:schemeClr val="dk1"/>
                </a:solidFill>
                <a:latin typeface="Arial"/>
                <a:ea typeface="Arial"/>
                <a:cs typeface="Arial"/>
                <a:sym typeface="Arial"/>
              </a:rPr>
              <a:t>X[i]</a:t>
            </a:r>
            <a:endParaRPr/>
          </a:p>
          <a:p>
            <a:pPr marL="2057400" lvl="4" indent="-228600" algn="l" rtl="0">
              <a:lnSpc>
                <a:spcPct val="100000"/>
              </a:lnSpc>
              <a:spcBef>
                <a:spcPts val="400"/>
              </a:spcBef>
              <a:spcAft>
                <a:spcPts val="0"/>
              </a:spcAft>
              <a:buClr>
                <a:schemeClr val="dk1"/>
              </a:buClr>
              <a:buSzPts val="2000"/>
              <a:buFont typeface="Arial"/>
              <a:buAutoNum type="arabicPeriod"/>
            </a:pPr>
            <a:r>
              <a:rPr lang="en-US" sz="2000" b="0" i="0" u="none">
                <a:solidFill>
                  <a:schemeClr val="dk1"/>
                </a:solidFill>
                <a:latin typeface="Arial"/>
                <a:ea typeface="Arial"/>
                <a:cs typeface="Arial"/>
                <a:sym typeface="Arial"/>
              </a:rPr>
              <a:t>chaining variable </a:t>
            </a:r>
            <a:endParaRPr/>
          </a:p>
          <a:p>
            <a:pPr marL="2057400" lvl="4" indent="-228600" algn="l" rtl="0">
              <a:lnSpc>
                <a:spcPct val="100000"/>
              </a:lnSpc>
              <a:spcBef>
                <a:spcPts val="400"/>
              </a:spcBef>
              <a:spcAft>
                <a:spcPts val="0"/>
              </a:spcAft>
              <a:buClr>
                <a:schemeClr val="dk1"/>
              </a:buClr>
              <a:buSzPts val="2000"/>
              <a:buFont typeface="Arial"/>
              <a:buAutoNum type="arabicPeriod"/>
            </a:pPr>
            <a:r>
              <a:rPr lang="en-US" sz="2000" b="0" i="0" u="none">
                <a:solidFill>
                  <a:schemeClr val="dk1"/>
                </a:solidFill>
                <a:latin typeface="Arial"/>
                <a:ea typeface="Arial"/>
                <a:cs typeface="Arial"/>
                <a:sym typeface="Arial"/>
              </a:rPr>
              <a:t> uses one fourth of element table T[1---64]  constructed from sin function 2^32 * abs(sin(i))\</a:t>
            </a:r>
            <a:endParaRPr/>
          </a:p>
          <a:p>
            <a:pPr marL="2057400" lvl="4" indent="-228600" algn="l" rtl="0">
              <a:lnSpc>
                <a:spcPct val="100000"/>
              </a:lnSpc>
              <a:spcBef>
                <a:spcPts val="400"/>
              </a:spcBef>
              <a:spcAft>
                <a:spcPts val="0"/>
              </a:spcAft>
              <a:buClr>
                <a:schemeClr val="dk1"/>
              </a:buClr>
              <a:buSzPts val="2000"/>
              <a:buFont typeface="Arial"/>
              <a:buAutoNum type="arabicPeriod"/>
            </a:pPr>
            <a:r>
              <a:rPr lang="en-US" sz="2000" b="0" i="0" u="none">
                <a:solidFill>
                  <a:schemeClr val="dk1"/>
                </a:solidFill>
                <a:latin typeface="Arial"/>
                <a:ea typeface="Arial"/>
                <a:cs typeface="Arial"/>
                <a:sym typeface="Arial"/>
              </a:rPr>
              <a:t> process g (different for each round) F,G,H,I</a:t>
            </a:r>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68"/>
          <p:cNvSpPr txBox="1">
            <a:spLocks noGrp="1"/>
          </p:cNvSpPr>
          <p:nvPr>
            <p:ph type="title"/>
          </p:nvPr>
        </p:nvSpPr>
        <p:spPr>
          <a:xfrm>
            <a:off x="457200" y="274637"/>
            <a:ext cx="82296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MD5: Padding</a:t>
            </a:r>
            <a:endParaRPr/>
          </a:p>
        </p:txBody>
      </p:sp>
      <p:sp>
        <p:nvSpPr>
          <p:cNvPr id="450" name="Google Shape;450;p68"/>
          <p:cNvSpPr txBox="1"/>
          <p:nvPr/>
        </p:nvSpPr>
        <p:spPr>
          <a:xfrm>
            <a:off x="1225550" y="2063750"/>
            <a:ext cx="7074000" cy="5970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1" name="Google Shape;451;p68"/>
          <p:cNvSpPr txBox="1"/>
          <p:nvPr/>
        </p:nvSpPr>
        <p:spPr>
          <a:xfrm>
            <a:off x="3489325" y="2117725"/>
            <a:ext cx="1954200" cy="4623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input Message</a:t>
            </a:r>
            <a:endParaRPr sz="1400" b="0" i="0" u="none" strike="noStrike" cap="none">
              <a:solidFill>
                <a:srgbClr val="000000"/>
              </a:solidFill>
              <a:latin typeface="Arial"/>
              <a:ea typeface="Arial"/>
              <a:cs typeface="Arial"/>
              <a:sym typeface="Arial"/>
            </a:endParaRPr>
          </a:p>
        </p:txBody>
      </p:sp>
      <p:sp>
        <p:nvSpPr>
          <p:cNvPr id="452" name="Google Shape;452;p68"/>
          <p:cNvSpPr txBox="1"/>
          <p:nvPr/>
        </p:nvSpPr>
        <p:spPr>
          <a:xfrm>
            <a:off x="2117725" y="5165725"/>
            <a:ext cx="2952900" cy="4623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Output 128 bits Digest</a:t>
            </a:r>
            <a:endParaRPr sz="1400" b="0" i="0" u="none" strike="noStrike" cap="none">
              <a:solidFill>
                <a:srgbClr val="000000"/>
              </a:solidFill>
              <a:latin typeface="Arial"/>
              <a:ea typeface="Arial"/>
              <a:cs typeface="Arial"/>
              <a:sym typeface="Arial"/>
            </a:endParaRPr>
          </a:p>
        </p:txBody>
      </p:sp>
      <p:sp>
        <p:nvSpPr>
          <p:cNvPr id="453" name="Google Shape;453;p68"/>
          <p:cNvSpPr txBox="1"/>
          <p:nvPr/>
        </p:nvSpPr>
        <p:spPr>
          <a:xfrm>
            <a:off x="2063750" y="5187950"/>
            <a:ext cx="3111600" cy="4446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4" name="Google Shape;454;p68"/>
          <p:cNvSpPr txBox="1"/>
          <p:nvPr/>
        </p:nvSpPr>
        <p:spPr>
          <a:xfrm>
            <a:off x="8388350" y="2063750"/>
            <a:ext cx="368400" cy="597000"/>
          </a:xfrm>
          <a:prstGeom prst="rect">
            <a:avLst/>
          </a:prstGeom>
          <a:solidFill>
            <a:srgbClr val="FF99FF"/>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55" name="Google Shape;455;p68"/>
          <p:cNvSpPr txBox="1"/>
          <p:nvPr/>
        </p:nvSpPr>
        <p:spPr>
          <a:xfrm>
            <a:off x="7834312" y="3032125"/>
            <a:ext cx="1182600" cy="8319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Padding</a:t>
            </a:r>
            <a:endParaRPr sz="1400" b="0" i="0" u="none" strike="noStrike" cap="none">
              <a:solidFill>
                <a:srgbClr val="000000"/>
              </a:solidFill>
              <a:latin typeface="Arial"/>
              <a:ea typeface="Arial"/>
              <a:cs typeface="Arial"/>
              <a:sym typeface="Arial"/>
            </a:endParaRPr>
          </a:p>
        </p:txBody>
      </p:sp>
      <p:cxnSp>
        <p:nvCxnSpPr>
          <p:cNvPr id="456" name="Google Shape;456;p68"/>
          <p:cNvCxnSpPr/>
          <p:nvPr/>
        </p:nvCxnSpPr>
        <p:spPr>
          <a:xfrm>
            <a:off x="5029200" y="2819400"/>
            <a:ext cx="1828800" cy="0"/>
          </a:xfrm>
          <a:prstGeom prst="straightConnector1">
            <a:avLst/>
          </a:prstGeom>
          <a:noFill/>
          <a:ln w="12700" cap="flat" cmpd="sng">
            <a:solidFill>
              <a:schemeClr val="dk1"/>
            </a:solidFill>
            <a:prstDash val="solid"/>
            <a:miter lim="800000"/>
            <a:headEnd type="diamond" w="med" len="med"/>
            <a:tailEnd type="diamond" w="med" len="med"/>
          </a:ln>
        </p:spPr>
      </p:cxnSp>
      <p:cxnSp>
        <p:nvCxnSpPr>
          <p:cNvPr id="457" name="Google Shape;457;p68"/>
          <p:cNvCxnSpPr/>
          <p:nvPr/>
        </p:nvCxnSpPr>
        <p:spPr>
          <a:xfrm>
            <a:off x="3124200" y="2819400"/>
            <a:ext cx="1828800" cy="0"/>
          </a:xfrm>
          <a:prstGeom prst="straightConnector1">
            <a:avLst/>
          </a:prstGeom>
          <a:noFill/>
          <a:ln w="12700" cap="flat" cmpd="sng">
            <a:solidFill>
              <a:schemeClr val="dk1"/>
            </a:solidFill>
            <a:prstDash val="solid"/>
            <a:miter lim="800000"/>
            <a:headEnd type="diamond" w="med" len="med"/>
            <a:tailEnd type="diamond" w="med" len="med"/>
          </a:ln>
        </p:spPr>
      </p:cxnSp>
      <p:cxnSp>
        <p:nvCxnSpPr>
          <p:cNvPr id="458" name="Google Shape;458;p68"/>
          <p:cNvCxnSpPr/>
          <p:nvPr/>
        </p:nvCxnSpPr>
        <p:spPr>
          <a:xfrm>
            <a:off x="1219200" y="2819400"/>
            <a:ext cx="1828800" cy="0"/>
          </a:xfrm>
          <a:prstGeom prst="straightConnector1">
            <a:avLst/>
          </a:prstGeom>
          <a:noFill/>
          <a:ln w="12700" cap="flat" cmpd="sng">
            <a:solidFill>
              <a:schemeClr val="dk1"/>
            </a:solidFill>
            <a:prstDash val="solid"/>
            <a:miter lim="800000"/>
            <a:headEnd type="diamond" w="med" len="med"/>
            <a:tailEnd type="diamond" w="med" len="med"/>
          </a:ln>
        </p:spPr>
      </p:cxnSp>
      <p:cxnSp>
        <p:nvCxnSpPr>
          <p:cNvPr id="459" name="Google Shape;459;p68"/>
          <p:cNvCxnSpPr/>
          <p:nvPr/>
        </p:nvCxnSpPr>
        <p:spPr>
          <a:xfrm>
            <a:off x="1219200" y="3505200"/>
            <a:ext cx="1828800" cy="0"/>
          </a:xfrm>
          <a:prstGeom prst="straightConnector1">
            <a:avLst/>
          </a:prstGeom>
          <a:noFill/>
          <a:ln w="12700" cap="flat" cmpd="sng">
            <a:solidFill>
              <a:schemeClr val="dk1"/>
            </a:solidFill>
            <a:prstDash val="solid"/>
            <a:miter lim="800000"/>
            <a:headEnd type="diamond" w="med" len="med"/>
            <a:tailEnd type="diamond" w="med" len="med"/>
          </a:ln>
        </p:spPr>
      </p:cxnSp>
      <p:cxnSp>
        <p:nvCxnSpPr>
          <p:cNvPr id="460" name="Google Shape;460;p68"/>
          <p:cNvCxnSpPr/>
          <p:nvPr/>
        </p:nvCxnSpPr>
        <p:spPr>
          <a:xfrm>
            <a:off x="6934200" y="2819400"/>
            <a:ext cx="1828800" cy="0"/>
          </a:xfrm>
          <a:prstGeom prst="straightConnector1">
            <a:avLst/>
          </a:prstGeom>
          <a:noFill/>
          <a:ln w="12700" cap="flat" cmpd="sng">
            <a:solidFill>
              <a:schemeClr val="dk1"/>
            </a:solidFill>
            <a:prstDash val="solid"/>
            <a:miter lim="800000"/>
            <a:headEnd type="diamond" w="med" len="med"/>
            <a:tailEnd type="diamond" w="med" len="med"/>
          </a:ln>
        </p:spPr>
      </p:cxnSp>
      <p:cxnSp>
        <p:nvCxnSpPr>
          <p:cNvPr id="461" name="Google Shape;461;p68"/>
          <p:cNvCxnSpPr/>
          <p:nvPr/>
        </p:nvCxnSpPr>
        <p:spPr>
          <a:xfrm>
            <a:off x="3048000" y="1524000"/>
            <a:ext cx="0" cy="1905000"/>
          </a:xfrm>
          <a:prstGeom prst="straightConnector1">
            <a:avLst/>
          </a:prstGeom>
          <a:noFill/>
          <a:ln w="12700" cap="flat" cmpd="sng">
            <a:solidFill>
              <a:schemeClr val="dk1"/>
            </a:solidFill>
            <a:prstDash val="solid"/>
            <a:miter lim="800000"/>
            <a:headEnd type="stealth" w="med" len="med"/>
            <a:tailEnd type="stealth" w="med" len="med"/>
          </a:ln>
        </p:spPr>
      </p:cxnSp>
      <p:cxnSp>
        <p:nvCxnSpPr>
          <p:cNvPr id="462" name="Google Shape;462;p68"/>
          <p:cNvCxnSpPr/>
          <p:nvPr/>
        </p:nvCxnSpPr>
        <p:spPr>
          <a:xfrm>
            <a:off x="4953000" y="1524000"/>
            <a:ext cx="0" cy="1905000"/>
          </a:xfrm>
          <a:prstGeom prst="straightConnector1">
            <a:avLst/>
          </a:prstGeom>
          <a:noFill/>
          <a:ln w="12700" cap="flat" cmpd="sng">
            <a:solidFill>
              <a:schemeClr val="dk1"/>
            </a:solidFill>
            <a:prstDash val="solid"/>
            <a:miter lim="800000"/>
            <a:headEnd type="stealth" w="med" len="med"/>
            <a:tailEnd type="stealth" w="med" len="med"/>
          </a:ln>
        </p:spPr>
      </p:cxnSp>
      <p:cxnSp>
        <p:nvCxnSpPr>
          <p:cNvPr id="463" name="Google Shape;463;p68"/>
          <p:cNvCxnSpPr/>
          <p:nvPr/>
        </p:nvCxnSpPr>
        <p:spPr>
          <a:xfrm>
            <a:off x="6858000" y="1524000"/>
            <a:ext cx="0" cy="1905000"/>
          </a:xfrm>
          <a:prstGeom prst="straightConnector1">
            <a:avLst/>
          </a:prstGeom>
          <a:noFill/>
          <a:ln w="12700" cap="flat" cmpd="sng">
            <a:solidFill>
              <a:schemeClr val="dk1"/>
            </a:solidFill>
            <a:prstDash val="solid"/>
            <a:miter lim="800000"/>
            <a:headEnd type="stealth" w="med" len="med"/>
            <a:tailEnd type="stealth" w="med" len="med"/>
          </a:ln>
        </p:spPr>
      </p:cxnSp>
      <p:sp>
        <p:nvSpPr>
          <p:cNvPr id="464" name="Google Shape;464;p68"/>
          <p:cNvSpPr txBox="1"/>
          <p:nvPr/>
        </p:nvSpPr>
        <p:spPr>
          <a:xfrm>
            <a:off x="1203325" y="2955925"/>
            <a:ext cx="1792200" cy="8319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512 bit block</a:t>
            </a:r>
            <a:endParaRPr sz="1400" b="0" i="0" u="none" strike="noStrike" cap="none">
              <a:solidFill>
                <a:srgbClr val="000000"/>
              </a:solidFill>
              <a:latin typeface="Arial"/>
              <a:ea typeface="Arial"/>
              <a:cs typeface="Arial"/>
              <a:sym typeface="Arial"/>
            </a:endParaRPr>
          </a:p>
        </p:txBody>
      </p:sp>
      <p:sp>
        <p:nvSpPr>
          <p:cNvPr id="465" name="Google Shape;465;p68"/>
          <p:cNvSpPr txBox="1"/>
          <p:nvPr/>
        </p:nvSpPr>
        <p:spPr>
          <a:xfrm>
            <a:off x="762000" y="3886200"/>
            <a:ext cx="1713000" cy="4623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Initial Value</a:t>
            </a:r>
            <a:endParaRPr sz="1400" b="0" i="0" u="none" strike="noStrike" cap="none">
              <a:solidFill>
                <a:srgbClr val="000000"/>
              </a:solidFill>
              <a:latin typeface="Arial"/>
              <a:ea typeface="Arial"/>
              <a:cs typeface="Arial"/>
              <a:sym typeface="Arial"/>
            </a:endParaRPr>
          </a:p>
        </p:txBody>
      </p:sp>
      <p:cxnSp>
        <p:nvCxnSpPr>
          <p:cNvPr id="466" name="Google Shape;466;p68"/>
          <p:cNvCxnSpPr/>
          <p:nvPr/>
        </p:nvCxnSpPr>
        <p:spPr>
          <a:xfrm>
            <a:off x="1600200" y="4419600"/>
            <a:ext cx="1295400" cy="0"/>
          </a:xfrm>
          <a:prstGeom prst="straightConnector1">
            <a:avLst/>
          </a:prstGeom>
          <a:noFill/>
          <a:ln w="12700" cap="flat" cmpd="sng">
            <a:solidFill>
              <a:schemeClr val="dk1"/>
            </a:solidFill>
            <a:prstDash val="solid"/>
            <a:miter lim="800000"/>
            <a:headEnd type="none" w="sm" len="sm"/>
            <a:tailEnd type="stealth" w="med" len="med"/>
          </a:ln>
        </p:spPr>
      </p:cxnSp>
      <p:cxnSp>
        <p:nvCxnSpPr>
          <p:cNvPr id="467" name="Google Shape;467;p68"/>
          <p:cNvCxnSpPr/>
          <p:nvPr/>
        </p:nvCxnSpPr>
        <p:spPr>
          <a:xfrm>
            <a:off x="2590800" y="3505200"/>
            <a:ext cx="685800" cy="381000"/>
          </a:xfrm>
          <a:prstGeom prst="straightConnector1">
            <a:avLst/>
          </a:prstGeom>
          <a:noFill/>
          <a:ln w="12700" cap="flat" cmpd="sng">
            <a:solidFill>
              <a:schemeClr val="dk1"/>
            </a:solidFill>
            <a:prstDash val="solid"/>
            <a:miter lim="800000"/>
            <a:headEnd type="none" w="sm" len="sm"/>
            <a:tailEnd type="stealth" w="med" len="med"/>
          </a:ln>
        </p:spPr>
      </p:cxnSp>
      <p:cxnSp>
        <p:nvCxnSpPr>
          <p:cNvPr id="468" name="Google Shape;468;p68"/>
          <p:cNvCxnSpPr/>
          <p:nvPr/>
        </p:nvCxnSpPr>
        <p:spPr>
          <a:xfrm>
            <a:off x="3352800" y="4724400"/>
            <a:ext cx="0" cy="457200"/>
          </a:xfrm>
          <a:prstGeom prst="straightConnector1">
            <a:avLst/>
          </a:prstGeom>
          <a:noFill/>
          <a:ln w="12700" cap="flat" cmpd="sng">
            <a:solidFill>
              <a:schemeClr val="dk1"/>
            </a:solidFill>
            <a:prstDash val="solid"/>
            <a:miter lim="800000"/>
            <a:headEnd type="none" w="sm" len="sm"/>
            <a:tailEnd type="stealth" w="med" len="med"/>
          </a:ln>
        </p:spPr>
      </p:cxnSp>
      <p:cxnSp>
        <p:nvCxnSpPr>
          <p:cNvPr id="469" name="Google Shape;469;p68"/>
          <p:cNvCxnSpPr/>
          <p:nvPr/>
        </p:nvCxnSpPr>
        <p:spPr>
          <a:xfrm rot="10800000">
            <a:off x="2514600" y="4724400"/>
            <a:ext cx="0" cy="457200"/>
          </a:xfrm>
          <a:prstGeom prst="straightConnector1">
            <a:avLst/>
          </a:prstGeom>
          <a:noFill/>
          <a:ln w="12700" cap="flat" cmpd="sng">
            <a:solidFill>
              <a:schemeClr val="dk1"/>
            </a:solidFill>
            <a:prstDash val="solid"/>
            <a:miter lim="800000"/>
            <a:headEnd type="none" w="sm" len="sm"/>
            <a:tailEnd type="none" w="sm" len="sm"/>
          </a:ln>
        </p:spPr>
      </p:cxnSp>
      <p:sp>
        <p:nvSpPr>
          <p:cNvPr id="470" name="Google Shape;470;p68"/>
          <p:cNvSpPr txBox="1"/>
          <p:nvPr/>
        </p:nvSpPr>
        <p:spPr>
          <a:xfrm>
            <a:off x="2117725" y="1584325"/>
            <a:ext cx="336600" cy="4623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a:t>
            </a:r>
            <a:endParaRPr sz="1400" b="0" i="0" u="none" strike="noStrike" cap="none">
              <a:solidFill>
                <a:srgbClr val="000000"/>
              </a:solidFill>
              <a:latin typeface="Arial"/>
              <a:ea typeface="Arial"/>
              <a:cs typeface="Arial"/>
              <a:sym typeface="Arial"/>
            </a:endParaRPr>
          </a:p>
        </p:txBody>
      </p:sp>
      <p:sp>
        <p:nvSpPr>
          <p:cNvPr id="471" name="Google Shape;471;p68"/>
          <p:cNvSpPr txBox="1"/>
          <p:nvPr/>
        </p:nvSpPr>
        <p:spPr>
          <a:xfrm>
            <a:off x="3870325" y="1584325"/>
            <a:ext cx="336600" cy="4623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472" name="Google Shape;472;p68"/>
          <p:cNvSpPr txBox="1"/>
          <p:nvPr/>
        </p:nvSpPr>
        <p:spPr>
          <a:xfrm>
            <a:off x="5699125" y="1584325"/>
            <a:ext cx="336600" cy="4623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473" name="Google Shape;473;p68"/>
          <p:cNvSpPr txBox="1"/>
          <p:nvPr/>
        </p:nvSpPr>
        <p:spPr>
          <a:xfrm>
            <a:off x="7467600" y="1600200"/>
            <a:ext cx="336600" cy="4623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cxnSp>
        <p:nvCxnSpPr>
          <p:cNvPr id="474" name="Google Shape;474;p68"/>
          <p:cNvCxnSpPr/>
          <p:nvPr/>
        </p:nvCxnSpPr>
        <p:spPr>
          <a:xfrm flipH="1">
            <a:off x="3429000" y="2895600"/>
            <a:ext cx="533400" cy="990600"/>
          </a:xfrm>
          <a:prstGeom prst="straightConnector1">
            <a:avLst/>
          </a:prstGeom>
          <a:noFill/>
          <a:ln w="12700" cap="flat" cmpd="sng">
            <a:solidFill>
              <a:schemeClr val="dk1"/>
            </a:solidFill>
            <a:prstDash val="solid"/>
            <a:miter lim="800000"/>
            <a:headEnd type="none" w="sm" len="sm"/>
            <a:tailEnd type="stealth" w="med" len="med"/>
          </a:ln>
        </p:spPr>
      </p:cxnSp>
      <p:cxnSp>
        <p:nvCxnSpPr>
          <p:cNvPr id="475" name="Google Shape;475;p68"/>
          <p:cNvCxnSpPr/>
          <p:nvPr/>
        </p:nvCxnSpPr>
        <p:spPr>
          <a:xfrm flipH="1">
            <a:off x="3733800" y="2895600"/>
            <a:ext cx="2286000" cy="914400"/>
          </a:xfrm>
          <a:prstGeom prst="straightConnector1">
            <a:avLst/>
          </a:prstGeom>
          <a:noFill/>
          <a:ln w="12700" cap="flat" cmpd="sng">
            <a:solidFill>
              <a:schemeClr val="dk1"/>
            </a:solidFill>
            <a:prstDash val="solid"/>
            <a:miter lim="800000"/>
            <a:headEnd type="none" w="sm" len="sm"/>
            <a:tailEnd type="stealth" w="med" len="med"/>
          </a:ln>
        </p:spPr>
      </p:cxnSp>
      <p:cxnSp>
        <p:nvCxnSpPr>
          <p:cNvPr id="476" name="Google Shape;476;p68"/>
          <p:cNvCxnSpPr/>
          <p:nvPr/>
        </p:nvCxnSpPr>
        <p:spPr>
          <a:xfrm flipH="1">
            <a:off x="4038600" y="2971800"/>
            <a:ext cx="3810000" cy="914400"/>
          </a:xfrm>
          <a:prstGeom prst="straightConnector1">
            <a:avLst/>
          </a:prstGeom>
          <a:noFill/>
          <a:ln w="12700" cap="flat" cmpd="sng">
            <a:solidFill>
              <a:schemeClr val="dk1"/>
            </a:solidFill>
            <a:prstDash val="solid"/>
            <a:miter lim="800000"/>
            <a:headEnd type="none" w="sm" len="sm"/>
            <a:tailEnd type="stealth" w="med" len="med"/>
          </a:ln>
        </p:spPr>
      </p:cxnSp>
      <p:cxnSp>
        <p:nvCxnSpPr>
          <p:cNvPr id="477" name="Google Shape;477;p68"/>
          <p:cNvCxnSpPr/>
          <p:nvPr/>
        </p:nvCxnSpPr>
        <p:spPr>
          <a:xfrm>
            <a:off x="5181600" y="5410200"/>
            <a:ext cx="2667000" cy="0"/>
          </a:xfrm>
          <a:prstGeom prst="straightConnector1">
            <a:avLst/>
          </a:prstGeom>
          <a:noFill/>
          <a:ln w="12700" cap="flat" cmpd="sng">
            <a:solidFill>
              <a:schemeClr val="dk1"/>
            </a:solidFill>
            <a:prstDash val="solid"/>
            <a:miter lim="800000"/>
            <a:headEnd type="oval" w="med" len="med"/>
            <a:tailEnd type="stealth" w="med" len="med"/>
          </a:ln>
        </p:spPr>
      </p:cxnSp>
      <p:sp>
        <p:nvSpPr>
          <p:cNvPr id="478" name="Google Shape;478;p68"/>
          <p:cNvSpPr txBox="1"/>
          <p:nvPr/>
        </p:nvSpPr>
        <p:spPr>
          <a:xfrm>
            <a:off x="6400800" y="5029200"/>
            <a:ext cx="1731900" cy="8319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Final Output</a:t>
            </a:r>
            <a:endParaRPr sz="1400" b="0" i="0" u="none" strike="noStrike" cap="none">
              <a:solidFill>
                <a:srgbClr val="000000"/>
              </a:solidFill>
              <a:latin typeface="Arial"/>
              <a:ea typeface="Arial"/>
              <a:cs typeface="Arial"/>
              <a:sym typeface="Arial"/>
            </a:endParaRPr>
          </a:p>
        </p:txBody>
      </p:sp>
      <p:sp>
        <p:nvSpPr>
          <p:cNvPr id="479" name="Google Shape;479;p68"/>
          <p:cNvSpPr/>
          <p:nvPr/>
        </p:nvSpPr>
        <p:spPr>
          <a:xfrm>
            <a:off x="2749550" y="3968750"/>
            <a:ext cx="1206522" cy="749304"/>
          </a:xfrm>
          <a:custGeom>
            <a:avLst/>
            <a:gdLst/>
            <a:ahLst/>
            <a:cxnLst/>
            <a:rect l="l" t="t" r="r" b="b"/>
            <a:pathLst>
              <a:path w="21600" h="21600" extrusionOk="0">
                <a:moveTo>
                  <a:pt x="0" y="0"/>
                </a:moveTo>
                <a:lnTo>
                  <a:pt x="5399" y="21600"/>
                </a:lnTo>
                <a:lnTo>
                  <a:pt x="16201" y="21600"/>
                </a:lnTo>
                <a:lnTo>
                  <a:pt x="21600" y="0"/>
                </a:lnTo>
                <a:lnTo>
                  <a:pt x="0" y="0"/>
                </a:lnTo>
                <a:close/>
              </a:path>
            </a:pathLst>
          </a:custGeom>
          <a:noFill/>
          <a:ln w="12700" cap="flat" cmpd="sng">
            <a:solidFill>
              <a:schemeClr val="dk1"/>
            </a:solidFill>
            <a:prstDash val="solid"/>
            <a:miter lim="524288"/>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80" name="Google Shape;480;p68"/>
          <p:cNvSpPr txBox="1"/>
          <p:nvPr/>
        </p:nvSpPr>
        <p:spPr>
          <a:xfrm>
            <a:off x="2955925" y="4098925"/>
            <a:ext cx="827100" cy="8319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MD5</a:t>
            </a:r>
            <a:endParaRPr sz="1400" b="0" i="0" u="none" strike="noStrike" cap="none">
              <a:solidFill>
                <a:srgbClr val="000000"/>
              </a:solidFill>
              <a:latin typeface="Arial"/>
              <a:ea typeface="Arial"/>
              <a:cs typeface="Arial"/>
              <a:sym typeface="Arial"/>
            </a:endParaRPr>
          </a:p>
        </p:txBody>
      </p:sp>
      <p:cxnSp>
        <p:nvCxnSpPr>
          <p:cNvPr id="481" name="Google Shape;481;p68"/>
          <p:cNvCxnSpPr/>
          <p:nvPr/>
        </p:nvCxnSpPr>
        <p:spPr>
          <a:xfrm rot="10800000" flipH="1">
            <a:off x="2514600" y="4572000"/>
            <a:ext cx="381000" cy="152400"/>
          </a:xfrm>
          <a:prstGeom prst="straightConnector1">
            <a:avLst/>
          </a:prstGeom>
          <a:noFill/>
          <a:ln w="12700" cap="flat" cmpd="sng">
            <a:solidFill>
              <a:schemeClr val="dk1"/>
            </a:solidFill>
            <a:prstDash val="solid"/>
            <a:miter lim="800000"/>
            <a:headEnd type="none" w="sm" len="sm"/>
            <a:tailEnd type="stealth" w="med" len="med"/>
          </a:ln>
        </p:spPr>
      </p:cxnSp>
      <p:sp>
        <p:nvSpPr>
          <p:cNvPr id="482" name="Google Shape;482;p68"/>
          <p:cNvSpPr txBox="1"/>
          <p:nvPr/>
        </p:nvSpPr>
        <p:spPr>
          <a:xfrm>
            <a:off x="4038600" y="4114800"/>
            <a:ext cx="39639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Transformation block by block</a:t>
            </a:r>
            <a:endParaRPr sz="1400" b="0" i="0" u="none" strike="noStrike" cap="none">
              <a:solidFill>
                <a:srgbClr val="000000"/>
              </a:solidFill>
              <a:latin typeface="Arial"/>
              <a:ea typeface="Arial"/>
              <a:cs typeface="Arial"/>
              <a:sym typeface="Arial"/>
            </a:endParaRPr>
          </a:p>
        </p:txBody>
      </p:sp>
      <p:sp>
        <p:nvSpPr>
          <p:cNvPr id="483" name="Google Shape;483;p68"/>
          <p:cNvSpPr/>
          <p:nvPr/>
        </p:nvSpPr>
        <p:spPr>
          <a:xfrm>
            <a:off x="6629400" y="1371600"/>
            <a:ext cx="2286000" cy="2209800"/>
          </a:xfrm>
          <a:prstGeom prst="ellipse">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69"/>
          <p:cNvSpPr txBox="1">
            <a:spLocks noGrp="1"/>
          </p:cNvSpPr>
          <p:nvPr>
            <p:ph type="title"/>
          </p:nvPr>
        </p:nvSpPr>
        <p:spPr>
          <a:xfrm>
            <a:off x="457200" y="274637"/>
            <a:ext cx="8229600" cy="1143000"/>
          </a:xfrm>
          <a:prstGeom prst="rect">
            <a:avLst/>
          </a:prstGeom>
          <a:noFill/>
          <a:ln>
            <a:noFill/>
          </a:ln>
        </p:spPr>
        <p:txBody>
          <a:bodyPr spcFirstLastPara="1" wrap="square" lIns="92075" tIns="46025" rIns="92075" bIns="46025"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MD5 Blocks</a:t>
            </a:r>
            <a:endParaRPr/>
          </a:p>
        </p:txBody>
      </p:sp>
      <p:sp>
        <p:nvSpPr>
          <p:cNvPr id="490" name="Google Shape;490;p69"/>
          <p:cNvSpPr/>
          <p:nvPr/>
        </p:nvSpPr>
        <p:spPr>
          <a:xfrm>
            <a:off x="6483350" y="4502150"/>
            <a:ext cx="1206522" cy="749304"/>
          </a:xfrm>
          <a:custGeom>
            <a:avLst/>
            <a:gdLst/>
            <a:ahLst/>
            <a:cxnLst/>
            <a:rect l="l" t="t" r="r" b="b"/>
            <a:pathLst>
              <a:path w="21600" h="21600" extrusionOk="0">
                <a:moveTo>
                  <a:pt x="0" y="0"/>
                </a:moveTo>
                <a:lnTo>
                  <a:pt x="5399" y="21600"/>
                </a:lnTo>
                <a:lnTo>
                  <a:pt x="16201" y="21600"/>
                </a:lnTo>
                <a:lnTo>
                  <a:pt x="21600" y="0"/>
                </a:lnTo>
                <a:lnTo>
                  <a:pt x="0" y="0"/>
                </a:lnTo>
                <a:close/>
              </a:path>
            </a:pathLst>
          </a:custGeom>
          <a:noFill/>
          <a:ln w="12700" cap="flat" cmpd="sng">
            <a:solidFill>
              <a:schemeClr val="dk1"/>
            </a:solidFill>
            <a:prstDash val="solid"/>
            <a:miter lim="524288"/>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1" name="Google Shape;491;p69"/>
          <p:cNvSpPr txBox="1"/>
          <p:nvPr/>
        </p:nvSpPr>
        <p:spPr>
          <a:xfrm>
            <a:off x="6689725" y="4632325"/>
            <a:ext cx="827100" cy="8319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MD5</a:t>
            </a:r>
            <a:endParaRPr sz="1400" b="0" i="0" u="none" strike="noStrike" cap="none">
              <a:solidFill>
                <a:srgbClr val="000000"/>
              </a:solidFill>
              <a:latin typeface="Arial"/>
              <a:ea typeface="Arial"/>
              <a:cs typeface="Arial"/>
              <a:sym typeface="Arial"/>
            </a:endParaRPr>
          </a:p>
        </p:txBody>
      </p:sp>
      <p:sp>
        <p:nvSpPr>
          <p:cNvPr id="492" name="Google Shape;492;p69"/>
          <p:cNvSpPr/>
          <p:nvPr/>
        </p:nvSpPr>
        <p:spPr>
          <a:xfrm>
            <a:off x="4806950" y="3968750"/>
            <a:ext cx="1206522" cy="749304"/>
          </a:xfrm>
          <a:custGeom>
            <a:avLst/>
            <a:gdLst/>
            <a:ahLst/>
            <a:cxnLst/>
            <a:rect l="l" t="t" r="r" b="b"/>
            <a:pathLst>
              <a:path w="21600" h="21600" extrusionOk="0">
                <a:moveTo>
                  <a:pt x="0" y="0"/>
                </a:moveTo>
                <a:lnTo>
                  <a:pt x="5399" y="21600"/>
                </a:lnTo>
                <a:lnTo>
                  <a:pt x="16201" y="21600"/>
                </a:lnTo>
                <a:lnTo>
                  <a:pt x="21600" y="0"/>
                </a:lnTo>
                <a:lnTo>
                  <a:pt x="0" y="0"/>
                </a:lnTo>
                <a:close/>
              </a:path>
            </a:pathLst>
          </a:custGeom>
          <a:noFill/>
          <a:ln w="12700" cap="flat" cmpd="sng">
            <a:solidFill>
              <a:schemeClr val="dk1"/>
            </a:solidFill>
            <a:prstDash val="solid"/>
            <a:miter lim="524288"/>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3" name="Google Shape;493;p69"/>
          <p:cNvSpPr txBox="1"/>
          <p:nvPr/>
        </p:nvSpPr>
        <p:spPr>
          <a:xfrm>
            <a:off x="5013325" y="4098925"/>
            <a:ext cx="827100" cy="8319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MD5</a:t>
            </a:r>
            <a:endParaRPr sz="1400" b="0" i="0" u="none" strike="noStrike" cap="none">
              <a:solidFill>
                <a:srgbClr val="000000"/>
              </a:solidFill>
              <a:latin typeface="Arial"/>
              <a:ea typeface="Arial"/>
              <a:cs typeface="Arial"/>
              <a:sym typeface="Arial"/>
            </a:endParaRPr>
          </a:p>
        </p:txBody>
      </p:sp>
      <p:sp>
        <p:nvSpPr>
          <p:cNvPr id="494" name="Google Shape;494;p69"/>
          <p:cNvSpPr/>
          <p:nvPr/>
        </p:nvSpPr>
        <p:spPr>
          <a:xfrm>
            <a:off x="3130550" y="3435350"/>
            <a:ext cx="1206522" cy="749304"/>
          </a:xfrm>
          <a:custGeom>
            <a:avLst/>
            <a:gdLst/>
            <a:ahLst/>
            <a:cxnLst/>
            <a:rect l="l" t="t" r="r" b="b"/>
            <a:pathLst>
              <a:path w="21600" h="21600" extrusionOk="0">
                <a:moveTo>
                  <a:pt x="0" y="0"/>
                </a:moveTo>
                <a:lnTo>
                  <a:pt x="5399" y="21600"/>
                </a:lnTo>
                <a:lnTo>
                  <a:pt x="16201" y="21600"/>
                </a:lnTo>
                <a:lnTo>
                  <a:pt x="21600" y="0"/>
                </a:lnTo>
                <a:lnTo>
                  <a:pt x="0" y="0"/>
                </a:lnTo>
                <a:close/>
              </a:path>
            </a:pathLst>
          </a:custGeom>
          <a:noFill/>
          <a:ln w="12700" cap="flat" cmpd="sng">
            <a:solidFill>
              <a:schemeClr val="dk1"/>
            </a:solidFill>
            <a:prstDash val="solid"/>
            <a:miter lim="524288"/>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5" name="Google Shape;495;p69"/>
          <p:cNvSpPr txBox="1"/>
          <p:nvPr/>
        </p:nvSpPr>
        <p:spPr>
          <a:xfrm>
            <a:off x="3336925" y="3565525"/>
            <a:ext cx="827100" cy="8319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MD5</a:t>
            </a:r>
            <a:endParaRPr sz="1400" b="0" i="0" u="none" strike="noStrike" cap="none">
              <a:solidFill>
                <a:srgbClr val="000000"/>
              </a:solidFill>
              <a:latin typeface="Arial"/>
              <a:ea typeface="Arial"/>
              <a:cs typeface="Arial"/>
              <a:sym typeface="Arial"/>
            </a:endParaRPr>
          </a:p>
        </p:txBody>
      </p:sp>
      <p:sp>
        <p:nvSpPr>
          <p:cNvPr id="496" name="Google Shape;496;p69"/>
          <p:cNvSpPr/>
          <p:nvPr/>
        </p:nvSpPr>
        <p:spPr>
          <a:xfrm>
            <a:off x="1454150" y="2901950"/>
            <a:ext cx="1206522" cy="749304"/>
          </a:xfrm>
          <a:custGeom>
            <a:avLst/>
            <a:gdLst/>
            <a:ahLst/>
            <a:cxnLst/>
            <a:rect l="l" t="t" r="r" b="b"/>
            <a:pathLst>
              <a:path w="21600" h="21600" extrusionOk="0">
                <a:moveTo>
                  <a:pt x="0" y="0"/>
                </a:moveTo>
                <a:lnTo>
                  <a:pt x="5399" y="21600"/>
                </a:lnTo>
                <a:lnTo>
                  <a:pt x="16201" y="21600"/>
                </a:lnTo>
                <a:lnTo>
                  <a:pt x="21600" y="0"/>
                </a:lnTo>
                <a:lnTo>
                  <a:pt x="0" y="0"/>
                </a:lnTo>
                <a:close/>
              </a:path>
            </a:pathLst>
          </a:custGeom>
          <a:noFill/>
          <a:ln w="12700" cap="flat" cmpd="sng">
            <a:solidFill>
              <a:schemeClr val="dk1"/>
            </a:solidFill>
            <a:prstDash val="solid"/>
            <a:miter lim="524288"/>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97" name="Google Shape;497;p69"/>
          <p:cNvSpPr txBox="1"/>
          <p:nvPr/>
        </p:nvSpPr>
        <p:spPr>
          <a:xfrm>
            <a:off x="1660525" y="3032125"/>
            <a:ext cx="827100" cy="8319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MD5</a:t>
            </a:r>
            <a:endParaRPr sz="1400" b="0" i="0" u="none" strike="noStrike" cap="none">
              <a:solidFill>
                <a:srgbClr val="000000"/>
              </a:solidFill>
              <a:latin typeface="Arial"/>
              <a:ea typeface="Arial"/>
              <a:cs typeface="Arial"/>
              <a:sym typeface="Arial"/>
            </a:endParaRPr>
          </a:p>
        </p:txBody>
      </p:sp>
      <p:cxnSp>
        <p:nvCxnSpPr>
          <p:cNvPr id="498" name="Google Shape;498;p69"/>
          <p:cNvCxnSpPr/>
          <p:nvPr/>
        </p:nvCxnSpPr>
        <p:spPr>
          <a:xfrm>
            <a:off x="533400" y="3352800"/>
            <a:ext cx="1066800" cy="0"/>
          </a:xfrm>
          <a:prstGeom prst="straightConnector1">
            <a:avLst/>
          </a:prstGeom>
          <a:noFill/>
          <a:ln w="12700" cap="flat" cmpd="sng">
            <a:solidFill>
              <a:schemeClr val="dk1"/>
            </a:solidFill>
            <a:prstDash val="solid"/>
            <a:miter lim="800000"/>
            <a:headEnd type="oval" w="med" len="med"/>
            <a:tailEnd type="stealth" w="med" len="med"/>
          </a:ln>
        </p:spPr>
      </p:cxnSp>
      <p:sp>
        <p:nvSpPr>
          <p:cNvPr id="499" name="Google Shape;499;p69"/>
          <p:cNvSpPr txBox="1"/>
          <p:nvPr/>
        </p:nvSpPr>
        <p:spPr>
          <a:xfrm>
            <a:off x="1301750" y="2139950"/>
            <a:ext cx="1511400" cy="5208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0" name="Google Shape;500;p69"/>
          <p:cNvSpPr txBox="1"/>
          <p:nvPr/>
        </p:nvSpPr>
        <p:spPr>
          <a:xfrm>
            <a:off x="1355725" y="2193925"/>
            <a:ext cx="1106400" cy="4623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512: B</a:t>
            </a:r>
            <a:r>
              <a:rPr lang="en-US" sz="2400" b="0" i="0" u="none" strike="noStrike" cap="none" baseline="-25000">
                <a:solidFill>
                  <a:schemeClr val="dk1"/>
                </a:solidFill>
                <a:latin typeface="Times New Roman"/>
                <a:ea typeface="Times New Roman"/>
                <a:cs typeface="Times New Roman"/>
                <a:sym typeface="Times New Roman"/>
              </a:rPr>
              <a:t>1</a:t>
            </a:r>
            <a:endParaRPr sz="1400" b="0" i="0" u="none" strike="noStrike" cap="none">
              <a:solidFill>
                <a:srgbClr val="000000"/>
              </a:solidFill>
              <a:latin typeface="Arial"/>
              <a:ea typeface="Arial"/>
              <a:cs typeface="Arial"/>
              <a:sym typeface="Arial"/>
            </a:endParaRPr>
          </a:p>
        </p:txBody>
      </p:sp>
      <p:sp>
        <p:nvSpPr>
          <p:cNvPr id="501" name="Google Shape;501;p69"/>
          <p:cNvSpPr txBox="1"/>
          <p:nvPr/>
        </p:nvSpPr>
        <p:spPr>
          <a:xfrm>
            <a:off x="3054350" y="2673350"/>
            <a:ext cx="1511400" cy="5208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2" name="Google Shape;502;p69"/>
          <p:cNvSpPr txBox="1"/>
          <p:nvPr/>
        </p:nvSpPr>
        <p:spPr>
          <a:xfrm>
            <a:off x="3108325" y="2727325"/>
            <a:ext cx="1106400" cy="4623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512: B</a:t>
            </a:r>
            <a:r>
              <a:rPr lang="en-US" sz="2400" b="0" i="0" u="none" strike="noStrike" cap="none" baseline="-25000">
                <a:solidFill>
                  <a:schemeClr val="dk1"/>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503" name="Google Shape;503;p69"/>
          <p:cNvSpPr txBox="1"/>
          <p:nvPr/>
        </p:nvSpPr>
        <p:spPr>
          <a:xfrm>
            <a:off x="4806950" y="3206750"/>
            <a:ext cx="1511400" cy="5208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4" name="Google Shape;504;p69"/>
          <p:cNvSpPr txBox="1"/>
          <p:nvPr/>
        </p:nvSpPr>
        <p:spPr>
          <a:xfrm>
            <a:off x="4860925" y="3260725"/>
            <a:ext cx="1106400" cy="4623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512: B</a:t>
            </a:r>
            <a:r>
              <a:rPr lang="en-US" sz="2400" b="0" i="0" u="none" strike="noStrike" cap="none" baseline="-25000">
                <a:solidFill>
                  <a:schemeClr val="dk1"/>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505" name="Google Shape;505;p69"/>
          <p:cNvSpPr txBox="1"/>
          <p:nvPr/>
        </p:nvSpPr>
        <p:spPr>
          <a:xfrm>
            <a:off x="6559550" y="3740150"/>
            <a:ext cx="1511400" cy="5208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06" name="Google Shape;506;p69"/>
          <p:cNvSpPr txBox="1"/>
          <p:nvPr/>
        </p:nvSpPr>
        <p:spPr>
          <a:xfrm>
            <a:off x="6613525" y="3794125"/>
            <a:ext cx="1106400" cy="4623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512: B</a:t>
            </a:r>
            <a:r>
              <a:rPr lang="en-US" sz="2400" b="0" i="0" u="none" strike="noStrike" cap="none" baseline="-25000">
                <a:solidFill>
                  <a:schemeClr val="dk1"/>
                </a:solidFill>
                <a:latin typeface="Times New Roman"/>
                <a:ea typeface="Times New Roman"/>
                <a:cs typeface="Times New Roman"/>
                <a:sym typeface="Times New Roman"/>
              </a:rPr>
              <a:t>4</a:t>
            </a:r>
            <a:endParaRPr sz="1400" b="0" i="0" u="none" strike="noStrike" cap="none">
              <a:solidFill>
                <a:srgbClr val="000000"/>
              </a:solidFill>
              <a:latin typeface="Arial"/>
              <a:ea typeface="Arial"/>
              <a:cs typeface="Arial"/>
              <a:sym typeface="Arial"/>
            </a:endParaRPr>
          </a:p>
        </p:txBody>
      </p:sp>
      <p:sp>
        <p:nvSpPr>
          <p:cNvPr id="507" name="Google Shape;507;p69"/>
          <p:cNvSpPr txBox="1"/>
          <p:nvPr/>
        </p:nvSpPr>
        <p:spPr>
          <a:xfrm>
            <a:off x="7604125" y="5622925"/>
            <a:ext cx="963600" cy="462300"/>
          </a:xfrm>
          <a:prstGeom prst="rect">
            <a:avLst/>
          </a:prstGeom>
          <a:noFill/>
          <a:ln>
            <a:noFill/>
          </a:ln>
        </p:spPr>
        <p:txBody>
          <a:bodyPr spcFirstLastPara="1" wrap="square" lIns="92075" tIns="46025" rIns="92075" bIns="46025"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Result</a:t>
            </a:r>
            <a:endParaRPr sz="1400" b="0" i="0" u="none" strike="noStrike" cap="none">
              <a:solidFill>
                <a:srgbClr val="000000"/>
              </a:solidFill>
              <a:latin typeface="Arial"/>
              <a:ea typeface="Arial"/>
              <a:cs typeface="Arial"/>
              <a:sym typeface="Arial"/>
            </a:endParaRPr>
          </a:p>
        </p:txBody>
      </p:sp>
      <p:cxnSp>
        <p:nvCxnSpPr>
          <p:cNvPr id="508" name="Google Shape;508;p69"/>
          <p:cNvCxnSpPr/>
          <p:nvPr/>
        </p:nvCxnSpPr>
        <p:spPr>
          <a:xfrm>
            <a:off x="2057400" y="3649663"/>
            <a:ext cx="1279500" cy="144600"/>
          </a:xfrm>
          <a:prstGeom prst="bentConnector2">
            <a:avLst/>
          </a:prstGeom>
          <a:noFill/>
          <a:ln w="12700" cap="flat" cmpd="sng">
            <a:solidFill>
              <a:schemeClr val="dk1"/>
            </a:solidFill>
            <a:prstDash val="solid"/>
            <a:miter lim="800000"/>
            <a:headEnd type="none" w="sm" len="sm"/>
            <a:tailEnd type="triangle" w="sm" len="sm"/>
          </a:ln>
        </p:spPr>
      </p:cxnSp>
      <p:cxnSp>
        <p:nvCxnSpPr>
          <p:cNvPr id="509" name="Google Shape;509;p69"/>
          <p:cNvCxnSpPr/>
          <p:nvPr/>
        </p:nvCxnSpPr>
        <p:spPr>
          <a:xfrm>
            <a:off x="3733800" y="4183063"/>
            <a:ext cx="1279500" cy="144600"/>
          </a:xfrm>
          <a:prstGeom prst="bentConnector2">
            <a:avLst/>
          </a:prstGeom>
          <a:noFill/>
          <a:ln w="12700" cap="flat" cmpd="sng">
            <a:solidFill>
              <a:schemeClr val="dk1"/>
            </a:solidFill>
            <a:prstDash val="solid"/>
            <a:miter lim="800000"/>
            <a:headEnd type="none" w="sm" len="sm"/>
            <a:tailEnd type="triangle" w="sm" len="sm"/>
          </a:ln>
        </p:spPr>
      </p:cxnSp>
      <p:cxnSp>
        <p:nvCxnSpPr>
          <p:cNvPr id="510" name="Google Shape;510;p69"/>
          <p:cNvCxnSpPr/>
          <p:nvPr/>
        </p:nvCxnSpPr>
        <p:spPr>
          <a:xfrm>
            <a:off x="5410200" y="4716463"/>
            <a:ext cx="1279500" cy="144600"/>
          </a:xfrm>
          <a:prstGeom prst="bentConnector2">
            <a:avLst/>
          </a:prstGeom>
          <a:noFill/>
          <a:ln w="12700" cap="flat" cmpd="sng">
            <a:solidFill>
              <a:schemeClr val="dk1"/>
            </a:solidFill>
            <a:prstDash val="solid"/>
            <a:miter lim="800000"/>
            <a:headEnd type="none" w="sm" len="sm"/>
            <a:tailEnd type="triangle" w="sm" len="sm"/>
          </a:ln>
        </p:spPr>
      </p:cxnSp>
      <p:cxnSp>
        <p:nvCxnSpPr>
          <p:cNvPr id="511" name="Google Shape;511;p69"/>
          <p:cNvCxnSpPr/>
          <p:nvPr/>
        </p:nvCxnSpPr>
        <p:spPr>
          <a:xfrm>
            <a:off x="7086599" y="5249863"/>
            <a:ext cx="1143000" cy="160200"/>
          </a:xfrm>
          <a:prstGeom prst="bentConnector3">
            <a:avLst>
              <a:gd name="adj1" fmla="val 0"/>
            </a:avLst>
          </a:prstGeom>
          <a:noFill/>
          <a:ln w="12700" cap="flat" cmpd="sng">
            <a:solidFill>
              <a:schemeClr val="dk1"/>
            </a:solidFill>
            <a:prstDash val="solid"/>
            <a:miter lim="800000"/>
            <a:headEnd type="none" w="sm" len="sm"/>
            <a:tailEnd type="triangle" w="sm" len="sm"/>
          </a:ln>
        </p:spPr>
      </p:cxnSp>
      <p:cxnSp>
        <p:nvCxnSpPr>
          <p:cNvPr id="512" name="Google Shape;512;p69"/>
          <p:cNvCxnSpPr/>
          <p:nvPr/>
        </p:nvCxnSpPr>
        <p:spPr>
          <a:xfrm>
            <a:off x="2057400" y="2667000"/>
            <a:ext cx="0" cy="228600"/>
          </a:xfrm>
          <a:prstGeom prst="straightConnector1">
            <a:avLst/>
          </a:prstGeom>
          <a:noFill/>
          <a:ln w="12700" cap="flat" cmpd="sng">
            <a:solidFill>
              <a:schemeClr val="dk1"/>
            </a:solidFill>
            <a:prstDash val="solid"/>
            <a:miter lim="800000"/>
            <a:headEnd type="none" w="sm" len="sm"/>
            <a:tailEnd type="triangle" w="sm" len="sm"/>
          </a:ln>
        </p:spPr>
      </p:cxnSp>
      <p:cxnSp>
        <p:nvCxnSpPr>
          <p:cNvPr id="513" name="Google Shape;513;p69"/>
          <p:cNvCxnSpPr/>
          <p:nvPr/>
        </p:nvCxnSpPr>
        <p:spPr>
          <a:xfrm>
            <a:off x="3733800" y="3200400"/>
            <a:ext cx="0" cy="228600"/>
          </a:xfrm>
          <a:prstGeom prst="straightConnector1">
            <a:avLst/>
          </a:prstGeom>
          <a:noFill/>
          <a:ln w="12700" cap="flat" cmpd="sng">
            <a:solidFill>
              <a:schemeClr val="dk1"/>
            </a:solidFill>
            <a:prstDash val="solid"/>
            <a:miter lim="800000"/>
            <a:headEnd type="none" w="sm" len="sm"/>
            <a:tailEnd type="triangle" w="sm" len="sm"/>
          </a:ln>
        </p:spPr>
      </p:cxnSp>
      <p:cxnSp>
        <p:nvCxnSpPr>
          <p:cNvPr id="514" name="Google Shape;514;p69"/>
          <p:cNvCxnSpPr/>
          <p:nvPr/>
        </p:nvCxnSpPr>
        <p:spPr>
          <a:xfrm>
            <a:off x="5422900" y="3746500"/>
            <a:ext cx="0" cy="228600"/>
          </a:xfrm>
          <a:prstGeom prst="straightConnector1">
            <a:avLst/>
          </a:prstGeom>
          <a:noFill/>
          <a:ln w="12700" cap="flat" cmpd="sng">
            <a:solidFill>
              <a:schemeClr val="dk1"/>
            </a:solidFill>
            <a:prstDash val="solid"/>
            <a:miter lim="800000"/>
            <a:headEnd type="none" w="sm" len="sm"/>
            <a:tailEnd type="triangle" w="sm" len="sm"/>
          </a:ln>
        </p:spPr>
      </p:cxnSp>
      <p:cxnSp>
        <p:nvCxnSpPr>
          <p:cNvPr id="515" name="Google Shape;515;p69"/>
          <p:cNvCxnSpPr/>
          <p:nvPr/>
        </p:nvCxnSpPr>
        <p:spPr>
          <a:xfrm>
            <a:off x="7086600" y="4267200"/>
            <a:ext cx="0" cy="228600"/>
          </a:xfrm>
          <a:prstGeom prst="straightConnector1">
            <a:avLst/>
          </a:prstGeom>
          <a:noFill/>
          <a:ln w="12700" cap="flat" cmpd="sng">
            <a:solidFill>
              <a:schemeClr val="dk1"/>
            </a:solidFill>
            <a:prstDash val="solid"/>
            <a:miter lim="800000"/>
            <a:headEnd type="none" w="sm" len="sm"/>
            <a:tailEnd type="triangle" w="sm" len="sm"/>
          </a:ln>
        </p:spPr>
      </p:cxn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70"/>
          <p:cNvSpPr txBox="1"/>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58</a:t>
            </a:fld>
            <a:endParaRPr sz="1400" b="0" i="0" u="none" strike="noStrike" cap="none">
              <a:solidFill>
                <a:srgbClr val="000000"/>
              </a:solidFill>
              <a:latin typeface="Arial"/>
              <a:ea typeface="Arial"/>
              <a:cs typeface="Arial"/>
              <a:sym typeface="Arial"/>
            </a:endParaRPr>
          </a:p>
        </p:txBody>
      </p:sp>
      <p:sp>
        <p:nvSpPr>
          <p:cNvPr id="521" name="Google Shape;521;p70"/>
          <p:cNvSpPr txBox="1">
            <a:spLocks noGrp="1"/>
          </p:cNvSpPr>
          <p:nvPr>
            <p:ph type="title"/>
          </p:nvPr>
        </p:nvSpPr>
        <p:spPr>
          <a:xfrm>
            <a:off x="381000" y="990600"/>
            <a:ext cx="35559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Step 4. Continued</a:t>
            </a:r>
            <a:br>
              <a:rPr lang="en-US" sz="4400" b="0" i="0" u="none">
                <a:solidFill>
                  <a:schemeClr val="dk2"/>
                </a:solidFill>
                <a:latin typeface="Arial"/>
                <a:ea typeface="Arial"/>
                <a:cs typeface="Arial"/>
                <a:sym typeface="Arial"/>
              </a:rPr>
            </a:br>
            <a:r>
              <a:rPr lang="en-US" sz="4400" b="0" i="0" u="none">
                <a:solidFill>
                  <a:schemeClr val="dk2"/>
                </a:solidFill>
                <a:latin typeface="Arial"/>
                <a:ea typeface="Arial"/>
                <a:cs typeface="Arial"/>
                <a:sym typeface="Arial"/>
              </a:rPr>
              <a:t> (4 Rounds)</a:t>
            </a:r>
            <a:endParaRPr/>
          </a:p>
        </p:txBody>
      </p:sp>
      <p:pic>
        <p:nvPicPr>
          <p:cNvPr id="522" name="Google Shape;522;p70"/>
          <p:cNvPicPr preferRelativeResize="0"/>
          <p:nvPr/>
        </p:nvPicPr>
        <p:blipFill rotWithShape="1">
          <a:blip r:embed="rId3">
            <a:alphaModFix/>
          </a:blip>
          <a:srcRect/>
          <a:stretch/>
        </p:blipFill>
        <p:spPr>
          <a:xfrm>
            <a:off x="4038600" y="47625"/>
            <a:ext cx="5124450" cy="6581775"/>
          </a:xfrm>
          <a:prstGeom prst="rect">
            <a:avLst/>
          </a:prstGeom>
          <a:noFill/>
          <a:ln>
            <a:noFill/>
          </a:ln>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1"/>
          <p:cNvSpPr txBox="1"/>
          <p:nvPr/>
        </p:nvSpPr>
        <p:spPr>
          <a:xfrm>
            <a:off x="6553200" y="6245225"/>
            <a:ext cx="2133600" cy="4764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59</a:t>
            </a:fld>
            <a:endParaRPr sz="1400" b="0" i="0" u="none" strike="noStrike" cap="none">
              <a:solidFill>
                <a:srgbClr val="000000"/>
              </a:solidFill>
              <a:latin typeface="Arial"/>
              <a:ea typeface="Arial"/>
              <a:cs typeface="Arial"/>
              <a:sym typeface="Arial"/>
            </a:endParaRPr>
          </a:p>
        </p:txBody>
      </p:sp>
      <p:sp>
        <p:nvSpPr>
          <p:cNvPr id="528" name="Google Shape;528;p7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Step 4. Continued</a:t>
            </a:r>
            <a:endParaRPr/>
          </a:p>
        </p:txBody>
      </p:sp>
      <p:pic>
        <p:nvPicPr>
          <p:cNvPr id="529" name="Google Shape;529;p71"/>
          <p:cNvPicPr preferRelativeResize="0"/>
          <p:nvPr/>
        </p:nvPicPr>
        <p:blipFill rotWithShape="1">
          <a:blip r:embed="rId3">
            <a:alphaModFix/>
          </a:blip>
          <a:srcRect/>
          <a:stretch/>
        </p:blipFill>
        <p:spPr>
          <a:xfrm>
            <a:off x="3968750" y="1600200"/>
            <a:ext cx="4489450" cy="510540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body" idx="1"/>
          </p:nvPr>
        </p:nvSpPr>
        <p:spPr>
          <a:xfrm>
            <a:off x="457200" y="0"/>
            <a:ext cx="8229600" cy="61263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a:buNone/>
            </a:pPr>
            <a:r>
              <a:rPr lang="en-US" sz="3000" b="1">
                <a:latin typeface="Times New Roman"/>
                <a:ea typeface="Times New Roman"/>
                <a:cs typeface="Times New Roman"/>
                <a:sym typeface="Times New Roman"/>
              </a:rPr>
              <a:t>Checking Integrity</a:t>
            </a:r>
            <a:endParaRPr sz="3000" b="1">
              <a:latin typeface="Times New Roman"/>
              <a:ea typeface="Times New Roman"/>
              <a:cs typeface="Times New Roman"/>
              <a:sym typeface="Times New Roman"/>
            </a:endParaRPr>
          </a:p>
          <a:p>
            <a:pPr marL="457200" lvl="0" indent="-406400" algn="just" rtl="0">
              <a:spcBef>
                <a:spcPts val="360"/>
              </a:spcBef>
              <a:spcAft>
                <a:spcPts val="0"/>
              </a:spcAft>
              <a:buSzPts val="2800"/>
              <a:buFont typeface="Times New Roman"/>
              <a:buChar char="•"/>
            </a:pPr>
            <a:r>
              <a:rPr lang="en-US" sz="2800">
                <a:latin typeface="Times New Roman"/>
                <a:ea typeface="Times New Roman"/>
                <a:cs typeface="Times New Roman"/>
                <a:sym typeface="Times New Roman"/>
              </a:rPr>
              <a:t>To check the integrity of a message, or document, we run the cryptographic hash function again and compare the new message digest with the previous one. </a:t>
            </a:r>
            <a:endParaRPr sz="2800">
              <a:latin typeface="Times New Roman"/>
              <a:ea typeface="Times New Roman"/>
              <a:cs typeface="Times New Roman"/>
              <a:sym typeface="Times New Roman"/>
            </a:endParaRPr>
          </a:p>
          <a:p>
            <a:pPr marL="457200" lvl="0" indent="-406400" algn="just" rtl="0">
              <a:spcBef>
                <a:spcPts val="0"/>
              </a:spcBef>
              <a:spcAft>
                <a:spcPts val="0"/>
              </a:spcAft>
              <a:buSzPts val="2800"/>
              <a:buFont typeface="Times New Roman"/>
              <a:buChar char="•"/>
            </a:pPr>
            <a:r>
              <a:rPr lang="en-US" sz="2800">
                <a:latin typeface="Times New Roman"/>
                <a:ea typeface="Times New Roman"/>
                <a:cs typeface="Times New Roman"/>
                <a:sym typeface="Times New Roman"/>
              </a:rPr>
              <a:t>If both are the same, we are sure that the original message has not been changed.</a:t>
            </a:r>
            <a:endParaRPr sz="2800">
              <a:latin typeface="Times New Roman"/>
              <a:ea typeface="Times New Roman"/>
              <a:cs typeface="Times New Roman"/>
              <a:sym typeface="Times New Roman"/>
            </a:endParaRPr>
          </a:p>
          <a:p>
            <a:pPr marL="0" lvl="0" indent="0" algn="l" rtl="0">
              <a:spcBef>
                <a:spcPts val="360"/>
              </a:spcBef>
              <a:spcAft>
                <a:spcPts val="0"/>
              </a:spcAft>
              <a:buNone/>
            </a:pPr>
            <a:endParaRPr sz="3000">
              <a:latin typeface="Times New Roman"/>
              <a:ea typeface="Times New Roman"/>
              <a:cs typeface="Times New Roman"/>
              <a:sym typeface="Times New Roman"/>
            </a:endParaRPr>
          </a:p>
        </p:txBody>
      </p:sp>
      <p:pic>
        <p:nvPicPr>
          <p:cNvPr id="121" name="Google Shape;121;p18"/>
          <p:cNvPicPr preferRelativeResize="0"/>
          <p:nvPr/>
        </p:nvPicPr>
        <p:blipFill>
          <a:blip r:embed="rId3">
            <a:alphaModFix/>
          </a:blip>
          <a:stretch>
            <a:fillRect/>
          </a:stretch>
        </p:blipFill>
        <p:spPr>
          <a:xfrm>
            <a:off x="855475" y="3139949"/>
            <a:ext cx="7903125" cy="3309975"/>
          </a:xfrm>
          <a:prstGeom prst="rect">
            <a:avLst/>
          </a:prstGeom>
          <a:noFill/>
          <a:ln>
            <a:noFill/>
          </a:ln>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34"/>
        <p:cNvGrpSpPr/>
        <p:nvPr/>
      </p:nvGrpSpPr>
      <p:grpSpPr>
        <a:xfrm>
          <a:off x="0" y="0"/>
          <a:ext cx="0" cy="0"/>
          <a:chOff x="0" y="0"/>
          <a:chExt cx="0" cy="0"/>
        </a:xfrm>
      </p:grpSpPr>
      <p:sp>
        <p:nvSpPr>
          <p:cNvPr id="535" name="Google Shape;535;p72"/>
          <p:cNvSpPr txBox="1">
            <a:spLocks noGrp="1"/>
          </p:cNvSpPr>
          <p:nvPr>
            <p:ph type="body" idx="1"/>
          </p:nvPr>
        </p:nvSpPr>
        <p:spPr>
          <a:xfrm>
            <a:off x="457200" y="374075"/>
            <a:ext cx="8229600" cy="5752200"/>
          </a:xfrm>
          <a:prstGeom prst="rect">
            <a:avLst/>
          </a:prstGeom>
        </p:spPr>
        <p:txBody>
          <a:bodyPr spcFirstLastPara="1" wrap="square" lIns="91425" tIns="45700" rIns="91425" bIns="45700" anchor="t" anchorCtr="0">
            <a:noAutofit/>
          </a:bodyPr>
          <a:lstStyle/>
          <a:p>
            <a:pPr marL="0" lvl="0" indent="0" algn="l" rtl="0">
              <a:lnSpc>
                <a:spcPct val="100000"/>
              </a:lnSpc>
              <a:spcBef>
                <a:spcPts val="4800"/>
              </a:spcBef>
              <a:spcAft>
                <a:spcPts val="0"/>
              </a:spcAft>
              <a:buClr>
                <a:schemeClr val="dk1"/>
              </a:buClr>
              <a:buSzPts val="1100"/>
              <a:buFont typeface="Arial"/>
              <a:buNone/>
            </a:pPr>
            <a:r>
              <a:rPr lang="en-US" sz="2600" b="1">
                <a:highlight>
                  <a:srgbClr val="FFFFFF"/>
                </a:highlight>
                <a:latin typeface="Times New Roman"/>
                <a:ea typeface="Times New Roman"/>
                <a:cs typeface="Times New Roman"/>
                <a:sym typeface="Times New Roman"/>
              </a:rPr>
              <a:t>Applications of MD5 Algorithm</a:t>
            </a:r>
            <a:endParaRPr sz="2600" b="1">
              <a:highlight>
                <a:srgbClr val="FFFFFF"/>
              </a:highlight>
              <a:latin typeface="Times New Roman"/>
              <a:ea typeface="Times New Roman"/>
              <a:cs typeface="Times New Roman"/>
              <a:sym typeface="Times New Roman"/>
            </a:endParaRPr>
          </a:p>
          <a:p>
            <a:pPr marL="914400" lvl="0" indent="-393700" algn="l" rtl="0">
              <a:lnSpc>
                <a:spcPct val="100000"/>
              </a:lnSpc>
              <a:spcBef>
                <a:spcPts val="2400"/>
              </a:spcBef>
              <a:spcAft>
                <a:spcPts val="0"/>
              </a:spcAft>
              <a:buSzPts val="2600"/>
              <a:buFont typeface="Times New Roman"/>
              <a:buChar char="•"/>
            </a:pPr>
            <a:r>
              <a:rPr lang="en-US" sz="2600">
                <a:highlight>
                  <a:srgbClr val="FFFFFF"/>
                </a:highlight>
                <a:latin typeface="Times New Roman"/>
                <a:ea typeface="Times New Roman"/>
                <a:cs typeface="Times New Roman"/>
                <a:sym typeface="Times New Roman"/>
              </a:rPr>
              <a:t>Data Integrity</a:t>
            </a:r>
            <a:endParaRPr sz="2600">
              <a:highlight>
                <a:srgbClr val="FFFFFF"/>
              </a:highlight>
              <a:latin typeface="Times New Roman"/>
              <a:ea typeface="Times New Roman"/>
              <a:cs typeface="Times New Roman"/>
              <a:sym typeface="Times New Roman"/>
            </a:endParaRPr>
          </a:p>
          <a:p>
            <a:pPr marL="914400" lvl="0" indent="-393700" algn="l" rtl="0">
              <a:lnSpc>
                <a:spcPct val="100000"/>
              </a:lnSpc>
              <a:spcBef>
                <a:spcPts val="0"/>
              </a:spcBef>
              <a:spcAft>
                <a:spcPts val="0"/>
              </a:spcAft>
              <a:buSzPts val="2600"/>
              <a:buFont typeface="Times New Roman"/>
              <a:buChar char="•"/>
            </a:pPr>
            <a:r>
              <a:rPr lang="en-US" sz="2600">
                <a:highlight>
                  <a:srgbClr val="FFFFFF"/>
                </a:highlight>
                <a:latin typeface="Times New Roman"/>
                <a:ea typeface="Times New Roman"/>
                <a:cs typeface="Times New Roman"/>
                <a:sym typeface="Times New Roman"/>
              </a:rPr>
              <a:t>Digital Signatures</a:t>
            </a:r>
            <a:endParaRPr sz="2600">
              <a:highlight>
                <a:srgbClr val="FFFFFF"/>
              </a:highlight>
              <a:latin typeface="Times New Roman"/>
              <a:ea typeface="Times New Roman"/>
              <a:cs typeface="Times New Roman"/>
              <a:sym typeface="Times New Roman"/>
            </a:endParaRPr>
          </a:p>
          <a:p>
            <a:pPr marL="914400" lvl="0" indent="-393700" algn="l" rtl="0">
              <a:lnSpc>
                <a:spcPct val="100000"/>
              </a:lnSpc>
              <a:spcBef>
                <a:spcPts val="0"/>
              </a:spcBef>
              <a:spcAft>
                <a:spcPts val="0"/>
              </a:spcAft>
              <a:buSzPts val="2600"/>
              <a:buFont typeface="Times New Roman"/>
              <a:buChar char="•"/>
            </a:pPr>
            <a:r>
              <a:rPr lang="en-US" sz="2600">
                <a:highlight>
                  <a:srgbClr val="FFFFFF"/>
                </a:highlight>
                <a:latin typeface="Times New Roman"/>
                <a:ea typeface="Times New Roman"/>
                <a:cs typeface="Times New Roman"/>
                <a:sym typeface="Times New Roman"/>
              </a:rPr>
              <a:t>Certificate Generation and Verification</a:t>
            </a:r>
            <a:endParaRPr sz="2600">
              <a:highlight>
                <a:srgbClr val="FFFFFF"/>
              </a:highlight>
              <a:latin typeface="Times New Roman"/>
              <a:ea typeface="Times New Roman"/>
              <a:cs typeface="Times New Roman"/>
              <a:sym typeface="Times New Roman"/>
            </a:endParaRPr>
          </a:p>
          <a:p>
            <a:pPr marL="914400" lvl="0" indent="-393700" algn="l" rtl="0">
              <a:lnSpc>
                <a:spcPct val="100000"/>
              </a:lnSpc>
              <a:spcBef>
                <a:spcPts val="0"/>
              </a:spcBef>
              <a:spcAft>
                <a:spcPts val="0"/>
              </a:spcAft>
              <a:buSzPts val="2600"/>
              <a:buFont typeface="Times New Roman"/>
              <a:buChar char="•"/>
            </a:pPr>
            <a:r>
              <a:rPr lang="en-US" sz="2600">
                <a:highlight>
                  <a:srgbClr val="FFFFFF"/>
                </a:highlight>
                <a:latin typeface="Times New Roman"/>
                <a:ea typeface="Times New Roman"/>
                <a:cs typeface="Times New Roman"/>
                <a:sym typeface="Times New Roman"/>
              </a:rPr>
              <a:t>Password Storage</a:t>
            </a:r>
            <a:endParaRPr sz="2600">
              <a:highlight>
                <a:srgbClr val="FFFFFF"/>
              </a:highlight>
              <a:latin typeface="Times New Roman"/>
              <a:ea typeface="Times New Roman"/>
              <a:cs typeface="Times New Roman"/>
              <a:sym typeface="Times New Roman"/>
            </a:endParaRPr>
          </a:p>
          <a:p>
            <a:pPr marL="914400" lvl="0" indent="-393700" algn="l" rtl="0">
              <a:lnSpc>
                <a:spcPct val="100000"/>
              </a:lnSpc>
              <a:spcBef>
                <a:spcPts val="0"/>
              </a:spcBef>
              <a:spcAft>
                <a:spcPts val="0"/>
              </a:spcAft>
              <a:buSzPts val="2600"/>
              <a:buFont typeface="Times New Roman"/>
              <a:buChar char="•"/>
            </a:pPr>
            <a:r>
              <a:rPr lang="en-US" sz="2600">
                <a:highlight>
                  <a:srgbClr val="FFFFFF"/>
                </a:highlight>
                <a:latin typeface="Times New Roman"/>
                <a:ea typeface="Times New Roman"/>
                <a:cs typeface="Times New Roman"/>
                <a:sym typeface="Times New Roman"/>
              </a:rPr>
              <a:t>Checksums and File Integrity</a:t>
            </a:r>
            <a:endParaRPr sz="2600">
              <a:highlight>
                <a:srgbClr val="FFFFFF"/>
              </a:highlight>
              <a:latin typeface="Times New Roman"/>
              <a:ea typeface="Times New Roman"/>
              <a:cs typeface="Times New Roman"/>
              <a:sym typeface="Times New Roman"/>
            </a:endParaRPr>
          </a:p>
          <a:p>
            <a:pPr marL="0" lvl="0" indent="0" algn="l" rtl="0">
              <a:spcBef>
                <a:spcPts val="1800"/>
              </a:spcBef>
              <a:spcAft>
                <a:spcPts val="0"/>
              </a:spcAft>
              <a:buNone/>
            </a:pPr>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pic>
        <p:nvPicPr>
          <p:cNvPr id="541" name="Google Shape;541;p73"/>
          <p:cNvPicPr preferRelativeResize="0"/>
          <p:nvPr/>
        </p:nvPicPr>
        <p:blipFill>
          <a:blip r:embed="rId3">
            <a:alphaModFix/>
          </a:blip>
          <a:stretch>
            <a:fillRect/>
          </a:stretch>
        </p:blipFill>
        <p:spPr>
          <a:xfrm>
            <a:off x="1053000" y="367675"/>
            <a:ext cx="7290700" cy="6399651"/>
          </a:xfrm>
          <a:prstGeom prst="rect">
            <a:avLst/>
          </a:prstGeom>
          <a:noFill/>
          <a:ln>
            <a:noFill/>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74"/>
          <p:cNvSpPr txBox="1">
            <a:spLocks noGrp="1"/>
          </p:cNvSpPr>
          <p:nvPr>
            <p:ph type="title"/>
          </p:nvPr>
        </p:nvSpPr>
        <p:spPr>
          <a:xfrm>
            <a:off x="457200" y="47230"/>
            <a:ext cx="8229600" cy="700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latin typeface="Times New Roman"/>
                <a:ea typeface="Times New Roman"/>
                <a:cs typeface="Times New Roman"/>
                <a:sym typeface="Times New Roman"/>
              </a:rPr>
              <a:t>SHA-1</a:t>
            </a:r>
            <a:endParaRPr b="1">
              <a:latin typeface="Times New Roman"/>
              <a:ea typeface="Times New Roman"/>
              <a:cs typeface="Times New Roman"/>
              <a:sym typeface="Times New Roman"/>
            </a:endParaRPr>
          </a:p>
        </p:txBody>
      </p:sp>
      <p:sp>
        <p:nvSpPr>
          <p:cNvPr id="548" name="Google Shape;548;p74"/>
          <p:cNvSpPr txBox="1">
            <a:spLocks noGrp="1"/>
          </p:cNvSpPr>
          <p:nvPr>
            <p:ph type="body" idx="1"/>
          </p:nvPr>
        </p:nvSpPr>
        <p:spPr>
          <a:xfrm>
            <a:off x="457200" y="850175"/>
            <a:ext cx="8229600" cy="58944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800" b="1">
                <a:latin typeface="Times New Roman"/>
                <a:ea typeface="Times New Roman"/>
                <a:cs typeface="Times New Roman"/>
                <a:sym typeface="Times New Roman"/>
              </a:rPr>
              <a:t>Secure Hash Algorithm (SHA)</a:t>
            </a:r>
            <a:r>
              <a:rPr lang="en-US"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marL="0" lvl="0" indent="0" algn="l" rtl="0">
              <a:spcBef>
                <a:spcPts val="0"/>
              </a:spcBef>
              <a:spcAft>
                <a:spcPts val="0"/>
              </a:spcAft>
              <a:buNone/>
            </a:pPr>
            <a:endParaRPr sz="2800">
              <a:latin typeface="Times New Roman"/>
              <a:ea typeface="Times New Roman"/>
              <a:cs typeface="Times New Roman"/>
              <a:sym typeface="Times New Roman"/>
            </a:endParaRPr>
          </a:p>
          <a:p>
            <a:pPr marL="457200" lvl="0" indent="-406400" algn="just" rtl="0">
              <a:spcBef>
                <a:spcPts val="0"/>
              </a:spcBef>
              <a:spcAft>
                <a:spcPts val="0"/>
              </a:spcAft>
              <a:buSzPts val="2800"/>
              <a:buFont typeface="Times New Roman"/>
              <a:buChar char="•"/>
            </a:pPr>
            <a:r>
              <a:rPr lang="en-US" sz="2800">
                <a:latin typeface="Times New Roman"/>
                <a:ea typeface="Times New Roman"/>
                <a:cs typeface="Times New Roman"/>
                <a:sym typeface="Times New Roman"/>
              </a:rPr>
              <a:t>The Secure Hash Algorithm (SHA) is a standard that was developed by the National Institute of Standards and Technology (NIST) and published as a Federal Information Processing standard (FIP 180). </a:t>
            </a:r>
            <a:endParaRPr sz="2800">
              <a:latin typeface="Times New Roman"/>
              <a:ea typeface="Times New Roman"/>
              <a:cs typeface="Times New Roman"/>
              <a:sym typeface="Times New Roman"/>
            </a:endParaRPr>
          </a:p>
          <a:p>
            <a:pPr marL="457200" lvl="0" indent="-406400" algn="just" rtl="0">
              <a:spcBef>
                <a:spcPts val="0"/>
              </a:spcBef>
              <a:spcAft>
                <a:spcPts val="0"/>
              </a:spcAft>
              <a:buSzPts val="2800"/>
              <a:buFont typeface="Times New Roman"/>
              <a:buChar char="•"/>
            </a:pPr>
            <a:r>
              <a:rPr lang="en-US" sz="2800">
                <a:latin typeface="Times New Roman"/>
                <a:ea typeface="Times New Roman"/>
                <a:cs typeface="Times New Roman"/>
                <a:sym typeface="Times New Roman"/>
              </a:rPr>
              <a:t>It is sometimes referred to as Secure Hash Standard (SHS). The standard is mostly based on MD5. </a:t>
            </a:r>
            <a:endParaRPr sz="2800">
              <a:latin typeface="Times New Roman"/>
              <a:ea typeface="Times New Roman"/>
              <a:cs typeface="Times New Roman"/>
              <a:sym typeface="Times New Roman"/>
            </a:endParaRPr>
          </a:p>
          <a:p>
            <a:pPr marL="457200" lvl="0" indent="-406400" algn="just" rtl="0">
              <a:spcBef>
                <a:spcPts val="0"/>
              </a:spcBef>
              <a:spcAft>
                <a:spcPts val="0"/>
              </a:spcAft>
              <a:buSzPts val="2800"/>
              <a:buFont typeface="Times New Roman"/>
              <a:buChar char="•"/>
            </a:pPr>
            <a:r>
              <a:rPr lang="en-US" sz="2800">
                <a:latin typeface="Times New Roman"/>
                <a:ea typeface="Times New Roman"/>
                <a:cs typeface="Times New Roman"/>
                <a:sym typeface="Times New Roman"/>
              </a:rPr>
              <a:t>The standard was revised in 1995 under FIP 180-1, which includes SHA-1. </a:t>
            </a:r>
            <a:endParaRPr sz="2800">
              <a:latin typeface="Times New Roman"/>
              <a:ea typeface="Times New Roman"/>
              <a:cs typeface="Times New Roman"/>
              <a:sym typeface="Times New Roman"/>
            </a:endParaRPr>
          </a:p>
          <a:p>
            <a:pPr marL="457200" lvl="0" indent="-406400" algn="just" rtl="0">
              <a:spcBef>
                <a:spcPts val="0"/>
              </a:spcBef>
              <a:spcAft>
                <a:spcPts val="0"/>
              </a:spcAft>
              <a:buSzPts val="2800"/>
              <a:buFont typeface="Times New Roman"/>
              <a:buChar char="•"/>
            </a:pPr>
            <a:r>
              <a:rPr lang="en-US" sz="2800">
                <a:latin typeface="Times New Roman"/>
                <a:ea typeface="Times New Roman"/>
                <a:cs typeface="Times New Roman"/>
                <a:sym typeface="Times New Roman"/>
              </a:rPr>
              <a:t>It was revised later under FIP 180-2, which defines four new versions: SHA-224, SHA-256, SHA-384, and SHA-512.</a:t>
            </a:r>
            <a:endParaRPr sz="2800">
              <a:latin typeface="Times New Roman"/>
              <a:ea typeface="Times New Roman"/>
              <a:cs typeface="Times New Roman"/>
              <a:sym typeface="Times New Roman"/>
            </a:endParaRPr>
          </a:p>
          <a:p>
            <a:pPr marL="0" lvl="0" indent="0" algn="l" rtl="0">
              <a:spcBef>
                <a:spcPts val="0"/>
              </a:spcBef>
              <a:spcAft>
                <a:spcPts val="0"/>
              </a:spcAft>
              <a:buNone/>
            </a:pPr>
            <a:endParaRPr sz="26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pic>
        <p:nvPicPr>
          <p:cNvPr id="554" name="Google Shape;554;p75"/>
          <p:cNvPicPr preferRelativeResize="0"/>
          <p:nvPr/>
        </p:nvPicPr>
        <p:blipFill>
          <a:blip r:embed="rId3">
            <a:alphaModFix/>
          </a:blip>
          <a:stretch>
            <a:fillRect/>
          </a:stretch>
        </p:blipFill>
        <p:spPr>
          <a:xfrm>
            <a:off x="-94225" y="1575624"/>
            <a:ext cx="9238226" cy="2891235"/>
          </a:xfrm>
          <a:prstGeom prst="rect">
            <a:avLst/>
          </a:prstGeom>
          <a:noFill/>
          <a:ln>
            <a:noFill/>
          </a:ln>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6"/>
          <p:cNvSpPr txBox="1">
            <a:spLocks noGrp="1"/>
          </p:cNvSpPr>
          <p:nvPr>
            <p:ph type="body" idx="1"/>
          </p:nvPr>
        </p:nvSpPr>
        <p:spPr>
          <a:xfrm>
            <a:off x="457200" y="102025"/>
            <a:ext cx="8229600" cy="64614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3500" b="1">
                <a:solidFill>
                  <a:srgbClr val="273239"/>
                </a:solidFill>
                <a:highlight>
                  <a:srgbClr val="FFFFFF"/>
                </a:highlight>
                <a:latin typeface="Times New Roman"/>
                <a:ea typeface="Times New Roman"/>
                <a:cs typeface="Times New Roman"/>
                <a:sym typeface="Times New Roman"/>
              </a:rPr>
              <a:t>SHA-1 Hash</a:t>
            </a:r>
            <a:endParaRPr sz="3500" b="1">
              <a:solidFill>
                <a:srgbClr val="273239"/>
              </a:solidFill>
              <a:highlight>
                <a:srgbClr val="FFFFFF"/>
              </a:highlight>
              <a:latin typeface="Times New Roman"/>
              <a:ea typeface="Times New Roman"/>
              <a:cs typeface="Times New Roman"/>
              <a:sym typeface="Times New Roman"/>
            </a:endParaRPr>
          </a:p>
          <a:p>
            <a:pPr marL="457200" lvl="0" indent="-393700" algn="just" rtl="0">
              <a:spcBef>
                <a:spcPts val="360"/>
              </a:spcBef>
              <a:spcAft>
                <a:spcPts val="0"/>
              </a:spcAft>
              <a:buSzPts val="2600"/>
              <a:buFont typeface="Times New Roman"/>
              <a:buChar char="•"/>
            </a:pPr>
            <a:r>
              <a:rPr lang="en-US" sz="2600">
                <a:highlight>
                  <a:srgbClr val="FFFFFF"/>
                </a:highlight>
                <a:latin typeface="Times New Roman"/>
                <a:ea typeface="Times New Roman"/>
                <a:cs typeface="Times New Roman"/>
                <a:sym typeface="Times New Roman"/>
              </a:rPr>
              <a:t>SHA-1 or Secure Hash Algorithm 1 is a cryptographic algorithm that takes an input and produces a 160-bit (20-byte) hash value. </a:t>
            </a:r>
            <a:endParaRPr sz="2600">
              <a:highlight>
                <a:srgbClr val="FFFFFF"/>
              </a:highlight>
              <a:latin typeface="Times New Roman"/>
              <a:ea typeface="Times New Roman"/>
              <a:cs typeface="Times New Roman"/>
              <a:sym typeface="Times New Roman"/>
            </a:endParaRPr>
          </a:p>
          <a:p>
            <a:pPr marL="457200" lvl="0" indent="-393700" algn="just" rtl="0">
              <a:spcBef>
                <a:spcPts val="0"/>
              </a:spcBef>
              <a:spcAft>
                <a:spcPts val="0"/>
              </a:spcAft>
              <a:buSzPts val="2600"/>
              <a:buFont typeface="Times New Roman"/>
              <a:buChar char="•"/>
            </a:pPr>
            <a:r>
              <a:rPr lang="en-US" sz="2600">
                <a:highlight>
                  <a:srgbClr val="FFFFFF"/>
                </a:highlight>
                <a:latin typeface="Times New Roman"/>
                <a:ea typeface="Times New Roman"/>
                <a:cs typeface="Times New Roman"/>
                <a:sym typeface="Times New Roman"/>
              </a:rPr>
              <a:t>This hash value is known as a message digest. </a:t>
            </a:r>
            <a:endParaRPr sz="2600">
              <a:highlight>
                <a:srgbClr val="FFFFFF"/>
              </a:highlight>
              <a:latin typeface="Times New Roman"/>
              <a:ea typeface="Times New Roman"/>
              <a:cs typeface="Times New Roman"/>
              <a:sym typeface="Times New Roman"/>
            </a:endParaRPr>
          </a:p>
          <a:p>
            <a:pPr marL="457200" lvl="0" indent="-393700" algn="just" rtl="0">
              <a:spcBef>
                <a:spcPts val="0"/>
              </a:spcBef>
              <a:spcAft>
                <a:spcPts val="0"/>
              </a:spcAft>
              <a:buSzPts val="2600"/>
              <a:buFont typeface="Times New Roman"/>
              <a:buChar char="•"/>
            </a:pPr>
            <a:r>
              <a:rPr lang="en-US" sz="2600">
                <a:highlight>
                  <a:srgbClr val="FFFFFF"/>
                </a:highlight>
                <a:latin typeface="Times New Roman"/>
                <a:ea typeface="Times New Roman"/>
                <a:cs typeface="Times New Roman"/>
                <a:sym typeface="Times New Roman"/>
              </a:rPr>
              <a:t>This message digest is usually then rendered as a hexadecimal number which is 40 digits long. </a:t>
            </a:r>
            <a:endParaRPr sz="2600">
              <a:highlight>
                <a:srgbClr val="FFFFFF"/>
              </a:highlight>
              <a:latin typeface="Times New Roman"/>
              <a:ea typeface="Times New Roman"/>
              <a:cs typeface="Times New Roman"/>
              <a:sym typeface="Times New Roman"/>
            </a:endParaRPr>
          </a:p>
          <a:p>
            <a:pPr marL="457200" lvl="0" indent="-393700" algn="just" rtl="0">
              <a:spcBef>
                <a:spcPts val="0"/>
              </a:spcBef>
              <a:spcAft>
                <a:spcPts val="0"/>
              </a:spcAft>
              <a:buSzPts val="2600"/>
              <a:buFont typeface="Times New Roman"/>
              <a:buChar char="•"/>
            </a:pPr>
            <a:r>
              <a:rPr lang="en-US" sz="2600">
                <a:highlight>
                  <a:srgbClr val="FFFFFF"/>
                </a:highlight>
                <a:latin typeface="Times New Roman"/>
                <a:ea typeface="Times New Roman"/>
                <a:cs typeface="Times New Roman"/>
                <a:sym typeface="Times New Roman"/>
              </a:rPr>
              <a:t>It is a U.S. Federal Information Processing Standard and was designed by the United States National Security Agency. </a:t>
            </a:r>
            <a:endParaRPr sz="2600">
              <a:highlight>
                <a:srgbClr val="FFFFFF"/>
              </a:highlight>
              <a:latin typeface="Times New Roman"/>
              <a:ea typeface="Times New Roman"/>
              <a:cs typeface="Times New Roman"/>
              <a:sym typeface="Times New Roman"/>
            </a:endParaRPr>
          </a:p>
          <a:p>
            <a:pPr marL="457200" lvl="0" indent="-393700" algn="just" rtl="0">
              <a:spcBef>
                <a:spcPts val="0"/>
              </a:spcBef>
              <a:spcAft>
                <a:spcPts val="0"/>
              </a:spcAft>
              <a:buSzPts val="2600"/>
              <a:buFont typeface="Times New Roman"/>
              <a:buChar char="•"/>
            </a:pPr>
            <a:r>
              <a:rPr lang="en-US" sz="2600">
                <a:solidFill>
                  <a:srgbClr val="FF0000"/>
                </a:solidFill>
                <a:highlight>
                  <a:srgbClr val="FFFFFF"/>
                </a:highlight>
                <a:latin typeface="Times New Roman"/>
                <a:ea typeface="Times New Roman"/>
                <a:cs typeface="Times New Roman"/>
                <a:sym typeface="Times New Roman"/>
              </a:rPr>
              <a:t>SHA-1 is been considered insecure since 2005</a:t>
            </a:r>
            <a:r>
              <a:rPr lang="en-US" sz="2600">
                <a:highlight>
                  <a:srgbClr val="FFFFFF"/>
                </a:highlight>
                <a:latin typeface="Times New Roman"/>
                <a:ea typeface="Times New Roman"/>
                <a:cs typeface="Times New Roman"/>
                <a:sym typeface="Times New Roman"/>
              </a:rPr>
              <a:t>. </a:t>
            </a:r>
            <a:endParaRPr sz="2600">
              <a:highlight>
                <a:srgbClr val="FFFFFF"/>
              </a:highlight>
              <a:latin typeface="Times New Roman"/>
              <a:ea typeface="Times New Roman"/>
              <a:cs typeface="Times New Roman"/>
              <a:sym typeface="Times New Roman"/>
            </a:endParaRPr>
          </a:p>
          <a:p>
            <a:pPr marL="457200" lvl="0" indent="-393700" algn="just" rtl="0">
              <a:spcBef>
                <a:spcPts val="0"/>
              </a:spcBef>
              <a:spcAft>
                <a:spcPts val="0"/>
              </a:spcAft>
              <a:buSzPts val="2600"/>
              <a:buFont typeface="Times New Roman"/>
              <a:buChar char="•"/>
            </a:pPr>
            <a:r>
              <a:rPr lang="en-US" sz="2600">
                <a:highlight>
                  <a:srgbClr val="FFFFFF"/>
                </a:highlight>
                <a:latin typeface="Times New Roman"/>
                <a:ea typeface="Times New Roman"/>
                <a:cs typeface="Times New Roman"/>
                <a:sym typeface="Times New Roman"/>
              </a:rPr>
              <a:t>Major tech giants browsers like Microsoft, Google, Apple, and Mozilla have stopped accepting SHA-1 SSL certificates by 2017.</a:t>
            </a:r>
            <a:endParaRPr sz="26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77"/>
          <p:cNvSpPr txBox="1">
            <a:spLocks noGrp="1"/>
          </p:cNvSpPr>
          <p:nvPr>
            <p:ph type="title"/>
          </p:nvPr>
        </p:nvSpPr>
        <p:spPr>
          <a:xfrm>
            <a:off x="457200" y="274637"/>
            <a:ext cx="8229600" cy="11430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567" name="Google Shape;567;p77"/>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pic>
        <p:nvPicPr>
          <p:cNvPr id="568" name="Google Shape;568;p77"/>
          <p:cNvPicPr preferRelativeResize="0"/>
          <p:nvPr/>
        </p:nvPicPr>
        <p:blipFill>
          <a:blip r:embed="rId3">
            <a:alphaModFix/>
          </a:blip>
          <a:stretch>
            <a:fillRect/>
          </a:stretch>
        </p:blipFill>
        <p:spPr>
          <a:xfrm>
            <a:off x="0" y="160152"/>
            <a:ext cx="9144001" cy="6537697"/>
          </a:xfrm>
          <a:prstGeom prst="rect">
            <a:avLst/>
          </a:prstGeom>
          <a:noFill/>
          <a:ln>
            <a:noFill/>
          </a:ln>
        </p:spPr>
      </p:pic>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8"/>
          <p:cNvSpPr txBox="1">
            <a:spLocks noGrp="1"/>
          </p:cNvSpPr>
          <p:nvPr>
            <p:ph type="body" idx="1"/>
          </p:nvPr>
        </p:nvSpPr>
        <p:spPr>
          <a:xfrm>
            <a:off x="457200" y="385400"/>
            <a:ext cx="8475300" cy="6246000"/>
          </a:xfrm>
          <a:prstGeom prst="rect">
            <a:avLst/>
          </a:prstGeom>
        </p:spPr>
        <p:txBody>
          <a:bodyPr spcFirstLastPara="1" wrap="square" lIns="91425" tIns="45700" rIns="91425" bIns="45700" anchor="t" anchorCtr="0">
            <a:noAutofit/>
          </a:bodyPr>
          <a:lstStyle/>
          <a:p>
            <a:pPr marL="0" lvl="0" indent="0" algn="l" rtl="0">
              <a:lnSpc>
                <a:spcPct val="100000"/>
              </a:lnSpc>
              <a:spcBef>
                <a:spcPts val="1800"/>
              </a:spcBef>
              <a:spcAft>
                <a:spcPts val="0"/>
              </a:spcAft>
              <a:buNone/>
            </a:pPr>
            <a:r>
              <a:rPr lang="en-US" sz="2600" b="1">
                <a:solidFill>
                  <a:srgbClr val="273239"/>
                </a:solidFill>
                <a:highlight>
                  <a:srgbClr val="FFFFFF"/>
                </a:highlight>
                <a:latin typeface="Times New Roman"/>
                <a:ea typeface="Times New Roman"/>
                <a:cs typeface="Times New Roman"/>
                <a:sym typeface="Times New Roman"/>
              </a:rPr>
              <a:t>How SHA-1 Works</a:t>
            </a:r>
            <a:endParaRPr sz="2600" b="1">
              <a:solidFill>
                <a:srgbClr val="273239"/>
              </a:solidFill>
              <a:highlight>
                <a:srgbClr val="FFFFFF"/>
              </a:highlight>
              <a:latin typeface="Times New Roman"/>
              <a:ea typeface="Times New Roman"/>
              <a:cs typeface="Times New Roman"/>
              <a:sym typeface="Times New Roman"/>
            </a:endParaRPr>
          </a:p>
          <a:p>
            <a:pPr marL="685800" lvl="0" indent="-393700" algn="l" rtl="0">
              <a:lnSpc>
                <a:spcPct val="100000"/>
              </a:lnSpc>
              <a:spcBef>
                <a:spcPts val="1800"/>
              </a:spcBef>
              <a:spcAft>
                <a:spcPts val="0"/>
              </a:spcAft>
              <a:buClr>
                <a:srgbClr val="273239"/>
              </a:buClr>
              <a:buSzPts val="2600"/>
              <a:buFont typeface="Nunito"/>
              <a:buAutoNum type="arabicPeriod"/>
            </a:pPr>
            <a:r>
              <a:rPr lang="en-US" sz="2600" b="1">
                <a:solidFill>
                  <a:srgbClr val="273239"/>
                </a:solidFill>
                <a:highlight>
                  <a:srgbClr val="FFFFFF"/>
                </a:highlight>
                <a:latin typeface="Times New Roman"/>
                <a:ea typeface="Times New Roman"/>
                <a:cs typeface="Times New Roman"/>
                <a:sym typeface="Times New Roman"/>
              </a:rPr>
              <a:t>Message (M)</a:t>
            </a:r>
            <a:r>
              <a:rPr lang="en-US" sz="2600">
                <a:solidFill>
                  <a:srgbClr val="273239"/>
                </a:solidFill>
                <a:highlight>
                  <a:srgbClr val="FFFFFF"/>
                </a:highlight>
                <a:latin typeface="Times New Roman"/>
                <a:ea typeface="Times New Roman"/>
                <a:cs typeface="Times New Roman"/>
                <a:sym typeface="Times New Roman"/>
              </a:rPr>
              <a:t>:</a:t>
            </a:r>
            <a:endParaRPr sz="2600">
              <a:solidFill>
                <a:srgbClr val="273239"/>
              </a:solidFill>
              <a:highlight>
                <a:srgbClr val="FFFFFF"/>
              </a:highlight>
              <a:latin typeface="Times New Roman"/>
              <a:ea typeface="Times New Roman"/>
              <a:cs typeface="Times New Roman"/>
              <a:sym typeface="Times New Roman"/>
            </a:endParaRPr>
          </a:p>
          <a:p>
            <a:pPr marL="1371600" lvl="1" indent="-393700" algn="l" rtl="0">
              <a:lnSpc>
                <a:spcPct val="100000"/>
              </a:lnSpc>
              <a:spcBef>
                <a:spcPts val="0"/>
              </a:spcBef>
              <a:spcAft>
                <a:spcPts val="0"/>
              </a:spcAft>
              <a:buClr>
                <a:srgbClr val="273239"/>
              </a:buClr>
              <a:buSzPts val="2600"/>
              <a:buFont typeface="Times New Roman"/>
              <a:buChar char="●"/>
            </a:pPr>
            <a:r>
              <a:rPr lang="en-US" sz="2600">
                <a:solidFill>
                  <a:srgbClr val="273239"/>
                </a:solidFill>
                <a:highlight>
                  <a:srgbClr val="FFFFFF"/>
                </a:highlight>
                <a:latin typeface="Times New Roman"/>
                <a:ea typeface="Times New Roman"/>
                <a:cs typeface="Times New Roman"/>
                <a:sym typeface="Times New Roman"/>
              </a:rPr>
              <a:t>The original input message that needs to be hashed.</a:t>
            </a:r>
            <a:endParaRPr sz="2600">
              <a:solidFill>
                <a:srgbClr val="273239"/>
              </a:solidFill>
              <a:highlight>
                <a:srgbClr val="FFFFFF"/>
              </a:highlight>
              <a:latin typeface="Times New Roman"/>
              <a:ea typeface="Times New Roman"/>
              <a:cs typeface="Times New Roman"/>
              <a:sym typeface="Times New Roman"/>
            </a:endParaRPr>
          </a:p>
          <a:p>
            <a:pPr marL="685800" lvl="0" indent="-393700" algn="l" rtl="0">
              <a:lnSpc>
                <a:spcPct val="100000"/>
              </a:lnSpc>
              <a:spcBef>
                <a:spcPts val="0"/>
              </a:spcBef>
              <a:spcAft>
                <a:spcPts val="0"/>
              </a:spcAft>
              <a:buClr>
                <a:srgbClr val="273239"/>
              </a:buClr>
              <a:buSzPts val="2600"/>
              <a:buFont typeface="Nunito"/>
              <a:buAutoNum type="arabicPeriod"/>
            </a:pPr>
            <a:r>
              <a:rPr lang="en-US" sz="2600" b="1">
                <a:solidFill>
                  <a:srgbClr val="273239"/>
                </a:solidFill>
                <a:highlight>
                  <a:srgbClr val="FFFFFF"/>
                </a:highlight>
                <a:latin typeface="Times New Roman"/>
                <a:ea typeface="Times New Roman"/>
                <a:cs typeface="Times New Roman"/>
                <a:sym typeface="Times New Roman"/>
              </a:rPr>
              <a:t>Message Padding</a:t>
            </a:r>
            <a:r>
              <a:rPr lang="en-US" sz="2600">
                <a:solidFill>
                  <a:srgbClr val="273239"/>
                </a:solidFill>
                <a:highlight>
                  <a:srgbClr val="FFFFFF"/>
                </a:highlight>
                <a:latin typeface="Times New Roman"/>
                <a:ea typeface="Times New Roman"/>
                <a:cs typeface="Times New Roman"/>
                <a:sym typeface="Times New Roman"/>
              </a:rPr>
              <a:t>:</a:t>
            </a:r>
            <a:endParaRPr sz="2600">
              <a:solidFill>
                <a:srgbClr val="273239"/>
              </a:solidFill>
              <a:highlight>
                <a:srgbClr val="FFFFFF"/>
              </a:highlight>
              <a:latin typeface="Times New Roman"/>
              <a:ea typeface="Times New Roman"/>
              <a:cs typeface="Times New Roman"/>
              <a:sym typeface="Times New Roman"/>
            </a:endParaRPr>
          </a:p>
          <a:p>
            <a:pPr marL="1371600" lvl="1" indent="-393700" algn="just" rtl="0">
              <a:lnSpc>
                <a:spcPct val="100000"/>
              </a:lnSpc>
              <a:spcBef>
                <a:spcPts val="0"/>
              </a:spcBef>
              <a:spcAft>
                <a:spcPts val="0"/>
              </a:spcAft>
              <a:buClr>
                <a:srgbClr val="273239"/>
              </a:buClr>
              <a:buSzPts val="2600"/>
              <a:buFont typeface="Times New Roman"/>
              <a:buChar char="●"/>
            </a:pPr>
            <a:r>
              <a:rPr lang="en-US" sz="2600">
                <a:solidFill>
                  <a:srgbClr val="273239"/>
                </a:solidFill>
                <a:highlight>
                  <a:srgbClr val="FFFFFF"/>
                </a:highlight>
                <a:latin typeface="Times New Roman"/>
                <a:ea typeface="Times New Roman"/>
                <a:cs typeface="Times New Roman"/>
                <a:sym typeface="Times New Roman"/>
              </a:rPr>
              <a:t>The initial step where the message is padded to ensure its length is congruent to 448 modulo 512. This step prepares the message for processing in 512-bit blocks.</a:t>
            </a:r>
            <a:endParaRPr sz="2600">
              <a:solidFill>
                <a:srgbClr val="273239"/>
              </a:solidFill>
              <a:highlight>
                <a:srgbClr val="FFFFFF"/>
              </a:highlight>
              <a:latin typeface="Times New Roman"/>
              <a:ea typeface="Times New Roman"/>
              <a:cs typeface="Times New Roman"/>
              <a:sym typeface="Times New Roman"/>
            </a:endParaRPr>
          </a:p>
          <a:p>
            <a:pPr marL="685800" lvl="0" indent="-393700" algn="l" rtl="0">
              <a:lnSpc>
                <a:spcPct val="100000"/>
              </a:lnSpc>
              <a:spcBef>
                <a:spcPts val="0"/>
              </a:spcBef>
              <a:spcAft>
                <a:spcPts val="0"/>
              </a:spcAft>
              <a:buClr>
                <a:srgbClr val="273239"/>
              </a:buClr>
              <a:buSzPts val="2600"/>
              <a:buFont typeface="Nunito"/>
              <a:buAutoNum type="arabicPeriod"/>
            </a:pPr>
            <a:r>
              <a:rPr lang="en-US" sz="2600" b="1">
                <a:solidFill>
                  <a:srgbClr val="273239"/>
                </a:solidFill>
                <a:highlight>
                  <a:srgbClr val="FFFFFF"/>
                </a:highlight>
                <a:latin typeface="Times New Roman"/>
                <a:ea typeface="Times New Roman"/>
                <a:cs typeface="Times New Roman"/>
                <a:sym typeface="Times New Roman"/>
              </a:rPr>
              <a:t>Round Word Computation (WtW_tWt​)</a:t>
            </a:r>
            <a:r>
              <a:rPr lang="en-US" sz="2600">
                <a:solidFill>
                  <a:srgbClr val="273239"/>
                </a:solidFill>
                <a:highlight>
                  <a:srgbClr val="FFFFFF"/>
                </a:highlight>
                <a:latin typeface="Times New Roman"/>
                <a:ea typeface="Times New Roman"/>
                <a:cs typeface="Times New Roman"/>
                <a:sym typeface="Times New Roman"/>
              </a:rPr>
              <a:t>:</a:t>
            </a:r>
            <a:endParaRPr sz="2600">
              <a:solidFill>
                <a:srgbClr val="273239"/>
              </a:solidFill>
              <a:highlight>
                <a:srgbClr val="FFFFFF"/>
              </a:highlight>
              <a:latin typeface="Times New Roman"/>
              <a:ea typeface="Times New Roman"/>
              <a:cs typeface="Times New Roman"/>
              <a:sym typeface="Times New Roman"/>
            </a:endParaRPr>
          </a:p>
          <a:p>
            <a:pPr marL="1371600" lvl="1" indent="-393700" algn="just" rtl="0">
              <a:lnSpc>
                <a:spcPct val="100000"/>
              </a:lnSpc>
              <a:spcBef>
                <a:spcPts val="0"/>
              </a:spcBef>
              <a:spcAft>
                <a:spcPts val="0"/>
              </a:spcAft>
              <a:buClr>
                <a:srgbClr val="273239"/>
              </a:buClr>
              <a:buSzPts val="2600"/>
              <a:buFont typeface="Times New Roman"/>
              <a:buChar char="●"/>
            </a:pPr>
            <a:r>
              <a:rPr lang="en-US" sz="2600">
                <a:solidFill>
                  <a:srgbClr val="273239"/>
                </a:solidFill>
                <a:highlight>
                  <a:srgbClr val="FFFFFF"/>
                </a:highlight>
                <a:latin typeface="Times New Roman"/>
                <a:ea typeface="Times New Roman"/>
                <a:cs typeface="Times New Roman"/>
                <a:sym typeface="Times New Roman"/>
              </a:rPr>
              <a:t>After padding, the message is divided into blocks of 512 bits, and each block is further divided into 16 words of 32 bits. These words are then expanded into 80 32-bit words, which are used in the subsequent rounds.</a:t>
            </a:r>
            <a:endParaRPr sz="2600">
              <a:solidFill>
                <a:srgbClr val="273239"/>
              </a:solidFill>
              <a:highlight>
                <a:srgbClr val="FFFFFF"/>
              </a:highlight>
              <a:latin typeface="Times New Roman"/>
              <a:ea typeface="Times New Roman"/>
              <a:cs typeface="Times New Roman"/>
              <a:sym typeface="Times New Roman"/>
            </a:endParaRPr>
          </a:p>
          <a:p>
            <a:pPr marL="914400" lvl="0" indent="0" algn="l" rtl="0">
              <a:lnSpc>
                <a:spcPct val="100000"/>
              </a:lnSpc>
              <a:spcBef>
                <a:spcPts val="3600"/>
              </a:spcBef>
              <a:spcAft>
                <a:spcPts val="0"/>
              </a:spcAft>
              <a:buNone/>
            </a:pPr>
            <a:endParaRPr sz="2600">
              <a:solidFill>
                <a:srgbClr val="273239"/>
              </a:solidFill>
              <a:highlight>
                <a:srgbClr val="FFFFFF"/>
              </a:highlight>
              <a:latin typeface="Times New Roman"/>
              <a:ea typeface="Times New Roman"/>
              <a:cs typeface="Times New Roman"/>
              <a:sym typeface="Times New Roman"/>
            </a:endParaRPr>
          </a:p>
          <a:p>
            <a:pPr marL="0" lvl="0" indent="0" algn="l" rtl="0">
              <a:lnSpc>
                <a:spcPct val="100000"/>
              </a:lnSpc>
              <a:spcBef>
                <a:spcPts val="3600"/>
              </a:spcBef>
              <a:spcAft>
                <a:spcPts val="0"/>
              </a:spcAft>
              <a:buClr>
                <a:schemeClr val="dk1"/>
              </a:buClr>
              <a:buSzPts val="1100"/>
              <a:buFont typeface="Arial"/>
              <a:buNone/>
            </a:pPr>
            <a:endParaRPr sz="2600" b="1">
              <a:solidFill>
                <a:srgbClr val="273239"/>
              </a:solidFill>
              <a:highlight>
                <a:srgbClr val="FFFFFF"/>
              </a:highlight>
              <a:latin typeface="Times New Roman"/>
              <a:ea typeface="Times New Roman"/>
              <a:cs typeface="Times New Roman"/>
              <a:sym typeface="Times New Roman"/>
            </a:endParaRPr>
          </a:p>
          <a:p>
            <a:pPr marL="0" lvl="0" indent="0" algn="l" rtl="0">
              <a:lnSpc>
                <a:spcPct val="100000"/>
              </a:lnSpc>
              <a:spcBef>
                <a:spcPts val="1800"/>
              </a:spcBef>
              <a:spcAft>
                <a:spcPts val="0"/>
              </a:spcAft>
              <a:buNone/>
            </a:pPr>
            <a:endParaRPr sz="26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79"/>
          <p:cNvSpPr txBox="1">
            <a:spLocks noGrp="1"/>
          </p:cNvSpPr>
          <p:nvPr>
            <p:ph type="body" idx="1"/>
          </p:nvPr>
        </p:nvSpPr>
        <p:spPr>
          <a:xfrm>
            <a:off x="457200" y="238050"/>
            <a:ext cx="8229600" cy="6359100"/>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2600" b="1">
                <a:solidFill>
                  <a:srgbClr val="273239"/>
                </a:solidFill>
                <a:highlight>
                  <a:srgbClr val="FFFFFF"/>
                </a:highlight>
                <a:latin typeface="Times New Roman"/>
                <a:ea typeface="Times New Roman"/>
                <a:cs typeface="Times New Roman"/>
                <a:sym typeface="Times New Roman"/>
              </a:rPr>
              <a:t>4.  Round Initialize (A, B, C, D, and E)</a:t>
            </a:r>
            <a:r>
              <a:rPr lang="en-US" sz="2600">
                <a:solidFill>
                  <a:srgbClr val="273239"/>
                </a:solidFill>
                <a:highlight>
                  <a:srgbClr val="FFFFFF"/>
                </a:highlight>
                <a:latin typeface="Times New Roman"/>
                <a:ea typeface="Times New Roman"/>
                <a:cs typeface="Times New Roman"/>
                <a:sym typeface="Times New Roman"/>
              </a:rPr>
              <a:t>:</a:t>
            </a:r>
            <a:endParaRPr sz="2600">
              <a:solidFill>
                <a:srgbClr val="273239"/>
              </a:solidFill>
              <a:highlight>
                <a:srgbClr val="FFFFFF"/>
              </a:highlight>
              <a:latin typeface="Times New Roman"/>
              <a:ea typeface="Times New Roman"/>
              <a:cs typeface="Times New Roman"/>
              <a:sym typeface="Times New Roman"/>
            </a:endParaRPr>
          </a:p>
          <a:p>
            <a:pPr marL="457200" lvl="0" indent="0" algn="l" rtl="0">
              <a:lnSpc>
                <a:spcPct val="100000"/>
              </a:lnSpc>
              <a:spcBef>
                <a:spcPts val="1800"/>
              </a:spcBef>
              <a:spcAft>
                <a:spcPts val="0"/>
              </a:spcAft>
              <a:buNone/>
            </a:pPr>
            <a:r>
              <a:rPr lang="en-US" sz="2600">
                <a:highlight>
                  <a:srgbClr val="FFFFFF"/>
                </a:highlight>
                <a:latin typeface="Times New Roman"/>
                <a:ea typeface="Times New Roman"/>
                <a:cs typeface="Times New Roman"/>
                <a:sym typeface="Times New Roman"/>
              </a:rPr>
              <a:t>Initialization of five working variables (A, B, C, D, and E) with specific constant values. These variables are used to compute the hash value iteratively.</a:t>
            </a:r>
            <a:endParaRPr sz="2600">
              <a:highlight>
                <a:srgbClr val="FFFFFF"/>
              </a:highlight>
              <a:latin typeface="Times New Roman"/>
              <a:ea typeface="Times New Roman"/>
              <a:cs typeface="Times New Roman"/>
              <a:sym typeface="Times New Roman"/>
            </a:endParaRPr>
          </a:p>
          <a:p>
            <a:pPr marL="0" lvl="0" indent="0" algn="l" rtl="0">
              <a:lnSpc>
                <a:spcPct val="100000"/>
              </a:lnSpc>
              <a:spcBef>
                <a:spcPts val="3600"/>
              </a:spcBef>
              <a:spcAft>
                <a:spcPts val="0"/>
              </a:spcAft>
              <a:buNone/>
            </a:pPr>
            <a:r>
              <a:rPr lang="en-US" sz="2600" b="1">
                <a:highlight>
                  <a:srgbClr val="FFFFFF"/>
                </a:highlight>
                <a:latin typeface="Times New Roman"/>
                <a:ea typeface="Times New Roman"/>
                <a:cs typeface="Times New Roman"/>
                <a:sym typeface="Times New Roman"/>
              </a:rPr>
              <a:t>5.  Round Constants (KtK_tKt​)</a:t>
            </a:r>
            <a:r>
              <a:rPr lang="en-US" sz="2600">
                <a:highlight>
                  <a:srgbClr val="FFFFFF"/>
                </a:highlight>
                <a:latin typeface="Times New Roman"/>
                <a:ea typeface="Times New Roman"/>
                <a:cs typeface="Times New Roman"/>
                <a:sym typeface="Times New Roman"/>
              </a:rPr>
              <a:t>:</a:t>
            </a:r>
            <a:endParaRPr sz="2600">
              <a:highlight>
                <a:srgbClr val="FFFFFF"/>
              </a:highlight>
              <a:latin typeface="Times New Roman"/>
              <a:ea typeface="Times New Roman"/>
              <a:cs typeface="Times New Roman"/>
              <a:sym typeface="Times New Roman"/>
            </a:endParaRPr>
          </a:p>
          <a:p>
            <a:pPr marL="457200" lvl="0" indent="0" algn="l" rtl="0">
              <a:lnSpc>
                <a:spcPct val="100000"/>
              </a:lnSpc>
              <a:spcBef>
                <a:spcPts val="1800"/>
              </a:spcBef>
              <a:spcAft>
                <a:spcPts val="0"/>
              </a:spcAft>
              <a:buNone/>
            </a:pPr>
            <a:r>
              <a:rPr lang="en-US" sz="2600">
                <a:highlight>
                  <a:srgbClr val="FFFFFF"/>
                </a:highlight>
                <a:latin typeface="Times New Roman"/>
                <a:ea typeface="Times New Roman"/>
                <a:cs typeface="Times New Roman"/>
                <a:sym typeface="Times New Roman"/>
              </a:rPr>
              <a:t>SHA-1 uses four constant values (K1K_1K1​, K2K_2K2​, K3K_3K3​, K4K_4K4​), each applied in a specific range of rounds:</a:t>
            </a:r>
            <a:endParaRPr sz="2600">
              <a:highlight>
                <a:srgbClr val="FFFFFF"/>
              </a:highlight>
              <a:latin typeface="Times New Roman"/>
              <a:ea typeface="Times New Roman"/>
              <a:cs typeface="Times New Roman"/>
              <a:sym typeface="Times New Roman"/>
            </a:endParaRPr>
          </a:p>
          <a:p>
            <a:pPr marL="1828800" lvl="0" indent="0" algn="l" rtl="0">
              <a:lnSpc>
                <a:spcPct val="100000"/>
              </a:lnSpc>
              <a:spcBef>
                <a:spcPts val="1000"/>
              </a:spcBef>
              <a:spcAft>
                <a:spcPts val="0"/>
              </a:spcAft>
              <a:buNone/>
            </a:pPr>
            <a:r>
              <a:rPr lang="en-US" sz="2600">
                <a:highlight>
                  <a:srgbClr val="FFFFFF"/>
                </a:highlight>
                <a:latin typeface="Times New Roman"/>
                <a:ea typeface="Times New Roman"/>
                <a:cs typeface="Times New Roman"/>
                <a:sym typeface="Times New Roman"/>
              </a:rPr>
              <a:t>K1K_1K1​ for rounds 0-19</a:t>
            </a:r>
            <a:endParaRPr sz="2600">
              <a:highlight>
                <a:srgbClr val="FFFFFF"/>
              </a:highlight>
              <a:latin typeface="Times New Roman"/>
              <a:ea typeface="Times New Roman"/>
              <a:cs typeface="Times New Roman"/>
              <a:sym typeface="Times New Roman"/>
            </a:endParaRPr>
          </a:p>
          <a:p>
            <a:pPr marL="1828800" lvl="0" indent="0" algn="l" rtl="0">
              <a:lnSpc>
                <a:spcPct val="100000"/>
              </a:lnSpc>
              <a:spcBef>
                <a:spcPts val="1000"/>
              </a:spcBef>
              <a:spcAft>
                <a:spcPts val="0"/>
              </a:spcAft>
              <a:buNone/>
            </a:pPr>
            <a:r>
              <a:rPr lang="en-US" sz="2600">
                <a:highlight>
                  <a:srgbClr val="FFFFFF"/>
                </a:highlight>
                <a:latin typeface="Times New Roman"/>
                <a:ea typeface="Times New Roman"/>
                <a:cs typeface="Times New Roman"/>
                <a:sym typeface="Times New Roman"/>
              </a:rPr>
              <a:t>K2K_2K2​ for rounds 20-39</a:t>
            </a:r>
            <a:endParaRPr sz="2600">
              <a:highlight>
                <a:srgbClr val="FFFFFF"/>
              </a:highlight>
              <a:latin typeface="Times New Roman"/>
              <a:ea typeface="Times New Roman"/>
              <a:cs typeface="Times New Roman"/>
              <a:sym typeface="Times New Roman"/>
            </a:endParaRPr>
          </a:p>
          <a:p>
            <a:pPr marL="1828800" lvl="0" indent="0" algn="l" rtl="0">
              <a:lnSpc>
                <a:spcPct val="100000"/>
              </a:lnSpc>
              <a:spcBef>
                <a:spcPts val="1000"/>
              </a:spcBef>
              <a:spcAft>
                <a:spcPts val="0"/>
              </a:spcAft>
              <a:buNone/>
            </a:pPr>
            <a:r>
              <a:rPr lang="en-US" sz="2600">
                <a:highlight>
                  <a:srgbClr val="FFFFFF"/>
                </a:highlight>
                <a:latin typeface="Times New Roman"/>
                <a:ea typeface="Times New Roman"/>
                <a:cs typeface="Times New Roman"/>
                <a:sym typeface="Times New Roman"/>
              </a:rPr>
              <a:t>K3K_3K3​ for rounds 40-59</a:t>
            </a:r>
            <a:endParaRPr sz="2600">
              <a:highlight>
                <a:srgbClr val="FFFFFF"/>
              </a:highlight>
              <a:latin typeface="Times New Roman"/>
              <a:ea typeface="Times New Roman"/>
              <a:cs typeface="Times New Roman"/>
              <a:sym typeface="Times New Roman"/>
            </a:endParaRPr>
          </a:p>
          <a:p>
            <a:pPr marL="1828800" lvl="0" indent="0" algn="l" rtl="0">
              <a:lnSpc>
                <a:spcPct val="100000"/>
              </a:lnSpc>
              <a:spcBef>
                <a:spcPts val="1000"/>
              </a:spcBef>
              <a:spcAft>
                <a:spcPts val="0"/>
              </a:spcAft>
              <a:buNone/>
            </a:pPr>
            <a:r>
              <a:rPr lang="en-US" sz="2600">
                <a:highlight>
                  <a:srgbClr val="FFFFFF"/>
                </a:highlight>
                <a:latin typeface="Times New Roman"/>
                <a:ea typeface="Times New Roman"/>
                <a:cs typeface="Times New Roman"/>
                <a:sym typeface="Times New Roman"/>
              </a:rPr>
              <a:t>K4K_4K4​ for rounds 60-79</a:t>
            </a:r>
            <a:endParaRPr sz="2600">
              <a:highlight>
                <a:srgbClr val="FFFFFF"/>
              </a:highlight>
              <a:latin typeface="Times New Roman"/>
              <a:ea typeface="Times New Roman"/>
              <a:cs typeface="Times New Roman"/>
              <a:sym typeface="Times New Roman"/>
            </a:endParaRPr>
          </a:p>
          <a:p>
            <a:pPr marL="0" lvl="0" indent="0" algn="l" rtl="0">
              <a:spcBef>
                <a:spcPts val="4000"/>
              </a:spcBef>
              <a:spcAft>
                <a:spcPts val="0"/>
              </a:spcAft>
              <a:buNone/>
            </a:pPr>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80"/>
          <p:cNvSpPr txBox="1">
            <a:spLocks noGrp="1"/>
          </p:cNvSpPr>
          <p:nvPr>
            <p:ph type="body" idx="1"/>
          </p:nvPr>
        </p:nvSpPr>
        <p:spPr>
          <a:xfrm>
            <a:off x="457200" y="385400"/>
            <a:ext cx="8229600" cy="5740800"/>
          </a:xfrm>
          <a:prstGeom prst="rect">
            <a:avLst/>
          </a:prstGeom>
        </p:spPr>
        <p:txBody>
          <a:bodyPr spcFirstLastPara="1" wrap="square" lIns="91425" tIns="45700" rIns="91425" bIns="45700" anchor="t" anchorCtr="0">
            <a:noAutofit/>
          </a:bodyPr>
          <a:lstStyle/>
          <a:p>
            <a:pPr marL="457200" lvl="0" indent="0" algn="l" rtl="0">
              <a:lnSpc>
                <a:spcPct val="100000"/>
              </a:lnSpc>
              <a:spcBef>
                <a:spcPts val="0"/>
              </a:spcBef>
              <a:spcAft>
                <a:spcPts val="0"/>
              </a:spcAft>
              <a:buNone/>
            </a:pPr>
            <a:r>
              <a:rPr lang="en-US" sz="2600" b="1">
                <a:highlight>
                  <a:srgbClr val="FFFFFF"/>
                </a:highlight>
                <a:latin typeface="Times New Roman"/>
                <a:ea typeface="Times New Roman"/>
                <a:cs typeface="Times New Roman"/>
                <a:sym typeface="Times New Roman"/>
              </a:rPr>
              <a:t>7.  Rounds (0-79)</a:t>
            </a:r>
            <a:r>
              <a:rPr lang="en-US" sz="2600">
                <a:highlight>
                  <a:srgbClr val="FFFFFF"/>
                </a:highlight>
                <a:latin typeface="Times New Roman"/>
                <a:ea typeface="Times New Roman"/>
                <a:cs typeface="Times New Roman"/>
                <a:sym typeface="Times New Roman"/>
              </a:rPr>
              <a:t>:</a:t>
            </a:r>
            <a:endParaRPr sz="2600">
              <a:highlight>
                <a:srgbClr val="FFFFFF"/>
              </a:highlight>
              <a:latin typeface="Times New Roman"/>
              <a:ea typeface="Times New Roman"/>
              <a:cs typeface="Times New Roman"/>
              <a:sym typeface="Times New Roman"/>
            </a:endParaRPr>
          </a:p>
          <a:p>
            <a:pPr marL="914400" lvl="0" indent="-393700" algn="l" rtl="0">
              <a:lnSpc>
                <a:spcPct val="100000"/>
              </a:lnSpc>
              <a:spcBef>
                <a:spcPts val="0"/>
              </a:spcBef>
              <a:spcAft>
                <a:spcPts val="0"/>
              </a:spcAft>
              <a:buClr>
                <a:schemeClr val="dk1"/>
              </a:buClr>
              <a:buSzPts val="2600"/>
              <a:buFont typeface="Times New Roman"/>
              <a:buChar char="•"/>
            </a:pPr>
            <a:r>
              <a:rPr lang="en-US" sz="2600">
                <a:highlight>
                  <a:srgbClr val="FFFFFF"/>
                </a:highlight>
                <a:latin typeface="Times New Roman"/>
                <a:ea typeface="Times New Roman"/>
                <a:cs typeface="Times New Roman"/>
                <a:sym typeface="Times New Roman"/>
              </a:rPr>
              <a:t>The main computation loop of SHA-1, divided into four stages (each corresponding to one of the constants K1K_1K1​ to K4K_4K4​). In each round, a combination of logical functions and operations is performed on the working variables (A, B, C, D, and E) using the words generated in the previous step.</a:t>
            </a:r>
            <a:endParaRPr sz="2600">
              <a:highlight>
                <a:srgbClr val="FFFFFF"/>
              </a:highlight>
              <a:latin typeface="Times New Roman"/>
              <a:ea typeface="Times New Roman"/>
              <a:cs typeface="Times New Roman"/>
              <a:sym typeface="Times New Roman"/>
            </a:endParaRPr>
          </a:p>
          <a:p>
            <a:pPr marL="457200" lvl="0" indent="0" algn="l" rtl="0">
              <a:lnSpc>
                <a:spcPct val="100000"/>
              </a:lnSpc>
              <a:spcBef>
                <a:spcPts val="0"/>
              </a:spcBef>
              <a:spcAft>
                <a:spcPts val="0"/>
              </a:spcAft>
              <a:buNone/>
            </a:pPr>
            <a:r>
              <a:rPr lang="en-US" sz="2600" b="1">
                <a:highlight>
                  <a:srgbClr val="FFFFFF"/>
                </a:highlight>
                <a:latin typeface="Times New Roman"/>
                <a:ea typeface="Times New Roman"/>
                <a:cs typeface="Times New Roman"/>
                <a:sym typeface="Times New Roman"/>
              </a:rPr>
              <a:t>8.  Final Round Addition</a:t>
            </a:r>
            <a:r>
              <a:rPr lang="en-US" sz="2600">
                <a:highlight>
                  <a:srgbClr val="FFFFFF"/>
                </a:highlight>
                <a:latin typeface="Times New Roman"/>
                <a:ea typeface="Times New Roman"/>
                <a:cs typeface="Times New Roman"/>
                <a:sym typeface="Times New Roman"/>
              </a:rPr>
              <a:t>:</a:t>
            </a:r>
            <a:endParaRPr sz="2600">
              <a:highlight>
                <a:srgbClr val="FFFFFF"/>
              </a:highlight>
              <a:latin typeface="Times New Roman"/>
              <a:ea typeface="Times New Roman"/>
              <a:cs typeface="Times New Roman"/>
              <a:sym typeface="Times New Roman"/>
            </a:endParaRPr>
          </a:p>
          <a:p>
            <a:pPr marL="914400" lvl="0" indent="-393700" algn="l" rtl="0">
              <a:lnSpc>
                <a:spcPct val="100000"/>
              </a:lnSpc>
              <a:spcBef>
                <a:spcPts val="0"/>
              </a:spcBef>
              <a:spcAft>
                <a:spcPts val="0"/>
              </a:spcAft>
              <a:buSzPts val="2600"/>
              <a:buFont typeface="Times New Roman"/>
              <a:buChar char="•"/>
            </a:pPr>
            <a:r>
              <a:rPr lang="en-US" sz="2600">
                <a:highlight>
                  <a:srgbClr val="FFFFFF"/>
                </a:highlight>
                <a:latin typeface="Times New Roman"/>
                <a:ea typeface="Times New Roman"/>
                <a:cs typeface="Times New Roman"/>
                <a:sym typeface="Times New Roman"/>
              </a:rPr>
              <a:t>After all 80 rounds, the resulting values of A, B, C, D, and E are added to the original hash values to produce the final hash.</a:t>
            </a:r>
            <a:endParaRPr sz="2600">
              <a:highlight>
                <a:srgbClr val="FFFFFF"/>
              </a:highlight>
              <a:latin typeface="Times New Roman"/>
              <a:ea typeface="Times New Roman"/>
              <a:cs typeface="Times New Roman"/>
              <a:sym typeface="Times New Roman"/>
            </a:endParaRPr>
          </a:p>
          <a:p>
            <a:pPr marL="457200" lvl="0" indent="0" algn="l" rtl="0">
              <a:lnSpc>
                <a:spcPct val="100000"/>
              </a:lnSpc>
              <a:spcBef>
                <a:spcPts val="0"/>
              </a:spcBef>
              <a:spcAft>
                <a:spcPts val="0"/>
              </a:spcAft>
              <a:buNone/>
            </a:pPr>
            <a:r>
              <a:rPr lang="en-US" sz="2600" b="1">
                <a:highlight>
                  <a:srgbClr val="FFFFFF"/>
                </a:highlight>
                <a:latin typeface="Times New Roman"/>
                <a:ea typeface="Times New Roman"/>
                <a:cs typeface="Times New Roman"/>
                <a:sym typeface="Times New Roman"/>
              </a:rPr>
              <a:t>9.  MPX (Multiplexing)</a:t>
            </a:r>
            <a:r>
              <a:rPr lang="en-US" sz="2600">
                <a:highlight>
                  <a:srgbClr val="FFFFFF"/>
                </a:highlight>
                <a:latin typeface="Times New Roman"/>
                <a:ea typeface="Times New Roman"/>
                <a:cs typeface="Times New Roman"/>
                <a:sym typeface="Times New Roman"/>
              </a:rPr>
              <a:t>:</a:t>
            </a:r>
            <a:endParaRPr sz="2600">
              <a:highlight>
                <a:srgbClr val="FFFFFF"/>
              </a:highlight>
              <a:latin typeface="Times New Roman"/>
              <a:ea typeface="Times New Roman"/>
              <a:cs typeface="Times New Roman"/>
              <a:sym typeface="Times New Roman"/>
            </a:endParaRPr>
          </a:p>
          <a:p>
            <a:pPr marL="914400" lvl="0" indent="-393700" algn="l" rtl="0">
              <a:lnSpc>
                <a:spcPct val="100000"/>
              </a:lnSpc>
              <a:spcBef>
                <a:spcPts val="0"/>
              </a:spcBef>
              <a:spcAft>
                <a:spcPts val="0"/>
              </a:spcAft>
              <a:buClr>
                <a:schemeClr val="dk1"/>
              </a:buClr>
              <a:buSzPts val="2600"/>
              <a:buFont typeface="Times New Roman"/>
              <a:buChar char="•"/>
            </a:pPr>
            <a:r>
              <a:rPr lang="en-US" sz="2600">
                <a:highlight>
                  <a:srgbClr val="FFFFFF"/>
                </a:highlight>
                <a:latin typeface="Times New Roman"/>
                <a:ea typeface="Times New Roman"/>
                <a:cs typeface="Times New Roman"/>
                <a:sym typeface="Times New Roman"/>
              </a:rPr>
              <a:t>Combines the results from the final round addition to form the final message digest.</a:t>
            </a:r>
            <a:endParaRPr sz="2600">
              <a:highlight>
                <a:srgbClr val="FFFFFF"/>
              </a:highlight>
              <a:latin typeface="Times New Roman"/>
              <a:ea typeface="Times New Roman"/>
              <a:cs typeface="Times New Roman"/>
              <a:sym typeface="Times New Roman"/>
            </a:endParaRPr>
          </a:p>
          <a:p>
            <a:pPr marL="0" lvl="0" indent="0" algn="l" rtl="0">
              <a:spcBef>
                <a:spcPts val="3600"/>
              </a:spcBef>
              <a:spcAft>
                <a:spcPts val="0"/>
              </a:spcAft>
              <a:buNone/>
            </a:pPr>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81"/>
          <p:cNvSpPr txBox="1">
            <a:spLocks noGrp="1"/>
          </p:cNvSpPr>
          <p:nvPr>
            <p:ph type="body" idx="1"/>
          </p:nvPr>
        </p:nvSpPr>
        <p:spPr>
          <a:xfrm>
            <a:off x="457200" y="328725"/>
            <a:ext cx="8229600" cy="6404700"/>
          </a:xfrm>
          <a:prstGeom prst="rect">
            <a:avLst/>
          </a:prstGeom>
        </p:spPr>
        <p:txBody>
          <a:bodyPr spcFirstLastPara="1" wrap="square" lIns="91425" tIns="45700" rIns="91425" bIns="45700" anchor="t" anchorCtr="0">
            <a:noAutofit/>
          </a:bodyPr>
          <a:lstStyle/>
          <a:p>
            <a:pPr marL="0" lvl="0" indent="0" algn="l" rtl="0">
              <a:lnSpc>
                <a:spcPct val="100000"/>
              </a:lnSpc>
              <a:spcBef>
                <a:spcPts val="1800"/>
              </a:spcBef>
              <a:spcAft>
                <a:spcPts val="0"/>
              </a:spcAft>
              <a:buClr>
                <a:schemeClr val="dk1"/>
              </a:buClr>
              <a:buSzPts val="1100"/>
              <a:buFont typeface="Arial"/>
              <a:buNone/>
            </a:pPr>
            <a:r>
              <a:rPr lang="en-US" sz="2500" b="1">
                <a:solidFill>
                  <a:srgbClr val="273239"/>
                </a:solidFill>
                <a:highlight>
                  <a:srgbClr val="FFFFFF"/>
                </a:highlight>
                <a:latin typeface="Times New Roman"/>
                <a:ea typeface="Times New Roman"/>
                <a:cs typeface="Times New Roman"/>
                <a:sym typeface="Times New Roman"/>
              </a:rPr>
              <a:t>Summary of Steps:</a:t>
            </a:r>
            <a:endParaRPr sz="2500" b="1">
              <a:solidFill>
                <a:srgbClr val="273239"/>
              </a:solidFill>
              <a:highlight>
                <a:srgbClr val="FFFFFF"/>
              </a:highlight>
              <a:latin typeface="Times New Roman"/>
              <a:ea typeface="Times New Roman"/>
              <a:cs typeface="Times New Roman"/>
              <a:sym typeface="Times New Roman"/>
            </a:endParaRPr>
          </a:p>
          <a:p>
            <a:pPr marL="685800" lvl="0" indent="-387350" algn="l" rtl="0">
              <a:lnSpc>
                <a:spcPct val="100000"/>
              </a:lnSpc>
              <a:spcBef>
                <a:spcPts val="0"/>
              </a:spcBef>
              <a:spcAft>
                <a:spcPts val="0"/>
              </a:spcAft>
              <a:buClr>
                <a:srgbClr val="273239"/>
              </a:buClr>
              <a:buSzPts val="2500"/>
              <a:buFont typeface="Nunito"/>
              <a:buChar char="●"/>
            </a:pPr>
            <a:r>
              <a:rPr lang="en-US" sz="2500" b="1">
                <a:solidFill>
                  <a:srgbClr val="273239"/>
                </a:solidFill>
                <a:highlight>
                  <a:srgbClr val="FFFFFF"/>
                </a:highlight>
                <a:latin typeface="Times New Roman"/>
                <a:ea typeface="Times New Roman"/>
                <a:cs typeface="Times New Roman"/>
                <a:sym typeface="Times New Roman"/>
              </a:rPr>
              <a:t>Input (Message M)</a:t>
            </a:r>
            <a:r>
              <a:rPr lang="en-US" sz="2500">
                <a:solidFill>
                  <a:srgbClr val="273239"/>
                </a:solidFill>
                <a:highlight>
                  <a:srgbClr val="FFFFFF"/>
                </a:highlight>
                <a:latin typeface="Times New Roman"/>
                <a:ea typeface="Times New Roman"/>
                <a:cs typeface="Times New Roman"/>
                <a:sym typeface="Times New Roman"/>
              </a:rPr>
              <a:t>: The process starts with the input message MMM.</a:t>
            </a:r>
            <a:endParaRPr sz="2500">
              <a:solidFill>
                <a:srgbClr val="273239"/>
              </a:solidFill>
              <a:highlight>
                <a:srgbClr val="FFFFFF"/>
              </a:highlight>
              <a:latin typeface="Times New Roman"/>
              <a:ea typeface="Times New Roman"/>
              <a:cs typeface="Times New Roman"/>
              <a:sym typeface="Times New Roman"/>
            </a:endParaRPr>
          </a:p>
          <a:p>
            <a:pPr marL="685800" lvl="0" indent="-387350" algn="l" rtl="0">
              <a:lnSpc>
                <a:spcPct val="100000"/>
              </a:lnSpc>
              <a:spcBef>
                <a:spcPts val="0"/>
              </a:spcBef>
              <a:spcAft>
                <a:spcPts val="0"/>
              </a:spcAft>
              <a:buClr>
                <a:srgbClr val="273239"/>
              </a:buClr>
              <a:buSzPts val="2500"/>
              <a:buFont typeface="Nunito"/>
              <a:buChar char="●"/>
            </a:pPr>
            <a:r>
              <a:rPr lang="en-US" sz="2500" b="1">
                <a:solidFill>
                  <a:srgbClr val="273239"/>
                </a:solidFill>
                <a:highlight>
                  <a:srgbClr val="FFFFFF"/>
                </a:highlight>
                <a:latin typeface="Times New Roman"/>
                <a:ea typeface="Times New Roman"/>
                <a:cs typeface="Times New Roman"/>
                <a:sym typeface="Times New Roman"/>
              </a:rPr>
              <a:t>Message Padding</a:t>
            </a:r>
            <a:r>
              <a:rPr lang="en-US" sz="2500">
                <a:solidFill>
                  <a:srgbClr val="273239"/>
                </a:solidFill>
                <a:highlight>
                  <a:srgbClr val="FFFFFF"/>
                </a:highlight>
                <a:latin typeface="Times New Roman"/>
                <a:ea typeface="Times New Roman"/>
                <a:cs typeface="Times New Roman"/>
                <a:sym typeface="Times New Roman"/>
              </a:rPr>
              <a:t>: The message is padded to meet the length requirements.</a:t>
            </a:r>
            <a:endParaRPr sz="2500">
              <a:solidFill>
                <a:srgbClr val="273239"/>
              </a:solidFill>
              <a:highlight>
                <a:srgbClr val="FFFFFF"/>
              </a:highlight>
              <a:latin typeface="Times New Roman"/>
              <a:ea typeface="Times New Roman"/>
              <a:cs typeface="Times New Roman"/>
              <a:sym typeface="Times New Roman"/>
            </a:endParaRPr>
          </a:p>
          <a:p>
            <a:pPr marL="685800" lvl="0" indent="-387350" algn="l" rtl="0">
              <a:lnSpc>
                <a:spcPct val="100000"/>
              </a:lnSpc>
              <a:spcBef>
                <a:spcPts val="0"/>
              </a:spcBef>
              <a:spcAft>
                <a:spcPts val="0"/>
              </a:spcAft>
              <a:buClr>
                <a:srgbClr val="273239"/>
              </a:buClr>
              <a:buSzPts val="2500"/>
              <a:buFont typeface="Nunito"/>
              <a:buChar char="●"/>
            </a:pPr>
            <a:r>
              <a:rPr lang="en-US" sz="2500" b="1">
                <a:solidFill>
                  <a:srgbClr val="273239"/>
                </a:solidFill>
                <a:highlight>
                  <a:srgbClr val="FFFFFF"/>
                </a:highlight>
                <a:latin typeface="Times New Roman"/>
                <a:ea typeface="Times New Roman"/>
                <a:cs typeface="Times New Roman"/>
                <a:sym typeface="Times New Roman"/>
              </a:rPr>
              <a:t>Word Computation</a:t>
            </a:r>
            <a:r>
              <a:rPr lang="en-US" sz="2500">
                <a:solidFill>
                  <a:srgbClr val="273239"/>
                </a:solidFill>
                <a:highlight>
                  <a:srgbClr val="FFFFFF"/>
                </a:highlight>
                <a:latin typeface="Times New Roman"/>
                <a:ea typeface="Times New Roman"/>
                <a:cs typeface="Times New Roman"/>
                <a:sym typeface="Times New Roman"/>
              </a:rPr>
              <a:t>: The padded message is divided into blocks and further into words, which are expanded for use in the rounds.</a:t>
            </a:r>
            <a:endParaRPr sz="2500">
              <a:solidFill>
                <a:srgbClr val="273239"/>
              </a:solidFill>
              <a:highlight>
                <a:srgbClr val="FFFFFF"/>
              </a:highlight>
              <a:latin typeface="Times New Roman"/>
              <a:ea typeface="Times New Roman"/>
              <a:cs typeface="Times New Roman"/>
              <a:sym typeface="Times New Roman"/>
            </a:endParaRPr>
          </a:p>
          <a:p>
            <a:pPr marL="685800" lvl="0" indent="-387350" algn="l" rtl="0">
              <a:lnSpc>
                <a:spcPct val="100000"/>
              </a:lnSpc>
              <a:spcBef>
                <a:spcPts val="0"/>
              </a:spcBef>
              <a:spcAft>
                <a:spcPts val="0"/>
              </a:spcAft>
              <a:buClr>
                <a:srgbClr val="273239"/>
              </a:buClr>
              <a:buSzPts val="2500"/>
              <a:buFont typeface="Nunito"/>
              <a:buChar char="●"/>
            </a:pPr>
            <a:r>
              <a:rPr lang="en-US" sz="2500" b="1">
                <a:solidFill>
                  <a:srgbClr val="273239"/>
                </a:solidFill>
                <a:highlight>
                  <a:srgbClr val="FFFFFF"/>
                </a:highlight>
                <a:latin typeface="Times New Roman"/>
                <a:ea typeface="Times New Roman"/>
                <a:cs typeface="Times New Roman"/>
                <a:sym typeface="Times New Roman"/>
              </a:rPr>
              <a:t>Initialization</a:t>
            </a:r>
            <a:r>
              <a:rPr lang="en-US" sz="2500">
                <a:solidFill>
                  <a:srgbClr val="273239"/>
                </a:solidFill>
                <a:highlight>
                  <a:srgbClr val="FFFFFF"/>
                </a:highlight>
                <a:latin typeface="Times New Roman"/>
                <a:ea typeface="Times New Roman"/>
                <a:cs typeface="Times New Roman"/>
                <a:sym typeface="Times New Roman"/>
              </a:rPr>
              <a:t>: Initial hash values are set.</a:t>
            </a:r>
            <a:endParaRPr sz="2500">
              <a:solidFill>
                <a:srgbClr val="273239"/>
              </a:solidFill>
              <a:highlight>
                <a:srgbClr val="FFFFFF"/>
              </a:highlight>
              <a:latin typeface="Times New Roman"/>
              <a:ea typeface="Times New Roman"/>
              <a:cs typeface="Times New Roman"/>
              <a:sym typeface="Times New Roman"/>
            </a:endParaRPr>
          </a:p>
          <a:p>
            <a:pPr marL="685800" lvl="0" indent="-387350" algn="l" rtl="0">
              <a:lnSpc>
                <a:spcPct val="100000"/>
              </a:lnSpc>
              <a:spcBef>
                <a:spcPts val="0"/>
              </a:spcBef>
              <a:spcAft>
                <a:spcPts val="0"/>
              </a:spcAft>
              <a:buClr>
                <a:srgbClr val="273239"/>
              </a:buClr>
              <a:buSzPts val="2500"/>
              <a:buFont typeface="Nunito"/>
              <a:buChar char="●"/>
            </a:pPr>
            <a:r>
              <a:rPr lang="en-US" sz="2500" b="1">
                <a:solidFill>
                  <a:srgbClr val="273239"/>
                </a:solidFill>
                <a:highlight>
                  <a:srgbClr val="FFFFFF"/>
                </a:highlight>
                <a:latin typeface="Times New Roman"/>
                <a:ea typeface="Times New Roman"/>
                <a:cs typeface="Times New Roman"/>
                <a:sym typeface="Times New Roman"/>
              </a:rPr>
              <a:t>Round Processing</a:t>
            </a:r>
            <a:r>
              <a:rPr lang="en-US" sz="2500">
                <a:solidFill>
                  <a:srgbClr val="273239"/>
                </a:solidFill>
                <a:highlight>
                  <a:srgbClr val="FFFFFF"/>
                </a:highlight>
                <a:latin typeface="Times New Roman"/>
                <a:ea typeface="Times New Roman"/>
                <a:cs typeface="Times New Roman"/>
                <a:sym typeface="Times New Roman"/>
              </a:rPr>
              <a:t>: The main loop performs 80 rounds of computation using the message words and round constants.</a:t>
            </a:r>
            <a:endParaRPr sz="2500">
              <a:solidFill>
                <a:srgbClr val="273239"/>
              </a:solidFill>
              <a:highlight>
                <a:srgbClr val="FFFFFF"/>
              </a:highlight>
              <a:latin typeface="Times New Roman"/>
              <a:ea typeface="Times New Roman"/>
              <a:cs typeface="Times New Roman"/>
              <a:sym typeface="Times New Roman"/>
            </a:endParaRPr>
          </a:p>
          <a:p>
            <a:pPr marL="685800" lvl="0" indent="-387350" algn="l" rtl="0">
              <a:lnSpc>
                <a:spcPct val="100000"/>
              </a:lnSpc>
              <a:spcBef>
                <a:spcPts val="0"/>
              </a:spcBef>
              <a:spcAft>
                <a:spcPts val="0"/>
              </a:spcAft>
              <a:buClr>
                <a:srgbClr val="273239"/>
              </a:buClr>
              <a:buSzPts val="2500"/>
              <a:buFont typeface="Nunito"/>
              <a:buChar char="●"/>
            </a:pPr>
            <a:r>
              <a:rPr lang="en-US" sz="2500" b="1">
                <a:solidFill>
                  <a:srgbClr val="273239"/>
                </a:solidFill>
                <a:highlight>
                  <a:srgbClr val="FFFFFF"/>
                </a:highlight>
                <a:latin typeface="Times New Roman"/>
                <a:ea typeface="Times New Roman"/>
                <a:cs typeface="Times New Roman"/>
                <a:sym typeface="Times New Roman"/>
              </a:rPr>
              <a:t>Final Addition</a:t>
            </a:r>
            <a:r>
              <a:rPr lang="en-US" sz="2500">
                <a:solidFill>
                  <a:srgbClr val="273239"/>
                </a:solidFill>
                <a:highlight>
                  <a:srgbClr val="FFFFFF"/>
                </a:highlight>
                <a:latin typeface="Times New Roman"/>
                <a:ea typeface="Times New Roman"/>
                <a:cs typeface="Times New Roman"/>
                <a:sym typeface="Times New Roman"/>
              </a:rPr>
              <a:t>: The results from the rounds are added to the initial hash values.</a:t>
            </a:r>
            <a:endParaRPr sz="2500">
              <a:solidFill>
                <a:srgbClr val="273239"/>
              </a:solidFill>
              <a:highlight>
                <a:srgbClr val="FFFFFF"/>
              </a:highlight>
              <a:latin typeface="Times New Roman"/>
              <a:ea typeface="Times New Roman"/>
              <a:cs typeface="Times New Roman"/>
              <a:sym typeface="Times New Roman"/>
            </a:endParaRPr>
          </a:p>
          <a:p>
            <a:pPr marL="685800" lvl="0" indent="-387350" algn="l" rtl="0">
              <a:lnSpc>
                <a:spcPct val="100000"/>
              </a:lnSpc>
              <a:spcBef>
                <a:spcPts val="0"/>
              </a:spcBef>
              <a:spcAft>
                <a:spcPts val="0"/>
              </a:spcAft>
              <a:buClr>
                <a:srgbClr val="273239"/>
              </a:buClr>
              <a:buSzPts val="2500"/>
              <a:buFont typeface="Nunito"/>
              <a:buChar char="●"/>
            </a:pPr>
            <a:r>
              <a:rPr lang="en-US" sz="2500" b="1">
                <a:solidFill>
                  <a:srgbClr val="273239"/>
                </a:solidFill>
                <a:highlight>
                  <a:srgbClr val="FFFFFF"/>
                </a:highlight>
                <a:latin typeface="Times New Roman"/>
                <a:ea typeface="Times New Roman"/>
                <a:cs typeface="Times New Roman"/>
                <a:sym typeface="Times New Roman"/>
              </a:rPr>
              <a:t>Output (Hash Value)</a:t>
            </a:r>
            <a:r>
              <a:rPr lang="en-US" sz="2500">
                <a:solidFill>
                  <a:srgbClr val="273239"/>
                </a:solidFill>
                <a:highlight>
                  <a:srgbClr val="FFFFFF"/>
                </a:highlight>
                <a:latin typeface="Times New Roman"/>
                <a:ea typeface="Times New Roman"/>
                <a:cs typeface="Times New Roman"/>
                <a:sym typeface="Times New Roman"/>
              </a:rPr>
              <a:t>: The final message digest is produced.</a:t>
            </a:r>
            <a:endParaRPr sz="2500">
              <a:solidFill>
                <a:srgbClr val="273239"/>
              </a:solidFill>
              <a:highlight>
                <a:srgbClr val="FFFFFF"/>
              </a:highlight>
              <a:latin typeface="Times New Roman"/>
              <a:ea typeface="Times New Roman"/>
              <a:cs typeface="Times New Roman"/>
              <a:sym typeface="Times New Roman"/>
            </a:endParaRPr>
          </a:p>
          <a:p>
            <a:pPr marL="0" lvl="0" indent="0" algn="l" rtl="0">
              <a:spcBef>
                <a:spcPts val="360"/>
              </a:spcBef>
              <a:spcAft>
                <a:spcPts val="0"/>
              </a:spcAft>
              <a:buNone/>
            </a:pPr>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000"/>
              <a:buFont typeface="Arial"/>
              <a:buNone/>
            </a:pPr>
            <a:r>
              <a:rPr lang="en-US" sz="4000" b="0" i="0" u="none">
                <a:solidFill>
                  <a:schemeClr val="dk2"/>
                </a:solidFill>
                <a:latin typeface="Arial"/>
                <a:ea typeface="Arial"/>
                <a:cs typeface="Arial"/>
                <a:sym typeface="Arial"/>
              </a:rPr>
              <a:t>Requirements for Hash Functions</a:t>
            </a:r>
            <a:endParaRPr/>
          </a:p>
        </p:txBody>
      </p:sp>
      <p:sp>
        <p:nvSpPr>
          <p:cNvPr id="128" name="Google Shape;128;p19"/>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609600" lvl="0" indent="-609600" algn="l" rtl="0">
              <a:lnSpc>
                <a:spcPct val="90000"/>
              </a:lnSpc>
              <a:spcBef>
                <a:spcPts val="0"/>
              </a:spcBef>
              <a:spcAft>
                <a:spcPts val="0"/>
              </a:spcAft>
              <a:buClr>
                <a:schemeClr val="dk1"/>
              </a:buClr>
              <a:buSzPts val="2800"/>
              <a:buFont typeface="Arial"/>
              <a:buAutoNum type="arabicPeriod"/>
            </a:pPr>
            <a:r>
              <a:rPr lang="en-US" sz="2800"/>
              <a:t>C</a:t>
            </a:r>
            <a:r>
              <a:rPr lang="en-US" sz="2800" b="0" i="0" u="none">
                <a:solidFill>
                  <a:schemeClr val="dk1"/>
                </a:solidFill>
                <a:latin typeface="Arial"/>
                <a:ea typeface="Arial"/>
                <a:cs typeface="Arial"/>
                <a:sym typeface="Arial"/>
              </a:rPr>
              <a:t>an be applied to any sized message </a:t>
            </a:r>
            <a:r>
              <a:rPr lang="en-US" sz="2800" b="0" i="0" u="none">
                <a:solidFill>
                  <a:schemeClr val="dk1"/>
                </a:solidFill>
                <a:latin typeface="Courier New"/>
                <a:ea typeface="Courier New"/>
                <a:cs typeface="Courier New"/>
                <a:sym typeface="Courier New"/>
              </a:rPr>
              <a:t>M</a:t>
            </a:r>
            <a:endParaRPr/>
          </a:p>
          <a:p>
            <a:pPr marL="609600" lvl="0" indent="-609600" algn="l" rtl="0">
              <a:lnSpc>
                <a:spcPct val="90000"/>
              </a:lnSpc>
              <a:spcBef>
                <a:spcPts val="560"/>
              </a:spcBef>
              <a:spcAft>
                <a:spcPts val="0"/>
              </a:spcAft>
              <a:buClr>
                <a:schemeClr val="dk1"/>
              </a:buClr>
              <a:buSzPts val="2800"/>
              <a:buFont typeface="Arial"/>
              <a:buAutoNum type="arabicPeriod"/>
            </a:pPr>
            <a:r>
              <a:rPr lang="en-US" sz="2800"/>
              <a:t>P</a:t>
            </a:r>
            <a:r>
              <a:rPr lang="en-US" sz="2800" b="0" i="0" u="none">
                <a:solidFill>
                  <a:schemeClr val="dk1"/>
                </a:solidFill>
                <a:latin typeface="Arial"/>
                <a:ea typeface="Arial"/>
                <a:cs typeface="Arial"/>
                <a:sym typeface="Arial"/>
              </a:rPr>
              <a:t>roduces fixed-length output </a:t>
            </a:r>
            <a:r>
              <a:rPr lang="en-US" sz="2800" b="0" i="0" u="none">
                <a:solidFill>
                  <a:schemeClr val="dk1"/>
                </a:solidFill>
                <a:latin typeface="Courier New"/>
                <a:ea typeface="Courier New"/>
                <a:cs typeface="Courier New"/>
                <a:sym typeface="Courier New"/>
              </a:rPr>
              <a:t>h</a:t>
            </a:r>
            <a:endParaRPr/>
          </a:p>
          <a:p>
            <a:pPr marL="609600" lvl="0" indent="-609600" algn="l" rtl="0">
              <a:lnSpc>
                <a:spcPct val="90000"/>
              </a:lnSpc>
              <a:spcBef>
                <a:spcPts val="560"/>
              </a:spcBef>
              <a:spcAft>
                <a:spcPts val="0"/>
              </a:spcAft>
              <a:buClr>
                <a:schemeClr val="dk1"/>
              </a:buClr>
              <a:buSzPts val="2800"/>
              <a:buFont typeface="Arial"/>
              <a:buAutoNum type="arabicPeriod"/>
            </a:pPr>
            <a:r>
              <a:rPr lang="en-US" sz="2800"/>
              <a:t>It  i</a:t>
            </a:r>
            <a:r>
              <a:rPr lang="en-US" sz="2800" b="0" i="0" u="none">
                <a:solidFill>
                  <a:schemeClr val="dk1"/>
                </a:solidFill>
                <a:latin typeface="Arial"/>
                <a:ea typeface="Arial"/>
                <a:cs typeface="Arial"/>
                <a:sym typeface="Arial"/>
              </a:rPr>
              <a:t>s easy to compute </a:t>
            </a:r>
            <a:r>
              <a:rPr lang="en-US" sz="2800" b="0" i="0" u="none">
                <a:solidFill>
                  <a:schemeClr val="dk1"/>
                </a:solidFill>
                <a:latin typeface="Courier New"/>
                <a:ea typeface="Courier New"/>
                <a:cs typeface="Courier New"/>
                <a:sym typeface="Courier New"/>
              </a:rPr>
              <a:t>h=H(M)</a:t>
            </a:r>
            <a:r>
              <a:rPr lang="en-US" sz="2800" b="0" i="0" u="none">
                <a:solidFill>
                  <a:schemeClr val="dk1"/>
                </a:solidFill>
                <a:latin typeface="Arial"/>
                <a:ea typeface="Arial"/>
                <a:cs typeface="Arial"/>
                <a:sym typeface="Arial"/>
              </a:rPr>
              <a:t> for any message </a:t>
            </a:r>
            <a:r>
              <a:rPr lang="en-US" sz="2800" b="0" i="0" u="none">
                <a:solidFill>
                  <a:schemeClr val="dk1"/>
                </a:solidFill>
                <a:latin typeface="Courier New"/>
                <a:ea typeface="Courier New"/>
                <a:cs typeface="Courier New"/>
                <a:sym typeface="Courier New"/>
              </a:rPr>
              <a:t>M</a:t>
            </a:r>
            <a:endParaRPr/>
          </a:p>
          <a:p>
            <a:pPr marL="609600" lvl="0" indent="-609600" algn="l" rtl="0">
              <a:lnSpc>
                <a:spcPct val="90000"/>
              </a:lnSpc>
              <a:spcBef>
                <a:spcPts val="560"/>
              </a:spcBef>
              <a:spcAft>
                <a:spcPts val="0"/>
              </a:spcAft>
              <a:buClr>
                <a:schemeClr val="dk1"/>
              </a:buClr>
              <a:buSzPts val="2800"/>
              <a:buFont typeface="Arial"/>
              <a:buAutoNum type="arabicPeriod"/>
            </a:pPr>
            <a:r>
              <a:rPr lang="en-US" sz="2800" b="0" i="0" u="none">
                <a:solidFill>
                  <a:schemeClr val="dk1"/>
                </a:solidFill>
                <a:latin typeface="Arial"/>
                <a:ea typeface="Arial"/>
                <a:cs typeface="Arial"/>
                <a:sym typeface="Arial"/>
              </a:rPr>
              <a:t>given </a:t>
            </a:r>
            <a:r>
              <a:rPr lang="en-US" sz="2800" b="0" i="0" u="none">
                <a:solidFill>
                  <a:schemeClr val="dk1"/>
                </a:solidFill>
                <a:latin typeface="Courier New"/>
                <a:ea typeface="Courier New"/>
                <a:cs typeface="Courier New"/>
                <a:sym typeface="Courier New"/>
              </a:rPr>
              <a:t>h</a:t>
            </a:r>
            <a:r>
              <a:rPr lang="en-US" sz="2800" b="0" i="0" u="none">
                <a:solidFill>
                  <a:schemeClr val="dk1"/>
                </a:solidFill>
                <a:latin typeface="Arial"/>
                <a:ea typeface="Arial"/>
                <a:cs typeface="Arial"/>
                <a:sym typeface="Arial"/>
              </a:rPr>
              <a:t> is infeasible to find </a:t>
            </a:r>
            <a:r>
              <a:rPr lang="en-US" sz="2800" b="0" i="0" u="none">
                <a:solidFill>
                  <a:schemeClr val="dk1"/>
                </a:solidFill>
                <a:latin typeface="Courier New"/>
                <a:ea typeface="Courier New"/>
                <a:cs typeface="Courier New"/>
                <a:sym typeface="Courier New"/>
              </a:rPr>
              <a:t>x</a:t>
            </a:r>
            <a:r>
              <a:rPr lang="en-US" sz="2800" b="0" i="0" u="none">
                <a:solidFill>
                  <a:schemeClr val="dk1"/>
                </a:solidFill>
                <a:latin typeface="Arial"/>
                <a:ea typeface="Arial"/>
                <a:cs typeface="Arial"/>
                <a:sym typeface="Arial"/>
              </a:rPr>
              <a:t> s.t. </a:t>
            </a:r>
            <a:r>
              <a:rPr lang="en-US" sz="2800" b="0" i="0" u="none">
                <a:solidFill>
                  <a:schemeClr val="dk1"/>
                </a:solidFill>
                <a:latin typeface="Courier New"/>
                <a:ea typeface="Courier New"/>
                <a:cs typeface="Courier New"/>
                <a:sym typeface="Courier New"/>
              </a:rPr>
              <a:t>H(x)=h</a:t>
            </a:r>
            <a:endParaRPr/>
          </a:p>
          <a:p>
            <a:pPr marL="990600" lvl="1" indent="-533400"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one-way property</a:t>
            </a:r>
            <a:endParaRPr/>
          </a:p>
          <a:p>
            <a:pPr marL="609600" lvl="0" indent="-609600" algn="l" rtl="0">
              <a:lnSpc>
                <a:spcPct val="90000"/>
              </a:lnSpc>
              <a:spcBef>
                <a:spcPts val="560"/>
              </a:spcBef>
              <a:spcAft>
                <a:spcPts val="0"/>
              </a:spcAft>
              <a:buClr>
                <a:schemeClr val="dk1"/>
              </a:buClr>
              <a:buSzPts val="2800"/>
              <a:buFont typeface="Arial"/>
              <a:buAutoNum type="arabicPeriod"/>
            </a:pPr>
            <a:r>
              <a:rPr lang="en-US" sz="2800" b="0" i="0" u="none">
                <a:solidFill>
                  <a:schemeClr val="dk1"/>
                </a:solidFill>
                <a:latin typeface="Arial"/>
                <a:ea typeface="Arial"/>
                <a:cs typeface="Arial"/>
                <a:sym typeface="Arial"/>
              </a:rPr>
              <a:t>given </a:t>
            </a:r>
            <a:r>
              <a:rPr lang="en-US" sz="2800" b="0" i="0" u="none">
                <a:solidFill>
                  <a:schemeClr val="dk1"/>
                </a:solidFill>
                <a:latin typeface="Courier New"/>
                <a:ea typeface="Courier New"/>
                <a:cs typeface="Courier New"/>
                <a:sym typeface="Courier New"/>
              </a:rPr>
              <a:t>x</a:t>
            </a:r>
            <a:r>
              <a:rPr lang="en-US" sz="2800" b="0" i="0" u="none">
                <a:solidFill>
                  <a:schemeClr val="dk1"/>
                </a:solidFill>
                <a:latin typeface="Arial"/>
                <a:ea typeface="Arial"/>
                <a:cs typeface="Arial"/>
                <a:sym typeface="Arial"/>
              </a:rPr>
              <a:t> is infeasible to find </a:t>
            </a:r>
            <a:r>
              <a:rPr lang="en-US" sz="2800" b="0" i="0" u="none">
                <a:solidFill>
                  <a:schemeClr val="dk1"/>
                </a:solidFill>
                <a:latin typeface="Courier New"/>
                <a:ea typeface="Courier New"/>
                <a:cs typeface="Courier New"/>
                <a:sym typeface="Courier New"/>
              </a:rPr>
              <a:t>y</a:t>
            </a:r>
            <a:r>
              <a:rPr lang="en-US" sz="2800" b="0" i="0" u="none">
                <a:solidFill>
                  <a:schemeClr val="dk1"/>
                </a:solidFill>
                <a:latin typeface="Arial"/>
                <a:ea typeface="Arial"/>
                <a:cs typeface="Arial"/>
                <a:sym typeface="Arial"/>
              </a:rPr>
              <a:t> s.t</a:t>
            </a:r>
            <a:r>
              <a:rPr lang="en-US" sz="2800" b="0" i="0" u="none">
                <a:solidFill>
                  <a:schemeClr val="dk1"/>
                </a:solidFill>
                <a:latin typeface="Courier New"/>
                <a:ea typeface="Courier New"/>
                <a:cs typeface="Courier New"/>
                <a:sym typeface="Courier New"/>
              </a:rPr>
              <a:t>. H(y)=H(x)</a:t>
            </a:r>
            <a:endParaRPr/>
          </a:p>
          <a:p>
            <a:pPr marL="990600" lvl="1" indent="-533400"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weak collision resistance</a:t>
            </a:r>
            <a:endParaRPr/>
          </a:p>
          <a:p>
            <a:pPr marL="609600" lvl="0" indent="-609600" algn="l" rtl="0">
              <a:lnSpc>
                <a:spcPct val="90000"/>
              </a:lnSpc>
              <a:spcBef>
                <a:spcPts val="560"/>
              </a:spcBef>
              <a:spcAft>
                <a:spcPts val="0"/>
              </a:spcAft>
              <a:buClr>
                <a:schemeClr val="dk1"/>
              </a:buClr>
              <a:buSzPts val="2800"/>
              <a:buFont typeface="Arial"/>
              <a:buAutoNum type="arabicPeriod"/>
            </a:pPr>
            <a:r>
              <a:rPr lang="en-US" sz="2800" b="0" i="0" u="none">
                <a:solidFill>
                  <a:schemeClr val="dk1"/>
                </a:solidFill>
                <a:latin typeface="Arial"/>
                <a:ea typeface="Arial"/>
                <a:cs typeface="Arial"/>
                <a:sym typeface="Arial"/>
              </a:rPr>
              <a:t>is infeasible to find any </a:t>
            </a:r>
            <a:r>
              <a:rPr lang="en-US" sz="2800" b="0" i="0" u="none">
                <a:solidFill>
                  <a:schemeClr val="dk1"/>
                </a:solidFill>
                <a:latin typeface="Courier New"/>
                <a:ea typeface="Courier New"/>
                <a:cs typeface="Courier New"/>
                <a:sym typeface="Courier New"/>
              </a:rPr>
              <a:t>x,y</a:t>
            </a:r>
            <a:r>
              <a:rPr lang="en-US" sz="2800" b="0" i="0" u="none">
                <a:solidFill>
                  <a:schemeClr val="dk1"/>
                </a:solidFill>
                <a:latin typeface="Arial"/>
                <a:ea typeface="Arial"/>
                <a:cs typeface="Arial"/>
                <a:sym typeface="Arial"/>
              </a:rPr>
              <a:t> s.t</a:t>
            </a:r>
            <a:r>
              <a:rPr lang="en-US" sz="2800" b="0" i="0" u="none">
                <a:solidFill>
                  <a:schemeClr val="dk1"/>
                </a:solidFill>
                <a:latin typeface="Courier New"/>
                <a:ea typeface="Courier New"/>
                <a:cs typeface="Courier New"/>
                <a:sym typeface="Courier New"/>
              </a:rPr>
              <a:t>. H(y)=H(x)</a:t>
            </a:r>
            <a:endParaRPr/>
          </a:p>
          <a:p>
            <a:pPr marL="990600" lvl="1" indent="-533400"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strong collision resistance</a:t>
            </a:r>
            <a:endParaRPr/>
          </a:p>
          <a:p>
            <a:pPr marL="342900" lvl="0" indent="-190500" algn="l" rtl="0">
              <a:lnSpc>
                <a:spcPct val="100000"/>
              </a:lnSpc>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8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General Logic</a:t>
            </a:r>
            <a:endParaRPr/>
          </a:p>
        </p:txBody>
      </p:sp>
      <p:sp>
        <p:nvSpPr>
          <p:cNvPr id="598" name="Google Shape;598;p8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Input message must be &lt; 2</a:t>
            </a:r>
            <a:r>
              <a:rPr lang="en-US" sz="3200" b="0" i="0" u="none" baseline="30000">
                <a:solidFill>
                  <a:schemeClr val="dk1"/>
                </a:solidFill>
                <a:latin typeface="Arial"/>
                <a:ea typeface="Arial"/>
                <a:cs typeface="Arial"/>
                <a:sym typeface="Arial"/>
              </a:rPr>
              <a:t>64</a:t>
            </a:r>
            <a:r>
              <a:rPr lang="en-US" sz="3200" b="0" i="0" u="none">
                <a:solidFill>
                  <a:schemeClr val="dk1"/>
                </a:solidFill>
                <a:latin typeface="Arial"/>
                <a:ea typeface="Arial"/>
                <a:cs typeface="Arial"/>
                <a:sym typeface="Arial"/>
              </a:rPr>
              <a:t> bits</a:t>
            </a:r>
            <a:endParaRPr/>
          </a:p>
          <a:p>
            <a:pPr marL="742950" lvl="1" indent="-28575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not really a problem</a:t>
            </a:r>
            <a:endParaRPr/>
          </a:p>
          <a:p>
            <a:pPr marL="34290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Message is processed in 512-bit blocks sequentially</a:t>
            </a:r>
            <a:endParaRPr/>
          </a:p>
          <a:p>
            <a:pPr marL="34290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Message digest is 160 bits</a:t>
            </a:r>
            <a:endParaRPr/>
          </a:p>
          <a:p>
            <a:pPr marL="34290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SHA design is similar to MD5, but a lot stronger</a:t>
            </a:r>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Shape 602"/>
        <p:cNvGrpSpPr/>
        <p:nvPr/>
      </p:nvGrpSpPr>
      <p:grpSpPr>
        <a:xfrm>
          <a:off x="0" y="0"/>
          <a:ext cx="0" cy="0"/>
          <a:chOff x="0" y="0"/>
          <a:chExt cx="0" cy="0"/>
        </a:xfrm>
      </p:grpSpPr>
      <p:sp>
        <p:nvSpPr>
          <p:cNvPr id="603" name="Google Shape;603;p83"/>
          <p:cNvSpPr txBox="1">
            <a:spLocks noGrp="1"/>
          </p:cNvSpPr>
          <p:nvPr>
            <p:ph type="title"/>
          </p:nvPr>
        </p:nvSpPr>
        <p:spPr>
          <a:xfrm>
            <a:off x="1066800" y="3810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Basic Steps</a:t>
            </a:r>
            <a:endParaRPr/>
          </a:p>
        </p:txBody>
      </p:sp>
      <p:sp>
        <p:nvSpPr>
          <p:cNvPr id="604" name="Google Shape;604;p83"/>
          <p:cNvSpPr txBox="1">
            <a:spLocks noGrp="1"/>
          </p:cNvSpPr>
          <p:nvPr>
            <p:ph type="body" idx="1"/>
          </p:nvPr>
        </p:nvSpPr>
        <p:spPr>
          <a:xfrm>
            <a:off x="1143000" y="1600200"/>
            <a:ext cx="7772400" cy="4876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Step1: Padding</a:t>
            </a:r>
            <a:endParaRPr sz="1400" b="0" i="0" u="none">
              <a:solidFill>
                <a:schemeClr val="dk1"/>
              </a:solidFill>
              <a:latin typeface="Arial"/>
              <a:ea typeface="Arial"/>
              <a:cs typeface="Arial"/>
              <a:sym typeface="Arial"/>
            </a:endParaRPr>
          </a:p>
          <a:p>
            <a:pPr marL="34290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Step2: Appending length as 64 bit unsigned</a:t>
            </a:r>
            <a:endParaRPr/>
          </a:p>
          <a:p>
            <a:pPr marL="34290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Step3: Initialize MD buffer 5 32-bit words</a:t>
            </a:r>
            <a:endParaRPr/>
          </a:p>
          <a:p>
            <a:pPr marL="742950" lvl="1" indent="-28575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A|B|C|D|E – big indian  format</a:t>
            </a:r>
            <a:endParaRPr/>
          </a:p>
          <a:p>
            <a:pPr marL="742950" lvl="1" indent="-28575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A = 67452301</a:t>
            </a:r>
            <a:endParaRPr/>
          </a:p>
          <a:p>
            <a:pPr marL="742950" lvl="1" indent="-28575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B = efcdab89			</a:t>
            </a:r>
            <a:endParaRPr/>
          </a:p>
          <a:p>
            <a:pPr marL="742950" lvl="1" indent="-28575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C = 98badcfe			</a:t>
            </a:r>
            <a:endParaRPr/>
          </a:p>
          <a:p>
            <a:pPr marL="742950" lvl="1" indent="-28575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D = 10325476			</a:t>
            </a:r>
            <a:endParaRPr/>
          </a:p>
          <a:p>
            <a:pPr marL="742950" lvl="1" indent="-28575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E = c3d2e1f0</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Shape 608"/>
        <p:cNvGrpSpPr/>
        <p:nvPr/>
      </p:nvGrpSpPr>
      <p:grpSpPr>
        <a:xfrm>
          <a:off x="0" y="0"/>
          <a:ext cx="0" cy="0"/>
          <a:chOff x="0" y="0"/>
          <a:chExt cx="0" cy="0"/>
        </a:xfrm>
      </p:grpSpPr>
      <p:sp>
        <p:nvSpPr>
          <p:cNvPr id="609" name="Google Shape;609;p8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Basic Steps...</a:t>
            </a:r>
            <a:endParaRPr/>
          </a:p>
        </p:txBody>
      </p:sp>
      <p:sp>
        <p:nvSpPr>
          <p:cNvPr id="610" name="Google Shape;610;p8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Step 4: the 80-step processing of 512-bit blocks – 4 rounds, 20 steps each.</a:t>
            </a:r>
            <a:endParaRPr/>
          </a:p>
          <a:p>
            <a:pPr marL="342900" lvl="0" indent="-342900" algn="l" rtl="0">
              <a:lnSpc>
                <a:spcPct val="9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Each step </a:t>
            </a:r>
            <a:r>
              <a:rPr lang="en-US" sz="2800" b="0" i="1" u="none">
                <a:solidFill>
                  <a:schemeClr val="dk1"/>
                </a:solidFill>
                <a:latin typeface="Arial"/>
                <a:ea typeface="Arial"/>
                <a:cs typeface="Arial"/>
                <a:sym typeface="Arial"/>
              </a:rPr>
              <a:t>t </a:t>
            </a:r>
            <a:r>
              <a:rPr lang="en-US" sz="2800" b="0" i="0" u="none">
                <a:solidFill>
                  <a:schemeClr val="dk1"/>
                </a:solidFill>
                <a:latin typeface="Arial"/>
                <a:ea typeface="Arial"/>
                <a:cs typeface="Arial"/>
                <a:sym typeface="Arial"/>
              </a:rPr>
              <a:t>(0 &lt;= </a:t>
            </a:r>
            <a:r>
              <a:rPr lang="en-US" sz="2800" b="0" i="1" u="none">
                <a:solidFill>
                  <a:schemeClr val="dk1"/>
                </a:solidFill>
                <a:latin typeface="Arial"/>
                <a:ea typeface="Arial"/>
                <a:cs typeface="Arial"/>
                <a:sym typeface="Arial"/>
              </a:rPr>
              <a:t>t</a:t>
            </a:r>
            <a:r>
              <a:rPr lang="en-US" sz="2800" b="0" i="0" u="none">
                <a:solidFill>
                  <a:schemeClr val="dk1"/>
                </a:solidFill>
                <a:latin typeface="Arial"/>
                <a:ea typeface="Arial"/>
                <a:cs typeface="Arial"/>
                <a:sym typeface="Arial"/>
              </a:rPr>
              <a:t> &lt;= 79):</a:t>
            </a:r>
            <a:endParaRPr sz="2800" b="0" i="1" u="none">
              <a:solidFill>
                <a:schemeClr val="dk1"/>
              </a:solidFill>
              <a:latin typeface="Arial"/>
              <a:ea typeface="Arial"/>
              <a:cs typeface="Arial"/>
              <a:sym typeface="Arial"/>
            </a:endParaRPr>
          </a:p>
          <a:p>
            <a:pPr marL="742950" lvl="1" indent="-285750"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Input:</a:t>
            </a:r>
            <a:r>
              <a:rPr lang="en-US" sz="2000" b="0" i="0" u="none">
                <a:solidFill>
                  <a:schemeClr val="dk1"/>
                </a:solidFill>
                <a:latin typeface="Arial"/>
                <a:ea typeface="Arial"/>
                <a:cs typeface="Arial"/>
                <a:sym typeface="Arial"/>
              </a:rPr>
              <a:t> </a:t>
            </a:r>
            <a:endParaRPr/>
          </a:p>
          <a:p>
            <a:pPr marL="1143000" lvl="2" indent="-228600" algn="l" rtl="0">
              <a:lnSpc>
                <a:spcPct val="9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W</a:t>
            </a:r>
            <a:r>
              <a:rPr lang="en-US" sz="2000" b="0" i="0" u="none" baseline="-25000">
                <a:solidFill>
                  <a:schemeClr val="dk1"/>
                </a:solidFill>
                <a:latin typeface="Arial"/>
                <a:ea typeface="Arial"/>
                <a:cs typeface="Arial"/>
                <a:sym typeface="Arial"/>
              </a:rPr>
              <a:t>t</a:t>
            </a:r>
            <a:r>
              <a:rPr lang="en-US" sz="2000" b="0" i="0" u="none">
                <a:solidFill>
                  <a:schemeClr val="dk1"/>
                </a:solidFill>
                <a:latin typeface="Arial"/>
                <a:ea typeface="Arial"/>
                <a:cs typeface="Arial"/>
                <a:sym typeface="Arial"/>
              </a:rPr>
              <a:t> – a  32-bit word from the message</a:t>
            </a:r>
            <a:endParaRPr/>
          </a:p>
          <a:p>
            <a:pPr marL="1143000" lvl="2" indent="-228600" algn="l" rtl="0">
              <a:lnSpc>
                <a:spcPct val="9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K</a:t>
            </a:r>
            <a:r>
              <a:rPr lang="en-US" sz="2000" b="0" i="0" u="none" baseline="-25000">
                <a:solidFill>
                  <a:schemeClr val="dk1"/>
                </a:solidFill>
                <a:latin typeface="Arial"/>
                <a:ea typeface="Arial"/>
                <a:cs typeface="Arial"/>
                <a:sym typeface="Arial"/>
              </a:rPr>
              <a:t>t</a:t>
            </a:r>
            <a:r>
              <a:rPr lang="en-US" sz="2000" b="0" i="0" u="none">
                <a:solidFill>
                  <a:schemeClr val="dk1"/>
                </a:solidFill>
                <a:latin typeface="Arial"/>
                <a:ea typeface="Arial"/>
                <a:cs typeface="Arial"/>
                <a:sym typeface="Arial"/>
              </a:rPr>
              <a:t> – a constant.</a:t>
            </a:r>
            <a:endParaRPr/>
          </a:p>
          <a:p>
            <a:pPr marL="1143000" lvl="2" indent="-228600" algn="l" rtl="0">
              <a:lnSpc>
                <a:spcPct val="9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ABCDE: current MD.</a:t>
            </a:r>
            <a:endParaRPr/>
          </a:p>
          <a:p>
            <a:pPr marL="742950" lvl="1" indent="-285750" algn="l" rtl="0">
              <a:lnSpc>
                <a:spcPct val="90000"/>
              </a:lnSpc>
              <a:spcBef>
                <a:spcPts val="48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Output:</a:t>
            </a:r>
            <a:endParaRPr/>
          </a:p>
          <a:p>
            <a:pPr marL="1143000" lvl="2" indent="-228600" algn="l" rtl="0">
              <a:lnSpc>
                <a:spcPct val="90000"/>
              </a:lnSpc>
              <a:spcBef>
                <a:spcPts val="40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ABCDE: new MD.</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Shape 614"/>
        <p:cNvGrpSpPr/>
        <p:nvPr/>
      </p:nvGrpSpPr>
      <p:grpSpPr>
        <a:xfrm>
          <a:off x="0" y="0"/>
          <a:ext cx="0" cy="0"/>
          <a:chOff x="0" y="0"/>
          <a:chExt cx="0" cy="0"/>
        </a:xfrm>
      </p:grpSpPr>
      <p:sp>
        <p:nvSpPr>
          <p:cNvPr id="615" name="Google Shape;615;p8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Basic Steps...</a:t>
            </a:r>
            <a:endParaRPr/>
          </a:p>
        </p:txBody>
      </p:sp>
      <p:sp>
        <p:nvSpPr>
          <p:cNvPr id="616" name="Google Shape;616;p85"/>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Only 4 per-round distinctive additive constants</a:t>
            </a:r>
            <a:endParaRPr/>
          </a:p>
          <a:p>
            <a:pPr marL="742950" lvl="1" indent="-28575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 &lt;=t&lt;= 19 K</a:t>
            </a:r>
            <a:r>
              <a:rPr lang="en-US" sz="2800" b="0" i="0" u="none" baseline="-25000">
                <a:solidFill>
                  <a:schemeClr val="dk1"/>
                </a:solidFill>
                <a:latin typeface="Arial"/>
                <a:ea typeface="Arial"/>
                <a:cs typeface="Arial"/>
                <a:sym typeface="Arial"/>
              </a:rPr>
              <a:t>t</a:t>
            </a:r>
            <a:r>
              <a:rPr lang="en-US" sz="2800" b="0" i="0" u="none">
                <a:solidFill>
                  <a:schemeClr val="dk1"/>
                </a:solidFill>
                <a:latin typeface="Arial"/>
                <a:ea typeface="Arial"/>
                <a:cs typeface="Arial"/>
                <a:sym typeface="Arial"/>
              </a:rPr>
              <a:t> = 5A827999</a:t>
            </a:r>
            <a:endParaRPr/>
          </a:p>
          <a:p>
            <a:pPr marL="742950" lvl="1" indent="-28575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20&lt;=t&lt;=39 K</a:t>
            </a:r>
            <a:r>
              <a:rPr lang="en-US" sz="2800" b="0" i="0" u="none" baseline="-25000">
                <a:solidFill>
                  <a:schemeClr val="dk1"/>
                </a:solidFill>
                <a:latin typeface="Arial"/>
                <a:ea typeface="Arial"/>
                <a:cs typeface="Arial"/>
                <a:sym typeface="Arial"/>
              </a:rPr>
              <a:t>t</a:t>
            </a:r>
            <a:r>
              <a:rPr lang="en-US" sz="2800" b="0" i="0" u="none">
                <a:solidFill>
                  <a:schemeClr val="dk1"/>
                </a:solidFill>
                <a:latin typeface="Arial"/>
                <a:ea typeface="Arial"/>
                <a:cs typeface="Arial"/>
                <a:sym typeface="Arial"/>
              </a:rPr>
              <a:t> = 6ED9EBA1</a:t>
            </a:r>
            <a:endParaRPr/>
          </a:p>
          <a:p>
            <a:pPr marL="742950" lvl="1" indent="-28575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40&lt;=t&lt;=59 K</a:t>
            </a:r>
            <a:r>
              <a:rPr lang="en-US" sz="2800" b="0" i="0" u="none" baseline="-25000">
                <a:solidFill>
                  <a:schemeClr val="dk1"/>
                </a:solidFill>
                <a:latin typeface="Arial"/>
                <a:ea typeface="Arial"/>
                <a:cs typeface="Arial"/>
                <a:sym typeface="Arial"/>
              </a:rPr>
              <a:t>t</a:t>
            </a:r>
            <a:r>
              <a:rPr lang="en-US" sz="2800" b="0" i="0" u="none">
                <a:solidFill>
                  <a:schemeClr val="dk1"/>
                </a:solidFill>
                <a:latin typeface="Arial"/>
                <a:ea typeface="Arial"/>
                <a:cs typeface="Arial"/>
                <a:sym typeface="Arial"/>
              </a:rPr>
              <a:t> = 8F1BBCDC</a:t>
            </a:r>
            <a:endParaRPr/>
          </a:p>
          <a:p>
            <a:pPr marL="742950" lvl="1" indent="-28575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60&lt;=t&lt;=79 K</a:t>
            </a:r>
            <a:r>
              <a:rPr lang="en-US" sz="2800" b="0" i="0" u="none" baseline="-25000">
                <a:solidFill>
                  <a:schemeClr val="dk1"/>
                </a:solidFill>
                <a:latin typeface="Arial"/>
                <a:ea typeface="Arial"/>
                <a:cs typeface="Arial"/>
                <a:sym typeface="Arial"/>
              </a:rPr>
              <a:t>t</a:t>
            </a:r>
            <a:r>
              <a:rPr lang="en-US" sz="2800" b="0" i="0" u="none">
                <a:solidFill>
                  <a:schemeClr val="dk1"/>
                </a:solidFill>
                <a:latin typeface="Arial"/>
                <a:ea typeface="Arial"/>
                <a:cs typeface="Arial"/>
                <a:sym typeface="Arial"/>
              </a:rPr>
              <a:t> = CA62C1D6</a:t>
            </a: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Shape 620"/>
        <p:cNvGrpSpPr/>
        <p:nvPr/>
      </p:nvGrpSpPr>
      <p:grpSpPr>
        <a:xfrm>
          <a:off x="0" y="0"/>
          <a:ext cx="0" cy="0"/>
          <a:chOff x="0" y="0"/>
          <a:chExt cx="0" cy="0"/>
        </a:xfrm>
      </p:grpSpPr>
      <p:sp>
        <p:nvSpPr>
          <p:cNvPr id="621" name="Google Shape;621;p86"/>
          <p:cNvSpPr txBox="1">
            <a:spLocks noGrp="1"/>
          </p:cNvSpPr>
          <p:nvPr>
            <p:ph type="title"/>
          </p:nvPr>
        </p:nvSpPr>
        <p:spPr>
          <a:xfrm>
            <a:off x="1143000" y="228600"/>
            <a:ext cx="7772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Basic Steps - The Heart Of The Matter</a:t>
            </a:r>
            <a:endParaRPr/>
          </a:p>
        </p:txBody>
      </p:sp>
      <p:grpSp>
        <p:nvGrpSpPr>
          <p:cNvPr id="622" name="Google Shape;622;p86"/>
          <p:cNvGrpSpPr/>
          <p:nvPr/>
        </p:nvGrpSpPr>
        <p:grpSpPr>
          <a:xfrm>
            <a:off x="1638300" y="1676400"/>
            <a:ext cx="6915150" cy="476250"/>
            <a:chOff x="1104" y="1440"/>
            <a:chExt cx="4356" cy="300"/>
          </a:xfrm>
        </p:grpSpPr>
        <p:sp>
          <p:nvSpPr>
            <p:cNvPr id="623" name="Google Shape;623;p86"/>
            <p:cNvSpPr txBox="1"/>
            <p:nvPr/>
          </p:nvSpPr>
          <p:spPr>
            <a:xfrm>
              <a:off x="1104" y="1440"/>
              <a:ext cx="900" cy="30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A</a:t>
              </a:r>
              <a:endParaRPr sz="1400" b="0" i="0" u="none" strike="noStrike" cap="none">
                <a:solidFill>
                  <a:srgbClr val="000000"/>
                </a:solidFill>
                <a:latin typeface="Arial"/>
                <a:ea typeface="Arial"/>
                <a:cs typeface="Arial"/>
                <a:sym typeface="Arial"/>
              </a:endParaRPr>
            </a:p>
          </p:txBody>
        </p:sp>
        <p:sp>
          <p:nvSpPr>
            <p:cNvPr id="624" name="Google Shape;624;p86"/>
            <p:cNvSpPr txBox="1"/>
            <p:nvPr/>
          </p:nvSpPr>
          <p:spPr>
            <a:xfrm>
              <a:off x="4560" y="1440"/>
              <a:ext cx="900" cy="30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E</a:t>
              </a:r>
              <a:endParaRPr sz="1400" b="0" i="0" u="none" strike="noStrike" cap="none">
                <a:solidFill>
                  <a:srgbClr val="000000"/>
                </a:solidFill>
                <a:latin typeface="Arial"/>
                <a:ea typeface="Arial"/>
                <a:cs typeface="Arial"/>
                <a:sym typeface="Arial"/>
              </a:endParaRPr>
            </a:p>
          </p:txBody>
        </p:sp>
        <p:sp>
          <p:nvSpPr>
            <p:cNvPr id="625" name="Google Shape;625;p86"/>
            <p:cNvSpPr txBox="1"/>
            <p:nvPr/>
          </p:nvSpPr>
          <p:spPr>
            <a:xfrm>
              <a:off x="1968" y="1440"/>
              <a:ext cx="900" cy="30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B</a:t>
              </a:r>
              <a:endParaRPr sz="1400" b="0" i="0" u="none" strike="noStrike" cap="none">
                <a:solidFill>
                  <a:srgbClr val="000000"/>
                </a:solidFill>
                <a:latin typeface="Arial"/>
                <a:ea typeface="Arial"/>
                <a:cs typeface="Arial"/>
                <a:sym typeface="Arial"/>
              </a:endParaRPr>
            </a:p>
          </p:txBody>
        </p:sp>
        <p:sp>
          <p:nvSpPr>
            <p:cNvPr id="626" name="Google Shape;626;p86"/>
            <p:cNvSpPr txBox="1"/>
            <p:nvPr/>
          </p:nvSpPr>
          <p:spPr>
            <a:xfrm>
              <a:off x="2832" y="1440"/>
              <a:ext cx="900" cy="30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C</a:t>
              </a:r>
              <a:endParaRPr sz="1400" b="0" i="0" u="none" strike="noStrike" cap="none">
                <a:solidFill>
                  <a:srgbClr val="000000"/>
                </a:solidFill>
                <a:latin typeface="Arial"/>
                <a:ea typeface="Arial"/>
                <a:cs typeface="Arial"/>
                <a:sym typeface="Arial"/>
              </a:endParaRPr>
            </a:p>
          </p:txBody>
        </p:sp>
        <p:sp>
          <p:nvSpPr>
            <p:cNvPr id="627" name="Google Shape;627;p86"/>
            <p:cNvSpPr txBox="1"/>
            <p:nvPr/>
          </p:nvSpPr>
          <p:spPr>
            <a:xfrm>
              <a:off x="3696" y="1440"/>
              <a:ext cx="900" cy="30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D</a:t>
              </a:r>
              <a:endParaRPr sz="1400" b="0" i="0" u="none" strike="noStrike" cap="none">
                <a:solidFill>
                  <a:srgbClr val="000000"/>
                </a:solidFill>
                <a:latin typeface="Arial"/>
                <a:ea typeface="Arial"/>
                <a:cs typeface="Arial"/>
                <a:sym typeface="Arial"/>
              </a:endParaRPr>
            </a:p>
          </p:txBody>
        </p:sp>
      </p:grpSp>
      <p:grpSp>
        <p:nvGrpSpPr>
          <p:cNvPr id="628" name="Google Shape;628;p86"/>
          <p:cNvGrpSpPr/>
          <p:nvPr/>
        </p:nvGrpSpPr>
        <p:grpSpPr>
          <a:xfrm>
            <a:off x="1638300" y="5943600"/>
            <a:ext cx="6915150" cy="476250"/>
            <a:chOff x="1104" y="1440"/>
            <a:chExt cx="4356" cy="300"/>
          </a:xfrm>
        </p:grpSpPr>
        <p:sp>
          <p:nvSpPr>
            <p:cNvPr id="629" name="Google Shape;629;p86"/>
            <p:cNvSpPr txBox="1"/>
            <p:nvPr/>
          </p:nvSpPr>
          <p:spPr>
            <a:xfrm>
              <a:off x="1104" y="1440"/>
              <a:ext cx="900" cy="30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A</a:t>
              </a:r>
              <a:endParaRPr sz="1400" b="0" i="0" u="none" strike="noStrike" cap="none">
                <a:solidFill>
                  <a:srgbClr val="000000"/>
                </a:solidFill>
                <a:latin typeface="Arial"/>
                <a:ea typeface="Arial"/>
                <a:cs typeface="Arial"/>
                <a:sym typeface="Arial"/>
              </a:endParaRPr>
            </a:p>
          </p:txBody>
        </p:sp>
        <p:sp>
          <p:nvSpPr>
            <p:cNvPr id="630" name="Google Shape;630;p86"/>
            <p:cNvSpPr txBox="1"/>
            <p:nvPr/>
          </p:nvSpPr>
          <p:spPr>
            <a:xfrm>
              <a:off x="4560" y="1440"/>
              <a:ext cx="900" cy="30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E</a:t>
              </a:r>
              <a:endParaRPr sz="1400" b="0" i="0" u="none" strike="noStrike" cap="none">
                <a:solidFill>
                  <a:srgbClr val="000000"/>
                </a:solidFill>
                <a:latin typeface="Arial"/>
                <a:ea typeface="Arial"/>
                <a:cs typeface="Arial"/>
                <a:sym typeface="Arial"/>
              </a:endParaRPr>
            </a:p>
          </p:txBody>
        </p:sp>
        <p:sp>
          <p:nvSpPr>
            <p:cNvPr id="631" name="Google Shape;631;p86"/>
            <p:cNvSpPr txBox="1"/>
            <p:nvPr/>
          </p:nvSpPr>
          <p:spPr>
            <a:xfrm>
              <a:off x="1968" y="1440"/>
              <a:ext cx="900" cy="30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B</a:t>
              </a:r>
              <a:endParaRPr sz="1400" b="0" i="0" u="none" strike="noStrike" cap="none">
                <a:solidFill>
                  <a:srgbClr val="000000"/>
                </a:solidFill>
                <a:latin typeface="Arial"/>
                <a:ea typeface="Arial"/>
                <a:cs typeface="Arial"/>
                <a:sym typeface="Arial"/>
              </a:endParaRPr>
            </a:p>
          </p:txBody>
        </p:sp>
        <p:sp>
          <p:nvSpPr>
            <p:cNvPr id="632" name="Google Shape;632;p86"/>
            <p:cNvSpPr txBox="1"/>
            <p:nvPr/>
          </p:nvSpPr>
          <p:spPr>
            <a:xfrm>
              <a:off x="2832" y="1440"/>
              <a:ext cx="900" cy="30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C</a:t>
              </a:r>
              <a:endParaRPr sz="1400" b="0" i="0" u="none" strike="noStrike" cap="none">
                <a:solidFill>
                  <a:srgbClr val="000000"/>
                </a:solidFill>
                <a:latin typeface="Arial"/>
                <a:ea typeface="Arial"/>
                <a:cs typeface="Arial"/>
                <a:sym typeface="Arial"/>
              </a:endParaRPr>
            </a:p>
          </p:txBody>
        </p:sp>
        <p:sp>
          <p:nvSpPr>
            <p:cNvPr id="633" name="Google Shape;633;p86"/>
            <p:cNvSpPr txBox="1"/>
            <p:nvPr/>
          </p:nvSpPr>
          <p:spPr>
            <a:xfrm>
              <a:off x="3696" y="1440"/>
              <a:ext cx="900" cy="300"/>
            </a:xfrm>
            <a:prstGeom prst="rect">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D</a:t>
              </a:r>
              <a:endParaRPr sz="1400" b="0" i="0" u="none" strike="noStrike" cap="none">
                <a:solidFill>
                  <a:srgbClr val="000000"/>
                </a:solidFill>
                <a:latin typeface="Arial"/>
                <a:ea typeface="Arial"/>
                <a:cs typeface="Arial"/>
                <a:sym typeface="Arial"/>
              </a:endParaRPr>
            </a:p>
          </p:txBody>
        </p:sp>
      </p:grpSp>
      <p:sp>
        <p:nvSpPr>
          <p:cNvPr id="634" name="Google Shape;634;p86"/>
          <p:cNvSpPr/>
          <p:nvPr/>
        </p:nvSpPr>
        <p:spPr>
          <a:xfrm>
            <a:off x="7505700" y="2438400"/>
            <a:ext cx="762000" cy="457200"/>
          </a:xfrm>
          <a:prstGeom prst="flowChartAlternateProcess">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635" name="Google Shape;635;p86"/>
          <p:cNvSpPr/>
          <p:nvPr/>
        </p:nvSpPr>
        <p:spPr>
          <a:xfrm>
            <a:off x="7505700" y="3124200"/>
            <a:ext cx="762000" cy="457200"/>
          </a:xfrm>
          <a:prstGeom prst="flowChartAlternateProcess">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636" name="Google Shape;636;p86"/>
          <p:cNvSpPr/>
          <p:nvPr/>
        </p:nvSpPr>
        <p:spPr>
          <a:xfrm>
            <a:off x="7505700" y="3886200"/>
            <a:ext cx="762000" cy="457200"/>
          </a:xfrm>
          <a:prstGeom prst="flowChartAlternateProcess">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637" name="Google Shape;637;p86"/>
          <p:cNvSpPr/>
          <p:nvPr/>
        </p:nvSpPr>
        <p:spPr>
          <a:xfrm>
            <a:off x="7505700" y="4724400"/>
            <a:ext cx="762000" cy="457200"/>
          </a:xfrm>
          <a:prstGeom prst="flowChartAlternateProcess">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sp>
        <p:nvSpPr>
          <p:cNvPr id="638" name="Google Shape;638;p86"/>
          <p:cNvSpPr/>
          <p:nvPr/>
        </p:nvSpPr>
        <p:spPr>
          <a:xfrm>
            <a:off x="5219700" y="2667000"/>
            <a:ext cx="990600" cy="457200"/>
          </a:xfrm>
          <a:prstGeom prst="flowChartAlternateProcess">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f</a:t>
            </a:r>
            <a:r>
              <a:rPr lang="en-US" sz="2400" b="0" i="0" u="none" strike="noStrike" cap="none" baseline="-25000">
                <a:solidFill>
                  <a:schemeClr val="dk1"/>
                </a:solidFill>
                <a:latin typeface="Times New Roman"/>
                <a:ea typeface="Times New Roman"/>
                <a:cs typeface="Times New Roman"/>
                <a:sym typeface="Times New Roman"/>
              </a:rPr>
              <a:t>t</a:t>
            </a:r>
            <a:endParaRPr sz="1400" b="0" i="0" u="none" strike="noStrike" cap="none">
              <a:solidFill>
                <a:srgbClr val="000000"/>
              </a:solidFill>
              <a:latin typeface="Arial"/>
              <a:ea typeface="Arial"/>
              <a:cs typeface="Arial"/>
              <a:sym typeface="Arial"/>
            </a:endParaRPr>
          </a:p>
        </p:txBody>
      </p:sp>
      <p:sp>
        <p:nvSpPr>
          <p:cNvPr id="639" name="Google Shape;639;p86"/>
          <p:cNvSpPr/>
          <p:nvPr/>
        </p:nvSpPr>
        <p:spPr>
          <a:xfrm>
            <a:off x="3009900" y="4495800"/>
            <a:ext cx="990600" cy="457200"/>
          </a:xfrm>
          <a:prstGeom prst="flowChartAlternateProcess">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CLS30</a:t>
            </a:r>
            <a:endParaRPr sz="1400" b="0" i="0" u="none" strike="noStrike" cap="none">
              <a:solidFill>
                <a:srgbClr val="000000"/>
              </a:solidFill>
              <a:latin typeface="Arial"/>
              <a:ea typeface="Arial"/>
              <a:cs typeface="Arial"/>
              <a:sym typeface="Arial"/>
            </a:endParaRPr>
          </a:p>
        </p:txBody>
      </p:sp>
      <p:sp>
        <p:nvSpPr>
          <p:cNvPr id="640" name="Google Shape;640;p86"/>
          <p:cNvSpPr/>
          <p:nvPr/>
        </p:nvSpPr>
        <p:spPr>
          <a:xfrm>
            <a:off x="2171700" y="3276600"/>
            <a:ext cx="762000" cy="457200"/>
          </a:xfrm>
          <a:prstGeom prst="flowChartAlternateProcess">
            <a:avLst/>
          </a:prstGeom>
          <a:solidFill>
            <a:schemeClr val="accen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CLS5</a:t>
            </a:r>
            <a:endParaRPr sz="1400" b="0" i="0" u="none" strike="noStrike" cap="none">
              <a:solidFill>
                <a:srgbClr val="000000"/>
              </a:solidFill>
              <a:latin typeface="Arial"/>
              <a:ea typeface="Arial"/>
              <a:cs typeface="Arial"/>
              <a:sym typeface="Arial"/>
            </a:endParaRPr>
          </a:p>
        </p:txBody>
      </p:sp>
      <p:cxnSp>
        <p:nvCxnSpPr>
          <p:cNvPr id="641" name="Google Shape;641;p86"/>
          <p:cNvCxnSpPr/>
          <p:nvPr/>
        </p:nvCxnSpPr>
        <p:spPr>
          <a:xfrm rot="-5400000" flipH="1">
            <a:off x="1905000" y="2628900"/>
            <a:ext cx="1066800" cy="228600"/>
          </a:xfrm>
          <a:prstGeom prst="bentConnector3">
            <a:avLst>
              <a:gd name="adj1" fmla="val 50000"/>
            </a:avLst>
          </a:prstGeom>
          <a:noFill/>
          <a:ln w="12700" cap="flat" cmpd="sng">
            <a:solidFill>
              <a:schemeClr val="dk1"/>
            </a:solidFill>
            <a:prstDash val="solid"/>
            <a:miter lim="800000"/>
            <a:headEnd type="none" w="sm" len="sm"/>
            <a:tailEnd type="triangle" w="sm" len="sm"/>
          </a:ln>
        </p:spPr>
      </p:cxnSp>
      <p:cxnSp>
        <p:nvCxnSpPr>
          <p:cNvPr id="642" name="Google Shape;642;p86"/>
          <p:cNvCxnSpPr/>
          <p:nvPr/>
        </p:nvCxnSpPr>
        <p:spPr>
          <a:xfrm rot="10800000" flipH="1">
            <a:off x="2933700" y="3352800"/>
            <a:ext cx="4572000" cy="152400"/>
          </a:xfrm>
          <a:prstGeom prst="bentConnector3">
            <a:avLst>
              <a:gd name="adj1" fmla="val 50000"/>
            </a:avLst>
          </a:prstGeom>
          <a:noFill/>
          <a:ln w="12700" cap="flat" cmpd="sng">
            <a:solidFill>
              <a:schemeClr val="dk1"/>
            </a:solidFill>
            <a:prstDash val="solid"/>
            <a:miter lim="800000"/>
            <a:headEnd type="none" w="sm" len="sm"/>
            <a:tailEnd type="triangle" w="sm" len="sm"/>
          </a:ln>
        </p:spPr>
      </p:cxnSp>
      <p:cxnSp>
        <p:nvCxnSpPr>
          <p:cNvPr id="643" name="Google Shape;643;p86"/>
          <p:cNvCxnSpPr/>
          <p:nvPr/>
        </p:nvCxnSpPr>
        <p:spPr>
          <a:xfrm rot="5400000">
            <a:off x="2457450" y="3257550"/>
            <a:ext cx="2286000" cy="190500"/>
          </a:xfrm>
          <a:prstGeom prst="bentConnector3">
            <a:avLst>
              <a:gd name="adj1" fmla="val 50000"/>
            </a:avLst>
          </a:prstGeom>
          <a:noFill/>
          <a:ln w="12700" cap="flat" cmpd="sng">
            <a:solidFill>
              <a:schemeClr val="dk1"/>
            </a:solidFill>
            <a:prstDash val="solid"/>
            <a:miter lim="800000"/>
            <a:headEnd type="none" w="sm" len="sm"/>
            <a:tailEnd type="triangle" w="sm" len="sm"/>
          </a:ln>
        </p:spPr>
      </p:cxnSp>
      <p:cxnSp>
        <p:nvCxnSpPr>
          <p:cNvPr id="644" name="Google Shape;644;p86"/>
          <p:cNvCxnSpPr/>
          <p:nvPr/>
        </p:nvCxnSpPr>
        <p:spPr>
          <a:xfrm>
            <a:off x="3505200" y="4953000"/>
            <a:ext cx="1562100" cy="990600"/>
          </a:xfrm>
          <a:prstGeom prst="bentConnector3">
            <a:avLst>
              <a:gd name="adj1" fmla="val 50000"/>
            </a:avLst>
          </a:prstGeom>
          <a:noFill/>
          <a:ln w="12700" cap="flat" cmpd="sng">
            <a:solidFill>
              <a:schemeClr val="dk1"/>
            </a:solidFill>
            <a:prstDash val="solid"/>
            <a:miter lim="800000"/>
            <a:headEnd type="none" w="sm" len="sm"/>
            <a:tailEnd type="triangle" w="sm" len="sm"/>
          </a:ln>
        </p:spPr>
      </p:cxnSp>
      <p:cxnSp>
        <p:nvCxnSpPr>
          <p:cNvPr id="645" name="Google Shape;645;p86"/>
          <p:cNvCxnSpPr/>
          <p:nvPr/>
        </p:nvCxnSpPr>
        <p:spPr>
          <a:xfrm rot="10800000" flipH="1">
            <a:off x="5715000" y="2667000"/>
            <a:ext cx="1790700" cy="457200"/>
          </a:xfrm>
          <a:prstGeom prst="bentConnector4">
            <a:avLst>
              <a:gd name="adj1" fmla="val 0"/>
              <a:gd name="adj2" fmla="val 0"/>
            </a:avLst>
          </a:prstGeom>
          <a:noFill/>
          <a:ln w="12700" cap="flat" cmpd="sng">
            <a:solidFill>
              <a:schemeClr val="dk1"/>
            </a:solidFill>
            <a:prstDash val="solid"/>
            <a:miter lim="800000"/>
            <a:headEnd type="none" w="sm" len="sm"/>
            <a:tailEnd type="triangle" w="sm" len="sm"/>
          </a:ln>
        </p:spPr>
      </p:cxnSp>
      <p:cxnSp>
        <p:nvCxnSpPr>
          <p:cNvPr id="646" name="Google Shape;646;p86"/>
          <p:cNvCxnSpPr/>
          <p:nvPr/>
        </p:nvCxnSpPr>
        <p:spPr>
          <a:xfrm rot="-5400000" flipH="1">
            <a:off x="7734300" y="2286000"/>
            <a:ext cx="228600" cy="76200"/>
          </a:xfrm>
          <a:prstGeom prst="bentConnector3">
            <a:avLst>
              <a:gd name="adj1" fmla="val 50000"/>
            </a:avLst>
          </a:prstGeom>
          <a:noFill/>
          <a:ln w="12700" cap="flat" cmpd="sng">
            <a:solidFill>
              <a:schemeClr val="dk1"/>
            </a:solidFill>
            <a:prstDash val="solid"/>
            <a:miter lim="800000"/>
            <a:headEnd type="none" w="sm" len="sm"/>
            <a:tailEnd type="triangle" w="sm" len="sm"/>
          </a:ln>
        </p:spPr>
      </p:cxnSp>
      <p:cxnSp>
        <p:nvCxnSpPr>
          <p:cNvPr id="647" name="Google Shape;647;p86"/>
          <p:cNvCxnSpPr/>
          <p:nvPr/>
        </p:nvCxnSpPr>
        <p:spPr>
          <a:xfrm rot="5400000">
            <a:off x="7772400" y="3009900"/>
            <a:ext cx="228600" cy="0"/>
          </a:xfrm>
          <a:prstGeom prst="straightConnector1">
            <a:avLst/>
          </a:prstGeom>
          <a:noFill/>
          <a:ln w="12700" cap="flat" cmpd="sng">
            <a:solidFill>
              <a:schemeClr val="dk1"/>
            </a:solidFill>
            <a:prstDash val="solid"/>
            <a:miter lim="800000"/>
            <a:headEnd type="none" w="sm" len="sm"/>
            <a:tailEnd type="triangle" w="sm" len="sm"/>
          </a:ln>
        </p:spPr>
      </p:cxnSp>
      <p:cxnSp>
        <p:nvCxnSpPr>
          <p:cNvPr id="648" name="Google Shape;648;p86"/>
          <p:cNvCxnSpPr/>
          <p:nvPr/>
        </p:nvCxnSpPr>
        <p:spPr>
          <a:xfrm rot="5400000">
            <a:off x="7734300" y="3733800"/>
            <a:ext cx="304800" cy="0"/>
          </a:xfrm>
          <a:prstGeom prst="straightConnector1">
            <a:avLst/>
          </a:prstGeom>
          <a:noFill/>
          <a:ln w="12700" cap="flat" cmpd="sng">
            <a:solidFill>
              <a:schemeClr val="dk1"/>
            </a:solidFill>
            <a:prstDash val="solid"/>
            <a:miter lim="800000"/>
            <a:headEnd type="none" w="sm" len="sm"/>
            <a:tailEnd type="triangle" w="sm" len="sm"/>
          </a:ln>
        </p:spPr>
      </p:cxnSp>
      <p:cxnSp>
        <p:nvCxnSpPr>
          <p:cNvPr id="649" name="Google Shape;649;p86"/>
          <p:cNvCxnSpPr/>
          <p:nvPr/>
        </p:nvCxnSpPr>
        <p:spPr>
          <a:xfrm rot="5400000">
            <a:off x="7696200" y="4533900"/>
            <a:ext cx="381000" cy="0"/>
          </a:xfrm>
          <a:prstGeom prst="straightConnector1">
            <a:avLst/>
          </a:prstGeom>
          <a:noFill/>
          <a:ln w="12700" cap="flat" cmpd="sng">
            <a:solidFill>
              <a:schemeClr val="dk1"/>
            </a:solidFill>
            <a:prstDash val="solid"/>
            <a:miter lim="800000"/>
            <a:headEnd type="none" w="sm" len="sm"/>
            <a:tailEnd type="triangle" w="sm" len="sm"/>
          </a:ln>
        </p:spPr>
      </p:cxnSp>
      <p:cxnSp>
        <p:nvCxnSpPr>
          <p:cNvPr id="650" name="Google Shape;650;p86"/>
          <p:cNvCxnSpPr/>
          <p:nvPr/>
        </p:nvCxnSpPr>
        <p:spPr>
          <a:xfrm flipH="1">
            <a:off x="2324100" y="5181600"/>
            <a:ext cx="5562600" cy="762000"/>
          </a:xfrm>
          <a:prstGeom prst="bentConnector3">
            <a:avLst>
              <a:gd name="adj1" fmla="val 50000"/>
            </a:avLst>
          </a:prstGeom>
          <a:noFill/>
          <a:ln w="12700" cap="flat" cmpd="sng">
            <a:solidFill>
              <a:schemeClr val="dk1"/>
            </a:solidFill>
            <a:prstDash val="solid"/>
            <a:miter lim="800000"/>
            <a:headEnd type="none" w="sm" len="sm"/>
            <a:tailEnd type="triangle" w="sm" len="sm"/>
          </a:ln>
        </p:spPr>
      </p:cxnSp>
      <p:cxnSp>
        <p:nvCxnSpPr>
          <p:cNvPr id="651" name="Google Shape;651;p86"/>
          <p:cNvCxnSpPr/>
          <p:nvPr/>
        </p:nvCxnSpPr>
        <p:spPr>
          <a:xfrm rot="-5400000" flipH="1">
            <a:off x="5257800" y="3390900"/>
            <a:ext cx="3733800" cy="1371600"/>
          </a:xfrm>
          <a:prstGeom prst="curvedConnector3">
            <a:avLst>
              <a:gd name="adj1" fmla="val 10800"/>
            </a:avLst>
          </a:prstGeom>
          <a:noFill/>
          <a:ln w="12700" cap="flat" cmpd="sng">
            <a:solidFill>
              <a:schemeClr val="dk1"/>
            </a:solidFill>
            <a:prstDash val="solid"/>
            <a:miter lim="800000"/>
            <a:headEnd type="none" w="sm" len="sm"/>
            <a:tailEnd type="triangle" w="sm" len="sm"/>
          </a:ln>
        </p:spPr>
      </p:cxnSp>
      <p:cxnSp>
        <p:nvCxnSpPr>
          <p:cNvPr id="652" name="Google Shape;652;p86"/>
          <p:cNvCxnSpPr/>
          <p:nvPr/>
        </p:nvCxnSpPr>
        <p:spPr>
          <a:xfrm rot="-5400000" flipH="1">
            <a:off x="3886200" y="3390900"/>
            <a:ext cx="3733800" cy="1371600"/>
          </a:xfrm>
          <a:prstGeom prst="curvedConnector3">
            <a:avLst>
              <a:gd name="adj1" fmla="val 10800"/>
            </a:avLst>
          </a:prstGeom>
          <a:noFill/>
          <a:ln w="12700" cap="flat" cmpd="sng">
            <a:solidFill>
              <a:schemeClr val="dk1"/>
            </a:solidFill>
            <a:prstDash val="solid"/>
            <a:miter lim="800000"/>
            <a:headEnd type="none" w="sm" len="sm"/>
            <a:tailEnd type="triangle" w="sm" len="sm"/>
          </a:ln>
        </p:spPr>
      </p:cxnSp>
      <p:cxnSp>
        <p:nvCxnSpPr>
          <p:cNvPr id="653" name="Google Shape;653;p86"/>
          <p:cNvCxnSpPr/>
          <p:nvPr/>
        </p:nvCxnSpPr>
        <p:spPr>
          <a:xfrm rot="-5400000" flipH="1">
            <a:off x="666750" y="2914650"/>
            <a:ext cx="4000500" cy="2057400"/>
          </a:xfrm>
          <a:prstGeom prst="curvedConnector4">
            <a:avLst>
              <a:gd name="adj1" fmla="val 0"/>
              <a:gd name="adj2" fmla="val 0"/>
            </a:avLst>
          </a:prstGeom>
          <a:noFill/>
          <a:ln w="12700" cap="flat" cmpd="sng">
            <a:solidFill>
              <a:schemeClr val="dk1"/>
            </a:solidFill>
            <a:prstDash val="solid"/>
            <a:miter lim="800000"/>
            <a:headEnd type="none" w="sm" len="sm"/>
            <a:tailEnd type="triangle" w="sm" len="sm"/>
          </a:ln>
        </p:spPr>
      </p:cxnSp>
      <p:cxnSp>
        <p:nvCxnSpPr>
          <p:cNvPr id="654" name="Google Shape;654;p86"/>
          <p:cNvCxnSpPr/>
          <p:nvPr/>
        </p:nvCxnSpPr>
        <p:spPr>
          <a:xfrm flipH="1">
            <a:off x="5753100" y="2209800"/>
            <a:ext cx="457200" cy="457200"/>
          </a:xfrm>
          <a:prstGeom prst="straightConnector1">
            <a:avLst/>
          </a:prstGeom>
          <a:noFill/>
          <a:ln w="12700" cap="flat" cmpd="sng">
            <a:solidFill>
              <a:schemeClr val="dk1"/>
            </a:solidFill>
            <a:prstDash val="solid"/>
            <a:miter lim="800000"/>
            <a:headEnd type="none" w="sm" len="sm"/>
            <a:tailEnd type="triangle" w="sm" len="sm"/>
          </a:ln>
        </p:spPr>
      </p:cxnSp>
      <p:cxnSp>
        <p:nvCxnSpPr>
          <p:cNvPr id="655" name="Google Shape;655;p86"/>
          <p:cNvCxnSpPr/>
          <p:nvPr/>
        </p:nvCxnSpPr>
        <p:spPr>
          <a:xfrm>
            <a:off x="5524500" y="2209800"/>
            <a:ext cx="0" cy="457200"/>
          </a:xfrm>
          <a:prstGeom prst="straightConnector1">
            <a:avLst/>
          </a:prstGeom>
          <a:noFill/>
          <a:ln w="12700" cap="flat" cmpd="sng">
            <a:solidFill>
              <a:schemeClr val="dk1"/>
            </a:solidFill>
            <a:prstDash val="solid"/>
            <a:miter lim="800000"/>
            <a:headEnd type="none" w="sm" len="sm"/>
            <a:tailEnd type="triangle" w="sm" len="sm"/>
          </a:ln>
        </p:spPr>
      </p:cxnSp>
      <p:cxnSp>
        <p:nvCxnSpPr>
          <p:cNvPr id="656" name="Google Shape;656;p86"/>
          <p:cNvCxnSpPr/>
          <p:nvPr/>
        </p:nvCxnSpPr>
        <p:spPr>
          <a:xfrm>
            <a:off x="4000500" y="2209800"/>
            <a:ext cx="1524000" cy="457200"/>
          </a:xfrm>
          <a:prstGeom prst="straightConnector1">
            <a:avLst/>
          </a:prstGeom>
          <a:noFill/>
          <a:ln w="12700" cap="flat" cmpd="sng">
            <a:solidFill>
              <a:schemeClr val="dk1"/>
            </a:solidFill>
            <a:prstDash val="solid"/>
            <a:miter lim="800000"/>
            <a:headEnd type="none" w="sm" len="sm"/>
            <a:tailEnd type="triangle" w="sm" len="sm"/>
          </a:ln>
        </p:spPr>
      </p:cxnSp>
      <p:sp>
        <p:nvSpPr>
          <p:cNvPr id="657" name="Google Shape;657;p86"/>
          <p:cNvSpPr txBox="1"/>
          <p:nvPr/>
        </p:nvSpPr>
        <p:spPr>
          <a:xfrm>
            <a:off x="8343900" y="3657600"/>
            <a:ext cx="5286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W</a:t>
            </a:r>
            <a:r>
              <a:rPr lang="en-US" sz="2400" b="0" i="0" u="none" strike="noStrike" cap="none" baseline="-25000">
                <a:solidFill>
                  <a:schemeClr val="dk1"/>
                </a:solidFill>
                <a:latin typeface="Times New Roman"/>
                <a:ea typeface="Times New Roman"/>
                <a:cs typeface="Times New Roman"/>
                <a:sym typeface="Times New Roman"/>
              </a:rPr>
              <a:t>t</a:t>
            </a:r>
            <a:endParaRPr sz="1400" b="0" i="0" u="none" strike="noStrike" cap="none">
              <a:solidFill>
                <a:srgbClr val="000000"/>
              </a:solidFill>
              <a:latin typeface="Arial"/>
              <a:ea typeface="Arial"/>
              <a:cs typeface="Arial"/>
              <a:sym typeface="Arial"/>
            </a:endParaRPr>
          </a:p>
        </p:txBody>
      </p:sp>
      <p:sp>
        <p:nvSpPr>
          <p:cNvPr id="658" name="Google Shape;658;p86"/>
          <p:cNvSpPr txBox="1"/>
          <p:nvPr/>
        </p:nvSpPr>
        <p:spPr>
          <a:xfrm>
            <a:off x="8420100" y="4495800"/>
            <a:ext cx="4620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K</a:t>
            </a:r>
            <a:r>
              <a:rPr lang="en-US" sz="2400" b="0" i="0" u="none" strike="noStrike" cap="none" baseline="-25000">
                <a:solidFill>
                  <a:schemeClr val="dk1"/>
                </a:solidFill>
                <a:latin typeface="Times New Roman"/>
                <a:ea typeface="Times New Roman"/>
                <a:cs typeface="Times New Roman"/>
                <a:sym typeface="Times New Roman"/>
              </a:rPr>
              <a:t>t</a:t>
            </a:r>
            <a:endParaRPr sz="1400" b="0" i="0" u="none" strike="noStrike" cap="none">
              <a:solidFill>
                <a:srgbClr val="000000"/>
              </a:solidFill>
              <a:latin typeface="Arial"/>
              <a:ea typeface="Arial"/>
              <a:cs typeface="Arial"/>
              <a:sym typeface="Arial"/>
            </a:endParaRPr>
          </a:p>
        </p:txBody>
      </p:sp>
      <p:cxnSp>
        <p:nvCxnSpPr>
          <p:cNvPr id="659" name="Google Shape;659;p86"/>
          <p:cNvCxnSpPr/>
          <p:nvPr/>
        </p:nvCxnSpPr>
        <p:spPr>
          <a:xfrm rot="10800000">
            <a:off x="8267700" y="4114800"/>
            <a:ext cx="533400" cy="0"/>
          </a:xfrm>
          <a:prstGeom prst="straightConnector1">
            <a:avLst/>
          </a:prstGeom>
          <a:noFill/>
          <a:ln w="12700" cap="flat" cmpd="sng">
            <a:solidFill>
              <a:schemeClr val="dk1"/>
            </a:solidFill>
            <a:prstDash val="solid"/>
            <a:miter lim="800000"/>
            <a:headEnd type="none" w="sm" len="sm"/>
            <a:tailEnd type="triangle" w="sm" len="sm"/>
          </a:ln>
        </p:spPr>
      </p:cxnSp>
      <p:cxnSp>
        <p:nvCxnSpPr>
          <p:cNvPr id="660" name="Google Shape;660;p86"/>
          <p:cNvCxnSpPr/>
          <p:nvPr/>
        </p:nvCxnSpPr>
        <p:spPr>
          <a:xfrm rot="10800000">
            <a:off x="8267700" y="4953000"/>
            <a:ext cx="533400" cy="0"/>
          </a:xfrm>
          <a:prstGeom prst="straightConnector1">
            <a:avLst/>
          </a:prstGeom>
          <a:noFill/>
          <a:ln w="12700" cap="flat" cmpd="sng">
            <a:solidFill>
              <a:schemeClr val="dk1"/>
            </a:solidFill>
            <a:prstDash val="solid"/>
            <a:miter lim="800000"/>
            <a:headEnd type="none" w="sm" len="sm"/>
            <a:tailEnd type="triangle" w="sm" len="sm"/>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Shape 664"/>
        <p:cNvGrpSpPr/>
        <p:nvPr/>
      </p:nvGrpSpPr>
      <p:grpSpPr>
        <a:xfrm>
          <a:off x="0" y="0"/>
          <a:ext cx="0" cy="0"/>
          <a:chOff x="0" y="0"/>
          <a:chExt cx="0" cy="0"/>
        </a:xfrm>
      </p:grpSpPr>
      <p:sp>
        <p:nvSpPr>
          <p:cNvPr id="665" name="Google Shape;665;p8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Basic Logic Functions</a:t>
            </a:r>
            <a:endParaRPr/>
          </a:p>
        </p:txBody>
      </p:sp>
      <p:sp>
        <p:nvSpPr>
          <p:cNvPr id="666" name="Google Shape;666;p8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Only 3 different functions</a:t>
            </a:r>
            <a:endParaRPr/>
          </a:p>
          <a:p>
            <a:pPr marL="742950" lvl="1" indent="-285750" algn="l" rtl="0">
              <a:lnSpc>
                <a:spcPct val="100000"/>
              </a:lnSpc>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a:p>
            <a:pPr marL="742950" lvl="1" indent="-28575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Round			Function f</a:t>
            </a:r>
            <a:r>
              <a:rPr lang="en-US" sz="2800" b="0" i="0" u="none" baseline="-25000">
                <a:solidFill>
                  <a:schemeClr val="dk1"/>
                </a:solidFill>
                <a:latin typeface="Arial"/>
                <a:ea typeface="Arial"/>
                <a:cs typeface="Arial"/>
                <a:sym typeface="Arial"/>
              </a:rPr>
              <a:t>t</a:t>
            </a:r>
            <a:r>
              <a:rPr lang="en-US" sz="2800" b="0" i="0" u="none">
                <a:solidFill>
                  <a:schemeClr val="dk1"/>
                </a:solidFill>
                <a:latin typeface="Arial"/>
                <a:ea typeface="Arial"/>
                <a:cs typeface="Arial"/>
                <a:sym typeface="Arial"/>
              </a:rPr>
              <a:t>(B,C,D)</a:t>
            </a:r>
            <a:endParaRPr/>
          </a:p>
          <a:p>
            <a:pPr marL="742950" lvl="1" indent="-28575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0 &lt;=t&lt;= 19		(B∧C)∨(~B ∧D)</a:t>
            </a:r>
            <a:endParaRPr/>
          </a:p>
          <a:p>
            <a:pPr marL="742950" lvl="1" indent="-28575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20&lt;=t&lt;=39 		B⊕C⊕D</a:t>
            </a:r>
            <a:endParaRPr/>
          </a:p>
          <a:p>
            <a:pPr marL="742950" lvl="1" indent="-28575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40&lt;=t&lt;=59 		(B∧C)∨(B∧D)∨(C∧D)</a:t>
            </a:r>
            <a:endParaRPr/>
          </a:p>
          <a:p>
            <a:pPr marL="742950" lvl="1" indent="-285750" algn="l" rtl="0">
              <a:lnSpc>
                <a:spcPct val="10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60&lt;=t&lt;=79 		B⊕C⊕D</a:t>
            </a:r>
            <a:endParaRPr/>
          </a:p>
          <a:p>
            <a:pPr marL="342900" lvl="0" indent="-165100" algn="l" rtl="0">
              <a:lnSpc>
                <a:spcPct val="100000"/>
              </a:lnSpc>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88"/>
          <p:cNvSpPr txBox="1">
            <a:spLocks noGrp="1"/>
          </p:cNvSpPr>
          <p:nvPr>
            <p:ph type="title"/>
          </p:nvPr>
        </p:nvSpPr>
        <p:spPr>
          <a:xfrm>
            <a:off x="457200" y="89287"/>
            <a:ext cx="8229600" cy="11430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b="1">
                <a:latin typeface="Times New Roman"/>
                <a:ea typeface="Times New Roman"/>
                <a:cs typeface="Times New Roman"/>
                <a:sym typeface="Times New Roman"/>
              </a:rPr>
              <a:t>PKI</a:t>
            </a:r>
            <a:endParaRPr b="1">
              <a:latin typeface="Times New Roman"/>
              <a:ea typeface="Times New Roman"/>
              <a:cs typeface="Times New Roman"/>
              <a:sym typeface="Times New Roman"/>
            </a:endParaRPr>
          </a:p>
        </p:txBody>
      </p:sp>
      <p:sp>
        <p:nvSpPr>
          <p:cNvPr id="673" name="Google Shape;673;p88"/>
          <p:cNvSpPr txBox="1">
            <a:spLocks noGrp="1"/>
          </p:cNvSpPr>
          <p:nvPr>
            <p:ph type="body" idx="1"/>
          </p:nvPr>
        </p:nvSpPr>
        <p:spPr>
          <a:xfrm>
            <a:off x="457200" y="1128075"/>
            <a:ext cx="8229600" cy="4998300"/>
          </a:xfrm>
          <a:prstGeom prst="rect">
            <a:avLst/>
          </a:prstGeom>
        </p:spPr>
        <p:txBody>
          <a:bodyPr spcFirstLastPara="1" wrap="square" lIns="91425" tIns="45700" rIns="91425" bIns="45700" anchor="t" anchorCtr="0">
            <a:noAutofit/>
          </a:bodyPr>
          <a:lstStyle/>
          <a:p>
            <a:pPr marL="0" lvl="0" indent="0" algn="just" rtl="0">
              <a:lnSpc>
                <a:spcPct val="100000"/>
              </a:lnSpc>
              <a:spcBef>
                <a:spcPts val="1800"/>
              </a:spcBef>
              <a:spcAft>
                <a:spcPts val="0"/>
              </a:spcAft>
              <a:buClr>
                <a:schemeClr val="dk1"/>
              </a:buClr>
              <a:buSzPts val="1100"/>
              <a:buFont typeface="Arial"/>
              <a:buNone/>
            </a:pPr>
            <a:r>
              <a:rPr lang="en-US" sz="2900" b="1" dirty="0">
                <a:highlight>
                  <a:srgbClr val="FFFFFF"/>
                </a:highlight>
                <a:latin typeface="Times New Roman"/>
                <a:ea typeface="Times New Roman"/>
                <a:cs typeface="Times New Roman"/>
                <a:sym typeface="Times New Roman"/>
              </a:rPr>
              <a:t>Public Key Infrastructure (PKI)</a:t>
            </a:r>
            <a:endParaRPr sz="2900" b="1" dirty="0">
              <a:highlight>
                <a:srgbClr val="FFFFFF"/>
              </a:highlight>
              <a:latin typeface="Times New Roman"/>
              <a:ea typeface="Times New Roman"/>
              <a:cs typeface="Times New Roman"/>
              <a:sym typeface="Times New Roman"/>
            </a:endParaRPr>
          </a:p>
          <a:p>
            <a:pPr marL="457200" lvl="0" indent="-412750" algn="just" rtl="0">
              <a:lnSpc>
                <a:spcPct val="100000"/>
              </a:lnSpc>
              <a:spcBef>
                <a:spcPts val="400"/>
              </a:spcBef>
              <a:spcAft>
                <a:spcPts val="0"/>
              </a:spcAft>
              <a:buSzPts val="2900"/>
              <a:buFont typeface="Times New Roman"/>
              <a:buChar char="•"/>
            </a:pPr>
            <a:r>
              <a:rPr lang="en-US" sz="2900" dirty="0">
                <a:highlight>
                  <a:srgbClr val="FFFFFF"/>
                </a:highlight>
                <a:latin typeface="Times New Roman"/>
                <a:ea typeface="Times New Roman"/>
                <a:cs typeface="Times New Roman"/>
                <a:sym typeface="Times New Roman"/>
              </a:rPr>
              <a:t>Public key infrastructure is an important aspect of internet security. </a:t>
            </a:r>
            <a:endParaRPr sz="2900" dirty="0">
              <a:highlight>
                <a:srgbClr val="FFFFFF"/>
              </a:highlight>
              <a:latin typeface="Times New Roman"/>
              <a:ea typeface="Times New Roman"/>
              <a:cs typeface="Times New Roman"/>
              <a:sym typeface="Times New Roman"/>
            </a:endParaRPr>
          </a:p>
          <a:p>
            <a:pPr marL="457200" lvl="0" indent="-412750" algn="just" rtl="0">
              <a:lnSpc>
                <a:spcPct val="100000"/>
              </a:lnSpc>
              <a:spcBef>
                <a:spcPts val="0"/>
              </a:spcBef>
              <a:spcAft>
                <a:spcPts val="0"/>
              </a:spcAft>
              <a:buSzPts val="2900"/>
              <a:buFont typeface="Times New Roman"/>
              <a:buChar char="•"/>
            </a:pPr>
            <a:r>
              <a:rPr lang="en-US" sz="2900" b="1" dirty="0">
                <a:highlight>
                  <a:srgbClr val="FFFFFF"/>
                </a:highlight>
                <a:latin typeface="Times New Roman"/>
                <a:ea typeface="Times New Roman"/>
                <a:cs typeface="Times New Roman"/>
                <a:sym typeface="Times New Roman"/>
              </a:rPr>
              <a:t>It is the set of technology and processes that make up a framework of encryption to protect and authenticate digital communications. </a:t>
            </a:r>
            <a:endParaRPr sz="2900" b="1" dirty="0">
              <a:highlight>
                <a:srgbClr val="FFFFFF"/>
              </a:highlight>
              <a:latin typeface="Times New Roman"/>
              <a:ea typeface="Times New Roman"/>
              <a:cs typeface="Times New Roman"/>
              <a:sym typeface="Times New Roman"/>
            </a:endParaRPr>
          </a:p>
          <a:p>
            <a:pPr marL="457200" lvl="0" indent="-412750" algn="just" rtl="0">
              <a:lnSpc>
                <a:spcPct val="100000"/>
              </a:lnSpc>
              <a:spcBef>
                <a:spcPts val="0"/>
              </a:spcBef>
              <a:spcAft>
                <a:spcPts val="0"/>
              </a:spcAft>
              <a:buSzPts val="2900"/>
              <a:buFont typeface="Times New Roman"/>
              <a:buChar char="•"/>
            </a:pPr>
            <a:r>
              <a:rPr lang="en-US" sz="2900" b="1" dirty="0">
                <a:highlight>
                  <a:srgbClr val="FFFFFF"/>
                </a:highlight>
                <a:latin typeface="Times New Roman"/>
                <a:ea typeface="Times New Roman"/>
                <a:cs typeface="Times New Roman"/>
                <a:sym typeface="Times New Roman"/>
              </a:rPr>
              <a:t>PKI uses cryptographic public keys that are connected to a digital certificate, which authenticates the device or user sending the digital communication. </a:t>
            </a:r>
            <a:endParaRPr sz="2900" b="1" dirty="0">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89"/>
          <p:cNvSpPr txBox="1">
            <a:spLocks noGrp="1"/>
          </p:cNvSpPr>
          <p:nvPr>
            <p:ph type="body" idx="1"/>
          </p:nvPr>
        </p:nvSpPr>
        <p:spPr>
          <a:xfrm>
            <a:off x="457200" y="534950"/>
            <a:ext cx="8229600" cy="6153600"/>
          </a:xfrm>
          <a:prstGeom prst="rect">
            <a:avLst/>
          </a:prstGeom>
        </p:spPr>
        <p:txBody>
          <a:bodyPr spcFirstLastPara="1" wrap="square" lIns="91425" tIns="45700" rIns="91425" bIns="45700" anchor="t" anchorCtr="0">
            <a:noAutofit/>
          </a:bodyPr>
          <a:lstStyle/>
          <a:p>
            <a:pPr marL="457200" lvl="0" indent="-412750" algn="just" rtl="0">
              <a:spcBef>
                <a:spcPts val="0"/>
              </a:spcBef>
              <a:spcAft>
                <a:spcPts val="0"/>
              </a:spcAft>
              <a:buSzPts val="2900"/>
              <a:buFont typeface="Times New Roman"/>
              <a:buChar char="•"/>
            </a:pPr>
            <a:r>
              <a:rPr lang="en-US" sz="2900" b="1" dirty="0">
                <a:highlight>
                  <a:srgbClr val="FFFFFF"/>
                </a:highlight>
                <a:latin typeface="Times New Roman"/>
                <a:ea typeface="Times New Roman"/>
                <a:cs typeface="Times New Roman"/>
                <a:sym typeface="Times New Roman"/>
              </a:rPr>
              <a:t>Digital certificates are issued by a trusted source, a certificate authority (CA), </a:t>
            </a:r>
            <a:r>
              <a:rPr lang="en-US" sz="2900" dirty="0">
                <a:highlight>
                  <a:srgbClr val="FFFFFF"/>
                </a:highlight>
                <a:latin typeface="Times New Roman"/>
                <a:ea typeface="Times New Roman"/>
                <a:cs typeface="Times New Roman"/>
                <a:sym typeface="Times New Roman"/>
              </a:rPr>
              <a:t>and act as a type of digital passport to ensure that the sender is who they say they are.</a:t>
            </a:r>
            <a:endParaRPr sz="2900" dirty="0">
              <a:highlight>
                <a:srgbClr val="FFFFFF"/>
              </a:highlight>
              <a:latin typeface="Times New Roman"/>
              <a:ea typeface="Times New Roman"/>
              <a:cs typeface="Times New Roman"/>
              <a:sym typeface="Times New Roman"/>
            </a:endParaRPr>
          </a:p>
          <a:p>
            <a:pPr marL="457200" lvl="0" indent="-412750" algn="just" rtl="0">
              <a:spcBef>
                <a:spcPts val="0"/>
              </a:spcBef>
              <a:spcAft>
                <a:spcPts val="0"/>
              </a:spcAft>
              <a:buSzPts val="2900"/>
              <a:buFont typeface="Times New Roman"/>
              <a:buChar char="•"/>
            </a:pPr>
            <a:r>
              <a:rPr lang="en-US" sz="2900" b="1" dirty="0">
                <a:highlight>
                  <a:srgbClr val="FFFFFF"/>
                </a:highlight>
                <a:latin typeface="Times New Roman"/>
                <a:ea typeface="Times New Roman"/>
                <a:cs typeface="Times New Roman"/>
                <a:sym typeface="Times New Roman"/>
              </a:rPr>
              <a:t>Public key infrastructure protects and authenticates communications between servers and users, such as between your website (hosted on your web server) and your clients (the user trying to connect through their browser. </a:t>
            </a:r>
            <a:endParaRPr sz="2900" b="1" dirty="0">
              <a:highlight>
                <a:srgbClr val="FFFFFF"/>
              </a:highlight>
              <a:latin typeface="Times New Roman"/>
              <a:ea typeface="Times New Roman"/>
              <a:cs typeface="Times New Roman"/>
              <a:sym typeface="Times New Roman"/>
            </a:endParaRPr>
          </a:p>
          <a:p>
            <a:pPr lvl="0" indent="-412750" algn="just">
              <a:spcBef>
                <a:spcPts val="0"/>
              </a:spcBef>
              <a:buSzPts val="2900"/>
              <a:buFont typeface="Times New Roman"/>
              <a:buChar char="•"/>
            </a:pPr>
            <a:r>
              <a:rPr lang="en-US" sz="2900" dirty="0" smtClean="0">
                <a:highlight>
                  <a:srgbClr val="FFFFFF"/>
                </a:highlight>
                <a:latin typeface="Times New Roman"/>
                <a:ea typeface="Times New Roman"/>
                <a:cs typeface="Times New Roman"/>
                <a:sym typeface="Times New Roman"/>
              </a:rPr>
              <a:t>ensure </a:t>
            </a:r>
            <a:r>
              <a:rPr lang="en-US" sz="2900" dirty="0">
                <a:highlight>
                  <a:srgbClr val="FFFFFF"/>
                </a:highlight>
                <a:latin typeface="Times New Roman"/>
                <a:ea typeface="Times New Roman"/>
                <a:cs typeface="Times New Roman"/>
                <a:sym typeface="Times New Roman"/>
              </a:rPr>
              <a:t>that the messages are only </a:t>
            </a:r>
            <a:r>
              <a:rPr lang="en-US" sz="2900" dirty="0" smtClean="0">
                <a:highlight>
                  <a:srgbClr val="FFFFFF"/>
                </a:highlight>
                <a:latin typeface="Times New Roman"/>
                <a:ea typeface="Times New Roman"/>
                <a:cs typeface="Times New Roman"/>
                <a:sym typeface="Times New Roman"/>
              </a:rPr>
              <a:t>visible It </a:t>
            </a:r>
            <a:r>
              <a:rPr lang="en-US" sz="2900" dirty="0">
                <a:highlight>
                  <a:srgbClr val="FFFFFF"/>
                </a:highlight>
                <a:latin typeface="Times New Roman"/>
                <a:ea typeface="Times New Roman"/>
                <a:cs typeface="Times New Roman"/>
                <a:sym typeface="Times New Roman"/>
              </a:rPr>
              <a:t>can also be used for secure communications within an organization to  to the sender and recipient, and they have not been tampered with in transit. </a:t>
            </a:r>
            <a:endParaRPr sz="2900" dirty="0">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90"/>
          <p:cNvSpPr txBox="1">
            <a:spLocks noGrp="1"/>
          </p:cNvSpPr>
          <p:nvPr>
            <p:ph type="body" idx="1"/>
          </p:nvPr>
        </p:nvSpPr>
        <p:spPr>
          <a:xfrm>
            <a:off x="457200" y="250750"/>
            <a:ext cx="8229600" cy="6339000"/>
          </a:xfrm>
          <a:prstGeom prst="rect">
            <a:avLst/>
          </a:prstGeom>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dk1"/>
              </a:buClr>
              <a:buSzPts val="1100"/>
              <a:buFont typeface="Arial"/>
              <a:buNone/>
            </a:pPr>
            <a:r>
              <a:rPr lang="en-US" sz="2700" dirty="0">
                <a:highlight>
                  <a:srgbClr val="FFFFFF"/>
                </a:highlight>
                <a:latin typeface="Times New Roman"/>
                <a:ea typeface="Times New Roman"/>
                <a:cs typeface="Times New Roman"/>
                <a:sym typeface="Times New Roman"/>
              </a:rPr>
              <a:t>The main components of public key infrastructure include the following:</a:t>
            </a:r>
            <a:endParaRPr sz="2700" dirty="0">
              <a:highlight>
                <a:srgbClr val="FFFFFF"/>
              </a:highlight>
              <a:latin typeface="Times New Roman"/>
              <a:ea typeface="Times New Roman"/>
              <a:cs typeface="Times New Roman"/>
              <a:sym typeface="Times New Roman"/>
            </a:endParaRPr>
          </a:p>
          <a:p>
            <a:pPr marL="457200" lvl="0" indent="-400050" algn="just" rtl="0">
              <a:lnSpc>
                <a:spcPct val="100000"/>
              </a:lnSpc>
              <a:spcBef>
                <a:spcPts val="1200"/>
              </a:spcBef>
              <a:spcAft>
                <a:spcPts val="0"/>
              </a:spcAft>
              <a:buClr>
                <a:schemeClr val="dk1"/>
              </a:buClr>
              <a:buSzPts val="2700"/>
              <a:buFont typeface="Times New Roman"/>
              <a:buChar char="●"/>
            </a:pPr>
            <a:r>
              <a:rPr lang="en-US" sz="2700" b="1" dirty="0">
                <a:highlight>
                  <a:srgbClr val="FFFFFF"/>
                </a:highlight>
                <a:latin typeface="Times New Roman"/>
                <a:ea typeface="Times New Roman"/>
                <a:cs typeface="Times New Roman"/>
                <a:sym typeface="Times New Roman"/>
              </a:rPr>
              <a:t>Certificate authority (CA): The CA is a trusted entity that issues, stores, and signs the digital certificate.</a:t>
            </a:r>
            <a:r>
              <a:rPr lang="en-US" sz="2700" dirty="0">
                <a:highlight>
                  <a:srgbClr val="FFFFFF"/>
                </a:highlight>
                <a:latin typeface="Times New Roman"/>
                <a:ea typeface="Times New Roman"/>
                <a:cs typeface="Times New Roman"/>
                <a:sym typeface="Times New Roman"/>
              </a:rPr>
              <a:t> The CA signs the digital certificate with their own private key and then publishes the public key that can be accessed upon request.</a:t>
            </a:r>
            <a:endParaRPr sz="2700" dirty="0">
              <a:highlight>
                <a:srgbClr val="FFFFFF"/>
              </a:highlight>
              <a:latin typeface="Times New Roman"/>
              <a:ea typeface="Times New Roman"/>
              <a:cs typeface="Times New Roman"/>
              <a:sym typeface="Times New Roman"/>
            </a:endParaRPr>
          </a:p>
          <a:p>
            <a:pPr marL="457200" lvl="0" indent="-400050" algn="just" rtl="0">
              <a:lnSpc>
                <a:spcPct val="100000"/>
              </a:lnSpc>
              <a:spcBef>
                <a:spcPts val="0"/>
              </a:spcBef>
              <a:spcAft>
                <a:spcPts val="0"/>
              </a:spcAft>
              <a:buClr>
                <a:schemeClr val="dk1"/>
              </a:buClr>
              <a:buSzPts val="2700"/>
              <a:buFont typeface="Times New Roman"/>
              <a:buChar char="●"/>
            </a:pPr>
            <a:r>
              <a:rPr lang="en-US" sz="2700" b="1" dirty="0">
                <a:highlight>
                  <a:srgbClr val="FFFFFF"/>
                </a:highlight>
                <a:latin typeface="Times New Roman"/>
                <a:ea typeface="Times New Roman"/>
                <a:cs typeface="Times New Roman"/>
                <a:sym typeface="Times New Roman"/>
              </a:rPr>
              <a:t>Registration authority (RA</a:t>
            </a:r>
            <a:r>
              <a:rPr lang="en-US" sz="2700" dirty="0">
                <a:highlight>
                  <a:srgbClr val="FFFFFF"/>
                </a:highlight>
                <a:latin typeface="Times New Roman"/>
                <a:ea typeface="Times New Roman"/>
                <a:cs typeface="Times New Roman"/>
                <a:sym typeface="Times New Roman"/>
              </a:rPr>
              <a:t>): The RA verifies the identity of the user or device requesting the digital certificate. This can be a third party, or the CA can also act as the RA.  </a:t>
            </a:r>
            <a:endParaRPr sz="2700" dirty="0">
              <a:highlight>
                <a:srgbClr val="FFFFFF"/>
              </a:highlight>
              <a:latin typeface="Times New Roman"/>
              <a:ea typeface="Times New Roman"/>
              <a:cs typeface="Times New Roman"/>
              <a:sym typeface="Times New Roman"/>
            </a:endParaRPr>
          </a:p>
          <a:p>
            <a:pPr marL="457200" lvl="0" indent="-400050" algn="just" rtl="0">
              <a:lnSpc>
                <a:spcPct val="100000"/>
              </a:lnSpc>
              <a:spcBef>
                <a:spcPts val="0"/>
              </a:spcBef>
              <a:spcAft>
                <a:spcPts val="0"/>
              </a:spcAft>
              <a:buClr>
                <a:schemeClr val="dk1"/>
              </a:buClr>
              <a:buSzPts val="2700"/>
              <a:buFont typeface="Times New Roman"/>
              <a:buChar char="●"/>
            </a:pPr>
            <a:r>
              <a:rPr lang="en-US" sz="2700" b="1" dirty="0">
                <a:highlight>
                  <a:srgbClr val="FFFFFF"/>
                </a:highlight>
                <a:latin typeface="Times New Roman"/>
                <a:ea typeface="Times New Roman"/>
                <a:cs typeface="Times New Roman"/>
                <a:sym typeface="Times New Roman"/>
              </a:rPr>
              <a:t>Certificate database: This database stores the digital certificate and its metadata, which includes how long the certificate is valid.</a:t>
            </a:r>
            <a:endParaRPr sz="2700" b="1" dirty="0">
              <a:highlight>
                <a:srgbClr val="FFFFFF"/>
              </a:highlight>
              <a:latin typeface="Times New Roman"/>
              <a:ea typeface="Times New Roman"/>
              <a:cs typeface="Times New Roman"/>
              <a:sym typeface="Times New Roman"/>
            </a:endParaRPr>
          </a:p>
          <a:p>
            <a:pPr marL="0" lvl="0" indent="0" algn="l" rtl="0">
              <a:spcBef>
                <a:spcPts val="1800"/>
              </a:spcBef>
              <a:spcAft>
                <a:spcPts val="0"/>
              </a:spcAft>
              <a:buNone/>
            </a:pPr>
            <a:endParaRPr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91"/>
          <p:cNvSpPr txBox="1">
            <a:spLocks noGrp="1"/>
          </p:cNvSpPr>
          <p:nvPr>
            <p:ph type="body" idx="1"/>
          </p:nvPr>
        </p:nvSpPr>
        <p:spPr>
          <a:xfrm>
            <a:off x="457200" y="806800"/>
            <a:ext cx="8229600" cy="5319600"/>
          </a:xfrm>
          <a:prstGeom prst="rect">
            <a:avLst/>
          </a:prstGeom>
        </p:spPr>
        <p:txBody>
          <a:bodyPr spcFirstLastPara="1" wrap="square" lIns="91425" tIns="45700" rIns="91425" bIns="45700" anchor="t" anchorCtr="0">
            <a:noAutofit/>
          </a:bodyPr>
          <a:lstStyle/>
          <a:p>
            <a:pPr marL="457200" lvl="0" indent="-406400" algn="just" rtl="0">
              <a:spcBef>
                <a:spcPts val="0"/>
              </a:spcBef>
              <a:spcAft>
                <a:spcPts val="0"/>
              </a:spcAft>
              <a:buClr>
                <a:schemeClr val="dk1"/>
              </a:buClr>
              <a:buSzPts val="2800"/>
              <a:buFont typeface="Times New Roman"/>
              <a:buChar char="●"/>
            </a:pPr>
            <a:r>
              <a:rPr lang="en-US" sz="2800" b="1" dirty="0">
                <a:highlight>
                  <a:srgbClr val="FFFFFF"/>
                </a:highlight>
                <a:latin typeface="Times New Roman"/>
                <a:ea typeface="Times New Roman"/>
                <a:cs typeface="Times New Roman"/>
                <a:sym typeface="Times New Roman"/>
              </a:rPr>
              <a:t>Central directory: This is the secure location where the cryptographic keys are indexed and stored.  </a:t>
            </a:r>
            <a:endParaRPr sz="2800" b="1" dirty="0">
              <a:highlight>
                <a:srgbClr val="FFFFFF"/>
              </a:highlight>
              <a:latin typeface="Times New Roman"/>
              <a:ea typeface="Times New Roman"/>
              <a:cs typeface="Times New Roman"/>
              <a:sym typeface="Times New Roman"/>
            </a:endParaRPr>
          </a:p>
          <a:p>
            <a:pPr marL="457200" lvl="0" indent="-406400" algn="just" rtl="0">
              <a:spcBef>
                <a:spcPts val="0"/>
              </a:spcBef>
              <a:spcAft>
                <a:spcPts val="0"/>
              </a:spcAft>
              <a:buClr>
                <a:schemeClr val="dk1"/>
              </a:buClr>
              <a:buSzPts val="2800"/>
              <a:buFont typeface="Times New Roman"/>
              <a:buChar char="●"/>
            </a:pPr>
            <a:r>
              <a:rPr lang="en-US" sz="2800" b="1" dirty="0">
                <a:highlight>
                  <a:srgbClr val="FFFFFF"/>
                </a:highlight>
                <a:latin typeface="Times New Roman"/>
                <a:ea typeface="Times New Roman"/>
                <a:cs typeface="Times New Roman"/>
                <a:sym typeface="Times New Roman"/>
              </a:rPr>
              <a:t>Certificate management system: This is the system for managing the delivery of certificates as well as access to them.  </a:t>
            </a:r>
            <a:endParaRPr sz="2800" b="1" dirty="0">
              <a:highlight>
                <a:srgbClr val="FFFFFF"/>
              </a:highlight>
              <a:latin typeface="Times New Roman"/>
              <a:ea typeface="Times New Roman"/>
              <a:cs typeface="Times New Roman"/>
              <a:sym typeface="Times New Roman"/>
            </a:endParaRPr>
          </a:p>
          <a:p>
            <a:pPr marL="457200" lvl="0" indent="-406400" algn="just" rtl="0">
              <a:spcBef>
                <a:spcPts val="0"/>
              </a:spcBef>
              <a:spcAft>
                <a:spcPts val="0"/>
              </a:spcAft>
              <a:buClr>
                <a:schemeClr val="dk1"/>
              </a:buClr>
              <a:buSzPts val="2800"/>
              <a:buFont typeface="Times New Roman"/>
              <a:buChar char="●"/>
            </a:pPr>
            <a:r>
              <a:rPr lang="en-US" sz="2800" b="1" dirty="0">
                <a:highlight>
                  <a:srgbClr val="FFFFFF"/>
                </a:highlight>
                <a:latin typeface="Times New Roman"/>
                <a:ea typeface="Times New Roman"/>
                <a:cs typeface="Times New Roman"/>
                <a:sym typeface="Times New Roman"/>
              </a:rPr>
              <a:t>Certificate policy: </a:t>
            </a:r>
            <a:r>
              <a:rPr lang="en-US" sz="2800" dirty="0">
                <a:highlight>
                  <a:srgbClr val="FFFFFF"/>
                </a:highlight>
                <a:latin typeface="Times New Roman"/>
                <a:ea typeface="Times New Roman"/>
                <a:cs typeface="Times New Roman"/>
                <a:sym typeface="Times New Roman"/>
              </a:rPr>
              <a:t>This policy outlines the procedures of the PKI. It can be used by outsiders to determine the PKI’s trustworthiness.</a:t>
            </a:r>
            <a:endParaRPr sz="2800" dirty="0">
              <a:highlight>
                <a:srgbClr val="FFFFFF"/>
              </a:highlight>
              <a:latin typeface="Times New Roman"/>
              <a:ea typeface="Times New Roman"/>
              <a:cs typeface="Times New Roman"/>
              <a:sym typeface="Times New Roman"/>
            </a:endParaRPr>
          </a:p>
          <a:p>
            <a:pPr marL="0" lvl="0" indent="0" algn="l" rtl="0">
              <a:spcBef>
                <a:spcPts val="1800"/>
              </a:spcBef>
              <a:spcAft>
                <a:spcPts val="0"/>
              </a:spcAft>
              <a:buNone/>
            </a:pPr>
            <a:endParaRPr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body" idx="1"/>
          </p:nvPr>
        </p:nvSpPr>
        <p:spPr>
          <a:xfrm>
            <a:off x="525225" y="374075"/>
            <a:ext cx="8229600" cy="5752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a:latin typeface="Times New Roman"/>
                <a:ea typeface="Times New Roman"/>
                <a:cs typeface="Times New Roman"/>
                <a:sym typeface="Times New Roman"/>
              </a:rPr>
              <a:t>Cryptographic Hash Function Criteria</a:t>
            </a:r>
            <a:endParaRPr b="1">
              <a:latin typeface="Times New Roman"/>
              <a:ea typeface="Times New Roman"/>
              <a:cs typeface="Times New Roman"/>
              <a:sym typeface="Times New Roman"/>
            </a:endParaRPr>
          </a:p>
          <a:p>
            <a:pPr marL="0" lvl="0" indent="0" algn="l" rtl="0">
              <a:spcBef>
                <a:spcPts val="0"/>
              </a:spcBef>
              <a:spcAft>
                <a:spcPts val="0"/>
              </a:spcAft>
              <a:buNone/>
            </a:pPr>
            <a:r>
              <a:rPr lang="en-US">
                <a:latin typeface="Times New Roman"/>
                <a:ea typeface="Times New Roman"/>
                <a:cs typeface="Times New Roman"/>
                <a:sym typeface="Times New Roman"/>
              </a:rPr>
              <a:t>A cryptographic hash function must satisfy three criteria: </a:t>
            </a:r>
            <a:endParaRPr>
              <a:latin typeface="Times New Roman"/>
              <a:ea typeface="Times New Roman"/>
              <a:cs typeface="Times New Roman"/>
              <a:sym typeface="Times New Roman"/>
            </a:endParaRPr>
          </a:p>
          <a:p>
            <a:pPr marL="914400" lvl="0" indent="-342900" algn="l" rtl="0">
              <a:spcBef>
                <a:spcPts val="0"/>
              </a:spcBef>
              <a:spcAft>
                <a:spcPts val="0"/>
              </a:spcAft>
              <a:buSzPts val="1800"/>
              <a:buFont typeface="Times New Roman"/>
              <a:buChar char="•"/>
            </a:pPr>
            <a:r>
              <a:rPr lang="en-US">
                <a:latin typeface="Times New Roman"/>
                <a:ea typeface="Times New Roman"/>
                <a:cs typeface="Times New Roman"/>
                <a:sym typeface="Times New Roman"/>
              </a:rPr>
              <a:t>preimage resistance, </a:t>
            </a:r>
            <a:endParaRPr>
              <a:latin typeface="Times New Roman"/>
              <a:ea typeface="Times New Roman"/>
              <a:cs typeface="Times New Roman"/>
              <a:sym typeface="Times New Roman"/>
            </a:endParaRPr>
          </a:p>
          <a:p>
            <a:pPr marL="914400" lvl="0" indent="-342900" algn="l" rtl="0">
              <a:spcBef>
                <a:spcPts val="0"/>
              </a:spcBef>
              <a:spcAft>
                <a:spcPts val="0"/>
              </a:spcAft>
              <a:buSzPts val="1800"/>
              <a:buFont typeface="Times New Roman"/>
              <a:buChar char="•"/>
            </a:pPr>
            <a:r>
              <a:rPr lang="en-US">
                <a:latin typeface="Times New Roman"/>
                <a:ea typeface="Times New Roman"/>
                <a:cs typeface="Times New Roman"/>
                <a:sym typeface="Times New Roman"/>
              </a:rPr>
              <a:t>second preimage resistance, </a:t>
            </a:r>
            <a:endParaRPr>
              <a:latin typeface="Times New Roman"/>
              <a:ea typeface="Times New Roman"/>
              <a:cs typeface="Times New Roman"/>
              <a:sym typeface="Times New Roman"/>
            </a:endParaRPr>
          </a:p>
          <a:p>
            <a:pPr marL="914400" lvl="0" indent="-342900" algn="l" rtl="0">
              <a:spcBef>
                <a:spcPts val="0"/>
              </a:spcBef>
              <a:spcAft>
                <a:spcPts val="0"/>
              </a:spcAft>
              <a:buSzPts val="1800"/>
              <a:buFont typeface="Times New Roman"/>
              <a:buChar char="•"/>
            </a:pPr>
            <a:r>
              <a:rPr lang="en-US">
                <a:latin typeface="Times New Roman"/>
                <a:ea typeface="Times New Roman"/>
                <a:cs typeface="Times New Roman"/>
                <a:sym typeface="Times New Roman"/>
              </a:rPr>
              <a:t>and collision resistance,</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135" name="Google Shape;135;p20"/>
          <p:cNvPicPr preferRelativeResize="0"/>
          <p:nvPr/>
        </p:nvPicPr>
        <p:blipFill>
          <a:blip r:embed="rId3">
            <a:alphaModFix/>
          </a:blip>
          <a:stretch>
            <a:fillRect/>
          </a:stretch>
        </p:blipFill>
        <p:spPr>
          <a:xfrm>
            <a:off x="1078289" y="3565025"/>
            <a:ext cx="7393161" cy="2697275"/>
          </a:xfrm>
          <a:prstGeom prst="rect">
            <a:avLst/>
          </a:prstGeom>
          <a:noFill/>
          <a:ln>
            <a:noFill/>
          </a:ln>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92"/>
          <p:cNvSpPr txBox="1">
            <a:spLocks noGrp="1"/>
          </p:cNvSpPr>
          <p:nvPr>
            <p:ph type="body" idx="1"/>
          </p:nvPr>
        </p:nvSpPr>
        <p:spPr>
          <a:xfrm>
            <a:off x="457200" y="337250"/>
            <a:ext cx="8229600" cy="5789100"/>
          </a:xfrm>
          <a:prstGeom prst="rect">
            <a:avLst/>
          </a:prstGeom>
        </p:spPr>
        <p:txBody>
          <a:bodyPr spcFirstLastPara="1" wrap="square" lIns="91425" tIns="45700" rIns="91425" bIns="45700" anchor="t" anchorCtr="0">
            <a:noAutofit/>
          </a:bodyPr>
          <a:lstStyle/>
          <a:p>
            <a:pPr marL="0" lvl="0" indent="0" algn="just" rtl="0">
              <a:lnSpc>
                <a:spcPct val="100000"/>
              </a:lnSpc>
              <a:spcBef>
                <a:spcPts val="1800"/>
              </a:spcBef>
              <a:spcAft>
                <a:spcPts val="0"/>
              </a:spcAft>
              <a:buClr>
                <a:schemeClr val="dk1"/>
              </a:buClr>
              <a:buSzPts val="1100"/>
              <a:buFont typeface="Arial"/>
              <a:buNone/>
            </a:pPr>
            <a:r>
              <a:rPr lang="en-US" sz="3300" b="1" dirty="0">
                <a:highlight>
                  <a:srgbClr val="FFFFFF"/>
                </a:highlight>
                <a:latin typeface="Times New Roman"/>
                <a:ea typeface="Times New Roman"/>
                <a:cs typeface="Times New Roman"/>
                <a:sym typeface="Times New Roman"/>
              </a:rPr>
              <a:t>How PKI works</a:t>
            </a:r>
            <a:endParaRPr sz="3300" b="1" dirty="0">
              <a:highlight>
                <a:srgbClr val="FFFFFF"/>
              </a:highlight>
              <a:latin typeface="Times New Roman"/>
              <a:ea typeface="Times New Roman"/>
              <a:cs typeface="Times New Roman"/>
              <a:sym typeface="Times New Roman"/>
            </a:endParaRPr>
          </a:p>
          <a:p>
            <a:pPr marL="457200" lvl="0" indent="-412750" algn="just" rtl="0">
              <a:lnSpc>
                <a:spcPct val="100000"/>
              </a:lnSpc>
              <a:spcBef>
                <a:spcPts val="400"/>
              </a:spcBef>
              <a:spcAft>
                <a:spcPts val="0"/>
              </a:spcAft>
              <a:buSzPts val="2900"/>
              <a:buFont typeface="Times New Roman"/>
              <a:buChar char="•"/>
            </a:pPr>
            <a:r>
              <a:rPr lang="en-US" sz="2900" b="1" dirty="0">
                <a:highlight>
                  <a:srgbClr val="FFFFFF"/>
                </a:highlight>
                <a:latin typeface="Times New Roman"/>
                <a:ea typeface="Times New Roman"/>
                <a:cs typeface="Times New Roman"/>
                <a:sym typeface="Times New Roman"/>
              </a:rPr>
              <a:t>Public key infrastructure uses asymmetric encryption methods to ensure that messages remain private and also to authenticate the device or user sending the transmission. </a:t>
            </a:r>
            <a:endParaRPr sz="2900" b="1" dirty="0">
              <a:highlight>
                <a:srgbClr val="FFFFFF"/>
              </a:highlight>
              <a:latin typeface="Times New Roman"/>
              <a:ea typeface="Times New Roman"/>
              <a:cs typeface="Times New Roman"/>
              <a:sym typeface="Times New Roman"/>
            </a:endParaRPr>
          </a:p>
          <a:p>
            <a:pPr marL="457200" lvl="0" indent="-412750" algn="just" rtl="0">
              <a:lnSpc>
                <a:spcPct val="100000"/>
              </a:lnSpc>
              <a:spcBef>
                <a:spcPts val="0"/>
              </a:spcBef>
              <a:spcAft>
                <a:spcPts val="0"/>
              </a:spcAft>
              <a:buSzPts val="2900"/>
              <a:buFont typeface="Times New Roman"/>
              <a:buChar char="•"/>
            </a:pPr>
            <a:r>
              <a:rPr lang="en-US" sz="2900" b="1" dirty="0">
                <a:highlight>
                  <a:srgbClr val="FFFFFF"/>
                </a:highlight>
                <a:latin typeface="Times New Roman"/>
                <a:ea typeface="Times New Roman"/>
                <a:cs typeface="Times New Roman"/>
                <a:sym typeface="Times New Roman"/>
              </a:rPr>
              <a:t>Asymmetric encryption involves the use of a public and private key. </a:t>
            </a:r>
            <a:r>
              <a:rPr lang="en-US" sz="2900" dirty="0">
                <a:highlight>
                  <a:srgbClr val="FFFFFF"/>
                </a:highlight>
                <a:latin typeface="Times New Roman"/>
                <a:ea typeface="Times New Roman"/>
                <a:cs typeface="Times New Roman"/>
                <a:sym typeface="Times New Roman"/>
              </a:rPr>
              <a:t>A cryptographic key is a long string of bits used to encrypt data. </a:t>
            </a:r>
            <a:endParaRPr sz="2900" dirty="0">
              <a:highlight>
                <a:srgbClr val="FFFFFF"/>
              </a:highlight>
              <a:latin typeface="Times New Roman"/>
              <a:ea typeface="Times New Roman"/>
              <a:cs typeface="Times New Roman"/>
              <a:sym typeface="Times New Roman"/>
            </a:endParaRPr>
          </a:p>
          <a:p>
            <a:pPr marL="457200" lvl="0" indent="-412750" algn="just" rtl="0">
              <a:lnSpc>
                <a:spcPct val="100000"/>
              </a:lnSpc>
              <a:spcBef>
                <a:spcPts val="0"/>
              </a:spcBef>
              <a:spcAft>
                <a:spcPts val="0"/>
              </a:spcAft>
              <a:buSzPts val="2900"/>
              <a:buFont typeface="Times New Roman"/>
              <a:buChar char="•"/>
            </a:pPr>
            <a:r>
              <a:rPr lang="en-US" sz="2900" b="1" dirty="0">
                <a:highlight>
                  <a:srgbClr val="FFFFFF"/>
                </a:highlight>
                <a:latin typeface="Times New Roman"/>
                <a:ea typeface="Times New Roman"/>
                <a:cs typeface="Times New Roman"/>
                <a:sym typeface="Times New Roman"/>
              </a:rPr>
              <a:t>The public key is available to anyone who requests it and is issued by a trusted certificate authority. </a:t>
            </a:r>
            <a:r>
              <a:rPr lang="en-US" sz="2900" dirty="0">
                <a:highlight>
                  <a:srgbClr val="FFFFFF"/>
                </a:highlight>
                <a:latin typeface="Times New Roman"/>
                <a:ea typeface="Times New Roman"/>
                <a:cs typeface="Times New Roman"/>
                <a:sym typeface="Times New Roman"/>
              </a:rPr>
              <a:t>This public key verifies and authenticates the sender of the encrypted message.</a:t>
            </a:r>
            <a:endParaRPr sz="2900" dirty="0">
              <a:highlight>
                <a:srgbClr val="FFFFFF"/>
              </a:highlight>
              <a:latin typeface="Times New Roman"/>
              <a:ea typeface="Times New Roman"/>
              <a:cs typeface="Times New Roman"/>
              <a:sym typeface="Times New Roman"/>
            </a:endParaRPr>
          </a:p>
          <a:p>
            <a:pPr marL="0" lvl="0" indent="0" algn="just" rtl="0">
              <a:lnSpc>
                <a:spcPct val="100000"/>
              </a:lnSpc>
              <a:spcBef>
                <a:spcPts val="1200"/>
              </a:spcBef>
              <a:spcAft>
                <a:spcPts val="0"/>
              </a:spcAft>
              <a:buClr>
                <a:schemeClr val="dk1"/>
              </a:buClr>
              <a:buSzPts val="1100"/>
              <a:buFont typeface="Arial"/>
              <a:buNone/>
            </a:pPr>
            <a:endParaRPr sz="2400" dirty="0">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p93"/>
          <p:cNvSpPr txBox="1">
            <a:spLocks noGrp="1"/>
          </p:cNvSpPr>
          <p:nvPr>
            <p:ph type="body" idx="1"/>
          </p:nvPr>
        </p:nvSpPr>
        <p:spPr>
          <a:xfrm>
            <a:off x="457200" y="782100"/>
            <a:ext cx="8229600" cy="5344200"/>
          </a:xfrm>
          <a:prstGeom prst="rect">
            <a:avLst/>
          </a:prstGeom>
        </p:spPr>
        <p:txBody>
          <a:bodyPr spcFirstLastPara="1" wrap="square" lIns="91425" tIns="45700" rIns="91425" bIns="45700" anchor="t" anchorCtr="0">
            <a:noAutofit/>
          </a:bodyPr>
          <a:lstStyle/>
          <a:p>
            <a:pPr marL="457200" lvl="0" indent="-419100" algn="just" rtl="0">
              <a:spcBef>
                <a:spcPts val="0"/>
              </a:spcBef>
              <a:spcAft>
                <a:spcPts val="0"/>
              </a:spcAft>
              <a:buSzPts val="3000"/>
              <a:buFont typeface="Times New Roman"/>
              <a:buChar char="•"/>
            </a:pPr>
            <a:r>
              <a:rPr lang="en-US" sz="3000" b="1" dirty="0">
                <a:highlight>
                  <a:srgbClr val="FFFFFF"/>
                </a:highlight>
                <a:latin typeface="Times New Roman"/>
                <a:ea typeface="Times New Roman"/>
                <a:cs typeface="Times New Roman"/>
                <a:sym typeface="Times New Roman"/>
              </a:rPr>
              <a:t>The second component of a cryptographic key pair used in public key infrastructure is the private, or secret, key. This key is kept private by the recipient of the encrypted message and used to decrypt the transmission. </a:t>
            </a:r>
            <a:endParaRPr sz="3000" b="1" dirty="0">
              <a:highlight>
                <a:srgbClr val="FFFFFF"/>
              </a:highlight>
              <a:latin typeface="Times New Roman"/>
              <a:ea typeface="Times New Roman"/>
              <a:cs typeface="Times New Roman"/>
              <a:sym typeface="Times New Roman"/>
            </a:endParaRPr>
          </a:p>
          <a:p>
            <a:pPr marL="457200" lvl="0" indent="-419100" algn="just" rtl="0">
              <a:spcBef>
                <a:spcPts val="0"/>
              </a:spcBef>
              <a:spcAft>
                <a:spcPts val="0"/>
              </a:spcAft>
              <a:buSzPts val="3000"/>
              <a:buFont typeface="Times New Roman"/>
              <a:buChar char="•"/>
            </a:pPr>
            <a:r>
              <a:rPr lang="en-US" sz="3000" b="1" dirty="0">
                <a:highlight>
                  <a:srgbClr val="FFFFFF"/>
                </a:highlight>
                <a:latin typeface="Times New Roman"/>
                <a:ea typeface="Times New Roman"/>
                <a:cs typeface="Times New Roman"/>
                <a:sym typeface="Times New Roman"/>
              </a:rPr>
              <a:t>Complex algorithms are used to encrypt and decrypt public/private key pairs. The public key authenticates the sender of the digital message, while the private key ensures that only the recipient can open and read it.</a:t>
            </a:r>
            <a:endParaRPr sz="3800" b="1"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708"/>
        <p:cNvGrpSpPr/>
        <p:nvPr/>
      </p:nvGrpSpPr>
      <p:grpSpPr>
        <a:xfrm>
          <a:off x="0" y="0"/>
          <a:ext cx="0" cy="0"/>
          <a:chOff x="0" y="0"/>
          <a:chExt cx="0" cy="0"/>
        </a:xfrm>
      </p:grpSpPr>
      <p:sp>
        <p:nvSpPr>
          <p:cNvPr id="709" name="Google Shape;709;p94"/>
          <p:cNvSpPr txBox="1">
            <a:spLocks noGrp="1"/>
          </p:cNvSpPr>
          <p:nvPr>
            <p:ph type="title"/>
          </p:nvPr>
        </p:nvSpPr>
        <p:spPr>
          <a:xfrm>
            <a:off x="457200" y="318722"/>
            <a:ext cx="8229600" cy="1469700"/>
          </a:xfrm>
          <a:prstGeom prst="rect">
            <a:avLst/>
          </a:prstGeom>
        </p:spPr>
        <p:txBody>
          <a:bodyPr spcFirstLastPara="1" wrap="square" lIns="91425" tIns="45700" rIns="91425" bIns="45700" anchor="ctr" anchorCtr="0">
            <a:noAutofit/>
          </a:bodyPr>
          <a:lstStyle/>
          <a:p>
            <a:pPr marL="0" lvl="0" indent="0" algn="l" rtl="0">
              <a:lnSpc>
                <a:spcPct val="254117"/>
              </a:lnSpc>
              <a:spcBef>
                <a:spcPts val="0"/>
              </a:spcBef>
              <a:spcAft>
                <a:spcPts val="0"/>
              </a:spcAft>
              <a:buClr>
                <a:schemeClr val="dk1"/>
              </a:buClr>
              <a:buSzPts val="1100"/>
              <a:buFont typeface="Arial"/>
              <a:buNone/>
            </a:pPr>
            <a:r>
              <a:rPr lang="en-US" sz="3300" b="1">
                <a:solidFill>
                  <a:schemeClr val="dk1"/>
                </a:solidFill>
                <a:highlight>
                  <a:srgbClr val="FFFFFF"/>
                </a:highlight>
                <a:latin typeface="Times New Roman"/>
                <a:ea typeface="Times New Roman"/>
                <a:cs typeface="Times New Roman"/>
                <a:sym typeface="Times New Roman"/>
              </a:rPr>
              <a:t>PKI certificates</a:t>
            </a:r>
            <a:endParaRPr sz="3300" b="1">
              <a:solidFill>
                <a:schemeClr val="dk1"/>
              </a:solidFill>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a:p>
        </p:txBody>
      </p:sp>
      <p:sp>
        <p:nvSpPr>
          <p:cNvPr id="710" name="Google Shape;710;p94"/>
          <p:cNvSpPr txBox="1">
            <a:spLocks noGrp="1"/>
          </p:cNvSpPr>
          <p:nvPr>
            <p:ph type="body" idx="1"/>
          </p:nvPr>
        </p:nvSpPr>
        <p:spPr>
          <a:xfrm>
            <a:off x="344495" y="1254300"/>
            <a:ext cx="8229600" cy="5603700"/>
          </a:xfrm>
          <a:prstGeom prst="rect">
            <a:avLst/>
          </a:prstGeom>
        </p:spPr>
        <p:txBody>
          <a:bodyPr spcFirstLastPara="1" wrap="square" lIns="91425" tIns="45700" rIns="91425" bIns="45700" anchor="t" anchorCtr="0">
            <a:noAutofit/>
          </a:bodyPr>
          <a:lstStyle/>
          <a:p>
            <a:pPr marL="457200" lvl="0" indent="-400050" algn="just" rtl="0">
              <a:lnSpc>
                <a:spcPct val="100000"/>
              </a:lnSpc>
              <a:spcBef>
                <a:spcPts val="0"/>
              </a:spcBef>
              <a:spcAft>
                <a:spcPts val="0"/>
              </a:spcAft>
              <a:buSzPts val="2700"/>
              <a:buFont typeface="Times New Roman"/>
              <a:buChar char="•"/>
            </a:pPr>
            <a:r>
              <a:rPr lang="en-US" sz="2700" b="1" dirty="0">
                <a:highlight>
                  <a:srgbClr val="FFFFFF"/>
                </a:highlight>
                <a:latin typeface="Times New Roman"/>
                <a:ea typeface="Times New Roman"/>
                <a:cs typeface="Times New Roman"/>
                <a:sym typeface="Times New Roman"/>
              </a:rPr>
              <a:t>The core of a public key infrastructure is trust. </a:t>
            </a:r>
            <a:endParaRPr sz="2700" b="1" dirty="0">
              <a:highlight>
                <a:srgbClr val="FFFFFF"/>
              </a:highlight>
              <a:latin typeface="Times New Roman"/>
              <a:ea typeface="Times New Roman"/>
              <a:cs typeface="Times New Roman"/>
              <a:sym typeface="Times New Roman"/>
            </a:endParaRPr>
          </a:p>
          <a:p>
            <a:pPr marL="457200" lvl="0" indent="-400050" algn="just" rtl="0">
              <a:lnSpc>
                <a:spcPct val="100000"/>
              </a:lnSpc>
              <a:spcBef>
                <a:spcPts val="0"/>
              </a:spcBef>
              <a:spcAft>
                <a:spcPts val="0"/>
              </a:spcAft>
              <a:buSzPts val="2700"/>
              <a:buFont typeface="Times New Roman"/>
              <a:buChar char="•"/>
            </a:pPr>
            <a:r>
              <a:rPr lang="en-US" sz="2700" dirty="0">
                <a:highlight>
                  <a:srgbClr val="FFFFFF"/>
                </a:highlight>
                <a:latin typeface="Times New Roman"/>
                <a:ea typeface="Times New Roman"/>
                <a:cs typeface="Times New Roman"/>
                <a:sym typeface="Times New Roman"/>
              </a:rPr>
              <a:t>It is important for a recipient entity to know without a doubt that the sender of the digital certificate is exactly who they claim to be. </a:t>
            </a:r>
            <a:endParaRPr sz="2700" dirty="0">
              <a:highlight>
                <a:srgbClr val="FFFFFF"/>
              </a:highlight>
              <a:latin typeface="Times New Roman"/>
              <a:ea typeface="Times New Roman"/>
              <a:cs typeface="Times New Roman"/>
              <a:sym typeface="Times New Roman"/>
            </a:endParaRPr>
          </a:p>
          <a:p>
            <a:pPr marL="457200" lvl="0" indent="-400050" algn="just" rtl="0">
              <a:lnSpc>
                <a:spcPct val="100000"/>
              </a:lnSpc>
              <a:spcBef>
                <a:spcPts val="0"/>
              </a:spcBef>
              <a:spcAft>
                <a:spcPts val="0"/>
              </a:spcAft>
              <a:buSzPts val="2700"/>
              <a:buFont typeface="Times New Roman"/>
              <a:buChar char="•"/>
            </a:pPr>
            <a:r>
              <a:rPr lang="en-US" sz="2700" dirty="0">
                <a:highlight>
                  <a:srgbClr val="FFFFFF"/>
                </a:highlight>
                <a:latin typeface="Times New Roman"/>
                <a:ea typeface="Times New Roman"/>
                <a:cs typeface="Times New Roman"/>
                <a:sym typeface="Times New Roman"/>
              </a:rPr>
              <a:t>Trusted third-party CAs can vouch for the sender and help to prove that they are indeed who they say they are. </a:t>
            </a:r>
            <a:r>
              <a:rPr lang="en-US" sz="2700" b="1" dirty="0">
                <a:highlight>
                  <a:srgbClr val="FFFFFF"/>
                </a:highlight>
                <a:latin typeface="Times New Roman"/>
                <a:ea typeface="Times New Roman"/>
                <a:cs typeface="Times New Roman"/>
                <a:sym typeface="Times New Roman"/>
              </a:rPr>
              <a:t>Digital certificates are used to verify digital identities. </a:t>
            </a:r>
            <a:endParaRPr sz="2700" b="1" dirty="0">
              <a:highlight>
                <a:srgbClr val="FFFFFF"/>
              </a:highlight>
              <a:latin typeface="Times New Roman"/>
              <a:ea typeface="Times New Roman"/>
              <a:cs typeface="Times New Roman"/>
              <a:sym typeface="Times New Roman"/>
            </a:endParaRPr>
          </a:p>
          <a:p>
            <a:pPr marL="457200" lvl="0" indent="-400050" algn="just" rtl="0">
              <a:lnSpc>
                <a:spcPct val="100000"/>
              </a:lnSpc>
              <a:spcBef>
                <a:spcPts val="0"/>
              </a:spcBef>
              <a:spcAft>
                <a:spcPts val="0"/>
              </a:spcAft>
              <a:buSzPts val="2700"/>
              <a:buFont typeface="Times New Roman"/>
              <a:buChar char="•"/>
            </a:pPr>
            <a:r>
              <a:rPr lang="en-US" sz="2700" b="1" dirty="0">
                <a:highlight>
                  <a:srgbClr val="FFFFFF"/>
                </a:highlight>
                <a:latin typeface="Times New Roman"/>
                <a:ea typeface="Times New Roman"/>
                <a:cs typeface="Times New Roman"/>
                <a:sym typeface="Times New Roman"/>
              </a:rPr>
              <a:t>Digital certificates are also called </a:t>
            </a:r>
            <a:r>
              <a:rPr lang="en-US" sz="2700" b="1" i="1" dirty="0">
                <a:highlight>
                  <a:srgbClr val="FFFFFF"/>
                </a:highlight>
                <a:latin typeface="Times New Roman"/>
                <a:ea typeface="Times New Roman"/>
                <a:cs typeface="Times New Roman"/>
                <a:sym typeface="Times New Roman"/>
              </a:rPr>
              <a:t>PKI certificates</a:t>
            </a:r>
            <a:r>
              <a:rPr lang="en-US" sz="2700" b="1" dirty="0">
                <a:highlight>
                  <a:srgbClr val="FFFFFF"/>
                </a:highlight>
                <a:latin typeface="Times New Roman"/>
                <a:ea typeface="Times New Roman"/>
                <a:cs typeface="Times New Roman"/>
                <a:sym typeface="Times New Roman"/>
              </a:rPr>
              <a:t> or </a:t>
            </a:r>
            <a:r>
              <a:rPr lang="en-US" sz="2700" b="1" i="1" dirty="0">
                <a:highlight>
                  <a:srgbClr val="FFFFFF"/>
                </a:highlight>
                <a:latin typeface="Times New Roman"/>
                <a:ea typeface="Times New Roman"/>
                <a:cs typeface="Times New Roman"/>
                <a:sym typeface="Times New Roman"/>
              </a:rPr>
              <a:t>X.509 certificates</a:t>
            </a:r>
            <a:r>
              <a:rPr lang="en-US" sz="2700" b="1" dirty="0">
                <a:highlight>
                  <a:srgbClr val="FFFFFF"/>
                </a:highlight>
                <a:latin typeface="Times New Roman"/>
                <a:ea typeface="Times New Roman"/>
                <a:cs typeface="Times New Roman"/>
                <a:sym typeface="Times New Roman"/>
              </a:rPr>
              <a:t>. A PKI certificate offers proof of identity to a requesting entity, which is verified by a third party and works like a digital passport or driver’s license. </a:t>
            </a:r>
            <a:endParaRPr sz="2700" b="1" dirty="0">
              <a:highlight>
                <a:srgbClr val="FFFFFF"/>
              </a:highlight>
              <a:latin typeface="Times New Roman"/>
              <a:ea typeface="Times New Roman"/>
              <a:cs typeface="Times New Roman"/>
              <a:sym typeface="Times New Roman"/>
            </a:endParaRPr>
          </a:p>
          <a:p>
            <a:pPr marL="0" lvl="0" indent="0" algn="l" rtl="0">
              <a:spcBef>
                <a:spcPts val="360"/>
              </a:spcBef>
              <a:spcAft>
                <a:spcPts val="0"/>
              </a:spcAft>
              <a:buNone/>
            </a:pPr>
            <a:endParaRPr sz="1700" dirty="0">
              <a:solidFill>
                <a:srgbClr val="00297A"/>
              </a:solidFill>
              <a:highlight>
                <a:srgbClr val="FFFFFF"/>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95"/>
          <p:cNvSpPr txBox="1">
            <a:spLocks noGrp="1"/>
          </p:cNvSpPr>
          <p:nvPr>
            <p:ph type="body" idx="1"/>
          </p:nvPr>
        </p:nvSpPr>
        <p:spPr>
          <a:xfrm>
            <a:off x="457200" y="559675"/>
            <a:ext cx="8229600" cy="5566500"/>
          </a:xfrm>
          <a:prstGeom prst="rect">
            <a:avLst/>
          </a:prstGeom>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3300">
                <a:highlight>
                  <a:srgbClr val="FFFFFF"/>
                </a:highlight>
                <a:latin typeface="Times New Roman"/>
                <a:ea typeface="Times New Roman"/>
                <a:cs typeface="Times New Roman"/>
                <a:sym typeface="Times New Roman"/>
              </a:rPr>
              <a:t>The PKI certificate will contain the following:</a:t>
            </a:r>
            <a:endParaRPr sz="3300">
              <a:highlight>
                <a:srgbClr val="FFFFFF"/>
              </a:highlight>
              <a:latin typeface="Times New Roman"/>
              <a:ea typeface="Times New Roman"/>
              <a:cs typeface="Times New Roman"/>
              <a:sym typeface="Times New Roman"/>
            </a:endParaRPr>
          </a:p>
          <a:p>
            <a:pPr marL="457200" lvl="0" indent="-438150" algn="l" rtl="0">
              <a:lnSpc>
                <a:spcPct val="100000"/>
              </a:lnSpc>
              <a:spcBef>
                <a:spcPts val="1200"/>
              </a:spcBef>
              <a:spcAft>
                <a:spcPts val="0"/>
              </a:spcAft>
              <a:buClr>
                <a:schemeClr val="dk1"/>
              </a:buClr>
              <a:buSzPts val="3300"/>
              <a:buFont typeface="Times New Roman"/>
              <a:buChar char="●"/>
            </a:pPr>
            <a:r>
              <a:rPr lang="en-US" sz="3300">
                <a:highlight>
                  <a:srgbClr val="FFFFFF"/>
                </a:highlight>
                <a:latin typeface="Times New Roman"/>
                <a:ea typeface="Times New Roman"/>
                <a:cs typeface="Times New Roman"/>
                <a:sym typeface="Times New Roman"/>
              </a:rPr>
              <a:t>Distinguished name (DN) of the owner</a:t>
            </a:r>
            <a:endParaRPr sz="3300">
              <a:highlight>
                <a:srgbClr val="FFFFFF"/>
              </a:highlight>
              <a:latin typeface="Times New Roman"/>
              <a:ea typeface="Times New Roman"/>
              <a:cs typeface="Times New Roman"/>
              <a:sym typeface="Times New Roman"/>
            </a:endParaRPr>
          </a:p>
          <a:p>
            <a:pPr marL="457200" lvl="0" indent="-438150" algn="l" rtl="0">
              <a:lnSpc>
                <a:spcPct val="100000"/>
              </a:lnSpc>
              <a:spcBef>
                <a:spcPts val="0"/>
              </a:spcBef>
              <a:spcAft>
                <a:spcPts val="0"/>
              </a:spcAft>
              <a:buClr>
                <a:schemeClr val="dk1"/>
              </a:buClr>
              <a:buSzPts val="3300"/>
              <a:buFont typeface="Times New Roman"/>
              <a:buChar char="●"/>
            </a:pPr>
            <a:r>
              <a:rPr lang="en-US" sz="3300">
                <a:highlight>
                  <a:srgbClr val="FFFFFF"/>
                </a:highlight>
                <a:latin typeface="Times New Roman"/>
                <a:ea typeface="Times New Roman"/>
                <a:cs typeface="Times New Roman"/>
                <a:sym typeface="Times New Roman"/>
              </a:rPr>
              <a:t>Owner’s public key</a:t>
            </a:r>
            <a:endParaRPr sz="3300">
              <a:highlight>
                <a:srgbClr val="FFFFFF"/>
              </a:highlight>
              <a:latin typeface="Times New Roman"/>
              <a:ea typeface="Times New Roman"/>
              <a:cs typeface="Times New Roman"/>
              <a:sym typeface="Times New Roman"/>
            </a:endParaRPr>
          </a:p>
          <a:p>
            <a:pPr marL="457200" lvl="0" indent="-438150" algn="l" rtl="0">
              <a:lnSpc>
                <a:spcPct val="100000"/>
              </a:lnSpc>
              <a:spcBef>
                <a:spcPts val="0"/>
              </a:spcBef>
              <a:spcAft>
                <a:spcPts val="0"/>
              </a:spcAft>
              <a:buClr>
                <a:schemeClr val="dk1"/>
              </a:buClr>
              <a:buSzPts val="3300"/>
              <a:buFont typeface="Times New Roman"/>
              <a:buChar char="●"/>
            </a:pPr>
            <a:r>
              <a:rPr lang="en-US" sz="3300">
                <a:highlight>
                  <a:srgbClr val="FFFFFF"/>
                </a:highlight>
                <a:latin typeface="Times New Roman"/>
                <a:ea typeface="Times New Roman"/>
                <a:cs typeface="Times New Roman"/>
                <a:sym typeface="Times New Roman"/>
              </a:rPr>
              <a:t>Date of issuance</a:t>
            </a:r>
            <a:endParaRPr sz="3300">
              <a:highlight>
                <a:srgbClr val="FFFFFF"/>
              </a:highlight>
              <a:latin typeface="Times New Roman"/>
              <a:ea typeface="Times New Roman"/>
              <a:cs typeface="Times New Roman"/>
              <a:sym typeface="Times New Roman"/>
            </a:endParaRPr>
          </a:p>
          <a:p>
            <a:pPr marL="457200" lvl="0" indent="-438150" algn="l" rtl="0">
              <a:lnSpc>
                <a:spcPct val="100000"/>
              </a:lnSpc>
              <a:spcBef>
                <a:spcPts val="0"/>
              </a:spcBef>
              <a:spcAft>
                <a:spcPts val="0"/>
              </a:spcAft>
              <a:buClr>
                <a:schemeClr val="dk1"/>
              </a:buClr>
              <a:buSzPts val="3300"/>
              <a:buFont typeface="Times New Roman"/>
              <a:buChar char="●"/>
            </a:pPr>
            <a:r>
              <a:rPr lang="en-US" sz="3300">
                <a:highlight>
                  <a:srgbClr val="FFFFFF"/>
                </a:highlight>
                <a:latin typeface="Times New Roman"/>
                <a:ea typeface="Times New Roman"/>
                <a:cs typeface="Times New Roman"/>
                <a:sym typeface="Times New Roman"/>
              </a:rPr>
              <a:t>Expiration date</a:t>
            </a:r>
            <a:endParaRPr sz="3300">
              <a:highlight>
                <a:srgbClr val="FFFFFF"/>
              </a:highlight>
              <a:latin typeface="Times New Roman"/>
              <a:ea typeface="Times New Roman"/>
              <a:cs typeface="Times New Roman"/>
              <a:sym typeface="Times New Roman"/>
            </a:endParaRPr>
          </a:p>
          <a:p>
            <a:pPr marL="457200" lvl="0" indent="-438150" algn="l" rtl="0">
              <a:lnSpc>
                <a:spcPct val="100000"/>
              </a:lnSpc>
              <a:spcBef>
                <a:spcPts val="0"/>
              </a:spcBef>
              <a:spcAft>
                <a:spcPts val="0"/>
              </a:spcAft>
              <a:buClr>
                <a:schemeClr val="dk1"/>
              </a:buClr>
              <a:buSzPts val="3300"/>
              <a:buFont typeface="Times New Roman"/>
              <a:buChar char="●"/>
            </a:pPr>
            <a:r>
              <a:rPr lang="en-US" sz="3300">
                <a:highlight>
                  <a:srgbClr val="FFFFFF"/>
                </a:highlight>
                <a:latin typeface="Times New Roman"/>
                <a:ea typeface="Times New Roman"/>
                <a:cs typeface="Times New Roman"/>
                <a:sym typeface="Times New Roman"/>
              </a:rPr>
              <a:t>DN of the issuing CA</a:t>
            </a:r>
            <a:endParaRPr sz="3300">
              <a:highlight>
                <a:srgbClr val="FFFFFF"/>
              </a:highlight>
              <a:latin typeface="Times New Roman"/>
              <a:ea typeface="Times New Roman"/>
              <a:cs typeface="Times New Roman"/>
              <a:sym typeface="Times New Roman"/>
            </a:endParaRPr>
          </a:p>
          <a:p>
            <a:pPr marL="457200" lvl="0" indent="-438150" algn="l" rtl="0">
              <a:lnSpc>
                <a:spcPct val="100000"/>
              </a:lnSpc>
              <a:spcBef>
                <a:spcPts val="0"/>
              </a:spcBef>
              <a:spcAft>
                <a:spcPts val="0"/>
              </a:spcAft>
              <a:buClr>
                <a:schemeClr val="dk1"/>
              </a:buClr>
              <a:buSzPts val="3300"/>
              <a:buFont typeface="Times New Roman"/>
              <a:buChar char="●"/>
            </a:pPr>
            <a:r>
              <a:rPr lang="en-US" sz="3300">
                <a:highlight>
                  <a:srgbClr val="FFFFFF"/>
                </a:highlight>
                <a:latin typeface="Times New Roman"/>
                <a:ea typeface="Times New Roman"/>
                <a:cs typeface="Times New Roman"/>
                <a:sym typeface="Times New Roman"/>
              </a:rPr>
              <a:t>Issuing CA’s digital signature</a:t>
            </a:r>
            <a:endParaRPr sz="3300">
              <a:highlight>
                <a:srgbClr val="FFFFFF"/>
              </a:highlight>
              <a:latin typeface="Times New Roman"/>
              <a:ea typeface="Times New Roman"/>
              <a:cs typeface="Times New Roman"/>
              <a:sym typeface="Times New Roman"/>
            </a:endParaRPr>
          </a:p>
          <a:p>
            <a:pPr marL="0" lvl="0" indent="0" algn="l" rtl="0">
              <a:lnSpc>
                <a:spcPct val="100000"/>
              </a:lnSpc>
              <a:spcBef>
                <a:spcPts val="1800"/>
              </a:spcBef>
              <a:spcAft>
                <a:spcPts val="0"/>
              </a:spcAft>
              <a:buNone/>
            </a:pPr>
            <a:endParaRPr sz="53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96"/>
          <p:cNvSpPr txBox="1">
            <a:spLocks noGrp="1"/>
          </p:cNvSpPr>
          <p:nvPr>
            <p:ph type="body" idx="1"/>
          </p:nvPr>
        </p:nvSpPr>
        <p:spPr>
          <a:xfrm>
            <a:off x="457200" y="1600200"/>
            <a:ext cx="8229600" cy="45261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pic>
        <p:nvPicPr>
          <p:cNvPr id="723" name="Google Shape;723;p96"/>
          <p:cNvPicPr preferRelativeResize="0"/>
          <p:nvPr/>
        </p:nvPicPr>
        <p:blipFill>
          <a:blip r:embed="rId3">
            <a:alphaModFix/>
          </a:blip>
          <a:stretch>
            <a:fillRect/>
          </a:stretch>
        </p:blipFill>
        <p:spPr>
          <a:xfrm>
            <a:off x="0" y="514350"/>
            <a:ext cx="9144000" cy="5829300"/>
          </a:xfrm>
          <a:prstGeom prst="rect">
            <a:avLst/>
          </a:prstGeom>
          <a:noFill/>
          <a:ln>
            <a:noFill/>
          </a:ln>
        </p:spPr>
      </p:pic>
      <p:cxnSp>
        <p:nvCxnSpPr>
          <p:cNvPr id="724" name="Google Shape;724;p96"/>
          <p:cNvCxnSpPr/>
          <p:nvPr/>
        </p:nvCxnSpPr>
        <p:spPr>
          <a:xfrm>
            <a:off x="918175" y="351400"/>
            <a:ext cx="351600" cy="3288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97"/>
          <p:cNvSpPr txBox="1">
            <a:spLocks noGrp="1"/>
          </p:cNvSpPr>
          <p:nvPr>
            <p:ph type="body" idx="1"/>
          </p:nvPr>
        </p:nvSpPr>
        <p:spPr>
          <a:xfrm>
            <a:off x="457200" y="263100"/>
            <a:ext cx="8229600" cy="6116700"/>
          </a:xfrm>
          <a:prstGeom prst="rect">
            <a:avLst/>
          </a:prstGeom>
        </p:spPr>
        <p:txBody>
          <a:bodyPr spcFirstLastPara="1" wrap="square" lIns="91425" tIns="45700" rIns="91425" bIns="45700" anchor="t" anchorCtr="0">
            <a:noAutofit/>
          </a:bodyPr>
          <a:lstStyle/>
          <a:p>
            <a:pPr marL="0" lvl="0" indent="0" algn="l" rtl="0">
              <a:lnSpc>
                <a:spcPct val="100000"/>
              </a:lnSpc>
              <a:spcBef>
                <a:spcPts val="1800"/>
              </a:spcBef>
              <a:spcAft>
                <a:spcPts val="0"/>
              </a:spcAft>
              <a:buNone/>
            </a:pPr>
            <a:r>
              <a:rPr lang="en-US" sz="3000" b="1" dirty="0">
                <a:highlight>
                  <a:srgbClr val="FFFFFF"/>
                </a:highlight>
                <a:latin typeface="Times New Roman"/>
                <a:ea typeface="Times New Roman"/>
                <a:cs typeface="Times New Roman"/>
                <a:sym typeface="Times New Roman"/>
              </a:rPr>
              <a:t>Why is PKI used</a:t>
            </a:r>
            <a:endParaRPr sz="3000" b="1" dirty="0">
              <a:highlight>
                <a:srgbClr val="FFFFFF"/>
              </a:highlight>
              <a:latin typeface="Times New Roman"/>
              <a:ea typeface="Times New Roman"/>
              <a:cs typeface="Times New Roman"/>
              <a:sym typeface="Times New Roman"/>
            </a:endParaRPr>
          </a:p>
          <a:p>
            <a:pPr marL="457200" lvl="0" indent="-387350" algn="just" rtl="0">
              <a:lnSpc>
                <a:spcPct val="100000"/>
              </a:lnSpc>
              <a:spcBef>
                <a:spcPts val="400"/>
              </a:spcBef>
              <a:spcAft>
                <a:spcPts val="0"/>
              </a:spcAft>
              <a:buClr>
                <a:srgbClr val="00297A"/>
              </a:buClr>
              <a:buSzPts val="2500"/>
              <a:buFont typeface="Times New Roman"/>
              <a:buChar char="●"/>
            </a:pPr>
            <a:r>
              <a:rPr lang="en-US" sz="2500" dirty="0">
                <a:highlight>
                  <a:srgbClr val="FFFFFF"/>
                </a:highlight>
                <a:latin typeface="Times New Roman"/>
                <a:ea typeface="Times New Roman"/>
                <a:cs typeface="Times New Roman"/>
                <a:sym typeface="Times New Roman"/>
              </a:rPr>
              <a:t>TLS/SSL (transport layer security/secure socket layer), which secures encrypted HTTP (hypertext transfer protocol) communications. </a:t>
            </a:r>
            <a:endParaRPr sz="2500" dirty="0">
              <a:highlight>
                <a:srgbClr val="FFFFFF"/>
              </a:highlight>
              <a:latin typeface="Times New Roman"/>
              <a:ea typeface="Times New Roman"/>
              <a:cs typeface="Times New Roman"/>
              <a:sym typeface="Times New Roman"/>
            </a:endParaRPr>
          </a:p>
          <a:p>
            <a:pPr marL="457200" lvl="0" indent="-387350" algn="just" rtl="0">
              <a:lnSpc>
                <a:spcPct val="100000"/>
              </a:lnSpc>
              <a:spcBef>
                <a:spcPts val="0"/>
              </a:spcBef>
              <a:spcAft>
                <a:spcPts val="0"/>
              </a:spcAft>
              <a:buClr>
                <a:schemeClr val="dk1"/>
              </a:buClr>
              <a:buSzPts val="2500"/>
              <a:buFont typeface="Times New Roman"/>
              <a:buChar char="●"/>
            </a:pPr>
            <a:r>
              <a:rPr lang="en-US" sz="2500" dirty="0">
                <a:highlight>
                  <a:srgbClr val="FFFFFF"/>
                </a:highlight>
                <a:latin typeface="Times New Roman"/>
                <a:ea typeface="Times New Roman"/>
                <a:cs typeface="Times New Roman"/>
                <a:sym typeface="Times New Roman"/>
              </a:rPr>
              <a:t>Email encryption and authentication of the sender</a:t>
            </a:r>
            <a:endParaRPr sz="2500" dirty="0">
              <a:highlight>
                <a:srgbClr val="FFFFFF"/>
              </a:highlight>
              <a:latin typeface="Times New Roman"/>
              <a:ea typeface="Times New Roman"/>
              <a:cs typeface="Times New Roman"/>
              <a:sym typeface="Times New Roman"/>
            </a:endParaRPr>
          </a:p>
          <a:p>
            <a:pPr marL="457200" lvl="0" indent="-387350" algn="just" rtl="0">
              <a:lnSpc>
                <a:spcPct val="100000"/>
              </a:lnSpc>
              <a:spcBef>
                <a:spcPts val="0"/>
              </a:spcBef>
              <a:spcAft>
                <a:spcPts val="0"/>
              </a:spcAft>
              <a:buClr>
                <a:schemeClr val="dk1"/>
              </a:buClr>
              <a:buSzPts val="2500"/>
              <a:buFont typeface="Times New Roman"/>
              <a:buChar char="●"/>
            </a:pPr>
            <a:r>
              <a:rPr lang="en-US" sz="2500" dirty="0">
                <a:highlight>
                  <a:srgbClr val="FFFFFF"/>
                </a:highlight>
                <a:latin typeface="Times New Roman"/>
                <a:ea typeface="Times New Roman"/>
                <a:cs typeface="Times New Roman"/>
                <a:sym typeface="Times New Roman"/>
              </a:rPr>
              <a:t>Signing documents and software</a:t>
            </a:r>
            <a:endParaRPr sz="2500" dirty="0">
              <a:highlight>
                <a:srgbClr val="FFFFFF"/>
              </a:highlight>
              <a:latin typeface="Times New Roman"/>
              <a:ea typeface="Times New Roman"/>
              <a:cs typeface="Times New Roman"/>
              <a:sym typeface="Times New Roman"/>
            </a:endParaRPr>
          </a:p>
          <a:p>
            <a:pPr marL="457200" lvl="0" indent="-387350" algn="just" rtl="0">
              <a:lnSpc>
                <a:spcPct val="100000"/>
              </a:lnSpc>
              <a:spcBef>
                <a:spcPts val="0"/>
              </a:spcBef>
              <a:spcAft>
                <a:spcPts val="0"/>
              </a:spcAft>
              <a:buClr>
                <a:schemeClr val="dk1"/>
              </a:buClr>
              <a:buSzPts val="2500"/>
              <a:buFont typeface="Times New Roman"/>
              <a:buChar char="●"/>
            </a:pPr>
            <a:r>
              <a:rPr lang="en-US" sz="2500" dirty="0">
                <a:highlight>
                  <a:srgbClr val="FFFFFF"/>
                </a:highlight>
                <a:latin typeface="Times New Roman"/>
                <a:ea typeface="Times New Roman"/>
                <a:cs typeface="Times New Roman"/>
                <a:sym typeface="Times New Roman"/>
              </a:rPr>
              <a:t>Using database servers to secure internal communications</a:t>
            </a:r>
            <a:endParaRPr sz="2500" dirty="0">
              <a:highlight>
                <a:srgbClr val="FFFFFF"/>
              </a:highlight>
              <a:latin typeface="Times New Roman"/>
              <a:ea typeface="Times New Roman"/>
              <a:cs typeface="Times New Roman"/>
              <a:sym typeface="Times New Roman"/>
            </a:endParaRPr>
          </a:p>
          <a:p>
            <a:pPr marL="457200" lvl="0" indent="-387350" algn="just" rtl="0">
              <a:lnSpc>
                <a:spcPct val="100000"/>
              </a:lnSpc>
              <a:spcBef>
                <a:spcPts val="0"/>
              </a:spcBef>
              <a:spcAft>
                <a:spcPts val="0"/>
              </a:spcAft>
              <a:buClr>
                <a:schemeClr val="dk1"/>
              </a:buClr>
              <a:buSzPts val="2500"/>
              <a:buFont typeface="Times New Roman"/>
              <a:buChar char="●"/>
            </a:pPr>
            <a:r>
              <a:rPr lang="en-US" sz="2500" dirty="0">
                <a:highlight>
                  <a:srgbClr val="FFFFFF"/>
                </a:highlight>
                <a:latin typeface="Times New Roman"/>
                <a:ea typeface="Times New Roman"/>
                <a:cs typeface="Times New Roman"/>
                <a:sym typeface="Times New Roman"/>
              </a:rPr>
              <a:t>Securing web communications, such as e-commerce</a:t>
            </a:r>
            <a:endParaRPr sz="2500" dirty="0">
              <a:highlight>
                <a:srgbClr val="FFFFFF"/>
              </a:highlight>
              <a:latin typeface="Times New Roman"/>
              <a:ea typeface="Times New Roman"/>
              <a:cs typeface="Times New Roman"/>
              <a:sym typeface="Times New Roman"/>
            </a:endParaRPr>
          </a:p>
          <a:p>
            <a:pPr marL="457200" lvl="0" indent="-387350" algn="just" rtl="0">
              <a:lnSpc>
                <a:spcPct val="100000"/>
              </a:lnSpc>
              <a:spcBef>
                <a:spcPts val="0"/>
              </a:spcBef>
              <a:spcAft>
                <a:spcPts val="0"/>
              </a:spcAft>
              <a:buClr>
                <a:schemeClr val="dk1"/>
              </a:buClr>
              <a:buSzPts val="2500"/>
              <a:buFont typeface="Times New Roman"/>
              <a:buChar char="●"/>
            </a:pPr>
            <a:r>
              <a:rPr lang="en-US" sz="2500" dirty="0">
                <a:highlight>
                  <a:srgbClr val="FFFFFF"/>
                </a:highlight>
                <a:latin typeface="Times New Roman"/>
                <a:ea typeface="Times New Roman"/>
                <a:cs typeface="Times New Roman"/>
                <a:sym typeface="Times New Roman"/>
              </a:rPr>
              <a:t>Authentication and encryption of documents</a:t>
            </a:r>
            <a:endParaRPr sz="2500" dirty="0">
              <a:highlight>
                <a:srgbClr val="FFFFFF"/>
              </a:highlight>
              <a:latin typeface="Times New Roman"/>
              <a:ea typeface="Times New Roman"/>
              <a:cs typeface="Times New Roman"/>
              <a:sym typeface="Times New Roman"/>
            </a:endParaRPr>
          </a:p>
          <a:p>
            <a:pPr marL="457200" lvl="0" indent="-387350" algn="just" rtl="0">
              <a:lnSpc>
                <a:spcPct val="100000"/>
              </a:lnSpc>
              <a:spcBef>
                <a:spcPts val="0"/>
              </a:spcBef>
              <a:spcAft>
                <a:spcPts val="0"/>
              </a:spcAft>
              <a:buClr>
                <a:schemeClr val="dk1"/>
              </a:buClr>
              <a:buSzPts val="2500"/>
              <a:buFont typeface="Times New Roman"/>
              <a:buChar char="●"/>
            </a:pPr>
            <a:r>
              <a:rPr lang="en-US" sz="2500" dirty="0">
                <a:highlight>
                  <a:srgbClr val="FFFFFF"/>
                </a:highlight>
                <a:latin typeface="Times New Roman"/>
                <a:ea typeface="Times New Roman"/>
                <a:cs typeface="Times New Roman"/>
                <a:sym typeface="Times New Roman"/>
              </a:rPr>
              <a:t>Securing local networks and smart card authentication</a:t>
            </a:r>
            <a:endParaRPr sz="2500" dirty="0">
              <a:highlight>
                <a:srgbClr val="FFFFFF"/>
              </a:highlight>
              <a:latin typeface="Times New Roman"/>
              <a:ea typeface="Times New Roman"/>
              <a:cs typeface="Times New Roman"/>
              <a:sym typeface="Times New Roman"/>
            </a:endParaRPr>
          </a:p>
          <a:p>
            <a:pPr marL="457200" lvl="0" indent="-387350" algn="just" rtl="0">
              <a:lnSpc>
                <a:spcPct val="100000"/>
              </a:lnSpc>
              <a:spcBef>
                <a:spcPts val="0"/>
              </a:spcBef>
              <a:spcAft>
                <a:spcPts val="0"/>
              </a:spcAft>
              <a:buClr>
                <a:schemeClr val="dk1"/>
              </a:buClr>
              <a:buSzPts val="2500"/>
              <a:buFont typeface="Times New Roman"/>
              <a:buChar char="●"/>
            </a:pPr>
            <a:r>
              <a:rPr lang="en-US" sz="2500" dirty="0">
                <a:highlight>
                  <a:srgbClr val="FFFFFF"/>
                </a:highlight>
                <a:latin typeface="Times New Roman"/>
                <a:ea typeface="Times New Roman"/>
                <a:cs typeface="Times New Roman"/>
                <a:sym typeface="Times New Roman"/>
              </a:rPr>
              <a:t>Encrypting and decrypting files</a:t>
            </a:r>
            <a:endParaRPr sz="2500" dirty="0">
              <a:highlight>
                <a:srgbClr val="FFFFFF"/>
              </a:highlight>
              <a:latin typeface="Times New Roman"/>
              <a:ea typeface="Times New Roman"/>
              <a:cs typeface="Times New Roman"/>
              <a:sym typeface="Times New Roman"/>
            </a:endParaRPr>
          </a:p>
          <a:p>
            <a:pPr marL="457200" lvl="0" indent="-387350" algn="just" rtl="0">
              <a:lnSpc>
                <a:spcPct val="100000"/>
              </a:lnSpc>
              <a:spcBef>
                <a:spcPts val="0"/>
              </a:spcBef>
              <a:spcAft>
                <a:spcPts val="0"/>
              </a:spcAft>
              <a:buClr>
                <a:schemeClr val="dk1"/>
              </a:buClr>
              <a:buSzPts val="2500"/>
              <a:buFont typeface="Times New Roman"/>
              <a:buChar char="●"/>
            </a:pPr>
            <a:r>
              <a:rPr lang="en-US" sz="2500" dirty="0">
                <a:highlight>
                  <a:srgbClr val="FFFFFF"/>
                </a:highlight>
                <a:latin typeface="Times New Roman"/>
                <a:ea typeface="Times New Roman"/>
                <a:cs typeface="Times New Roman"/>
                <a:sym typeface="Times New Roman"/>
              </a:rPr>
              <a:t>Restricted access to VPNs and enterprise intranets</a:t>
            </a:r>
            <a:endParaRPr sz="2500" dirty="0">
              <a:highlight>
                <a:srgbClr val="FFFFFF"/>
              </a:highlight>
              <a:latin typeface="Times New Roman"/>
              <a:ea typeface="Times New Roman"/>
              <a:cs typeface="Times New Roman"/>
              <a:sym typeface="Times New Roman"/>
            </a:endParaRPr>
          </a:p>
          <a:p>
            <a:pPr marL="457200" lvl="0" indent="-387350" algn="just" rtl="0">
              <a:lnSpc>
                <a:spcPct val="100000"/>
              </a:lnSpc>
              <a:spcBef>
                <a:spcPts val="0"/>
              </a:spcBef>
              <a:spcAft>
                <a:spcPts val="0"/>
              </a:spcAft>
              <a:buClr>
                <a:schemeClr val="dk1"/>
              </a:buClr>
              <a:buSzPts val="2500"/>
              <a:buFont typeface="Times New Roman"/>
              <a:buChar char="●"/>
            </a:pPr>
            <a:r>
              <a:rPr lang="en-US" sz="2500" dirty="0">
                <a:highlight>
                  <a:srgbClr val="FFFFFF"/>
                </a:highlight>
                <a:latin typeface="Times New Roman"/>
                <a:ea typeface="Times New Roman"/>
                <a:cs typeface="Times New Roman"/>
                <a:sym typeface="Times New Roman"/>
              </a:rPr>
              <a:t>Secure communication between mutually trusted devices such as </a:t>
            </a:r>
            <a:r>
              <a:rPr lang="en-US" sz="2500" dirty="0" err="1">
                <a:highlight>
                  <a:srgbClr val="FFFFFF"/>
                </a:highlight>
                <a:latin typeface="Times New Roman"/>
                <a:ea typeface="Times New Roman"/>
                <a:cs typeface="Times New Roman"/>
                <a:sym typeface="Times New Roman"/>
              </a:rPr>
              <a:t>IoT</a:t>
            </a:r>
            <a:r>
              <a:rPr lang="en-US" sz="2500" dirty="0">
                <a:highlight>
                  <a:srgbClr val="FFFFFF"/>
                </a:highlight>
                <a:latin typeface="Times New Roman"/>
                <a:ea typeface="Times New Roman"/>
                <a:cs typeface="Times New Roman"/>
                <a:sym typeface="Times New Roman"/>
              </a:rPr>
              <a:t> (internet of things) devices</a:t>
            </a:r>
            <a:endParaRPr sz="2500" dirty="0">
              <a:highlight>
                <a:srgbClr val="FFFFFF"/>
              </a:highlight>
              <a:latin typeface="Times New Roman"/>
              <a:ea typeface="Times New Roman"/>
              <a:cs typeface="Times New Roman"/>
              <a:sym typeface="Times New Roman"/>
            </a:endParaRPr>
          </a:p>
          <a:p>
            <a:pPr marL="0" lvl="0" indent="0" algn="l" rtl="0">
              <a:spcBef>
                <a:spcPts val="1800"/>
              </a:spcBef>
              <a:spcAft>
                <a:spcPts val="0"/>
              </a:spcAft>
              <a:buNone/>
            </a:pPr>
            <a:endParaRPr sz="1200" dirty="0">
              <a:solidFill>
                <a:srgbClr val="00297A"/>
              </a:solidFill>
              <a:highlight>
                <a:srgbClr val="FFFFFF"/>
              </a:highlight>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98"/>
          <p:cNvSpPr txBox="1">
            <a:spLocks noGrp="1"/>
          </p:cNvSpPr>
          <p:nvPr>
            <p:ph type="title"/>
          </p:nvPr>
        </p:nvSpPr>
        <p:spPr>
          <a:xfrm>
            <a:off x="457200" y="274631"/>
            <a:ext cx="8229600" cy="5568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sz="2800" b="1"/>
              <a:t>X.509 Authentication Service/Digital Certificate</a:t>
            </a:r>
            <a:endParaRPr sz="2800" b="1"/>
          </a:p>
        </p:txBody>
      </p:sp>
      <p:sp>
        <p:nvSpPr>
          <p:cNvPr id="737" name="Google Shape;737;p98"/>
          <p:cNvSpPr txBox="1">
            <a:spLocks noGrp="1"/>
          </p:cNvSpPr>
          <p:nvPr>
            <p:ph type="body" idx="1"/>
          </p:nvPr>
        </p:nvSpPr>
        <p:spPr>
          <a:xfrm>
            <a:off x="457200" y="955100"/>
            <a:ext cx="8229600" cy="56595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600" b="1" dirty="0"/>
              <a:t>Difference between Digital Signature and Digital Certificate</a:t>
            </a:r>
            <a:endParaRPr sz="2600" b="1" dirty="0"/>
          </a:p>
          <a:p>
            <a:pPr marL="0" lvl="0" indent="0" algn="l" rtl="0">
              <a:spcBef>
                <a:spcPts val="360"/>
              </a:spcBef>
              <a:spcAft>
                <a:spcPts val="0"/>
              </a:spcAft>
              <a:buNone/>
            </a:pPr>
            <a:endParaRPr sz="2600" b="1" dirty="0"/>
          </a:p>
          <a:p>
            <a:pPr marL="457200" lvl="0" indent="-387350" algn="just" rtl="0">
              <a:spcBef>
                <a:spcPts val="0"/>
              </a:spcBef>
              <a:spcAft>
                <a:spcPts val="0"/>
              </a:spcAft>
              <a:buSzPts val="2500"/>
              <a:buChar char="•"/>
            </a:pPr>
            <a:r>
              <a:rPr lang="en-US" sz="2500" b="1" dirty="0"/>
              <a:t>Digital signatures and Digital Certificates both are security solutions that may protect your data from cyber thieves. </a:t>
            </a:r>
            <a:endParaRPr sz="2500" b="1" dirty="0"/>
          </a:p>
          <a:p>
            <a:pPr marL="457200" lvl="0" indent="-387350" algn="just" rtl="0">
              <a:spcBef>
                <a:spcPts val="0"/>
              </a:spcBef>
              <a:spcAft>
                <a:spcPts val="0"/>
              </a:spcAft>
              <a:buSzPts val="2500"/>
              <a:buChar char="•"/>
            </a:pPr>
            <a:r>
              <a:rPr lang="en-US" sz="2500" dirty="0"/>
              <a:t>Although these words have some similarities, they have entirely different synonyms and purposes. </a:t>
            </a:r>
            <a:endParaRPr sz="2500" dirty="0"/>
          </a:p>
          <a:p>
            <a:pPr marL="457200" lvl="0" indent="-387350" algn="just" rtl="0">
              <a:spcBef>
                <a:spcPts val="0"/>
              </a:spcBef>
              <a:spcAft>
                <a:spcPts val="0"/>
              </a:spcAft>
              <a:buSzPts val="2500"/>
              <a:buChar char="•"/>
            </a:pPr>
            <a:r>
              <a:rPr lang="en-US" sz="2500" dirty="0">
                <a:solidFill>
                  <a:srgbClr val="FF0000"/>
                </a:solidFill>
              </a:rPr>
              <a:t>A digital signature is an attachment to an electronic document which may be considered a signature.</a:t>
            </a:r>
            <a:r>
              <a:rPr lang="en-US" sz="2500" dirty="0"/>
              <a:t> </a:t>
            </a:r>
            <a:endParaRPr sz="2500" dirty="0"/>
          </a:p>
          <a:p>
            <a:pPr marL="457200" lvl="0" indent="-387350" algn="just" rtl="0">
              <a:spcBef>
                <a:spcPts val="0"/>
              </a:spcBef>
              <a:spcAft>
                <a:spcPts val="0"/>
              </a:spcAft>
              <a:buSzPts val="2500"/>
              <a:buChar char="•"/>
            </a:pPr>
            <a:r>
              <a:rPr lang="en-US" sz="2500" dirty="0"/>
              <a:t>When a document is allocated, the data may not be modified without invalidating the signature. </a:t>
            </a:r>
            <a:endParaRPr sz="2500" dirty="0"/>
          </a:p>
          <a:p>
            <a:pPr marL="457200" lvl="0" indent="-387350" algn="just" rtl="0">
              <a:spcBef>
                <a:spcPts val="0"/>
              </a:spcBef>
              <a:spcAft>
                <a:spcPts val="0"/>
              </a:spcAft>
              <a:buSzPts val="2500"/>
              <a:buChar char="•"/>
            </a:pPr>
            <a:r>
              <a:rPr lang="en-US" sz="2500" dirty="0"/>
              <a:t>The document is encrypted with the signer's key to form the digital signature.</a:t>
            </a:r>
            <a:endParaRPr sz="2500"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99"/>
          <p:cNvSpPr txBox="1">
            <a:spLocks noGrp="1"/>
          </p:cNvSpPr>
          <p:nvPr>
            <p:ph type="body" idx="1"/>
          </p:nvPr>
        </p:nvSpPr>
        <p:spPr>
          <a:xfrm>
            <a:off x="457200" y="621450"/>
            <a:ext cx="8229600" cy="5504700"/>
          </a:xfrm>
          <a:prstGeom prst="rect">
            <a:avLst/>
          </a:prstGeom>
        </p:spPr>
        <p:txBody>
          <a:bodyPr spcFirstLastPara="1" wrap="square" lIns="91425" tIns="45700" rIns="91425" bIns="45700" anchor="t" anchorCtr="0">
            <a:noAutofit/>
          </a:bodyPr>
          <a:lstStyle/>
          <a:p>
            <a:pPr marL="457200" lvl="0" indent="-387350" algn="just" rtl="0">
              <a:spcBef>
                <a:spcPts val="0"/>
              </a:spcBef>
              <a:spcAft>
                <a:spcPts val="0"/>
              </a:spcAft>
              <a:buSzPts val="2500"/>
              <a:buChar char="•"/>
            </a:pPr>
            <a:r>
              <a:rPr lang="en-US" sz="2500" dirty="0">
                <a:solidFill>
                  <a:srgbClr val="FF0000"/>
                </a:solidFill>
              </a:rPr>
              <a:t>In contrast, a digital certificate is a way to demonstrate the identity of the holder for a specific electronic transaction.</a:t>
            </a:r>
            <a:r>
              <a:rPr lang="en-US" sz="2500" dirty="0"/>
              <a:t> </a:t>
            </a:r>
            <a:endParaRPr sz="2500" dirty="0"/>
          </a:p>
          <a:p>
            <a:pPr marL="457200" lvl="0" indent="-387350" algn="just" rtl="0">
              <a:spcBef>
                <a:spcPts val="0"/>
              </a:spcBef>
              <a:spcAft>
                <a:spcPts val="0"/>
              </a:spcAft>
              <a:buSzPts val="2500"/>
              <a:buChar char="•"/>
            </a:pPr>
            <a:r>
              <a:rPr lang="en-US" sz="2500" b="1" dirty="0"/>
              <a:t>It protects the data exchange from visitors to the website and certifies the individuals or websites.</a:t>
            </a:r>
            <a:endParaRPr sz="2500" b="1" dirty="0"/>
          </a:p>
          <a:p>
            <a:pPr marL="0" lvl="0" indent="0" algn="l" rtl="0">
              <a:spcBef>
                <a:spcPts val="360"/>
              </a:spcBef>
              <a:spcAft>
                <a:spcPts val="0"/>
              </a:spcAft>
              <a:buNone/>
            </a:pPr>
            <a:endParaRPr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100"/>
          <p:cNvSpPr txBox="1">
            <a:spLocks noGrp="1"/>
          </p:cNvSpPr>
          <p:nvPr>
            <p:ph type="title"/>
          </p:nvPr>
        </p:nvSpPr>
        <p:spPr>
          <a:xfrm>
            <a:off x="457200" y="274631"/>
            <a:ext cx="8229600" cy="532200"/>
          </a:xfrm>
          <a:prstGeom prst="rect">
            <a:avLst/>
          </a:prstGeom>
        </p:spPr>
        <p:txBody>
          <a:bodyPr spcFirstLastPara="1" wrap="square" lIns="91425" tIns="45700" rIns="91425" bIns="45700" anchor="ctr" anchorCtr="0">
            <a:noAutofit/>
          </a:bodyPr>
          <a:lstStyle/>
          <a:p>
            <a:pPr marL="0" lvl="0" indent="0" algn="l" rtl="0">
              <a:lnSpc>
                <a:spcPct val="152727"/>
              </a:lnSpc>
              <a:spcBef>
                <a:spcPts val="0"/>
              </a:spcBef>
              <a:spcAft>
                <a:spcPts val="1200"/>
              </a:spcAft>
              <a:buNone/>
            </a:pPr>
            <a:r>
              <a:rPr lang="en-US" sz="3000" b="1">
                <a:solidFill>
                  <a:srgbClr val="00297A"/>
                </a:solidFill>
                <a:highlight>
                  <a:srgbClr val="FFFFFF"/>
                </a:highlight>
                <a:latin typeface="Times New Roman"/>
                <a:ea typeface="Times New Roman"/>
                <a:cs typeface="Times New Roman"/>
                <a:sym typeface="Times New Roman"/>
              </a:rPr>
              <a:t>Digital certificate</a:t>
            </a:r>
            <a:endParaRPr sz="5300" b="1">
              <a:latin typeface="Times New Roman"/>
              <a:ea typeface="Times New Roman"/>
              <a:cs typeface="Times New Roman"/>
              <a:sym typeface="Times New Roman"/>
            </a:endParaRPr>
          </a:p>
        </p:txBody>
      </p:sp>
      <p:sp>
        <p:nvSpPr>
          <p:cNvPr id="750" name="Google Shape;750;p100"/>
          <p:cNvSpPr txBox="1">
            <a:spLocks noGrp="1"/>
          </p:cNvSpPr>
          <p:nvPr>
            <p:ph type="body" idx="1"/>
          </p:nvPr>
        </p:nvSpPr>
        <p:spPr>
          <a:xfrm>
            <a:off x="457200" y="1091025"/>
            <a:ext cx="8229600" cy="5035200"/>
          </a:xfrm>
          <a:prstGeom prst="rect">
            <a:avLst/>
          </a:prstGeom>
        </p:spPr>
        <p:txBody>
          <a:bodyPr spcFirstLastPara="1" wrap="square" lIns="91425" tIns="45700" rIns="91425" bIns="45700" anchor="t" anchorCtr="0">
            <a:noAutofit/>
          </a:bodyPr>
          <a:lstStyle/>
          <a:p>
            <a:pPr marL="457200" lvl="0" indent="-400050" algn="just" rtl="0">
              <a:lnSpc>
                <a:spcPct val="100000"/>
              </a:lnSpc>
              <a:spcBef>
                <a:spcPts val="0"/>
              </a:spcBef>
              <a:spcAft>
                <a:spcPts val="0"/>
              </a:spcAft>
              <a:buSzPts val="2700"/>
              <a:buFont typeface="Times New Roman"/>
              <a:buChar char="•"/>
            </a:pPr>
            <a:r>
              <a:rPr lang="en-US" sz="2700" b="1" dirty="0">
                <a:highlight>
                  <a:srgbClr val="FFFFFF"/>
                </a:highlight>
                <a:latin typeface="Times New Roman"/>
                <a:ea typeface="Times New Roman"/>
                <a:cs typeface="Times New Roman"/>
                <a:sym typeface="Times New Roman"/>
              </a:rPr>
              <a:t>Digital certificates, also known as </a:t>
            </a:r>
            <a:r>
              <a:rPr lang="en-US" sz="2700" b="1" i="1" dirty="0">
                <a:highlight>
                  <a:srgbClr val="FFFFFF"/>
                </a:highlight>
                <a:uFill>
                  <a:noFill/>
                </a:uFill>
                <a:latin typeface="Times New Roman"/>
                <a:ea typeface="Times New Roman"/>
                <a:cs typeface="Times New Roman"/>
                <a:sym typeface="Times New Roman"/>
                <a:hlinkClick r:id="rId3"/>
              </a:rPr>
              <a:t>identity</a:t>
            </a:r>
            <a:r>
              <a:rPr lang="en-US" sz="2700" b="1" i="1" dirty="0">
                <a:highlight>
                  <a:srgbClr val="FFFFFF"/>
                </a:highlight>
                <a:latin typeface="Times New Roman"/>
                <a:ea typeface="Times New Roman"/>
                <a:cs typeface="Times New Roman"/>
                <a:sym typeface="Times New Roman"/>
              </a:rPr>
              <a:t> certificates</a:t>
            </a:r>
            <a:r>
              <a:rPr lang="en-US" sz="2700" b="1" dirty="0">
                <a:highlight>
                  <a:srgbClr val="FFFFFF"/>
                </a:highlight>
                <a:latin typeface="Times New Roman"/>
                <a:ea typeface="Times New Roman"/>
                <a:cs typeface="Times New Roman"/>
                <a:sym typeface="Times New Roman"/>
              </a:rPr>
              <a:t> or </a:t>
            </a:r>
            <a:r>
              <a:rPr lang="en-US" sz="2700" b="1" i="1" dirty="0">
                <a:highlight>
                  <a:srgbClr val="FFFFFF"/>
                </a:highlight>
                <a:latin typeface="Times New Roman"/>
                <a:ea typeface="Times New Roman"/>
                <a:cs typeface="Times New Roman"/>
                <a:sym typeface="Times New Roman"/>
              </a:rPr>
              <a:t>public key certificates</a:t>
            </a:r>
            <a:r>
              <a:rPr lang="en-US" sz="2700" b="1" dirty="0">
                <a:highlight>
                  <a:srgbClr val="FFFFFF"/>
                </a:highlight>
                <a:latin typeface="Times New Roman"/>
                <a:ea typeface="Times New Roman"/>
                <a:cs typeface="Times New Roman"/>
                <a:sym typeface="Times New Roman"/>
              </a:rPr>
              <a:t>, are a form of electronic password using the public key infrastructure (PKI) that allows individuals and organizations to exchange data over the internet in a secure manner.</a:t>
            </a:r>
            <a:endParaRPr sz="2700" b="1" dirty="0">
              <a:highlight>
                <a:srgbClr val="FFFFFF"/>
              </a:highlight>
              <a:latin typeface="Times New Roman"/>
              <a:ea typeface="Times New Roman"/>
              <a:cs typeface="Times New Roman"/>
              <a:sym typeface="Times New Roman"/>
            </a:endParaRPr>
          </a:p>
          <a:p>
            <a:pPr marL="457200" lvl="0" indent="-400050" algn="just" rtl="0">
              <a:lnSpc>
                <a:spcPct val="100000"/>
              </a:lnSpc>
              <a:spcBef>
                <a:spcPts val="0"/>
              </a:spcBef>
              <a:spcAft>
                <a:spcPts val="0"/>
              </a:spcAft>
              <a:buSzPts val="2700"/>
              <a:buFont typeface="Times New Roman"/>
              <a:buChar char="•"/>
            </a:pPr>
            <a:r>
              <a:rPr lang="en-US" sz="2700" b="1" dirty="0">
                <a:highlight>
                  <a:srgbClr val="FFFFFF"/>
                </a:highlight>
                <a:latin typeface="Times New Roman"/>
                <a:ea typeface="Times New Roman"/>
                <a:cs typeface="Times New Roman"/>
                <a:sym typeface="Times New Roman"/>
              </a:rPr>
              <a:t>A digital certificate uses cryptography and a public key to prove the authenticity of a server, device, or user, ensuring that only trusted devices can connect to an organization’s network. They can also be used to confirm the authenticity of a website to a web browser.</a:t>
            </a:r>
            <a:endParaRPr sz="2700" b="1" dirty="0">
              <a:highlight>
                <a:srgbClr val="FFFFFF"/>
              </a:highlight>
              <a:latin typeface="Times New Roman"/>
              <a:ea typeface="Times New Roman"/>
              <a:cs typeface="Times New Roman"/>
              <a:sym typeface="Times New Roman"/>
            </a:endParaRPr>
          </a:p>
          <a:p>
            <a:pPr marL="0" lvl="0" indent="0" algn="just" rtl="0">
              <a:lnSpc>
                <a:spcPct val="100000"/>
              </a:lnSpc>
              <a:spcBef>
                <a:spcPts val="0"/>
              </a:spcBef>
              <a:spcAft>
                <a:spcPts val="0"/>
              </a:spcAft>
              <a:buNone/>
            </a:pPr>
            <a:endParaRPr sz="2400" dirty="0">
              <a:solidFill>
                <a:srgbClr val="00297A"/>
              </a:solidFill>
              <a:highlight>
                <a:srgbClr val="FFFFFF"/>
              </a:highlight>
              <a:latin typeface="Times New Roman"/>
              <a:ea typeface="Times New Roman"/>
              <a:cs typeface="Times New Roman"/>
              <a:sym typeface="Times New Roman"/>
            </a:endParaRPr>
          </a:p>
          <a:p>
            <a:pPr marL="0" lvl="0" indent="0" algn="l" rtl="0">
              <a:lnSpc>
                <a:spcPct val="100000"/>
              </a:lnSpc>
              <a:spcBef>
                <a:spcPts val="360"/>
              </a:spcBef>
              <a:spcAft>
                <a:spcPts val="0"/>
              </a:spcAft>
              <a:buNone/>
            </a:pPr>
            <a:endParaRPr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755"/>
        <p:cNvGrpSpPr/>
        <p:nvPr/>
      </p:nvGrpSpPr>
      <p:grpSpPr>
        <a:xfrm>
          <a:off x="0" y="0"/>
          <a:ext cx="0" cy="0"/>
          <a:chOff x="0" y="0"/>
          <a:chExt cx="0" cy="0"/>
        </a:xfrm>
      </p:grpSpPr>
      <p:sp>
        <p:nvSpPr>
          <p:cNvPr id="756" name="Google Shape;756;p101"/>
          <p:cNvSpPr txBox="1">
            <a:spLocks noGrp="1"/>
          </p:cNvSpPr>
          <p:nvPr>
            <p:ph type="body" idx="1"/>
          </p:nvPr>
        </p:nvSpPr>
        <p:spPr>
          <a:xfrm>
            <a:off x="457200" y="559675"/>
            <a:ext cx="8229600" cy="5566500"/>
          </a:xfrm>
          <a:prstGeom prst="rect">
            <a:avLst/>
          </a:prstGeom>
        </p:spPr>
        <p:txBody>
          <a:bodyPr spcFirstLastPara="1" wrap="square" lIns="91425" tIns="45700" rIns="91425" bIns="45700" anchor="t" anchorCtr="0">
            <a:noAutofit/>
          </a:bodyPr>
          <a:lstStyle/>
          <a:p>
            <a:pPr marL="457200" lvl="0" indent="-412750" algn="just" rtl="0">
              <a:spcBef>
                <a:spcPts val="0"/>
              </a:spcBef>
              <a:spcAft>
                <a:spcPts val="0"/>
              </a:spcAft>
              <a:buSzPts val="2900"/>
              <a:buFont typeface="Times New Roman"/>
              <a:buChar char="•"/>
            </a:pPr>
            <a:r>
              <a:rPr lang="en-US" sz="2900" dirty="0">
                <a:highlight>
                  <a:srgbClr val="FFFFFF"/>
                </a:highlight>
                <a:latin typeface="Times New Roman"/>
                <a:ea typeface="Times New Roman"/>
                <a:cs typeface="Times New Roman"/>
                <a:sym typeface="Times New Roman"/>
              </a:rPr>
              <a:t>A website, organization, or individual can request a digital certificate that will then need to be </a:t>
            </a:r>
            <a:r>
              <a:rPr lang="en-US" sz="2900" b="1" dirty="0">
                <a:highlight>
                  <a:srgbClr val="FFFFFF"/>
                </a:highlight>
                <a:latin typeface="Times New Roman"/>
                <a:ea typeface="Times New Roman"/>
                <a:cs typeface="Times New Roman"/>
                <a:sym typeface="Times New Roman"/>
              </a:rPr>
              <a:t>validated by a publicly trusted certificate authority (CA).</a:t>
            </a:r>
            <a:endParaRPr sz="2900" b="1" dirty="0">
              <a:highlight>
                <a:srgbClr val="FFFFFF"/>
              </a:highlight>
              <a:latin typeface="Times New Roman"/>
              <a:ea typeface="Times New Roman"/>
              <a:cs typeface="Times New Roman"/>
              <a:sym typeface="Times New Roman"/>
            </a:endParaRPr>
          </a:p>
          <a:p>
            <a:pPr marL="457200" lvl="0" indent="-412750" algn="just" rtl="0">
              <a:spcBef>
                <a:spcPts val="0"/>
              </a:spcBef>
              <a:spcAft>
                <a:spcPts val="0"/>
              </a:spcAft>
              <a:buSzPts val="2900"/>
              <a:buFont typeface="Times New Roman"/>
              <a:buChar char="•"/>
            </a:pPr>
            <a:r>
              <a:rPr lang="en-US" sz="2900" b="1" dirty="0">
                <a:highlight>
                  <a:srgbClr val="FFFFFF"/>
                </a:highlight>
                <a:latin typeface="Times New Roman"/>
                <a:ea typeface="Times New Roman"/>
                <a:cs typeface="Times New Roman"/>
                <a:sym typeface="Times New Roman"/>
              </a:rPr>
              <a:t>Digital certificates can help to keep communications, data, and websites secure on the internet. </a:t>
            </a:r>
            <a:endParaRPr sz="2900" b="1" dirty="0">
              <a:highlight>
                <a:srgbClr val="FFFFFF"/>
              </a:highlight>
              <a:latin typeface="Times New Roman"/>
              <a:ea typeface="Times New Roman"/>
              <a:cs typeface="Times New Roman"/>
              <a:sym typeface="Times New Roman"/>
            </a:endParaRPr>
          </a:p>
          <a:p>
            <a:pPr marL="457200" lvl="0" indent="-412750" algn="just" rtl="0">
              <a:spcBef>
                <a:spcPts val="0"/>
              </a:spcBef>
              <a:spcAft>
                <a:spcPts val="0"/>
              </a:spcAft>
              <a:buSzPts val="2900"/>
              <a:buFont typeface="Times New Roman"/>
              <a:buChar char="•"/>
            </a:pPr>
            <a:r>
              <a:rPr lang="en-US" sz="2900" dirty="0">
                <a:highlight>
                  <a:srgbClr val="FFFFFF"/>
                </a:highlight>
                <a:latin typeface="Times New Roman"/>
                <a:ea typeface="Times New Roman"/>
                <a:cs typeface="Times New Roman"/>
                <a:sym typeface="Times New Roman"/>
              </a:rPr>
              <a:t>There are some potential weaknesses for exploitation with digital certificates, but websites secured by these public key certificates are considered more secure than those that are not.</a:t>
            </a:r>
            <a:endParaRPr sz="37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1"/>
          <p:cNvSpPr txBox="1">
            <a:spLocks noGrp="1"/>
          </p:cNvSpPr>
          <p:nvPr>
            <p:ph type="body" idx="1"/>
          </p:nvPr>
        </p:nvSpPr>
        <p:spPr>
          <a:xfrm>
            <a:off x="457200" y="532775"/>
            <a:ext cx="8229600" cy="55935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3000" b="1">
                <a:latin typeface="Times New Roman"/>
                <a:ea typeface="Times New Roman"/>
                <a:cs typeface="Times New Roman"/>
                <a:sym typeface="Times New Roman"/>
              </a:rPr>
              <a:t>Preimage Resistance</a:t>
            </a:r>
            <a:endParaRPr sz="3000" b="1">
              <a:latin typeface="Times New Roman"/>
              <a:ea typeface="Times New Roman"/>
              <a:cs typeface="Times New Roman"/>
              <a:sym typeface="Times New Roman"/>
            </a:endParaRPr>
          </a:p>
          <a:p>
            <a:pPr marL="0" lvl="0" indent="0" algn="l" rtl="0">
              <a:spcBef>
                <a:spcPts val="0"/>
              </a:spcBef>
              <a:spcAft>
                <a:spcPts val="0"/>
              </a:spcAft>
              <a:buNone/>
            </a:pPr>
            <a:r>
              <a:rPr lang="en-US" sz="2700">
                <a:latin typeface="Times New Roman"/>
                <a:ea typeface="Times New Roman"/>
                <a:cs typeface="Times New Roman"/>
                <a:sym typeface="Times New Roman"/>
              </a:rPr>
              <a:t>A cryptographic hash function must be preimage resistant. </a:t>
            </a:r>
            <a:endParaRPr sz="2700">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2700">
                <a:latin typeface="Times New Roman"/>
                <a:ea typeface="Times New Roman"/>
                <a:cs typeface="Times New Roman"/>
                <a:sym typeface="Times New Roman"/>
              </a:rPr>
              <a:t>Given a hash function h and y = h(M), it must be extremely difficult for Eve to find any message, M′, such that y = h(M′).</a:t>
            </a:r>
            <a:endParaRPr sz="2700">
              <a:latin typeface="Times New Roman"/>
              <a:ea typeface="Times New Roman"/>
              <a:cs typeface="Times New Roman"/>
              <a:sym typeface="Times New Roman"/>
            </a:endParaRPr>
          </a:p>
          <a:p>
            <a:pPr marL="0" lvl="0" indent="0" algn="l" rtl="0">
              <a:spcBef>
                <a:spcPts val="360"/>
              </a:spcBef>
              <a:spcAft>
                <a:spcPts val="0"/>
              </a:spcAft>
              <a:buNone/>
            </a:pPr>
            <a:endParaRPr/>
          </a:p>
        </p:txBody>
      </p:sp>
      <p:pic>
        <p:nvPicPr>
          <p:cNvPr id="142" name="Google Shape;142;p21"/>
          <p:cNvPicPr preferRelativeResize="0"/>
          <p:nvPr/>
        </p:nvPicPr>
        <p:blipFill>
          <a:blip r:embed="rId3">
            <a:alphaModFix/>
          </a:blip>
          <a:stretch>
            <a:fillRect/>
          </a:stretch>
        </p:blipFill>
        <p:spPr>
          <a:xfrm>
            <a:off x="1325500" y="2758325"/>
            <a:ext cx="6439350" cy="3785200"/>
          </a:xfrm>
          <a:prstGeom prst="rect">
            <a:avLst/>
          </a:prstGeom>
          <a:noFill/>
          <a:ln>
            <a:noFill/>
          </a:ln>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102"/>
          <p:cNvSpPr txBox="1">
            <a:spLocks noGrp="1"/>
          </p:cNvSpPr>
          <p:nvPr>
            <p:ph type="body" idx="1"/>
          </p:nvPr>
        </p:nvSpPr>
        <p:spPr>
          <a:xfrm>
            <a:off x="457200" y="386675"/>
            <a:ext cx="8229600" cy="5739600"/>
          </a:xfrm>
          <a:prstGeom prst="rect">
            <a:avLst/>
          </a:prstGeom>
        </p:spPr>
        <p:txBody>
          <a:bodyPr spcFirstLastPara="1" wrap="square" lIns="91425" tIns="45700" rIns="91425" bIns="45700" anchor="t" anchorCtr="0">
            <a:noAutofit/>
          </a:bodyPr>
          <a:lstStyle/>
          <a:p>
            <a:pPr marL="457200" lvl="0" indent="-412750" algn="just" rtl="0">
              <a:spcBef>
                <a:spcPts val="360"/>
              </a:spcBef>
              <a:spcAft>
                <a:spcPts val="0"/>
              </a:spcAft>
              <a:buSzPts val="2900"/>
              <a:buChar char="•"/>
            </a:pPr>
            <a:r>
              <a:rPr lang="en-US" sz="2900" dirty="0"/>
              <a:t>Public key certificates are issued by trusted third parties, a CA, who signs the certificate, thus verifying the identity of the device or user that is requesting access. </a:t>
            </a:r>
            <a:endParaRPr sz="2900" dirty="0"/>
          </a:p>
          <a:p>
            <a:pPr marL="457200" lvl="0" indent="-412750" algn="just" rtl="0">
              <a:spcBef>
                <a:spcPts val="0"/>
              </a:spcBef>
              <a:spcAft>
                <a:spcPts val="0"/>
              </a:spcAft>
              <a:buSzPts val="2900"/>
              <a:buChar char="•"/>
            </a:pPr>
            <a:r>
              <a:rPr lang="en-US" sz="2900" dirty="0"/>
              <a:t>To ensure validity, the public key will be matched with a corresponding private key that only the recipient has knowledge of. </a:t>
            </a:r>
            <a:endParaRPr sz="2900" dirty="0"/>
          </a:p>
          <a:p>
            <a:pPr marL="457200" lvl="0" indent="-412750" algn="just" rtl="0">
              <a:spcBef>
                <a:spcPts val="0"/>
              </a:spcBef>
              <a:spcAft>
                <a:spcPts val="0"/>
              </a:spcAft>
              <a:buSzPts val="2900"/>
              <a:buChar char="•"/>
            </a:pPr>
            <a:r>
              <a:rPr lang="en-US" sz="2900" dirty="0"/>
              <a:t>Digital certificates have a specific key pair that they are associated with: one public and one private.</a:t>
            </a:r>
            <a:endParaRPr sz="2900"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103"/>
          <p:cNvSpPr txBox="1">
            <a:spLocks noGrp="1"/>
          </p:cNvSpPr>
          <p:nvPr>
            <p:ph type="body" idx="1"/>
          </p:nvPr>
        </p:nvSpPr>
        <p:spPr>
          <a:xfrm>
            <a:off x="457200" y="275475"/>
            <a:ext cx="8229600" cy="5850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900">
                <a:latin typeface="Times New Roman"/>
                <a:ea typeface="Times New Roman"/>
                <a:cs typeface="Times New Roman"/>
                <a:sym typeface="Times New Roman"/>
              </a:rPr>
              <a:t>A digital certificate contains the following identifiable information:</a:t>
            </a:r>
            <a:endParaRPr sz="2900">
              <a:latin typeface="Times New Roman"/>
              <a:ea typeface="Times New Roman"/>
              <a:cs typeface="Times New Roman"/>
              <a:sym typeface="Times New Roman"/>
            </a:endParaRPr>
          </a:p>
          <a:p>
            <a:pPr marL="0" lvl="0" indent="0" algn="l" rtl="0">
              <a:spcBef>
                <a:spcPts val="360"/>
              </a:spcBef>
              <a:spcAft>
                <a:spcPts val="0"/>
              </a:spcAft>
              <a:buNone/>
            </a:pPr>
            <a:endParaRPr sz="2900">
              <a:latin typeface="Times New Roman"/>
              <a:ea typeface="Times New Roman"/>
              <a:cs typeface="Times New Roman"/>
              <a:sym typeface="Times New Roman"/>
            </a:endParaRPr>
          </a:p>
          <a:p>
            <a:pPr marL="457200" lvl="0" indent="-323850" algn="l" rtl="0">
              <a:spcBef>
                <a:spcPts val="360"/>
              </a:spcBef>
              <a:spcAft>
                <a:spcPts val="0"/>
              </a:spcAft>
              <a:buSzPts val="1500"/>
              <a:buFont typeface="Times New Roman"/>
              <a:buChar char="●"/>
            </a:pPr>
            <a:r>
              <a:rPr lang="en-US" sz="2900">
                <a:latin typeface="Times New Roman"/>
                <a:ea typeface="Times New Roman"/>
                <a:cs typeface="Times New Roman"/>
                <a:sym typeface="Times New Roman"/>
              </a:rPr>
              <a:t>User’s name</a:t>
            </a:r>
            <a:endParaRPr sz="2900">
              <a:latin typeface="Times New Roman"/>
              <a:ea typeface="Times New Roman"/>
              <a:cs typeface="Times New Roman"/>
              <a:sym typeface="Times New Roman"/>
            </a:endParaRPr>
          </a:p>
          <a:p>
            <a:pPr marL="457200" lvl="0" indent="-323850" algn="l" rtl="0">
              <a:spcBef>
                <a:spcPts val="360"/>
              </a:spcBef>
              <a:spcAft>
                <a:spcPts val="0"/>
              </a:spcAft>
              <a:buSzPts val="1500"/>
              <a:buFont typeface="Times New Roman"/>
              <a:buChar char="●"/>
            </a:pPr>
            <a:r>
              <a:rPr lang="en-US" sz="2900">
                <a:latin typeface="Times New Roman"/>
                <a:ea typeface="Times New Roman"/>
                <a:cs typeface="Times New Roman"/>
                <a:sym typeface="Times New Roman"/>
              </a:rPr>
              <a:t>Company or department of user</a:t>
            </a:r>
            <a:endParaRPr sz="2900">
              <a:latin typeface="Times New Roman"/>
              <a:ea typeface="Times New Roman"/>
              <a:cs typeface="Times New Roman"/>
              <a:sym typeface="Times New Roman"/>
            </a:endParaRPr>
          </a:p>
          <a:p>
            <a:pPr marL="457200" lvl="0" indent="-323850" algn="l" rtl="0">
              <a:spcBef>
                <a:spcPts val="360"/>
              </a:spcBef>
              <a:spcAft>
                <a:spcPts val="0"/>
              </a:spcAft>
              <a:buSzPts val="1500"/>
              <a:buFont typeface="Times New Roman"/>
              <a:buChar char="●"/>
            </a:pPr>
            <a:r>
              <a:rPr lang="en-US" sz="2900">
                <a:latin typeface="Times New Roman"/>
                <a:ea typeface="Times New Roman"/>
                <a:cs typeface="Times New Roman"/>
                <a:sym typeface="Times New Roman"/>
              </a:rPr>
              <a:t>IP (internet protocol) address or serial number of device</a:t>
            </a:r>
            <a:endParaRPr sz="2900">
              <a:latin typeface="Times New Roman"/>
              <a:ea typeface="Times New Roman"/>
              <a:cs typeface="Times New Roman"/>
              <a:sym typeface="Times New Roman"/>
            </a:endParaRPr>
          </a:p>
          <a:p>
            <a:pPr marL="457200" lvl="0" indent="-323850" algn="l" rtl="0">
              <a:spcBef>
                <a:spcPts val="360"/>
              </a:spcBef>
              <a:spcAft>
                <a:spcPts val="0"/>
              </a:spcAft>
              <a:buSzPts val="1500"/>
              <a:buFont typeface="Times New Roman"/>
              <a:buChar char="●"/>
            </a:pPr>
            <a:r>
              <a:rPr lang="en-US" sz="2900">
                <a:latin typeface="Times New Roman"/>
                <a:ea typeface="Times New Roman"/>
                <a:cs typeface="Times New Roman"/>
                <a:sym typeface="Times New Roman"/>
              </a:rPr>
              <a:t>Copy of the public key from a certificate holder</a:t>
            </a:r>
            <a:endParaRPr sz="2900">
              <a:latin typeface="Times New Roman"/>
              <a:ea typeface="Times New Roman"/>
              <a:cs typeface="Times New Roman"/>
              <a:sym typeface="Times New Roman"/>
            </a:endParaRPr>
          </a:p>
          <a:p>
            <a:pPr marL="457200" lvl="0" indent="-323850" algn="l" rtl="0">
              <a:spcBef>
                <a:spcPts val="360"/>
              </a:spcBef>
              <a:spcAft>
                <a:spcPts val="0"/>
              </a:spcAft>
              <a:buSzPts val="1500"/>
              <a:buFont typeface="Times New Roman"/>
              <a:buChar char="●"/>
            </a:pPr>
            <a:r>
              <a:rPr lang="en-US" sz="2900">
                <a:latin typeface="Times New Roman"/>
                <a:ea typeface="Times New Roman"/>
                <a:cs typeface="Times New Roman"/>
                <a:sym typeface="Times New Roman"/>
              </a:rPr>
              <a:t>Duration of time the certificate is valid for</a:t>
            </a:r>
            <a:endParaRPr sz="2900">
              <a:latin typeface="Times New Roman"/>
              <a:ea typeface="Times New Roman"/>
              <a:cs typeface="Times New Roman"/>
              <a:sym typeface="Times New Roman"/>
            </a:endParaRPr>
          </a:p>
          <a:p>
            <a:pPr marL="457200" lvl="0" indent="-323850" algn="l" rtl="0">
              <a:spcBef>
                <a:spcPts val="360"/>
              </a:spcBef>
              <a:spcAft>
                <a:spcPts val="0"/>
              </a:spcAft>
              <a:buSzPts val="1500"/>
              <a:buFont typeface="Times New Roman"/>
              <a:buChar char="●"/>
            </a:pPr>
            <a:r>
              <a:rPr lang="en-US" sz="2900">
                <a:latin typeface="Times New Roman"/>
                <a:ea typeface="Times New Roman"/>
                <a:cs typeface="Times New Roman"/>
                <a:sym typeface="Times New Roman"/>
              </a:rPr>
              <a:t>Domain certificate is authorized to represent</a:t>
            </a:r>
            <a:endParaRPr sz="2900">
              <a:latin typeface="Times New Roman"/>
              <a:ea typeface="Times New Roman"/>
              <a:cs typeface="Times New Roman"/>
              <a:sym typeface="Times New Roman"/>
            </a:endParaRPr>
          </a:p>
          <a:p>
            <a:pPr marL="0" lvl="0" indent="0" algn="l" rtl="0">
              <a:spcBef>
                <a:spcPts val="360"/>
              </a:spcBef>
              <a:spcAft>
                <a:spcPts val="0"/>
              </a:spcAft>
              <a:buNone/>
            </a:pPr>
            <a:endParaRPr sz="290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104"/>
          <p:cNvSpPr txBox="1">
            <a:spLocks noGrp="1"/>
          </p:cNvSpPr>
          <p:nvPr>
            <p:ph type="body" idx="1"/>
          </p:nvPr>
        </p:nvSpPr>
        <p:spPr>
          <a:xfrm>
            <a:off x="457200" y="250750"/>
            <a:ext cx="8229600" cy="66849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500" b="1" dirty="0"/>
              <a:t>Digital certificates can provide the following benefits:</a:t>
            </a:r>
            <a:endParaRPr sz="2500" b="1" dirty="0"/>
          </a:p>
          <a:p>
            <a:pPr marL="457200" lvl="0" indent="-393700" algn="just" rtl="0">
              <a:spcBef>
                <a:spcPts val="360"/>
              </a:spcBef>
              <a:spcAft>
                <a:spcPts val="0"/>
              </a:spcAft>
              <a:buSzPts val="2600"/>
              <a:buFont typeface="Times New Roman"/>
              <a:buChar char="●"/>
            </a:pPr>
            <a:r>
              <a:rPr lang="en-US" sz="2600" b="1" dirty="0">
                <a:latin typeface="Times New Roman"/>
                <a:ea typeface="Times New Roman"/>
                <a:cs typeface="Times New Roman"/>
                <a:sym typeface="Times New Roman"/>
              </a:rPr>
              <a:t>Security: </a:t>
            </a:r>
            <a:r>
              <a:rPr lang="en-US" sz="2600" dirty="0">
                <a:latin typeface="Times New Roman"/>
                <a:ea typeface="Times New Roman"/>
                <a:cs typeface="Times New Roman"/>
                <a:sym typeface="Times New Roman"/>
              </a:rPr>
              <a:t>Digital certificates can keep internal and external communications confidential and protect the integrity of the data. It can also provide access control, ensuring only the intended recipient receives and can access the data.  </a:t>
            </a:r>
            <a:endParaRPr sz="2600" dirty="0">
              <a:latin typeface="Times New Roman"/>
              <a:ea typeface="Times New Roman"/>
              <a:cs typeface="Times New Roman"/>
              <a:sym typeface="Times New Roman"/>
            </a:endParaRPr>
          </a:p>
          <a:p>
            <a:pPr marL="457200" lvl="0" indent="-393700" algn="just" rtl="0">
              <a:spcBef>
                <a:spcPts val="360"/>
              </a:spcBef>
              <a:spcAft>
                <a:spcPts val="0"/>
              </a:spcAft>
              <a:buSzPts val="2600"/>
              <a:buFont typeface="Times New Roman"/>
              <a:buChar char="●"/>
            </a:pPr>
            <a:r>
              <a:rPr lang="en-US" sz="2600" b="1" dirty="0">
                <a:latin typeface="Times New Roman"/>
                <a:ea typeface="Times New Roman"/>
                <a:cs typeface="Times New Roman"/>
                <a:sym typeface="Times New Roman"/>
              </a:rPr>
              <a:t>Authentication: </a:t>
            </a:r>
            <a:r>
              <a:rPr lang="en-US" sz="2600" dirty="0">
                <a:latin typeface="Times New Roman"/>
                <a:ea typeface="Times New Roman"/>
                <a:cs typeface="Times New Roman"/>
                <a:sym typeface="Times New Roman"/>
              </a:rPr>
              <a:t>With a digital certificate, users can be sure that the entity or person they are communicating with is who they say they are and makes sure that communications reach only the intended recipient.  </a:t>
            </a:r>
            <a:endParaRPr sz="2600" dirty="0">
              <a:latin typeface="Times New Roman"/>
              <a:ea typeface="Times New Roman"/>
              <a:cs typeface="Times New Roman"/>
              <a:sym typeface="Times New Roman"/>
            </a:endParaRPr>
          </a:p>
          <a:p>
            <a:pPr marL="457200" lvl="0" indent="-393700" algn="just" rtl="0">
              <a:spcBef>
                <a:spcPts val="360"/>
              </a:spcBef>
              <a:spcAft>
                <a:spcPts val="0"/>
              </a:spcAft>
              <a:buSzPts val="2600"/>
              <a:buFont typeface="Times New Roman"/>
              <a:buChar char="●"/>
            </a:pPr>
            <a:r>
              <a:rPr lang="en-US" sz="2600" b="1" dirty="0">
                <a:latin typeface="Times New Roman"/>
                <a:ea typeface="Times New Roman"/>
                <a:cs typeface="Times New Roman"/>
                <a:sym typeface="Times New Roman"/>
              </a:rPr>
              <a:t>Scalability: </a:t>
            </a:r>
            <a:r>
              <a:rPr lang="en-US" sz="2600" dirty="0">
                <a:latin typeface="Times New Roman"/>
                <a:ea typeface="Times New Roman"/>
                <a:cs typeface="Times New Roman"/>
                <a:sym typeface="Times New Roman"/>
              </a:rPr>
              <a:t>Digital certificates can be used across a variety of platforms for individuals and large and small businesses alike. </a:t>
            </a:r>
            <a:endParaRPr sz="2600" dirty="0">
              <a:latin typeface="Times New Roman"/>
              <a:ea typeface="Times New Roman"/>
              <a:cs typeface="Times New Roman"/>
              <a:sym typeface="Times New Roman"/>
            </a:endParaRPr>
          </a:p>
          <a:p>
            <a:pPr marL="0" lvl="0" indent="0" algn="l" rtl="0">
              <a:spcBef>
                <a:spcPts val="360"/>
              </a:spcBef>
              <a:spcAft>
                <a:spcPts val="0"/>
              </a:spcAft>
              <a:buNone/>
            </a:pPr>
            <a:endParaRPr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105"/>
          <p:cNvSpPr txBox="1">
            <a:spLocks noGrp="1"/>
          </p:cNvSpPr>
          <p:nvPr>
            <p:ph type="body" idx="1"/>
          </p:nvPr>
        </p:nvSpPr>
        <p:spPr>
          <a:xfrm>
            <a:off x="457200" y="473175"/>
            <a:ext cx="8229600" cy="5653200"/>
          </a:xfrm>
          <a:prstGeom prst="rect">
            <a:avLst/>
          </a:prstGeom>
        </p:spPr>
        <p:txBody>
          <a:bodyPr spcFirstLastPara="1" wrap="square" lIns="91425" tIns="45700" rIns="91425" bIns="45700" anchor="t" anchorCtr="0">
            <a:noAutofit/>
          </a:bodyPr>
          <a:lstStyle/>
          <a:p>
            <a:pPr marL="457200" lvl="0" indent="-406400" algn="just" rtl="0">
              <a:spcBef>
                <a:spcPts val="360"/>
              </a:spcBef>
              <a:spcAft>
                <a:spcPts val="0"/>
              </a:spcAft>
              <a:buSzPts val="2800"/>
              <a:buFont typeface="Times New Roman"/>
              <a:buChar char="●"/>
            </a:pPr>
            <a:r>
              <a:rPr lang="en-US" sz="2700" dirty="0">
                <a:latin typeface="Times New Roman"/>
                <a:ea typeface="Times New Roman"/>
                <a:cs typeface="Times New Roman"/>
                <a:sym typeface="Times New Roman"/>
              </a:rPr>
              <a:t>They can be issued, renewed, and revoked in a matter of seconds. They can be used to secure a range of user devices and be managed through one centralized system.</a:t>
            </a:r>
            <a:r>
              <a:rPr lang="en-US" sz="2600" dirty="0">
                <a:latin typeface="Times New Roman"/>
                <a:ea typeface="Times New Roman"/>
                <a:cs typeface="Times New Roman"/>
                <a:sym typeface="Times New Roman"/>
              </a:rPr>
              <a:t>  </a:t>
            </a:r>
            <a:endParaRPr sz="2700" dirty="0">
              <a:latin typeface="Times New Roman"/>
              <a:ea typeface="Times New Roman"/>
              <a:cs typeface="Times New Roman"/>
              <a:sym typeface="Times New Roman"/>
            </a:endParaRPr>
          </a:p>
          <a:p>
            <a:pPr marL="457200" lvl="0" indent="-400050" algn="just" rtl="0">
              <a:spcBef>
                <a:spcPts val="0"/>
              </a:spcBef>
              <a:spcAft>
                <a:spcPts val="0"/>
              </a:spcAft>
              <a:buSzPts val="2700"/>
              <a:buFont typeface="Times New Roman"/>
              <a:buChar char="●"/>
            </a:pPr>
            <a:r>
              <a:rPr lang="en-US" sz="2700" dirty="0">
                <a:latin typeface="Times New Roman"/>
                <a:ea typeface="Times New Roman"/>
                <a:cs typeface="Times New Roman"/>
                <a:sym typeface="Times New Roman"/>
              </a:rPr>
              <a:t>Reliability: A digital certificate can only be issued by a publicly trusted and rigorously vetted CA, meaning that they cannot be easily tricked or faked.  </a:t>
            </a:r>
            <a:endParaRPr sz="2700" dirty="0">
              <a:latin typeface="Times New Roman"/>
              <a:ea typeface="Times New Roman"/>
              <a:cs typeface="Times New Roman"/>
              <a:sym typeface="Times New Roman"/>
            </a:endParaRPr>
          </a:p>
          <a:p>
            <a:pPr marL="457200" lvl="0" indent="-400050" algn="just" rtl="0">
              <a:spcBef>
                <a:spcPts val="360"/>
              </a:spcBef>
              <a:spcAft>
                <a:spcPts val="0"/>
              </a:spcAft>
              <a:buSzPts val="2700"/>
              <a:buFont typeface="Times New Roman"/>
              <a:buChar char="●"/>
            </a:pPr>
            <a:r>
              <a:rPr lang="en-US" sz="2700" b="1" dirty="0">
                <a:latin typeface="Times New Roman"/>
                <a:ea typeface="Times New Roman"/>
                <a:cs typeface="Times New Roman"/>
                <a:sym typeface="Times New Roman"/>
              </a:rPr>
              <a:t>Public trust: </a:t>
            </a:r>
            <a:r>
              <a:rPr lang="en-US" sz="2700" dirty="0">
                <a:latin typeface="Times New Roman"/>
                <a:ea typeface="Times New Roman"/>
                <a:cs typeface="Times New Roman"/>
                <a:sym typeface="Times New Roman"/>
              </a:rPr>
              <a:t>The use of a digital certificate proves authenticity of a website, documents, or emails. It can assure users and clients that the company or individual is genuine and respects privacy and values security.</a:t>
            </a:r>
            <a:endParaRPr sz="2700" dirty="0">
              <a:latin typeface="Times New Roman"/>
              <a:ea typeface="Times New Roman"/>
              <a:cs typeface="Times New Roman"/>
              <a:sym typeface="Times New Roman"/>
            </a:endParaRPr>
          </a:p>
          <a:p>
            <a:pPr marL="0" lvl="0" indent="0" algn="l" rtl="0">
              <a:spcBef>
                <a:spcPts val="360"/>
              </a:spcBef>
              <a:spcAft>
                <a:spcPts val="0"/>
              </a:spcAft>
              <a:buNone/>
            </a:pPr>
            <a:endParaRPr dirty="0"/>
          </a:p>
          <a:p>
            <a:pPr marL="0" lvl="0" indent="0" algn="l" rtl="0">
              <a:spcBef>
                <a:spcPts val="360"/>
              </a:spcBef>
              <a:spcAft>
                <a:spcPts val="0"/>
              </a:spcAft>
              <a:buNone/>
            </a:pPr>
            <a:endParaRPr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106"/>
          <p:cNvSpPr txBox="1">
            <a:spLocks noGrp="1"/>
          </p:cNvSpPr>
          <p:nvPr>
            <p:ph type="body" idx="1"/>
          </p:nvPr>
        </p:nvSpPr>
        <p:spPr>
          <a:xfrm>
            <a:off x="457200" y="559675"/>
            <a:ext cx="8229600" cy="6190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900" b="1"/>
              <a:t>How Do</a:t>
            </a:r>
            <a:endParaRPr sz="2900" b="1"/>
          </a:p>
          <a:p>
            <a:pPr marL="0" lvl="0" indent="0" algn="l" rtl="0">
              <a:spcBef>
                <a:spcPts val="360"/>
              </a:spcBef>
              <a:spcAft>
                <a:spcPts val="0"/>
              </a:spcAft>
              <a:buNone/>
            </a:pPr>
            <a:r>
              <a:rPr lang="en-US" sz="2900" b="1"/>
              <a:t> Digital </a:t>
            </a:r>
            <a:endParaRPr sz="2900" b="1"/>
          </a:p>
          <a:p>
            <a:pPr marL="0" lvl="0" indent="0" algn="l" rtl="0">
              <a:spcBef>
                <a:spcPts val="360"/>
              </a:spcBef>
              <a:spcAft>
                <a:spcPts val="0"/>
              </a:spcAft>
              <a:buNone/>
            </a:pPr>
            <a:r>
              <a:rPr lang="en-US" sz="2900" b="1"/>
              <a:t>Certificates </a:t>
            </a:r>
            <a:endParaRPr sz="2900" b="1"/>
          </a:p>
          <a:p>
            <a:pPr marL="0" lvl="0" indent="0" algn="l" rtl="0">
              <a:spcBef>
                <a:spcPts val="360"/>
              </a:spcBef>
              <a:spcAft>
                <a:spcPts val="0"/>
              </a:spcAft>
              <a:buNone/>
            </a:pPr>
            <a:r>
              <a:rPr lang="en-US" sz="2900" b="1"/>
              <a:t>Work</a:t>
            </a:r>
            <a:endParaRPr sz="2900" b="1"/>
          </a:p>
          <a:p>
            <a:pPr marL="0" lvl="0" indent="0" algn="l" rtl="0">
              <a:spcBef>
                <a:spcPts val="360"/>
              </a:spcBef>
              <a:spcAft>
                <a:spcPts val="0"/>
              </a:spcAft>
              <a:buNone/>
            </a:pPr>
            <a:endParaRPr/>
          </a:p>
        </p:txBody>
      </p:sp>
      <p:pic>
        <p:nvPicPr>
          <p:cNvPr id="787" name="Google Shape;787;p106"/>
          <p:cNvPicPr preferRelativeResize="0"/>
          <p:nvPr/>
        </p:nvPicPr>
        <p:blipFill>
          <a:blip r:embed="rId3">
            <a:alphaModFix/>
          </a:blip>
          <a:stretch>
            <a:fillRect/>
          </a:stretch>
        </p:blipFill>
        <p:spPr>
          <a:xfrm>
            <a:off x="2792800" y="121975"/>
            <a:ext cx="6183724" cy="6614049"/>
          </a:xfrm>
          <a:prstGeom prst="rect">
            <a:avLst/>
          </a:prstGeom>
          <a:noFill/>
          <a:ln>
            <a:noFill/>
          </a:ln>
        </p:spPr>
      </p:pic>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3" name="Google Shape;793;p107"/>
          <p:cNvSpPr txBox="1">
            <a:spLocks noGrp="1"/>
          </p:cNvSpPr>
          <p:nvPr>
            <p:ph type="body" idx="1"/>
          </p:nvPr>
        </p:nvSpPr>
        <p:spPr>
          <a:xfrm>
            <a:off x="457200" y="534950"/>
            <a:ext cx="8229600" cy="55914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b="1">
                <a:latin typeface="Times New Roman"/>
                <a:ea typeface="Times New Roman"/>
                <a:cs typeface="Times New Roman"/>
                <a:sym typeface="Times New Roman"/>
              </a:rPr>
              <a:t>Different types of digital certification</a:t>
            </a:r>
            <a:endParaRPr b="1">
              <a:latin typeface="Times New Roman"/>
              <a:ea typeface="Times New Roman"/>
              <a:cs typeface="Times New Roman"/>
              <a:sym typeface="Times New Roman"/>
            </a:endParaRPr>
          </a:p>
          <a:p>
            <a:pPr marL="0" lvl="0" indent="0" algn="l" rtl="0">
              <a:spcBef>
                <a:spcPts val="360"/>
              </a:spcBef>
              <a:spcAft>
                <a:spcPts val="0"/>
              </a:spcAft>
              <a:buNone/>
            </a:pPr>
            <a:endParaRPr b="1">
              <a:latin typeface="Times New Roman"/>
              <a:ea typeface="Times New Roman"/>
              <a:cs typeface="Times New Roman"/>
              <a:sym typeface="Times New Roman"/>
            </a:endParaRPr>
          </a:p>
          <a:p>
            <a:pPr marL="0" lvl="0" indent="0" algn="l" rtl="0">
              <a:spcBef>
                <a:spcPts val="360"/>
              </a:spcBef>
              <a:spcAft>
                <a:spcPts val="0"/>
              </a:spcAft>
              <a:buNone/>
            </a:pPr>
            <a:r>
              <a:rPr lang="en-US" sz="2900">
                <a:latin typeface="Times New Roman"/>
                <a:ea typeface="Times New Roman"/>
                <a:cs typeface="Times New Roman"/>
                <a:sym typeface="Times New Roman"/>
              </a:rPr>
              <a:t>There are three main types of public key certificates:</a:t>
            </a:r>
            <a:endParaRPr sz="2900">
              <a:latin typeface="Times New Roman"/>
              <a:ea typeface="Times New Roman"/>
              <a:cs typeface="Times New Roman"/>
              <a:sym typeface="Times New Roman"/>
            </a:endParaRPr>
          </a:p>
          <a:p>
            <a:pPr marL="457200" lvl="0" indent="-412750" algn="l" rtl="0">
              <a:spcBef>
                <a:spcPts val="360"/>
              </a:spcBef>
              <a:spcAft>
                <a:spcPts val="0"/>
              </a:spcAft>
              <a:buSzPts val="2900"/>
              <a:buFont typeface="Times New Roman"/>
              <a:buChar char="•"/>
            </a:pPr>
            <a:r>
              <a:rPr lang="en-US" sz="2900">
                <a:latin typeface="Times New Roman"/>
                <a:ea typeface="Times New Roman"/>
                <a:cs typeface="Times New Roman"/>
                <a:sym typeface="Times New Roman"/>
              </a:rPr>
              <a:t>TLS/SSL (Transport Layer Security/Secure Sockets Layer) certificates, </a:t>
            </a:r>
            <a:endParaRPr sz="2900">
              <a:latin typeface="Times New Roman"/>
              <a:ea typeface="Times New Roman"/>
              <a:cs typeface="Times New Roman"/>
              <a:sym typeface="Times New Roman"/>
            </a:endParaRPr>
          </a:p>
          <a:p>
            <a:pPr marL="457200" lvl="0" indent="-412750" algn="l" rtl="0">
              <a:spcBef>
                <a:spcPts val="0"/>
              </a:spcBef>
              <a:spcAft>
                <a:spcPts val="0"/>
              </a:spcAft>
              <a:buSzPts val="2900"/>
              <a:buFont typeface="Times New Roman"/>
              <a:buChar char="•"/>
            </a:pPr>
            <a:r>
              <a:rPr lang="en-US" sz="2900">
                <a:latin typeface="Times New Roman"/>
                <a:ea typeface="Times New Roman"/>
                <a:cs typeface="Times New Roman"/>
                <a:sym typeface="Times New Roman"/>
              </a:rPr>
              <a:t>client certificates, </a:t>
            </a:r>
            <a:endParaRPr sz="2900">
              <a:latin typeface="Times New Roman"/>
              <a:ea typeface="Times New Roman"/>
              <a:cs typeface="Times New Roman"/>
              <a:sym typeface="Times New Roman"/>
            </a:endParaRPr>
          </a:p>
          <a:p>
            <a:pPr marL="457200" lvl="0" indent="-412750" algn="l" rtl="0">
              <a:spcBef>
                <a:spcPts val="0"/>
              </a:spcBef>
              <a:spcAft>
                <a:spcPts val="0"/>
              </a:spcAft>
              <a:buSzPts val="2900"/>
              <a:buFont typeface="Times New Roman"/>
              <a:buChar char="•"/>
            </a:pPr>
            <a:r>
              <a:rPr lang="en-US" sz="2900">
                <a:latin typeface="Times New Roman"/>
                <a:ea typeface="Times New Roman"/>
                <a:cs typeface="Times New Roman"/>
                <a:sym typeface="Times New Roman"/>
              </a:rPr>
              <a:t>and code signing certificates. </a:t>
            </a:r>
            <a:endParaRPr sz="2900">
              <a:latin typeface="Times New Roman"/>
              <a:ea typeface="Times New Roman"/>
              <a:cs typeface="Times New Roman"/>
              <a:sym typeface="Times New Roman"/>
            </a:endParaRPr>
          </a:p>
          <a:p>
            <a:pPr marL="0" lvl="0" indent="0" algn="l" rtl="0">
              <a:spcBef>
                <a:spcPts val="360"/>
              </a:spcBef>
              <a:spcAft>
                <a:spcPts val="0"/>
              </a:spcAft>
              <a:buNone/>
            </a:pPr>
            <a:r>
              <a:rPr lang="en-US" sz="2900">
                <a:latin typeface="Times New Roman"/>
                <a:ea typeface="Times New Roman"/>
                <a:cs typeface="Times New Roman"/>
                <a:sym typeface="Times New Roman"/>
              </a:rPr>
              <a:t>There are also variations within each type of certificate.</a:t>
            </a:r>
            <a:endParaRPr sz="2900">
              <a:latin typeface="Times New Roman"/>
              <a:ea typeface="Times New Roman"/>
              <a:cs typeface="Times New Roman"/>
              <a:sym typeface="Times New Roman"/>
            </a:endParaRPr>
          </a:p>
          <a:p>
            <a:pPr marL="0" lvl="0" indent="0" algn="l" rtl="0">
              <a:lnSpc>
                <a:spcPct val="254117"/>
              </a:lnSpc>
              <a:spcBef>
                <a:spcPts val="1800"/>
              </a:spcBef>
              <a:spcAft>
                <a:spcPts val="0"/>
              </a:spcAft>
              <a:buNone/>
            </a:pPr>
            <a:endParaRPr sz="1700">
              <a:solidFill>
                <a:srgbClr val="00297A"/>
              </a:solidFill>
              <a:highlight>
                <a:srgbClr val="FFFFFF"/>
              </a:highlight>
              <a:latin typeface="Roboto"/>
              <a:ea typeface="Roboto"/>
              <a:cs typeface="Roboto"/>
              <a:sym typeface="Roboto"/>
            </a:endParaRPr>
          </a:p>
          <a:p>
            <a:pPr marL="0" lvl="0" indent="0" algn="l" rtl="0">
              <a:spcBef>
                <a:spcPts val="400"/>
              </a:spcBef>
              <a:spcAft>
                <a:spcPts val="0"/>
              </a:spcAft>
              <a:buNone/>
            </a:pPr>
            <a:endParaRP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798"/>
        <p:cNvGrpSpPr/>
        <p:nvPr/>
      </p:nvGrpSpPr>
      <p:grpSpPr>
        <a:xfrm>
          <a:off x="0" y="0"/>
          <a:ext cx="0" cy="0"/>
          <a:chOff x="0" y="0"/>
          <a:chExt cx="0" cy="0"/>
        </a:xfrm>
      </p:grpSpPr>
      <p:sp>
        <p:nvSpPr>
          <p:cNvPr id="799" name="Google Shape;799;p108"/>
          <p:cNvSpPr txBox="1">
            <a:spLocks noGrp="1"/>
          </p:cNvSpPr>
          <p:nvPr>
            <p:ph type="body" idx="1"/>
          </p:nvPr>
        </p:nvSpPr>
        <p:spPr>
          <a:xfrm>
            <a:off x="457200" y="337250"/>
            <a:ext cx="8229600" cy="5789100"/>
          </a:xfrm>
          <a:prstGeom prst="rect">
            <a:avLst/>
          </a:prstGeom>
        </p:spPr>
        <p:txBody>
          <a:bodyPr spcFirstLastPara="1" wrap="square" lIns="91425" tIns="45700" rIns="91425" bIns="45700" anchor="t" anchorCtr="0">
            <a:noAutofit/>
          </a:bodyPr>
          <a:lstStyle/>
          <a:p>
            <a:pPr marL="457200" lvl="0" indent="-311150" algn="just" rtl="0">
              <a:spcBef>
                <a:spcPts val="0"/>
              </a:spcBef>
              <a:spcAft>
                <a:spcPts val="0"/>
              </a:spcAft>
              <a:buSzPts val="1300"/>
              <a:buFont typeface="Times New Roman"/>
              <a:buChar char="●"/>
            </a:pPr>
            <a:r>
              <a:rPr lang="en-US" sz="2700" b="1">
                <a:latin typeface="Times New Roman"/>
                <a:ea typeface="Times New Roman"/>
                <a:cs typeface="Times New Roman"/>
                <a:sym typeface="Times New Roman"/>
              </a:rPr>
              <a:t>Extended Validation</a:t>
            </a:r>
            <a:r>
              <a:rPr lang="en-US" sz="2700">
                <a:latin typeface="Times New Roman"/>
                <a:ea typeface="Times New Roman"/>
                <a:cs typeface="Times New Roman"/>
                <a:sym typeface="Times New Roman"/>
              </a:rPr>
              <a:t>: This provides comprehensive business authentication, which is necessary for handling extremely sensitive data for businesses or larger organizations. Businesses in the financial sector usually employ it because it provides the highest degree of trust, security, and authenticity.</a:t>
            </a:r>
            <a:endParaRPr sz="2700">
              <a:latin typeface="Times New Roman"/>
              <a:ea typeface="Times New Roman"/>
              <a:cs typeface="Times New Roman"/>
              <a:sym typeface="Times New Roman"/>
            </a:endParaRPr>
          </a:p>
          <a:p>
            <a:pPr marL="457200" lvl="0" indent="0" algn="just" rtl="0">
              <a:spcBef>
                <a:spcPts val="0"/>
              </a:spcBef>
              <a:spcAft>
                <a:spcPts val="0"/>
              </a:spcAft>
              <a:buNone/>
            </a:pPr>
            <a:endParaRPr sz="2700">
              <a:latin typeface="Times New Roman"/>
              <a:ea typeface="Times New Roman"/>
              <a:cs typeface="Times New Roman"/>
              <a:sym typeface="Times New Roman"/>
            </a:endParaRPr>
          </a:p>
          <a:p>
            <a:pPr marL="457200" lvl="0" indent="-311150" algn="just" rtl="0">
              <a:spcBef>
                <a:spcPts val="0"/>
              </a:spcBef>
              <a:spcAft>
                <a:spcPts val="0"/>
              </a:spcAft>
              <a:buSzPts val="1300"/>
              <a:buFont typeface="Times New Roman"/>
              <a:buChar char="●"/>
            </a:pPr>
            <a:r>
              <a:rPr lang="en-US" sz="2700" b="1">
                <a:latin typeface="Times New Roman"/>
                <a:ea typeface="Times New Roman"/>
                <a:cs typeface="Times New Roman"/>
                <a:sym typeface="Times New Roman"/>
              </a:rPr>
              <a:t>Client Certificate</a:t>
            </a:r>
            <a:r>
              <a:rPr lang="en-US" sz="2700">
                <a:latin typeface="Times New Roman"/>
                <a:ea typeface="Times New Roman"/>
                <a:cs typeface="Times New Roman"/>
                <a:sym typeface="Times New Roman"/>
              </a:rPr>
              <a:t>: A client certificate is a digital identity that uniquely identifies a person to another user, computer, or machine to another. Email is a typical example of this, in which the sender digitally signs a message, and the receiver verifies the signature. This is the most effective way to verify the certificates.</a:t>
            </a:r>
            <a:endParaRPr sz="2700">
              <a:latin typeface="Times New Roman"/>
              <a:ea typeface="Times New Roman"/>
              <a:cs typeface="Times New Roman"/>
              <a:sym typeface="Times New Roman"/>
            </a:endParaRPr>
          </a:p>
          <a:p>
            <a:pPr marL="0" lvl="0" indent="0" algn="l" rtl="0">
              <a:spcBef>
                <a:spcPts val="360"/>
              </a:spcBef>
              <a:spcAft>
                <a:spcPts val="0"/>
              </a:spcAft>
              <a:buNone/>
            </a:pPr>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109"/>
          <p:cNvSpPr txBox="1">
            <a:spLocks noGrp="1"/>
          </p:cNvSpPr>
          <p:nvPr>
            <p:ph type="body" idx="1"/>
          </p:nvPr>
        </p:nvSpPr>
        <p:spPr>
          <a:xfrm>
            <a:off x="457200" y="337250"/>
            <a:ext cx="8229600" cy="5789100"/>
          </a:xfrm>
          <a:prstGeom prst="rect">
            <a:avLst/>
          </a:prstGeom>
        </p:spPr>
        <p:txBody>
          <a:bodyPr spcFirstLastPara="1" wrap="square" lIns="91425" tIns="45700" rIns="91425" bIns="45700" anchor="t" anchorCtr="0">
            <a:noAutofit/>
          </a:bodyPr>
          <a:lstStyle/>
          <a:p>
            <a:pPr marL="457200" lvl="0" indent="-311150" algn="just" rtl="0">
              <a:spcBef>
                <a:spcPts val="0"/>
              </a:spcBef>
              <a:spcAft>
                <a:spcPts val="0"/>
              </a:spcAft>
              <a:buSzPts val="1300"/>
              <a:buFont typeface="Times New Roman"/>
              <a:buChar char="●"/>
            </a:pPr>
            <a:r>
              <a:rPr lang="en-US" sz="2700" b="1">
                <a:latin typeface="Times New Roman"/>
                <a:ea typeface="Times New Roman"/>
                <a:cs typeface="Times New Roman"/>
                <a:sym typeface="Times New Roman"/>
              </a:rPr>
              <a:t>Code Signing Certificate</a:t>
            </a:r>
            <a:r>
              <a:rPr lang="en-US" sz="2700">
                <a:latin typeface="Times New Roman"/>
                <a:ea typeface="Times New Roman"/>
                <a:cs typeface="Times New Roman"/>
                <a:sym typeface="Times New Roman"/>
              </a:rPr>
              <a:t>: This is required to verify the legitimacy of software or files obtained from the internet. When consumers download software, the developer or publisher signs it as proof that it is authentic. For software companies that provide their products on external websites, this is a helpful way to demonstrate that the files remain unaltered.</a:t>
            </a:r>
            <a:endParaRPr sz="2700">
              <a:latin typeface="Times New Roman"/>
              <a:ea typeface="Times New Roman"/>
              <a:cs typeface="Times New Roman"/>
              <a:sym typeface="Times New Roman"/>
            </a:endParaRPr>
          </a:p>
          <a:p>
            <a:pPr marL="457200" lvl="0" indent="0" algn="just" rtl="0">
              <a:spcBef>
                <a:spcPts val="0"/>
              </a:spcBef>
              <a:spcAft>
                <a:spcPts val="0"/>
              </a:spcAft>
              <a:buNone/>
            </a:pPr>
            <a:endParaRPr sz="2700">
              <a:latin typeface="Times New Roman"/>
              <a:ea typeface="Times New Roman"/>
              <a:cs typeface="Times New Roman"/>
              <a:sym typeface="Times New Roman"/>
            </a:endParaRPr>
          </a:p>
          <a:p>
            <a:pPr marL="457200" lvl="0" indent="-311150" algn="just" rtl="0">
              <a:spcBef>
                <a:spcPts val="0"/>
              </a:spcBef>
              <a:spcAft>
                <a:spcPts val="0"/>
              </a:spcAft>
              <a:buSzPts val="1300"/>
              <a:buFont typeface="Times New Roman"/>
              <a:buChar char="●"/>
            </a:pPr>
            <a:r>
              <a:rPr lang="en-US" sz="2700" b="1">
                <a:latin typeface="Times New Roman"/>
                <a:ea typeface="Times New Roman"/>
                <a:cs typeface="Times New Roman"/>
                <a:sym typeface="Times New Roman"/>
              </a:rPr>
              <a:t>TLS/SSL Certificate</a:t>
            </a:r>
            <a:r>
              <a:rPr lang="en-US" sz="2700">
                <a:latin typeface="Times New Roman"/>
                <a:ea typeface="Times New Roman"/>
                <a:cs typeface="Times New Roman"/>
                <a:sym typeface="Times New Roman"/>
              </a:rPr>
              <a:t>: A program, mail, or web server, for example, uses a TLS/SSL certificate to guarantee and secure encrypted and confidential communication with its customers. The certificate gives the server the authentication it needs to transmit and receive encrypted communications to clients.</a:t>
            </a:r>
            <a:endParaRPr sz="2700">
              <a:latin typeface="Times New Roman"/>
              <a:ea typeface="Times New Roman"/>
              <a:cs typeface="Times New Roman"/>
              <a:sym typeface="Times New Roman"/>
            </a:endParaRPr>
          </a:p>
          <a:p>
            <a:pPr marL="0" lvl="0" indent="0" algn="l" rtl="0">
              <a:spcBef>
                <a:spcPts val="360"/>
              </a:spcBef>
              <a:spcAft>
                <a:spcPts val="0"/>
              </a:spcAft>
              <a:buNone/>
            </a:pPr>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110"/>
          <p:cNvSpPr txBox="1">
            <a:spLocks noGrp="1"/>
          </p:cNvSpPr>
          <p:nvPr>
            <p:ph type="body" idx="1"/>
          </p:nvPr>
        </p:nvSpPr>
        <p:spPr>
          <a:xfrm>
            <a:off x="457200" y="534950"/>
            <a:ext cx="8229600" cy="5591400"/>
          </a:xfrm>
          <a:prstGeom prst="rect">
            <a:avLst/>
          </a:prstGeom>
        </p:spPr>
        <p:txBody>
          <a:bodyPr spcFirstLastPara="1" wrap="square" lIns="91425" tIns="45700" rIns="91425" bIns="45700" anchor="t" anchorCtr="0">
            <a:noAutofit/>
          </a:bodyPr>
          <a:lstStyle/>
          <a:p>
            <a:pPr marL="457200" lvl="0" indent="-311150" algn="just" rtl="0">
              <a:spcBef>
                <a:spcPts val="0"/>
              </a:spcBef>
              <a:spcAft>
                <a:spcPts val="0"/>
              </a:spcAft>
              <a:buSzPts val="1300"/>
              <a:buFont typeface="Times New Roman"/>
              <a:buChar char="●"/>
            </a:pPr>
            <a:r>
              <a:rPr lang="en-US" sz="2700" b="1">
                <a:latin typeface="Times New Roman"/>
                <a:ea typeface="Times New Roman"/>
                <a:cs typeface="Times New Roman"/>
                <a:sym typeface="Times New Roman"/>
              </a:rPr>
              <a:t>Domain Validated</a:t>
            </a:r>
            <a:r>
              <a:rPr lang="en-US" sz="2700">
                <a:latin typeface="Times New Roman"/>
                <a:ea typeface="Times New Roman"/>
                <a:cs typeface="Times New Roman"/>
                <a:sym typeface="Times New Roman"/>
              </a:rPr>
              <a:t>: Any website can use a quick validation technique that works with a domain-verified certificate. It is inexpensive to get and is ready to use in a few minutes.</a:t>
            </a:r>
            <a:endParaRPr sz="2700">
              <a:latin typeface="Times New Roman"/>
              <a:ea typeface="Times New Roman"/>
              <a:cs typeface="Times New Roman"/>
              <a:sym typeface="Times New Roman"/>
            </a:endParaRPr>
          </a:p>
          <a:p>
            <a:pPr marL="0" lvl="0" indent="0" algn="l" rtl="0">
              <a:spcBef>
                <a:spcPts val="360"/>
              </a:spcBef>
              <a:spcAft>
                <a:spcPts val="0"/>
              </a:spcAft>
              <a:buNone/>
            </a:pPr>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111"/>
          <p:cNvSpPr txBox="1">
            <a:spLocks noGrp="1"/>
          </p:cNvSpPr>
          <p:nvPr>
            <p:ph type="body" idx="1"/>
          </p:nvPr>
        </p:nvSpPr>
        <p:spPr>
          <a:xfrm>
            <a:off x="457200" y="312550"/>
            <a:ext cx="8229600" cy="61290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sz="3000" b="1">
                <a:solidFill>
                  <a:srgbClr val="273239"/>
                </a:solidFill>
                <a:highlight>
                  <a:srgbClr val="FFFFFF"/>
                </a:highlight>
                <a:latin typeface="Times New Roman"/>
                <a:ea typeface="Times New Roman"/>
                <a:cs typeface="Times New Roman"/>
                <a:sym typeface="Times New Roman"/>
              </a:rPr>
              <a:t>How are Digital Certificates Used</a:t>
            </a:r>
            <a:endParaRPr sz="3000" b="1">
              <a:solidFill>
                <a:srgbClr val="273239"/>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endParaRPr sz="3000" b="1">
              <a:solidFill>
                <a:srgbClr val="273239"/>
              </a:solidFill>
              <a:highlight>
                <a:srgbClr val="FFFFFF"/>
              </a:highlight>
              <a:latin typeface="Times New Roman"/>
              <a:ea typeface="Times New Roman"/>
              <a:cs typeface="Times New Roman"/>
              <a:sym typeface="Times New Roman"/>
            </a:endParaRPr>
          </a:p>
          <a:p>
            <a:pPr marL="685800" lvl="0" indent="-384175" algn="just" rtl="0">
              <a:lnSpc>
                <a:spcPct val="100000"/>
              </a:lnSpc>
              <a:spcBef>
                <a:spcPts val="0"/>
              </a:spcBef>
              <a:spcAft>
                <a:spcPts val="0"/>
              </a:spcAft>
              <a:buClr>
                <a:srgbClr val="273239"/>
              </a:buClr>
              <a:buSzPts val="2450"/>
              <a:buFont typeface="Nunito"/>
              <a:buChar char="●"/>
            </a:pPr>
            <a:r>
              <a:rPr lang="en-US" sz="2450" b="1">
                <a:solidFill>
                  <a:srgbClr val="273239"/>
                </a:solidFill>
                <a:highlight>
                  <a:srgbClr val="FFFFFF"/>
                </a:highlight>
                <a:latin typeface="Times New Roman"/>
                <a:ea typeface="Times New Roman"/>
                <a:cs typeface="Times New Roman"/>
                <a:sym typeface="Times New Roman"/>
              </a:rPr>
              <a:t>Securing Websites</a:t>
            </a:r>
            <a:r>
              <a:rPr lang="en-US" sz="2450">
                <a:solidFill>
                  <a:srgbClr val="273239"/>
                </a:solidFill>
                <a:highlight>
                  <a:srgbClr val="FFFFFF"/>
                </a:highlight>
                <a:latin typeface="Times New Roman"/>
                <a:ea typeface="Times New Roman"/>
                <a:cs typeface="Times New Roman"/>
                <a:sym typeface="Times New Roman"/>
              </a:rPr>
              <a:t>: Digital certificates help secure websites by enabling HTTPS. This ensures that the information you send to and receive from the website is private and secure.</a:t>
            </a:r>
            <a:endParaRPr sz="2450">
              <a:solidFill>
                <a:srgbClr val="273239"/>
              </a:solidFill>
              <a:highlight>
                <a:srgbClr val="FFFFFF"/>
              </a:highlight>
              <a:latin typeface="Times New Roman"/>
              <a:ea typeface="Times New Roman"/>
              <a:cs typeface="Times New Roman"/>
              <a:sym typeface="Times New Roman"/>
            </a:endParaRPr>
          </a:p>
          <a:p>
            <a:pPr marL="685800" lvl="0" indent="-384175" algn="just" rtl="0">
              <a:lnSpc>
                <a:spcPct val="100000"/>
              </a:lnSpc>
              <a:spcBef>
                <a:spcPts val="0"/>
              </a:spcBef>
              <a:spcAft>
                <a:spcPts val="0"/>
              </a:spcAft>
              <a:buClr>
                <a:srgbClr val="273239"/>
              </a:buClr>
              <a:buSzPts val="2450"/>
              <a:buFont typeface="Nunito"/>
              <a:buChar char="●"/>
            </a:pPr>
            <a:r>
              <a:rPr lang="en-US" sz="2450" b="1">
                <a:solidFill>
                  <a:srgbClr val="273239"/>
                </a:solidFill>
                <a:highlight>
                  <a:srgbClr val="FFFFFF"/>
                </a:highlight>
                <a:latin typeface="Times New Roman"/>
                <a:ea typeface="Times New Roman"/>
                <a:cs typeface="Times New Roman"/>
                <a:sym typeface="Times New Roman"/>
              </a:rPr>
              <a:t>Email Security</a:t>
            </a:r>
            <a:r>
              <a:rPr lang="en-US" sz="2450">
                <a:solidFill>
                  <a:srgbClr val="273239"/>
                </a:solidFill>
                <a:highlight>
                  <a:srgbClr val="FFFFFF"/>
                </a:highlight>
                <a:latin typeface="Times New Roman"/>
                <a:ea typeface="Times New Roman"/>
                <a:cs typeface="Times New Roman"/>
                <a:sym typeface="Times New Roman"/>
              </a:rPr>
              <a:t>: They encrypt emails to keep the contents private and use digital signatures to confirm who sent the email and that it hasn’t been changed.</a:t>
            </a:r>
            <a:endParaRPr sz="2450">
              <a:solidFill>
                <a:srgbClr val="273239"/>
              </a:solidFill>
              <a:highlight>
                <a:srgbClr val="FFFFFF"/>
              </a:highlight>
              <a:latin typeface="Times New Roman"/>
              <a:ea typeface="Times New Roman"/>
              <a:cs typeface="Times New Roman"/>
              <a:sym typeface="Times New Roman"/>
            </a:endParaRPr>
          </a:p>
          <a:p>
            <a:pPr marL="685800" lvl="0" indent="-384175" algn="just" rtl="0">
              <a:lnSpc>
                <a:spcPct val="100000"/>
              </a:lnSpc>
              <a:spcBef>
                <a:spcPts val="0"/>
              </a:spcBef>
              <a:spcAft>
                <a:spcPts val="0"/>
              </a:spcAft>
              <a:buClr>
                <a:srgbClr val="273239"/>
              </a:buClr>
              <a:buSzPts val="2450"/>
              <a:buFont typeface="Nunito"/>
              <a:buChar char="●"/>
            </a:pPr>
            <a:r>
              <a:rPr lang="en-US" sz="2450" b="1">
                <a:solidFill>
                  <a:srgbClr val="273239"/>
                </a:solidFill>
                <a:highlight>
                  <a:srgbClr val="FFFFFF"/>
                </a:highlight>
                <a:latin typeface="Times New Roman"/>
                <a:ea typeface="Times New Roman"/>
                <a:cs typeface="Times New Roman"/>
                <a:sym typeface="Times New Roman"/>
              </a:rPr>
              <a:t>Software Safety</a:t>
            </a:r>
            <a:r>
              <a:rPr lang="en-US" sz="2450">
                <a:solidFill>
                  <a:srgbClr val="273239"/>
                </a:solidFill>
                <a:highlight>
                  <a:srgbClr val="FFFFFF"/>
                </a:highlight>
                <a:latin typeface="Times New Roman"/>
                <a:ea typeface="Times New Roman"/>
                <a:cs typeface="Times New Roman"/>
                <a:sym typeface="Times New Roman"/>
              </a:rPr>
              <a:t>: Developers use digital certificates to prove that their software is genuine and hasn’t been tampered with since it was released.</a:t>
            </a:r>
            <a:endParaRPr sz="2450">
              <a:solidFill>
                <a:srgbClr val="273239"/>
              </a:solidFill>
              <a:highlight>
                <a:srgbClr val="FFFFFF"/>
              </a:highlight>
              <a:latin typeface="Times New Roman"/>
              <a:ea typeface="Times New Roman"/>
              <a:cs typeface="Times New Roman"/>
              <a:sym typeface="Times New Roman"/>
            </a:endParaRPr>
          </a:p>
          <a:p>
            <a:pPr marL="685800" lvl="0" indent="-384175" algn="just" rtl="0">
              <a:lnSpc>
                <a:spcPct val="100000"/>
              </a:lnSpc>
              <a:spcBef>
                <a:spcPts val="0"/>
              </a:spcBef>
              <a:spcAft>
                <a:spcPts val="0"/>
              </a:spcAft>
              <a:buClr>
                <a:srgbClr val="273239"/>
              </a:buClr>
              <a:buSzPts val="2450"/>
              <a:buFont typeface="Nunito"/>
              <a:buChar char="●"/>
            </a:pPr>
            <a:r>
              <a:rPr lang="en-US" sz="2450" b="1">
                <a:solidFill>
                  <a:srgbClr val="273239"/>
                </a:solidFill>
                <a:highlight>
                  <a:srgbClr val="FFFFFF"/>
                </a:highlight>
                <a:latin typeface="Times New Roman"/>
                <a:ea typeface="Times New Roman"/>
                <a:cs typeface="Times New Roman"/>
                <a:sym typeface="Times New Roman"/>
              </a:rPr>
              <a:t>Verifying Identities</a:t>
            </a:r>
            <a:r>
              <a:rPr lang="en-US" sz="2450">
                <a:solidFill>
                  <a:srgbClr val="273239"/>
                </a:solidFill>
                <a:highlight>
                  <a:srgbClr val="FFFFFF"/>
                </a:highlight>
                <a:latin typeface="Times New Roman"/>
                <a:ea typeface="Times New Roman"/>
                <a:cs typeface="Times New Roman"/>
                <a:sym typeface="Times New Roman"/>
              </a:rPr>
              <a:t>: Digital certificates confirm the identity of the users or devices trying to access a secure system, like a company’s internal network.</a:t>
            </a:r>
            <a:endParaRPr sz="2450">
              <a:solidFill>
                <a:srgbClr val="273239"/>
              </a:solidFill>
              <a:highlight>
                <a:srgbClr val="FFFFFF"/>
              </a:highlight>
              <a:latin typeface="Times New Roman"/>
              <a:ea typeface="Times New Roman"/>
              <a:cs typeface="Times New Roman"/>
              <a:sym typeface="Times New Roman"/>
            </a:endParaRPr>
          </a:p>
          <a:p>
            <a:pPr marL="0" lvl="0" indent="0" algn="l" rtl="0">
              <a:spcBef>
                <a:spcPts val="1800"/>
              </a:spcBef>
              <a:spcAft>
                <a:spcPts val="0"/>
              </a:spcAft>
              <a:buNone/>
            </a:pP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6782</Words>
  <Application>Microsoft Office PowerPoint</Application>
  <PresentationFormat>On-screen Show (4:3)</PresentationFormat>
  <Paragraphs>601</Paragraphs>
  <Slides>104</Slides>
  <Notes>104</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104</vt:i4>
      </vt:variant>
    </vt:vector>
  </HeadingPairs>
  <TitlesOfParts>
    <vt:vector size="110" baseType="lpstr">
      <vt:lpstr>Times New Roman</vt:lpstr>
      <vt:lpstr>Roboto</vt:lpstr>
      <vt:lpstr>Arial</vt:lpstr>
      <vt:lpstr>Courier New</vt:lpstr>
      <vt:lpstr>Nunito</vt:lpstr>
      <vt:lpstr>Default Design</vt:lpstr>
      <vt:lpstr>Module 3</vt:lpstr>
      <vt:lpstr>MESSAGE INTEGRITY</vt:lpstr>
      <vt:lpstr>PowerPoint Presentation</vt:lpstr>
      <vt:lpstr>PowerPoint Presentation</vt:lpstr>
      <vt:lpstr>PowerPoint Presentation</vt:lpstr>
      <vt:lpstr>PowerPoint Presentation</vt:lpstr>
      <vt:lpstr>Requirements for Hash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MESSAGE AUTHENTICATION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HMAC</vt:lpstr>
      <vt:lpstr>PowerPoint Presentation</vt:lpstr>
      <vt:lpstr>PowerPoint Presentation</vt:lpstr>
      <vt:lpstr>PowerPoint Presentation</vt:lpstr>
      <vt:lpstr>CMAC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MD5</vt:lpstr>
      <vt:lpstr>MD2</vt:lpstr>
      <vt:lpstr>MD2 Checksum</vt:lpstr>
      <vt:lpstr>MD2 Final Pass</vt:lpstr>
      <vt:lpstr>MD5: Message Digest Version 5</vt:lpstr>
      <vt:lpstr>MD5 Box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MD5 algorithm</vt:lpstr>
      <vt:lpstr>MD5: Padding</vt:lpstr>
      <vt:lpstr>MD5 Blocks</vt:lpstr>
      <vt:lpstr>Step 4. Continued  (4 Rounds)</vt:lpstr>
      <vt:lpstr>Step 4. Continued</vt:lpstr>
      <vt:lpstr>PowerPoint Presentation</vt:lpstr>
      <vt:lpstr>PowerPoint Presentation</vt:lpstr>
      <vt:lpstr>SHA-1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General Logic</vt:lpstr>
      <vt:lpstr>Basic Steps</vt:lpstr>
      <vt:lpstr>Basic Steps...</vt:lpstr>
      <vt:lpstr>Basic Steps...</vt:lpstr>
      <vt:lpstr>Basic Steps - The Heart Of The Matter</vt:lpstr>
      <vt:lpstr>Basic Logic Functions</vt:lpstr>
      <vt:lpstr>PKI</vt:lpstr>
      <vt:lpstr>PowerPoint Presentation</vt:lpstr>
      <vt:lpstr>PowerPoint Presentation</vt:lpstr>
      <vt:lpstr>PowerPoint Presentation</vt:lpstr>
      <vt:lpstr>PowerPoint Presentation</vt:lpstr>
      <vt:lpstr>PowerPoint Presentation</vt:lpstr>
      <vt:lpstr>PKI certificates </vt:lpstr>
      <vt:lpstr>PowerPoint Presentation</vt:lpstr>
      <vt:lpstr>PowerPoint Presentation</vt:lpstr>
      <vt:lpstr>PowerPoint Presentation</vt:lpstr>
      <vt:lpstr>X.509 Authentication Service/Digital Certificate</vt:lpstr>
      <vt:lpstr>PowerPoint Presentation</vt:lpstr>
      <vt:lpstr>Digital certificate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X.509 Authentication Service </vt:lpstr>
      <vt:lpstr>Working of X.509 Authentication Service Certificate</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cp:lastModifiedBy>Admin1</cp:lastModifiedBy>
  <cp:revision>10</cp:revision>
  <dcterms:modified xsi:type="dcterms:W3CDTF">2025-02-27T06:41:05Z</dcterms:modified>
</cp:coreProperties>
</file>