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CFF"/>
    <a:srgbClr val="2FF6FF"/>
    <a:srgbClr val="DF06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187366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87EAD-C845-43B0-8972-2055E67F086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102836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397360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029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5607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392340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1571931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1015771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84730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11775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399964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87EAD-C845-43B0-8972-2055E67F086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284934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87EAD-C845-43B0-8972-2055E67F086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34731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268391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139982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087EAD-C845-43B0-8972-2055E67F086F}" type="datetimeFigureOut">
              <a:rPr lang="en-IN" smtClean="0"/>
              <a:t>01-11-2023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380693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87EAD-C845-43B0-8972-2055E67F086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E194B-12C9-4DF9-99D9-088C76443F4F}" type="slidenum">
              <a:rPr lang="en-IN" smtClean="0"/>
              <a:t>‹#›</a:t>
            </a:fld>
            <a:endParaRPr lang="en-IN"/>
          </a:p>
        </p:txBody>
      </p:sp>
    </p:spTree>
    <p:extLst>
      <p:ext uri="{BB962C8B-B14F-4D97-AF65-F5344CB8AC3E}">
        <p14:creationId xmlns:p14="http://schemas.microsoft.com/office/powerpoint/2010/main" val="251717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087EAD-C845-43B0-8972-2055E67F086F}" type="datetimeFigureOut">
              <a:rPr lang="en-IN" smtClean="0"/>
              <a:t>01-11-2023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EE194B-12C9-4DF9-99D9-088C76443F4F}" type="slidenum">
              <a:rPr lang="en-IN" smtClean="0"/>
              <a:t>‹#›</a:t>
            </a:fld>
            <a:endParaRPr lang="en-IN"/>
          </a:p>
        </p:txBody>
      </p:sp>
    </p:spTree>
    <p:extLst>
      <p:ext uri="{BB962C8B-B14F-4D97-AF65-F5344CB8AC3E}">
        <p14:creationId xmlns:p14="http://schemas.microsoft.com/office/powerpoint/2010/main" val="723996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hyperlink" Target="https://pixabay.com/pt/logotipo-html-html5-%C3%ADcone-2582748/" TargetMode="Externa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AEABC-CC73-91D7-64DB-1155DBD6708F}"/>
              </a:ext>
            </a:extLst>
          </p:cNvPr>
          <p:cNvPicPr>
            <a:picLocks noChangeAspect="1"/>
          </p:cNvPicPr>
          <p:nvPr/>
        </p:nvPicPr>
        <p:blipFill rotWithShape="1">
          <a:blip r:embed="rId2"/>
          <a:srcRect l="11758" t="25114" r="11872" b="24972"/>
          <a:stretch/>
        </p:blipFill>
        <p:spPr>
          <a:xfrm>
            <a:off x="203927" y="212753"/>
            <a:ext cx="3673736" cy="1800824"/>
          </a:xfrm>
          <a:prstGeom prst="rect">
            <a:avLst/>
          </a:prstGeom>
        </p:spPr>
      </p:pic>
      <p:sp>
        <p:nvSpPr>
          <p:cNvPr id="5" name="Google Shape;210;p1">
            <a:extLst>
              <a:ext uri="{FF2B5EF4-FFF2-40B4-BE49-F238E27FC236}">
                <a16:creationId xmlns:a16="http://schemas.microsoft.com/office/drawing/2014/main" id="{CAD692FA-A560-6EBD-8EEB-038A7AC207D1}"/>
              </a:ext>
            </a:extLst>
          </p:cNvPr>
          <p:cNvSpPr txBox="1">
            <a:spLocks noGrp="1"/>
          </p:cNvSpPr>
          <p:nvPr>
            <p:ph type="ctrTitle"/>
          </p:nvPr>
        </p:nvSpPr>
        <p:spPr>
          <a:xfrm>
            <a:off x="4427851" y="277568"/>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200" b="1" dirty="0">
                <a:latin typeface="+mn-lt"/>
              </a:rPr>
              <a:t>Basic Details of the Team &amp; Problem Statement</a:t>
            </a:r>
            <a:endParaRPr sz="6600" dirty="0">
              <a:latin typeface="+mn-lt"/>
            </a:endParaRPr>
          </a:p>
        </p:txBody>
      </p:sp>
      <p:sp>
        <p:nvSpPr>
          <p:cNvPr id="6" name="Google Shape;211;p1">
            <a:extLst>
              <a:ext uri="{FF2B5EF4-FFF2-40B4-BE49-F238E27FC236}">
                <a16:creationId xmlns:a16="http://schemas.microsoft.com/office/drawing/2014/main" id="{92385A6F-3E82-2392-439F-0188C1317A08}"/>
              </a:ext>
            </a:extLst>
          </p:cNvPr>
          <p:cNvSpPr txBox="1">
            <a:spLocks/>
          </p:cNvSpPr>
          <p:nvPr/>
        </p:nvSpPr>
        <p:spPr>
          <a:xfrm>
            <a:off x="5116384" y="2013577"/>
            <a:ext cx="6175593" cy="4283314"/>
          </a:xfrm>
          <a:prstGeom prst="rect">
            <a:avLst/>
          </a:prstGeom>
          <a:noFill/>
          <a:ln>
            <a:solidFill>
              <a:srgbClr val="CA0CFF"/>
            </a:solidFill>
          </a:ln>
        </p:spPr>
        <p:txBody>
          <a:bodyPr spcFirstLastPara="1" vert="horz" wrap="square" lIns="0" tIns="0" rIns="0" bIns="0" rtlCol="0" anchor="t" anchorCtr="0">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nSpc>
                <a:spcPct val="90000"/>
              </a:lnSpc>
              <a:buClr>
                <a:schemeClr val="lt2"/>
              </a:buClr>
              <a:buSzPts val="1800"/>
            </a:pPr>
            <a:r>
              <a:rPr lang="en-US" dirty="0">
                <a:solidFill>
                  <a:schemeClr val="tx1"/>
                </a:solidFill>
                <a:latin typeface="Aharoni" panose="02010803020104030203" pitchFamily="2" charset="-79"/>
                <a:ea typeface="Franklin Gothic"/>
                <a:cs typeface="Aharoni" panose="02010803020104030203" pitchFamily="2" charset="-79"/>
                <a:sym typeface="Franklin Gothic"/>
              </a:rPr>
              <a:t> </a:t>
            </a:r>
            <a:r>
              <a:rPr lang="en-US" dirty="0">
                <a:solidFill>
                  <a:srgbClr val="2FF6FF"/>
                </a:solidFill>
                <a:latin typeface="Aharoni" panose="02010803020104030203" pitchFamily="2" charset="-79"/>
                <a:ea typeface="Franklin Gothic"/>
                <a:cs typeface="Aharoni" panose="02010803020104030203" pitchFamily="2" charset="-79"/>
                <a:sym typeface="Franklin Gothic"/>
              </a:rPr>
              <a:t>Problem Statement Title:</a:t>
            </a:r>
          </a:p>
          <a:p>
            <a:pPr>
              <a:lnSpc>
                <a:spcPct val="90000"/>
              </a:lnSpc>
              <a:buClr>
                <a:schemeClr val="lt2"/>
              </a:buClr>
              <a:buSzPts val="1800"/>
            </a:pPr>
            <a:r>
              <a:rPr lang="en-US" b="1" i="0" dirty="0" err="1">
                <a:effectLst/>
                <a:latin typeface="Söhne"/>
              </a:rPr>
              <a:t>HomeLY</a:t>
            </a:r>
            <a:r>
              <a:rPr lang="en-US" b="1" i="0" dirty="0">
                <a:effectLst/>
                <a:latin typeface="Söhne"/>
              </a:rPr>
              <a:t>: Bridging the Gap for Home Comforts</a:t>
            </a:r>
            <a:endParaRPr lang="en-US" dirty="0">
              <a:solidFill>
                <a:srgbClr val="2FF6FF"/>
              </a:solidFill>
              <a:latin typeface="Aharoni" panose="02010803020104030203" pitchFamily="2" charset="-79"/>
              <a:cs typeface="Aharoni" panose="02010803020104030203" pitchFamily="2" charset="-79"/>
            </a:endParaRPr>
          </a:p>
          <a:p>
            <a:pPr>
              <a:lnSpc>
                <a:spcPct val="90000"/>
              </a:lnSpc>
              <a:buClr>
                <a:schemeClr val="lt2"/>
              </a:buClr>
              <a:buSzPts val="1800"/>
            </a:pPr>
            <a:endParaRPr lang="en-US" dirty="0">
              <a:solidFill>
                <a:srgbClr val="2FF6FF"/>
              </a:solidFill>
              <a:latin typeface="Aharoni" panose="02010803020104030203" pitchFamily="2" charset="-79"/>
              <a:ea typeface="Franklin Gothic"/>
              <a:cs typeface="Aharoni" panose="02010803020104030203" pitchFamily="2" charset="-79"/>
              <a:sym typeface="Franklin Gothic"/>
            </a:endParaRPr>
          </a:p>
          <a:p>
            <a:pPr>
              <a:lnSpc>
                <a:spcPct val="90000"/>
              </a:lnSpc>
              <a:buClr>
                <a:schemeClr val="lt2"/>
              </a:buClr>
              <a:buSzPts val="1800"/>
            </a:pPr>
            <a:br>
              <a:rPr lang="en-US" dirty="0">
                <a:solidFill>
                  <a:srgbClr val="2FF6FF"/>
                </a:solidFill>
                <a:latin typeface="Aharoni" panose="02010803020104030203" pitchFamily="2" charset="-79"/>
                <a:ea typeface="Franklin Gothic"/>
                <a:cs typeface="Aharoni" panose="02010803020104030203" pitchFamily="2" charset="-79"/>
                <a:sym typeface="Franklin Gothic"/>
              </a:rPr>
            </a:br>
            <a:r>
              <a:rPr lang="en-US" dirty="0">
                <a:solidFill>
                  <a:srgbClr val="2FF6FF"/>
                </a:solidFill>
                <a:latin typeface="Aharoni" panose="02010803020104030203" pitchFamily="2" charset="-79"/>
                <a:ea typeface="Franklin Gothic"/>
                <a:cs typeface="Aharoni" panose="02010803020104030203" pitchFamily="2" charset="-79"/>
                <a:sym typeface="Franklin Gothic"/>
              </a:rPr>
              <a:t> Team Name: Soup Monsters</a:t>
            </a:r>
            <a:endParaRPr lang="en-US" dirty="0">
              <a:solidFill>
                <a:srgbClr val="2FF6FF"/>
              </a:solidFill>
              <a:latin typeface="Aharoni" panose="02010803020104030203" pitchFamily="2" charset="-79"/>
              <a:cs typeface="Aharoni" panose="02010803020104030203" pitchFamily="2" charset="-79"/>
            </a:endParaRPr>
          </a:p>
          <a:p>
            <a:pPr>
              <a:lnSpc>
                <a:spcPct val="90000"/>
              </a:lnSpc>
              <a:buClr>
                <a:schemeClr val="lt2"/>
              </a:buClr>
              <a:buSzPts val="1800"/>
            </a:pPr>
            <a:endParaRPr lang="en-US" dirty="0">
              <a:solidFill>
                <a:srgbClr val="2FF6FF"/>
              </a:solidFill>
              <a:latin typeface="Aharoni" panose="02010803020104030203" pitchFamily="2" charset="-79"/>
              <a:ea typeface="Franklin Gothic"/>
              <a:cs typeface="Aharoni" panose="02010803020104030203" pitchFamily="2" charset="-79"/>
              <a:sym typeface="Franklin Gothic"/>
            </a:endParaRPr>
          </a:p>
          <a:p>
            <a:pPr>
              <a:lnSpc>
                <a:spcPct val="90000"/>
              </a:lnSpc>
              <a:buClr>
                <a:schemeClr val="lt2"/>
              </a:buClr>
              <a:buSzPts val="1800"/>
            </a:pPr>
            <a:br>
              <a:rPr lang="en-US" dirty="0">
                <a:solidFill>
                  <a:srgbClr val="2FF6FF"/>
                </a:solidFill>
                <a:latin typeface="Aharoni" panose="02010803020104030203" pitchFamily="2" charset="-79"/>
                <a:ea typeface="Franklin Gothic"/>
                <a:cs typeface="Aharoni" panose="02010803020104030203" pitchFamily="2" charset="-79"/>
                <a:sym typeface="Franklin Gothic"/>
              </a:rPr>
            </a:br>
            <a:r>
              <a:rPr lang="en-US" dirty="0">
                <a:solidFill>
                  <a:srgbClr val="2FF6FF"/>
                </a:solidFill>
                <a:latin typeface="Aharoni" panose="02010803020104030203" pitchFamily="2" charset="-79"/>
                <a:ea typeface="Franklin Gothic"/>
                <a:cs typeface="Aharoni" panose="02010803020104030203" pitchFamily="2" charset="-79"/>
                <a:sym typeface="Franklin Gothic"/>
              </a:rPr>
              <a:t> Team Leader Name: Kunal Ranjan</a:t>
            </a:r>
            <a:endParaRPr lang="en-US" dirty="0">
              <a:solidFill>
                <a:srgbClr val="2FF6FF"/>
              </a:solidFill>
              <a:latin typeface="Aharoni" panose="02010803020104030203" pitchFamily="2" charset="-79"/>
              <a:cs typeface="Aharoni" panose="02010803020104030203" pitchFamily="2" charset="-79"/>
            </a:endParaRPr>
          </a:p>
          <a:p>
            <a:pPr>
              <a:lnSpc>
                <a:spcPct val="90000"/>
              </a:lnSpc>
              <a:buClr>
                <a:schemeClr val="lt2"/>
              </a:buClr>
              <a:buSzPts val="1800"/>
            </a:pPr>
            <a:endParaRPr lang="en-US" dirty="0">
              <a:solidFill>
                <a:srgbClr val="2FF6FF"/>
              </a:solidFill>
              <a:latin typeface="Aharoni" panose="02010803020104030203" pitchFamily="2" charset="-79"/>
              <a:ea typeface="Franklin Gothic"/>
              <a:cs typeface="Aharoni" panose="02010803020104030203" pitchFamily="2" charset="-79"/>
              <a:sym typeface="Franklin Gothic"/>
            </a:endParaRPr>
          </a:p>
          <a:p>
            <a:pPr>
              <a:lnSpc>
                <a:spcPct val="90000"/>
              </a:lnSpc>
              <a:buClr>
                <a:schemeClr val="lt2"/>
              </a:buClr>
              <a:buSzPts val="1800"/>
            </a:pPr>
            <a:r>
              <a:rPr lang="en-US" dirty="0">
                <a:solidFill>
                  <a:srgbClr val="2FF6FF"/>
                </a:solidFill>
                <a:latin typeface="Aharoni" panose="02010803020104030203" pitchFamily="2" charset="-79"/>
                <a:ea typeface="Franklin Gothic"/>
                <a:cs typeface="Aharoni" panose="02010803020104030203" pitchFamily="2" charset="-79"/>
                <a:sym typeface="Franklin Gothic"/>
              </a:rPr>
              <a:t>Theme Name: Miscellaneous</a:t>
            </a:r>
            <a:endParaRPr lang="en-US" dirty="0">
              <a:solidFill>
                <a:srgbClr val="2FF6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9827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0;p1">
            <a:extLst>
              <a:ext uri="{FF2B5EF4-FFF2-40B4-BE49-F238E27FC236}">
                <a16:creationId xmlns:a16="http://schemas.microsoft.com/office/drawing/2014/main" id="{02D51304-5AB8-560B-6915-5AB54F8AAAE7}"/>
              </a:ext>
            </a:extLst>
          </p:cNvPr>
          <p:cNvSpPr txBox="1">
            <a:spLocks noGrp="1"/>
          </p:cNvSpPr>
          <p:nvPr>
            <p:ph type="title"/>
          </p:nvPr>
        </p:nvSpPr>
        <p:spPr>
          <a:xfrm>
            <a:off x="248574" y="234315"/>
            <a:ext cx="5092906" cy="455763"/>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chemeClr val="dk1"/>
              </a:buClr>
              <a:buSzPts val="3600"/>
              <a:buFont typeface="Franklin Gothic"/>
              <a:buNone/>
            </a:pPr>
            <a:r>
              <a:rPr lang="en-US" sz="3200" b="1" dirty="0">
                <a:latin typeface="+mn-lt"/>
              </a:rPr>
              <a:t>Idea/Approach Details</a:t>
            </a:r>
            <a:endParaRPr lang="en-US" sz="6600" dirty="0">
              <a:latin typeface="+mn-lt"/>
            </a:endParaRPr>
          </a:p>
        </p:txBody>
      </p:sp>
      <p:pic>
        <p:nvPicPr>
          <p:cNvPr id="20" name="Picture Placeholder 19">
            <a:extLst>
              <a:ext uri="{FF2B5EF4-FFF2-40B4-BE49-F238E27FC236}">
                <a16:creationId xmlns:a16="http://schemas.microsoft.com/office/drawing/2014/main" id="{99AA19A2-97DA-8D0C-797D-781D4491F250}"/>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705" b="14705"/>
          <a:stretch>
            <a:fillRect/>
          </a:stretch>
        </p:blipFill>
        <p:spPr>
          <a:xfrm>
            <a:off x="8091055" y="4249919"/>
            <a:ext cx="685800" cy="484107"/>
          </a:xfrm>
          <a:prstGeom prst="roundRect">
            <a:avLst>
              <a:gd name="adj" fmla="val 50000"/>
            </a:avLst>
          </a:prstGeom>
          <a:ln>
            <a:solidFill>
              <a:srgbClr val="CA0CFF"/>
            </a:solidFill>
          </a:ln>
        </p:spPr>
      </p:pic>
      <p:sp>
        <p:nvSpPr>
          <p:cNvPr id="5" name="Google Shape;218;p2">
            <a:extLst>
              <a:ext uri="{FF2B5EF4-FFF2-40B4-BE49-F238E27FC236}">
                <a16:creationId xmlns:a16="http://schemas.microsoft.com/office/drawing/2014/main" id="{D1931A63-83E0-3464-ACF7-63D76A51AB5F}"/>
              </a:ext>
            </a:extLst>
          </p:cNvPr>
          <p:cNvSpPr txBox="1">
            <a:spLocks/>
          </p:cNvSpPr>
          <p:nvPr/>
        </p:nvSpPr>
        <p:spPr>
          <a:xfrm>
            <a:off x="248574" y="911711"/>
            <a:ext cx="6288658" cy="5629598"/>
          </a:xfrm>
          <a:prstGeom prst="rect">
            <a:avLst/>
          </a:prstGeom>
          <a:noFill/>
          <a:ln w="9525" cap="flat" cmpd="sng">
            <a:solidFill>
              <a:srgbClr val="CA0CFF"/>
            </a:solidFill>
            <a:prstDash val="solid"/>
            <a:round/>
            <a:headEnd type="none" w="sm" len="sm"/>
            <a:tailEnd type="none" w="sm" len="sm"/>
          </a:ln>
        </p:spPr>
        <p:txBody>
          <a:bodyPr spcFirstLastPara="1" vert="horz" wrap="square" lIns="0" tIns="0" rIns="0" bIns="0" rtlCol="0" anchor="t" anchorCtr="0">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spcBef>
                <a:spcPts val="0"/>
              </a:spcBef>
              <a:buClr>
                <a:schemeClr val="lt2"/>
              </a:buClr>
              <a:buSzPts val="1800"/>
            </a:pPr>
            <a:r>
              <a:rPr lang="en-US" sz="1400" dirty="0">
                <a:solidFill>
                  <a:srgbClr val="2FF6FF"/>
                </a:solidFill>
                <a:latin typeface="Aharoni" panose="02010803020104030203" pitchFamily="2" charset="-79"/>
                <a:ea typeface="Franklin Gothic"/>
                <a:cs typeface="Aharoni" panose="02010803020104030203" pitchFamily="2" charset="-79"/>
                <a:sym typeface="Franklin Gothic"/>
              </a:rPr>
              <a:t>Homely is a comprehensive service designed to address the needs of individuals living in different cities who miss home-cooked meals and face laundry challenges. The service combines a meal delivery system with laundry assistance to provide convenience, comfort, and a taste of home for its customers.</a:t>
            </a:r>
          </a:p>
          <a:p>
            <a:pPr>
              <a:spcBef>
                <a:spcPts val="0"/>
              </a:spcBef>
              <a:buClr>
                <a:schemeClr val="lt2"/>
              </a:buClr>
              <a:buSzPts val="1800"/>
            </a:pPr>
            <a:endParaRPr lang="en-US" sz="1400" dirty="0">
              <a:solidFill>
                <a:srgbClr val="2FF6FF"/>
              </a:solidFill>
              <a:latin typeface="Aharoni" panose="02010803020104030203" pitchFamily="2" charset="-79"/>
              <a:cs typeface="Aharoni" panose="02010803020104030203" pitchFamily="2" charset="-79"/>
              <a:sym typeface="Franklin Gothic"/>
            </a:endParaRPr>
          </a:p>
          <a:p>
            <a:pPr algn="l"/>
            <a:r>
              <a:rPr lang="en-US" sz="1200" b="1" i="0" dirty="0">
                <a:solidFill>
                  <a:schemeClr val="bg2">
                    <a:lumMod val="60000"/>
                    <a:lumOff val="40000"/>
                  </a:schemeClr>
                </a:solidFill>
                <a:effectLst/>
                <a:latin typeface="Söhne"/>
              </a:rPr>
              <a:t>Components of Homely:</a:t>
            </a:r>
            <a:endParaRPr lang="en-US" sz="1200" b="0" i="0" dirty="0">
              <a:solidFill>
                <a:schemeClr val="bg2">
                  <a:lumMod val="60000"/>
                  <a:lumOff val="40000"/>
                </a:schemeClr>
              </a:solidFill>
              <a:effectLst/>
              <a:latin typeface="Söhne"/>
            </a:endParaRPr>
          </a:p>
          <a:p>
            <a:pPr algn="l">
              <a:buFont typeface="+mj-lt"/>
              <a:buAutoNum type="arabicPeriod"/>
            </a:pPr>
            <a:r>
              <a:rPr lang="en-US" sz="1200" b="1" i="0" dirty="0">
                <a:solidFill>
                  <a:schemeClr val="bg2">
                    <a:lumMod val="60000"/>
                    <a:lumOff val="40000"/>
                  </a:schemeClr>
                </a:solidFill>
                <a:effectLst/>
                <a:latin typeface="Söhne"/>
              </a:rPr>
              <a:t>Homemade Meal Delivery:</a:t>
            </a:r>
            <a:endParaRPr lang="en-US" sz="1200" b="0" i="0" dirty="0">
              <a:solidFill>
                <a:schemeClr val="bg2">
                  <a:lumMod val="60000"/>
                  <a:lumOff val="40000"/>
                </a:schemeClr>
              </a:solidFill>
              <a:effectLst/>
              <a:latin typeface="Söhne"/>
            </a:endParaRPr>
          </a:p>
          <a:p>
            <a:pPr marL="742950" lvl="1" indent="-285750" algn="l">
              <a:buFont typeface="+mj-lt"/>
              <a:buAutoNum type="arabicPeriod"/>
            </a:pPr>
            <a:r>
              <a:rPr lang="en-US" sz="1200" b="1" i="0" dirty="0">
                <a:solidFill>
                  <a:schemeClr val="bg2">
                    <a:lumMod val="60000"/>
                    <a:lumOff val="40000"/>
                  </a:schemeClr>
                </a:solidFill>
                <a:effectLst/>
                <a:latin typeface="Söhne"/>
              </a:rPr>
              <a:t>Customized Meal Plans:</a:t>
            </a:r>
            <a:endParaRPr lang="en-US" sz="1200" b="0" i="0" dirty="0">
              <a:solidFill>
                <a:schemeClr val="bg2">
                  <a:lumMod val="60000"/>
                  <a:lumOff val="40000"/>
                </a:schemeClr>
              </a:solidFill>
              <a:effectLst/>
              <a:latin typeface="Söhne"/>
            </a:endParaRPr>
          </a:p>
          <a:p>
            <a:pPr marL="742950" lvl="1" indent="-285750" algn="l">
              <a:buFont typeface="+mj-lt"/>
              <a:buAutoNum type="arabicPeriod"/>
            </a:pPr>
            <a:r>
              <a:rPr lang="en-US" sz="1200" b="1" i="0" dirty="0">
                <a:solidFill>
                  <a:schemeClr val="bg2">
                    <a:lumMod val="60000"/>
                    <a:lumOff val="40000"/>
                  </a:schemeClr>
                </a:solidFill>
                <a:effectLst/>
                <a:latin typeface="Söhne"/>
              </a:rPr>
              <a:t>Regional Cuisines</a:t>
            </a:r>
            <a:endParaRPr lang="en-US" sz="1200" dirty="0">
              <a:solidFill>
                <a:schemeClr val="bg2">
                  <a:lumMod val="60000"/>
                  <a:lumOff val="40000"/>
                </a:schemeClr>
              </a:solidFill>
              <a:latin typeface="Söhne"/>
            </a:endParaRPr>
          </a:p>
          <a:p>
            <a:pPr marL="742950" lvl="1" indent="-285750" algn="l">
              <a:buFont typeface="+mj-lt"/>
              <a:buAutoNum type="arabicPeriod"/>
            </a:pPr>
            <a:r>
              <a:rPr lang="en-US" sz="1200" b="0" i="0" dirty="0">
                <a:solidFill>
                  <a:schemeClr val="bg2">
                    <a:lumMod val="60000"/>
                    <a:lumOff val="40000"/>
                  </a:schemeClr>
                </a:solidFill>
                <a:effectLst/>
                <a:latin typeface="Söhne"/>
              </a:rPr>
              <a:t> </a:t>
            </a:r>
            <a:r>
              <a:rPr lang="en-US" sz="1200" b="1" i="0" dirty="0">
                <a:solidFill>
                  <a:schemeClr val="bg2">
                    <a:lumMod val="60000"/>
                    <a:lumOff val="40000"/>
                  </a:schemeClr>
                </a:solidFill>
                <a:effectLst/>
                <a:latin typeface="Söhne"/>
              </a:rPr>
              <a:t>Daily or Weekly Options</a:t>
            </a:r>
          </a:p>
        </p:txBody>
      </p:sp>
      <p:sp>
        <p:nvSpPr>
          <p:cNvPr id="6" name="Google Shape;222;p2">
            <a:extLst>
              <a:ext uri="{FF2B5EF4-FFF2-40B4-BE49-F238E27FC236}">
                <a16:creationId xmlns:a16="http://schemas.microsoft.com/office/drawing/2014/main" id="{B809BDD7-6BA3-C96B-9E78-D88CF1D5FE4C}"/>
              </a:ext>
            </a:extLst>
          </p:cNvPr>
          <p:cNvSpPr txBox="1"/>
          <p:nvPr/>
        </p:nvSpPr>
        <p:spPr>
          <a:xfrm>
            <a:off x="7918277" y="3622648"/>
            <a:ext cx="4123312" cy="2892956"/>
          </a:xfrm>
          <a:prstGeom prst="rect">
            <a:avLst/>
          </a:prstGeom>
          <a:noFill/>
          <a:ln w="9525" cap="flat" cmpd="sng">
            <a:solidFill>
              <a:srgbClr val="CA0C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rgbClr val="2FF6FF"/>
                </a:solidFill>
                <a:latin typeface="Aharoni" panose="02010803020104030203" pitchFamily="2" charset="-79"/>
                <a:ea typeface="Franklin Gothic"/>
                <a:cs typeface="Aharoni" panose="02010803020104030203" pitchFamily="2" charset="-79"/>
                <a:sym typeface="Franklin Gothic"/>
              </a:rPr>
              <a:t>Describe your Technology stack here</a:t>
            </a:r>
            <a:r>
              <a:rPr lang="en-US" sz="1600" b="0" i="0" dirty="0">
                <a:solidFill>
                  <a:srgbClr val="2FF6FF"/>
                </a:solidFill>
                <a:latin typeface="Aharoni" panose="02010803020104030203" pitchFamily="2" charset="-79"/>
                <a:ea typeface="Libre Franklin"/>
                <a:cs typeface="Aharoni" panose="02010803020104030203" pitchFamily="2" charset="-79"/>
                <a:sym typeface="Libre Franklin"/>
              </a:rPr>
              <a:t>:</a:t>
            </a:r>
            <a:endParaRPr dirty="0">
              <a:solidFill>
                <a:srgbClr val="2FF6FF"/>
              </a:solidFill>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511BDD3F-F7F0-1C3F-E0C1-740C7D86FB0D}"/>
              </a:ext>
            </a:extLst>
          </p:cNvPr>
          <p:cNvSpPr txBox="1"/>
          <p:nvPr/>
        </p:nvSpPr>
        <p:spPr>
          <a:xfrm>
            <a:off x="1925378" y="5230090"/>
            <a:ext cx="1932709"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C2997ADA-8C94-6803-6386-6B09B340E291}"/>
              </a:ext>
            </a:extLst>
          </p:cNvPr>
          <p:cNvSpPr txBox="1"/>
          <p:nvPr/>
        </p:nvSpPr>
        <p:spPr>
          <a:xfrm>
            <a:off x="248574" y="3910837"/>
            <a:ext cx="2799649" cy="1384995"/>
          </a:xfrm>
          <a:prstGeom prst="rect">
            <a:avLst/>
          </a:prstGeom>
          <a:noFill/>
        </p:spPr>
        <p:txBody>
          <a:bodyPr wrap="square" rtlCol="0">
            <a:spAutoFit/>
          </a:bodyPr>
          <a:lstStyle/>
          <a:p>
            <a:r>
              <a:rPr lang="en-US" sz="1200" b="1" dirty="0">
                <a:solidFill>
                  <a:schemeClr val="bg2">
                    <a:lumMod val="60000"/>
                    <a:lumOff val="40000"/>
                  </a:schemeClr>
                </a:solidFill>
                <a:latin typeface="Sohne"/>
              </a:rPr>
              <a:t>2.LAUNDRY ASSISTANCE:</a:t>
            </a:r>
          </a:p>
          <a:p>
            <a:endParaRPr lang="en-US" sz="1200" b="1" dirty="0">
              <a:solidFill>
                <a:schemeClr val="bg2">
                  <a:lumMod val="60000"/>
                  <a:lumOff val="40000"/>
                </a:schemeClr>
              </a:solidFill>
              <a:latin typeface="Sohne"/>
            </a:endParaRPr>
          </a:p>
          <a:p>
            <a:r>
              <a:rPr lang="en-US" sz="1200" b="1" dirty="0">
                <a:solidFill>
                  <a:schemeClr val="bg2">
                    <a:lumMod val="60000"/>
                    <a:lumOff val="40000"/>
                  </a:schemeClr>
                </a:solidFill>
                <a:latin typeface="Sohne"/>
              </a:rPr>
              <a:t>	1. Scheduled Laundry Pickup</a:t>
            </a:r>
          </a:p>
          <a:p>
            <a:r>
              <a:rPr lang="en-US" sz="1200" b="1" dirty="0">
                <a:solidFill>
                  <a:schemeClr val="bg2">
                    <a:lumMod val="60000"/>
                    <a:lumOff val="40000"/>
                  </a:schemeClr>
                </a:solidFill>
                <a:latin typeface="Sohne"/>
              </a:rPr>
              <a:t> </a:t>
            </a:r>
          </a:p>
          <a:p>
            <a:r>
              <a:rPr lang="en-US" sz="1200" b="1" dirty="0">
                <a:solidFill>
                  <a:schemeClr val="bg2">
                    <a:lumMod val="60000"/>
                    <a:lumOff val="40000"/>
                  </a:schemeClr>
                </a:solidFill>
                <a:latin typeface="Sohne"/>
              </a:rPr>
              <a:t>	2. Professional Laundry Care</a:t>
            </a:r>
          </a:p>
          <a:p>
            <a:endParaRPr lang="en-US" sz="1200" b="1" dirty="0">
              <a:solidFill>
                <a:schemeClr val="bg2">
                  <a:lumMod val="60000"/>
                  <a:lumOff val="40000"/>
                </a:schemeClr>
              </a:solidFill>
              <a:latin typeface="Sohne"/>
            </a:endParaRPr>
          </a:p>
          <a:p>
            <a:r>
              <a:rPr lang="en-US" sz="1200" b="1" dirty="0">
                <a:solidFill>
                  <a:schemeClr val="bg2">
                    <a:lumMod val="60000"/>
                    <a:lumOff val="40000"/>
                  </a:schemeClr>
                </a:solidFill>
                <a:latin typeface="Sohne"/>
              </a:rPr>
              <a:t>	3.Eco-friendly Practices</a:t>
            </a:r>
          </a:p>
        </p:txBody>
      </p:sp>
      <p:sp>
        <p:nvSpPr>
          <p:cNvPr id="13" name="TextBox 12">
            <a:extLst>
              <a:ext uri="{FF2B5EF4-FFF2-40B4-BE49-F238E27FC236}">
                <a16:creationId xmlns:a16="http://schemas.microsoft.com/office/drawing/2014/main" id="{965A1E56-70F4-2F53-F190-5BD5C29CED86}"/>
              </a:ext>
            </a:extLst>
          </p:cNvPr>
          <p:cNvSpPr txBox="1"/>
          <p:nvPr/>
        </p:nvSpPr>
        <p:spPr>
          <a:xfrm>
            <a:off x="3106791" y="2425049"/>
            <a:ext cx="2892227" cy="1938992"/>
          </a:xfrm>
          <a:prstGeom prst="rect">
            <a:avLst/>
          </a:prstGeom>
          <a:noFill/>
        </p:spPr>
        <p:txBody>
          <a:bodyPr wrap="square" rtlCol="0">
            <a:spAutoFit/>
          </a:bodyPr>
          <a:lstStyle/>
          <a:p>
            <a:pPr algn="l"/>
            <a:r>
              <a:rPr lang="en-US" sz="1200" i="0" dirty="0">
                <a:solidFill>
                  <a:schemeClr val="bg2">
                    <a:lumMod val="60000"/>
                    <a:lumOff val="40000"/>
                  </a:schemeClr>
                </a:solidFill>
                <a:effectLst/>
                <a:latin typeface="Söhne"/>
              </a:rPr>
              <a:t>3. Subscription Plans:</a:t>
            </a:r>
          </a:p>
          <a:p>
            <a:pPr algn="l"/>
            <a:endParaRPr lang="en-US" sz="1200" i="0" dirty="0">
              <a:solidFill>
                <a:schemeClr val="bg2">
                  <a:lumMod val="60000"/>
                  <a:lumOff val="40000"/>
                </a:schemeClr>
              </a:solidFill>
              <a:effectLst/>
              <a:latin typeface="Söhne"/>
            </a:endParaRPr>
          </a:p>
          <a:p>
            <a:pPr algn="l"/>
            <a:r>
              <a:rPr lang="en-US" sz="1200" dirty="0">
                <a:solidFill>
                  <a:schemeClr val="bg2">
                    <a:lumMod val="60000"/>
                    <a:lumOff val="40000"/>
                  </a:schemeClr>
                </a:solidFill>
                <a:latin typeface="Söhne"/>
              </a:rPr>
              <a:t>	1.</a:t>
            </a:r>
            <a:r>
              <a:rPr lang="en-US" sz="1200" i="0" dirty="0">
                <a:solidFill>
                  <a:schemeClr val="bg2">
                    <a:lumMod val="60000"/>
                    <a:lumOff val="40000"/>
                  </a:schemeClr>
                </a:solidFill>
                <a:effectLst/>
                <a:latin typeface="Söhne"/>
              </a:rPr>
              <a:t>Homely offers flexible 	subscription plans, This includes 	monthly, quarterly, and annual 	options.</a:t>
            </a:r>
          </a:p>
          <a:p>
            <a:pPr lvl="1">
              <a:buFont typeface="Arial" panose="020B0604020202020204" pitchFamily="34" charset="0"/>
              <a:buChar char="•"/>
            </a:pPr>
            <a:endParaRPr lang="en-US" sz="1200" i="0" dirty="0">
              <a:solidFill>
                <a:schemeClr val="bg2">
                  <a:lumMod val="60000"/>
                  <a:lumOff val="40000"/>
                </a:schemeClr>
              </a:solidFill>
              <a:effectLst/>
              <a:latin typeface="Söhne"/>
            </a:endParaRPr>
          </a:p>
          <a:p>
            <a:pPr lvl="1"/>
            <a:r>
              <a:rPr lang="en-US" sz="1200" dirty="0">
                <a:solidFill>
                  <a:schemeClr val="bg2">
                    <a:lumMod val="60000"/>
                    <a:lumOff val="40000"/>
                  </a:schemeClr>
                </a:solidFill>
                <a:latin typeface="Söhne"/>
              </a:rPr>
              <a:t>2.</a:t>
            </a:r>
            <a:r>
              <a:rPr lang="en-US" sz="1200" i="0" dirty="0">
                <a:solidFill>
                  <a:schemeClr val="bg2">
                    <a:lumMod val="60000"/>
                    <a:lumOff val="40000"/>
                  </a:schemeClr>
                </a:solidFill>
                <a:effectLst/>
                <a:latin typeface="Söhne"/>
              </a:rPr>
              <a:t>Subscribers receive discounts and priority scheduling.</a:t>
            </a:r>
          </a:p>
          <a:p>
            <a:endParaRPr lang="en-IN" sz="1200" dirty="0">
              <a:solidFill>
                <a:schemeClr val="bg2">
                  <a:lumMod val="60000"/>
                  <a:lumOff val="40000"/>
                </a:schemeClr>
              </a:solidFill>
            </a:endParaRPr>
          </a:p>
        </p:txBody>
      </p:sp>
      <p:sp>
        <p:nvSpPr>
          <p:cNvPr id="14" name="TextBox 13">
            <a:extLst>
              <a:ext uri="{FF2B5EF4-FFF2-40B4-BE49-F238E27FC236}">
                <a16:creationId xmlns:a16="http://schemas.microsoft.com/office/drawing/2014/main" id="{A80F3099-EDA3-D018-1039-FC7FC0BE563F}"/>
              </a:ext>
            </a:extLst>
          </p:cNvPr>
          <p:cNvSpPr txBox="1"/>
          <p:nvPr/>
        </p:nvSpPr>
        <p:spPr>
          <a:xfrm>
            <a:off x="3106250" y="4191963"/>
            <a:ext cx="2570018" cy="1754326"/>
          </a:xfrm>
          <a:prstGeom prst="rect">
            <a:avLst/>
          </a:prstGeom>
          <a:noFill/>
        </p:spPr>
        <p:txBody>
          <a:bodyPr wrap="square" rtlCol="0">
            <a:spAutoFit/>
          </a:bodyPr>
          <a:lstStyle/>
          <a:p>
            <a:pPr algn="l"/>
            <a:r>
              <a:rPr lang="en-US" sz="1200" dirty="0">
                <a:solidFill>
                  <a:schemeClr val="bg2">
                    <a:lumMod val="60000"/>
                    <a:lumOff val="40000"/>
                  </a:schemeClr>
                </a:solidFill>
                <a:latin typeface="Söhne"/>
              </a:rPr>
              <a:t>4.</a:t>
            </a:r>
            <a:r>
              <a:rPr lang="en-US" sz="1200" i="0" dirty="0">
                <a:solidFill>
                  <a:schemeClr val="bg2">
                    <a:lumMod val="60000"/>
                    <a:lumOff val="40000"/>
                  </a:schemeClr>
                </a:solidFill>
                <a:effectLst/>
                <a:latin typeface="Söhne"/>
              </a:rPr>
              <a:t>Quality and Safety:</a:t>
            </a:r>
          </a:p>
          <a:p>
            <a:pPr lvl="1"/>
            <a:r>
              <a:rPr lang="en-US" sz="1200" dirty="0">
                <a:solidFill>
                  <a:schemeClr val="bg2">
                    <a:lumMod val="60000"/>
                    <a:lumOff val="40000"/>
                  </a:schemeClr>
                </a:solidFill>
                <a:latin typeface="Söhne"/>
              </a:rPr>
              <a:t>1.</a:t>
            </a:r>
            <a:r>
              <a:rPr lang="en-US" sz="1200" i="0" dirty="0">
                <a:solidFill>
                  <a:schemeClr val="bg2">
                    <a:lumMod val="60000"/>
                    <a:lumOff val="40000"/>
                  </a:schemeClr>
                </a:solidFill>
                <a:effectLst/>
                <a:latin typeface="Söhne"/>
              </a:rPr>
              <a:t>The service maintains strict quality control and safety standards for food preparation and laundry processing.</a:t>
            </a:r>
          </a:p>
          <a:p>
            <a:pPr lvl="1">
              <a:buFont typeface="Arial" panose="020B0604020202020204" pitchFamily="34" charset="0"/>
              <a:buChar char="•"/>
            </a:pPr>
            <a:endParaRPr lang="en-US" sz="1200" i="0" dirty="0">
              <a:solidFill>
                <a:schemeClr val="bg2">
                  <a:lumMod val="60000"/>
                  <a:lumOff val="40000"/>
                </a:schemeClr>
              </a:solidFill>
              <a:effectLst/>
              <a:latin typeface="Söhne"/>
            </a:endParaRPr>
          </a:p>
          <a:p>
            <a:pPr lvl="1"/>
            <a:r>
              <a:rPr lang="en-US" sz="1200" dirty="0">
                <a:solidFill>
                  <a:schemeClr val="bg2">
                    <a:lumMod val="60000"/>
                    <a:lumOff val="40000"/>
                  </a:schemeClr>
                </a:solidFill>
                <a:latin typeface="Söhne"/>
              </a:rPr>
              <a:t>2.</a:t>
            </a:r>
            <a:r>
              <a:rPr lang="en-US" sz="1200" i="0" dirty="0">
                <a:solidFill>
                  <a:schemeClr val="bg2">
                    <a:lumMod val="60000"/>
                    <a:lumOff val="40000"/>
                  </a:schemeClr>
                </a:solidFill>
                <a:effectLst/>
                <a:latin typeface="Söhne"/>
              </a:rPr>
              <a:t>All staff members are trained in food safety and laundry care protocols.</a:t>
            </a:r>
          </a:p>
        </p:txBody>
      </p:sp>
      <p:sp>
        <p:nvSpPr>
          <p:cNvPr id="15" name="TextBox 14">
            <a:extLst>
              <a:ext uri="{FF2B5EF4-FFF2-40B4-BE49-F238E27FC236}">
                <a16:creationId xmlns:a16="http://schemas.microsoft.com/office/drawing/2014/main" id="{BDFD377B-2477-793B-AD7B-740218A72313}"/>
              </a:ext>
            </a:extLst>
          </p:cNvPr>
          <p:cNvSpPr txBox="1"/>
          <p:nvPr/>
        </p:nvSpPr>
        <p:spPr>
          <a:xfrm>
            <a:off x="429491" y="6109855"/>
            <a:ext cx="5811982" cy="276999"/>
          </a:xfrm>
          <a:prstGeom prst="rect">
            <a:avLst/>
          </a:prstGeom>
          <a:noFill/>
        </p:spPr>
        <p:txBody>
          <a:bodyPr wrap="square" rtlCol="0">
            <a:spAutoFit/>
          </a:bodyPr>
          <a:lstStyle/>
          <a:p>
            <a:r>
              <a:rPr lang="en-IN" sz="1200" b="1" dirty="0">
                <a:solidFill>
                  <a:schemeClr val="bg2">
                    <a:lumMod val="60000"/>
                    <a:lumOff val="40000"/>
                  </a:schemeClr>
                </a:solidFill>
              </a:rPr>
              <a:t>Some other components includes: Community and Feedback ,Sustainability</a:t>
            </a:r>
          </a:p>
        </p:txBody>
      </p:sp>
      <p:pic>
        <p:nvPicPr>
          <p:cNvPr id="25" name="Picture 24">
            <a:extLst>
              <a:ext uri="{FF2B5EF4-FFF2-40B4-BE49-F238E27FC236}">
                <a16:creationId xmlns:a16="http://schemas.microsoft.com/office/drawing/2014/main" id="{3852E268-2CFC-2251-1B8A-4139324C3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428" y="4147799"/>
            <a:ext cx="457183" cy="645009"/>
          </a:xfrm>
          <a:prstGeom prst="rect">
            <a:avLst/>
          </a:prstGeom>
        </p:spPr>
      </p:pic>
      <p:pic>
        <p:nvPicPr>
          <p:cNvPr id="27" name="Picture 26">
            <a:extLst>
              <a:ext uri="{FF2B5EF4-FFF2-40B4-BE49-F238E27FC236}">
                <a16:creationId xmlns:a16="http://schemas.microsoft.com/office/drawing/2014/main" id="{378B03DE-45B4-7217-5A2A-5932DBB87C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8953" y="5092277"/>
            <a:ext cx="532537" cy="532537"/>
          </a:xfrm>
          <a:prstGeom prst="rect">
            <a:avLst/>
          </a:prstGeom>
        </p:spPr>
      </p:pic>
      <p:pic>
        <p:nvPicPr>
          <p:cNvPr id="29" name="Picture 28">
            <a:extLst>
              <a:ext uri="{FF2B5EF4-FFF2-40B4-BE49-F238E27FC236}">
                <a16:creationId xmlns:a16="http://schemas.microsoft.com/office/drawing/2014/main" id="{A4EF5DB8-543A-E9A9-8187-7FD1334E8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2092" y="5128792"/>
            <a:ext cx="785140" cy="449407"/>
          </a:xfrm>
          <a:prstGeom prst="rect">
            <a:avLst/>
          </a:prstGeom>
        </p:spPr>
      </p:pic>
      <p:pic>
        <p:nvPicPr>
          <p:cNvPr id="31" name="Picture 30">
            <a:extLst>
              <a:ext uri="{FF2B5EF4-FFF2-40B4-BE49-F238E27FC236}">
                <a16:creationId xmlns:a16="http://schemas.microsoft.com/office/drawing/2014/main" id="{F9759430-DE81-8C5C-0E5B-1265591BF3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3481" y="4180636"/>
            <a:ext cx="579336" cy="579336"/>
          </a:xfrm>
          <a:prstGeom prst="rect">
            <a:avLst/>
          </a:prstGeom>
        </p:spPr>
      </p:pic>
      <p:pic>
        <p:nvPicPr>
          <p:cNvPr id="33" name="Picture 32">
            <a:extLst>
              <a:ext uri="{FF2B5EF4-FFF2-40B4-BE49-F238E27FC236}">
                <a16:creationId xmlns:a16="http://schemas.microsoft.com/office/drawing/2014/main" id="{92BEC149-5C5B-E608-63AB-78256A425F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8291" y="5111201"/>
            <a:ext cx="1129145" cy="484591"/>
          </a:xfrm>
          <a:prstGeom prst="rect">
            <a:avLst/>
          </a:prstGeom>
        </p:spPr>
      </p:pic>
      <p:pic>
        <p:nvPicPr>
          <p:cNvPr id="35" name="Picture 34">
            <a:extLst>
              <a:ext uri="{FF2B5EF4-FFF2-40B4-BE49-F238E27FC236}">
                <a16:creationId xmlns:a16="http://schemas.microsoft.com/office/drawing/2014/main" id="{204DA07B-BFA3-A42F-A67C-3D3DC716C4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55024" y="4110150"/>
            <a:ext cx="828355" cy="720309"/>
          </a:xfrm>
          <a:prstGeom prst="rect">
            <a:avLst/>
          </a:prstGeom>
        </p:spPr>
      </p:pic>
      <p:pic>
        <p:nvPicPr>
          <p:cNvPr id="37" name="Picture 36">
            <a:extLst>
              <a:ext uri="{FF2B5EF4-FFF2-40B4-BE49-F238E27FC236}">
                <a16:creationId xmlns:a16="http://schemas.microsoft.com/office/drawing/2014/main" id="{C7BA93C9-5B15-B82D-5C4C-E50F4DE395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89686" y="4961093"/>
            <a:ext cx="784804" cy="784804"/>
          </a:xfrm>
          <a:prstGeom prst="rect">
            <a:avLst/>
          </a:prstGeom>
        </p:spPr>
      </p:pic>
      <p:pic>
        <p:nvPicPr>
          <p:cNvPr id="39" name="Picture 38">
            <a:extLst>
              <a:ext uri="{FF2B5EF4-FFF2-40B4-BE49-F238E27FC236}">
                <a16:creationId xmlns:a16="http://schemas.microsoft.com/office/drawing/2014/main" id="{087736EF-3826-D8C3-5797-EBC107435C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95428" y="5725855"/>
            <a:ext cx="665194" cy="686263"/>
          </a:xfrm>
          <a:prstGeom prst="rect">
            <a:avLst/>
          </a:prstGeom>
        </p:spPr>
      </p:pic>
      <p:pic>
        <p:nvPicPr>
          <p:cNvPr id="41" name="Picture 40">
            <a:extLst>
              <a:ext uri="{FF2B5EF4-FFF2-40B4-BE49-F238E27FC236}">
                <a16:creationId xmlns:a16="http://schemas.microsoft.com/office/drawing/2014/main" id="{A3383E7E-562B-7CC4-90B8-D1E2E9CD77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02334" y="5760664"/>
            <a:ext cx="651831" cy="651831"/>
          </a:xfrm>
          <a:prstGeom prst="rect">
            <a:avLst/>
          </a:prstGeom>
        </p:spPr>
      </p:pic>
      <p:sp>
        <p:nvSpPr>
          <p:cNvPr id="46" name="TextBox 45">
            <a:extLst>
              <a:ext uri="{FF2B5EF4-FFF2-40B4-BE49-F238E27FC236}">
                <a16:creationId xmlns:a16="http://schemas.microsoft.com/office/drawing/2014/main" id="{682D5207-681A-561F-BD0F-D6BA82F83CF9}"/>
              </a:ext>
            </a:extLst>
          </p:cNvPr>
          <p:cNvSpPr txBox="1"/>
          <p:nvPr/>
        </p:nvSpPr>
        <p:spPr>
          <a:xfrm>
            <a:off x="7028066" y="147285"/>
            <a:ext cx="3979370" cy="584775"/>
          </a:xfrm>
          <a:prstGeom prst="rect">
            <a:avLst/>
          </a:prstGeom>
          <a:noFill/>
        </p:spPr>
        <p:txBody>
          <a:bodyPr wrap="square" rtlCol="0">
            <a:spAutoFit/>
          </a:bodyPr>
          <a:lstStyle/>
          <a:p>
            <a:r>
              <a:rPr lang="en-IN" sz="3200" b="1" dirty="0"/>
              <a:t>Process Flow:</a:t>
            </a:r>
          </a:p>
        </p:txBody>
      </p:sp>
      <p:pic>
        <p:nvPicPr>
          <p:cNvPr id="48" name="Picture 47">
            <a:extLst>
              <a:ext uri="{FF2B5EF4-FFF2-40B4-BE49-F238E27FC236}">
                <a16:creationId xmlns:a16="http://schemas.microsoft.com/office/drawing/2014/main" id="{0EF5D57A-68D1-632D-97C7-D07FB47AE4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9746" y="793178"/>
            <a:ext cx="4744744" cy="2639264"/>
          </a:xfrm>
          <a:prstGeom prst="rect">
            <a:avLst/>
          </a:prstGeom>
        </p:spPr>
      </p:pic>
    </p:spTree>
    <p:extLst>
      <p:ext uri="{BB962C8B-B14F-4D97-AF65-F5344CB8AC3E}">
        <p14:creationId xmlns:p14="http://schemas.microsoft.com/office/powerpoint/2010/main" val="166210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1">
            <a:extLst>
              <a:ext uri="{FF2B5EF4-FFF2-40B4-BE49-F238E27FC236}">
                <a16:creationId xmlns:a16="http://schemas.microsoft.com/office/drawing/2014/main" id="{D8247C62-C331-F049-394A-7257F95D1F58}"/>
              </a:ext>
            </a:extLst>
          </p:cNvPr>
          <p:cNvSpPr txBox="1">
            <a:spLocks/>
          </p:cNvSpPr>
          <p:nvPr/>
        </p:nvSpPr>
        <p:spPr>
          <a:xfrm>
            <a:off x="193298" y="351295"/>
            <a:ext cx="5092906" cy="455763"/>
          </a:xfrm>
          <a:prstGeom prst="rect">
            <a:avLst/>
          </a:prstGeom>
          <a:noFill/>
          <a:ln>
            <a:noFill/>
          </a:ln>
        </p:spPr>
        <p:txBody>
          <a:bodyPr spcFirstLastPara="1" vert="horz" wrap="square" lIns="0" tIns="0" rIns="0" bIns="0" rtlCol="0" anchor="t" anchorCtr="0">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3600"/>
              <a:buFont typeface="Franklin Gothic"/>
              <a:buNone/>
            </a:pPr>
            <a:r>
              <a:rPr lang="en-US" sz="3200" b="1">
                <a:latin typeface="+mn-lt"/>
              </a:rPr>
              <a:t>Idea/Approach Details</a:t>
            </a:r>
            <a:endParaRPr lang="en-US" sz="6600" dirty="0">
              <a:latin typeface="+mn-lt"/>
            </a:endParaRPr>
          </a:p>
        </p:txBody>
      </p:sp>
      <p:sp>
        <p:nvSpPr>
          <p:cNvPr id="3" name="Google Shape;228;p3">
            <a:extLst>
              <a:ext uri="{FF2B5EF4-FFF2-40B4-BE49-F238E27FC236}">
                <a16:creationId xmlns:a16="http://schemas.microsoft.com/office/drawing/2014/main" id="{CD09538E-453C-718C-AB93-BD8B5E56DF77}"/>
              </a:ext>
            </a:extLst>
          </p:cNvPr>
          <p:cNvSpPr txBox="1">
            <a:spLocks/>
          </p:cNvSpPr>
          <p:nvPr/>
        </p:nvSpPr>
        <p:spPr>
          <a:xfrm>
            <a:off x="193298" y="1196981"/>
            <a:ext cx="4838700" cy="315915"/>
          </a:xfrm>
          <a:prstGeom prst="rect">
            <a:avLst/>
          </a:prstGeom>
          <a:noFill/>
          <a:ln>
            <a:noFill/>
          </a:ln>
        </p:spPr>
        <p:txBody>
          <a:bodyPr spcFirstLastPara="1" wrap="square" lIns="91425" tIns="45700" rIns="91425" bIns="45700" anchor="t" anchorCtr="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28600" indent="-228600">
              <a:lnSpc>
                <a:spcPct val="90000"/>
              </a:lnSpc>
              <a:spcBef>
                <a:spcPts val="0"/>
              </a:spcBef>
              <a:buClr>
                <a:schemeClr val="lt2"/>
              </a:buClr>
              <a:buSzPts val="1800"/>
              <a:buFont typeface="Wingdings 3" charset="2"/>
              <a:buNone/>
            </a:pPr>
            <a:r>
              <a:rPr lang="en-US" sz="1800" dirty="0">
                <a:solidFill>
                  <a:srgbClr val="2FF6FF"/>
                </a:solidFill>
                <a:latin typeface="Aharoni" panose="02010803020104030203" pitchFamily="2" charset="-79"/>
                <a:cs typeface="Aharoni" panose="02010803020104030203" pitchFamily="2" charset="-79"/>
              </a:rPr>
              <a:t>Describe your Use Cases here</a:t>
            </a:r>
            <a:endParaRPr lang="en-US" dirty="0">
              <a:solidFill>
                <a:srgbClr val="2FF6FF"/>
              </a:solidFill>
              <a:latin typeface="Aharoni" panose="02010803020104030203" pitchFamily="2" charset="-79"/>
              <a:cs typeface="Aharoni" panose="02010803020104030203" pitchFamily="2" charset="-79"/>
            </a:endParaRPr>
          </a:p>
        </p:txBody>
      </p:sp>
      <p:sp>
        <p:nvSpPr>
          <p:cNvPr id="4" name="Google Shape;231;p3">
            <a:extLst>
              <a:ext uri="{FF2B5EF4-FFF2-40B4-BE49-F238E27FC236}">
                <a16:creationId xmlns:a16="http://schemas.microsoft.com/office/drawing/2014/main" id="{B39D030F-D29B-5939-B4E9-0828CB858ED4}"/>
              </a:ext>
            </a:extLst>
          </p:cNvPr>
          <p:cNvSpPr txBox="1"/>
          <p:nvPr/>
        </p:nvSpPr>
        <p:spPr>
          <a:xfrm>
            <a:off x="5798035" y="1196981"/>
            <a:ext cx="5657841"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rgbClr val="2FF6FF"/>
                </a:solidFill>
                <a:latin typeface="Aharoni" panose="02010803020104030203" pitchFamily="2" charset="-79"/>
                <a:ea typeface="Franklin Gothic"/>
                <a:cs typeface="Aharoni" panose="02010803020104030203" pitchFamily="2" charset="-79"/>
                <a:sym typeface="Franklin Gothic"/>
              </a:rPr>
              <a:t>Describe your Dependencies / Show stopper here</a:t>
            </a:r>
            <a:endParaRPr dirty="0">
              <a:solidFill>
                <a:srgbClr val="2FF6FF"/>
              </a:solidFill>
              <a:latin typeface="Aharoni" panose="02010803020104030203" pitchFamily="2" charset="-79"/>
              <a:cs typeface="Aharoni" panose="02010803020104030203" pitchFamily="2" charset="-79"/>
            </a:endParaRPr>
          </a:p>
        </p:txBody>
      </p:sp>
      <p:sp>
        <p:nvSpPr>
          <p:cNvPr id="5" name="Google Shape;229;p3">
            <a:extLst>
              <a:ext uri="{FF2B5EF4-FFF2-40B4-BE49-F238E27FC236}">
                <a16:creationId xmlns:a16="http://schemas.microsoft.com/office/drawing/2014/main" id="{47265685-C1BD-D357-4659-3D687F34F273}"/>
              </a:ext>
            </a:extLst>
          </p:cNvPr>
          <p:cNvSpPr txBox="1">
            <a:spLocks/>
          </p:cNvSpPr>
          <p:nvPr/>
        </p:nvSpPr>
        <p:spPr>
          <a:xfrm>
            <a:off x="186371" y="1902819"/>
            <a:ext cx="4838701" cy="4603886"/>
          </a:xfrm>
          <a:prstGeom prst="rect">
            <a:avLst/>
          </a:prstGeom>
          <a:noFill/>
          <a:ln w="9525" cap="flat" cmpd="sng">
            <a:solidFill>
              <a:srgbClr val="CA0CFF"/>
            </a:solidFill>
            <a:prstDash val="solid"/>
            <a:round/>
            <a:headEnd type="none" w="sm" len="sm"/>
            <a:tailEnd type="none" w="sm" len="sm"/>
          </a:ln>
        </p:spPr>
        <p:txBody>
          <a:bodyPr spcFirstLastPara="1" vert="horz" wrap="square" lIns="91425" tIns="45700" rIns="91425" bIns="45700" rtlCol="0" anchor="t" anchorCtr="0">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nSpc>
                <a:spcPct val="90000"/>
              </a:lnSpc>
              <a:spcBef>
                <a:spcPts val="0"/>
              </a:spcBef>
              <a:buClr>
                <a:schemeClr val="dk1"/>
              </a:buClr>
              <a:buSzPts val="1600"/>
            </a:pPr>
            <a:r>
              <a:rPr lang="en-US" sz="1050" b="1" dirty="0">
                <a:solidFill>
                  <a:schemeClr val="bg2">
                    <a:lumMod val="60000"/>
                    <a:lumOff val="40000"/>
                  </a:schemeClr>
                </a:solidFill>
              </a:rPr>
              <a:t>1.Daily Meals for Busy Professionals:</a:t>
            </a:r>
          </a:p>
          <a:p>
            <a:pPr marL="285750" indent="-285750">
              <a:lnSpc>
                <a:spcPct val="90000"/>
              </a:lnSpc>
              <a:spcBef>
                <a:spcPts val="0"/>
              </a:spcBef>
              <a:buClr>
                <a:schemeClr val="dk1"/>
              </a:buClr>
              <a:buSzPts val="1600"/>
              <a:buFont typeface="Noto Sans Symbols"/>
              <a:buChar char="⮚"/>
            </a:pPr>
            <a:endParaRPr lang="en-US" sz="1050" b="1" dirty="0">
              <a:solidFill>
                <a:schemeClr val="bg2">
                  <a:lumMod val="60000"/>
                  <a:lumOff val="40000"/>
                </a:schemeClr>
              </a:solidFill>
            </a:endParaRPr>
          </a:p>
          <a:p>
            <a:pPr marL="285750" indent="-285750">
              <a:lnSpc>
                <a:spcPct val="90000"/>
              </a:lnSpc>
              <a:spcBef>
                <a:spcPts val="0"/>
              </a:spcBef>
              <a:buClr>
                <a:schemeClr val="dk1"/>
              </a:buClr>
              <a:buSzPts val="1600"/>
              <a:buFont typeface="Noto Sans Symbols"/>
              <a:buChar char="⮚"/>
            </a:pPr>
            <a:r>
              <a:rPr lang="en-US" sz="1050" b="1" dirty="0">
                <a:solidFill>
                  <a:schemeClr val="bg2">
                    <a:lumMod val="60000"/>
                    <a:lumOff val="40000"/>
                  </a:schemeClr>
                </a:solidFill>
              </a:rPr>
              <a:t>Actor: Working professional</a:t>
            </a:r>
          </a:p>
          <a:p>
            <a:pPr marL="285750" indent="-285750">
              <a:lnSpc>
                <a:spcPct val="90000"/>
              </a:lnSpc>
              <a:spcBef>
                <a:spcPts val="0"/>
              </a:spcBef>
              <a:buClr>
                <a:schemeClr val="dk1"/>
              </a:buClr>
              <a:buSzPts val="1600"/>
              <a:buFont typeface="Noto Sans Symbols"/>
              <a:buChar char="⮚"/>
            </a:pPr>
            <a:endParaRPr lang="en-US" sz="1050" b="1" dirty="0">
              <a:solidFill>
                <a:schemeClr val="bg2">
                  <a:lumMod val="60000"/>
                  <a:lumOff val="40000"/>
                </a:schemeClr>
              </a:solidFill>
            </a:endParaRPr>
          </a:p>
          <a:p>
            <a:pPr marL="285750" indent="-285750">
              <a:lnSpc>
                <a:spcPct val="90000"/>
              </a:lnSpc>
              <a:spcBef>
                <a:spcPts val="0"/>
              </a:spcBef>
              <a:buClr>
                <a:schemeClr val="dk1"/>
              </a:buClr>
              <a:buSzPts val="1600"/>
              <a:buFont typeface="Noto Sans Symbols"/>
              <a:buChar char="⮚"/>
            </a:pPr>
            <a:r>
              <a:rPr lang="en-US" sz="1050" b="1" dirty="0">
                <a:solidFill>
                  <a:schemeClr val="bg2">
                    <a:lumMod val="60000"/>
                    <a:lumOff val="40000"/>
                  </a:schemeClr>
                </a:solidFill>
              </a:rPr>
              <a:t>Use Case: Ordering daily meals for a hassle-free dining experience amid a busy work schedule.</a:t>
            </a:r>
          </a:p>
          <a:p>
            <a:pPr marL="285750" indent="-285750">
              <a:lnSpc>
                <a:spcPct val="90000"/>
              </a:lnSpc>
              <a:spcBef>
                <a:spcPts val="0"/>
              </a:spcBef>
              <a:buClr>
                <a:schemeClr val="dk1"/>
              </a:buClr>
              <a:buSzPts val="1600"/>
              <a:buFont typeface="Noto Sans Symbols"/>
              <a:buChar char="⮚"/>
            </a:pPr>
            <a:r>
              <a:rPr lang="en-US" sz="1050" b="1" dirty="0">
                <a:solidFill>
                  <a:schemeClr val="bg2">
                    <a:lumMod val="60000"/>
                    <a:lumOff val="40000"/>
                  </a:schemeClr>
                </a:solidFill>
              </a:rPr>
              <a:t>Family Subscription for Weekly Meals and Laundry:</a:t>
            </a:r>
          </a:p>
          <a:p>
            <a:pPr algn="l"/>
            <a:r>
              <a:rPr lang="en-US" sz="1200" b="1" i="0" dirty="0">
                <a:solidFill>
                  <a:schemeClr val="bg2">
                    <a:lumMod val="60000"/>
                    <a:lumOff val="40000"/>
                  </a:schemeClr>
                </a:solidFill>
                <a:effectLst/>
                <a:latin typeface="Söhne"/>
              </a:rPr>
              <a:t>2.Emergency Express Laundry:</a:t>
            </a:r>
            <a:endParaRPr lang="en-US" sz="1200" dirty="0">
              <a:solidFill>
                <a:schemeClr val="bg2">
                  <a:lumMod val="60000"/>
                  <a:lumOff val="40000"/>
                </a:schemeClr>
              </a:solidFill>
              <a:latin typeface="Söhne"/>
            </a:endParaRPr>
          </a:p>
          <a:p>
            <a:pPr algn="l"/>
            <a:r>
              <a:rPr lang="en-US" sz="1200" b="0" i="0" dirty="0">
                <a:solidFill>
                  <a:schemeClr val="bg2">
                    <a:lumMod val="60000"/>
                    <a:lumOff val="40000"/>
                  </a:schemeClr>
                </a:solidFill>
                <a:effectLst/>
                <a:latin typeface="Söhne"/>
              </a:rPr>
              <a:t>	Actor: Business traveler</a:t>
            </a:r>
          </a:p>
          <a:p>
            <a:pPr lvl="1" algn="l"/>
            <a:r>
              <a:rPr lang="en-US" sz="1200" b="0" i="0" dirty="0">
                <a:solidFill>
                  <a:schemeClr val="bg2">
                    <a:lumMod val="60000"/>
                    <a:lumOff val="40000"/>
                  </a:schemeClr>
                </a:solidFill>
                <a:effectLst/>
                <a:latin typeface="Söhne"/>
              </a:rPr>
              <a:t>Use Case: Requesting fast laundry service for urgent clothing needs.</a:t>
            </a:r>
          </a:p>
          <a:p>
            <a:pPr algn="l"/>
            <a:r>
              <a:rPr lang="en-US" sz="1100" i="0" dirty="0">
                <a:solidFill>
                  <a:schemeClr val="bg2">
                    <a:lumMod val="60000"/>
                    <a:lumOff val="40000"/>
                  </a:schemeClr>
                </a:solidFill>
                <a:effectLst/>
                <a:latin typeface="Söhne"/>
              </a:rPr>
              <a:t>3.Subscription for Weekly Meals and Laundry:</a:t>
            </a:r>
          </a:p>
          <a:p>
            <a:pPr lvl="1" algn="l">
              <a:buFont typeface="Arial" panose="020B0604020202020204" pitchFamily="34" charset="0"/>
              <a:buChar char="•"/>
            </a:pPr>
            <a:r>
              <a:rPr lang="en-US" sz="1100" i="0" dirty="0">
                <a:solidFill>
                  <a:schemeClr val="bg2">
                    <a:lumMod val="60000"/>
                    <a:lumOff val="40000"/>
                  </a:schemeClr>
                </a:solidFill>
                <a:effectLst/>
                <a:latin typeface="Söhne"/>
              </a:rPr>
              <a:t>Actor: Working Professional</a:t>
            </a:r>
          </a:p>
          <a:p>
            <a:pPr lvl="1" algn="l">
              <a:buFont typeface="Arial" panose="020B0604020202020204" pitchFamily="34" charset="0"/>
              <a:buChar char="•"/>
            </a:pPr>
            <a:r>
              <a:rPr lang="en-US" sz="1100" i="0" dirty="0">
                <a:solidFill>
                  <a:schemeClr val="bg2">
                    <a:lumMod val="60000"/>
                    <a:lumOff val="40000"/>
                  </a:schemeClr>
                </a:solidFill>
                <a:effectLst/>
                <a:latin typeface="Söhne"/>
              </a:rPr>
              <a:t>Use Case: Subscribing to a weekly meal plan and laundry service to simplify </a:t>
            </a:r>
            <a:r>
              <a:rPr lang="en-US" sz="1100" dirty="0">
                <a:solidFill>
                  <a:schemeClr val="bg2">
                    <a:lumMod val="60000"/>
                    <a:lumOff val="40000"/>
                  </a:schemeClr>
                </a:solidFill>
                <a:latin typeface="Söhne"/>
              </a:rPr>
              <a:t>Daily </a:t>
            </a:r>
            <a:r>
              <a:rPr lang="en-US" sz="1100" i="0" dirty="0">
                <a:solidFill>
                  <a:schemeClr val="bg2">
                    <a:lumMod val="60000"/>
                    <a:lumOff val="40000"/>
                  </a:schemeClr>
                </a:solidFill>
                <a:effectLst/>
                <a:latin typeface="Söhne"/>
              </a:rPr>
              <a:t>life.</a:t>
            </a:r>
          </a:p>
          <a:p>
            <a:pPr lvl="1" algn="l"/>
            <a:endParaRPr lang="en-US" sz="1100" b="0" i="0" dirty="0">
              <a:solidFill>
                <a:schemeClr val="bg2">
                  <a:lumMod val="60000"/>
                  <a:lumOff val="40000"/>
                </a:schemeClr>
              </a:solidFill>
              <a:effectLst/>
              <a:latin typeface="Söhne"/>
            </a:endParaRPr>
          </a:p>
          <a:p>
            <a:pPr algn="l"/>
            <a:r>
              <a:rPr lang="en-US" sz="1050" b="1" i="0" dirty="0">
                <a:solidFill>
                  <a:schemeClr val="bg2">
                    <a:lumMod val="60000"/>
                    <a:lumOff val="40000"/>
                  </a:schemeClr>
                </a:solidFill>
                <a:effectLst/>
                <a:latin typeface="Söhne"/>
              </a:rPr>
              <a:t>4.Corporate Employee Well-being Program:</a:t>
            </a:r>
            <a:endParaRPr lang="en-US" sz="1050" b="0" i="0" dirty="0">
              <a:solidFill>
                <a:schemeClr val="bg2">
                  <a:lumMod val="60000"/>
                  <a:lumOff val="40000"/>
                </a:schemeClr>
              </a:solidFill>
              <a:effectLst/>
              <a:latin typeface="Söhne"/>
            </a:endParaRPr>
          </a:p>
          <a:p>
            <a:pPr lvl="1" algn="l">
              <a:buFont typeface="Arial" panose="020B0604020202020204" pitchFamily="34" charset="0"/>
              <a:buChar char="•"/>
            </a:pPr>
            <a:r>
              <a:rPr lang="en-US" sz="1100" dirty="0">
                <a:solidFill>
                  <a:schemeClr val="bg2">
                    <a:lumMod val="60000"/>
                    <a:lumOff val="40000"/>
                  </a:schemeClr>
                </a:solidFill>
                <a:latin typeface="Söhne"/>
              </a:rPr>
              <a:t>A</a:t>
            </a:r>
            <a:r>
              <a:rPr lang="en-US" sz="1200" b="0" i="0" dirty="0">
                <a:solidFill>
                  <a:schemeClr val="bg2">
                    <a:lumMod val="60000"/>
                    <a:lumOff val="40000"/>
                  </a:schemeClr>
                </a:solidFill>
                <a:effectLst/>
                <a:latin typeface="Söhne"/>
              </a:rPr>
              <a:t>ctor: HR department</a:t>
            </a:r>
          </a:p>
          <a:p>
            <a:pPr lvl="1" algn="l">
              <a:buFont typeface="Arial" panose="020B0604020202020204" pitchFamily="34" charset="0"/>
              <a:buChar char="•"/>
            </a:pPr>
            <a:r>
              <a:rPr lang="en-US" sz="1200" b="0" i="0" dirty="0">
                <a:solidFill>
                  <a:schemeClr val="bg2">
                    <a:lumMod val="60000"/>
                    <a:lumOff val="40000"/>
                  </a:schemeClr>
                </a:solidFill>
                <a:effectLst/>
                <a:latin typeface="Söhne"/>
              </a:rPr>
              <a:t>Use Case: Providing meal and laundry service subscriptions as part of an employee well-being initiative.</a:t>
            </a:r>
          </a:p>
          <a:p>
            <a:pPr>
              <a:lnSpc>
                <a:spcPct val="90000"/>
              </a:lnSpc>
              <a:spcBef>
                <a:spcPts val="0"/>
              </a:spcBef>
              <a:buClr>
                <a:schemeClr val="dk1"/>
              </a:buClr>
              <a:buSzPts val="1600"/>
            </a:pPr>
            <a:endParaRPr lang="en-US" sz="1050" b="1" dirty="0">
              <a:solidFill>
                <a:schemeClr val="bg2">
                  <a:lumMod val="60000"/>
                  <a:lumOff val="40000"/>
                </a:schemeClr>
              </a:solidFill>
            </a:endParaRPr>
          </a:p>
        </p:txBody>
      </p:sp>
      <p:sp>
        <p:nvSpPr>
          <p:cNvPr id="6" name="Google Shape;232;p3">
            <a:extLst>
              <a:ext uri="{FF2B5EF4-FFF2-40B4-BE49-F238E27FC236}">
                <a16:creationId xmlns:a16="http://schemas.microsoft.com/office/drawing/2014/main" id="{D80A1DC9-8D67-5901-099F-22FFF7AAF28A}"/>
              </a:ext>
            </a:extLst>
          </p:cNvPr>
          <p:cNvSpPr txBox="1"/>
          <p:nvPr/>
        </p:nvSpPr>
        <p:spPr>
          <a:xfrm>
            <a:off x="6039032" y="1902819"/>
            <a:ext cx="5175848" cy="4377211"/>
          </a:xfrm>
          <a:prstGeom prst="rect">
            <a:avLst/>
          </a:prstGeom>
          <a:noFill/>
          <a:ln w="9525" cap="flat" cmpd="sng">
            <a:solidFill>
              <a:srgbClr val="CA0CFF"/>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100" b="1" i="0" u="sng" dirty="0">
                <a:solidFill>
                  <a:srgbClr val="2FF6FF"/>
                </a:solidFill>
                <a:latin typeface="Aharoni" panose="02010803020104030203" pitchFamily="2" charset="-79"/>
                <a:ea typeface="Franklin Gothic"/>
                <a:cs typeface="Aharoni" panose="02010803020104030203" pitchFamily="2" charset="-79"/>
                <a:sym typeface="Franklin Gothic"/>
              </a:rPr>
              <a:t>Dependencies:</a:t>
            </a:r>
          </a:p>
          <a:p>
            <a:pPr marR="0" lvl="0" algn="l" rtl="0">
              <a:lnSpc>
                <a:spcPct val="90000"/>
              </a:lnSpc>
              <a:spcBef>
                <a:spcPts val="0"/>
              </a:spcBef>
              <a:spcAft>
                <a:spcPts val="0"/>
              </a:spcAft>
              <a:buClr>
                <a:schemeClr val="dk1"/>
              </a:buClr>
              <a:buSzPts val="1600"/>
            </a:pPr>
            <a:endParaRPr lang="en-US" sz="1100" b="1" u="sng" dirty="0"/>
          </a:p>
          <a:p>
            <a:pPr marR="0" lvl="0" algn="l" rtl="0">
              <a:lnSpc>
                <a:spcPct val="90000"/>
              </a:lnSpc>
              <a:spcBef>
                <a:spcPts val="0"/>
              </a:spcBef>
              <a:spcAft>
                <a:spcPts val="0"/>
              </a:spcAft>
              <a:buClr>
                <a:schemeClr val="dk1"/>
              </a:buClr>
              <a:buSzPts val="1600"/>
            </a:pPr>
            <a:r>
              <a:rPr lang="en-US" sz="1100" dirty="0"/>
              <a:t>1</a:t>
            </a:r>
            <a:r>
              <a:rPr lang="en-US" sz="1100" dirty="0">
                <a:solidFill>
                  <a:schemeClr val="bg2">
                    <a:lumMod val="60000"/>
                    <a:lumOff val="40000"/>
                  </a:schemeClr>
                </a:solidFill>
                <a:latin typeface="Shone"/>
              </a:rPr>
              <a:t>.Meal Preparation : Homely relies on mothers of that particular city. The availability of this moms and the quality of food preparation are critical to the service's success.</a:t>
            </a:r>
          </a:p>
          <a:p>
            <a:pPr marL="285750" marR="0" lvl="0" indent="-285750" algn="l" rtl="0">
              <a:lnSpc>
                <a:spcPct val="90000"/>
              </a:lnSpc>
              <a:spcBef>
                <a:spcPts val="0"/>
              </a:spcBef>
              <a:spcAft>
                <a:spcPts val="0"/>
              </a:spcAft>
              <a:buClr>
                <a:schemeClr val="dk1"/>
              </a:buClr>
              <a:buSzPts val="1600"/>
              <a:buFont typeface="Noto Sans Symbols"/>
              <a:buChar char="⮚"/>
            </a:pP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dirty="0">
                <a:solidFill>
                  <a:schemeClr val="bg2">
                    <a:lumMod val="60000"/>
                    <a:lumOff val="40000"/>
                  </a:schemeClr>
                </a:solidFill>
                <a:latin typeface="Shone"/>
              </a:rPr>
              <a:t>2.Laundry Facilities: Homely ’s laundry service depends on access to professional laundry facilities, including washing machines, dryers, and equipment for stain removal, ironing, and folding. The service's efficiency and quality depend on these facilities.</a:t>
            </a:r>
          </a:p>
          <a:p>
            <a:pPr marR="0" lvl="0" algn="l" rtl="0">
              <a:lnSpc>
                <a:spcPct val="90000"/>
              </a:lnSpc>
              <a:spcBef>
                <a:spcPts val="0"/>
              </a:spcBef>
              <a:spcAft>
                <a:spcPts val="0"/>
              </a:spcAft>
              <a:buClr>
                <a:schemeClr val="dk1"/>
              </a:buClr>
              <a:buSzPts val="1600"/>
            </a:pP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dirty="0">
                <a:solidFill>
                  <a:schemeClr val="bg2">
                    <a:lumMod val="60000"/>
                    <a:lumOff val="40000"/>
                  </a:schemeClr>
                </a:solidFill>
                <a:latin typeface="Shone"/>
              </a:rPr>
              <a:t>3.Delivery infrastructure</a:t>
            </a:r>
          </a:p>
          <a:p>
            <a:pPr marR="0" lvl="0" algn="l" rtl="0">
              <a:lnSpc>
                <a:spcPct val="90000"/>
              </a:lnSpc>
              <a:spcBef>
                <a:spcPts val="0"/>
              </a:spcBef>
              <a:spcAft>
                <a:spcPts val="0"/>
              </a:spcAft>
              <a:buClr>
                <a:schemeClr val="dk1"/>
              </a:buClr>
              <a:buSzPts val="1600"/>
            </a:pP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dirty="0">
                <a:solidFill>
                  <a:schemeClr val="bg2">
                    <a:lumMod val="60000"/>
                    <a:lumOff val="40000"/>
                  </a:schemeClr>
                </a:solidFill>
                <a:latin typeface="Shone"/>
              </a:rPr>
              <a:t>4.Payment Processing</a:t>
            </a:r>
          </a:p>
          <a:p>
            <a:pPr marR="0" lvl="0" algn="l" rtl="0">
              <a:lnSpc>
                <a:spcPct val="90000"/>
              </a:lnSpc>
              <a:spcBef>
                <a:spcPts val="0"/>
              </a:spcBef>
              <a:spcAft>
                <a:spcPts val="0"/>
              </a:spcAft>
              <a:buClr>
                <a:schemeClr val="dk1"/>
              </a:buClr>
              <a:buSzPts val="1600"/>
            </a:pP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dirty="0">
                <a:solidFill>
                  <a:schemeClr val="bg2">
                    <a:lumMod val="60000"/>
                    <a:lumOff val="40000"/>
                  </a:schemeClr>
                </a:solidFill>
                <a:latin typeface="Shone"/>
              </a:rPr>
              <a:t>5.Website/App</a:t>
            </a:r>
          </a:p>
          <a:p>
            <a:pPr marR="0" lvl="0" algn="l" rtl="0">
              <a:lnSpc>
                <a:spcPct val="90000"/>
              </a:lnSpc>
              <a:spcBef>
                <a:spcPts val="0"/>
              </a:spcBef>
              <a:spcAft>
                <a:spcPts val="0"/>
              </a:spcAft>
              <a:buClr>
                <a:schemeClr val="dk1"/>
              </a:buClr>
              <a:buSzPts val="1600"/>
            </a:pP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b="0" i="0" u="sng" dirty="0">
                <a:solidFill>
                  <a:srgbClr val="2FF6FF"/>
                </a:solidFill>
                <a:latin typeface="Aharoni" panose="02010803020104030203" pitchFamily="2" charset="-79"/>
                <a:ea typeface="Franklin Gothic"/>
                <a:cs typeface="Aharoni" panose="02010803020104030203" pitchFamily="2" charset="-79"/>
                <a:sym typeface="Franklin Gothic"/>
              </a:rPr>
              <a:t>Show stopper</a:t>
            </a:r>
            <a:r>
              <a:rPr lang="en-US" sz="1100" b="0" i="0" u="sng" dirty="0">
                <a:solidFill>
                  <a:schemeClr val="bg2">
                    <a:lumMod val="60000"/>
                    <a:lumOff val="40000"/>
                  </a:schemeClr>
                </a:solidFill>
                <a:latin typeface="Shone"/>
                <a:ea typeface="Franklin Gothic"/>
                <a:cs typeface="Aharoni" panose="02010803020104030203" pitchFamily="2" charset="-79"/>
                <a:sym typeface="Franklin Gothic"/>
              </a:rPr>
              <a:t>:</a:t>
            </a:r>
            <a:endParaRPr lang="en-US" sz="1100" u="sng"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dirty="0">
                <a:solidFill>
                  <a:schemeClr val="bg2">
                    <a:lumMod val="60000"/>
                    <a:lumOff val="40000"/>
                  </a:schemeClr>
                </a:solidFill>
                <a:latin typeface="Shone"/>
              </a:rPr>
              <a:t>A potential show stopper for Homely could be the failure to meet food safety and hygiene standards. If there are food contamination issues, illness outbreaks, or violations of safety regulations, it could lead to legal consequences, loss of customer trust, and potential business shutdown. To prevent this show stopper:</a:t>
            </a:r>
          </a:p>
          <a:p>
            <a:pPr marR="0" lvl="0" algn="l" rtl="0">
              <a:lnSpc>
                <a:spcPct val="90000"/>
              </a:lnSpc>
              <a:spcBef>
                <a:spcPts val="0"/>
              </a:spcBef>
              <a:spcAft>
                <a:spcPts val="0"/>
              </a:spcAft>
              <a:buClr>
                <a:schemeClr val="dk1"/>
              </a:buClr>
              <a:buSzPts val="1600"/>
            </a:pP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r>
              <a:rPr lang="en-US" sz="1100" b="0" i="0" dirty="0">
                <a:solidFill>
                  <a:schemeClr val="bg2">
                    <a:lumMod val="60000"/>
                    <a:lumOff val="40000"/>
                  </a:schemeClr>
                </a:solidFill>
                <a:effectLst/>
                <a:latin typeface="Söhne"/>
              </a:rPr>
              <a:t>1.Homelyshould establish strict quality control and safety standards for food preparation, including the training of moms in food safety protocols.</a:t>
            </a:r>
          </a:p>
          <a:p>
            <a:pPr marR="0" lvl="0" algn="l" rtl="0">
              <a:lnSpc>
                <a:spcPct val="90000"/>
              </a:lnSpc>
              <a:spcBef>
                <a:spcPts val="0"/>
              </a:spcBef>
              <a:spcAft>
                <a:spcPts val="0"/>
              </a:spcAft>
              <a:buClr>
                <a:schemeClr val="dk1"/>
              </a:buClr>
              <a:buSzPts val="1600"/>
            </a:pPr>
            <a:endParaRPr lang="en-US" sz="1100" dirty="0">
              <a:solidFill>
                <a:schemeClr val="bg2">
                  <a:lumMod val="60000"/>
                  <a:lumOff val="40000"/>
                </a:schemeClr>
              </a:solidFill>
              <a:latin typeface="Söhne"/>
            </a:endParaRPr>
          </a:p>
          <a:p>
            <a:pPr marR="0" lvl="0" algn="l" rtl="0">
              <a:lnSpc>
                <a:spcPct val="90000"/>
              </a:lnSpc>
              <a:spcBef>
                <a:spcPts val="0"/>
              </a:spcBef>
              <a:spcAft>
                <a:spcPts val="0"/>
              </a:spcAft>
              <a:buClr>
                <a:schemeClr val="dk1"/>
              </a:buClr>
              <a:buSzPts val="1600"/>
            </a:pPr>
            <a:r>
              <a:rPr lang="en-US" sz="1100" b="0" i="0" dirty="0">
                <a:solidFill>
                  <a:schemeClr val="bg2">
                    <a:lumMod val="60000"/>
                    <a:lumOff val="40000"/>
                  </a:schemeClr>
                </a:solidFill>
                <a:effectLst/>
                <a:latin typeface="Söhne"/>
              </a:rPr>
              <a:t>2.A robust feedback and monitoring system can quickly identify and address any potential issues with food safety and hygiene, ensuring a proactive approach to compliance</a:t>
            </a:r>
            <a:r>
              <a:rPr lang="en-US" sz="1100" b="0" i="0" dirty="0">
                <a:solidFill>
                  <a:srgbClr val="374151"/>
                </a:solidFill>
                <a:effectLst/>
                <a:latin typeface="Söhne"/>
              </a:rPr>
              <a:t>.</a:t>
            </a:r>
            <a:endParaRPr lang="en-US" sz="1100" dirty="0">
              <a:solidFill>
                <a:schemeClr val="bg2">
                  <a:lumMod val="60000"/>
                  <a:lumOff val="40000"/>
                </a:schemeClr>
              </a:solidFill>
              <a:latin typeface="Shone"/>
            </a:endParaRPr>
          </a:p>
          <a:p>
            <a:pPr marR="0" lvl="0" algn="l" rtl="0">
              <a:lnSpc>
                <a:spcPct val="90000"/>
              </a:lnSpc>
              <a:spcBef>
                <a:spcPts val="0"/>
              </a:spcBef>
              <a:spcAft>
                <a:spcPts val="0"/>
              </a:spcAft>
              <a:buClr>
                <a:schemeClr val="dk1"/>
              </a:buClr>
              <a:buSzPts val="1600"/>
            </a:pPr>
            <a:endParaRPr sz="1100" dirty="0">
              <a:solidFill>
                <a:schemeClr val="bg2">
                  <a:lumMod val="60000"/>
                  <a:lumOff val="40000"/>
                </a:schemeClr>
              </a:solidFill>
              <a:latin typeface="Shone"/>
            </a:endParaRPr>
          </a:p>
        </p:txBody>
      </p:sp>
    </p:spTree>
    <p:extLst>
      <p:ext uri="{BB962C8B-B14F-4D97-AF65-F5344CB8AC3E}">
        <p14:creationId xmlns:p14="http://schemas.microsoft.com/office/powerpoint/2010/main" val="279031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1">
            <a:extLst>
              <a:ext uri="{FF2B5EF4-FFF2-40B4-BE49-F238E27FC236}">
                <a16:creationId xmlns:a16="http://schemas.microsoft.com/office/drawing/2014/main" id="{BFE0CD25-5708-B3FA-7106-2CC0D9FF34FD}"/>
              </a:ext>
            </a:extLst>
          </p:cNvPr>
          <p:cNvSpPr txBox="1">
            <a:spLocks/>
          </p:cNvSpPr>
          <p:nvPr/>
        </p:nvSpPr>
        <p:spPr>
          <a:xfrm>
            <a:off x="193298" y="351295"/>
            <a:ext cx="5092906" cy="455763"/>
          </a:xfrm>
          <a:prstGeom prst="rect">
            <a:avLst/>
          </a:prstGeom>
          <a:noFill/>
          <a:ln>
            <a:noFill/>
          </a:ln>
        </p:spPr>
        <p:txBody>
          <a:bodyPr spcFirstLastPara="1" vert="horz" wrap="square" lIns="0" tIns="0" rIns="0" bIns="0" rtlCol="0" anchor="t" anchorCtr="0">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3600"/>
              <a:buFont typeface="Franklin Gothic"/>
              <a:buNone/>
            </a:pPr>
            <a:r>
              <a:rPr lang="en-US" sz="3200" b="1" dirty="0">
                <a:latin typeface="+mn-lt"/>
              </a:rPr>
              <a:t>Team Member Details </a:t>
            </a:r>
            <a:endParaRPr lang="en-US" sz="6600" dirty="0">
              <a:latin typeface="+mn-lt"/>
            </a:endParaRPr>
          </a:p>
        </p:txBody>
      </p:sp>
      <p:sp>
        <p:nvSpPr>
          <p:cNvPr id="4" name="TextBox 3">
            <a:extLst>
              <a:ext uri="{FF2B5EF4-FFF2-40B4-BE49-F238E27FC236}">
                <a16:creationId xmlns:a16="http://schemas.microsoft.com/office/drawing/2014/main" id="{A7318425-2E2C-9E73-B449-A8239EB1E526}"/>
              </a:ext>
            </a:extLst>
          </p:cNvPr>
          <p:cNvSpPr txBox="1"/>
          <p:nvPr/>
        </p:nvSpPr>
        <p:spPr>
          <a:xfrm>
            <a:off x="779253" y="1420759"/>
            <a:ext cx="10357449" cy="3746410"/>
          </a:xfrm>
          <a:prstGeom prst="rect">
            <a:avLst/>
          </a:prstGeom>
          <a:noFill/>
          <a:ln>
            <a:solidFill>
              <a:srgbClr val="CA0CFF"/>
            </a:solidFill>
          </a:ln>
        </p:spPr>
        <p:txBody>
          <a:bodyPr wrap="square">
            <a:spAutoFit/>
          </a:bodyPr>
          <a:lstStyle/>
          <a:p>
            <a:pPr marL="0" lvl="0" indent="0" algn="l" rtl="0">
              <a:lnSpc>
                <a:spcPct val="90000"/>
              </a:lnSpc>
              <a:spcBef>
                <a:spcPts val="0"/>
              </a:spcBef>
              <a:spcAft>
                <a:spcPts val="0"/>
              </a:spcAft>
              <a:buClr>
                <a:srgbClr val="5D7C3F"/>
              </a:buClr>
              <a:buSzPts val="1200"/>
              <a:buNone/>
            </a:pPr>
            <a:r>
              <a:rPr lang="en-US" sz="1800" b="1" dirty="0">
                <a:solidFill>
                  <a:srgbClr val="2FF6FF"/>
                </a:solidFill>
                <a:latin typeface="Aharoni" panose="02010803020104030203" pitchFamily="2" charset="-79"/>
                <a:cs typeface="Aharoni" panose="02010803020104030203" pitchFamily="2" charset="-79"/>
              </a:rPr>
              <a:t>Team Leader Name: </a:t>
            </a:r>
            <a:r>
              <a:rPr lang="en-US" b="1" dirty="0">
                <a:solidFill>
                  <a:srgbClr val="2FF6FF"/>
                </a:solidFill>
                <a:latin typeface="Aharoni" panose="02010803020104030203" pitchFamily="2" charset="-79"/>
                <a:cs typeface="Aharoni" panose="02010803020104030203" pitchFamily="2" charset="-79"/>
              </a:rPr>
              <a:t>Kunal Ranjan</a:t>
            </a:r>
            <a:endParaRPr lang="en-US" dirty="0">
              <a:solidFill>
                <a:srgbClr val="2FF6FF"/>
              </a:solidFill>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chemeClr val="dk1"/>
              </a:buClr>
              <a:buSzPts val="1200"/>
              <a:buNone/>
            </a:pPr>
            <a:r>
              <a:rPr lang="en-US" sz="1800" dirty="0">
                <a:latin typeface="Aharoni" panose="02010803020104030203" pitchFamily="2" charset="-79"/>
                <a:cs typeface="Aharoni" panose="02010803020104030203" pitchFamily="2" charset="-79"/>
              </a:rPr>
              <a:t>Branch :</a:t>
            </a:r>
            <a:r>
              <a:rPr lang="en-US" sz="1800" dirty="0" err="1">
                <a:latin typeface="Aharoni" panose="02010803020104030203" pitchFamily="2" charset="-79"/>
                <a:cs typeface="Aharoni" panose="02010803020104030203" pitchFamily="2" charset="-79"/>
              </a:rPr>
              <a:t>Btech</a:t>
            </a:r>
            <a:r>
              <a:rPr lang="en-US" sz="1800" dirty="0">
                <a:latin typeface="Aharoni" panose="02010803020104030203" pitchFamily="2" charset="-79"/>
                <a:cs typeface="Aharoni" panose="02010803020104030203" pitchFamily="2" charset="-79"/>
              </a:rPr>
              <a:t>			Stream: CSE			Year :III </a:t>
            </a:r>
            <a:endParaRPr lang="en-US" dirty="0">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rgbClr val="5D7C3F"/>
              </a:buClr>
              <a:buSzPts val="1200"/>
              <a:buNone/>
            </a:pPr>
            <a:r>
              <a:rPr lang="en-US" sz="1800" b="1" dirty="0">
                <a:solidFill>
                  <a:srgbClr val="2FF6FF"/>
                </a:solidFill>
                <a:latin typeface="Aharoni" panose="02010803020104030203" pitchFamily="2" charset="-79"/>
                <a:cs typeface="Aharoni" panose="02010803020104030203" pitchFamily="2" charset="-79"/>
              </a:rPr>
              <a:t>Team Member 1 Name: </a:t>
            </a:r>
            <a:r>
              <a:rPr lang="en-US" b="1" dirty="0">
                <a:solidFill>
                  <a:srgbClr val="2FF6FF"/>
                </a:solidFill>
                <a:latin typeface="Aharoni" panose="02010803020104030203" pitchFamily="2" charset="-79"/>
                <a:cs typeface="Aharoni" panose="02010803020104030203" pitchFamily="2" charset="-79"/>
              </a:rPr>
              <a:t>Badal Kumar Singh</a:t>
            </a:r>
            <a:endParaRPr lang="en-US" dirty="0">
              <a:solidFill>
                <a:srgbClr val="2FF6FF"/>
              </a:solidFill>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chemeClr val="dk1"/>
              </a:buClr>
              <a:buSzPts val="1200"/>
              <a:buNone/>
            </a:pPr>
            <a:r>
              <a:rPr lang="en-US" sz="1800" dirty="0">
                <a:latin typeface="Aharoni" panose="02010803020104030203" pitchFamily="2" charset="-79"/>
                <a:cs typeface="Aharoni" panose="02010803020104030203" pitchFamily="2" charset="-79"/>
              </a:rPr>
              <a:t>Branch :</a:t>
            </a:r>
            <a:r>
              <a:rPr lang="en-US" dirty="0" err="1">
                <a:latin typeface="Aharoni" panose="02010803020104030203" pitchFamily="2" charset="-79"/>
                <a:cs typeface="Aharoni" panose="02010803020104030203" pitchFamily="2" charset="-79"/>
              </a:rPr>
              <a:t>B</a:t>
            </a:r>
            <a:r>
              <a:rPr lang="en-US" sz="1800" dirty="0" err="1">
                <a:latin typeface="Aharoni" panose="02010803020104030203" pitchFamily="2" charset="-79"/>
                <a:cs typeface="Aharoni" panose="02010803020104030203" pitchFamily="2" charset="-79"/>
              </a:rPr>
              <a:t>tech</a:t>
            </a:r>
            <a:r>
              <a:rPr lang="en-US" sz="1800" dirty="0">
                <a:latin typeface="Aharoni" panose="02010803020104030203" pitchFamily="2" charset="-79"/>
                <a:cs typeface="Aharoni" panose="02010803020104030203" pitchFamily="2" charset="-79"/>
              </a:rPr>
              <a:t>		Stream </a:t>
            </a:r>
            <a:r>
              <a:rPr lang="en-US" dirty="0">
                <a:latin typeface="Aharoni" panose="02010803020104030203" pitchFamily="2" charset="-79"/>
                <a:cs typeface="Aharoni" panose="02010803020104030203" pitchFamily="2" charset="-79"/>
              </a:rPr>
              <a:t>: CSE</a:t>
            </a:r>
            <a:r>
              <a:rPr lang="en-US" sz="1800" dirty="0">
                <a:latin typeface="Aharoni" panose="02010803020104030203" pitchFamily="2" charset="-79"/>
                <a:cs typeface="Aharoni" panose="02010803020104030203" pitchFamily="2" charset="-79"/>
              </a:rPr>
              <a:t>		Year: III</a:t>
            </a:r>
            <a:endParaRPr lang="en-US" dirty="0">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rgbClr val="5D7C3F"/>
              </a:buClr>
              <a:buSzPts val="1200"/>
              <a:buNone/>
            </a:pPr>
            <a:r>
              <a:rPr lang="en-US" sz="1800" b="1" dirty="0">
                <a:solidFill>
                  <a:srgbClr val="2FF6FF"/>
                </a:solidFill>
                <a:latin typeface="Aharoni" panose="02010803020104030203" pitchFamily="2" charset="-79"/>
                <a:cs typeface="Aharoni" panose="02010803020104030203" pitchFamily="2" charset="-79"/>
              </a:rPr>
              <a:t>Team Member 2 Na</a:t>
            </a:r>
            <a:r>
              <a:rPr lang="en-US" b="1" dirty="0">
                <a:solidFill>
                  <a:srgbClr val="2FF6FF"/>
                </a:solidFill>
                <a:latin typeface="Aharoni" panose="02010803020104030203" pitchFamily="2" charset="-79"/>
                <a:cs typeface="Aharoni" panose="02010803020104030203" pitchFamily="2" charset="-79"/>
              </a:rPr>
              <a:t>me : </a:t>
            </a:r>
            <a:r>
              <a:rPr lang="en-US" b="1" dirty="0" err="1">
                <a:solidFill>
                  <a:srgbClr val="2FF6FF"/>
                </a:solidFill>
                <a:latin typeface="Aharoni" panose="02010803020104030203" pitchFamily="2" charset="-79"/>
                <a:cs typeface="Aharoni" panose="02010803020104030203" pitchFamily="2" charset="-79"/>
              </a:rPr>
              <a:t>Najmul</a:t>
            </a:r>
            <a:r>
              <a:rPr lang="en-US" b="1" dirty="0">
                <a:solidFill>
                  <a:srgbClr val="2FF6FF"/>
                </a:solidFill>
                <a:latin typeface="Aharoni" panose="02010803020104030203" pitchFamily="2" charset="-79"/>
                <a:cs typeface="Aharoni" panose="02010803020104030203" pitchFamily="2" charset="-79"/>
              </a:rPr>
              <a:t> Haque</a:t>
            </a:r>
            <a:endParaRPr lang="en-US" dirty="0">
              <a:solidFill>
                <a:srgbClr val="2FF6FF"/>
              </a:solidFill>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chemeClr val="dk1"/>
              </a:buClr>
              <a:buSzPts val="1200"/>
              <a:buNone/>
            </a:pPr>
            <a:r>
              <a:rPr lang="en-US" sz="1800" dirty="0">
                <a:latin typeface="Aharoni" panose="02010803020104030203" pitchFamily="2" charset="-79"/>
                <a:cs typeface="Aharoni" panose="02010803020104030203" pitchFamily="2" charset="-79"/>
              </a:rPr>
              <a:t>Branch </a:t>
            </a:r>
            <a:r>
              <a:rPr lang="en-US" dirty="0">
                <a:latin typeface="Aharoni" panose="02010803020104030203" pitchFamily="2" charset="-79"/>
                <a:cs typeface="Aharoni" panose="02010803020104030203" pitchFamily="2" charset="-79"/>
              </a:rPr>
              <a:t>: </a:t>
            </a:r>
            <a:r>
              <a:rPr lang="en-US" sz="1800" dirty="0" err="1">
                <a:latin typeface="Aharoni" panose="02010803020104030203" pitchFamily="2" charset="-79"/>
                <a:cs typeface="Aharoni" panose="02010803020104030203" pitchFamily="2" charset="-79"/>
              </a:rPr>
              <a:t>Btech</a:t>
            </a:r>
            <a:r>
              <a:rPr lang="en-US" sz="1800" dirty="0">
                <a:latin typeface="Aharoni" panose="02010803020104030203" pitchFamily="2" charset="-79"/>
                <a:cs typeface="Aharoni" panose="02010803020104030203" pitchFamily="2" charset="-79"/>
              </a:rPr>
              <a:t>		Stream :	CSE		Year: III</a:t>
            </a:r>
            <a:endParaRPr lang="en-US" dirty="0">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rgbClr val="5D7C3F"/>
              </a:buClr>
              <a:buSzPts val="1200"/>
              <a:buNone/>
            </a:pPr>
            <a:r>
              <a:rPr lang="en-US" sz="1800" b="1" dirty="0">
                <a:solidFill>
                  <a:srgbClr val="2FF6FF"/>
                </a:solidFill>
                <a:latin typeface="Aharoni" panose="02010803020104030203" pitchFamily="2" charset="-79"/>
                <a:cs typeface="Aharoni" panose="02010803020104030203" pitchFamily="2" charset="-79"/>
              </a:rPr>
              <a:t>Team Member 3 Name: </a:t>
            </a:r>
            <a:r>
              <a:rPr lang="en-US" b="1" dirty="0">
                <a:solidFill>
                  <a:srgbClr val="2FF6FF"/>
                </a:solidFill>
                <a:latin typeface="Aharoni" panose="02010803020104030203" pitchFamily="2" charset="-79"/>
                <a:cs typeface="Aharoni" panose="02010803020104030203" pitchFamily="2" charset="-79"/>
              </a:rPr>
              <a:t>Pranjal Kumar</a:t>
            </a:r>
            <a:endParaRPr lang="en-US" dirty="0">
              <a:solidFill>
                <a:srgbClr val="2FF6FF"/>
              </a:solidFill>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chemeClr val="dk1"/>
              </a:buClr>
              <a:buSzPts val="1200"/>
              <a:buNone/>
            </a:pPr>
            <a:r>
              <a:rPr lang="en-US" sz="1800" dirty="0">
                <a:latin typeface="Aharoni" panose="02010803020104030203" pitchFamily="2" charset="-79"/>
                <a:cs typeface="Aharoni" panose="02010803020104030203" pitchFamily="2" charset="-79"/>
              </a:rPr>
              <a:t>Branch </a:t>
            </a:r>
            <a:r>
              <a:rPr lang="en-US" dirty="0">
                <a:latin typeface="Aharoni" panose="02010803020104030203" pitchFamily="2" charset="-79"/>
                <a:cs typeface="Aharoni" panose="02010803020104030203" pitchFamily="2" charset="-79"/>
              </a:rPr>
              <a:t>: </a:t>
            </a:r>
            <a:r>
              <a:rPr lang="en-US" sz="1800" dirty="0" err="1">
                <a:latin typeface="Aharoni" panose="02010803020104030203" pitchFamily="2" charset="-79"/>
                <a:cs typeface="Aharoni" panose="02010803020104030203" pitchFamily="2" charset="-79"/>
              </a:rPr>
              <a:t>Btech</a:t>
            </a:r>
            <a:r>
              <a:rPr lang="en-US" sz="1800" dirty="0">
                <a:latin typeface="Aharoni" panose="02010803020104030203" pitchFamily="2" charset="-79"/>
                <a:cs typeface="Aharoni" panose="02010803020104030203" pitchFamily="2" charset="-79"/>
              </a:rPr>
              <a:t>	Stream :	CSE		Year: III</a:t>
            </a:r>
            <a:endParaRPr lang="en-US" dirty="0">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rgbClr val="5D7C3F"/>
              </a:buClr>
              <a:buSzPts val="1200"/>
              <a:buNone/>
            </a:pPr>
            <a:r>
              <a:rPr lang="en-US" sz="1800" b="1" dirty="0">
                <a:solidFill>
                  <a:srgbClr val="2FF6FF"/>
                </a:solidFill>
                <a:latin typeface="Aharoni" panose="02010803020104030203" pitchFamily="2" charset="-79"/>
                <a:cs typeface="Aharoni" panose="02010803020104030203" pitchFamily="2" charset="-79"/>
              </a:rPr>
              <a:t>Team Member 4 Name: </a:t>
            </a:r>
            <a:r>
              <a:rPr lang="en-US" b="1" dirty="0">
                <a:solidFill>
                  <a:srgbClr val="2FF6FF"/>
                </a:solidFill>
                <a:latin typeface="Aharoni" panose="02010803020104030203" pitchFamily="2" charset="-79"/>
                <a:cs typeface="Aharoni" panose="02010803020104030203" pitchFamily="2" charset="-79"/>
              </a:rPr>
              <a:t>Chandni Kumari</a:t>
            </a:r>
            <a:endParaRPr lang="en-US" dirty="0">
              <a:solidFill>
                <a:srgbClr val="2FF6FF"/>
              </a:solidFill>
              <a:latin typeface="Aharoni" panose="02010803020104030203" pitchFamily="2" charset="-79"/>
              <a:cs typeface="Aharoni" panose="02010803020104030203" pitchFamily="2" charset="-79"/>
            </a:endParaRPr>
          </a:p>
          <a:p>
            <a:pPr marL="0" lvl="0" indent="0" algn="l" rtl="0">
              <a:lnSpc>
                <a:spcPct val="90000"/>
              </a:lnSpc>
              <a:spcBef>
                <a:spcPts val="1000"/>
              </a:spcBef>
              <a:spcAft>
                <a:spcPts val="0"/>
              </a:spcAft>
              <a:buClr>
                <a:schemeClr val="dk1"/>
              </a:buClr>
              <a:buSzPts val="1200"/>
              <a:buNone/>
            </a:pPr>
            <a:r>
              <a:rPr lang="en-US" sz="1800" dirty="0">
                <a:latin typeface="Aharoni" panose="02010803020104030203" pitchFamily="2" charset="-79"/>
                <a:cs typeface="Aharoni" panose="02010803020104030203" pitchFamily="2" charset="-79"/>
              </a:rPr>
              <a:t>Branch :	</a:t>
            </a:r>
            <a:r>
              <a:rPr lang="en-US" sz="1800" dirty="0" err="1">
                <a:latin typeface="Aharoni" panose="02010803020104030203" pitchFamily="2" charset="-79"/>
                <a:cs typeface="Aharoni" panose="02010803020104030203" pitchFamily="2" charset="-79"/>
              </a:rPr>
              <a:t>Btech</a:t>
            </a:r>
            <a:r>
              <a:rPr lang="en-US" sz="1800" dirty="0">
                <a:latin typeface="Aharoni" panose="02010803020104030203" pitchFamily="2" charset="-79"/>
                <a:cs typeface="Aharoni" panose="02010803020104030203" pitchFamily="2" charset="-79"/>
              </a:rPr>
              <a:t>		Stream:	CSE		Year : III</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66094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823</TotalTime>
  <Words>676</Words>
  <Application>Microsoft Office PowerPoint</Application>
  <PresentationFormat>Widescreen</PresentationFormat>
  <Paragraphs>84</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Aharoni</vt:lpstr>
      <vt:lpstr>Arial</vt:lpstr>
      <vt:lpstr>Century Gothic</vt:lpstr>
      <vt:lpstr>Franklin Gothic</vt:lpstr>
      <vt:lpstr>Noto Sans Symbols</vt:lpstr>
      <vt:lpstr>Shone</vt:lpstr>
      <vt:lpstr>Sohne</vt:lpstr>
      <vt:lpstr>Söhne</vt:lpstr>
      <vt:lpstr>Wingdings 3</vt:lpstr>
      <vt:lpstr>Ion</vt:lpstr>
      <vt:lpstr>Basic Details of the Team &amp; Problem Statement</vt:lpstr>
      <vt:lpstr>Idea/Approach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&amp; Problem Statement</dc:title>
  <dc:creator>Dipak Agarwal</dc:creator>
  <cp:lastModifiedBy>Kunal Ranjan</cp:lastModifiedBy>
  <cp:revision>11</cp:revision>
  <dcterms:created xsi:type="dcterms:W3CDTF">2023-10-31T09:44:20Z</dcterms:created>
  <dcterms:modified xsi:type="dcterms:W3CDTF">2023-11-01T16:17:20Z</dcterms:modified>
</cp:coreProperties>
</file>