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A0885-F4A1-894E-BA6A-9CB954695AD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B3A4-5226-D343-A589-F4402D85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Note-  The ones in red are the columns which are removed as part of data cleanup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B3A4-5226-D343-A589-F4402D85E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B3A4-5226-D343-A589-F4402D85E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E9A-FFC3-8744-8EC7-FDE4F825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6259-4B2E-0A49-8BF3-FEAB6CEC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DD53-766D-D343-BC43-11ED1C9B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1EA7-8F21-3F4F-AFBB-4F1D0B3BC1F4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709A-0EC0-8E4C-9559-7550C1EC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EAEC-7FCB-F34E-B323-244DA7C8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80B-7061-B044-ACF9-2143983A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EDCD-6D88-E149-A374-F10D577C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2108-39BE-BD4B-9677-7D572D1F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C398-75CE-5441-B4CA-98E4D5A455FB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9376-0968-B04A-8D55-F27F1C4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DC61-1BE1-3741-B0A3-FFC4A28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77063-628F-F64B-BC74-8E735EB13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78B0-2FFE-B244-9770-969459F1D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C352F-334C-8B43-842B-4BCEC03F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52C-AE4B-F74A-A656-A140A10109B6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4993-61F1-3548-A576-147902BD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B1CE-BC14-4D4D-B3EF-816D3F00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85C-4B90-EA4A-B5D7-4BE961BF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D3C6-FC48-9746-ACC2-F0764B1E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F13C-DDBF-5649-AC5D-12DAAB9D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3213-899F-DB43-802B-31990D22A1CA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6032-8B7B-B746-AC32-384D524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2437-7098-2544-BF07-EACF1440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EAE0-BF61-624F-B59F-30E03F3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415A-5A5B-1841-82ED-5A7DA8E4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6A18-22E9-074C-8D3C-DD027A71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64E1-E18E-8044-A18B-28803B22CFF1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815E-E045-3A48-AE57-972EC31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5AE3-1AF1-DB4C-A980-BC63704C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830F-D33D-C643-A0D5-A0046FB1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71AD-35FC-B640-A9B0-9851748FF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8BD00-9386-C944-B981-4CDAF4D6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94232-D6C3-914C-B3FB-1485D9DF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564-8487-B64E-9145-296C35BF4D7B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1DCD-8289-1D44-BE71-B9D966C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7674-7432-E344-841A-E75007B0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001D-8EA8-C149-B1C2-A8DBF93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96394-A781-B04A-BEC6-CDF895AB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52411-2C01-B440-85C9-DC74598E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026B8-2A54-E948-9554-EC24E6DE2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4CE7D-8403-9740-8625-FE2088E3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34725-3625-2E40-9BD7-3E4E5A03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AFC0-56D4-F846-836F-22149066B5DD}" type="datetime1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84A2B-8953-E749-8504-8A898828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F27-E77C-804E-95B1-7FC58CC1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E5B3-7C50-D342-9B57-D1E581C9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209E9-A164-7744-A279-196CD2E2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C1E7-DF27-BB46-AE98-FF81D73C8CB4}" type="datetime1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4EEE9-0458-1749-AE3B-D4E7BC99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8410-3C4E-F541-BE73-B89496FF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AD5FE-82D4-634E-BE69-5BDBE2C0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F846-58CE-0248-A043-ED792675F070}" type="datetime1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5DE63-0EE4-434F-BBCE-B16DAFB9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34D4E-54CD-E646-97CA-557E6BF9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924B-A89B-EB48-B8FC-3CB3E6E6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A28E-44F7-1B43-951D-557F4165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6663-3396-D843-B12E-FB231021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4BC87-BC4D-3B4E-92DB-7BBFDAA2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3CC9-2F8D-0042-9877-CB848B7E48AD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A5085-77C2-044A-A4ED-0EB429A1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CE9A9-C6FF-3A4C-8329-B74BB694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68F8-E72B-204C-AF2B-0223A45B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53439-E9D9-E74D-84CD-2517240F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EE3BA-4F4D-A947-8C76-CB85A310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3A39-8DE7-7442-B78C-FC233FBC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A3D8-E49B-DB42-AD74-673B82DE2FED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6CCE-C694-6143-8A7C-E2417452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B88E-9BEC-A046-92CE-6D2CC397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D4009-2F02-A44D-87A2-C4E8B069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FCBBC-A8FB-9B4D-903F-44587E0F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5C1C-C689-D947-B652-9A74B4327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113-AB98-8C41-9ABF-F44C9FB8D0B6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8E62-79C0-0045-9D1D-778835D3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CUTe-Batch 39- Group 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B0D6-E5F9-7C40-8828-3C0209A62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310A-EA55-F14C-8ACD-9D03B987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E284-99BE-814F-A510-9019E1DD2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D77B-823F-FA45-8488-32102D06A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ascertain the bankruptcy of an entity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6566A0-62C3-A84A-A3D8-F866C829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D6D6-5750-644C-83A0-4D1B48866CB9}" type="datetime1">
              <a:rPr lang="en-US" sz="1600" b="1" smtClean="0"/>
              <a:t>4/22/18</a:t>
            </a:fld>
            <a:endParaRPr lang="en-US" sz="16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50B227-A3B9-1242-84F7-95C801AB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CUTe-Batch 39- Group 6</a:t>
            </a:r>
          </a:p>
        </p:txBody>
      </p:sp>
    </p:spTree>
    <p:extLst>
      <p:ext uri="{BB962C8B-B14F-4D97-AF65-F5344CB8AC3E}">
        <p14:creationId xmlns:p14="http://schemas.microsoft.com/office/powerpoint/2010/main" val="25944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7F8-FEDD-3848-B0D0-74506B1A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Business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C0E8-743D-8D41-B8D4-77FA8814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1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the various financial ratios of entities, train the model and ascertain the bankruptcy of entities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model is expected to give a higher F1 Score.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8ACF-97DC-244B-ADAF-A1D0BFD7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A37-18E3-354D-B1F4-A70F48DC555E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D035-7053-ED43-8B9C-FA0D705D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CUTe-Batch 39- Group 18</a:t>
            </a:r>
          </a:p>
        </p:txBody>
      </p:sp>
    </p:spTree>
    <p:extLst>
      <p:ext uri="{BB962C8B-B14F-4D97-AF65-F5344CB8AC3E}">
        <p14:creationId xmlns:p14="http://schemas.microsoft.com/office/powerpoint/2010/main" val="312731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0D23-23F6-354E-BB20-E0B13CA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6" y="208174"/>
            <a:ext cx="10515600" cy="58080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4CEC-E52C-CF4C-9FAA-27F99186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3698"/>
            <a:ext cx="10515600" cy="5653944"/>
          </a:xfrm>
        </p:spPr>
        <p:txBody>
          <a:bodyPr>
            <a:normAutofit/>
          </a:bodyPr>
          <a:lstStyle/>
          <a:p>
            <a:r>
              <a:rPr lang="en-US" dirty="0"/>
              <a:t>There are 36553 observations in the data and 64 predictors (excluding the target variable)</a:t>
            </a:r>
          </a:p>
          <a:p>
            <a:r>
              <a:rPr lang="en-US" dirty="0"/>
              <a:t>The target variable has binary values (0,1) and hence it’s a classification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Initial Insights</a:t>
            </a:r>
          </a:p>
          <a:p>
            <a:r>
              <a:rPr lang="en-US" dirty="0"/>
              <a:t>All predictors are numerical</a:t>
            </a:r>
          </a:p>
          <a:p>
            <a:r>
              <a:rPr lang="en-US" dirty="0"/>
              <a:t>Highly skewed data with 95% class bias- Resampling Strategy?</a:t>
            </a:r>
          </a:p>
          <a:p>
            <a:r>
              <a:rPr lang="en-US" dirty="0"/>
              <a:t>ID is a unique value column</a:t>
            </a:r>
          </a:p>
          <a:p>
            <a:r>
              <a:rPr lang="en-US" dirty="0" err="1"/>
              <a:t>Attr</a:t>
            </a:r>
            <a:r>
              <a:rPr lang="en-US" dirty="0"/>
              <a:t> 37 has 44% NA values (remove?)	</a:t>
            </a:r>
          </a:p>
          <a:p>
            <a:endParaRPr lang="en-US" i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3B49D-7E22-3540-9027-ACE9E785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76" y="50525"/>
            <a:ext cx="1054100" cy="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319C-EDBD-C448-8B99-53C1C7F6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2" y="91856"/>
            <a:ext cx="10515600" cy="1148365"/>
          </a:xfrm>
        </p:spPr>
        <p:txBody>
          <a:bodyPr/>
          <a:lstStyle/>
          <a:p>
            <a:r>
              <a:rPr lang="en-US" b="1" u="sng" dirty="0"/>
              <a:t>Data Cleaning/Conditioning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C144-0FB9-7B40-B06F-EEEB7180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69" y="1321129"/>
            <a:ext cx="10515600" cy="4900996"/>
          </a:xfrm>
        </p:spPr>
        <p:txBody>
          <a:bodyPr>
            <a:normAutofit/>
          </a:bodyPr>
          <a:lstStyle/>
          <a:p>
            <a:r>
              <a:rPr lang="en-US" dirty="0"/>
              <a:t>Drop ID column</a:t>
            </a:r>
          </a:p>
          <a:p>
            <a:r>
              <a:rPr lang="en-US" dirty="0"/>
              <a:t>Factorize target variable</a:t>
            </a:r>
          </a:p>
          <a:p>
            <a:r>
              <a:rPr lang="en-US" dirty="0"/>
              <a:t>Removed Attr37 and trained and tested </a:t>
            </a:r>
          </a:p>
          <a:p>
            <a:r>
              <a:rPr lang="en-US" dirty="0"/>
              <a:t>Standardized the data (Central Imputation)</a:t>
            </a:r>
          </a:p>
          <a:p>
            <a:pPr marL="0" indent="0">
              <a:buNone/>
            </a:pPr>
            <a:endParaRPr lang="en-US" sz="2800" dirty="0"/>
          </a:p>
          <a:p>
            <a:pPr marL="1600200" lvl="6">
              <a:spcBef>
                <a:spcPts val="1000"/>
              </a:spcBef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AA694-0767-6541-B5A7-5A3268C1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627" y="141395"/>
            <a:ext cx="1676400" cy="8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2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4DCB-4358-3A42-88D1-A0AD7D2B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76479"/>
            <a:ext cx="10061028" cy="848432"/>
          </a:xfrm>
        </p:spPr>
        <p:txBody>
          <a:bodyPr/>
          <a:lstStyle/>
          <a:p>
            <a:r>
              <a:rPr lang="en-US" b="1" u="sng" dirty="0"/>
              <a:t>Model Evaluation and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FE9C20-B1F1-7945-830E-96B42D779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67046"/>
              </p:ext>
            </p:extLst>
          </p:nvPr>
        </p:nvGraphicFramePr>
        <p:xfrm>
          <a:off x="185195" y="1036455"/>
          <a:ext cx="10587735" cy="4292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1315542703"/>
                    </a:ext>
                  </a:extLst>
                </a:gridCol>
                <a:gridCol w="818997">
                  <a:extLst>
                    <a:ext uri="{9D8B030D-6E8A-4147-A177-3AD203B41FA5}">
                      <a16:colId xmlns:a16="http://schemas.microsoft.com/office/drawing/2014/main" val="2627119133"/>
                    </a:ext>
                  </a:extLst>
                </a:gridCol>
                <a:gridCol w="1193673">
                  <a:extLst>
                    <a:ext uri="{9D8B030D-6E8A-4147-A177-3AD203B41FA5}">
                      <a16:colId xmlns:a16="http://schemas.microsoft.com/office/drawing/2014/main" val="1267077041"/>
                    </a:ext>
                  </a:extLst>
                </a:gridCol>
                <a:gridCol w="1332235">
                  <a:extLst>
                    <a:ext uri="{9D8B030D-6E8A-4147-A177-3AD203B41FA5}">
                      <a16:colId xmlns:a16="http://schemas.microsoft.com/office/drawing/2014/main" val="1975579821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756737663"/>
                    </a:ext>
                  </a:extLst>
                </a:gridCol>
                <a:gridCol w="1193673">
                  <a:extLst>
                    <a:ext uri="{9D8B030D-6E8A-4147-A177-3AD203B41FA5}">
                      <a16:colId xmlns:a16="http://schemas.microsoft.com/office/drawing/2014/main" val="4294298526"/>
                    </a:ext>
                  </a:extLst>
                </a:gridCol>
                <a:gridCol w="1019302">
                  <a:extLst>
                    <a:ext uri="{9D8B030D-6E8A-4147-A177-3AD203B41FA5}">
                      <a16:colId xmlns:a16="http://schemas.microsoft.com/office/drawing/2014/main" val="52795682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16689489"/>
                    </a:ext>
                  </a:extLst>
                </a:gridCol>
                <a:gridCol w="1193673">
                  <a:extLst>
                    <a:ext uri="{9D8B030D-6E8A-4147-A177-3AD203B41FA5}">
                      <a16:colId xmlns:a16="http://schemas.microsoft.com/office/drawing/2014/main" val="2045777871"/>
                    </a:ext>
                  </a:extLst>
                </a:gridCol>
                <a:gridCol w="949154">
                  <a:extLst>
                    <a:ext uri="{9D8B030D-6E8A-4147-A177-3AD203B41FA5}">
                      <a16:colId xmlns:a16="http://schemas.microsoft.com/office/drawing/2014/main" val="2207562417"/>
                    </a:ext>
                  </a:extLst>
                </a:gridCol>
              </a:tblGrid>
              <a:tr h="334936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# 1- 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# 2- Decision Tree C5.0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# 3- XGBoost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80941"/>
                  </a:ext>
                </a:extLst>
              </a:tr>
              <a:tr h="577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91541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55.74%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54.99%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57.51%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58.61%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44055"/>
                  </a:ext>
                </a:extLst>
              </a:tr>
              <a:tr h="503773">
                <a:tc>
                  <a:txBody>
                    <a:bodyPr/>
                    <a:lstStyle/>
                    <a:p>
                      <a:r>
                        <a:rPr lang="en-US" b="1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38.99%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42.76%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46.54%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10120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93.23%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87.74%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79.14%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01472"/>
                  </a:ext>
                </a:extLst>
              </a:tr>
              <a:tr h="503773">
                <a:tc>
                  <a:txBody>
                    <a:bodyPr/>
                    <a:lstStyle/>
                    <a:p>
                      <a:r>
                        <a:rPr lang="en-US" b="1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33355"/>
                  </a:ext>
                </a:extLst>
              </a:tr>
              <a:tr h="503773">
                <a:tc>
                  <a:txBody>
                    <a:bodyPr/>
                    <a:lstStyle/>
                    <a:p>
                      <a:r>
                        <a:rPr lang="en-US" b="1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46707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702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8D1B695-186D-254A-8347-464C7678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415" y="76480"/>
            <a:ext cx="954039" cy="732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5A395-E057-5348-A7F5-55FDCF2AA309}"/>
              </a:ext>
            </a:extLst>
          </p:cNvPr>
          <p:cNvSpPr txBox="1"/>
          <p:nvPr/>
        </p:nvSpPr>
        <p:spPr>
          <a:xfrm>
            <a:off x="509286" y="5578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16BE41-2EC9-274E-9BB7-B2DDB2D98633}"/>
              </a:ext>
            </a:extLst>
          </p:cNvPr>
          <p:cNvSpPr txBox="1">
            <a:spLocks/>
          </p:cNvSpPr>
          <p:nvPr/>
        </p:nvSpPr>
        <p:spPr>
          <a:xfrm>
            <a:off x="316624" y="5578996"/>
            <a:ext cx="10515600" cy="109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Model # 4- Tried PCA and Logistic. Training gave poor F1 score. Hence discarded the model!</a:t>
            </a:r>
          </a:p>
          <a:p>
            <a:r>
              <a:rPr lang="en-US" sz="1600" b="1" dirty="0"/>
              <a:t>Based on the above results, XGBoost gives better F1 and Recall compared to other models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00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063-0424-C64C-80EB-C313ADD5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78" y="459715"/>
            <a:ext cx="8690578" cy="801523"/>
          </a:xfrm>
        </p:spPr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31C5-0ECB-7947-A1EB-BAFC84E0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3213-899F-DB43-802B-31990D22A1CA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E218-1142-D84C-9AA1-1BA863E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CUTe-Batch 39- Group 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1B888-4B29-8348-A3C6-6CBC04B981A3}"/>
              </a:ext>
            </a:extLst>
          </p:cNvPr>
          <p:cNvSpPr txBox="1"/>
          <p:nvPr/>
        </p:nvSpPr>
        <p:spPr>
          <a:xfrm>
            <a:off x="746234" y="1767748"/>
            <a:ext cx="10573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 classification models were tested to ascertain the bankruptcy of entity and we concluded that ‘XGBoost’ model yields the highest accuracy. </a:t>
            </a:r>
          </a:p>
          <a:p>
            <a:endParaRPr lang="en-US" sz="2800" dirty="0"/>
          </a:p>
          <a:p>
            <a:r>
              <a:rPr lang="en-US" sz="2800" dirty="0"/>
              <a:t>The F1 Score of the model is </a:t>
            </a:r>
            <a:r>
              <a:rPr lang="en-US" sz="2800" b="1" dirty="0"/>
              <a:t>58.61 %.</a:t>
            </a:r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34D02-04B0-D545-BF39-6F8F628A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72" y="330532"/>
            <a:ext cx="1530485" cy="12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327</Words>
  <Application>Microsoft Macintosh PowerPoint</Application>
  <PresentationFormat>Widescreen</PresentationFormat>
  <Paragraphs>108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Models</vt:lpstr>
      <vt:lpstr>Business Problem Statement</vt:lpstr>
      <vt:lpstr>Data Exploration</vt:lpstr>
      <vt:lpstr>Data Cleaning/Conditioning</vt:lpstr>
      <vt:lpstr>Model Evaluation and Selection</vt:lpstr>
      <vt:lpstr>Conclusion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Govindan</dc:creator>
  <cp:lastModifiedBy>Abhilash Govindan</cp:lastModifiedBy>
  <cp:revision>205</cp:revision>
  <dcterms:created xsi:type="dcterms:W3CDTF">2018-04-07T17:21:43Z</dcterms:created>
  <dcterms:modified xsi:type="dcterms:W3CDTF">2018-04-22T04:29:20Z</dcterms:modified>
</cp:coreProperties>
</file>