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410" r:id="rId5"/>
    <p:sldId id="383" r:id="rId6"/>
    <p:sldId id="391" r:id="rId7"/>
    <p:sldId id="412" r:id="rId8"/>
    <p:sldId id="411" r:id="rId9"/>
    <p:sldId id="415" r:id="rId10"/>
    <p:sldId id="416" r:id="rId11"/>
    <p:sldId id="41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29" autoAdjust="0"/>
    <p:restoredTop sz="96327" autoAdjust="0"/>
  </p:normalViewPr>
  <p:slideViewPr>
    <p:cSldViewPr snapToGrid="0">
      <p:cViewPr varScale="1">
        <p:scale>
          <a:sx n="97" d="100"/>
          <a:sy n="97" d="100"/>
        </p:scale>
        <p:origin x="96" y="12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26"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xmlns=""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9/3/2025</a:t>
            </a:fld>
            <a:endParaRPr lang="en-US" dirty="0"/>
          </a:p>
        </p:txBody>
      </p:sp>
      <p:sp>
        <p:nvSpPr>
          <p:cNvPr id="6" name="Slide Number Placeholder 5">
            <a:extLst>
              <a:ext uri="{FF2B5EF4-FFF2-40B4-BE49-F238E27FC236}">
                <a16:creationId xmlns:a16="http://schemas.microsoft.com/office/drawing/2014/main" xmlns=""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xmlns=""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xmlns=""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9/3/2025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1187857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413339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182739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xmlns=""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xmlns="" id="{CF555767-B3D8-BD57-1D42-7F6E1E66892B}"/>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xmlns=""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xmlns=""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xmlns=""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xmlns=""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xmlns=""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xmlns=""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xmlns=""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xmlns=""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xmlns=""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xmlns="" id="{58B149C6-5AAC-B8E5-5411-EA38821F6754}"/>
              </a:ext>
              <a:ext uri="{C183D7F6-B498-43B3-948B-1728B52AA6E4}">
                <adec:decorative xmlns:adec="http://schemas.microsoft.com/office/drawing/2017/decorative" xmlns=""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xmlns="" id="{806C6F65-35CD-D64B-992A-0C1C1E00384D}"/>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xmlns=""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xmlns=""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xmlns=""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xmlns=""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xmlns=""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xmlns=""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xmlns=""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979826C1-7A52-DA25-F422-EE62DED7D1B6}"/>
              </a:ext>
              <a:ext uri="{C183D7F6-B498-43B3-948B-1728B52AA6E4}">
                <adec:decorative xmlns:adec="http://schemas.microsoft.com/office/drawing/2017/decorative" xmlns=""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xmlns=""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xmlns=""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xmlns="" id="{D96BA398-1ED2-1FCA-63B9-8915A8C7A524}"/>
              </a:ext>
              <a:ext uri="{C183D7F6-B498-43B3-948B-1728B52AA6E4}">
                <adec:decorative xmlns:adec="http://schemas.microsoft.com/office/drawing/2017/decorative" xmlns=""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xmlns=""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xmlns="" id="{29169ED6-4B82-6844-119F-AC15CDF2D3E5}"/>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xmlns="" id="{C57F1500-1A16-D1EF-4F0C-030852B291FC}"/>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xmlns="" id="{2D07A0BE-3890-193E-9439-F294E61A71B9}"/>
              </a:ext>
              <a:ext uri="{C183D7F6-B498-43B3-948B-1728B52AA6E4}">
                <adec:decorative xmlns:adec="http://schemas.microsoft.com/office/drawing/2017/decorative" xmlns=""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xmlns=""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xmlns=""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xmlns=""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xmlns=""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xmlns=""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xmlns=""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xmlns="" id="{C26C18C3-ED25-DD4B-BA72-24932D54DE37}"/>
              </a:ext>
              <a:ext uri="{C183D7F6-B498-43B3-948B-1728B52AA6E4}">
                <adec:decorative xmlns:adec="http://schemas.microsoft.com/office/drawing/2017/decorative" xmlns=""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xmlns=""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xmlns=""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xmlns=""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xmlns="" id="{A69706A2-3726-FE4E-B923-E75D48597816}"/>
              </a:ext>
              <a:ext uri="{C183D7F6-B498-43B3-948B-1728B52AA6E4}">
                <adec:decorative xmlns:adec="http://schemas.microsoft.com/office/drawing/2017/decorative" xmlns=""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xmlns=""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C97D5AF2-684A-4A8D-3D82-B57D7AC44677}"/>
              </a:ext>
              <a:ext uri="{C183D7F6-B498-43B3-948B-1728B52AA6E4}">
                <adec:decorative xmlns:adec="http://schemas.microsoft.com/office/drawing/2017/decorative" xmlns=""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xmlns=""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xmlns=""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xmlns=""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xmlns=""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xmlns=""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xmlns="" id="{42E558A9-6DD6-E21D-3A8F-6707E1DD19F1}"/>
              </a:ext>
              <a:ext uri="{C183D7F6-B498-43B3-948B-1728B52AA6E4}">
                <adec:decorative xmlns:adec="http://schemas.microsoft.com/office/drawing/2017/decorative" xmlns=""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xmlns=""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xmlns=""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xmlns=""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xmlns=""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xmlns=""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xmlns=""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xmlns=""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xmlns=""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xmlns=""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xmlns="" id="{E66081BA-9135-73B1-DCE5-77FD12431F13}"/>
              </a:ext>
              <a:ext uri="{C183D7F6-B498-43B3-948B-1728B52AA6E4}">
                <adec:decorative xmlns:adec="http://schemas.microsoft.com/office/drawing/2017/decorative" xmlns=""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xmlns=""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xmlns=""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xmlns=""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xmlns=""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xmlns=""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xmlns=""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1D9D6-2977-ABCD-FDF8-51AFA5064E54}"/>
              </a:ext>
            </a:extLst>
          </p:cNvPr>
          <p:cNvSpPr>
            <a:spLocks noGrp="1"/>
          </p:cNvSpPr>
          <p:nvPr>
            <p:ph type="ctrTitle"/>
          </p:nvPr>
        </p:nvSpPr>
        <p:spPr>
          <a:xfrm>
            <a:off x="6309904" y="513736"/>
            <a:ext cx="5486400" cy="3291840"/>
          </a:xfrm>
        </p:spPr>
        <p:txBody>
          <a:bodyPr/>
          <a:lstStyle/>
          <a:p>
            <a:r>
              <a:rPr lang="en-US" sz="2800" dirty="0"/>
              <a:t>Autonomous Ferromagnetic Pipe Climbing Robot using ESP32-CAM</a:t>
            </a:r>
          </a:p>
        </p:txBody>
      </p:sp>
      <p:sp>
        <p:nvSpPr>
          <p:cNvPr id="6" name="TextBox 5">
            <a:extLst>
              <a:ext uri="{FF2B5EF4-FFF2-40B4-BE49-F238E27FC236}">
                <a16:creationId xmlns:a16="http://schemas.microsoft.com/office/drawing/2014/main" xmlns="" id="{7634A677-63F8-F546-48AD-62DA6543B955}"/>
              </a:ext>
            </a:extLst>
          </p:cNvPr>
          <p:cNvSpPr txBox="1"/>
          <p:nvPr/>
        </p:nvSpPr>
        <p:spPr>
          <a:xfrm>
            <a:off x="3029767" y="278319"/>
            <a:ext cx="6560274" cy="646331"/>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800" b="1" dirty="0">
                <a:effectLst/>
                <a:latin typeface="Calibri" panose="020F0502020204030204" pitchFamily="34" charset="0"/>
                <a:ea typeface="Calibri" panose="020F0502020204030204" pitchFamily="34" charset="0"/>
                <a:cs typeface="Times New Roman" panose="02020603050405020304" pitchFamily="18" charset="0"/>
              </a:rPr>
              <a:t>Bluet</a:t>
            </a:r>
            <a:r>
              <a:rPr kumimoji="0" lang="en-US" sz="1800" b="0" i="0" u="sng" strike="noStrike" kern="1200" cap="none" spc="0" normalizeH="0" baseline="0" noProof="0" dirty="0">
                <a:ln>
                  <a:noFill/>
                </a:ln>
                <a:solidFill>
                  <a:prstClr val="black"/>
                </a:solidFill>
                <a:effectLst/>
                <a:uLnTx/>
                <a:uFillTx/>
                <a:latin typeface="Trebuchet MS" panose="020B0603020202020204"/>
                <a:ea typeface="+mn-ea"/>
                <a:cs typeface="+mn-cs"/>
              </a:rPr>
              <a:t>Department of Automation And Robotics </a:t>
            </a:r>
          </a:p>
          <a:p>
            <a:r>
              <a:rPr lang="en-IN" sz="1800" b="1" dirty="0">
                <a:effectLst/>
                <a:latin typeface="Calibri" panose="020F0502020204030204" pitchFamily="34" charset="0"/>
                <a:ea typeface="Calibri" panose="020F0502020204030204" pitchFamily="34" charset="0"/>
                <a:cs typeface="Times New Roman" panose="02020603050405020304" pitchFamily="18" charset="0"/>
              </a:rPr>
              <a:t>h voice control Home Automation Project</a:t>
            </a:r>
            <a:endParaRPr lang="en-US" dirty="0"/>
          </a:p>
        </p:txBody>
      </p:sp>
      <p:pic>
        <p:nvPicPr>
          <p:cNvPr id="7" name="Picture 6">
            <a:extLst>
              <a:ext uri="{FF2B5EF4-FFF2-40B4-BE49-F238E27FC236}">
                <a16:creationId xmlns:a16="http://schemas.microsoft.com/office/drawing/2014/main" xmlns="" id="{68E523C5-78E5-5257-1E5F-80DA77B7A472}"/>
              </a:ext>
            </a:extLst>
          </p:cNvPr>
          <p:cNvPicPr>
            <a:picLocks noChangeAspect="1"/>
          </p:cNvPicPr>
          <p:nvPr/>
        </p:nvPicPr>
        <p:blipFill>
          <a:blip r:embed="rId3"/>
          <a:stretch>
            <a:fillRect/>
          </a:stretch>
        </p:blipFill>
        <p:spPr>
          <a:xfrm>
            <a:off x="9845139" y="47711"/>
            <a:ext cx="2243942" cy="2111945"/>
          </a:xfrm>
          <a:prstGeom prst="rect">
            <a:avLst/>
          </a:prstGeom>
        </p:spPr>
      </p:pic>
      <p:sp>
        <p:nvSpPr>
          <p:cNvPr id="11" name="TextBox 10">
            <a:extLst>
              <a:ext uri="{FF2B5EF4-FFF2-40B4-BE49-F238E27FC236}">
                <a16:creationId xmlns:a16="http://schemas.microsoft.com/office/drawing/2014/main" xmlns="" id="{3E3EE2EE-2B71-10E9-EBBF-748CC098DED8}"/>
              </a:ext>
            </a:extLst>
          </p:cNvPr>
          <p:cNvSpPr txBox="1"/>
          <p:nvPr/>
        </p:nvSpPr>
        <p:spPr>
          <a:xfrm>
            <a:off x="-19222" y="6416941"/>
            <a:ext cx="6097978" cy="461665"/>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schemeClr val="bg1"/>
                </a:solidFill>
                <a:effectLst/>
                <a:uLnTx/>
                <a:uFillTx/>
                <a:latin typeface="Times New Roman" panose="02020603050405020304" pitchFamily="18" charset="0"/>
                <a:cs typeface="Times New Roman" panose="02020603050405020304" pitchFamily="18" charset="0"/>
              </a:rPr>
              <a:t>  </a:t>
            </a:r>
            <a:endParaRPr kumimoji="0" lang="en-US" sz="2400" b="1" i="0" u="none" strike="noStrike" kern="1200" cap="none" spc="0" normalizeH="0" baseline="0" noProof="0" dirty="0">
              <a:ln>
                <a:noFill/>
              </a:ln>
              <a:solidFill>
                <a:schemeClr val="bg1"/>
              </a:solidFill>
              <a:effectLst/>
              <a:uLnTx/>
              <a:uFillTx/>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xmlns="" id="{C86BA617-AEE9-17D9-B0D1-95210F22201D}"/>
              </a:ext>
            </a:extLst>
          </p:cNvPr>
          <p:cNvSpPr txBox="1"/>
          <p:nvPr/>
        </p:nvSpPr>
        <p:spPr>
          <a:xfrm>
            <a:off x="8940166" y="5071465"/>
            <a:ext cx="6121728" cy="1708160"/>
          </a:xfrm>
          <a:prstGeom prst="rect">
            <a:avLst/>
          </a:prstGeom>
          <a:noFill/>
        </p:spPr>
        <p:txBody>
          <a:bodyPr wrap="square">
            <a:spAutoFit/>
          </a:bodyPr>
          <a:lstStyle/>
          <a:p>
            <a:pPr marL="285750" lvl="0" indent="-285750" defTabSz="457200">
              <a:spcBef>
                <a:spcPts val="1000"/>
              </a:spcBef>
              <a:buClr>
                <a:srgbClr val="90C226"/>
              </a:buClr>
              <a:buSzPct val="80000"/>
              <a:buFont typeface="Wingdings" panose="05000000000000000000" pitchFamily="2" charset="2"/>
              <a:buChar char="§"/>
              <a:defRPr/>
            </a:pPr>
            <a:r>
              <a:rPr lang="en-IN" sz="2000" dirty="0">
                <a:solidFill>
                  <a:prstClr val="black"/>
                </a:solidFill>
                <a:latin typeface="Times New Roman" panose="02020603050405020304" pitchFamily="18" charset="0"/>
                <a:cs typeface="Times New Roman" panose="02020603050405020304" pitchFamily="18" charset="0"/>
              </a:rPr>
              <a:t>Suvarnlata Dadaji </a:t>
            </a:r>
            <a:r>
              <a:rPr lang="en-IN" sz="2000" dirty="0" err="1" smtClean="0">
                <a:solidFill>
                  <a:prstClr val="black"/>
                </a:solidFill>
                <a:latin typeface="Times New Roman" panose="02020603050405020304" pitchFamily="18" charset="0"/>
                <a:cs typeface="Times New Roman" panose="02020603050405020304" pitchFamily="18" charset="0"/>
              </a:rPr>
              <a:t>Hadge</a:t>
            </a:r>
            <a:endParaRPr lang="en-IN" sz="2000" dirty="0" smtClean="0">
              <a:solidFill>
                <a:prstClr val="black"/>
              </a:solidFill>
              <a:latin typeface="Times New Roman" panose="02020603050405020304" pitchFamily="18" charset="0"/>
              <a:cs typeface="Times New Roman" panose="02020603050405020304" pitchFamily="18" charset="0"/>
            </a:endParaRPr>
          </a:p>
          <a:p>
            <a:pPr marL="285750" lvl="0" indent="-285750" defTabSz="457200">
              <a:spcBef>
                <a:spcPts val="1000"/>
              </a:spcBef>
              <a:buClr>
                <a:srgbClr val="90C226"/>
              </a:buClr>
              <a:buSzPct val="80000"/>
              <a:buFont typeface="Wingdings" panose="05000000000000000000" pitchFamily="2" charset="2"/>
              <a:buChar char="§"/>
              <a:defRPr/>
            </a:pPr>
            <a:r>
              <a:rPr lang="en-IN" sz="2000" dirty="0" err="1">
                <a:solidFill>
                  <a:prstClr val="black"/>
                </a:solidFill>
                <a:latin typeface="Times New Roman" panose="02020603050405020304" pitchFamily="18" charset="0"/>
                <a:cs typeface="Times New Roman" panose="02020603050405020304" pitchFamily="18" charset="0"/>
              </a:rPr>
              <a:t>Abhishek</a:t>
            </a:r>
            <a:r>
              <a:rPr lang="en-IN" sz="2000" dirty="0">
                <a:solidFill>
                  <a:prstClr val="black"/>
                </a:solidFill>
                <a:latin typeface="Times New Roman" panose="02020603050405020304" pitchFamily="18" charset="0"/>
                <a:cs typeface="Times New Roman" panose="02020603050405020304" pitchFamily="18" charset="0"/>
              </a:rPr>
              <a:t> </a:t>
            </a:r>
            <a:r>
              <a:rPr lang="en-IN" sz="2000" dirty="0" err="1">
                <a:solidFill>
                  <a:prstClr val="black"/>
                </a:solidFill>
                <a:latin typeface="Times New Roman" panose="02020603050405020304" pitchFamily="18" charset="0"/>
                <a:cs typeface="Times New Roman" panose="02020603050405020304" pitchFamily="18" charset="0"/>
              </a:rPr>
              <a:t>Nivrutti</a:t>
            </a:r>
            <a:r>
              <a:rPr lang="en-IN" sz="2000" dirty="0">
                <a:solidFill>
                  <a:prstClr val="black"/>
                </a:solidFill>
                <a:latin typeface="Times New Roman" panose="02020603050405020304" pitchFamily="18" charset="0"/>
                <a:cs typeface="Times New Roman" panose="02020603050405020304" pitchFamily="18" charset="0"/>
              </a:rPr>
              <a:t> </a:t>
            </a:r>
            <a:r>
              <a:rPr lang="en-IN" sz="2000" dirty="0" err="1" smtClean="0">
                <a:solidFill>
                  <a:prstClr val="black"/>
                </a:solidFill>
                <a:latin typeface="Times New Roman" panose="02020603050405020304" pitchFamily="18" charset="0"/>
                <a:cs typeface="Times New Roman" panose="02020603050405020304" pitchFamily="18" charset="0"/>
              </a:rPr>
              <a:t>Chavan</a:t>
            </a:r>
            <a:endParaRPr lang="en-IN" sz="2000" dirty="0" smtClean="0">
              <a:solidFill>
                <a:prstClr val="black"/>
              </a:solidFill>
              <a:latin typeface="Times New Roman" panose="02020603050405020304" pitchFamily="18" charset="0"/>
              <a:cs typeface="Times New Roman" panose="02020603050405020304" pitchFamily="18" charset="0"/>
            </a:endParaRPr>
          </a:p>
          <a:p>
            <a:pPr marL="285750" lvl="0" indent="-285750" defTabSz="457200">
              <a:spcBef>
                <a:spcPts val="1000"/>
              </a:spcBef>
              <a:buClr>
                <a:srgbClr val="90C226"/>
              </a:buClr>
              <a:buSzPct val="80000"/>
              <a:buFont typeface="Wingdings" panose="05000000000000000000" pitchFamily="2" charset="2"/>
              <a:buChar char="§"/>
              <a:defRPr/>
            </a:pPr>
            <a:r>
              <a:rPr lang="en-IN" sz="2000" dirty="0" err="1">
                <a:solidFill>
                  <a:prstClr val="black"/>
                </a:solidFill>
                <a:latin typeface="Times New Roman" panose="02020603050405020304" pitchFamily="18" charset="0"/>
                <a:cs typeface="Times New Roman" panose="02020603050405020304" pitchFamily="18" charset="0"/>
              </a:rPr>
              <a:t>Sakshi</a:t>
            </a:r>
            <a:r>
              <a:rPr lang="en-IN" sz="2000" dirty="0">
                <a:solidFill>
                  <a:prstClr val="black"/>
                </a:solidFill>
                <a:latin typeface="Times New Roman" panose="02020603050405020304" pitchFamily="18" charset="0"/>
                <a:cs typeface="Times New Roman" panose="02020603050405020304" pitchFamily="18" charset="0"/>
              </a:rPr>
              <a:t> </a:t>
            </a:r>
            <a:r>
              <a:rPr lang="en-IN" sz="2000" dirty="0" err="1">
                <a:solidFill>
                  <a:prstClr val="black"/>
                </a:solidFill>
                <a:latin typeface="Times New Roman" panose="02020603050405020304" pitchFamily="18" charset="0"/>
                <a:cs typeface="Times New Roman" panose="02020603050405020304" pitchFamily="18" charset="0"/>
              </a:rPr>
              <a:t>Ajayrao</a:t>
            </a:r>
            <a:r>
              <a:rPr lang="en-IN" sz="2000" dirty="0">
                <a:solidFill>
                  <a:prstClr val="black"/>
                </a:solidFill>
                <a:latin typeface="Times New Roman" panose="02020603050405020304" pitchFamily="18" charset="0"/>
                <a:cs typeface="Times New Roman" panose="02020603050405020304" pitchFamily="18" charset="0"/>
              </a:rPr>
              <a:t> </a:t>
            </a:r>
            <a:r>
              <a:rPr lang="en-IN" sz="2000" dirty="0" err="1" smtClean="0">
                <a:solidFill>
                  <a:prstClr val="black"/>
                </a:solidFill>
                <a:latin typeface="Times New Roman" panose="02020603050405020304" pitchFamily="18" charset="0"/>
                <a:cs typeface="Times New Roman" panose="02020603050405020304" pitchFamily="18" charset="0"/>
              </a:rPr>
              <a:t>Deshmukh</a:t>
            </a:r>
            <a:endParaRPr lang="en-IN" sz="2000" dirty="0" smtClean="0">
              <a:solidFill>
                <a:prstClr val="black"/>
              </a:solidFill>
              <a:latin typeface="Times New Roman" panose="02020603050405020304" pitchFamily="18" charset="0"/>
              <a:cs typeface="Times New Roman" panose="02020603050405020304" pitchFamily="18" charset="0"/>
            </a:endParaRPr>
          </a:p>
          <a:p>
            <a:pPr marL="285750" lvl="0" indent="-285750" defTabSz="457200">
              <a:spcBef>
                <a:spcPts val="1000"/>
              </a:spcBef>
              <a:buClr>
                <a:srgbClr val="90C226"/>
              </a:buClr>
              <a:buSzPct val="80000"/>
              <a:buFont typeface="Wingdings" panose="05000000000000000000" pitchFamily="2" charset="2"/>
              <a:buChar char="§"/>
              <a:defRPr/>
            </a:pPr>
            <a:r>
              <a:rPr lang="en-IN" sz="2000" dirty="0" err="1">
                <a:solidFill>
                  <a:prstClr val="black"/>
                </a:solidFill>
                <a:latin typeface="Times New Roman" panose="02020603050405020304" pitchFamily="18" charset="0"/>
                <a:cs typeface="Times New Roman" panose="02020603050405020304" pitchFamily="18" charset="0"/>
              </a:rPr>
              <a:t>Rohit</a:t>
            </a:r>
            <a:r>
              <a:rPr lang="en-IN" sz="2000" dirty="0">
                <a:solidFill>
                  <a:prstClr val="black"/>
                </a:solidFill>
                <a:latin typeface="Times New Roman" panose="02020603050405020304" pitchFamily="18" charset="0"/>
                <a:cs typeface="Times New Roman" panose="02020603050405020304" pitchFamily="18" charset="0"/>
              </a:rPr>
              <a:t> </a:t>
            </a:r>
            <a:r>
              <a:rPr lang="en-IN" sz="2000" dirty="0" err="1">
                <a:solidFill>
                  <a:prstClr val="black"/>
                </a:solidFill>
                <a:latin typeface="Times New Roman" panose="02020603050405020304" pitchFamily="18" charset="0"/>
                <a:cs typeface="Times New Roman" panose="02020603050405020304" pitchFamily="18" charset="0"/>
              </a:rPr>
              <a:t>Nandkishor</a:t>
            </a:r>
            <a:r>
              <a:rPr lang="en-IN" sz="2000" dirty="0">
                <a:solidFill>
                  <a:prstClr val="black"/>
                </a:solidFill>
                <a:latin typeface="Times New Roman" panose="02020603050405020304" pitchFamily="18" charset="0"/>
                <a:cs typeface="Times New Roman" panose="02020603050405020304" pitchFamily="18" charset="0"/>
              </a:rPr>
              <a:t> </a:t>
            </a:r>
            <a:r>
              <a:rPr lang="en-IN" sz="2000" dirty="0" err="1">
                <a:solidFill>
                  <a:prstClr val="black"/>
                </a:solidFill>
                <a:latin typeface="Times New Roman" panose="02020603050405020304" pitchFamily="18" charset="0"/>
                <a:cs typeface="Times New Roman" panose="02020603050405020304" pitchFamily="18" charset="0"/>
              </a:rPr>
              <a:t>Daud</a:t>
            </a:r>
            <a:endParaRPr kumimoji="0" lang="en-IN" sz="20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530BF65-C84B-45C3-72CA-AFDA68851174}"/>
              </a:ext>
            </a:extLst>
          </p:cNvPr>
          <p:cNvSpPr>
            <a:spLocks noGrp="1"/>
          </p:cNvSpPr>
          <p:nvPr>
            <p:ph type="title"/>
          </p:nvPr>
        </p:nvSpPr>
        <p:spPr>
          <a:xfrm>
            <a:off x="594360" y="189572"/>
            <a:ext cx="6787747" cy="1593507"/>
          </a:xfrm>
        </p:spPr>
        <p:txBody>
          <a:bodyPr/>
          <a:lstStyle/>
          <a:p>
            <a:r>
              <a:rPr lang="en-US" dirty="0"/>
              <a:t>CONTENT</a:t>
            </a:r>
          </a:p>
        </p:txBody>
      </p:sp>
      <p:sp>
        <p:nvSpPr>
          <p:cNvPr id="3" name="Text Placeholder 2">
            <a:extLst>
              <a:ext uri="{FF2B5EF4-FFF2-40B4-BE49-F238E27FC236}">
                <a16:creationId xmlns:a16="http://schemas.microsoft.com/office/drawing/2014/main" xmlns="" id="{3B8EBC2C-6DD7-5003-38EB-40753046FE8C}"/>
              </a:ext>
            </a:extLst>
          </p:cNvPr>
          <p:cNvSpPr>
            <a:spLocks noGrp="1"/>
          </p:cNvSpPr>
          <p:nvPr>
            <p:ph sz="quarter" idx="13"/>
          </p:nvPr>
        </p:nvSpPr>
        <p:spPr>
          <a:xfrm>
            <a:off x="593725" y="2281238"/>
            <a:ext cx="6788150" cy="3709987"/>
          </a:xfrm>
        </p:spPr>
        <p:txBody>
          <a:bodyPr tIns="457200">
            <a:normAutofit/>
          </a:bodyPr>
          <a:lstStyle/>
          <a:p>
            <a:pPr>
              <a:buFont typeface="Wingdings" panose="05000000000000000000" pitchFamily="2" charset="2"/>
              <a:buChar char="q"/>
            </a:pPr>
            <a:r>
              <a:rPr lang="en-US" sz="2400" dirty="0">
                <a:solidFill>
                  <a:schemeClr val="bg1"/>
                </a:solidFill>
                <a:latin typeface="Times New Roman" panose="02020603050405020304" pitchFamily="18" charset="0"/>
                <a:cs typeface="Times New Roman" panose="02020603050405020304" pitchFamily="18" charset="0"/>
              </a:rPr>
              <a:t> </a:t>
            </a:r>
            <a:r>
              <a:rPr lang="en-US" sz="2000" dirty="0">
                <a:solidFill>
                  <a:schemeClr val="bg1"/>
                </a:solidFill>
                <a:latin typeface="Times New Roman" panose="02020603050405020304" pitchFamily="18" charset="0"/>
                <a:cs typeface="Times New Roman" panose="02020603050405020304" pitchFamily="18" charset="0"/>
              </a:rPr>
              <a:t>Introduction</a:t>
            </a:r>
          </a:p>
          <a:p>
            <a:pPr>
              <a:buFont typeface="Wingdings" panose="05000000000000000000" pitchFamily="2" charset="2"/>
              <a:buChar char="q"/>
            </a:pPr>
            <a:r>
              <a:rPr lang="en-US" sz="2000" dirty="0" smtClean="0">
                <a:solidFill>
                  <a:schemeClr val="bg1"/>
                </a:solidFill>
                <a:latin typeface="Times New Roman" panose="02020603050405020304" pitchFamily="18" charset="0"/>
                <a:cs typeface="Times New Roman" panose="02020603050405020304" pitchFamily="18" charset="0"/>
              </a:rPr>
              <a:t>Problem statement </a:t>
            </a:r>
            <a:endParaRPr lang="en-US"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2000" dirty="0">
                <a:solidFill>
                  <a:srgbClr val="000000"/>
                </a:solidFill>
                <a:latin typeface="Times New Roman" panose="02020603050405020304" pitchFamily="18" charset="0"/>
                <a:cs typeface="Times New Roman" panose="02020603050405020304" pitchFamily="18" charset="0"/>
              </a:rPr>
              <a:t> </a:t>
            </a:r>
            <a:r>
              <a:rPr lang="en-US" sz="2000" dirty="0" smtClean="0">
                <a:solidFill>
                  <a:schemeClr val="bg1"/>
                </a:solidFill>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q"/>
            </a:pPr>
            <a:r>
              <a:rPr lang="en-US" sz="2000" dirty="0" smtClean="0">
                <a:solidFill>
                  <a:schemeClr val="bg1"/>
                </a:solidFill>
                <a:latin typeface="Times New Roman" panose="02020603050405020304" pitchFamily="18" charset="0"/>
                <a:cs typeface="Times New Roman" panose="02020603050405020304" pitchFamily="18" charset="0"/>
              </a:rPr>
              <a:t>Need</a:t>
            </a:r>
          </a:p>
          <a:p>
            <a:pPr>
              <a:buFont typeface="Wingdings" panose="05000000000000000000" pitchFamily="2" charset="2"/>
              <a:buChar char="q"/>
            </a:pPr>
            <a:r>
              <a:rPr lang="en-IN" sz="2000" dirty="0">
                <a:solidFill>
                  <a:schemeClr val="bg1"/>
                </a:solidFill>
                <a:latin typeface="Times New Roman" panose="02020603050405020304" pitchFamily="18" charset="0"/>
                <a:cs typeface="Times New Roman" panose="02020603050405020304" pitchFamily="18" charset="0"/>
              </a:rPr>
              <a:t>Advantages</a:t>
            </a:r>
            <a:r>
              <a:rPr lang="en-IN" sz="2000" dirty="0">
                <a:solidFill>
                  <a:schemeClr val="bg1"/>
                </a:solidFill>
              </a:rPr>
              <a:t>:</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dirty="0">
              <a:solidFill>
                <a:schemeClr val="bg1"/>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kumimoji="0" lang="en-US" sz="2000" i="0" u="none" strike="noStrike" kern="1200" cap="none" spc="10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endParaRP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594360" y="102875"/>
            <a:ext cx="10873740" cy="1680205"/>
          </a:xfrm>
        </p:spPr>
        <p:txBody>
          <a:bodyPr/>
          <a:lstStyle/>
          <a:p>
            <a:r>
              <a:rPr lang="en-US" dirty="0">
                <a:latin typeface="Times New Roman" panose="02020603050405020304" pitchFamily="18" charset="0"/>
                <a:cs typeface="Times New Roman" panose="02020603050405020304" pitchFamily="18" charset="0"/>
              </a:rPr>
              <a:t>INTRODUCTION</a:t>
            </a: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3410648" y="2413254"/>
            <a:ext cx="7810500" cy="3700462"/>
          </a:xfrm>
        </p:spPr>
        <p:txBody>
          <a:bodyPr>
            <a:noAutofit/>
          </a:bodyPr>
          <a:lstStyle/>
          <a:p>
            <a:r>
              <a:rPr lang="en-US" sz="1400" b="1" dirty="0" smtClean="0">
                <a:latin typeface="Times New Roman" panose="02020603050405020304" pitchFamily="18" charset="0"/>
                <a:cs typeface="Times New Roman" panose="02020603050405020304" pitchFamily="18" charset="0"/>
              </a:rPr>
              <a:t>Inspection </a:t>
            </a:r>
            <a:r>
              <a:rPr lang="en-US" sz="1400" b="1" dirty="0">
                <a:latin typeface="Times New Roman" panose="02020603050405020304" pitchFamily="18" charset="0"/>
                <a:cs typeface="Times New Roman" panose="02020603050405020304" pitchFamily="18" charset="0"/>
              </a:rPr>
              <a:t>and maintenance of pipelines, especially in industries like oil, gas, and power plants, are critical tasks that often involve hazardous environments and confined spaces. Manual inspection methods can be dangerous, time-consuming, and inefficient. To address this challenge, we propose an Autonomous Ferromagnetic Pipe Climbing Robot integrated with an </a:t>
            </a:r>
            <a:r>
              <a:rPr lang="en-US" sz="1400" b="1" dirty="0" smtClean="0">
                <a:latin typeface="Times New Roman" panose="02020603050405020304" pitchFamily="18" charset="0"/>
                <a:cs typeface="Times New Roman" panose="02020603050405020304" pitchFamily="18" charset="0"/>
              </a:rPr>
              <a:t>ESP32-CAM </a:t>
            </a:r>
            <a:r>
              <a:rPr lang="en-US" sz="1400" b="1" dirty="0">
                <a:latin typeface="Times New Roman" panose="02020603050405020304" pitchFamily="18" charset="0"/>
                <a:cs typeface="Times New Roman" panose="02020603050405020304" pitchFamily="18" charset="0"/>
              </a:rPr>
              <a:t>module for real-time monitoring.</a:t>
            </a:r>
          </a:p>
          <a:p>
            <a:r>
              <a:rPr lang="en-US" sz="1400" b="1" dirty="0">
                <a:latin typeface="Times New Roman" panose="02020603050405020304" pitchFamily="18" charset="0"/>
                <a:cs typeface="Times New Roman" panose="02020603050405020304" pitchFamily="18" charset="0"/>
              </a:rPr>
              <a:t>This robot is specifically designed to climb vertically or horizontally along ferromagnetic (iron-containing) pipes using magnetic adhesion. It operates autonomously, overcoming obstacles such as bends and joints, and is equipped with an ESP32-CAM to capture and stream live video for remote inspection.</a:t>
            </a:r>
          </a:p>
          <a:p>
            <a:r>
              <a:rPr lang="en-US" sz="1400" b="1" dirty="0">
                <a:latin typeface="Times New Roman" panose="02020603050405020304" pitchFamily="18" charset="0"/>
                <a:cs typeface="Times New Roman" panose="02020603050405020304" pitchFamily="18" charset="0"/>
              </a:rPr>
              <a:t>ESP: Stands for the company that develops these chips, </a:t>
            </a:r>
            <a:r>
              <a:rPr lang="en-US" sz="1400" b="1" dirty="0" err="1">
                <a:latin typeface="Times New Roman" panose="02020603050405020304" pitchFamily="18" charset="0"/>
                <a:cs typeface="Times New Roman" panose="02020603050405020304" pitchFamily="18" charset="0"/>
              </a:rPr>
              <a:t>Espressif</a:t>
            </a:r>
            <a:r>
              <a:rPr lang="en-US" sz="1400" b="1" dirty="0">
                <a:latin typeface="Times New Roman" panose="02020603050405020304" pitchFamily="18" charset="0"/>
                <a:cs typeface="Times New Roman" panose="02020603050405020304" pitchFamily="18" charset="0"/>
              </a:rPr>
              <a:t> Systems</a:t>
            </a:r>
            <a:r>
              <a:rPr lang="en-US" sz="1400" b="1" dirty="0" smtClean="0">
                <a:latin typeface="Times New Roman" panose="02020603050405020304" pitchFamily="18" charset="0"/>
                <a:cs typeface="Times New Roman" panose="02020603050405020304" pitchFamily="18" charset="0"/>
              </a:rPr>
              <a:t>.</a:t>
            </a:r>
          </a:p>
          <a:p>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32: Refers to the 32-bit architecture of the chip, which provides significant processing power.</a:t>
            </a:r>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smtClean="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a:p>
            <a:endParaRPr lang="en-US" sz="1400" b="1" dirty="0">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8" name="Picture 7">
            <a:extLst>
              <a:ext uri="{FF2B5EF4-FFF2-40B4-BE49-F238E27FC236}">
                <a16:creationId xmlns:a16="http://schemas.microsoft.com/office/drawing/2014/main" xmlns="" id="{68E523C5-78E5-5257-1E5F-80DA77B7A472}"/>
              </a:ext>
            </a:extLst>
          </p:cNvPr>
          <p:cNvPicPr>
            <a:picLocks noChangeAspect="1"/>
          </p:cNvPicPr>
          <p:nvPr/>
        </p:nvPicPr>
        <p:blipFill>
          <a:blip r:embed="rId3"/>
          <a:stretch>
            <a:fillRect/>
          </a:stretch>
        </p:blipFill>
        <p:spPr>
          <a:xfrm>
            <a:off x="9797587" y="0"/>
            <a:ext cx="2243942" cy="2111945"/>
          </a:xfrm>
          <a:prstGeom prst="rect">
            <a:avLst/>
          </a:prstGeom>
        </p:spPr>
      </p:pic>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545D3755-C3E2-975E-DE68-CDECC4B526EC}"/>
              </a:ext>
            </a:extLst>
          </p:cNvPr>
          <p:cNvSpPr>
            <a:spLocks noGrp="1"/>
          </p:cNvSpPr>
          <p:nvPr>
            <p:ph type="title"/>
          </p:nvPr>
        </p:nvSpPr>
        <p:spPr>
          <a:xfrm>
            <a:off x="659130" y="176347"/>
            <a:ext cx="10873740" cy="1652454"/>
          </a:xfrm>
        </p:spPr>
        <p:txBody>
          <a:bodyPr/>
          <a:lstStyle/>
          <a:p>
            <a:pPr marL="0" marR="0" algn="just">
              <a:lnSpc>
                <a:spcPct val="115000"/>
              </a:lnSpc>
              <a:spcBef>
                <a:spcPts val="0"/>
              </a:spcBef>
              <a:spcAft>
                <a:spcPts val="10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Problem statement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 Placeholder 6">
            <a:extLst>
              <a:ext uri="{FF2B5EF4-FFF2-40B4-BE49-F238E27FC236}">
                <a16:creationId xmlns:a16="http://schemas.microsoft.com/office/drawing/2014/main" xmlns="" id="{F70BD87D-F7DA-961B-4024-A354DC87D168}"/>
              </a:ext>
            </a:extLst>
          </p:cNvPr>
          <p:cNvSpPr>
            <a:spLocks noGrp="1"/>
          </p:cNvSpPr>
          <p:nvPr>
            <p:ph sz="quarter" idx="13"/>
          </p:nvPr>
        </p:nvSpPr>
        <p:spPr>
          <a:xfrm>
            <a:off x="3410648" y="2413254"/>
            <a:ext cx="7810500" cy="3700462"/>
          </a:xfrm>
        </p:spPr>
        <p:txBody>
          <a:bodyPr>
            <a:normAutofit/>
          </a:bodyPr>
          <a:lstStyle/>
          <a:p>
            <a:r>
              <a:rPr lang="en-US" sz="1400" b="1" dirty="0">
                <a:latin typeface="Times New Roman" panose="02020603050405020304" pitchFamily="18" charset="0"/>
                <a:cs typeface="Times New Roman" panose="02020603050405020304" pitchFamily="18" charset="0"/>
              </a:rPr>
              <a:t>Design and build an autonomous ferromagnetic pipe-climbing robot that inspects vertical and inclined ferrous pipes using an </a:t>
            </a:r>
            <a:r>
              <a:rPr lang="en-US" sz="1400" b="1" dirty="0" smtClean="0">
                <a:latin typeface="Times New Roman" panose="02020603050405020304" pitchFamily="18" charset="0"/>
                <a:cs typeface="Times New Roman" panose="02020603050405020304" pitchFamily="18" charset="0"/>
              </a:rPr>
              <a:t>ESP32-CAM </a:t>
            </a:r>
            <a:r>
              <a:rPr lang="en-US" sz="1400" b="1" dirty="0">
                <a:latin typeface="Times New Roman" panose="02020603050405020304" pitchFamily="18" charset="0"/>
                <a:cs typeface="Times New Roman" panose="02020603050405020304" pitchFamily="18" charset="0"/>
              </a:rPr>
              <a:t>as the primary vision and processing sensor</a:t>
            </a:r>
            <a:r>
              <a:rPr lang="en-US" sz="1400" b="1" dirty="0" smtClean="0">
                <a:latin typeface="Times New Roman" panose="02020603050405020304" pitchFamily="18" charset="0"/>
                <a:cs typeface="Times New Roman" panose="02020603050405020304" pitchFamily="18" charset="0"/>
              </a:rPr>
              <a:t>.</a:t>
            </a:r>
          </a:p>
          <a:p>
            <a:r>
              <a:rPr lang="en-US" sz="1400" b="1" dirty="0" smtClean="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The robot must climb and traverse pipes of typical industrial sizes, maintain stable adhesion and balance on the pipe surface, autonomously detect and navigate obstacles/branches/joints, capture clear images/video of pipe surface for defect detection, and transmit data wirelessly to a base station for storage and </a:t>
            </a:r>
            <a:r>
              <a:rPr lang="en-US" sz="1400" b="1" dirty="0" smtClean="0">
                <a:latin typeface="Times New Roman" panose="02020603050405020304" pitchFamily="18" charset="0"/>
                <a:cs typeface="Times New Roman" panose="02020603050405020304" pitchFamily="18" charset="0"/>
              </a:rPr>
              <a:t>review.</a:t>
            </a:r>
          </a:p>
          <a:p>
            <a:r>
              <a:rPr lang="en-US" sz="1400" b="1" dirty="0" smtClean="0">
                <a:latin typeface="Times New Roman" panose="02020603050405020304" pitchFamily="18" charset="0"/>
                <a:cs typeface="Times New Roman" panose="02020603050405020304" pitchFamily="18" charset="0"/>
              </a:rPr>
              <a:t>The </a:t>
            </a:r>
            <a:r>
              <a:rPr lang="en-US" sz="1400" b="1" dirty="0">
                <a:latin typeface="Times New Roman" panose="02020603050405020304" pitchFamily="18" charset="0"/>
                <a:cs typeface="Times New Roman" panose="02020603050405020304" pitchFamily="18" charset="0"/>
              </a:rPr>
              <a:t>compact, cost-effective ESP32-CAM module serves as both the processing unit and the vision system, enabling real-time image capture, wireless transmission via Wi-Fi, and simple onboard control logic. This setup makes the robot suitable for non-destructive testing (NDT), surveillance, and preventive maintenance in industrial settings.</a:t>
            </a:r>
          </a:p>
          <a:p>
            <a:endParaRPr lang="en-US" sz="1400" b="1" dirty="0">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964140"/>
            <a:ext cx="2959226" cy="2959226"/>
            <a:chOff x="0" y="12289"/>
            <a:chExt cx="3550" cy="3551"/>
          </a:xfrm>
        </p:grpSpPr>
        <p:sp>
          <p:nvSpPr>
            <p:cNvPr id="20" name="Freeform 19">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8" name="Picture 7">
            <a:extLst>
              <a:ext uri="{FF2B5EF4-FFF2-40B4-BE49-F238E27FC236}">
                <a16:creationId xmlns:a16="http://schemas.microsoft.com/office/drawing/2014/main" xmlns="" id="{68E523C5-78E5-5257-1E5F-80DA77B7A472}"/>
              </a:ext>
            </a:extLst>
          </p:cNvPr>
          <p:cNvPicPr>
            <a:picLocks noChangeAspect="1"/>
          </p:cNvPicPr>
          <p:nvPr/>
        </p:nvPicPr>
        <p:blipFill>
          <a:blip r:embed="rId3"/>
          <a:stretch>
            <a:fillRect/>
          </a:stretch>
        </p:blipFill>
        <p:spPr>
          <a:xfrm>
            <a:off x="9948058" y="9082"/>
            <a:ext cx="2243942" cy="2111945"/>
          </a:xfrm>
          <a:prstGeom prst="rect">
            <a:avLst/>
          </a:prstGeom>
        </p:spPr>
      </p:pic>
    </p:spTree>
    <p:extLst>
      <p:ext uri="{BB962C8B-B14F-4D97-AF65-F5344CB8AC3E}">
        <p14:creationId xmlns:p14="http://schemas.microsoft.com/office/powerpoint/2010/main" val="3118139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2A871D-B15E-C971-7C85-0AF173E38781}"/>
              </a:ext>
            </a:extLst>
          </p:cNvPr>
          <p:cNvSpPr>
            <a:spLocks noGrp="1"/>
          </p:cNvSpPr>
          <p:nvPr>
            <p:ph type="title"/>
          </p:nvPr>
        </p:nvSpPr>
        <p:spPr>
          <a:xfrm>
            <a:off x="575310" y="1451376"/>
            <a:ext cx="5063490" cy="1100238"/>
          </a:xfrm>
        </p:spPr>
        <p:txBody>
          <a:bodyPr/>
          <a:lstStyle/>
          <a:p>
            <a:r>
              <a:rPr lang="en-US" dirty="0">
                <a:solidFill>
                  <a:srgbClr val="000000"/>
                </a:solidFill>
                <a:latin typeface="Times New Roman" panose="02020603050405020304" pitchFamily="18" charset="0"/>
                <a:cs typeface="Times New Roman" panose="02020603050405020304" pitchFamily="18" charset="0"/>
              </a:rPr>
              <a:t>Objective</a:t>
            </a:r>
          </a:p>
        </p:txBody>
      </p:sp>
      <p:grpSp>
        <p:nvGrpSpPr>
          <p:cNvPr id="18" name="Group 17">
            <a:extLst>
              <a:ext uri="{FF2B5EF4-FFF2-40B4-BE49-F238E27FC236}">
                <a16:creationId xmlns:a16="http://schemas.microsoft.com/office/drawing/2014/main" xmlns="" id="{C78CEA4F-D72A-C069-6A51-328B103CA0CA}"/>
              </a:ext>
              <a:ext uri="{C183D7F6-B498-43B3-948B-1728B52AA6E4}">
                <adec:decorative xmlns:adec="http://schemas.microsoft.com/office/drawing/2017/decorative" xmlns="" val="1"/>
              </a:ext>
            </a:extLst>
          </p:cNvPr>
          <p:cNvGrpSpPr>
            <a:grpSpLocks/>
          </p:cNvGrpSpPr>
          <p:nvPr/>
        </p:nvGrpSpPr>
        <p:grpSpPr bwMode="auto">
          <a:xfrm rot="16200000" flipV="1">
            <a:off x="0" y="3898774"/>
            <a:ext cx="2959226" cy="2959226"/>
            <a:chOff x="0" y="12289"/>
            <a:chExt cx="3550" cy="3551"/>
          </a:xfrm>
        </p:grpSpPr>
        <p:sp>
          <p:nvSpPr>
            <p:cNvPr id="19" name="Freeform 18">
              <a:extLst>
                <a:ext uri="{FF2B5EF4-FFF2-40B4-BE49-F238E27FC236}">
                  <a16:creationId xmlns:a16="http://schemas.microsoft.com/office/drawing/2014/main" xmlns=""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0" name="Freeform 19">
              <a:extLst>
                <a:ext uri="{FF2B5EF4-FFF2-40B4-BE49-F238E27FC236}">
                  <a16:creationId xmlns:a16="http://schemas.microsoft.com/office/drawing/2014/main" xmlns=""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xmlns=""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3" name="Rectangle 9"/>
          <p:cNvSpPr>
            <a:spLocks noGrp="1" noChangeArrowheads="1"/>
          </p:cNvSpPr>
          <p:nvPr>
            <p:ph sz="quarter" idx="16"/>
          </p:nvPr>
        </p:nvSpPr>
        <p:spPr bwMode="auto">
          <a:xfrm>
            <a:off x="3346941" y="3250948"/>
            <a:ext cx="850255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To design a compact and lightweight robotic system</a:t>
            </a:r>
            <a:r>
              <a:rPr kumimoji="0" 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capable of climbing and adhering to ferromagnetic (metallic) pipe surfaces using magnetic wheels or tracks.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To implement autonomous navigation</a:t>
            </a:r>
            <a:r>
              <a:rPr kumimoji="0" 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that allows the robot to move along vertical and horizontal pipe sections, including curved segments.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To integrate the ESP32-CAM module</a:t>
            </a:r>
            <a:r>
              <a:rPr kumimoji="0" 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for live video capture and wireless transmission of inspection footage via Wi-Fi.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To develop a control system</a:t>
            </a:r>
            <a:r>
              <a:rPr kumimoji="0" 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that allows for basic obstacle detection, directional control, and self-guided movement without human intervention.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effectLst/>
                <a:latin typeface="Times New Roman" panose="02020603050405020304" pitchFamily="18" charset="0"/>
                <a:cs typeface="Times New Roman" panose="02020603050405020304" pitchFamily="18" charset="0"/>
              </a:rPr>
              <a:t>To ensure low cost, energy efficiency, and ease of deployment</a:t>
            </a:r>
            <a:r>
              <a:rPr kumimoji="0" lang="en-US" sz="1600" b="0" i="0" u="none" strike="noStrike" cap="none" normalizeH="0" baseline="0" dirty="0" smtClean="0">
                <a:ln>
                  <a:noFill/>
                </a:ln>
                <a:effectLst/>
                <a:latin typeface="Times New Roman" panose="02020603050405020304" pitchFamily="18" charset="0"/>
                <a:cs typeface="Times New Roman" panose="02020603050405020304" pitchFamily="18" charset="0"/>
              </a:rPr>
              <a:t> in real-world industrial environments.</a:t>
            </a:r>
          </a:p>
        </p:txBody>
      </p:sp>
      <p:pic>
        <p:nvPicPr>
          <p:cNvPr id="24" name="Picture 23">
            <a:extLst>
              <a:ext uri="{FF2B5EF4-FFF2-40B4-BE49-F238E27FC236}">
                <a16:creationId xmlns:a16="http://schemas.microsoft.com/office/drawing/2014/main" xmlns="" id="{68E523C5-78E5-5257-1E5F-80DA77B7A472}"/>
              </a:ext>
            </a:extLst>
          </p:cNvPr>
          <p:cNvPicPr>
            <a:picLocks noChangeAspect="1"/>
          </p:cNvPicPr>
          <p:nvPr/>
        </p:nvPicPr>
        <p:blipFill>
          <a:blip r:embed="rId3"/>
          <a:stretch>
            <a:fillRect/>
          </a:stretch>
        </p:blipFill>
        <p:spPr>
          <a:xfrm>
            <a:off x="9845139" y="75049"/>
            <a:ext cx="2243942" cy="2111945"/>
          </a:xfrm>
          <a:prstGeom prst="rect">
            <a:avLst/>
          </a:prstGeom>
        </p:spPr>
      </p:pic>
    </p:spTree>
    <p:extLst>
      <p:ext uri="{BB962C8B-B14F-4D97-AF65-F5344CB8AC3E}">
        <p14:creationId xmlns:p14="http://schemas.microsoft.com/office/powerpoint/2010/main" val="28724204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0759DC4-8B30-98A0-5BAB-C78BA4A4AD55}"/>
              </a:ext>
            </a:extLst>
          </p:cNvPr>
          <p:cNvSpPr>
            <a:spLocks noGrp="1"/>
          </p:cNvSpPr>
          <p:nvPr>
            <p:ph type="title"/>
          </p:nvPr>
        </p:nvSpPr>
        <p:spPr>
          <a:xfrm>
            <a:off x="594360" y="751057"/>
            <a:ext cx="10873740" cy="1680205"/>
          </a:xfrm>
        </p:spPr>
        <p:txBody>
          <a:bodyPr/>
          <a:lstStyle/>
          <a:p>
            <a:r>
              <a:rPr lang="en-US" dirty="0" smtClean="0">
                <a:latin typeface="Times New Roman" panose="02020603050405020304" pitchFamily="18" charset="0"/>
                <a:cs typeface="Times New Roman" panose="02020603050405020304" pitchFamily="18" charset="0"/>
              </a:rPr>
              <a:t>Need</a:t>
            </a:r>
            <a:br>
              <a:rPr lang="en-US" dirty="0" smtClean="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xmlns="" id="{4096FB3A-B62C-3DAB-4FD1-B4EBDD650AEF}"/>
              </a:ext>
            </a:extLst>
          </p:cNvPr>
          <p:cNvSpPr>
            <a:spLocks noGrp="1"/>
          </p:cNvSpPr>
          <p:nvPr>
            <p:ph sz="quarter" idx="13"/>
          </p:nvPr>
        </p:nvSpPr>
        <p:spPr/>
        <p:txBody>
          <a:bodyPr>
            <a:noAutofit/>
          </a:bodyPr>
          <a:lstStyle/>
          <a:p>
            <a:r>
              <a:rPr lang="en-US" sz="1600" b="1" dirty="0">
                <a:latin typeface="Times New Roman" panose="02020603050405020304" pitchFamily="18" charset="0"/>
                <a:cs typeface="Times New Roman" panose="02020603050405020304" pitchFamily="18" charset="0"/>
              </a:rPr>
              <a:t>Remote Inspection:</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A ferromagnetic pipe climbing robot equipped with sensors and cameras can provide remote inspection capabilities. This is especially useful in situations where manual inspection is difficult or dangerous.</a:t>
            </a:r>
          </a:p>
          <a:p>
            <a:r>
              <a:rPr lang="en-US" sz="1600" b="1" dirty="0">
                <a:latin typeface="Times New Roman" panose="02020603050405020304" pitchFamily="18" charset="0"/>
                <a:cs typeface="Times New Roman" panose="02020603050405020304" pitchFamily="18" charset="0"/>
              </a:rPr>
              <a:t>Reduced Human Intervention:</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In environments that are hazardous or challenging for humans to access, such as pipes in industrial settings or infrastructure, a climbing robot can reduce the need for human intervention.</a:t>
            </a:r>
          </a:p>
          <a:p>
            <a:r>
              <a:rPr lang="en-US" sz="1600" b="1" dirty="0">
                <a:latin typeface="Times New Roman" panose="02020603050405020304" pitchFamily="18" charset="0"/>
                <a:cs typeface="Times New Roman" panose="02020603050405020304" pitchFamily="18" charset="0"/>
              </a:rPr>
              <a:t>Cost-Efficient Maintenance:</a:t>
            </a:r>
            <a:endParaRPr lang="en-US" sz="1600" dirty="0">
              <a:latin typeface="Times New Roman" panose="02020603050405020304" pitchFamily="18" charset="0"/>
              <a:cs typeface="Times New Roman" panose="02020603050405020304" pitchFamily="18" charset="0"/>
            </a:endParaRPr>
          </a:p>
          <a:p>
            <a:pPr lvl="1"/>
            <a:r>
              <a:rPr lang="en-US" sz="1600" dirty="0">
                <a:latin typeface="Times New Roman" panose="02020603050405020304" pitchFamily="18" charset="0"/>
                <a:cs typeface="Times New Roman" panose="02020603050405020304" pitchFamily="18" charset="0"/>
              </a:rPr>
              <a:t>Regular inspection and maintenance of pipelines are crucial for preventing failures. A climbing robot can perform routine checks more cost-effectively than manual methods, reducing overall maintenance </a:t>
            </a:r>
            <a:r>
              <a:rPr lang="en-US" sz="1600" dirty="0" smtClean="0">
                <a:latin typeface="Times New Roman" panose="02020603050405020304" pitchFamily="18" charset="0"/>
                <a:cs typeface="Times New Roman" panose="02020603050405020304" pitchFamily="18" charset="0"/>
              </a:rPr>
              <a:t>costs</a:t>
            </a:r>
            <a:endParaRPr lang="en-US" sz="1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xmlns="" id="{68E523C5-78E5-5257-1E5F-80DA77B7A472}"/>
              </a:ext>
            </a:extLst>
          </p:cNvPr>
          <p:cNvPicPr>
            <a:picLocks noChangeAspect="1"/>
          </p:cNvPicPr>
          <p:nvPr/>
        </p:nvPicPr>
        <p:blipFill>
          <a:blip r:embed="rId3"/>
          <a:stretch>
            <a:fillRect/>
          </a:stretch>
        </p:blipFill>
        <p:spPr>
          <a:xfrm>
            <a:off x="9945647" y="0"/>
            <a:ext cx="2243942" cy="2111945"/>
          </a:xfrm>
          <a:prstGeom prst="rect">
            <a:avLst/>
          </a:prstGeom>
        </p:spPr>
      </p:pic>
    </p:spTree>
    <p:extLst>
      <p:ext uri="{BB962C8B-B14F-4D97-AF65-F5344CB8AC3E}">
        <p14:creationId xmlns:p14="http://schemas.microsoft.com/office/powerpoint/2010/main" val="2248128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Advantages</a:t>
            </a:r>
            <a:r>
              <a:rPr lang="en-IN" dirty="0"/>
              <a:t>:</a:t>
            </a:r>
          </a:p>
        </p:txBody>
      </p:sp>
      <p:sp>
        <p:nvSpPr>
          <p:cNvPr id="3" name="Content Placeholder 2"/>
          <p:cNvSpPr>
            <a:spLocks noGrp="1"/>
          </p:cNvSpPr>
          <p:nvPr>
            <p:ph sz="quarter" idx="13"/>
          </p:nvPr>
        </p:nvSpPr>
        <p:spPr/>
        <p:txBody>
          <a:bodyPr>
            <a:normAutofit/>
          </a:bodyPr>
          <a:lstStyle/>
          <a:p>
            <a:pPr marL="342900" indent="-342900">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Low Cost – ESP32-CAM is cheaper than Raspberry </a:t>
            </a:r>
            <a:r>
              <a:rPr lang="en-US" sz="1400" b="1" dirty="0" err="1">
                <a:latin typeface="Times New Roman" panose="02020603050405020304" pitchFamily="18" charset="0"/>
                <a:cs typeface="Times New Roman" panose="02020603050405020304" pitchFamily="18" charset="0"/>
              </a:rPr>
              <a:t>PiWireless</a:t>
            </a:r>
            <a:r>
              <a:rPr lang="en-US" sz="1400" b="1" dirty="0">
                <a:latin typeface="Times New Roman" panose="02020603050405020304" pitchFamily="18" charset="0"/>
                <a:cs typeface="Times New Roman" panose="02020603050405020304" pitchFamily="18" charset="0"/>
              </a:rPr>
              <a:t> Streaming – Real-time inspection through </a:t>
            </a:r>
            <a:r>
              <a:rPr lang="en-US" sz="1400" b="1" dirty="0" smtClean="0">
                <a:latin typeface="Times New Roman" panose="02020603050405020304" pitchFamily="18" charset="0"/>
                <a:cs typeface="Times New Roman" panose="02020603050405020304" pitchFamily="18" charset="0"/>
              </a:rPr>
              <a:t>Wi-Fi</a:t>
            </a:r>
          </a:p>
          <a:p>
            <a:pPr marL="342900" indent="-34290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Compact </a:t>
            </a:r>
            <a:r>
              <a:rPr lang="en-US" sz="1400" b="1" dirty="0">
                <a:latin typeface="Times New Roman" panose="02020603050405020304" pitchFamily="18" charset="0"/>
                <a:cs typeface="Times New Roman" panose="02020603050405020304" pitchFamily="18" charset="0"/>
              </a:rPr>
              <a:t>Design – Small and lightweight for tight </a:t>
            </a:r>
            <a:r>
              <a:rPr lang="en-US" sz="1400" b="1" dirty="0" smtClean="0">
                <a:latin typeface="Times New Roman" panose="02020603050405020304" pitchFamily="18" charset="0"/>
                <a:cs typeface="Times New Roman" panose="02020603050405020304" pitchFamily="18" charset="0"/>
              </a:rPr>
              <a:t>pipelines</a:t>
            </a:r>
          </a:p>
          <a:p>
            <a:pPr marL="342900" indent="-34290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Magnetic </a:t>
            </a:r>
            <a:r>
              <a:rPr lang="en-US" sz="1400" b="1" dirty="0">
                <a:latin typeface="Times New Roman" panose="02020603050405020304" pitchFamily="18" charset="0"/>
                <a:cs typeface="Times New Roman" panose="02020603050405020304" pitchFamily="18" charset="0"/>
              </a:rPr>
              <a:t>Adhesion – No need for external clamps or </a:t>
            </a:r>
            <a:r>
              <a:rPr lang="en-US" sz="1400" b="1" dirty="0" smtClean="0">
                <a:latin typeface="Times New Roman" panose="02020603050405020304" pitchFamily="18" charset="0"/>
                <a:cs typeface="Times New Roman" panose="02020603050405020304" pitchFamily="18" charset="0"/>
              </a:rPr>
              <a:t>supports</a:t>
            </a:r>
          </a:p>
          <a:p>
            <a:pPr marL="342900" indent="-34290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Remote </a:t>
            </a:r>
            <a:r>
              <a:rPr lang="en-US" sz="1400" b="1" dirty="0">
                <a:latin typeface="Times New Roman" panose="02020603050405020304" pitchFamily="18" charset="0"/>
                <a:cs typeface="Times New Roman" panose="02020603050405020304" pitchFamily="18" charset="0"/>
              </a:rPr>
              <a:t>Controlled – Safe, hands-free inspection from a </a:t>
            </a:r>
            <a:r>
              <a:rPr lang="en-US" sz="1400" b="1" dirty="0" smtClean="0">
                <a:latin typeface="Times New Roman" panose="02020603050405020304" pitchFamily="18" charset="0"/>
                <a:cs typeface="Times New Roman" panose="02020603050405020304" pitchFamily="18" charset="0"/>
              </a:rPr>
              <a:t>distance</a:t>
            </a:r>
          </a:p>
          <a:p>
            <a:pPr marL="342900" indent="-342900">
              <a:buFont typeface="Arial" panose="020B0604020202020204" pitchFamily="34" charset="0"/>
              <a:buChar char="•"/>
            </a:pPr>
            <a:r>
              <a:rPr lang="en-US" sz="1400" b="1" dirty="0" smtClean="0">
                <a:latin typeface="Times New Roman" panose="02020603050405020304" pitchFamily="18" charset="0"/>
                <a:cs typeface="Times New Roman" panose="02020603050405020304" pitchFamily="18" charset="0"/>
              </a:rPr>
              <a:t>Modular </a:t>
            </a:r>
            <a:r>
              <a:rPr lang="en-US" sz="1400" b="1" dirty="0">
                <a:latin typeface="Times New Roman" panose="02020603050405020304" pitchFamily="18" charset="0"/>
                <a:cs typeface="Times New Roman" panose="02020603050405020304" pitchFamily="18" charset="0"/>
              </a:rPr>
              <a:t>– Easy to add more sensors (gas, temperature, etc.)</a:t>
            </a:r>
            <a:endParaRPr lang="en-IN" sz="14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xmlns="" id="{68E523C5-78E5-5257-1E5F-80DA77B7A472}"/>
              </a:ext>
            </a:extLst>
          </p:cNvPr>
          <p:cNvPicPr>
            <a:picLocks noChangeAspect="1"/>
          </p:cNvPicPr>
          <p:nvPr/>
        </p:nvPicPr>
        <p:blipFill>
          <a:blip r:embed="rId2"/>
          <a:stretch>
            <a:fillRect/>
          </a:stretch>
        </p:blipFill>
        <p:spPr>
          <a:xfrm>
            <a:off x="9948058" y="0"/>
            <a:ext cx="2243942" cy="2111945"/>
          </a:xfrm>
          <a:prstGeom prst="rect">
            <a:avLst/>
          </a:prstGeom>
        </p:spPr>
      </p:pic>
    </p:spTree>
    <p:extLst>
      <p:ext uri="{BB962C8B-B14F-4D97-AF65-F5344CB8AC3E}">
        <p14:creationId xmlns:p14="http://schemas.microsoft.com/office/powerpoint/2010/main" val="2279446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p:txBody>
          <a:bodyPr/>
          <a:lstStyle/>
          <a:p>
            <a:r>
              <a:rPr lang="en-IN" sz="7200" b="0" dirty="0">
                <a:latin typeface="Times New Roman" panose="02020603050405020304" pitchFamily="18" charset="0"/>
                <a:cs typeface="Times New Roman" panose="02020603050405020304" pitchFamily="18" charset="0"/>
              </a:rPr>
              <a:t>Thank </a:t>
            </a:r>
            <a:r>
              <a:rPr lang="en-IN" sz="7200" b="0" dirty="0" smtClean="0">
                <a:latin typeface="Times New Roman" panose="02020603050405020304" pitchFamily="18" charset="0"/>
                <a:cs typeface="Times New Roman" panose="02020603050405020304" pitchFamily="18" charset="0"/>
              </a:rPr>
              <a:t>You…</a:t>
            </a:r>
            <a:endParaRPr lang="en-IN" sz="7200" b="0"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xmlns="" id="{68E523C5-78E5-5257-1E5F-80DA77B7A472}"/>
              </a:ext>
            </a:extLst>
          </p:cNvPr>
          <p:cNvPicPr>
            <a:picLocks noChangeAspect="1"/>
          </p:cNvPicPr>
          <p:nvPr/>
        </p:nvPicPr>
        <p:blipFill>
          <a:blip r:embed="rId2"/>
          <a:stretch>
            <a:fillRect/>
          </a:stretch>
        </p:blipFill>
        <p:spPr>
          <a:xfrm>
            <a:off x="9948058" y="0"/>
            <a:ext cx="2243942" cy="2111945"/>
          </a:xfrm>
          <a:prstGeom prst="rect">
            <a:avLst/>
          </a:prstGeom>
        </p:spPr>
      </p:pic>
    </p:spTree>
    <p:extLst>
      <p:ext uri="{BB962C8B-B14F-4D97-AF65-F5344CB8AC3E}">
        <p14:creationId xmlns:p14="http://schemas.microsoft.com/office/powerpoint/2010/main" val="971308265"/>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4F4B194E-8B30-4377-8C59-ECFB902D2A26}">
  <ds:schemaRefs>
    <ds:schemaRef ds:uri="http://schemas.microsoft.com/sharepoint/v3"/>
    <ds:schemaRef ds:uri="http://purl.org/dc/terms/"/>
    <ds:schemaRef ds:uri="http://schemas.microsoft.com/office/2006/metadata/properties"/>
    <ds:schemaRef ds:uri="http://schemas.microsoft.com/office/infopath/2007/PartnerControls"/>
    <ds:schemaRef ds:uri="71af3243-3dd4-4a8d-8c0d-dd76da1f02a5"/>
    <ds:schemaRef ds:uri="http://schemas.microsoft.com/office/2006/documentManagement/types"/>
    <ds:schemaRef ds:uri="http://purl.org/dc/dcmitype/"/>
    <ds:schemaRef ds:uri="http://purl.org/dc/elements/1.1/"/>
    <ds:schemaRef ds:uri="http://schemas.openxmlformats.org/package/2006/metadata/core-properties"/>
    <ds:schemaRef ds:uri="230e9df3-be65-4c73-a93b-d1236ebd677e"/>
    <ds:schemaRef ds:uri="16c05727-aa75-4e4a-9b5f-8a80a1165891"/>
    <ds:schemaRef ds:uri="http://www.w3.org/XML/1998/namespace"/>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407</TotalTime>
  <Words>538</Words>
  <Application>Microsoft Office PowerPoint</Application>
  <PresentationFormat>Widescreen</PresentationFormat>
  <Paragraphs>72</Paragraphs>
  <Slides>8</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Franklin Gothic Book</vt:lpstr>
      <vt:lpstr>Franklin Gothic Demi</vt:lpstr>
      <vt:lpstr>Times New Roman</vt:lpstr>
      <vt:lpstr>Trebuchet MS</vt:lpstr>
      <vt:lpstr>Wingdings</vt:lpstr>
      <vt:lpstr>Custom</vt:lpstr>
      <vt:lpstr>Autonomous Ferromagnetic Pipe Climbing Robot using ESP32-CAM</vt:lpstr>
      <vt:lpstr>CONTENT</vt:lpstr>
      <vt:lpstr>INTRODUCTION</vt:lpstr>
      <vt:lpstr>Problem statement </vt:lpstr>
      <vt:lpstr>Objective</vt:lpstr>
      <vt:lpstr>Need </vt:lpstr>
      <vt:lpstr>Advantages: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Bluetooth voice control Home Automation Project</dc:title>
  <dc:creator>shituuu</dc:creator>
  <cp:lastModifiedBy>Hp</cp:lastModifiedBy>
  <cp:revision>17</cp:revision>
  <dcterms:created xsi:type="dcterms:W3CDTF">2024-04-29T10:16:56Z</dcterms:created>
  <dcterms:modified xsi:type="dcterms:W3CDTF">2025-09-03T07:46:16Z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