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1" r:id="rId6"/>
    <p:sldId id="260" r:id="rId7"/>
    <p:sldId id="261" r:id="rId8"/>
    <p:sldId id="297" r:id="rId9"/>
    <p:sldId id="294" r:id="rId10"/>
    <p:sldId id="262" r:id="rId11"/>
    <p:sldId id="263" r:id="rId12"/>
    <p:sldId id="273" r:id="rId13"/>
    <p:sldId id="264" r:id="rId14"/>
    <p:sldId id="295" r:id="rId15"/>
    <p:sldId id="296" r:id="rId16"/>
    <p:sldId id="275" r:id="rId17"/>
    <p:sldId id="285" r:id="rId18"/>
    <p:sldId id="267" r:id="rId19"/>
    <p:sldId id="268" r:id="rId20"/>
    <p:sldId id="269" r:id="rId21"/>
    <p:sldId id="292" r:id="rId22"/>
    <p:sldId id="270" r:id="rId23"/>
    <p:sldId id="293" r:id="rId24"/>
    <p:sldId id="271"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6ABDA6-A286-4108-92E6-608673EB5C44}"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ABDA6-A286-4108-92E6-608673EB5C44}"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ABDA6-A286-4108-92E6-608673EB5C44}"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ABDA6-A286-4108-92E6-608673EB5C44}"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6ABDA6-A286-4108-92E6-608673EB5C44}"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6ABDA6-A286-4108-92E6-608673EB5C44}"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6ABDA6-A286-4108-92E6-608673EB5C44}" type="datetimeFigureOut">
              <a:rPr lang="en-US" smtClean="0"/>
              <a:pPr/>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6ABDA6-A286-4108-92E6-608673EB5C44}"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ABDA6-A286-4108-92E6-608673EB5C44}" type="datetimeFigureOut">
              <a:rPr lang="en-US" smtClean="0"/>
              <a:pPr/>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6ABDA6-A286-4108-92E6-608673EB5C44}"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6ABDA6-A286-4108-92E6-608673EB5C44}"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ABDA6-A286-4108-92E6-608673EB5C44}" type="datetimeFigureOut">
              <a:rPr lang="en-US" smtClean="0"/>
              <a:pPr/>
              <a:t>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2D286-AD38-4CC3-A2BB-3A15BC85BD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rnabkumardas.com/platforms/raspberry-pi/" TargetMode="External"/><Relationship Id="rId2" Type="http://schemas.openxmlformats.org/officeDocument/2006/relationships/hyperlink" Target="https://www.arnabkumardas.com/platforms/raspberry-pi/ferromagnetic-pipe-climbing-robot" TargetMode="External"/><Relationship Id="rId1" Type="http://schemas.openxmlformats.org/officeDocument/2006/relationships/slideLayout" Target="../slideLayouts/slideLayout2.xml"/><Relationship Id="rId4" Type="http://schemas.openxmlformats.org/officeDocument/2006/relationships/hyperlink" Target="https://www.arnabkumarda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85728"/>
            <a:ext cx="7772400" cy="785818"/>
          </a:xfrm>
        </p:spPr>
        <p:txBody>
          <a:bodyPr>
            <a:normAutofit fontScale="90000"/>
          </a:bodyPr>
          <a:lstStyle/>
          <a:p>
            <a:r>
              <a:rPr lang="en-IN" dirty="0"/>
              <a:t>Ferromagnetic Pipe Climbing Robot using Raspberry Pi</a:t>
            </a:r>
            <a:endParaRPr lang="en-US"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a:xfrm>
            <a:off x="500034" y="1000108"/>
            <a:ext cx="8286808" cy="5715040"/>
          </a:xfrm>
        </p:spPr>
        <p:txBody>
          <a:bodyPr>
            <a:normAutofit/>
          </a:bodyPr>
          <a:lstStyle/>
          <a:p>
            <a:pPr>
              <a:defRPr/>
            </a:pPr>
            <a:r>
              <a:rPr lang="en-US" sz="1200" b="1" dirty="0">
                <a:solidFill>
                  <a:schemeClr val="tx1"/>
                </a:solidFill>
                <a:latin typeface="Times New Roman" pitchFamily="18" charset="0"/>
                <a:cs typeface="Times New Roman" pitchFamily="18" charset="0"/>
              </a:rPr>
              <a:t>A</a:t>
            </a:r>
          </a:p>
          <a:p>
            <a:pPr>
              <a:defRPr/>
            </a:pPr>
            <a:r>
              <a:rPr lang="en-US" sz="1400" b="1" dirty="0" smtClean="0">
                <a:solidFill>
                  <a:schemeClr val="tx1"/>
                </a:solidFill>
                <a:latin typeface="Times New Roman" pitchFamily="18" charset="0"/>
                <a:cs typeface="Times New Roman" pitchFamily="18" charset="0"/>
              </a:rPr>
              <a:t>Seminar</a:t>
            </a:r>
            <a:endParaRPr lang="en-US" sz="1400" dirty="0">
              <a:solidFill>
                <a:schemeClr val="tx1"/>
              </a:solidFill>
              <a:latin typeface="Times New Roman" pitchFamily="18" charset="0"/>
              <a:cs typeface="Times New Roman" pitchFamily="18" charset="0"/>
            </a:endParaRPr>
          </a:p>
          <a:p>
            <a:pPr>
              <a:defRPr/>
            </a:pPr>
            <a:r>
              <a:rPr lang="en-US" sz="1400" b="1" dirty="0" smtClean="0">
                <a:solidFill>
                  <a:schemeClr val="tx1"/>
                </a:solidFill>
                <a:latin typeface="Times New Roman" pitchFamily="18" charset="0"/>
                <a:cs typeface="Times New Roman" pitchFamily="18" charset="0"/>
              </a:rPr>
              <a:t>Presentation</a:t>
            </a:r>
            <a:endParaRPr lang="en-US" sz="1400" b="1" dirty="0">
              <a:solidFill>
                <a:schemeClr val="tx1"/>
              </a:solidFill>
              <a:latin typeface="Times New Roman" pitchFamily="18" charset="0"/>
              <a:cs typeface="Times New Roman" pitchFamily="18" charset="0"/>
            </a:endParaRPr>
          </a:p>
          <a:p>
            <a:r>
              <a:rPr lang="en-US" sz="1400" b="1" dirty="0" smtClean="0">
                <a:solidFill>
                  <a:schemeClr val="tx1"/>
                </a:solidFill>
                <a:latin typeface="Times New Roman" pitchFamily="18" charset="0"/>
                <a:cs typeface="Times New Roman" pitchFamily="18" charset="0"/>
              </a:rPr>
              <a:t>         in partial fulfillment for the award of the degree of</a:t>
            </a:r>
            <a:endParaRPr lang="en-US" sz="1400" dirty="0" smtClean="0">
              <a:solidFill>
                <a:schemeClr val="tx1"/>
              </a:solidFill>
              <a:latin typeface="Times New Roman" pitchFamily="18" charset="0"/>
              <a:cs typeface="Times New Roman" pitchFamily="18" charset="0"/>
            </a:endParaRPr>
          </a:p>
          <a:p>
            <a:pPr>
              <a:defRPr/>
            </a:pPr>
            <a:r>
              <a:rPr lang="en-US" sz="1400" b="1" dirty="0">
                <a:solidFill>
                  <a:schemeClr val="tx1"/>
                </a:solidFill>
                <a:latin typeface="Times New Roman" pitchFamily="18" charset="0"/>
                <a:cs typeface="Times New Roman" pitchFamily="18" charset="0"/>
              </a:rPr>
              <a:t> </a:t>
            </a:r>
            <a:r>
              <a:rPr lang="en-US" sz="1400" b="1" dirty="0" smtClean="0">
                <a:solidFill>
                  <a:schemeClr val="tx1"/>
                </a:solidFill>
                <a:latin typeface="Times New Roman" pitchFamily="18" charset="0"/>
                <a:cs typeface="Times New Roman" pitchFamily="18" charset="0"/>
              </a:rPr>
              <a:t>Bachelor of Engineering</a:t>
            </a:r>
            <a:endParaRPr lang="en-US" sz="1400" b="1" dirty="0">
              <a:solidFill>
                <a:schemeClr val="tx1"/>
              </a:solidFill>
              <a:latin typeface="Times New Roman" pitchFamily="18" charset="0"/>
              <a:cs typeface="Times New Roman" pitchFamily="18" charset="0"/>
            </a:endParaRPr>
          </a:p>
          <a:p>
            <a:pPr>
              <a:defRPr/>
            </a:pPr>
            <a:r>
              <a:rPr lang="en-US" sz="1400" b="1" dirty="0">
                <a:solidFill>
                  <a:schemeClr val="tx1"/>
                </a:solidFill>
                <a:latin typeface="Times New Roman" pitchFamily="18" charset="0"/>
                <a:cs typeface="Times New Roman" pitchFamily="18" charset="0"/>
              </a:rPr>
              <a:t>  (Electronics </a:t>
            </a:r>
            <a:r>
              <a:rPr lang="en-US" sz="1400" b="1" dirty="0" smtClean="0">
                <a:solidFill>
                  <a:schemeClr val="tx1"/>
                </a:solidFill>
                <a:latin typeface="Times New Roman" pitchFamily="18" charset="0"/>
                <a:cs typeface="Times New Roman" pitchFamily="18" charset="0"/>
              </a:rPr>
              <a:t>Engineering</a:t>
            </a:r>
            <a:r>
              <a:rPr lang="en-US" sz="1400" b="1" dirty="0">
                <a:solidFill>
                  <a:schemeClr val="tx1"/>
                </a:solidFill>
                <a:latin typeface="Times New Roman" pitchFamily="18" charset="0"/>
                <a:cs typeface="Times New Roman" pitchFamily="18" charset="0"/>
              </a:rPr>
              <a:t>)</a:t>
            </a: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endParaRPr lang="en-US" b="1" dirty="0" smtClean="0"/>
          </a:p>
          <a:p>
            <a:endParaRPr lang="en-US" dirty="0"/>
          </a:p>
        </p:txBody>
      </p:sp>
      <p:sp>
        <p:nvSpPr>
          <p:cNvPr id="4" name="TextBox 3"/>
          <p:cNvSpPr txBox="1"/>
          <p:nvPr/>
        </p:nvSpPr>
        <p:spPr>
          <a:xfrm>
            <a:off x="357158" y="4357694"/>
            <a:ext cx="3810000" cy="738656"/>
          </a:xfrm>
          <a:prstGeom prst="rect">
            <a:avLst/>
          </a:prstGeom>
          <a:noFill/>
        </p:spPr>
        <p:txBody>
          <a:bodyPr wrap="square" lIns="91433" tIns="45716" rIns="91433" bIns="45716" rtlCol="0">
            <a:spAutoFit/>
          </a:bodyPr>
          <a:lstStyle/>
          <a:p>
            <a:pPr algn="ctr"/>
            <a:r>
              <a:rPr lang="en-US" sz="1400" b="1" dirty="0">
                <a:latin typeface="Times New Roman" pitchFamily="18" charset="0"/>
                <a:cs typeface="Times New Roman" pitchFamily="18" charset="0"/>
              </a:rPr>
              <a:t>Under the Guidance</a:t>
            </a:r>
          </a:p>
          <a:p>
            <a:pPr algn="ctr"/>
            <a:r>
              <a:rPr lang="en-US" sz="1400" dirty="0" smtClean="0">
                <a:latin typeface="Times New Roman" pitchFamily="18" charset="0"/>
                <a:cs typeface="Times New Roman" pitchFamily="18" charset="0"/>
              </a:rPr>
              <a:t>Mr. </a:t>
            </a:r>
            <a:r>
              <a:rPr lang="en-US" sz="1400" dirty="0" err="1" smtClean="0">
                <a:latin typeface="Times New Roman" pitchFamily="18" charset="0"/>
                <a:cs typeface="Times New Roman" pitchFamily="18" charset="0"/>
              </a:rPr>
              <a:t>Choudhary</a:t>
            </a:r>
            <a:r>
              <a:rPr lang="en-US" sz="1400" dirty="0" smtClean="0">
                <a:latin typeface="Times New Roman" pitchFamily="18" charset="0"/>
                <a:cs typeface="Times New Roman" pitchFamily="18" charset="0"/>
              </a:rPr>
              <a:t> S.K. </a:t>
            </a:r>
            <a:endParaRPr lang="en-US" sz="1400" dirty="0">
              <a:latin typeface="Times New Roman" pitchFamily="18" charset="0"/>
              <a:cs typeface="Times New Roman" pitchFamily="18" charset="0"/>
            </a:endParaRPr>
          </a:p>
          <a:p>
            <a:pPr algn="ctr"/>
            <a:r>
              <a:rPr lang="en-US" sz="1400" dirty="0" smtClean="0">
                <a:latin typeface="Times New Roman" pitchFamily="18" charset="0"/>
                <a:cs typeface="Times New Roman" pitchFamily="18" charset="0"/>
              </a:rPr>
              <a:t>Electronics Engineering Department</a:t>
            </a:r>
            <a:endParaRPr lang="en-US" sz="1400" dirty="0">
              <a:latin typeface="Times New Roman" pitchFamily="18" charset="0"/>
              <a:cs typeface="Times New Roman" pitchFamily="18" charset="0"/>
            </a:endParaRPr>
          </a:p>
        </p:txBody>
      </p:sp>
      <p:sp>
        <p:nvSpPr>
          <p:cNvPr id="6" name="TextBox 5"/>
          <p:cNvSpPr txBox="1"/>
          <p:nvPr/>
        </p:nvSpPr>
        <p:spPr>
          <a:xfrm>
            <a:off x="5072066" y="4357694"/>
            <a:ext cx="3733800" cy="1169543"/>
          </a:xfrm>
          <a:prstGeom prst="rect">
            <a:avLst/>
          </a:prstGeom>
          <a:noFill/>
        </p:spPr>
        <p:txBody>
          <a:bodyPr wrap="square" lIns="91433" tIns="45716" rIns="91433" bIns="45716" rtlCol="0">
            <a:spAutoFit/>
          </a:bodyPr>
          <a:lstStyle/>
          <a:p>
            <a:pPr algn="ctr"/>
            <a:r>
              <a:rPr lang="en-US" sz="1400" b="1" dirty="0">
                <a:latin typeface="Times New Roman" pitchFamily="18" charset="0"/>
                <a:cs typeface="Times New Roman" pitchFamily="18" charset="0"/>
              </a:rPr>
              <a:t>Submitted </a:t>
            </a:r>
            <a:r>
              <a:rPr lang="en-US" sz="1400" b="1" dirty="0" smtClean="0">
                <a:latin typeface="Times New Roman" pitchFamily="18" charset="0"/>
                <a:cs typeface="Times New Roman" pitchFamily="18" charset="0"/>
              </a:rPr>
              <a:t>By</a:t>
            </a:r>
          </a:p>
          <a:p>
            <a:pPr algn="ctr"/>
            <a:r>
              <a:rPr lang="en-US" sz="1400" dirty="0" smtClean="0">
                <a:latin typeface="Times New Roman" pitchFamily="18" charset="0"/>
                <a:cs typeface="Times New Roman" pitchFamily="18" charset="0"/>
              </a:rPr>
              <a:t>Naikwadi Yash </a:t>
            </a:r>
            <a:r>
              <a:rPr lang="en-US" sz="1400" dirty="0" err="1" smtClean="0">
                <a:latin typeface="Times New Roman" pitchFamily="18" charset="0"/>
                <a:cs typeface="Times New Roman" pitchFamily="18" charset="0"/>
              </a:rPr>
              <a:t>Rajendra</a:t>
            </a:r>
            <a:endParaRPr lang="en-US" sz="1400" dirty="0" smtClean="0">
              <a:latin typeface="Times New Roman" pitchFamily="18" charset="0"/>
              <a:cs typeface="Times New Roman" pitchFamily="18" charset="0"/>
            </a:endParaRPr>
          </a:p>
          <a:p>
            <a:pPr algn="ctr"/>
            <a:r>
              <a:rPr lang="en-US" sz="1400" dirty="0" err="1" smtClean="0">
                <a:latin typeface="Times New Roman" pitchFamily="18" charset="0"/>
                <a:cs typeface="Times New Roman" pitchFamily="18" charset="0"/>
              </a:rPr>
              <a:t>Todkar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Arthesh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Rajendra</a:t>
            </a:r>
            <a:endParaRPr lang="en-US" sz="1400" dirty="0">
              <a:latin typeface="Times New Roman" pitchFamily="18" charset="0"/>
              <a:cs typeface="Times New Roman" pitchFamily="18" charset="0"/>
            </a:endParaRPr>
          </a:p>
          <a:p>
            <a:pPr algn="ctr"/>
            <a:r>
              <a:rPr lang="en-US" sz="1400" dirty="0" err="1" smtClean="0">
                <a:latin typeface="Times New Roman" pitchFamily="18" charset="0"/>
                <a:cs typeface="Times New Roman" pitchFamily="18" charset="0"/>
              </a:rPr>
              <a:t>Gunjal</a:t>
            </a:r>
            <a:r>
              <a:rPr lang="en-US" sz="1400" dirty="0" smtClean="0">
                <a:latin typeface="Times New Roman" pitchFamily="18" charset="0"/>
                <a:cs typeface="Times New Roman" pitchFamily="18" charset="0"/>
              </a:rPr>
              <a:t> Om </a:t>
            </a:r>
            <a:r>
              <a:rPr lang="en-US" sz="1400" dirty="0" err="1" smtClean="0">
                <a:latin typeface="Times New Roman" pitchFamily="18" charset="0"/>
                <a:cs typeface="Times New Roman" pitchFamily="18" charset="0"/>
              </a:rPr>
              <a:t>Shashikant</a:t>
            </a:r>
            <a:endParaRPr lang="en-US" sz="1400" dirty="0" smtClean="0">
              <a:latin typeface="Times New Roman" pitchFamily="18" charset="0"/>
              <a:cs typeface="Times New Roman" pitchFamily="18" charset="0"/>
            </a:endParaRPr>
          </a:p>
          <a:p>
            <a:pPr algn="ctr"/>
            <a:r>
              <a:rPr lang="en-US" sz="1400" dirty="0" smtClean="0">
                <a:latin typeface="Times New Roman" pitchFamily="18" charset="0"/>
                <a:cs typeface="Times New Roman" pitchFamily="18" charset="0"/>
              </a:rPr>
              <a:t>Electronics Engineering  </a:t>
            </a:r>
            <a:r>
              <a:rPr lang="en-US" sz="1400" dirty="0">
                <a:latin typeface="Times New Roman" pitchFamily="18" charset="0"/>
                <a:cs typeface="Times New Roman" pitchFamily="18" charset="0"/>
              </a:rPr>
              <a:t>Department</a:t>
            </a:r>
          </a:p>
        </p:txBody>
      </p:sp>
      <p:pic>
        <p:nvPicPr>
          <p:cNvPr id="1027" name="Picture 3"/>
          <p:cNvPicPr>
            <a:picLocks noChangeAspect="1" noChangeArrowheads="1"/>
          </p:cNvPicPr>
          <p:nvPr/>
        </p:nvPicPr>
        <p:blipFill>
          <a:blip r:embed="rId2">
            <a:lum bright="-10000" contrast="20000"/>
          </a:blip>
          <a:srcRect/>
          <a:stretch>
            <a:fillRect/>
          </a:stretch>
        </p:blipFill>
        <p:spPr bwMode="auto">
          <a:xfrm>
            <a:off x="3786182" y="2571744"/>
            <a:ext cx="1928826" cy="1647832"/>
          </a:xfrm>
          <a:prstGeom prst="rect">
            <a:avLst/>
          </a:prstGeom>
          <a:noFill/>
          <a:ln w="9525">
            <a:noFill/>
            <a:miter lim="800000"/>
            <a:headEnd/>
            <a:tailEnd/>
          </a:ln>
          <a:effectLst/>
        </p:spPr>
      </p:pic>
      <p:sp>
        <p:nvSpPr>
          <p:cNvPr id="7" name="TextBox 6"/>
          <p:cNvSpPr txBox="1"/>
          <p:nvPr/>
        </p:nvSpPr>
        <p:spPr>
          <a:xfrm>
            <a:off x="1428728" y="5715016"/>
            <a:ext cx="6715172" cy="830989"/>
          </a:xfrm>
          <a:prstGeom prst="rect">
            <a:avLst/>
          </a:prstGeom>
          <a:noFill/>
        </p:spPr>
        <p:txBody>
          <a:bodyPr wrap="square" lIns="91433" tIns="45716" rIns="91433" bIns="45716" rtlCol="0">
            <a:spAutoFit/>
          </a:bodyPr>
          <a:lstStyle/>
          <a:p>
            <a:pPr algn="ctr"/>
            <a:r>
              <a:rPr lang="en-US" sz="1600" dirty="0" smtClean="0">
                <a:latin typeface="Times New Roman" pitchFamily="18" charset="0"/>
                <a:cs typeface="Times New Roman" pitchFamily="18" charset="0"/>
              </a:rPr>
              <a:t>Electronics Engineering Department</a:t>
            </a:r>
          </a:p>
          <a:p>
            <a:pPr algn="ctr"/>
            <a:r>
              <a:rPr lang="en-IN" sz="1600" b="1" dirty="0" smtClean="0">
                <a:latin typeface="Times New Roman" pitchFamily="18" charset="0"/>
                <a:cs typeface="Times New Roman" pitchFamily="18" charset="0"/>
              </a:rPr>
              <a:t>Amrutvahini College of Engineering, Sangamner</a:t>
            </a:r>
          </a:p>
          <a:p>
            <a:pPr algn="ctr"/>
            <a:r>
              <a:rPr lang="en-IN" sz="1600" b="1" dirty="0" smtClean="0">
                <a:latin typeface="Times New Roman" pitchFamily="18" charset="0"/>
                <a:cs typeface="Times New Roman" pitchFamily="18" charset="0"/>
              </a:rPr>
              <a:t>2023-24</a:t>
            </a:r>
            <a:endParaRPr lang="en-US" sz="1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b="1" dirty="0" smtClean="0">
                <a:solidFill>
                  <a:srgbClr val="00B050"/>
                </a:solidFill>
                <a:latin typeface="Times New Roman" pitchFamily="18" charset="0"/>
                <a:cs typeface="Times New Roman" pitchFamily="18" charset="0"/>
              </a:rPr>
              <a:t>Components</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184576"/>
          </a:xfrm>
        </p:spPr>
        <p:txBody>
          <a:bodyPr>
            <a:normAutofit/>
          </a:bodyPr>
          <a:lstStyle/>
          <a:p>
            <a:r>
              <a:rPr lang="en-IN" sz="1400" dirty="0"/>
              <a:t>Raspberry Pi </a:t>
            </a:r>
            <a:r>
              <a:rPr lang="en-IN" sz="1400" dirty="0" smtClean="0"/>
              <a:t>3 B+ Model : ₹</a:t>
            </a:r>
            <a:r>
              <a:rPr lang="en-IN" sz="1400" dirty="0"/>
              <a:t>4</a:t>
            </a:r>
            <a:r>
              <a:rPr lang="en-IN" sz="1400" dirty="0" smtClean="0"/>
              <a:t>,500</a:t>
            </a:r>
            <a:endParaRPr lang="en-IN" sz="1400" dirty="0" smtClean="0"/>
          </a:p>
          <a:p>
            <a:r>
              <a:rPr lang="pt-BR" sz="1400" dirty="0"/>
              <a:t>L298N Dual H-Bridge Motor Driver: </a:t>
            </a:r>
            <a:r>
              <a:rPr lang="pt-BR" sz="1400" dirty="0" smtClean="0"/>
              <a:t>₹500 </a:t>
            </a:r>
          </a:p>
          <a:p>
            <a:r>
              <a:rPr lang="pt-BR" sz="1400" dirty="0" smtClean="0"/>
              <a:t>DC to DC Converter : ₹200 </a:t>
            </a:r>
            <a:endParaRPr lang="pt-BR" sz="1400" dirty="0" smtClean="0"/>
          </a:p>
          <a:p>
            <a:r>
              <a:rPr lang="en-US" sz="1400" dirty="0"/>
              <a:t>DC Gear Motors (4): </a:t>
            </a:r>
            <a:r>
              <a:rPr lang="en-US" sz="1400" dirty="0" smtClean="0"/>
              <a:t>₹2,500 </a:t>
            </a:r>
            <a:endParaRPr lang="en-US" sz="1400" dirty="0"/>
          </a:p>
          <a:p>
            <a:r>
              <a:rPr lang="en-US" sz="1400" dirty="0"/>
              <a:t>Wheels with </a:t>
            </a:r>
            <a:r>
              <a:rPr lang="en-US" sz="1400" dirty="0" smtClean="0"/>
              <a:t>Omni wheel</a:t>
            </a:r>
            <a:r>
              <a:rPr lang="en-US" sz="1400" dirty="0" smtClean="0"/>
              <a:t> (3+1): </a:t>
            </a:r>
            <a:r>
              <a:rPr lang="en-US" sz="1400" dirty="0"/>
              <a:t>₹</a:t>
            </a:r>
            <a:r>
              <a:rPr lang="en-US" sz="1400" dirty="0" smtClean="0"/>
              <a:t>1,500</a:t>
            </a:r>
            <a:endParaRPr lang="en-US" sz="1400" dirty="0"/>
          </a:p>
          <a:p>
            <a:r>
              <a:rPr lang="en-IN" sz="1400" dirty="0"/>
              <a:t>Strong Neodymium </a:t>
            </a:r>
            <a:r>
              <a:rPr lang="en-IN" sz="1400" dirty="0" smtClean="0"/>
              <a:t>Magnets: </a:t>
            </a:r>
            <a:r>
              <a:rPr lang="en-IN" sz="1400" dirty="0" smtClean="0"/>
              <a:t>₹1,100</a:t>
            </a:r>
            <a:endParaRPr lang="en-IN" sz="1400" dirty="0"/>
          </a:p>
          <a:p>
            <a:r>
              <a:rPr lang="en-IN" sz="1400" dirty="0" smtClean="0"/>
              <a:t>Raspberry Pi </a:t>
            </a:r>
            <a:r>
              <a:rPr lang="en-IN" sz="1400" dirty="0" smtClean="0"/>
              <a:t>Camera </a:t>
            </a:r>
            <a:r>
              <a:rPr lang="en-IN" sz="1400" dirty="0"/>
              <a:t>Module: </a:t>
            </a:r>
            <a:r>
              <a:rPr lang="en-IN" sz="1400" dirty="0" smtClean="0"/>
              <a:t>₹</a:t>
            </a:r>
            <a:r>
              <a:rPr lang="en-IN" sz="1400" dirty="0" smtClean="0"/>
              <a:t>9</a:t>
            </a:r>
            <a:r>
              <a:rPr lang="en-IN" sz="1400" dirty="0" smtClean="0"/>
              <a:t>00</a:t>
            </a:r>
            <a:endParaRPr lang="en-IN" sz="1400" dirty="0"/>
          </a:p>
          <a:p>
            <a:r>
              <a:rPr lang="en-US" sz="1400" dirty="0"/>
              <a:t>Rechargeable Lithium-Ion Battery Pack: </a:t>
            </a:r>
            <a:r>
              <a:rPr lang="en-US" sz="1400" dirty="0" smtClean="0"/>
              <a:t>₹</a:t>
            </a:r>
            <a:r>
              <a:rPr lang="en-US" sz="1400" dirty="0" smtClean="0"/>
              <a:t>6</a:t>
            </a:r>
            <a:r>
              <a:rPr lang="en-US" sz="1400" dirty="0" smtClean="0"/>
              <a:t>00</a:t>
            </a:r>
            <a:endParaRPr lang="en-US" sz="1400" dirty="0"/>
          </a:p>
          <a:p>
            <a:r>
              <a:rPr lang="en-US" sz="1400" dirty="0"/>
              <a:t>Battery Charger: </a:t>
            </a:r>
            <a:r>
              <a:rPr lang="en-US" sz="1400" dirty="0" smtClean="0"/>
              <a:t>₹450</a:t>
            </a:r>
            <a:endParaRPr lang="en-US" sz="1400" dirty="0"/>
          </a:p>
          <a:p>
            <a:r>
              <a:rPr lang="en-US" sz="1400" dirty="0"/>
              <a:t>Aluminum or Acrylic Chassis Kit: ₹</a:t>
            </a:r>
            <a:r>
              <a:rPr lang="en-US" sz="1400" dirty="0" smtClean="0"/>
              <a:t>1,650</a:t>
            </a:r>
            <a:endParaRPr lang="en-US" sz="1400" dirty="0" smtClean="0"/>
          </a:p>
          <a:p>
            <a:r>
              <a:rPr lang="nb-NO" sz="1400" dirty="0"/>
              <a:t>Motor Driver HAT for Raspberry Pi: </a:t>
            </a:r>
            <a:r>
              <a:rPr lang="nb-NO" sz="1400" dirty="0" smtClean="0"/>
              <a:t>₹1050</a:t>
            </a:r>
            <a:endParaRPr lang="en-IN" sz="1400" dirty="0" smtClean="0"/>
          </a:p>
          <a:p>
            <a:r>
              <a:rPr lang="en-US" sz="1400" dirty="0" smtClean="0"/>
              <a:t>Jumper </a:t>
            </a:r>
            <a:r>
              <a:rPr lang="en-US" sz="1400" dirty="0"/>
              <a:t>Wires: </a:t>
            </a:r>
            <a:r>
              <a:rPr lang="en-US" sz="1400" dirty="0" smtClean="0"/>
              <a:t>₹</a:t>
            </a:r>
            <a:r>
              <a:rPr lang="en-US" sz="1400" dirty="0" smtClean="0"/>
              <a:t>200</a:t>
            </a:r>
            <a:endParaRPr lang="en-US" sz="1400" dirty="0"/>
          </a:p>
          <a:p>
            <a:pPr marL="0" indent="0">
              <a:buNone/>
            </a:pP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latin typeface="Times New Roman" pitchFamily="18" charset="0"/>
                <a:cs typeface="Times New Roman" pitchFamily="18" charset="0"/>
              </a:rPr>
              <a:t>System Development</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Block Diagram of Project</a:t>
            </a: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0446"/>
            <a:ext cx="9144000" cy="41566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b="1" dirty="0" smtClean="0">
                <a:solidFill>
                  <a:srgbClr val="FF0000"/>
                </a:solidFill>
                <a:latin typeface="Times New Roman" pitchFamily="18" charset="0"/>
                <a:cs typeface="Times New Roman" pitchFamily="18" charset="0"/>
              </a:rPr>
              <a:t>Continued…</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5112568"/>
          </a:xfrm>
        </p:spPr>
        <p:txBody>
          <a:bodyPr>
            <a:normAutofit/>
          </a:bodyPr>
          <a:lstStyle/>
          <a:p>
            <a:pPr>
              <a:buFont typeface="+mj-lt"/>
              <a:buAutoNum type="arabicPeriod"/>
            </a:pPr>
            <a:r>
              <a:rPr lang="en-US" sz="1400" dirty="0"/>
              <a:t>The Raspberry </a:t>
            </a:r>
            <a:r>
              <a:rPr lang="en-US" sz="1400" dirty="0" smtClean="0"/>
              <a:t>Pi A+ </a:t>
            </a:r>
            <a:r>
              <a:rPr lang="en-US" sz="1400" dirty="0"/>
              <a:t>is a credit card-sized computer. The Raspberry Pi Model A+ is a smaller, low-cost version of the Raspberry Pi. The Raspberry Pi Model A+ is recommended more for embedded and low-power projects that do not require Ethernet or multiple USB ports. It can be used for many of the things that a normal PC does, including using high-level computer programming languages (like Python), acting as a USB host, and operating system multitasking. Having the Wi-Fi and Camera Interface makes it an ideal choice for FPV Video Streaming</a:t>
            </a:r>
            <a:r>
              <a:rPr lang="en-US" sz="1400" dirty="0" smtClean="0"/>
              <a:t>.</a:t>
            </a:r>
          </a:p>
          <a:p>
            <a:pPr>
              <a:buFont typeface="+mj-lt"/>
              <a:buAutoNum type="arabicPeriod"/>
            </a:pPr>
            <a:r>
              <a:rPr lang="en-US" sz="1400" dirty="0"/>
              <a:t>The batteries used are Li-ion batteries. They’re generally much lighter than other types of rechargeable batteries of the same size. The electrodes of a lithium-ion battery are made of lightweight lithium and carbon. Lithium is also a highly reactive element, meaning that a lot of energy can be stored in its atomic bonds</a:t>
            </a:r>
            <a:r>
              <a:rPr lang="en-US" sz="1400" dirty="0" smtClean="0"/>
              <a:t>.</a:t>
            </a:r>
          </a:p>
          <a:p>
            <a:pPr>
              <a:buFont typeface="+mj-lt"/>
              <a:buAutoNum type="arabicPeriod"/>
            </a:pPr>
            <a:r>
              <a:rPr lang="en-US" sz="1400" dirty="0"/>
              <a:t>The DC motors used are of 60RPM, 6V and 0.294 Nm. But I initially started with 100RPM 6V Micro-Motor which worked great in horizontal surfaces but in the vertical surface, it could not support the weight of the Bot. I later choose to use BO DC Motor which is 60RPM and much higher torque than the </a:t>
            </a:r>
            <a:r>
              <a:rPr lang="en-US" sz="1400" dirty="0" err="1"/>
              <a:t>micromotors</a:t>
            </a:r>
            <a:r>
              <a:rPr lang="en-US" sz="1400" dirty="0"/>
              <a:t>. But this leads to an increase in system weight which in turn lead to add more magnets to increase the cohesive force between the bot and the iron surface</a:t>
            </a:r>
            <a:r>
              <a:rPr lang="en-US" sz="1400" dirty="0" smtClean="0"/>
              <a:t>.</a:t>
            </a:r>
          </a:p>
          <a:p>
            <a:pPr>
              <a:buFont typeface="+mj-lt"/>
              <a:buAutoNum type="arabicPeriod"/>
            </a:pPr>
            <a:r>
              <a:rPr lang="en-US" sz="1400" dirty="0"/>
              <a:t>The motor driver used for the pipe climbing robot is L293D. It is a typical Motor driver or Motor Driver IC which allows DC motor to drive on either direction. L293D is a 16-pin IC which can control a set of two DC motors simultaneously in any direction.</a:t>
            </a:r>
            <a:endParaRPr lang="en-US" sz="1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latin typeface="Times New Roman" pitchFamily="18" charset="0"/>
                <a:cs typeface="Times New Roman" pitchFamily="18" charset="0"/>
              </a:rPr>
              <a:t>Circuit Diagram of Project</a:t>
            </a:r>
            <a:endParaRPr lang="en-US" b="1" dirty="0">
              <a:solidFill>
                <a:srgbClr val="00B050"/>
              </a:solidFill>
              <a:latin typeface="Times New Roman" pitchFamily="18" charset="0"/>
              <a:cs typeface="Times New Roman" pitchFamily="18" charset="0"/>
            </a:endParaRPr>
          </a:p>
        </p:txBody>
      </p:sp>
      <p:pic>
        <p:nvPicPr>
          <p:cNvPr id="4" name="Content Placeholder 3" descr="C:\Users\yash\Pictures\Screenshots\Screenshot (27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600200"/>
            <a:ext cx="6300166" cy="46371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Times New Roman" panose="02020603050405020304" pitchFamily="18" charset="0"/>
                <a:cs typeface="Times New Roman" panose="02020603050405020304" pitchFamily="18" charset="0"/>
              </a:rPr>
              <a:t>CAD Design of Project</a:t>
            </a:r>
            <a:endParaRPr lang="en-US" b="1" u="sng"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2309018" y="1600200"/>
            <a:ext cx="4525963" cy="4525963"/>
          </a:xfrm>
          <a:prstGeom prst="rect">
            <a:avLst/>
          </a:prstGeom>
        </p:spPr>
      </p:pic>
    </p:spTree>
    <p:extLst>
      <p:ext uri="{BB962C8B-B14F-4D97-AF65-F5344CB8AC3E}">
        <p14:creationId xmlns:p14="http://schemas.microsoft.com/office/powerpoint/2010/main" val="358556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Continued….</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072357" y="1417638"/>
            <a:ext cx="4999285" cy="4999285"/>
          </a:xfrm>
          <a:prstGeom prst="rect">
            <a:avLst/>
          </a:prstGeom>
        </p:spPr>
      </p:pic>
    </p:spTree>
    <p:extLst>
      <p:ext uri="{BB962C8B-B14F-4D97-AF65-F5344CB8AC3E}">
        <p14:creationId xmlns:p14="http://schemas.microsoft.com/office/powerpoint/2010/main" val="231648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b="1" dirty="0" smtClean="0">
                <a:solidFill>
                  <a:srgbClr val="00B050"/>
                </a:solidFill>
              </a:rPr>
              <a:t>Project Photograph</a:t>
            </a:r>
            <a:endParaRPr lang="en-US" b="1" dirty="0">
              <a:solidFill>
                <a:srgbClr val="00B05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4463" y="1268760"/>
            <a:ext cx="8658018" cy="531811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Times New Roman" pitchFamily="18" charset="0"/>
                <a:cs typeface="Times New Roman" pitchFamily="18" charset="0"/>
              </a:rPr>
              <a:t>Individual &amp; Group Contribution Table</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Report of Project: </a:t>
            </a:r>
            <a:r>
              <a:rPr lang="en-US" dirty="0" err="1" smtClean="0"/>
              <a:t>Gunjal</a:t>
            </a:r>
            <a:r>
              <a:rPr lang="en-US" dirty="0" smtClean="0"/>
              <a:t> Om </a:t>
            </a:r>
            <a:r>
              <a:rPr lang="en-US" dirty="0" err="1" smtClean="0"/>
              <a:t>Shashikant</a:t>
            </a:r>
            <a:endParaRPr lang="en-US" dirty="0" smtClean="0"/>
          </a:p>
          <a:p>
            <a:r>
              <a:rPr lang="en-US" dirty="0" smtClean="0"/>
              <a:t>Presentation of Project: Naikwadi Yash </a:t>
            </a:r>
            <a:r>
              <a:rPr lang="en-US" dirty="0" err="1" smtClean="0"/>
              <a:t>Rajendra</a:t>
            </a:r>
            <a:endParaRPr lang="en-US" dirty="0" smtClean="0"/>
          </a:p>
          <a:p>
            <a:r>
              <a:rPr lang="en-US" dirty="0" smtClean="0"/>
              <a:t>Project Work: Naikwadi Yash </a:t>
            </a:r>
            <a:r>
              <a:rPr lang="en-US" dirty="0" err="1" smtClean="0"/>
              <a:t>Rajendra</a:t>
            </a:r>
            <a:endParaRPr lang="en-US" dirty="0" smtClean="0"/>
          </a:p>
          <a:p>
            <a:pPr marL="0" indent="0">
              <a:buNone/>
            </a:pPr>
            <a:r>
              <a:rPr lang="en-US" dirty="0" smtClean="0"/>
              <a:t>			</a:t>
            </a:r>
            <a:r>
              <a:rPr lang="en-US" dirty="0" err="1" smtClean="0"/>
              <a:t>Gunjal</a:t>
            </a:r>
            <a:r>
              <a:rPr lang="en-US" dirty="0" smtClean="0"/>
              <a:t> Om </a:t>
            </a:r>
            <a:r>
              <a:rPr lang="en-US" dirty="0" err="1" smtClean="0"/>
              <a:t>Shashikant</a:t>
            </a:r>
            <a:endParaRPr lang="en-US" dirty="0" smtClean="0"/>
          </a:p>
          <a:p>
            <a:pPr marL="0" indent="0">
              <a:buNone/>
            </a:pPr>
            <a:r>
              <a:rPr lang="en-US" dirty="0"/>
              <a:t>	</a:t>
            </a:r>
            <a:r>
              <a:rPr lang="en-US" dirty="0" smtClean="0"/>
              <a:t>		</a:t>
            </a:r>
            <a:r>
              <a:rPr lang="en-US" dirty="0" err="1" smtClean="0"/>
              <a:t>Todkar</a:t>
            </a:r>
            <a:r>
              <a:rPr lang="en-US" dirty="0" smtClean="0"/>
              <a:t> </a:t>
            </a:r>
            <a:r>
              <a:rPr lang="en-US" dirty="0" err="1" smtClean="0"/>
              <a:t>Arthesh</a:t>
            </a:r>
            <a:r>
              <a:rPr lang="en-US" dirty="0" smtClean="0"/>
              <a:t> </a:t>
            </a:r>
            <a:r>
              <a:rPr lang="en-US" dirty="0" err="1" smtClean="0"/>
              <a:t>Rajendra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latin typeface="Times New Roman" pitchFamily="18" charset="0"/>
                <a:cs typeface="Times New Roman" pitchFamily="18" charset="0"/>
              </a:rPr>
              <a:t>Advantages</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r>
              <a:rPr lang="en-US" b="1" dirty="0"/>
              <a:t>Autonomous Navigation:</a:t>
            </a:r>
            <a:endParaRPr lang="en-US" dirty="0"/>
          </a:p>
          <a:p>
            <a:pPr lvl="1"/>
            <a:r>
              <a:rPr lang="en-US" dirty="0"/>
              <a:t>The use of Raspberry Pi allows for the implementation of sophisticated autonomous navigation algorithms, enabling the robot to navigate pipes without constant human intervention.</a:t>
            </a:r>
          </a:p>
          <a:p>
            <a:r>
              <a:rPr lang="en-US" b="1" dirty="0"/>
              <a:t>Cost-Effectiveness:</a:t>
            </a:r>
            <a:endParaRPr lang="en-US" dirty="0"/>
          </a:p>
          <a:p>
            <a:pPr lvl="1"/>
            <a:r>
              <a:rPr lang="en-US" dirty="0"/>
              <a:t>Raspberry Pi is a cost-effective and widely accessible computing platform, contributing to the overall affordability of the robot compared to more complex systems.</a:t>
            </a:r>
          </a:p>
          <a:p>
            <a:r>
              <a:rPr lang="en-US" b="1" dirty="0"/>
              <a:t>Adaptability to Different Pipe Diameters:</a:t>
            </a:r>
            <a:endParaRPr lang="en-US" dirty="0"/>
          </a:p>
          <a:p>
            <a:pPr lvl="1"/>
            <a:r>
              <a:rPr lang="en-US" dirty="0"/>
              <a:t>The design can be tailored to accommodate various pipe diameters, making the robot versatile and suitable for deployment in different industrial settings.</a:t>
            </a:r>
          </a:p>
          <a:p>
            <a:r>
              <a:rPr lang="en-US" b="1" dirty="0"/>
              <a:t>Customizable Sensor Suite:</a:t>
            </a:r>
            <a:endParaRPr lang="en-US" dirty="0"/>
          </a:p>
          <a:p>
            <a:pPr lvl="1"/>
            <a:r>
              <a:rPr lang="en-US" dirty="0"/>
              <a:t>Raspberry Pi provides the flexibility to integrate a customizable sensor suite, including ultrasonic sensors, infrared sensors, proximity sensors, and cameras, enabling comprehensive pipe inspection.</a:t>
            </a:r>
          </a:p>
          <a:p>
            <a:r>
              <a:rPr lang="en-US" b="1" dirty="0"/>
              <a:t>Wireless Communication:</a:t>
            </a:r>
            <a:endParaRPr lang="en-US" dirty="0"/>
          </a:p>
          <a:p>
            <a:pPr lvl="1"/>
            <a:r>
              <a:rPr lang="en-US" dirty="0"/>
              <a:t>The integration of Raspberry Pi allows for wireless communication (Wi-Fi or Bluetooth), enabling real-time remote control and data transmission, which is crucial for monitoring and controlling the robot in inaccessible or hazardous environments.</a:t>
            </a:r>
          </a:p>
          <a:p>
            <a:r>
              <a:rPr lang="en-US" b="1" dirty="0"/>
              <a:t>User-Friendly Interface:</a:t>
            </a:r>
            <a:endParaRPr lang="en-US" dirty="0"/>
          </a:p>
          <a:p>
            <a:pPr lvl="1"/>
            <a:r>
              <a:rPr lang="en-US" dirty="0"/>
              <a:t>Raspberry Pi facilitates the creation of a user-friendly interface for remote monitoring and control, enhancing the ease of operation for operators.</a:t>
            </a:r>
          </a:p>
          <a:p>
            <a:r>
              <a:rPr lang="en-US" b="1" dirty="0"/>
              <a:t>Safety Features:</a:t>
            </a:r>
            <a:endParaRPr lang="en-US" dirty="0"/>
          </a:p>
          <a:p>
            <a:r>
              <a:rPr lang="en-US" dirty="0"/>
              <a:t>The robot can be equipped with safety features, such as emergency stop mechanisms and fail-safes, ensuring safe operation and preventing damage to the robot or the infrastructure being inspected.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latin typeface="Times New Roman" pitchFamily="18" charset="0"/>
                <a:cs typeface="Times New Roman" pitchFamily="18" charset="0"/>
              </a:rPr>
              <a:t>Disadvantages</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r>
              <a:rPr lang="en-US" b="1" dirty="0"/>
              <a:t>Limited Processing Power:</a:t>
            </a:r>
            <a:endParaRPr lang="en-US" dirty="0"/>
          </a:p>
          <a:p>
            <a:pPr lvl="1"/>
            <a:r>
              <a:rPr lang="en-US" dirty="0"/>
              <a:t>Raspberry Pi, while versatile, may have limited processing power compared to more specialized computing platforms. This limitation can impact the robot's ability to process complex algorithms quickly.</a:t>
            </a:r>
          </a:p>
          <a:p>
            <a:r>
              <a:rPr lang="en-US" b="1" dirty="0"/>
              <a:t>Limited Payload Capacity:</a:t>
            </a:r>
            <a:endParaRPr lang="en-US" dirty="0"/>
          </a:p>
          <a:p>
            <a:pPr lvl="1"/>
            <a:r>
              <a:rPr lang="en-US" dirty="0"/>
              <a:t>Raspberry Pi and the associated hardware may limit the robot's payload capacity, restricting the types and number of sensors or additional equipment that can be carried.</a:t>
            </a:r>
          </a:p>
          <a:p>
            <a:r>
              <a:rPr lang="en-US" b="1" dirty="0"/>
              <a:t>Limited Memory and Storage:</a:t>
            </a:r>
            <a:endParaRPr lang="en-US" dirty="0"/>
          </a:p>
          <a:p>
            <a:pPr lvl="1"/>
            <a:r>
              <a:rPr lang="en-US" dirty="0"/>
              <a:t>Raspberry Pi models typically have limited onboard memory and storage, which could be a constraint when dealing with large datasets or prolonged data logging.</a:t>
            </a:r>
          </a:p>
          <a:p>
            <a:r>
              <a:rPr lang="en-US" b="1" dirty="0"/>
              <a:t>Limited Operating System Options:</a:t>
            </a:r>
            <a:endParaRPr lang="en-US" dirty="0"/>
          </a:p>
          <a:p>
            <a:pPr lvl="1"/>
            <a:r>
              <a:rPr lang="en-US" dirty="0"/>
              <a:t>Raspberry Pi primarily runs on Linux-based operating systems. This may limit the choice of operating systems, potentially impacting compatibility with certain software or libraries.</a:t>
            </a:r>
          </a:p>
          <a:p>
            <a:r>
              <a:rPr lang="en-US" b="1" dirty="0"/>
              <a:t>Dependency on Wireless Communication:</a:t>
            </a:r>
            <a:endParaRPr lang="en-US" dirty="0"/>
          </a:p>
          <a:p>
            <a:pPr lvl="1"/>
            <a:r>
              <a:rPr lang="en-US" dirty="0"/>
              <a:t>While wireless communication is advantageous, dependence on Wi-Fi or Bluetooth introduces the risk of signal loss or interference, especially in environments with electromagnetic interference.</a:t>
            </a:r>
          </a:p>
          <a:p>
            <a:r>
              <a:rPr lang="en-US" b="1" dirty="0"/>
              <a:t>Reliability Challenges:</a:t>
            </a:r>
            <a:endParaRPr lang="en-US" dirty="0"/>
          </a:p>
          <a:p>
            <a:pPr lvl="1"/>
            <a:r>
              <a:rPr lang="en-US" dirty="0"/>
              <a:t>Raspberry Pi boards might face reliability challenges in harsh industrial environments due to factors such as temperature extremes, humidity, or exposure to contaminants.</a:t>
            </a:r>
          </a:p>
          <a:p>
            <a:r>
              <a:rPr lang="en-US" b="1" dirty="0"/>
              <a:t>Battery Life and Power Management:</a:t>
            </a:r>
            <a:endParaRPr lang="en-US" dirty="0"/>
          </a:p>
          <a:p>
            <a:pPr lvl="1"/>
            <a:r>
              <a:rPr lang="en-US" dirty="0"/>
              <a:t>Managing the power requirements of the robot, especially during continuous operation, can be challenging. Limited battery life may require frequent recharging or replacement.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latin typeface="Times New Roman" pitchFamily="18" charset="0"/>
                <a:cs typeface="Times New Roman" pitchFamily="18" charset="0"/>
              </a:rPr>
              <a:t>Content</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r>
              <a:rPr lang="en-US" b="1" dirty="0"/>
              <a:t>Infrastructure Inspection and Maintenance:</a:t>
            </a:r>
            <a:endParaRPr lang="en-US" dirty="0"/>
          </a:p>
          <a:p>
            <a:pPr lvl="1"/>
            <a:r>
              <a:rPr lang="en-US" dirty="0"/>
              <a:t>The primary context is the need for efficient and effective inspection and maintenance of infrastructure, particularly pipelines. Traditional methods often involve manual inspection or expensive specialized equipment. A climbing robot provides a more versatile and cost-effective solution.</a:t>
            </a:r>
          </a:p>
          <a:p>
            <a:r>
              <a:rPr lang="en-US" b="1" dirty="0"/>
              <a:t>Ferromagnetic Surfaces:</a:t>
            </a:r>
            <a:endParaRPr lang="en-US" dirty="0"/>
          </a:p>
          <a:p>
            <a:pPr lvl="1"/>
            <a:r>
              <a:rPr lang="en-US" dirty="0"/>
              <a:t>The focus on ferromagnetic surfaces is due to the prevalence of materials like steel in pipeline construction. By leveraging the magnetic properties of these surfaces, the robot can adhere securely, allowing it to navigate vertical or horizontal pipes.</a:t>
            </a:r>
          </a:p>
          <a:p>
            <a:r>
              <a:rPr lang="en-US" b="1" dirty="0"/>
              <a:t>Automation and Autonomy:</a:t>
            </a:r>
            <a:endParaRPr lang="en-US" dirty="0"/>
          </a:p>
          <a:p>
            <a:pPr lvl="1"/>
            <a:r>
              <a:rPr lang="en-US" dirty="0"/>
              <a:t>The integration of a Raspberry Pi brings a level of automation and autonomy to the robot. The Raspberry Pi serves as the brain of the robot, processing sensor data and making decisions to control the robot's movements. This autonomy is crucial for the robot's ability to navigate pipes without constant human intervention.</a:t>
            </a:r>
          </a:p>
          <a:p>
            <a:r>
              <a:rPr lang="en-US" b="1" dirty="0"/>
              <a:t>Sensor Integration:</a:t>
            </a:r>
            <a:endParaRPr lang="en-US" dirty="0"/>
          </a:p>
          <a:p>
            <a:pPr lvl="1"/>
            <a:r>
              <a:rPr lang="en-US" dirty="0"/>
              <a:t>Sensors play a crucial role in the context of the project. Sensors such as proximity sensors, accelerometers, gyroscopes, and potentially a camera are integrated into the robot to collect data about the pipe's condition, detect obstacles, and enable navigation.</a:t>
            </a:r>
          </a:p>
          <a:p>
            <a:r>
              <a:rPr lang="en-US" b="1" dirty="0"/>
              <a:t>Data Acquisition and Analysis:</a:t>
            </a:r>
            <a:endParaRPr lang="en-US" dirty="0"/>
          </a:p>
          <a:p>
            <a:pPr lvl="1"/>
            <a:r>
              <a:rPr lang="en-US" dirty="0"/>
              <a:t>The robot is designed not only to move along the pipe but also to collect and transmit data. This data may include information about the pipe's structural integrity, potential signs of corrosion, temperature, or any anomalies. The Raspberry Pi processes this data for real-time decision-making and may also facilitate data storage for later analysis.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latin typeface="Times New Roman" pitchFamily="18" charset="0"/>
                <a:cs typeface="Times New Roman" pitchFamily="18" charset="0"/>
              </a:rPr>
              <a:t>Applications</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lvl="0"/>
            <a:r>
              <a:rPr lang="en-IN" dirty="0"/>
              <a:t>To assist in jobs involving periodic inspections for the detection of cracks, corrosion material degradation and welding defects on tanks and pipes. Gas and oil tanks, wind turbines, pipelines and marine vessels are examples of the structures. Such structures are usually made of ferromagnetic materials and they have a convex circumference.</a:t>
            </a:r>
          </a:p>
          <a:p>
            <a:pPr lvl="0"/>
            <a:r>
              <a:rPr lang="en-IN" dirty="0"/>
              <a:t>Sea-going vessels are subjected to a number of inspection and maintenance measures. These also involve a visual and physical inspection of the ship, including cargo holds and tanks. Smaller tanks are often narrow, badly ventilated and dirty.</a:t>
            </a:r>
          </a:p>
          <a:p>
            <a:pPr lvl="0"/>
            <a:r>
              <a:rPr lang="en-IN" dirty="0"/>
              <a:t>Larger spaces (e.g. cargo holds) can easily reach the heights of 10 meters and more. Extensive scaffolding, the use of cranes, or other (typically expensive) are needed in order to reach to the latter. This further makes the inspection of ships a time consuming, expensive and potentially dangerous task.</a:t>
            </a:r>
          </a:p>
          <a:p>
            <a:pPr lvl="0"/>
            <a:r>
              <a:rPr lang="en-IN" dirty="0"/>
              <a:t>Operation in such environments are dangerous and a great amount of manpower and time is required. Automating such tasks with pipe climbing robot could help in large savings in terms of monetary. It also helps to save the time that is otherwise required to install scaffolding or extra structures to reach higher heights.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8229600" cy="1066130"/>
          </a:xfrm>
        </p:spPr>
        <p:txBody>
          <a:bodyPr>
            <a:normAutofit fontScale="90000"/>
          </a:bodyPr>
          <a:lstStyle/>
          <a:p>
            <a:pPr lvl="0"/>
            <a:r>
              <a:rPr lang="en-US" b="1" dirty="0" smtClean="0">
                <a:solidFill>
                  <a:srgbClr val="FF0000"/>
                </a:solidFill>
                <a:latin typeface="Times New Roman" pitchFamily="18" charset="0"/>
                <a:cs typeface="Times New Roman" pitchFamily="18" charset="0"/>
              </a:rPr>
              <a:t>Project Plan / Schedule</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(Gantt chart)</a:t>
            </a:r>
            <a:endParaRPr lang="en-US"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3542127"/>
              </p:ext>
            </p:extLst>
          </p:nvPr>
        </p:nvGraphicFramePr>
        <p:xfrm>
          <a:off x="251519" y="1556792"/>
          <a:ext cx="8640959" cy="4752527"/>
        </p:xfrm>
        <a:graphic>
          <a:graphicData uri="http://schemas.openxmlformats.org/drawingml/2006/table">
            <a:tbl>
              <a:tblPr firstRow="1" firstCol="1" bandRow="1">
                <a:tableStyleId>{5C22544A-7EE6-4342-B048-85BDC9FD1C3A}</a:tableStyleId>
              </a:tblPr>
              <a:tblGrid>
                <a:gridCol w="1296145"/>
                <a:gridCol w="792088"/>
                <a:gridCol w="791018"/>
                <a:gridCol w="750064"/>
                <a:gridCol w="847828"/>
                <a:gridCol w="851450"/>
                <a:gridCol w="864096"/>
                <a:gridCol w="834350"/>
                <a:gridCol w="806960"/>
                <a:gridCol w="806960"/>
              </a:tblGrid>
              <a:tr h="578652">
                <a:tc>
                  <a:txBody>
                    <a:bodyPr/>
                    <a:lstStyle/>
                    <a:p>
                      <a:pPr marL="0" marR="0">
                        <a:spcBef>
                          <a:spcPts val="0"/>
                        </a:spcBef>
                        <a:spcAft>
                          <a:spcPts val="0"/>
                        </a:spcAft>
                        <a:tabLst>
                          <a:tab pos="219075" algn="l"/>
                        </a:tabLst>
                      </a:pPr>
                      <a:r>
                        <a:rPr lang="en-US" sz="1600" dirty="0">
                          <a:effectLst/>
                        </a:rPr>
                        <a:t>Task Name</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Jul</a:t>
                      </a:r>
                      <a:endParaRPr lang="en-US" sz="1400" dirty="0">
                        <a:effectLst/>
                      </a:endParaRPr>
                    </a:p>
                    <a:p>
                      <a:pPr marL="0" marR="0">
                        <a:spcBef>
                          <a:spcPts val="0"/>
                        </a:spcBef>
                        <a:spcAft>
                          <a:spcPts val="0"/>
                        </a:spcAft>
                        <a:tabLst>
                          <a:tab pos="219075" algn="l"/>
                        </a:tabLst>
                      </a:pPr>
                      <a:r>
                        <a:rPr lang="en-US" sz="1600" dirty="0" smtClean="0">
                          <a:effectLst/>
                        </a:rPr>
                        <a:t>2023</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August</a:t>
                      </a:r>
                      <a:endParaRPr lang="en-US" sz="1400" dirty="0">
                        <a:effectLst/>
                      </a:endParaRPr>
                    </a:p>
                    <a:p>
                      <a:pPr marL="0" marR="0">
                        <a:spcBef>
                          <a:spcPts val="0"/>
                        </a:spcBef>
                        <a:spcAft>
                          <a:spcPts val="0"/>
                        </a:spcAft>
                        <a:tabLst>
                          <a:tab pos="219075" algn="l"/>
                        </a:tabLst>
                      </a:pPr>
                      <a:r>
                        <a:rPr lang="en-US" sz="1600" dirty="0" smtClean="0">
                          <a:effectLst/>
                        </a:rPr>
                        <a:t>2023</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Sep</a:t>
                      </a:r>
                      <a:endParaRPr lang="en-US" sz="1400" dirty="0">
                        <a:effectLst/>
                      </a:endParaRPr>
                    </a:p>
                    <a:p>
                      <a:pPr marL="0" marR="0">
                        <a:spcBef>
                          <a:spcPts val="0"/>
                        </a:spcBef>
                        <a:spcAft>
                          <a:spcPts val="0"/>
                        </a:spcAft>
                        <a:tabLst>
                          <a:tab pos="219075" algn="l"/>
                        </a:tabLst>
                      </a:pPr>
                      <a:r>
                        <a:rPr lang="en-US" sz="1600" dirty="0" smtClean="0">
                          <a:effectLst/>
                        </a:rPr>
                        <a:t>2023</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Oct</a:t>
                      </a:r>
                      <a:endParaRPr lang="en-US" sz="1400" dirty="0">
                        <a:effectLst/>
                      </a:endParaRPr>
                    </a:p>
                    <a:p>
                      <a:pPr marL="0" marR="0">
                        <a:spcBef>
                          <a:spcPts val="0"/>
                        </a:spcBef>
                        <a:spcAft>
                          <a:spcPts val="0"/>
                        </a:spcAft>
                        <a:tabLst>
                          <a:tab pos="219075" algn="l"/>
                        </a:tabLst>
                      </a:pPr>
                      <a:r>
                        <a:rPr lang="en-US" sz="1600" dirty="0" smtClean="0">
                          <a:effectLst/>
                        </a:rPr>
                        <a:t>2023</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Nov</a:t>
                      </a:r>
                      <a:endParaRPr lang="en-US" sz="1400" dirty="0">
                        <a:effectLst/>
                      </a:endParaRPr>
                    </a:p>
                    <a:p>
                      <a:pPr marL="0" marR="0">
                        <a:spcBef>
                          <a:spcPts val="0"/>
                        </a:spcBef>
                        <a:spcAft>
                          <a:spcPts val="0"/>
                        </a:spcAft>
                        <a:tabLst>
                          <a:tab pos="219075" algn="l"/>
                        </a:tabLst>
                      </a:pPr>
                      <a:r>
                        <a:rPr lang="en-US" sz="1600" dirty="0" smtClean="0">
                          <a:effectLst/>
                        </a:rPr>
                        <a:t>2023</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Jan</a:t>
                      </a:r>
                      <a:endParaRPr lang="en-US" sz="1400" dirty="0">
                        <a:effectLst/>
                      </a:endParaRPr>
                    </a:p>
                    <a:p>
                      <a:pPr marL="0" marR="0">
                        <a:spcBef>
                          <a:spcPts val="0"/>
                        </a:spcBef>
                        <a:spcAft>
                          <a:spcPts val="0"/>
                        </a:spcAft>
                        <a:tabLst>
                          <a:tab pos="219075" algn="l"/>
                        </a:tabLst>
                      </a:pPr>
                      <a:r>
                        <a:rPr lang="en-US" sz="1600" dirty="0" smtClean="0">
                          <a:effectLst/>
                        </a:rPr>
                        <a:t>2024</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Feb</a:t>
                      </a:r>
                      <a:endParaRPr lang="en-US" sz="1400" dirty="0">
                        <a:effectLst/>
                      </a:endParaRPr>
                    </a:p>
                    <a:p>
                      <a:pPr marL="0" marR="0">
                        <a:spcBef>
                          <a:spcPts val="0"/>
                        </a:spcBef>
                        <a:spcAft>
                          <a:spcPts val="0"/>
                        </a:spcAft>
                        <a:tabLst>
                          <a:tab pos="219075" algn="l"/>
                        </a:tabLst>
                      </a:pPr>
                      <a:r>
                        <a:rPr lang="en-US" sz="1600" dirty="0" smtClean="0">
                          <a:effectLst/>
                        </a:rPr>
                        <a:t>2024</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March</a:t>
                      </a:r>
                      <a:endParaRPr lang="en-US" sz="1400" dirty="0">
                        <a:effectLst/>
                      </a:endParaRPr>
                    </a:p>
                    <a:p>
                      <a:pPr marL="0" marR="0">
                        <a:spcBef>
                          <a:spcPts val="0"/>
                        </a:spcBef>
                        <a:spcAft>
                          <a:spcPts val="0"/>
                        </a:spcAft>
                        <a:tabLst>
                          <a:tab pos="219075" algn="l"/>
                        </a:tabLst>
                      </a:pPr>
                      <a:r>
                        <a:rPr lang="en-US" sz="1600" dirty="0" smtClean="0">
                          <a:effectLst/>
                        </a:rPr>
                        <a:t>2024</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smtClean="0">
                          <a:effectLst/>
                          <a:latin typeface="Times New Roman"/>
                          <a:ea typeface="Times New Roman"/>
                          <a:cs typeface="Mangal"/>
                        </a:rPr>
                        <a:t>April 2024</a:t>
                      </a:r>
                      <a:endParaRPr lang="en-US" sz="1600" dirty="0">
                        <a:effectLst/>
                        <a:latin typeface="Times New Roman"/>
                        <a:ea typeface="Times New Roman"/>
                        <a:cs typeface="Mangal"/>
                      </a:endParaRPr>
                    </a:p>
                  </a:txBody>
                  <a:tcPr marL="68580" marR="68580" marT="0" marB="0"/>
                </a:tc>
              </a:tr>
              <a:tr h="834333">
                <a:tc>
                  <a:txBody>
                    <a:bodyPr/>
                    <a:lstStyle/>
                    <a:p>
                      <a:pPr marL="0" marR="0">
                        <a:spcBef>
                          <a:spcPts val="0"/>
                        </a:spcBef>
                        <a:spcAft>
                          <a:spcPts val="0"/>
                        </a:spcAft>
                        <a:tabLst>
                          <a:tab pos="219075" algn="l"/>
                        </a:tabLst>
                      </a:pPr>
                      <a:r>
                        <a:rPr lang="en-US" sz="1400" dirty="0" smtClean="0">
                          <a:effectLst/>
                          <a:latin typeface="Times New Roman"/>
                          <a:ea typeface="Times New Roman"/>
                          <a:cs typeface="Mangal"/>
                        </a:rPr>
                        <a:t>Team Members</a:t>
                      </a:r>
                      <a:r>
                        <a:rPr lang="en-US" sz="1400" baseline="0" dirty="0" smtClean="0">
                          <a:effectLst/>
                          <a:latin typeface="Times New Roman"/>
                          <a:ea typeface="Times New Roman"/>
                          <a:cs typeface="Mangal"/>
                        </a:rPr>
                        <a:t> Selection</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 </a:t>
                      </a:r>
                      <a:r>
                        <a:rPr lang="en-US" sz="1600" dirty="0" smtClean="0">
                          <a:effectLst/>
                        </a:rPr>
                        <a:t>25 August</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endParaRPr lang="en-US" sz="1400">
                        <a:effectLst/>
                        <a:latin typeface="Times New Roman"/>
                        <a:ea typeface="Times New Roman"/>
                        <a:cs typeface="Mangal"/>
                      </a:endParaRPr>
                    </a:p>
                  </a:txBody>
                  <a:tcPr marL="68580" marR="68580" marT="0" marB="0"/>
                </a:tc>
              </a:tr>
              <a:tr h="915628">
                <a:tc>
                  <a:txBody>
                    <a:bodyPr/>
                    <a:lstStyle/>
                    <a:p>
                      <a:pPr marL="0" marR="0">
                        <a:spcBef>
                          <a:spcPts val="0"/>
                        </a:spcBef>
                        <a:spcAft>
                          <a:spcPts val="0"/>
                        </a:spcAft>
                        <a:tabLst>
                          <a:tab pos="219075" algn="l"/>
                        </a:tabLst>
                      </a:pPr>
                      <a:r>
                        <a:rPr lang="en-US" sz="1400" dirty="0" smtClean="0">
                          <a:effectLst/>
                          <a:latin typeface="Times New Roman"/>
                          <a:ea typeface="Times New Roman"/>
                          <a:cs typeface="Mangal"/>
                        </a:rPr>
                        <a:t>Searching for Projects</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 </a:t>
                      </a:r>
                      <a:r>
                        <a:rPr lang="en-US" sz="1600" dirty="0" smtClean="0">
                          <a:effectLst/>
                        </a:rPr>
                        <a:t>9</a:t>
                      </a:r>
                      <a:r>
                        <a:rPr lang="en-US" sz="1600" baseline="0" dirty="0" smtClean="0">
                          <a:effectLst/>
                        </a:rPr>
                        <a:t> Sept to 25 Sept</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endParaRPr lang="en-US" sz="1400">
                        <a:effectLst/>
                        <a:latin typeface="Times New Roman"/>
                        <a:ea typeface="Times New Roman"/>
                        <a:cs typeface="Mangal"/>
                      </a:endParaRPr>
                    </a:p>
                  </a:txBody>
                  <a:tcPr marL="68580" marR="68580" marT="0" marB="0"/>
                </a:tc>
              </a:tr>
              <a:tr h="881299">
                <a:tc>
                  <a:txBody>
                    <a:bodyPr/>
                    <a:lstStyle/>
                    <a:p>
                      <a:pPr marL="0" marR="0">
                        <a:spcBef>
                          <a:spcPts val="0"/>
                        </a:spcBef>
                        <a:spcAft>
                          <a:spcPts val="0"/>
                        </a:spcAft>
                        <a:tabLst>
                          <a:tab pos="219075" algn="l"/>
                        </a:tabLst>
                      </a:pPr>
                      <a:r>
                        <a:rPr lang="en-US" sz="1400" dirty="0" smtClean="0">
                          <a:effectLst/>
                          <a:latin typeface="Times New Roman"/>
                          <a:ea typeface="Times New Roman"/>
                          <a:cs typeface="Mangal"/>
                        </a:rPr>
                        <a:t>Finalizing the Title of Project</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 </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400" dirty="0" smtClean="0">
                          <a:effectLst/>
                          <a:latin typeface="Times New Roman"/>
                          <a:ea typeface="Times New Roman"/>
                          <a:cs typeface="Mangal"/>
                        </a:rPr>
                        <a:t>5</a:t>
                      </a:r>
                      <a:r>
                        <a:rPr lang="en-US" sz="1400" baseline="0" dirty="0" smtClean="0">
                          <a:effectLst/>
                          <a:latin typeface="Times New Roman"/>
                          <a:ea typeface="Times New Roman"/>
                          <a:cs typeface="Mangal"/>
                        </a:rPr>
                        <a:t> October</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endParaRPr lang="en-US" sz="1400">
                        <a:effectLst/>
                        <a:latin typeface="Times New Roman"/>
                        <a:ea typeface="Times New Roman"/>
                        <a:cs typeface="Mangal"/>
                      </a:endParaRPr>
                    </a:p>
                  </a:txBody>
                  <a:tcPr marL="68580" marR="68580" marT="0" marB="0"/>
                </a:tc>
              </a:tr>
              <a:tr h="929634">
                <a:tc>
                  <a:txBody>
                    <a:bodyPr/>
                    <a:lstStyle/>
                    <a:p>
                      <a:pPr marL="0" marR="0">
                        <a:spcBef>
                          <a:spcPts val="0"/>
                        </a:spcBef>
                        <a:spcAft>
                          <a:spcPts val="0"/>
                        </a:spcAft>
                        <a:tabLst>
                          <a:tab pos="219075" algn="l"/>
                        </a:tabLst>
                      </a:pPr>
                      <a:r>
                        <a:rPr lang="en-US" sz="1400" dirty="0" smtClean="0">
                          <a:effectLst/>
                          <a:latin typeface="Times New Roman"/>
                          <a:ea typeface="Times New Roman"/>
                          <a:cs typeface="Mangal"/>
                        </a:rPr>
                        <a:t>Synopsis of</a:t>
                      </a:r>
                      <a:r>
                        <a:rPr lang="en-US" sz="1400" baseline="0" dirty="0" smtClean="0">
                          <a:effectLst/>
                          <a:latin typeface="Times New Roman"/>
                          <a:ea typeface="Times New Roman"/>
                          <a:cs typeface="Mangal"/>
                        </a:rPr>
                        <a:t> Project</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 </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 </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 </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 </a:t>
                      </a:r>
                      <a:r>
                        <a:rPr lang="en-US" sz="1600" dirty="0" smtClean="0">
                          <a:effectLst/>
                        </a:rPr>
                        <a:t>13</a:t>
                      </a:r>
                      <a:r>
                        <a:rPr lang="en-US" sz="1600" baseline="0" dirty="0" smtClean="0">
                          <a:effectLst/>
                        </a:rPr>
                        <a:t> October</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endParaRPr lang="en-US" sz="1400">
                        <a:effectLst/>
                        <a:latin typeface="Times New Roman"/>
                        <a:ea typeface="Times New Roman"/>
                        <a:cs typeface="Mangal"/>
                      </a:endParaRPr>
                    </a:p>
                  </a:txBody>
                  <a:tcPr marL="68580" marR="68580" marT="0" marB="0"/>
                </a:tc>
              </a:tr>
              <a:tr h="612981">
                <a:tc>
                  <a:txBody>
                    <a:bodyPr/>
                    <a:lstStyle/>
                    <a:p>
                      <a:pPr marL="0" marR="0">
                        <a:spcBef>
                          <a:spcPts val="0"/>
                        </a:spcBef>
                        <a:spcAft>
                          <a:spcPts val="0"/>
                        </a:spcAft>
                        <a:tabLst>
                          <a:tab pos="219075" algn="l"/>
                        </a:tabLst>
                      </a:pPr>
                      <a:r>
                        <a:rPr lang="en-US" sz="1400" dirty="0" smtClean="0">
                          <a:effectLst/>
                          <a:latin typeface="Times New Roman"/>
                          <a:ea typeface="Times New Roman"/>
                          <a:cs typeface="Mangal"/>
                        </a:rPr>
                        <a:t>Presentation of Project</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a:effectLst/>
                        </a:rPr>
                        <a:t> </a:t>
                      </a:r>
                      <a:endParaRPr lang="en-US" sz="140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 </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 </a:t>
                      </a:r>
                      <a:endParaRPr lang="en-US" sz="1400" dirty="0">
                        <a:effectLst/>
                        <a:latin typeface="Times New Roman"/>
                        <a:ea typeface="Times New Roman"/>
                        <a:cs typeface="Mangal"/>
                      </a:endParaRPr>
                    </a:p>
                  </a:txBody>
                  <a:tcPr marL="68580" marR="68580" marT="0" marB="0"/>
                </a:tc>
                <a:tc>
                  <a:txBody>
                    <a:bodyPr/>
                    <a:lstStyle/>
                    <a:p>
                      <a:endParaRPr lang="en-IN" dirty="0"/>
                    </a:p>
                  </a:txBody>
                  <a:tcPr marL="68580" marR="68580" marT="0" marB="0"/>
                </a:tc>
                <a:tc>
                  <a:txBody>
                    <a:bodyPr/>
                    <a:lstStyle/>
                    <a:p>
                      <a:endParaRPr lang="en-IN" dirty="0"/>
                    </a:p>
                  </a:txBody>
                  <a:tcPr marL="68580" marR="68580" marT="0" marB="0"/>
                </a:tc>
                <a:tc>
                  <a:txBody>
                    <a:bodyPr/>
                    <a:lstStyle/>
                    <a:p>
                      <a:pPr marL="0" marR="0">
                        <a:spcBef>
                          <a:spcPts val="0"/>
                        </a:spcBef>
                        <a:spcAft>
                          <a:spcPts val="0"/>
                        </a:spcAft>
                        <a:tabLst>
                          <a:tab pos="219075" algn="l"/>
                        </a:tabLst>
                      </a:pPr>
                      <a:r>
                        <a:rPr lang="en-US" sz="1600" dirty="0">
                          <a:effectLst/>
                        </a:rPr>
                        <a:t> </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600" dirty="0">
                          <a:effectLst/>
                        </a:rPr>
                        <a:t> </a:t>
                      </a:r>
                      <a:endParaRPr lang="en-US" sz="1400" dirty="0">
                        <a:effectLst/>
                        <a:latin typeface="Times New Roman"/>
                        <a:ea typeface="Times New Roman"/>
                        <a:cs typeface="Mangal"/>
                      </a:endParaRPr>
                    </a:p>
                  </a:txBody>
                  <a:tcPr marL="68580" marR="68580" marT="0" marB="0"/>
                </a:tc>
                <a:tc>
                  <a:txBody>
                    <a:bodyPr/>
                    <a:lstStyle/>
                    <a:p>
                      <a:pPr marL="0" marR="0">
                        <a:spcBef>
                          <a:spcPts val="0"/>
                        </a:spcBef>
                        <a:spcAft>
                          <a:spcPts val="0"/>
                        </a:spcAft>
                        <a:tabLst>
                          <a:tab pos="219075" algn="l"/>
                        </a:tabLst>
                      </a:pPr>
                      <a:r>
                        <a:rPr lang="en-US" sz="1400" dirty="0" smtClean="0">
                          <a:effectLst/>
                          <a:latin typeface="Times New Roman"/>
                          <a:ea typeface="Times New Roman"/>
                          <a:cs typeface="Mangal"/>
                        </a:rPr>
                        <a:t>27 May</a:t>
                      </a:r>
                      <a:endParaRPr lang="en-US" sz="1400" dirty="0">
                        <a:effectLst/>
                        <a:latin typeface="Times New Roman"/>
                        <a:ea typeface="Times New Roman"/>
                        <a:cs typeface="Mangal"/>
                      </a:endParaRPr>
                    </a:p>
                  </a:txBody>
                  <a:tcPr marL="68580" marR="68580" marT="0" marB="0"/>
                </a:tc>
              </a:tr>
            </a:tbl>
          </a:graphicData>
        </a:graphic>
      </p:graphicFrame>
    </p:spTree>
    <p:extLst>
      <p:ext uri="{BB962C8B-B14F-4D97-AF65-F5344CB8AC3E}">
        <p14:creationId xmlns:p14="http://schemas.microsoft.com/office/powerpoint/2010/main" val="557210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latin typeface="Times New Roman" pitchFamily="18" charset="0"/>
                <a:cs typeface="Times New Roman" pitchFamily="18" charset="0"/>
              </a:rPr>
              <a:t>Conclusions</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500" dirty="0"/>
              <a:t>Robots have been extensively used in various industries in the recent times. They help increases efficiency and reduce the risks that humans would have to face in certain work environments.</a:t>
            </a:r>
          </a:p>
          <a:p>
            <a:r>
              <a:rPr lang="en-US" sz="1500" dirty="0"/>
              <a:t>The ferromagnetic pipe climbing can be used with a similar thought in mind. It can climb pipes, avoid installing scaffolds and reduce the risks on human lives. The robot can climb vertical pipes and help in the detection of surface defects. The following conclusions can be drawn:</a:t>
            </a:r>
          </a:p>
          <a:p>
            <a:r>
              <a:rPr lang="en-US" sz="1500" dirty="0"/>
              <a:t>It can climb pipes with a minimum diameter of 0.2m and flat surfaces.</a:t>
            </a:r>
          </a:p>
          <a:p>
            <a:r>
              <a:rPr lang="en-US" sz="1500" dirty="0"/>
              <a:t>It has been tested to climb a height of 4m.</a:t>
            </a:r>
          </a:p>
          <a:p>
            <a:r>
              <a:rPr lang="en-US" sz="1500" dirty="0"/>
              <a:t>It can be controlled on multiple devices.</a:t>
            </a:r>
          </a:p>
          <a:p>
            <a:r>
              <a:rPr lang="en-US" sz="1500" dirty="0"/>
              <a:t>Images can be captured and a live video feed can be seen.</a:t>
            </a:r>
          </a:p>
          <a:p>
            <a:r>
              <a:rPr lang="en-US" sz="1500" dirty="0"/>
              <a:t>The batteries are rechargeable and can last for 1800 s to 2700 s.</a:t>
            </a:r>
          </a:p>
          <a:p>
            <a:endParaRPr lang="en-US" sz="1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latin typeface="Times New Roman" pitchFamily="18" charset="0"/>
                <a:cs typeface="Times New Roman" pitchFamily="18" charset="0"/>
              </a:rPr>
              <a:t>Future Scope</a:t>
            </a:r>
            <a:endParaRPr lang="en-US" dirty="0"/>
          </a:p>
        </p:txBody>
      </p:sp>
      <p:sp>
        <p:nvSpPr>
          <p:cNvPr id="3" name="Content Placeholder 2"/>
          <p:cNvSpPr>
            <a:spLocks noGrp="1"/>
          </p:cNvSpPr>
          <p:nvPr>
            <p:ph idx="1"/>
          </p:nvPr>
        </p:nvSpPr>
        <p:spPr/>
        <p:txBody>
          <a:bodyPr>
            <a:noAutofit/>
          </a:bodyPr>
          <a:lstStyle/>
          <a:p>
            <a:r>
              <a:rPr lang="en-US" sz="1400" b="1" dirty="0"/>
              <a:t>Enhanced Autonomy:</a:t>
            </a:r>
            <a:endParaRPr lang="en-US" sz="1400" dirty="0"/>
          </a:p>
          <a:p>
            <a:pPr lvl="1"/>
            <a:r>
              <a:rPr lang="en-US" sz="1400" dirty="0"/>
              <a:t>Future iterations can focus on improving the robot's autonomous navigation capabilities through the incorporation of advanced machine learning algorithms and computer vision. This could enable the robot to adapt to changing pipe conditions and make more informed decisions during inspections.</a:t>
            </a:r>
          </a:p>
          <a:p>
            <a:r>
              <a:rPr lang="en-US" sz="1400" b="1" dirty="0"/>
              <a:t>Advanced Sensor Integration:</a:t>
            </a:r>
            <a:endParaRPr lang="en-US" sz="1400" dirty="0"/>
          </a:p>
          <a:p>
            <a:pPr lvl="1"/>
            <a:r>
              <a:rPr lang="en-US" sz="1400" dirty="0"/>
              <a:t>Integration of cutting-edge sensors, such as advanced imaging systems, gas detectors, or multispectral sensors, can enhance the robot's ability to detect a wider range of anomalies, providing more comprehensive inspection data.</a:t>
            </a:r>
          </a:p>
          <a:p>
            <a:r>
              <a:rPr lang="en-US" sz="1400" b="1" dirty="0"/>
              <a:t>Machine Learning for Anomaly Detection:</a:t>
            </a:r>
            <a:endParaRPr lang="en-US" sz="1400" dirty="0"/>
          </a:p>
          <a:p>
            <a:pPr lvl="1"/>
            <a:r>
              <a:rPr lang="en-US" sz="1400" dirty="0"/>
              <a:t>Implementing machine learning algorithms for anomaly detection can enable the robot to identify and classify different types of defects or irregularities in the pipeline structure, improving the accuracy of inspections.</a:t>
            </a:r>
          </a:p>
          <a:p>
            <a:r>
              <a:rPr lang="en-US" sz="1400" b="1" dirty="0"/>
              <a:t>Multi-Robot Collaboration:</a:t>
            </a:r>
            <a:endParaRPr lang="en-US" sz="1400" dirty="0"/>
          </a:p>
          <a:p>
            <a:pPr lvl="1"/>
            <a:r>
              <a:rPr lang="en-US" sz="1400" dirty="0"/>
              <a:t>Future developments may involve the coordination of multiple climbing robots working collaboratively to inspect and maintain extensive pipeline networks efficiently. This can lead to faster inspections and increased coverage.</a:t>
            </a:r>
          </a:p>
          <a:p>
            <a:r>
              <a:rPr lang="en-US" sz="1400" b="1" dirty="0"/>
              <a:t>Improved Magnetic Adhesion Systems:</a:t>
            </a:r>
            <a:endParaRPr lang="en-US" sz="1400" dirty="0"/>
          </a:p>
          <a:p>
            <a:pPr lvl="1"/>
            <a:r>
              <a:rPr lang="en-US" sz="1400" dirty="0"/>
              <a:t>Research and development efforts can focus on designing more robust and adaptable magnetic adhesion systems that can securely attach to various pipe materials, shapes, and conditions.</a:t>
            </a:r>
          </a:p>
          <a:p>
            <a:endParaRPr lang="en-US" sz="1400" dirty="0"/>
          </a:p>
        </p:txBody>
      </p:sp>
    </p:spTree>
    <p:extLst>
      <p:ext uri="{BB962C8B-B14F-4D97-AF65-F5344CB8AC3E}">
        <p14:creationId xmlns:p14="http://schemas.microsoft.com/office/powerpoint/2010/main" val="676992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latin typeface="Times New Roman" pitchFamily="18" charset="0"/>
                <a:cs typeface="Times New Roman" pitchFamily="18" charset="0"/>
              </a:rPr>
              <a:t>References</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www.arnabkumardas.com/platforms/raspberry-pi/ferromagnetic-pipe-climbing-robot</a:t>
            </a:r>
            <a:endParaRPr lang="en-US" dirty="0" smtClean="0"/>
          </a:p>
          <a:p>
            <a:r>
              <a:rPr lang="en-US" dirty="0">
                <a:hlinkClick r:id="rId3"/>
              </a:rPr>
              <a:t>https://</a:t>
            </a:r>
            <a:r>
              <a:rPr lang="en-US" dirty="0" smtClean="0">
                <a:hlinkClick r:id="rId3"/>
              </a:rPr>
              <a:t>www.arnabkumardas.com/platforms/raspberry-pi/</a:t>
            </a:r>
            <a:endParaRPr lang="en-US" dirty="0" smtClean="0"/>
          </a:p>
          <a:p>
            <a:r>
              <a:rPr lang="en-US" dirty="0">
                <a:hlinkClick r:id="rId4"/>
              </a:rPr>
              <a:t>https://www.arnabkumardas.com</a:t>
            </a:r>
            <a:r>
              <a:rPr lang="en-US" dirty="0" smtClean="0">
                <a:hlinkClick r:id="rId4"/>
              </a:rPr>
              <a:t>/</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IN" sz="5400" b="1" dirty="0" smtClean="0">
              <a:solidFill>
                <a:srgbClr val="00B050"/>
              </a:solidFill>
              <a:latin typeface="Times New Roman" pitchFamily="18" charset="0"/>
              <a:cs typeface="Times New Roman" pitchFamily="18" charset="0"/>
            </a:endParaRPr>
          </a:p>
          <a:p>
            <a:pPr algn="ctr">
              <a:buNone/>
            </a:pPr>
            <a:r>
              <a:rPr lang="en-IN" sz="5400" b="1" dirty="0" smtClean="0">
                <a:solidFill>
                  <a:srgbClr val="00B050"/>
                </a:solidFill>
                <a:latin typeface="Times New Roman" pitchFamily="18" charset="0"/>
                <a:cs typeface="Times New Roman" pitchFamily="18" charset="0"/>
              </a:rPr>
              <a:t>Thank you…</a:t>
            </a:r>
            <a:endParaRPr lang="en-US" sz="5400" b="1" dirty="0">
              <a:solidFill>
                <a:srgbClr val="00B05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latin typeface="Times New Roman" pitchFamily="18" charset="0"/>
                <a:cs typeface="Times New Roman" pitchFamily="18" charset="0"/>
              </a:rPr>
              <a:t>Introduction</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1400" dirty="0"/>
              <a:t>Gas and oil tanks, wind turbines, pipelines and marine vessels are examples of the structures which are the target for the application of the ferromagnetic pipe climbing robot. Such structures are usually built from ferromagnetic material having a convex circumference and thus, utilization of magnetic adherence systems is a natural choice. Pole climbing robots received increasing attention during the previous years due to their application in the inspection of pipelines and similar structures. In order to hold itself to a smooth surface, the climbing robot can use suction cups, gripping mechanism and magnetic adhesive. In this project, we are using a magnetic adhesive type.</a:t>
            </a:r>
          </a:p>
          <a:p>
            <a:r>
              <a:rPr lang="en-IN" sz="1400" dirty="0"/>
              <a:t>The ferromagnetic pipe climbing robot being designed for this project uses magnets to keep itself attached to the pipe while the motors and wheels system help to move the robot in the vertical or horizontal direction. DC motors are used as they provide 360 Degree of rotation for the wheels. The entire design and fabrication have been done while keeping in mind that the weight of the robot needs to be as low as possible.</a:t>
            </a:r>
          </a:p>
          <a:p>
            <a:r>
              <a:rPr lang="en-IN" sz="1400" dirty="0"/>
              <a:t>Giving Magnetic Adhesion properties to the robot can be achieved by Permanent Magnets as well as Electro Magnet. Using an Electro Magnet was not an option due to its huge power consumption which would lead to heavier batteries and end up making the Bot so heavy that it would not be able to stick to Iron Surface.</a:t>
            </a:r>
          </a:p>
          <a:p>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B050"/>
                </a:solidFill>
                <a:latin typeface="Times New Roman" pitchFamily="18" charset="0"/>
                <a:cs typeface="Times New Roman" pitchFamily="18" charset="0"/>
              </a:rPr>
              <a:t>Need of Project</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1400" dirty="0"/>
              <a:t>Designing a Ferromagnetic Pipe Climbing Robot using Raspberry Pi can serve several practical purposes and address specific needs in industries like infrastructure inspection, maintenance, and repair. Here are some reasons why such a project could be valuable:</a:t>
            </a:r>
          </a:p>
          <a:p>
            <a:r>
              <a:rPr lang="en-US" sz="1400" b="1" dirty="0"/>
              <a:t>Remote Inspection:</a:t>
            </a:r>
            <a:endParaRPr lang="en-US" sz="1400" dirty="0"/>
          </a:p>
          <a:p>
            <a:pPr lvl="1"/>
            <a:r>
              <a:rPr lang="en-US" sz="1400" dirty="0"/>
              <a:t>A ferromagnetic pipe climbing robot equipped with sensors and cameras can provide remote inspection capabilities. This is especially useful in situations where manual inspection is difficult or dangerous.</a:t>
            </a:r>
          </a:p>
          <a:p>
            <a:r>
              <a:rPr lang="en-US" sz="1400" b="1" dirty="0"/>
              <a:t>Reduced Human Intervention:</a:t>
            </a:r>
            <a:endParaRPr lang="en-US" sz="1400" dirty="0"/>
          </a:p>
          <a:p>
            <a:pPr lvl="1"/>
            <a:r>
              <a:rPr lang="en-US" sz="1400" dirty="0"/>
              <a:t>In environments that are hazardous or challenging for humans to access, such as pipes in industrial settings or infrastructure, a climbing robot can reduce the need for human intervention.</a:t>
            </a:r>
          </a:p>
          <a:p>
            <a:r>
              <a:rPr lang="en-US" sz="1400" b="1" dirty="0"/>
              <a:t>Cost-Efficient Maintenance:</a:t>
            </a:r>
            <a:endParaRPr lang="en-US" sz="1400" dirty="0"/>
          </a:p>
          <a:p>
            <a:pPr lvl="1"/>
            <a:r>
              <a:rPr lang="en-US" sz="1400" dirty="0"/>
              <a:t>Regular inspection and maintenance of pipelines are crucial for preventing failures. A climbing robot can perform routine checks more cost-effectively than manual methods, reducing overall maintenance costs.</a:t>
            </a:r>
          </a:p>
          <a:p>
            <a:r>
              <a:rPr lang="en-US" sz="1400" b="1" dirty="0"/>
              <a:t>Versatility:</a:t>
            </a:r>
            <a:endParaRPr lang="en-US" sz="1400" dirty="0"/>
          </a:p>
          <a:p>
            <a:pPr lvl="1"/>
            <a:r>
              <a:rPr lang="en-US" sz="1400" dirty="0"/>
              <a:t>The robot's ability to climb ferromagnetic surfaces allows it to be versatile in different applications, such as inspecting pipes in various industries like oil and gas, water, or even in building maintenance.</a:t>
            </a:r>
          </a:p>
          <a:p>
            <a:r>
              <a:rPr lang="en-US" sz="1400" b="1" dirty="0"/>
              <a:t>Data Collection:</a:t>
            </a:r>
            <a:endParaRPr lang="en-US" sz="1400" dirty="0"/>
          </a:p>
          <a:p>
            <a:pPr lvl="1"/>
            <a:r>
              <a:rPr lang="en-US" sz="1400" dirty="0"/>
              <a:t>The robot can be equipped with various sensors to collect valuable data about the condition of the pipes. This data can be used for predictive maintenance, helping to identify potential issues before they become critical.</a:t>
            </a:r>
          </a:p>
          <a:p>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8229600" cy="850106"/>
          </a:xfrm>
        </p:spPr>
        <p:txBody>
          <a:bodyPr/>
          <a:lstStyle/>
          <a:p>
            <a:r>
              <a:rPr lang="en-US" b="1" dirty="0" smtClean="0">
                <a:solidFill>
                  <a:srgbClr val="FF0000"/>
                </a:solidFill>
                <a:latin typeface="Times New Roman" pitchFamily="18" charset="0"/>
                <a:cs typeface="Times New Roman" pitchFamily="18" charset="0"/>
              </a:rPr>
              <a:t>Idea of Project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5184576"/>
          </a:xfrm>
        </p:spPr>
        <p:txBody>
          <a:bodyPr>
            <a:normAutofit/>
          </a:bodyPr>
          <a:lstStyle/>
          <a:p>
            <a:r>
              <a:rPr lang="en-US" sz="1400" dirty="0"/>
              <a:t>Creating a Ferromagnetic Pipe Climbing Robot using Raspberry Pi is an exciting project that combines robotics, electronics, and </a:t>
            </a:r>
            <a:r>
              <a:rPr lang="en-US" sz="1400" dirty="0" smtClean="0"/>
              <a:t>programming.</a:t>
            </a:r>
            <a:r>
              <a:rPr lang="en-US" sz="1400" dirty="0"/>
              <a:t> Design and build an autonomous climbing robot capable of inspecting ferromagnetic pipes for anomalies and defects in industrial settings. The robot will utilize Raspberry Pi as the central processing unit and incorporate a range of sensors for data collection. The goal is to enhance the efficiency and safety of pipeline inspections while providing a cost-effective and adaptable solution</a:t>
            </a:r>
            <a:r>
              <a:rPr lang="en-US" sz="1400" dirty="0" smtClean="0"/>
              <a:t>.</a:t>
            </a:r>
          </a:p>
          <a:p>
            <a:r>
              <a:rPr lang="en-IN" sz="1500" b="1" dirty="0"/>
              <a:t>Raspberry Pi 4 Model B:</a:t>
            </a:r>
            <a:endParaRPr lang="en-IN" sz="1500" dirty="0"/>
          </a:p>
          <a:p>
            <a:pPr lvl="1"/>
            <a:r>
              <a:rPr lang="en-IN" sz="1500" dirty="0"/>
              <a:t>Acts as the brain of the robot, handling data processing, control algorithms, and communication.</a:t>
            </a:r>
          </a:p>
          <a:p>
            <a:r>
              <a:rPr lang="en-IN" sz="1500" b="1" dirty="0"/>
              <a:t>Motor Control System:</a:t>
            </a:r>
            <a:endParaRPr lang="en-IN" sz="1500" dirty="0"/>
          </a:p>
          <a:p>
            <a:pPr lvl="1"/>
            <a:r>
              <a:rPr lang="en-IN" sz="1500" dirty="0"/>
              <a:t>DC gear motors and motor driver for precise control of the robot's movement on pipes.</a:t>
            </a:r>
          </a:p>
          <a:p>
            <a:r>
              <a:rPr lang="en-IN" sz="1500" b="1" dirty="0"/>
              <a:t>Magnetic Adhesion System:</a:t>
            </a:r>
            <a:endParaRPr lang="en-IN" sz="1500" dirty="0"/>
          </a:p>
          <a:p>
            <a:pPr lvl="1"/>
            <a:r>
              <a:rPr lang="en-IN" sz="1500" dirty="0"/>
              <a:t>Strong neodymium magnets and an adjustable gripping mechanism for secure attachment to ferromagnetic surfaces.</a:t>
            </a:r>
          </a:p>
          <a:p>
            <a:r>
              <a:rPr lang="en-IN" sz="1500" b="1" dirty="0"/>
              <a:t>Sensor Suite:</a:t>
            </a:r>
            <a:endParaRPr lang="en-IN" sz="1500" dirty="0"/>
          </a:p>
          <a:p>
            <a:pPr lvl="1"/>
            <a:r>
              <a:rPr lang="en-IN" sz="1500" dirty="0"/>
              <a:t>Ultrasonic sensors for thickness measurement and corrosion detection.</a:t>
            </a:r>
          </a:p>
          <a:p>
            <a:pPr lvl="1"/>
            <a:r>
              <a:rPr lang="en-IN" sz="1500" dirty="0"/>
              <a:t>Infrared sensors for temperature anomaly detection.</a:t>
            </a:r>
          </a:p>
          <a:p>
            <a:pPr lvl="1"/>
            <a:r>
              <a:rPr lang="en-IN" sz="1500" dirty="0"/>
              <a:t>Proximity sensors for obstacle detection.</a:t>
            </a:r>
          </a:p>
          <a:p>
            <a:pPr lvl="1"/>
            <a:r>
              <a:rPr lang="en-IN" sz="1500" dirty="0"/>
              <a:t>HD Camera Module for visual inspection.</a:t>
            </a:r>
          </a:p>
          <a:p>
            <a:endParaRPr lang="en-US" sz="1400" dirty="0"/>
          </a:p>
        </p:txBody>
      </p:sp>
    </p:spTree>
    <p:extLst>
      <p:ext uri="{BB962C8B-B14F-4D97-AF65-F5344CB8AC3E}">
        <p14:creationId xmlns:p14="http://schemas.microsoft.com/office/powerpoint/2010/main" val="248637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IN" b="1" dirty="0" smtClean="0">
                <a:solidFill>
                  <a:srgbClr val="00B050"/>
                </a:solidFill>
                <a:latin typeface="Times New Roman" pitchFamily="18" charset="0"/>
                <a:cs typeface="Times New Roman" pitchFamily="18" charset="0"/>
              </a:rPr>
              <a:t>Aim</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3717032"/>
            <a:ext cx="8229600" cy="2409131"/>
          </a:xfrm>
        </p:spPr>
        <p:txBody>
          <a:bodyPr>
            <a:normAutofit fontScale="47500" lnSpcReduction="20000"/>
          </a:bodyPr>
          <a:lstStyle/>
          <a:p>
            <a:r>
              <a:rPr lang="en-US" b="1" dirty="0"/>
              <a:t>Autonomous Navigation:</a:t>
            </a:r>
            <a:endParaRPr lang="en-US" dirty="0"/>
          </a:p>
          <a:p>
            <a:pPr lvl="1"/>
            <a:r>
              <a:rPr lang="en-US" dirty="0"/>
              <a:t>Develop algorithms and control mechanisms that enable the robot to navigate ferromagnetic pipes autonomously, adjusting its position and grip as needed.</a:t>
            </a:r>
          </a:p>
          <a:p>
            <a:r>
              <a:rPr lang="en-US" b="1" dirty="0"/>
              <a:t>Magnetic Adhesion System:</a:t>
            </a:r>
            <a:endParaRPr lang="en-US" dirty="0"/>
          </a:p>
          <a:p>
            <a:pPr lvl="1"/>
            <a:r>
              <a:rPr lang="en-US" dirty="0"/>
              <a:t>Design and implement a reliable magnetic adhesion system with adjustable grips to ensure secure attachment to ferromagnetic surfaces, allowing the robot to climb pipes of various diameters and conditions.</a:t>
            </a:r>
          </a:p>
          <a:p>
            <a:r>
              <a:rPr lang="en-US" b="1" dirty="0"/>
              <a:t>Sensor Integration:</a:t>
            </a:r>
            <a:endParaRPr lang="en-US" dirty="0"/>
          </a:p>
          <a:p>
            <a:pPr lvl="1"/>
            <a:r>
              <a:rPr lang="en-US" dirty="0"/>
              <a:t>Integrate a suite of sensors for comprehensive inspection:</a:t>
            </a:r>
          </a:p>
          <a:p>
            <a:pPr lvl="2"/>
            <a:r>
              <a:rPr lang="en-US" dirty="0"/>
              <a:t>Ultrasonic sensors for measuring pipe thickness and detecting corrosion.</a:t>
            </a:r>
          </a:p>
          <a:p>
            <a:pPr lvl="2"/>
            <a:r>
              <a:rPr lang="en-US" dirty="0"/>
              <a:t>Infrared sensors for identifying temperature anomalies on the pipe's surface.</a:t>
            </a:r>
          </a:p>
          <a:p>
            <a:pPr>
              <a:buNone/>
            </a:pPr>
            <a:endParaRPr lang="en-US" dirty="0"/>
          </a:p>
        </p:txBody>
      </p:sp>
      <p:sp>
        <p:nvSpPr>
          <p:cNvPr id="4" name="Title 1"/>
          <p:cNvSpPr txBox="1">
            <a:spLocks/>
          </p:cNvSpPr>
          <p:nvPr/>
        </p:nvSpPr>
        <p:spPr>
          <a:xfrm>
            <a:off x="539552" y="2636912"/>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solidFill>
                  <a:srgbClr val="00B050"/>
                </a:solidFill>
                <a:latin typeface="Times New Roman" pitchFamily="18" charset="0"/>
                <a:cs typeface="Times New Roman" pitchFamily="18" charset="0"/>
              </a:rPr>
              <a:t>Objectives of Project</a:t>
            </a:r>
            <a:endParaRPr lang="en-US" b="1" dirty="0">
              <a:solidFill>
                <a:srgbClr val="00B050"/>
              </a:solidFill>
              <a:latin typeface="Times New Roman" pitchFamily="18" charset="0"/>
              <a:cs typeface="Times New Roman" pitchFamily="18" charset="0"/>
            </a:endParaRPr>
          </a:p>
        </p:txBody>
      </p:sp>
      <p:sp>
        <p:nvSpPr>
          <p:cNvPr id="5" name="Title 1"/>
          <p:cNvSpPr txBox="1">
            <a:spLocks/>
          </p:cNvSpPr>
          <p:nvPr/>
        </p:nvSpPr>
        <p:spPr>
          <a:xfrm>
            <a:off x="539552" y="1317179"/>
            <a:ext cx="8229600" cy="9221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pitchFamily="34" charset="0"/>
              <a:buChar char="•"/>
            </a:pPr>
            <a:endParaRPr lang="en-US" b="1" dirty="0">
              <a:solidFill>
                <a:srgbClr val="00B050"/>
              </a:solidFill>
              <a:latin typeface="Times New Roman" pitchFamily="18" charset="0"/>
              <a:cs typeface="Times New Roman" pitchFamily="18" charset="0"/>
            </a:endParaRPr>
          </a:p>
        </p:txBody>
      </p:sp>
      <p:sp>
        <p:nvSpPr>
          <p:cNvPr id="6" name="Title 1"/>
          <p:cNvSpPr txBox="1">
            <a:spLocks/>
          </p:cNvSpPr>
          <p:nvPr/>
        </p:nvSpPr>
        <p:spPr>
          <a:xfrm>
            <a:off x="590178" y="1317179"/>
            <a:ext cx="8229600" cy="108971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Wingdings" pitchFamily="2" charset="2"/>
              <a:buChar char="§"/>
            </a:pPr>
            <a:r>
              <a:rPr lang="en-US" sz="1600" dirty="0" smtClean="0"/>
              <a:t>To create an autonomous and versatile robotic system capable of navigating and inspecting ferromagnetic pipes.</a:t>
            </a: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smtClean="0">
                <a:solidFill>
                  <a:srgbClr val="00B050"/>
                </a:solidFill>
                <a:latin typeface="Times New Roman" pitchFamily="18" charset="0"/>
                <a:cs typeface="Times New Roman" pitchFamily="18" charset="0"/>
              </a:rPr>
              <a:t>Literature Survey</a:t>
            </a:r>
            <a:endParaRPr lang="en-US"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4857403"/>
          </a:xfrm>
        </p:spPr>
        <p:txBody>
          <a:bodyPr>
            <a:noAutofit/>
          </a:bodyPr>
          <a:lstStyle/>
          <a:p>
            <a:r>
              <a:rPr lang="en-US" sz="1400" b="1" dirty="0" smtClean="0"/>
              <a:t>Title: "Design and Development of a Climbing Robot for Inspection of Ferromagnetic Pipes"</a:t>
            </a:r>
            <a:endParaRPr lang="en-US" sz="1400" dirty="0" smtClean="0"/>
          </a:p>
          <a:p>
            <a:pPr lvl="1"/>
            <a:r>
              <a:rPr lang="en-US" sz="1400" dirty="0" smtClean="0"/>
              <a:t>Brief Information: This paper could cover the overall design, development, and functionalities of a climbing robot, specifically focusing on its application in inspecting ferromagnetic pipes. Look for details on the mechanical design, magnetic adhesion system, and sensor integration.</a:t>
            </a:r>
          </a:p>
          <a:p>
            <a:r>
              <a:rPr lang="en-US" sz="1400" b="1" dirty="0" smtClean="0"/>
              <a:t>Title: "Autonomous Navigation Algorithms for Climbing Robots"</a:t>
            </a:r>
            <a:endParaRPr lang="en-US" sz="1400" dirty="0" smtClean="0"/>
          </a:p>
          <a:p>
            <a:pPr lvl="1"/>
            <a:r>
              <a:rPr lang="en-US" sz="1400" dirty="0" smtClean="0"/>
              <a:t>Brief Information: Explore papers discussing autonomous navigation algorithms applied to climbing robots. This could include path planning, obstacle avoidance, and adaptive control algorithms.</a:t>
            </a:r>
          </a:p>
          <a:p>
            <a:r>
              <a:rPr lang="en-US" sz="1400" b="1" dirty="0" smtClean="0"/>
              <a:t>Title: "Magnetic Adhesion Systems for Climbing Robots: A Review"</a:t>
            </a:r>
            <a:endParaRPr lang="en-US" sz="1400" dirty="0" smtClean="0"/>
          </a:p>
          <a:p>
            <a:pPr lvl="1"/>
            <a:r>
              <a:rPr lang="en-US" sz="1400" dirty="0" smtClean="0"/>
              <a:t>Brief Information: Investigate papers that review various magnetic adhesion systems used in climbing robots. This can provide insights into the design considerations and effectiveness of different magnetic mechanisms.</a:t>
            </a:r>
          </a:p>
          <a:p>
            <a:r>
              <a:rPr lang="en-US" sz="1400" b="1" dirty="0" smtClean="0"/>
              <a:t>Title: "Integration of Raspberry Pi in Robotics: A Survey"</a:t>
            </a:r>
            <a:endParaRPr lang="en-US" sz="1400" dirty="0" smtClean="0"/>
          </a:p>
          <a:p>
            <a:pPr lvl="1"/>
            <a:r>
              <a:rPr lang="en-US" sz="1400" dirty="0" smtClean="0"/>
              <a:t>Brief Information: Look for papers that provide a survey on the integration of Raspberry Pi in robotics projects. This could include discussions on control strategies, sensor interfacing, and communication protocols.</a:t>
            </a:r>
          </a:p>
          <a:p>
            <a:r>
              <a:rPr lang="en-US" sz="1400" b="1" dirty="0" smtClean="0"/>
              <a:t>Title: "Wireless Communication in Robotics: An Overview"</a:t>
            </a:r>
            <a:endParaRPr lang="en-US" sz="1400" dirty="0" smtClean="0"/>
          </a:p>
          <a:p>
            <a:pPr lvl="1"/>
            <a:r>
              <a:rPr lang="en-US" sz="1400" dirty="0" smtClean="0"/>
              <a:t>Brief Information: Explore papers that give an overview of wireless communication technologies applied in robotics. This could include studies on Wi-Fi or Bluetooth-based communication systems.</a:t>
            </a:r>
          </a:p>
          <a:p>
            <a:r>
              <a:rPr lang="en-US" sz="1400" b="1" dirty="0" smtClean="0"/>
              <a:t>Title: "Sensors for Pipeline Inspection: A Comprehensive Review"</a:t>
            </a:r>
            <a:endParaRPr lang="en-US" sz="1400" dirty="0" smtClean="0"/>
          </a:p>
          <a:p>
            <a:pPr lvl="1"/>
            <a:r>
              <a:rPr lang="en-US" sz="1400" dirty="0" smtClean="0"/>
              <a:t>Brief Information: Investigate papers that provide a comprehensive review of sensors used in pipeline inspection robots. This can include ultrasonic sensors, infrared sensors, and other relevant technologies.</a:t>
            </a:r>
          </a:p>
          <a:p>
            <a:endParaRPr lang="en-IN" sz="1000" dirty="0" smtClean="0"/>
          </a:p>
          <a:p>
            <a:pPr>
              <a:buNone/>
            </a:pP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sz="1400" b="1" dirty="0"/>
              <a:t>Title: "Versatile Robotic Designs for Different Environments"</a:t>
            </a:r>
            <a:endParaRPr lang="en-US" sz="1400" dirty="0"/>
          </a:p>
          <a:p>
            <a:pPr lvl="1"/>
            <a:r>
              <a:rPr lang="en-US" sz="1400" dirty="0"/>
              <a:t>Brief Information: Look for papers discussing the design considerations and challenges in creating versatile robots capable of adapting to different environments, including ferromagnetic pipes.</a:t>
            </a:r>
          </a:p>
          <a:p>
            <a:r>
              <a:rPr lang="en-US" sz="1400" b="1" dirty="0"/>
              <a:t>Title: "Cost-Effective Solutions in Robotics: A Case Study"</a:t>
            </a:r>
            <a:endParaRPr lang="en-US" sz="1400" dirty="0"/>
          </a:p>
          <a:p>
            <a:pPr lvl="1"/>
            <a:r>
              <a:rPr lang="en-US" sz="1400" dirty="0"/>
              <a:t>Brief Information: Investigate papers that discuss cost-effective approaches in developing robotic systems. This could include considerations for reducing costs without compromising functionality.</a:t>
            </a:r>
          </a:p>
          <a:p>
            <a:r>
              <a:rPr lang="en-US" sz="1400" b="1" dirty="0"/>
              <a:t>Title: "Educational Impact of Robotics Projects Using Raspberry Pi"</a:t>
            </a:r>
            <a:endParaRPr lang="en-US" sz="1400" dirty="0"/>
          </a:p>
          <a:p>
            <a:pPr lvl="1"/>
            <a:r>
              <a:rPr lang="en-US" sz="1400" dirty="0"/>
              <a:t>Brief Information: Explore papers that discuss the educational aspects of robotics projects using Raspberry Pi. This could include insights into skill development, learning outcomes, and the impact of such projects in educational settings.</a:t>
            </a:r>
          </a:p>
          <a:p>
            <a:r>
              <a:rPr lang="en-US" sz="1400" b="1" dirty="0"/>
              <a:t>Title: "Advancements in Climbing Robot Safety Mechanisms"</a:t>
            </a:r>
            <a:endParaRPr lang="en-US" sz="1400" dirty="0"/>
          </a:p>
          <a:p>
            <a:pPr lvl="1"/>
            <a:r>
              <a:rPr lang="en-US" sz="1400" dirty="0"/>
              <a:t>Brief Information: Explore papers discussing safety mechanisms in climbing robots. This could cover emergency stop systems, fail-safes, and other features designed to ensure safe operation.</a:t>
            </a:r>
          </a:p>
          <a:p>
            <a:endParaRPr lang="en-IN" dirty="0"/>
          </a:p>
        </p:txBody>
      </p:sp>
    </p:spTree>
    <p:extLst>
      <p:ext uri="{BB962C8B-B14F-4D97-AF65-F5344CB8AC3E}">
        <p14:creationId xmlns:p14="http://schemas.microsoft.com/office/powerpoint/2010/main" val="384348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smtClean="0">
                <a:solidFill>
                  <a:srgbClr val="00B050"/>
                </a:solidFill>
                <a:latin typeface="Times New Roman" pitchFamily="18" charset="0"/>
                <a:cs typeface="Times New Roman" pitchFamily="18" charset="0"/>
              </a:rPr>
              <a:t>Literature Survey</a:t>
            </a:r>
            <a:endParaRPr lang="en-US" b="1" dirty="0">
              <a:solidFill>
                <a:srgbClr val="00B05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701813" y="1224002"/>
          <a:ext cx="5740374" cy="4946572"/>
        </p:xfrm>
        <a:graphic>
          <a:graphicData uri="http://schemas.openxmlformats.org/drawingml/2006/table">
            <a:tbl>
              <a:tblPr/>
              <a:tblGrid>
                <a:gridCol w="1913458"/>
                <a:gridCol w="1913458"/>
                <a:gridCol w="1913458"/>
              </a:tblGrid>
              <a:tr h="557447">
                <a:tc>
                  <a:txBody>
                    <a:bodyPr/>
                    <a:lstStyle/>
                    <a:p>
                      <a:pPr fontAlgn="b"/>
                      <a:r>
                        <a:rPr lang="en-IN" sz="1600" b="1">
                          <a:effectLst/>
                        </a:rPr>
                        <a:t>Feature</a:t>
                      </a:r>
                    </a:p>
                  </a:txBody>
                  <a:tcPr marL="79635" marR="79635" marT="39818" marB="3981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600" b="1">
                          <a:effectLst/>
                        </a:rPr>
                        <a:t>Ferromagnetic Pipe Climbing Robot</a:t>
                      </a:r>
                    </a:p>
                  </a:txBody>
                  <a:tcPr marL="79635" marR="79635" marT="39818" marB="3981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600" b="1">
                          <a:effectLst/>
                        </a:rPr>
                        <a:t>Inuktun Versatrax 150</a:t>
                      </a:r>
                    </a:p>
                  </a:txBody>
                  <a:tcPr marL="79635" marR="79635" marT="39818" marB="3981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796352">
                <a:tc>
                  <a:txBody>
                    <a:bodyPr/>
                    <a:lstStyle/>
                    <a:p>
                      <a:pPr fontAlgn="base"/>
                      <a:r>
                        <a:rPr lang="en-IN" sz="1600" b="1">
                          <a:effectLst/>
                        </a:rPr>
                        <a:t>Navigation System</a:t>
                      </a:r>
                      <a:endParaRPr lang="en-IN" sz="1600">
                        <a:effectLst/>
                      </a:endParaRP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Autonomous navigation on ferromagnetic pipes</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Remotely operated vehicle with articulated design</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796352">
                <a:tc>
                  <a:txBody>
                    <a:bodyPr/>
                    <a:lstStyle/>
                    <a:p>
                      <a:pPr fontAlgn="base"/>
                      <a:r>
                        <a:rPr lang="en-IN" sz="1600" b="1">
                          <a:effectLst/>
                        </a:rPr>
                        <a:t>Power Supply</a:t>
                      </a:r>
                      <a:endParaRPr lang="en-IN" sz="1600">
                        <a:effectLst/>
                      </a:endParaRP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Rechargeable Lithium-Ion Battery Pack</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External power source</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557447">
                <a:tc>
                  <a:txBody>
                    <a:bodyPr/>
                    <a:lstStyle/>
                    <a:p>
                      <a:pPr fontAlgn="base"/>
                      <a:r>
                        <a:rPr lang="en-IN" sz="1600" b="1">
                          <a:effectLst/>
                        </a:rPr>
                        <a:t>Control Unit</a:t>
                      </a:r>
                      <a:endParaRPr lang="en-IN" sz="1600">
                        <a:effectLst/>
                      </a:endParaRP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Raspberry Pi</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Remote control console</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557447">
                <a:tc>
                  <a:txBody>
                    <a:bodyPr/>
                    <a:lstStyle/>
                    <a:p>
                      <a:pPr fontAlgn="base"/>
                      <a:r>
                        <a:rPr lang="en-IN" sz="1600" b="1">
                          <a:effectLst/>
                        </a:rPr>
                        <a:t>Magnetic Adhesion System</a:t>
                      </a:r>
                      <a:endParaRPr lang="en-IN" sz="1600">
                        <a:effectLst/>
                      </a:endParaRP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Adjustable magnetic adhesion system</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N/A (not applicable)</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1035258">
                <a:tc>
                  <a:txBody>
                    <a:bodyPr/>
                    <a:lstStyle/>
                    <a:p>
                      <a:pPr fontAlgn="base"/>
                      <a:r>
                        <a:rPr lang="en-IN" sz="1600" b="1">
                          <a:effectLst/>
                        </a:rPr>
                        <a:t>Sensor Suite</a:t>
                      </a:r>
                      <a:endParaRPr lang="en-IN" sz="1600">
                        <a:effectLst/>
                      </a:endParaRP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sz="1600">
                          <a:effectLst/>
                        </a:rPr>
                        <a:t>Ultrasonic, Infrared, Proximity, HD Camera</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High-quality inspection camera and optional additional sensors</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r>
              <a:tr h="557447">
                <a:tc>
                  <a:txBody>
                    <a:bodyPr/>
                    <a:lstStyle/>
                    <a:p>
                      <a:pPr fontAlgn="base"/>
                      <a:r>
                        <a:rPr lang="en-IN" sz="1600" b="1">
                          <a:effectLst/>
                        </a:rPr>
                        <a:t>Wireless Communication</a:t>
                      </a:r>
                      <a:endParaRPr lang="en-IN" sz="1600">
                        <a:effectLst/>
                      </a:endParaRP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IN" sz="1600">
                          <a:effectLst/>
                        </a:rPr>
                        <a:t>Wi-Fi or Bluetooth</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IN" sz="1600" dirty="0">
                          <a:effectLst/>
                        </a:rPr>
                        <a:t>Wired remote control</a:t>
                      </a:r>
                    </a:p>
                  </a:txBody>
                  <a:tcPr marL="79635" marR="79635" marT="39818" marB="3981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32144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2671</Words>
  <Application>Microsoft Office PowerPoint</Application>
  <PresentationFormat>On-screen Show (4:3)</PresentationFormat>
  <Paragraphs>269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Mangal</vt:lpstr>
      <vt:lpstr>Times New Roman</vt:lpstr>
      <vt:lpstr>Wingdings</vt:lpstr>
      <vt:lpstr>Office Theme</vt:lpstr>
      <vt:lpstr>Ferromagnetic Pipe Climbing Robot using Raspberry Pi</vt:lpstr>
      <vt:lpstr>Content</vt:lpstr>
      <vt:lpstr>Introduction</vt:lpstr>
      <vt:lpstr>Need of Project</vt:lpstr>
      <vt:lpstr>Idea of Project</vt:lpstr>
      <vt:lpstr>Aim</vt:lpstr>
      <vt:lpstr>Literature Survey</vt:lpstr>
      <vt:lpstr>PowerPoint Presentation</vt:lpstr>
      <vt:lpstr>Literature Survey</vt:lpstr>
      <vt:lpstr>Components</vt:lpstr>
      <vt:lpstr>System Development</vt:lpstr>
      <vt:lpstr>Continued…</vt:lpstr>
      <vt:lpstr>Circuit Diagram of Project</vt:lpstr>
      <vt:lpstr>CAD Design of Project</vt:lpstr>
      <vt:lpstr>Continued….</vt:lpstr>
      <vt:lpstr>Project Photograph</vt:lpstr>
      <vt:lpstr>Individual &amp; Group Contribution Table</vt:lpstr>
      <vt:lpstr>Advantages</vt:lpstr>
      <vt:lpstr>Disadvantages</vt:lpstr>
      <vt:lpstr>Applications</vt:lpstr>
      <vt:lpstr>Project Plan / Schedule (Gantt chart)</vt:lpstr>
      <vt:lpstr>Conclusions</vt:lpstr>
      <vt:lpstr>Future Scope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919028163298</dc:creator>
  <cp:lastModifiedBy>Microsoft account</cp:lastModifiedBy>
  <cp:revision>40</cp:revision>
  <dcterms:created xsi:type="dcterms:W3CDTF">2019-10-22T03:50:23Z</dcterms:created>
  <dcterms:modified xsi:type="dcterms:W3CDTF">2024-05-26T18:23:09Z</dcterms:modified>
</cp:coreProperties>
</file>