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60"/>
  </p:normalViewPr>
  <p:slideViewPr>
    <p:cSldViewPr snapToGrid="0">
      <p:cViewPr varScale="1">
        <p:scale>
          <a:sx n="86" d="100"/>
          <a:sy n="86" d="100"/>
        </p:scale>
        <p:origin x="37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4/14/2021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4/14/2021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4/14/2021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4/14/2021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64AF-DD11-4E55-8946-AB1942656D97}"/>
              </a:ext>
            </a:extLst>
          </p:cNvPr>
          <p:cNvSpPr>
            <a:spLocks noGrp="1"/>
          </p:cNvSpPr>
          <p:nvPr>
            <p:ph type="ctrTitle"/>
          </p:nvPr>
        </p:nvSpPr>
        <p:spPr/>
        <p:txBody>
          <a:bodyPr/>
          <a:lstStyle/>
          <a:p>
            <a:r>
              <a:rPr lang="en-US" dirty="0"/>
              <a:t>Apache Spark: An overview</a:t>
            </a:r>
          </a:p>
        </p:txBody>
      </p:sp>
    </p:spTree>
    <p:extLst>
      <p:ext uri="{BB962C8B-B14F-4D97-AF65-F5344CB8AC3E}">
        <p14:creationId xmlns:p14="http://schemas.microsoft.com/office/powerpoint/2010/main" val="179465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6D90-4275-44EF-81CC-B8429E943A3A}"/>
              </a:ext>
            </a:extLst>
          </p:cNvPr>
          <p:cNvSpPr>
            <a:spLocks noGrp="1"/>
          </p:cNvSpPr>
          <p:nvPr>
            <p:ph type="title"/>
          </p:nvPr>
        </p:nvSpPr>
        <p:spPr>
          <a:xfrm>
            <a:off x="2145074" y="696676"/>
            <a:ext cx="7729728" cy="842593"/>
          </a:xfrm>
        </p:spPr>
        <p:txBody>
          <a:bodyPr/>
          <a:lstStyle/>
          <a:p>
            <a:r>
              <a:rPr lang="en-US" dirty="0"/>
              <a:t>Map Reduce</a:t>
            </a:r>
          </a:p>
        </p:txBody>
      </p:sp>
      <p:sp>
        <p:nvSpPr>
          <p:cNvPr id="3" name="Content Placeholder 2">
            <a:extLst>
              <a:ext uri="{FF2B5EF4-FFF2-40B4-BE49-F238E27FC236}">
                <a16:creationId xmlns:a16="http://schemas.microsoft.com/office/drawing/2014/main" id="{C58AB003-0BDF-4449-861C-B0D0DFD1D00D}"/>
              </a:ext>
            </a:extLst>
          </p:cNvPr>
          <p:cNvSpPr>
            <a:spLocks noGrp="1"/>
          </p:cNvSpPr>
          <p:nvPr>
            <p:ph idx="1"/>
          </p:nvPr>
        </p:nvSpPr>
        <p:spPr/>
        <p:txBody>
          <a:bodyPr/>
          <a:lstStyle/>
          <a:p>
            <a:endParaRPr lang="en-US" dirty="0"/>
          </a:p>
        </p:txBody>
      </p:sp>
      <p:pic>
        <p:nvPicPr>
          <p:cNvPr id="4" name="Picture 3" descr="Diagram&#10;&#10;Description automatically generated">
            <a:extLst>
              <a:ext uri="{FF2B5EF4-FFF2-40B4-BE49-F238E27FC236}">
                <a16:creationId xmlns:a16="http://schemas.microsoft.com/office/drawing/2014/main" id="{2445351B-2BCD-4CD7-8A9C-289276203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59" y="1807285"/>
            <a:ext cx="9649609" cy="4873214"/>
          </a:xfrm>
          <a:prstGeom prst="rect">
            <a:avLst/>
          </a:prstGeom>
        </p:spPr>
      </p:pic>
    </p:spTree>
    <p:extLst>
      <p:ext uri="{BB962C8B-B14F-4D97-AF65-F5344CB8AC3E}">
        <p14:creationId xmlns:p14="http://schemas.microsoft.com/office/powerpoint/2010/main" val="346705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9C1B-C4F9-4B24-BF50-85FD550DD3A4}"/>
              </a:ext>
            </a:extLst>
          </p:cNvPr>
          <p:cNvSpPr>
            <a:spLocks noGrp="1"/>
          </p:cNvSpPr>
          <p:nvPr>
            <p:ph type="title"/>
          </p:nvPr>
        </p:nvSpPr>
        <p:spPr>
          <a:xfrm>
            <a:off x="2134318" y="276203"/>
            <a:ext cx="7729728" cy="756531"/>
          </a:xfrm>
        </p:spPr>
        <p:txBody>
          <a:bodyPr/>
          <a:lstStyle/>
          <a:p>
            <a:r>
              <a:rPr lang="en-US" dirty="0"/>
              <a:t> ISSUES &amp; limitations</a:t>
            </a:r>
          </a:p>
        </p:txBody>
      </p:sp>
      <p:sp>
        <p:nvSpPr>
          <p:cNvPr id="4" name="Text Placeholder 3">
            <a:extLst>
              <a:ext uri="{FF2B5EF4-FFF2-40B4-BE49-F238E27FC236}">
                <a16:creationId xmlns:a16="http://schemas.microsoft.com/office/drawing/2014/main" id="{61ED79E8-B86D-4E9F-BCB1-AC4CC2276CF1}"/>
              </a:ext>
            </a:extLst>
          </p:cNvPr>
          <p:cNvSpPr txBox="1">
            <a:spLocks noGrp="1"/>
          </p:cNvSpPr>
          <p:nvPr>
            <p:ph idx="1"/>
          </p:nvPr>
        </p:nvSpPr>
        <p:spPr>
          <a:xfrm>
            <a:off x="1613648" y="1140311"/>
            <a:ext cx="9208528" cy="6088846"/>
          </a:xfrm>
          <a:prstGeom prst="rect">
            <a:avLst/>
          </a:prstGeom>
          <a:noFill/>
        </p:spPr>
        <p:txBody>
          <a:bodyPr wrap="square" rtlCol="0">
            <a:spAutoFit/>
          </a:bodyPr>
          <a:lstStyle/>
          <a:p>
            <a:pPr marL="285750" indent="-285750">
              <a:buFont typeface="Arial" panose="020B0604020202020204" pitchFamily="34" charset="0"/>
              <a:buChar char="•"/>
            </a:pPr>
            <a:r>
              <a:rPr lang="en-US" sz="2000" dirty="0"/>
              <a:t>Recall that the computation in MapReduce takes a set of input key/value pairs, and produces a set of output key/value pairs. The user writes </a:t>
            </a:r>
            <a:r>
              <a:rPr lang="en-US" sz="2000" i="1" dirty="0"/>
              <a:t>Map</a:t>
            </a:r>
            <a:r>
              <a:rPr lang="en-US" sz="2000" dirty="0"/>
              <a:t>(</a:t>
            </a:r>
            <a:r>
              <a:rPr lang="en-US" sz="2000" i="1" dirty="0"/>
              <a:t>Reduce</a:t>
            </a:r>
            <a:r>
              <a:rPr lang="en-US" sz="2000" dirty="0"/>
              <a:t>) which produces(consumes) </a:t>
            </a:r>
            <a:r>
              <a:rPr lang="en-US" sz="2000" i="1" dirty="0"/>
              <a:t>intermediate</a:t>
            </a:r>
            <a:r>
              <a:rPr lang="en-US" sz="2000" dirty="0"/>
              <a:t> key/value pairs. </a:t>
            </a:r>
            <a:r>
              <a:rPr lang="en-US" dirty="0"/>
              <a:t>The </a:t>
            </a:r>
            <a:r>
              <a:rPr lang="en-US" i="1" dirty="0"/>
              <a:t>master</a:t>
            </a:r>
            <a:r>
              <a:rPr lang="en-US" dirty="0"/>
              <a:t> is the conduit through which the location of intermediate file regions is propagated from map tasks to reduce tasks.</a:t>
            </a:r>
            <a:endParaRPr lang="en-US" sz="2000" dirty="0"/>
          </a:p>
          <a:p>
            <a:pPr marL="285750" indent="-285750">
              <a:buFont typeface="Arial" panose="020B0604020202020204" pitchFamily="34" charset="0"/>
              <a:buChar char="•"/>
            </a:pPr>
            <a:r>
              <a:rPr lang="en-US" sz="2000" dirty="0"/>
              <a:t>However, this system, and others, are built around an acyclic data flow model that is not suitable for other popular applications.</a:t>
            </a:r>
          </a:p>
          <a:p>
            <a:pPr marL="285750" indent="-285750">
              <a:buFont typeface="Arial" panose="020B0604020202020204" pitchFamily="34" charset="0"/>
              <a:buChar char="•"/>
            </a:pPr>
            <a:r>
              <a:rPr lang="en-US" sz="2000" dirty="0"/>
              <a:t>Consider applications that reuse a working set of data across multiple parallel operations. This includes many </a:t>
            </a:r>
            <a:r>
              <a:rPr lang="en-US" sz="2000" i="1" dirty="0"/>
              <a:t>iterative</a:t>
            </a:r>
            <a:r>
              <a:rPr lang="en-US" sz="2000" dirty="0"/>
              <a:t> machine learning algorithms, as well as </a:t>
            </a:r>
            <a:r>
              <a:rPr lang="en-US" sz="2000" i="1" dirty="0"/>
              <a:t>interactive</a:t>
            </a:r>
            <a:r>
              <a:rPr lang="en-US" sz="2000" dirty="0"/>
              <a:t> data analysis tools.</a:t>
            </a:r>
          </a:p>
          <a:p>
            <a:pPr marL="285750" indent="-285750">
              <a:buFont typeface="Arial" panose="020B0604020202020204" pitchFamily="34" charset="0"/>
              <a:buChar char="•"/>
            </a:pPr>
            <a:r>
              <a:rPr lang="en-US" i="1" dirty="0"/>
              <a:t>Iterative jobs</a:t>
            </a:r>
            <a:r>
              <a:rPr lang="en-US" dirty="0"/>
              <a:t>: Many common machine learning algorithms apply a function repeatedly to the same dataset to optimize a parameter (e.g., through gradient descent). While each iteration can be expressed as a MapReduce/Dryad job, each job must reload the data from disk, incurring a significant performance penalty</a:t>
            </a:r>
          </a:p>
          <a:p>
            <a:pPr marL="285750" indent="-285750">
              <a:buFont typeface="Arial" panose="020B0604020202020204" pitchFamily="34" charset="0"/>
              <a:buChar char="•"/>
            </a:pPr>
            <a:r>
              <a:rPr lang="en-US" sz="2000" i="1" dirty="0"/>
              <a:t>Interactive analysis: </a:t>
            </a:r>
            <a:r>
              <a:rPr lang="en-US" sz="2000" dirty="0"/>
              <a:t>For performing ad hoc data analysis, querying a database is essential. Hadoop handles large volumes of data easily but querying multiple times is inefficient as Hadoop will run a MapReduce job for each such task and do repeated reads from disk.</a:t>
            </a:r>
            <a:endParaRPr lang="en-US" sz="2000" i="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5354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83F8-8695-4457-8E33-7106567BA70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Spark is born!</a:t>
            </a:r>
          </a:p>
        </p:txBody>
      </p:sp>
      <p:sp>
        <p:nvSpPr>
          <p:cNvPr id="9" name="Rectangle 8">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C1F4DB1F-BAAE-404B-8F8B-A65B98262DFA}"/>
              </a:ext>
            </a:extLst>
          </p:cNvPr>
          <p:cNvPicPr>
            <a:picLocks noGrp="1" noChangeAspect="1"/>
          </p:cNvPicPr>
          <p:nvPr>
            <p:ph idx="1"/>
          </p:nvPr>
        </p:nvPicPr>
        <p:blipFill>
          <a:blip r:embed="rId2"/>
          <a:stretch>
            <a:fillRect/>
          </a:stretch>
        </p:blipFill>
        <p:spPr>
          <a:xfrm>
            <a:off x="5294375" y="590184"/>
            <a:ext cx="6257544" cy="3629375"/>
          </a:xfrm>
          <a:prstGeom prst="rect">
            <a:avLst/>
          </a:prstGeom>
        </p:spPr>
      </p:pic>
      <p:sp>
        <p:nvSpPr>
          <p:cNvPr id="5" name="TextBox 4">
            <a:extLst>
              <a:ext uri="{FF2B5EF4-FFF2-40B4-BE49-F238E27FC236}">
                <a16:creationId xmlns:a16="http://schemas.microsoft.com/office/drawing/2014/main" id="{451734FE-8631-43BB-B8C3-B4049B8B9FBB}"/>
              </a:ext>
            </a:extLst>
          </p:cNvPr>
          <p:cNvSpPr txBox="1"/>
          <p:nvPr/>
        </p:nvSpPr>
        <p:spPr>
          <a:xfrm>
            <a:off x="5184558" y="4224884"/>
            <a:ext cx="6658253"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The driver process runs the “main()” function, it sits on a node in the cluster, and is responsible for three things: maintaining information about the Spark Application, responding to a user’s program or input and analyzing, distributing, and scheduling work across the executors.</a:t>
            </a:r>
          </a:p>
          <a:p>
            <a:pPr marL="285750" indent="-285750">
              <a:buFont typeface="Arial" panose="020B0604020202020204" pitchFamily="34" charset="0"/>
              <a:buChar char="•"/>
            </a:pPr>
            <a:r>
              <a:rPr lang="en-US" dirty="0"/>
              <a:t>The most common mode of running Spark is </a:t>
            </a:r>
            <a:r>
              <a:rPr lang="en-US" i="1" dirty="0"/>
              <a:t>Cluster mode </a:t>
            </a:r>
            <a:r>
              <a:rPr lang="en-US" dirty="0"/>
              <a:t>where the driver process is running on a worker node and is managed by a </a:t>
            </a:r>
            <a:r>
              <a:rPr lang="en-US" i="1" dirty="0"/>
              <a:t>cluster manager (</a:t>
            </a:r>
            <a:r>
              <a:rPr lang="en-US" dirty="0"/>
              <a:t>e.g. Mesos or YARN</a:t>
            </a:r>
            <a:r>
              <a:rPr lang="en-US" i="1" dirty="0"/>
              <a:t>). </a:t>
            </a:r>
            <a:r>
              <a:rPr lang="en-US" dirty="0"/>
              <a:t>Another related mode is </a:t>
            </a:r>
            <a:r>
              <a:rPr lang="en-US" i="1" dirty="0"/>
              <a:t>Client mode </a:t>
            </a:r>
            <a:r>
              <a:rPr lang="en-US" dirty="0"/>
              <a:t>where the driver instead runs on the client side</a:t>
            </a:r>
            <a:r>
              <a:rPr lang="en-US" i="1" dirty="0"/>
              <a:t>. </a:t>
            </a:r>
            <a:endParaRPr lang="en-US" i="1" dirty="0">
              <a:latin typeface="+mn-lt"/>
            </a:endParaRPr>
          </a:p>
        </p:txBody>
      </p:sp>
    </p:spTree>
    <p:extLst>
      <p:ext uri="{BB962C8B-B14F-4D97-AF65-F5344CB8AC3E}">
        <p14:creationId xmlns:p14="http://schemas.microsoft.com/office/powerpoint/2010/main" val="760689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83F8-8695-4457-8E33-7106567BA70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solidFill>
                  <a:srgbClr val="262626"/>
                </a:solidFill>
              </a:rPr>
              <a:t>Spark is born!</a:t>
            </a:r>
          </a:p>
        </p:txBody>
      </p:sp>
      <p:sp>
        <p:nvSpPr>
          <p:cNvPr id="9" name="Rectangle 8">
            <a:extLst>
              <a:ext uri="{FF2B5EF4-FFF2-40B4-BE49-F238E27FC236}">
                <a16:creationId xmlns:a16="http://schemas.microsoft.com/office/drawing/2014/main" id="{5CEBAAEF-3E73-4D85-9A3C-E40FEAF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5" name="TextBox 4">
            <a:extLst>
              <a:ext uri="{FF2B5EF4-FFF2-40B4-BE49-F238E27FC236}">
                <a16:creationId xmlns:a16="http://schemas.microsoft.com/office/drawing/2014/main" id="{451734FE-8631-43BB-B8C3-B4049B8B9FBB}"/>
              </a:ext>
            </a:extLst>
          </p:cNvPr>
          <p:cNvSpPr txBox="1"/>
          <p:nvPr/>
        </p:nvSpPr>
        <p:spPr>
          <a:xfrm>
            <a:off x="5184558" y="4224884"/>
            <a:ext cx="6658253" cy="2031325"/>
          </a:xfrm>
          <a:prstGeom prst="rect">
            <a:avLst/>
          </a:prstGeom>
          <a:noFill/>
        </p:spPr>
        <p:txBody>
          <a:bodyPr wrap="square" rtlCol="0">
            <a:spAutoFit/>
          </a:bodyPr>
          <a:lstStyle/>
          <a:p>
            <a:pPr marL="285750" indent="-285750" algn="l">
              <a:buFont typeface="Arial" panose="020B0604020202020204" pitchFamily="34" charset="0"/>
              <a:buChar char="•"/>
            </a:pPr>
            <a:r>
              <a:rPr lang="en-US" b="0" i="0" u="none" strike="noStrike" baseline="0" dirty="0">
                <a:latin typeface="+mn-lt"/>
              </a:rPr>
              <a:t>The </a:t>
            </a:r>
            <a:r>
              <a:rPr lang="en-US" b="0" i="1" u="none" strike="noStrike" baseline="0" dirty="0">
                <a:latin typeface="+mn-lt"/>
              </a:rPr>
              <a:t>executors </a:t>
            </a:r>
            <a:r>
              <a:rPr lang="en-US" b="0" i="0" u="none" strike="noStrike" baseline="0" dirty="0">
                <a:latin typeface="+mn-lt"/>
              </a:rPr>
              <a:t>are responsible for actually carrying out the work that the driver assigns them and are responsible for only two things: executing code assigned to it by the driver, and reporting the state of the computation on that executor back to the driver node.</a:t>
            </a:r>
          </a:p>
          <a:p>
            <a:pPr marL="285750" indent="-285750" algn="l">
              <a:buFont typeface="Arial" panose="020B0604020202020204" pitchFamily="34" charset="0"/>
              <a:buChar char="•"/>
            </a:pPr>
            <a:r>
              <a:rPr lang="en-US" dirty="0">
                <a:latin typeface="+mn-lt"/>
              </a:rPr>
              <a:t>The </a:t>
            </a:r>
            <a:r>
              <a:rPr lang="en-US" i="1" dirty="0">
                <a:latin typeface="+mn-lt"/>
              </a:rPr>
              <a:t>cluster manager </a:t>
            </a:r>
            <a:r>
              <a:rPr lang="en-US" dirty="0">
                <a:latin typeface="+mn-lt"/>
              </a:rPr>
              <a:t>could be Spark’s standalone manager or YARN, Mesos etc. </a:t>
            </a:r>
          </a:p>
        </p:txBody>
      </p:sp>
      <p:pic>
        <p:nvPicPr>
          <p:cNvPr id="8" name="Picture 7">
            <a:extLst>
              <a:ext uri="{FF2B5EF4-FFF2-40B4-BE49-F238E27FC236}">
                <a16:creationId xmlns:a16="http://schemas.microsoft.com/office/drawing/2014/main" id="{DEFDDE5A-80F2-4190-87B4-2812A474F992}"/>
              </a:ext>
            </a:extLst>
          </p:cNvPr>
          <p:cNvPicPr>
            <a:picLocks noChangeAspect="1"/>
          </p:cNvPicPr>
          <p:nvPr/>
        </p:nvPicPr>
        <p:blipFill>
          <a:blip r:embed="rId2"/>
          <a:stretch>
            <a:fillRect/>
          </a:stretch>
        </p:blipFill>
        <p:spPr>
          <a:xfrm>
            <a:off x="4817088" y="852301"/>
            <a:ext cx="6781672" cy="3105141"/>
          </a:xfrm>
          <a:prstGeom prst="rect">
            <a:avLst/>
          </a:prstGeom>
        </p:spPr>
      </p:pic>
    </p:spTree>
    <p:extLst>
      <p:ext uri="{BB962C8B-B14F-4D97-AF65-F5344CB8AC3E}">
        <p14:creationId xmlns:p14="http://schemas.microsoft.com/office/powerpoint/2010/main" val="67775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CDC1-9C9B-48AC-8F53-8EC4D47FC45D}"/>
              </a:ext>
            </a:extLst>
          </p:cNvPr>
          <p:cNvSpPr>
            <a:spLocks noGrp="1"/>
          </p:cNvSpPr>
          <p:nvPr>
            <p:ph type="title"/>
          </p:nvPr>
        </p:nvSpPr>
        <p:spPr/>
        <p:txBody>
          <a:bodyPr/>
          <a:lstStyle/>
          <a:p>
            <a:r>
              <a:rPr lang="en-US" dirty="0"/>
              <a:t>Points on inner workings</a:t>
            </a:r>
          </a:p>
        </p:txBody>
      </p:sp>
      <p:sp>
        <p:nvSpPr>
          <p:cNvPr id="3" name="Content Placeholder 2">
            <a:extLst>
              <a:ext uri="{FF2B5EF4-FFF2-40B4-BE49-F238E27FC236}">
                <a16:creationId xmlns:a16="http://schemas.microsoft.com/office/drawing/2014/main" id="{5922DD51-D218-420E-8DB2-6D4436473CCA}"/>
              </a:ext>
            </a:extLst>
          </p:cNvPr>
          <p:cNvSpPr>
            <a:spLocks noGrp="1"/>
          </p:cNvSpPr>
          <p:nvPr>
            <p:ph idx="1"/>
          </p:nvPr>
        </p:nvSpPr>
        <p:spPr>
          <a:xfrm>
            <a:off x="807868" y="2281562"/>
            <a:ext cx="9845336" cy="3986074"/>
          </a:xfrm>
        </p:spPr>
        <p:txBody>
          <a:bodyPr>
            <a:normAutofit fontScale="77500" lnSpcReduction="20000"/>
          </a:bodyPr>
          <a:lstStyle/>
          <a:p>
            <a:pPr marL="285750" indent="-285750">
              <a:buFont typeface="Arial" panose="020B0604020202020204" pitchFamily="34" charset="0"/>
              <a:buChar char="•"/>
            </a:pPr>
            <a:r>
              <a:rPr lang="en-US" sz="2300" dirty="0"/>
              <a:t>The main abstraction in Spark is that of a </a:t>
            </a:r>
            <a:r>
              <a:rPr lang="en-US" sz="2300" i="1" dirty="0"/>
              <a:t>resilient distributed dataset</a:t>
            </a:r>
            <a:r>
              <a:rPr lang="en-US" sz="2300" dirty="0"/>
              <a:t> (RDD). It is a read-only collection of objects partitioned across a set of machines.</a:t>
            </a:r>
          </a:p>
          <a:p>
            <a:pPr marL="285750" indent="-285750">
              <a:buFont typeface="Arial" panose="020B0604020202020204" pitchFamily="34" charset="0"/>
              <a:buChar char="•"/>
            </a:pPr>
            <a:r>
              <a:rPr lang="en-US" sz="2300" dirty="0"/>
              <a:t>RDDs can be cached in memory and reused if a partition is lost. The latter is possible because the partitions carry  enough information about how it was derived. </a:t>
            </a:r>
          </a:p>
          <a:p>
            <a:pPr marL="285750" indent="-285750">
              <a:buFont typeface="Arial" panose="020B0604020202020204" pitchFamily="34" charset="0"/>
              <a:buChar char="•"/>
            </a:pPr>
            <a:r>
              <a:rPr lang="en-US" sz="2300" dirty="0"/>
              <a:t>RDDs are represented as Scala object and can be created by users from either a file in a shared distributed file systems like HDFS or by </a:t>
            </a:r>
            <a:r>
              <a:rPr lang="en-US" sz="2300" i="1" dirty="0"/>
              <a:t>parallelizing </a:t>
            </a:r>
            <a:r>
              <a:rPr lang="en-US" sz="2300" dirty="0"/>
              <a:t>an array, for instance. (this will distribute it in various nodes). An e.g. in Python is </a:t>
            </a:r>
          </a:p>
          <a:p>
            <a:pPr marL="0" indent="0">
              <a:buNone/>
            </a:pPr>
            <a:r>
              <a:rPr lang="en-US" sz="2300" dirty="0"/>
              <a:t>    </a:t>
            </a:r>
            <a:r>
              <a:rPr lang="en-US" sz="2300" b="0" i="0" u="none" strike="noStrike" baseline="0" dirty="0" err="1">
                <a:solidFill>
                  <a:srgbClr val="000089"/>
                </a:solidFill>
                <a:latin typeface="UbuntuMono-Regular"/>
              </a:rPr>
              <a:t>spark</a:t>
            </a:r>
            <a:r>
              <a:rPr lang="en-US" sz="2300" b="0" i="0" u="none" strike="noStrike" baseline="0" dirty="0" err="1">
                <a:solidFill>
                  <a:srgbClr val="555555"/>
                </a:solidFill>
                <a:latin typeface="UbuntuMono-Regular"/>
              </a:rPr>
              <a:t>.</a:t>
            </a:r>
            <a:r>
              <a:rPr lang="en-US" sz="2300" b="0" i="0" u="none" strike="noStrike" baseline="0" dirty="0" err="1">
                <a:solidFill>
                  <a:srgbClr val="000089"/>
                </a:solidFill>
                <a:latin typeface="UbuntuMono-Regular"/>
              </a:rPr>
              <a:t>range</a:t>
            </a:r>
            <a:r>
              <a:rPr lang="en-US" sz="2300" b="0" i="0" u="none" strike="noStrike" baseline="0" dirty="0">
                <a:solidFill>
                  <a:srgbClr val="000000"/>
                </a:solidFill>
                <a:latin typeface="UbuntuMono-Regular"/>
              </a:rPr>
              <a:t>(</a:t>
            </a:r>
            <a:r>
              <a:rPr lang="en-US" sz="2300" b="0" i="0" u="none" strike="noStrike" baseline="0" dirty="0">
                <a:solidFill>
                  <a:srgbClr val="FF6600"/>
                </a:solidFill>
                <a:latin typeface="UbuntuMono-Regular"/>
              </a:rPr>
              <a:t>10</a:t>
            </a:r>
            <a:r>
              <a:rPr lang="en-US" sz="2300" b="0" i="0" u="none" strike="noStrike" baseline="0" dirty="0">
                <a:solidFill>
                  <a:srgbClr val="000000"/>
                </a:solidFill>
                <a:latin typeface="UbuntuMono-Regular"/>
              </a:rPr>
              <a:t>)</a:t>
            </a:r>
            <a:r>
              <a:rPr lang="en-US" sz="2300" b="0" i="0" u="none" strike="noStrike" baseline="0" dirty="0">
                <a:solidFill>
                  <a:srgbClr val="555555"/>
                </a:solidFill>
                <a:latin typeface="UbuntuMono-Regular"/>
              </a:rPr>
              <a:t>.</a:t>
            </a:r>
            <a:r>
              <a:rPr lang="en-US" sz="2300" b="0" i="0" u="none" strike="noStrike" baseline="0" dirty="0" err="1">
                <a:solidFill>
                  <a:srgbClr val="000089"/>
                </a:solidFill>
                <a:latin typeface="UbuntuMono-Regular"/>
              </a:rPr>
              <a:t>toDF</a:t>
            </a:r>
            <a:r>
              <a:rPr lang="en-US" sz="2300" b="0" i="0" u="none" strike="noStrike" baseline="0" dirty="0">
                <a:solidFill>
                  <a:srgbClr val="000000"/>
                </a:solidFill>
                <a:latin typeface="UbuntuMono-Regular"/>
              </a:rPr>
              <a:t>(</a:t>
            </a:r>
            <a:r>
              <a:rPr lang="en-US" sz="2300" b="0" i="0" u="none" strike="noStrike" baseline="0" dirty="0">
                <a:solidFill>
                  <a:srgbClr val="CD3300"/>
                </a:solidFill>
                <a:latin typeface="UbuntuMono-Regular"/>
              </a:rPr>
              <a:t>"id"</a:t>
            </a:r>
            <a:r>
              <a:rPr lang="en-US" sz="2300" b="0" i="0" u="none" strike="noStrike" baseline="0" dirty="0">
                <a:solidFill>
                  <a:srgbClr val="000000"/>
                </a:solidFill>
                <a:latin typeface="UbuntuMono-Regular"/>
              </a:rPr>
              <a:t>)</a:t>
            </a:r>
            <a:r>
              <a:rPr lang="en-US" sz="2300" b="0" i="0" u="none" strike="noStrike" baseline="0" dirty="0">
                <a:solidFill>
                  <a:srgbClr val="555555"/>
                </a:solidFill>
                <a:latin typeface="UbuntuMono-Regular"/>
              </a:rPr>
              <a:t>.</a:t>
            </a:r>
            <a:r>
              <a:rPr lang="en-US" sz="2300" b="0" i="0" u="none" strike="noStrike" baseline="0" dirty="0" err="1">
                <a:solidFill>
                  <a:srgbClr val="000089"/>
                </a:solidFill>
                <a:latin typeface="UbuntuMono-Regular"/>
              </a:rPr>
              <a:t>rdd</a:t>
            </a:r>
            <a:r>
              <a:rPr lang="en-US" sz="2300" b="0" i="0" u="none" strike="noStrike" baseline="0" dirty="0" err="1">
                <a:solidFill>
                  <a:srgbClr val="555555"/>
                </a:solidFill>
                <a:latin typeface="UbuntuMono-Regular"/>
              </a:rPr>
              <a:t>.</a:t>
            </a:r>
            <a:r>
              <a:rPr lang="en-US" sz="2300" b="0" i="0" u="none" strike="noStrike" baseline="0" dirty="0" err="1">
                <a:solidFill>
                  <a:srgbClr val="000089"/>
                </a:solidFill>
                <a:latin typeface="UbuntuMono-Regular"/>
              </a:rPr>
              <a:t>map</a:t>
            </a:r>
            <a:r>
              <a:rPr lang="en-US" sz="2300" b="0" i="0" u="none" strike="noStrike" baseline="0" dirty="0">
                <a:solidFill>
                  <a:srgbClr val="000089"/>
                </a:solidFill>
                <a:latin typeface="UbuntuMono-Regular"/>
              </a:rPr>
              <a:t>.</a:t>
            </a:r>
            <a:r>
              <a:rPr lang="en-US" sz="2300" b="0" i="0" u="none" strike="noStrike" baseline="0" dirty="0">
                <a:solidFill>
                  <a:srgbClr val="000000"/>
                </a:solidFill>
                <a:latin typeface="UbuntuMono-Regular"/>
              </a:rPr>
              <a:t>(</a:t>
            </a:r>
            <a:r>
              <a:rPr lang="en-US" sz="2300" b="0" i="0" u="none" strike="noStrike" baseline="0" dirty="0">
                <a:solidFill>
                  <a:srgbClr val="00669A"/>
                </a:solidFill>
                <a:latin typeface="UbuntuMono-Regular"/>
              </a:rPr>
              <a:t>lambda </a:t>
            </a:r>
            <a:r>
              <a:rPr lang="en-US" sz="2300" b="0" i="0" u="none" strike="noStrike" baseline="0" dirty="0">
                <a:solidFill>
                  <a:srgbClr val="000089"/>
                </a:solidFill>
                <a:latin typeface="UbuntuMono-Regular"/>
              </a:rPr>
              <a:t>row</a:t>
            </a:r>
            <a:r>
              <a:rPr lang="en-US" sz="2300" b="0" i="0" u="none" strike="noStrike" baseline="0" dirty="0">
                <a:solidFill>
                  <a:srgbClr val="000000"/>
                </a:solidFill>
                <a:latin typeface="UbuntuMono-Regular"/>
              </a:rPr>
              <a:t>: </a:t>
            </a:r>
            <a:r>
              <a:rPr lang="en-US" sz="2300" b="0" i="0" u="none" strike="noStrike" baseline="0" dirty="0">
                <a:solidFill>
                  <a:srgbClr val="000089"/>
                </a:solidFill>
                <a:latin typeface="UbuntuMono-Regular"/>
              </a:rPr>
              <a:t>row</a:t>
            </a:r>
            <a:r>
              <a:rPr lang="en-US" sz="2300" b="0" i="0" u="none" strike="noStrike" baseline="0" dirty="0">
                <a:solidFill>
                  <a:srgbClr val="000000"/>
                </a:solidFill>
                <a:latin typeface="UbuntuMono-Regular"/>
              </a:rPr>
              <a:t>[</a:t>
            </a:r>
            <a:r>
              <a:rPr lang="en-US" sz="2300" b="0" i="0" u="none" strike="noStrike" baseline="0" dirty="0">
                <a:solidFill>
                  <a:srgbClr val="FF6600"/>
                </a:solidFill>
                <a:latin typeface="UbuntuMono-Regular"/>
              </a:rPr>
              <a:t>0</a:t>
            </a:r>
            <a:r>
              <a:rPr lang="en-US" sz="2300" b="0" i="0" u="none" strike="noStrike" baseline="0" dirty="0">
                <a:solidFill>
                  <a:srgbClr val="000000"/>
                </a:solidFill>
                <a:latin typeface="UbuntuMono-Regular"/>
              </a:rPr>
              <a:t>]).</a:t>
            </a:r>
            <a:r>
              <a:rPr lang="en-US" sz="2300" b="0" i="0" u="none" strike="noStrike" baseline="0" dirty="0">
                <a:solidFill>
                  <a:srgbClr val="000089"/>
                </a:solidFill>
                <a:latin typeface="UbuntuMono-Regular"/>
              </a:rPr>
              <a:t>collect()</a:t>
            </a:r>
          </a:p>
          <a:p>
            <a:pPr marL="0" indent="0">
              <a:buNone/>
            </a:pPr>
            <a:r>
              <a:rPr lang="en-US" sz="2300" dirty="0">
                <a:solidFill>
                  <a:srgbClr val="000089"/>
                </a:solidFill>
                <a:latin typeface="UbuntuMono-Regular"/>
              </a:rPr>
              <a:t>     This prints: </a:t>
            </a:r>
            <a:r>
              <a:rPr lang="en-US" sz="2300" b="0" i="0" dirty="0">
                <a:solidFill>
                  <a:srgbClr val="555555"/>
                </a:solidFill>
                <a:effectLst/>
                <a:latin typeface="Source Code Pro"/>
              </a:rPr>
              <a:t>[0, 1, 2, 3, 4, 5, 6, 7, 8, 9]</a:t>
            </a:r>
          </a:p>
          <a:p>
            <a:pPr marL="0" indent="0">
              <a:buNone/>
            </a:pPr>
            <a:endParaRPr lang="en-US" sz="2300" u="none" strike="noStrike" baseline="0" dirty="0">
              <a:solidFill>
                <a:srgbClr val="555555"/>
              </a:solidFill>
              <a:latin typeface="Source Code Pro"/>
            </a:endParaRPr>
          </a:p>
          <a:p>
            <a:r>
              <a:rPr lang="en-US" sz="2300" b="0" i="0" u="none" strike="noStrike" baseline="0" dirty="0">
                <a:solidFill>
                  <a:srgbClr val="000000"/>
                </a:solidFill>
                <a:latin typeface="+mn-lt"/>
              </a:rPr>
              <a:t>Note: </a:t>
            </a:r>
            <a:r>
              <a:rPr lang="en-US" sz="2300" dirty="0">
                <a:latin typeface="+mn-lt"/>
              </a:rPr>
              <a:t>The RDDs are not same as Distributed shared memory(DSM). The main difference between RDDs and DSM is that RDDs can only be created (“written”) through bulk transformations, while DSM allows reads and writes to each memory location. This restricts RDDs to applications that perform bulk writes but allows for more efficient fault tolerance. </a:t>
            </a:r>
            <a:endParaRPr lang="en-US" sz="2300" b="0" i="0" u="none" strike="noStrike" baseline="0" dirty="0">
              <a:solidFill>
                <a:srgbClr val="000000"/>
              </a:solidFill>
              <a:latin typeface="+mn-lt"/>
            </a:endParaRPr>
          </a:p>
          <a:p>
            <a:pPr marL="0" indent="0">
              <a:buNone/>
            </a:pPr>
            <a:endParaRPr lang="en-US" sz="1600" dirty="0">
              <a:solidFill>
                <a:srgbClr val="000000"/>
              </a:solidFill>
              <a:latin typeface="UbuntuMono-Regular"/>
            </a:endParaRPr>
          </a:p>
          <a:p>
            <a:endParaRPr lang="en-US" dirty="0"/>
          </a:p>
        </p:txBody>
      </p:sp>
    </p:spTree>
    <p:extLst>
      <p:ext uri="{BB962C8B-B14F-4D97-AF65-F5344CB8AC3E}">
        <p14:creationId xmlns:p14="http://schemas.microsoft.com/office/powerpoint/2010/main" val="319961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CCBE-5683-4F4B-8069-FEF682ED71E2}"/>
              </a:ext>
            </a:extLst>
          </p:cNvPr>
          <p:cNvSpPr>
            <a:spLocks noGrp="1"/>
          </p:cNvSpPr>
          <p:nvPr>
            <p:ph type="title"/>
          </p:nvPr>
        </p:nvSpPr>
        <p:spPr>
          <a:xfrm>
            <a:off x="6879787" y="964692"/>
            <a:ext cx="4476806" cy="1188720"/>
          </a:xfrm>
        </p:spPr>
        <p:txBody>
          <a:bodyPr>
            <a:normAutofit/>
          </a:bodyPr>
          <a:lstStyle/>
          <a:p>
            <a:r>
              <a:rPr lang="en-US"/>
              <a:t>Points on inner workings</a:t>
            </a:r>
          </a:p>
        </p:txBody>
      </p:sp>
      <p:sp>
        <p:nvSpPr>
          <p:cNvPr id="13" name="Rectangle 12">
            <a:extLst>
              <a:ext uri="{FF2B5EF4-FFF2-40B4-BE49-F238E27FC236}">
                <a16:creationId xmlns:a16="http://schemas.microsoft.com/office/drawing/2014/main" id="{2802F820-7889-4EA4-B45A-A7B9B601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97A9C51-7F1D-427B-B327-B1C860270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4"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7C8B8F0-795B-4E62-AEA7-21BE5807A4F5}"/>
              </a:ext>
            </a:extLst>
          </p:cNvPr>
          <p:cNvPicPr>
            <a:picLocks noChangeAspect="1"/>
          </p:cNvPicPr>
          <p:nvPr/>
        </p:nvPicPr>
        <p:blipFill>
          <a:blip r:embed="rId2"/>
          <a:stretch>
            <a:fillRect/>
          </a:stretch>
        </p:blipFill>
        <p:spPr>
          <a:xfrm>
            <a:off x="1153944" y="2058056"/>
            <a:ext cx="4782312" cy="2749829"/>
          </a:xfrm>
          <a:prstGeom prst="rect">
            <a:avLst/>
          </a:prstGeom>
        </p:spPr>
      </p:pic>
      <p:sp>
        <p:nvSpPr>
          <p:cNvPr id="3" name="Content Placeholder 2">
            <a:extLst>
              <a:ext uri="{FF2B5EF4-FFF2-40B4-BE49-F238E27FC236}">
                <a16:creationId xmlns:a16="http://schemas.microsoft.com/office/drawing/2014/main" id="{4661B3E8-7579-4256-A7B7-F544E83B11F8}"/>
              </a:ext>
            </a:extLst>
          </p:cNvPr>
          <p:cNvSpPr>
            <a:spLocks noGrp="1"/>
          </p:cNvSpPr>
          <p:nvPr>
            <p:ph idx="1"/>
          </p:nvPr>
        </p:nvSpPr>
        <p:spPr>
          <a:xfrm>
            <a:off x="6878359" y="2638044"/>
            <a:ext cx="4492932" cy="3263206"/>
          </a:xfrm>
        </p:spPr>
        <p:txBody>
          <a:bodyPr>
            <a:normAutofit fontScale="92500" lnSpcReduction="10000"/>
          </a:bodyPr>
          <a:lstStyle/>
          <a:p>
            <a:pPr algn="l"/>
            <a:r>
              <a:rPr lang="en-US" b="0" i="0" u="none" strike="noStrike" baseline="0" dirty="0">
                <a:latin typeface="LiberationSerif"/>
              </a:rPr>
              <a:t>Spark follows “lazy evaluation”. In that, it will wait until the very last moment to execute the graph of computation instructions. Instead of modifying the data immediately when we express some operation, you build up a </a:t>
            </a:r>
            <a:r>
              <a:rPr lang="en-US" b="0" i="1" u="none" strike="noStrike" baseline="0" dirty="0">
                <a:latin typeface="LiberationSerif-Italic"/>
              </a:rPr>
              <a:t>plan </a:t>
            </a:r>
            <a:r>
              <a:rPr lang="en-US" b="0" i="0" u="none" strike="noStrike" baseline="0" dirty="0">
                <a:latin typeface="LiberationSerif"/>
              </a:rPr>
              <a:t>of transformations that you would like to apply to our source data. </a:t>
            </a:r>
          </a:p>
          <a:p>
            <a:pPr algn="l"/>
            <a:r>
              <a:rPr lang="en-US" b="0" i="0" u="none" strike="noStrike" baseline="0" dirty="0">
                <a:latin typeface="LiberationSerif"/>
              </a:rPr>
              <a:t>By waiting until the last minute to execute the code, Spark compiles this plan from your raw </a:t>
            </a:r>
            <a:r>
              <a:rPr lang="en-US" b="0" i="0" u="none" strike="noStrike" baseline="0" dirty="0" err="1">
                <a:latin typeface="LiberationSerif"/>
              </a:rPr>
              <a:t>DataFrame</a:t>
            </a:r>
            <a:r>
              <a:rPr lang="en-US" b="0" i="0" u="none" strike="noStrike" baseline="0" dirty="0">
                <a:latin typeface="LiberationSerif"/>
              </a:rPr>
              <a:t> transformations to a streamlined physical plan that will run as efficiently as possible across the cluster.</a:t>
            </a:r>
          </a:p>
        </p:txBody>
      </p:sp>
      <p:sp>
        <p:nvSpPr>
          <p:cNvPr id="9" name="TextBox 8">
            <a:extLst>
              <a:ext uri="{FF2B5EF4-FFF2-40B4-BE49-F238E27FC236}">
                <a16:creationId xmlns:a16="http://schemas.microsoft.com/office/drawing/2014/main" id="{DD352408-A157-44D9-98E6-74F8CC5B4FD7}"/>
              </a:ext>
            </a:extLst>
          </p:cNvPr>
          <p:cNvSpPr txBox="1"/>
          <p:nvPr/>
        </p:nvSpPr>
        <p:spPr>
          <a:xfrm>
            <a:off x="1609767" y="4710596"/>
            <a:ext cx="3870665" cy="1200329"/>
          </a:xfrm>
          <a:prstGeom prst="rect">
            <a:avLst/>
          </a:prstGeom>
          <a:noFill/>
        </p:spPr>
        <p:txBody>
          <a:bodyPr wrap="square" rtlCol="0">
            <a:spAutoFit/>
          </a:bodyPr>
          <a:lstStyle/>
          <a:p>
            <a:r>
              <a:rPr lang="en-US" dirty="0"/>
              <a:t>Example of how “join” is done in Spark. Unlike operations like map or filter, join requires a “shuffle” operation. </a:t>
            </a:r>
          </a:p>
        </p:txBody>
      </p:sp>
    </p:spTree>
    <p:extLst>
      <p:ext uri="{BB962C8B-B14F-4D97-AF65-F5344CB8AC3E}">
        <p14:creationId xmlns:p14="http://schemas.microsoft.com/office/powerpoint/2010/main" val="2846824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8FD0-9E85-4AF8-88B2-8C59DE0D84C0}"/>
              </a:ext>
            </a:extLst>
          </p:cNvPr>
          <p:cNvSpPr>
            <a:spLocks noGrp="1"/>
          </p:cNvSpPr>
          <p:nvPr>
            <p:ph type="title"/>
          </p:nvPr>
        </p:nvSpPr>
        <p:spPr/>
        <p:txBody>
          <a:bodyPr/>
          <a:lstStyle/>
          <a:p>
            <a:r>
              <a:rPr lang="en-US" dirty="0"/>
              <a:t>Tuning spark</a:t>
            </a:r>
          </a:p>
        </p:txBody>
      </p:sp>
      <p:sp>
        <p:nvSpPr>
          <p:cNvPr id="3" name="Content Placeholder 2">
            <a:extLst>
              <a:ext uri="{FF2B5EF4-FFF2-40B4-BE49-F238E27FC236}">
                <a16:creationId xmlns:a16="http://schemas.microsoft.com/office/drawing/2014/main" id="{35F0E773-F477-4537-A9D7-DD25F198ED9B}"/>
              </a:ext>
            </a:extLst>
          </p:cNvPr>
          <p:cNvSpPr>
            <a:spLocks noGrp="1"/>
          </p:cNvSpPr>
          <p:nvPr>
            <p:ph idx="1"/>
          </p:nvPr>
        </p:nvSpPr>
        <p:spPr/>
        <p:txBody>
          <a:bodyPr>
            <a:normAutofit lnSpcReduction="10000"/>
          </a:bodyPr>
          <a:lstStyle/>
          <a:p>
            <a:r>
              <a:rPr lang="en-US" dirty="0"/>
              <a:t>Tuning Spark can be tricky depending on the situation. Below methods are methods for some common scenarios.</a:t>
            </a:r>
          </a:p>
          <a:p>
            <a:r>
              <a:rPr lang="en-US" dirty="0"/>
              <a:t>Tuning Resource Allocation: Tune </a:t>
            </a:r>
            <a:r>
              <a:rPr lang="en-US" b="0" i="0" dirty="0" err="1">
                <a:solidFill>
                  <a:srgbClr val="444444"/>
                </a:solidFill>
                <a:effectLst/>
                <a:latin typeface="Courier New" panose="02070309020205020404" pitchFamily="49" charset="0"/>
              </a:rPr>
              <a:t>spark.executor.cores</a:t>
            </a:r>
            <a:r>
              <a:rPr lang="en-US" dirty="0">
                <a:solidFill>
                  <a:srgbClr val="444444"/>
                </a:solidFill>
                <a:latin typeface="Courier New" panose="02070309020205020404" pitchFamily="49" charset="0"/>
              </a:rPr>
              <a:t> </a:t>
            </a:r>
            <a:r>
              <a:rPr lang="en-US" dirty="0">
                <a:solidFill>
                  <a:srgbClr val="444444"/>
                </a:solidFill>
              </a:rPr>
              <a:t>for setting the number of cores and </a:t>
            </a:r>
            <a:r>
              <a:rPr lang="en-US" b="0" i="0" dirty="0" err="1">
                <a:solidFill>
                  <a:srgbClr val="444444"/>
                </a:solidFill>
                <a:effectLst/>
                <a:latin typeface="Courier New" panose="02070309020205020404" pitchFamily="49" charset="0"/>
              </a:rPr>
              <a:t>spark.executor.memory</a:t>
            </a:r>
            <a:r>
              <a:rPr lang="en-US" b="0" i="0" dirty="0">
                <a:solidFill>
                  <a:srgbClr val="444444"/>
                </a:solidFill>
                <a:effectLst/>
                <a:latin typeface="Courier New" panose="02070309020205020404" pitchFamily="49" charset="0"/>
              </a:rPr>
              <a:t> </a:t>
            </a:r>
            <a:r>
              <a:rPr lang="en-US" b="0" i="0" dirty="0">
                <a:solidFill>
                  <a:srgbClr val="444444"/>
                </a:solidFill>
                <a:effectLst/>
              </a:rPr>
              <a:t>for setting the heap memory. </a:t>
            </a:r>
          </a:p>
          <a:p>
            <a:r>
              <a:rPr lang="en-US" dirty="0">
                <a:solidFill>
                  <a:srgbClr val="444444"/>
                </a:solidFill>
              </a:rPr>
              <a:t>In cluster mode </a:t>
            </a:r>
            <a:r>
              <a:rPr lang="en-US" b="0" i="0" dirty="0">
                <a:solidFill>
                  <a:srgbClr val="444444"/>
                </a:solidFill>
                <a:effectLst/>
                <a:latin typeface="Courier New" panose="02070309020205020404" pitchFamily="49" charset="0"/>
              </a:rPr>
              <a:t>--driver-memory </a:t>
            </a:r>
            <a:r>
              <a:rPr lang="en-US" b="0" i="0" dirty="0">
                <a:solidFill>
                  <a:srgbClr val="444444"/>
                </a:solidFill>
                <a:effectLst/>
              </a:rPr>
              <a:t>can be tuned especially when applications require bringing large data back to driver,  e.g. via collect()</a:t>
            </a:r>
          </a:p>
          <a:p>
            <a:r>
              <a:rPr lang="en-US" dirty="0">
                <a:solidFill>
                  <a:srgbClr val="444444"/>
                </a:solidFill>
              </a:rPr>
              <a:t>Shuffle being an expensive operation where the data is written to the disk and so should be minimized when possible. So patterns like, </a:t>
            </a:r>
            <a:r>
              <a:rPr lang="en-US" b="0" i="0" dirty="0" err="1">
                <a:solidFill>
                  <a:srgbClr val="444444"/>
                </a:solidFill>
                <a:effectLst/>
                <a:latin typeface="Courier New" panose="02070309020205020404" pitchFamily="49" charset="0"/>
              </a:rPr>
              <a:t>groupByKey</a:t>
            </a:r>
            <a:r>
              <a:rPr lang="en-US" b="0" i="0" dirty="0">
                <a:solidFill>
                  <a:srgbClr val="444444"/>
                </a:solidFill>
                <a:effectLst/>
                <a:latin typeface="Courier New" panose="02070309020205020404" pitchFamily="49" charset="0"/>
              </a:rPr>
              <a:t>, join, repartition or </a:t>
            </a:r>
            <a:r>
              <a:rPr lang="en-US" b="0" i="0" dirty="0" err="1">
                <a:solidFill>
                  <a:srgbClr val="444444"/>
                </a:solidFill>
                <a:effectLst/>
                <a:latin typeface="Courier New" panose="02070309020205020404" pitchFamily="49" charset="0"/>
              </a:rPr>
              <a:t>reduceByKey</a:t>
            </a:r>
            <a:r>
              <a:rPr lang="en-US" b="0" i="0" dirty="0">
                <a:solidFill>
                  <a:srgbClr val="444444"/>
                </a:solidFill>
                <a:effectLst/>
                <a:latin typeface="Courier New" panose="02070309020205020404" pitchFamily="49" charset="0"/>
              </a:rPr>
              <a:t> </a:t>
            </a:r>
            <a:r>
              <a:rPr lang="en-US" b="0" i="0" dirty="0">
                <a:solidFill>
                  <a:srgbClr val="444444"/>
                </a:solidFill>
                <a:effectLst/>
              </a:rPr>
              <a:t>can be avoided.	</a:t>
            </a:r>
            <a:endParaRPr lang="en-US" dirty="0"/>
          </a:p>
        </p:txBody>
      </p:sp>
    </p:spTree>
    <p:extLst>
      <p:ext uri="{BB962C8B-B14F-4D97-AF65-F5344CB8AC3E}">
        <p14:creationId xmlns:p14="http://schemas.microsoft.com/office/powerpoint/2010/main" val="2695988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74</TotalTime>
  <Words>868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Courier New</vt:lpstr>
      <vt:lpstr>Gill Sans MT</vt:lpstr>
      <vt:lpstr>LiberationSerif</vt:lpstr>
      <vt:lpstr>LiberationSerif-Italic</vt:lpstr>
      <vt:lpstr>Source Code Pro</vt:lpstr>
      <vt:lpstr>UbuntuMono-Regular</vt:lpstr>
      <vt:lpstr>Parcel</vt:lpstr>
      <vt:lpstr>Apache Spark: An overview</vt:lpstr>
      <vt:lpstr>Map Reduce</vt:lpstr>
      <vt:lpstr> ISSUES &amp; limitations</vt:lpstr>
      <vt:lpstr>Spark is born!</vt:lpstr>
      <vt:lpstr>Spark is born!</vt:lpstr>
      <vt:lpstr>Points on inner workings</vt:lpstr>
      <vt:lpstr>Points on inner workings</vt:lpstr>
      <vt:lpstr>Tuning spark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 An overview</dc:title>
  <dc:creator>Kunal Sharma</dc:creator>
  <cp:lastModifiedBy>Kunal Sharma</cp:lastModifiedBy>
  <cp:revision>7</cp:revision>
  <dcterms:created xsi:type="dcterms:W3CDTF">2021-04-14T15:28:19Z</dcterms:created>
  <dcterms:modified xsi:type="dcterms:W3CDTF">2021-04-14T16:42:50Z</dcterms:modified>
</cp:coreProperties>
</file>