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Archivo" pitchFamily="2" charset="0"/>
      <p:regular r:id="rId14"/>
      <p:bold r:id="rId15"/>
      <p:italic r:id="rId16"/>
      <p:boldItalic r:id="rId17"/>
    </p:embeddedFont>
    <p:embeddedFont>
      <p:font typeface="Barlow Bold" panose="020B0604020202020204" charset="0"/>
      <p:regular r:id="rId18"/>
      <p:bold r:id="rId19"/>
    </p:embeddedFont>
    <p:embeddedFont>
      <p:font typeface="Hind" panose="02000000000000000000" pitchFamily="2" charset="0"/>
      <p:regular r:id="rId20"/>
      <p:bold r:id="rId21"/>
    </p:embeddedFont>
    <p:embeddedFont>
      <p:font typeface="Montserrat" panose="00000500000000000000" pitchFamily="2" charset="0"/>
      <p:regular r:id="rId22"/>
      <p:bold r:id="rId23"/>
      <p:italic r:id="rId24"/>
      <p:boldItalic r:id="rId25"/>
    </p:embeddedFont>
    <p:embeddedFont>
      <p:font typeface="Montserrat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538"/>
    <a:srgbClr val="353739"/>
    <a:srgbClr val="353738"/>
    <a:srgbClr val="333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B579E-B5D0-4A0F-AA75-89518426DC6A}" v="31" dt="2025-04-19T06:19:20.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72"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Sahu" userId="2acd126a43674d3f" providerId="LiveId" clId="{FF3B579E-B5D0-4A0F-AA75-89518426DC6A}"/>
    <pc:docChg chg="undo redo custSel modSld">
      <pc:chgData name="Kunal Sahu" userId="2acd126a43674d3f" providerId="LiveId" clId="{FF3B579E-B5D0-4A0F-AA75-89518426DC6A}" dt="2025-04-19T06:19:20.175" v="134" actId="1440"/>
      <pc:docMkLst>
        <pc:docMk/>
      </pc:docMkLst>
      <pc:sldChg chg="addSp delSp modSp mod modTransition">
        <pc:chgData name="Kunal Sahu" userId="2acd126a43674d3f" providerId="LiveId" clId="{FF3B579E-B5D0-4A0F-AA75-89518426DC6A}" dt="2025-04-19T06:19:20.175" v="134" actId="1440"/>
        <pc:sldMkLst>
          <pc:docMk/>
          <pc:sldMk cId="0" sldId="256"/>
        </pc:sldMkLst>
        <pc:spChg chg="add mod">
          <ac:chgData name="Kunal Sahu" userId="2acd126a43674d3f" providerId="LiveId" clId="{FF3B579E-B5D0-4A0F-AA75-89518426DC6A}" dt="2025-04-19T05:52:03.790" v="96" actId="14100"/>
          <ac:spMkLst>
            <pc:docMk/>
            <pc:sldMk cId="0" sldId="256"/>
            <ac:spMk id="2" creationId="{6A4E2F8C-458A-D9AC-C494-0C156E368CA0}"/>
          </ac:spMkLst>
        </pc:spChg>
        <pc:spChg chg="mod">
          <ac:chgData name="Kunal Sahu" userId="2acd126a43674d3f" providerId="LiveId" clId="{FF3B579E-B5D0-4A0F-AA75-89518426DC6A}" dt="2025-04-19T05:51:50.300" v="92" actId="404"/>
          <ac:spMkLst>
            <pc:docMk/>
            <pc:sldMk cId="0" sldId="256"/>
            <ac:spMk id="3" creationId="{00000000-0000-0000-0000-000000000000}"/>
          </ac:spMkLst>
        </pc:spChg>
        <pc:spChg chg="add mod">
          <ac:chgData name="Kunal Sahu" userId="2acd126a43674d3f" providerId="LiveId" clId="{FF3B579E-B5D0-4A0F-AA75-89518426DC6A}" dt="2025-04-19T05:51:50.300" v="92" actId="404"/>
          <ac:spMkLst>
            <pc:docMk/>
            <pc:sldMk cId="0" sldId="256"/>
            <ac:spMk id="4" creationId="{56CB4DE8-5B15-54A4-3715-568566E3F28C}"/>
          </ac:spMkLst>
        </pc:spChg>
        <pc:spChg chg="add mod">
          <ac:chgData name="Kunal Sahu" userId="2acd126a43674d3f" providerId="LiveId" clId="{FF3B579E-B5D0-4A0F-AA75-89518426DC6A}" dt="2025-04-19T05:48:53.500" v="37" actId="571"/>
          <ac:spMkLst>
            <pc:docMk/>
            <pc:sldMk cId="0" sldId="256"/>
            <ac:spMk id="5" creationId="{A58AA589-F99F-C558-F418-713095DA85A8}"/>
          </ac:spMkLst>
        </pc:spChg>
        <pc:spChg chg="add mod">
          <ac:chgData name="Kunal Sahu" userId="2acd126a43674d3f" providerId="LiveId" clId="{FF3B579E-B5D0-4A0F-AA75-89518426DC6A}" dt="2025-04-19T06:18:17.364" v="132" actId="115"/>
          <ac:spMkLst>
            <pc:docMk/>
            <pc:sldMk cId="0" sldId="256"/>
            <ac:spMk id="6" creationId="{CBB8423A-DB53-7469-F0DB-4CBEFEA4A26A}"/>
          </ac:spMkLst>
        </pc:spChg>
        <pc:spChg chg="add mod">
          <ac:chgData name="Kunal Sahu" userId="2acd126a43674d3f" providerId="LiveId" clId="{FF3B579E-B5D0-4A0F-AA75-89518426DC6A}" dt="2025-04-19T06:18:26.018" v="133" actId="20577"/>
          <ac:spMkLst>
            <pc:docMk/>
            <pc:sldMk cId="0" sldId="256"/>
            <ac:spMk id="7" creationId="{C6673BA2-1E8D-60C1-42C0-5D8F69A7CE4D}"/>
          </ac:spMkLst>
        </pc:spChg>
        <pc:spChg chg="add mod">
          <ac:chgData name="Kunal Sahu" userId="2acd126a43674d3f" providerId="LiveId" clId="{FF3B579E-B5D0-4A0F-AA75-89518426DC6A}" dt="2025-04-19T06:14:05.253" v="127" actId="113"/>
          <ac:spMkLst>
            <pc:docMk/>
            <pc:sldMk cId="0" sldId="256"/>
            <ac:spMk id="8" creationId="{F8ED59EC-4370-8022-9FD2-8F9464019B80}"/>
          </ac:spMkLst>
        </pc:spChg>
        <pc:spChg chg="del mod">
          <ac:chgData name="Kunal Sahu" userId="2acd126a43674d3f" providerId="LiveId" clId="{FF3B579E-B5D0-4A0F-AA75-89518426DC6A}" dt="2025-04-19T05:48:49.119" v="35" actId="478"/>
          <ac:spMkLst>
            <pc:docMk/>
            <pc:sldMk cId="0" sldId="256"/>
            <ac:spMk id="14" creationId="{8F788A98-8CF6-2CE7-33DA-8F7CEAC42BF3}"/>
          </ac:spMkLst>
        </pc:spChg>
        <pc:spChg chg="del">
          <ac:chgData name="Kunal Sahu" userId="2acd126a43674d3f" providerId="LiveId" clId="{FF3B579E-B5D0-4A0F-AA75-89518426DC6A}" dt="2025-04-19T05:49:27.568" v="42" actId="478"/>
          <ac:spMkLst>
            <pc:docMk/>
            <pc:sldMk cId="0" sldId="256"/>
            <ac:spMk id="15" creationId="{413A9B65-3DBC-129B-2167-076B12BA9224}"/>
          </ac:spMkLst>
        </pc:spChg>
        <pc:spChg chg="del">
          <ac:chgData name="Kunal Sahu" userId="2acd126a43674d3f" providerId="LiveId" clId="{FF3B579E-B5D0-4A0F-AA75-89518426DC6A}" dt="2025-04-19T05:50:32.840" v="63" actId="478"/>
          <ac:spMkLst>
            <pc:docMk/>
            <pc:sldMk cId="0" sldId="256"/>
            <ac:spMk id="16" creationId="{5E2C86E5-1ABF-B986-8CFD-1D9407DDCA9E}"/>
          </ac:spMkLst>
        </pc:spChg>
        <pc:picChg chg="add mod">
          <ac:chgData name="Kunal Sahu" userId="2acd126a43674d3f" providerId="LiveId" clId="{FF3B579E-B5D0-4A0F-AA75-89518426DC6A}" dt="2025-04-19T06:19:20.175" v="134" actId="1440"/>
          <ac:picMkLst>
            <pc:docMk/>
            <pc:sldMk cId="0" sldId="256"/>
            <ac:picMk id="1026" creationId="{52C3B440-42A3-873D-DB2C-95CB73A61E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4194E-5C70-D2B3-D269-634F8D295893}"/>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002D3C-E985-6EC9-04D4-45DA04C56DC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48FE86D2-D4D3-B51A-D774-D2C2AF13A13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F5F6BD7D-AF93-1858-B4FC-E57E8E6E7D0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130ED4B5-1406-D485-F6BD-338081E202FB}"/>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a:extLst>
              <a:ext uri="{FF2B5EF4-FFF2-40B4-BE49-F238E27FC236}">
                <a16:creationId xmlns:a16="http://schemas.microsoft.com/office/drawing/2014/main" id="{A0C2594C-C45A-6020-59F8-58DA9CA54EBB}"/>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C80B1442-2596-9B67-A06F-8FE325945C8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0055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28FF-F459-C7BC-D6ED-A30E76FEFDC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2552D-CEB0-6180-1D89-88D2135349E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CA253C0B-CB6D-3A43-C59A-3FD5DFA2E22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2B32EBF0-585F-821A-7E24-3C20747A36C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9C4C3A8C-734B-A757-CB68-243B8C36FB6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a:extLst>
              <a:ext uri="{FF2B5EF4-FFF2-40B4-BE49-F238E27FC236}">
                <a16:creationId xmlns:a16="http://schemas.microsoft.com/office/drawing/2014/main" id="{CFD84082-4F7B-E08D-78CC-690C6522D84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8A0E1F8F-E08E-0633-E485-540F115F402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4536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68334" cy="10287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sz="2000" dirty="0"/>
          </a:p>
        </p:txBody>
      </p:sp>
      <p:pic>
        <p:nvPicPr>
          <p:cNvPr id="1026" name="Picture 2" descr="Training and Placement Cell, GEC Bilaspur logo">
            <a:extLst>
              <a:ext uri="{FF2B5EF4-FFF2-40B4-BE49-F238E27FC236}">
                <a16:creationId xmlns:a16="http://schemas.microsoft.com/office/drawing/2014/main" id="{52C3B440-42A3-873D-DB2C-95CB73A61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71600"/>
            <a:ext cx="1905000" cy="1905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4E2F8C-458A-D9AC-C494-0C156E368CA0}"/>
              </a:ext>
            </a:extLst>
          </p:cNvPr>
          <p:cNvSpPr txBox="1">
            <a:spLocks/>
          </p:cNvSpPr>
          <p:nvPr/>
        </p:nvSpPr>
        <p:spPr>
          <a:xfrm>
            <a:off x="3582045" y="2604029"/>
            <a:ext cx="12234000" cy="106636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Archivo" pitchFamily="2" charset="0"/>
                <a:cs typeface="Archivo" pitchFamily="2" charset="0"/>
              </a:rPr>
              <a:t>Koni, Bilaspur C.G. 495009</a:t>
            </a:r>
          </a:p>
        </p:txBody>
      </p:sp>
      <p:sp>
        <p:nvSpPr>
          <p:cNvPr id="4" name="Title 2">
            <a:extLst>
              <a:ext uri="{FF2B5EF4-FFF2-40B4-BE49-F238E27FC236}">
                <a16:creationId xmlns:a16="http://schemas.microsoft.com/office/drawing/2014/main" id="{56CB4DE8-5B15-54A4-3715-568566E3F28C}"/>
              </a:ext>
            </a:extLst>
          </p:cNvPr>
          <p:cNvSpPr txBox="1">
            <a:spLocks/>
          </p:cNvSpPr>
          <p:nvPr/>
        </p:nvSpPr>
        <p:spPr>
          <a:xfrm>
            <a:off x="3810000" y="1518057"/>
            <a:ext cx="12614412" cy="23043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chemeClr val="bg1"/>
                </a:solidFill>
                <a:latin typeface="Archivo" pitchFamily="2" charset="0"/>
                <a:cs typeface="Archivo" pitchFamily="2" charset="0"/>
              </a:rPr>
              <a:t>Government Engineering College</a:t>
            </a:r>
          </a:p>
        </p:txBody>
      </p:sp>
      <p:sp>
        <p:nvSpPr>
          <p:cNvPr id="6" name="Subtitle 3">
            <a:extLst>
              <a:ext uri="{FF2B5EF4-FFF2-40B4-BE49-F238E27FC236}">
                <a16:creationId xmlns:a16="http://schemas.microsoft.com/office/drawing/2014/main" id="{CBB8423A-DB53-7469-F0DB-4CBEFEA4A26A}"/>
              </a:ext>
            </a:extLst>
          </p:cNvPr>
          <p:cNvSpPr txBox="1">
            <a:spLocks/>
          </p:cNvSpPr>
          <p:nvPr/>
        </p:nvSpPr>
        <p:spPr>
          <a:xfrm>
            <a:off x="12725400" y="7007462"/>
            <a:ext cx="4276548" cy="2304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u="sng" dirty="0">
                <a:solidFill>
                  <a:schemeClr val="bg1"/>
                </a:solidFill>
                <a:latin typeface="Hind" panose="02000000000000000000" pitchFamily="2" charset="0"/>
                <a:cs typeface="Hind" panose="02000000000000000000" pitchFamily="2" charset="0"/>
              </a:rPr>
              <a:t>Guided By</a:t>
            </a:r>
          </a:p>
          <a:p>
            <a:pPr marL="0" indent="0" algn="ctr">
              <a:buNone/>
            </a:pPr>
            <a:r>
              <a:rPr lang="en-US" sz="2800" dirty="0">
                <a:solidFill>
                  <a:schemeClr val="bg1"/>
                </a:solidFill>
                <a:latin typeface="Hind" panose="02000000000000000000" pitchFamily="2" charset="0"/>
                <a:cs typeface="Hind" panose="02000000000000000000" pitchFamily="2" charset="0"/>
              </a:rPr>
              <a:t>Prof. Samiksha Shukla</a:t>
            </a:r>
          </a:p>
        </p:txBody>
      </p:sp>
      <p:sp>
        <p:nvSpPr>
          <p:cNvPr id="7" name="Subtitle 3">
            <a:extLst>
              <a:ext uri="{FF2B5EF4-FFF2-40B4-BE49-F238E27FC236}">
                <a16:creationId xmlns:a16="http://schemas.microsoft.com/office/drawing/2014/main" id="{C6673BA2-1E8D-60C1-42C0-5D8F69A7CE4D}"/>
              </a:ext>
            </a:extLst>
          </p:cNvPr>
          <p:cNvSpPr txBox="1">
            <a:spLocks/>
          </p:cNvSpPr>
          <p:nvPr/>
        </p:nvSpPr>
        <p:spPr>
          <a:xfrm>
            <a:off x="-22245" y="7007462"/>
            <a:ext cx="5822670" cy="318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400"/>
              <a:buFont typeface="Hind"/>
              <a:buNone/>
              <a:defRPr sz="1400" b="0" i="0" u="none" strike="noStrike" cap="none">
                <a:solidFill>
                  <a:schemeClr val="dk1"/>
                </a:solidFill>
                <a:latin typeface="Hind"/>
                <a:ea typeface="Hind"/>
                <a:cs typeface="Hind"/>
                <a:sym typeface="Hind"/>
              </a:defRPr>
            </a:lvl9pPr>
          </a:lstStyle>
          <a:p>
            <a:r>
              <a:rPr lang="en-US" sz="2800" b="1" u="sng" dirty="0">
                <a:solidFill>
                  <a:schemeClr val="bg1"/>
                </a:solidFill>
              </a:rPr>
              <a:t>Presented by</a:t>
            </a:r>
          </a:p>
          <a:p>
            <a:r>
              <a:rPr lang="en-US" sz="2800" dirty="0">
                <a:solidFill>
                  <a:schemeClr val="bg1"/>
                </a:solidFill>
              </a:rPr>
              <a:t>Shubham Sahu (21024)</a:t>
            </a:r>
          </a:p>
          <a:p>
            <a:r>
              <a:rPr lang="en-US" sz="2800" dirty="0">
                <a:solidFill>
                  <a:schemeClr val="bg1"/>
                </a:solidFill>
              </a:rPr>
              <a:t>Kunal Sahu (21035)</a:t>
            </a:r>
          </a:p>
          <a:p>
            <a:r>
              <a:rPr lang="en-US" sz="2800" dirty="0">
                <a:solidFill>
                  <a:schemeClr val="bg1"/>
                </a:solidFill>
              </a:rPr>
              <a:t>Ishwar Yadu (21036)</a:t>
            </a:r>
          </a:p>
          <a:p>
            <a:r>
              <a:rPr lang="en-US" sz="2800" dirty="0">
                <a:solidFill>
                  <a:schemeClr val="bg1"/>
                </a:solidFill>
              </a:rPr>
              <a:t>Shreya Bakhshi (21034)</a:t>
            </a:r>
          </a:p>
        </p:txBody>
      </p:sp>
      <p:sp>
        <p:nvSpPr>
          <p:cNvPr id="8" name="TextBox 7">
            <a:extLst>
              <a:ext uri="{FF2B5EF4-FFF2-40B4-BE49-F238E27FC236}">
                <a16:creationId xmlns:a16="http://schemas.microsoft.com/office/drawing/2014/main" id="{F8ED59EC-4370-8022-9FD2-8F9464019B80}"/>
              </a:ext>
            </a:extLst>
          </p:cNvPr>
          <p:cNvSpPr txBox="1"/>
          <p:nvPr/>
        </p:nvSpPr>
        <p:spPr>
          <a:xfrm>
            <a:off x="6924367" y="4481780"/>
            <a:ext cx="4419600"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chemeClr val="bg1"/>
                </a:solidFill>
                <a:latin typeface="Hind"/>
                <a:cs typeface="Hind"/>
                <a:sym typeface="Hind"/>
              </a:rPr>
              <a:t>Project Phase – II</a:t>
            </a:r>
          </a:p>
          <a:p>
            <a:pPr algn="ctr"/>
            <a:r>
              <a:rPr lang="en-US" sz="4000" b="1" dirty="0">
                <a:solidFill>
                  <a:schemeClr val="bg1"/>
                </a:solidFill>
                <a:latin typeface="Hind"/>
                <a:cs typeface="Hind"/>
                <a:sym typeface="Hind"/>
              </a:rPr>
              <a:t>Presentation</a:t>
            </a:r>
          </a:p>
          <a:p>
            <a:pPr algn="ctr"/>
            <a:r>
              <a:rPr lang="en-US" sz="2800" b="1" dirty="0">
                <a:solidFill>
                  <a:schemeClr val="bg1"/>
                </a:solidFill>
                <a:latin typeface="Hind"/>
                <a:cs typeface="Hind"/>
                <a:sym typeface="Hind"/>
              </a:rPr>
              <a:t>on</a:t>
            </a:r>
          </a:p>
          <a:p>
            <a:pPr algn="ctr"/>
            <a:r>
              <a:rPr lang="en-US" sz="4000" i="1" dirty="0" err="1">
                <a:solidFill>
                  <a:schemeClr val="bg1"/>
                </a:solidFill>
                <a:latin typeface="Hind"/>
                <a:cs typeface="Hind"/>
                <a:sym typeface="Hind"/>
              </a:rPr>
              <a:t>iAttend</a:t>
            </a:r>
            <a:endParaRPr lang="en-US" sz="4000" i="1" dirty="0">
              <a:solidFill>
                <a:schemeClr val="bg1"/>
              </a:solidFill>
              <a:latin typeface="Hind"/>
              <a:cs typeface="Hind"/>
              <a:sym typeface="Hind"/>
            </a:endParaRPr>
          </a:p>
        </p:txBody>
      </p:sp>
    </p:spTree>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11430000" y="-1638"/>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947886" y="3844826"/>
            <a:ext cx="7126932" cy="890885"/>
            <a:chOff x="0" y="0"/>
            <a:chExt cx="9502577" cy="1187847"/>
          </a:xfrm>
        </p:grpSpPr>
        <p:sp>
          <p:nvSpPr>
            <p:cNvPr id="8" name="Freeform 8"/>
            <p:cNvSpPr/>
            <p:nvPr/>
          </p:nvSpPr>
          <p:spPr>
            <a:xfrm>
              <a:off x="0" y="0"/>
              <a:ext cx="9502577" cy="1187847"/>
            </a:xfrm>
            <a:custGeom>
              <a:avLst/>
              <a:gdLst/>
              <a:ahLst/>
              <a:cxnLst/>
              <a:rect l="l" t="t" r="r" b="b"/>
              <a:pathLst>
                <a:path w="9502577" h="1187847">
                  <a:moveTo>
                    <a:pt x="0" y="0"/>
                  </a:moveTo>
                  <a:lnTo>
                    <a:pt x="9502577" y="0"/>
                  </a:lnTo>
                  <a:lnTo>
                    <a:pt x="9502577" y="1187847"/>
                  </a:lnTo>
                  <a:lnTo>
                    <a:pt x="0" y="1187847"/>
                  </a:lnTo>
                  <a:close/>
                </a:path>
              </a:pathLst>
            </a:custGeom>
            <a:solidFill>
              <a:srgbClr val="000000">
                <a:alpha val="0"/>
              </a:srgbClr>
            </a:solidFill>
          </p:spPr>
          <p:txBody>
            <a:bodyPr/>
            <a:lstStyle/>
            <a:p>
              <a:endParaRPr lang="en-IN"/>
            </a:p>
          </p:txBody>
        </p:sp>
        <p:sp>
          <p:nvSpPr>
            <p:cNvPr id="9" name="TextBox 9"/>
            <p:cNvSpPr txBox="1"/>
            <p:nvPr/>
          </p:nvSpPr>
          <p:spPr>
            <a:xfrm>
              <a:off x="0" y="-38100"/>
              <a:ext cx="9502577" cy="1225947"/>
            </a:xfrm>
            <a:prstGeom prst="rect">
              <a:avLst/>
            </a:prstGeom>
          </p:spPr>
          <p:txBody>
            <a:bodyPr lIns="0" tIns="0" rIns="0" bIns="0" rtlCol="0" anchor="t"/>
            <a:lstStyle/>
            <a:p>
              <a:pPr algn="l">
                <a:lnSpc>
                  <a:spcPts val="7000"/>
                </a:lnSpc>
              </a:pPr>
              <a:r>
                <a:rPr lang="en-US" sz="5562" b="1">
                  <a:solidFill>
                    <a:srgbClr val="9998FF"/>
                  </a:solidFill>
                  <a:latin typeface="Barlow Bold"/>
                  <a:ea typeface="Barlow Bold"/>
                  <a:cs typeface="Barlow Bold"/>
                  <a:sym typeface="Barlow Bold"/>
                </a:rPr>
                <a:t>Conclusion</a:t>
              </a:r>
            </a:p>
          </p:txBody>
        </p:sp>
      </p:grpSp>
      <p:grpSp>
        <p:nvGrpSpPr>
          <p:cNvPr id="10" name="Group 10"/>
          <p:cNvGrpSpPr/>
          <p:nvPr/>
        </p:nvGrpSpPr>
        <p:grpSpPr>
          <a:xfrm>
            <a:off x="947886" y="5141862"/>
            <a:ext cx="9534228" cy="1300162"/>
            <a:chOff x="0" y="0"/>
            <a:chExt cx="12712303" cy="1733550"/>
          </a:xfrm>
        </p:grpSpPr>
        <p:sp>
          <p:nvSpPr>
            <p:cNvPr id="11" name="Freeform 11"/>
            <p:cNvSpPr/>
            <p:nvPr/>
          </p:nvSpPr>
          <p:spPr>
            <a:xfrm>
              <a:off x="0" y="0"/>
              <a:ext cx="12712303" cy="1733550"/>
            </a:xfrm>
            <a:custGeom>
              <a:avLst/>
              <a:gdLst/>
              <a:ahLst/>
              <a:cxnLst/>
              <a:rect l="l" t="t" r="r" b="b"/>
              <a:pathLst>
                <a:path w="12712303" h="1733550">
                  <a:moveTo>
                    <a:pt x="0" y="0"/>
                  </a:moveTo>
                  <a:lnTo>
                    <a:pt x="12712303" y="0"/>
                  </a:lnTo>
                  <a:lnTo>
                    <a:pt x="12712303" y="1733550"/>
                  </a:lnTo>
                  <a:lnTo>
                    <a:pt x="0" y="1733550"/>
                  </a:lnTo>
                  <a:close/>
                </a:path>
              </a:pathLst>
            </a:custGeom>
            <a:solidFill>
              <a:srgbClr val="000000">
                <a:alpha val="0"/>
              </a:srgbClr>
            </a:solidFill>
          </p:spPr>
          <p:txBody>
            <a:bodyPr/>
            <a:lstStyle/>
            <a:p>
              <a:endParaRPr lang="en-IN"/>
            </a:p>
          </p:txBody>
        </p:sp>
        <p:sp>
          <p:nvSpPr>
            <p:cNvPr id="12" name="TextBox 12"/>
            <p:cNvSpPr txBox="1"/>
            <p:nvPr/>
          </p:nvSpPr>
          <p:spPr>
            <a:xfrm>
              <a:off x="0" y="-76200"/>
              <a:ext cx="12712303" cy="1809750"/>
            </a:xfrm>
            <a:prstGeom prst="rect">
              <a:avLst/>
            </a:prstGeom>
          </p:spPr>
          <p:txBody>
            <a:bodyPr lIns="0" tIns="0" rIns="0" bIns="0" rtlCol="0" anchor="t"/>
            <a:lstStyle/>
            <a:p>
              <a:pPr algn="l">
                <a:lnSpc>
                  <a:spcPts val="3374"/>
                </a:lnSpc>
              </a:pPr>
              <a:r>
                <a:rPr lang="en-US" sz="2400" i="1" dirty="0" err="1">
                  <a:solidFill>
                    <a:srgbClr val="EEEFF5"/>
                  </a:solidFill>
                  <a:latin typeface="Montserrat"/>
                  <a:sym typeface="Montserrat"/>
                </a:rPr>
                <a:t>iAttend</a:t>
              </a:r>
              <a:r>
                <a:rPr lang="en-US" sz="2400" dirty="0">
                  <a:solidFill>
                    <a:srgbClr val="EEEFF5"/>
                  </a:solidFill>
                  <a:latin typeface="Montserrat"/>
                  <a:ea typeface="Montserrat"/>
                  <a:cs typeface="Montserrat"/>
                  <a:sym typeface="Montserrat"/>
                </a:rPr>
                <a:t> represents the future of attendance tracking, blending efficiency, accuracy, and scalability through cutting-edge technologies and user-centric design.</a:t>
              </a:r>
            </a:p>
          </p:txBody>
        </p:sp>
      </p:gr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E0A55-CF8E-CD0B-85CB-60547B1554E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EBA5628-C782-12F9-E209-8A97E10AEACD}"/>
              </a:ext>
            </a:extLst>
          </p:cNvPr>
          <p:cNvGrpSpPr/>
          <p:nvPr/>
        </p:nvGrpSpPr>
        <p:grpSpPr>
          <a:xfrm>
            <a:off x="0" y="0"/>
            <a:ext cx="18288000" cy="10287000"/>
            <a:chOff x="0" y="0"/>
            <a:chExt cx="24384000" cy="13716000"/>
          </a:xfrm>
          <a:solidFill>
            <a:srgbClr val="323538"/>
          </a:solidFill>
        </p:grpSpPr>
        <p:sp>
          <p:nvSpPr>
            <p:cNvPr id="3" name="Freeform 3">
              <a:extLst>
                <a:ext uri="{FF2B5EF4-FFF2-40B4-BE49-F238E27FC236}">
                  <a16:creationId xmlns:a16="http://schemas.microsoft.com/office/drawing/2014/main" id="{63616F58-3ED0-FD70-44DB-BE5459887F66}"/>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grpFill/>
          </p:spPr>
          <p:txBody>
            <a:bodyPr/>
            <a:lstStyle/>
            <a:p>
              <a:endParaRPr lang="en-IN"/>
            </a:p>
          </p:txBody>
        </p:sp>
      </p:grpSp>
      <p:sp>
        <p:nvSpPr>
          <p:cNvPr id="11" name="Freeform 11">
            <a:extLst>
              <a:ext uri="{FF2B5EF4-FFF2-40B4-BE49-F238E27FC236}">
                <a16:creationId xmlns:a16="http://schemas.microsoft.com/office/drawing/2014/main" id="{5EC5803A-BFEC-8284-5418-263D2459AEB5}"/>
              </a:ext>
            </a:extLst>
          </p:cNvPr>
          <p:cNvSpPr/>
          <p:nvPr/>
        </p:nvSpPr>
        <p:spPr>
          <a:xfrm>
            <a:off x="947886" y="5141862"/>
            <a:ext cx="9534228" cy="1300162"/>
          </a:xfrm>
          <a:custGeom>
            <a:avLst/>
            <a:gdLst/>
            <a:ahLst/>
            <a:cxnLst/>
            <a:rect l="l" t="t" r="r" b="b"/>
            <a:pathLst>
              <a:path w="12712303" h="1733550">
                <a:moveTo>
                  <a:pt x="0" y="0"/>
                </a:moveTo>
                <a:lnTo>
                  <a:pt x="12712303" y="0"/>
                </a:lnTo>
                <a:lnTo>
                  <a:pt x="12712303" y="1733550"/>
                </a:lnTo>
                <a:lnTo>
                  <a:pt x="0" y="1733550"/>
                </a:lnTo>
                <a:close/>
              </a:path>
            </a:pathLst>
          </a:custGeom>
          <a:solidFill>
            <a:srgbClr val="000000">
              <a:alpha val="0"/>
            </a:srgbClr>
          </a:solidFill>
        </p:spPr>
        <p:txBody>
          <a:bodyPr/>
          <a:lstStyle/>
          <a:p>
            <a:endParaRPr lang="en-IN"/>
          </a:p>
        </p:txBody>
      </p:sp>
      <p:pic>
        <p:nvPicPr>
          <p:cNvPr id="14" name="Picture 13">
            <a:extLst>
              <a:ext uri="{FF2B5EF4-FFF2-40B4-BE49-F238E27FC236}">
                <a16:creationId xmlns:a16="http://schemas.microsoft.com/office/drawing/2014/main" id="{F90C016B-4CB1-988C-884B-8643DE433CC3}"/>
              </a:ext>
            </a:extLst>
          </p:cNvPr>
          <p:cNvPicPr>
            <a:picLocks noChangeAspect="1"/>
          </p:cNvPicPr>
          <p:nvPr/>
        </p:nvPicPr>
        <p:blipFill>
          <a:blip r:embed="rId3"/>
          <a:stretch>
            <a:fillRect/>
          </a:stretch>
        </p:blipFill>
        <p:spPr>
          <a:xfrm>
            <a:off x="4038600" y="379362"/>
            <a:ext cx="9525000" cy="9525000"/>
          </a:xfrm>
          <a:prstGeom prst="rect">
            <a:avLst/>
          </a:prstGeom>
          <a:ln>
            <a:solidFill>
              <a:srgbClr val="353739"/>
            </a:solidFill>
          </a:ln>
        </p:spPr>
      </p:pic>
    </p:spTree>
    <p:extLst>
      <p:ext uri="{BB962C8B-B14F-4D97-AF65-F5344CB8AC3E}">
        <p14:creationId xmlns:p14="http://schemas.microsoft.com/office/powerpoint/2010/main" val="12301932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29105-735A-357A-E7F9-FF84524BBE6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30F6425-8153-EFAC-081A-A723261A123E}"/>
              </a:ext>
            </a:extLst>
          </p:cNvPr>
          <p:cNvGrpSpPr/>
          <p:nvPr/>
        </p:nvGrpSpPr>
        <p:grpSpPr>
          <a:xfrm>
            <a:off x="0" y="0"/>
            <a:ext cx="18288000" cy="10287000"/>
            <a:chOff x="0" y="0"/>
            <a:chExt cx="24384000" cy="13716000"/>
          </a:xfrm>
        </p:grpSpPr>
        <p:sp>
          <p:nvSpPr>
            <p:cNvPr id="3" name="Freeform 3">
              <a:extLst>
                <a:ext uri="{FF2B5EF4-FFF2-40B4-BE49-F238E27FC236}">
                  <a16:creationId xmlns:a16="http://schemas.microsoft.com/office/drawing/2014/main" id="{E23BA13D-F2CC-4C1A-AE24-B034221D3ADF}"/>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a:extLst>
              <a:ext uri="{FF2B5EF4-FFF2-40B4-BE49-F238E27FC236}">
                <a16:creationId xmlns:a16="http://schemas.microsoft.com/office/drawing/2014/main" id="{0498F950-FD49-D593-013F-43EE6897E13A}"/>
              </a:ext>
            </a:extLst>
          </p:cNvPr>
          <p:cNvGrpSpPr/>
          <p:nvPr/>
        </p:nvGrpSpPr>
        <p:grpSpPr>
          <a:xfrm>
            <a:off x="0" y="0"/>
            <a:ext cx="18288000" cy="10287000"/>
            <a:chOff x="0" y="0"/>
            <a:chExt cx="24384000" cy="13716000"/>
          </a:xfrm>
        </p:grpSpPr>
        <p:sp>
          <p:nvSpPr>
            <p:cNvPr id="5" name="Freeform 5">
              <a:extLst>
                <a:ext uri="{FF2B5EF4-FFF2-40B4-BE49-F238E27FC236}">
                  <a16:creationId xmlns:a16="http://schemas.microsoft.com/office/drawing/2014/main" id="{BB056574-74F6-A891-7ECC-7D11CB80EA6E}"/>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a:extLst>
              <a:ext uri="{FF2B5EF4-FFF2-40B4-BE49-F238E27FC236}">
                <a16:creationId xmlns:a16="http://schemas.microsoft.com/office/drawing/2014/main" id="{B4C0CD8A-53FD-719E-4DEF-DF82B5567718}"/>
              </a:ext>
            </a:extLst>
          </p:cNvPr>
          <p:cNvSpPr/>
          <p:nvPr/>
        </p:nvSpPr>
        <p:spPr>
          <a:xfrm>
            <a:off x="338435" y="2052935"/>
            <a:ext cx="6181130" cy="6181130"/>
          </a:xfrm>
          <a:custGeom>
            <a:avLst/>
            <a:gdLst/>
            <a:ahLst/>
            <a:cxnLst/>
            <a:rect l="l" t="t" r="r" b="b"/>
            <a:pathLst>
              <a:path w="6181130" h="6181130">
                <a:moveTo>
                  <a:pt x="0" y="0"/>
                </a:moveTo>
                <a:lnTo>
                  <a:pt x="6181130" y="0"/>
                </a:lnTo>
                <a:lnTo>
                  <a:pt x="6181130" y="6181130"/>
                </a:lnTo>
                <a:lnTo>
                  <a:pt x="0" y="6181130"/>
                </a:lnTo>
                <a:lnTo>
                  <a:pt x="0" y="0"/>
                </a:lnTo>
                <a:close/>
              </a:path>
            </a:pathLst>
          </a:custGeom>
          <a:blipFill>
            <a:blip r:embed="rId3"/>
            <a:stretch>
              <a:fillRect/>
            </a:stretch>
          </a:blipFill>
        </p:spPr>
        <p:txBody>
          <a:bodyPr/>
          <a:lstStyle/>
          <a:p>
            <a:endParaRPr lang="en-IN"/>
          </a:p>
        </p:txBody>
      </p:sp>
      <p:grpSp>
        <p:nvGrpSpPr>
          <p:cNvPr id="7" name="Group 7">
            <a:extLst>
              <a:ext uri="{FF2B5EF4-FFF2-40B4-BE49-F238E27FC236}">
                <a16:creationId xmlns:a16="http://schemas.microsoft.com/office/drawing/2014/main" id="{95B32463-A9A0-3CAC-FC3C-87E3D713CE24}"/>
              </a:ext>
            </a:extLst>
          </p:cNvPr>
          <p:cNvGrpSpPr/>
          <p:nvPr/>
        </p:nvGrpSpPr>
        <p:grpSpPr>
          <a:xfrm>
            <a:off x="7805886" y="2303859"/>
            <a:ext cx="9534228" cy="2672655"/>
            <a:chOff x="0" y="0"/>
            <a:chExt cx="12712303" cy="3563540"/>
          </a:xfrm>
        </p:grpSpPr>
        <p:sp>
          <p:nvSpPr>
            <p:cNvPr id="8" name="Freeform 8">
              <a:extLst>
                <a:ext uri="{FF2B5EF4-FFF2-40B4-BE49-F238E27FC236}">
                  <a16:creationId xmlns:a16="http://schemas.microsoft.com/office/drawing/2014/main" id="{C332E388-28A7-D237-2AAB-5F814F15867F}"/>
                </a:ext>
              </a:extLst>
            </p:cNvPr>
            <p:cNvSpPr/>
            <p:nvPr/>
          </p:nvSpPr>
          <p:spPr>
            <a:xfrm>
              <a:off x="0" y="0"/>
              <a:ext cx="12712303" cy="3563540"/>
            </a:xfrm>
            <a:custGeom>
              <a:avLst/>
              <a:gdLst/>
              <a:ahLst/>
              <a:cxnLst/>
              <a:rect l="l" t="t" r="r" b="b"/>
              <a:pathLst>
                <a:path w="12712303" h="3563540">
                  <a:moveTo>
                    <a:pt x="0" y="0"/>
                  </a:moveTo>
                  <a:lnTo>
                    <a:pt x="12712303" y="0"/>
                  </a:lnTo>
                  <a:lnTo>
                    <a:pt x="12712303" y="3563540"/>
                  </a:lnTo>
                  <a:lnTo>
                    <a:pt x="0" y="3563540"/>
                  </a:lnTo>
                  <a:close/>
                </a:path>
              </a:pathLst>
            </a:custGeom>
            <a:solidFill>
              <a:srgbClr val="000000">
                <a:alpha val="0"/>
              </a:srgbClr>
            </a:solidFill>
          </p:spPr>
          <p:txBody>
            <a:bodyPr/>
            <a:lstStyle/>
            <a:p>
              <a:endParaRPr lang="en-IN"/>
            </a:p>
          </p:txBody>
        </p:sp>
        <p:sp>
          <p:nvSpPr>
            <p:cNvPr id="9" name="TextBox 9">
              <a:extLst>
                <a:ext uri="{FF2B5EF4-FFF2-40B4-BE49-F238E27FC236}">
                  <a16:creationId xmlns:a16="http://schemas.microsoft.com/office/drawing/2014/main" id="{7523844C-BF76-A2BB-65AD-8805EC86E430}"/>
                </a:ext>
              </a:extLst>
            </p:cNvPr>
            <p:cNvSpPr txBox="1"/>
            <p:nvPr/>
          </p:nvSpPr>
          <p:spPr>
            <a:xfrm>
              <a:off x="0" y="-38100"/>
              <a:ext cx="12712303" cy="3601640"/>
            </a:xfrm>
            <a:prstGeom prst="rect">
              <a:avLst/>
            </a:prstGeom>
          </p:spPr>
          <p:txBody>
            <a:bodyPr lIns="0" tIns="0" rIns="0" bIns="0" rtlCol="0" anchor="t"/>
            <a:lstStyle/>
            <a:p>
              <a:pPr algn="l">
                <a:lnSpc>
                  <a:spcPts val="7000"/>
                </a:lnSpc>
              </a:pPr>
              <a:r>
                <a:rPr lang="en-US" sz="5562" b="1">
                  <a:solidFill>
                    <a:srgbClr val="9998FF"/>
                  </a:solidFill>
                  <a:latin typeface="Barlow Bold"/>
                  <a:ea typeface="Barlow Bold"/>
                  <a:cs typeface="Barlow Bold"/>
                  <a:sym typeface="Barlow Bold"/>
                </a:rPr>
                <a:t>Introducing iAttend: The Smart Face Recognition Attendance System</a:t>
              </a:r>
            </a:p>
          </p:txBody>
        </p:sp>
      </p:grpSp>
      <p:grpSp>
        <p:nvGrpSpPr>
          <p:cNvPr id="10" name="Group 10">
            <a:extLst>
              <a:ext uri="{FF2B5EF4-FFF2-40B4-BE49-F238E27FC236}">
                <a16:creationId xmlns:a16="http://schemas.microsoft.com/office/drawing/2014/main" id="{E6EFCEE4-9892-93C2-EC90-5B91AA86D9FC}"/>
              </a:ext>
            </a:extLst>
          </p:cNvPr>
          <p:cNvGrpSpPr/>
          <p:nvPr/>
        </p:nvGrpSpPr>
        <p:grpSpPr>
          <a:xfrm>
            <a:off x="7805886" y="5382666"/>
            <a:ext cx="9534228" cy="2600325"/>
            <a:chOff x="0" y="0"/>
            <a:chExt cx="12712303" cy="3467100"/>
          </a:xfrm>
        </p:grpSpPr>
        <p:sp>
          <p:nvSpPr>
            <p:cNvPr id="11" name="Freeform 11">
              <a:extLst>
                <a:ext uri="{FF2B5EF4-FFF2-40B4-BE49-F238E27FC236}">
                  <a16:creationId xmlns:a16="http://schemas.microsoft.com/office/drawing/2014/main" id="{F8B280C2-59EF-5B5F-5D24-9A586F066FCE}"/>
                </a:ext>
              </a:extLst>
            </p:cNvPr>
            <p:cNvSpPr/>
            <p:nvPr/>
          </p:nvSpPr>
          <p:spPr>
            <a:xfrm>
              <a:off x="0" y="0"/>
              <a:ext cx="12712303" cy="3467100"/>
            </a:xfrm>
            <a:custGeom>
              <a:avLst/>
              <a:gdLst/>
              <a:ahLst/>
              <a:cxnLst/>
              <a:rect l="l" t="t" r="r" b="b"/>
              <a:pathLst>
                <a:path w="12712303" h="3467100">
                  <a:moveTo>
                    <a:pt x="0" y="0"/>
                  </a:moveTo>
                  <a:lnTo>
                    <a:pt x="12712303" y="0"/>
                  </a:lnTo>
                  <a:lnTo>
                    <a:pt x="12712303" y="3467100"/>
                  </a:lnTo>
                  <a:lnTo>
                    <a:pt x="0" y="3467100"/>
                  </a:lnTo>
                  <a:close/>
                </a:path>
              </a:pathLst>
            </a:custGeom>
            <a:solidFill>
              <a:srgbClr val="000000">
                <a:alpha val="0"/>
              </a:srgbClr>
            </a:solidFill>
          </p:spPr>
          <p:txBody>
            <a:bodyPr/>
            <a:lstStyle/>
            <a:p>
              <a:endParaRPr lang="en-IN"/>
            </a:p>
          </p:txBody>
        </p:sp>
        <p:sp>
          <p:nvSpPr>
            <p:cNvPr id="12" name="TextBox 12">
              <a:extLst>
                <a:ext uri="{FF2B5EF4-FFF2-40B4-BE49-F238E27FC236}">
                  <a16:creationId xmlns:a16="http://schemas.microsoft.com/office/drawing/2014/main" id="{FCC7BEB2-5C6A-6F6E-593F-C066E42D5888}"/>
                </a:ext>
              </a:extLst>
            </p:cNvPr>
            <p:cNvSpPr txBox="1"/>
            <p:nvPr/>
          </p:nvSpPr>
          <p:spPr>
            <a:xfrm>
              <a:off x="0" y="-76200"/>
              <a:ext cx="12712303" cy="35433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In today’s fast-paced educational environment, manual attendance systems are time-consuming, error-prone, and susceptible to proxy attendance. To address these challenges, we propose a </a:t>
              </a:r>
              <a:r>
                <a:rPr lang="en-US" sz="2125" b="1">
                  <a:solidFill>
                    <a:srgbClr val="EEEFF5"/>
                  </a:solidFill>
                  <a:latin typeface="Montserrat Bold"/>
                  <a:ea typeface="Montserrat Bold"/>
                  <a:cs typeface="Montserrat Bold"/>
                  <a:sym typeface="Montserrat Bold"/>
                </a:rPr>
                <a:t>Face Recognition-Based Attendance System</a:t>
              </a:r>
              <a:r>
                <a:rPr lang="en-US" sz="2125">
                  <a:solidFill>
                    <a:srgbClr val="EEEFF5"/>
                  </a:solidFill>
                  <a:latin typeface="Montserrat"/>
                  <a:ea typeface="Montserrat"/>
                  <a:cs typeface="Montserrat"/>
                  <a:sym typeface="Montserrat"/>
                </a:rPr>
                <a:t> that leverages artificial intelligence and computer vision to automate and streamline the attendance process.</a:t>
              </a:r>
            </a:p>
          </p:txBody>
        </p:sp>
      </p:grpSp>
    </p:spTree>
    <p:extLst>
      <p:ext uri="{BB962C8B-B14F-4D97-AF65-F5344CB8AC3E}">
        <p14:creationId xmlns:p14="http://schemas.microsoft.com/office/powerpoint/2010/main" val="674796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1143000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947886" y="1031230"/>
            <a:ext cx="9534228" cy="1781770"/>
            <a:chOff x="0" y="0"/>
            <a:chExt cx="12712303" cy="2375693"/>
          </a:xfrm>
        </p:grpSpPr>
        <p:sp>
          <p:nvSpPr>
            <p:cNvPr id="8" name="Freeform 8"/>
            <p:cNvSpPr/>
            <p:nvPr/>
          </p:nvSpPr>
          <p:spPr>
            <a:xfrm>
              <a:off x="0" y="0"/>
              <a:ext cx="12712303" cy="2375693"/>
            </a:xfrm>
            <a:custGeom>
              <a:avLst/>
              <a:gdLst/>
              <a:ahLst/>
              <a:cxnLst/>
              <a:rect l="l" t="t" r="r" b="b"/>
              <a:pathLst>
                <a:path w="12712303" h="2375693">
                  <a:moveTo>
                    <a:pt x="0" y="0"/>
                  </a:moveTo>
                  <a:lnTo>
                    <a:pt x="12712303" y="0"/>
                  </a:lnTo>
                  <a:lnTo>
                    <a:pt x="12712303" y="2375693"/>
                  </a:lnTo>
                  <a:lnTo>
                    <a:pt x="0" y="2375693"/>
                  </a:lnTo>
                  <a:close/>
                </a:path>
              </a:pathLst>
            </a:custGeom>
            <a:solidFill>
              <a:srgbClr val="000000">
                <a:alpha val="0"/>
              </a:srgbClr>
            </a:solidFill>
          </p:spPr>
          <p:txBody>
            <a:bodyPr/>
            <a:lstStyle/>
            <a:p>
              <a:endParaRPr lang="en-IN"/>
            </a:p>
          </p:txBody>
        </p:sp>
        <p:sp>
          <p:nvSpPr>
            <p:cNvPr id="9" name="TextBox 9"/>
            <p:cNvSpPr txBox="1"/>
            <p:nvPr/>
          </p:nvSpPr>
          <p:spPr>
            <a:xfrm>
              <a:off x="0" y="-38100"/>
              <a:ext cx="12712303" cy="2413793"/>
            </a:xfrm>
            <a:prstGeom prst="rect">
              <a:avLst/>
            </a:prstGeom>
          </p:spPr>
          <p:txBody>
            <a:bodyPr lIns="0" tIns="0" rIns="0" bIns="0" rtlCol="0" anchor="t"/>
            <a:lstStyle/>
            <a:p>
              <a:pPr algn="l">
                <a:lnSpc>
                  <a:spcPts val="7000"/>
                </a:lnSpc>
              </a:pPr>
              <a:r>
                <a:rPr lang="en-US" sz="5562" b="1">
                  <a:solidFill>
                    <a:srgbClr val="9998FF"/>
                  </a:solidFill>
                  <a:latin typeface="Barlow Bold"/>
                  <a:ea typeface="Barlow Bold"/>
                  <a:cs typeface="Barlow Bold"/>
                  <a:sym typeface="Barlow Bold"/>
                </a:rPr>
                <a:t>Core Technologies Behind iAttend</a:t>
              </a:r>
            </a:p>
          </p:txBody>
        </p:sp>
      </p:grpSp>
      <p:grpSp>
        <p:nvGrpSpPr>
          <p:cNvPr id="10" name="Group 10"/>
          <p:cNvGrpSpPr/>
          <p:nvPr/>
        </p:nvGrpSpPr>
        <p:grpSpPr>
          <a:xfrm>
            <a:off x="947886" y="3219152"/>
            <a:ext cx="9534228" cy="1300162"/>
            <a:chOff x="0" y="0"/>
            <a:chExt cx="12712303" cy="1733550"/>
          </a:xfrm>
        </p:grpSpPr>
        <p:sp>
          <p:nvSpPr>
            <p:cNvPr id="11" name="Freeform 11"/>
            <p:cNvSpPr/>
            <p:nvPr/>
          </p:nvSpPr>
          <p:spPr>
            <a:xfrm>
              <a:off x="0" y="0"/>
              <a:ext cx="12712303" cy="1733550"/>
            </a:xfrm>
            <a:custGeom>
              <a:avLst/>
              <a:gdLst/>
              <a:ahLst/>
              <a:cxnLst/>
              <a:rect l="l" t="t" r="r" b="b"/>
              <a:pathLst>
                <a:path w="12712303" h="1733550">
                  <a:moveTo>
                    <a:pt x="0" y="0"/>
                  </a:moveTo>
                  <a:lnTo>
                    <a:pt x="12712303" y="0"/>
                  </a:lnTo>
                  <a:lnTo>
                    <a:pt x="12712303" y="1733550"/>
                  </a:lnTo>
                  <a:lnTo>
                    <a:pt x="0" y="1733550"/>
                  </a:lnTo>
                  <a:close/>
                </a:path>
              </a:pathLst>
            </a:custGeom>
            <a:solidFill>
              <a:srgbClr val="000000">
                <a:alpha val="0"/>
              </a:srgbClr>
            </a:solidFill>
          </p:spPr>
          <p:txBody>
            <a:bodyPr/>
            <a:lstStyle/>
            <a:p>
              <a:endParaRPr lang="en-IN"/>
            </a:p>
          </p:txBody>
        </p:sp>
        <p:sp>
          <p:nvSpPr>
            <p:cNvPr id="12" name="TextBox 12"/>
            <p:cNvSpPr txBox="1"/>
            <p:nvPr/>
          </p:nvSpPr>
          <p:spPr>
            <a:xfrm>
              <a:off x="0" y="-76200"/>
              <a:ext cx="12712303" cy="180975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iAttend is built upon a foundation of cutting-edge technologies. Python, the versatile programming language, powers the system's intelligent algorithms.</a:t>
              </a:r>
            </a:p>
          </p:txBody>
        </p:sp>
      </p:grpSp>
      <p:grpSp>
        <p:nvGrpSpPr>
          <p:cNvPr id="13" name="Group 13"/>
          <p:cNvGrpSpPr/>
          <p:nvPr/>
        </p:nvGrpSpPr>
        <p:grpSpPr>
          <a:xfrm>
            <a:off x="947886" y="5094685"/>
            <a:ext cx="2840088" cy="445294"/>
            <a:chOff x="0" y="0"/>
            <a:chExt cx="3786783" cy="593725"/>
          </a:xfrm>
        </p:grpSpPr>
        <p:sp>
          <p:nvSpPr>
            <p:cNvPr id="14" name="Freeform 14"/>
            <p:cNvSpPr/>
            <p:nvPr/>
          </p:nvSpPr>
          <p:spPr>
            <a:xfrm>
              <a:off x="0" y="0"/>
              <a:ext cx="3786783" cy="593725"/>
            </a:xfrm>
            <a:custGeom>
              <a:avLst/>
              <a:gdLst/>
              <a:ahLst/>
              <a:cxnLst/>
              <a:rect l="l" t="t" r="r" b="b"/>
              <a:pathLst>
                <a:path w="3786783" h="593725">
                  <a:moveTo>
                    <a:pt x="0" y="0"/>
                  </a:moveTo>
                  <a:lnTo>
                    <a:pt x="3786783" y="0"/>
                  </a:lnTo>
                  <a:lnTo>
                    <a:pt x="3786783" y="593725"/>
                  </a:lnTo>
                  <a:lnTo>
                    <a:pt x="0" y="593725"/>
                  </a:lnTo>
                  <a:close/>
                </a:path>
              </a:pathLst>
            </a:custGeom>
            <a:solidFill>
              <a:srgbClr val="000000">
                <a:alpha val="0"/>
              </a:srgbClr>
            </a:solidFill>
          </p:spPr>
          <p:txBody>
            <a:bodyPr/>
            <a:lstStyle/>
            <a:p>
              <a:endParaRPr lang="en-IN"/>
            </a:p>
          </p:txBody>
        </p:sp>
        <p:sp>
          <p:nvSpPr>
            <p:cNvPr id="15" name="TextBox 15"/>
            <p:cNvSpPr txBox="1"/>
            <p:nvPr/>
          </p:nvSpPr>
          <p:spPr>
            <a:xfrm>
              <a:off x="0" y="-28575"/>
              <a:ext cx="3786783" cy="622300"/>
            </a:xfrm>
            <a:prstGeom prst="rect">
              <a:avLst/>
            </a:prstGeom>
          </p:spPr>
          <p:txBody>
            <a:bodyPr lIns="0" tIns="0" rIns="0" bIns="0" rtlCol="0" anchor="t"/>
            <a:lstStyle/>
            <a:p>
              <a:pPr algn="l">
                <a:lnSpc>
                  <a:spcPts val="3500"/>
                </a:lnSpc>
              </a:pPr>
              <a:r>
                <a:rPr lang="en-US" sz="2750" b="1">
                  <a:solidFill>
                    <a:srgbClr val="9998FF"/>
                  </a:solidFill>
                  <a:latin typeface="Barlow Bold"/>
                  <a:ea typeface="Barlow Bold"/>
                  <a:cs typeface="Barlow Bold"/>
                  <a:sym typeface="Barlow Bold"/>
                </a:rPr>
                <a:t>Key Libraries</a:t>
              </a:r>
            </a:p>
          </p:txBody>
        </p:sp>
      </p:grpSp>
      <p:grpSp>
        <p:nvGrpSpPr>
          <p:cNvPr id="16" name="Group 16"/>
          <p:cNvGrpSpPr/>
          <p:nvPr/>
        </p:nvGrpSpPr>
        <p:grpSpPr>
          <a:xfrm>
            <a:off x="895499" y="5702647"/>
            <a:ext cx="2840087" cy="433388"/>
            <a:chOff x="0" y="0"/>
            <a:chExt cx="3786783" cy="577850"/>
          </a:xfrm>
        </p:grpSpPr>
        <p:sp>
          <p:nvSpPr>
            <p:cNvPr id="17" name="Freeform 17"/>
            <p:cNvSpPr/>
            <p:nvPr/>
          </p:nvSpPr>
          <p:spPr>
            <a:xfrm>
              <a:off x="0" y="0"/>
              <a:ext cx="3786783" cy="577850"/>
            </a:xfrm>
            <a:custGeom>
              <a:avLst/>
              <a:gdLst/>
              <a:ahLst/>
              <a:cxnLst/>
              <a:rect l="l" t="t" r="r" b="b"/>
              <a:pathLst>
                <a:path w="3786783" h="577850">
                  <a:moveTo>
                    <a:pt x="0" y="0"/>
                  </a:moveTo>
                  <a:lnTo>
                    <a:pt x="3786783" y="0"/>
                  </a:lnTo>
                  <a:lnTo>
                    <a:pt x="3786783" y="577850"/>
                  </a:lnTo>
                  <a:lnTo>
                    <a:pt x="0" y="577850"/>
                  </a:lnTo>
                  <a:close/>
                </a:path>
              </a:pathLst>
            </a:custGeom>
            <a:solidFill>
              <a:srgbClr val="000000">
                <a:alpha val="0"/>
              </a:srgbClr>
            </a:solidFill>
          </p:spPr>
          <p:txBody>
            <a:bodyPr/>
            <a:lstStyle/>
            <a:p>
              <a:endParaRPr lang="en-IN"/>
            </a:p>
          </p:txBody>
        </p:sp>
        <p:sp>
          <p:nvSpPr>
            <p:cNvPr id="18" name="TextBox 18"/>
            <p:cNvSpPr txBox="1"/>
            <p:nvPr/>
          </p:nvSpPr>
          <p:spPr>
            <a:xfrm>
              <a:off x="0" y="-76200"/>
              <a:ext cx="3786783" cy="6540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OpenCV</a:t>
              </a:r>
            </a:p>
          </p:txBody>
        </p:sp>
      </p:grpSp>
      <p:grpSp>
        <p:nvGrpSpPr>
          <p:cNvPr id="19" name="Group 19"/>
          <p:cNvGrpSpPr/>
          <p:nvPr/>
        </p:nvGrpSpPr>
        <p:grpSpPr>
          <a:xfrm>
            <a:off x="895499" y="6230690"/>
            <a:ext cx="2840087" cy="433388"/>
            <a:chOff x="0" y="0"/>
            <a:chExt cx="3786783" cy="577850"/>
          </a:xfrm>
        </p:grpSpPr>
        <p:sp>
          <p:nvSpPr>
            <p:cNvPr id="20" name="Freeform 20"/>
            <p:cNvSpPr/>
            <p:nvPr/>
          </p:nvSpPr>
          <p:spPr>
            <a:xfrm>
              <a:off x="0" y="0"/>
              <a:ext cx="3786783" cy="577850"/>
            </a:xfrm>
            <a:custGeom>
              <a:avLst/>
              <a:gdLst/>
              <a:ahLst/>
              <a:cxnLst/>
              <a:rect l="l" t="t" r="r" b="b"/>
              <a:pathLst>
                <a:path w="3786783" h="577850">
                  <a:moveTo>
                    <a:pt x="0" y="0"/>
                  </a:moveTo>
                  <a:lnTo>
                    <a:pt x="3786783" y="0"/>
                  </a:lnTo>
                  <a:lnTo>
                    <a:pt x="3786783" y="577850"/>
                  </a:lnTo>
                  <a:lnTo>
                    <a:pt x="0" y="577850"/>
                  </a:lnTo>
                  <a:close/>
                </a:path>
              </a:pathLst>
            </a:custGeom>
            <a:solidFill>
              <a:srgbClr val="000000">
                <a:alpha val="0"/>
              </a:srgbClr>
            </a:solidFill>
          </p:spPr>
          <p:txBody>
            <a:bodyPr/>
            <a:lstStyle/>
            <a:p>
              <a:endParaRPr lang="en-IN"/>
            </a:p>
          </p:txBody>
        </p:sp>
        <p:sp>
          <p:nvSpPr>
            <p:cNvPr id="21" name="TextBox 21"/>
            <p:cNvSpPr txBox="1"/>
            <p:nvPr/>
          </p:nvSpPr>
          <p:spPr>
            <a:xfrm>
              <a:off x="0" y="-76200"/>
              <a:ext cx="3786783" cy="6540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NumPy/Pandas</a:t>
              </a:r>
            </a:p>
          </p:txBody>
        </p:sp>
      </p:grpSp>
      <p:grpSp>
        <p:nvGrpSpPr>
          <p:cNvPr id="22" name="Group 22"/>
          <p:cNvGrpSpPr/>
          <p:nvPr/>
        </p:nvGrpSpPr>
        <p:grpSpPr>
          <a:xfrm>
            <a:off x="895499" y="6758732"/>
            <a:ext cx="2840087" cy="433388"/>
            <a:chOff x="0" y="0"/>
            <a:chExt cx="3786783" cy="577850"/>
          </a:xfrm>
        </p:grpSpPr>
        <p:sp>
          <p:nvSpPr>
            <p:cNvPr id="23" name="Freeform 23"/>
            <p:cNvSpPr/>
            <p:nvPr/>
          </p:nvSpPr>
          <p:spPr>
            <a:xfrm>
              <a:off x="0" y="0"/>
              <a:ext cx="3786783" cy="577850"/>
            </a:xfrm>
            <a:custGeom>
              <a:avLst/>
              <a:gdLst/>
              <a:ahLst/>
              <a:cxnLst/>
              <a:rect l="l" t="t" r="r" b="b"/>
              <a:pathLst>
                <a:path w="3786783" h="577850">
                  <a:moveTo>
                    <a:pt x="0" y="0"/>
                  </a:moveTo>
                  <a:lnTo>
                    <a:pt x="3786783" y="0"/>
                  </a:lnTo>
                  <a:lnTo>
                    <a:pt x="3786783" y="577850"/>
                  </a:lnTo>
                  <a:lnTo>
                    <a:pt x="0" y="577850"/>
                  </a:lnTo>
                  <a:close/>
                </a:path>
              </a:pathLst>
            </a:custGeom>
            <a:solidFill>
              <a:srgbClr val="000000">
                <a:alpha val="0"/>
              </a:srgbClr>
            </a:solidFill>
          </p:spPr>
          <p:txBody>
            <a:bodyPr/>
            <a:lstStyle/>
            <a:p>
              <a:endParaRPr lang="en-IN"/>
            </a:p>
          </p:txBody>
        </p:sp>
        <p:sp>
          <p:nvSpPr>
            <p:cNvPr id="24" name="TextBox 24"/>
            <p:cNvSpPr txBox="1"/>
            <p:nvPr/>
          </p:nvSpPr>
          <p:spPr>
            <a:xfrm>
              <a:off x="0" y="-76200"/>
              <a:ext cx="3786783" cy="6540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Face_recognition</a:t>
              </a:r>
            </a:p>
          </p:txBody>
        </p:sp>
      </p:grpSp>
      <p:grpSp>
        <p:nvGrpSpPr>
          <p:cNvPr id="25" name="Group 25"/>
          <p:cNvGrpSpPr/>
          <p:nvPr/>
        </p:nvGrpSpPr>
        <p:grpSpPr>
          <a:xfrm>
            <a:off x="4458295" y="5094685"/>
            <a:ext cx="2686199" cy="890588"/>
            <a:chOff x="0" y="0"/>
            <a:chExt cx="3581598" cy="1187450"/>
          </a:xfrm>
        </p:grpSpPr>
        <p:sp>
          <p:nvSpPr>
            <p:cNvPr id="26" name="Freeform 26"/>
            <p:cNvSpPr/>
            <p:nvPr/>
          </p:nvSpPr>
          <p:spPr>
            <a:xfrm>
              <a:off x="0" y="0"/>
              <a:ext cx="3581598" cy="1187450"/>
            </a:xfrm>
            <a:custGeom>
              <a:avLst/>
              <a:gdLst/>
              <a:ahLst/>
              <a:cxnLst/>
              <a:rect l="l" t="t" r="r" b="b"/>
              <a:pathLst>
                <a:path w="3581598" h="1187450">
                  <a:moveTo>
                    <a:pt x="0" y="0"/>
                  </a:moveTo>
                  <a:lnTo>
                    <a:pt x="3581598" y="0"/>
                  </a:lnTo>
                  <a:lnTo>
                    <a:pt x="3581598" y="1187450"/>
                  </a:lnTo>
                  <a:lnTo>
                    <a:pt x="0" y="1187450"/>
                  </a:lnTo>
                  <a:close/>
                </a:path>
              </a:pathLst>
            </a:custGeom>
            <a:solidFill>
              <a:srgbClr val="000000">
                <a:alpha val="0"/>
              </a:srgbClr>
            </a:solidFill>
          </p:spPr>
          <p:txBody>
            <a:bodyPr/>
            <a:lstStyle/>
            <a:p>
              <a:endParaRPr lang="en-IN"/>
            </a:p>
          </p:txBody>
        </p:sp>
        <p:sp>
          <p:nvSpPr>
            <p:cNvPr id="27" name="TextBox 27"/>
            <p:cNvSpPr txBox="1"/>
            <p:nvPr/>
          </p:nvSpPr>
          <p:spPr>
            <a:xfrm>
              <a:off x="0" y="-28575"/>
              <a:ext cx="3581598" cy="1216025"/>
            </a:xfrm>
            <a:prstGeom prst="rect">
              <a:avLst/>
            </a:prstGeom>
          </p:spPr>
          <p:txBody>
            <a:bodyPr lIns="0" tIns="0" rIns="0" bIns="0" rtlCol="0" anchor="t"/>
            <a:lstStyle/>
            <a:p>
              <a:pPr algn="l">
                <a:lnSpc>
                  <a:spcPts val="3500"/>
                </a:lnSpc>
              </a:pPr>
              <a:r>
                <a:rPr lang="en-US" sz="2750" b="1">
                  <a:solidFill>
                    <a:srgbClr val="9998FF"/>
                  </a:solidFill>
                  <a:latin typeface="Barlow Bold"/>
                  <a:ea typeface="Barlow Bold"/>
                  <a:cs typeface="Barlow Bold"/>
                  <a:sym typeface="Barlow Bold"/>
                </a:rPr>
                <a:t>Flask Framework</a:t>
              </a:r>
            </a:p>
          </p:txBody>
        </p:sp>
      </p:grpSp>
      <p:grpSp>
        <p:nvGrpSpPr>
          <p:cNvPr id="28" name="Group 28"/>
          <p:cNvGrpSpPr/>
          <p:nvPr/>
        </p:nvGrpSpPr>
        <p:grpSpPr>
          <a:xfrm>
            <a:off x="4458295" y="5688658"/>
            <a:ext cx="2686199" cy="1300162"/>
            <a:chOff x="0" y="0"/>
            <a:chExt cx="3581598" cy="1733550"/>
          </a:xfrm>
        </p:grpSpPr>
        <p:sp>
          <p:nvSpPr>
            <p:cNvPr id="29" name="Freeform 29"/>
            <p:cNvSpPr/>
            <p:nvPr/>
          </p:nvSpPr>
          <p:spPr>
            <a:xfrm>
              <a:off x="0" y="0"/>
              <a:ext cx="3581598" cy="1733550"/>
            </a:xfrm>
            <a:custGeom>
              <a:avLst/>
              <a:gdLst/>
              <a:ahLst/>
              <a:cxnLst/>
              <a:rect l="l" t="t" r="r" b="b"/>
              <a:pathLst>
                <a:path w="3581598" h="1733550">
                  <a:moveTo>
                    <a:pt x="0" y="0"/>
                  </a:moveTo>
                  <a:lnTo>
                    <a:pt x="3581598" y="0"/>
                  </a:lnTo>
                  <a:lnTo>
                    <a:pt x="3581598" y="1733550"/>
                  </a:lnTo>
                  <a:lnTo>
                    <a:pt x="0" y="1733550"/>
                  </a:lnTo>
                  <a:close/>
                </a:path>
              </a:pathLst>
            </a:custGeom>
            <a:solidFill>
              <a:srgbClr val="000000">
                <a:alpha val="0"/>
              </a:srgbClr>
            </a:solidFill>
          </p:spPr>
          <p:txBody>
            <a:bodyPr/>
            <a:lstStyle/>
            <a:p>
              <a:endParaRPr lang="en-IN"/>
            </a:p>
          </p:txBody>
        </p:sp>
        <p:sp>
          <p:nvSpPr>
            <p:cNvPr id="30" name="TextBox 30"/>
            <p:cNvSpPr txBox="1"/>
            <p:nvPr/>
          </p:nvSpPr>
          <p:spPr>
            <a:xfrm>
              <a:off x="0" y="-76200"/>
              <a:ext cx="3581598" cy="18097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Provides seamless web integration</a:t>
              </a:r>
            </a:p>
          </p:txBody>
        </p:sp>
      </p:grpSp>
      <p:grpSp>
        <p:nvGrpSpPr>
          <p:cNvPr id="31" name="Group 31"/>
          <p:cNvGrpSpPr/>
          <p:nvPr/>
        </p:nvGrpSpPr>
        <p:grpSpPr>
          <a:xfrm>
            <a:off x="7814816" y="5094685"/>
            <a:ext cx="2686199" cy="445294"/>
            <a:chOff x="0" y="0"/>
            <a:chExt cx="3581598" cy="593725"/>
          </a:xfrm>
        </p:grpSpPr>
        <p:sp>
          <p:nvSpPr>
            <p:cNvPr id="32" name="Freeform 32"/>
            <p:cNvSpPr/>
            <p:nvPr/>
          </p:nvSpPr>
          <p:spPr>
            <a:xfrm>
              <a:off x="0" y="0"/>
              <a:ext cx="3581598" cy="593725"/>
            </a:xfrm>
            <a:custGeom>
              <a:avLst/>
              <a:gdLst/>
              <a:ahLst/>
              <a:cxnLst/>
              <a:rect l="l" t="t" r="r" b="b"/>
              <a:pathLst>
                <a:path w="3581598" h="593725">
                  <a:moveTo>
                    <a:pt x="0" y="0"/>
                  </a:moveTo>
                  <a:lnTo>
                    <a:pt x="3581598" y="0"/>
                  </a:lnTo>
                  <a:lnTo>
                    <a:pt x="3581598" y="593725"/>
                  </a:lnTo>
                  <a:lnTo>
                    <a:pt x="0" y="593725"/>
                  </a:lnTo>
                  <a:close/>
                </a:path>
              </a:pathLst>
            </a:custGeom>
            <a:solidFill>
              <a:srgbClr val="000000">
                <a:alpha val="0"/>
              </a:srgbClr>
            </a:solidFill>
          </p:spPr>
          <p:txBody>
            <a:bodyPr/>
            <a:lstStyle/>
            <a:p>
              <a:endParaRPr lang="en-IN"/>
            </a:p>
          </p:txBody>
        </p:sp>
        <p:sp>
          <p:nvSpPr>
            <p:cNvPr id="33" name="TextBox 33"/>
            <p:cNvSpPr txBox="1"/>
            <p:nvPr/>
          </p:nvSpPr>
          <p:spPr>
            <a:xfrm>
              <a:off x="0" y="-28575"/>
              <a:ext cx="3581598" cy="622300"/>
            </a:xfrm>
            <a:prstGeom prst="rect">
              <a:avLst/>
            </a:prstGeom>
          </p:spPr>
          <p:txBody>
            <a:bodyPr lIns="0" tIns="0" rIns="0" bIns="0" rtlCol="0" anchor="t"/>
            <a:lstStyle/>
            <a:p>
              <a:pPr algn="l">
                <a:lnSpc>
                  <a:spcPts val="3500"/>
                </a:lnSpc>
              </a:pPr>
              <a:r>
                <a:rPr lang="en-US" sz="2750" b="1">
                  <a:solidFill>
                    <a:srgbClr val="9998FF"/>
                  </a:solidFill>
                  <a:latin typeface="Barlow Bold"/>
                  <a:ea typeface="Barlow Bold"/>
                  <a:cs typeface="Barlow Bold"/>
                  <a:sym typeface="Barlow Bold"/>
                </a:rPr>
                <a:t>Database</a:t>
              </a:r>
            </a:p>
          </p:txBody>
        </p:sp>
      </p:grpSp>
      <p:grpSp>
        <p:nvGrpSpPr>
          <p:cNvPr id="34" name="Group 34"/>
          <p:cNvGrpSpPr/>
          <p:nvPr/>
        </p:nvGrpSpPr>
        <p:grpSpPr>
          <a:xfrm>
            <a:off x="7661488" y="5702647"/>
            <a:ext cx="2686199" cy="433388"/>
            <a:chOff x="0" y="0"/>
            <a:chExt cx="3581598" cy="577850"/>
          </a:xfrm>
        </p:grpSpPr>
        <p:sp>
          <p:nvSpPr>
            <p:cNvPr id="35" name="Freeform 35"/>
            <p:cNvSpPr/>
            <p:nvPr/>
          </p:nvSpPr>
          <p:spPr>
            <a:xfrm>
              <a:off x="0" y="0"/>
              <a:ext cx="3581598" cy="577850"/>
            </a:xfrm>
            <a:custGeom>
              <a:avLst/>
              <a:gdLst/>
              <a:ahLst/>
              <a:cxnLst/>
              <a:rect l="l" t="t" r="r" b="b"/>
              <a:pathLst>
                <a:path w="3581598" h="577850">
                  <a:moveTo>
                    <a:pt x="0" y="0"/>
                  </a:moveTo>
                  <a:lnTo>
                    <a:pt x="3581598" y="0"/>
                  </a:lnTo>
                  <a:lnTo>
                    <a:pt x="3581598" y="577850"/>
                  </a:lnTo>
                  <a:lnTo>
                    <a:pt x="0" y="577850"/>
                  </a:lnTo>
                  <a:close/>
                </a:path>
              </a:pathLst>
            </a:custGeom>
            <a:solidFill>
              <a:srgbClr val="000000">
                <a:alpha val="0"/>
              </a:srgbClr>
            </a:solidFill>
          </p:spPr>
          <p:txBody>
            <a:bodyPr/>
            <a:lstStyle/>
            <a:p>
              <a:endParaRPr lang="en-IN"/>
            </a:p>
          </p:txBody>
        </p:sp>
        <p:sp>
          <p:nvSpPr>
            <p:cNvPr id="36" name="TextBox 36"/>
            <p:cNvSpPr txBox="1"/>
            <p:nvPr/>
          </p:nvSpPr>
          <p:spPr>
            <a:xfrm>
              <a:off x="0" y="-76200"/>
              <a:ext cx="3581598" cy="6540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Local storage</a:t>
              </a:r>
            </a:p>
          </p:txBody>
        </p:sp>
      </p:grpSp>
      <p:grpSp>
        <p:nvGrpSpPr>
          <p:cNvPr id="37" name="Group 37"/>
          <p:cNvGrpSpPr/>
          <p:nvPr/>
        </p:nvGrpSpPr>
        <p:grpSpPr>
          <a:xfrm>
            <a:off x="7661488" y="6230690"/>
            <a:ext cx="2686199" cy="433388"/>
            <a:chOff x="0" y="0"/>
            <a:chExt cx="3581598" cy="577850"/>
          </a:xfrm>
        </p:grpSpPr>
        <p:sp>
          <p:nvSpPr>
            <p:cNvPr id="38" name="Freeform 38"/>
            <p:cNvSpPr/>
            <p:nvPr/>
          </p:nvSpPr>
          <p:spPr>
            <a:xfrm>
              <a:off x="0" y="0"/>
              <a:ext cx="3581598" cy="577850"/>
            </a:xfrm>
            <a:custGeom>
              <a:avLst/>
              <a:gdLst/>
              <a:ahLst/>
              <a:cxnLst/>
              <a:rect l="l" t="t" r="r" b="b"/>
              <a:pathLst>
                <a:path w="3581598" h="577850">
                  <a:moveTo>
                    <a:pt x="0" y="0"/>
                  </a:moveTo>
                  <a:lnTo>
                    <a:pt x="3581598" y="0"/>
                  </a:lnTo>
                  <a:lnTo>
                    <a:pt x="3581598" y="577850"/>
                  </a:lnTo>
                  <a:lnTo>
                    <a:pt x="0" y="577850"/>
                  </a:lnTo>
                  <a:close/>
                </a:path>
              </a:pathLst>
            </a:custGeom>
            <a:solidFill>
              <a:srgbClr val="000000">
                <a:alpha val="0"/>
              </a:srgbClr>
            </a:solidFill>
          </p:spPr>
          <p:txBody>
            <a:bodyPr/>
            <a:lstStyle/>
            <a:p>
              <a:endParaRPr lang="en-IN"/>
            </a:p>
          </p:txBody>
        </p:sp>
        <p:sp>
          <p:nvSpPr>
            <p:cNvPr id="39" name="TextBox 39"/>
            <p:cNvSpPr txBox="1"/>
            <p:nvPr/>
          </p:nvSpPr>
          <p:spPr>
            <a:xfrm>
              <a:off x="0" y="-76200"/>
              <a:ext cx="3581598" cy="654050"/>
            </a:xfrm>
            <a:prstGeom prst="rect">
              <a:avLst/>
            </a:prstGeom>
          </p:spPr>
          <p:txBody>
            <a:bodyPr lIns="0" tIns="0" rIns="0" bIns="0" rtlCol="0" anchor="t"/>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AWS CLOUD</a:t>
              </a:r>
            </a:p>
          </p:txBody>
        </p:sp>
      </p:grpSp>
      <p:grpSp>
        <p:nvGrpSpPr>
          <p:cNvPr id="40" name="Group 40"/>
          <p:cNvGrpSpPr/>
          <p:nvPr/>
        </p:nvGrpSpPr>
        <p:grpSpPr>
          <a:xfrm>
            <a:off x="947886" y="7955459"/>
            <a:ext cx="9534228" cy="1300162"/>
            <a:chOff x="0" y="0"/>
            <a:chExt cx="12712303" cy="1733550"/>
          </a:xfrm>
        </p:grpSpPr>
        <p:sp>
          <p:nvSpPr>
            <p:cNvPr id="41" name="Freeform 41"/>
            <p:cNvSpPr/>
            <p:nvPr/>
          </p:nvSpPr>
          <p:spPr>
            <a:xfrm>
              <a:off x="0" y="0"/>
              <a:ext cx="12712303" cy="1733550"/>
            </a:xfrm>
            <a:custGeom>
              <a:avLst/>
              <a:gdLst/>
              <a:ahLst/>
              <a:cxnLst/>
              <a:rect l="l" t="t" r="r" b="b"/>
              <a:pathLst>
                <a:path w="12712303" h="1733550">
                  <a:moveTo>
                    <a:pt x="0" y="0"/>
                  </a:moveTo>
                  <a:lnTo>
                    <a:pt x="12712303" y="0"/>
                  </a:lnTo>
                  <a:lnTo>
                    <a:pt x="12712303" y="1733550"/>
                  </a:lnTo>
                  <a:lnTo>
                    <a:pt x="0" y="1733550"/>
                  </a:lnTo>
                  <a:close/>
                </a:path>
              </a:pathLst>
            </a:custGeom>
            <a:solidFill>
              <a:srgbClr val="000000">
                <a:alpha val="0"/>
              </a:srgbClr>
            </a:solidFill>
          </p:spPr>
          <p:txBody>
            <a:bodyPr/>
            <a:lstStyle/>
            <a:p>
              <a:endParaRPr lang="en-IN"/>
            </a:p>
          </p:txBody>
        </p:sp>
        <p:sp>
          <p:nvSpPr>
            <p:cNvPr id="42" name="TextBox 42"/>
            <p:cNvSpPr txBox="1"/>
            <p:nvPr/>
          </p:nvSpPr>
          <p:spPr>
            <a:xfrm>
              <a:off x="0" y="-76200"/>
              <a:ext cx="12712303" cy="180975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These components work together to enable real-time face detection, feature extraction, and accurate matching, ensuring reliable attendance tracking.</a:t>
              </a:r>
            </a:p>
          </p:txBody>
        </p:sp>
      </p:gr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11430000" y="0"/>
            <a:ext cx="6858000" cy="10287892"/>
          </a:xfrm>
          <a:custGeom>
            <a:avLst/>
            <a:gdLst/>
            <a:ahLst/>
            <a:cxnLst/>
            <a:rect l="l" t="t" r="r" b="b"/>
            <a:pathLst>
              <a:path w="6858000" h="10287892">
                <a:moveTo>
                  <a:pt x="0" y="0"/>
                </a:moveTo>
                <a:lnTo>
                  <a:pt x="6858000" y="0"/>
                </a:lnTo>
                <a:lnTo>
                  <a:pt x="6858000" y="10287892"/>
                </a:lnTo>
                <a:lnTo>
                  <a:pt x="0" y="10287892"/>
                </a:lnTo>
                <a:lnTo>
                  <a:pt x="0" y="0"/>
                </a:lnTo>
                <a:close/>
              </a:path>
            </a:pathLst>
          </a:custGeom>
          <a:blipFill>
            <a:blip r:embed="rId3"/>
            <a:stretch>
              <a:fillRect l="-4" r="-4"/>
            </a:stretch>
          </a:blipFill>
        </p:spPr>
        <p:txBody>
          <a:bodyPr/>
          <a:lstStyle/>
          <a:p>
            <a:endParaRPr lang="en-IN"/>
          </a:p>
        </p:txBody>
      </p:sp>
      <p:grpSp>
        <p:nvGrpSpPr>
          <p:cNvPr id="7" name="Group 7"/>
          <p:cNvGrpSpPr/>
          <p:nvPr/>
        </p:nvGrpSpPr>
        <p:grpSpPr>
          <a:xfrm>
            <a:off x="752772" y="591442"/>
            <a:ext cx="9924455" cy="1415355"/>
            <a:chOff x="0" y="0"/>
            <a:chExt cx="13232607" cy="1887140"/>
          </a:xfrm>
        </p:grpSpPr>
        <p:sp>
          <p:nvSpPr>
            <p:cNvPr id="8" name="Freeform 8"/>
            <p:cNvSpPr/>
            <p:nvPr/>
          </p:nvSpPr>
          <p:spPr>
            <a:xfrm>
              <a:off x="0" y="0"/>
              <a:ext cx="13232606" cy="1887140"/>
            </a:xfrm>
            <a:custGeom>
              <a:avLst/>
              <a:gdLst/>
              <a:ahLst/>
              <a:cxnLst/>
              <a:rect l="l" t="t" r="r" b="b"/>
              <a:pathLst>
                <a:path w="13232606" h="1887140">
                  <a:moveTo>
                    <a:pt x="0" y="0"/>
                  </a:moveTo>
                  <a:lnTo>
                    <a:pt x="13232606" y="0"/>
                  </a:lnTo>
                  <a:lnTo>
                    <a:pt x="13232606" y="1887140"/>
                  </a:lnTo>
                  <a:lnTo>
                    <a:pt x="0" y="1887140"/>
                  </a:lnTo>
                  <a:close/>
                </a:path>
              </a:pathLst>
            </a:custGeom>
            <a:solidFill>
              <a:srgbClr val="000000">
                <a:alpha val="0"/>
              </a:srgbClr>
            </a:solidFill>
          </p:spPr>
          <p:txBody>
            <a:bodyPr/>
            <a:lstStyle/>
            <a:p>
              <a:endParaRPr lang="en-IN"/>
            </a:p>
          </p:txBody>
        </p:sp>
        <p:sp>
          <p:nvSpPr>
            <p:cNvPr id="9" name="TextBox 9"/>
            <p:cNvSpPr txBox="1"/>
            <p:nvPr/>
          </p:nvSpPr>
          <p:spPr>
            <a:xfrm>
              <a:off x="0" y="-28575"/>
              <a:ext cx="13232607" cy="1915715"/>
            </a:xfrm>
            <a:prstGeom prst="rect">
              <a:avLst/>
            </a:prstGeom>
          </p:spPr>
          <p:txBody>
            <a:bodyPr lIns="0" tIns="0" rIns="0" bIns="0" rtlCol="0" anchor="t"/>
            <a:lstStyle/>
            <a:p>
              <a:pPr algn="l">
                <a:lnSpc>
                  <a:spcPts val="5562"/>
                </a:lnSpc>
              </a:pPr>
              <a:r>
                <a:rPr lang="en-US" sz="4437" b="1">
                  <a:solidFill>
                    <a:srgbClr val="9998FF"/>
                  </a:solidFill>
                  <a:latin typeface="Barlow Bold"/>
                  <a:ea typeface="Barlow Bold"/>
                  <a:cs typeface="Barlow Bold"/>
                  <a:sym typeface="Barlow Bold"/>
                </a:rPr>
                <a:t>How iAttend Works: A Step-by-Step Breakdown</a:t>
              </a:r>
            </a:p>
          </p:txBody>
        </p:sp>
      </p:grpSp>
      <p:grpSp>
        <p:nvGrpSpPr>
          <p:cNvPr id="10" name="Group 10"/>
          <p:cNvGrpSpPr/>
          <p:nvPr/>
        </p:nvGrpSpPr>
        <p:grpSpPr>
          <a:xfrm>
            <a:off x="752772" y="2329457"/>
            <a:ext cx="9924455" cy="688181"/>
            <a:chOff x="0" y="0"/>
            <a:chExt cx="13232607" cy="917575"/>
          </a:xfrm>
        </p:grpSpPr>
        <p:sp>
          <p:nvSpPr>
            <p:cNvPr id="11" name="Freeform 11"/>
            <p:cNvSpPr/>
            <p:nvPr/>
          </p:nvSpPr>
          <p:spPr>
            <a:xfrm>
              <a:off x="0" y="0"/>
              <a:ext cx="13232606" cy="917575"/>
            </a:xfrm>
            <a:custGeom>
              <a:avLst/>
              <a:gdLst/>
              <a:ahLst/>
              <a:cxnLst/>
              <a:rect l="l" t="t" r="r" b="b"/>
              <a:pathLst>
                <a:path w="13232606" h="917575">
                  <a:moveTo>
                    <a:pt x="0" y="0"/>
                  </a:moveTo>
                  <a:lnTo>
                    <a:pt x="13232606" y="0"/>
                  </a:lnTo>
                  <a:lnTo>
                    <a:pt x="13232606" y="917575"/>
                  </a:lnTo>
                  <a:lnTo>
                    <a:pt x="0" y="917575"/>
                  </a:lnTo>
                  <a:close/>
                </a:path>
              </a:pathLst>
            </a:custGeom>
            <a:solidFill>
              <a:srgbClr val="000000">
                <a:alpha val="0"/>
              </a:srgbClr>
            </a:solidFill>
          </p:spPr>
          <p:txBody>
            <a:bodyPr/>
            <a:lstStyle/>
            <a:p>
              <a:endParaRPr lang="en-IN"/>
            </a:p>
          </p:txBody>
        </p:sp>
        <p:sp>
          <p:nvSpPr>
            <p:cNvPr id="12" name="TextBox 12"/>
            <p:cNvSpPr txBox="1"/>
            <p:nvPr/>
          </p:nvSpPr>
          <p:spPr>
            <a:xfrm>
              <a:off x="0" y="-57150"/>
              <a:ext cx="13232607" cy="974725"/>
            </a:xfrm>
            <a:prstGeom prst="rect">
              <a:avLst/>
            </a:prstGeom>
          </p:spPr>
          <p:txBody>
            <a:bodyPr lIns="0" tIns="0" rIns="0" bIns="0" rtlCol="0" anchor="t"/>
            <a:lstStyle/>
            <a:p>
              <a:pPr algn="l">
                <a:lnSpc>
                  <a:spcPts val="2687"/>
                </a:lnSpc>
              </a:pPr>
              <a:r>
                <a:rPr lang="en-US" i="1" dirty="0" err="1">
                  <a:solidFill>
                    <a:srgbClr val="EEEFF5"/>
                  </a:solidFill>
                  <a:latin typeface="Montserrat"/>
                  <a:ea typeface="Montserrat"/>
                  <a:cs typeface="Montserrat"/>
                  <a:sym typeface="Montserrat"/>
                </a:rPr>
                <a:t>iAttend's</a:t>
              </a:r>
              <a:r>
                <a:rPr lang="en-US" dirty="0">
                  <a:solidFill>
                    <a:srgbClr val="EEEFF5"/>
                  </a:solidFill>
                  <a:latin typeface="Montserrat"/>
                  <a:ea typeface="Montserrat"/>
                  <a:cs typeface="Montserrat"/>
                  <a:sym typeface="Montserrat"/>
                </a:rPr>
                <a:t> functionality is based on a series of sophisticated processes. The system begins with real-time face detection, identifying faces within the camera feed.</a:t>
              </a:r>
            </a:p>
          </p:txBody>
        </p:sp>
      </p:grpSp>
      <p:sp>
        <p:nvSpPr>
          <p:cNvPr id="13" name="Freeform 13" descr="preencoded.png"/>
          <p:cNvSpPr/>
          <p:nvPr/>
        </p:nvSpPr>
        <p:spPr>
          <a:xfrm>
            <a:off x="752772" y="3259634"/>
            <a:ext cx="1075581" cy="1290638"/>
          </a:xfrm>
          <a:custGeom>
            <a:avLst/>
            <a:gdLst/>
            <a:ahLst/>
            <a:cxnLst/>
            <a:rect l="l" t="t" r="r" b="b"/>
            <a:pathLst>
              <a:path w="1075581" h="1290638">
                <a:moveTo>
                  <a:pt x="0" y="0"/>
                </a:moveTo>
                <a:lnTo>
                  <a:pt x="1075582" y="0"/>
                </a:lnTo>
                <a:lnTo>
                  <a:pt x="1075582" y="1290637"/>
                </a:lnTo>
                <a:lnTo>
                  <a:pt x="0" y="1290637"/>
                </a:lnTo>
                <a:lnTo>
                  <a:pt x="0" y="0"/>
                </a:lnTo>
                <a:close/>
              </a:path>
            </a:pathLst>
          </a:custGeom>
          <a:blipFill>
            <a:blip r:embed="rId4"/>
            <a:stretch>
              <a:fillRect t="-149" b="-149"/>
            </a:stretch>
          </a:blipFill>
        </p:spPr>
        <p:txBody>
          <a:bodyPr/>
          <a:lstStyle/>
          <a:p>
            <a:endParaRPr lang="en-IN"/>
          </a:p>
        </p:txBody>
      </p:sp>
      <p:grpSp>
        <p:nvGrpSpPr>
          <p:cNvPr id="14" name="Group 14"/>
          <p:cNvGrpSpPr/>
          <p:nvPr/>
        </p:nvGrpSpPr>
        <p:grpSpPr>
          <a:xfrm>
            <a:off x="2151012" y="3460403"/>
            <a:ext cx="3411588" cy="368052"/>
            <a:chOff x="0" y="-19049"/>
            <a:chExt cx="4548785" cy="490736"/>
          </a:xfrm>
        </p:grpSpPr>
        <p:sp>
          <p:nvSpPr>
            <p:cNvPr id="15" name="Freeform 15"/>
            <p:cNvSpPr/>
            <p:nvPr/>
          </p:nvSpPr>
          <p:spPr>
            <a:xfrm>
              <a:off x="0" y="0"/>
              <a:ext cx="4152702" cy="471687"/>
            </a:xfrm>
            <a:custGeom>
              <a:avLst/>
              <a:gdLst/>
              <a:ahLst/>
              <a:cxnLst/>
              <a:rect l="l" t="t" r="r" b="b"/>
              <a:pathLst>
                <a:path w="4152702" h="471687">
                  <a:moveTo>
                    <a:pt x="0" y="0"/>
                  </a:moveTo>
                  <a:lnTo>
                    <a:pt x="4152702" y="0"/>
                  </a:lnTo>
                  <a:lnTo>
                    <a:pt x="4152702" y="471687"/>
                  </a:lnTo>
                  <a:lnTo>
                    <a:pt x="0" y="471687"/>
                  </a:lnTo>
                  <a:close/>
                </a:path>
              </a:pathLst>
            </a:custGeom>
            <a:solidFill>
              <a:srgbClr val="000000">
                <a:alpha val="0"/>
              </a:srgbClr>
            </a:solidFill>
          </p:spPr>
          <p:txBody>
            <a:bodyPr/>
            <a:lstStyle/>
            <a:p>
              <a:endParaRPr lang="en-IN"/>
            </a:p>
          </p:txBody>
        </p:sp>
        <p:sp>
          <p:nvSpPr>
            <p:cNvPr id="16" name="TextBox 16"/>
            <p:cNvSpPr txBox="1"/>
            <p:nvPr/>
          </p:nvSpPr>
          <p:spPr>
            <a:xfrm>
              <a:off x="0" y="-19049"/>
              <a:ext cx="4548785" cy="421979"/>
            </a:xfrm>
            <a:prstGeom prst="rect">
              <a:avLst/>
            </a:prstGeom>
          </p:spPr>
          <p:txBody>
            <a:bodyPr lIns="0" tIns="0" rIns="0" bIns="0" rtlCol="0" anchor="t"/>
            <a:lstStyle/>
            <a:p>
              <a:pPr algn="l">
                <a:lnSpc>
                  <a:spcPts val="2750"/>
                </a:lnSpc>
              </a:pPr>
              <a:r>
                <a:rPr lang="en-US" sz="2300" b="1" dirty="0">
                  <a:solidFill>
                    <a:srgbClr val="EEEFF5"/>
                  </a:solidFill>
                  <a:latin typeface="Barlow Bold"/>
                  <a:sym typeface="Barlow Bold"/>
                </a:rPr>
                <a:t>Real-time</a:t>
              </a:r>
              <a:r>
                <a:rPr lang="en-US" sz="2187" b="1" dirty="0">
                  <a:solidFill>
                    <a:srgbClr val="EEEFF5"/>
                  </a:solidFill>
                  <a:latin typeface="Barlow Bold"/>
                  <a:ea typeface="Barlow Bold"/>
                  <a:cs typeface="Barlow Bold"/>
                  <a:sym typeface="Barlow Bold"/>
                </a:rPr>
                <a:t> </a:t>
              </a:r>
              <a:r>
                <a:rPr lang="en-US" sz="2300" b="1" dirty="0">
                  <a:solidFill>
                    <a:srgbClr val="EEEFF5"/>
                  </a:solidFill>
                  <a:latin typeface="Barlow Bold"/>
                  <a:sym typeface="Barlow Bold"/>
                </a:rPr>
                <a:t>face</a:t>
              </a:r>
              <a:r>
                <a:rPr lang="en-US" sz="2187" b="1" dirty="0">
                  <a:solidFill>
                    <a:srgbClr val="EEEFF5"/>
                  </a:solidFill>
                  <a:latin typeface="Barlow Bold"/>
                  <a:ea typeface="Barlow Bold"/>
                  <a:cs typeface="Barlow Bold"/>
                  <a:sym typeface="Barlow Bold"/>
                </a:rPr>
                <a:t> </a:t>
              </a:r>
              <a:r>
                <a:rPr lang="en-US" sz="2300" b="1" dirty="0">
                  <a:solidFill>
                    <a:srgbClr val="EEEFF5"/>
                  </a:solidFill>
                  <a:latin typeface="Barlow Bold"/>
                  <a:sym typeface="Barlow Bold"/>
                </a:rPr>
                <a:t>detection</a:t>
              </a:r>
            </a:p>
          </p:txBody>
        </p:sp>
      </p:grpSp>
      <p:grpSp>
        <p:nvGrpSpPr>
          <p:cNvPr id="17" name="Group 17"/>
          <p:cNvGrpSpPr/>
          <p:nvPr/>
        </p:nvGrpSpPr>
        <p:grpSpPr>
          <a:xfrm>
            <a:off x="2151012" y="3957489"/>
            <a:ext cx="8526215" cy="344091"/>
            <a:chOff x="0" y="0"/>
            <a:chExt cx="11368287" cy="458788"/>
          </a:xfrm>
        </p:grpSpPr>
        <p:sp>
          <p:nvSpPr>
            <p:cNvPr id="18" name="Freeform 18"/>
            <p:cNvSpPr/>
            <p:nvPr/>
          </p:nvSpPr>
          <p:spPr>
            <a:xfrm>
              <a:off x="0" y="0"/>
              <a:ext cx="11368287" cy="458788"/>
            </a:xfrm>
            <a:custGeom>
              <a:avLst/>
              <a:gdLst/>
              <a:ahLst/>
              <a:cxnLst/>
              <a:rect l="l" t="t" r="r" b="b"/>
              <a:pathLst>
                <a:path w="11368287" h="458788">
                  <a:moveTo>
                    <a:pt x="0" y="0"/>
                  </a:moveTo>
                  <a:lnTo>
                    <a:pt x="11368287" y="0"/>
                  </a:lnTo>
                  <a:lnTo>
                    <a:pt x="11368287" y="458788"/>
                  </a:lnTo>
                  <a:lnTo>
                    <a:pt x="0" y="458788"/>
                  </a:lnTo>
                  <a:close/>
                </a:path>
              </a:pathLst>
            </a:custGeom>
            <a:solidFill>
              <a:srgbClr val="000000">
                <a:alpha val="0"/>
              </a:srgbClr>
            </a:solidFill>
          </p:spPr>
          <p:txBody>
            <a:bodyPr/>
            <a:lstStyle/>
            <a:p>
              <a:endParaRPr lang="en-IN"/>
            </a:p>
          </p:txBody>
        </p:sp>
        <p:sp>
          <p:nvSpPr>
            <p:cNvPr id="19" name="TextBox 19"/>
            <p:cNvSpPr txBox="1"/>
            <p:nvPr/>
          </p:nvSpPr>
          <p:spPr>
            <a:xfrm>
              <a:off x="0" y="-57150"/>
              <a:ext cx="11368287" cy="515938"/>
            </a:xfrm>
            <a:prstGeom prst="rect">
              <a:avLst/>
            </a:prstGeom>
          </p:spPr>
          <p:txBody>
            <a:bodyPr lIns="0" tIns="0" rIns="0" bIns="0" rtlCol="0" anchor="t"/>
            <a:lstStyle/>
            <a:p>
              <a:pPr algn="l">
                <a:lnSpc>
                  <a:spcPts val="2687"/>
                </a:lnSpc>
              </a:pPr>
              <a:r>
                <a:rPr lang="en-US" sz="1700" dirty="0">
                  <a:solidFill>
                    <a:srgbClr val="EEEFF5"/>
                  </a:solidFill>
                  <a:latin typeface="Montserrat"/>
                  <a:ea typeface="Montserrat"/>
                  <a:cs typeface="Montserrat"/>
                  <a:sym typeface="Montserrat"/>
                </a:rPr>
                <a:t>Identifying faces in the camera feed</a:t>
              </a:r>
            </a:p>
          </p:txBody>
        </p:sp>
      </p:grpSp>
      <p:sp>
        <p:nvSpPr>
          <p:cNvPr id="20" name="Freeform 20" descr="preencoded.png"/>
          <p:cNvSpPr/>
          <p:nvPr/>
        </p:nvSpPr>
        <p:spPr>
          <a:xfrm>
            <a:off x="752772" y="4550271"/>
            <a:ext cx="1075581" cy="1290638"/>
          </a:xfrm>
          <a:custGeom>
            <a:avLst/>
            <a:gdLst/>
            <a:ahLst/>
            <a:cxnLst/>
            <a:rect l="l" t="t" r="r" b="b"/>
            <a:pathLst>
              <a:path w="1075581" h="1290638">
                <a:moveTo>
                  <a:pt x="0" y="0"/>
                </a:moveTo>
                <a:lnTo>
                  <a:pt x="1075582" y="0"/>
                </a:lnTo>
                <a:lnTo>
                  <a:pt x="1075582" y="1290638"/>
                </a:lnTo>
                <a:lnTo>
                  <a:pt x="0" y="1290638"/>
                </a:lnTo>
                <a:lnTo>
                  <a:pt x="0" y="0"/>
                </a:lnTo>
                <a:close/>
              </a:path>
            </a:pathLst>
          </a:custGeom>
          <a:blipFill>
            <a:blip r:embed="rId5"/>
            <a:stretch>
              <a:fillRect t="-149" b="-149"/>
            </a:stretch>
          </a:blipFill>
        </p:spPr>
        <p:txBody>
          <a:bodyPr/>
          <a:lstStyle/>
          <a:p>
            <a:endParaRPr lang="en-IN"/>
          </a:p>
        </p:txBody>
      </p:sp>
      <p:grpSp>
        <p:nvGrpSpPr>
          <p:cNvPr id="21" name="Group 21"/>
          <p:cNvGrpSpPr/>
          <p:nvPr/>
        </p:nvGrpSpPr>
        <p:grpSpPr>
          <a:xfrm>
            <a:off x="2151012" y="4765327"/>
            <a:ext cx="2830414" cy="353765"/>
            <a:chOff x="0" y="0"/>
            <a:chExt cx="3773885" cy="471687"/>
          </a:xfrm>
        </p:grpSpPr>
        <p:sp>
          <p:nvSpPr>
            <p:cNvPr id="22" name="Freeform 22"/>
            <p:cNvSpPr/>
            <p:nvPr/>
          </p:nvSpPr>
          <p:spPr>
            <a:xfrm>
              <a:off x="0" y="0"/>
              <a:ext cx="3773885" cy="471687"/>
            </a:xfrm>
            <a:custGeom>
              <a:avLst/>
              <a:gdLst/>
              <a:ahLst/>
              <a:cxnLst/>
              <a:rect l="l" t="t" r="r" b="b"/>
              <a:pathLst>
                <a:path w="3773885" h="471687">
                  <a:moveTo>
                    <a:pt x="0" y="0"/>
                  </a:moveTo>
                  <a:lnTo>
                    <a:pt x="3773885" y="0"/>
                  </a:lnTo>
                  <a:lnTo>
                    <a:pt x="3773885" y="471687"/>
                  </a:lnTo>
                  <a:lnTo>
                    <a:pt x="0" y="471687"/>
                  </a:lnTo>
                  <a:close/>
                </a:path>
              </a:pathLst>
            </a:custGeom>
            <a:solidFill>
              <a:srgbClr val="000000">
                <a:alpha val="0"/>
              </a:srgbClr>
            </a:solidFill>
          </p:spPr>
          <p:txBody>
            <a:bodyPr/>
            <a:lstStyle/>
            <a:p>
              <a:endParaRPr lang="en-IN"/>
            </a:p>
          </p:txBody>
        </p:sp>
        <p:sp>
          <p:nvSpPr>
            <p:cNvPr id="23" name="TextBox 23"/>
            <p:cNvSpPr txBox="1"/>
            <p:nvPr/>
          </p:nvSpPr>
          <p:spPr>
            <a:xfrm>
              <a:off x="0" y="-19050"/>
              <a:ext cx="3773885" cy="490737"/>
            </a:xfrm>
            <a:prstGeom prst="rect">
              <a:avLst/>
            </a:prstGeom>
          </p:spPr>
          <p:txBody>
            <a:bodyPr lIns="0" tIns="0" rIns="0" bIns="0" rtlCol="0" anchor="t"/>
            <a:lstStyle/>
            <a:p>
              <a:pPr algn="l">
                <a:lnSpc>
                  <a:spcPts val="2750"/>
                </a:lnSpc>
              </a:pPr>
              <a:r>
                <a:rPr lang="en-US" sz="2300" b="1" dirty="0">
                  <a:solidFill>
                    <a:srgbClr val="EEEFF5"/>
                  </a:solidFill>
                  <a:latin typeface="Barlow Bold"/>
                  <a:sym typeface="Barlow Bold"/>
                </a:rPr>
                <a:t>Feature</a:t>
              </a:r>
              <a:r>
                <a:rPr lang="en-US" sz="2187" b="1" dirty="0">
                  <a:solidFill>
                    <a:srgbClr val="EEEFF5"/>
                  </a:solidFill>
                  <a:latin typeface="Barlow Bold"/>
                  <a:ea typeface="Barlow Bold"/>
                  <a:cs typeface="Barlow Bold"/>
                  <a:sym typeface="Barlow Bold"/>
                </a:rPr>
                <a:t> </a:t>
              </a:r>
              <a:r>
                <a:rPr lang="en-US" sz="2300" b="1" dirty="0">
                  <a:solidFill>
                    <a:srgbClr val="EEEFF5"/>
                  </a:solidFill>
                  <a:latin typeface="Barlow Bold"/>
                  <a:sym typeface="Barlow Bold"/>
                </a:rPr>
                <a:t>extraction</a:t>
              </a:r>
            </a:p>
          </p:txBody>
        </p:sp>
      </p:grpSp>
      <p:grpSp>
        <p:nvGrpSpPr>
          <p:cNvPr id="24" name="Group 24"/>
          <p:cNvGrpSpPr/>
          <p:nvPr/>
        </p:nvGrpSpPr>
        <p:grpSpPr>
          <a:xfrm>
            <a:off x="2180509" y="5220519"/>
            <a:ext cx="8526215" cy="344091"/>
            <a:chOff x="0" y="0"/>
            <a:chExt cx="11368287" cy="458788"/>
          </a:xfrm>
        </p:grpSpPr>
        <p:sp>
          <p:nvSpPr>
            <p:cNvPr id="25" name="Freeform 25"/>
            <p:cNvSpPr/>
            <p:nvPr/>
          </p:nvSpPr>
          <p:spPr>
            <a:xfrm>
              <a:off x="0" y="0"/>
              <a:ext cx="11368287" cy="458788"/>
            </a:xfrm>
            <a:custGeom>
              <a:avLst/>
              <a:gdLst/>
              <a:ahLst/>
              <a:cxnLst/>
              <a:rect l="l" t="t" r="r" b="b"/>
              <a:pathLst>
                <a:path w="11368287" h="458788">
                  <a:moveTo>
                    <a:pt x="0" y="0"/>
                  </a:moveTo>
                  <a:lnTo>
                    <a:pt x="11368287" y="0"/>
                  </a:lnTo>
                  <a:lnTo>
                    <a:pt x="11368287" y="458788"/>
                  </a:lnTo>
                  <a:lnTo>
                    <a:pt x="0" y="458788"/>
                  </a:lnTo>
                  <a:close/>
                </a:path>
              </a:pathLst>
            </a:custGeom>
            <a:solidFill>
              <a:srgbClr val="000000">
                <a:alpha val="0"/>
              </a:srgbClr>
            </a:solidFill>
          </p:spPr>
          <p:txBody>
            <a:bodyPr/>
            <a:lstStyle/>
            <a:p>
              <a:endParaRPr lang="en-IN"/>
            </a:p>
          </p:txBody>
        </p:sp>
        <p:sp>
          <p:nvSpPr>
            <p:cNvPr id="26" name="TextBox 26"/>
            <p:cNvSpPr txBox="1"/>
            <p:nvPr/>
          </p:nvSpPr>
          <p:spPr>
            <a:xfrm>
              <a:off x="0" y="-57150"/>
              <a:ext cx="11368287" cy="515938"/>
            </a:xfrm>
            <a:prstGeom prst="rect">
              <a:avLst/>
            </a:prstGeom>
          </p:spPr>
          <p:txBody>
            <a:bodyPr lIns="0" tIns="0" rIns="0" bIns="0" rtlCol="0" anchor="t"/>
            <a:lstStyle/>
            <a:p>
              <a:pPr>
                <a:lnSpc>
                  <a:spcPts val="2687"/>
                </a:lnSpc>
              </a:pPr>
              <a:r>
                <a:rPr lang="en-US" sz="1700" dirty="0">
                  <a:solidFill>
                    <a:srgbClr val="EEEFF5"/>
                  </a:solidFill>
                  <a:latin typeface="Montserrat"/>
                  <a:sym typeface="Montserrat"/>
                </a:rPr>
                <a:t>Creating unique facial fingerprints</a:t>
              </a:r>
            </a:p>
          </p:txBody>
        </p:sp>
      </p:grpSp>
      <p:sp>
        <p:nvSpPr>
          <p:cNvPr id="27" name="Freeform 27" descr="preencoded.png"/>
          <p:cNvSpPr/>
          <p:nvPr/>
        </p:nvSpPr>
        <p:spPr>
          <a:xfrm>
            <a:off x="752772" y="5840909"/>
            <a:ext cx="1075581" cy="1290638"/>
          </a:xfrm>
          <a:custGeom>
            <a:avLst/>
            <a:gdLst/>
            <a:ahLst/>
            <a:cxnLst/>
            <a:rect l="l" t="t" r="r" b="b"/>
            <a:pathLst>
              <a:path w="1075581" h="1290638">
                <a:moveTo>
                  <a:pt x="0" y="0"/>
                </a:moveTo>
                <a:lnTo>
                  <a:pt x="1075582" y="0"/>
                </a:lnTo>
                <a:lnTo>
                  <a:pt x="1075582" y="1290637"/>
                </a:lnTo>
                <a:lnTo>
                  <a:pt x="0" y="1290637"/>
                </a:lnTo>
                <a:lnTo>
                  <a:pt x="0" y="0"/>
                </a:lnTo>
                <a:close/>
              </a:path>
            </a:pathLst>
          </a:custGeom>
          <a:blipFill>
            <a:blip r:embed="rId6"/>
            <a:stretch>
              <a:fillRect t="-149" b="-149"/>
            </a:stretch>
          </a:blipFill>
        </p:spPr>
        <p:txBody>
          <a:bodyPr/>
          <a:lstStyle/>
          <a:p>
            <a:endParaRPr lang="en-IN"/>
          </a:p>
        </p:txBody>
      </p:sp>
      <p:grpSp>
        <p:nvGrpSpPr>
          <p:cNvPr id="28" name="Group 28"/>
          <p:cNvGrpSpPr/>
          <p:nvPr/>
        </p:nvGrpSpPr>
        <p:grpSpPr>
          <a:xfrm>
            <a:off x="2151012" y="6055965"/>
            <a:ext cx="2830414" cy="353765"/>
            <a:chOff x="0" y="0"/>
            <a:chExt cx="3773885" cy="471687"/>
          </a:xfrm>
        </p:grpSpPr>
        <p:sp>
          <p:nvSpPr>
            <p:cNvPr id="29" name="Freeform 29"/>
            <p:cNvSpPr/>
            <p:nvPr/>
          </p:nvSpPr>
          <p:spPr>
            <a:xfrm>
              <a:off x="0" y="0"/>
              <a:ext cx="3773885" cy="471687"/>
            </a:xfrm>
            <a:custGeom>
              <a:avLst/>
              <a:gdLst/>
              <a:ahLst/>
              <a:cxnLst/>
              <a:rect l="l" t="t" r="r" b="b"/>
              <a:pathLst>
                <a:path w="3773885" h="471687">
                  <a:moveTo>
                    <a:pt x="0" y="0"/>
                  </a:moveTo>
                  <a:lnTo>
                    <a:pt x="3773885" y="0"/>
                  </a:lnTo>
                  <a:lnTo>
                    <a:pt x="3773885" y="471687"/>
                  </a:lnTo>
                  <a:lnTo>
                    <a:pt x="0" y="471687"/>
                  </a:lnTo>
                  <a:close/>
                </a:path>
              </a:pathLst>
            </a:custGeom>
            <a:solidFill>
              <a:srgbClr val="000000">
                <a:alpha val="0"/>
              </a:srgbClr>
            </a:solidFill>
          </p:spPr>
          <p:txBody>
            <a:bodyPr/>
            <a:lstStyle/>
            <a:p>
              <a:endParaRPr lang="en-IN"/>
            </a:p>
          </p:txBody>
        </p:sp>
        <p:sp>
          <p:nvSpPr>
            <p:cNvPr id="30" name="TextBox 30"/>
            <p:cNvSpPr txBox="1"/>
            <p:nvPr/>
          </p:nvSpPr>
          <p:spPr>
            <a:xfrm>
              <a:off x="0" y="-19050"/>
              <a:ext cx="3773885" cy="490737"/>
            </a:xfrm>
            <a:prstGeom prst="rect">
              <a:avLst/>
            </a:prstGeom>
          </p:spPr>
          <p:txBody>
            <a:bodyPr lIns="0" tIns="0" rIns="0" bIns="0" rtlCol="0" anchor="t"/>
            <a:lstStyle/>
            <a:p>
              <a:pPr>
                <a:lnSpc>
                  <a:spcPts val="2750"/>
                </a:lnSpc>
              </a:pPr>
              <a:r>
                <a:rPr lang="en-US" sz="2300" b="1" dirty="0">
                  <a:solidFill>
                    <a:srgbClr val="EEEFF5"/>
                  </a:solidFill>
                  <a:latin typeface="Barlow Bold"/>
                  <a:sym typeface="Barlow Bold"/>
                </a:rPr>
                <a:t>Matching</a:t>
              </a:r>
            </a:p>
          </p:txBody>
        </p:sp>
      </p:grpSp>
      <p:grpSp>
        <p:nvGrpSpPr>
          <p:cNvPr id="31" name="Group 31"/>
          <p:cNvGrpSpPr/>
          <p:nvPr/>
        </p:nvGrpSpPr>
        <p:grpSpPr>
          <a:xfrm>
            <a:off x="2151012" y="6538764"/>
            <a:ext cx="8526215" cy="344091"/>
            <a:chOff x="0" y="0"/>
            <a:chExt cx="11368287" cy="458788"/>
          </a:xfrm>
        </p:grpSpPr>
        <p:sp>
          <p:nvSpPr>
            <p:cNvPr id="32" name="Freeform 32"/>
            <p:cNvSpPr/>
            <p:nvPr/>
          </p:nvSpPr>
          <p:spPr>
            <a:xfrm>
              <a:off x="0" y="0"/>
              <a:ext cx="11368287" cy="458788"/>
            </a:xfrm>
            <a:custGeom>
              <a:avLst/>
              <a:gdLst/>
              <a:ahLst/>
              <a:cxnLst/>
              <a:rect l="l" t="t" r="r" b="b"/>
              <a:pathLst>
                <a:path w="11368287" h="458788">
                  <a:moveTo>
                    <a:pt x="0" y="0"/>
                  </a:moveTo>
                  <a:lnTo>
                    <a:pt x="11368287" y="0"/>
                  </a:lnTo>
                  <a:lnTo>
                    <a:pt x="11368287" y="458788"/>
                  </a:lnTo>
                  <a:lnTo>
                    <a:pt x="0" y="458788"/>
                  </a:lnTo>
                  <a:close/>
                </a:path>
              </a:pathLst>
            </a:custGeom>
            <a:solidFill>
              <a:srgbClr val="000000">
                <a:alpha val="0"/>
              </a:srgbClr>
            </a:solidFill>
          </p:spPr>
          <p:txBody>
            <a:bodyPr/>
            <a:lstStyle/>
            <a:p>
              <a:endParaRPr lang="en-IN"/>
            </a:p>
          </p:txBody>
        </p:sp>
        <p:sp>
          <p:nvSpPr>
            <p:cNvPr id="33" name="TextBox 33"/>
            <p:cNvSpPr txBox="1"/>
            <p:nvPr/>
          </p:nvSpPr>
          <p:spPr>
            <a:xfrm>
              <a:off x="0" y="-57150"/>
              <a:ext cx="11368287" cy="515938"/>
            </a:xfrm>
            <a:prstGeom prst="rect">
              <a:avLst/>
            </a:prstGeom>
          </p:spPr>
          <p:txBody>
            <a:bodyPr lIns="0" tIns="0" rIns="0" bIns="0" rtlCol="0" anchor="t"/>
            <a:lstStyle/>
            <a:p>
              <a:pPr>
                <a:lnSpc>
                  <a:spcPts val="2687"/>
                </a:lnSpc>
              </a:pPr>
              <a:r>
                <a:rPr lang="en-US" sz="1700" dirty="0">
                  <a:solidFill>
                    <a:srgbClr val="EEEFF5"/>
                  </a:solidFill>
                  <a:latin typeface="Montserrat"/>
                  <a:sym typeface="Montserrat"/>
                </a:rPr>
                <a:t>Finding the best match in the student database</a:t>
              </a:r>
            </a:p>
          </p:txBody>
        </p:sp>
      </p:grpSp>
      <p:sp>
        <p:nvSpPr>
          <p:cNvPr id="34" name="Freeform 34" descr="preencoded.png"/>
          <p:cNvSpPr/>
          <p:nvPr/>
        </p:nvSpPr>
        <p:spPr>
          <a:xfrm>
            <a:off x="752772" y="7131546"/>
            <a:ext cx="1075581" cy="1290638"/>
          </a:xfrm>
          <a:custGeom>
            <a:avLst/>
            <a:gdLst/>
            <a:ahLst/>
            <a:cxnLst/>
            <a:rect l="l" t="t" r="r" b="b"/>
            <a:pathLst>
              <a:path w="1075581" h="1290638">
                <a:moveTo>
                  <a:pt x="0" y="0"/>
                </a:moveTo>
                <a:lnTo>
                  <a:pt x="1075582" y="0"/>
                </a:lnTo>
                <a:lnTo>
                  <a:pt x="1075582" y="1290638"/>
                </a:lnTo>
                <a:lnTo>
                  <a:pt x="0" y="1290638"/>
                </a:lnTo>
                <a:lnTo>
                  <a:pt x="0" y="0"/>
                </a:lnTo>
                <a:close/>
              </a:path>
            </a:pathLst>
          </a:custGeom>
          <a:blipFill>
            <a:blip r:embed="rId7"/>
            <a:stretch>
              <a:fillRect t="-149" b="-149"/>
            </a:stretch>
          </a:blipFill>
        </p:spPr>
        <p:txBody>
          <a:bodyPr/>
          <a:lstStyle/>
          <a:p>
            <a:endParaRPr lang="en-IN"/>
          </a:p>
        </p:txBody>
      </p:sp>
      <p:grpSp>
        <p:nvGrpSpPr>
          <p:cNvPr id="35" name="Group 35"/>
          <p:cNvGrpSpPr/>
          <p:nvPr/>
        </p:nvGrpSpPr>
        <p:grpSpPr>
          <a:xfrm>
            <a:off x="2136264" y="7376069"/>
            <a:ext cx="2830414" cy="353765"/>
            <a:chOff x="0" y="0"/>
            <a:chExt cx="3773885" cy="471687"/>
          </a:xfrm>
        </p:grpSpPr>
        <p:sp>
          <p:nvSpPr>
            <p:cNvPr id="36" name="Freeform 36"/>
            <p:cNvSpPr/>
            <p:nvPr/>
          </p:nvSpPr>
          <p:spPr>
            <a:xfrm>
              <a:off x="0" y="0"/>
              <a:ext cx="3773885" cy="471687"/>
            </a:xfrm>
            <a:custGeom>
              <a:avLst/>
              <a:gdLst/>
              <a:ahLst/>
              <a:cxnLst/>
              <a:rect l="l" t="t" r="r" b="b"/>
              <a:pathLst>
                <a:path w="3773885" h="471687">
                  <a:moveTo>
                    <a:pt x="0" y="0"/>
                  </a:moveTo>
                  <a:lnTo>
                    <a:pt x="3773885" y="0"/>
                  </a:lnTo>
                  <a:lnTo>
                    <a:pt x="3773885" y="471687"/>
                  </a:lnTo>
                  <a:lnTo>
                    <a:pt x="0" y="471687"/>
                  </a:lnTo>
                  <a:close/>
                </a:path>
              </a:pathLst>
            </a:custGeom>
            <a:solidFill>
              <a:srgbClr val="000000">
                <a:alpha val="0"/>
              </a:srgbClr>
            </a:solidFill>
          </p:spPr>
          <p:txBody>
            <a:bodyPr/>
            <a:lstStyle/>
            <a:p>
              <a:endParaRPr lang="en-IN"/>
            </a:p>
          </p:txBody>
        </p:sp>
        <p:sp>
          <p:nvSpPr>
            <p:cNvPr id="37" name="TextBox 37"/>
            <p:cNvSpPr txBox="1"/>
            <p:nvPr/>
          </p:nvSpPr>
          <p:spPr>
            <a:xfrm>
              <a:off x="0" y="-19050"/>
              <a:ext cx="3773885" cy="490737"/>
            </a:xfrm>
            <a:prstGeom prst="rect">
              <a:avLst/>
            </a:prstGeom>
          </p:spPr>
          <p:txBody>
            <a:bodyPr lIns="0" tIns="0" rIns="0" bIns="0" rtlCol="0" anchor="t"/>
            <a:lstStyle/>
            <a:p>
              <a:pPr algn="l">
                <a:lnSpc>
                  <a:spcPts val="2750"/>
                </a:lnSpc>
              </a:pPr>
              <a:r>
                <a:rPr lang="en-US" sz="2300" b="1" dirty="0">
                  <a:solidFill>
                    <a:srgbClr val="EEEFF5"/>
                  </a:solidFill>
                  <a:latin typeface="Barlow Bold"/>
                  <a:ea typeface="Barlow Bold"/>
                  <a:cs typeface="Barlow Bold"/>
                  <a:sym typeface="Barlow Bold"/>
                </a:rPr>
                <a:t>Attendance logging</a:t>
              </a:r>
            </a:p>
          </p:txBody>
        </p:sp>
      </p:grpSp>
      <p:grpSp>
        <p:nvGrpSpPr>
          <p:cNvPr id="38" name="Group 38"/>
          <p:cNvGrpSpPr/>
          <p:nvPr/>
        </p:nvGrpSpPr>
        <p:grpSpPr>
          <a:xfrm>
            <a:off x="2151012" y="7829401"/>
            <a:ext cx="8526215" cy="344091"/>
            <a:chOff x="0" y="0"/>
            <a:chExt cx="11368287" cy="458788"/>
          </a:xfrm>
        </p:grpSpPr>
        <p:sp>
          <p:nvSpPr>
            <p:cNvPr id="39" name="Freeform 39"/>
            <p:cNvSpPr/>
            <p:nvPr/>
          </p:nvSpPr>
          <p:spPr>
            <a:xfrm>
              <a:off x="0" y="0"/>
              <a:ext cx="11368287" cy="458788"/>
            </a:xfrm>
            <a:custGeom>
              <a:avLst/>
              <a:gdLst/>
              <a:ahLst/>
              <a:cxnLst/>
              <a:rect l="l" t="t" r="r" b="b"/>
              <a:pathLst>
                <a:path w="11368287" h="458788">
                  <a:moveTo>
                    <a:pt x="0" y="0"/>
                  </a:moveTo>
                  <a:lnTo>
                    <a:pt x="11368287" y="0"/>
                  </a:lnTo>
                  <a:lnTo>
                    <a:pt x="11368287" y="458788"/>
                  </a:lnTo>
                  <a:lnTo>
                    <a:pt x="0" y="458788"/>
                  </a:lnTo>
                  <a:close/>
                </a:path>
              </a:pathLst>
            </a:custGeom>
            <a:solidFill>
              <a:srgbClr val="000000">
                <a:alpha val="0"/>
              </a:srgbClr>
            </a:solidFill>
          </p:spPr>
          <p:txBody>
            <a:bodyPr/>
            <a:lstStyle/>
            <a:p>
              <a:endParaRPr lang="en-IN"/>
            </a:p>
          </p:txBody>
        </p:sp>
        <p:sp>
          <p:nvSpPr>
            <p:cNvPr id="40" name="TextBox 40"/>
            <p:cNvSpPr txBox="1"/>
            <p:nvPr/>
          </p:nvSpPr>
          <p:spPr>
            <a:xfrm>
              <a:off x="0" y="-57150"/>
              <a:ext cx="11368287" cy="515938"/>
            </a:xfrm>
            <a:prstGeom prst="rect">
              <a:avLst/>
            </a:prstGeom>
          </p:spPr>
          <p:txBody>
            <a:bodyPr lIns="0" tIns="0" rIns="0" bIns="0" rtlCol="0" anchor="t"/>
            <a:lstStyle/>
            <a:p>
              <a:pPr>
                <a:lnSpc>
                  <a:spcPts val="2687"/>
                </a:lnSpc>
              </a:pPr>
              <a:r>
                <a:rPr lang="en-US" sz="1700" dirty="0">
                  <a:solidFill>
                    <a:srgbClr val="EEEFF5"/>
                  </a:solidFill>
                  <a:latin typeface="Montserrat"/>
                  <a:sym typeface="Montserrat"/>
                </a:rPr>
                <a:t>Recording the timestamp and student details</a:t>
              </a:r>
            </a:p>
          </p:txBody>
        </p:sp>
      </p:grpSp>
      <p:grpSp>
        <p:nvGrpSpPr>
          <p:cNvPr id="41" name="Group 41"/>
          <p:cNvGrpSpPr/>
          <p:nvPr/>
        </p:nvGrpSpPr>
        <p:grpSpPr>
          <a:xfrm>
            <a:off x="752772" y="8664179"/>
            <a:ext cx="9924455" cy="1032271"/>
            <a:chOff x="0" y="0"/>
            <a:chExt cx="13232607" cy="1376362"/>
          </a:xfrm>
        </p:grpSpPr>
        <p:sp>
          <p:nvSpPr>
            <p:cNvPr id="42" name="Freeform 42"/>
            <p:cNvSpPr/>
            <p:nvPr/>
          </p:nvSpPr>
          <p:spPr>
            <a:xfrm>
              <a:off x="0" y="0"/>
              <a:ext cx="13232606" cy="1376362"/>
            </a:xfrm>
            <a:custGeom>
              <a:avLst/>
              <a:gdLst/>
              <a:ahLst/>
              <a:cxnLst/>
              <a:rect l="l" t="t" r="r" b="b"/>
              <a:pathLst>
                <a:path w="13232606" h="1376362">
                  <a:moveTo>
                    <a:pt x="0" y="0"/>
                  </a:moveTo>
                  <a:lnTo>
                    <a:pt x="13232606" y="0"/>
                  </a:lnTo>
                  <a:lnTo>
                    <a:pt x="13232606" y="1376362"/>
                  </a:lnTo>
                  <a:lnTo>
                    <a:pt x="0" y="1376362"/>
                  </a:lnTo>
                  <a:close/>
                </a:path>
              </a:pathLst>
            </a:custGeom>
            <a:solidFill>
              <a:srgbClr val="000000">
                <a:alpha val="0"/>
              </a:srgbClr>
            </a:solidFill>
          </p:spPr>
          <p:txBody>
            <a:bodyPr/>
            <a:lstStyle/>
            <a:p>
              <a:endParaRPr lang="en-IN"/>
            </a:p>
          </p:txBody>
        </p:sp>
        <p:sp>
          <p:nvSpPr>
            <p:cNvPr id="43" name="TextBox 43"/>
            <p:cNvSpPr txBox="1"/>
            <p:nvPr/>
          </p:nvSpPr>
          <p:spPr>
            <a:xfrm>
              <a:off x="0" y="-57150"/>
              <a:ext cx="13232607" cy="1433512"/>
            </a:xfrm>
            <a:prstGeom prst="rect">
              <a:avLst/>
            </a:prstGeom>
          </p:spPr>
          <p:txBody>
            <a:bodyPr lIns="0" tIns="0" rIns="0" bIns="0" rtlCol="0" anchor="t"/>
            <a:lstStyle/>
            <a:p>
              <a:pPr>
                <a:lnSpc>
                  <a:spcPts val="2687"/>
                </a:lnSpc>
              </a:pPr>
              <a:r>
                <a:rPr lang="en-US" dirty="0">
                  <a:solidFill>
                    <a:srgbClr val="EEEFF5"/>
                  </a:solidFill>
                  <a:latin typeface="Montserrat"/>
                  <a:sym typeface="Montserrat"/>
                </a:rPr>
                <a:t>Face is recognized by the camera through web UI ,feature extraction creates unique facial fingerprints, which are then matched against the student database. Finally, the system records the timestamp and student details in the attendance log.</a:t>
              </a:r>
            </a:p>
          </p:txBody>
        </p:sp>
      </p:gr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7805886" y="746969"/>
            <a:ext cx="9534228" cy="1781770"/>
            <a:chOff x="0" y="0"/>
            <a:chExt cx="12712303" cy="2375693"/>
          </a:xfrm>
        </p:grpSpPr>
        <p:sp>
          <p:nvSpPr>
            <p:cNvPr id="8" name="Freeform 8"/>
            <p:cNvSpPr/>
            <p:nvPr/>
          </p:nvSpPr>
          <p:spPr>
            <a:xfrm>
              <a:off x="0" y="0"/>
              <a:ext cx="12712303" cy="2375693"/>
            </a:xfrm>
            <a:custGeom>
              <a:avLst/>
              <a:gdLst/>
              <a:ahLst/>
              <a:cxnLst/>
              <a:rect l="l" t="t" r="r" b="b"/>
              <a:pathLst>
                <a:path w="12712303" h="2375693">
                  <a:moveTo>
                    <a:pt x="0" y="0"/>
                  </a:moveTo>
                  <a:lnTo>
                    <a:pt x="12712303" y="0"/>
                  </a:lnTo>
                  <a:lnTo>
                    <a:pt x="12712303" y="2375693"/>
                  </a:lnTo>
                  <a:lnTo>
                    <a:pt x="0" y="2375693"/>
                  </a:lnTo>
                  <a:close/>
                </a:path>
              </a:pathLst>
            </a:custGeom>
            <a:solidFill>
              <a:srgbClr val="000000">
                <a:alpha val="0"/>
              </a:srgbClr>
            </a:solidFill>
          </p:spPr>
          <p:txBody>
            <a:bodyPr/>
            <a:lstStyle/>
            <a:p>
              <a:endParaRPr lang="en-IN"/>
            </a:p>
          </p:txBody>
        </p:sp>
        <p:sp>
          <p:nvSpPr>
            <p:cNvPr id="9" name="TextBox 9"/>
            <p:cNvSpPr txBox="1"/>
            <p:nvPr/>
          </p:nvSpPr>
          <p:spPr>
            <a:xfrm>
              <a:off x="0" y="-38100"/>
              <a:ext cx="12712303" cy="2413793"/>
            </a:xfrm>
            <a:prstGeom prst="rect">
              <a:avLst/>
            </a:prstGeom>
          </p:spPr>
          <p:txBody>
            <a:bodyPr lIns="0" tIns="0" rIns="0" bIns="0" rtlCol="0" anchor="t"/>
            <a:lstStyle/>
            <a:p>
              <a:pPr algn="l">
                <a:lnSpc>
                  <a:spcPts val="7000"/>
                </a:lnSpc>
              </a:pPr>
              <a:r>
                <a:rPr lang="en-US" sz="5562" b="1">
                  <a:solidFill>
                    <a:srgbClr val="9998FF"/>
                  </a:solidFill>
                  <a:latin typeface="Barlow Bold"/>
                  <a:ea typeface="Barlow Bold"/>
                  <a:cs typeface="Barlow Bold"/>
                  <a:sym typeface="Barlow Bold"/>
                </a:rPr>
                <a:t>Building the iAttend Face Recognition Model</a:t>
              </a:r>
            </a:p>
          </p:txBody>
        </p:sp>
      </p:grpSp>
      <p:grpSp>
        <p:nvGrpSpPr>
          <p:cNvPr id="10" name="Group 10"/>
          <p:cNvGrpSpPr/>
          <p:nvPr/>
        </p:nvGrpSpPr>
        <p:grpSpPr>
          <a:xfrm>
            <a:off x="7805886" y="2934891"/>
            <a:ext cx="9534228" cy="866775"/>
            <a:chOff x="0" y="0"/>
            <a:chExt cx="12712303" cy="1155700"/>
          </a:xfrm>
        </p:grpSpPr>
        <p:sp>
          <p:nvSpPr>
            <p:cNvPr id="11" name="Freeform 11"/>
            <p:cNvSpPr/>
            <p:nvPr/>
          </p:nvSpPr>
          <p:spPr>
            <a:xfrm>
              <a:off x="0" y="0"/>
              <a:ext cx="12712303" cy="1155700"/>
            </a:xfrm>
            <a:custGeom>
              <a:avLst/>
              <a:gdLst/>
              <a:ahLst/>
              <a:cxnLst/>
              <a:rect l="l" t="t" r="r" b="b"/>
              <a:pathLst>
                <a:path w="12712303" h="1155700">
                  <a:moveTo>
                    <a:pt x="0" y="0"/>
                  </a:moveTo>
                  <a:lnTo>
                    <a:pt x="12712303" y="0"/>
                  </a:lnTo>
                  <a:lnTo>
                    <a:pt x="12712303" y="1155700"/>
                  </a:lnTo>
                  <a:lnTo>
                    <a:pt x="0" y="1155700"/>
                  </a:lnTo>
                  <a:close/>
                </a:path>
              </a:pathLst>
            </a:custGeom>
            <a:solidFill>
              <a:srgbClr val="000000">
                <a:alpha val="0"/>
              </a:srgbClr>
            </a:solidFill>
          </p:spPr>
          <p:txBody>
            <a:bodyPr/>
            <a:lstStyle/>
            <a:p>
              <a:endParaRPr lang="en-IN"/>
            </a:p>
          </p:txBody>
        </p:sp>
        <p:sp>
          <p:nvSpPr>
            <p:cNvPr id="12" name="TextBox 12"/>
            <p:cNvSpPr txBox="1"/>
            <p:nvPr/>
          </p:nvSpPr>
          <p:spPr>
            <a:xfrm>
              <a:off x="0" y="-76200"/>
              <a:ext cx="12712303" cy="12319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Creating an accurate face recognition model requires meticulous data collection and fine-tuning.</a:t>
              </a:r>
            </a:p>
          </p:txBody>
        </p:sp>
      </p:grpSp>
      <p:grpSp>
        <p:nvGrpSpPr>
          <p:cNvPr id="13" name="Group 13"/>
          <p:cNvGrpSpPr/>
          <p:nvPr/>
        </p:nvGrpSpPr>
        <p:grpSpPr>
          <a:xfrm>
            <a:off x="7805886" y="4410968"/>
            <a:ext cx="609302" cy="609302"/>
            <a:chOff x="0" y="0"/>
            <a:chExt cx="812403" cy="812403"/>
          </a:xfrm>
        </p:grpSpPr>
        <p:sp>
          <p:nvSpPr>
            <p:cNvPr id="14" name="Freeform 14"/>
            <p:cNvSpPr/>
            <p:nvPr/>
          </p:nvSpPr>
          <p:spPr>
            <a:xfrm>
              <a:off x="0" y="0"/>
              <a:ext cx="812419" cy="812419"/>
            </a:xfrm>
            <a:custGeom>
              <a:avLst/>
              <a:gdLst/>
              <a:ahLst/>
              <a:cxnLst/>
              <a:rect l="l" t="t" r="r" b="b"/>
              <a:pathLst>
                <a:path w="812419" h="812419">
                  <a:moveTo>
                    <a:pt x="0" y="324993"/>
                  </a:moveTo>
                  <a:cubicBezTo>
                    <a:pt x="0" y="145542"/>
                    <a:pt x="145542" y="0"/>
                    <a:pt x="324993" y="0"/>
                  </a:cubicBezTo>
                  <a:lnTo>
                    <a:pt x="487426" y="0"/>
                  </a:lnTo>
                  <a:cubicBezTo>
                    <a:pt x="666877" y="0"/>
                    <a:pt x="812419" y="145542"/>
                    <a:pt x="812419" y="324993"/>
                  </a:cubicBezTo>
                  <a:lnTo>
                    <a:pt x="812419" y="487426"/>
                  </a:lnTo>
                  <a:cubicBezTo>
                    <a:pt x="812419" y="666877"/>
                    <a:pt x="666877" y="812419"/>
                    <a:pt x="487426" y="812419"/>
                  </a:cubicBezTo>
                  <a:lnTo>
                    <a:pt x="324993" y="812419"/>
                  </a:lnTo>
                  <a:cubicBezTo>
                    <a:pt x="145542" y="812419"/>
                    <a:pt x="0" y="666877"/>
                    <a:pt x="0" y="487426"/>
                  </a:cubicBezTo>
                  <a:close/>
                </a:path>
              </a:pathLst>
            </a:custGeom>
            <a:solidFill>
              <a:srgbClr val="282C32"/>
            </a:solidFill>
          </p:spPr>
          <p:txBody>
            <a:bodyPr/>
            <a:lstStyle/>
            <a:p>
              <a:endParaRPr lang="en-IN"/>
            </a:p>
          </p:txBody>
        </p:sp>
      </p:grpSp>
      <p:grpSp>
        <p:nvGrpSpPr>
          <p:cNvPr id="15" name="Group 15"/>
          <p:cNvGrpSpPr/>
          <p:nvPr/>
        </p:nvGrpSpPr>
        <p:grpSpPr>
          <a:xfrm>
            <a:off x="7896746" y="4448399"/>
            <a:ext cx="427584" cy="534441"/>
            <a:chOff x="0" y="0"/>
            <a:chExt cx="570112" cy="712588"/>
          </a:xfrm>
        </p:grpSpPr>
        <p:sp>
          <p:nvSpPr>
            <p:cNvPr id="16" name="Freeform 16"/>
            <p:cNvSpPr/>
            <p:nvPr/>
          </p:nvSpPr>
          <p:spPr>
            <a:xfrm>
              <a:off x="0" y="0"/>
              <a:ext cx="570112" cy="712588"/>
            </a:xfrm>
            <a:custGeom>
              <a:avLst/>
              <a:gdLst/>
              <a:ahLst/>
              <a:cxnLst/>
              <a:rect l="l" t="t" r="r" b="b"/>
              <a:pathLst>
                <a:path w="570112" h="712588">
                  <a:moveTo>
                    <a:pt x="0" y="0"/>
                  </a:moveTo>
                  <a:lnTo>
                    <a:pt x="570112" y="0"/>
                  </a:lnTo>
                  <a:lnTo>
                    <a:pt x="570112" y="712588"/>
                  </a:lnTo>
                  <a:lnTo>
                    <a:pt x="0" y="712588"/>
                  </a:lnTo>
                  <a:close/>
                </a:path>
              </a:pathLst>
            </a:custGeom>
            <a:solidFill>
              <a:srgbClr val="000000">
                <a:alpha val="0"/>
              </a:srgbClr>
            </a:solidFill>
          </p:spPr>
          <p:txBody>
            <a:bodyPr/>
            <a:lstStyle/>
            <a:p>
              <a:endParaRPr lang="en-IN"/>
            </a:p>
          </p:txBody>
        </p:sp>
        <p:sp>
          <p:nvSpPr>
            <p:cNvPr id="17" name="TextBox 17"/>
            <p:cNvSpPr txBox="1"/>
            <p:nvPr/>
          </p:nvSpPr>
          <p:spPr>
            <a:xfrm>
              <a:off x="0" y="57150"/>
              <a:ext cx="570112" cy="655438"/>
            </a:xfrm>
            <a:prstGeom prst="rect">
              <a:avLst/>
            </a:prstGeom>
          </p:spPr>
          <p:txBody>
            <a:bodyPr lIns="0" tIns="0" rIns="0" bIns="0" rtlCol="0" anchor="t"/>
            <a:lstStyle/>
            <a:p>
              <a:pPr algn="ctr">
                <a:lnSpc>
                  <a:spcPts val="3312"/>
                </a:lnSpc>
              </a:pPr>
              <a:r>
                <a:rPr lang="en-US" sz="3312" b="1">
                  <a:solidFill>
                    <a:srgbClr val="EEEFF5"/>
                  </a:solidFill>
                  <a:latin typeface="Barlow Bold"/>
                  <a:ea typeface="Barlow Bold"/>
                  <a:cs typeface="Barlow Bold"/>
                  <a:sym typeface="Barlow Bold"/>
                </a:rPr>
                <a:t>1</a:t>
              </a:r>
            </a:p>
          </p:txBody>
        </p:sp>
      </p:grpSp>
      <p:grpSp>
        <p:nvGrpSpPr>
          <p:cNvPr id="18" name="Group 18"/>
          <p:cNvGrpSpPr/>
          <p:nvPr/>
        </p:nvGrpSpPr>
        <p:grpSpPr>
          <a:xfrm>
            <a:off x="8685908" y="4410968"/>
            <a:ext cx="3563391" cy="445294"/>
            <a:chOff x="0" y="0"/>
            <a:chExt cx="4751188" cy="593725"/>
          </a:xfrm>
        </p:grpSpPr>
        <p:sp>
          <p:nvSpPr>
            <p:cNvPr id="19" name="Freeform 19"/>
            <p:cNvSpPr/>
            <p:nvPr/>
          </p:nvSpPr>
          <p:spPr>
            <a:xfrm>
              <a:off x="0" y="0"/>
              <a:ext cx="4751188" cy="593725"/>
            </a:xfrm>
            <a:custGeom>
              <a:avLst/>
              <a:gdLst/>
              <a:ahLst/>
              <a:cxnLst/>
              <a:rect l="l" t="t" r="r" b="b"/>
              <a:pathLst>
                <a:path w="4751188" h="593725">
                  <a:moveTo>
                    <a:pt x="0" y="0"/>
                  </a:moveTo>
                  <a:lnTo>
                    <a:pt x="4751188" y="0"/>
                  </a:lnTo>
                  <a:lnTo>
                    <a:pt x="4751188" y="593725"/>
                  </a:lnTo>
                  <a:lnTo>
                    <a:pt x="0" y="593725"/>
                  </a:lnTo>
                  <a:close/>
                </a:path>
              </a:pathLst>
            </a:custGeom>
            <a:solidFill>
              <a:srgbClr val="000000">
                <a:alpha val="0"/>
              </a:srgbClr>
            </a:solidFill>
          </p:spPr>
          <p:txBody>
            <a:bodyPr/>
            <a:lstStyle/>
            <a:p>
              <a:endParaRPr lang="en-IN"/>
            </a:p>
          </p:txBody>
        </p:sp>
        <p:sp>
          <p:nvSpPr>
            <p:cNvPr id="20" name="TextBox 20"/>
            <p:cNvSpPr txBox="1"/>
            <p:nvPr/>
          </p:nvSpPr>
          <p:spPr>
            <a:xfrm>
              <a:off x="0" y="-28575"/>
              <a:ext cx="4751188" cy="622300"/>
            </a:xfrm>
            <a:prstGeom prst="rect">
              <a:avLst/>
            </a:prstGeom>
          </p:spPr>
          <p:txBody>
            <a:bodyPr lIns="0" tIns="0" rIns="0" bIns="0" rtlCol="0" anchor="t"/>
            <a:lstStyle/>
            <a:p>
              <a:pPr algn="l">
                <a:lnSpc>
                  <a:spcPts val="3500"/>
                </a:lnSpc>
              </a:pPr>
              <a:r>
                <a:rPr lang="en-US" sz="2750" b="1">
                  <a:solidFill>
                    <a:srgbClr val="EEEFF5"/>
                  </a:solidFill>
                  <a:latin typeface="Barlow Bold"/>
                  <a:ea typeface="Barlow Bold"/>
                  <a:cs typeface="Barlow Bold"/>
                  <a:sym typeface="Barlow Bold"/>
                </a:rPr>
                <a:t>Data collection</a:t>
              </a:r>
            </a:p>
          </p:txBody>
        </p:sp>
      </p:grpSp>
      <p:grpSp>
        <p:nvGrpSpPr>
          <p:cNvPr id="21" name="Group 21"/>
          <p:cNvGrpSpPr/>
          <p:nvPr/>
        </p:nvGrpSpPr>
        <p:grpSpPr>
          <a:xfrm>
            <a:off x="8685908" y="5018634"/>
            <a:ext cx="3751809" cy="866775"/>
            <a:chOff x="0" y="0"/>
            <a:chExt cx="5002412" cy="1155700"/>
          </a:xfrm>
        </p:grpSpPr>
        <p:sp>
          <p:nvSpPr>
            <p:cNvPr id="22" name="Freeform 22"/>
            <p:cNvSpPr/>
            <p:nvPr/>
          </p:nvSpPr>
          <p:spPr>
            <a:xfrm>
              <a:off x="0" y="0"/>
              <a:ext cx="5002412" cy="1155700"/>
            </a:xfrm>
            <a:custGeom>
              <a:avLst/>
              <a:gdLst/>
              <a:ahLst/>
              <a:cxnLst/>
              <a:rect l="l" t="t" r="r" b="b"/>
              <a:pathLst>
                <a:path w="5002412" h="1155700">
                  <a:moveTo>
                    <a:pt x="0" y="0"/>
                  </a:moveTo>
                  <a:lnTo>
                    <a:pt x="5002412" y="0"/>
                  </a:lnTo>
                  <a:lnTo>
                    <a:pt x="5002412" y="1155700"/>
                  </a:lnTo>
                  <a:lnTo>
                    <a:pt x="0" y="1155700"/>
                  </a:lnTo>
                  <a:close/>
                </a:path>
              </a:pathLst>
            </a:custGeom>
            <a:solidFill>
              <a:srgbClr val="000000">
                <a:alpha val="0"/>
              </a:srgbClr>
            </a:solidFill>
          </p:spPr>
          <p:txBody>
            <a:bodyPr/>
            <a:lstStyle/>
            <a:p>
              <a:endParaRPr lang="en-IN"/>
            </a:p>
          </p:txBody>
        </p:sp>
        <p:sp>
          <p:nvSpPr>
            <p:cNvPr id="23" name="TextBox 23"/>
            <p:cNvSpPr txBox="1"/>
            <p:nvPr/>
          </p:nvSpPr>
          <p:spPr>
            <a:xfrm>
              <a:off x="0" y="-76200"/>
              <a:ext cx="5002412" cy="12319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Gathering diverse student images.</a:t>
              </a:r>
            </a:p>
          </p:txBody>
        </p:sp>
      </p:grpSp>
      <p:grpSp>
        <p:nvGrpSpPr>
          <p:cNvPr id="24" name="Group 24"/>
          <p:cNvGrpSpPr/>
          <p:nvPr/>
        </p:nvGrpSpPr>
        <p:grpSpPr>
          <a:xfrm>
            <a:off x="12708434" y="4410968"/>
            <a:ext cx="609302" cy="609302"/>
            <a:chOff x="0" y="0"/>
            <a:chExt cx="812403" cy="812403"/>
          </a:xfrm>
        </p:grpSpPr>
        <p:sp>
          <p:nvSpPr>
            <p:cNvPr id="25" name="Freeform 25"/>
            <p:cNvSpPr/>
            <p:nvPr/>
          </p:nvSpPr>
          <p:spPr>
            <a:xfrm>
              <a:off x="0" y="0"/>
              <a:ext cx="812419" cy="812419"/>
            </a:xfrm>
            <a:custGeom>
              <a:avLst/>
              <a:gdLst/>
              <a:ahLst/>
              <a:cxnLst/>
              <a:rect l="l" t="t" r="r" b="b"/>
              <a:pathLst>
                <a:path w="812419" h="812419">
                  <a:moveTo>
                    <a:pt x="0" y="324993"/>
                  </a:moveTo>
                  <a:cubicBezTo>
                    <a:pt x="0" y="145542"/>
                    <a:pt x="145542" y="0"/>
                    <a:pt x="324993" y="0"/>
                  </a:cubicBezTo>
                  <a:lnTo>
                    <a:pt x="487426" y="0"/>
                  </a:lnTo>
                  <a:cubicBezTo>
                    <a:pt x="666877" y="0"/>
                    <a:pt x="812419" y="145542"/>
                    <a:pt x="812419" y="324993"/>
                  </a:cubicBezTo>
                  <a:lnTo>
                    <a:pt x="812419" y="487426"/>
                  </a:lnTo>
                  <a:cubicBezTo>
                    <a:pt x="812419" y="666877"/>
                    <a:pt x="666877" y="812419"/>
                    <a:pt x="487426" y="812419"/>
                  </a:cubicBezTo>
                  <a:lnTo>
                    <a:pt x="324993" y="812419"/>
                  </a:lnTo>
                  <a:cubicBezTo>
                    <a:pt x="145542" y="812419"/>
                    <a:pt x="0" y="666877"/>
                    <a:pt x="0" y="487426"/>
                  </a:cubicBezTo>
                  <a:close/>
                </a:path>
              </a:pathLst>
            </a:custGeom>
            <a:solidFill>
              <a:srgbClr val="282C32"/>
            </a:solidFill>
          </p:spPr>
          <p:txBody>
            <a:bodyPr/>
            <a:lstStyle/>
            <a:p>
              <a:endParaRPr lang="en-IN"/>
            </a:p>
          </p:txBody>
        </p:sp>
      </p:grpSp>
      <p:grpSp>
        <p:nvGrpSpPr>
          <p:cNvPr id="26" name="Group 26"/>
          <p:cNvGrpSpPr/>
          <p:nvPr/>
        </p:nvGrpSpPr>
        <p:grpSpPr>
          <a:xfrm>
            <a:off x="12799294" y="4448399"/>
            <a:ext cx="427584" cy="534441"/>
            <a:chOff x="0" y="0"/>
            <a:chExt cx="570112" cy="712588"/>
          </a:xfrm>
        </p:grpSpPr>
        <p:sp>
          <p:nvSpPr>
            <p:cNvPr id="27" name="Freeform 27"/>
            <p:cNvSpPr/>
            <p:nvPr/>
          </p:nvSpPr>
          <p:spPr>
            <a:xfrm>
              <a:off x="0" y="0"/>
              <a:ext cx="570112" cy="712588"/>
            </a:xfrm>
            <a:custGeom>
              <a:avLst/>
              <a:gdLst/>
              <a:ahLst/>
              <a:cxnLst/>
              <a:rect l="l" t="t" r="r" b="b"/>
              <a:pathLst>
                <a:path w="570112" h="712588">
                  <a:moveTo>
                    <a:pt x="0" y="0"/>
                  </a:moveTo>
                  <a:lnTo>
                    <a:pt x="570112" y="0"/>
                  </a:lnTo>
                  <a:lnTo>
                    <a:pt x="570112" y="712588"/>
                  </a:lnTo>
                  <a:lnTo>
                    <a:pt x="0" y="712588"/>
                  </a:lnTo>
                  <a:close/>
                </a:path>
              </a:pathLst>
            </a:custGeom>
            <a:solidFill>
              <a:srgbClr val="000000">
                <a:alpha val="0"/>
              </a:srgbClr>
            </a:solidFill>
          </p:spPr>
          <p:txBody>
            <a:bodyPr/>
            <a:lstStyle/>
            <a:p>
              <a:endParaRPr lang="en-IN"/>
            </a:p>
          </p:txBody>
        </p:sp>
        <p:sp>
          <p:nvSpPr>
            <p:cNvPr id="28" name="TextBox 28"/>
            <p:cNvSpPr txBox="1"/>
            <p:nvPr/>
          </p:nvSpPr>
          <p:spPr>
            <a:xfrm>
              <a:off x="0" y="57150"/>
              <a:ext cx="570112" cy="655438"/>
            </a:xfrm>
            <a:prstGeom prst="rect">
              <a:avLst/>
            </a:prstGeom>
          </p:spPr>
          <p:txBody>
            <a:bodyPr lIns="0" tIns="0" rIns="0" bIns="0" rtlCol="0" anchor="t"/>
            <a:lstStyle/>
            <a:p>
              <a:pPr algn="ctr">
                <a:lnSpc>
                  <a:spcPts val="3312"/>
                </a:lnSpc>
              </a:pPr>
              <a:r>
                <a:rPr lang="en-US" sz="3312" b="1">
                  <a:solidFill>
                    <a:srgbClr val="EEEFF5"/>
                  </a:solidFill>
                  <a:latin typeface="Barlow Bold"/>
                  <a:ea typeface="Barlow Bold"/>
                  <a:cs typeface="Barlow Bold"/>
                  <a:sym typeface="Barlow Bold"/>
                </a:rPr>
                <a:t>2</a:t>
              </a:r>
            </a:p>
          </p:txBody>
        </p:sp>
      </p:grpSp>
      <p:grpSp>
        <p:nvGrpSpPr>
          <p:cNvPr id="29" name="Group 29"/>
          <p:cNvGrpSpPr/>
          <p:nvPr/>
        </p:nvGrpSpPr>
        <p:grpSpPr>
          <a:xfrm>
            <a:off x="13588454" y="4410968"/>
            <a:ext cx="3563391" cy="445294"/>
            <a:chOff x="0" y="0"/>
            <a:chExt cx="4751188" cy="593725"/>
          </a:xfrm>
        </p:grpSpPr>
        <p:sp>
          <p:nvSpPr>
            <p:cNvPr id="30" name="Freeform 30"/>
            <p:cNvSpPr/>
            <p:nvPr/>
          </p:nvSpPr>
          <p:spPr>
            <a:xfrm>
              <a:off x="0" y="0"/>
              <a:ext cx="4751188" cy="593725"/>
            </a:xfrm>
            <a:custGeom>
              <a:avLst/>
              <a:gdLst/>
              <a:ahLst/>
              <a:cxnLst/>
              <a:rect l="l" t="t" r="r" b="b"/>
              <a:pathLst>
                <a:path w="4751188" h="593725">
                  <a:moveTo>
                    <a:pt x="0" y="0"/>
                  </a:moveTo>
                  <a:lnTo>
                    <a:pt x="4751188" y="0"/>
                  </a:lnTo>
                  <a:lnTo>
                    <a:pt x="4751188" y="593725"/>
                  </a:lnTo>
                  <a:lnTo>
                    <a:pt x="0" y="593725"/>
                  </a:lnTo>
                  <a:close/>
                </a:path>
              </a:pathLst>
            </a:custGeom>
            <a:solidFill>
              <a:srgbClr val="000000">
                <a:alpha val="0"/>
              </a:srgbClr>
            </a:solidFill>
          </p:spPr>
          <p:txBody>
            <a:bodyPr/>
            <a:lstStyle/>
            <a:p>
              <a:endParaRPr lang="en-IN"/>
            </a:p>
          </p:txBody>
        </p:sp>
        <p:sp>
          <p:nvSpPr>
            <p:cNvPr id="31" name="TextBox 31"/>
            <p:cNvSpPr txBox="1"/>
            <p:nvPr/>
          </p:nvSpPr>
          <p:spPr>
            <a:xfrm>
              <a:off x="0" y="-28575"/>
              <a:ext cx="4751188" cy="622300"/>
            </a:xfrm>
            <a:prstGeom prst="rect">
              <a:avLst/>
            </a:prstGeom>
          </p:spPr>
          <p:txBody>
            <a:bodyPr lIns="0" tIns="0" rIns="0" bIns="0" rtlCol="0" anchor="t"/>
            <a:lstStyle/>
            <a:p>
              <a:pPr algn="l">
                <a:lnSpc>
                  <a:spcPts val="3500"/>
                </a:lnSpc>
              </a:pPr>
              <a:r>
                <a:rPr lang="en-US" sz="2750" b="1">
                  <a:solidFill>
                    <a:srgbClr val="EEEFF5"/>
                  </a:solidFill>
                  <a:latin typeface="Barlow Bold"/>
                  <a:ea typeface="Barlow Bold"/>
                  <a:cs typeface="Barlow Bold"/>
                  <a:sym typeface="Barlow Bold"/>
                </a:rPr>
                <a:t>Model training</a:t>
              </a:r>
            </a:p>
          </p:txBody>
        </p:sp>
      </p:grpSp>
      <p:grpSp>
        <p:nvGrpSpPr>
          <p:cNvPr id="32" name="Group 32"/>
          <p:cNvGrpSpPr/>
          <p:nvPr/>
        </p:nvGrpSpPr>
        <p:grpSpPr>
          <a:xfrm>
            <a:off x="13588454" y="5018634"/>
            <a:ext cx="3751809" cy="866775"/>
            <a:chOff x="0" y="0"/>
            <a:chExt cx="5002412" cy="1155700"/>
          </a:xfrm>
        </p:grpSpPr>
        <p:sp>
          <p:nvSpPr>
            <p:cNvPr id="33" name="Freeform 33"/>
            <p:cNvSpPr/>
            <p:nvPr/>
          </p:nvSpPr>
          <p:spPr>
            <a:xfrm>
              <a:off x="0" y="0"/>
              <a:ext cx="5002412" cy="1155700"/>
            </a:xfrm>
            <a:custGeom>
              <a:avLst/>
              <a:gdLst/>
              <a:ahLst/>
              <a:cxnLst/>
              <a:rect l="l" t="t" r="r" b="b"/>
              <a:pathLst>
                <a:path w="5002412" h="1155700">
                  <a:moveTo>
                    <a:pt x="0" y="0"/>
                  </a:moveTo>
                  <a:lnTo>
                    <a:pt x="5002412" y="0"/>
                  </a:lnTo>
                  <a:lnTo>
                    <a:pt x="5002412" y="1155700"/>
                  </a:lnTo>
                  <a:lnTo>
                    <a:pt x="0" y="1155700"/>
                  </a:lnTo>
                  <a:close/>
                </a:path>
              </a:pathLst>
            </a:custGeom>
            <a:solidFill>
              <a:srgbClr val="000000">
                <a:alpha val="0"/>
              </a:srgbClr>
            </a:solidFill>
          </p:spPr>
          <p:txBody>
            <a:bodyPr/>
            <a:lstStyle/>
            <a:p>
              <a:endParaRPr lang="en-IN"/>
            </a:p>
          </p:txBody>
        </p:sp>
        <p:sp>
          <p:nvSpPr>
            <p:cNvPr id="34" name="TextBox 34"/>
            <p:cNvSpPr txBox="1"/>
            <p:nvPr/>
          </p:nvSpPr>
          <p:spPr>
            <a:xfrm>
              <a:off x="0" y="-76200"/>
              <a:ext cx="5002412" cy="12319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Fine-tuning the recognition algorithm.</a:t>
              </a:r>
            </a:p>
          </p:txBody>
        </p:sp>
      </p:grpSp>
      <p:grpSp>
        <p:nvGrpSpPr>
          <p:cNvPr id="35" name="Group 35"/>
          <p:cNvGrpSpPr/>
          <p:nvPr/>
        </p:nvGrpSpPr>
        <p:grpSpPr>
          <a:xfrm>
            <a:off x="7805886" y="6460777"/>
            <a:ext cx="609302" cy="609302"/>
            <a:chOff x="0" y="0"/>
            <a:chExt cx="812403" cy="812403"/>
          </a:xfrm>
        </p:grpSpPr>
        <p:sp>
          <p:nvSpPr>
            <p:cNvPr id="36" name="Freeform 36"/>
            <p:cNvSpPr/>
            <p:nvPr/>
          </p:nvSpPr>
          <p:spPr>
            <a:xfrm>
              <a:off x="0" y="0"/>
              <a:ext cx="812419" cy="812419"/>
            </a:xfrm>
            <a:custGeom>
              <a:avLst/>
              <a:gdLst/>
              <a:ahLst/>
              <a:cxnLst/>
              <a:rect l="l" t="t" r="r" b="b"/>
              <a:pathLst>
                <a:path w="812419" h="812419">
                  <a:moveTo>
                    <a:pt x="0" y="324993"/>
                  </a:moveTo>
                  <a:cubicBezTo>
                    <a:pt x="0" y="145542"/>
                    <a:pt x="145542" y="0"/>
                    <a:pt x="324993" y="0"/>
                  </a:cubicBezTo>
                  <a:lnTo>
                    <a:pt x="487426" y="0"/>
                  </a:lnTo>
                  <a:cubicBezTo>
                    <a:pt x="666877" y="0"/>
                    <a:pt x="812419" y="145542"/>
                    <a:pt x="812419" y="324993"/>
                  </a:cubicBezTo>
                  <a:lnTo>
                    <a:pt x="812419" y="487426"/>
                  </a:lnTo>
                  <a:cubicBezTo>
                    <a:pt x="812419" y="666877"/>
                    <a:pt x="666877" y="812419"/>
                    <a:pt x="487426" y="812419"/>
                  </a:cubicBezTo>
                  <a:lnTo>
                    <a:pt x="324993" y="812419"/>
                  </a:lnTo>
                  <a:cubicBezTo>
                    <a:pt x="145542" y="812419"/>
                    <a:pt x="0" y="666877"/>
                    <a:pt x="0" y="487426"/>
                  </a:cubicBezTo>
                  <a:close/>
                </a:path>
              </a:pathLst>
            </a:custGeom>
            <a:solidFill>
              <a:srgbClr val="282C32"/>
            </a:solidFill>
          </p:spPr>
          <p:txBody>
            <a:bodyPr/>
            <a:lstStyle/>
            <a:p>
              <a:endParaRPr lang="en-IN"/>
            </a:p>
          </p:txBody>
        </p:sp>
      </p:grpSp>
      <p:grpSp>
        <p:nvGrpSpPr>
          <p:cNvPr id="37" name="Group 37"/>
          <p:cNvGrpSpPr/>
          <p:nvPr/>
        </p:nvGrpSpPr>
        <p:grpSpPr>
          <a:xfrm>
            <a:off x="7896746" y="6498207"/>
            <a:ext cx="427584" cy="534441"/>
            <a:chOff x="0" y="0"/>
            <a:chExt cx="570112" cy="712588"/>
          </a:xfrm>
        </p:grpSpPr>
        <p:sp>
          <p:nvSpPr>
            <p:cNvPr id="38" name="Freeform 38"/>
            <p:cNvSpPr/>
            <p:nvPr/>
          </p:nvSpPr>
          <p:spPr>
            <a:xfrm>
              <a:off x="0" y="0"/>
              <a:ext cx="570112" cy="712588"/>
            </a:xfrm>
            <a:custGeom>
              <a:avLst/>
              <a:gdLst/>
              <a:ahLst/>
              <a:cxnLst/>
              <a:rect l="l" t="t" r="r" b="b"/>
              <a:pathLst>
                <a:path w="570112" h="712588">
                  <a:moveTo>
                    <a:pt x="0" y="0"/>
                  </a:moveTo>
                  <a:lnTo>
                    <a:pt x="570112" y="0"/>
                  </a:lnTo>
                  <a:lnTo>
                    <a:pt x="570112" y="712588"/>
                  </a:lnTo>
                  <a:lnTo>
                    <a:pt x="0" y="712588"/>
                  </a:lnTo>
                  <a:close/>
                </a:path>
              </a:pathLst>
            </a:custGeom>
            <a:solidFill>
              <a:srgbClr val="000000">
                <a:alpha val="0"/>
              </a:srgbClr>
            </a:solidFill>
          </p:spPr>
          <p:txBody>
            <a:bodyPr/>
            <a:lstStyle/>
            <a:p>
              <a:endParaRPr lang="en-IN"/>
            </a:p>
          </p:txBody>
        </p:sp>
        <p:sp>
          <p:nvSpPr>
            <p:cNvPr id="39" name="TextBox 39"/>
            <p:cNvSpPr txBox="1"/>
            <p:nvPr/>
          </p:nvSpPr>
          <p:spPr>
            <a:xfrm>
              <a:off x="0" y="57150"/>
              <a:ext cx="570112" cy="655438"/>
            </a:xfrm>
            <a:prstGeom prst="rect">
              <a:avLst/>
            </a:prstGeom>
          </p:spPr>
          <p:txBody>
            <a:bodyPr lIns="0" tIns="0" rIns="0" bIns="0" rtlCol="0" anchor="t"/>
            <a:lstStyle/>
            <a:p>
              <a:pPr algn="ctr">
                <a:lnSpc>
                  <a:spcPts val="3312"/>
                </a:lnSpc>
              </a:pPr>
              <a:r>
                <a:rPr lang="en-US" sz="3312" b="1">
                  <a:solidFill>
                    <a:srgbClr val="EEEFF5"/>
                  </a:solidFill>
                  <a:latin typeface="Barlow Bold"/>
                  <a:ea typeface="Barlow Bold"/>
                  <a:cs typeface="Barlow Bold"/>
                  <a:sym typeface="Barlow Bold"/>
                </a:rPr>
                <a:t>3</a:t>
              </a:r>
            </a:p>
          </p:txBody>
        </p:sp>
      </p:grpSp>
      <p:grpSp>
        <p:nvGrpSpPr>
          <p:cNvPr id="40" name="Group 40"/>
          <p:cNvGrpSpPr/>
          <p:nvPr/>
        </p:nvGrpSpPr>
        <p:grpSpPr>
          <a:xfrm>
            <a:off x="8685908" y="6460777"/>
            <a:ext cx="3563391" cy="445294"/>
            <a:chOff x="0" y="0"/>
            <a:chExt cx="4751188" cy="593725"/>
          </a:xfrm>
        </p:grpSpPr>
        <p:sp>
          <p:nvSpPr>
            <p:cNvPr id="41" name="Freeform 41"/>
            <p:cNvSpPr/>
            <p:nvPr/>
          </p:nvSpPr>
          <p:spPr>
            <a:xfrm>
              <a:off x="0" y="0"/>
              <a:ext cx="4751188" cy="593725"/>
            </a:xfrm>
            <a:custGeom>
              <a:avLst/>
              <a:gdLst/>
              <a:ahLst/>
              <a:cxnLst/>
              <a:rect l="l" t="t" r="r" b="b"/>
              <a:pathLst>
                <a:path w="4751188" h="593725">
                  <a:moveTo>
                    <a:pt x="0" y="0"/>
                  </a:moveTo>
                  <a:lnTo>
                    <a:pt x="4751188" y="0"/>
                  </a:lnTo>
                  <a:lnTo>
                    <a:pt x="4751188" y="593725"/>
                  </a:lnTo>
                  <a:lnTo>
                    <a:pt x="0" y="593725"/>
                  </a:lnTo>
                  <a:close/>
                </a:path>
              </a:pathLst>
            </a:custGeom>
            <a:solidFill>
              <a:srgbClr val="000000">
                <a:alpha val="0"/>
              </a:srgbClr>
            </a:solidFill>
          </p:spPr>
          <p:txBody>
            <a:bodyPr/>
            <a:lstStyle/>
            <a:p>
              <a:endParaRPr lang="en-IN"/>
            </a:p>
          </p:txBody>
        </p:sp>
        <p:sp>
          <p:nvSpPr>
            <p:cNvPr id="42" name="TextBox 42"/>
            <p:cNvSpPr txBox="1"/>
            <p:nvPr/>
          </p:nvSpPr>
          <p:spPr>
            <a:xfrm>
              <a:off x="0" y="-28575"/>
              <a:ext cx="4751188" cy="622300"/>
            </a:xfrm>
            <a:prstGeom prst="rect">
              <a:avLst/>
            </a:prstGeom>
          </p:spPr>
          <p:txBody>
            <a:bodyPr lIns="0" tIns="0" rIns="0" bIns="0" rtlCol="0" anchor="t"/>
            <a:lstStyle/>
            <a:p>
              <a:pPr algn="l">
                <a:lnSpc>
                  <a:spcPts val="3500"/>
                </a:lnSpc>
              </a:pPr>
              <a:r>
                <a:rPr lang="en-US" sz="2750" b="1">
                  <a:solidFill>
                    <a:srgbClr val="EEEFF5"/>
                  </a:solidFill>
                  <a:latin typeface="Barlow Bold"/>
                  <a:ea typeface="Barlow Bold"/>
                  <a:cs typeface="Barlow Bold"/>
                  <a:sym typeface="Barlow Bold"/>
                </a:rPr>
                <a:t>Accuracy metrics</a:t>
              </a:r>
            </a:p>
          </p:txBody>
        </p:sp>
      </p:grpSp>
      <p:grpSp>
        <p:nvGrpSpPr>
          <p:cNvPr id="43" name="Group 43"/>
          <p:cNvGrpSpPr/>
          <p:nvPr/>
        </p:nvGrpSpPr>
        <p:grpSpPr>
          <a:xfrm>
            <a:off x="8685908" y="7068442"/>
            <a:ext cx="8654206" cy="433388"/>
            <a:chOff x="0" y="0"/>
            <a:chExt cx="11538942" cy="577850"/>
          </a:xfrm>
        </p:grpSpPr>
        <p:sp>
          <p:nvSpPr>
            <p:cNvPr id="44" name="Freeform 44"/>
            <p:cNvSpPr/>
            <p:nvPr/>
          </p:nvSpPr>
          <p:spPr>
            <a:xfrm>
              <a:off x="0" y="0"/>
              <a:ext cx="11538941" cy="577850"/>
            </a:xfrm>
            <a:custGeom>
              <a:avLst/>
              <a:gdLst/>
              <a:ahLst/>
              <a:cxnLst/>
              <a:rect l="l" t="t" r="r" b="b"/>
              <a:pathLst>
                <a:path w="11538941" h="577850">
                  <a:moveTo>
                    <a:pt x="0" y="0"/>
                  </a:moveTo>
                  <a:lnTo>
                    <a:pt x="11538941" y="0"/>
                  </a:lnTo>
                  <a:lnTo>
                    <a:pt x="11538941" y="577850"/>
                  </a:lnTo>
                  <a:lnTo>
                    <a:pt x="0" y="577850"/>
                  </a:lnTo>
                  <a:close/>
                </a:path>
              </a:pathLst>
            </a:custGeom>
            <a:solidFill>
              <a:srgbClr val="000000">
                <a:alpha val="0"/>
              </a:srgbClr>
            </a:solidFill>
          </p:spPr>
          <p:txBody>
            <a:bodyPr/>
            <a:lstStyle/>
            <a:p>
              <a:endParaRPr lang="en-IN"/>
            </a:p>
          </p:txBody>
        </p:sp>
        <p:sp>
          <p:nvSpPr>
            <p:cNvPr id="45" name="TextBox 45"/>
            <p:cNvSpPr txBox="1"/>
            <p:nvPr/>
          </p:nvSpPr>
          <p:spPr>
            <a:xfrm>
              <a:off x="0" y="-76200"/>
              <a:ext cx="11538942" cy="65405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Achieving 99% recognition rate.</a:t>
              </a:r>
            </a:p>
          </p:txBody>
        </p:sp>
      </p:grpSp>
      <p:grpSp>
        <p:nvGrpSpPr>
          <p:cNvPr id="46" name="Group 46"/>
          <p:cNvGrpSpPr/>
          <p:nvPr/>
        </p:nvGrpSpPr>
        <p:grpSpPr>
          <a:xfrm>
            <a:off x="7805886" y="7806481"/>
            <a:ext cx="9534228" cy="1733550"/>
            <a:chOff x="0" y="0"/>
            <a:chExt cx="12712303" cy="2311400"/>
          </a:xfrm>
        </p:grpSpPr>
        <p:sp>
          <p:nvSpPr>
            <p:cNvPr id="47" name="Freeform 47"/>
            <p:cNvSpPr/>
            <p:nvPr/>
          </p:nvSpPr>
          <p:spPr>
            <a:xfrm>
              <a:off x="0" y="0"/>
              <a:ext cx="12712303" cy="2311400"/>
            </a:xfrm>
            <a:custGeom>
              <a:avLst/>
              <a:gdLst/>
              <a:ahLst/>
              <a:cxnLst/>
              <a:rect l="l" t="t" r="r" b="b"/>
              <a:pathLst>
                <a:path w="12712303" h="2311400">
                  <a:moveTo>
                    <a:pt x="0" y="0"/>
                  </a:moveTo>
                  <a:lnTo>
                    <a:pt x="12712303" y="0"/>
                  </a:lnTo>
                  <a:lnTo>
                    <a:pt x="12712303" y="2311400"/>
                  </a:lnTo>
                  <a:lnTo>
                    <a:pt x="0" y="2311400"/>
                  </a:lnTo>
                  <a:close/>
                </a:path>
              </a:pathLst>
            </a:custGeom>
            <a:solidFill>
              <a:srgbClr val="000000">
                <a:alpha val="0"/>
              </a:srgbClr>
            </a:solidFill>
          </p:spPr>
          <p:txBody>
            <a:bodyPr/>
            <a:lstStyle/>
            <a:p>
              <a:endParaRPr lang="en-IN"/>
            </a:p>
          </p:txBody>
        </p:sp>
        <p:sp>
          <p:nvSpPr>
            <p:cNvPr id="48" name="TextBox 48"/>
            <p:cNvSpPr txBox="1"/>
            <p:nvPr/>
          </p:nvSpPr>
          <p:spPr>
            <a:xfrm>
              <a:off x="0" y="-76200"/>
              <a:ext cx="12712303" cy="23876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The model achieves a 99% recognition rate through rigorous training. Challenges such as variations in lighting, pose, and occlusions are addressed through advanced algorithms and extensive testing, ensuring robust performance in real-world conditions.</a:t>
              </a:r>
            </a:p>
          </p:txBody>
        </p:sp>
      </p:gr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7805886" y="767357"/>
            <a:ext cx="7126933" cy="890885"/>
            <a:chOff x="0" y="0"/>
            <a:chExt cx="9502577" cy="1187847"/>
          </a:xfrm>
        </p:grpSpPr>
        <p:sp>
          <p:nvSpPr>
            <p:cNvPr id="8" name="Freeform 8"/>
            <p:cNvSpPr/>
            <p:nvPr/>
          </p:nvSpPr>
          <p:spPr>
            <a:xfrm>
              <a:off x="0" y="0"/>
              <a:ext cx="9502577" cy="1187847"/>
            </a:xfrm>
            <a:custGeom>
              <a:avLst/>
              <a:gdLst/>
              <a:ahLst/>
              <a:cxnLst/>
              <a:rect l="l" t="t" r="r" b="b"/>
              <a:pathLst>
                <a:path w="9502577" h="1187847">
                  <a:moveTo>
                    <a:pt x="0" y="0"/>
                  </a:moveTo>
                  <a:lnTo>
                    <a:pt x="9502577" y="0"/>
                  </a:lnTo>
                  <a:lnTo>
                    <a:pt x="9502577" y="1187847"/>
                  </a:lnTo>
                  <a:lnTo>
                    <a:pt x="0" y="1187847"/>
                  </a:lnTo>
                  <a:close/>
                </a:path>
              </a:pathLst>
            </a:custGeom>
            <a:solidFill>
              <a:srgbClr val="000000">
                <a:alpha val="0"/>
              </a:srgbClr>
            </a:solidFill>
          </p:spPr>
          <p:txBody>
            <a:bodyPr/>
            <a:lstStyle/>
            <a:p>
              <a:endParaRPr lang="en-IN"/>
            </a:p>
          </p:txBody>
        </p:sp>
        <p:sp>
          <p:nvSpPr>
            <p:cNvPr id="9" name="TextBox 9"/>
            <p:cNvSpPr txBox="1"/>
            <p:nvPr/>
          </p:nvSpPr>
          <p:spPr>
            <a:xfrm>
              <a:off x="0" y="-38100"/>
              <a:ext cx="9502577" cy="1225947"/>
            </a:xfrm>
            <a:prstGeom prst="rect">
              <a:avLst/>
            </a:prstGeom>
          </p:spPr>
          <p:txBody>
            <a:bodyPr lIns="0" tIns="0" rIns="0" bIns="0" rtlCol="0" anchor="t"/>
            <a:lstStyle/>
            <a:p>
              <a:pPr algn="l">
                <a:lnSpc>
                  <a:spcPts val="7000"/>
                </a:lnSpc>
              </a:pPr>
              <a:r>
                <a:rPr lang="en-US" sz="5562" b="1">
                  <a:solidFill>
                    <a:srgbClr val="9998FF"/>
                  </a:solidFill>
                  <a:latin typeface="Barlow Bold"/>
                  <a:ea typeface="Barlow Bold"/>
                  <a:cs typeface="Barlow Bold"/>
                  <a:sym typeface="Barlow Bold"/>
                </a:rPr>
                <a:t>Web Integration</a:t>
              </a:r>
            </a:p>
          </p:txBody>
        </p:sp>
      </p:grpSp>
      <p:grpSp>
        <p:nvGrpSpPr>
          <p:cNvPr id="10" name="Group 10"/>
          <p:cNvGrpSpPr/>
          <p:nvPr/>
        </p:nvGrpSpPr>
        <p:grpSpPr>
          <a:xfrm>
            <a:off x="7805886" y="2064395"/>
            <a:ext cx="9534228" cy="866775"/>
            <a:chOff x="0" y="0"/>
            <a:chExt cx="12712303" cy="1155700"/>
          </a:xfrm>
        </p:grpSpPr>
        <p:sp>
          <p:nvSpPr>
            <p:cNvPr id="11" name="Freeform 11"/>
            <p:cNvSpPr/>
            <p:nvPr/>
          </p:nvSpPr>
          <p:spPr>
            <a:xfrm>
              <a:off x="0" y="0"/>
              <a:ext cx="12712303" cy="1155700"/>
            </a:xfrm>
            <a:custGeom>
              <a:avLst/>
              <a:gdLst/>
              <a:ahLst/>
              <a:cxnLst/>
              <a:rect l="l" t="t" r="r" b="b"/>
              <a:pathLst>
                <a:path w="12712303" h="1155700">
                  <a:moveTo>
                    <a:pt x="0" y="0"/>
                  </a:moveTo>
                  <a:lnTo>
                    <a:pt x="12712303" y="0"/>
                  </a:lnTo>
                  <a:lnTo>
                    <a:pt x="12712303" y="1155700"/>
                  </a:lnTo>
                  <a:lnTo>
                    <a:pt x="0" y="1155700"/>
                  </a:lnTo>
                  <a:close/>
                </a:path>
              </a:pathLst>
            </a:custGeom>
            <a:solidFill>
              <a:srgbClr val="000000">
                <a:alpha val="0"/>
              </a:srgbClr>
            </a:solidFill>
          </p:spPr>
          <p:txBody>
            <a:bodyPr/>
            <a:lstStyle/>
            <a:p>
              <a:endParaRPr lang="en-IN"/>
            </a:p>
          </p:txBody>
        </p:sp>
        <p:sp>
          <p:nvSpPr>
            <p:cNvPr id="12" name="TextBox 12"/>
            <p:cNvSpPr txBox="1"/>
            <p:nvPr/>
          </p:nvSpPr>
          <p:spPr>
            <a:xfrm>
              <a:off x="0" y="-76200"/>
              <a:ext cx="12712303" cy="12319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Seamless web integration is achieved through the Flask framework, providing a user-friendly experience and secure data management.</a:t>
              </a:r>
            </a:p>
          </p:txBody>
        </p:sp>
      </p:grpSp>
      <p:grpSp>
        <p:nvGrpSpPr>
          <p:cNvPr id="13" name="Group 13"/>
          <p:cNvGrpSpPr/>
          <p:nvPr/>
        </p:nvGrpSpPr>
        <p:grpSpPr>
          <a:xfrm>
            <a:off x="7805886" y="3235821"/>
            <a:ext cx="3098601" cy="890588"/>
            <a:chOff x="0" y="0"/>
            <a:chExt cx="4131468" cy="1187450"/>
          </a:xfrm>
        </p:grpSpPr>
        <p:sp>
          <p:nvSpPr>
            <p:cNvPr id="14" name="Freeform 14"/>
            <p:cNvSpPr/>
            <p:nvPr/>
          </p:nvSpPr>
          <p:spPr>
            <a:xfrm>
              <a:off x="0" y="0"/>
              <a:ext cx="4131468" cy="1187450"/>
            </a:xfrm>
            <a:custGeom>
              <a:avLst/>
              <a:gdLst/>
              <a:ahLst/>
              <a:cxnLst/>
              <a:rect l="l" t="t" r="r" b="b"/>
              <a:pathLst>
                <a:path w="4131468" h="1187450">
                  <a:moveTo>
                    <a:pt x="0" y="0"/>
                  </a:moveTo>
                  <a:lnTo>
                    <a:pt x="4131468" y="0"/>
                  </a:lnTo>
                  <a:lnTo>
                    <a:pt x="4131468" y="1187450"/>
                  </a:lnTo>
                  <a:lnTo>
                    <a:pt x="0" y="1187450"/>
                  </a:lnTo>
                  <a:close/>
                </a:path>
              </a:pathLst>
            </a:custGeom>
            <a:solidFill>
              <a:srgbClr val="000000">
                <a:alpha val="0"/>
              </a:srgbClr>
            </a:solidFill>
          </p:spPr>
          <p:txBody>
            <a:bodyPr/>
            <a:lstStyle/>
            <a:p>
              <a:endParaRPr lang="en-IN"/>
            </a:p>
          </p:txBody>
        </p:sp>
        <p:sp>
          <p:nvSpPr>
            <p:cNvPr id="15" name="TextBox 15"/>
            <p:cNvSpPr txBox="1"/>
            <p:nvPr/>
          </p:nvSpPr>
          <p:spPr>
            <a:xfrm>
              <a:off x="0" y="-28575"/>
              <a:ext cx="4131468" cy="1216025"/>
            </a:xfrm>
            <a:prstGeom prst="rect">
              <a:avLst/>
            </a:prstGeom>
          </p:spPr>
          <p:txBody>
            <a:bodyPr lIns="0" tIns="0" rIns="0" bIns="0" rtlCol="0" anchor="t"/>
            <a:lstStyle/>
            <a:p>
              <a:pPr algn="r">
                <a:lnSpc>
                  <a:spcPts val="3500"/>
                </a:lnSpc>
              </a:pPr>
              <a:r>
                <a:rPr lang="en-US" sz="2750" b="1">
                  <a:solidFill>
                    <a:srgbClr val="EEEFF5"/>
                  </a:solidFill>
                  <a:latin typeface="Barlow Bold"/>
                  <a:ea typeface="Barlow Bold"/>
                  <a:cs typeface="Barlow Bold"/>
                  <a:sym typeface="Barlow Bold"/>
                </a:rPr>
                <a:t>User-friendly interface</a:t>
              </a:r>
            </a:p>
          </p:txBody>
        </p:sp>
      </p:grpSp>
      <p:grpSp>
        <p:nvGrpSpPr>
          <p:cNvPr id="16" name="Group 16"/>
          <p:cNvGrpSpPr/>
          <p:nvPr/>
        </p:nvGrpSpPr>
        <p:grpSpPr>
          <a:xfrm>
            <a:off x="7805886" y="4288780"/>
            <a:ext cx="3098601" cy="1300163"/>
            <a:chOff x="0" y="0"/>
            <a:chExt cx="4131468" cy="1733550"/>
          </a:xfrm>
        </p:grpSpPr>
        <p:sp>
          <p:nvSpPr>
            <p:cNvPr id="17" name="Freeform 17"/>
            <p:cNvSpPr/>
            <p:nvPr/>
          </p:nvSpPr>
          <p:spPr>
            <a:xfrm>
              <a:off x="0" y="0"/>
              <a:ext cx="4131468" cy="1733550"/>
            </a:xfrm>
            <a:custGeom>
              <a:avLst/>
              <a:gdLst/>
              <a:ahLst/>
              <a:cxnLst/>
              <a:rect l="l" t="t" r="r" b="b"/>
              <a:pathLst>
                <a:path w="4131468" h="1733550">
                  <a:moveTo>
                    <a:pt x="0" y="0"/>
                  </a:moveTo>
                  <a:lnTo>
                    <a:pt x="4131468" y="0"/>
                  </a:lnTo>
                  <a:lnTo>
                    <a:pt x="4131468" y="1733550"/>
                  </a:lnTo>
                  <a:lnTo>
                    <a:pt x="0" y="1733550"/>
                  </a:lnTo>
                  <a:close/>
                </a:path>
              </a:pathLst>
            </a:custGeom>
            <a:solidFill>
              <a:srgbClr val="000000">
                <a:alpha val="0"/>
              </a:srgbClr>
            </a:solidFill>
          </p:spPr>
          <p:txBody>
            <a:bodyPr/>
            <a:lstStyle/>
            <a:p>
              <a:endParaRPr lang="en-IN"/>
            </a:p>
          </p:txBody>
        </p:sp>
        <p:sp>
          <p:nvSpPr>
            <p:cNvPr id="18" name="TextBox 18"/>
            <p:cNvSpPr txBox="1"/>
            <p:nvPr/>
          </p:nvSpPr>
          <p:spPr>
            <a:xfrm>
              <a:off x="0" y="-76200"/>
              <a:ext cx="4131468" cy="1809750"/>
            </a:xfrm>
            <a:prstGeom prst="rect">
              <a:avLst/>
            </a:prstGeom>
          </p:spPr>
          <p:txBody>
            <a:bodyPr lIns="0" tIns="0" rIns="0" bIns="0" rtlCol="0" anchor="t"/>
            <a:lstStyle/>
            <a:p>
              <a:pPr algn="r">
                <a:lnSpc>
                  <a:spcPts val="3374"/>
                </a:lnSpc>
              </a:pPr>
              <a:r>
                <a:rPr lang="en-US" sz="2125">
                  <a:solidFill>
                    <a:srgbClr val="EEEFF5"/>
                  </a:solidFill>
                  <a:latin typeface="Montserrat"/>
                  <a:ea typeface="Montserrat"/>
                  <a:cs typeface="Montserrat"/>
                  <a:sym typeface="Montserrat"/>
                </a:rPr>
                <a:t>Viewing attendance reports, managing student data.</a:t>
              </a:r>
            </a:p>
          </p:txBody>
        </p:sp>
      </p:grpSp>
      <p:sp>
        <p:nvSpPr>
          <p:cNvPr id="19" name="Freeform 19" descr="preencoded.png"/>
          <p:cNvSpPr/>
          <p:nvPr/>
        </p:nvSpPr>
        <p:spPr>
          <a:xfrm>
            <a:off x="10904487" y="3906888"/>
            <a:ext cx="3336875" cy="3336875"/>
          </a:xfrm>
          <a:custGeom>
            <a:avLst/>
            <a:gdLst/>
            <a:ahLst/>
            <a:cxnLst/>
            <a:rect l="l" t="t" r="r" b="b"/>
            <a:pathLst>
              <a:path w="3336875" h="3336875">
                <a:moveTo>
                  <a:pt x="0" y="0"/>
                </a:moveTo>
                <a:lnTo>
                  <a:pt x="3336875" y="0"/>
                </a:lnTo>
                <a:lnTo>
                  <a:pt x="3336875" y="3336874"/>
                </a:lnTo>
                <a:lnTo>
                  <a:pt x="0" y="3336874"/>
                </a:lnTo>
                <a:lnTo>
                  <a:pt x="0" y="0"/>
                </a:lnTo>
                <a:close/>
              </a:path>
            </a:pathLst>
          </a:custGeom>
          <a:blipFill>
            <a:blip r:embed="rId4"/>
            <a:stretch>
              <a:fillRect/>
            </a:stretch>
          </a:blipFill>
        </p:spPr>
        <p:txBody>
          <a:bodyPr/>
          <a:lstStyle/>
          <a:p>
            <a:endParaRPr lang="en-IN"/>
          </a:p>
        </p:txBody>
      </p:sp>
      <p:sp>
        <p:nvSpPr>
          <p:cNvPr id="20" name="Freeform 20" descr="preencoded.png"/>
          <p:cNvSpPr/>
          <p:nvPr/>
        </p:nvSpPr>
        <p:spPr>
          <a:xfrm>
            <a:off x="11774909" y="4729684"/>
            <a:ext cx="380851" cy="475953"/>
          </a:xfrm>
          <a:custGeom>
            <a:avLst/>
            <a:gdLst/>
            <a:ahLst/>
            <a:cxnLst/>
            <a:rect l="l" t="t" r="r" b="b"/>
            <a:pathLst>
              <a:path w="380851" h="475953">
                <a:moveTo>
                  <a:pt x="0" y="0"/>
                </a:moveTo>
                <a:lnTo>
                  <a:pt x="380851" y="0"/>
                </a:lnTo>
                <a:lnTo>
                  <a:pt x="380851" y="475952"/>
                </a:lnTo>
                <a:lnTo>
                  <a:pt x="0" y="475952"/>
                </a:lnTo>
                <a:lnTo>
                  <a:pt x="0" y="0"/>
                </a:lnTo>
                <a:close/>
              </a:path>
            </a:pathLst>
          </a:custGeom>
          <a:blipFill>
            <a:blip r:embed="rId5"/>
            <a:stretch>
              <a:fillRect t="-11" b="-11"/>
            </a:stretch>
          </a:blipFill>
        </p:spPr>
        <p:txBody>
          <a:bodyPr/>
          <a:lstStyle/>
          <a:p>
            <a:endParaRPr lang="en-IN"/>
          </a:p>
        </p:txBody>
      </p:sp>
      <p:grpSp>
        <p:nvGrpSpPr>
          <p:cNvPr id="21" name="Group 21"/>
          <p:cNvGrpSpPr/>
          <p:nvPr/>
        </p:nvGrpSpPr>
        <p:grpSpPr>
          <a:xfrm>
            <a:off x="14241364" y="3452515"/>
            <a:ext cx="3098750" cy="890588"/>
            <a:chOff x="0" y="0"/>
            <a:chExt cx="4131667" cy="1187450"/>
          </a:xfrm>
        </p:grpSpPr>
        <p:sp>
          <p:nvSpPr>
            <p:cNvPr id="22" name="Freeform 22"/>
            <p:cNvSpPr/>
            <p:nvPr/>
          </p:nvSpPr>
          <p:spPr>
            <a:xfrm>
              <a:off x="0" y="0"/>
              <a:ext cx="4131667" cy="1187450"/>
            </a:xfrm>
            <a:custGeom>
              <a:avLst/>
              <a:gdLst/>
              <a:ahLst/>
              <a:cxnLst/>
              <a:rect l="l" t="t" r="r" b="b"/>
              <a:pathLst>
                <a:path w="4131667" h="1187450">
                  <a:moveTo>
                    <a:pt x="0" y="0"/>
                  </a:moveTo>
                  <a:lnTo>
                    <a:pt x="4131667" y="0"/>
                  </a:lnTo>
                  <a:lnTo>
                    <a:pt x="4131667" y="1187450"/>
                  </a:lnTo>
                  <a:lnTo>
                    <a:pt x="0" y="1187450"/>
                  </a:lnTo>
                  <a:close/>
                </a:path>
              </a:pathLst>
            </a:custGeom>
            <a:solidFill>
              <a:srgbClr val="000000">
                <a:alpha val="0"/>
              </a:srgbClr>
            </a:solidFill>
          </p:spPr>
          <p:txBody>
            <a:bodyPr/>
            <a:lstStyle/>
            <a:p>
              <a:endParaRPr lang="en-IN"/>
            </a:p>
          </p:txBody>
        </p:sp>
        <p:sp>
          <p:nvSpPr>
            <p:cNvPr id="23" name="TextBox 23"/>
            <p:cNvSpPr txBox="1"/>
            <p:nvPr/>
          </p:nvSpPr>
          <p:spPr>
            <a:xfrm>
              <a:off x="0" y="-28575"/>
              <a:ext cx="4131667" cy="1216025"/>
            </a:xfrm>
            <a:prstGeom prst="rect">
              <a:avLst/>
            </a:prstGeom>
          </p:spPr>
          <p:txBody>
            <a:bodyPr lIns="0" tIns="0" rIns="0" bIns="0" rtlCol="0" anchor="t"/>
            <a:lstStyle/>
            <a:p>
              <a:pPr algn="l">
                <a:lnSpc>
                  <a:spcPts val="3500"/>
                </a:lnSpc>
              </a:pPr>
              <a:r>
                <a:rPr lang="en-US" sz="2750" b="1">
                  <a:solidFill>
                    <a:srgbClr val="EEEFF5"/>
                  </a:solidFill>
                  <a:latin typeface="Barlow Bold"/>
                  <a:ea typeface="Barlow Bold"/>
                  <a:cs typeface="Barlow Bold"/>
                  <a:sym typeface="Barlow Bold"/>
                </a:rPr>
                <a:t>Secure authentication</a:t>
              </a:r>
            </a:p>
          </p:txBody>
        </p:sp>
      </p:grpSp>
      <p:grpSp>
        <p:nvGrpSpPr>
          <p:cNvPr id="24" name="Group 24"/>
          <p:cNvGrpSpPr/>
          <p:nvPr/>
        </p:nvGrpSpPr>
        <p:grpSpPr>
          <a:xfrm>
            <a:off x="14241364" y="4505474"/>
            <a:ext cx="3098750" cy="866775"/>
            <a:chOff x="0" y="0"/>
            <a:chExt cx="4131667" cy="1155700"/>
          </a:xfrm>
        </p:grpSpPr>
        <p:sp>
          <p:nvSpPr>
            <p:cNvPr id="25" name="Freeform 25"/>
            <p:cNvSpPr/>
            <p:nvPr/>
          </p:nvSpPr>
          <p:spPr>
            <a:xfrm>
              <a:off x="0" y="0"/>
              <a:ext cx="4131667" cy="1155700"/>
            </a:xfrm>
            <a:custGeom>
              <a:avLst/>
              <a:gdLst/>
              <a:ahLst/>
              <a:cxnLst/>
              <a:rect l="l" t="t" r="r" b="b"/>
              <a:pathLst>
                <a:path w="4131667" h="1155700">
                  <a:moveTo>
                    <a:pt x="0" y="0"/>
                  </a:moveTo>
                  <a:lnTo>
                    <a:pt x="4131667" y="0"/>
                  </a:lnTo>
                  <a:lnTo>
                    <a:pt x="4131667" y="1155700"/>
                  </a:lnTo>
                  <a:lnTo>
                    <a:pt x="0" y="1155700"/>
                  </a:lnTo>
                  <a:close/>
                </a:path>
              </a:pathLst>
            </a:custGeom>
            <a:solidFill>
              <a:srgbClr val="000000">
                <a:alpha val="0"/>
              </a:srgbClr>
            </a:solidFill>
          </p:spPr>
          <p:txBody>
            <a:bodyPr/>
            <a:lstStyle/>
            <a:p>
              <a:endParaRPr lang="en-IN"/>
            </a:p>
          </p:txBody>
        </p:sp>
        <p:sp>
          <p:nvSpPr>
            <p:cNvPr id="26" name="TextBox 26"/>
            <p:cNvSpPr txBox="1"/>
            <p:nvPr/>
          </p:nvSpPr>
          <p:spPr>
            <a:xfrm>
              <a:off x="0" y="-76200"/>
              <a:ext cx="4131667" cy="123190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Protecting sensitive information.</a:t>
              </a:r>
            </a:p>
          </p:txBody>
        </p:sp>
      </p:grpSp>
      <p:sp>
        <p:nvSpPr>
          <p:cNvPr id="27" name="Freeform 27" descr="preencoded.png"/>
          <p:cNvSpPr/>
          <p:nvPr/>
        </p:nvSpPr>
        <p:spPr>
          <a:xfrm>
            <a:off x="10904487" y="3906888"/>
            <a:ext cx="3336875" cy="3336875"/>
          </a:xfrm>
          <a:custGeom>
            <a:avLst/>
            <a:gdLst/>
            <a:ahLst/>
            <a:cxnLst/>
            <a:rect l="l" t="t" r="r" b="b"/>
            <a:pathLst>
              <a:path w="3336875" h="3336875">
                <a:moveTo>
                  <a:pt x="0" y="0"/>
                </a:moveTo>
                <a:lnTo>
                  <a:pt x="3336875" y="0"/>
                </a:lnTo>
                <a:lnTo>
                  <a:pt x="3336875" y="3336874"/>
                </a:lnTo>
                <a:lnTo>
                  <a:pt x="0" y="3336874"/>
                </a:lnTo>
                <a:lnTo>
                  <a:pt x="0" y="0"/>
                </a:lnTo>
                <a:close/>
              </a:path>
            </a:pathLst>
          </a:custGeom>
          <a:blipFill>
            <a:blip r:embed="rId6"/>
            <a:stretch>
              <a:fillRect/>
            </a:stretch>
          </a:blipFill>
        </p:spPr>
        <p:txBody>
          <a:bodyPr/>
          <a:lstStyle/>
          <a:p>
            <a:endParaRPr lang="en-IN"/>
          </a:p>
        </p:txBody>
      </p:sp>
      <p:sp>
        <p:nvSpPr>
          <p:cNvPr id="28" name="Freeform 28" descr="preencoded.png"/>
          <p:cNvSpPr/>
          <p:nvPr/>
        </p:nvSpPr>
        <p:spPr>
          <a:xfrm>
            <a:off x="12989943" y="4729684"/>
            <a:ext cx="380851" cy="475953"/>
          </a:xfrm>
          <a:custGeom>
            <a:avLst/>
            <a:gdLst/>
            <a:ahLst/>
            <a:cxnLst/>
            <a:rect l="l" t="t" r="r" b="b"/>
            <a:pathLst>
              <a:path w="380851" h="475953">
                <a:moveTo>
                  <a:pt x="0" y="0"/>
                </a:moveTo>
                <a:lnTo>
                  <a:pt x="380851" y="0"/>
                </a:lnTo>
                <a:lnTo>
                  <a:pt x="380851" y="475952"/>
                </a:lnTo>
                <a:lnTo>
                  <a:pt x="0" y="475952"/>
                </a:lnTo>
                <a:lnTo>
                  <a:pt x="0" y="0"/>
                </a:lnTo>
                <a:close/>
              </a:path>
            </a:pathLst>
          </a:custGeom>
          <a:blipFill>
            <a:blip r:embed="rId7"/>
            <a:stretch>
              <a:fillRect t="-11" b="-11"/>
            </a:stretch>
          </a:blipFill>
        </p:spPr>
        <p:txBody>
          <a:bodyPr/>
          <a:lstStyle/>
          <a:p>
            <a:endParaRPr lang="en-IN"/>
          </a:p>
        </p:txBody>
      </p:sp>
      <p:grpSp>
        <p:nvGrpSpPr>
          <p:cNvPr id="29" name="Group 29"/>
          <p:cNvGrpSpPr/>
          <p:nvPr/>
        </p:nvGrpSpPr>
        <p:grpSpPr>
          <a:xfrm>
            <a:off x="14241364" y="6001047"/>
            <a:ext cx="3098750" cy="445294"/>
            <a:chOff x="0" y="0"/>
            <a:chExt cx="4131667" cy="593725"/>
          </a:xfrm>
        </p:grpSpPr>
        <p:sp>
          <p:nvSpPr>
            <p:cNvPr id="30" name="Freeform 30"/>
            <p:cNvSpPr/>
            <p:nvPr/>
          </p:nvSpPr>
          <p:spPr>
            <a:xfrm>
              <a:off x="0" y="0"/>
              <a:ext cx="4131667" cy="593725"/>
            </a:xfrm>
            <a:custGeom>
              <a:avLst/>
              <a:gdLst/>
              <a:ahLst/>
              <a:cxnLst/>
              <a:rect l="l" t="t" r="r" b="b"/>
              <a:pathLst>
                <a:path w="4131667" h="593725">
                  <a:moveTo>
                    <a:pt x="0" y="0"/>
                  </a:moveTo>
                  <a:lnTo>
                    <a:pt x="4131667" y="0"/>
                  </a:lnTo>
                  <a:lnTo>
                    <a:pt x="4131667" y="593725"/>
                  </a:lnTo>
                  <a:lnTo>
                    <a:pt x="0" y="593725"/>
                  </a:lnTo>
                  <a:close/>
                </a:path>
              </a:pathLst>
            </a:custGeom>
            <a:solidFill>
              <a:srgbClr val="000000">
                <a:alpha val="0"/>
              </a:srgbClr>
            </a:solidFill>
          </p:spPr>
          <p:txBody>
            <a:bodyPr/>
            <a:lstStyle/>
            <a:p>
              <a:endParaRPr lang="en-IN"/>
            </a:p>
          </p:txBody>
        </p:sp>
        <p:sp>
          <p:nvSpPr>
            <p:cNvPr id="31" name="TextBox 31"/>
            <p:cNvSpPr txBox="1"/>
            <p:nvPr/>
          </p:nvSpPr>
          <p:spPr>
            <a:xfrm>
              <a:off x="0" y="-28575"/>
              <a:ext cx="4131667" cy="622300"/>
            </a:xfrm>
            <a:prstGeom prst="rect">
              <a:avLst/>
            </a:prstGeom>
          </p:spPr>
          <p:txBody>
            <a:bodyPr lIns="0" tIns="0" rIns="0" bIns="0" rtlCol="0" anchor="t"/>
            <a:lstStyle/>
            <a:p>
              <a:pPr algn="l">
                <a:lnSpc>
                  <a:spcPts val="3500"/>
                </a:lnSpc>
              </a:pPr>
              <a:r>
                <a:rPr lang="en-US" sz="2750" b="1">
                  <a:solidFill>
                    <a:srgbClr val="EEEFF5"/>
                  </a:solidFill>
                  <a:latin typeface="Barlow Bold"/>
                  <a:ea typeface="Barlow Bold"/>
                  <a:cs typeface="Barlow Bold"/>
                  <a:sym typeface="Barlow Bold"/>
                </a:rPr>
                <a:t>API endpoints</a:t>
              </a:r>
            </a:p>
          </p:txBody>
        </p:sp>
      </p:grpSp>
      <p:grpSp>
        <p:nvGrpSpPr>
          <p:cNvPr id="32" name="Group 32"/>
          <p:cNvGrpSpPr/>
          <p:nvPr/>
        </p:nvGrpSpPr>
        <p:grpSpPr>
          <a:xfrm>
            <a:off x="14241364" y="6608712"/>
            <a:ext cx="3098750" cy="1300162"/>
            <a:chOff x="0" y="0"/>
            <a:chExt cx="4131667" cy="1733550"/>
          </a:xfrm>
        </p:grpSpPr>
        <p:sp>
          <p:nvSpPr>
            <p:cNvPr id="33" name="Freeform 33"/>
            <p:cNvSpPr/>
            <p:nvPr/>
          </p:nvSpPr>
          <p:spPr>
            <a:xfrm>
              <a:off x="0" y="0"/>
              <a:ext cx="4131667" cy="1733550"/>
            </a:xfrm>
            <a:custGeom>
              <a:avLst/>
              <a:gdLst/>
              <a:ahLst/>
              <a:cxnLst/>
              <a:rect l="l" t="t" r="r" b="b"/>
              <a:pathLst>
                <a:path w="4131667" h="1733550">
                  <a:moveTo>
                    <a:pt x="0" y="0"/>
                  </a:moveTo>
                  <a:lnTo>
                    <a:pt x="4131667" y="0"/>
                  </a:lnTo>
                  <a:lnTo>
                    <a:pt x="4131667" y="1733550"/>
                  </a:lnTo>
                  <a:lnTo>
                    <a:pt x="0" y="1733550"/>
                  </a:lnTo>
                  <a:close/>
                </a:path>
              </a:pathLst>
            </a:custGeom>
            <a:solidFill>
              <a:srgbClr val="000000">
                <a:alpha val="0"/>
              </a:srgbClr>
            </a:solidFill>
          </p:spPr>
          <p:txBody>
            <a:bodyPr/>
            <a:lstStyle/>
            <a:p>
              <a:endParaRPr lang="en-IN"/>
            </a:p>
          </p:txBody>
        </p:sp>
        <p:sp>
          <p:nvSpPr>
            <p:cNvPr id="34" name="TextBox 34"/>
            <p:cNvSpPr txBox="1"/>
            <p:nvPr/>
          </p:nvSpPr>
          <p:spPr>
            <a:xfrm>
              <a:off x="0" y="-76200"/>
              <a:ext cx="4131667" cy="180975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Connecting the face recognition engine with the web app.</a:t>
              </a:r>
            </a:p>
          </p:txBody>
        </p:sp>
      </p:grpSp>
      <p:sp>
        <p:nvSpPr>
          <p:cNvPr id="35" name="Freeform 35" descr="preencoded.png"/>
          <p:cNvSpPr/>
          <p:nvPr/>
        </p:nvSpPr>
        <p:spPr>
          <a:xfrm>
            <a:off x="10904487" y="3906888"/>
            <a:ext cx="3336875" cy="3336875"/>
          </a:xfrm>
          <a:custGeom>
            <a:avLst/>
            <a:gdLst/>
            <a:ahLst/>
            <a:cxnLst/>
            <a:rect l="l" t="t" r="r" b="b"/>
            <a:pathLst>
              <a:path w="3336875" h="3336875">
                <a:moveTo>
                  <a:pt x="0" y="0"/>
                </a:moveTo>
                <a:lnTo>
                  <a:pt x="3336875" y="0"/>
                </a:lnTo>
                <a:lnTo>
                  <a:pt x="3336875" y="3336874"/>
                </a:lnTo>
                <a:lnTo>
                  <a:pt x="0" y="3336874"/>
                </a:lnTo>
                <a:lnTo>
                  <a:pt x="0" y="0"/>
                </a:lnTo>
                <a:close/>
              </a:path>
            </a:pathLst>
          </a:custGeom>
          <a:blipFill>
            <a:blip r:embed="rId8"/>
            <a:stretch>
              <a:fillRect/>
            </a:stretch>
          </a:blipFill>
        </p:spPr>
        <p:txBody>
          <a:bodyPr/>
          <a:lstStyle/>
          <a:p>
            <a:endParaRPr lang="en-IN"/>
          </a:p>
        </p:txBody>
      </p:sp>
      <p:sp>
        <p:nvSpPr>
          <p:cNvPr id="36" name="Freeform 36" descr="preencoded.png"/>
          <p:cNvSpPr/>
          <p:nvPr/>
        </p:nvSpPr>
        <p:spPr>
          <a:xfrm>
            <a:off x="12989943" y="5944716"/>
            <a:ext cx="380851" cy="475952"/>
          </a:xfrm>
          <a:custGeom>
            <a:avLst/>
            <a:gdLst/>
            <a:ahLst/>
            <a:cxnLst/>
            <a:rect l="l" t="t" r="r" b="b"/>
            <a:pathLst>
              <a:path w="380851" h="475952">
                <a:moveTo>
                  <a:pt x="0" y="0"/>
                </a:moveTo>
                <a:lnTo>
                  <a:pt x="380851" y="0"/>
                </a:lnTo>
                <a:lnTo>
                  <a:pt x="380851" y="475953"/>
                </a:lnTo>
                <a:lnTo>
                  <a:pt x="0" y="475953"/>
                </a:lnTo>
                <a:lnTo>
                  <a:pt x="0" y="0"/>
                </a:lnTo>
                <a:close/>
              </a:path>
            </a:pathLst>
          </a:custGeom>
          <a:blipFill>
            <a:blip r:embed="rId9"/>
            <a:stretch>
              <a:fillRect t="-11" b="-11"/>
            </a:stretch>
          </a:blipFill>
        </p:spPr>
        <p:txBody>
          <a:bodyPr/>
          <a:lstStyle/>
          <a:p>
            <a:endParaRPr lang="en-IN"/>
          </a:p>
        </p:txBody>
      </p:sp>
      <p:grpSp>
        <p:nvGrpSpPr>
          <p:cNvPr id="37" name="Group 37"/>
          <p:cNvGrpSpPr/>
          <p:nvPr/>
        </p:nvGrpSpPr>
        <p:grpSpPr>
          <a:xfrm>
            <a:off x="7805886" y="5995095"/>
            <a:ext cx="3098601" cy="890588"/>
            <a:chOff x="0" y="0"/>
            <a:chExt cx="4131468" cy="1187450"/>
          </a:xfrm>
        </p:grpSpPr>
        <p:sp>
          <p:nvSpPr>
            <p:cNvPr id="38" name="Freeform 38"/>
            <p:cNvSpPr/>
            <p:nvPr/>
          </p:nvSpPr>
          <p:spPr>
            <a:xfrm>
              <a:off x="0" y="0"/>
              <a:ext cx="4131468" cy="1187450"/>
            </a:xfrm>
            <a:custGeom>
              <a:avLst/>
              <a:gdLst/>
              <a:ahLst/>
              <a:cxnLst/>
              <a:rect l="l" t="t" r="r" b="b"/>
              <a:pathLst>
                <a:path w="4131468" h="1187450">
                  <a:moveTo>
                    <a:pt x="0" y="0"/>
                  </a:moveTo>
                  <a:lnTo>
                    <a:pt x="4131468" y="0"/>
                  </a:lnTo>
                  <a:lnTo>
                    <a:pt x="4131468" y="1187450"/>
                  </a:lnTo>
                  <a:lnTo>
                    <a:pt x="0" y="1187450"/>
                  </a:lnTo>
                  <a:close/>
                </a:path>
              </a:pathLst>
            </a:custGeom>
            <a:solidFill>
              <a:srgbClr val="000000">
                <a:alpha val="0"/>
              </a:srgbClr>
            </a:solidFill>
          </p:spPr>
          <p:txBody>
            <a:bodyPr/>
            <a:lstStyle/>
            <a:p>
              <a:endParaRPr lang="en-IN"/>
            </a:p>
          </p:txBody>
        </p:sp>
        <p:sp>
          <p:nvSpPr>
            <p:cNvPr id="39" name="TextBox 39"/>
            <p:cNvSpPr txBox="1"/>
            <p:nvPr/>
          </p:nvSpPr>
          <p:spPr>
            <a:xfrm>
              <a:off x="0" y="-28575"/>
              <a:ext cx="4131468" cy="1216025"/>
            </a:xfrm>
            <a:prstGeom prst="rect">
              <a:avLst/>
            </a:prstGeom>
          </p:spPr>
          <p:txBody>
            <a:bodyPr lIns="0" tIns="0" rIns="0" bIns="0" rtlCol="0" anchor="t"/>
            <a:lstStyle/>
            <a:p>
              <a:pPr algn="r">
                <a:lnSpc>
                  <a:spcPts val="3500"/>
                </a:lnSpc>
              </a:pPr>
              <a:r>
                <a:rPr lang="en-US" sz="2750" b="1">
                  <a:solidFill>
                    <a:srgbClr val="EEEFF5"/>
                  </a:solidFill>
                  <a:latin typeface="Barlow Bold"/>
                  <a:ea typeface="Barlow Bold"/>
                  <a:cs typeface="Barlow Bold"/>
                  <a:sym typeface="Barlow Bold"/>
                </a:rPr>
                <a:t>Real-time monitoring</a:t>
              </a:r>
            </a:p>
          </p:txBody>
        </p:sp>
      </p:grpSp>
      <p:grpSp>
        <p:nvGrpSpPr>
          <p:cNvPr id="40" name="Group 40"/>
          <p:cNvGrpSpPr/>
          <p:nvPr/>
        </p:nvGrpSpPr>
        <p:grpSpPr>
          <a:xfrm>
            <a:off x="7805886" y="7048054"/>
            <a:ext cx="3098601" cy="866775"/>
            <a:chOff x="0" y="0"/>
            <a:chExt cx="4131468" cy="1155700"/>
          </a:xfrm>
        </p:grpSpPr>
        <p:sp>
          <p:nvSpPr>
            <p:cNvPr id="41" name="Freeform 41"/>
            <p:cNvSpPr/>
            <p:nvPr/>
          </p:nvSpPr>
          <p:spPr>
            <a:xfrm>
              <a:off x="0" y="0"/>
              <a:ext cx="4131468" cy="1155700"/>
            </a:xfrm>
            <a:custGeom>
              <a:avLst/>
              <a:gdLst/>
              <a:ahLst/>
              <a:cxnLst/>
              <a:rect l="l" t="t" r="r" b="b"/>
              <a:pathLst>
                <a:path w="4131468" h="1155700">
                  <a:moveTo>
                    <a:pt x="0" y="0"/>
                  </a:moveTo>
                  <a:lnTo>
                    <a:pt x="4131468" y="0"/>
                  </a:lnTo>
                  <a:lnTo>
                    <a:pt x="4131468" y="1155700"/>
                  </a:lnTo>
                  <a:lnTo>
                    <a:pt x="0" y="1155700"/>
                  </a:lnTo>
                  <a:close/>
                </a:path>
              </a:pathLst>
            </a:custGeom>
            <a:solidFill>
              <a:srgbClr val="000000">
                <a:alpha val="0"/>
              </a:srgbClr>
            </a:solidFill>
          </p:spPr>
          <p:txBody>
            <a:bodyPr/>
            <a:lstStyle/>
            <a:p>
              <a:endParaRPr lang="en-IN"/>
            </a:p>
          </p:txBody>
        </p:sp>
        <p:sp>
          <p:nvSpPr>
            <p:cNvPr id="42" name="TextBox 42"/>
            <p:cNvSpPr txBox="1"/>
            <p:nvPr/>
          </p:nvSpPr>
          <p:spPr>
            <a:xfrm>
              <a:off x="0" y="-76200"/>
              <a:ext cx="4131468" cy="1231900"/>
            </a:xfrm>
            <a:prstGeom prst="rect">
              <a:avLst/>
            </a:prstGeom>
          </p:spPr>
          <p:txBody>
            <a:bodyPr lIns="0" tIns="0" rIns="0" bIns="0" rtlCol="0" anchor="t"/>
            <a:lstStyle/>
            <a:p>
              <a:pPr algn="r">
                <a:lnSpc>
                  <a:spcPts val="3374"/>
                </a:lnSpc>
              </a:pPr>
              <a:r>
                <a:rPr lang="en-US" sz="2125">
                  <a:solidFill>
                    <a:srgbClr val="EEEFF5"/>
                  </a:solidFill>
                  <a:latin typeface="Montserrat"/>
                  <a:ea typeface="Montserrat"/>
                  <a:cs typeface="Montserrat"/>
                  <a:sym typeface="Montserrat"/>
                </a:rPr>
                <a:t>Tracking attendance logs as they happen.</a:t>
              </a:r>
            </a:p>
          </p:txBody>
        </p:sp>
      </p:grpSp>
      <p:sp>
        <p:nvSpPr>
          <p:cNvPr id="43" name="Freeform 43" descr="preencoded.png"/>
          <p:cNvSpPr/>
          <p:nvPr/>
        </p:nvSpPr>
        <p:spPr>
          <a:xfrm>
            <a:off x="10904487" y="3906888"/>
            <a:ext cx="3336875" cy="3336875"/>
          </a:xfrm>
          <a:custGeom>
            <a:avLst/>
            <a:gdLst/>
            <a:ahLst/>
            <a:cxnLst/>
            <a:rect l="l" t="t" r="r" b="b"/>
            <a:pathLst>
              <a:path w="3336875" h="3336875">
                <a:moveTo>
                  <a:pt x="0" y="0"/>
                </a:moveTo>
                <a:lnTo>
                  <a:pt x="3336875" y="0"/>
                </a:lnTo>
                <a:lnTo>
                  <a:pt x="3336875" y="3336874"/>
                </a:lnTo>
                <a:lnTo>
                  <a:pt x="0" y="3336874"/>
                </a:lnTo>
                <a:lnTo>
                  <a:pt x="0" y="0"/>
                </a:lnTo>
                <a:close/>
              </a:path>
            </a:pathLst>
          </a:custGeom>
          <a:blipFill>
            <a:blip r:embed="rId10"/>
            <a:stretch>
              <a:fillRect/>
            </a:stretch>
          </a:blipFill>
        </p:spPr>
        <p:txBody>
          <a:bodyPr/>
          <a:lstStyle/>
          <a:p>
            <a:endParaRPr lang="en-IN"/>
          </a:p>
        </p:txBody>
      </p:sp>
      <p:sp>
        <p:nvSpPr>
          <p:cNvPr id="44" name="Freeform 44" descr="preencoded.png"/>
          <p:cNvSpPr/>
          <p:nvPr/>
        </p:nvSpPr>
        <p:spPr>
          <a:xfrm>
            <a:off x="11774909" y="5944716"/>
            <a:ext cx="380851" cy="475952"/>
          </a:xfrm>
          <a:custGeom>
            <a:avLst/>
            <a:gdLst/>
            <a:ahLst/>
            <a:cxnLst/>
            <a:rect l="l" t="t" r="r" b="b"/>
            <a:pathLst>
              <a:path w="380851" h="475952">
                <a:moveTo>
                  <a:pt x="0" y="0"/>
                </a:moveTo>
                <a:lnTo>
                  <a:pt x="380851" y="0"/>
                </a:lnTo>
                <a:lnTo>
                  <a:pt x="380851" y="475953"/>
                </a:lnTo>
                <a:lnTo>
                  <a:pt x="0" y="475953"/>
                </a:lnTo>
                <a:lnTo>
                  <a:pt x="0" y="0"/>
                </a:lnTo>
                <a:close/>
              </a:path>
            </a:pathLst>
          </a:custGeom>
          <a:blipFill>
            <a:blip r:embed="rId11"/>
            <a:stretch>
              <a:fillRect t="-11" b="-11"/>
            </a:stretch>
          </a:blipFill>
        </p:spPr>
        <p:txBody>
          <a:bodyPr/>
          <a:lstStyle/>
          <a:p>
            <a:endParaRPr lang="en-IN"/>
          </a:p>
        </p:txBody>
      </p:sp>
      <p:grpSp>
        <p:nvGrpSpPr>
          <p:cNvPr id="45" name="Group 45"/>
          <p:cNvGrpSpPr/>
          <p:nvPr/>
        </p:nvGrpSpPr>
        <p:grpSpPr>
          <a:xfrm>
            <a:off x="7805886" y="8219480"/>
            <a:ext cx="9534228" cy="1300162"/>
            <a:chOff x="0" y="0"/>
            <a:chExt cx="12712303" cy="1733550"/>
          </a:xfrm>
        </p:grpSpPr>
        <p:sp>
          <p:nvSpPr>
            <p:cNvPr id="46" name="Freeform 46"/>
            <p:cNvSpPr/>
            <p:nvPr/>
          </p:nvSpPr>
          <p:spPr>
            <a:xfrm>
              <a:off x="0" y="0"/>
              <a:ext cx="12712303" cy="1733550"/>
            </a:xfrm>
            <a:custGeom>
              <a:avLst/>
              <a:gdLst/>
              <a:ahLst/>
              <a:cxnLst/>
              <a:rect l="l" t="t" r="r" b="b"/>
              <a:pathLst>
                <a:path w="12712303" h="1733550">
                  <a:moveTo>
                    <a:pt x="0" y="0"/>
                  </a:moveTo>
                  <a:lnTo>
                    <a:pt x="12712303" y="0"/>
                  </a:lnTo>
                  <a:lnTo>
                    <a:pt x="12712303" y="1733550"/>
                  </a:lnTo>
                  <a:lnTo>
                    <a:pt x="0" y="1733550"/>
                  </a:lnTo>
                  <a:close/>
                </a:path>
              </a:pathLst>
            </a:custGeom>
            <a:solidFill>
              <a:srgbClr val="000000">
                <a:alpha val="0"/>
              </a:srgbClr>
            </a:solidFill>
          </p:spPr>
          <p:txBody>
            <a:bodyPr/>
            <a:lstStyle/>
            <a:p>
              <a:endParaRPr lang="en-IN"/>
            </a:p>
          </p:txBody>
        </p:sp>
        <p:sp>
          <p:nvSpPr>
            <p:cNvPr id="47" name="TextBox 47"/>
            <p:cNvSpPr txBox="1"/>
            <p:nvPr/>
          </p:nvSpPr>
          <p:spPr>
            <a:xfrm>
              <a:off x="0" y="-76200"/>
              <a:ext cx="12712303" cy="1809750"/>
            </a:xfrm>
            <a:prstGeom prst="rect">
              <a:avLst/>
            </a:prstGeom>
          </p:spPr>
          <p:txBody>
            <a:bodyPr lIns="0" tIns="0" rIns="0" bIns="0" rtlCol="0" anchor="t"/>
            <a:lstStyle/>
            <a:p>
              <a:pPr algn="l">
                <a:lnSpc>
                  <a:spcPts val="3374"/>
                </a:lnSpc>
              </a:pPr>
              <a:r>
                <a:rPr lang="en-US" sz="2125">
                  <a:solidFill>
                    <a:srgbClr val="EEEFF5"/>
                  </a:solidFill>
                  <a:latin typeface="Montserrat"/>
                  <a:ea typeface="Montserrat"/>
                  <a:cs typeface="Montserrat"/>
                  <a:sym typeface="Montserrat"/>
                </a:rPr>
                <a:t>iAttend's API enables connecting the face recognition engine to the web app. Real-time monitoring tracks attendance logs, providing immediate access to attendance data.</a:t>
              </a:r>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1143000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871240" y="1084212"/>
            <a:ext cx="9687520" cy="1637705"/>
            <a:chOff x="0" y="0"/>
            <a:chExt cx="12916693" cy="2183607"/>
          </a:xfrm>
        </p:grpSpPr>
        <p:sp>
          <p:nvSpPr>
            <p:cNvPr id="8" name="Freeform 8"/>
            <p:cNvSpPr/>
            <p:nvPr/>
          </p:nvSpPr>
          <p:spPr>
            <a:xfrm>
              <a:off x="0" y="0"/>
              <a:ext cx="12916694" cy="2183607"/>
            </a:xfrm>
            <a:custGeom>
              <a:avLst/>
              <a:gdLst/>
              <a:ahLst/>
              <a:cxnLst/>
              <a:rect l="l" t="t" r="r" b="b"/>
              <a:pathLst>
                <a:path w="12916694" h="2183607">
                  <a:moveTo>
                    <a:pt x="0" y="0"/>
                  </a:moveTo>
                  <a:lnTo>
                    <a:pt x="12916694" y="0"/>
                  </a:lnTo>
                  <a:lnTo>
                    <a:pt x="12916694" y="2183607"/>
                  </a:lnTo>
                  <a:lnTo>
                    <a:pt x="0" y="2183607"/>
                  </a:lnTo>
                  <a:close/>
                </a:path>
              </a:pathLst>
            </a:custGeom>
            <a:solidFill>
              <a:srgbClr val="000000">
                <a:alpha val="0"/>
              </a:srgbClr>
            </a:solidFill>
          </p:spPr>
          <p:txBody>
            <a:bodyPr/>
            <a:lstStyle/>
            <a:p>
              <a:endParaRPr lang="en-IN"/>
            </a:p>
          </p:txBody>
        </p:sp>
        <p:sp>
          <p:nvSpPr>
            <p:cNvPr id="9" name="TextBox 9"/>
            <p:cNvSpPr txBox="1"/>
            <p:nvPr/>
          </p:nvSpPr>
          <p:spPr>
            <a:xfrm>
              <a:off x="0" y="-28575"/>
              <a:ext cx="12916693" cy="2212182"/>
            </a:xfrm>
            <a:prstGeom prst="rect">
              <a:avLst/>
            </a:prstGeom>
          </p:spPr>
          <p:txBody>
            <a:bodyPr lIns="0" tIns="0" rIns="0" bIns="0" rtlCol="0" anchor="t"/>
            <a:lstStyle/>
            <a:p>
              <a:pPr algn="l">
                <a:lnSpc>
                  <a:spcPts val="6437"/>
                </a:lnSpc>
              </a:pPr>
              <a:r>
                <a:rPr lang="en-US" sz="5125" b="1">
                  <a:solidFill>
                    <a:srgbClr val="9998FF"/>
                  </a:solidFill>
                  <a:latin typeface="Barlow Bold"/>
                  <a:ea typeface="Barlow Bold"/>
                  <a:cs typeface="Barlow Bold"/>
                  <a:sym typeface="Barlow Bold"/>
                </a:rPr>
                <a:t>iAttend in Action: Use Cases and Benefits</a:t>
              </a:r>
            </a:p>
          </p:txBody>
        </p:sp>
      </p:grpSp>
      <p:grpSp>
        <p:nvGrpSpPr>
          <p:cNvPr id="10" name="Group 10"/>
          <p:cNvGrpSpPr/>
          <p:nvPr/>
        </p:nvGrpSpPr>
        <p:grpSpPr>
          <a:xfrm>
            <a:off x="871240" y="3095179"/>
            <a:ext cx="9687520" cy="796529"/>
            <a:chOff x="0" y="0"/>
            <a:chExt cx="12916693" cy="1062038"/>
          </a:xfrm>
        </p:grpSpPr>
        <p:sp>
          <p:nvSpPr>
            <p:cNvPr id="11" name="Freeform 11"/>
            <p:cNvSpPr/>
            <p:nvPr/>
          </p:nvSpPr>
          <p:spPr>
            <a:xfrm>
              <a:off x="0" y="0"/>
              <a:ext cx="12916694" cy="1062038"/>
            </a:xfrm>
            <a:custGeom>
              <a:avLst/>
              <a:gdLst/>
              <a:ahLst/>
              <a:cxnLst/>
              <a:rect l="l" t="t" r="r" b="b"/>
              <a:pathLst>
                <a:path w="12916694" h="1062038">
                  <a:moveTo>
                    <a:pt x="0" y="0"/>
                  </a:moveTo>
                  <a:lnTo>
                    <a:pt x="12916694" y="0"/>
                  </a:lnTo>
                  <a:lnTo>
                    <a:pt x="12916694" y="1062038"/>
                  </a:lnTo>
                  <a:lnTo>
                    <a:pt x="0" y="1062038"/>
                  </a:lnTo>
                  <a:close/>
                </a:path>
              </a:pathLst>
            </a:custGeom>
            <a:solidFill>
              <a:srgbClr val="000000">
                <a:alpha val="0"/>
              </a:srgbClr>
            </a:solidFill>
          </p:spPr>
          <p:txBody>
            <a:bodyPr/>
            <a:lstStyle/>
            <a:p>
              <a:endParaRPr lang="en-IN"/>
            </a:p>
          </p:txBody>
        </p:sp>
        <p:sp>
          <p:nvSpPr>
            <p:cNvPr id="12" name="TextBox 12"/>
            <p:cNvSpPr txBox="1"/>
            <p:nvPr/>
          </p:nvSpPr>
          <p:spPr>
            <a:xfrm>
              <a:off x="0" y="-85725"/>
              <a:ext cx="12916693" cy="1147763"/>
            </a:xfrm>
            <a:prstGeom prst="rect">
              <a:avLst/>
            </a:prstGeom>
          </p:spPr>
          <p:txBody>
            <a:bodyPr lIns="0" tIns="0" rIns="0" bIns="0" rtlCol="0" anchor="t"/>
            <a:lstStyle/>
            <a:p>
              <a:pPr algn="l">
                <a:lnSpc>
                  <a:spcPts val="3125"/>
                </a:lnSpc>
              </a:pPr>
              <a:r>
                <a:rPr lang="en-US" i="1" dirty="0" err="1">
                  <a:solidFill>
                    <a:srgbClr val="EEEFF5"/>
                  </a:solidFill>
                  <a:latin typeface="Montserrat"/>
                  <a:sym typeface="Montserrat"/>
                </a:rPr>
                <a:t>iAttend</a:t>
              </a:r>
              <a:r>
                <a:rPr lang="en-US" sz="1937" dirty="0">
                  <a:solidFill>
                    <a:srgbClr val="EEEFF5"/>
                  </a:solidFill>
                  <a:latin typeface="Montserrat"/>
                  <a:ea typeface="Montserrat"/>
                  <a:cs typeface="Montserrat"/>
                  <a:sym typeface="Montserrat"/>
                </a:rPr>
                <a:t> offers a wide range of practical applications and significant benefits across various sectors.</a:t>
              </a:r>
            </a:p>
          </p:txBody>
        </p:sp>
      </p:grpSp>
      <p:grpSp>
        <p:nvGrpSpPr>
          <p:cNvPr id="13" name="Group 13"/>
          <p:cNvGrpSpPr/>
          <p:nvPr/>
        </p:nvGrpSpPr>
        <p:grpSpPr>
          <a:xfrm>
            <a:off x="871240" y="4171652"/>
            <a:ext cx="4719340" cy="1852910"/>
            <a:chOff x="0" y="0"/>
            <a:chExt cx="6292453" cy="2470547"/>
          </a:xfrm>
        </p:grpSpPr>
        <p:sp>
          <p:nvSpPr>
            <p:cNvPr id="14" name="Freeform 14"/>
            <p:cNvSpPr/>
            <p:nvPr/>
          </p:nvSpPr>
          <p:spPr>
            <a:xfrm>
              <a:off x="0" y="0"/>
              <a:ext cx="6292469" cy="2470531"/>
            </a:xfrm>
            <a:custGeom>
              <a:avLst/>
              <a:gdLst/>
              <a:ahLst/>
              <a:cxnLst/>
              <a:rect l="l" t="t" r="r" b="b"/>
              <a:pathLst>
                <a:path w="6292469" h="2470531">
                  <a:moveTo>
                    <a:pt x="0" y="298704"/>
                  </a:moveTo>
                  <a:cubicBezTo>
                    <a:pt x="0" y="133731"/>
                    <a:pt x="133731" y="0"/>
                    <a:pt x="298704" y="0"/>
                  </a:cubicBezTo>
                  <a:lnTo>
                    <a:pt x="5993765" y="0"/>
                  </a:lnTo>
                  <a:cubicBezTo>
                    <a:pt x="6158738" y="0"/>
                    <a:pt x="6292469" y="133731"/>
                    <a:pt x="6292469" y="298704"/>
                  </a:cubicBezTo>
                  <a:lnTo>
                    <a:pt x="6292469" y="2171827"/>
                  </a:lnTo>
                  <a:cubicBezTo>
                    <a:pt x="6292469" y="2336800"/>
                    <a:pt x="6158738" y="2470531"/>
                    <a:pt x="5993765" y="2470531"/>
                  </a:cubicBezTo>
                  <a:lnTo>
                    <a:pt x="298704" y="2470531"/>
                  </a:lnTo>
                  <a:cubicBezTo>
                    <a:pt x="133731" y="2470531"/>
                    <a:pt x="0" y="2336800"/>
                    <a:pt x="0" y="2171827"/>
                  </a:cubicBezTo>
                  <a:close/>
                </a:path>
              </a:pathLst>
            </a:custGeom>
            <a:solidFill>
              <a:srgbClr val="282C32"/>
            </a:solidFill>
          </p:spPr>
          <p:txBody>
            <a:bodyPr/>
            <a:lstStyle/>
            <a:p>
              <a:endParaRPr lang="en-IN"/>
            </a:p>
          </p:txBody>
        </p:sp>
      </p:grpSp>
      <p:grpSp>
        <p:nvGrpSpPr>
          <p:cNvPr id="15" name="Group 15"/>
          <p:cNvGrpSpPr/>
          <p:nvPr/>
        </p:nvGrpSpPr>
        <p:grpSpPr>
          <a:xfrm>
            <a:off x="1120080" y="4420492"/>
            <a:ext cx="3458915" cy="409426"/>
            <a:chOff x="0" y="0"/>
            <a:chExt cx="4611887" cy="545902"/>
          </a:xfrm>
        </p:grpSpPr>
        <p:sp>
          <p:nvSpPr>
            <p:cNvPr id="16" name="Freeform 16"/>
            <p:cNvSpPr/>
            <p:nvPr/>
          </p:nvSpPr>
          <p:spPr>
            <a:xfrm>
              <a:off x="0" y="0"/>
              <a:ext cx="4611887" cy="545902"/>
            </a:xfrm>
            <a:custGeom>
              <a:avLst/>
              <a:gdLst/>
              <a:ahLst/>
              <a:cxnLst/>
              <a:rect l="l" t="t" r="r" b="b"/>
              <a:pathLst>
                <a:path w="4611887" h="545902">
                  <a:moveTo>
                    <a:pt x="0" y="0"/>
                  </a:moveTo>
                  <a:lnTo>
                    <a:pt x="4611887" y="0"/>
                  </a:lnTo>
                  <a:lnTo>
                    <a:pt x="4611887" y="545902"/>
                  </a:lnTo>
                  <a:lnTo>
                    <a:pt x="0" y="545902"/>
                  </a:lnTo>
                  <a:close/>
                </a:path>
              </a:pathLst>
            </a:custGeom>
            <a:solidFill>
              <a:srgbClr val="000000">
                <a:alpha val="0"/>
              </a:srgbClr>
            </a:solidFill>
          </p:spPr>
          <p:txBody>
            <a:bodyPr/>
            <a:lstStyle/>
            <a:p>
              <a:endParaRPr lang="en-IN"/>
            </a:p>
          </p:txBody>
        </p:sp>
        <p:sp>
          <p:nvSpPr>
            <p:cNvPr id="17" name="TextBox 17"/>
            <p:cNvSpPr txBox="1"/>
            <p:nvPr/>
          </p:nvSpPr>
          <p:spPr>
            <a:xfrm>
              <a:off x="0" y="-9525"/>
              <a:ext cx="4611887" cy="555427"/>
            </a:xfrm>
            <a:prstGeom prst="rect">
              <a:avLst/>
            </a:prstGeom>
          </p:spPr>
          <p:txBody>
            <a:bodyPr lIns="0" tIns="0" rIns="0" bIns="0" rtlCol="0" anchor="t"/>
            <a:lstStyle/>
            <a:p>
              <a:pPr algn="l">
                <a:lnSpc>
                  <a:spcPts val="3187"/>
                </a:lnSpc>
              </a:pPr>
              <a:r>
                <a:rPr lang="en-US" sz="2562" b="1">
                  <a:solidFill>
                    <a:srgbClr val="EEEFF5"/>
                  </a:solidFill>
                  <a:latin typeface="Barlow Bold"/>
                  <a:ea typeface="Barlow Bold"/>
                  <a:cs typeface="Barlow Bold"/>
                  <a:sym typeface="Barlow Bold"/>
                </a:rPr>
                <a:t>Educational institutions</a:t>
              </a:r>
            </a:p>
          </p:txBody>
        </p:sp>
      </p:grpSp>
      <p:grpSp>
        <p:nvGrpSpPr>
          <p:cNvPr id="18" name="Group 18"/>
          <p:cNvGrpSpPr/>
          <p:nvPr/>
        </p:nvGrpSpPr>
        <p:grpSpPr>
          <a:xfrm>
            <a:off x="1120080" y="4979194"/>
            <a:ext cx="4221659" cy="796529"/>
            <a:chOff x="0" y="0"/>
            <a:chExt cx="5628878" cy="1062038"/>
          </a:xfrm>
        </p:grpSpPr>
        <p:sp>
          <p:nvSpPr>
            <p:cNvPr id="19" name="Freeform 19"/>
            <p:cNvSpPr/>
            <p:nvPr/>
          </p:nvSpPr>
          <p:spPr>
            <a:xfrm>
              <a:off x="0" y="0"/>
              <a:ext cx="5628879" cy="1062038"/>
            </a:xfrm>
            <a:custGeom>
              <a:avLst/>
              <a:gdLst/>
              <a:ahLst/>
              <a:cxnLst/>
              <a:rect l="l" t="t" r="r" b="b"/>
              <a:pathLst>
                <a:path w="5628879" h="1062038">
                  <a:moveTo>
                    <a:pt x="0" y="0"/>
                  </a:moveTo>
                  <a:lnTo>
                    <a:pt x="5628879" y="0"/>
                  </a:lnTo>
                  <a:lnTo>
                    <a:pt x="5628879" y="1062038"/>
                  </a:lnTo>
                  <a:lnTo>
                    <a:pt x="0" y="1062038"/>
                  </a:lnTo>
                  <a:close/>
                </a:path>
              </a:pathLst>
            </a:custGeom>
            <a:solidFill>
              <a:srgbClr val="000000">
                <a:alpha val="0"/>
              </a:srgbClr>
            </a:solidFill>
          </p:spPr>
          <p:txBody>
            <a:bodyPr/>
            <a:lstStyle/>
            <a:p>
              <a:endParaRPr lang="en-IN"/>
            </a:p>
          </p:txBody>
        </p:sp>
        <p:sp>
          <p:nvSpPr>
            <p:cNvPr id="20" name="TextBox 20"/>
            <p:cNvSpPr txBox="1"/>
            <p:nvPr/>
          </p:nvSpPr>
          <p:spPr>
            <a:xfrm>
              <a:off x="0" y="-85725"/>
              <a:ext cx="5628878" cy="1147763"/>
            </a:xfrm>
            <a:prstGeom prst="rect">
              <a:avLst/>
            </a:prstGeom>
          </p:spPr>
          <p:txBody>
            <a:bodyPr lIns="0" tIns="0" rIns="0" bIns="0" rtlCol="0" anchor="t"/>
            <a:lstStyle/>
            <a:p>
              <a:pPr algn="l">
                <a:lnSpc>
                  <a:spcPts val="3125"/>
                </a:lnSpc>
              </a:pPr>
              <a:r>
                <a:rPr lang="en-US" sz="1937">
                  <a:solidFill>
                    <a:srgbClr val="EEEFF5"/>
                  </a:solidFill>
                  <a:latin typeface="Montserrat"/>
                  <a:ea typeface="Montserrat"/>
                  <a:cs typeface="Montserrat"/>
                  <a:sym typeface="Montserrat"/>
                </a:rPr>
                <a:t>Automating classroom attendance.</a:t>
              </a:r>
            </a:p>
          </p:txBody>
        </p:sp>
      </p:grpSp>
      <p:grpSp>
        <p:nvGrpSpPr>
          <p:cNvPr id="21" name="Group 21"/>
          <p:cNvGrpSpPr/>
          <p:nvPr/>
        </p:nvGrpSpPr>
        <p:grpSpPr>
          <a:xfrm>
            <a:off x="5839420" y="4171652"/>
            <a:ext cx="4719340" cy="1852910"/>
            <a:chOff x="0" y="0"/>
            <a:chExt cx="6292453" cy="2470547"/>
          </a:xfrm>
        </p:grpSpPr>
        <p:sp>
          <p:nvSpPr>
            <p:cNvPr id="22" name="Freeform 22"/>
            <p:cNvSpPr/>
            <p:nvPr/>
          </p:nvSpPr>
          <p:spPr>
            <a:xfrm>
              <a:off x="0" y="0"/>
              <a:ext cx="6292469" cy="2470531"/>
            </a:xfrm>
            <a:custGeom>
              <a:avLst/>
              <a:gdLst/>
              <a:ahLst/>
              <a:cxnLst/>
              <a:rect l="l" t="t" r="r" b="b"/>
              <a:pathLst>
                <a:path w="6292469" h="2470531">
                  <a:moveTo>
                    <a:pt x="0" y="298704"/>
                  </a:moveTo>
                  <a:cubicBezTo>
                    <a:pt x="0" y="133731"/>
                    <a:pt x="133731" y="0"/>
                    <a:pt x="298704" y="0"/>
                  </a:cubicBezTo>
                  <a:lnTo>
                    <a:pt x="5993765" y="0"/>
                  </a:lnTo>
                  <a:cubicBezTo>
                    <a:pt x="6158738" y="0"/>
                    <a:pt x="6292469" y="133731"/>
                    <a:pt x="6292469" y="298704"/>
                  </a:cubicBezTo>
                  <a:lnTo>
                    <a:pt x="6292469" y="2171827"/>
                  </a:lnTo>
                  <a:cubicBezTo>
                    <a:pt x="6292469" y="2336800"/>
                    <a:pt x="6158738" y="2470531"/>
                    <a:pt x="5993765" y="2470531"/>
                  </a:cubicBezTo>
                  <a:lnTo>
                    <a:pt x="298704" y="2470531"/>
                  </a:lnTo>
                  <a:cubicBezTo>
                    <a:pt x="133731" y="2470531"/>
                    <a:pt x="0" y="2336800"/>
                    <a:pt x="0" y="2171827"/>
                  </a:cubicBezTo>
                  <a:close/>
                </a:path>
              </a:pathLst>
            </a:custGeom>
            <a:solidFill>
              <a:srgbClr val="282C32"/>
            </a:solidFill>
          </p:spPr>
          <p:txBody>
            <a:bodyPr/>
            <a:lstStyle/>
            <a:p>
              <a:endParaRPr lang="en-IN"/>
            </a:p>
          </p:txBody>
        </p:sp>
      </p:grpSp>
      <p:grpSp>
        <p:nvGrpSpPr>
          <p:cNvPr id="23" name="Group 23"/>
          <p:cNvGrpSpPr/>
          <p:nvPr/>
        </p:nvGrpSpPr>
        <p:grpSpPr>
          <a:xfrm>
            <a:off x="6088261" y="4420492"/>
            <a:ext cx="3539132" cy="409426"/>
            <a:chOff x="0" y="0"/>
            <a:chExt cx="4718843" cy="545902"/>
          </a:xfrm>
        </p:grpSpPr>
        <p:sp>
          <p:nvSpPr>
            <p:cNvPr id="24" name="Freeform 24"/>
            <p:cNvSpPr/>
            <p:nvPr/>
          </p:nvSpPr>
          <p:spPr>
            <a:xfrm>
              <a:off x="0" y="0"/>
              <a:ext cx="4718843" cy="545902"/>
            </a:xfrm>
            <a:custGeom>
              <a:avLst/>
              <a:gdLst/>
              <a:ahLst/>
              <a:cxnLst/>
              <a:rect l="l" t="t" r="r" b="b"/>
              <a:pathLst>
                <a:path w="4718843" h="545902">
                  <a:moveTo>
                    <a:pt x="0" y="0"/>
                  </a:moveTo>
                  <a:lnTo>
                    <a:pt x="4718843" y="0"/>
                  </a:lnTo>
                  <a:lnTo>
                    <a:pt x="4718843" y="545902"/>
                  </a:lnTo>
                  <a:lnTo>
                    <a:pt x="0" y="545902"/>
                  </a:lnTo>
                  <a:close/>
                </a:path>
              </a:pathLst>
            </a:custGeom>
            <a:solidFill>
              <a:srgbClr val="000000">
                <a:alpha val="0"/>
              </a:srgbClr>
            </a:solidFill>
          </p:spPr>
          <p:txBody>
            <a:bodyPr/>
            <a:lstStyle/>
            <a:p>
              <a:endParaRPr lang="en-IN"/>
            </a:p>
          </p:txBody>
        </p:sp>
        <p:sp>
          <p:nvSpPr>
            <p:cNvPr id="25" name="TextBox 25"/>
            <p:cNvSpPr txBox="1"/>
            <p:nvPr/>
          </p:nvSpPr>
          <p:spPr>
            <a:xfrm>
              <a:off x="0" y="-9525"/>
              <a:ext cx="4718843" cy="555427"/>
            </a:xfrm>
            <a:prstGeom prst="rect">
              <a:avLst/>
            </a:prstGeom>
          </p:spPr>
          <p:txBody>
            <a:bodyPr lIns="0" tIns="0" rIns="0" bIns="0" rtlCol="0" anchor="t"/>
            <a:lstStyle/>
            <a:p>
              <a:pPr algn="l">
                <a:lnSpc>
                  <a:spcPts val="3187"/>
                </a:lnSpc>
              </a:pPr>
              <a:r>
                <a:rPr lang="en-US" sz="2562" b="1">
                  <a:solidFill>
                    <a:srgbClr val="EEEFF5"/>
                  </a:solidFill>
                  <a:latin typeface="Barlow Bold"/>
                  <a:ea typeface="Barlow Bold"/>
                  <a:cs typeface="Barlow Bold"/>
                  <a:sym typeface="Barlow Bold"/>
                </a:rPr>
                <a:t>Corporate environments</a:t>
              </a:r>
            </a:p>
          </p:txBody>
        </p:sp>
      </p:grpSp>
      <p:grpSp>
        <p:nvGrpSpPr>
          <p:cNvPr id="26" name="Group 26"/>
          <p:cNvGrpSpPr/>
          <p:nvPr/>
        </p:nvGrpSpPr>
        <p:grpSpPr>
          <a:xfrm>
            <a:off x="6088261" y="4979194"/>
            <a:ext cx="4221659" cy="796529"/>
            <a:chOff x="0" y="0"/>
            <a:chExt cx="5628878" cy="1062038"/>
          </a:xfrm>
        </p:grpSpPr>
        <p:sp>
          <p:nvSpPr>
            <p:cNvPr id="27" name="Freeform 27"/>
            <p:cNvSpPr/>
            <p:nvPr/>
          </p:nvSpPr>
          <p:spPr>
            <a:xfrm>
              <a:off x="0" y="0"/>
              <a:ext cx="5628879" cy="1062038"/>
            </a:xfrm>
            <a:custGeom>
              <a:avLst/>
              <a:gdLst/>
              <a:ahLst/>
              <a:cxnLst/>
              <a:rect l="l" t="t" r="r" b="b"/>
              <a:pathLst>
                <a:path w="5628879" h="1062038">
                  <a:moveTo>
                    <a:pt x="0" y="0"/>
                  </a:moveTo>
                  <a:lnTo>
                    <a:pt x="5628879" y="0"/>
                  </a:lnTo>
                  <a:lnTo>
                    <a:pt x="5628879" y="1062038"/>
                  </a:lnTo>
                  <a:lnTo>
                    <a:pt x="0" y="1062038"/>
                  </a:lnTo>
                  <a:close/>
                </a:path>
              </a:pathLst>
            </a:custGeom>
            <a:solidFill>
              <a:srgbClr val="000000">
                <a:alpha val="0"/>
              </a:srgbClr>
            </a:solidFill>
          </p:spPr>
          <p:txBody>
            <a:bodyPr/>
            <a:lstStyle/>
            <a:p>
              <a:endParaRPr lang="en-IN"/>
            </a:p>
          </p:txBody>
        </p:sp>
        <p:sp>
          <p:nvSpPr>
            <p:cNvPr id="28" name="TextBox 28"/>
            <p:cNvSpPr txBox="1"/>
            <p:nvPr/>
          </p:nvSpPr>
          <p:spPr>
            <a:xfrm>
              <a:off x="0" y="-85725"/>
              <a:ext cx="5628878" cy="1147763"/>
            </a:xfrm>
            <a:prstGeom prst="rect">
              <a:avLst/>
            </a:prstGeom>
          </p:spPr>
          <p:txBody>
            <a:bodyPr lIns="0" tIns="0" rIns="0" bIns="0" rtlCol="0" anchor="t"/>
            <a:lstStyle/>
            <a:p>
              <a:pPr algn="l">
                <a:lnSpc>
                  <a:spcPts val="3125"/>
                </a:lnSpc>
              </a:pPr>
              <a:r>
                <a:rPr lang="en-US" sz="1937">
                  <a:solidFill>
                    <a:srgbClr val="EEEFF5"/>
                  </a:solidFill>
                  <a:latin typeface="Montserrat"/>
                  <a:ea typeface="Montserrat"/>
                  <a:cs typeface="Montserrat"/>
                  <a:sym typeface="Montserrat"/>
                </a:rPr>
                <a:t>Tracking employee attendance and access control.</a:t>
              </a:r>
            </a:p>
          </p:txBody>
        </p:sp>
      </p:grpSp>
      <p:grpSp>
        <p:nvGrpSpPr>
          <p:cNvPr id="29" name="Group 29"/>
          <p:cNvGrpSpPr/>
          <p:nvPr/>
        </p:nvGrpSpPr>
        <p:grpSpPr>
          <a:xfrm>
            <a:off x="871240" y="6273404"/>
            <a:ext cx="9687520" cy="1454646"/>
            <a:chOff x="0" y="0"/>
            <a:chExt cx="12916693" cy="1939528"/>
          </a:xfrm>
        </p:grpSpPr>
        <p:sp>
          <p:nvSpPr>
            <p:cNvPr id="30" name="Freeform 30"/>
            <p:cNvSpPr/>
            <p:nvPr/>
          </p:nvSpPr>
          <p:spPr>
            <a:xfrm>
              <a:off x="0" y="0"/>
              <a:ext cx="12916662" cy="1939544"/>
            </a:xfrm>
            <a:custGeom>
              <a:avLst/>
              <a:gdLst/>
              <a:ahLst/>
              <a:cxnLst/>
              <a:rect l="l" t="t" r="r" b="b"/>
              <a:pathLst>
                <a:path w="12916662" h="1939544">
                  <a:moveTo>
                    <a:pt x="0" y="298704"/>
                  </a:moveTo>
                  <a:cubicBezTo>
                    <a:pt x="0" y="133731"/>
                    <a:pt x="133731" y="0"/>
                    <a:pt x="298704" y="0"/>
                  </a:cubicBezTo>
                  <a:lnTo>
                    <a:pt x="12617958" y="0"/>
                  </a:lnTo>
                  <a:cubicBezTo>
                    <a:pt x="12782931" y="0"/>
                    <a:pt x="12916662" y="133731"/>
                    <a:pt x="12916662" y="298704"/>
                  </a:cubicBezTo>
                  <a:lnTo>
                    <a:pt x="12916662" y="1640840"/>
                  </a:lnTo>
                  <a:cubicBezTo>
                    <a:pt x="12916662" y="1805813"/>
                    <a:pt x="12782931" y="1939544"/>
                    <a:pt x="12617958" y="1939544"/>
                  </a:cubicBezTo>
                  <a:lnTo>
                    <a:pt x="298704" y="1939544"/>
                  </a:lnTo>
                  <a:cubicBezTo>
                    <a:pt x="133731" y="1939544"/>
                    <a:pt x="0" y="1805813"/>
                    <a:pt x="0" y="1640840"/>
                  </a:cubicBezTo>
                  <a:close/>
                </a:path>
              </a:pathLst>
            </a:custGeom>
            <a:solidFill>
              <a:srgbClr val="282C32"/>
            </a:solidFill>
          </p:spPr>
          <p:txBody>
            <a:bodyPr/>
            <a:lstStyle/>
            <a:p>
              <a:endParaRPr lang="en-IN"/>
            </a:p>
          </p:txBody>
        </p:sp>
      </p:grpSp>
      <p:grpSp>
        <p:nvGrpSpPr>
          <p:cNvPr id="31" name="Group 31"/>
          <p:cNvGrpSpPr/>
          <p:nvPr/>
        </p:nvGrpSpPr>
        <p:grpSpPr>
          <a:xfrm>
            <a:off x="1120080" y="6522244"/>
            <a:ext cx="3275260" cy="409426"/>
            <a:chOff x="0" y="0"/>
            <a:chExt cx="4367013" cy="545902"/>
          </a:xfrm>
        </p:grpSpPr>
        <p:sp>
          <p:nvSpPr>
            <p:cNvPr id="32" name="Freeform 32"/>
            <p:cNvSpPr/>
            <p:nvPr/>
          </p:nvSpPr>
          <p:spPr>
            <a:xfrm>
              <a:off x="0" y="0"/>
              <a:ext cx="4367013" cy="545902"/>
            </a:xfrm>
            <a:custGeom>
              <a:avLst/>
              <a:gdLst/>
              <a:ahLst/>
              <a:cxnLst/>
              <a:rect l="l" t="t" r="r" b="b"/>
              <a:pathLst>
                <a:path w="4367013" h="545902">
                  <a:moveTo>
                    <a:pt x="0" y="0"/>
                  </a:moveTo>
                  <a:lnTo>
                    <a:pt x="4367013" y="0"/>
                  </a:lnTo>
                  <a:lnTo>
                    <a:pt x="4367013" y="545902"/>
                  </a:lnTo>
                  <a:lnTo>
                    <a:pt x="0" y="545902"/>
                  </a:lnTo>
                  <a:close/>
                </a:path>
              </a:pathLst>
            </a:custGeom>
            <a:solidFill>
              <a:srgbClr val="000000">
                <a:alpha val="0"/>
              </a:srgbClr>
            </a:solidFill>
          </p:spPr>
          <p:txBody>
            <a:bodyPr/>
            <a:lstStyle/>
            <a:p>
              <a:endParaRPr lang="en-IN"/>
            </a:p>
          </p:txBody>
        </p:sp>
        <p:sp>
          <p:nvSpPr>
            <p:cNvPr id="33" name="TextBox 33"/>
            <p:cNvSpPr txBox="1"/>
            <p:nvPr/>
          </p:nvSpPr>
          <p:spPr>
            <a:xfrm>
              <a:off x="0" y="-9525"/>
              <a:ext cx="4367013" cy="555427"/>
            </a:xfrm>
            <a:prstGeom prst="rect">
              <a:avLst/>
            </a:prstGeom>
          </p:spPr>
          <p:txBody>
            <a:bodyPr lIns="0" tIns="0" rIns="0" bIns="0" rtlCol="0" anchor="t"/>
            <a:lstStyle/>
            <a:p>
              <a:pPr algn="l">
                <a:lnSpc>
                  <a:spcPts val="3187"/>
                </a:lnSpc>
              </a:pPr>
              <a:r>
                <a:rPr lang="en-US" sz="2562" b="1">
                  <a:solidFill>
                    <a:srgbClr val="EEEFF5"/>
                  </a:solidFill>
                  <a:latin typeface="Barlow Bold"/>
                  <a:ea typeface="Barlow Bold"/>
                  <a:cs typeface="Barlow Bold"/>
                  <a:sym typeface="Barlow Bold"/>
                </a:rPr>
                <a:t>Event management</a:t>
              </a:r>
            </a:p>
          </p:txBody>
        </p:sp>
      </p:grpSp>
      <p:grpSp>
        <p:nvGrpSpPr>
          <p:cNvPr id="34" name="Group 34"/>
          <p:cNvGrpSpPr/>
          <p:nvPr/>
        </p:nvGrpSpPr>
        <p:grpSpPr>
          <a:xfrm>
            <a:off x="1120080" y="7080945"/>
            <a:ext cx="9189839" cy="398264"/>
            <a:chOff x="0" y="0"/>
            <a:chExt cx="12253118" cy="531018"/>
          </a:xfrm>
        </p:grpSpPr>
        <p:sp>
          <p:nvSpPr>
            <p:cNvPr id="35" name="Freeform 35"/>
            <p:cNvSpPr/>
            <p:nvPr/>
          </p:nvSpPr>
          <p:spPr>
            <a:xfrm>
              <a:off x="0" y="0"/>
              <a:ext cx="12253118" cy="531018"/>
            </a:xfrm>
            <a:custGeom>
              <a:avLst/>
              <a:gdLst/>
              <a:ahLst/>
              <a:cxnLst/>
              <a:rect l="l" t="t" r="r" b="b"/>
              <a:pathLst>
                <a:path w="12253118" h="531018">
                  <a:moveTo>
                    <a:pt x="0" y="0"/>
                  </a:moveTo>
                  <a:lnTo>
                    <a:pt x="12253118" y="0"/>
                  </a:lnTo>
                  <a:lnTo>
                    <a:pt x="12253118" y="531018"/>
                  </a:lnTo>
                  <a:lnTo>
                    <a:pt x="0" y="531018"/>
                  </a:lnTo>
                  <a:close/>
                </a:path>
              </a:pathLst>
            </a:custGeom>
            <a:solidFill>
              <a:srgbClr val="000000">
                <a:alpha val="0"/>
              </a:srgbClr>
            </a:solidFill>
          </p:spPr>
          <p:txBody>
            <a:bodyPr/>
            <a:lstStyle/>
            <a:p>
              <a:endParaRPr lang="en-IN"/>
            </a:p>
          </p:txBody>
        </p:sp>
        <p:sp>
          <p:nvSpPr>
            <p:cNvPr id="36" name="TextBox 36"/>
            <p:cNvSpPr txBox="1"/>
            <p:nvPr/>
          </p:nvSpPr>
          <p:spPr>
            <a:xfrm>
              <a:off x="0" y="-85725"/>
              <a:ext cx="12253118" cy="616743"/>
            </a:xfrm>
            <a:prstGeom prst="rect">
              <a:avLst/>
            </a:prstGeom>
          </p:spPr>
          <p:txBody>
            <a:bodyPr lIns="0" tIns="0" rIns="0" bIns="0" rtlCol="0" anchor="t"/>
            <a:lstStyle/>
            <a:p>
              <a:pPr algn="l">
                <a:lnSpc>
                  <a:spcPts val="3125"/>
                </a:lnSpc>
              </a:pPr>
              <a:r>
                <a:rPr lang="en-US" sz="1937">
                  <a:solidFill>
                    <a:srgbClr val="EEEFF5"/>
                  </a:solidFill>
                  <a:latin typeface="Montserrat"/>
                  <a:ea typeface="Montserrat"/>
                  <a:cs typeface="Montserrat"/>
                  <a:sym typeface="Montserrat"/>
                </a:rPr>
                <a:t>Streamlining check-in processes.</a:t>
              </a:r>
            </a:p>
          </p:txBody>
        </p:sp>
      </p:grpSp>
      <p:grpSp>
        <p:nvGrpSpPr>
          <p:cNvPr id="37" name="Group 37"/>
          <p:cNvGrpSpPr/>
          <p:nvPr/>
        </p:nvGrpSpPr>
        <p:grpSpPr>
          <a:xfrm>
            <a:off x="871240" y="8007995"/>
            <a:ext cx="9687520" cy="1194792"/>
            <a:chOff x="0" y="0"/>
            <a:chExt cx="12916693" cy="1593057"/>
          </a:xfrm>
        </p:grpSpPr>
        <p:sp>
          <p:nvSpPr>
            <p:cNvPr id="38" name="Freeform 38"/>
            <p:cNvSpPr/>
            <p:nvPr/>
          </p:nvSpPr>
          <p:spPr>
            <a:xfrm>
              <a:off x="0" y="0"/>
              <a:ext cx="12916694" cy="1593057"/>
            </a:xfrm>
            <a:custGeom>
              <a:avLst/>
              <a:gdLst/>
              <a:ahLst/>
              <a:cxnLst/>
              <a:rect l="l" t="t" r="r" b="b"/>
              <a:pathLst>
                <a:path w="12916694" h="1593057">
                  <a:moveTo>
                    <a:pt x="0" y="0"/>
                  </a:moveTo>
                  <a:lnTo>
                    <a:pt x="12916694" y="0"/>
                  </a:lnTo>
                  <a:lnTo>
                    <a:pt x="12916694" y="1593057"/>
                  </a:lnTo>
                  <a:lnTo>
                    <a:pt x="0" y="1593057"/>
                  </a:lnTo>
                  <a:close/>
                </a:path>
              </a:pathLst>
            </a:custGeom>
            <a:solidFill>
              <a:srgbClr val="000000">
                <a:alpha val="0"/>
              </a:srgbClr>
            </a:solidFill>
          </p:spPr>
          <p:txBody>
            <a:bodyPr/>
            <a:lstStyle/>
            <a:p>
              <a:endParaRPr lang="en-IN"/>
            </a:p>
          </p:txBody>
        </p:sp>
        <p:sp>
          <p:nvSpPr>
            <p:cNvPr id="39" name="TextBox 39"/>
            <p:cNvSpPr txBox="1"/>
            <p:nvPr/>
          </p:nvSpPr>
          <p:spPr>
            <a:xfrm>
              <a:off x="0" y="-85725"/>
              <a:ext cx="12916693" cy="1678782"/>
            </a:xfrm>
            <a:prstGeom prst="rect">
              <a:avLst/>
            </a:prstGeom>
          </p:spPr>
          <p:txBody>
            <a:bodyPr lIns="0" tIns="0" rIns="0" bIns="0" rtlCol="0" anchor="t"/>
            <a:lstStyle/>
            <a:p>
              <a:pPr algn="l">
                <a:lnSpc>
                  <a:spcPts val="3125"/>
                </a:lnSpc>
              </a:pPr>
              <a:r>
                <a:rPr lang="en-US" i="1" dirty="0" err="1">
                  <a:solidFill>
                    <a:srgbClr val="EEEFF5"/>
                  </a:solidFill>
                  <a:latin typeface="Montserrat"/>
                  <a:sym typeface="Montserrat"/>
                </a:rPr>
                <a:t>iAttend</a:t>
              </a:r>
              <a:r>
                <a:rPr lang="en-US" sz="1937" dirty="0">
                  <a:solidFill>
                    <a:srgbClr val="EEEFF5"/>
                  </a:solidFill>
                  <a:latin typeface="Montserrat"/>
                  <a:ea typeface="Montserrat"/>
                  <a:cs typeface="Montserrat"/>
                  <a:sym typeface="Montserrat"/>
                </a:rPr>
                <a:t> provides detailed attendance reports and reduces admin overhead by 60%, enabling more effective resource allocation. It enhances operational efficiency and delivers reliable attendance data for informed decisions.</a:t>
              </a:r>
            </a:p>
          </p:txBody>
        </p:sp>
      </p:gr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6" name="Group 6"/>
          <p:cNvGrpSpPr/>
          <p:nvPr/>
        </p:nvGrpSpPr>
        <p:grpSpPr>
          <a:xfrm>
            <a:off x="601265" y="472380"/>
            <a:ext cx="7356276" cy="565100"/>
            <a:chOff x="0" y="0"/>
            <a:chExt cx="9808368" cy="753467"/>
          </a:xfrm>
        </p:grpSpPr>
        <p:sp>
          <p:nvSpPr>
            <p:cNvPr id="7" name="Freeform 7"/>
            <p:cNvSpPr/>
            <p:nvPr/>
          </p:nvSpPr>
          <p:spPr>
            <a:xfrm>
              <a:off x="0" y="0"/>
              <a:ext cx="9808368" cy="753467"/>
            </a:xfrm>
            <a:custGeom>
              <a:avLst/>
              <a:gdLst/>
              <a:ahLst/>
              <a:cxnLst/>
              <a:rect l="l" t="t" r="r" b="b"/>
              <a:pathLst>
                <a:path w="9808368" h="753467">
                  <a:moveTo>
                    <a:pt x="0" y="0"/>
                  </a:moveTo>
                  <a:lnTo>
                    <a:pt x="9808368" y="0"/>
                  </a:lnTo>
                  <a:lnTo>
                    <a:pt x="9808368" y="753467"/>
                  </a:lnTo>
                  <a:lnTo>
                    <a:pt x="0" y="753467"/>
                  </a:lnTo>
                  <a:close/>
                </a:path>
              </a:pathLst>
            </a:custGeom>
            <a:solidFill>
              <a:srgbClr val="000000">
                <a:alpha val="0"/>
              </a:srgbClr>
            </a:solidFill>
          </p:spPr>
          <p:txBody>
            <a:bodyPr/>
            <a:lstStyle/>
            <a:p>
              <a:endParaRPr lang="en-IN"/>
            </a:p>
          </p:txBody>
        </p:sp>
        <p:sp>
          <p:nvSpPr>
            <p:cNvPr id="8" name="TextBox 8"/>
            <p:cNvSpPr txBox="1"/>
            <p:nvPr/>
          </p:nvSpPr>
          <p:spPr>
            <a:xfrm>
              <a:off x="0" y="-19050"/>
              <a:ext cx="9808368" cy="772517"/>
            </a:xfrm>
            <a:prstGeom prst="rect">
              <a:avLst/>
            </a:prstGeom>
          </p:spPr>
          <p:txBody>
            <a:bodyPr lIns="0" tIns="0" rIns="0" bIns="0" rtlCol="0" anchor="t"/>
            <a:lstStyle/>
            <a:p>
              <a:pPr algn="l">
                <a:lnSpc>
                  <a:spcPts val="4437"/>
                </a:lnSpc>
              </a:pPr>
              <a:r>
                <a:rPr lang="en-US" sz="3500" b="1">
                  <a:solidFill>
                    <a:srgbClr val="9998FF"/>
                  </a:solidFill>
                  <a:latin typeface="Barlow Bold"/>
                  <a:ea typeface="Barlow Bold"/>
                  <a:cs typeface="Barlow Bold"/>
                  <a:sym typeface="Barlow Bold"/>
                </a:rPr>
                <a:t>Hardware and Software Components</a:t>
              </a:r>
            </a:p>
          </p:txBody>
        </p:sp>
      </p:grpSp>
      <p:grpSp>
        <p:nvGrpSpPr>
          <p:cNvPr id="9" name="Group 9"/>
          <p:cNvGrpSpPr/>
          <p:nvPr/>
        </p:nvGrpSpPr>
        <p:grpSpPr>
          <a:xfrm>
            <a:off x="601265" y="1488281"/>
            <a:ext cx="386506" cy="386506"/>
            <a:chOff x="0" y="0"/>
            <a:chExt cx="515342" cy="515342"/>
          </a:xfrm>
        </p:grpSpPr>
        <p:sp>
          <p:nvSpPr>
            <p:cNvPr id="10" name="Freeform 10"/>
            <p:cNvSpPr/>
            <p:nvPr/>
          </p:nvSpPr>
          <p:spPr>
            <a:xfrm>
              <a:off x="0" y="0"/>
              <a:ext cx="515239" cy="515366"/>
            </a:xfrm>
            <a:custGeom>
              <a:avLst/>
              <a:gdLst/>
              <a:ahLst/>
              <a:cxnLst/>
              <a:rect l="l" t="t" r="r" b="b"/>
              <a:pathLst>
                <a:path w="515239" h="515366">
                  <a:moveTo>
                    <a:pt x="0" y="206121"/>
                  </a:moveTo>
                  <a:cubicBezTo>
                    <a:pt x="0" y="92329"/>
                    <a:pt x="92329" y="0"/>
                    <a:pt x="206121" y="0"/>
                  </a:cubicBezTo>
                  <a:lnTo>
                    <a:pt x="309118" y="0"/>
                  </a:lnTo>
                  <a:cubicBezTo>
                    <a:pt x="423037" y="0"/>
                    <a:pt x="515239" y="92329"/>
                    <a:pt x="515239" y="206121"/>
                  </a:cubicBezTo>
                  <a:lnTo>
                    <a:pt x="515239" y="309118"/>
                  </a:lnTo>
                  <a:cubicBezTo>
                    <a:pt x="515239" y="423037"/>
                    <a:pt x="422910" y="515239"/>
                    <a:pt x="309118" y="515239"/>
                  </a:cubicBezTo>
                  <a:lnTo>
                    <a:pt x="206121" y="515239"/>
                  </a:lnTo>
                  <a:cubicBezTo>
                    <a:pt x="92329" y="515366"/>
                    <a:pt x="0" y="423037"/>
                    <a:pt x="0" y="309245"/>
                  </a:cubicBezTo>
                  <a:close/>
                </a:path>
              </a:pathLst>
            </a:custGeom>
            <a:solidFill>
              <a:srgbClr val="282C32"/>
            </a:solidFill>
          </p:spPr>
          <p:txBody>
            <a:bodyPr/>
            <a:lstStyle/>
            <a:p>
              <a:endParaRPr lang="en-IN"/>
            </a:p>
          </p:txBody>
        </p:sp>
      </p:grpSp>
      <p:sp>
        <p:nvSpPr>
          <p:cNvPr id="11" name="Freeform 11" descr="preencoded.png"/>
          <p:cNvSpPr/>
          <p:nvPr/>
        </p:nvSpPr>
        <p:spPr>
          <a:xfrm>
            <a:off x="658862" y="1511945"/>
            <a:ext cx="271165" cy="339030"/>
          </a:xfrm>
          <a:custGeom>
            <a:avLst/>
            <a:gdLst/>
            <a:ahLst/>
            <a:cxnLst/>
            <a:rect l="l" t="t" r="r" b="b"/>
            <a:pathLst>
              <a:path w="271165" h="339030">
                <a:moveTo>
                  <a:pt x="0" y="0"/>
                </a:moveTo>
                <a:lnTo>
                  <a:pt x="271165" y="0"/>
                </a:lnTo>
                <a:lnTo>
                  <a:pt x="271165" y="339030"/>
                </a:lnTo>
                <a:lnTo>
                  <a:pt x="0" y="339030"/>
                </a:lnTo>
                <a:lnTo>
                  <a:pt x="0" y="0"/>
                </a:lnTo>
                <a:close/>
              </a:path>
            </a:pathLst>
          </a:custGeom>
          <a:blipFill>
            <a:blip r:embed="rId3"/>
            <a:stretch>
              <a:fillRect t="-1417" b="-1417"/>
            </a:stretch>
          </a:blipFill>
        </p:spPr>
        <p:txBody>
          <a:bodyPr/>
          <a:lstStyle/>
          <a:p>
            <a:endParaRPr lang="en-IN"/>
          </a:p>
        </p:txBody>
      </p:sp>
      <p:grpSp>
        <p:nvGrpSpPr>
          <p:cNvPr id="12" name="Group 12"/>
          <p:cNvGrpSpPr/>
          <p:nvPr/>
        </p:nvGrpSpPr>
        <p:grpSpPr>
          <a:xfrm>
            <a:off x="1159520" y="1488281"/>
            <a:ext cx="2260401" cy="282476"/>
            <a:chOff x="0" y="0"/>
            <a:chExt cx="3013868" cy="376635"/>
          </a:xfrm>
        </p:grpSpPr>
        <p:sp>
          <p:nvSpPr>
            <p:cNvPr id="13" name="Freeform 13"/>
            <p:cNvSpPr/>
            <p:nvPr/>
          </p:nvSpPr>
          <p:spPr>
            <a:xfrm>
              <a:off x="0" y="0"/>
              <a:ext cx="3013868" cy="376635"/>
            </a:xfrm>
            <a:custGeom>
              <a:avLst/>
              <a:gdLst/>
              <a:ahLst/>
              <a:cxnLst/>
              <a:rect l="l" t="t" r="r" b="b"/>
              <a:pathLst>
                <a:path w="3013868" h="376635">
                  <a:moveTo>
                    <a:pt x="0" y="0"/>
                  </a:moveTo>
                  <a:lnTo>
                    <a:pt x="3013868" y="0"/>
                  </a:lnTo>
                  <a:lnTo>
                    <a:pt x="3013868" y="376635"/>
                  </a:lnTo>
                  <a:lnTo>
                    <a:pt x="0" y="376635"/>
                  </a:lnTo>
                  <a:close/>
                </a:path>
              </a:pathLst>
            </a:custGeom>
            <a:solidFill>
              <a:srgbClr val="000000">
                <a:alpha val="0"/>
              </a:srgbClr>
            </a:solidFill>
          </p:spPr>
          <p:txBody>
            <a:bodyPr/>
            <a:lstStyle/>
            <a:p>
              <a:endParaRPr lang="en-IN"/>
            </a:p>
          </p:txBody>
        </p:sp>
        <p:sp>
          <p:nvSpPr>
            <p:cNvPr id="14" name="TextBox 14"/>
            <p:cNvSpPr txBox="1"/>
            <p:nvPr/>
          </p:nvSpPr>
          <p:spPr>
            <a:xfrm>
              <a:off x="0" y="123825"/>
              <a:ext cx="3013868" cy="252810"/>
            </a:xfrm>
            <a:prstGeom prst="rect">
              <a:avLst/>
            </a:prstGeom>
          </p:spPr>
          <p:txBody>
            <a:bodyPr lIns="0" tIns="0" rIns="0" bIns="0" rtlCol="0" anchor="t"/>
            <a:lstStyle/>
            <a:p>
              <a:pPr algn="l">
                <a:lnSpc>
                  <a:spcPts val="2187"/>
                </a:lnSpc>
              </a:pPr>
              <a:r>
                <a:rPr lang="en-US" sz="3000" b="1">
                  <a:solidFill>
                    <a:srgbClr val="EEEFF5"/>
                  </a:solidFill>
                  <a:latin typeface="Barlow Bold"/>
                  <a:ea typeface="Barlow Bold"/>
                  <a:cs typeface="Barlow Bold"/>
                  <a:sym typeface="Barlow Bold"/>
                </a:rPr>
                <a:t>Hardware</a:t>
              </a:r>
            </a:p>
          </p:txBody>
        </p:sp>
      </p:grpSp>
      <p:grpSp>
        <p:nvGrpSpPr>
          <p:cNvPr id="15" name="Group 15"/>
          <p:cNvGrpSpPr/>
          <p:nvPr/>
        </p:nvGrpSpPr>
        <p:grpSpPr>
          <a:xfrm>
            <a:off x="1412379" y="1959174"/>
            <a:ext cx="16279117" cy="2027635"/>
            <a:chOff x="0" y="0"/>
            <a:chExt cx="21705490" cy="2703513"/>
          </a:xfrm>
        </p:grpSpPr>
        <p:sp>
          <p:nvSpPr>
            <p:cNvPr id="16" name="Freeform 16"/>
            <p:cNvSpPr/>
            <p:nvPr/>
          </p:nvSpPr>
          <p:spPr>
            <a:xfrm>
              <a:off x="0" y="0"/>
              <a:ext cx="21705444" cy="2703449"/>
            </a:xfrm>
            <a:custGeom>
              <a:avLst/>
              <a:gdLst/>
              <a:ahLst/>
              <a:cxnLst/>
              <a:rect l="l" t="t" r="r" b="b"/>
              <a:pathLst>
                <a:path w="21705444" h="2703449">
                  <a:moveTo>
                    <a:pt x="0" y="212471"/>
                  </a:moveTo>
                  <a:cubicBezTo>
                    <a:pt x="0" y="95123"/>
                    <a:pt x="95504" y="0"/>
                    <a:pt x="213360" y="0"/>
                  </a:cubicBezTo>
                  <a:lnTo>
                    <a:pt x="21492083" y="0"/>
                  </a:lnTo>
                  <a:lnTo>
                    <a:pt x="21492083" y="6350"/>
                  </a:lnTo>
                  <a:lnTo>
                    <a:pt x="21492083" y="0"/>
                  </a:lnTo>
                  <a:cubicBezTo>
                    <a:pt x="21609940" y="0"/>
                    <a:pt x="21705444" y="95123"/>
                    <a:pt x="21705444" y="212471"/>
                  </a:cubicBezTo>
                  <a:lnTo>
                    <a:pt x="21699094" y="212471"/>
                  </a:lnTo>
                  <a:lnTo>
                    <a:pt x="21705444" y="212471"/>
                  </a:lnTo>
                  <a:lnTo>
                    <a:pt x="21705444" y="2490978"/>
                  </a:lnTo>
                  <a:lnTo>
                    <a:pt x="21699094" y="2490978"/>
                  </a:lnTo>
                  <a:lnTo>
                    <a:pt x="21705444" y="2490978"/>
                  </a:lnTo>
                  <a:cubicBezTo>
                    <a:pt x="21705444" y="2608326"/>
                    <a:pt x="21609940" y="2703449"/>
                    <a:pt x="21492083" y="2703449"/>
                  </a:cubicBezTo>
                  <a:lnTo>
                    <a:pt x="21492083" y="2697099"/>
                  </a:lnTo>
                  <a:lnTo>
                    <a:pt x="21492083" y="2703449"/>
                  </a:lnTo>
                  <a:lnTo>
                    <a:pt x="213360" y="2703449"/>
                  </a:lnTo>
                  <a:lnTo>
                    <a:pt x="213360" y="2697099"/>
                  </a:lnTo>
                  <a:lnTo>
                    <a:pt x="213360" y="2703449"/>
                  </a:lnTo>
                  <a:cubicBezTo>
                    <a:pt x="95504" y="2703449"/>
                    <a:pt x="0" y="2608326"/>
                    <a:pt x="0" y="2490978"/>
                  </a:cubicBezTo>
                  <a:lnTo>
                    <a:pt x="0" y="212471"/>
                  </a:lnTo>
                  <a:lnTo>
                    <a:pt x="6350" y="212471"/>
                  </a:lnTo>
                  <a:lnTo>
                    <a:pt x="0" y="212471"/>
                  </a:lnTo>
                  <a:moveTo>
                    <a:pt x="12700" y="212471"/>
                  </a:moveTo>
                  <a:lnTo>
                    <a:pt x="12700" y="2490978"/>
                  </a:lnTo>
                  <a:lnTo>
                    <a:pt x="6350" y="2490978"/>
                  </a:lnTo>
                  <a:lnTo>
                    <a:pt x="12700" y="2490978"/>
                  </a:lnTo>
                  <a:cubicBezTo>
                    <a:pt x="12700" y="2601341"/>
                    <a:pt x="102489" y="2690749"/>
                    <a:pt x="213360" y="2690749"/>
                  </a:cubicBezTo>
                  <a:lnTo>
                    <a:pt x="21492083" y="2690749"/>
                  </a:lnTo>
                  <a:cubicBezTo>
                    <a:pt x="21602954" y="2690749"/>
                    <a:pt x="21692744" y="2601214"/>
                    <a:pt x="21692744" y="2490978"/>
                  </a:cubicBezTo>
                  <a:lnTo>
                    <a:pt x="21692744" y="212471"/>
                  </a:lnTo>
                  <a:cubicBezTo>
                    <a:pt x="21692744" y="102108"/>
                    <a:pt x="21602954" y="12700"/>
                    <a:pt x="21492083" y="12700"/>
                  </a:cubicBezTo>
                  <a:lnTo>
                    <a:pt x="213360" y="12700"/>
                  </a:lnTo>
                  <a:lnTo>
                    <a:pt x="213360" y="6350"/>
                  </a:lnTo>
                  <a:lnTo>
                    <a:pt x="213360" y="12700"/>
                  </a:lnTo>
                  <a:cubicBezTo>
                    <a:pt x="102489" y="12700"/>
                    <a:pt x="12700" y="102235"/>
                    <a:pt x="12700" y="212471"/>
                  </a:cubicBezTo>
                  <a:close/>
                </a:path>
              </a:pathLst>
            </a:custGeom>
            <a:solidFill>
              <a:srgbClr val="FFFFFF">
                <a:alpha val="5490"/>
              </a:srgbClr>
            </a:solidFill>
          </p:spPr>
          <p:txBody>
            <a:bodyPr/>
            <a:lstStyle/>
            <a:p>
              <a:endParaRPr lang="en-IN"/>
            </a:p>
          </p:txBody>
        </p:sp>
      </p:grpSp>
      <p:grpSp>
        <p:nvGrpSpPr>
          <p:cNvPr id="17" name="Group 17"/>
          <p:cNvGrpSpPr/>
          <p:nvPr/>
        </p:nvGrpSpPr>
        <p:grpSpPr>
          <a:xfrm>
            <a:off x="1426666" y="1973461"/>
            <a:ext cx="16250542" cy="499765"/>
            <a:chOff x="0" y="0"/>
            <a:chExt cx="21667390" cy="666353"/>
          </a:xfrm>
        </p:grpSpPr>
        <p:sp>
          <p:nvSpPr>
            <p:cNvPr id="18" name="Freeform 18"/>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19" name="Group 19"/>
          <p:cNvGrpSpPr/>
          <p:nvPr/>
        </p:nvGrpSpPr>
        <p:grpSpPr>
          <a:xfrm>
            <a:off x="1598414" y="2085975"/>
            <a:ext cx="7777014" cy="274736"/>
            <a:chOff x="0" y="0"/>
            <a:chExt cx="10369352" cy="366315"/>
          </a:xfrm>
        </p:grpSpPr>
        <p:sp>
          <p:nvSpPr>
            <p:cNvPr id="20" name="Freeform 20"/>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21" name="TextBox 21"/>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Component</a:t>
              </a:r>
            </a:p>
          </p:txBody>
        </p:sp>
      </p:grpSp>
      <p:grpSp>
        <p:nvGrpSpPr>
          <p:cNvPr id="22" name="Group 22"/>
          <p:cNvGrpSpPr/>
          <p:nvPr/>
        </p:nvGrpSpPr>
        <p:grpSpPr>
          <a:xfrm>
            <a:off x="9728448" y="2085975"/>
            <a:ext cx="7777014" cy="274736"/>
            <a:chOff x="0" y="0"/>
            <a:chExt cx="10369352" cy="366315"/>
          </a:xfrm>
        </p:grpSpPr>
        <p:sp>
          <p:nvSpPr>
            <p:cNvPr id="23" name="Freeform 23"/>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24" name="TextBox 24"/>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Specification / Example</a:t>
              </a:r>
            </a:p>
          </p:txBody>
        </p:sp>
      </p:grpSp>
      <p:grpSp>
        <p:nvGrpSpPr>
          <p:cNvPr id="25" name="Group 25"/>
          <p:cNvGrpSpPr/>
          <p:nvPr/>
        </p:nvGrpSpPr>
        <p:grpSpPr>
          <a:xfrm>
            <a:off x="1426666" y="2473226"/>
            <a:ext cx="16250542" cy="499765"/>
            <a:chOff x="0" y="0"/>
            <a:chExt cx="21667390" cy="666353"/>
          </a:xfrm>
        </p:grpSpPr>
        <p:sp>
          <p:nvSpPr>
            <p:cNvPr id="26" name="Freeform 26"/>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27" name="Group 27"/>
          <p:cNvGrpSpPr/>
          <p:nvPr/>
        </p:nvGrpSpPr>
        <p:grpSpPr>
          <a:xfrm>
            <a:off x="1598414" y="2585740"/>
            <a:ext cx="7777014" cy="274736"/>
            <a:chOff x="0" y="0"/>
            <a:chExt cx="10369352" cy="366315"/>
          </a:xfrm>
        </p:grpSpPr>
        <p:sp>
          <p:nvSpPr>
            <p:cNvPr id="28" name="Freeform 28"/>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29" name="TextBox 29"/>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Computer / Laptop</a:t>
              </a:r>
            </a:p>
          </p:txBody>
        </p:sp>
      </p:grpSp>
      <p:grpSp>
        <p:nvGrpSpPr>
          <p:cNvPr id="30" name="Group 30"/>
          <p:cNvGrpSpPr/>
          <p:nvPr/>
        </p:nvGrpSpPr>
        <p:grpSpPr>
          <a:xfrm>
            <a:off x="9728448" y="2585740"/>
            <a:ext cx="7777014" cy="274736"/>
            <a:chOff x="0" y="0"/>
            <a:chExt cx="10369352" cy="366315"/>
          </a:xfrm>
        </p:grpSpPr>
        <p:sp>
          <p:nvSpPr>
            <p:cNvPr id="31" name="Freeform 31"/>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32" name="TextBox 32"/>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Minimum Intel i5 / Ryzen 5, 8GB RAM, 256GB SSD</a:t>
              </a:r>
            </a:p>
          </p:txBody>
        </p:sp>
      </p:grpSp>
      <p:grpSp>
        <p:nvGrpSpPr>
          <p:cNvPr id="33" name="Group 33"/>
          <p:cNvGrpSpPr/>
          <p:nvPr/>
        </p:nvGrpSpPr>
        <p:grpSpPr>
          <a:xfrm>
            <a:off x="1426666" y="2972991"/>
            <a:ext cx="16250542" cy="499765"/>
            <a:chOff x="0" y="0"/>
            <a:chExt cx="21667390" cy="666353"/>
          </a:xfrm>
        </p:grpSpPr>
        <p:sp>
          <p:nvSpPr>
            <p:cNvPr id="34" name="Freeform 34"/>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35" name="Group 35"/>
          <p:cNvGrpSpPr/>
          <p:nvPr/>
        </p:nvGrpSpPr>
        <p:grpSpPr>
          <a:xfrm>
            <a:off x="1598414" y="3085505"/>
            <a:ext cx="7777014" cy="274736"/>
            <a:chOff x="0" y="0"/>
            <a:chExt cx="10369352" cy="366315"/>
          </a:xfrm>
        </p:grpSpPr>
        <p:sp>
          <p:nvSpPr>
            <p:cNvPr id="36" name="Freeform 36"/>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37" name="TextBox 37"/>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Webcam</a:t>
              </a:r>
            </a:p>
          </p:txBody>
        </p:sp>
      </p:grpSp>
      <p:grpSp>
        <p:nvGrpSpPr>
          <p:cNvPr id="38" name="Group 38"/>
          <p:cNvGrpSpPr/>
          <p:nvPr/>
        </p:nvGrpSpPr>
        <p:grpSpPr>
          <a:xfrm>
            <a:off x="9728448" y="3085505"/>
            <a:ext cx="7777014" cy="274736"/>
            <a:chOff x="0" y="0"/>
            <a:chExt cx="10369352" cy="366315"/>
          </a:xfrm>
        </p:grpSpPr>
        <p:sp>
          <p:nvSpPr>
            <p:cNvPr id="39" name="Freeform 39"/>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40" name="TextBox 40"/>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720p or higher resolution (USB or built-in)</a:t>
              </a:r>
            </a:p>
          </p:txBody>
        </p:sp>
      </p:grpSp>
      <p:grpSp>
        <p:nvGrpSpPr>
          <p:cNvPr id="41" name="Group 41"/>
          <p:cNvGrpSpPr/>
          <p:nvPr/>
        </p:nvGrpSpPr>
        <p:grpSpPr>
          <a:xfrm>
            <a:off x="1426666" y="3472755"/>
            <a:ext cx="16250542" cy="499765"/>
            <a:chOff x="0" y="0"/>
            <a:chExt cx="21667390" cy="666353"/>
          </a:xfrm>
        </p:grpSpPr>
        <p:sp>
          <p:nvSpPr>
            <p:cNvPr id="42" name="Freeform 42"/>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43" name="Group 43"/>
          <p:cNvGrpSpPr/>
          <p:nvPr/>
        </p:nvGrpSpPr>
        <p:grpSpPr>
          <a:xfrm>
            <a:off x="1598414" y="3585270"/>
            <a:ext cx="7777014" cy="274736"/>
            <a:chOff x="0" y="0"/>
            <a:chExt cx="10369352" cy="366315"/>
          </a:xfrm>
        </p:grpSpPr>
        <p:sp>
          <p:nvSpPr>
            <p:cNvPr id="44" name="Freeform 44"/>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45" name="TextBox 45"/>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Storage</a:t>
              </a:r>
            </a:p>
          </p:txBody>
        </p:sp>
      </p:grpSp>
      <p:grpSp>
        <p:nvGrpSpPr>
          <p:cNvPr id="46" name="Group 46"/>
          <p:cNvGrpSpPr/>
          <p:nvPr/>
        </p:nvGrpSpPr>
        <p:grpSpPr>
          <a:xfrm>
            <a:off x="9728448" y="3585270"/>
            <a:ext cx="7777014" cy="274736"/>
            <a:chOff x="0" y="0"/>
            <a:chExt cx="10369352" cy="366315"/>
          </a:xfrm>
        </p:grpSpPr>
        <p:sp>
          <p:nvSpPr>
            <p:cNvPr id="47" name="Freeform 47"/>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48" name="TextBox 48"/>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HDD/SSD with at least 5GB free space</a:t>
              </a:r>
            </a:p>
          </p:txBody>
        </p:sp>
      </p:grpSp>
      <p:grpSp>
        <p:nvGrpSpPr>
          <p:cNvPr id="49" name="Group 49"/>
          <p:cNvGrpSpPr/>
          <p:nvPr/>
        </p:nvGrpSpPr>
        <p:grpSpPr>
          <a:xfrm>
            <a:off x="1219200" y="4152900"/>
            <a:ext cx="2260401" cy="282476"/>
            <a:chOff x="0" y="0"/>
            <a:chExt cx="3013868" cy="376635"/>
          </a:xfrm>
        </p:grpSpPr>
        <p:sp>
          <p:nvSpPr>
            <p:cNvPr id="50" name="Freeform 50"/>
            <p:cNvSpPr/>
            <p:nvPr/>
          </p:nvSpPr>
          <p:spPr>
            <a:xfrm>
              <a:off x="0" y="0"/>
              <a:ext cx="3013868" cy="376635"/>
            </a:xfrm>
            <a:custGeom>
              <a:avLst/>
              <a:gdLst/>
              <a:ahLst/>
              <a:cxnLst/>
              <a:rect l="l" t="t" r="r" b="b"/>
              <a:pathLst>
                <a:path w="3013868" h="376635">
                  <a:moveTo>
                    <a:pt x="0" y="0"/>
                  </a:moveTo>
                  <a:lnTo>
                    <a:pt x="3013868" y="0"/>
                  </a:lnTo>
                  <a:lnTo>
                    <a:pt x="3013868" y="376635"/>
                  </a:lnTo>
                  <a:lnTo>
                    <a:pt x="0" y="376635"/>
                  </a:lnTo>
                  <a:close/>
                </a:path>
              </a:pathLst>
            </a:custGeom>
            <a:solidFill>
              <a:srgbClr val="000000">
                <a:alpha val="0"/>
              </a:srgbClr>
            </a:solidFill>
          </p:spPr>
          <p:txBody>
            <a:bodyPr/>
            <a:lstStyle/>
            <a:p>
              <a:endParaRPr lang="en-IN"/>
            </a:p>
          </p:txBody>
        </p:sp>
        <p:sp>
          <p:nvSpPr>
            <p:cNvPr id="51" name="TextBox 51"/>
            <p:cNvSpPr txBox="1"/>
            <p:nvPr/>
          </p:nvSpPr>
          <p:spPr>
            <a:xfrm>
              <a:off x="0" y="123825"/>
              <a:ext cx="3013868" cy="252810"/>
            </a:xfrm>
            <a:prstGeom prst="rect">
              <a:avLst/>
            </a:prstGeom>
          </p:spPr>
          <p:txBody>
            <a:bodyPr lIns="0" tIns="0" rIns="0" bIns="0" rtlCol="0" anchor="t"/>
            <a:lstStyle/>
            <a:p>
              <a:pPr algn="l">
                <a:lnSpc>
                  <a:spcPts val="2187"/>
                </a:lnSpc>
              </a:pPr>
              <a:r>
                <a:rPr lang="en-US" sz="3000" b="1" dirty="0">
                  <a:solidFill>
                    <a:srgbClr val="EEEFF5"/>
                  </a:solidFill>
                  <a:latin typeface="Barlow Bold"/>
                  <a:ea typeface="Barlow Bold"/>
                  <a:cs typeface="Barlow Bold"/>
                  <a:sym typeface="Barlow Bold"/>
                </a:rPr>
                <a:t>Software</a:t>
              </a:r>
            </a:p>
          </p:txBody>
        </p:sp>
      </p:grpSp>
      <p:grpSp>
        <p:nvGrpSpPr>
          <p:cNvPr id="52" name="Group 52"/>
          <p:cNvGrpSpPr/>
          <p:nvPr/>
        </p:nvGrpSpPr>
        <p:grpSpPr>
          <a:xfrm>
            <a:off x="1412379" y="4646116"/>
            <a:ext cx="16279117" cy="5026224"/>
            <a:chOff x="0" y="0"/>
            <a:chExt cx="21705490" cy="6701632"/>
          </a:xfrm>
        </p:grpSpPr>
        <p:sp>
          <p:nvSpPr>
            <p:cNvPr id="53" name="Freeform 53"/>
            <p:cNvSpPr/>
            <p:nvPr/>
          </p:nvSpPr>
          <p:spPr>
            <a:xfrm>
              <a:off x="0" y="0"/>
              <a:ext cx="21705443" cy="6701663"/>
            </a:xfrm>
            <a:custGeom>
              <a:avLst/>
              <a:gdLst/>
              <a:ahLst/>
              <a:cxnLst/>
              <a:rect l="l" t="t" r="r" b="b"/>
              <a:pathLst>
                <a:path w="21705443" h="6701663">
                  <a:moveTo>
                    <a:pt x="0" y="212471"/>
                  </a:moveTo>
                  <a:cubicBezTo>
                    <a:pt x="0" y="95123"/>
                    <a:pt x="95250" y="0"/>
                    <a:pt x="212725" y="0"/>
                  </a:cubicBezTo>
                  <a:lnTo>
                    <a:pt x="21492718" y="0"/>
                  </a:lnTo>
                  <a:lnTo>
                    <a:pt x="21492718" y="6350"/>
                  </a:lnTo>
                  <a:lnTo>
                    <a:pt x="21492718" y="0"/>
                  </a:lnTo>
                  <a:cubicBezTo>
                    <a:pt x="21610193" y="0"/>
                    <a:pt x="21705443" y="95123"/>
                    <a:pt x="21705443" y="212471"/>
                  </a:cubicBezTo>
                  <a:lnTo>
                    <a:pt x="21699093" y="212471"/>
                  </a:lnTo>
                  <a:lnTo>
                    <a:pt x="21705443" y="212471"/>
                  </a:lnTo>
                  <a:lnTo>
                    <a:pt x="21705443" y="6489192"/>
                  </a:lnTo>
                  <a:lnTo>
                    <a:pt x="21699093" y="6489192"/>
                  </a:lnTo>
                  <a:lnTo>
                    <a:pt x="21705443" y="6489192"/>
                  </a:lnTo>
                  <a:cubicBezTo>
                    <a:pt x="21705443" y="6606540"/>
                    <a:pt x="21610193" y="6701663"/>
                    <a:pt x="21492718" y="6701663"/>
                  </a:cubicBezTo>
                  <a:lnTo>
                    <a:pt x="21492718" y="6695313"/>
                  </a:lnTo>
                  <a:lnTo>
                    <a:pt x="21492718" y="6701663"/>
                  </a:lnTo>
                  <a:lnTo>
                    <a:pt x="212725" y="6701663"/>
                  </a:lnTo>
                  <a:lnTo>
                    <a:pt x="212725" y="6695313"/>
                  </a:lnTo>
                  <a:lnTo>
                    <a:pt x="212725" y="6701663"/>
                  </a:lnTo>
                  <a:cubicBezTo>
                    <a:pt x="95250" y="6701663"/>
                    <a:pt x="0" y="6606540"/>
                    <a:pt x="0" y="6489192"/>
                  </a:cubicBezTo>
                  <a:lnTo>
                    <a:pt x="0" y="212471"/>
                  </a:lnTo>
                  <a:lnTo>
                    <a:pt x="6350" y="212471"/>
                  </a:lnTo>
                  <a:lnTo>
                    <a:pt x="0" y="212471"/>
                  </a:lnTo>
                  <a:moveTo>
                    <a:pt x="12700" y="212471"/>
                  </a:moveTo>
                  <a:lnTo>
                    <a:pt x="12700" y="6489192"/>
                  </a:lnTo>
                  <a:lnTo>
                    <a:pt x="6350" y="6489192"/>
                  </a:lnTo>
                  <a:lnTo>
                    <a:pt x="12700" y="6489192"/>
                  </a:lnTo>
                  <a:cubicBezTo>
                    <a:pt x="12700" y="6599555"/>
                    <a:pt x="102235" y="6688963"/>
                    <a:pt x="212725" y="6688963"/>
                  </a:cubicBezTo>
                  <a:lnTo>
                    <a:pt x="21492718" y="6688963"/>
                  </a:lnTo>
                  <a:cubicBezTo>
                    <a:pt x="21603207" y="6688963"/>
                    <a:pt x="21692743" y="6599555"/>
                    <a:pt x="21692743" y="6489192"/>
                  </a:cubicBezTo>
                  <a:lnTo>
                    <a:pt x="21692743" y="212471"/>
                  </a:lnTo>
                  <a:cubicBezTo>
                    <a:pt x="21692743" y="102108"/>
                    <a:pt x="21603207" y="12700"/>
                    <a:pt x="21492718" y="12700"/>
                  </a:cubicBezTo>
                  <a:lnTo>
                    <a:pt x="212725" y="12700"/>
                  </a:lnTo>
                  <a:lnTo>
                    <a:pt x="212725" y="6350"/>
                  </a:lnTo>
                  <a:lnTo>
                    <a:pt x="212725" y="12700"/>
                  </a:lnTo>
                  <a:cubicBezTo>
                    <a:pt x="102235" y="12700"/>
                    <a:pt x="12700" y="102108"/>
                    <a:pt x="12700" y="212471"/>
                  </a:cubicBezTo>
                  <a:close/>
                </a:path>
              </a:pathLst>
            </a:custGeom>
            <a:solidFill>
              <a:srgbClr val="FFFFFF">
                <a:alpha val="5490"/>
              </a:srgbClr>
            </a:solidFill>
          </p:spPr>
          <p:txBody>
            <a:bodyPr/>
            <a:lstStyle/>
            <a:p>
              <a:endParaRPr lang="en-IN"/>
            </a:p>
          </p:txBody>
        </p:sp>
      </p:grpSp>
      <p:grpSp>
        <p:nvGrpSpPr>
          <p:cNvPr id="54" name="Group 54"/>
          <p:cNvGrpSpPr/>
          <p:nvPr/>
        </p:nvGrpSpPr>
        <p:grpSpPr>
          <a:xfrm>
            <a:off x="1426666" y="4660404"/>
            <a:ext cx="16250542" cy="499765"/>
            <a:chOff x="0" y="0"/>
            <a:chExt cx="21667390" cy="666353"/>
          </a:xfrm>
        </p:grpSpPr>
        <p:sp>
          <p:nvSpPr>
            <p:cNvPr id="55" name="Freeform 55"/>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56" name="Group 56"/>
          <p:cNvGrpSpPr/>
          <p:nvPr/>
        </p:nvGrpSpPr>
        <p:grpSpPr>
          <a:xfrm>
            <a:off x="1598414" y="4772918"/>
            <a:ext cx="7777014" cy="274736"/>
            <a:chOff x="0" y="0"/>
            <a:chExt cx="10369352" cy="366315"/>
          </a:xfrm>
        </p:grpSpPr>
        <p:sp>
          <p:nvSpPr>
            <p:cNvPr id="57" name="Freeform 57"/>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58" name="TextBox 58"/>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Component</a:t>
              </a:r>
            </a:p>
          </p:txBody>
        </p:sp>
      </p:grpSp>
      <p:grpSp>
        <p:nvGrpSpPr>
          <p:cNvPr id="59" name="Group 59"/>
          <p:cNvGrpSpPr/>
          <p:nvPr/>
        </p:nvGrpSpPr>
        <p:grpSpPr>
          <a:xfrm>
            <a:off x="9728448" y="4772918"/>
            <a:ext cx="7777014" cy="274736"/>
            <a:chOff x="0" y="0"/>
            <a:chExt cx="10369352" cy="366315"/>
          </a:xfrm>
        </p:grpSpPr>
        <p:sp>
          <p:nvSpPr>
            <p:cNvPr id="60" name="Freeform 60"/>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61" name="TextBox 61"/>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Details</a:t>
              </a:r>
            </a:p>
          </p:txBody>
        </p:sp>
      </p:grpSp>
      <p:grpSp>
        <p:nvGrpSpPr>
          <p:cNvPr id="62" name="Group 62"/>
          <p:cNvGrpSpPr/>
          <p:nvPr/>
        </p:nvGrpSpPr>
        <p:grpSpPr>
          <a:xfrm>
            <a:off x="1426666" y="5160169"/>
            <a:ext cx="16250542" cy="499765"/>
            <a:chOff x="0" y="0"/>
            <a:chExt cx="21667390" cy="666353"/>
          </a:xfrm>
        </p:grpSpPr>
        <p:sp>
          <p:nvSpPr>
            <p:cNvPr id="63" name="Freeform 63"/>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64" name="Group 64"/>
          <p:cNvGrpSpPr/>
          <p:nvPr/>
        </p:nvGrpSpPr>
        <p:grpSpPr>
          <a:xfrm>
            <a:off x="1598414" y="5272682"/>
            <a:ext cx="7777014" cy="274736"/>
            <a:chOff x="0" y="0"/>
            <a:chExt cx="10369352" cy="366315"/>
          </a:xfrm>
        </p:grpSpPr>
        <p:sp>
          <p:nvSpPr>
            <p:cNvPr id="65" name="Freeform 65"/>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66" name="TextBox 66"/>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Python</a:t>
              </a:r>
            </a:p>
          </p:txBody>
        </p:sp>
      </p:grpSp>
      <p:grpSp>
        <p:nvGrpSpPr>
          <p:cNvPr id="67" name="Group 67"/>
          <p:cNvGrpSpPr/>
          <p:nvPr/>
        </p:nvGrpSpPr>
        <p:grpSpPr>
          <a:xfrm>
            <a:off x="9728448" y="5272682"/>
            <a:ext cx="7777014" cy="274736"/>
            <a:chOff x="0" y="0"/>
            <a:chExt cx="10369352" cy="366315"/>
          </a:xfrm>
        </p:grpSpPr>
        <p:sp>
          <p:nvSpPr>
            <p:cNvPr id="68" name="Freeform 68"/>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69" name="TextBox 69"/>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Version 3.7 or above</a:t>
              </a:r>
            </a:p>
          </p:txBody>
        </p:sp>
      </p:grpSp>
      <p:grpSp>
        <p:nvGrpSpPr>
          <p:cNvPr id="70" name="Group 70"/>
          <p:cNvGrpSpPr/>
          <p:nvPr/>
        </p:nvGrpSpPr>
        <p:grpSpPr>
          <a:xfrm>
            <a:off x="1426666" y="5659934"/>
            <a:ext cx="16250542" cy="499765"/>
            <a:chOff x="0" y="0"/>
            <a:chExt cx="21667390" cy="666353"/>
          </a:xfrm>
        </p:grpSpPr>
        <p:sp>
          <p:nvSpPr>
            <p:cNvPr id="71" name="Freeform 71"/>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72" name="Group 72"/>
          <p:cNvGrpSpPr/>
          <p:nvPr/>
        </p:nvGrpSpPr>
        <p:grpSpPr>
          <a:xfrm>
            <a:off x="1598414" y="5772447"/>
            <a:ext cx="7777014" cy="274736"/>
            <a:chOff x="0" y="0"/>
            <a:chExt cx="10369352" cy="366315"/>
          </a:xfrm>
        </p:grpSpPr>
        <p:sp>
          <p:nvSpPr>
            <p:cNvPr id="73" name="Freeform 73"/>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74" name="TextBox 74"/>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Flask (Web Framework)</a:t>
              </a:r>
            </a:p>
          </p:txBody>
        </p:sp>
      </p:grpSp>
      <p:grpSp>
        <p:nvGrpSpPr>
          <p:cNvPr id="75" name="Group 75"/>
          <p:cNvGrpSpPr/>
          <p:nvPr/>
        </p:nvGrpSpPr>
        <p:grpSpPr>
          <a:xfrm>
            <a:off x="9728448" y="5772447"/>
            <a:ext cx="7777014" cy="274736"/>
            <a:chOff x="0" y="0"/>
            <a:chExt cx="10369352" cy="366315"/>
          </a:xfrm>
        </p:grpSpPr>
        <p:sp>
          <p:nvSpPr>
            <p:cNvPr id="76" name="Freeform 76"/>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77" name="TextBox 77"/>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routing, rendering HTML templates</a:t>
              </a:r>
            </a:p>
          </p:txBody>
        </p:sp>
      </p:grpSp>
      <p:grpSp>
        <p:nvGrpSpPr>
          <p:cNvPr id="78" name="Group 78"/>
          <p:cNvGrpSpPr/>
          <p:nvPr/>
        </p:nvGrpSpPr>
        <p:grpSpPr>
          <a:xfrm>
            <a:off x="1426666" y="6159699"/>
            <a:ext cx="16250542" cy="499765"/>
            <a:chOff x="0" y="0"/>
            <a:chExt cx="21667390" cy="666353"/>
          </a:xfrm>
        </p:grpSpPr>
        <p:sp>
          <p:nvSpPr>
            <p:cNvPr id="79" name="Freeform 79"/>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80" name="Group 80"/>
          <p:cNvGrpSpPr/>
          <p:nvPr/>
        </p:nvGrpSpPr>
        <p:grpSpPr>
          <a:xfrm>
            <a:off x="1598414" y="6272212"/>
            <a:ext cx="7777014" cy="274736"/>
            <a:chOff x="0" y="0"/>
            <a:chExt cx="10369352" cy="366315"/>
          </a:xfrm>
        </p:grpSpPr>
        <p:sp>
          <p:nvSpPr>
            <p:cNvPr id="81" name="Freeform 81"/>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82" name="TextBox 82"/>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OpenCV</a:t>
              </a:r>
            </a:p>
          </p:txBody>
        </p:sp>
      </p:grpSp>
      <p:grpSp>
        <p:nvGrpSpPr>
          <p:cNvPr id="83" name="Group 83"/>
          <p:cNvGrpSpPr/>
          <p:nvPr/>
        </p:nvGrpSpPr>
        <p:grpSpPr>
          <a:xfrm>
            <a:off x="9728448" y="6272212"/>
            <a:ext cx="7777014" cy="274736"/>
            <a:chOff x="0" y="0"/>
            <a:chExt cx="10369352" cy="366315"/>
          </a:xfrm>
        </p:grpSpPr>
        <p:sp>
          <p:nvSpPr>
            <p:cNvPr id="84" name="Freeform 84"/>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85" name="TextBox 85"/>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video stream capture and image processing</a:t>
              </a:r>
            </a:p>
          </p:txBody>
        </p:sp>
      </p:grpSp>
      <p:grpSp>
        <p:nvGrpSpPr>
          <p:cNvPr id="86" name="Group 86"/>
          <p:cNvGrpSpPr/>
          <p:nvPr/>
        </p:nvGrpSpPr>
        <p:grpSpPr>
          <a:xfrm>
            <a:off x="1426666" y="6659464"/>
            <a:ext cx="16250542" cy="499765"/>
            <a:chOff x="0" y="0"/>
            <a:chExt cx="21667390" cy="666353"/>
          </a:xfrm>
        </p:grpSpPr>
        <p:sp>
          <p:nvSpPr>
            <p:cNvPr id="87" name="Freeform 87"/>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88" name="Group 88"/>
          <p:cNvGrpSpPr/>
          <p:nvPr/>
        </p:nvGrpSpPr>
        <p:grpSpPr>
          <a:xfrm>
            <a:off x="1598414" y="6771977"/>
            <a:ext cx="7777014" cy="274736"/>
            <a:chOff x="0" y="0"/>
            <a:chExt cx="10369352" cy="366315"/>
          </a:xfrm>
        </p:grpSpPr>
        <p:sp>
          <p:nvSpPr>
            <p:cNvPr id="89" name="Freeform 89"/>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90" name="TextBox 90"/>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face_recognition</a:t>
              </a:r>
            </a:p>
          </p:txBody>
        </p:sp>
      </p:grpSp>
      <p:grpSp>
        <p:nvGrpSpPr>
          <p:cNvPr id="91" name="Group 91"/>
          <p:cNvGrpSpPr/>
          <p:nvPr/>
        </p:nvGrpSpPr>
        <p:grpSpPr>
          <a:xfrm>
            <a:off x="9728448" y="6771977"/>
            <a:ext cx="7777014" cy="274736"/>
            <a:chOff x="0" y="0"/>
            <a:chExt cx="10369352" cy="366315"/>
          </a:xfrm>
        </p:grpSpPr>
        <p:sp>
          <p:nvSpPr>
            <p:cNvPr id="92" name="Freeform 92"/>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93" name="TextBox 93"/>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facial recognition and encoding</a:t>
              </a:r>
            </a:p>
          </p:txBody>
        </p:sp>
      </p:grpSp>
      <p:grpSp>
        <p:nvGrpSpPr>
          <p:cNvPr id="94" name="Group 94"/>
          <p:cNvGrpSpPr/>
          <p:nvPr/>
        </p:nvGrpSpPr>
        <p:grpSpPr>
          <a:xfrm>
            <a:off x="1426666" y="7159229"/>
            <a:ext cx="16250542" cy="499765"/>
            <a:chOff x="0" y="0"/>
            <a:chExt cx="21667390" cy="666353"/>
          </a:xfrm>
        </p:grpSpPr>
        <p:sp>
          <p:nvSpPr>
            <p:cNvPr id="95" name="Freeform 95"/>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96" name="Group 96"/>
          <p:cNvGrpSpPr/>
          <p:nvPr/>
        </p:nvGrpSpPr>
        <p:grpSpPr>
          <a:xfrm>
            <a:off x="1598414" y="7271742"/>
            <a:ext cx="7777014" cy="274736"/>
            <a:chOff x="0" y="0"/>
            <a:chExt cx="10369352" cy="366315"/>
          </a:xfrm>
        </p:grpSpPr>
        <p:sp>
          <p:nvSpPr>
            <p:cNvPr id="97" name="Freeform 97"/>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98" name="TextBox 98"/>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NumPy / Pandas</a:t>
              </a:r>
            </a:p>
          </p:txBody>
        </p:sp>
      </p:grpSp>
      <p:grpSp>
        <p:nvGrpSpPr>
          <p:cNvPr id="99" name="Group 99"/>
          <p:cNvGrpSpPr/>
          <p:nvPr/>
        </p:nvGrpSpPr>
        <p:grpSpPr>
          <a:xfrm>
            <a:off x="9728448" y="7271742"/>
            <a:ext cx="7777014" cy="274736"/>
            <a:chOff x="0" y="0"/>
            <a:chExt cx="10369352" cy="366315"/>
          </a:xfrm>
        </p:grpSpPr>
        <p:sp>
          <p:nvSpPr>
            <p:cNvPr id="100" name="Freeform 100"/>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01" name="TextBox 101"/>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data manipulation and storage</a:t>
              </a:r>
            </a:p>
          </p:txBody>
        </p:sp>
      </p:grpSp>
      <p:grpSp>
        <p:nvGrpSpPr>
          <p:cNvPr id="102" name="Group 102"/>
          <p:cNvGrpSpPr/>
          <p:nvPr/>
        </p:nvGrpSpPr>
        <p:grpSpPr>
          <a:xfrm>
            <a:off x="1426666" y="7658992"/>
            <a:ext cx="16250542" cy="499765"/>
            <a:chOff x="0" y="0"/>
            <a:chExt cx="21667390" cy="666353"/>
          </a:xfrm>
        </p:grpSpPr>
        <p:sp>
          <p:nvSpPr>
            <p:cNvPr id="103" name="Freeform 103"/>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104" name="Group 104"/>
          <p:cNvGrpSpPr/>
          <p:nvPr/>
        </p:nvGrpSpPr>
        <p:grpSpPr>
          <a:xfrm>
            <a:off x="1598414" y="7771508"/>
            <a:ext cx="7777014" cy="274736"/>
            <a:chOff x="0" y="0"/>
            <a:chExt cx="10369352" cy="366315"/>
          </a:xfrm>
        </p:grpSpPr>
        <p:sp>
          <p:nvSpPr>
            <p:cNvPr id="105" name="Freeform 105"/>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06" name="TextBox 106"/>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Jinja2 (via Flask)</a:t>
              </a:r>
            </a:p>
          </p:txBody>
        </p:sp>
      </p:grpSp>
      <p:grpSp>
        <p:nvGrpSpPr>
          <p:cNvPr id="107" name="Group 107"/>
          <p:cNvGrpSpPr/>
          <p:nvPr/>
        </p:nvGrpSpPr>
        <p:grpSpPr>
          <a:xfrm>
            <a:off x="9728448" y="7771508"/>
            <a:ext cx="7777014" cy="274736"/>
            <a:chOff x="0" y="0"/>
            <a:chExt cx="10369352" cy="366315"/>
          </a:xfrm>
        </p:grpSpPr>
        <p:sp>
          <p:nvSpPr>
            <p:cNvPr id="108" name="Freeform 108"/>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09" name="TextBox 109"/>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dynamic HTML rendering</a:t>
              </a:r>
            </a:p>
          </p:txBody>
        </p:sp>
      </p:grpSp>
      <p:grpSp>
        <p:nvGrpSpPr>
          <p:cNvPr id="110" name="Group 110"/>
          <p:cNvGrpSpPr/>
          <p:nvPr/>
        </p:nvGrpSpPr>
        <p:grpSpPr>
          <a:xfrm>
            <a:off x="1426666" y="8158758"/>
            <a:ext cx="16250542" cy="499765"/>
            <a:chOff x="0" y="0"/>
            <a:chExt cx="21667390" cy="666353"/>
          </a:xfrm>
        </p:grpSpPr>
        <p:sp>
          <p:nvSpPr>
            <p:cNvPr id="111" name="Freeform 111"/>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112" name="Group 112"/>
          <p:cNvGrpSpPr/>
          <p:nvPr/>
        </p:nvGrpSpPr>
        <p:grpSpPr>
          <a:xfrm>
            <a:off x="1598414" y="8271272"/>
            <a:ext cx="7777014" cy="274736"/>
            <a:chOff x="0" y="0"/>
            <a:chExt cx="10369352" cy="366315"/>
          </a:xfrm>
        </p:grpSpPr>
        <p:sp>
          <p:nvSpPr>
            <p:cNvPr id="113" name="Freeform 113"/>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14" name="TextBox 114"/>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HTML</a:t>
              </a:r>
              <a:r>
                <a:rPr lang="en-US" sz="2000" b="1">
                  <a:solidFill>
                    <a:srgbClr val="EEEFF5"/>
                  </a:solidFill>
                  <a:latin typeface="Montserrat Bold"/>
                  <a:ea typeface="Montserrat Bold"/>
                  <a:cs typeface="Montserrat Bold"/>
                  <a:sym typeface="Montserrat Bold"/>
                </a:rPr>
                <a:t>/</a:t>
              </a:r>
              <a:r>
                <a:rPr lang="en-US" sz="2000">
                  <a:solidFill>
                    <a:srgbClr val="EEEFF5"/>
                  </a:solidFill>
                  <a:latin typeface="Montserrat"/>
                  <a:ea typeface="Montserrat"/>
                  <a:cs typeface="Montserrat"/>
                  <a:sym typeface="Montserrat"/>
                </a:rPr>
                <a:t>CSS</a:t>
              </a:r>
            </a:p>
          </p:txBody>
        </p:sp>
      </p:grpSp>
      <p:grpSp>
        <p:nvGrpSpPr>
          <p:cNvPr id="115" name="Group 115"/>
          <p:cNvGrpSpPr/>
          <p:nvPr/>
        </p:nvGrpSpPr>
        <p:grpSpPr>
          <a:xfrm>
            <a:off x="9728448" y="8271272"/>
            <a:ext cx="7777014" cy="274736"/>
            <a:chOff x="0" y="0"/>
            <a:chExt cx="10369352" cy="366315"/>
          </a:xfrm>
        </p:grpSpPr>
        <p:sp>
          <p:nvSpPr>
            <p:cNvPr id="116" name="Freeform 116"/>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17" name="TextBox 117"/>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For frontend</a:t>
              </a:r>
            </a:p>
          </p:txBody>
        </p:sp>
      </p:grpSp>
      <p:grpSp>
        <p:nvGrpSpPr>
          <p:cNvPr id="118" name="Group 118"/>
          <p:cNvGrpSpPr/>
          <p:nvPr/>
        </p:nvGrpSpPr>
        <p:grpSpPr>
          <a:xfrm>
            <a:off x="1426666" y="8658522"/>
            <a:ext cx="16250542" cy="499765"/>
            <a:chOff x="0" y="0"/>
            <a:chExt cx="21667390" cy="666353"/>
          </a:xfrm>
        </p:grpSpPr>
        <p:sp>
          <p:nvSpPr>
            <p:cNvPr id="119" name="Freeform 119"/>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FFFFFF">
                <a:alpha val="0"/>
              </a:srgbClr>
            </a:solidFill>
          </p:spPr>
          <p:txBody>
            <a:bodyPr/>
            <a:lstStyle/>
            <a:p>
              <a:endParaRPr lang="en-IN"/>
            </a:p>
          </p:txBody>
        </p:sp>
      </p:grpSp>
      <p:grpSp>
        <p:nvGrpSpPr>
          <p:cNvPr id="120" name="Group 120"/>
          <p:cNvGrpSpPr/>
          <p:nvPr/>
        </p:nvGrpSpPr>
        <p:grpSpPr>
          <a:xfrm>
            <a:off x="1598414" y="8771036"/>
            <a:ext cx="7777014" cy="274736"/>
            <a:chOff x="0" y="0"/>
            <a:chExt cx="10369352" cy="366315"/>
          </a:xfrm>
        </p:grpSpPr>
        <p:sp>
          <p:nvSpPr>
            <p:cNvPr id="121" name="Freeform 121"/>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22" name="TextBox 122"/>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Browser</a:t>
              </a:r>
            </a:p>
          </p:txBody>
        </p:sp>
      </p:grpSp>
      <p:grpSp>
        <p:nvGrpSpPr>
          <p:cNvPr id="123" name="Group 123"/>
          <p:cNvGrpSpPr/>
          <p:nvPr/>
        </p:nvGrpSpPr>
        <p:grpSpPr>
          <a:xfrm>
            <a:off x="9728448" y="8771036"/>
            <a:ext cx="7777014" cy="274736"/>
            <a:chOff x="0" y="0"/>
            <a:chExt cx="10369352" cy="366315"/>
          </a:xfrm>
        </p:grpSpPr>
        <p:sp>
          <p:nvSpPr>
            <p:cNvPr id="124" name="Freeform 124"/>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25" name="TextBox 125"/>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Chrome / Firefox (for viewing the app)</a:t>
              </a:r>
            </a:p>
          </p:txBody>
        </p:sp>
      </p:grpSp>
      <p:grpSp>
        <p:nvGrpSpPr>
          <p:cNvPr id="126" name="Group 126"/>
          <p:cNvGrpSpPr/>
          <p:nvPr/>
        </p:nvGrpSpPr>
        <p:grpSpPr>
          <a:xfrm>
            <a:off x="1250156" y="9101584"/>
            <a:ext cx="16250542" cy="499765"/>
            <a:chOff x="0" y="0"/>
            <a:chExt cx="21667390" cy="666353"/>
          </a:xfrm>
        </p:grpSpPr>
        <p:sp>
          <p:nvSpPr>
            <p:cNvPr id="127" name="Freeform 127"/>
            <p:cNvSpPr/>
            <p:nvPr/>
          </p:nvSpPr>
          <p:spPr>
            <a:xfrm>
              <a:off x="0" y="0"/>
              <a:ext cx="21667343" cy="666369"/>
            </a:xfrm>
            <a:custGeom>
              <a:avLst/>
              <a:gdLst/>
              <a:ahLst/>
              <a:cxnLst/>
              <a:rect l="l" t="t" r="r" b="b"/>
              <a:pathLst>
                <a:path w="21667343" h="666369">
                  <a:moveTo>
                    <a:pt x="0" y="0"/>
                  </a:moveTo>
                  <a:lnTo>
                    <a:pt x="21667343" y="0"/>
                  </a:lnTo>
                  <a:lnTo>
                    <a:pt x="21667343" y="666369"/>
                  </a:lnTo>
                  <a:lnTo>
                    <a:pt x="0" y="666369"/>
                  </a:lnTo>
                  <a:close/>
                </a:path>
              </a:pathLst>
            </a:custGeom>
            <a:solidFill>
              <a:srgbClr val="000000">
                <a:alpha val="0"/>
              </a:srgbClr>
            </a:solidFill>
          </p:spPr>
          <p:txBody>
            <a:bodyPr/>
            <a:lstStyle/>
            <a:p>
              <a:endParaRPr lang="en-IN"/>
            </a:p>
          </p:txBody>
        </p:sp>
      </p:grpSp>
      <p:grpSp>
        <p:nvGrpSpPr>
          <p:cNvPr id="128" name="Group 128"/>
          <p:cNvGrpSpPr/>
          <p:nvPr/>
        </p:nvGrpSpPr>
        <p:grpSpPr>
          <a:xfrm>
            <a:off x="1598414" y="9270801"/>
            <a:ext cx="7777014" cy="274736"/>
            <a:chOff x="0" y="0"/>
            <a:chExt cx="10369352" cy="366315"/>
          </a:xfrm>
        </p:grpSpPr>
        <p:sp>
          <p:nvSpPr>
            <p:cNvPr id="129" name="Freeform 129"/>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30" name="TextBox 130"/>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Text</a:t>
              </a:r>
              <a:r>
                <a:rPr lang="en-US" sz="2000" b="1">
                  <a:solidFill>
                    <a:srgbClr val="EEEFF5"/>
                  </a:solidFill>
                  <a:latin typeface="Montserrat Bold"/>
                  <a:ea typeface="Montserrat Bold"/>
                  <a:cs typeface="Montserrat Bold"/>
                  <a:sym typeface="Montserrat Bold"/>
                </a:rPr>
                <a:t> </a:t>
              </a:r>
              <a:r>
                <a:rPr lang="en-US" sz="2000">
                  <a:solidFill>
                    <a:srgbClr val="EEEFF5"/>
                  </a:solidFill>
                  <a:latin typeface="Montserrat"/>
                  <a:ea typeface="Montserrat"/>
                  <a:cs typeface="Montserrat"/>
                  <a:sym typeface="Montserrat"/>
                </a:rPr>
                <a:t>Editor / IDE</a:t>
              </a:r>
            </a:p>
          </p:txBody>
        </p:sp>
      </p:grpSp>
      <p:grpSp>
        <p:nvGrpSpPr>
          <p:cNvPr id="131" name="Group 131"/>
          <p:cNvGrpSpPr/>
          <p:nvPr/>
        </p:nvGrpSpPr>
        <p:grpSpPr>
          <a:xfrm>
            <a:off x="9728448" y="9270801"/>
            <a:ext cx="7777014" cy="274736"/>
            <a:chOff x="0" y="0"/>
            <a:chExt cx="10369352" cy="366315"/>
          </a:xfrm>
        </p:grpSpPr>
        <p:sp>
          <p:nvSpPr>
            <p:cNvPr id="132" name="Freeform 132"/>
            <p:cNvSpPr/>
            <p:nvPr/>
          </p:nvSpPr>
          <p:spPr>
            <a:xfrm>
              <a:off x="0" y="0"/>
              <a:ext cx="10369352" cy="366315"/>
            </a:xfrm>
            <a:custGeom>
              <a:avLst/>
              <a:gdLst/>
              <a:ahLst/>
              <a:cxnLst/>
              <a:rect l="l" t="t" r="r" b="b"/>
              <a:pathLst>
                <a:path w="10369352" h="366315">
                  <a:moveTo>
                    <a:pt x="0" y="0"/>
                  </a:moveTo>
                  <a:lnTo>
                    <a:pt x="10369352" y="0"/>
                  </a:lnTo>
                  <a:lnTo>
                    <a:pt x="10369352" y="366315"/>
                  </a:lnTo>
                  <a:lnTo>
                    <a:pt x="0" y="366315"/>
                  </a:lnTo>
                  <a:close/>
                </a:path>
              </a:pathLst>
            </a:custGeom>
            <a:solidFill>
              <a:srgbClr val="000000">
                <a:alpha val="0"/>
              </a:srgbClr>
            </a:solidFill>
          </p:spPr>
          <p:txBody>
            <a:bodyPr/>
            <a:lstStyle/>
            <a:p>
              <a:endParaRPr lang="en-IN"/>
            </a:p>
          </p:txBody>
        </p:sp>
        <p:sp>
          <p:nvSpPr>
            <p:cNvPr id="133" name="TextBox 133"/>
            <p:cNvSpPr txBox="1"/>
            <p:nvPr/>
          </p:nvSpPr>
          <p:spPr>
            <a:xfrm>
              <a:off x="0" y="28575"/>
              <a:ext cx="10369352" cy="337740"/>
            </a:xfrm>
            <a:prstGeom prst="rect">
              <a:avLst/>
            </a:prstGeom>
          </p:spPr>
          <p:txBody>
            <a:bodyPr lIns="0" tIns="0" rIns="0" bIns="0" rtlCol="0" anchor="t"/>
            <a:lstStyle/>
            <a:p>
              <a:pPr algn="l">
                <a:lnSpc>
                  <a:spcPts val="2125"/>
                </a:lnSpc>
              </a:pPr>
              <a:r>
                <a:rPr lang="en-US" sz="2000">
                  <a:solidFill>
                    <a:srgbClr val="EEEFF5"/>
                  </a:solidFill>
                  <a:latin typeface="Montserrat"/>
                  <a:ea typeface="Montserrat"/>
                  <a:cs typeface="Montserrat"/>
                  <a:sym typeface="Montserrat"/>
                </a:rPr>
                <a:t>VS Code / PyCharm</a:t>
              </a:r>
            </a:p>
          </p:txBody>
        </p:sp>
      </p:grpSp>
      <p:grpSp>
        <p:nvGrpSpPr>
          <p:cNvPr id="134" name="Group 134"/>
          <p:cNvGrpSpPr/>
          <p:nvPr/>
        </p:nvGrpSpPr>
        <p:grpSpPr>
          <a:xfrm>
            <a:off x="775394" y="1943100"/>
            <a:ext cx="19050" cy="7703641"/>
            <a:chOff x="0" y="0"/>
            <a:chExt cx="25400" cy="10271522"/>
          </a:xfrm>
        </p:grpSpPr>
        <p:sp>
          <p:nvSpPr>
            <p:cNvPr id="135" name="Freeform 135"/>
            <p:cNvSpPr/>
            <p:nvPr/>
          </p:nvSpPr>
          <p:spPr>
            <a:xfrm>
              <a:off x="0" y="0"/>
              <a:ext cx="25400" cy="10271506"/>
            </a:xfrm>
            <a:custGeom>
              <a:avLst/>
              <a:gdLst/>
              <a:ahLst/>
              <a:cxnLst/>
              <a:rect l="l" t="t" r="r" b="b"/>
              <a:pathLst>
                <a:path w="25400" h="10271506">
                  <a:moveTo>
                    <a:pt x="0" y="0"/>
                  </a:moveTo>
                  <a:lnTo>
                    <a:pt x="25400" y="0"/>
                  </a:lnTo>
                  <a:lnTo>
                    <a:pt x="25400" y="10271506"/>
                  </a:lnTo>
                  <a:lnTo>
                    <a:pt x="0" y="10271506"/>
                  </a:lnTo>
                  <a:close/>
                </a:path>
              </a:pathLst>
            </a:custGeom>
            <a:solidFill>
              <a:srgbClr val="9998FF"/>
            </a:solidFill>
          </p:spPr>
          <p:txBody>
            <a:bodyPr/>
            <a:lstStyle/>
            <a:p>
              <a:endParaRPr lang="en-IN"/>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en-IN"/>
            </a:p>
          </p:txBody>
        </p:sp>
      </p:grpSp>
      <p:sp>
        <p:nvSpPr>
          <p:cNvPr id="6" name="Freeform 6" descr="preencoded.png"/>
          <p:cNvSpPr/>
          <p:nvPr/>
        </p:nvSpPr>
        <p:spPr>
          <a:xfrm>
            <a:off x="11430000" y="-1265"/>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698921" y="666599"/>
            <a:ext cx="9472736" cy="1188693"/>
            <a:chOff x="-84700" y="-629446"/>
            <a:chExt cx="12630315" cy="1584923"/>
          </a:xfrm>
        </p:grpSpPr>
        <p:sp>
          <p:nvSpPr>
            <p:cNvPr id="8" name="Freeform 8"/>
            <p:cNvSpPr/>
            <p:nvPr/>
          </p:nvSpPr>
          <p:spPr>
            <a:xfrm>
              <a:off x="0" y="0"/>
              <a:ext cx="12545615" cy="955477"/>
            </a:xfrm>
            <a:custGeom>
              <a:avLst/>
              <a:gdLst/>
              <a:ahLst/>
              <a:cxnLst/>
              <a:rect l="l" t="t" r="r" b="b"/>
              <a:pathLst>
                <a:path w="12545615" h="955477">
                  <a:moveTo>
                    <a:pt x="0" y="0"/>
                  </a:moveTo>
                  <a:lnTo>
                    <a:pt x="12545615" y="0"/>
                  </a:lnTo>
                  <a:lnTo>
                    <a:pt x="12545615" y="955477"/>
                  </a:lnTo>
                  <a:lnTo>
                    <a:pt x="0" y="955477"/>
                  </a:lnTo>
                  <a:close/>
                </a:path>
              </a:pathLst>
            </a:custGeom>
            <a:solidFill>
              <a:srgbClr val="000000">
                <a:alpha val="0"/>
              </a:srgbClr>
            </a:solidFill>
          </p:spPr>
          <p:txBody>
            <a:bodyPr/>
            <a:lstStyle/>
            <a:p>
              <a:endParaRPr lang="en-IN"/>
            </a:p>
          </p:txBody>
        </p:sp>
        <p:sp>
          <p:nvSpPr>
            <p:cNvPr id="9" name="TextBox 9"/>
            <p:cNvSpPr txBox="1"/>
            <p:nvPr/>
          </p:nvSpPr>
          <p:spPr>
            <a:xfrm>
              <a:off x="-84700" y="-629446"/>
              <a:ext cx="12545615" cy="974528"/>
            </a:xfrm>
            <a:prstGeom prst="rect">
              <a:avLst/>
            </a:prstGeom>
          </p:spPr>
          <p:txBody>
            <a:bodyPr lIns="0" tIns="0" rIns="0" bIns="0" rtlCol="0" anchor="t"/>
            <a:lstStyle/>
            <a:p>
              <a:pPr algn="l">
                <a:lnSpc>
                  <a:spcPts val="5625"/>
                </a:lnSpc>
              </a:pPr>
              <a:r>
                <a:rPr lang="en-US" sz="4499" b="1" dirty="0">
                  <a:solidFill>
                    <a:srgbClr val="9998FF"/>
                  </a:solidFill>
                  <a:latin typeface="Barlow Bold"/>
                  <a:ea typeface="Barlow Bold"/>
                  <a:cs typeface="Barlow Bold"/>
                  <a:sym typeface="Barlow Bold"/>
                </a:rPr>
                <a:t>Future Enhancements and Scalability</a:t>
              </a:r>
            </a:p>
          </p:txBody>
        </p:sp>
      </p:grpSp>
      <p:grpSp>
        <p:nvGrpSpPr>
          <p:cNvPr id="10" name="Group 10"/>
          <p:cNvGrpSpPr/>
          <p:nvPr/>
        </p:nvGrpSpPr>
        <p:grpSpPr>
          <a:xfrm>
            <a:off x="762446" y="2094158"/>
            <a:ext cx="9905107" cy="784922"/>
            <a:chOff x="0" y="-117081"/>
            <a:chExt cx="13206810" cy="1046563"/>
          </a:xfrm>
        </p:grpSpPr>
        <p:sp>
          <p:nvSpPr>
            <p:cNvPr id="11" name="Freeform 11"/>
            <p:cNvSpPr/>
            <p:nvPr/>
          </p:nvSpPr>
          <p:spPr>
            <a:xfrm>
              <a:off x="0" y="0"/>
              <a:ext cx="13206809" cy="929482"/>
            </a:xfrm>
            <a:custGeom>
              <a:avLst/>
              <a:gdLst/>
              <a:ahLst/>
              <a:cxnLst/>
              <a:rect l="l" t="t" r="r" b="b"/>
              <a:pathLst>
                <a:path w="13206809" h="929482">
                  <a:moveTo>
                    <a:pt x="0" y="0"/>
                  </a:moveTo>
                  <a:lnTo>
                    <a:pt x="13206809" y="0"/>
                  </a:lnTo>
                  <a:lnTo>
                    <a:pt x="13206809" y="929482"/>
                  </a:lnTo>
                  <a:lnTo>
                    <a:pt x="0" y="929482"/>
                  </a:lnTo>
                  <a:close/>
                </a:path>
              </a:pathLst>
            </a:custGeom>
            <a:solidFill>
              <a:srgbClr val="000000">
                <a:alpha val="0"/>
              </a:srgbClr>
            </a:solidFill>
          </p:spPr>
          <p:txBody>
            <a:bodyPr/>
            <a:lstStyle/>
            <a:p>
              <a:endParaRPr lang="en-IN"/>
            </a:p>
          </p:txBody>
        </p:sp>
        <p:sp>
          <p:nvSpPr>
            <p:cNvPr id="12" name="TextBox 12"/>
            <p:cNvSpPr txBox="1"/>
            <p:nvPr/>
          </p:nvSpPr>
          <p:spPr>
            <a:xfrm>
              <a:off x="0" y="-117081"/>
              <a:ext cx="13206810" cy="986631"/>
            </a:xfrm>
            <a:prstGeom prst="rect">
              <a:avLst/>
            </a:prstGeom>
          </p:spPr>
          <p:txBody>
            <a:bodyPr lIns="0" tIns="0" rIns="0" bIns="0" rtlCol="0" anchor="t"/>
            <a:lstStyle/>
            <a:p>
              <a:pPr algn="l">
                <a:lnSpc>
                  <a:spcPts val="2687"/>
                </a:lnSpc>
              </a:pPr>
              <a:r>
                <a:rPr lang="en-US" dirty="0" err="1">
                  <a:solidFill>
                    <a:srgbClr val="EEEFF5"/>
                  </a:solidFill>
                  <a:latin typeface="Montserrat"/>
                  <a:ea typeface="Montserrat"/>
                  <a:cs typeface="Montserrat"/>
                  <a:sym typeface="Montserrat"/>
                </a:rPr>
                <a:t>iAttend</a:t>
              </a:r>
              <a:r>
                <a:rPr lang="en-US" dirty="0">
                  <a:solidFill>
                    <a:srgbClr val="EEEFF5"/>
                  </a:solidFill>
                  <a:latin typeface="Montserrat"/>
                  <a:ea typeface="Montserrat"/>
                  <a:cs typeface="Montserrat"/>
                  <a:sym typeface="Montserrat"/>
                </a:rPr>
                <a:t> is designed with future growth and adaptability in mind, with several enhancements planned to expand its capabilities and reach.</a:t>
              </a:r>
            </a:p>
          </p:txBody>
        </p:sp>
      </p:grpSp>
      <p:grpSp>
        <p:nvGrpSpPr>
          <p:cNvPr id="13" name="Group 13"/>
          <p:cNvGrpSpPr/>
          <p:nvPr/>
        </p:nvGrpSpPr>
        <p:grpSpPr>
          <a:xfrm>
            <a:off x="762446" y="3124051"/>
            <a:ext cx="1650801" cy="1272928"/>
            <a:chOff x="0" y="0"/>
            <a:chExt cx="2201068" cy="1697237"/>
          </a:xfrm>
        </p:grpSpPr>
        <p:sp>
          <p:nvSpPr>
            <p:cNvPr id="14" name="Freeform 14"/>
            <p:cNvSpPr/>
            <p:nvPr/>
          </p:nvSpPr>
          <p:spPr>
            <a:xfrm>
              <a:off x="0" y="0"/>
              <a:ext cx="2201037" cy="1697228"/>
            </a:xfrm>
            <a:custGeom>
              <a:avLst/>
              <a:gdLst/>
              <a:ahLst/>
              <a:cxnLst/>
              <a:rect l="l" t="t" r="r" b="b"/>
              <a:pathLst>
                <a:path w="2201037" h="1697228">
                  <a:moveTo>
                    <a:pt x="0" y="261366"/>
                  </a:moveTo>
                  <a:cubicBezTo>
                    <a:pt x="0" y="117094"/>
                    <a:pt x="117094" y="0"/>
                    <a:pt x="261366" y="0"/>
                  </a:cubicBezTo>
                  <a:lnTo>
                    <a:pt x="1939671" y="0"/>
                  </a:lnTo>
                  <a:cubicBezTo>
                    <a:pt x="2084070" y="0"/>
                    <a:pt x="2201037" y="117094"/>
                    <a:pt x="2201037" y="261366"/>
                  </a:cubicBezTo>
                  <a:lnTo>
                    <a:pt x="2201037" y="1435735"/>
                  </a:lnTo>
                  <a:cubicBezTo>
                    <a:pt x="2201037" y="1580134"/>
                    <a:pt x="2083943" y="1697101"/>
                    <a:pt x="1939671" y="1697101"/>
                  </a:cubicBezTo>
                  <a:lnTo>
                    <a:pt x="261366" y="1697101"/>
                  </a:lnTo>
                  <a:cubicBezTo>
                    <a:pt x="117094" y="1697228"/>
                    <a:pt x="0" y="1580134"/>
                    <a:pt x="0" y="1435862"/>
                  </a:cubicBezTo>
                  <a:close/>
                </a:path>
              </a:pathLst>
            </a:custGeom>
            <a:solidFill>
              <a:srgbClr val="282C32"/>
            </a:solidFill>
          </p:spPr>
          <p:txBody>
            <a:bodyPr/>
            <a:lstStyle/>
            <a:p>
              <a:endParaRPr lang="en-IN"/>
            </a:p>
          </p:txBody>
        </p:sp>
      </p:grpSp>
      <p:sp>
        <p:nvSpPr>
          <p:cNvPr id="15" name="Freeform 15" descr="preencoded.png"/>
          <p:cNvSpPr/>
          <p:nvPr/>
        </p:nvSpPr>
        <p:spPr>
          <a:xfrm>
            <a:off x="1097063" y="3156530"/>
            <a:ext cx="895076" cy="1154460"/>
          </a:xfrm>
          <a:custGeom>
            <a:avLst/>
            <a:gdLst/>
            <a:ahLst/>
            <a:cxnLst/>
            <a:rect l="l" t="t" r="r" b="b"/>
            <a:pathLst>
              <a:path w="306289" h="382935">
                <a:moveTo>
                  <a:pt x="0" y="0"/>
                </a:moveTo>
                <a:lnTo>
                  <a:pt x="306288" y="0"/>
                </a:lnTo>
                <a:lnTo>
                  <a:pt x="306288" y="382934"/>
                </a:lnTo>
                <a:lnTo>
                  <a:pt x="0" y="382934"/>
                </a:lnTo>
                <a:lnTo>
                  <a:pt x="0" y="0"/>
                </a:lnTo>
                <a:close/>
              </a:path>
            </a:pathLst>
          </a:custGeom>
          <a:blipFill>
            <a:blip r:embed="rId4"/>
            <a:stretch>
              <a:fillRect l="-9" r="-9"/>
            </a:stretch>
          </a:blipFill>
        </p:spPr>
        <p:txBody>
          <a:bodyPr/>
          <a:lstStyle/>
          <a:p>
            <a:endParaRPr lang="en-IN"/>
          </a:p>
        </p:txBody>
      </p:sp>
      <p:grpSp>
        <p:nvGrpSpPr>
          <p:cNvPr id="16" name="Group 16"/>
          <p:cNvGrpSpPr/>
          <p:nvPr/>
        </p:nvGrpSpPr>
        <p:grpSpPr>
          <a:xfrm>
            <a:off x="2630984" y="3341786"/>
            <a:ext cx="2866430" cy="358229"/>
            <a:chOff x="0" y="0"/>
            <a:chExt cx="3821907" cy="477638"/>
          </a:xfrm>
        </p:grpSpPr>
        <p:sp>
          <p:nvSpPr>
            <p:cNvPr id="17" name="Freeform 17"/>
            <p:cNvSpPr/>
            <p:nvPr/>
          </p:nvSpPr>
          <p:spPr>
            <a:xfrm>
              <a:off x="0" y="0"/>
              <a:ext cx="3821907" cy="477638"/>
            </a:xfrm>
            <a:custGeom>
              <a:avLst/>
              <a:gdLst/>
              <a:ahLst/>
              <a:cxnLst/>
              <a:rect l="l" t="t" r="r" b="b"/>
              <a:pathLst>
                <a:path w="3821907" h="477638">
                  <a:moveTo>
                    <a:pt x="0" y="0"/>
                  </a:moveTo>
                  <a:lnTo>
                    <a:pt x="3821907" y="0"/>
                  </a:lnTo>
                  <a:lnTo>
                    <a:pt x="3821907" y="477638"/>
                  </a:lnTo>
                  <a:lnTo>
                    <a:pt x="0" y="477638"/>
                  </a:lnTo>
                  <a:close/>
                </a:path>
              </a:pathLst>
            </a:custGeom>
            <a:solidFill>
              <a:srgbClr val="000000">
                <a:alpha val="0"/>
              </a:srgbClr>
            </a:solidFill>
          </p:spPr>
          <p:txBody>
            <a:bodyPr/>
            <a:lstStyle/>
            <a:p>
              <a:endParaRPr lang="en-IN"/>
            </a:p>
          </p:txBody>
        </p:sp>
        <p:sp>
          <p:nvSpPr>
            <p:cNvPr id="18" name="TextBox 18"/>
            <p:cNvSpPr txBox="1"/>
            <p:nvPr/>
          </p:nvSpPr>
          <p:spPr>
            <a:xfrm>
              <a:off x="0" y="-19050"/>
              <a:ext cx="3821907" cy="496688"/>
            </a:xfrm>
            <a:prstGeom prst="rect">
              <a:avLst/>
            </a:prstGeom>
          </p:spPr>
          <p:txBody>
            <a:bodyPr lIns="0" tIns="0" rIns="0" bIns="0" rtlCol="0" anchor="t"/>
            <a:lstStyle/>
            <a:p>
              <a:pPr algn="l">
                <a:lnSpc>
                  <a:spcPts val="2812"/>
                </a:lnSpc>
              </a:pPr>
              <a:r>
                <a:rPr lang="en-US" sz="2249" b="1">
                  <a:solidFill>
                    <a:srgbClr val="EEEFF5"/>
                  </a:solidFill>
                  <a:latin typeface="Barlow Bold"/>
                  <a:ea typeface="Barlow Bold"/>
                  <a:cs typeface="Barlow Bold"/>
                  <a:sym typeface="Barlow Bold"/>
                </a:rPr>
                <a:t>Cloud deployment</a:t>
              </a:r>
            </a:p>
          </p:txBody>
        </p:sp>
      </p:grpSp>
      <p:grpSp>
        <p:nvGrpSpPr>
          <p:cNvPr id="19" name="Group 19"/>
          <p:cNvGrpSpPr/>
          <p:nvPr/>
        </p:nvGrpSpPr>
        <p:grpSpPr>
          <a:xfrm>
            <a:off x="2630984" y="3830688"/>
            <a:ext cx="4250085" cy="348555"/>
            <a:chOff x="0" y="0"/>
            <a:chExt cx="5666780" cy="464740"/>
          </a:xfrm>
        </p:grpSpPr>
        <p:sp>
          <p:nvSpPr>
            <p:cNvPr id="20" name="Freeform 20"/>
            <p:cNvSpPr/>
            <p:nvPr/>
          </p:nvSpPr>
          <p:spPr>
            <a:xfrm>
              <a:off x="0" y="0"/>
              <a:ext cx="5666780" cy="464740"/>
            </a:xfrm>
            <a:custGeom>
              <a:avLst/>
              <a:gdLst/>
              <a:ahLst/>
              <a:cxnLst/>
              <a:rect l="l" t="t" r="r" b="b"/>
              <a:pathLst>
                <a:path w="5666780" h="464740">
                  <a:moveTo>
                    <a:pt x="0" y="0"/>
                  </a:moveTo>
                  <a:lnTo>
                    <a:pt x="5666780" y="0"/>
                  </a:lnTo>
                  <a:lnTo>
                    <a:pt x="5666780" y="464740"/>
                  </a:lnTo>
                  <a:lnTo>
                    <a:pt x="0" y="464740"/>
                  </a:lnTo>
                  <a:close/>
                </a:path>
              </a:pathLst>
            </a:custGeom>
            <a:solidFill>
              <a:srgbClr val="000000">
                <a:alpha val="0"/>
              </a:srgbClr>
            </a:solidFill>
          </p:spPr>
          <p:txBody>
            <a:bodyPr/>
            <a:lstStyle/>
            <a:p>
              <a:endParaRPr lang="en-IN"/>
            </a:p>
          </p:txBody>
        </p:sp>
        <p:sp>
          <p:nvSpPr>
            <p:cNvPr id="21" name="TextBox 21"/>
            <p:cNvSpPr txBox="1"/>
            <p:nvPr/>
          </p:nvSpPr>
          <p:spPr>
            <a:xfrm>
              <a:off x="0" y="-57150"/>
              <a:ext cx="5666780" cy="521890"/>
            </a:xfrm>
            <a:prstGeom prst="rect">
              <a:avLst/>
            </a:prstGeom>
          </p:spPr>
          <p:txBody>
            <a:bodyPr lIns="0" tIns="0" rIns="0" bIns="0" rtlCol="0" anchor="t"/>
            <a:lstStyle/>
            <a:p>
              <a:pPr algn="l">
                <a:lnSpc>
                  <a:spcPts val="2687"/>
                </a:lnSpc>
              </a:pPr>
              <a:r>
                <a:rPr lang="en-US" sz="1687">
                  <a:solidFill>
                    <a:srgbClr val="EEEFF5"/>
                  </a:solidFill>
                  <a:latin typeface="Montserrat"/>
                  <a:ea typeface="Montserrat"/>
                  <a:cs typeface="Montserrat"/>
                  <a:sym typeface="Montserrat"/>
                </a:rPr>
                <a:t>Enabling remote access and scalability.</a:t>
              </a:r>
            </a:p>
          </p:txBody>
        </p:sp>
      </p:grpSp>
      <p:grpSp>
        <p:nvGrpSpPr>
          <p:cNvPr id="22" name="Group 22"/>
          <p:cNvGrpSpPr/>
          <p:nvPr/>
        </p:nvGrpSpPr>
        <p:grpSpPr>
          <a:xfrm>
            <a:off x="2522041" y="4385072"/>
            <a:ext cx="8036719" cy="14288"/>
            <a:chOff x="0" y="0"/>
            <a:chExt cx="10715625" cy="19050"/>
          </a:xfrm>
        </p:grpSpPr>
        <p:sp>
          <p:nvSpPr>
            <p:cNvPr id="23" name="Freeform 23"/>
            <p:cNvSpPr/>
            <p:nvPr/>
          </p:nvSpPr>
          <p:spPr>
            <a:xfrm>
              <a:off x="0" y="0"/>
              <a:ext cx="10715625" cy="19050"/>
            </a:xfrm>
            <a:custGeom>
              <a:avLst/>
              <a:gdLst/>
              <a:ahLst/>
              <a:cxnLst/>
              <a:rect l="l" t="t" r="r" b="b"/>
              <a:pathLst>
                <a:path w="10715625" h="19050">
                  <a:moveTo>
                    <a:pt x="0" y="9525"/>
                  </a:moveTo>
                  <a:cubicBezTo>
                    <a:pt x="0" y="4318"/>
                    <a:pt x="4318" y="0"/>
                    <a:pt x="9525" y="0"/>
                  </a:cubicBezTo>
                  <a:lnTo>
                    <a:pt x="10706100" y="0"/>
                  </a:lnTo>
                  <a:cubicBezTo>
                    <a:pt x="10711307" y="0"/>
                    <a:pt x="10715625" y="4318"/>
                    <a:pt x="10715625" y="9525"/>
                  </a:cubicBezTo>
                  <a:cubicBezTo>
                    <a:pt x="10715625" y="14732"/>
                    <a:pt x="10711307" y="19050"/>
                    <a:pt x="10706100" y="19050"/>
                  </a:cubicBezTo>
                  <a:lnTo>
                    <a:pt x="9525" y="19050"/>
                  </a:lnTo>
                  <a:cubicBezTo>
                    <a:pt x="4318" y="19050"/>
                    <a:pt x="0" y="14732"/>
                    <a:pt x="0" y="9525"/>
                  </a:cubicBezTo>
                  <a:close/>
                </a:path>
              </a:pathLst>
            </a:custGeom>
            <a:solidFill>
              <a:srgbClr val="60646A"/>
            </a:solidFill>
          </p:spPr>
          <p:txBody>
            <a:bodyPr/>
            <a:lstStyle/>
            <a:p>
              <a:endParaRPr lang="en-IN"/>
            </a:p>
          </p:txBody>
        </p:sp>
      </p:grpSp>
      <p:grpSp>
        <p:nvGrpSpPr>
          <p:cNvPr id="24" name="Group 24"/>
          <p:cNvGrpSpPr/>
          <p:nvPr/>
        </p:nvGrpSpPr>
        <p:grpSpPr>
          <a:xfrm>
            <a:off x="762446" y="4505771"/>
            <a:ext cx="3301604" cy="1272928"/>
            <a:chOff x="0" y="0"/>
            <a:chExt cx="4402138" cy="1697237"/>
          </a:xfrm>
        </p:grpSpPr>
        <p:sp>
          <p:nvSpPr>
            <p:cNvPr id="25" name="Freeform 25"/>
            <p:cNvSpPr/>
            <p:nvPr/>
          </p:nvSpPr>
          <p:spPr>
            <a:xfrm>
              <a:off x="0" y="0"/>
              <a:ext cx="4402074" cy="1697228"/>
            </a:xfrm>
            <a:custGeom>
              <a:avLst/>
              <a:gdLst/>
              <a:ahLst/>
              <a:cxnLst/>
              <a:rect l="l" t="t" r="r" b="b"/>
              <a:pathLst>
                <a:path w="4402074" h="1697228">
                  <a:moveTo>
                    <a:pt x="0" y="261366"/>
                  </a:moveTo>
                  <a:cubicBezTo>
                    <a:pt x="0" y="117094"/>
                    <a:pt x="117094" y="0"/>
                    <a:pt x="261366" y="0"/>
                  </a:cubicBezTo>
                  <a:lnTo>
                    <a:pt x="4140708" y="0"/>
                  </a:lnTo>
                  <a:cubicBezTo>
                    <a:pt x="4285107" y="0"/>
                    <a:pt x="4402074" y="117094"/>
                    <a:pt x="4402074" y="261366"/>
                  </a:cubicBezTo>
                  <a:lnTo>
                    <a:pt x="4402074" y="1435735"/>
                  </a:lnTo>
                  <a:cubicBezTo>
                    <a:pt x="4402074" y="1580134"/>
                    <a:pt x="4284980" y="1697101"/>
                    <a:pt x="4140708" y="1697101"/>
                  </a:cubicBezTo>
                  <a:lnTo>
                    <a:pt x="261366" y="1697101"/>
                  </a:lnTo>
                  <a:cubicBezTo>
                    <a:pt x="117094" y="1697228"/>
                    <a:pt x="0" y="1580134"/>
                    <a:pt x="0" y="1435862"/>
                  </a:cubicBezTo>
                  <a:close/>
                </a:path>
              </a:pathLst>
            </a:custGeom>
            <a:solidFill>
              <a:srgbClr val="282C32"/>
            </a:solidFill>
          </p:spPr>
          <p:txBody>
            <a:bodyPr/>
            <a:lstStyle/>
            <a:p>
              <a:endParaRPr lang="en-IN"/>
            </a:p>
          </p:txBody>
        </p:sp>
      </p:grpSp>
      <p:sp>
        <p:nvSpPr>
          <p:cNvPr id="26" name="Freeform 26" descr="preencoded.png"/>
          <p:cNvSpPr/>
          <p:nvPr/>
        </p:nvSpPr>
        <p:spPr>
          <a:xfrm>
            <a:off x="2000524" y="4631254"/>
            <a:ext cx="895076" cy="1089773"/>
          </a:xfrm>
          <a:custGeom>
            <a:avLst/>
            <a:gdLst/>
            <a:ahLst/>
            <a:cxnLst/>
            <a:rect l="l" t="t" r="r" b="b"/>
            <a:pathLst>
              <a:path w="306289" h="382935">
                <a:moveTo>
                  <a:pt x="0" y="0"/>
                </a:moveTo>
                <a:lnTo>
                  <a:pt x="306288" y="0"/>
                </a:lnTo>
                <a:lnTo>
                  <a:pt x="306288" y="382935"/>
                </a:lnTo>
                <a:lnTo>
                  <a:pt x="0" y="382935"/>
                </a:lnTo>
                <a:lnTo>
                  <a:pt x="0" y="0"/>
                </a:lnTo>
                <a:close/>
              </a:path>
            </a:pathLst>
          </a:custGeom>
          <a:blipFill>
            <a:blip r:embed="rId5"/>
            <a:stretch>
              <a:fillRect l="-9" r="-9"/>
            </a:stretch>
          </a:blipFill>
        </p:spPr>
        <p:txBody>
          <a:bodyPr/>
          <a:lstStyle/>
          <a:p>
            <a:endParaRPr lang="en-IN"/>
          </a:p>
        </p:txBody>
      </p:sp>
      <p:sp>
        <p:nvSpPr>
          <p:cNvPr id="29" name="TextBox 29"/>
          <p:cNvSpPr txBox="1"/>
          <p:nvPr/>
        </p:nvSpPr>
        <p:spPr>
          <a:xfrm>
            <a:off x="4281785" y="4546241"/>
            <a:ext cx="3440906" cy="372517"/>
          </a:xfrm>
          <a:prstGeom prst="rect">
            <a:avLst/>
          </a:prstGeom>
        </p:spPr>
        <p:txBody>
          <a:bodyPr lIns="0" tIns="0" rIns="0" bIns="0" rtlCol="0" anchor="t"/>
          <a:lstStyle/>
          <a:p>
            <a:pPr algn="l">
              <a:lnSpc>
                <a:spcPts val="2812"/>
              </a:lnSpc>
            </a:pPr>
            <a:r>
              <a:rPr lang="en-US" sz="2249" b="1" dirty="0">
                <a:solidFill>
                  <a:srgbClr val="EEEFF5"/>
                </a:solidFill>
                <a:latin typeface="Barlow Bold"/>
                <a:ea typeface="Barlow Bold"/>
                <a:cs typeface="Barlow Bold"/>
                <a:sym typeface="Barlow Bold"/>
              </a:rPr>
              <a:t>Multi-factor authentication</a:t>
            </a:r>
          </a:p>
        </p:txBody>
      </p:sp>
      <p:grpSp>
        <p:nvGrpSpPr>
          <p:cNvPr id="30" name="Group 30"/>
          <p:cNvGrpSpPr/>
          <p:nvPr/>
        </p:nvGrpSpPr>
        <p:grpSpPr>
          <a:xfrm>
            <a:off x="4281785" y="5255120"/>
            <a:ext cx="3440906" cy="465907"/>
            <a:chOff x="0" y="-156469"/>
            <a:chExt cx="4587875" cy="621209"/>
          </a:xfrm>
        </p:grpSpPr>
        <p:sp>
          <p:nvSpPr>
            <p:cNvPr id="31" name="Freeform 31"/>
            <p:cNvSpPr/>
            <p:nvPr/>
          </p:nvSpPr>
          <p:spPr>
            <a:xfrm>
              <a:off x="0" y="0"/>
              <a:ext cx="4587875" cy="464740"/>
            </a:xfrm>
            <a:custGeom>
              <a:avLst/>
              <a:gdLst/>
              <a:ahLst/>
              <a:cxnLst/>
              <a:rect l="l" t="t" r="r" b="b"/>
              <a:pathLst>
                <a:path w="4587875" h="464740">
                  <a:moveTo>
                    <a:pt x="0" y="0"/>
                  </a:moveTo>
                  <a:lnTo>
                    <a:pt x="4587875" y="0"/>
                  </a:lnTo>
                  <a:lnTo>
                    <a:pt x="4587875" y="464740"/>
                  </a:lnTo>
                  <a:lnTo>
                    <a:pt x="0" y="464740"/>
                  </a:lnTo>
                  <a:close/>
                </a:path>
              </a:pathLst>
            </a:custGeom>
            <a:solidFill>
              <a:srgbClr val="000000">
                <a:alpha val="0"/>
              </a:srgbClr>
            </a:solidFill>
          </p:spPr>
          <p:txBody>
            <a:bodyPr/>
            <a:lstStyle/>
            <a:p>
              <a:endParaRPr lang="en-IN"/>
            </a:p>
          </p:txBody>
        </p:sp>
        <p:sp>
          <p:nvSpPr>
            <p:cNvPr id="32" name="TextBox 32"/>
            <p:cNvSpPr txBox="1"/>
            <p:nvPr/>
          </p:nvSpPr>
          <p:spPr>
            <a:xfrm>
              <a:off x="0" y="-156469"/>
              <a:ext cx="4587875" cy="521891"/>
            </a:xfrm>
            <a:prstGeom prst="rect">
              <a:avLst/>
            </a:prstGeom>
          </p:spPr>
          <p:txBody>
            <a:bodyPr lIns="0" tIns="0" rIns="0" bIns="0" rtlCol="0" anchor="t"/>
            <a:lstStyle/>
            <a:p>
              <a:pPr algn="l">
                <a:lnSpc>
                  <a:spcPts val="2687"/>
                </a:lnSpc>
              </a:pPr>
              <a:r>
                <a:rPr lang="en-US" sz="1687" dirty="0">
                  <a:solidFill>
                    <a:srgbClr val="EEEFF5"/>
                  </a:solidFill>
                  <a:latin typeface="Montserrat"/>
                  <a:ea typeface="Montserrat"/>
                  <a:cs typeface="Montserrat"/>
                  <a:sym typeface="Montserrat"/>
                </a:rPr>
                <a:t>Adding extra security layers.</a:t>
              </a:r>
            </a:p>
          </p:txBody>
        </p:sp>
      </p:grpSp>
      <p:grpSp>
        <p:nvGrpSpPr>
          <p:cNvPr id="33" name="Group 33"/>
          <p:cNvGrpSpPr/>
          <p:nvPr/>
        </p:nvGrpSpPr>
        <p:grpSpPr>
          <a:xfrm>
            <a:off x="4172842" y="5766792"/>
            <a:ext cx="6385917" cy="14288"/>
            <a:chOff x="0" y="0"/>
            <a:chExt cx="8514557" cy="19050"/>
          </a:xfrm>
        </p:grpSpPr>
        <p:sp>
          <p:nvSpPr>
            <p:cNvPr id="34" name="Freeform 34"/>
            <p:cNvSpPr/>
            <p:nvPr/>
          </p:nvSpPr>
          <p:spPr>
            <a:xfrm>
              <a:off x="0" y="0"/>
              <a:ext cx="8514588" cy="19050"/>
            </a:xfrm>
            <a:custGeom>
              <a:avLst/>
              <a:gdLst/>
              <a:ahLst/>
              <a:cxnLst/>
              <a:rect l="l" t="t" r="r" b="b"/>
              <a:pathLst>
                <a:path w="8514588" h="19050">
                  <a:moveTo>
                    <a:pt x="0" y="9525"/>
                  </a:moveTo>
                  <a:cubicBezTo>
                    <a:pt x="0" y="4318"/>
                    <a:pt x="4318" y="0"/>
                    <a:pt x="9525" y="0"/>
                  </a:cubicBezTo>
                  <a:lnTo>
                    <a:pt x="8505063" y="0"/>
                  </a:lnTo>
                  <a:cubicBezTo>
                    <a:pt x="8510270" y="0"/>
                    <a:pt x="8514588" y="4318"/>
                    <a:pt x="8514588" y="9525"/>
                  </a:cubicBezTo>
                  <a:cubicBezTo>
                    <a:pt x="8514588" y="14732"/>
                    <a:pt x="8510270" y="19050"/>
                    <a:pt x="8505063" y="19050"/>
                  </a:cubicBezTo>
                  <a:lnTo>
                    <a:pt x="9525" y="19050"/>
                  </a:lnTo>
                  <a:cubicBezTo>
                    <a:pt x="4318" y="19050"/>
                    <a:pt x="0" y="14732"/>
                    <a:pt x="0" y="9525"/>
                  </a:cubicBezTo>
                  <a:close/>
                </a:path>
              </a:pathLst>
            </a:custGeom>
            <a:solidFill>
              <a:srgbClr val="60646A"/>
            </a:solidFill>
          </p:spPr>
          <p:txBody>
            <a:bodyPr/>
            <a:lstStyle/>
            <a:p>
              <a:endParaRPr lang="en-IN"/>
            </a:p>
          </p:txBody>
        </p:sp>
      </p:grpSp>
      <p:grpSp>
        <p:nvGrpSpPr>
          <p:cNvPr id="35" name="Group 35"/>
          <p:cNvGrpSpPr/>
          <p:nvPr/>
        </p:nvGrpSpPr>
        <p:grpSpPr>
          <a:xfrm>
            <a:off x="762446" y="5887491"/>
            <a:ext cx="4952554" cy="1621482"/>
            <a:chOff x="0" y="0"/>
            <a:chExt cx="6603405" cy="2161977"/>
          </a:xfrm>
        </p:grpSpPr>
        <p:sp>
          <p:nvSpPr>
            <p:cNvPr id="36" name="Freeform 36"/>
            <p:cNvSpPr/>
            <p:nvPr/>
          </p:nvSpPr>
          <p:spPr>
            <a:xfrm>
              <a:off x="0" y="0"/>
              <a:ext cx="6603365" cy="2161921"/>
            </a:xfrm>
            <a:custGeom>
              <a:avLst/>
              <a:gdLst/>
              <a:ahLst/>
              <a:cxnLst/>
              <a:rect l="l" t="t" r="r" b="b"/>
              <a:pathLst>
                <a:path w="6603365" h="2161921">
                  <a:moveTo>
                    <a:pt x="0" y="261366"/>
                  </a:moveTo>
                  <a:cubicBezTo>
                    <a:pt x="0" y="117094"/>
                    <a:pt x="117094" y="0"/>
                    <a:pt x="261366" y="0"/>
                  </a:cubicBezTo>
                  <a:lnTo>
                    <a:pt x="6341999" y="0"/>
                  </a:lnTo>
                  <a:cubicBezTo>
                    <a:pt x="6486398" y="0"/>
                    <a:pt x="6603365" y="117094"/>
                    <a:pt x="6603365" y="261366"/>
                  </a:cubicBezTo>
                  <a:lnTo>
                    <a:pt x="6603365" y="1900555"/>
                  </a:lnTo>
                  <a:cubicBezTo>
                    <a:pt x="6603365" y="2044954"/>
                    <a:pt x="6486271" y="2161921"/>
                    <a:pt x="6341999" y="2161921"/>
                  </a:cubicBezTo>
                  <a:lnTo>
                    <a:pt x="261366" y="2161921"/>
                  </a:lnTo>
                  <a:cubicBezTo>
                    <a:pt x="117094" y="2161921"/>
                    <a:pt x="0" y="2044954"/>
                    <a:pt x="0" y="1900555"/>
                  </a:cubicBezTo>
                  <a:close/>
                </a:path>
              </a:pathLst>
            </a:custGeom>
            <a:solidFill>
              <a:srgbClr val="282C32"/>
            </a:solidFill>
          </p:spPr>
          <p:txBody>
            <a:bodyPr/>
            <a:lstStyle/>
            <a:p>
              <a:endParaRPr lang="en-IN"/>
            </a:p>
          </p:txBody>
        </p:sp>
      </p:grpSp>
      <p:sp>
        <p:nvSpPr>
          <p:cNvPr id="37" name="Freeform 37" descr="preencoded.png"/>
          <p:cNvSpPr/>
          <p:nvPr/>
        </p:nvSpPr>
        <p:spPr>
          <a:xfrm>
            <a:off x="2997482" y="6148535"/>
            <a:ext cx="1169423" cy="1249559"/>
          </a:xfrm>
          <a:custGeom>
            <a:avLst/>
            <a:gdLst/>
            <a:ahLst/>
            <a:cxnLst/>
            <a:rect l="l" t="t" r="r" b="b"/>
            <a:pathLst>
              <a:path w="306289" h="382935">
                <a:moveTo>
                  <a:pt x="0" y="0"/>
                </a:moveTo>
                <a:lnTo>
                  <a:pt x="306289" y="0"/>
                </a:lnTo>
                <a:lnTo>
                  <a:pt x="306289" y="382935"/>
                </a:lnTo>
                <a:lnTo>
                  <a:pt x="0" y="382935"/>
                </a:lnTo>
                <a:lnTo>
                  <a:pt x="0" y="0"/>
                </a:lnTo>
                <a:close/>
              </a:path>
            </a:pathLst>
          </a:custGeom>
          <a:blipFill>
            <a:blip r:embed="rId6"/>
            <a:stretch>
              <a:fillRect l="-9" r="-9"/>
            </a:stretch>
          </a:blipFill>
        </p:spPr>
        <p:txBody>
          <a:bodyPr/>
          <a:lstStyle/>
          <a:p>
            <a:endParaRPr lang="en-IN"/>
          </a:p>
        </p:txBody>
      </p:sp>
      <p:grpSp>
        <p:nvGrpSpPr>
          <p:cNvPr id="38" name="Group 38"/>
          <p:cNvGrpSpPr/>
          <p:nvPr/>
        </p:nvGrpSpPr>
        <p:grpSpPr>
          <a:xfrm>
            <a:off x="5637214" y="6104185"/>
            <a:ext cx="4515096" cy="372517"/>
            <a:chOff x="-394028" y="-1389"/>
            <a:chExt cx="6020128" cy="496689"/>
          </a:xfrm>
        </p:grpSpPr>
        <p:sp>
          <p:nvSpPr>
            <p:cNvPr id="39" name="Freeform 39"/>
            <p:cNvSpPr/>
            <p:nvPr/>
          </p:nvSpPr>
          <p:spPr>
            <a:xfrm>
              <a:off x="0" y="0"/>
              <a:ext cx="5626100" cy="477638"/>
            </a:xfrm>
            <a:custGeom>
              <a:avLst/>
              <a:gdLst/>
              <a:ahLst/>
              <a:cxnLst/>
              <a:rect l="l" t="t" r="r" b="b"/>
              <a:pathLst>
                <a:path w="5626100" h="477638">
                  <a:moveTo>
                    <a:pt x="0" y="0"/>
                  </a:moveTo>
                  <a:lnTo>
                    <a:pt x="5626100" y="0"/>
                  </a:lnTo>
                  <a:lnTo>
                    <a:pt x="5626100" y="477638"/>
                  </a:lnTo>
                  <a:lnTo>
                    <a:pt x="0" y="477638"/>
                  </a:lnTo>
                  <a:close/>
                </a:path>
              </a:pathLst>
            </a:custGeom>
            <a:solidFill>
              <a:srgbClr val="000000">
                <a:alpha val="0"/>
              </a:srgbClr>
            </a:solidFill>
          </p:spPr>
          <p:txBody>
            <a:bodyPr/>
            <a:lstStyle/>
            <a:p>
              <a:endParaRPr lang="en-IN"/>
            </a:p>
          </p:txBody>
        </p:sp>
        <p:sp>
          <p:nvSpPr>
            <p:cNvPr id="40" name="TextBox 40"/>
            <p:cNvSpPr txBox="1"/>
            <p:nvPr/>
          </p:nvSpPr>
          <p:spPr>
            <a:xfrm>
              <a:off x="-394028" y="-1389"/>
              <a:ext cx="5626100" cy="496689"/>
            </a:xfrm>
            <a:prstGeom prst="rect">
              <a:avLst/>
            </a:prstGeom>
          </p:spPr>
          <p:txBody>
            <a:bodyPr lIns="0" tIns="0" rIns="0" bIns="0" rtlCol="0" anchor="t"/>
            <a:lstStyle/>
            <a:p>
              <a:pPr algn="l">
                <a:lnSpc>
                  <a:spcPts val="2812"/>
                </a:lnSpc>
              </a:pPr>
              <a:r>
                <a:rPr lang="en-US" sz="2249" b="1" dirty="0">
                  <a:solidFill>
                    <a:srgbClr val="EEEFF5"/>
                  </a:solidFill>
                  <a:latin typeface="Barlow Bold"/>
                  <a:ea typeface="Barlow Bold"/>
                  <a:cs typeface="Barlow Bold"/>
                  <a:sym typeface="Barlow Bold"/>
                </a:rPr>
                <a:t>Integration with existing systems</a:t>
              </a:r>
            </a:p>
          </p:txBody>
        </p:sp>
      </p:grpSp>
      <p:grpSp>
        <p:nvGrpSpPr>
          <p:cNvPr id="41" name="Group 41"/>
          <p:cNvGrpSpPr/>
          <p:nvPr/>
        </p:nvGrpSpPr>
        <p:grpSpPr>
          <a:xfrm>
            <a:off x="5637214" y="6594127"/>
            <a:ext cx="4812603" cy="919160"/>
            <a:chOff x="-394028" y="0"/>
            <a:chExt cx="6416805" cy="1225547"/>
          </a:xfrm>
        </p:grpSpPr>
        <p:sp>
          <p:nvSpPr>
            <p:cNvPr id="42" name="Freeform 42"/>
            <p:cNvSpPr/>
            <p:nvPr/>
          </p:nvSpPr>
          <p:spPr>
            <a:xfrm>
              <a:off x="0" y="0"/>
              <a:ext cx="6022777" cy="929482"/>
            </a:xfrm>
            <a:custGeom>
              <a:avLst/>
              <a:gdLst/>
              <a:ahLst/>
              <a:cxnLst/>
              <a:rect l="l" t="t" r="r" b="b"/>
              <a:pathLst>
                <a:path w="6022777" h="929482">
                  <a:moveTo>
                    <a:pt x="0" y="0"/>
                  </a:moveTo>
                  <a:lnTo>
                    <a:pt x="6022777" y="0"/>
                  </a:lnTo>
                  <a:lnTo>
                    <a:pt x="6022777" y="929482"/>
                  </a:lnTo>
                  <a:lnTo>
                    <a:pt x="0" y="929482"/>
                  </a:lnTo>
                  <a:close/>
                </a:path>
              </a:pathLst>
            </a:custGeom>
            <a:solidFill>
              <a:srgbClr val="000000">
                <a:alpha val="0"/>
              </a:srgbClr>
            </a:solidFill>
          </p:spPr>
          <p:txBody>
            <a:bodyPr/>
            <a:lstStyle/>
            <a:p>
              <a:endParaRPr lang="en-IN"/>
            </a:p>
          </p:txBody>
        </p:sp>
        <p:sp>
          <p:nvSpPr>
            <p:cNvPr id="43" name="TextBox 43"/>
            <p:cNvSpPr txBox="1"/>
            <p:nvPr/>
          </p:nvSpPr>
          <p:spPr>
            <a:xfrm>
              <a:off x="-394028" y="238916"/>
              <a:ext cx="6022777" cy="986631"/>
            </a:xfrm>
            <a:prstGeom prst="rect">
              <a:avLst/>
            </a:prstGeom>
          </p:spPr>
          <p:txBody>
            <a:bodyPr lIns="0" tIns="0" rIns="0" bIns="0" rtlCol="0" anchor="t"/>
            <a:lstStyle/>
            <a:p>
              <a:pPr algn="l">
                <a:lnSpc>
                  <a:spcPts val="2687"/>
                </a:lnSpc>
              </a:pPr>
              <a:r>
                <a:rPr lang="en-US" sz="1687" dirty="0">
                  <a:solidFill>
                    <a:srgbClr val="EEEFF5"/>
                  </a:solidFill>
                  <a:latin typeface="Montserrat"/>
                  <a:ea typeface="Montserrat"/>
                  <a:cs typeface="Montserrat"/>
                  <a:sym typeface="Montserrat"/>
                </a:rPr>
                <a:t>Connecting with student information systems.</a:t>
              </a:r>
            </a:p>
          </p:txBody>
        </p:sp>
      </p:grpSp>
      <p:grpSp>
        <p:nvGrpSpPr>
          <p:cNvPr id="44" name="Group 44"/>
          <p:cNvGrpSpPr/>
          <p:nvPr/>
        </p:nvGrpSpPr>
        <p:grpSpPr>
          <a:xfrm>
            <a:off x="762446" y="7753945"/>
            <a:ext cx="9905107" cy="1394222"/>
            <a:chOff x="0" y="0"/>
            <a:chExt cx="13206810" cy="1858963"/>
          </a:xfrm>
        </p:grpSpPr>
        <p:sp>
          <p:nvSpPr>
            <p:cNvPr id="45" name="Freeform 45"/>
            <p:cNvSpPr/>
            <p:nvPr/>
          </p:nvSpPr>
          <p:spPr>
            <a:xfrm>
              <a:off x="0" y="0"/>
              <a:ext cx="13206809" cy="1858963"/>
            </a:xfrm>
            <a:custGeom>
              <a:avLst/>
              <a:gdLst/>
              <a:ahLst/>
              <a:cxnLst/>
              <a:rect l="l" t="t" r="r" b="b"/>
              <a:pathLst>
                <a:path w="13206809" h="1858963">
                  <a:moveTo>
                    <a:pt x="0" y="0"/>
                  </a:moveTo>
                  <a:lnTo>
                    <a:pt x="13206809" y="0"/>
                  </a:lnTo>
                  <a:lnTo>
                    <a:pt x="13206809" y="1858963"/>
                  </a:lnTo>
                  <a:lnTo>
                    <a:pt x="0" y="1858963"/>
                  </a:lnTo>
                  <a:close/>
                </a:path>
              </a:pathLst>
            </a:custGeom>
            <a:solidFill>
              <a:srgbClr val="000000">
                <a:alpha val="0"/>
              </a:srgbClr>
            </a:solidFill>
          </p:spPr>
          <p:txBody>
            <a:bodyPr/>
            <a:lstStyle/>
            <a:p>
              <a:endParaRPr lang="en-IN"/>
            </a:p>
          </p:txBody>
        </p:sp>
        <p:sp>
          <p:nvSpPr>
            <p:cNvPr id="46" name="TextBox 46"/>
            <p:cNvSpPr txBox="1"/>
            <p:nvPr/>
          </p:nvSpPr>
          <p:spPr>
            <a:xfrm>
              <a:off x="0" y="-57150"/>
              <a:ext cx="13206810" cy="1916113"/>
            </a:xfrm>
            <a:prstGeom prst="rect">
              <a:avLst/>
            </a:prstGeom>
          </p:spPr>
          <p:txBody>
            <a:bodyPr lIns="0" tIns="0" rIns="0" bIns="0" rtlCol="0" anchor="t"/>
            <a:lstStyle/>
            <a:p>
              <a:pPr algn="l">
                <a:lnSpc>
                  <a:spcPts val="2687"/>
                </a:lnSpc>
              </a:pPr>
              <a:r>
                <a:rPr lang="en-US" dirty="0">
                  <a:solidFill>
                    <a:srgbClr val="EEEFF5"/>
                  </a:solidFill>
                  <a:latin typeface="Montserrat"/>
                  <a:ea typeface="Montserrat"/>
                  <a:cs typeface="Montserrat"/>
                  <a:sym typeface="Montserrat"/>
                </a:rPr>
                <a:t>Future updates include cloud deployment for remote access and scalability, multi-factor authentication for enhanced security, and integration with existing systems such as student information systems. These advancements will ensure </a:t>
              </a:r>
              <a:r>
                <a:rPr lang="en-US" dirty="0" err="1">
                  <a:solidFill>
                    <a:srgbClr val="EEEFF5"/>
                  </a:solidFill>
                  <a:latin typeface="Montserrat"/>
                  <a:ea typeface="Montserrat"/>
                  <a:cs typeface="Montserrat"/>
                  <a:sym typeface="Montserrat"/>
                </a:rPr>
                <a:t>iAttend</a:t>
              </a:r>
              <a:r>
                <a:rPr lang="en-US" dirty="0">
                  <a:solidFill>
                    <a:srgbClr val="EEEFF5"/>
                  </a:solidFill>
                  <a:latin typeface="Montserrat"/>
                  <a:ea typeface="Montserrat"/>
                  <a:cs typeface="Montserrat"/>
                  <a:sym typeface="Montserrat"/>
                </a:rPr>
                <a:t> remains at the forefront of attendance tracking technology.</a:t>
              </a:r>
            </a:p>
          </p:txBody>
        </p:sp>
      </p:gr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787</Words>
  <Application>Microsoft Office PowerPoint</Application>
  <PresentationFormat>Custom</PresentationFormat>
  <Paragraphs>145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Hind</vt:lpstr>
      <vt:lpstr>Archivo</vt:lpstr>
      <vt:lpstr>Montserrat Bold</vt:lpstr>
      <vt:lpstr>Barlow Bold</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Introducing-iAttend-The-Smart-Face-Recognition-Attendance-System.pptx</dc:title>
  <dc:creator>SHUBHAM SAHU</dc:creator>
  <cp:lastModifiedBy>Kunal Sahu</cp:lastModifiedBy>
  <cp:revision>6</cp:revision>
  <dcterms:created xsi:type="dcterms:W3CDTF">2006-08-16T00:00:00Z</dcterms:created>
  <dcterms:modified xsi:type="dcterms:W3CDTF">2025-04-19T06:19:29Z</dcterms:modified>
  <dc:identifier>DAGlBp6jTFo</dc:identifier>
</cp:coreProperties>
</file>