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496"/>
    <a:srgbClr val="123980"/>
    <a:srgbClr val="154293"/>
    <a:srgbClr val="D7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BD794-E7FC-4F9A-9B3B-77E8D8016B14}" v="11" dt="2025-01-18T04:16:0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41D3-0505-BFD5-5B1B-10D34698A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C11D-F02D-BD52-3F35-D65B66E6A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067D-D220-F0FC-DFED-03795D25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DFB2-D51B-2036-D4B4-E78DC9AF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AF73-FE67-A2B9-3FAE-530F4AD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0197-63BA-C5F9-102C-9ABE8FD9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E377-310B-3EE4-A71B-94BF18BCB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34EB-2368-EFB0-D36B-8496752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CB5-C5F9-E3EB-4E28-9318CFBF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6948-7E37-AC37-CB24-CD9EED2D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EBA90-B038-77D7-7A35-88054D094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DC5D-04BA-6B34-4F16-2CB9CEE6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FCB9-DC3F-0725-DFC6-BE3176C4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BB79-7A43-4291-19E5-4A32B479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10BC-5361-7898-2C66-2E640DA8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4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FDF3-5E70-0211-968D-8C537B30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A173-F58C-1319-8812-04571AD4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71D1-68A3-DAC8-5AD9-140F8DC6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E6BB-972C-E943-FF0A-28A17DE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E7AB-C4F8-C1B1-C290-86DD5764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7F98-3EFB-2521-AD06-B82F29CB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7B6B-4558-FC2C-1E65-3688E702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7001-3F26-F5C3-7293-6C143F09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B14E-FA1E-B122-BE93-C050A5A5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EDB4-271F-D6DA-5E97-57D96BA1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1C6A-5F49-1F4F-B1F9-1E1D7C96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3260-B4B4-E115-5D78-477469F9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5D6C2-AD4C-B5CA-B92D-040A4133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A510-8933-5494-9AF8-AC1B107C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D8D7B-2AF0-BEF0-F0A5-9C7D3E8A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C115-FE1B-D9A6-40C9-AAD8480B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6CFC-C004-4DA9-033B-9342966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B8371-E75D-2FDF-CBD6-AB64CB51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7EAFC-BD2D-D747-8603-493A0F4A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0BB0D-EF7B-07C3-42DF-1742243A8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529A6-98CB-DBC5-7F37-48E5050C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07C0-28ED-D5CE-7569-E564934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E80AF-95EF-5801-3A1E-9E6FABCD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043C7-66B2-E6BE-6D58-448EA7E3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25C4-597B-B127-A1CA-3468051B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A9E9F-BA0F-5D5F-2B16-F196722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FCC9F-279A-DDDF-1908-5229B777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4C789-727E-C81A-33DD-3AF8CAF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B260B-EB8F-CAB2-B33E-E78899AE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07B57-C01F-C754-DE4F-0B19BC34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8DA5-9A43-F828-8F18-A9A7D17A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6A47-2807-01E0-A5F5-2CEEFEC6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091-A940-2E2C-DD9B-29CC854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6C707-20ED-5413-75A3-DA829B5F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F6A9F-D48B-10F0-56C2-19CEE3C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5011-011F-6BB5-ECB7-FDA8DD1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980B-FD9A-DDB1-8D19-8AFB9D1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6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9763-0700-BBCE-4A83-D5B658DE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5536A-BEA2-1B27-C184-4F9A66AB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26E5-DB0E-5CC2-A1ED-89668F05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312C-D934-5A95-EA8F-33B1380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9DB04-75BB-E1CA-6645-E8516BF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6501-DD95-D2BF-FBB2-02CE054D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D1713-DBF5-8BD6-67DF-A6CA68F7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84E0-031C-75F1-E5F4-12E59D7C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F2435-37E3-462C-DC83-8102320B6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7EF61-A407-4B9A-9640-D916782B800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63CC-3583-BE30-2811-565E671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ACEA-B386-F751-38E0-8E076647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67A1F-A2CD-402B-9816-06B56455A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unalsanga/AI-Health-Assitant-We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C13481-A116-64B8-CFDE-3368CBBA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57" y="4178586"/>
            <a:ext cx="11212608" cy="236234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>
                <a:latin typeface="Aptos (Body)"/>
              </a:rPr>
              <a:t>Project :                   Virtual AI–Powered Health Assistant</a:t>
            </a:r>
            <a:r>
              <a:rPr lang="en-IN" sz="3000" dirty="0">
                <a:latin typeface="Aptos (Body)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>
                <a:latin typeface="Aptos (Body)"/>
              </a:rPr>
              <a:t>Theme :</a:t>
            </a:r>
            <a:r>
              <a:rPr lang="en-IN" sz="3000" dirty="0">
                <a:latin typeface="Aptos (Body)"/>
              </a:rPr>
              <a:t>	                   </a:t>
            </a:r>
            <a:r>
              <a:rPr lang="en-IN" sz="3000" b="1" dirty="0">
                <a:latin typeface="Aptos (Body)"/>
              </a:rPr>
              <a:t>Health care Technology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>
                <a:latin typeface="Aptos (Body)"/>
              </a:rPr>
              <a:t>PS Category :        Software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>
                <a:latin typeface="Aptos (Body)"/>
              </a:rPr>
              <a:t>Team Name :</a:t>
            </a:r>
            <a:r>
              <a:rPr lang="en-IN" sz="3000" dirty="0">
                <a:latin typeface="Aptos (Body)"/>
              </a:rPr>
              <a:t>	      </a:t>
            </a:r>
            <a:r>
              <a:rPr lang="en-IN" sz="3000" b="1" dirty="0">
                <a:latin typeface="Aptos (Body)"/>
              </a:rPr>
              <a:t>Baymax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b="1" dirty="0">
                <a:latin typeface="Aptos (Body)"/>
              </a:rPr>
              <a:t>Git-Hub link:     </a:t>
            </a:r>
            <a:r>
              <a:rPr lang="en-IN" sz="2200" dirty="0">
                <a:latin typeface="Aptos (Body)"/>
                <a:hlinkClick r:id="rId2"/>
              </a:rPr>
              <a:t>https://github.com/kunalsanga/AI-Health-Assitant-Web</a:t>
            </a:r>
            <a:endParaRPr lang="en-IN" sz="2200" dirty="0">
              <a:latin typeface="Aptos (Body)"/>
            </a:endParaRPr>
          </a:p>
          <a:p>
            <a:pPr algn="l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4D15ED-D3A9-AE94-0D1E-4A6294F286CD}"/>
              </a:ext>
            </a:extLst>
          </p:cNvPr>
          <p:cNvSpPr/>
          <p:nvPr/>
        </p:nvSpPr>
        <p:spPr>
          <a:xfrm>
            <a:off x="0" y="0"/>
            <a:ext cx="12192000" cy="192024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43AA75-B954-9AF6-2169-5BB2A3E0C921}"/>
              </a:ext>
            </a:extLst>
          </p:cNvPr>
          <p:cNvSpPr/>
          <p:nvPr/>
        </p:nvSpPr>
        <p:spPr>
          <a:xfrm>
            <a:off x="1088020" y="720117"/>
            <a:ext cx="9742783" cy="16215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B0850-BF94-FA73-5290-DFFEB63E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761" y="894821"/>
            <a:ext cx="7343723" cy="944597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F745E-A9FE-994D-BA3E-3778ADE1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669893" y="820846"/>
            <a:ext cx="1056971" cy="1099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536CD-1854-BBFB-5966-92C1A5BA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50" y="2517656"/>
            <a:ext cx="2910500" cy="1303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65E6C2-719B-BDBE-89B8-27A877A13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66" y="820846"/>
            <a:ext cx="1198419" cy="11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A749-54E6-D552-E9B9-EF882717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F397B35-64A7-5BB3-297C-BF82200EBC4F}"/>
              </a:ext>
            </a:extLst>
          </p:cNvPr>
          <p:cNvSpPr/>
          <p:nvPr/>
        </p:nvSpPr>
        <p:spPr>
          <a:xfrm>
            <a:off x="830929" y="2761557"/>
            <a:ext cx="10878441" cy="391224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8103C0-4694-E30D-47AB-838CD4D3CF82}"/>
              </a:ext>
            </a:extLst>
          </p:cNvPr>
          <p:cNvSpPr/>
          <p:nvPr/>
        </p:nvSpPr>
        <p:spPr>
          <a:xfrm>
            <a:off x="0" y="-173620"/>
            <a:ext cx="12192000" cy="7047515"/>
          </a:xfrm>
          <a:prstGeom prst="rect">
            <a:avLst/>
          </a:prstGeom>
          <a:solidFill>
            <a:srgbClr val="1544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Google Shape;130;p2">
            <a:extLst>
              <a:ext uri="{FF2B5EF4-FFF2-40B4-BE49-F238E27FC236}">
                <a16:creationId xmlns:a16="http://schemas.microsoft.com/office/drawing/2014/main" id="{EB89398D-0A4B-966D-D9B2-5CDB75D1517B}"/>
              </a:ext>
            </a:extLst>
          </p:cNvPr>
          <p:cNvSpPr txBox="1"/>
          <p:nvPr/>
        </p:nvSpPr>
        <p:spPr>
          <a:xfrm>
            <a:off x="4000518" y="1034714"/>
            <a:ext cx="4582155" cy="65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tx2">
                    <a:lumMod val="25000"/>
                    <a:lumOff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Baymax</a:t>
            </a:r>
            <a:r>
              <a:rPr lang="en-US" sz="4800" b="1" i="0" u="none" strike="noStrike" cap="none" dirty="0">
                <a:solidFill>
                  <a:schemeClr val="tx2">
                    <a:lumMod val="25000"/>
                    <a:lumOff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B81269-CE5E-2C79-DB67-04C00ADF6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014" y="0"/>
            <a:ext cx="1850986" cy="382963"/>
          </a:xfrm>
          <a:prstGeom prst="rect">
            <a:avLst/>
          </a:prstGeom>
        </p:spPr>
      </p:pic>
      <p:sp>
        <p:nvSpPr>
          <p:cNvPr id="15" name="Google Shape;132;p2">
            <a:extLst>
              <a:ext uri="{FF2B5EF4-FFF2-40B4-BE49-F238E27FC236}">
                <a16:creationId xmlns:a16="http://schemas.microsoft.com/office/drawing/2014/main" id="{0D412519-B3B6-D2AE-7409-71AA6BDD88B0}"/>
              </a:ext>
            </a:extLst>
          </p:cNvPr>
          <p:cNvSpPr txBox="1"/>
          <p:nvPr/>
        </p:nvSpPr>
        <p:spPr>
          <a:xfrm>
            <a:off x="344564" y="2384979"/>
            <a:ext cx="3036124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81" b="1" i="0" u="none" strike="noStrike" cap="none" dirty="0">
                <a:solidFill>
                  <a:schemeClr val="tx2">
                    <a:lumMod val="25000"/>
                    <a:lumOff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MEMBER 1</a:t>
            </a:r>
            <a:endParaRPr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Google Shape;140;p2">
            <a:extLst>
              <a:ext uri="{FF2B5EF4-FFF2-40B4-BE49-F238E27FC236}">
                <a16:creationId xmlns:a16="http://schemas.microsoft.com/office/drawing/2014/main" id="{0019A3FF-D9B6-3E95-8A66-695032BB44C1}"/>
              </a:ext>
            </a:extLst>
          </p:cNvPr>
          <p:cNvSpPr txBox="1"/>
          <p:nvPr/>
        </p:nvSpPr>
        <p:spPr>
          <a:xfrm>
            <a:off x="622936" y="2849896"/>
            <a:ext cx="5241570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lang="en-US" sz="278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Kunal Sanga</a:t>
            </a:r>
            <a:endParaRPr dirty="0"/>
          </a:p>
        </p:txBody>
      </p:sp>
      <p:sp>
        <p:nvSpPr>
          <p:cNvPr id="17" name="Google Shape;141;p2">
            <a:extLst>
              <a:ext uri="{FF2B5EF4-FFF2-40B4-BE49-F238E27FC236}">
                <a16:creationId xmlns:a16="http://schemas.microsoft.com/office/drawing/2014/main" id="{52512EAD-DCBE-6049-2357-E460E587E64E}"/>
              </a:ext>
            </a:extLst>
          </p:cNvPr>
          <p:cNvSpPr txBox="1"/>
          <p:nvPr/>
        </p:nvSpPr>
        <p:spPr>
          <a:xfrm>
            <a:off x="116339" y="3403290"/>
            <a:ext cx="6820991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 : SIT Sambalpur</a:t>
            </a:r>
            <a:endParaRPr dirty="0"/>
          </a:p>
        </p:txBody>
      </p:sp>
      <p:sp>
        <p:nvSpPr>
          <p:cNvPr id="19" name="Google Shape;133;p2">
            <a:extLst>
              <a:ext uri="{FF2B5EF4-FFF2-40B4-BE49-F238E27FC236}">
                <a16:creationId xmlns:a16="http://schemas.microsoft.com/office/drawing/2014/main" id="{2368DD61-CB69-9D22-3F09-EC8458D3E88B}"/>
              </a:ext>
            </a:extLst>
          </p:cNvPr>
          <p:cNvSpPr txBox="1"/>
          <p:nvPr/>
        </p:nvSpPr>
        <p:spPr>
          <a:xfrm>
            <a:off x="344564" y="4216431"/>
            <a:ext cx="3036124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81" b="1" i="0" u="none" strike="noStrike" cap="none" dirty="0">
                <a:solidFill>
                  <a:schemeClr val="tx2">
                    <a:lumMod val="25000"/>
                    <a:lumOff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MEMBER 2</a:t>
            </a:r>
            <a:endParaRPr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277D2977-D110-BDE9-5A42-629035C44BF8}"/>
              </a:ext>
            </a:extLst>
          </p:cNvPr>
          <p:cNvSpPr txBox="1"/>
          <p:nvPr/>
        </p:nvSpPr>
        <p:spPr>
          <a:xfrm>
            <a:off x="544598" y="4851238"/>
            <a:ext cx="5515504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lang="en-US" sz="2781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Soumili</a:t>
            </a:r>
            <a:r>
              <a:rPr lang="en-US" sz="278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Ghosh</a:t>
            </a:r>
            <a:endParaRPr dirty="0"/>
          </a:p>
        </p:txBody>
      </p:sp>
      <p:sp>
        <p:nvSpPr>
          <p:cNvPr id="24" name="Google Shape;137;p2">
            <a:extLst>
              <a:ext uri="{FF2B5EF4-FFF2-40B4-BE49-F238E27FC236}">
                <a16:creationId xmlns:a16="http://schemas.microsoft.com/office/drawing/2014/main" id="{ED56B81A-B072-1721-86CC-74ADD506D3B0}"/>
              </a:ext>
            </a:extLst>
          </p:cNvPr>
          <p:cNvSpPr txBox="1"/>
          <p:nvPr/>
        </p:nvSpPr>
        <p:spPr>
          <a:xfrm>
            <a:off x="6753651" y="2849896"/>
            <a:ext cx="4747726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Year of Study: </a:t>
            </a:r>
            <a:r>
              <a:rPr lang="en-US" sz="278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2023-2027</a:t>
            </a:r>
            <a:endParaRPr dirty="0"/>
          </a:p>
        </p:txBody>
      </p:sp>
      <p:sp>
        <p:nvSpPr>
          <p:cNvPr id="25" name="Google Shape;139;p2">
            <a:extLst>
              <a:ext uri="{FF2B5EF4-FFF2-40B4-BE49-F238E27FC236}">
                <a16:creationId xmlns:a16="http://schemas.microsoft.com/office/drawing/2014/main" id="{BCB7BF01-1F14-262C-AD45-23E17F7BFC3B}"/>
              </a:ext>
            </a:extLst>
          </p:cNvPr>
          <p:cNvSpPr txBox="1"/>
          <p:nvPr/>
        </p:nvSpPr>
        <p:spPr>
          <a:xfrm>
            <a:off x="7396459" y="3403290"/>
            <a:ext cx="4104918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Degree : </a:t>
            </a:r>
            <a:r>
              <a:rPr lang="en-US" sz="2781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B.Tech</a:t>
            </a:r>
            <a:r>
              <a:rPr lang="en-US" sz="278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CSE</a:t>
            </a:r>
            <a:endParaRPr dirty="0"/>
          </a:p>
        </p:txBody>
      </p:sp>
      <p:sp>
        <p:nvSpPr>
          <p:cNvPr id="29" name="Google Shape;137;p2">
            <a:extLst>
              <a:ext uri="{FF2B5EF4-FFF2-40B4-BE49-F238E27FC236}">
                <a16:creationId xmlns:a16="http://schemas.microsoft.com/office/drawing/2014/main" id="{B576516D-031F-0C59-EC74-3E0B182A5241}"/>
              </a:ext>
            </a:extLst>
          </p:cNvPr>
          <p:cNvSpPr txBox="1"/>
          <p:nvPr/>
        </p:nvSpPr>
        <p:spPr>
          <a:xfrm>
            <a:off x="6675313" y="4851238"/>
            <a:ext cx="4747726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Year of Study: </a:t>
            </a:r>
            <a:r>
              <a:rPr lang="en-US" sz="278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2023-2027</a:t>
            </a:r>
            <a:endParaRPr dirty="0"/>
          </a:p>
        </p:txBody>
      </p:sp>
      <p:sp>
        <p:nvSpPr>
          <p:cNvPr id="30" name="Google Shape;139;p2">
            <a:extLst>
              <a:ext uri="{FF2B5EF4-FFF2-40B4-BE49-F238E27FC236}">
                <a16:creationId xmlns:a16="http://schemas.microsoft.com/office/drawing/2014/main" id="{FB1D5D49-0B92-36DC-BF7D-21F02AF86F02}"/>
              </a:ext>
            </a:extLst>
          </p:cNvPr>
          <p:cNvSpPr txBox="1"/>
          <p:nvPr/>
        </p:nvSpPr>
        <p:spPr>
          <a:xfrm>
            <a:off x="7256153" y="5379167"/>
            <a:ext cx="4104918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Degree : </a:t>
            </a:r>
            <a:r>
              <a:rPr lang="en-US" sz="2781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B.Tech</a:t>
            </a:r>
            <a:r>
              <a:rPr lang="en-US" sz="278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CSE</a:t>
            </a:r>
            <a:endParaRPr dirty="0"/>
          </a:p>
        </p:txBody>
      </p:sp>
      <p:sp>
        <p:nvSpPr>
          <p:cNvPr id="31" name="Google Shape;141;p2">
            <a:extLst>
              <a:ext uri="{FF2B5EF4-FFF2-40B4-BE49-F238E27FC236}">
                <a16:creationId xmlns:a16="http://schemas.microsoft.com/office/drawing/2014/main" id="{9E7AD590-8CE1-A40B-F7FA-495F55751816}"/>
              </a:ext>
            </a:extLst>
          </p:cNvPr>
          <p:cNvSpPr txBox="1"/>
          <p:nvPr/>
        </p:nvSpPr>
        <p:spPr>
          <a:xfrm>
            <a:off x="966766" y="5420523"/>
            <a:ext cx="4827843" cy="3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87989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78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 : SIT Sambalpur</a:t>
            </a:r>
            <a:endParaRPr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634BBED4-C24C-03D0-EEDF-2F08F91D15FC}"/>
              </a:ext>
            </a:extLst>
          </p:cNvPr>
          <p:cNvSpPr/>
          <p:nvPr/>
        </p:nvSpPr>
        <p:spPr>
          <a:xfrm rot="2438271">
            <a:off x="-825238" y="-1788062"/>
            <a:ext cx="2432856" cy="4702494"/>
          </a:xfrm>
          <a:prstGeom prst="parallelogram">
            <a:avLst/>
          </a:prstGeom>
          <a:solidFill>
            <a:srgbClr val="123980"/>
          </a:solidFill>
          <a:ln>
            <a:solidFill>
              <a:srgbClr val="1544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6091517-2B5C-4C71-FE2C-C0826BB15359}"/>
              </a:ext>
            </a:extLst>
          </p:cNvPr>
          <p:cNvSpPr/>
          <p:nvPr/>
        </p:nvSpPr>
        <p:spPr>
          <a:xfrm rot="2438271">
            <a:off x="10772390" y="4085214"/>
            <a:ext cx="2132227" cy="4702494"/>
          </a:xfrm>
          <a:prstGeom prst="parallelogram">
            <a:avLst/>
          </a:prstGeom>
          <a:solidFill>
            <a:srgbClr val="123980"/>
          </a:solidFill>
          <a:ln>
            <a:solidFill>
              <a:srgbClr val="1544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532D342-90A1-BDA8-7A9C-5F64B57E0A60}"/>
              </a:ext>
            </a:extLst>
          </p:cNvPr>
          <p:cNvSpPr/>
          <p:nvPr/>
        </p:nvSpPr>
        <p:spPr>
          <a:xfrm>
            <a:off x="0" y="0"/>
            <a:ext cx="12192000" cy="71763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0FFA17-6D0C-5FBE-C54E-A12D5E2B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0" y="116840"/>
            <a:ext cx="2313063" cy="47856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01401D5-EB50-43E1-48AB-824430FDE2EA}"/>
              </a:ext>
            </a:extLst>
          </p:cNvPr>
          <p:cNvSpPr txBox="1">
            <a:spLocks/>
          </p:cNvSpPr>
          <p:nvPr/>
        </p:nvSpPr>
        <p:spPr>
          <a:xfrm>
            <a:off x="620999" y="164865"/>
            <a:ext cx="3422682" cy="54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AF1585-C412-B9C2-C259-529AFA80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59555" y="76465"/>
            <a:ext cx="537691" cy="559313"/>
          </a:xfrm>
          <a:prstGeom prst="rect">
            <a:avLst/>
          </a:prstGeom>
        </p:spPr>
      </p:pic>
      <p:sp>
        <p:nvSpPr>
          <p:cNvPr id="34" name="Rectangle 12">
            <a:extLst>
              <a:ext uri="{FF2B5EF4-FFF2-40B4-BE49-F238E27FC236}">
                <a16:creationId xmlns:a16="http://schemas.microsoft.com/office/drawing/2014/main" id="{E3570AE6-1FD3-8008-1801-04130EA6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597" y="1879844"/>
            <a:ext cx="13410012" cy="303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96059F-7549-6339-03BB-FA5F594FA95F}"/>
              </a:ext>
            </a:extLst>
          </p:cNvPr>
          <p:cNvSpPr txBox="1"/>
          <p:nvPr/>
        </p:nvSpPr>
        <p:spPr>
          <a:xfrm>
            <a:off x="620999" y="2841856"/>
            <a:ext cx="112154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b="1" dirty="0"/>
              <a:t>Problem :</a:t>
            </a:r>
            <a:r>
              <a:rPr lang="en-US" sz="2000" dirty="0"/>
              <a:t> In today’s fast-paced world, accessing timely medical advice can be challenging due to the scarcity of immediate healthcare professionals and </a:t>
            </a:r>
            <a:r>
              <a:rPr lang="en-US" sz="2000" b="1" dirty="0"/>
              <a:t>rising medical costs</a:t>
            </a:r>
            <a:r>
              <a:rPr lang="en-US" sz="2000" dirty="0"/>
              <a:t>. Many people </a:t>
            </a:r>
            <a:r>
              <a:rPr lang="en-US" sz="2000" b="1" dirty="0"/>
              <a:t>struggle</a:t>
            </a:r>
            <a:r>
              <a:rPr lang="en-US" sz="2000" dirty="0"/>
              <a:t> to </a:t>
            </a:r>
            <a:r>
              <a:rPr lang="en-US" sz="2000" b="1" dirty="0"/>
              <a:t>identify appropriate solutions </a:t>
            </a:r>
            <a:r>
              <a:rPr lang="en-US" sz="2000" dirty="0"/>
              <a:t>to </a:t>
            </a:r>
            <a:r>
              <a:rPr lang="en-US" sz="2000" b="1" dirty="0"/>
              <a:t>common health issues </a:t>
            </a:r>
            <a:r>
              <a:rPr lang="en-US" sz="2000" dirty="0"/>
              <a:t>without </a:t>
            </a:r>
            <a:r>
              <a:rPr lang="en-US" sz="2000" b="1" dirty="0"/>
              <a:t>professional intervention</a:t>
            </a:r>
            <a:r>
              <a:rPr lang="en-US" sz="2000" dirty="0"/>
              <a:t>, leading to </a:t>
            </a:r>
            <a:r>
              <a:rPr lang="en-US" sz="2000" b="1" dirty="0"/>
              <a:t>delayed care </a:t>
            </a:r>
            <a:r>
              <a:rPr lang="en-US" sz="2000" dirty="0"/>
              <a:t>or </a:t>
            </a:r>
            <a:r>
              <a:rPr lang="en-US" sz="2000" b="1" dirty="0"/>
              <a:t>self-diagnosis errors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Solution:</a:t>
            </a:r>
            <a:r>
              <a:rPr lang="en-US" sz="2000" dirty="0"/>
              <a:t> We developed a </a:t>
            </a:r>
            <a:r>
              <a:rPr lang="en-US" sz="2000" b="1" dirty="0"/>
              <a:t>Virtual AI Health Website </a:t>
            </a:r>
            <a:r>
              <a:rPr lang="en-US" sz="2000" dirty="0"/>
              <a:t>that provides </a:t>
            </a:r>
            <a:r>
              <a:rPr lang="en-US" sz="2000" b="1" dirty="0"/>
              <a:t>personalized health advice </a:t>
            </a:r>
            <a:r>
              <a:rPr lang="en-US" sz="2000" dirty="0"/>
              <a:t>and </a:t>
            </a:r>
            <a:r>
              <a:rPr lang="en-US" sz="2000" b="1" dirty="0"/>
              <a:t>prescriptions</a:t>
            </a:r>
            <a:r>
              <a:rPr lang="en-US" sz="2000" dirty="0"/>
              <a:t> for common medical issues. Using</a:t>
            </a:r>
            <a:r>
              <a:rPr lang="en-US" sz="2000" b="1" dirty="0"/>
              <a:t> AI</a:t>
            </a:r>
            <a:r>
              <a:rPr lang="en-US" sz="2000" dirty="0"/>
              <a:t>, the platform analyzes user </a:t>
            </a:r>
            <a:r>
              <a:rPr lang="en-US" sz="2000" b="1" dirty="0"/>
              <a:t>symptoms</a:t>
            </a:r>
            <a:r>
              <a:rPr lang="en-US" sz="2000" dirty="0"/>
              <a:t> and generates </a:t>
            </a:r>
            <a:r>
              <a:rPr lang="en-US" sz="2000" b="1" dirty="0"/>
              <a:t>accurate</a:t>
            </a:r>
            <a:r>
              <a:rPr lang="en-US" sz="2000" dirty="0"/>
              <a:t>, </a:t>
            </a:r>
            <a:r>
              <a:rPr lang="en-US" sz="2000" b="1" dirty="0"/>
              <a:t>reliable recommendations</a:t>
            </a:r>
            <a:r>
              <a:rPr lang="en-US" sz="2000" dirty="0"/>
              <a:t> tailored to their needs. Additionally, the platform integrates with </a:t>
            </a:r>
            <a:r>
              <a:rPr lang="en-US" sz="2000" b="1" dirty="0"/>
              <a:t>smart devices </a:t>
            </a:r>
            <a:r>
              <a:rPr lang="en-US" sz="2000" dirty="0"/>
              <a:t>such as </a:t>
            </a:r>
            <a:r>
              <a:rPr lang="en-US" sz="2000" b="1" dirty="0"/>
              <a:t>smartwatches </a:t>
            </a:r>
            <a:r>
              <a:rPr lang="en-US" sz="2000" dirty="0"/>
              <a:t>and </a:t>
            </a:r>
            <a:r>
              <a:rPr lang="en-US" sz="2000" b="1" dirty="0"/>
              <a:t>health trackers </a:t>
            </a:r>
            <a:r>
              <a:rPr lang="en-US" sz="2000" dirty="0"/>
              <a:t>to </a:t>
            </a:r>
            <a:r>
              <a:rPr lang="en-US" sz="2000" b="1" dirty="0"/>
              <a:t>monitor</a:t>
            </a:r>
            <a:r>
              <a:rPr lang="en-US" sz="2000" dirty="0"/>
              <a:t> health metrics like </a:t>
            </a:r>
            <a:r>
              <a:rPr lang="en-US" sz="2000" b="1" dirty="0"/>
              <a:t>heart rate</a:t>
            </a:r>
            <a:r>
              <a:rPr lang="en-US" sz="2000" dirty="0"/>
              <a:t>, </a:t>
            </a:r>
            <a:r>
              <a:rPr lang="en-US" sz="2000" b="1" dirty="0"/>
              <a:t>sleep patterns</a:t>
            </a:r>
            <a:r>
              <a:rPr lang="en-US" sz="2000" dirty="0"/>
              <a:t>, and </a:t>
            </a:r>
            <a:r>
              <a:rPr lang="en-US" sz="2000" b="1" dirty="0"/>
              <a:t>step counts</a:t>
            </a:r>
            <a:r>
              <a:rPr lang="en-US" sz="2000" dirty="0"/>
              <a:t>. This data enhances the </a:t>
            </a:r>
            <a:r>
              <a:rPr lang="en-US" sz="2000" b="1" dirty="0"/>
              <a:t>AI chatbot’s </a:t>
            </a:r>
            <a:r>
              <a:rPr lang="en-US" sz="2000" dirty="0"/>
              <a:t>ability to provide personalized and precise health recommendations, ensuring </a:t>
            </a:r>
            <a:r>
              <a:rPr lang="en-US" sz="2000" b="1" dirty="0"/>
              <a:t>better overall care</a:t>
            </a:r>
            <a:r>
              <a:rPr lang="en-US" sz="20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1D99-30F0-F78F-33C9-7899FFC5F6D7}"/>
              </a:ext>
            </a:extLst>
          </p:cNvPr>
          <p:cNvSpPr txBox="1"/>
          <p:nvPr/>
        </p:nvSpPr>
        <p:spPr>
          <a:xfrm>
            <a:off x="2712720" y="1403676"/>
            <a:ext cx="880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Virtual </a:t>
            </a:r>
            <a:r>
              <a:rPr lang="en-IN" sz="4000" b="1" dirty="0">
                <a:latin typeface="Aptos (Body)"/>
              </a:rPr>
              <a:t>AI–Powered</a:t>
            </a:r>
            <a:r>
              <a:rPr lang="en-US" sz="4000" b="1" dirty="0">
                <a:latin typeface="Aptos (Body)"/>
              </a:rPr>
              <a:t> </a:t>
            </a:r>
            <a:r>
              <a:rPr lang="en-US" sz="4000" b="1" dirty="0"/>
              <a:t>Health Website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DA65F93-FBD3-DE1F-0364-DC8A64660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5" y="1017045"/>
            <a:ext cx="1586735" cy="14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87E540-E1A5-11C4-9C96-99A5A34C366B}"/>
              </a:ext>
            </a:extLst>
          </p:cNvPr>
          <p:cNvSpPr/>
          <p:nvPr/>
        </p:nvSpPr>
        <p:spPr>
          <a:xfrm>
            <a:off x="0" y="0"/>
            <a:ext cx="12192000" cy="71763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4F48DE-FD2C-70E8-FFCF-5BC2E828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0" y="116840"/>
            <a:ext cx="2313063" cy="47856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677BE71-9FC4-F411-45BC-69A60AD4BB8D}"/>
              </a:ext>
            </a:extLst>
          </p:cNvPr>
          <p:cNvSpPr txBox="1">
            <a:spLocks/>
          </p:cNvSpPr>
          <p:nvPr/>
        </p:nvSpPr>
        <p:spPr>
          <a:xfrm>
            <a:off x="620999" y="164865"/>
            <a:ext cx="3422682" cy="54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6455EE-2053-A4C2-94F5-07D9E500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59555" y="76465"/>
            <a:ext cx="537691" cy="5593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440C19-9357-63B4-C70C-C4EC0749F7F7}"/>
              </a:ext>
            </a:extLst>
          </p:cNvPr>
          <p:cNvSpPr txBox="1"/>
          <p:nvPr/>
        </p:nvSpPr>
        <p:spPr>
          <a:xfrm>
            <a:off x="719057" y="1060526"/>
            <a:ext cx="11015743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Technology Stack Used</a:t>
            </a:r>
          </a:p>
          <a:p>
            <a:pPr algn="ctr"/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Frontend: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HTML</a:t>
            </a:r>
            <a:r>
              <a:rPr lang="en-IN" dirty="0"/>
              <a:t>: Structuring the website content and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CSS</a:t>
            </a:r>
            <a:r>
              <a:rPr lang="en-IN" dirty="0"/>
              <a:t>: Designing a user-friendly and visually appealing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JavaScript</a:t>
            </a:r>
            <a:r>
              <a:rPr lang="en-IN" dirty="0"/>
              <a:t>: Adding interactivity and dynamic features, including form validation and prescription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AI Integration: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Predefined rule-based algorithms and decision trees for symptom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Future scope: Integration with </a:t>
            </a:r>
            <a:r>
              <a:rPr lang="en-IN" b="1" dirty="0"/>
              <a:t>AI/ML frameworks </a:t>
            </a:r>
            <a:r>
              <a:rPr lang="en-IN" dirty="0"/>
              <a:t>for advanced diagnostics.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Device Integration: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API connections for </a:t>
            </a:r>
            <a:r>
              <a:rPr lang="en-IN" b="1" dirty="0"/>
              <a:t>smartwatches</a:t>
            </a:r>
            <a:r>
              <a:rPr lang="en-IN" dirty="0"/>
              <a:t> and </a:t>
            </a:r>
            <a:r>
              <a:rPr lang="en-IN" b="1" dirty="0"/>
              <a:t>health trackers </a:t>
            </a:r>
            <a:r>
              <a:rPr lang="en-IN" dirty="0"/>
              <a:t>to gather </a:t>
            </a:r>
            <a:r>
              <a:rPr lang="en-IN" b="1" dirty="0"/>
              <a:t>real-time health metrics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Backend: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JavaScript (Node.js</a:t>
            </a:r>
            <a:r>
              <a:rPr lang="en-IN" dirty="0"/>
              <a:t>): To process user inputs and implement health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Database: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JSON/</a:t>
            </a:r>
            <a:r>
              <a:rPr lang="en-IN" b="1" dirty="0" err="1"/>
              <a:t>LocalStorage</a:t>
            </a:r>
            <a:r>
              <a:rPr lang="en-IN" dirty="0"/>
              <a:t>: Storing predefined prescription data and user health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Tools: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Code Editor: </a:t>
            </a:r>
            <a:r>
              <a:rPr lang="en-IN" b="1" dirty="0"/>
              <a:t>Visual Studio Code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Version Control: </a:t>
            </a:r>
            <a:r>
              <a:rPr lang="en-IN" b="1" dirty="0"/>
              <a:t>Git </a:t>
            </a:r>
            <a:r>
              <a:rPr lang="en-IN" dirty="0"/>
              <a:t>and </a:t>
            </a:r>
            <a:r>
              <a:rPr lang="en-IN" b="1" dirty="0"/>
              <a:t>GitHub</a:t>
            </a:r>
            <a:r>
              <a:rPr lang="en-IN" dirty="0"/>
              <a:t> for collaborative </a:t>
            </a:r>
            <a:r>
              <a:rPr lang="en-IN" b="1" dirty="0"/>
              <a:t>development</a:t>
            </a:r>
            <a:r>
              <a:rPr lang="en-IN" dirty="0"/>
              <a:t> and </a:t>
            </a:r>
            <a:r>
              <a:rPr lang="en-IN" b="1" dirty="0"/>
              <a:t>version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6840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72B44-9CF2-A3F1-0AE1-33A66F92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8F83B23-2939-3F2E-C34E-5B6E51B10C1B}"/>
              </a:ext>
            </a:extLst>
          </p:cNvPr>
          <p:cNvSpPr/>
          <p:nvPr/>
        </p:nvSpPr>
        <p:spPr>
          <a:xfrm>
            <a:off x="0" y="0"/>
            <a:ext cx="12192000" cy="71763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298E30-5EE8-89F4-38A0-D6150DF5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0" y="116840"/>
            <a:ext cx="2313063" cy="47856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4F05A1F-12AF-AC02-9E76-ABBC0B0AC61E}"/>
              </a:ext>
            </a:extLst>
          </p:cNvPr>
          <p:cNvSpPr txBox="1">
            <a:spLocks/>
          </p:cNvSpPr>
          <p:nvPr/>
        </p:nvSpPr>
        <p:spPr>
          <a:xfrm>
            <a:off x="620999" y="164865"/>
            <a:ext cx="3422682" cy="54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D5D2C5-4B2E-6CCC-9ACC-3E9E3B47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59555" y="76465"/>
            <a:ext cx="537691" cy="559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A1CFF-A3E3-9040-244F-67391BB1A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23" y="1342663"/>
            <a:ext cx="12373337" cy="5515337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4AA982D-4B96-57F4-1119-CEF13529DD34}"/>
              </a:ext>
            </a:extLst>
          </p:cNvPr>
          <p:cNvSpPr/>
          <p:nvPr/>
        </p:nvSpPr>
        <p:spPr>
          <a:xfrm>
            <a:off x="5486400" y="1642110"/>
            <a:ext cx="346823" cy="37909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28E7-7515-5423-2C26-96F3AFD8C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29" y="1691282"/>
            <a:ext cx="300764" cy="280750"/>
          </a:xfrm>
          <a:prstGeom prst="rect">
            <a:avLst/>
          </a:prstGeom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FF6AAA2-C39D-7287-23EF-5AD3CC589303}"/>
              </a:ext>
            </a:extLst>
          </p:cNvPr>
          <p:cNvSpPr/>
          <p:nvPr/>
        </p:nvSpPr>
        <p:spPr>
          <a:xfrm>
            <a:off x="6437377" y="1642109"/>
            <a:ext cx="72008" cy="37909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C647D-7C3C-2A78-A5EB-2BA6E0D329B3}"/>
              </a:ext>
            </a:extLst>
          </p:cNvPr>
          <p:cNvSpPr txBox="1"/>
          <p:nvPr/>
        </p:nvSpPr>
        <p:spPr>
          <a:xfrm>
            <a:off x="0" y="760532"/>
            <a:ext cx="2659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F</a:t>
            </a:r>
            <a:r>
              <a:rPr lang="en-IN" sz="3200" b="1" dirty="0"/>
              <a:t>low Chart</a:t>
            </a:r>
          </a:p>
        </p:txBody>
      </p:sp>
    </p:spTree>
    <p:extLst>
      <p:ext uri="{BB962C8B-B14F-4D97-AF65-F5344CB8AC3E}">
        <p14:creationId xmlns:p14="http://schemas.microsoft.com/office/powerpoint/2010/main" val="28165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F8BF-C629-1110-DDAA-8238C843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D57972-ABCA-9EFE-EDC5-E3DC0EEB51F4}"/>
              </a:ext>
            </a:extLst>
          </p:cNvPr>
          <p:cNvSpPr/>
          <p:nvPr/>
        </p:nvSpPr>
        <p:spPr>
          <a:xfrm>
            <a:off x="0" y="0"/>
            <a:ext cx="12192000" cy="71763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07EC6-041A-A41E-BB65-1B09CD92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0" y="116840"/>
            <a:ext cx="2313063" cy="4785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F0ABD7-FF8A-EB59-A18D-D167099EEFDE}"/>
              </a:ext>
            </a:extLst>
          </p:cNvPr>
          <p:cNvSpPr txBox="1">
            <a:spLocks/>
          </p:cNvSpPr>
          <p:nvPr/>
        </p:nvSpPr>
        <p:spPr>
          <a:xfrm>
            <a:off x="620999" y="164865"/>
            <a:ext cx="3422682" cy="54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5A1FC-5F4D-28C6-847B-45BCDD93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59555" y="76465"/>
            <a:ext cx="537691" cy="559313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94E65B1C-8AF0-6CE5-F222-BD94F006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951640"/>
            <a:ext cx="1156208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Approach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research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health issues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their appropriate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ntegrating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health-tracking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and implemented a basic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rule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prescriptions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personalization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health data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devices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API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devices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collect and analyze metrics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rate, sleep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simple, intuitive, and visually appealing interface to cater to all age groups.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features to visualize health data from connected devices in an easy-to-understand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web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compatibility across devices.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interactive forms for symptom input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validations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Debugging: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extensive testing to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bug-free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various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devices and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E14E44B-3740-9501-1971-132B43B7F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3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6B9D-92BB-AAC3-DD36-D859DC6C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57B02-1DA0-C2A4-128D-AE0DE47D2308}"/>
              </a:ext>
            </a:extLst>
          </p:cNvPr>
          <p:cNvSpPr/>
          <p:nvPr/>
        </p:nvSpPr>
        <p:spPr>
          <a:xfrm>
            <a:off x="0" y="0"/>
            <a:ext cx="12192000" cy="71763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D1778-875C-DE4F-B335-08419023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0" y="116840"/>
            <a:ext cx="2313063" cy="4785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5CC308-843B-60E5-C6F6-025EA6F83328}"/>
              </a:ext>
            </a:extLst>
          </p:cNvPr>
          <p:cNvSpPr txBox="1">
            <a:spLocks/>
          </p:cNvSpPr>
          <p:nvPr/>
        </p:nvSpPr>
        <p:spPr>
          <a:xfrm>
            <a:off x="620999" y="164865"/>
            <a:ext cx="3422682" cy="54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3165C-583D-BCD2-19EC-A6D195BB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59555" y="76465"/>
            <a:ext cx="537691" cy="559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D50E8-A48C-2233-969D-FA178241B786}"/>
              </a:ext>
            </a:extLst>
          </p:cNvPr>
          <p:cNvSpPr txBox="1"/>
          <p:nvPr/>
        </p:nvSpPr>
        <p:spPr>
          <a:xfrm>
            <a:off x="797246" y="1056641"/>
            <a:ext cx="1109348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Challenges Faced and Overcome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Integrating </a:t>
            </a:r>
            <a:r>
              <a:rPr lang="en-US" sz="2000" b="1" dirty="0"/>
              <a:t>AI-based logic </a:t>
            </a:r>
            <a:r>
              <a:rPr lang="en-US" sz="2000" dirty="0"/>
              <a:t>within a </a:t>
            </a:r>
            <a:r>
              <a:rPr lang="en-US" sz="2000" b="1" dirty="0"/>
              <a:t>lightweight framework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Utilized </a:t>
            </a:r>
            <a:r>
              <a:rPr lang="en-US" sz="2000" b="1" dirty="0"/>
              <a:t>efficient algorithms </a:t>
            </a:r>
            <a:r>
              <a:rPr lang="en-US" sz="2000" dirty="0"/>
              <a:t>and </a:t>
            </a:r>
            <a:r>
              <a:rPr lang="en-US" sz="2000" b="1" dirty="0"/>
              <a:t>decision trees </a:t>
            </a:r>
            <a:r>
              <a:rPr lang="en-US" sz="2000" dirty="0"/>
              <a:t>to mimic AI behavior without significant resource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Ensuring </a:t>
            </a:r>
            <a:r>
              <a:rPr lang="en-US" sz="2000" b="1" dirty="0"/>
              <a:t>seamless integration </a:t>
            </a:r>
            <a:r>
              <a:rPr lang="en-US" sz="2000" dirty="0"/>
              <a:t>with </a:t>
            </a:r>
            <a:r>
              <a:rPr lang="en-US" sz="2000" b="1" dirty="0"/>
              <a:t>health-tracking</a:t>
            </a:r>
            <a:r>
              <a:rPr lang="en-US" sz="2000" dirty="0"/>
              <a:t>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Researched</a:t>
            </a:r>
            <a:r>
              <a:rPr lang="en-US" sz="2000" dirty="0"/>
              <a:t> and </a:t>
            </a:r>
            <a:r>
              <a:rPr lang="en-US" sz="2000" b="1" dirty="0"/>
              <a:t>implemented </a:t>
            </a:r>
            <a:r>
              <a:rPr lang="en-US" sz="2000" dirty="0"/>
              <a:t>device </a:t>
            </a:r>
            <a:r>
              <a:rPr lang="en-US" sz="2000" b="1" dirty="0"/>
              <a:t>APIs</a:t>
            </a:r>
            <a:r>
              <a:rPr lang="en-US" sz="2000" dirty="0"/>
              <a:t> with </a:t>
            </a:r>
            <a:r>
              <a:rPr lang="en-US" sz="2000" b="1" dirty="0"/>
              <a:t>secure</a:t>
            </a:r>
            <a:r>
              <a:rPr lang="en-US" sz="2000" dirty="0"/>
              <a:t> and </a:t>
            </a:r>
            <a:r>
              <a:rPr lang="en-US" sz="2000" b="1" dirty="0"/>
              <a:t>efficient</a:t>
            </a:r>
            <a:r>
              <a:rPr lang="en-US" sz="2000" dirty="0"/>
              <a:t> data exchange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Making the platform </a:t>
            </a:r>
            <a:r>
              <a:rPr lang="en-US" sz="2000" b="1" dirty="0"/>
              <a:t>user-friendly</a:t>
            </a:r>
            <a:r>
              <a:rPr lang="en-US" sz="2000" dirty="0"/>
              <a:t> for individuals with limited technical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Employed clean design principles and incorporated tooltips, guides, and a step-by-step workflow for seamless navigation.</a:t>
            </a:r>
          </a:p>
        </p:txBody>
      </p:sp>
    </p:spTree>
    <p:extLst>
      <p:ext uri="{BB962C8B-B14F-4D97-AF65-F5344CB8AC3E}">
        <p14:creationId xmlns:p14="http://schemas.microsoft.com/office/powerpoint/2010/main" val="105906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E79C2-3D7A-4919-F8A4-22A6C781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4D9A8C-FF51-5230-A802-E85FA30E3D30}"/>
              </a:ext>
            </a:extLst>
          </p:cNvPr>
          <p:cNvSpPr/>
          <p:nvPr/>
        </p:nvSpPr>
        <p:spPr>
          <a:xfrm>
            <a:off x="0" y="0"/>
            <a:ext cx="12192000" cy="717630"/>
          </a:xfrm>
          <a:prstGeom prst="rect">
            <a:avLst/>
          </a:prstGeom>
          <a:solidFill>
            <a:srgbClr val="15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C7280-40FB-CC98-689C-B64D9DF1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0" y="116840"/>
            <a:ext cx="2313063" cy="4785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B540387-E452-7F39-EC5C-BDD039719F9C}"/>
              </a:ext>
            </a:extLst>
          </p:cNvPr>
          <p:cNvSpPr txBox="1">
            <a:spLocks/>
          </p:cNvSpPr>
          <p:nvPr/>
        </p:nvSpPr>
        <p:spPr>
          <a:xfrm>
            <a:off x="620999" y="164865"/>
            <a:ext cx="3422682" cy="54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ptos Display" panose="020B0004020202020204" pitchFamily="34" charset="0"/>
              </a:rPr>
              <a:t>    IEEE Mega Project 7.0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30D42-D5C1-E8E7-A08C-BA167B82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8" t="-1266" r="70073" b="45511"/>
          <a:stretch/>
        </p:blipFill>
        <p:spPr>
          <a:xfrm>
            <a:off x="259555" y="76465"/>
            <a:ext cx="537691" cy="559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E7501-EFA9-76CE-1B36-4D1D819E3A89}"/>
              </a:ext>
            </a:extLst>
          </p:cNvPr>
          <p:cNvSpPr txBox="1"/>
          <p:nvPr/>
        </p:nvSpPr>
        <p:spPr>
          <a:xfrm>
            <a:off x="620999" y="1336010"/>
            <a:ext cx="11153284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Potential Impact and Scalability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Impact: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</a:t>
            </a:r>
            <a:r>
              <a:rPr lang="en-US" sz="2000" b="1" dirty="0"/>
              <a:t>quick </a:t>
            </a:r>
            <a:r>
              <a:rPr lang="en-US" sz="2000" dirty="0"/>
              <a:t>and </a:t>
            </a:r>
            <a:r>
              <a:rPr lang="en-US" sz="2000" b="1" dirty="0"/>
              <a:t>accurate</a:t>
            </a:r>
            <a:r>
              <a:rPr lang="en-US" sz="2000" dirty="0"/>
              <a:t> health </a:t>
            </a:r>
            <a:r>
              <a:rPr lang="en-US" sz="2000" b="1" dirty="0"/>
              <a:t>advice</a:t>
            </a:r>
            <a:r>
              <a:rPr lang="en-US" sz="2000" dirty="0"/>
              <a:t> to users, reducing dependency on healthcare professionals for minor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Enhances </a:t>
            </a:r>
            <a:r>
              <a:rPr lang="en-US" sz="2000" b="1" dirty="0"/>
              <a:t>health literacy </a:t>
            </a:r>
            <a:r>
              <a:rPr lang="en-US" sz="2000" dirty="0"/>
              <a:t>and empowers individuals to manage their well-being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Tracks </a:t>
            </a:r>
            <a:r>
              <a:rPr lang="en-US" sz="2000" b="1" dirty="0"/>
              <a:t>real-time</a:t>
            </a:r>
            <a:r>
              <a:rPr lang="en-US" sz="2000" dirty="0"/>
              <a:t> health metrics for better </a:t>
            </a:r>
            <a:r>
              <a:rPr lang="en-US" sz="2000" b="1" dirty="0"/>
              <a:t>personalized care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Scalability: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Advanced </a:t>
            </a:r>
            <a:r>
              <a:rPr lang="en-US" sz="2000" b="1" dirty="0"/>
              <a:t>AI/ML </a:t>
            </a:r>
            <a:r>
              <a:rPr lang="en-US" sz="2000" dirty="0"/>
              <a:t>integration for dynamic </a:t>
            </a:r>
            <a:r>
              <a:rPr lang="en-US" sz="2000" b="1" dirty="0"/>
              <a:t>symptom analysis </a:t>
            </a:r>
            <a:r>
              <a:rPr lang="en-US" sz="2000" dirty="0"/>
              <a:t>and </a:t>
            </a:r>
            <a:r>
              <a:rPr lang="en-US" sz="2000" b="1" dirty="0"/>
              <a:t>predictive diagnostics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Collaboration</a:t>
            </a:r>
            <a:r>
              <a:rPr lang="en-US" sz="2000" dirty="0"/>
              <a:t> with </a:t>
            </a:r>
            <a:r>
              <a:rPr lang="en-US" sz="2000" b="1" dirty="0"/>
              <a:t>healthcare professionals </a:t>
            </a:r>
            <a:r>
              <a:rPr lang="en-US" sz="2000" dirty="0"/>
              <a:t>for continuous updates and validation of health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Multilingual</a:t>
            </a:r>
            <a:r>
              <a:rPr lang="en-US" sz="2000" dirty="0"/>
              <a:t> support to reach a diverse global audience.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Transition to mobile applications for wider accessibility and convenience.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</a:t>
            </a:r>
            <a:r>
              <a:rPr lang="en-US" sz="2000" b="1" dirty="0"/>
              <a:t>chatbots</a:t>
            </a:r>
            <a:r>
              <a:rPr lang="en-US" sz="2000" dirty="0"/>
              <a:t> and </a:t>
            </a:r>
            <a:r>
              <a:rPr lang="en-US" sz="2000" b="1" dirty="0"/>
              <a:t>virtual consultations </a:t>
            </a:r>
            <a:r>
              <a:rPr lang="en-US" sz="2000" dirty="0"/>
              <a:t>with </a:t>
            </a:r>
            <a:r>
              <a:rPr lang="en-US" sz="2000" b="1" dirty="0"/>
              <a:t>AI</a:t>
            </a:r>
            <a:r>
              <a:rPr lang="en-US" sz="2000" dirty="0"/>
              <a:t>-driven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Expansion of </a:t>
            </a:r>
            <a:r>
              <a:rPr lang="en-US" sz="2000" b="1" dirty="0"/>
              <a:t>device compatibility </a:t>
            </a:r>
            <a:r>
              <a:rPr lang="en-US" sz="2000" dirty="0"/>
              <a:t>to include a broader range of health trackers and smartwatches.</a:t>
            </a:r>
          </a:p>
        </p:txBody>
      </p:sp>
    </p:spTree>
    <p:extLst>
      <p:ext uri="{BB962C8B-B14F-4D97-AF65-F5344CB8AC3E}">
        <p14:creationId xmlns:p14="http://schemas.microsoft.com/office/powerpoint/2010/main" val="134644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1</Template>
  <TotalTime>160</TotalTime>
  <Words>766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(Body)</vt:lpstr>
      <vt:lpstr>Aptos Display</vt:lpstr>
      <vt:lpstr>Arial</vt:lpstr>
      <vt:lpstr>Courier New</vt:lpstr>
      <vt:lpstr>Wingdings</vt:lpstr>
      <vt:lpstr>Office Theme</vt:lpstr>
      <vt:lpstr>    IEEE Mega Project 7.0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Soumili Ghosh</dc:creator>
  <cp:lastModifiedBy>kunal sanga</cp:lastModifiedBy>
  <cp:revision>3</cp:revision>
  <dcterms:created xsi:type="dcterms:W3CDTF">2025-01-18T04:43:53Z</dcterms:created>
  <dcterms:modified xsi:type="dcterms:W3CDTF">2025-01-18T11:09:59Z</dcterms:modified>
</cp:coreProperties>
</file>