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9" r:id="rId3"/>
    <p:sldId id="261" r:id="rId4"/>
    <p:sldId id="264" r:id="rId5"/>
    <p:sldId id="262" r:id="rId6"/>
    <p:sldId id="271" r:id="rId7"/>
    <p:sldId id="282" r:id="rId8"/>
    <p:sldId id="263" r:id="rId9"/>
    <p:sldId id="265" r:id="rId10"/>
    <p:sldId id="266" r:id="rId11"/>
    <p:sldId id="272" r:id="rId12"/>
    <p:sldId id="273" r:id="rId13"/>
    <p:sldId id="274" r:id="rId14"/>
    <p:sldId id="267" r:id="rId15"/>
    <p:sldId id="276" r:id="rId16"/>
    <p:sldId id="275" r:id="rId17"/>
    <p:sldId id="277" r:id="rId18"/>
    <p:sldId id="278" r:id="rId19"/>
    <p:sldId id="287" r:id="rId20"/>
    <p:sldId id="268" r:id="rId21"/>
    <p:sldId id="279" r:id="rId22"/>
    <p:sldId id="281" r:id="rId23"/>
    <p:sldId id="280" r:id="rId24"/>
    <p:sldId id="283" r:id="rId25"/>
    <p:sldId id="269" r:id="rId26"/>
    <p:sldId id="286" r:id="rId27"/>
    <p:sldId id="288" r:id="rId28"/>
    <p:sldId id="285" r:id="rId29"/>
    <p:sldId id="27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7"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77B277B-F9E5-4B7D-BAA4-2098487D252A}"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409064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7B277B-F9E5-4B7D-BAA4-2098487D252A}"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305737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7B277B-F9E5-4B7D-BAA4-2098487D252A}"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13045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7B277B-F9E5-4B7D-BAA4-2098487D252A}"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207528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7B277B-F9E5-4B7D-BAA4-2098487D252A}"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277851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77B277B-F9E5-4B7D-BAA4-2098487D252A}" type="datetimeFigureOut">
              <a:rPr lang="en-IN" smtClean="0"/>
              <a:t>03-12-2022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243173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B77B277B-F9E5-4B7D-BAA4-2098487D252A}" type="datetimeFigureOut">
              <a:rPr lang="en-IN" smtClean="0"/>
              <a:t>03-12-2022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371362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B77B277B-F9E5-4B7D-BAA4-2098487D252A}" type="datetimeFigureOut">
              <a:rPr lang="en-IN" smtClean="0"/>
              <a:t>03-12-2022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31067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7B277B-F9E5-4B7D-BAA4-2098487D252A}"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10922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B77B277B-F9E5-4B7D-BAA4-2098487D252A}" type="datetimeFigureOut">
              <a:rPr lang="en-IN" smtClean="0"/>
              <a:t>03-12-2022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184507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B77B277B-F9E5-4B7D-BAA4-2098487D252A}" type="datetimeFigureOut">
              <a:rPr lang="en-IN" smtClean="0"/>
              <a:t>03-12-2022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ABFB9E8-25AF-4DF2-BFA7-5401AF1E14EF}" type="slidenum">
              <a:rPr lang="en-IN" smtClean="0"/>
              <a:t>‹#›</a:t>
            </a:fld>
            <a:endParaRPr lang="en-IN"/>
          </a:p>
        </p:txBody>
      </p:sp>
    </p:spTree>
    <p:extLst>
      <p:ext uri="{BB962C8B-B14F-4D97-AF65-F5344CB8AC3E}">
        <p14:creationId xmlns:p14="http://schemas.microsoft.com/office/powerpoint/2010/main" val="2137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77B277B-F9E5-4B7D-BAA4-2098487D252A}" type="datetimeFigureOut">
              <a:rPr lang="en-IN" smtClean="0"/>
              <a:t>03-12-2022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ABFB9E8-25AF-4DF2-BFA7-5401AF1E14EF}" type="slidenum">
              <a:rPr lang="en-IN" smtClean="0"/>
              <a:t>‹#›</a:t>
            </a:fld>
            <a:endParaRPr lang="en-IN"/>
          </a:p>
        </p:txBody>
      </p:sp>
    </p:spTree>
    <p:extLst>
      <p:ext uri="{BB962C8B-B14F-4D97-AF65-F5344CB8AC3E}">
        <p14:creationId xmlns:p14="http://schemas.microsoft.com/office/powerpoint/2010/main" val="2119170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3F5D-B18A-E521-AD20-344D0E9435B7}"/>
              </a:ext>
            </a:extLst>
          </p:cNvPr>
          <p:cNvSpPr>
            <a:spLocks noGrp="1"/>
          </p:cNvSpPr>
          <p:nvPr>
            <p:ph type="ctrTitle"/>
          </p:nvPr>
        </p:nvSpPr>
        <p:spPr/>
        <p:txBody>
          <a:bodyPr>
            <a:normAutofit/>
          </a:bodyPr>
          <a:lstStyle/>
          <a:p>
            <a:r>
              <a:rPr lang="en-IN" b="1" i="1" dirty="0"/>
              <a:t>	</a:t>
            </a:r>
            <a:br>
              <a:rPr lang="en-IN" dirty="0"/>
            </a:br>
            <a:endParaRPr lang="en-IN" dirty="0"/>
          </a:p>
        </p:txBody>
      </p:sp>
      <p:sp>
        <p:nvSpPr>
          <p:cNvPr id="11" name="Subtitle 10">
            <a:extLst>
              <a:ext uri="{FF2B5EF4-FFF2-40B4-BE49-F238E27FC236}">
                <a16:creationId xmlns:a16="http://schemas.microsoft.com/office/drawing/2014/main" id="{29D147A0-BE47-7441-F912-EA91C22D21F6}"/>
              </a:ext>
            </a:extLst>
          </p:cNvPr>
          <p:cNvSpPr>
            <a:spLocks noGrp="1"/>
          </p:cNvSpPr>
          <p:nvPr>
            <p:ph type="subTitle" idx="1"/>
          </p:nvPr>
        </p:nvSpPr>
        <p:spPr>
          <a:xfrm>
            <a:off x="1202100" y="923397"/>
            <a:ext cx="6181492" cy="815122"/>
          </a:xfrm>
        </p:spPr>
        <p:txBody>
          <a:bodyPr>
            <a:noAutofit/>
          </a:bodyPr>
          <a:lstStyle/>
          <a:p>
            <a:r>
              <a:rPr lang="en-IN" sz="2800" b="1" kern="1200" dirty="0">
                <a:solidFill>
                  <a:srgbClr val="212121"/>
                </a:solidFill>
                <a:latin typeface="Cambria" panose="02040503050406030204" pitchFamily="18" charset="0"/>
              </a:rPr>
              <a:t>Classification Techniques and Methodology for Heart Disease Prediction </a:t>
            </a:r>
          </a:p>
        </p:txBody>
      </p:sp>
      <p:sp>
        <p:nvSpPr>
          <p:cNvPr id="9" name="TextBox 8">
            <a:extLst>
              <a:ext uri="{FF2B5EF4-FFF2-40B4-BE49-F238E27FC236}">
                <a16:creationId xmlns:a16="http://schemas.microsoft.com/office/drawing/2014/main" id="{DC239EC5-7C7A-F0F2-CC53-91690A623D1D}"/>
              </a:ext>
            </a:extLst>
          </p:cNvPr>
          <p:cNvSpPr txBox="1"/>
          <p:nvPr/>
        </p:nvSpPr>
        <p:spPr>
          <a:xfrm>
            <a:off x="1356732" y="2433970"/>
            <a:ext cx="6739053" cy="830997"/>
          </a:xfrm>
          <a:prstGeom prst="rect">
            <a:avLst/>
          </a:prstGeom>
          <a:noFill/>
        </p:spPr>
        <p:txBody>
          <a:bodyPr wrap="square">
            <a:spAutoFit/>
          </a:bodyPr>
          <a:lstStyle/>
          <a:p>
            <a:r>
              <a:rPr lang="en-IN" sz="2400" b="1" dirty="0">
                <a:solidFill>
                  <a:schemeClr val="tx1">
                    <a:lumMod val="65000"/>
                    <a:lumOff val="35000"/>
                  </a:schemeClr>
                </a:solidFill>
                <a:latin typeface="Cambria" panose="02040503050406030204" pitchFamily="18" charset="0"/>
                <a:ea typeface="ＭＳ Ｐゴシック" charset="-128"/>
              </a:rPr>
              <a:t>PROG8510 – Programming Statistics for business</a:t>
            </a:r>
          </a:p>
        </p:txBody>
      </p:sp>
      <p:sp>
        <p:nvSpPr>
          <p:cNvPr id="3" name="TextBox 2">
            <a:extLst>
              <a:ext uri="{FF2B5EF4-FFF2-40B4-BE49-F238E27FC236}">
                <a16:creationId xmlns:a16="http://schemas.microsoft.com/office/drawing/2014/main" id="{BC72C7F5-309E-C3F3-8737-96DB8B419771}"/>
              </a:ext>
            </a:extLst>
          </p:cNvPr>
          <p:cNvSpPr txBox="1"/>
          <p:nvPr/>
        </p:nvSpPr>
        <p:spPr>
          <a:xfrm>
            <a:off x="1356732" y="3788722"/>
            <a:ext cx="2802672" cy="584775"/>
          </a:xfrm>
          <a:prstGeom prst="rect">
            <a:avLst/>
          </a:prstGeom>
          <a:noFill/>
        </p:spPr>
        <p:txBody>
          <a:bodyPr wrap="square" rtlCol="0">
            <a:spAutoFit/>
          </a:bodyPr>
          <a:lstStyle/>
          <a:p>
            <a:endParaRPr lang="en-IN" sz="3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1026" name="Picture 2" descr="Statistics cartoon Vector Art Stock Images | Depositphotos">
            <a:extLst>
              <a:ext uri="{FF2B5EF4-FFF2-40B4-BE49-F238E27FC236}">
                <a16:creationId xmlns:a16="http://schemas.microsoft.com/office/drawing/2014/main" id="{D68B683D-1E38-6848-BA08-36B5B2686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342" y="3429000"/>
            <a:ext cx="2687234" cy="201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80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413C9E-9453-F8E7-346A-748F7762BFAA}"/>
              </a:ext>
            </a:extLst>
          </p:cNvPr>
          <p:cNvPicPr>
            <a:picLocks noChangeAspect="1"/>
          </p:cNvPicPr>
          <p:nvPr/>
        </p:nvPicPr>
        <p:blipFill>
          <a:blip r:embed="rId2"/>
          <a:stretch>
            <a:fillRect/>
          </a:stretch>
        </p:blipFill>
        <p:spPr>
          <a:xfrm>
            <a:off x="3657601" y="1925932"/>
            <a:ext cx="3657599" cy="3248234"/>
          </a:xfrm>
          <a:prstGeom prst="rect">
            <a:avLst/>
          </a:prstGeom>
        </p:spPr>
      </p:pic>
      <p:pic>
        <p:nvPicPr>
          <p:cNvPr id="7" name="Picture 6">
            <a:extLst>
              <a:ext uri="{FF2B5EF4-FFF2-40B4-BE49-F238E27FC236}">
                <a16:creationId xmlns:a16="http://schemas.microsoft.com/office/drawing/2014/main" id="{89C4AE85-3A17-3C88-D17D-DAFA8EC649CD}"/>
              </a:ext>
            </a:extLst>
          </p:cNvPr>
          <p:cNvPicPr>
            <a:picLocks noChangeAspect="1"/>
          </p:cNvPicPr>
          <p:nvPr/>
        </p:nvPicPr>
        <p:blipFill>
          <a:blip r:embed="rId3"/>
          <a:stretch>
            <a:fillRect/>
          </a:stretch>
        </p:blipFill>
        <p:spPr>
          <a:xfrm>
            <a:off x="7203457" y="1925932"/>
            <a:ext cx="4544098" cy="3248235"/>
          </a:xfrm>
          <a:prstGeom prst="rect">
            <a:avLst/>
          </a:prstGeom>
        </p:spPr>
      </p:pic>
      <p:sp>
        <p:nvSpPr>
          <p:cNvPr id="4" name="TextBox 3">
            <a:extLst>
              <a:ext uri="{FF2B5EF4-FFF2-40B4-BE49-F238E27FC236}">
                <a16:creationId xmlns:a16="http://schemas.microsoft.com/office/drawing/2014/main" id="{8BEB79FF-3896-AF4C-8DDC-244B227C288F}"/>
              </a:ext>
            </a:extLst>
          </p:cNvPr>
          <p:cNvSpPr txBox="1"/>
          <p:nvPr/>
        </p:nvSpPr>
        <p:spPr>
          <a:xfrm>
            <a:off x="3657600" y="1233432"/>
            <a:ext cx="763717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KNN Method Prediction Technique</a:t>
            </a:r>
          </a:p>
        </p:txBody>
      </p:sp>
      <p:sp>
        <p:nvSpPr>
          <p:cNvPr id="9" name="Title 1">
            <a:extLst>
              <a:ext uri="{FF2B5EF4-FFF2-40B4-BE49-F238E27FC236}">
                <a16:creationId xmlns:a16="http://schemas.microsoft.com/office/drawing/2014/main" id="{3D2B3024-4448-603B-8658-A8F62E400358}"/>
              </a:ext>
            </a:extLst>
          </p:cNvPr>
          <p:cNvSpPr>
            <a:spLocks noGrp="1"/>
          </p:cNvSpPr>
          <p:nvPr>
            <p:ph type="title"/>
          </p:nvPr>
        </p:nvSpPr>
        <p:spPr>
          <a:xfrm>
            <a:off x="444445" y="2204186"/>
            <a:ext cx="2517202" cy="2449628"/>
          </a:xfrm>
        </p:spPr>
        <p:txBody>
          <a:bodyPr>
            <a:normAutofit fontScale="90000"/>
          </a:bodyPr>
          <a:lstStyle/>
          <a:p>
            <a:r>
              <a:rPr lang="en-US" sz="3200" b="1" dirty="0"/>
              <a:t>KNN Algorithm &amp; Generalized Linear Model </a:t>
            </a:r>
            <a:br>
              <a:rPr lang="en-US" sz="3200" dirty="0"/>
            </a:br>
            <a:br>
              <a:rPr lang="en-IN" sz="3200" b="1" dirty="0"/>
            </a:br>
            <a:endParaRPr lang="en-IN" sz="3200" b="1" dirty="0"/>
          </a:p>
        </p:txBody>
      </p:sp>
    </p:spTree>
    <p:extLst>
      <p:ext uri="{BB962C8B-B14F-4D97-AF65-F5344CB8AC3E}">
        <p14:creationId xmlns:p14="http://schemas.microsoft.com/office/powerpoint/2010/main" val="297003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444445" y="2204186"/>
            <a:ext cx="2517202" cy="2449628"/>
          </a:xfrm>
        </p:spPr>
        <p:txBody>
          <a:bodyPr>
            <a:normAutofit fontScale="90000"/>
          </a:bodyPr>
          <a:lstStyle/>
          <a:p>
            <a:r>
              <a:rPr lang="en-US" sz="3200" b="1" dirty="0"/>
              <a:t>KNN Algorithm &amp; Generalized Linear Model </a:t>
            </a:r>
            <a:br>
              <a:rPr lang="en-US" sz="3200" dirty="0"/>
            </a:br>
            <a:br>
              <a:rPr lang="en-IN" sz="3200" b="1" dirty="0"/>
            </a:br>
            <a:endParaRPr lang="en-IN" sz="3200" b="1" dirty="0"/>
          </a:p>
        </p:txBody>
      </p:sp>
      <p:pic>
        <p:nvPicPr>
          <p:cNvPr id="9" name="Picture 8">
            <a:extLst>
              <a:ext uri="{FF2B5EF4-FFF2-40B4-BE49-F238E27FC236}">
                <a16:creationId xmlns:a16="http://schemas.microsoft.com/office/drawing/2014/main" id="{BA6B3CD9-67D2-2685-165D-12F88C7F27A9}"/>
              </a:ext>
            </a:extLst>
          </p:cNvPr>
          <p:cNvPicPr>
            <a:picLocks noChangeAspect="1"/>
          </p:cNvPicPr>
          <p:nvPr/>
        </p:nvPicPr>
        <p:blipFill>
          <a:blip r:embed="rId2"/>
          <a:stretch>
            <a:fillRect/>
          </a:stretch>
        </p:blipFill>
        <p:spPr>
          <a:xfrm>
            <a:off x="3527316" y="1576864"/>
            <a:ext cx="6795436" cy="4261585"/>
          </a:xfrm>
          <a:prstGeom prst="rect">
            <a:avLst/>
          </a:prstGeom>
        </p:spPr>
      </p:pic>
      <p:sp>
        <p:nvSpPr>
          <p:cNvPr id="3" name="TextBox 2">
            <a:extLst>
              <a:ext uri="{FF2B5EF4-FFF2-40B4-BE49-F238E27FC236}">
                <a16:creationId xmlns:a16="http://schemas.microsoft.com/office/drawing/2014/main" id="{FE6B110B-4DC2-68A9-CB1F-FA26D3DF362A}"/>
              </a:ext>
            </a:extLst>
          </p:cNvPr>
          <p:cNvSpPr txBox="1"/>
          <p:nvPr/>
        </p:nvSpPr>
        <p:spPr>
          <a:xfrm>
            <a:off x="3625287" y="1019551"/>
            <a:ext cx="774675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3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KNN Method Prediction technique – Confusion Matrix</a:t>
            </a:r>
          </a:p>
        </p:txBody>
      </p:sp>
    </p:spTree>
    <p:extLst>
      <p:ext uri="{BB962C8B-B14F-4D97-AF65-F5344CB8AC3E}">
        <p14:creationId xmlns:p14="http://schemas.microsoft.com/office/powerpoint/2010/main" val="112896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C61960-F02C-BE22-B568-EB00F9428CD8}"/>
              </a:ext>
            </a:extLst>
          </p:cNvPr>
          <p:cNvPicPr>
            <a:picLocks noChangeAspect="1"/>
          </p:cNvPicPr>
          <p:nvPr/>
        </p:nvPicPr>
        <p:blipFill>
          <a:blip r:embed="rId2"/>
          <a:stretch>
            <a:fillRect/>
          </a:stretch>
        </p:blipFill>
        <p:spPr>
          <a:xfrm>
            <a:off x="3636963" y="1603185"/>
            <a:ext cx="3968168" cy="4204009"/>
          </a:xfrm>
          <a:prstGeom prst="rect">
            <a:avLst/>
          </a:prstGeom>
        </p:spPr>
      </p:pic>
      <p:pic>
        <p:nvPicPr>
          <p:cNvPr id="6" name="Picture 5">
            <a:extLst>
              <a:ext uri="{FF2B5EF4-FFF2-40B4-BE49-F238E27FC236}">
                <a16:creationId xmlns:a16="http://schemas.microsoft.com/office/drawing/2014/main" id="{471AD825-6554-B3AD-B153-D03E3305DCC8}"/>
              </a:ext>
            </a:extLst>
          </p:cNvPr>
          <p:cNvPicPr>
            <a:picLocks noChangeAspect="1"/>
          </p:cNvPicPr>
          <p:nvPr/>
        </p:nvPicPr>
        <p:blipFill>
          <a:blip r:embed="rId3"/>
          <a:stretch>
            <a:fillRect/>
          </a:stretch>
        </p:blipFill>
        <p:spPr>
          <a:xfrm>
            <a:off x="7460166" y="1603185"/>
            <a:ext cx="3780263" cy="4204008"/>
          </a:xfrm>
          <a:prstGeom prst="rect">
            <a:avLst/>
          </a:prstGeom>
        </p:spPr>
      </p:pic>
      <p:sp>
        <p:nvSpPr>
          <p:cNvPr id="7" name="TextBox 6">
            <a:extLst>
              <a:ext uri="{FF2B5EF4-FFF2-40B4-BE49-F238E27FC236}">
                <a16:creationId xmlns:a16="http://schemas.microsoft.com/office/drawing/2014/main" id="{F539B68A-71FD-554A-2539-A3899094E20D}"/>
              </a:ext>
            </a:extLst>
          </p:cNvPr>
          <p:cNvSpPr txBox="1"/>
          <p:nvPr/>
        </p:nvSpPr>
        <p:spPr>
          <a:xfrm>
            <a:off x="3832162" y="819973"/>
            <a:ext cx="7408267" cy="8002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3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GLM Method Prediction technique with Single Variable</a:t>
            </a:r>
          </a:p>
        </p:txBody>
      </p:sp>
      <p:sp>
        <p:nvSpPr>
          <p:cNvPr id="8" name="Title 1">
            <a:extLst>
              <a:ext uri="{FF2B5EF4-FFF2-40B4-BE49-F238E27FC236}">
                <a16:creationId xmlns:a16="http://schemas.microsoft.com/office/drawing/2014/main" id="{269BA8FD-B289-BB8C-035F-03BDD5A28349}"/>
              </a:ext>
            </a:extLst>
          </p:cNvPr>
          <p:cNvSpPr>
            <a:spLocks noGrp="1"/>
          </p:cNvSpPr>
          <p:nvPr>
            <p:ph type="title"/>
          </p:nvPr>
        </p:nvSpPr>
        <p:spPr>
          <a:xfrm>
            <a:off x="444445" y="2204186"/>
            <a:ext cx="2517202" cy="2449628"/>
          </a:xfrm>
        </p:spPr>
        <p:txBody>
          <a:bodyPr>
            <a:normAutofit fontScale="90000"/>
          </a:bodyPr>
          <a:lstStyle/>
          <a:p>
            <a:r>
              <a:rPr lang="en-US" sz="3200" b="1" dirty="0"/>
              <a:t>KNN Algorithm &amp; Generalized Linear Model </a:t>
            </a:r>
            <a:br>
              <a:rPr lang="en-US" sz="3200" dirty="0"/>
            </a:br>
            <a:br>
              <a:rPr lang="en-IN" sz="3200" b="1" dirty="0"/>
            </a:br>
            <a:endParaRPr lang="en-IN" sz="3200" b="1" dirty="0"/>
          </a:p>
        </p:txBody>
      </p:sp>
    </p:spTree>
    <p:extLst>
      <p:ext uri="{BB962C8B-B14F-4D97-AF65-F5344CB8AC3E}">
        <p14:creationId xmlns:p14="http://schemas.microsoft.com/office/powerpoint/2010/main" val="340312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39B68A-71FD-554A-2539-A3899094E20D}"/>
              </a:ext>
            </a:extLst>
          </p:cNvPr>
          <p:cNvSpPr txBox="1"/>
          <p:nvPr/>
        </p:nvSpPr>
        <p:spPr>
          <a:xfrm>
            <a:off x="3556573" y="707457"/>
            <a:ext cx="7821979" cy="8002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3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GLM Method Prediction technique with Multiple Variable</a:t>
            </a:r>
          </a:p>
        </p:txBody>
      </p:sp>
      <p:pic>
        <p:nvPicPr>
          <p:cNvPr id="5" name="Picture 4">
            <a:extLst>
              <a:ext uri="{FF2B5EF4-FFF2-40B4-BE49-F238E27FC236}">
                <a16:creationId xmlns:a16="http://schemas.microsoft.com/office/drawing/2014/main" id="{08615598-3FD9-0476-5EE3-D07C6B560AD3}"/>
              </a:ext>
            </a:extLst>
          </p:cNvPr>
          <p:cNvPicPr>
            <a:picLocks noChangeAspect="1"/>
          </p:cNvPicPr>
          <p:nvPr/>
        </p:nvPicPr>
        <p:blipFill>
          <a:blip r:embed="rId2"/>
          <a:stretch>
            <a:fillRect/>
          </a:stretch>
        </p:blipFill>
        <p:spPr>
          <a:xfrm>
            <a:off x="3753151" y="1564104"/>
            <a:ext cx="4308634" cy="4446403"/>
          </a:xfrm>
          <a:prstGeom prst="rect">
            <a:avLst/>
          </a:prstGeom>
        </p:spPr>
      </p:pic>
      <p:pic>
        <p:nvPicPr>
          <p:cNvPr id="9" name="Picture 8">
            <a:extLst>
              <a:ext uri="{FF2B5EF4-FFF2-40B4-BE49-F238E27FC236}">
                <a16:creationId xmlns:a16="http://schemas.microsoft.com/office/drawing/2014/main" id="{20A8AF95-D4D3-4395-8611-F76A187C6A12}"/>
              </a:ext>
            </a:extLst>
          </p:cNvPr>
          <p:cNvPicPr>
            <a:picLocks noChangeAspect="1"/>
          </p:cNvPicPr>
          <p:nvPr/>
        </p:nvPicPr>
        <p:blipFill>
          <a:blip r:embed="rId3"/>
          <a:stretch>
            <a:fillRect/>
          </a:stretch>
        </p:blipFill>
        <p:spPr>
          <a:xfrm>
            <a:off x="8173844" y="1737361"/>
            <a:ext cx="3520615" cy="4273146"/>
          </a:xfrm>
          <a:prstGeom prst="rect">
            <a:avLst/>
          </a:prstGeom>
        </p:spPr>
      </p:pic>
      <p:sp>
        <p:nvSpPr>
          <p:cNvPr id="6" name="Title 1">
            <a:extLst>
              <a:ext uri="{FF2B5EF4-FFF2-40B4-BE49-F238E27FC236}">
                <a16:creationId xmlns:a16="http://schemas.microsoft.com/office/drawing/2014/main" id="{C8A0134B-D362-29D7-BFA3-3614CD1E159B}"/>
              </a:ext>
            </a:extLst>
          </p:cNvPr>
          <p:cNvSpPr>
            <a:spLocks noGrp="1"/>
          </p:cNvSpPr>
          <p:nvPr>
            <p:ph type="title"/>
          </p:nvPr>
        </p:nvSpPr>
        <p:spPr>
          <a:xfrm>
            <a:off x="444445" y="2204186"/>
            <a:ext cx="2517202" cy="2449628"/>
          </a:xfrm>
        </p:spPr>
        <p:txBody>
          <a:bodyPr>
            <a:normAutofit fontScale="90000"/>
          </a:bodyPr>
          <a:lstStyle/>
          <a:p>
            <a:r>
              <a:rPr lang="en-US" sz="3200" b="1" dirty="0"/>
              <a:t>KNN Algorithm &amp; Generalized Linear Model </a:t>
            </a:r>
            <a:br>
              <a:rPr lang="en-US" sz="3200" dirty="0"/>
            </a:br>
            <a:br>
              <a:rPr lang="en-IN" sz="3200" b="1" dirty="0"/>
            </a:br>
            <a:endParaRPr lang="en-IN" sz="3200" b="1" dirty="0"/>
          </a:p>
        </p:txBody>
      </p:sp>
    </p:spTree>
    <p:extLst>
      <p:ext uri="{BB962C8B-B14F-4D97-AF65-F5344CB8AC3E}">
        <p14:creationId xmlns:p14="http://schemas.microsoft.com/office/powerpoint/2010/main" val="347179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4003287" y="1166611"/>
            <a:ext cx="6228228" cy="4524777"/>
          </a:xfrm>
        </p:spPr>
        <p:txBody>
          <a:bodyPr>
            <a:noAutofit/>
          </a:bodyPr>
          <a:lstStyle/>
          <a:p>
            <a:r>
              <a:rPr lang="en-US" dirty="0">
                <a:solidFill>
                  <a:srgbClr val="212121"/>
                </a:solidFill>
                <a:latin typeface="Apple Braille" pitchFamily="2" charset="0"/>
              </a:rPr>
              <a:t>A decision tree is a type of </a:t>
            </a:r>
            <a:r>
              <a:rPr lang="en-US" b="1" dirty="0">
                <a:solidFill>
                  <a:srgbClr val="212121"/>
                </a:solidFill>
                <a:latin typeface="Apple Braille" pitchFamily="2" charset="0"/>
              </a:rPr>
              <a:t>supervised</a:t>
            </a:r>
            <a:r>
              <a:rPr lang="en-US" dirty="0">
                <a:solidFill>
                  <a:srgbClr val="212121"/>
                </a:solidFill>
                <a:latin typeface="Apple Braille" pitchFamily="2" charset="0"/>
              </a:rPr>
              <a:t> </a:t>
            </a:r>
            <a:r>
              <a:rPr lang="en-US" b="1" dirty="0">
                <a:solidFill>
                  <a:srgbClr val="212121"/>
                </a:solidFill>
                <a:latin typeface="Apple Braille" pitchFamily="2" charset="0"/>
              </a:rPr>
              <a:t>machine</a:t>
            </a:r>
            <a:r>
              <a:rPr lang="en-US" dirty="0">
                <a:solidFill>
                  <a:srgbClr val="212121"/>
                </a:solidFill>
                <a:latin typeface="Apple Braille" pitchFamily="2" charset="0"/>
              </a:rPr>
              <a:t> </a:t>
            </a:r>
            <a:r>
              <a:rPr lang="en-US" b="1" dirty="0">
                <a:solidFill>
                  <a:srgbClr val="212121"/>
                </a:solidFill>
                <a:latin typeface="Apple Braille" pitchFamily="2" charset="0"/>
              </a:rPr>
              <a:t>learning</a:t>
            </a:r>
            <a:r>
              <a:rPr lang="en-US" dirty="0">
                <a:solidFill>
                  <a:srgbClr val="212121"/>
                </a:solidFill>
                <a:latin typeface="Apple Braille" pitchFamily="2" charset="0"/>
              </a:rPr>
              <a:t> used to categorize or make predictions based on how a previous set of questions were answered.</a:t>
            </a:r>
          </a:p>
          <a:p>
            <a:r>
              <a:rPr lang="en-US" dirty="0">
                <a:solidFill>
                  <a:srgbClr val="212121"/>
                </a:solidFill>
                <a:latin typeface="Apple Braille" pitchFamily="2" charset="0"/>
              </a:rPr>
              <a:t>The model is a form of supervised learning, meaning that the model is </a:t>
            </a:r>
            <a:r>
              <a:rPr lang="en-US" b="1" dirty="0">
                <a:solidFill>
                  <a:srgbClr val="212121"/>
                </a:solidFill>
                <a:latin typeface="Apple Braille" pitchFamily="2" charset="0"/>
              </a:rPr>
              <a:t>trained</a:t>
            </a:r>
            <a:r>
              <a:rPr lang="en-US" dirty="0">
                <a:solidFill>
                  <a:srgbClr val="212121"/>
                </a:solidFill>
                <a:latin typeface="Apple Braille" pitchFamily="2" charset="0"/>
              </a:rPr>
              <a:t> and </a:t>
            </a:r>
            <a:r>
              <a:rPr lang="en-US" b="1" dirty="0">
                <a:solidFill>
                  <a:srgbClr val="212121"/>
                </a:solidFill>
                <a:latin typeface="Apple Braille" pitchFamily="2" charset="0"/>
              </a:rPr>
              <a:t>tested</a:t>
            </a:r>
            <a:r>
              <a:rPr lang="en-US" dirty="0">
                <a:solidFill>
                  <a:srgbClr val="212121"/>
                </a:solidFill>
                <a:latin typeface="Apple Braille" pitchFamily="2" charset="0"/>
              </a:rPr>
              <a:t> on a set of data that contains the </a:t>
            </a:r>
            <a:r>
              <a:rPr lang="en-US" b="1" dirty="0">
                <a:solidFill>
                  <a:srgbClr val="212121"/>
                </a:solidFill>
                <a:latin typeface="Apple Braille" pitchFamily="2" charset="0"/>
              </a:rPr>
              <a:t>desired</a:t>
            </a:r>
            <a:r>
              <a:rPr lang="en-US" dirty="0">
                <a:solidFill>
                  <a:srgbClr val="212121"/>
                </a:solidFill>
                <a:latin typeface="Apple Braille" pitchFamily="2" charset="0"/>
              </a:rPr>
              <a:t> </a:t>
            </a:r>
            <a:r>
              <a:rPr lang="en-US" b="1" dirty="0">
                <a:solidFill>
                  <a:srgbClr val="212121"/>
                </a:solidFill>
                <a:latin typeface="Apple Braille" pitchFamily="2" charset="0"/>
              </a:rPr>
              <a:t>categorization</a:t>
            </a:r>
            <a:r>
              <a:rPr lang="en-US" dirty="0">
                <a:solidFill>
                  <a:srgbClr val="212121"/>
                </a:solidFill>
                <a:latin typeface="Apple Braille" pitchFamily="2" charset="0"/>
              </a:rPr>
              <a:t>.</a:t>
            </a:r>
          </a:p>
          <a:p>
            <a:r>
              <a:rPr lang="en-US" dirty="0">
                <a:solidFill>
                  <a:srgbClr val="212121"/>
                </a:solidFill>
                <a:latin typeface="Apple Braille" pitchFamily="2" charset="0"/>
              </a:rPr>
              <a:t>The random forest is a </a:t>
            </a:r>
            <a:r>
              <a:rPr lang="en-US" b="1" dirty="0">
                <a:solidFill>
                  <a:srgbClr val="212121"/>
                </a:solidFill>
                <a:latin typeface="Apple Braille" pitchFamily="2" charset="0"/>
              </a:rPr>
              <a:t>classification</a:t>
            </a:r>
            <a:r>
              <a:rPr lang="en-US" dirty="0">
                <a:solidFill>
                  <a:srgbClr val="212121"/>
                </a:solidFill>
                <a:latin typeface="Apple Braille" pitchFamily="2" charset="0"/>
              </a:rPr>
              <a:t> </a:t>
            </a:r>
            <a:r>
              <a:rPr lang="en-US" b="1" dirty="0">
                <a:solidFill>
                  <a:srgbClr val="212121"/>
                </a:solidFill>
                <a:latin typeface="Apple Braille" pitchFamily="2" charset="0"/>
              </a:rPr>
              <a:t>algorithm</a:t>
            </a:r>
            <a:r>
              <a:rPr lang="en-US" dirty="0">
                <a:solidFill>
                  <a:srgbClr val="212121"/>
                </a:solidFill>
                <a:latin typeface="Apple Braille" pitchFamily="2" charset="0"/>
              </a:rPr>
              <a:t> consisting of many decisions trees. It uses </a:t>
            </a:r>
            <a:r>
              <a:rPr lang="en-US" b="1" dirty="0">
                <a:solidFill>
                  <a:srgbClr val="212121"/>
                </a:solidFill>
                <a:latin typeface="Apple Braille" pitchFamily="2" charset="0"/>
              </a:rPr>
              <a:t>bagging</a:t>
            </a:r>
            <a:r>
              <a:rPr lang="en-US" dirty="0">
                <a:solidFill>
                  <a:srgbClr val="212121"/>
                </a:solidFill>
                <a:latin typeface="Apple Braille" pitchFamily="2" charset="0"/>
              </a:rPr>
              <a:t> and feature randomness when building each individual tree to try to create an uncorrelated forest of trees whose prediction by committee is more accurate than that of any individual tree.</a:t>
            </a:r>
          </a:p>
        </p:txBody>
      </p:sp>
      <p:sp>
        <p:nvSpPr>
          <p:cNvPr id="6" name="Title 1">
            <a:extLst>
              <a:ext uri="{FF2B5EF4-FFF2-40B4-BE49-F238E27FC236}">
                <a16:creationId xmlns:a16="http://schemas.microsoft.com/office/drawing/2014/main" id="{0EAD9FBD-9D5F-E6A8-6CEF-C938D69B61B9}"/>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Tree>
    <p:extLst>
      <p:ext uri="{BB962C8B-B14F-4D97-AF65-F5344CB8AC3E}">
        <p14:creationId xmlns:p14="http://schemas.microsoft.com/office/powerpoint/2010/main" val="138386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687013" y="1205682"/>
            <a:ext cx="7453211" cy="422395"/>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Single Decision Tree</a:t>
            </a:r>
          </a:p>
        </p:txBody>
      </p:sp>
      <p:pic>
        <p:nvPicPr>
          <p:cNvPr id="5" name="Picture 4">
            <a:extLst>
              <a:ext uri="{FF2B5EF4-FFF2-40B4-BE49-F238E27FC236}">
                <a16:creationId xmlns:a16="http://schemas.microsoft.com/office/drawing/2014/main" id="{919A8EA0-AE89-A9E1-7840-250F151B7B2D}"/>
              </a:ext>
            </a:extLst>
          </p:cNvPr>
          <p:cNvPicPr>
            <a:picLocks noChangeAspect="1"/>
          </p:cNvPicPr>
          <p:nvPr/>
        </p:nvPicPr>
        <p:blipFill>
          <a:blip r:embed="rId2"/>
          <a:stretch>
            <a:fillRect/>
          </a:stretch>
        </p:blipFill>
        <p:spPr>
          <a:xfrm>
            <a:off x="3687014" y="2066423"/>
            <a:ext cx="3909378" cy="2762055"/>
          </a:xfrm>
          <a:prstGeom prst="rect">
            <a:avLst/>
          </a:prstGeom>
        </p:spPr>
      </p:pic>
      <p:pic>
        <p:nvPicPr>
          <p:cNvPr id="7" name="Picture 6">
            <a:extLst>
              <a:ext uri="{FF2B5EF4-FFF2-40B4-BE49-F238E27FC236}">
                <a16:creationId xmlns:a16="http://schemas.microsoft.com/office/drawing/2014/main" id="{08E1415F-2C67-AC87-B95A-3272E24EB746}"/>
              </a:ext>
            </a:extLst>
          </p:cNvPr>
          <p:cNvPicPr>
            <a:picLocks noChangeAspect="1"/>
          </p:cNvPicPr>
          <p:nvPr/>
        </p:nvPicPr>
        <p:blipFill>
          <a:blip r:embed="rId3"/>
          <a:stretch>
            <a:fillRect/>
          </a:stretch>
        </p:blipFill>
        <p:spPr>
          <a:xfrm>
            <a:off x="7596392" y="2066423"/>
            <a:ext cx="4034998" cy="2762055"/>
          </a:xfrm>
          <a:prstGeom prst="rect">
            <a:avLst/>
          </a:prstGeom>
        </p:spPr>
      </p:pic>
      <p:sp>
        <p:nvSpPr>
          <p:cNvPr id="8" name="Title 1">
            <a:extLst>
              <a:ext uri="{FF2B5EF4-FFF2-40B4-BE49-F238E27FC236}">
                <a16:creationId xmlns:a16="http://schemas.microsoft.com/office/drawing/2014/main" id="{54BE45FE-6144-DF3B-553F-286E9DA9F4B6}"/>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Tree>
    <p:extLst>
      <p:ext uri="{BB962C8B-B14F-4D97-AF65-F5344CB8AC3E}">
        <p14:creationId xmlns:p14="http://schemas.microsoft.com/office/powerpoint/2010/main" val="224174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0393CB-7E0D-526A-56F9-90FB2F062F6F}"/>
              </a:ext>
            </a:extLst>
          </p:cNvPr>
          <p:cNvSpPr>
            <a:spLocks noGrp="1"/>
          </p:cNvSpPr>
          <p:nvPr>
            <p:ph idx="1"/>
          </p:nvPr>
        </p:nvSpPr>
        <p:spPr>
          <a:xfrm>
            <a:off x="3561281" y="897379"/>
            <a:ext cx="7604702" cy="380815"/>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Single Decision Tree – Confusion Matrix</a:t>
            </a:r>
          </a:p>
        </p:txBody>
      </p:sp>
      <p:pic>
        <p:nvPicPr>
          <p:cNvPr id="5" name="Picture 4">
            <a:extLst>
              <a:ext uri="{FF2B5EF4-FFF2-40B4-BE49-F238E27FC236}">
                <a16:creationId xmlns:a16="http://schemas.microsoft.com/office/drawing/2014/main" id="{91E64FEE-EEB4-01C2-7D39-6570A28CC8B6}"/>
              </a:ext>
            </a:extLst>
          </p:cNvPr>
          <p:cNvPicPr>
            <a:picLocks noChangeAspect="1"/>
          </p:cNvPicPr>
          <p:nvPr/>
        </p:nvPicPr>
        <p:blipFill>
          <a:blip r:embed="rId2"/>
          <a:stretch>
            <a:fillRect/>
          </a:stretch>
        </p:blipFill>
        <p:spPr>
          <a:xfrm>
            <a:off x="3775217" y="1465623"/>
            <a:ext cx="7113069" cy="4494998"/>
          </a:xfrm>
          <a:prstGeom prst="rect">
            <a:avLst/>
          </a:prstGeom>
        </p:spPr>
      </p:pic>
      <p:sp>
        <p:nvSpPr>
          <p:cNvPr id="6" name="Title 1">
            <a:extLst>
              <a:ext uri="{FF2B5EF4-FFF2-40B4-BE49-F238E27FC236}">
                <a16:creationId xmlns:a16="http://schemas.microsoft.com/office/drawing/2014/main" id="{047A08CF-F5C1-25E9-3E34-7350024381E5}"/>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Tree>
    <p:extLst>
      <p:ext uri="{BB962C8B-B14F-4D97-AF65-F5344CB8AC3E}">
        <p14:creationId xmlns:p14="http://schemas.microsoft.com/office/powerpoint/2010/main" val="21898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362C0-1DCE-71F2-92C8-3DD57871650F}"/>
              </a:ext>
            </a:extLst>
          </p:cNvPr>
          <p:cNvSpPr>
            <a:spLocks noGrp="1"/>
          </p:cNvSpPr>
          <p:nvPr>
            <p:ph idx="1"/>
          </p:nvPr>
        </p:nvSpPr>
        <p:spPr>
          <a:xfrm>
            <a:off x="3757210" y="939667"/>
            <a:ext cx="7395894" cy="38380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Random Forrest</a:t>
            </a:r>
          </a:p>
        </p:txBody>
      </p:sp>
      <p:pic>
        <p:nvPicPr>
          <p:cNvPr id="6" name="Picture 5">
            <a:extLst>
              <a:ext uri="{FF2B5EF4-FFF2-40B4-BE49-F238E27FC236}">
                <a16:creationId xmlns:a16="http://schemas.microsoft.com/office/drawing/2014/main" id="{FB0F5120-4A61-5C9D-E057-58CE50168BBC}"/>
              </a:ext>
            </a:extLst>
          </p:cNvPr>
          <p:cNvPicPr>
            <a:picLocks noChangeAspect="1"/>
          </p:cNvPicPr>
          <p:nvPr/>
        </p:nvPicPr>
        <p:blipFill>
          <a:blip r:embed="rId2"/>
          <a:stretch>
            <a:fillRect/>
          </a:stretch>
        </p:blipFill>
        <p:spPr>
          <a:xfrm>
            <a:off x="3757210" y="1582725"/>
            <a:ext cx="5018048" cy="2352907"/>
          </a:xfrm>
          <a:prstGeom prst="rect">
            <a:avLst/>
          </a:prstGeom>
        </p:spPr>
      </p:pic>
      <p:pic>
        <p:nvPicPr>
          <p:cNvPr id="8" name="Picture 7">
            <a:extLst>
              <a:ext uri="{FF2B5EF4-FFF2-40B4-BE49-F238E27FC236}">
                <a16:creationId xmlns:a16="http://schemas.microsoft.com/office/drawing/2014/main" id="{1DB5C941-F268-F740-8897-58D718B851D7}"/>
              </a:ext>
            </a:extLst>
          </p:cNvPr>
          <p:cNvPicPr>
            <a:picLocks noChangeAspect="1"/>
          </p:cNvPicPr>
          <p:nvPr/>
        </p:nvPicPr>
        <p:blipFill>
          <a:blip r:embed="rId3"/>
          <a:stretch>
            <a:fillRect/>
          </a:stretch>
        </p:blipFill>
        <p:spPr>
          <a:xfrm>
            <a:off x="3664741" y="4098821"/>
            <a:ext cx="5018048" cy="2352907"/>
          </a:xfrm>
          <a:prstGeom prst="rect">
            <a:avLst/>
          </a:prstGeom>
        </p:spPr>
      </p:pic>
      <p:sp>
        <p:nvSpPr>
          <p:cNvPr id="7" name="Title 1">
            <a:extLst>
              <a:ext uri="{FF2B5EF4-FFF2-40B4-BE49-F238E27FC236}">
                <a16:creationId xmlns:a16="http://schemas.microsoft.com/office/drawing/2014/main" id="{A5FBB4D5-9B37-74E0-2E9A-DE27AE2F1164}"/>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Tree>
    <p:extLst>
      <p:ext uri="{BB962C8B-B14F-4D97-AF65-F5344CB8AC3E}">
        <p14:creationId xmlns:p14="http://schemas.microsoft.com/office/powerpoint/2010/main" val="145656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
        <p:nvSpPr>
          <p:cNvPr id="6" name="Content Placeholder 2">
            <a:extLst>
              <a:ext uri="{FF2B5EF4-FFF2-40B4-BE49-F238E27FC236}">
                <a16:creationId xmlns:a16="http://schemas.microsoft.com/office/drawing/2014/main" id="{D6EB5CF1-19E0-E67B-F10F-9BD1B162AF02}"/>
              </a:ext>
            </a:extLst>
          </p:cNvPr>
          <p:cNvSpPr>
            <a:spLocks noGrp="1"/>
          </p:cNvSpPr>
          <p:nvPr>
            <p:ph idx="1"/>
          </p:nvPr>
        </p:nvSpPr>
        <p:spPr>
          <a:xfrm>
            <a:off x="3691053" y="1020279"/>
            <a:ext cx="7732508" cy="40746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Random Forrest – Analysis</a:t>
            </a:r>
          </a:p>
        </p:txBody>
      </p:sp>
      <p:pic>
        <p:nvPicPr>
          <p:cNvPr id="4" name="Picture 3">
            <a:extLst>
              <a:ext uri="{FF2B5EF4-FFF2-40B4-BE49-F238E27FC236}">
                <a16:creationId xmlns:a16="http://schemas.microsoft.com/office/drawing/2014/main" id="{7FA2B813-AAB1-3615-BFF8-1382120553B9}"/>
              </a:ext>
            </a:extLst>
          </p:cNvPr>
          <p:cNvPicPr>
            <a:picLocks noChangeAspect="1"/>
          </p:cNvPicPr>
          <p:nvPr/>
        </p:nvPicPr>
        <p:blipFill>
          <a:blip r:embed="rId2"/>
          <a:stretch>
            <a:fillRect/>
          </a:stretch>
        </p:blipFill>
        <p:spPr>
          <a:xfrm>
            <a:off x="3606221" y="1510100"/>
            <a:ext cx="5720574" cy="4499811"/>
          </a:xfrm>
          <a:prstGeom prst="rect">
            <a:avLst/>
          </a:prstGeom>
        </p:spPr>
      </p:pic>
    </p:spTree>
    <p:extLst>
      <p:ext uri="{BB962C8B-B14F-4D97-AF65-F5344CB8AC3E}">
        <p14:creationId xmlns:p14="http://schemas.microsoft.com/office/powerpoint/2010/main" val="67430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7637AF-1A2A-BD4A-930F-103A16F29B4F}"/>
              </a:ext>
            </a:extLst>
          </p:cNvPr>
          <p:cNvPicPr>
            <a:picLocks noGrp="1" noChangeAspect="1"/>
          </p:cNvPicPr>
          <p:nvPr>
            <p:ph idx="1"/>
          </p:nvPr>
        </p:nvPicPr>
        <p:blipFill>
          <a:blip r:embed="rId2"/>
          <a:stretch>
            <a:fillRect/>
          </a:stretch>
        </p:blipFill>
        <p:spPr>
          <a:xfrm>
            <a:off x="3691052" y="1596209"/>
            <a:ext cx="4330203" cy="4241512"/>
          </a:xfrm>
          <a:prstGeom prst="rect">
            <a:avLst/>
          </a:prstGeom>
        </p:spPr>
      </p:pic>
      <p:sp>
        <p:nvSpPr>
          <p:cNvPr id="6" name="Content Placeholder 2">
            <a:extLst>
              <a:ext uri="{FF2B5EF4-FFF2-40B4-BE49-F238E27FC236}">
                <a16:creationId xmlns:a16="http://schemas.microsoft.com/office/drawing/2014/main" id="{59BFD879-A8F0-7A41-B6F7-58A483230F42}"/>
              </a:ext>
            </a:extLst>
          </p:cNvPr>
          <p:cNvSpPr txBox="1">
            <a:spLocks/>
          </p:cNvSpPr>
          <p:nvPr/>
        </p:nvSpPr>
        <p:spPr>
          <a:xfrm>
            <a:off x="3691053" y="1020279"/>
            <a:ext cx="7526446" cy="4074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buFont typeface="Wingdings 2" pitchFamily="18" charset="2"/>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Random Forrest – Confusion Matrix</a:t>
            </a:r>
          </a:p>
        </p:txBody>
      </p:sp>
      <p:sp>
        <p:nvSpPr>
          <p:cNvPr id="7" name="Title 1">
            <a:extLst>
              <a:ext uri="{FF2B5EF4-FFF2-40B4-BE49-F238E27FC236}">
                <a16:creationId xmlns:a16="http://schemas.microsoft.com/office/drawing/2014/main" id="{F37A9634-6905-A0F6-C37A-E31BD52E1CD7}"/>
              </a:ext>
            </a:extLst>
          </p:cNvPr>
          <p:cNvSpPr>
            <a:spLocks noGrp="1"/>
          </p:cNvSpPr>
          <p:nvPr>
            <p:ph type="title"/>
          </p:nvPr>
        </p:nvSpPr>
        <p:spPr>
          <a:xfrm>
            <a:off x="404887" y="2862344"/>
            <a:ext cx="2762059" cy="1496727"/>
          </a:xfrm>
        </p:spPr>
        <p:txBody>
          <a:bodyPr>
            <a:normAutofit fontScale="90000"/>
          </a:bodyPr>
          <a:lstStyle/>
          <a:p>
            <a:r>
              <a:rPr lang="en-US" sz="4000" b="1" dirty="0"/>
              <a:t>Decision Tree &amp; Random Forrest </a:t>
            </a:r>
            <a:br>
              <a:rPr lang="en-US" dirty="0"/>
            </a:br>
            <a:br>
              <a:rPr lang="en-IN" b="1" dirty="0"/>
            </a:br>
            <a:endParaRPr lang="en-IN" b="1" dirty="0"/>
          </a:p>
        </p:txBody>
      </p:sp>
    </p:spTree>
    <p:extLst>
      <p:ext uri="{BB962C8B-B14F-4D97-AF65-F5344CB8AC3E}">
        <p14:creationId xmlns:p14="http://schemas.microsoft.com/office/powerpoint/2010/main" val="36135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usinessman in Suit Become a Team Leader Stock Vector - Illustration of  people, business: 84282725">
            <a:extLst>
              <a:ext uri="{FF2B5EF4-FFF2-40B4-BE49-F238E27FC236}">
                <a16:creationId xmlns:a16="http://schemas.microsoft.com/office/drawing/2014/main" id="{96CBD789-ED78-6642-97B7-049F60F877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72000"/>
                    </a14:imgEffect>
                  </a14:imgLayer>
                </a14:imgProps>
              </a:ext>
              <a:ext uri="{28A0092B-C50C-407E-A947-70E740481C1C}">
                <a14:useLocalDpi xmlns:a14="http://schemas.microsoft.com/office/drawing/2010/main" val="0"/>
              </a:ext>
            </a:extLst>
          </a:blip>
          <a:srcRect/>
          <a:stretch>
            <a:fillRect/>
          </a:stretch>
        </p:blipFill>
        <p:spPr bwMode="auto">
          <a:xfrm>
            <a:off x="8276535" y="1882773"/>
            <a:ext cx="3285574" cy="3285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CEACEE-9A13-474B-931A-4DB203682AE2}"/>
              </a:ext>
            </a:extLst>
          </p:cNvPr>
          <p:cNvSpPr>
            <a:spLocks noGrp="1"/>
          </p:cNvSpPr>
          <p:nvPr>
            <p:ph type="title"/>
          </p:nvPr>
        </p:nvSpPr>
        <p:spPr>
          <a:xfrm>
            <a:off x="297524" y="2431969"/>
            <a:ext cx="2992086" cy="1984917"/>
          </a:xfrm>
        </p:spPr>
        <p:txBody>
          <a:bodyPr/>
          <a:lstStyle/>
          <a:p>
            <a:r>
              <a:rPr lang="en-US" b="1" dirty="0"/>
              <a:t>Team Members</a:t>
            </a:r>
          </a:p>
        </p:txBody>
      </p:sp>
      <p:sp>
        <p:nvSpPr>
          <p:cNvPr id="3" name="Content Placeholder 2">
            <a:extLst>
              <a:ext uri="{FF2B5EF4-FFF2-40B4-BE49-F238E27FC236}">
                <a16:creationId xmlns:a16="http://schemas.microsoft.com/office/drawing/2014/main" id="{F5B25017-3A18-254B-B565-7878133F21FE}"/>
              </a:ext>
            </a:extLst>
          </p:cNvPr>
          <p:cNvSpPr>
            <a:spLocks noGrp="1"/>
          </p:cNvSpPr>
          <p:nvPr>
            <p:ph idx="1"/>
          </p:nvPr>
        </p:nvSpPr>
        <p:spPr>
          <a:xfrm>
            <a:off x="3858117" y="1806498"/>
            <a:ext cx="7315200" cy="3590692"/>
          </a:xfrm>
        </p:spPr>
        <p:txBody>
          <a:bodyPr>
            <a:normAutofit/>
          </a:bodyPr>
          <a:lstStyle/>
          <a:p>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Keval Harkhani - 8761543</a:t>
            </a:r>
          </a:p>
          <a:p>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Kunal Sevak - 8817782</a:t>
            </a:r>
          </a:p>
          <a:p>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Piyush Jinjala - 8740299</a:t>
            </a:r>
          </a:p>
          <a:p>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Pulkit </a:t>
            </a:r>
            <a:r>
              <a:rPr lang="en-IN" sz="2600" b="1" dirty="0" err="1">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Saluja</a:t>
            </a:r>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 8814608</a:t>
            </a:r>
          </a:p>
          <a:p>
            <a:r>
              <a:rPr lang="en-IN" sz="2600" b="1" dirty="0" err="1">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Shravya</a:t>
            </a:r>
            <a:r>
              <a:rPr lang="en-IN" sz="26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Shetty - 887899</a:t>
            </a:r>
          </a:p>
          <a:p>
            <a:endParaRPr lang="en-US" sz="2600" dirty="0"/>
          </a:p>
        </p:txBody>
      </p:sp>
    </p:spTree>
    <p:extLst>
      <p:ext uri="{BB962C8B-B14F-4D97-AF65-F5344CB8AC3E}">
        <p14:creationId xmlns:p14="http://schemas.microsoft.com/office/powerpoint/2010/main" val="273852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836018" y="1371601"/>
            <a:ext cx="7445297" cy="4262945"/>
          </a:xfrm>
        </p:spPr>
        <p:txBody>
          <a:bodyPr>
            <a:normAutofit fontScale="92500" lnSpcReduction="20000"/>
          </a:bodyPr>
          <a:lstStyle/>
          <a:p>
            <a:pPr algn="l">
              <a:buFont typeface="Arial" panose="020B0604020202020204" pitchFamily="34" charset="0"/>
              <a:buChar char="•"/>
            </a:pP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Regularization is one of the ways to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improve</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our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model</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to work on unseen data by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ignoring</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the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less</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important</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features</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a:t>
            </a:r>
          </a:p>
          <a:p>
            <a:pPr algn="l">
              <a:buFont typeface="Arial" panose="020B0604020202020204" pitchFamily="34" charset="0"/>
              <a:buChar char="•"/>
            </a:pP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Regularization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minimizes</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the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validation</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loss</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and tries to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improve</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the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accuracy</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of the model.</a:t>
            </a:r>
          </a:p>
          <a:p>
            <a:pPr algn="l">
              <a:buFont typeface="Arial" panose="020B0604020202020204" pitchFamily="34" charset="0"/>
              <a:buChar char="•"/>
            </a:pP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It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avoids</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overfitting</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by adding a penalty to the model with high variance, thereby shrinking the beta coefficients to zero.</a:t>
            </a:r>
          </a:p>
          <a:p>
            <a:pPr algn="l"/>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There are two types of </a:t>
            </a: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regularization</a:t>
            </a:r>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a:t>
            </a:r>
          </a:p>
          <a:p>
            <a:pPr algn="l">
              <a:buFont typeface="+mj-lt"/>
              <a:buAutoNum type="arabicPeriod"/>
            </a:pP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Lasso Regularization</a:t>
            </a:r>
          </a:p>
          <a:p>
            <a:pPr algn="l">
              <a:buFont typeface="+mj-lt"/>
              <a:buAutoNum type="arabicPeriod"/>
            </a:pPr>
            <a:r>
              <a:rPr lang="en-US" sz="28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Ridge Regularization</a:t>
            </a:r>
          </a:p>
          <a:p>
            <a:endParaRPr lang="en-US" dirty="0"/>
          </a:p>
        </p:txBody>
      </p:sp>
      <p:sp>
        <p:nvSpPr>
          <p:cNvPr id="6" name="Title 1">
            <a:extLst>
              <a:ext uri="{FF2B5EF4-FFF2-40B4-BE49-F238E27FC236}">
                <a16:creationId xmlns:a16="http://schemas.microsoft.com/office/drawing/2014/main" id="{F9907783-1EBA-767F-82EF-06BA0D0F11AC}"/>
              </a:ext>
            </a:extLst>
          </p:cNvPr>
          <p:cNvSpPr>
            <a:spLocks noGrp="1"/>
          </p:cNvSpPr>
          <p:nvPr>
            <p:ph type="title"/>
          </p:nvPr>
        </p:nvSpPr>
        <p:spPr>
          <a:xfrm>
            <a:off x="238323" y="2430967"/>
            <a:ext cx="2847277" cy="2767261"/>
          </a:xfrm>
        </p:spPr>
        <p:txBody>
          <a:bodyPr>
            <a:normAutofit fontScale="90000"/>
          </a:bodyPr>
          <a:lstStyle/>
          <a:p>
            <a:r>
              <a:rPr lang="en-US" b="1" dirty="0"/>
              <a:t>Regularization with Lasso and Ridge </a:t>
            </a:r>
            <a:br>
              <a:rPr lang="en-US" dirty="0"/>
            </a:br>
            <a:br>
              <a:rPr lang="en-US" dirty="0"/>
            </a:br>
            <a:br>
              <a:rPr lang="en-IN" b="1" dirty="0"/>
            </a:br>
            <a:endParaRPr lang="en-IN" b="1" dirty="0"/>
          </a:p>
        </p:txBody>
      </p:sp>
    </p:spTree>
    <p:extLst>
      <p:ext uri="{BB962C8B-B14F-4D97-AF65-F5344CB8AC3E}">
        <p14:creationId xmlns:p14="http://schemas.microsoft.com/office/powerpoint/2010/main" val="382467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635298" y="1031998"/>
            <a:ext cx="7775384" cy="401689"/>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Lasso Model</a:t>
            </a:r>
          </a:p>
        </p:txBody>
      </p:sp>
      <p:pic>
        <p:nvPicPr>
          <p:cNvPr id="5" name="Picture 4">
            <a:extLst>
              <a:ext uri="{FF2B5EF4-FFF2-40B4-BE49-F238E27FC236}">
                <a16:creationId xmlns:a16="http://schemas.microsoft.com/office/drawing/2014/main" id="{27A4FF63-6879-6946-4148-D0A3B72BC661}"/>
              </a:ext>
            </a:extLst>
          </p:cNvPr>
          <p:cNvPicPr>
            <a:picLocks noChangeAspect="1"/>
          </p:cNvPicPr>
          <p:nvPr/>
        </p:nvPicPr>
        <p:blipFill>
          <a:blip r:embed="rId2"/>
          <a:stretch>
            <a:fillRect/>
          </a:stretch>
        </p:blipFill>
        <p:spPr>
          <a:xfrm>
            <a:off x="3522382" y="1794814"/>
            <a:ext cx="3802565" cy="3268372"/>
          </a:xfrm>
          <a:prstGeom prst="rect">
            <a:avLst/>
          </a:prstGeom>
        </p:spPr>
      </p:pic>
      <p:pic>
        <p:nvPicPr>
          <p:cNvPr id="7" name="Picture 6">
            <a:extLst>
              <a:ext uri="{FF2B5EF4-FFF2-40B4-BE49-F238E27FC236}">
                <a16:creationId xmlns:a16="http://schemas.microsoft.com/office/drawing/2014/main" id="{5DE65947-8E1B-4BFE-237E-2E60B493D7AE}"/>
              </a:ext>
            </a:extLst>
          </p:cNvPr>
          <p:cNvPicPr>
            <a:picLocks noChangeAspect="1"/>
          </p:cNvPicPr>
          <p:nvPr/>
        </p:nvPicPr>
        <p:blipFill>
          <a:blip r:embed="rId3"/>
          <a:stretch>
            <a:fillRect/>
          </a:stretch>
        </p:blipFill>
        <p:spPr>
          <a:xfrm>
            <a:off x="7324947" y="1794994"/>
            <a:ext cx="4302057" cy="4225491"/>
          </a:xfrm>
          <a:prstGeom prst="rect">
            <a:avLst/>
          </a:prstGeom>
        </p:spPr>
      </p:pic>
      <p:sp>
        <p:nvSpPr>
          <p:cNvPr id="8" name="Title 1">
            <a:extLst>
              <a:ext uri="{FF2B5EF4-FFF2-40B4-BE49-F238E27FC236}">
                <a16:creationId xmlns:a16="http://schemas.microsoft.com/office/drawing/2014/main" id="{6D052FA6-D61B-B686-CB1A-B77A37BD6EC4}"/>
              </a:ext>
            </a:extLst>
          </p:cNvPr>
          <p:cNvSpPr>
            <a:spLocks noGrp="1"/>
          </p:cNvSpPr>
          <p:nvPr>
            <p:ph type="title"/>
          </p:nvPr>
        </p:nvSpPr>
        <p:spPr>
          <a:xfrm>
            <a:off x="238323" y="2430967"/>
            <a:ext cx="2847277" cy="2767261"/>
          </a:xfrm>
        </p:spPr>
        <p:txBody>
          <a:bodyPr>
            <a:normAutofit fontScale="90000"/>
          </a:bodyPr>
          <a:lstStyle/>
          <a:p>
            <a:r>
              <a:rPr lang="en-US" b="1" dirty="0"/>
              <a:t>Regularization with Lasso and Ridge </a:t>
            </a:r>
            <a:br>
              <a:rPr lang="en-US" dirty="0"/>
            </a:br>
            <a:br>
              <a:rPr lang="en-US" dirty="0"/>
            </a:br>
            <a:br>
              <a:rPr lang="en-IN" b="1" dirty="0"/>
            </a:br>
            <a:endParaRPr lang="en-IN" b="1" dirty="0"/>
          </a:p>
        </p:txBody>
      </p:sp>
    </p:spTree>
    <p:extLst>
      <p:ext uri="{BB962C8B-B14F-4D97-AF65-F5344CB8AC3E}">
        <p14:creationId xmlns:p14="http://schemas.microsoft.com/office/powerpoint/2010/main" val="153020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DA9A40-BFBA-A196-FCB0-4720087D3A30}"/>
              </a:ext>
            </a:extLst>
          </p:cNvPr>
          <p:cNvSpPr txBox="1">
            <a:spLocks/>
          </p:cNvSpPr>
          <p:nvPr/>
        </p:nvSpPr>
        <p:spPr bwMode="auto">
          <a:xfrm>
            <a:off x="3724508" y="1071335"/>
            <a:ext cx="7274050" cy="409993"/>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indent="0" defTabSz="914400">
              <a:lnSpc>
                <a:spcPct val="90000"/>
              </a:lnSpc>
              <a:spcBef>
                <a:spcPts val="1200"/>
              </a:spcBef>
              <a:buClr>
                <a:schemeClr val="accent1"/>
              </a:buClr>
              <a:buFont typeface="Wingdings 2" pitchFamily="18" charset="2"/>
              <a:buNone/>
              <a:defRPr sz="2400" b="1">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defRPr>
            </a:lvl1pPr>
            <a:lvl2pPr marL="685800" indent="-182880" defTabSz="914400">
              <a:lnSpc>
                <a:spcPct val="90000"/>
              </a:lnSpc>
              <a:spcBef>
                <a:spcPts val="250"/>
              </a:spcBef>
              <a:spcAft>
                <a:spcPts val="250"/>
              </a:spcAft>
              <a:buClr>
                <a:schemeClr val="accent1"/>
              </a:buClr>
              <a:buFont typeface="Wingdings 2" pitchFamily="18" charset="2"/>
              <a:buChar char=""/>
              <a:defRPr>
                <a:solidFill>
                  <a:schemeClr val="dk1"/>
                </a:solidFill>
              </a:defRPr>
            </a:lvl2pPr>
            <a:lvl3pPr marL="1143000" indent="-182880" defTabSz="914400">
              <a:lnSpc>
                <a:spcPct val="90000"/>
              </a:lnSpc>
              <a:spcBef>
                <a:spcPts val="250"/>
              </a:spcBef>
              <a:spcAft>
                <a:spcPts val="250"/>
              </a:spcAft>
              <a:buClr>
                <a:schemeClr val="accent1"/>
              </a:buClr>
              <a:buFont typeface="Wingdings 2" pitchFamily="18" charset="2"/>
              <a:buChar char=""/>
              <a:defRPr sz="1600">
                <a:solidFill>
                  <a:schemeClr val="dk1"/>
                </a:solidFill>
              </a:defRPr>
            </a:lvl3pPr>
            <a:lvl4pPr marL="1600200" indent="-182880" defTabSz="914400">
              <a:lnSpc>
                <a:spcPct val="90000"/>
              </a:lnSpc>
              <a:spcBef>
                <a:spcPts val="250"/>
              </a:spcBef>
              <a:spcAft>
                <a:spcPts val="250"/>
              </a:spcAft>
              <a:buClr>
                <a:schemeClr val="accent1"/>
              </a:buClr>
              <a:buFont typeface="Wingdings 2" pitchFamily="18" charset="2"/>
              <a:buChar char=""/>
              <a:defRPr sz="1400">
                <a:solidFill>
                  <a:schemeClr val="dk1"/>
                </a:solidFill>
              </a:defRPr>
            </a:lvl4pPr>
            <a:lvl5pPr marL="2057400" indent="-182880" defTabSz="914400">
              <a:lnSpc>
                <a:spcPct val="90000"/>
              </a:lnSpc>
              <a:spcBef>
                <a:spcPts val="250"/>
              </a:spcBef>
              <a:spcAft>
                <a:spcPts val="250"/>
              </a:spcAft>
              <a:buClr>
                <a:schemeClr val="accent1"/>
              </a:buClr>
              <a:buFont typeface="Wingdings 2" pitchFamily="18" charset="2"/>
              <a:buChar char=""/>
              <a:defRPr sz="1400">
                <a:solidFill>
                  <a:schemeClr val="dk1"/>
                </a:solidFill>
              </a:defRPr>
            </a:lvl5pPr>
            <a:lvl6pPr marL="2514600" indent="-228600" defTabSz="914400">
              <a:lnSpc>
                <a:spcPct val="90000"/>
              </a:lnSpc>
              <a:spcBef>
                <a:spcPts val="250"/>
              </a:spcBef>
              <a:spcAft>
                <a:spcPts val="250"/>
              </a:spcAft>
              <a:buClr>
                <a:schemeClr val="accent1"/>
              </a:buClr>
              <a:buFont typeface="Wingdings 2" pitchFamily="18" charset="2"/>
              <a:buChar char=""/>
              <a:defRPr sz="1400">
                <a:solidFill>
                  <a:schemeClr val="dk1"/>
                </a:solidFill>
              </a:defRPr>
            </a:lvl6pPr>
            <a:lvl7pPr marL="2971800" indent="-228600" defTabSz="914400">
              <a:lnSpc>
                <a:spcPct val="90000"/>
              </a:lnSpc>
              <a:spcBef>
                <a:spcPts val="250"/>
              </a:spcBef>
              <a:spcAft>
                <a:spcPts val="250"/>
              </a:spcAft>
              <a:buClr>
                <a:schemeClr val="accent1"/>
              </a:buClr>
              <a:buFont typeface="Wingdings 2" pitchFamily="18" charset="2"/>
              <a:buChar char=""/>
              <a:defRPr sz="1400">
                <a:solidFill>
                  <a:schemeClr val="dk1"/>
                </a:solidFill>
              </a:defRPr>
            </a:lvl7pPr>
            <a:lvl8pPr marL="3429000" indent="-228600" defTabSz="914400">
              <a:lnSpc>
                <a:spcPct val="90000"/>
              </a:lnSpc>
              <a:spcBef>
                <a:spcPts val="250"/>
              </a:spcBef>
              <a:spcAft>
                <a:spcPts val="250"/>
              </a:spcAft>
              <a:buClr>
                <a:schemeClr val="accent1"/>
              </a:buClr>
              <a:buFont typeface="Wingdings 2" pitchFamily="18" charset="2"/>
              <a:buChar char=""/>
              <a:defRPr sz="1400">
                <a:solidFill>
                  <a:schemeClr val="dk1"/>
                </a:solidFill>
              </a:defRPr>
            </a:lvl8pPr>
            <a:lvl9pPr marL="3886200" indent="-228600" defTabSz="914400">
              <a:lnSpc>
                <a:spcPct val="90000"/>
              </a:lnSpc>
              <a:spcBef>
                <a:spcPts val="250"/>
              </a:spcBef>
              <a:spcAft>
                <a:spcPts val="250"/>
              </a:spcAft>
              <a:buClr>
                <a:schemeClr val="accent1"/>
              </a:buClr>
              <a:buFont typeface="Wingdings 2" pitchFamily="18" charset="2"/>
              <a:buChar char=""/>
              <a:defRPr sz="1400">
                <a:solidFill>
                  <a:schemeClr val="dk1"/>
                </a:solidFill>
              </a:defRPr>
            </a:lvl9pPr>
          </a:lstStyle>
          <a:p>
            <a:r>
              <a:rPr lang="en-US" dirty="0"/>
              <a:t>Lasso Model – Confusion Matrix</a:t>
            </a:r>
          </a:p>
        </p:txBody>
      </p:sp>
      <p:pic>
        <p:nvPicPr>
          <p:cNvPr id="6" name="Picture 5">
            <a:extLst>
              <a:ext uri="{FF2B5EF4-FFF2-40B4-BE49-F238E27FC236}">
                <a16:creationId xmlns:a16="http://schemas.microsoft.com/office/drawing/2014/main" id="{CF1D4253-55EF-7777-3ECC-79F60B3C7A8B}"/>
              </a:ext>
            </a:extLst>
          </p:cNvPr>
          <p:cNvPicPr>
            <a:picLocks noChangeAspect="1"/>
          </p:cNvPicPr>
          <p:nvPr/>
        </p:nvPicPr>
        <p:blipFill>
          <a:blip r:embed="rId2"/>
          <a:stretch>
            <a:fillRect/>
          </a:stretch>
        </p:blipFill>
        <p:spPr>
          <a:xfrm>
            <a:off x="3724508" y="1772229"/>
            <a:ext cx="6110868" cy="4014436"/>
          </a:xfrm>
          <a:prstGeom prst="rect">
            <a:avLst/>
          </a:prstGeom>
        </p:spPr>
      </p:pic>
      <p:sp>
        <p:nvSpPr>
          <p:cNvPr id="7" name="Title 1">
            <a:extLst>
              <a:ext uri="{FF2B5EF4-FFF2-40B4-BE49-F238E27FC236}">
                <a16:creationId xmlns:a16="http://schemas.microsoft.com/office/drawing/2014/main" id="{CBA30B09-D24B-D135-675D-436EFAE7597A}"/>
              </a:ext>
            </a:extLst>
          </p:cNvPr>
          <p:cNvSpPr>
            <a:spLocks noGrp="1"/>
          </p:cNvSpPr>
          <p:nvPr>
            <p:ph type="title"/>
          </p:nvPr>
        </p:nvSpPr>
        <p:spPr>
          <a:xfrm>
            <a:off x="238323" y="2430967"/>
            <a:ext cx="2847277" cy="2767261"/>
          </a:xfrm>
        </p:spPr>
        <p:txBody>
          <a:bodyPr>
            <a:normAutofit fontScale="90000"/>
          </a:bodyPr>
          <a:lstStyle/>
          <a:p>
            <a:r>
              <a:rPr lang="en-US" b="1" dirty="0"/>
              <a:t>Regularization with Lasso and Ridge </a:t>
            </a:r>
            <a:br>
              <a:rPr lang="en-US" dirty="0"/>
            </a:br>
            <a:br>
              <a:rPr lang="en-US" dirty="0"/>
            </a:br>
            <a:br>
              <a:rPr lang="en-IN" b="1" dirty="0"/>
            </a:br>
            <a:endParaRPr lang="en-IN" b="1" dirty="0"/>
          </a:p>
        </p:txBody>
      </p:sp>
    </p:spTree>
    <p:extLst>
      <p:ext uri="{BB962C8B-B14F-4D97-AF65-F5344CB8AC3E}">
        <p14:creationId xmlns:p14="http://schemas.microsoft.com/office/powerpoint/2010/main" val="291714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825961-A9CE-924D-0E55-FCF67E05C4CC}"/>
              </a:ext>
            </a:extLst>
          </p:cNvPr>
          <p:cNvPicPr>
            <a:picLocks noChangeAspect="1"/>
          </p:cNvPicPr>
          <p:nvPr/>
        </p:nvPicPr>
        <p:blipFill>
          <a:blip r:embed="rId2"/>
          <a:stretch>
            <a:fillRect/>
          </a:stretch>
        </p:blipFill>
        <p:spPr>
          <a:xfrm>
            <a:off x="3548122" y="1739149"/>
            <a:ext cx="3912044" cy="3379701"/>
          </a:xfrm>
          <a:prstGeom prst="rect">
            <a:avLst/>
          </a:prstGeom>
        </p:spPr>
      </p:pic>
      <p:pic>
        <p:nvPicPr>
          <p:cNvPr id="7" name="Picture 6">
            <a:extLst>
              <a:ext uri="{FF2B5EF4-FFF2-40B4-BE49-F238E27FC236}">
                <a16:creationId xmlns:a16="http://schemas.microsoft.com/office/drawing/2014/main" id="{1BB20CB4-6C3F-98BF-C86B-DDC4B6224205}"/>
              </a:ext>
            </a:extLst>
          </p:cNvPr>
          <p:cNvPicPr>
            <a:picLocks noChangeAspect="1"/>
          </p:cNvPicPr>
          <p:nvPr/>
        </p:nvPicPr>
        <p:blipFill>
          <a:blip r:embed="rId3"/>
          <a:stretch>
            <a:fillRect/>
          </a:stretch>
        </p:blipFill>
        <p:spPr>
          <a:xfrm>
            <a:off x="7549376" y="1761184"/>
            <a:ext cx="4033023" cy="3379701"/>
          </a:xfrm>
          <a:prstGeom prst="rect">
            <a:avLst/>
          </a:prstGeom>
        </p:spPr>
      </p:pic>
      <p:sp>
        <p:nvSpPr>
          <p:cNvPr id="3" name="TextBox 2">
            <a:extLst>
              <a:ext uri="{FF2B5EF4-FFF2-40B4-BE49-F238E27FC236}">
                <a16:creationId xmlns:a16="http://schemas.microsoft.com/office/drawing/2014/main" id="{1FE6A046-1563-E449-A2EF-DCF883FFB0DC}"/>
              </a:ext>
            </a:extLst>
          </p:cNvPr>
          <p:cNvSpPr txBox="1"/>
          <p:nvPr/>
        </p:nvSpPr>
        <p:spPr>
          <a:xfrm>
            <a:off x="3548122" y="970800"/>
            <a:ext cx="7888317" cy="4339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914400">
              <a:lnSpc>
                <a:spcPct val="90000"/>
              </a:lnSpc>
              <a:spcBef>
                <a:spcPts val="1200"/>
              </a:spcBef>
              <a:buClr>
                <a:schemeClr val="accent1"/>
              </a:buClr>
            </a:pPr>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Ridge Model</a:t>
            </a:r>
          </a:p>
        </p:txBody>
      </p:sp>
      <p:sp>
        <p:nvSpPr>
          <p:cNvPr id="8" name="Title 1">
            <a:extLst>
              <a:ext uri="{FF2B5EF4-FFF2-40B4-BE49-F238E27FC236}">
                <a16:creationId xmlns:a16="http://schemas.microsoft.com/office/drawing/2014/main" id="{F81A6EF9-664B-DDAF-CBD8-128331B50B47}"/>
              </a:ext>
            </a:extLst>
          </p:cNvPr>
          <p:cNvSpPr>
            <a:spLocks noGrp="1"/>
          </p:cNvSpPr>
          <p:nvPr>
            <p:ph type="title"/>
          </p:nvPr>
        </p:nvSpPr>
        <p:spPr>
          <a:xfrm>
            <a:off x="238323" y="2430967"/>
            <a:ext cx="2847277" cy="2767261"/>
          </a:xfrm>
        </p:spPr>
        <p:txBody>
          <a:bodyPr>
            <a:normAutofit fontScale="90000"/>
          </a:bodyPr>
          <a:lstStyle/>
          <a:p>
            <a:r>
              <a:rPr lang="en-US" b="1" dirty="0"/>
              <a:t>Regularization with Lasso and Ridge </a:t>
            </a:r>
            <a:br>
              <a:rPr lang="en-US" dirty="0"/>
            </a:br>
            <a:br>
              <a:rPr lang="en-US" dirty="0"/>
            </a:br>
            <a:br>
              <a:rPr lang="en-IN" b="1" dirty="0"/>
            </a:br>
            <a:endParaRPr lang="en-IN" b="1" dirty="0"/>
          </a:p>
        </p:txBody>
      </p:sp>
    </p:spTree>
    <p:extLst>
      <p:ext uri="{BB962C8B-B14F-4D97-AF65-F5344CB8AC3E}">
        <p14:creationId xmlns:p14="http://schemas.microsoft.com/office/powerpoint/2010/main" val="97006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238323" y="2430967"/>
            <a:ext cx="2847277" cy="2767261"/>
          </a:xfrm>
        </p:spPr>
        <p:txBody>
          <a:bodyPr>
            <a:normAutofit fontScale="90000"/>
          </a:bodyPr>
          <a:lstStyle/>
          <a:p>
            <a:r>
              <a:rPr lang="en-US" b="1" dirty="0"/>
              <a:t>Regularization with Lasso and Ridge </a:t>
            </a:r>
            <a:br>
              <a:rPr lang="en-US" dirty="0"/>
            </a:br>
            <a:br>
              <a:rPr lang="en-US" dirty="0"/>
            </a:br>
            <a:br>
              <a:rPr lang="en-IN" b="1" dirty="0"/>
            </a:br>
            <a:endParaRPr lang="en-IN" b="1" dirty="0"/>
          </a:p>
        </p:txBody>
      </p:sp>
      <p:pic>
        <p:nvPicPr>
          <p:cNvPr id="6" name="Picture 5">
            <a:extLst>
              <a:ext uri="{FF2B5EF4-FFF2-40B4-BE49-F238E27FC236}">
                <a16:creationId xmlns:a16="http://schemas.microsoft.com/office/drawing/2014/main" id="{3F84BCB9-02A5-D317-4F88-BDC2B1F79030}"/>
              </a:ext>
            </a:extLst>
          </p:cNvPr>
          <p:cNvPicPr>
            <a:picLocks noChangeAspect="1"/>
          </p:cNvPicPr>
          <p:nvPr/>
        </p:nvPicPr>
        <p:blipFill>
          <a:blip r:embed="rId3"/>
          <a:stretch>
            <a:fillRect/>
          </a:stretch>
        </p:blipFill>
        <p:spPr>
          <a:xfrm>
            <a:off x="3753500" y="1820402"/>
            <a:ext cx="7531534" cy="3930873"/>
          </a:xfrm>
          <a:prstGeom prst="rect">
            <a:avLst/>
          </a:prstGeom>
        </p:spPr>
      </p:pic>
      <p:sp>
        <p:nvSpPr>
          <p:cNvPr id="3" name="TextBox 2">
            <a:extLst>
              <a:ext uri="{FF2B5EF4-FFF2-40B4-BE49-F238E27FC236}">
                <a16:creationId xmlns:a16="http://schemas.microsoft.com/office/drawing/2014/main" id="{754FA4AC-3754-6647-B759-58ABD1B7742E}"/>
              </a:ext>
            </a:extLst>
          </p:cNvPr>
          <p:cNvSpPr txBox="1"/>
          <p:nvPr/>
        </p:nvSpPr>
        <p:spPr>
          <a:xfrm>
            <a:off x="3753499" y="1174071"/>
            <a:ext cx="753153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Ridge Model – Confusion Matrix</a:t>
            </a:r>
          </a:p>
        </p:txBody>
      </p:sp>
    </p:spTree>
    <p:extLst>
      <p:ext uri="{BB962C8B-B14F-4D97-AF65-F5344CB8AC3E}">
        <p14:creationId xmlns:p14="http://schemas.microsoft.com/office/powerpoint/2010/main" val="344658040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375894" y="3429000"/>
            <a:ext cx="2704189" cy="883760"/>
          </a:xfrm>
        </p:spPr>
        <p:txBody>
          <a:bodyPr>
            <a:noAutofit/>
          </a:bodyPr>
          <a:lstStyle/>
          <a:p>
            <a:r>
              <a:rPr lang="en-US" sz="3200" b="1"/>
              <a:t>Deep Learning - NLP</a:t>
            </a:r>
            <a:br>
              <a:rPr lang="en-US" sz="3200"/>
            </a:br>
            <a:br>
              <a:rPr lang="en-US" sz="3200"/>
            </a:br>
            <a:br>
              <a:rPr lang="en-IN" sz="3200" b="1"/>
            </a:br>
            <a:endParaRPr lang="en-IN" sz="3200" b="1" dirty="0"/>
          </a:p>
        </p:txBody>
      </p:sp>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746809" y="1761894"/>
            <a:ext cx="7378389" cy="3702205"/>
          </a:xfrm>
        </p:spPr>
        <p:txBody>
          <a:bodyPr>
            <a:normAutofit fontScale="85000" lnSpcReduction="10000"/>
          </a:bodyPr>
          <a:lstStyle/>
          <a:p>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Deep learning is a type of machine learning and artificial intelligence (AI) that imitates the way humans gain certain types of knowledge. Deep learning is an important element of data science, which includes statistics and predictive modeling.</a:t>
            </a:r>
          </a:p>
          <a:p>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Here, the mathematical algorithms are combined with a lot of data and strong hardware to get qualified information.</a:t>
            </a:r>
          </a:p>
          <a:p>
            <a:r>
              <a:rPr lang="en-US" sz="28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The ability to process large numbers of features makes deep learning very powerful when dealing with unstructured data.</a:t>
            </a:r>
          </a:p>
        </p:txBody>
      </p:sp>
    </p:spTree>
    <p:extLst>
      <p:ext uri="{BB962C8B-B14F-4D97-AF65-F5344CB8AC3E}">
        <p14:creationId xmlns:p14="http://schemas.microsoft.com/office/powerpoint/2010/main" val="1589614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472040-1AB0-13C6-B03B-51CC9229A74B}"/>
              </a:ext>
            </a:extLst>
          </p:cNvPr>
          <p:cNvPicPr>
            <a:picLocks noChangeAspect="1"/>
          </p:cNvPicPr>
          <p:nvPr/>
        </p:nvPicPr>
        <p:blipFill>
          <a:blip r:embed="rId2"/>
          <a:stretch>
            <a:fillRect/>
          </a:stretch>
        </p:blipFill>
        <p:spPr>
          <a:xfrm>
            <a:off x="3899591" y="1640594"/>
            <a:ext cx="6341110" cy="3954780"/>
          </a:xfrm>
          <a:prstGeom prst="rect">
            <a:avLst/>
          </a:prstGeom>
        </p:spPr>
      </p:pic>
      <p:sp>
        <p:nvSpPr>
          <p:cNvPr id="3" name="Content Placeholder 3">
            <a:extLst>
              <a:ext uri="{FF2B5EF4-FFF2-40B4-BE49-F238E27FC236}">
                <a16:creationId xmlns:a16="http://schemas.microsoft.com/office/drawing/2014/main" id="{94A25EB1-EC6F-9D00-CE5A-1B2375848CDB}"/>
              </a:ext>
            </a:extLst>
          </p:cNvPr>
          <p:cNvSpPr txBox="1">
            <a:spLocks/>
          </p:cNvSpPr>
          <p:nvPr/>
        </p:nvSpPr>
        <p:spPr bwMode="auto">
          <a:xfrm>
            <a:off x="3821519" y="1010154"/>
            <a:ext cx="7524767" cy="428353"/>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None/>
            </a:pPr>
            <a:r>
              <a:rPr lang="en-IN" sz="2400" b="1"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rPr>
              <a:t>Deep Learning - NLP</a:t>
            </a:r>
            <a:endParaRPr lang="en-IN" sz="2400" b="1" kern="1200"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7" name="Title 1">
            <a:extLst>
              <a:ext uri="{FF2B5EF4-FFF2-40B4-BE49-F238E27FC236}">
                <a16:creationId xmlns:a16="http://schemas.microsoft.com/office/drawing/2014/main" id="{23CA6300-26DA-32F0-F263-A969CBE85998}"/>
              </a:ext>
            </a:extLst>
          </p:cNvPr>
          <p:cNvSpPr>
            <a:spLocks noGrp="1"/>
          </p:cNvSpPr>
          <p:nvPr>
            <p:ph type="title"/>
          </p:nvPr>
        </p:nvSpPr>
        <p:spPr>
          <a:xfrm>
            <a:off x="375894" y="3429000"/>
            <a:ext cx="2704189" cy="883760"/>
          </a:xfrm>
        </p:spPr>
        <p:txBody>
          <a:bodyPr>
            <a:noAutofit/>
          </a:bodyPr>
          <a:lstStyle/>
          <a:p>
            <a:r>
              <a:rPr lang="en-US" sz="3200" b="1"/>
              <a:t>Deep Learning - NLP</a:t>
            </a:r>
            <a:br>
              <a:rPr lang="en-US" sz="3200"/>
            </a:br>
            <a:br>
              <a:rPr lang="en-US" sz="3200"/>
            </a:br>
            <a:br>
              <a:rPr lang="en-IN" sz="3200" b="1"/>
            </a:br>
            <a:endParaRPr lang="en-IN" sz="3200" b="1" dirty="0"/>
          </a:p>
        </p:txBody>
      </p:sp>
    </p:spTree>
    <p:extLst>
      <p:ext uri="{BB962C8B-B14F-4D97-AF65-F5344CB8AC3E}">
        <p14:creationId xmlns:p14="http://schemas.microsoft.com/office/powerpoint/2010/main" val="392271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5D465F-844F-4B41-9049-82C9C247F132}"/>
              </a:ext>
            </a:extLst>
          </p:cNvPr>
          <p:cNvPicPr>
            <a:picLocks noGrp="1" noChangeAspect="1"/>
          </p:cNvPicPr>
          <p:nvPr>
            <p:ph idx="1"/>
          </p:nvPr>
        </p:nvPicPr>
        <p:blipFill>
          <a:blip r:embed="rId2"/>
          <a:stretch>
            <a:fillRect/>
          </a:stretch>
        </p:blipFill>
        <p:spPr>
          <a:xfrm>
            <a:off x="4129747" y="1606817"/>
            <a:ext cx="5676900" cy="4038600"/>
          </a:xfrm>
          <a:prstGeom prst="rect">
            <a:avLst/>
          </a:prstGeom>
        </p:spPr>
      </p:pic>
      <p:sp>
        <p:nvSpPr>
          <p:cNvPr id="3" name="Content Placeholder 3">
            <a:extLst>
              <a:ext uri="{FF2B5EF4-FFF2-40B4-BE49-F238E27FC236}">
                <a16:creationId xmlns:a16="http://schemas.microsoft.com/office/drawing/2014/main" id="{8949DA50-5DF0-CE69-17E1-D443AB9E1C92}"/>
              </a:ext>
            </a:extLst>
          </p:cNvPr>
          <p:cNvSpPr txBox="1">
            <a:spLocks/>
          </p:cNvSpPr>
          <p:nvPr/>
        </p:nvSpPr>
        <p:spPr bwMode="auto">
          <a:xfrm>
            <a:off x="3821519" y="1010154"/>
            <a:ext cx="7524767" cy="428353"/>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None/>
            </a:pPr>
            <a:r>
              <a:rPr lang="en-IN" sz="2400" b="1"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rPr>
              <a:t>Deep Learning - NLP</a:t>
            </a:r>
            <a:endParaRPr lang="en-IN" sz="2400" b="1" kern="1200"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8" name="Title 1">
            <a:extLst>
              <a:ext uri="{FF2B5EF4-FFF2-40B4-BE49-F238E27FC236}">
                <a16:creationId xmlns:a16="http://schemas.microsoft.com/office/drawing/2014/main" id="{5BE5DE3B-6E92-59A2-85C2-9689364BFA06}"/>
              </a:ext>
            </a:extLst>
          </p:cNvPr>
          <p:cNvSpPr>
            <a:spLocks noGrp="1"/>
          </p:cNvSpPr>
          <p:nvPr>
            <p:ph type="title"/>
          </p:nvPr>
        </p:nvSpPr>
        <p:spPr>
          <a:xfrm>
            <a:off x="375894" y="3429000"/>
            <a:ext cx="2704189" cy="883760"/>
          </a:xfrm>
        </p:spPr>
        <p:txBody>
          <a:bodyPr>
            <a:noAutofit/>
          </a:bodyPr>
          <a:lstStyle/>
          <a:p>
            <a:r>
              <a:rPr lang="en-US" sz="3200" b="1"/>
              <a:t>Deep Learning - NLP</a:t>
            </a:r>
            <a:br>
              <a:rPr lang="en-US" sz="3200"/>
            </a:br>
            <a:br>
              <a:rPr lang="en-US" sz="3200"/>
            </a:br>
            <a:br>
              <a:rPr lang="en-IN" sz="3200" b="1"/>
            </a:br>
            <a:endParaRPr lang="en-IN" sz="3200" b="1" dirty="0"/>
          </a:p>
        </p:txBody>
      </p:sp>
    </p:spTree>
    <p:extLst>
      <p:ext uri="{BB962C8B-B14F-4D97-AF65-F5344CB8AC3E}">
        <p14:creationId xmlns:p14="http://schemas.microsoft.com/office/powerpoint/2010/main" val="416905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DD917-C828-CF33-001A-BAE7CC99C2C3}"/>
              </a:ext>
            </a:extLst>
          </p:cNvPr>
          <p:cNvPicPr>
            <a:picLocks noChangeAspect="1"/>
          </p:cNvPicPr>
          <p:nvPr/>
        </p:nvPicPr>
        <p:blipFill>
          <a:blip r:embed="rId2"/>
          <a:stretch>
            <a:fillRect/>
          </a:stretch>
        </p:blipFill>
        <p:spPr>
          <a:xfrm>
            <a:off x="3879630" y="1681250"/>
            <a:ext cx="5773922" cy="3799573"/>
          </a:xfrm>
          <a:prstGeom prst="rect">
            <a:avLst/>
          </a:prstGeom>
        </p:spPr>
      </p:pic>
      <p:sp>
        <p:nvSpPr>
          <p:cNvPr id="3" name="TextBox 2">
            <a:extLst>
              <a:ext uri="{FF2B5EF4-FFF2-40B4-BE49-F238E27FC236}">
                <a16:creationId xmlns:a16="http://schemas.microsoft.com/office/drawing/2014/main" id="{458B1E11-AAC9-C043-BF36-E8B5415F2CD0}"/>
              </a:ext>
            </a:extLst>
          </p:cNvPr>
          <p:cNvSpPr txBox="1"/>
          <p:nvPr/>
        </p:nvSpPr>
        <p:spPr>
          <a:xfrm>
            <a:off x="3992450" y="1146344"/>
            <a:ext cx="730232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Deep Learning - Confusion Matrix</a:t>
            </a:r>
          </a:p>
        </p:txBody>
      </p:sp>
      <p:sp>
        <p:nvSpPr>
          <p:cNvPr id="7" name="Title 1">
            <a:extLst>
              <a:ext uri="{FF2B5EF4-FFF2-40B4-BE49-F238E27FC236}">
                <a16:creationId xmlns:a16="http://schemas.microsoft.com/office/drawing/2014/main" id="{5648C276-FF03-0CCA-E349-BE204A564477}"/>
              </a:ext>
            </a:extLst>
          </p:cNvPr>
          <p:cNvSpPr>
            <a:spLocks noGrp="1"/>
          </p:cNvSpPr>
          <p:nvPr>
            <p:ph type="title"/>
          </p:nvPr>
        </p:nvSpPr>
        <p:spPr>
          <a:xfrm>
            <a:off x="375894" y="3429000"/>
            <a:ext cx="2704189" cy="883760"/>
          </a:xfrm>
        </p:spPr>
        <p:txBody>
          <a:bodyPr>
            <a:noAutofit/>
          </a:bodyPr>
          <a:lstStyle/>
          <a:p>
            <a:r>
              <a:rPr lang="en-US" sz="3200" b="1" dirty="0"/>
              <a:t>Deep Learning - NLP</a:t>
            </a:r>
            <a:br>
              <a:rPr lang="en-US" sz="3200" dirty="0"/>
            </a:br>
            <a:br>
              <a:rPr lang="en-US" sz="3200" dirty="0"/>
            </a:br>
            <a:br>
              <a:rPr lang="en-IN" sz="3200" b="1" dirty="0"/>
            </a:br>
            <a:endParaRPr lang="en-IN" sz="3200" b="1" dirty="0"/>
          </a:p>
        </p:txBody>
      </p:sp>
    </p:spTree>
    <p:extLst>
      <p:ext uri="{BB962C8B-B14F-4D97-AF65-F5344CB8AC3E}">
        <p14:creationId xmlns:p14="http://schemas.microsoft.com/office/powerpoint/2010/main" val="42945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509240" y="2493963"/>
            <a:ext cx="2568497" cy="2767261"/>
          </a:xfrm>
        </p:spPr>
        <p:txBody>
          <a:bodyPr/>
          <a:lstStyle/>
          <a:p>
            <a:r>
              <a:rPr lang="en-US" b="1" dirty="0"/>
              <a:t>Learnings &amp; Conclusions</a:t>
            </a:r>
            <a:br>
              <a:rPr lang="en-US" dirty="0"/>
            </a:br>
            <a:br>
              <a:rPr lang="en-US" dirty="0"/>
            </a:br>
            <a:br>
              <a:rPr lang="en-IN" b="1" dirty="0"/>
            </a:br>
            <a:endParaRPr lang="en-IN" b="1" dirty="0"/>
          </a:p>
        </p:txBody>
      </p:sp>
      <p:pic>
        <p:nvPicPr>
          <p:cNvPr id="5" name="Content Placeholder 4">
            <a:extLst>
              <a:ext uri="{FF2B5EF4-FFF2-40B4-BE49-F238E27FC236}">
                <a16:creationId xmlns:a16="http://schemas.microsoft.com/office/drawing/2014/main" id="{A89D0289-1A31-2E97-A62A-7A14AC246DD5}"/>
              </a:ext>
            </a:extLst>
          </p:cNvPr>
          <p:cNvPicPr>
            <a:picLocks noGrp="1" noChangeAspect="1"/>
          </p:cNvPicPr>
          <p:nvPr>
            <p:ph idx="1"/>
          </p:nvPr>
        </p:nvPicPr>
        <p:blipFill>
          <a:blip r:embed="rId2"/>
          <a:stretch>
            <a:fillRect/>
          </a:stretch>
        </p:blipFill>
        <p:spPr>
          <a:xfrm>
            <a:off x="4097338" y="2058987"/>
            <a:ext cx="6858000" cy="2730500"/>
          </a:xfrm>
        </p:spPr>
      </p:pic>
    </p:spTree>
    <p:extLst>
      <p:ext uri="{BB962C8B-B14F-4D97-AF65-F5344CB8AC3E}">
        <p14:creationId xmlns:p14="http://schemas.microsoft.com/office/powerpoint/2010/main" val="11733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319826" y="2421823"/>
            <a:ext cx="2947482" cy="1828800"/>
          </a:xfrm>
        </p:spPr>
        <p:txBody>
          <a:bodyPr/>
          <a:lstStyle/>
          <a:p>
            <a:r>
              <a:rPr lang="en-IN" b="1" dirty="0"/>
              <a:t>Problem Statement</a:t>
            </a:r>
          </a:p>
        </p:txBody>
      </p:sp>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869474" y="2421823"/>
            <a:ext cx="6363629" cy="3303197"/>
          </a:xfrm>
        </p:spPr>
        <p:txBody>
          <a:bodyPr>
            <a:noAutofit/>
          </a:bodyPr>
          <a:lstStyle/>
          <a:p>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The health care industries collect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huge</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amounts</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of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data</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that contain some hidden information, which is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useful</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for making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effective</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a:t>
            </a:r>
            <a:r>
              <a:rPr lang="en-US" sz="2200" b="1"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decisions</a:t>
            </a:r>
            <a:r>
              <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rPr>
              <a:t>. For providing appropriate results and making effective decisions on data, some advanced data mining techniques are used. </a:t>
            </a:r>
          </a:p>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In this study, an effective heart disease prediction system (EHDPS) is developed using various classification techniques for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predicting the risk level of heart disease</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a:t>
            </a:r>
          </a:p>
          <a:p>
            <a:pPr marL="0" indent="0">
              <a:buNone/>
            </a:pP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p>
          <a:p>
            <a:endParaRPr lang="en-US" sz="2200" b="0" i="0" dirty="0">
              <a:solidFill>
                <a:srgbClr val="212121"/>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US" sz="2200" dirty="0">
              <a:latin typeface="Apple Symbols" panose="02000000000000000000" pitchFamily="2" charset="-79"/>
              <a:ea typeface="Apple Symbols" panose="02000000000000000000" pitchFamily="2" charset="-79"/>
              <a:cs typeface="Apple Symbols" panose="02000000000000000000" pitchFamily="2" charset="-79"/>
            </a:endParaRPr>
          </a:p>
        </p:txBody>
      </p:sp>
    </p:spTree>
    <p:extLst>
      <p:ext uri="{BB962C8B-B14F-4D97-AF65-F5344CB8AC3E}">
        <p14:creationId xmlns:p14="http://schemas.microsoft.com/office/powerpoint/2010/main" val="316188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698969" y="945416"/>
            <a:ext cx="2947482" cy="4601183"/>
          </a:xfrm>
        </p:spPr>
        <p:txBody>
          <a:bodyPr/>
          <a:lstStyle/>
          <a:p>
            <a:r>
              <a:rPr lang="en-IN" b="1" dirty="0"/>
              <a:t>Abstract</a:t>
            </a:r>
          </a:p>
        </p:txBody>
      </p:sp>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p:txBody>
          <a:bodyPr>
            <a:normAutofit/>
          </a:bodyPr>
          <a:lstStyle/>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In this project we will try to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establish</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relationship</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and knowledge between various medical factors related to heart disease and patterns to be established.</a:t>
            </a:r>
          </a:p>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We will implement various classification techniques and algorithms for training and testing purpose to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effectively</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predict</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the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risk</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level</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of heart disease.</a:t>
            </a:r>
          </a:p>
        </p:txBody>
      </p:sp>
    </p:spTree>
    <p:extLst>
      <p:ext uri="{BB962C8B-B14F-4D97-AF65-F5344CB8AC3E}">
        <p14:creationId xmlns:p14="http://schemas.microsoft.com/office/powerpoint/2010/main" val="268056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p:txBody>
          <a:bodyPr/>
          <a:lstStyle/>
          <a:p>
            <a:r>
              <a:rPr lang="en-IN" b="1" dirty="0"/>
              <a:t>Dataset Description &amp; Preparation</a:t>
            </a:r>
          </a:p>
        </p:txBody>
      </p:sp>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p:txBody>
          <a:bodyPr>
            <a:normAutofit/>
          </a:bodyPr>
          <a:lstStyle/>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The system uses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18</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medical</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parameters</a:t>
            </a:r>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 such as age, sex, blood pressure, cholesterol, BMI, Smoking, Alcohol, physical health, mental health, race and obesity for prediction.</a:t>
            </a:r>
          </a:p>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We have in total 9 Boolean Variables, 5 Strings and 4 numeric values.</a:t>
            </a:r>
          </a:p>
          <a:p>
            <a:r>
              <a:rPr lang="en-US" sz="22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We will be using effective classification techniques to predict the likelihood of patients getting heart disease.</a:t>
            </a:r>
          </a:p>
        </p:txBody>
      </p:sp>
    </p:spTree>
    <p:extLst>
      <p:ext uri="{BB962C8B-B14F-4D97-AF65-F5344CB8AC3E}">
        <p14:creationId xmlns:p14="http://schemas.microsoft.com/office/powerpoint/2010/main" val="108307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p:txBody>
          <a:bodyPr/>
          <a:lstStyle/>
          <a:p>
            <a:r>
              <a:rPr lang="en-IN" b="1" dirty="0"/>
              <a:t>Dataset Description &amp; Preparation</a:t>
            </a:r>
          </a:p>
        </p:txBody>
      </p:sp>
      <p:pic>
        <p:nvPicPr>
          <p:cNvPr id="7" name="Content Placeholder 6">
            <a:extLst>
              <a:ext uri="{FF2B5EF4-FFF2-40B4-BE49-F238E27FC236}">
                <a16:creationId xmlns:a16="http://schemas.microsoft.com/office/drawing/2014/main" id="{981B750F-CDE0-ADAE-A4F8-CCA3460346E2}"/>
              </a:ext>
            </a:extLst>
          </p:cNvPr>
          <p:cNvPicPr>
            <a:picLocks noGrp="1" noChangeAspect="1"/>
          </p:cNvPicPr>
          <p:nvPr>
            <p:ph idx="1"/>
          </p:nvPr>
        </p:nvPicPr>
        <p:blipFill>
          <a:blip r:embed="rId2"/>
          <a:stretch>
            <a:fillRect/>
          </a:stretch>
        </p:blipFill>
        <p:spPr>
          <a:xfrm>
            <a:off x="3744518" y="3936379"/>
            <a:ext cx="5816600" cy="2274849"/>
          </a:xfrm>
        </p:spPr>
      </p:pic>
      <p:pic>
        <p:nvPicPr>
          <p:cNvPr id="14" name="Picture 13">
            <a:extLst>
              <a:ext uri="{FF2B5EF4-FFF2-40B4-BE49-F238E27FC236}">
                <a16:creationId xmlns:a16="http://schemas.microsoft.com/office/drawing/2014/main" id="{DE0D100A-637D-D3C9-A111-C64D6FBD0E74}"/>
              </a:ext>
            </a:extLst>
          </p:cNvPr>
          <p:cNvPicPr>
            <a:picLocks noChangeAspect="1"/>
          </p:cNvPicPr>
          <p:nvPr/>
        </p:nvPicPr>
        <p:blipFill>
          <a:blip r:embed="rId3"/>
          <a:stretch>
            <a:fillRect/>
          </a:stretch>
        </p:blipFill>
        <p:spPr>
          <a:xfrm>
            <a:off x="3744518" y="1526072"/>
            <a:ext cx="5563402" cy="2410308"/>
          </a:xfrm>
          <a:prstGeom prst="rect">
            <a:avLst/>
          </a:prstGeom>
        </p:spPr>
      </p:pic>
      <p:sp>
        <p:nvSpPr>
          <p:cNvPr id="15" name="Content Placeholder 3">
            <a:extLst>
              <a:ext uri="{FF2B5EF4-FFF2-40B4-BE49-F238E27FC236}">
                <a16:creationId xmlns:a16="http://schemas.microsoft.com/office/drawing/2014/main" id="{F3D9155A-A44F-1EA0-185F-7C0DC96D5BCC}"/>
              </a:ext>
            </a:extLst>
          </p:cNvPr>
          <p:cNvSpPr txBox="1">
            <a:spLocks/>
          </p:cNvSpPr>
          <p:nvPr/>
        </p:nvSpPr>
        <p:spPr bwMode="auto">
          <a:xfrm>
            <a:off x="3821519" y="1010154"/>
            <a:ext cx="7524767" cy="428353"/>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None/>
            </a:pPr>
            <a:r>
              <a:rPr lang="en-IN" sz="2400" b="1"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rPr>
              <a:t>Libraries and Categorization of Data in R Studio</a:t>
            </a:r>
            <a:endParaRPr lang="en-IN" sz="2400" b="1" kern="1200" dirty="0">
              <a:solidFill>
                <a:schemeClr val="tx1">
                  <a:lumMod val="75000"/>
                  <a:lumOff val="25000"/>
                </a:schemeClr>
              </a:solidFill>
              <a:latin typeface="Apple Symbols" panose="02000000000000000000" pitchFamily="2" charset="-79"/>
              <a:ea typeface="Apple Symbols" panose="02000000000000000000" pitchFamily="2" charset="-79"/>
              <a:cs typeface="Apple Symbols" panose="02000000000000000000" pitchFamily="2" charset="-79"/>
            </a:endParaRPr>
          </a:p>
        </p:txBody>
      </p:sp>
    </p:spTree>
    <p:extLst>
      <p:ext uri="{BB962C8B-B14F-4D97-AF65-F5344CB8AC3E}">
        <p14:creationId xmlns:p14="http://schemas.microsoft.com/office/powerpoint/2010/main" val="89976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p:txBody>
          <a:bodyPr/>
          <a:lstStyle/>
          <a:p>
            <a:r>
              <a:rPr lang="en-IN" b="1" dirty="0"/>
              <a:t>Dataset Description &amp; Preparation</a:t>
            </a:r>
          </a:p>
        </p:txBody>
      </p:sp>
      <p:sp>
        <p:nvSpPr>
          <p:cNvPr id="4" name="Content Placeholder 3">
            <a:extLst>
              <a:ext uri="{FF2B5EF4-FFF2-40B4-BE49-F238E27FC236}">
                <a16:creationId xmlns:a16="http://schemas.microsoft.com/office/drawing/2014/main" id="{6AAFD404-2A58-75D5-EBFE-3A2B12BFC5A6}"/>
              </a:ext>
            </a:extLst>
          </p:cNvPr>
          <p:cNvSpPr>
            <a:spLocks noGrp="1"/>
          </p:cNvSpPr>
          <p:nvPr>
            <p:ph idx="1"/>
          </p:nvPr>
        </p:nvSpPr>
        <p:spPr>
          <a:xfrm>
            <a:off x="3635141" y="1123837"/>
            <a:ext cx="7427811" cy="43161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400" b="1" kern="1200" dirty="0">
                <a:solidFill>
                  <a:schemeClr val="tx1">
                    <a:lumMod val="65000"/>
                    <a:lumOff val="35000"/>
                  </a:schemeClr>
                </a:solidFill>
                <a:latin typeface="Apple Symbols" panose="02000000000000000000" pitchFamily="2" charset="-79"/>
                <a:ea typeface="Apple Symbols" panose="02000000000000000000" pitchFamily="2" charset="-79"/>
                <a:cs typeface="Apple Symbols" panose="02000000000000000000" pitchFamily="2" charset="-79"/>
              </a:rPr>
              <a:t>Training and Testing Data</a:t>
            </a:r>
          </a:p>
        </p:txBody>
      </p:sp>
      <p:pic>
        <p:nvPicPr>
          <p:cNvPr id="6" name="Picture 5">
            <a:extLst>
              <a:ext uri="{FF2B5EF4-FFF2-40B4-BE49-F238E27FC236}">
                <a16:creationId xmlns:a16="http://schemas.microsoft.com/office/drawing/2014/main" id="{B02BCD89-856D-6650-7E37-1BAFF8E5FC78}"/>
              </a:ext>
            </a:extLst>
          </p:cNvPr>
          <p:cNvPicPr>
            <a:picLocks noChangeAspect="1"/>
          </p:cNvPicPr>
          <p:nvPr/>
        </p:nvPicPr>
        <p:blipFill>
          <a:blip r:embed="rId2"/>
          <a:stretch>
            <a:fillRect/>
          </a:stretch>
        </p:blipFill>
        <p:spPr>
          <a:xfrm>
            <a:off x="3635141" y="1908386"/>
            <a:ext cx="7195532" cy="3927106"/>
          </a:xfrm>
          <a:prstGeom prst="rect">
            <a:avLst/>
          </a:prstGeom>
        </p:spPr>
      </p:pic>
    </p:spTree>
    <p:extLst>
      <p:ext uri="{BB962C8B-B14F-4D97-AF65-F5344CB8AC3E}">
        <p14:creationId xmlns:p14="http://schemas.microsoft.com/office/powerpoint/2010/main" val="8842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DAD9-1809-6B65-06C4-D7A6D2FBB966}"/>
              </a:ext>
            </a:extLst>
          </p:cNvPr>
          <p:cNvSpPr>
            <a:spLocks noGrp="1"/>
          </p:cNvSpPr>
          <p:nvPr>
            <p:ph type="title"/>
          </p:nvPr>
        </p:nvSpPr>
        <p:spPr>
          <a:xfrm>
            <a:off x="453482" y="2791433"/>
            <a:ext cx="2780371" cy="1496727"/>
          </a:xfrm>
        </p:spPr>
        <p:txBody>
          <a:bodyPr>
            <a:normAutofit fontScale="90000"/>
          </a:bodyPr>
          <a:lstStyle/>
          <a:p>
            <a:r>
              <a:rPr lang="en-IN" b="1" dirty="0"/>
              <a:t>Classification Techniques used for Predictions</a:t>
            </a:r>
            <a:br>
              <a:rPr lang="en-IN" b="1" dirty="0"/>
            </a:br>
            <a:endParaRPr lang="en-IN" b="1" dirty="0"/>
          </a:p>
        </p:txBody>
      </p:sp>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4092497" y="1371601"/>
            <a:ext cx="6620107" cy="4068763"/>
          </a:xfrm>
        </p:spPr>
        <p:txBody>
          <a:bodyPr>
            <a:normAutofit/>
          </a:bodyPr>
          <a:lstStyle/>
          <a:p>
            <a:r>
              <a:rPr lang="en-US" sz="24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KNN Algorithm &amp; Generalized Linear Model </a:t>
            </a:r>
          </a:p>
          <a:p>
            <a:r>
              <a:rPr lang="en-US" sz="24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Decision Tree &amp; Random Forrest </a:t>
            </a:r>
          </a:p>
          <a:p>
            <a:r>
              <a:rPr lang="en-US" sz="24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Regularization with Lasso and Ridge </a:t>
            </a:r>
          </a:p>
          <a:p>
            <a:r>
              <a:rPr lang="en-US" sz="2400" dirty="0">
                <a:solidFill>
                  <a:srgbClr val="212121"/>
                </a:solidFill>
                <a:latin typeface="Apple Symbols" panose="02000000000000000000" pitchFamily="2" charset="-79"/>
                <a:ea typeface="Apple Symbols" panose="02000000000000000000" pitchFamily="2" charset="-79"/>
                <a:cs typeface="Apple Symbols" panose="02000000000000000000" pitchFamily="2" charset="-79"/>
              </a:rPr>
              <a:t>Deep Learning - NLP</a:t>
            </a:r>
          </a:p>
        </p:txBody>
      </p:sp>
    </p:spTree>
    <p:extLst>
      <p:ext uri="{BB962C8B-B14F-4D97-AF65-F5344CB8AC3E}">
        <p14:creationId xmlns:p14="http://schemas.microsoft.com/office/powerpoint/2010/main" val="345518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61DF2-1EE5-D5CD-7016-7D2ED4BE4A17}"/>
              </a:ext>
            </a:extLst>
          </p:cNvPr>
          <p:cNvSpPr>
            <a:spLocks noGrp="1"/>
          </p:cNvSpPr>
          <p:nvPr>
            <p:ph idx="1"/>
          </p:nvPr>
        </p:nvSpPr>
        <p:spPr>
          <a:xfrm>
            <a:off x="3735659" y="1841383"/>
            <a:ext cx="7556928" cy="4068763"/>
          </a:xfrm>
        </p:spPr>
        <p:txBody>
          <a:bodyPr>
            <a:normAutofit lnSpcReduction="10000"/>
          </a:bodyPr>
          <a:lstStyle/>
          <a:p>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The k-nearest neighbors (KNN) algorithm is a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simple</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supervised</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machine learning algorithm that can be used to solve both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classification</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and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regression</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problems. It's easy to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implement</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and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understand</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a:t>
            </a:r>
            <a:endParaRPr lang="en-US" sz="2200" b="0" i="0" dirty="0">
              <a:solidFill>
                <a:srgbClr val="000000"/>
              </a:solidFill>
              <a:effectLst/>
              <a:latin typeface="Apple Symbols" panose="02000000000000000000" pitchFamily="2" charset="-79"/>
              <a:ea typeface="Apple Symbols" panose="02000000000000000000" pitchFamily="2" charset="-79"/>
              <a:cs typeface="Apple Symbols" panose="02000000000000000000" pitchFamily="2" charset="-79"/>
            </a:endParaRPr>
          </a:p>
          <a:p>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K-NN is a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non-parametric algorithm</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which means it does not make any assumption on underlying data.</a:t>
            </a:r>
          </a:p>
          <a:p>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The term "general" linear model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GLM</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usually refers to conventional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linear</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regression</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a:t>
            </a:r>
            <a:r>
              <a:rPr lang="en-US" sz="2200" b="1"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models</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for a continuous response variable given continuous and/or categorical predictors.</a:t>
            </a:r>
          </a:p>
          <a:p>
            <a:r>
              <a:rPr lang="en-US" sz="2200" dirty="0" err="1">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Glm</a:t>
            </a:r>
            <a:r>
              <a:rPr lang="en-US" sz="2200" dirty="0">
                <a:solidFill>
                  <a:srgbClr val="000000"/>
                </a:solidFill>
                <a:latin typeface="Apple Symbols" panose="02000000000000000000" pitchFamily="2" charset="-79"/>
                <a:ea typeface="Apple Symbols" panose="02000000000000000000" pitchFamily="2" charset="-79"/>
                <a:cs typeface="Apple Symbols" panose="02000000000000000000" pitchFamily="2" charset="-79"/>
              </a:rPr>
              <a:t> is used to fit generalized linear models, specified by giving a symbolic description of the linear predictor and a description of the error distribution.</a:t>
            </a:r>
          </a:p>
          <a:p>
            <a:endParaRPr lang="en-US" sz="2200" b="0" i="0" dirty="0">
              <a:solidFill>
                <a:srgbClr val="000000"/>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US" sz="2200" dirty="0">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6" name="Title 1">
            <a:extLst>
              <a:ext uri="{FF2B5EF4-FFF2-40B4-BE49-F238E27FC236}">
                <a16:creationId xmlns:a16="http://schemas.microsoft.com/office/drawing/2014/main" id="{BB965AF1-D4A0-5B41-D21C-38F6F0384C9E}"/>
              </a:ext>
            </a:extLst>
          </p:cNvPr>
          <p:cNvSpPr>
            <a:spLocks noGrp="1"/>
          </p:cNvSpPr>
          <p:nvPr>
            <p:ph type="title"/>
          </p:nvPr>
        </p:nvSpPr>
        <p:spPr>
          <a:xfrm>
            <a:off x="444445" y="2204186"/>
            <a:ext cx="2517202" cy="2449628"/>
          </a:xfrm>
        </p:spPr>
        <p:txBody>
          <a:bodyPr>
            <a:normAutofit fontScale="90000"/>
          </a:bodyPr>
          <a:lstStyle/>
          <a:p>
            <a:r>
              <a:rPr lang="en-US" sz="3200" b="1" dirty="0"/>
              <a:t>KNN Algorithm &amp; Generalized Linear Model </a:t>
            </a:r>
            <a:br>
              <a:rPr lang="en-US" sz="3200" dirty="0"/>
            </a:br>
            <a:br>
              <a:rPr lang="en-IN" sz="3200" b="1" dirty="0"/>
            </a:br>
            <a:endParaRPr lang="en-IN" sz="3200" b="1" dirty="0"/>
          </a:p>
        </p:txBody>
      </p:sp>
    </p:spTree>
    <p:extLst>
      <p:ext uri="{BB962C8B-B14F-4D97-AF65-F5344CB8AC3E}">
        <p14:creationId xmlns:p14="http://schemas.microsoft.com/office/powerpoint/2010/main" val="27848042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Override1.xml><?xml version="1.0" encoding="utf-8"?>
<a:themeOverride xmlns:a="http://schemas.openxmlformats.org/drawingml/2006/main">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emplate/>
  <TotalTime>4297</TotalTime>
  <Words>869</Words>
  <Application>Microsoft Office PowerPoint</Application>
  <PresentationFormat>Widescreen</PresentationFormat>
  <Paragraphs>82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 Braille</vt:lpstr>
      <vt:lpstr>Apple Symbols</vt:lpstr>
      <vt:lpstr>Arial</vt:lpstr>
      <vt:lpstr>Cambria</vt:lpstr>
      <vt:lpstr>Corbel</vt:lpstr>
      <vt:lpstr>Wingdings 2</vt:lpstr>
      <vt:lpstr>Frame</vt:lpstr>
      <vt:lpstr>  </vt:lpstr>
      <vt:lpstr>Team Members</vt:lpstr>
      <vt:lpstr>Problem Statement</vt:lpstr>
      <vt:lpstr>Abstract</vt:lpstr>
      <vt:lpstr>Dataset Description &amp; Preparation</vt:lpstr>
      <vt:lpstr>Dataset Description &amp; Preparation</vt:lpstr>
      <vt:lpstr>Dataset Description &amp; Preparation</vt:lpstr>
      <vt:lpstr>Classification Techniques used for Predictions </vt:lpstr>
      <vt:lpstr>KNN Algorithm &amp; Generalized Linear Model   </vt:lpstr>
      <vt:lpstr>KNN Algorithm &amp; Generalized Linear Model   </vt:lpstr>
      <vt:lpstr>KNN Algorithm &amp; Generalized Linear Model   </vt:lpstr>
      <vt:lpstr>KNN Algorithm &amp; Generalized Linear Model   </vt:lpstr>
      <vt:lpstr>KNN Algorithm &amp; Generalized Linear Model   </vt:lpstr>
      <vt:lpstr>Decision Tree &amp; Random Forrest   </vt:lpstr>
      <vt:lpstr>Decision Tree &amp; Random Forrest   </vt:lpstr>
      <vt:lpstr>Decision Tree &amp; Random Forrest   </vt:lpstr>
      <vt:lpstr>Decision Tree &amp; Random Forrest   </vt:lpstr>
      <vt:lpstr>Decision Tree &amp; Random Forrest   </vt:lpstr>
      <vt:lpstr>Decision Tree &amp; Random Forrest   </vt:lpstr>
      <vt:lpstr>Regularization with Lasso and Ridge    </vt:lpstr>
      <vt:lpstr>Regularization with Lasso and Ridge    </vt:lpstr>
      <vt:lpstr>Regularization with Lasso and Ridge    </vt:lpstr>
      <vt:lpstr>Regularization with Lasso and Ridge    </vt:lpstr>
      <vt:lpstr>Regularization with Lasso and Ridge    </vt:lpstr>
      <vt:lpstr>Deep Learning - NLP   </vt:lpstr>
      <vt:lpstr>Deep Learning - NLP   </vt:lpstr>
      <vt:lpstr>Deep Learning - NLP   </vt:lpstr>
      <vt:lpstr>Deep Learning - NLP   </vt:lpstr>
      <vt:lpstr>Learnings &amp;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Modelling Project</dc:title>
  <dc:creator>Kunal Sevak</dc:creator>
  <cp:lastModifiedBy>Kunal Sevak</cp:lastModifiedBy>
  <cp:revision>180</cp:revision>
  <dcterms:created xsi:type="dcterms:W3CDTF">2022-07-15T11:11:58Z</dcterms:created>
  <dcterms:modified xsi:type="dcterms:W3CDTF">2022-12-04T04:26:03Z</dcterms:modified>
</cp:coreProperties>
</file>