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Pacifico"/>
      <p:regular r:id="rId37"/>
    </p:embeddedFont>
    <p:embeddedFont>
      <p:font typeface="Candar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42" roundtripDataSignature="AMtx7mgGGxZLd6g9k9rO3ixEAPug9mk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Candara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acific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Candara-bold.fntdata"/><Relationship Id="rId16" Type="http://schemas.openxmlformats.org/officeDocument/2006/relationships/slide" Target="slides/slide11.xml"/><Relationship Id="rId38" Type="http://schemas.openxmlformats.org/officeDocument/2006/relationships/font" Target="fonts/Candar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cryptographic function is the generation of random bit streams.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streams are used in a wide variety of contexts, including key generation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encryption. In essence, there are two fundamentally different strategies for generating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bits or random numbers. One strategy, which until recently dominated in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applications, computes bits deterministically using an algorithm. This class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 generators is known as pseudorandom number generators (PRNGs)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random bit generators (DRBGs). The other strategy is to produce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non-deterministically using some physical source that produces some sort of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output. This latter class of random bit generators is known as true random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(TRNGs) or non-deterministic random bit generators (NRBGs).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chapter begins with an analysis of the basic principles of PRNGs. Next, we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some common PRNGs, including PRNGs based on the use of a symmetric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cipher. The chapter then moves on to the topic of symmetric stream ciphers,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are based on the use of a PRNG. The chapter next examines the most important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cipher, RC4.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remainder of the chapter is devoted to TRNGs. We look first at the basic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principles and structure of TRNGs, and then examine a specific product, the Intel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Random Number Generator.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Throughout this chapter, reference is made to four important NIST documents: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800-90A (Recommendation for Random Number Generation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Random Bit Generators,  January 2012) covers DRNGs.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800-90B (Recommendation for the Entropy Sources Used for Random 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Generation,  August 2012) covers criteria for entropy sources (ES), the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which we get unpredictable randomness and NRNGs.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 SP 800-90C (Recommendation for Random Bit Generator (RBG)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Constructions,  August 2012) discusses how to combine the entropy sources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90B with the DRNG’s from 90A to provide large quantities of unpredictable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for cryptographic applications.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■ SP 800-22 (A Statistical Test Suite for Random and Pseudorandom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for Cryptographic Applications, April 2010) discusses the selection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testing of NRBGs and DRBGs.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specifications have heavily influenced the implementation of random 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generators in industry both in the U.S.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worldwide.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terms of randomness, the requirement for a PRNG is that the generated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stream appear random even though it is deterministic. There is no single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that can determine if a PRNG generates numbers that have the characteristic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randomness. The best that can be done is to apply a sequence of tests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PRNG. If the PRNG exhibits randomness on the basis of multiple tests, then it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assumed to satisfy the randomness requirement. NIST SP 800-22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that the tests should seek to establish the following three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Uniformity:  At any point in the generation of a sequence of random or pseudorandom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bits, the occurrence of a zero or one is equally likely, i.e., the probability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each is exactly 1/2. The expected number of zeros (or ones) is n /2,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n =  the sequence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Scalability:  Any test applicable to a sequence can also be applied to subsequences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extracted at random. If a sequence is random, then any such extracted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subsequence should also be random. Hence, any extracted subsequence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pass any test for randomness.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Consistency:  The behavior of a generator must be consistent across starting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(seeds). It is inadequate to test a PRNG based on the output from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seed or an TRNG on the basis of an output produced from a single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output.</a:t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800-22 lists 15 separate tests of randomness. An understanding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requires a basic knowledge of statistical analysis, so we don’t attempt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technical description here. Instead, to give some flavor for the tests, we list three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tests and the purpose of each test, as follows.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Frequency test:  This is the most basic test and must be included in any test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suite. The purpose of this test is to determine whether the number of ones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zeros in a sequence is approximately the same as would be expected for a truly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sequence.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Runs test:  The focus of this test is the total number of runs in the sequence,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run is an uninterrupted sequence of identical bits bounded before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after with a bit of the opposite value. The purpose of the runs test is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whether the number of runs of ones and zeros of various lengths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expected for a random sequence.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Maurer’s universal statistical test:  The focus of this test is the number of bits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matching patterns (a measure that is related to the length of a compressed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sequence). The purpose of the test is to detect whether or not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can be significantly compressed without loss of information. A significantly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compressible sequence is considered to be non-random.</a:t>
            </a:r>
            <a:endParaRPr sz="1110"/>
          </a:p>
        </p:txBody>
      </p:sp>
      <p:sp>
        <p:nvSpPr>
          <p:cNvPr id="243" name="Google Shape;24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stream of pseudorandom numbers should exhibit two forms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unpredictability: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Forward unpredictability : If the seed is unknown, the next output bit in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should be unpredictable in spite of any knowledge of previous bits in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Backward unpredictability : It should also not be feasible to determine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 from knowledge of any generated values. No correlation between a seed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any value generated from that seed should be evident; each element of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should appear to be the outcome of an independent random event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whose probability is 1/2.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set of tests for randomness also provide a test of unpredictability. If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bit stream appears random, then it is not possible to predict some bit or bit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from knowledge of any previous bits. Similarly, if the bit sequence appears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random, then there is no feasible way to deduce the seed based on the bit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a random sequence will have no correlation with a fixed value (the seed).</a:t>
            </a:r>
            <a:endParaRPr sz="1110"/>
          </a:p>
        </p:txBody>
      </p:sp>
      <p:sp>
        <p:nvSpPr>
          <p:cNvPr id="262" name="Google Shape;26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cryptographic applications, the seed that serves as input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PRNG must be secure. Because the PRNG is a deterministic algorithm, if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adversary can deduce the seed, then the output can also be determined. Therefore,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 must be unpredictable. In fact, the seed itself must be a random or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number.</a:t>
            </a:r>
            <a:endParaRPr/>
          </a:p>
        </p:txBody>
      </p:sp>
      <p:sp>
        <p:nvSpPr>
          <p:cNvPr id="269" name="Google Shape;2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Typically, the seed is generated by a TRNG, as shown in Figure 8.2. This is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 recommended by SP800-90. The reader may wonder, if a TRNG is available,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it is necessary to use a PRNG. If the application is a stream cipher, then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TRNG is not practical. The sender would need to generate a keystream of bits as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as the plaintext and then transmit the keystream and the ciphertext securely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receiver. If a PRNG is used, the sender need only find a way to deliver the stream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key, which is typically 54 or 128 bits, to the receiver in a secure fashion.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 in the case of a PRF application, in which only a limited number of bits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generated, it is generally desirable to use a TRNG to provide the seed to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 and use the PRF output rather than use the TRNG directly. As is explained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Section 8.6, a TRNG may produce a binary string with some bias. The PRF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have the effect of “randomizing” the output of the TRNG so as to eliminate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bias.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the mechanism used to generate true random numbers may not be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generate bits at a rate sufficient to keep up with the application requiring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bits.</a:t>
            </a:r>
            <a:endParaRPr sz="1110"/>
          </a:p>
        </p:txBody>
      </p:sp>
      <p:sp>
        <p:nvSpPr>
          <p:cNvPr id="277" name="Google Shape;27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Cryptographic PRNGs have been the subject of much research over the years,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wide variety of algorithms have been developed. These fall roughly into two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Purpose-built algorithms:  These are algorithms designed specifically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solely for the purpose of generating pseudorandom bit streams. Some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are used for a variety of PRNG applications; several of these are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described in the next section. Others are designed specifically for use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 cipher. The most important example of the latter is RC4, described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8.5.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Algorithms based on existing cryptographic algorithms:  Cryptographic algorithms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effect of randomizing input data. Indeed, this is a requirement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such algorithms. For example, if a symmetric block cipher produced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ciphertext that had certain regular patterns in it, it would aid in the process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cryptanalysis. Thus, cryptographic algorithms can serve as the core of PRNGs.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Three broad categories of cryptographic algorithms are commonly used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PRNGs: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—Symmetric block ciphers:  This approach is discussed in Section 8.3.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—Asymmetric ciphers:  The number theoretic concepts used for an asymmetric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cipher can also be adapted for a PRNG; this approach is examined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10.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—Hash functions and message authentication codes:  This approach is examined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Chapter 12.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of these approaches can yield a cryptographically strong PRNG.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purpose-built algorithm may be provided by an operating system for general use.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applications that already use certain cryptographic algorithms for encryption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authentication, it makes sense to reuse the same code for the PRNG. Thus, all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approaches are in common use.</a:t>
            </a:r>
            <a:endParaRPr sz="660"/>
          </a:p>
        </p:txBody>
      </p:sp>
      <p:sp>
        <p:nvSpPr>
          <p:cNvPr id="283" name="Google Shape;28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RC4 is a stream cipher designed in 1987 by Ron Rivest for RSA Security. It is a variable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size stream cipher with byte-oriented operations. The algorithm is based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use of a random permutation. Analysis shows that the period of the cipher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overwhelmingly likely to be greater than 10</a:t>
            </a:r>
            <a:r>
              <a:rPr b="0" baseline="3000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[ROBS95a]. Eight to sixteen machine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are required per output byte, and the cipher can be expected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very quickly in software. RC4 is used in the Secure Sockets Layer/Transport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Security (SSL/TLS) standards that have been defined for communication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browsers and servers. It is also used in the Wired Equivalent Privacy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(WEP) protocol and the newer WiFi Protected Access (WPA) protocol that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the IEEE 802.11 wireless LAN standard. RC4 was kept as a trade secret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RSA Security. In September 1994, the RC4 algorithm was anonymously posted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on the Cypherpunks anonymous remailers list.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RC4 algorithm is remarkably simple and quite easy to explain. A variable-length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of from 1 to 256 bytes (8 to 2048 bits) is used to initialize a 256-byte state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S, with elements S[0], S[1], c , S[255]. At all times, S contains a permutation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all 8-bit numbers from 0 through 255. For encryption and decryption, a byte k  (see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8.7) is generated from S by selecting one of the 255 entries in a systematic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fashion. As each value of k  is generated, the entries in S are once again permuted.</a:t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2" name="Google Shape;3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8.8 illustrates the RC4 logic.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number of papers have been published analyzing methods of attacking RC4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[KNUD98], [FLUH00], [MANT01]). None of these approaches is practical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against RC4 with a reasonable key length, such as 128 bits. A more serious problem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reported in [FLUH01]. The authors demonstrate that the WEP protocol,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intended to provide confidentiality on 802.11 wireless LAN networks, is vulnerable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particular attack approach. In essence, the problem is not with RC4 itself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 way in which keys are generated for use as input to RC4. This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does not appear to be relevant to other applications using RC4 and can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remedied in WEP by changing the way in which keys are generated. This problem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out the difficulty in designing a secure system that involves both cryptographic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and protocols that make use of them.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true random number generator (TRNG) uses a nondeterministic source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randomness. Most operate by measuring unpredictable natural processes,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pulse detectors of ionizing radiation events, gas discharge tubes,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leaky capacitors. Intel has developed a commercially available chip that samples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noise by amplifying the voltage measured across undriven resistors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[JUN99]. LavaRnd is an open source project for creating truly random numbers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inexpensive cameras, open source code, and inexpensive hardware.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uses a saturated CCD in a light-tight can as a chaotic source to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seed. Software processes the result into truly random numbers in a variety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formats.</a:t>
            </a:r>
            <a:endParaRPr/>
          </a:p>
        </p:txBody>
      </p:sp>
      <p:sp>
        <p:nvSpPr>
          <p:cNvPr id="323" name="Google Shape;32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network security algorithms and protocols based on cryptography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use of random binary numbers. For example,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Key distribution and reciprocal (mutual) authentication schemes,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discussed in Chapters 14 and 15. In such schemes, two communicating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parties cooperate by exchanging messages to distribute keys and/or authenticate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other. In many cases, nonces are used for handshaking to prevent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replay attacks. The use of random numbers for the nonces frustrates an opponent’s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efforts to determine or guess the nonce, in order to repeat an obsolete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Session key generation. We will see a number of protocols in this book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secret key for symmetric encryption is generated for use for a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(or session) and is valid for a short period of time. This key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called a session key.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Generation of keys for the RSA public-key encryption algorithm (described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Chapter 9).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Generation of a bit stream for symmetric stream encryption (described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applications give rise to two distinct and not necessarily compatible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for a sequence of random numbers: randomness and unpredictability.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RFC 4086 lists the following possible sources of randomness that, with care,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easily can be used on a computer to generate true random sequences.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Sound/video input:  Many computers are built with inputs that digitize some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analog source, such as sound from a microphone or video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camera. The “input” from a sound digitizer with no source plugged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 from a camera with the lens cap on is essentially thermal noise. If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has enough gain to detect anything, such input can provide reasonably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quality random bits.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Disk drives:  Disk drives have small random fluctuations in their rotational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due to chaotic air turbulence [JAKO98]. The addition of low-level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seek-time instrumentation produces a series of measurements that contain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randomness. Such data is usually highly correlated, so significant 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needed. Nevertheless, experimentation a decade ago showed that, with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processing, even slow disk drives on the slower computers of that day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easily produce 100 bits a minute or more of excellent random data.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also an online service (random.org), which can deliver random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 securely over the Internet.</a:t>
            </a:r>
            <a:endParaRPr sz="1110"/>
          </a:p>
        </p:txBody>
      </p:sp>
      <p:sp>
        <p:nvSpPr>
          <p:cNvPr id="330" name="Google Shape;33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8.5 summarizes the principal differences between PRNGs and TRNGs.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PRNGs are efficient, meaning they can produce many numbers in a short time,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deterministic, meaning that a given sequence of numbers can be reproduced at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later date if the starting point in the sequence is known. Efficiency is a nice characteristic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application needs many numbers, and determinism is handy if you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replay the same sequence of numbers again at a later stage. PRNGs are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also periodic, which means that the sequence will eventually repeat itself.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periodicity is hardly ever a desirable characteristic, modern PRNGs have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 that is so long that it can be ignored for most practical purposes.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TRNGs are generally rather inefficient compared to PRNGs, taking considerably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time to produce numbers. This presents a difficulty in many applications.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cryptography system in banking or national security might need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millions of random bits per second. TRNGs are also nondeterministic,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 that a given sequence of numbers cannot be reproduced, although the same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may of course occur several times by chance. TRNGs have no period.</a:t>
            </a:r>
            <a:endParaRPr sz="1110"/>
          </a:p>
        </p:txBody>
      </p:sp>
      <p:sp>
        <p:nvSpPr>
          <p:cNvPr id="351" name="Google Shape;35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TRNG may produce an output that is biased in some way, such as having more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ones than zeros or vice versa. More generally, NIST SP 800-90B defines a 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as biased with respect to an assumed discrete set of potential outcomes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possible output values) if some of those outcomes have a greater probability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occurring than do others. For example, a physical source such as electronic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contain a superposition of regular structures, such as waves or other periodic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phenomena, which may appear to be random, yet are determined to be non-random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statistical tests.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addition to bias, another concept used by SP 800-98B is that of entropy rate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defines entropy rate as the rate at which a digitized noise source (or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source) provides entropy; it is computed as the assessed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provided by a bit string output from the source, divided by the total number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the bit string (yielding assessed bits of entropy per output bit). This will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value between 0 (no entropy) and 1 (full entropy). Entropy rate is a measure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randomness or unpredictability of a bit string. Another way of expressing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that the entropy rate is k /n  for a random source of length n  bits and min-entropy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. Min-entropy is a measure of the number of random bits and is explained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Appendix F. In essence, a block of bits or a bit stream that is unbiased, and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each bit and each group of bits is independent of all other bits and groups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will have an entropy rate of 1.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hardware sources of random bits, the recommended approach is to assume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there may be bias and/or an entropy rate of less than 1 and to apply techniques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further “randomize” the bits. Various methods of modifying a bit stream for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have been developed. These are referred to as conditioning algorithms 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deskewing algorithms 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conditioning is done by using a cryptographic algorithm to “scramble”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random bits so as to eliminate bias and increase entropy. The two most common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approaches are the use of a hash function or a symmetric block cipher.</a:t>
            </a:r>
            <a:endParaRPr b="0" sz="660"/>
          </a:p>
        </p:txBody>
      </p:sp>
      <p:sp>
        <p:nvSpPr>
          <p:cNvPr id="359" name="Google Shape;3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hash function produces an n -bit output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an input of arbitrary length. A simple way to use a hash function for conditioning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as follows. Blocks of m  input bits, with m Ú n , are passed through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and the n  output bits are used as random bits. To generate a stream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random bits, successive input blocks pass through the hash function to produce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successive hashed output blocks.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 systems typically provide a built-in mechanism for generating random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 For example, Linux uses four entropy sources: mouse and keyboard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activity, disk I/O operations, and specific interrupts. Bits are generated from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sources and combined in a pooled buffer. When random bits are needed,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 number of bits are read from the buffer and passed through the SHA-1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 [GUTT06].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complex approach is the hash derivation function specified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SP800-90A. Hash_df can be defined as follows: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input_string : The string to be hashed.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outlen : Output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no_of_bits_to_return : The number of bits to be returned by Hash_df. The maximum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(max_number_of_bits ) is implementation dependent, but shall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than or equal to (255 * outlen ). no_of_bits_to_return  is represented as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integer.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b="0" sz="83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requested_bits : The result of performing the Hash_df.</a:t>
            </a:r>
            <a:endParaRPr b="0" sz="839"/>
          </a:p>
        </p:txBody>
      </p:sp>
      <p:sp>
        <p:nvSpPr>
          <p:cNvPr id="366" name="Google Shape;36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8.9 provides a general model for a nondeterministic random bit generator.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hardware noise source produces a true random output. This is digitized to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true, or nondeterministic, source of bits. This bit source then passes through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conditioning module to mitigate bias and maximize entropy.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8.9 also shows a health-testing module, which is used on the outputs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both the digitizer and conditioner. In essence, health testing is used to validate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the noise source is working as expected and that the conditioning module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produced output with the desired characteristics. Both forms of health testing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recommended by SP 800-90B.</a:t>
            </a:r>
            <a:endParaRPr/>
          </a:p>
        </p:txBody>
      </p:sp>
      <p:sp>
        <p:nvSpPr>
          <p:cNvPr id="373" name="Google Shape;37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nature of the health testing of the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depends strongly on the technology used to produce noise. In general, we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assume that the digitized output of the noise source will exhibit some bias. Thus,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traditional statistical tests, such as those defined in SP 800-22 and discussed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8.1, are not useful for monitoring the noise source, because the noise source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likely to always fail. Rather, the tests on the noise source need to be tailored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expected statistical behavior of the correctly operating noise source. The goal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to determine if the source is unbiased, which it isn’t, but if it is operating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expected.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continuous tests be done on digitized samples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from the noise source (point A in Figure 8.9). The purpose is to test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variability. More specifically, the purpose is to determine if the noise source is producing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expected entropy rate. SP 800-909B mandates the use of two tests: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Repetition Count Test and the Adaptive Proportion Test.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Repetition Count Test  is designed to quickly detect a catastrophic failure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causes the noise source to become “stuck” on a single output value for a long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 For this test, it is assumed that a given noise source is assessed to have a given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min-entropy value of H . The entropy is expressed as the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sample, where a sample could be a single bit or some block of bits of length n . With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assessed value of H , it is straightforward to calculate the probability that a 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  consecutive samples will yield identical sample values.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b="0"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Repetition Count Test starts by recording a sample value and then counting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repetitions of the same value. If the counter reaches the cutoff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C, an error is reported. If a sample value is encountered that differs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preceding sample, then the counter is reset to 1 and the algorithm starts over.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Adaptive Proportion Test  is designed to detect a large loss of entropy,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might occur as a result of some physical failure or environmental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the noise source. The test continuously measures the local frequency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 of some sample value in a sequence of noise source samples to determine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sample occurs too frequently</a:t>
            </a:r>
            <a:endParaRPr b="0" sz="660"/>
          </a:p>
        </p:txBody>
      </p:sp>
      <p:sp>
        <p:nvSpPr>
          <p:cNvPr id="379" name="Google Shape;37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continuous tests be done on digitized samples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obtained from the noise source (point A in Figure 8.9). The purpose is to test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variability. More specifically, the purpose is to determine if the noise source is producing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expected entropy rate. SP 800-909B mandates the use of two tests: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Repetition Count Test and the Adaptive Proportion Test.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Repetition Count Test  is designed to quickly detect a catastrophic failure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causes the noise source to become “stuck” on a single output value for a long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time. For this test, it is assumed that a given noise source is assessed to have a given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min-entropy value of H . The entropy is expressed as the amount of entropy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sample, where a sample could be a single bit or some block of bits of length n . With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assessed value of H , it is straightforward to calculate the probability that a sequence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0"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  consecutive samples will yield identical sample values.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b="0"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Repetition Count Test starts by recording a sample value and then counting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repetitions of the same value. If the counter reaches the cutoff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C, an error is reported. If a sample value is encountered that differs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preceding sample, then the counter is reset to 1 and the algorithm starts over.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Adaptive Proportion Test  is designed to detect a large loss of entropy,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might occur as a result of some physical failure or environmental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affecting the noise source. The test continuously measures the local frequency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occurrence of some sample value in a sequence of noise source samples to determine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sample occurs too frequently</a:t>
            </a:r>
            <a:endParaRPr b="0" sz="1020"/>
          </a:p>
        </p:txBody>
      </p:sp>
      <p:sp>
        <p:nvSpPr>
          <p:cNvPr id="386" name="Google Shape;38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800-90B specifies that health tests should also be applied to the output of the conditioning component (point B in Figure 8.9), but does not indicate which tests to use. The purpose of the health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on the conditioning component is to assure that the output behaves as a true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bit stream. Thus, it is reasonable to use the tests for randomness defined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 800-22, and described in Section 8.1.</a:t>
            </a:r>
            <a:endParaRPr/>
          </a:p>
        </p:txBody>
      </p:sp>
      <p:sp>
        <p:nvSpPr>
          <p:cNvPr id="393" name="Google Shape;39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9" name="Google Shape;4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was mentioned, TRNGs have traditionally been used only for key generation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other applications where only a small number of random bits were required.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because TRNGs have generally been inefficient, with a low bit rate of random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production.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commercially available TRNG that achieves bit production rates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comparable with that of PRNGs is the Intel digital random number generator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(DRNG) [TAYL11], offered on new multicore chips since May 2012.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notable aspects of the DRNG: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It is implemented entirely in hardware. This provides greater security than a facility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includes a software component. A hardware-only implementation should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be able to achieve greater computation speed than a software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The entire DRNG is on the same multicore chip as the processors. This eliminates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I/O delays found in other hardware random number generators.</a:t>
            </a:r>
            <a:endParaRPr sz="1110"/>
          </a:p>
        </p:txBody>
      </p:sp>
      <p:sp>
        <p:nvSpPr>
          <p:cNvPr id="410" name="Google Shape;41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8.10 shows the overall structure of the DRNG. The first stage of the DRNG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random numbers from thermal noise. The heart of the stage consists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inverters (NOT gates), with the output of each inverter connected to the input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other. Such an arrangement has two stable states, with one inverter having 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logical 1 and the other having an output of logical 0. The circuit is then configured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both inverters are forced to have the same indeterminate state (both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and both outputs at logical 1) by clock pulses. Random thermal noise within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inverters soon jostles the two inverters into a mutually stable state. Additional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circuitry is intended to compensate for any biases or correlations. This stage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capable, with current hardware, of generating random bits at a rate of 4 Gbps.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first stage is generated 512 bits at a time. To assure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bit stream does not have skew or bias, a second stage of processing randomizes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input using a cryptographic function. In this case, the function is referred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CBC-MAC or CMAC, as specified in NIST SP 800-38B. In essence, CMAC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encrypts its input using the cipher block chaining (CBC) mode (Figure 6.4)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the final block. We examine CMAC in detail in Chapter 12. The output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stage is generated 256 bits at a time and is intended to exhibit true randomness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no skew or bias.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hardware’s circuitry generates random numbers from thermal noise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more quickly than its predecessors, it’s still not fast enough for some of today’s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requirements. To enable the DRNG to generate random numbers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quickly as software PRNG, and also maintain the high quality of the random numbers,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third stage is added. This stage uses the 256-bit random numbers to seed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cryptographically secure PRNG that creates 128-bit numbers. From one 256-bit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seed, the PRNG can output many pseudorandom numbers, exceeding the 3-Gbps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the entropy source. An upper bound of 511 128-bit samples can be generated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seed. The algorithm used for this stage is CTR_DRBG, described in Section 8.3.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DRNG is available to each of the cores on the chip via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RDRAND instruction. RDRAND retrieves a 16-, 32-, or 64-bit random value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it available in a software-accessible register.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data from a pre-production sample on a system with a third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 Intel® Core™ family processor produced the following performance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[INTE12]: up to 70 million RDRAND invocations per second, and a random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rate of over 4 Gbps.</a:t>
            </a:r>
            <a:endParaRPr sz="570"/>
          </a:p>
        </p:txBody>
      </p:sp>
      <p:sp>
        <p:nvSpPr>
          <p:cNvPr id="417" name="Google Shape;41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Traditionally, the concern in the generation of a sequence of allegedly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numbers has been that the sequence of numbers be random in some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well-defined statistical sense. The following two criteria are used to validate that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numbers is random: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Uniform distribution:  The distribution of bits in the sequence should be uniform;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the frequency of occurrence of ones and zeros should be approximately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Independence:  No one subsequence in the sequence can be inferred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there are well-defined tests for determining that a sequence of bits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 a particular distribution, such as the uniform distribution, there is no such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to “prove” independence. Rather, a number of tests can be applied to demonstrate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sequence does not exhibit independence. The general strategy is to apply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such tests until the confidence that independence exists is sufficiently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strong. That is, if each of a number of tests fails to show that a sequence of bits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independent, then we can have a high level of confidence that the sequence is 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 independent.</a:t>
            </a:r>
            <a:endParaRPr sz="1110"/>
          </a:p>
        </p:txBody>
      </p:sp>
      <p:sp>
        <p:nvSpPr>
          <p:cNvPr id="173" name="Google Shape;1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8.11 provides a simplified view of the logical flow of the Intel DRNG. As was described,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heart of the hardware entropy source is a pair of inverters that feed each 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transistors, driven by the same clock, force the inputs and outputs of both inverters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logical 1 state. Because this an unstable state, thermal noise will cause the configuration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settle randomly into a stable state with either Node A at logical 1 and Node B 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0, or the reverse. Thus the module generates random bits at the clock rate.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entropy source is collected 512 bits at a time and used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 to two CBC hardware implementations using AES encryption. Each implementation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two blocks of 128 bits of “plaintext” and encrypts using the CBC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mode. The output of the second encryption is retained. For both CBC modules, 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all-zeros key is used initially. Subsequently, the output of the PRNG stage is fed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to become the key for the conditioner stage.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the conditioner stage consists of 256 bits. This block is provided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input to the update function of the PRNG stage. The update function is initialized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all-zeros key and the counter value 0. The function is iterated twice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a 256-bit block, which is then XORed with the input from the conditioner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stage. The results are used as the 128-bit key and the 128-bit seed for the generate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function. The generate function produces pseudorandom bits in 128-bit blocks.</a:t>
            </a:r>
            <a:endParaRPr sz="1020"/>
          </a:p>
        </p:txBody>
      </p:sp>
      <p:sp>
        <p:nvSpPr>
          <p:cNvPr id="423" name="Google Shape;42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Chapter 8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applications such as reciprocal authentication, session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generation, and stream ciphers, the requirement is not just that the sequence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be statistically random but that the successive members of the sequence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unpredictable. With “true” random sequences, each number is statistically independent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other numbers in the sequence and therefore unpredictable. Although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random numbers are used in some applications, they have their limitations,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as inefficiency, as is discussed shortly. Thus, it is more common to implement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algorithms that generate sequences of numbers that appear to be random.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latter case, care must be taken that an opponent not be able to predict future elements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sequence on the basis of earlier elements.</a:t>
            </a:r>
            <a:endParaRPr/>
          </a:p>
        </p:txBody>
      </p:sp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Cryptographic applications typically make use of algorithmic techniques for 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generation. These algorithms are deterministic and therefore produce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sequences of numbers that are not statistically random. However, if the algorithm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good, the resulting sequences will pass many tests of randomness. Such numbers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pseudorandom numbers 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 may be somewhat uneasy about the concept of using numbers generated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a deterministic algorithm as if they were random numbers. Despite what might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philosophical objections to such a practice, it generally works. That is, under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circumstances, pseudorandom numbers will perform as well as if they were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for a given use. The phrase “as well as” is unfortunately subjective, but the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pseudorandom numbers is widely accepted. The same principle applies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statistical applications, in which a statistician takes a sample of a population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that the results will be approximately the same as if the whole population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were measured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8.1 contrasts a true random number generator  (TRNG) with two forms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pseudorandom number generators.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TRNG takes as input a source that is effectively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random; the source is often referred to as an entropy source.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essence, the entropy source is drawn from the physical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environment of the computer and could include things such as keystroke timing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patterns, disk electrical activity, mouse movements, and instantaneous values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clock.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source, or combination of sources, serve as input to an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produces random binary output. The TRNG may simply involve conversion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analog source to a binary output. The TRNG may involve additional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overcome any bias in the source; this is discussed in Section 8.6.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contrast, a PRNG takes as input a fixed value, called the seed , and produces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sequence of output bits using a deterministic algorithm. Quite often, the seed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 by a TRNG. Typically, as shown, there is some feedback path by which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results of the algorithm are fed back as input as additional output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produced. The important thing to note is that the output bit stream is determined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solely by the input value or values, so that an adversary who knows the algorithm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seed can reproduce the entire bit stream.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Figure 8.1 shows two different forms of PRNGs, based on application.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Pseudorandom number generator:  An algorithm that is used to produce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open-ended sequence of bits is referred to as a PRNG. A common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open-ended sequence of bits is as input to a symmetric stream cipher,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discussed in Section 8.4. Also, see Figure 4.1a.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Pseudorandom function (PRF):  A PRF is used to produced a pseudorandom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of bits of some fixed length. Examples are symmetric encryption keys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nonces. Typically, the PRF takes as input a seed plus some context specific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values, such as a user ID or an application ID. A number of examples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PRFs will be seen throughout this book, notably in Chapters 17 and 18.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Other than the number of bits produced, there is no difference between a PRNG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PRF. The same algorithms can be used in both applications. Both require a seed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both must exhibit randomness and unpredictability. Further, a PRNG application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also employ context-specific input. In what follows, we make no distinction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these two applications.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a PRNG or PRF is used for a cryptographic application, then the basic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 is that an adversary who does not know the seed is unable to determine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pseudorandom string. For example, if the pseudorandom bit stream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a stream cipher, then knowledge of the pseudorandom bit stream would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the adversary to recover the plaintext from the ciphertext. Similarly, we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wish to protect the output value of a PRF. In this latter case, consider the following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scenario. A 128-bit seed, together with some context-specific values, are used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generate a 128-bit secret key that is subsequently used for symmetric encryption.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normal circumstances, a 128-bit key is safe from a brute-force attack.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if the PRF does not generate effectively random 128-bit output values,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may be possible for an adversary to narrow the possibilities and successfully use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brute force attack.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general requirement for secrecy of the output of a PRNG or PRF leads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requirements in the areas of randomness, unpredictability, and the characteristics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seed. We now look at these in turn.</a:t>
            </a:r>
            <a:endParaRPr sz="1110"/>
          </a:p>
        </p:txBody>
      </p:sp>
      <p:sp>
        <p:nvSpPr>
          <p:cNvPr id="227" name="Google Shape;22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3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17" name="Google Shape;17;p33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8" name="Google Shape;18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" name="Google Shape;19;p33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20" name="Google Shape;20;p33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21" name="Google Shape;2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22" name="Google Shape;2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3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110" name="Google Shape;11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2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 cap="flat" cmpd="sng" w="101600">
            <a:solidFill>
              <a:srgbClr val="D0C6EB">
                <a:alpha val="400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42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4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 showMasterSp="0">
  <p:cSld name="Picture with Caption, Alt.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3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19" name="Google Shape;119;p43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20" name="Google Shape;120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43"/>
          <p:cNvSpPr txBox="1"/>
          <p:nvPr>
            <p:ph type="title"/>
          </p:nvPr>
        </p:nvSpPr>
        <p:spPr>
          <a:xfrm>
            <a:off x="381000" y="609600"/>
            <a:ext cx="361282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ndara"/>
              <a:buNone/>
              <a:defRPr b="0" sz="36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3"/>
          <p:cNvSpPr/>
          <p:nvPr>
            <p:ph idx="2" type="pic"/>
          </p:nvPr>
        </p:nvSpPr>
        <p:spPr>
          <a:xfrm>
            <a:off x="4873625" y="381000"/>
            <a:ext cx="3813175" cy="569753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3" name="Google Shape;123;p43"/>
          <p:cNvSpPr txBox="1"/>
          <p:nvPr>
            <p:ph idx="1" type="body"/>
          </p:nvPr>
        </p:nvSpPr>
        <p:spPr>
          <a:xfrm>
            <a:off x="379984" y="2209799"/>
            <a:ext cx="3613792" cy="322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43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4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129" name="Google Shape;129;p4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130" name="Google Shape;13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 rot="5400000">
            <a:off x="2432844" y="121444"/>
            <a:ext cx="4289425" cy="757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5"/>
          <p:cNvGrpSpPr/>
          <p:nvPr/>
        </p:nvGrpSpPr>
        <p:grpSpPr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descr="Overlay-Blank.jpg" id="138" name="Google Shape;138;p45"/>
            <p:cNvPicPr preferRelativeResize="0"/>
            <p:nvPr/>
          </p:nvPicPr>
          <p:blipFill rotWithShape="1">
            <a:blip r:embed="rId2">
              <a:alphaModFix/>
            </a:blip>
            <a:srcRect b="0" l="1471" r="16862" t="0"/>
            <a:stretch/>
          </p:blipFill>
          <p:spPr>
            <a:xfrm>
              <a:off x="0" y="0"/>
              <a:ext cx="74676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39" name="Google Shape;139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28309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45"/>
          <p:cNvSpPr txBox="1"/>
          <p:nvPr>
            <p:ph type="title"/>
          </p:nvPr>
        </p:nvSpPr>
        <p:spPr>
          <a:xfrm rot="5400000">
            <a:off x="5495131" y="2505870"/>
            <a:ext cx="569753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" type="body"/>
          </p:nvPr>
        </p:nvSpPr>
        <p:spPr>
          <a:xfrm rot="5400000">
            <a:off x="885031" y="-123031"/>
            <a:ext cx="5697537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5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34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29" name="Google Shape;29;p34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30" name="Google Shape;30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3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24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lay-Blank.jpg" id="37" name="Google Shape;3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35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36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43" name="Google Shape;43;p36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44" name="Google Shape;44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3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792162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6"/>
          <p:cNvSpPr txBox="1"/>
          <p:nvPr>
            <p:ph idx="2" type="body"/>
          </p:nvPr>
        </p:nvSpPr>
        <p:spPr>
          <a:xfrm>
            <a:off x="4766534" y="1774825"/>
            <a:ext cx="3566160" cy="430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7"/>
          <p:cNvGrpSpPr/>
          <p:nvPr/>
        </p:nvGrpSpPr>
        <p:grpSpPr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descr="Overlay-Blank.jpg" id="53" name="Google Shape;53;p37"/>
            <p:cNvPicPr preferRelativeResize="0"/>
            <p:nvPr/>
          </p:nvPicPr>
          <p:blipFill rotWithShape="1">
            <a:blip r:embed="rId2">
              <a:alphaModFix/>
            </a:blip>
            <a:srcRect b="0" l="1470" r="83676" t="0"/>
            <a:stretch/>
          </p:blipFill>
          <p:spPr>
            <a:xfrm>
              <a:off x="134471" y="0"/>
              <a:ext cx="1358153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4" name="Google Shape;54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478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oogle Shape;55;p37"/>
          <p:cNvGrpSpPr/>
          <p:nvPr/>
        </p:nvGrpSpPr>
        <p:grpSpPr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descr="Overlay-Blank.jpg" id="56" name="Google Shape;56;p37"/>
            <p:cNvPicPr preferRelativeResize="0"/>
            <p:nvPr/>
          </p:nvPicPr>
          <p:blipFill rotWithShape="1">
            <a:blip r:embed="rId2">
              <a:alphaModFix/>
            </a:blip>
            <a:srcRect b="0" l="0" r="85126" t="0"/>
            <a:stretch/>
          </p:blipFill>
          <p:spPr>
            <a:xfrm>
              <a:off x="7651376" y="0"/>
              <a:ext cx="136017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57" name="Google Shape;5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413812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58" name="Google Shape;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4841875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7"/>
          <p:cNvSpPr txBox="1"/>
          <p:nvPr>
            <p:ph type="ctrTitle"/>
          </p:nvPr>
        </p:nvSpPr>
        <p:spPr>
          <a:xfrm>
            <a:off x="1854200" y="3693645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00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subTitle"/>
          </p:nvPr>
        </p:nvSpPr>
        <p:spPr>
          <a:xfrm>
            <a:off x="1854200" y="5204011"/>
            <a:ext cx="5446713" cy="851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37"/>
          <p:cNvSpPr/>
          <p:nvPr>
            <p:ph idx="2" type="pic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52578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17526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8"/>
          <p:cNvGrpSpPr/>
          <p:nvPr/>
        </p:nvGrpSpPr>
        <p:grpSpPr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descr="Overlay-Blank.jpg" id="66" name="Google Shape;66;p38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67" name="Google Shape;67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" name="Google Shape;68;p38"/>
          <p:cNvGrpSpPr/>
          <p:nvPr/>
        </p:nvGrpSpPr>
        <p:grpSpPr>
          <a:xfrm flipH="1" rot="10800000">
            <a:off x="0" y="5667375"/>
            <a:ext cx="9144000" cy="1190625"/>
            <a:chOff x="0" y="0"/>
            <a:chExt cx="9144000" cy="1191256"/>
          </a:xfrm>
        </p:grpSpPr>
        <p:pic>
          <p:nvPicPr>
            <p:cNvPr descr="Overlay-Blank.jpg" id="69" name="Google Shape;69;p38"/>
            <p:cNvPicPr preferRelativeResize="0"/>
            <p:nvPr/>
          </p:nvPicPr>
          <p:blipFill rotWithShape="1">
            <a:blip r:embed="rId2">
              <a:alphaModFix/>
            </a:blip>
            <a:srcRect b="85555" l="0" r="0" t="0"/>
            <a:stretch/>
          </p:blipFill>
          <p:spPr>
            <a:xfrm>
              <a:off x="0" y="0"/>
              <a:ext cx="9144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70" name="Google Shape;70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0" y="923365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R-Color.png" id="71" name="Google Shape;7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4163" y="3259138"/>
            <a:ext cx="6035675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8"/>
          <p:cNvSpPr txBox="1"/>
          <p:nvPr>
            <p:ph type="title"/>
          </p:nvPr>
        </p:nvSpPr>
        <p:spPr>
          <a:xfrm>
            <a:off x="1854200" y="1851212"/>
            <a:ext cx="5446714" cy="173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6500" cap="none">
                <a:latin typeface="Pacifico"/>
                <a:ea typeface="Pacifico"/>
                <a:cs typeface="Pacifico"/>
                <a:sym typeface="Pacifico"/>
              </a:defRPr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1854200" y="3576918"/>
            <a:ext cx="5446714" cy="829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39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79" name="Google Shape;79;p39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80" name="Google Shape;80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verlay-HorizontalBridge.jpg" id="81" name="Google Shape;81;p39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pic>
        <p:nvPicPr>
          <p:cNvPr descr="Overlay-HorizontalBridge.jpg" id="82" name="Google Shape;82;p39"/>
          <p:cNvPicPr preferRelativeResize="0"/>
          <p:nvPr/>
        </p:nvPicPr>
        <p:blipFill rotWithShape="1">
          <a:blip r:embed="rId3">
            <a:alphaModFix/>
          </a:blip>
          <a:srcRect b="39763" l="0" r="61030" t="23425"/>
          <a:stretch/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rgbClr val="E1DBF2"/>
          </a:solidFill>
          <a:ln>
            <a:noFill/>
          </a:ln>
        </p:spPr>
      </p:pic>
      <p:sp>
        <p:nvSpPr>
          <p:cNvPr id="83" name="Google Shape;83;p3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" type="body"/>
          </p:nvPr>
        </p:nvSpPr>
        <p:spPr>
          <a:xfrm>
            <a:off x="777240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39"/>
          <p:cNvSpPr txBox="1"/>
          <p:nvPr>
            <p:ph idx="2" type="body"/>
          </p:nvPr>
        </p:nvSpPr>
        <p:spPr>
          <a:xfrm>
            <a:off x="777240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6" name="Google Shape;86;p39"/>
          <p:cNvSpPr txBox="1"/>
          <p:nvPr>
            <p:ph idx="3" type="body"/>
          </p:nvPr>
        </p:nvSpPr>
        <p:spPr>
          <a:xfrm>
            <a:off x="4766048" y="1879320"/>
            <a:ext cx="35661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>
                <a:solidFill>
                  <a:srgbClr val="9E8AD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39"/>
          <p:cNvSpPr txBox="1"/>
          <p:nvPr>
            <p:ph idx="4" type="body"/>
          </p:nvPr>
        </p:nvSpPr>
        <p:spPr>
          <a:xfrm>
            <a:off x="4766048" y="2590799"/>
            <a:ext cx="3566160" cy="34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spcBef>
                <a:spcPts val="24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39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0"/>
          <p:cNvGrpSpPr/>
          <p:nvPr/>
        </p:nvGrpSpPr>
        <p:grpSpPr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descr="Overlay-Blank.jpg" id="93" name="Google Shape;93;p40"/>
            <p:cNvPicPr preferRelativeResize="0"/>
            <p:nvPr/>
          </p:nvPicPr>
          <p:blipFill rotWithShape="1">
            <a:blip r:embed="rId2">
              <a:alphaModFix/>
            </a:blip>
            <a:srcRect b="0" l="0" r="0" t="23334"/>
            <a:stretch/>
          </p:blipFill>
          <p:spPr>
            <a:xfrm>
              <a:off x="0" y="1600200"/>
              <a:ext cx="9144000" cy="5257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HorizontalBridge.jpg" id="94" name="Google Shape;94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372650"/>
              <a:ext cx="9144000" cy="2678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4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1"/>
          <p:cNvGrpSpPr/>
          <p:nvPr/>
        </p:nvGrpSpPr>
        <p:grpSpPr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descr="Overlay-Blank.jpg" id="101" name="Google Shape;101;p41"/>
            <p:cNvPicPr preferRelativeResize="0"/>
            <p:nvPr/>
          </p:nvPicPr>
          <p:blipFill rotWithShape="1">
            <a:blip r:embed="rId2">
              <a:alphaModFix/>
            </a:blip>
            <a:srcRect b="0" l="4301" r="46874" t="0"/>
            <a:stretch/>
          </p:blipFill>
          <p:spPr>
            <a:xfrm>
              <a:off x="4495800" y="0"/>
              <a:ext cx="46482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Overlay-VerticalBridge.jpg" id="102" name="Google Shape;10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67200" y="0"/>
              <a:ext cx="267891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41"/>
          <p:cNvSpPr txBox="1"/>
          <p:nvPr>
            <p:ph type="title"/>
          </p:nvPr>
        </p:nvSpPr>
        <p:spPr>
          <a:xfrm>
            <a:off x="381000" y="609600"/>
            <a:ext cx="3612776" cy="15374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/>
            </a:lvl1pPr>
            <a:lvl2pPr lvl="1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3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" type="body"/>
          </p:nvPr>
        </p:nvSpPr>
        <p:spPr>
          <a:xfrm>
            <a:off x="4885859" y="381001"/>
            <a:ext cx="3813174" cy="56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SzPts val="2400"/>
              <a:buChar char="•"/>
              <a:defRPr b="0"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 b="0"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b="0"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5" name="Google Shape;105;p41"/>
          <p:cNvSpPr txBox="1"/>
          <p:nvPr>
            <p:ph idx="2" type="body"/>
          </p:nvPr>
        </p:nvSpPr>
        <p:spPr>
          <a:xfrm>
            <a:off x="381000" y="2209801"/>
            <a:ext cx="3612776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4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41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1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2800"/>
              <a:buFont typeface="Candara"/>
              <a:buChar char="•"/>
              <a:defRPr b="0" i="0" sz="28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ndara"/>
              <a:buChar char="•"/>
              <a:defRPr b="0" i="0" sz="26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400"/>
              <a:buFont typeface="Candara"/>
              <a:buChar char="•"/>
              <a:defRPr b="0" i="0" sz="2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ndara"/>
              <a:buChar char="•"/>
              <a:defRPr b="0" i="0" sz="22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BAABE3"/>
              </a:buClr>
              <a:buSzPts val="2000"/>
              <a:buFont typeface="Candara"/>
              <a:buChar char="•"/>
              <a:defRPr b="0" i="0" sz="20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9E8A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763688" y="1556792"/>
            <a:ext cx="5446713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8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535088" y="3233192"/>
            <a:ext cx="6096000" cy="1349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/>
              <a:t>Random Bit Generation and Stream Ciphers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 </a:t>
            </a:r>
            <a:endParaRPr/>
          </a:p>
        </p:txBody>
      </p:sp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792163" y="1556792"/>
            <a:ext cx="7570787" cy="479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generated bit stream needs to appear random even though it is deterministic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There is no single test that can determine if a PRNG generates numbers that have the characteristic of randomness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PRNG exhibits randomness on the basis of multiple tests, then it can be assumed to satisfy the randomness requirement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NIST SP 800-22 specifies that the tests should seek to establish three characteristics: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Uniformity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Scalability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Consistency </a:t>
            </a:r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4941168"/>
            <a:ext cx="1357313" cy="135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 Tests</a:t>
            </a:r>
            <a:endParaRPr/>
          </a:p>
        </p:txBody>
      </p:sp>
      <p:sp>
        <p:nvSpPr>
          <p:cNvPr id="246" name="Google Shape;246;p11"/>
          <p:cNvSpPr txBox="1"/>
          <p:nvPr>
            <p:ph idx="1" type="body"/>
          </p:nvPr>
        </p:nvSpPr>
        <p:spPr>
          <a:xfrm>
            <a:off x="152400" y="1340768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800-22 lists 15 separate tests of randomness</a:t>
            </a:r>
            <a:endParaRPr/>
          </a:p>
        </p:txBody>
      </p:sp>
      <p:grpSp>
        <p:nvGrpSpPr>
          <p:cNvPr id="247" name="Google Shape;247;p11"/>
          <p:cNvGrpSpPr/>
          <p:nvPr/>
        </p:nvGrpSpPr>
        <p:grpSpPr>
          <a:xfrm>
            <a:off x="1728942" y="1303548"/>
            <a:ext cx="7049899" cy="5002288"/>
            <a:chOff x="52542" y="-253244"/>
            <a:chExt cx="7049899" cy="5002288"/>
          </a:xfrm>
        </p:grpSpPr>
        <p:sp>
          <p:nvSpPr>
            <p:cNvPr id="248" name="Google Shape;248;p11"/>
            <p:cNvSpPr/>
            <p:nvPr/>
          </p:nvSpPr>
          <p:spPr>
            <a:xfrm>
              <a:off x="2650130" y="2794514"/>
              <a:ext cx="1954530" cy="1954530"/>
            </a:xfrm>
            <a:prstGeom prst="ellipse">
              <a:avLst/>
            </a:prstGeom>
            <a:solidFill>
              <a:srgbClr val="9156D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2936364" y="3080748"/>
              <a:ext cx="1382062" cy="13820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Arial"/>
                <a:buNone/>
              </a:pPr>
              <a:r>
                <a:rPr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Three tests</a:t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8880063">
              <a:off x="2184911" y="2866004"/>
              <a:ext cx="667999" cy="369997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52542" y="692756"/>
              <a:ext cx="1970811" cy="2922044"/>
            </a:xfrm>
            <a:prstGeom prst="roundRect">
              <a:avLst>
                <a:gd fmla="val 10000" name="adj"/>
              </a:avLst>
            </a:prstGeom>
            <a:solidFill>
              <a:srgbClr val="8F38A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1"/>
            <p:cNvSpPr txBox="1"/>
            <p:nvPr/>
          </p:nvSpPr>
          <p:spPr>
            <a:xfrm>
              <a:off x="110265" y="750479"/>
              <a:ext cx="1855365" cy="2806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Frequency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most basic test and must be included in any test suite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determine whether the number of ones and zeros in a sequence is approximately the same as would be expected for a truly random sequence</a:t>
              </a: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376142">
              <a:off x="3431206" y="2338906"/>
              <a:ext cx="479346" cy="329417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187881" y="-253244"/>
              <a:ext cx="2917521" cy="2503520"/>
            </a:xfrm>
            <a:prstGeom prst="roundRect">
              <a:avLst>
                <a:gd fmla="val 10000" name="adj"/>
              </a:avLst>
            </a:prstGeom>
            <a:solidFill>
              <a:srgbClr val="5D3CB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2261207" y="-179918"/>
              <a:ext cx="2770869" cy="23568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Runs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of this test is the total number of runs in the sequence, where a run is an uninterrupted sequence of identical bits bounded before and after with a bit of the opposite value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determine whether the number of runs of ones and zeros of various lengths is as expected for a random sequence</a:t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1891460">
              <a:off x="4445090" y="2909767"/>
              <a:ext cx="576181" cy="509319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5240198" y="231746"/>
              <a:ext cx="1862243" cy="3959254"/>
            </a:xfrm>
            <a:prstGeom prst="roundRect">
              <a:avLst>
                <a:gd fmla="val 10000" name="adj"/>
              </a:avLst>
            </a:prstGeom>
            <a:solidFill>
              <a:srgbClr val="5F289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5294741" y="286289"/>
              <a:ext cx="1753157" cy="3850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Maurer’s universal statistical test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is the number of bits between matching patterns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Purpose is to detect whether or not the sequence can be significantly compressed without loss of information.  A significantly compressible sequence is considered to be non-random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Unpredictability 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762000" y="1600200"/>
            <a:ext cx="75707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stream of pseudorandom numbers should exhibit two forms of unpredictability: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Forward unpredictability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If the seed is unknown, the next output bit in the sequence should be unpredictable in spite of any knowledge of previous bits in the sequence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Backward unpredictability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should not be feasible to determine the seed from knowledge of any generated values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No correlation between a seed and any value generated from that seed should be evident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Each element of the sequence should appear to be the outcome of an independent random event whose probability is 1/2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same set of tests for randomness also provides a test of unpredictability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random sequence will have no correlation with a fixed value (the seed)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Seed Requirements</a:t>
            </a:r>
            <a:endParaRPr/>
          </a:p>
        </p:txBody>
      </p:sp>
      <p:sp>
        <p:nvSpPr>
          <p:cNvPr id="272" name="Google Shape;272;p13"/>
          <p:cNvSpPr txBox="1"/>
          <p:nvPr>
            <p:ph idx="1" type="body"/>
          </p:nvPr>
        </p:nvSpPr>
        <p:spPr>
          <a:xfrm>
            <a:off x="792163" y="1762125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seed that serves as input to the PRNG must be secure and unpredictable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seed itself must be a random or pseudorandom number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Typically the seed is generated by TRNG</a:t>
            </a:r>
            <a:endParaRPr/>
          </a:p>
        </p:txBody>
      </p:sp>
      <p:pic>
        <p:nvPicPr>
          <p:cNvPr id="273" name="Google Shape;2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960" y="4509120"/>
            <a:ext cx="1512887" cy="180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2.pdf" id="279" name="Google Shape;2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-472897"/>
            <a:ext cx="6019800" cy="779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Design</a:t>
            </a:r>
            <a:endParaRPr/>
          </a:p>
        </p:txBody>
      </p:sp>
      <p:sp>
        <p:nvSpPr>
          <p:cNvPr id="286" name="Google Shape;286;p15"/>
          <p:cNvSpPr txBox="1"/>
          <p:nvPr>
            <p:ph idx="1" type="body"/>
          </p:nvPr>
        </p:nvSpPr>
        <p:spPr>
          <a:xfrm>
            <a:off x="533400" y="1676401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Algorithms fall into two categories: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Purpose-built algorithms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Algorithms designed specifically and solely for the purpose of generating pseudorandom bit streams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Algorithms based on existing cryptographic algorithms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Have the effect of randomizing input data</a:t>
            </a:r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676400" y="4587563"/>
            <a:ext cx="6019800" cy="1696073"/>
            <a:chOff x="0" y="15563"/>
            <a:chExt cx="6019800" cy="1696073"/>
          </a:xfrm>
        </p:grpSpPr>
        <p:sp>
          <p:nvSpPr>
            <p:cNvPr id="288" name="Google Shape;288;p15"/>
            <p:cNvSpPr/>
            <p:nvPr/>
          </p:nvSpPr>
          <p:spPr>
            <a:xfrm>
              <a:off x="0" y="15563"/>
              <a:ext cx="6019800" cy="669442"/>
            </a:xfrm>
            <a:prstGeom prst="rect">
              <a:avLst/>
            </a:prstGeom>
            <a:solidFill>
              <a:srgbClr val="5D3CB5"/>
            </a:solidFill>
            <a:ln cap="flat" cmpd="sng" w="38100">
              <a:solidFill>
                <a:srgbClr val="5D3CB5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 txBox="1"/>
            <p:nvPr/>
          </p:nvSpPr>
          <p:spPr>
            <a:xfrm>
              <a:off x="0" y="15563"/>
              <a:ext cx="6019800" cy="6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Three broad categories of cryptographic algorithms are commonly used to create PRNGs:</a:t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0" y="685006"/>
              <a:ext cx="6019800" cy="1026630"/>
            </a:xfrm>
            <a:prstGeom prst="rect">
              <a:avLst/>
            </a:prstGeom>
            <a:solidFill>
              <a:schemeClr val="lt1"/>
            </a:solidFill>
            <a:ln cap="flat" cmpd="sng" w="41275">
              <a:solidFill>
                <a:srgbClr val="5D3CB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0" y="685006"/>
              <a:ext cx="6019800" cy="1026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Symmetric block ciphers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Asymmetric ciphers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Hash functions and message authentication codes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RC4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792163" y="1762125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in 1987 by Ron Rivest for RSA Security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Variable key size stream cipher with byte-oriented operations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Based on the use of a random permutation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Eight to sixteen machine operations are required per output byte and the cipher can be expected to run very quickly in software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Used in the Secure Sockets Layer/Transport Layer Security (SSL/TLS) standards that have been defined for communication between Web browsers and servers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Is also used in the Wired Equivalent Privacy (WEP) protocol and the newer WiFi Protected Access (WPA) protocol that are part of the IEEE 802.11 wireless LAN standard</a:t>
            </a:r>
            <a:endParaRPr/>
          </a:p>
          <a:p>
            <a:pPr indent="-21844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8.pdf"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70" y="-243408"/>
            <a:ext cx="887505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" y="39688"/>
            <a:ext cx="9144000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Strength of RC4</a:t>
            </a: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792199" y="1511706"/>
            <a:ext cx="7570713" cy="4737229"/>
            <a:chOff x="36" y="26922"/>
            <a:chExt cx="7570713" cy="4737229"/>
          </a:xfrm>
        </p:grpSpPr>
        <p:sp>
          <p:nvSpPr>
            <p:cNvPr id="312" name="Google Shape;312;p18"/>
            <p:cNvSpPr/>
            <p:nvPr/>
          </p:nvSpPr>
          <p:spPr>
            <a:xfrm>
              <a:off x="36" y="26922"/>
              <a:ext cx="3537716" cy="132922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36" y="26922"/>
              <a:ext cx="3537716" cy="132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number of papers have been published analyzing methods of attacking RC4</a:t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6" y="1356148"/>
              <a:ext cx="3537716" cy="3408003"/>
            </a:xfrm>
            <a:prstGeom prst="rect">
              <a:avLst/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 txBox="1"/>
            <p:nvPr/>
          </p:nvSpPr>
          <p:spPr>
            <a:xfrm>
              <a:off x="36" y="1356148"/>
              <a:ext cx="3537716" cy="3408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None of these approaches is practical against RC4 with a reasonable key length</a:t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033033" y="26922"/>
              <a:ext cx="3537716" cy="1329225"/>
            </a:xfrm>
            <a:prstGeom prst="rect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38100">
              <a:solidFill>
                <a:srgbClr val="8B71C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 txBox="1"/>
            <p:nvPr/>
          </p:nvSpPr>
          <p:spPr>
            <a:xfrm>
              <a:off x="4033033" y="26922"/>
              <a:ext cx="3537716" cy="1329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075" lIns="120900" spcFirstLastPara="1" rIns="120900" wrap="square" tIns="6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more serious problem is that the WEP protocol intended to provide confidentiality on 802.11 wireless LAN networks is vulnerable to a particular attack approach</a:t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033033" y="1356148"/>
              <a:ext cx="3537716" cy="3408003"/>
            </a:xfrm>
            <a:prstGeom prst="rect">
              <a:avLst/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rgbClr val="DAD3EE">
                  <a:alpha val="8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 txBox="1"/>
            <p:nvPr/>
          </p:nvSpPr>
          <p:spPr>
            <a:xfrm>
              <a:off x="4033033" y="1356148"/>
              <a:ext cx="3537716" cy="34080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6000" lIns="90675" spcFirstLastPara="1" rIns="120900" wrap="square" tIns="906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problem is not with RC4 itself, but the way in which keys are generated for use as input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does not appear to be relevant to other applications and can be remedied in WEP by changing the way in which keys are generated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5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Problem points out the difficulty in designing a secure system that involves both cryptographic functions and protocols that make use of them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Entropy Sources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838200" y="1676400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true random number generator (TRNG) uses a nondeterministic source to produce randomness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Most operate by measuring unpredictable natural processes such as pulse detectors of ionizing radiation events, gas discharge tubes, and leaky capacitors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Intel has developed a commercially available chip that samples thermal noise by amplifying the voltage measured across undriven resistors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LavaRnd is an open source project for creating truly random numbers using inexpensive cameras, open source code, and inexpensive hardware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system uses a saturated CCD in a light-tight can as a chaotic source to produce the seed; software processes the result into truly random numbers in a variety of formats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 Numbers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990600" y="1617712"/>
            <a:ext cx="75708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1623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number of network security algorithms and protocols based on cryptography make use of random binary numbers:</a:t>
            </a:r>
            <a:endParaRPr/>
          </a:p>
          <a:p>
            <a:pPr indent="-311785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Key distribution and reciprocal authentication schemes</a:t>
            </a:r>
            <a:endParaRPr/>
          </a:p>
          <a:p>
            <a:pPr indent="-311785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Session key generation</a:t>
            </a:r>
            <a:endParaRPr/>
          </a:p>
          <a:p>
            <a:pPr indent="-311785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Generation of keys for the RSA public-key encryption algorithm</a:t>
            </a:r>
            <a:endParaRPr/>
          </a:p>
          <a:p>
            <a:pPr indent="-311785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Generation of a bit stream for symmetric stream encryption</a:t>
            </a:r>
            <a:endParaRPr/>
          </a:p>
          <a:p>
            <a:pPr indent="-19177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159" name="Google Shape;159;p2"/>
          <p:cNvGrpSpPr/>
          <p:nvPr/>
        </p:nvGrpSpPr>
        <p:grpSpPr>
          <a:xfrm>
            <a:off x="2096928" y="4149719"/>
            <a:ext cx="4873942" cy="2183120"/>
            <a:chOff x="1182528" y="639"/>
            <a:chExt cx="4873942" cy="2183120"/>
          </a:xfrm>
        </p:grpSpPr>
        <p:sp>
          <p:nvSpPr>
            <p:cNvPr id="160" name="Google Shape;160;p2"/>
            <p:cNvSpPr/>
            <p:nvPr/>
          </p:nvSpPr>
          <p:spPr>
            <a:xfrm>
              <a:off x="1182528" y="584497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 txBox="1"/>
            <p:nvPr/>
          </p:nvSpPr>
          <p:spPr>
            <a:xfrm>
              <a:off x="1212268" y="614237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There are two distinct requirements for a sequence of random numbers:</a:t>
              </a:r>
              <a:endPara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 rot="-2142401">
              <a:off x="3119310" y="758435"/>
              <a:ext cx="1000379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38100">
              <a:solidFill>
                <a:srgbClr val="6D5AA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 txBox="1"/>
            <p:nvPr/>
          </p:nvSpPr>
          <p:spPr>
            <a:xfrm rot="-2142401">
              <a:off x="3594490" y="775261"/>
              <a:ext cx="50018" cy="5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4025661" y="639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4055401" y="30379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Randomness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2142401">
              <a:off x="3119310" y="1342292"/>
              <a:ext cx="1000379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38100">
              <a:solidFill>
                <a:srgbClr val="6D5AA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 rot="2142401">
              <a:off x="3594490" y="1359119"/>
              <a:ext cx="50018" cy="5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025661" y="1168355"/>
              <a:ext cx="2030809" cy="101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 txBox="1"/>
            <p:nvPr/>
          </p:nvSpPr>
          <p:spPr>
            <a:xfrm>
              <a:off x="4055401" y="1198095"/>
              <a:ext cx="1971329" cy="955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Unpredictability 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Sources of Randomness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828800" y="1600200"/>
            <a:ext cx="5715001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RFC 4086 lists the following possible sources of randomness that can be used on a computer to generate true random sequences:</a:t>
            </a:r>
            <a:endParaRPr/>
          </a:p>
          <a:p>
            <a:pPr indent="-342900" lvl="0" marL="342900" rtl="0" algn="ctr">
              <a:lnSpc>
                <a:spcPct val="120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ctr">
              <a:lnSpc>
                <a:spcPct val="120000"/>
              </a:lnSpc>
              <a:spcBef>
                <a:spcPts val="3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2540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ts val="1400"/>
              <a:buNone/>
            </a:pPr>
            <a:r>
              <a:t/>
            </a:r>
            <a:endParaRPr sz="1400"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1070499" y="2743200"/>
            <a:ext cx="7384000" cy="3200400"/>
            <a:chOff x="3699" y="0"/>
            <a:chExt cx="7384000" cy="3200400"/>
          </a:xfrm>
        </p:grpSpPr>
        <p:sp>
          <p:nvSpPr>
            <p:cNvPr id="335" name="Google Shape;335;p20"/>
            <p:cNvSpPr/>
            <p:nvPr/>
          </p:nvSpPr>
          <p:spPr>
            <a:xfrm>
              <a:off x="3699" y="0"/>
              <a:ext cx="3558554" cy="3200400"/>
            </a:xfrm>
            <a:prstGeom prst="roundRect">
              <a:avLst>
                <a:gd fmla="val 10000" name="adj"/>
              </a:avLst>
            </a:prstGeom>
            <a:solidFill>
              <a:srgbClr val="DAD3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3699" y="0"/>
              <a:ext cx="3558554" cy="96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Sound/video input</a:t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59554" y="961057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387817" y="989320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input from a sound digitizer with no source plugged in or from a camera with the lens cap on is essentially thermal noise</a:t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9554" y="2074478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387817" y="2102741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If the system has enough gain to detect anything, such input can provide reasonable high quality random bits</a:t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829145" y="0"/>
              <a:ext cx="3558554" cy="3200400"/>
            </a:xfrm>
            <a:prstGeom prst="roundRect">
              <a:avLst>
                <a:gd fmla="val 10000" name="adj"/>
              </a:avLst>
            </a:prstGeom>
            <a:solidFill>
              <a:srgbClr val="DAD3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3829145" y="0"/>
              <a:ext cx="3558554" cy="960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rPr b="1" lang="en-US" sz="3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Disk drives</a:t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4185001" y="961057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4213264" y="989320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Have small random fluctuations in their rotational speed due to chaotic air turbulence</a:t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4185001" y="2074478"/>
              <a:ext cx="2846843" cy="96496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4213264" y="2102741"/>
              <a:ext cx="2790317" cy="908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addition of low-level disk seek-time instrumentation produces a series of measurements that contain this randomness</a:t>
              </a:r>
              <a:endParaRPr/>
            </a:p>
          </p:txBody>
        </p:sp>
      </p:grpSp>
      <p:sp>
        <p:nvSpPr>
          <p:cNvPr id="347" name="Google Shape;347;p20"/>
          <p:cNvSpPr txBox="1"/>
          <p:nvPr/>
        </p:nvSpPr>
        <p:spPr>
          <a:xfrm>
            <a:off x="0" y="6096001"/>
            <a:ext cx="91440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AABE3"/>
              </a:buClr>
              <a:buSzPts val="1400"/>
              <a:buFont typeface="Candara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rPr>
              <a:t>There is also an online service (random.org) which can deliver random sequences securely over the Internet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8.5</a:t>
            </a:r>
            <a:endParaRPr/>
          </a:p>
        </p:txBody>
      </p:sp>
      <p:pic>
        <p:nvPicPr>
          <p:cNvPr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2730499"/>
            <a:ext cx="8721436" cy="199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/>
          <p:nvPr/>
        </p:nvSpPr>
        <p:spPr>
          <a:xfrm>
            <a:off x="0" y="5181600"/>
            <a:ext cx="91439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Comparison of PRNGs and TRNGs 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2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Conditioning</a:t>
            </a:r>
            <a:endParaRPr/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792163" y="1752600"/>
            <a:ext cx="7570787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 TRNG may produce an output that is biased in some way (such as having more ones than zeros or vice versa)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Biased</a:t>
            </a:r>
            <a:endParaRPr/>
          </a:p>
          <a:p>
            <a:pPr indent="-336549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NIST SP 800-90B defines a random process as </a:t>
            </a:r>
            <a:r>
              <a:rPr i="1" lang="en-US"/>
              <a:t>biased </a:t>
            </a:r>
            <a:r>
              <a:rPr lang="en-US"/>
              <a:t>with respect to an assumed discrete set of potential outcomes if some of those outcomes have a greater probability of occurring than do others</a:t>
            </a:r>
            <a:endParaRPr/>
          </a:p>
          <a:p>
            <a:pPr indent="-342922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57"/>
              <a:t>Entropy rate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NIST 800-90B defines entropy rate as the rate at which a digitized noise source provides entropy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Is a measure of the randomness or unpredictability of a bit string</a:t>
            </a:r>
            <a:endParaRPr/>
          </a:p>
          <a:p>
            <a:pPr indent="-336550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60"/>
              <a:t>Will be a value between 0 (no entropy) and 1 (full entropy)</a:t>
            </a:r>
            <a:endParaRPr/>
          </a:p>
          <a:p>
            <a:pPr indent="-342900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80"/>
              <a:t>Conditioning algorithms/deskewing algorithms</a:t>
            </a:r>
            <a:endParaRPr/>
          </a:p>
          <a:p>
            <a:pPr indent="-336597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45"/>
              <a:t>Methods of modifying a bit stream to further randomize the bits</a:t>
            </a:r>
            <a:endParaRPr/>
          </a:p>
          <a:p>
            <a:pPr indent="-342960" lvl="1" marL="342900" rtl="0" algn="l">
              <a:spcBef>
                <a:spcPts val="12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909"/>
              <a:t>Typically conditioning is done by using a cryptographic algorithm to scramble the random bits so as to eliminate bias and increase entropy</a:t>
            </a:r>
            <a:endParaRPr/>
          </a:p>
          <a:p>
            <a:pPr indent="-336569" lvl="1" marL="685800" rtl="0" algn="l"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2526"/>
              <a:t>The two most common approaches are the use of a hash function or a symmetric block cipher</a:t>
            </a:r>
            <a:endParaRPr/>
          </a:p>
          <a:p>
            <a:pPr indent="-250126" lvl="2" marL="69215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657"/>
          </a:p>
          <a:p>
            <a:pPr indent="-245109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792163" y="1762125"/>
            <a:ext cx="7570787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hash function produces an </a:t>
            </a:r>
            <a:r>
              <a:rPr i="1" lang="en-US"/>
              <a:t>n-</a:t>
            </a:r>
            <a:r>
              <a:rPr lang="en-US"/>
              <a:t>bit output from an input of arbitrary length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 simple way to use a hash function for conditioning is as follows: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Blocks of </a:t>
            </a:r>
            <a:r>
              <a:rPr i="1" lang="en-US"/>
              <a:t>m </a:t>
            </a:r>
            <a:r>
              <a:rPr lang="en-US"/>
              <a:t>input bits, with </a:t>
            </a:r>
            <a:r>
              <a:rPr i="1" lang="en-US"/>
              <a:t>m ≥ n, </a:t>
            </a:r>
            <a:r>
              <a:rPr lang="en-US"/>
              <a:t>are passed through the hash function and the </a:t>
            </a:r>
            <a:r>
              <a:rPr i="1" lang="en-US"/>
              <a:t>n </a:t>
            </a:r>
            <a:r>
              <a:rPr lang="en-US"/>
              <a:t>output bits are used as random bits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To generate a stream of random bits, successive input blocks pass through the hash function to produce successive hashed output blocks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9.pdf" id="375" name="Google Shape;375;p24"/>
          <p:cNvPicPr preferRelativeResize="0"/>
          <p:nvPr/>
        </p:nvPicPr>
        <p:blipFill rotWithShape="1">
          <a:blip r:embed="rId3">
            <a:alphaModFix/>
          </a:blip>
          <a:srcRect b="15454" l="0" r="0" t="17273"/>
          <a:stretch/>
        </p:blipFill>
        <p:spPr>
          <a:xfrm>
            <a:off x="685800" y="-99392"/>
            <a:ext cx="7667982" cy="667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Noise Source</a:t>
            </a:r>
            <a:endParaRPr/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762000" y="1981200"/>
            <a:ext cx="7570787" cy="428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nature of the health testing of the noise source depends strongly on the technology used to produce noise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 general, the assumption can be made that the digitized output of the noise source will exhibit some bias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Thus, traditional statistical tests are not useful for monitoring the noise source, because the noise source is likely to always fail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tests on the noise source need to be tailored to the expected statistical behavior of the correctly operating noise source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goal is not to determine if the source is unbiased, but if it is operating as expected</a:t>
            </a:r>
            <a:endParaRPr/>
          </a:p>
          <a:p>
            <a:pPr indent="-205105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Noise Source</a:t>
            </a:r>
            <a:endParaRPr/>
          </a:p>
        </p:txBody>
      </p:sp>
      <p:sp>
        <p:nvSpPr>
          <p:cNvPr id="389" name="Google Shape;389;p26"/>
          <p:cNvSpPr txBox="1"/>
          <p:nvPr>
            <p:ph idx="1" type="body"/>
          </p:nvPr>
        </p:nvSpPr>
        <p:spPr>
          <a:xfrm>
            <a:off x="762000" y="1828800"/>
            <a:ext cx="7570787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800-90B specifies that continuous tests be done on digitized samples obtained from the noise source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purpose is to test for variability and to determine if the noise source is producing at the expected entropy rate 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SP 800-90B mandates the use of two tests	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Repetition Count Test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to quickly detect a catastrophic failure that causes the noise source to become “stuck” on a single output value for a long time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Involves looking for consecutive identical samples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Adaptive Proportion Test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Designed to detect a large loss of entropy, such as might occur as a result of some physical failure or environmental change affecting the noise source</a:t>
            </a:r>
            <a:endParaRPr/>
          </a:p>
          <a:p>
            <a:pPr indent="-349250" lvl="2" marL="103505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test continuously measures the local frequency of occurrence of some sample value in a sequence of noise source samples to determine if the sample occurs too frequently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Health Tests on the Conditioning Function</a:t>
            </a:r>
            <a:endParaRPr/>
          </a:p>
        </p:txBody>
      </p:sp>
      <p:grpSp>
        <p:nvGrpSpPr>
          <p:cNvPr id="396" name="Google Shape;396;p27"/>
          <p:cNvGrpSpPr/>
          <p:nvPr/>
        </p:nvGrpSpPr>
        <p:grpSpPr>
          <a:xfrm>
            <a:off x="533400" y="1700808"/>
            <a:ext cx="8229599" cy="4648199"/>
            <a:chOff x="0" y="0"/>
            <a:chExt cx="8229599" cy="4648199"/>
          </a:xfrm>
        </p:grpSpPr>
        <p:sp>
          <p:nvSpPr>
            <p:cNvPr id="397" name="Google Shape;397;p27"/>
            <p:cNvSpPr/>
            <p:nvPr/>
          </p:nvSpPr>
          <p:spPr>
            <a:xfrm>
              <a:off x="0" y="0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 txBox="1"/>
            <p:nvPr/>
          </p:nvSpPr>
          <p:spPr>
            <a:xfrm>
              <a:off x="40842" y="40842"/>
              <a:ext cx="5490429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 800-90B specifies that health tests should also be applied to the output of the conditioning component, but does not indicate which tests to use</a:t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7219" y="1626869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 txBox="1"/>
            <p:nvPr/>
          </p:nvSpPr>
          <p:spPr>
            <a:xfrm>
              <a:off x="658061" y="1667711"/>
              <a:ext cx="5389857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purpose of the health tests on the conditioning component is to assure that the output behaves as a true random bit stream</a:t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1234439" y="3253739"/>
              <a:ext cx="6995160" cy="1394460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 txBox="1"/>
            <p:nvPr/>
          </p:nvSpPr>
          <p:spPr>
            <a:xfrm>
              <a:off x="1275281" y="3294581"/>
              <a:ext cx="5389856" cy="1312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 is reasonable to use the tests for randomness defined in SP 800-22</a:t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88761" y="1057465"/>
              <a:ext cx="906399" cy="9063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6292701" y="1057465"/>
              <a:ext cx="498519" cy="682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6705980" y="2675039"/>
              <a:ext cx="906399" cy="906399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DAD3EE">
                <a:alpha val="89803"/>
              </a:srgbClr>
            </a:solidFill>
            <a:ln cap="flat" cmpd="sng" w="3810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 txBox="1"/>
            <p:nvPr/>
          </p:nvSpPr>
          <p:spPr>
            <a:xfrm>
              <a:off x="6909920" y="2675039"/>
              <a:ext cx="498519" cy="682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0" y="39688"/>
            <a:ext cx="9143999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Intel Digital Random Number Generator</a:t>
            </a:r>
            <a:endParaRPr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792163" y="1762125"/>
            <a:ext cx="7570787" cy="463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TRNGs have traditionally been used only for key generation and other applications where only a small number of random bits were required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This is because TRNGs have generally been inefficient with a low bit rate of random bit production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first commercially available TRNG that achieves bit production rates comparable with that of PRNGs is the Intel digital random number generator offered on new multicore chips since May 2012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It is implemented entirely in hardware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entire DRNG is on the same multicore chip as the processors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0.pdf" id="419" name="Google Shape;419;p29"/>
          <p:cNvPicPr preferRelativeResize="0"/>
          <p:nvPr/>
        </p:nvPicPr>
        <p:blipFill rotWithShape="1">
          <a:blip r:embed="rId3">
            <a:alphaModFix/>
          </a:blip>
          <a:srcRect b="15454" l="0" r="0" t="18182"/>
          <a:stretch/>
        </p:blipFill>
        <p:spPr>
          <a:xfrm>
            <a:off x="381000" y="-152400"/>
            <a:ext cx="7987791" cy="685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Randomness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792163" y="1990725"/>
            <a:ext cx="75708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generation of a sequence of allegedly random numbers being random in some well-defined statistical sense has been a concern</a:t>
            </a:r>
            <a:endParaRPr/>
          </a:p>
        </p:txBody>
      </p:sp>
      <p:grpSp>
        <p:nvGrpSpPr>
          <p:cNvPr id="177" name="Google Shape;177;p3"/>
          <p:cNvGrpSpPr/>
          <p:nvPr/>
        </p:nvGrpSpPr>
        <p:grpSpPr>
          <a:xfrm>
            <a:off x="1752600" y="3284984"/>
            <a:ext cx="5638800" cy="2870200"/>
            <a:chOff x="0" y="0"/>
            <a:chExt cx="5638800" cy="2870200"/>
          </a:xfrm>
        </p:grpSpPr>
        <p:sp>
          <p:nvSpPr>
            <p:cNvPr id="178" name="Google Shape;178;p3"/>
            <p:cNvSpPr/>
            <p:nvPr/>
          </p:nvSpPr>
          <p:spPr>
            <a:xfrm>
              <a:off x="0" y="0"/>
              <a:ext cx="5638800" cy="28702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0" y="0"/>
              <a:ext cx="5638800" cy="861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Two criteria are used to validate that a sequence of numbers is random: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63879" y="861900"/>
              <a:ext cx="4511040" cy="86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589226" y="887247"/>
              <a:ext cx="4460346" cy="81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45700" spcFirstLastPara="1" rIns="45700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Uniform distribution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frequency of occurrence of ones and zeros should be approximately equal</a:t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63879" y="1860444"/>
              <a:ext cx="4511040" cy="865404"/>
            </a:xfrm>
            <a:prstGeom prst="roundRect">
              <a:avLst>
                <a:gd fmla="val 10000" name="adj"/>
              </a:avLst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589226" y="1885791"/>
              <a:ext cx="4460346" cy="81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45700" spcFirstLastPara="1" rIns="45700" wrap="square" tIns="34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Independence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one subsequence in the sequence can be inferred from the others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1.pdf" id="425" name="Google Shape;4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2318" y="0"/>
            <a:ext cx="529936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wipe dir="l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228600" y="1828800"/>
            <a:ext cx="3565525" cy="485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Principles of pseudorandom number generation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The use of random numbers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TRNGs, PRNGs, and PRFs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PRNG requirements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Algorithm design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Pseudorandom number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Linear congruential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Blum Blum Shub generator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Pseudorandom number generation using a block cipher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PRNG using block cipher modes of operation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ANSI X9.17 PRNG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NIST CTR_DRBG</a:t>
            </a:r>
            <a:endParaRPr/>
          </a:p>
        </p:txBody>
      </p:sp>
      <p:sp>
        <p:nvSpPr>
          <p:cNvPr id="433" name="Google Shape;433;p31"/>
          <p:cNvSpPr txBox="1"/>
          <p:nvPr>
            <p:ph idx="2" type="body"/>
          </p:nvPr>
        </p:nvSpPr>
        <p:spPr>
          <a:xfrm>
            <a:off x="5436096" y="2057400"/>
            <a:ext cx="356552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Stream ciphers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RC4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Initialization of 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Stream generation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Strength of RC4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Clr>
                <a:srgbClr val="B9AAE2"/>
              </a:buClr>
              <a:buSzPct val="100000"/>
              <a:buFont typeface="Candara"/>
              <a:buChar char="•"/>
            </a:pPr>
            <a:r>
              <a:rPr lang="en-US"/>
              <a:t>True random number generators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Entropy sources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Comparison of PRNGs and TRNGs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Conditioning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Health Testing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Clr>
                <a:srgbClr val="5D3CB5"/>
              </a:buClr>
              <a:buSzPct val="100000"/>
              <a:buFont typeface="Candara"/>
              <a:buChar char="•"/>
            </a:pPr>
            <a:r>
              <a:rPr lang="en-US"/>
              <a:t>Intel digital random number generator</a:t>
            </a:r>
            <a:endParaRPr/>
          </a:p>
        </p:txBody>
      </p:sp>
      <p:pic>
        <p:nvPicPr>
          <p:cNvPr descr="crypto.jpg" id="434" name="Google Shape;434;p31"/>
          <p:cNvPicPr preferRelativeResize="0"/>
          <p:nvPr/>
        </p:nvPicPr>
        <p:blipFill rotWithShape="1">
          <a:blip r:embed="rId3">
            <a:alphaModFix/>
          </a:blip>
          <a:srcRect b="44444" l="-16674" r="-18211" t="-1110"/>
          <a:stretch/>
        </p:blipFill>
        <p:spPr>
          <a:xfrm>
            <a:off x="3505200" y="2819400"/>
            <a:ext cx="2109547" cy="1209027"/>
          </a:xfrm>
          <a:prstGeom prst="ellipse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Unpredictability</a:t>
            </a:r>
            <a:endParaRPr/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792163" y="1762125"/>
            <a:ext cx="7570787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requirement is not just that the sequence of numbers be statistically random, but that the successive members of the sequence are unpredictable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With “true” random sequences each number is statistically independent of other numbers in the sequence and therefore unpredictable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True random numbers have their limitations, such as inefficiency, so it is more common to implement algorithms that generate sequences of numbers that appear to be random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Care must be taken that an opponent not be able to predict future elements of the sequence on the basis of earlier elements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Numbers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Cryptographic applications typically make use of algorithmic techniques for random number generation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These algorithms are deterministic and therefore produce sequences of numbers that are not statistically random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If the algorithm is good, the resulting sequences will pass many tests of randomness and are referred to as </a:t>
            </a:r>
            <a:r>
              <a:rPr i="1" lang="en-US"/>
              <a:t>pseudorandom numbers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01.pdf" id="203" name="Google Shape;203;p6"/>
          <p:cNvPicPr preferRelativeResize="0"/>
          <p:nvPr/>
        </p:nvPicPr>
        <p:blipFill rotWithShape="1">
          <a:blip r:embed="rId3">
            <a:alphaModFix/>
          </a:blip>
          <a:srcRect b="27036" l="0" r="0" t="11145"/>
          <a:stretch/>
        </p:blipFill>
        <p:spPr>
          <a:xfrm>
            <a:off x="381001" y="-152347"/>
            <a:ext cx="8763000" cy="701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Random Number Generator (TRNG)</a:t>
            </a:r>
            <a:endParaRPr/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792163" y="1762125"/>
            <a:ext cx="7570787" cy="471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Takes as input a source that is effectively random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source is referred to as an </a:t>
            </a:r>
            <a:r>
              <a:rPr i="1" lang="en-US"/>
              <a:t>entropy source </a:t>
            </a:r>
            <a:r>
              <a:rPr lang="en-US"/>
              <a:t>and is drawn from the physical environment of the computer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Includes things such as keystroke timing patterns, disk electrical activity, mouse movements, and instantaneous values of the system clock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source, or combination of sources, serve as input to an algorithm that produces random binary output</a:t>
            </a:r>
            <a:endParaRPr/>
          </a:p>
          <a:p>
            <a:pPr indent="-342925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24"/>
              <a:t>The TRNG may simply involve conversion of an analog source to a binary output</a:t>
            </a:r>
            <a:endParaRPr/>
          </a:p>
          <a:p>
            <a:pPr indent="-342925" lvl="1" marL="342900" rtl="0" algn="l">
              <a:spcBef>
                <a:spcPts val="2400"/>
              </a:spcBef>
              <a:spcAft>
                <a:spcPts val="0"/>
              </a:spcAft>
              <a:buClr>
                <a:srgbClr val="BAABE3"/>
              </a:buClr>
              <a:buSzPct val="100000"/>
              <a:buChar char="•"/>
            </a:pPr>
            <a:r>
              <a:rPr lang="en-US" sz="2824"/>
              <a:t>The TRNG may involve additional processing to overcome any bias in the source</a:t>
            </a:r>
            <a:endParaRPr/>
          </a:p>
          <a:p>
            <a:pPr indent="-19177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Pseudorandom Number Generator (PRNG)</a:t>
            </a:r>
            <a:endParaRPr/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609600" y="1752600"/>
            <a:ext cx="356616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Takes as input a fixed value, called the </a:t>
            </a:r>
            <a:r>
              <a:rPr i="1" lang="en-US"/>
              <a:t>seed, </a:t>
            </a:r>
            <a:r>
              <a:rPr lang="en-US"/>
              <a:t>and produces a sequence of output bits using a deterministic algorithm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Quite often the seed is generated by a TRNG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The output bit stream is determined solely by the input value or values, so an adversary who knows the algorithm and the seed can reproduce the entire bit stream</a:t>
            </a:r>
            <a:endParaRPr/>
          </a:p>
          <a:p>
            <a:pPr indent="-342900" lvl="2" marL="342900" rtl="0" algn="l">
              <a:spcBef>
                <a:spcPts val="2400"/>
              </a:spcBef>
              <a:spcAft>
                <a:spcPts val="0"/>
              </a:spcAft>
              <a:buSzPct val="100000"/>
              <a:buChar char="•"/>
            </a:pPr>
            <a:r>
              <a:rPr lang="en-US" sz="2880"/>
              <a:t>Other than the number of bits produced there is no difference between a PRNG and a PRF</a:t>
            </a:r>
            <a:endParaRPr/>
          </a:p>
          <a:p>
            <a:pPr indent="-236220" lvl="0" marL="342900" rtl="0" algn="l">
              <a:spcBef>
                <a:spcPts val="2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18" name="Google Shape;218;p8"/>
          <p:cNvGrpSpPr/>
          <p:nvPr/>
        </p:nvGrpSpPr>
        <p:grpSpPr>
          <a:xfrm>
            <a:off x="4769263" y="1628800"/>
            <a:ext cx="3991736" cy="4702174"/>
            <a:chOff x="2000" y="0"/>
            <a:chExt cx="3991736" cy="4702174"/>
          </a:xfrm>
        </p:grpSpPr>
        <p:sp>
          <p:nvSpPr>
            <p:cNvPr id="219" name="Google Shape;219;p8"/>
            <p:cNvSpPr/>
            <p:nvPr/>
          </p:nvSpPr>
          <p:spPr>
            <a:xfrm rot="-5400000">
              <a:off x="-1387223" y="1389223"/>
              <a:ext cx="4702174" cy="1923728"/>
            </a:xfrm>
            <a:prstGeom prst="flowChartManualOperation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2000" y="940435"/>
              <a:ext cx="1923728" cy="282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7950" spcFirstLastPara="1" rIns="109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Pseudorandom number generator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algorithm that is used to produce an open-ended sequence of bits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 to a symmetric stream cipher is a common application for an open-ended sequence of bits </a:t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 rot="-5400000">
              <a:off x="680785" y="1389223"/>
              <a:ext cx="4702174" cy="1923728"/>
            </a:xfrm>
            <a:prstGeom prst="flowChartManualOperation">
              <a:avLst/>
            </a:prstGeom>
            <a:blipFill rotWithShape="1">
              <a:blip r:embed="rId3">
                <a:alphaModFix/>
              </a:blip>
              <a:tile algn="tl" flip="none" tx="0" sx="40000" ty="0" sy="40000"/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2070008" y="940435"/>
              <a:ext cx="1923728" cy="2821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07950" spcFirstLastPara="1" rIns="1098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Pseudorandom function (PRF)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Used to produce a pseudorandom string of bits of some fixed length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Char char="•"/>
              </a:pPr>
              <a:r>
                <a:rPr b="1" i="0" lang="en-US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Examples are symmetric encryption keys and nonces</a:t>
              </a:r>
              <a:endParaRPr b="1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4800600" y="2057400"/>
            <a:ext cx="342900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different forms of PRNG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>
            <p:ph type="title"/>
          </p:nvPr>
        </p:nvSpPr>
        <p:spPr>
          <a:xfrm>
            <a:off x="792163" y="39688"/>
            <a:ext cx="7570787" cy="141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PRNG Requirements</a:t>
            </a:r>
            <a:endParaRPr/>
          </a:p>
        </p:txBody>
      </p:sp>
      <p:sp>
        <p:nvSpPr>
          <p:cNvPr id="230" name="Google Shape;230;p9"/>
          <p:cNvSpPr txBox="1"/>
          <p:nvPr>
            <p:ph idx="1" type="body"/>
          </p:nvPr>
        </p:nvSpPr>
        <p:spPr>
          <a:xfrm>
            <a:off x="792163" y="1762125"/>
            <a:ext cx="7570787" cy="456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basic requirement when a PRNG or PRF is used for a cryptographic application is that an adversary who does not know the seed is unable to determine the pseudorandom string</a:t>
            </a:r>
            <a:endParaRPr/>
          </a:p>
          <a:p>
            <a:pPr indent="-342900" lvl="0" marL="342900" rtl="0" algn="l">
              <a:spcBef>
                <a:spcPts val="2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requirement for secrecy of the output of a PRNG or PRF leads to specific requirements in the areas of: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Randomness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Unpredictability</a:t>
            </a:r>
            <a:endParaRPr/>
          </a:p>
          <a:p>
            <a:pPr indent="-336550" lvl="1" marL="685800" rtl="0" algn="l">
              <a:spcBef>
                <a:spcPts val="60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Characteristics of the seed</a:t>
            </a:r>
            <a:endParaRPr/>
          </a:p>
        </p:txBody>
      </p:sp>
      <p:pic>
        <p:nvPicPr>
          <p:cNvPr id="231" name="Google Shape;2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4437112"/>
            <a:ext cx="2152674" cy="19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usion">
  <a:themeElements>
    <a:clrScheme name="Infusion">
      <a:dk1>
        <a:srgbClr val="000000"/>
      </a:dk1>
      <a:lt1>
        <a:srgbClr val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2016-03-22T15:16:18Z</dcterms:created>
  <dc:creator>Dr Lawrie Brown</dc:creator>
</cp:coreProperties>
</file>